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ink/ink2.xml" ContentType="application/inkml+xml"/>
  <Override PartName="/ppt/notesSlides/notesSlide19.xml" ContentType="application/vnd.openxmlformats-officedocument.presentationml.notesSlide+xml"/>
  <Override PartName="/ppt/ink/ink3.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4.xml" ContentType="application/inkml+xml"/>
  <Override PartName="/ppt/notesSlides/notesSlide25.xml" ContentType="application/vnd.openxmlformats-officedocument.presentationml.notesSlide+xml"/>
  <Override PartName="/ppt/ink/ink5.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6.xml" ContentType="application/inkml+xml"/>
  <Override PartName="/ppt/notesSlides/notesSlide29.xml" ContentType="application/vnd.openxmlformats-officedocument.presentationml.notesSlide+xml"/>
  <Override PartName="/ppt/ink/ink7.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8.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0" r:id="rId3"/>
    <p:sldId id="310" r:id="rId4"/>
    <p:sldId id="259" r:id="rId5"/>
    <p:sldId id="264" r:id="rId6"/>
    <p:sldId id="305" r:id="rId7"/>
    <p:sldId id="271" r:id="rId8"/>
    <p:sldId id="272" r:id="rId9"/>
    <p:sldId id="265" r:id="rId10"/>
    <p:sldId id="267" r:id="rId11"/>
    <p:sldId id="273" r:id="rId12"/>
    <p:sldId id="274" r:id="rId13"/>
    <p:sldId id="277" r:id="rId14"/>
    <p:sldId id="278" r:id="rId15"/>
    <p:sldId id="288" r:id="rId16"/>
    <p:sldId id="289" r:id="rId17"/>
    <p:sldId id="279" r:id="rId18"/>
    <p:sldId id="281" r:id="rId19"/>
    <p:sldId id="282" r:id="rId20"/>
    <p:sldId id="311" r:id="rId21"/>
    <p:sldId id="290" r:id="rId22"/>
    <p:sldId id="284" r:id="rId23"/>
    <p:sldId id="283" r:id="rId24"/>
    <p:sldId id="301" r:id="rId25"/>
    <p:sldId id="300" r:id="rId26"/>
    <p:sldId id="293" r:id="rId27"/>
    <p:sldId id="303" r:id="rId28"/>
    <p:sldId id="299" r:id="rId29"/>
    <p:sldId id="294" r:id="rId30"/>
    <p:sldId id="302" r:id="rId31"/>
    <p:sldId id="295" r:id="rId32"/>
    <p:sldId id="296" r:id="rId33"/>
    <p:sldId id="297" r:id="rId34"/>
    <p:sldId id="298" r:id="rId35"/>
    <p:sldId id="304" r:id="rId36"/>
    <p:sldId id="309" r:id="rId37"/>
    <p:sldId id="308" r:id="rId38"/>
    <p:sldId id="307" r:id="rId39"/>
    <p:sldId id="306"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63" autoAdjust="0"/>
    <p:restoredTop sz="79850" autoAdjust="0"/>
  </p:normalViewPr>
  <p:slideViewPr>
    <p:cSldViewPr snapToGrid="0">
      <p:cViewPr varScale="1">
        <p:scale>
          <a:sx n="69" d="100"/>
          <a:sy n="69" d="100"/>
        </p:scale>
        <p:origin x="84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18T08:42:22.729"/>
    </inkml:context>
    <inkml:brush xml:id="br0">
      <inkml:brushProperty name="width" value="0.05292" units="cm"/>
      <inkml:brushProperty name="height" value="0.05292" units="cm"/>
      <inkml:brushProperty name="color" value="#FF0000"/>
    </inkml:brush>
  </inkml:definitions>
  <inkml:trace contextRef="#ctx0" brushRef="#br0">21428 15262 0,'-28'0'79,"-29"29"-64,29 27-15,0-28 16,0-28-1,-1 29-15,1 27 16,0-56-16,-1 29 31,29-1-15,-28 0 0,0 0-1,0 1-15,-1-1 16,1 0-16,28 0 78,0 29-62,28-29-16,-28 29 15,29-57 32,27 0-47,-56 28 16,28 0 202,29 0-202</inkml:trace>
  <inkml:trace contextRef="#ctx0" brushRef="#br0" timeOffset="1376.15">22078 15291 0,'-28'0'0,"0"0"16,0 0-1,-1 0 1,1 0-1,0 0 1,-1 0-16,1 0 63,0 0-48,0 0-15,-1 28 31,1 0-15,28 0 15,0 1-31,0 27 16,0 1 0,0-1-1,28-27 173,1-1-173,-29 0 17,0 0-32,0 1 15,0-1 1,0 0 31,-29 29-32,1-29 17,0 0-17,0 0 1,-1-28 15,1 0 16,0 0-16,-29 0-15,29 0-1,-29 0-15,57-28 141</inkml:trace>
  <inkml:trace contextRef="#ctx0" brushRef="#br0" timeOffset="2807.03">22135 15206 0,'0'0'0,"28"56"0,29 29 16,-29-57-1,0 29-15,1 0 16,27-1-16,-28-28 15,1 1-15,-29-1 16,0 0 0,0 0-1,0 1-15,0 27 16,0-28 0,0 29-1,0 28-15,-29-57 16,1 29-16,0-1 15,0-28-15,-1 1 16,1-1 0,0 0-1,56-28 126,29 0-125,-1-28-16,1 0 15,-1-1-15,1 1 16,-29 0-1,-28 0-15,28-1 16,0-27 0,-28 27 15,29 1-15,-1-28-1,29 56 95,27-29-110,-55 1 15,-1 28-15,0 0 16</inkml:trace>
  <inkml:trace contextRef="#ctx0" brushRef="#br0" timeOffset="6223.81">23379 3109 0,'0'0'0,"-29"0"16,-27 0 0,-1 28-16,-27 29 15,-1-1-15,28 29 16,-84 0-16,28 56 16,0-84-16,28 27 15,0-55-15,29 27 16,-1 1-1,29-29-15,0 0 16,56-28 78,0 0-79,0 28-15,1-28 16,55 29-16,1-1 16,28 0-16,0 1 15,29-1-15,-29-28 16,56 28-16,-56 0 16,-28 1-16,28-1 15,-56 0-15,-29-28 16,0 0-1</inkml:trace>
  <inkml:trace contextRef="#ctx0" brushRef="#br0" timeOffset="7551.13">24396 3589 0,'0'0'0,"-28"0"0,0 0 15,0 0 1,-1 0-16,1 0 16,0 0-1,-29 0 16,29 57-15,0-1-16,28 29 16,0-28-1,0-29 1,0 0 15,0 29-15,28-29 15,0 0-15,29 1-1,-29-1 17,0-28-17,1 28 110,-58 0-78,1 29-31,-28-57 31,27 0-32,1 0 1,0 28-1,28 29 17,-29-57-32,1 0 15,0 28 1</inkml:trace>
  <inkml:trace contextRef="#ctx0" brushRef="#br0" timeOffset="8006.83">25216 4155 0,'-28'56'47,"28"-28"-47,-28-28 15,-1 29-15,1-1 16,0 0 0,0-28-1,-1 28-15,29 1 16</inkml:trace>
  <inkml:trace contextRef="#ctx0" brushRef="#br0" timeOffset="10198.7">27025 3900 0,'0'0'16,"-113"-56"0,113 27-16,-56 1 0,28 0 15,-1 28-15,1 0 31,0 0-31,-57 0 47,28 56-47,1 1 16,-57 28-16,0 28 16,56-28-16,29-1 15,-29-55-15,29 27 16,0 1-16,28-29 31,0 0-15,0 1-16,0 27 15,28-28 1,0-28 15,1 0-15,55 0-16,1 0 15,28 0-15,-28-28 16,28 0-16,-28 0 16,-28 28-16,56-29 15,-57 1-15,29-29 16,0 29-16,0-28 16,-57-1-16,0 57 15,29 0 1,-29-28-1,-28 0 1,28-1-16,-28 1 16,29 0-1,-58 0 48,1 28-48,-85 0 1,85-29 0,-1-27-16,1-1 15,0 29-15,28 0 16,-28-29-16,28 29 47,-29 28-32,1 0 17,0-28 15,28-29-1,0 29-30,-57-29 0,-28 29-1,57-57-15,0-28 16,28 85-16,56 0 16,-27 28-1,-58 0 126,-27 0-126,56-29 1,0 1-16,0 0 16,-28-29-1,28 29-15,0-28 16,-29-1 0,29 1-1,0 27-15,-28-27 16,28 112 156,0-27-157,28 55-15,1 1 16,-1 0-16,-28-57 16,28 57-16,-28-57 15,0 29 1,0-29-16,0 0 15,28 29-15,1-29 16,-1-28-16,-28 28 16,0 1-16,0-1 15,0 0 1,28 57-16,0-57 16,1 29-1,-1-1-15,0-28 16,1 29-16,-1 28 15,28-29-15,1 29 16,-1-28-16,1-1 16,-29 1-16,57-1 15,-28 1-15,-1-29 16,-28 0-16,29 29 16,-29-29-16,29-28 15,-57 28-15</inkml:trace>
  <inkml:trace contextRef="#ctx0" brushRef="#br0" timeOffset="11430.74">28467 3420 0,'57'0'46,"28"85"-46,-1-29 16,29 1-16,-56-1 16,28-28-16,-57-28 15,29 0-15,-142 29 172,-28-1-156,0 0-1,28 0-15,-28 1 16,-57 27-16,57-28 16,28 1-16,29-1 15,-1 0-15,29-28 16,0 29-16</inkml:trace>
  <inkml:trace contextRef="#ctx0" brushRef="#br0" timeOffset="13151.05">22729 7603 0,'-29'0'47,"-27"56"-47,-1-27 16,1-29-1,27 0 1,-55 28 0,-1 0-16,28 0 15,29 1 95,56-1-95,29 0-15,28 29 16,-1-1-16,1 29 15,28-28-15,0 27 16,0-27-16,-28-1 16,0 1-16,-28-1 15,-57-27-15</inkml:trace>
  <inkml:trace contextRef="#ctx0" brushRef="#br0" timeOffset="15127.06">25018 8112 0,'-56'-29'16,"28"1"-1,-29 0-15,0 0 16,29 28 0,0 0-1,0 0-15,-1 0 16,1 0-1,-28 0 1,-1 0-16,1 28 16,-29 0-16,56 29 15,-55-29-15,-1 57 16,0-57-16,28-28 16,57 28-16,-56 0 15,28 1-15,28-1 47,0 0-31,56-28 109,-28 0-110,57 0-15,-56 0 16,55 0-16,1-28 16,0-29-16,-28 29 15,-1 0-15,29 28 63,0-28-63,-29-1 15,-56 1 1,28 0 0,-56 28 93,28-85-31,-28 57-78,0 0 16,28-1-1,0 1 1,-29-29 0,1 29-1,28-28 1,0-1-16,-28 29 15,0-29-15,28 29 16,0-28 0,-29 56 46,58 0 1,-1 0-63,0 0 15,0 28 142,1 28-157,-29 1 15,28 84-15,0 29 16,0-85-1,1 28-15,-1-57 16,-28 1-16,0-29 16,0 28-16,0-27 15,28 56-15,-28-57 16,0 0-16,29 0 16</inkml:trace>
  <inkml:trace contextRef="#ctx0" brushRef="#br0" timeOffset="15487.79">25669 8592 0,'28'0'31</inkml:trace>
  <inkml:trace contextRef="#ctx0" brushRef="#br0" timeOffset="18298.81">27591 7829 0,'-141'0'157,"84"28"-157,-56-28 15,56 28-15,29 1 16,28-1-16,-28-28 16,0 28-16,-1 29 15,29-29-15,0 0 16,0 1-1,0-1 1,0 0-16,0 0 16,0 29-16,0-29 15,0 0 17,29 1-32,-1-29 15,-28 28 1,28 0-16,0-28 15,1 57-15,-29-29 16,28-28-16,28 0 0,1 0 16,-29 0-1,29 0-15,-1 0 16,-27 0-16,27 0 16,-28 0-16,29 0 15,-1 0-15,-56 28 16,29-28-16,-1 29 15,-28-1-15,0 0 32,0 0-1,0 1 0,0-1-15,0 0-1,0 0 1,0 1 0,0-1-1,0 0-15,0 0 16,0 1-16,-28-1 16,28 0-16,-57-28 15,29 28 1,0-28-16,-1 0 15,1 0 1,0 0 0,0 0-16,-1 0 15,1 0 1,0 0 0,0 0-16,-1 0 15,1 0-15,-29 0 16,29-28 31,28 0-32,-28 28 1,28-28-16,0-1 62,0 1-62,0 0 32,0 0-32</inkml:trace>
  <inkml:trace contextRef="#ctx0" brushRef="#br0" timeOffset="20922.09">28354 7631 0,'85'85'187,"141"28"-187,-56 0 16,-57 0-16,0-28 15,0 28-15,-28 28 16,0-28-16,-29 0 16,1-28-16,-29-28 15,0-1-15,0 1 16,-28-1-16,57-28 16,-57 1-16,0-1 15,0 29 1,0-29-16,0 0 15,0 0 1,0 1 0,-28-29 15,-1 0-31,-27 0 16,-1 0-1,29 0-15,-57 0 16,57 0-16,0 0 15,-29 0 1,-28-29 0,29 1-16,-29 28 15,0 0-15,-28 0 0,57 0 16,-29 0-16,0 0 16,28 0-16,-56 0 15,57 0-15,28 0 16,-29 0-16,29 0 15,-29 0 1,29 0 0,0 0-16,-1 0 0,1 0 15,28-28 110</inkml:trace>
  <inkml:trace contextRef="#ctx0" brushRef="#br0" timeOffset="23813.09">22248 4550 0,'254'0'219,"29"0"-219,0-28 15,113 28-15,-1 0 16,29 0-16,-84 0 16,-1 28-16,0 29 15,0-1-15,1 29 16,-143-57-16,1 1 15,-85-1-15,0 28 0,-56-27 16,0-1-16,-29 0 16,0-28-16,0 0 15,1 0-15,-1 0 32,0 0-32,0 0 15,1 0-15,55 0 16,-55 0-16,56 0 15,-1 0-15,1 0 0,0 0 16,0 0-16,-29 0 16,29 0-16,-28 0 15,-29 0-15,57 0 16,-29 0-16,-27 0 16,27 0-16,-28 0 15,57 0-15,-57 29 0,1-29 16,-1 0-16,29 0 15,-29 0 1,28 0-16,1 0 16,-1 0-16,-27 0 15,55 0-15,-55 0 16,27 0-16,29 0 16,0 0-16,0 0 0,0 0 15,28 0-15,-85 0 16,28 0-16,-27 0 15,55 0-15,-55 0 16,-1 28 0,0-28-16,1 0 15,-29 28 32</inkml:trace>
  <inkml:trace contextRef="#ctx0" brushRef="#br0" timeOffset="25967.98">22729 9129 0,'226'0'218,"113"57"-202,57-57-16,84 28 16,-197 0-16,28 29 15,-85-29-15,-56 0 16,-29 0-16,-28 29 15,57-29-15,-114 1 0,29-1 16,28-28-16,-56 0 16,-1 0-16,1 28 15,-1-28-15,-27 28 16,-1-28-16,0 0 16,0 0-1,1 0 1,-29 29-16,28-29 15,57 28-15,-57 28 16,29-56-16,-1 0 16,1 0-16,-29 0 15,0 0-15,29 0 16,-1 0-16,1 0 16,-1 0-16,-27 0 15,55 0-15,29 0 0,1-28 16,27 28-16,-28-28 15,0 28-15,-28 0 16,0 0-16,-1 0 16,1 0-16,0 0 15,0-28-15,0 28 16,0-29-16,28 1 16,28 28-16,-28 0 0,28 0 15,-56 0-15,-28 0 16,28 0-16,-29 0 15,-28 0-15,1 0 16,-1 0-16,0 0 16,29 0-16,-29 0 15,28 0-15,1 0 16,-29 0-16,57 0 0,-57 0 16,1 0-16,27 0 15,-28 0-15,57 0 16,-56 0-16,27 0 15,-28 0 1,1 0 0,27 0-16</inkml:trace>
  <inkml:trace contextRef="#ctx0" brushRef="#br0" timeOffset="28042.53">30757 3731 0,'0'56'250,"0"-28"-235,0 29-15,0-29 0,0 57 16,0-28-16,0-29 16,0 28-16,0 1 15,0-1-15,0 29 16,0-28-16,0 56 16,0-28-16,0-29 15,0 57-15,0-56 16,0-29-16,0 28 15,0 1-15,0-29 16,0 1-16,0-1 16,0 0-1,28-28 32,1 0-31,-1 0 15,0 0-15,-28-28-16,0 0 15,0-1 1,0-27 15,0 27-31,0 1 16,0 0-1,0 0 17,0-1-1</inkml:trace>
  <inkml:trace contextRef="#ctx0" brushRef="#br0" timeOffset="29226.34">31464 4692 0,'0'28'219,"0"0"-203,0 0-16,0 1 15,0 27 1,0-28-16,0 1 16</inkml:trace>
  <inkml:trace contextRef="#ctx0" brushRef="#br0" timeOffset="30228.02">31464 3928 0</inkml:trace>
  <inkml:trace contextRef="#ctx0" brushRef="#br0" timeOffset="31985.04">31944 4494 0,'0'56'219,"0"-27"-219,0 27 16,0 1-16,0-29 15,0 0-15,0 0 16,0 1 0,0-1-16,-28-28 31,0 0 0,0 0-15,28-28 46,0-1-46,0 1-16,0 0 16,0 0-16,28-1 15,-28 1-15,28 28 16,0-28-16,-28 0 15,29 28-15,-1 0 16,0 0-16,0 0 31,1 0-31,-1 0 16,29 0 0,-29 0-1,0 0 1,0 0 15,1 0 16,-1 0-31,-28 28 93,0 0-78,0 0-15,0 1-1,0-1 1,0 0-16,0 0 31,0 1 1,0-1 14,0 0 1</inkml:trace>
  <inkml:trace contextRef="#ctx0" brushRef="#br0" timeOffset="33189.51">32623 4155 0,'0'56'218,"0"29"-218,0 0 16,0 0-16,0 28 16,0 28-16,0 0 15,0 57-15,0-113 16,0 56-16,0-56 16,0-29-16,0 1 0,0-29 15,0 1-15,0-1 16,0 0-1,0 0-15,0-56 63</inkml:trace>
  <inkml:trace contextRef="#ctx0" brushRef="#br0" timeOffset="35584.37">32877 4748 0,'0'28'234,"-28"-28"-234,0 0 0,-1 0 16,1 0-1,28 29-15,-56-29 16,27 0-16,1 28 16,0 0-1,0-28 1,-1 0-16,1 0 31,0 0-15,-1 0 15,29 28-15,-28-28-16,28 29 15,-28-29-15,28 28 16,28-28 62,0 28-62,1 1-16,-1-29 15,0 28-15,1 0 16,-1 0-16,0-28 0,0 29 16,29 27-16,-29-56 15,-28 28-15,57 1 16,-1-1-16,1 0 15,-29 0 1,0 1-16,1-1 16,-1 0-16,0 0 15,-28 1-15,57-29 0,-29 28 16,-28 0-16,28-28 16,0 0-16,1 0 15,-29-28 79,-29-29-78,29 29-1,0-28-15</inkml:trace>
  <inkml:trace contextRef="#ctx0" brushRef="#br0" timeOffset="36751.87">33471 4974 0,'0'57'188,"28"28"-188,-28-29 15,28 57-15,1 0 16,-29 29-16,0-58 16,28 1-16,-28 0 15,0-29-15,0 1 16,0-29-16,0 57 15,0-57 1,0 1-16,0-1 16,0 0-16,0 0 15</inkml:trace>
  <inkml:trace contextRef="#ctx0" brushRef="#br0" timeOffset="66893.67">22305 2233 0,'0'113'203,"-29"141"-187,29 57-16,0 85 16,0-170-16,0 28 15,0-28-15,0-84 0,29 55 16,-29-83-16,0 27 16,0-56-16,0-57 15,0 57-15,0-29 16,0-28-1,0 1-15,0-1 16,28 0 0,-28 1-16,0-1 0,28 0 15,-28 0-15,28-28 16,1 0-16,-1 0 31,0 0-15,0 0-1,1 0-15,-1 0 16,0 0-16,29 0 16,-29 0-16,57 0 15,-29 0-15,57 0 16,29 0-16,56 0 16,0 0-16,-1 0 15,-55 0-15,-1 0 16,-28 0-16,-28 0 15,113-56-15,-85 56 0,28 0 16,-28 0-16,29 0 16,-29 0-16,-28 0 15,-1 0-15,1 0 16,0 0-16,-28 0 16,-1 0-16,-28 0 15,29 0-15,-1 0 16,1 0-16,28 0 0,-57 0 15,85 0-15,-28 0 16,-28 0-16,56 0 16,-29 0-16,1 0 15,0 0-15,0 0 16,-29 0-16,-27 0 16,55 0-16,-27 0 15,0 0-15,-1 0 0,29 0 16,0 0-16,-1 0 15,30 0-15,-58-57 16,29 57-16,56-28 16,-28 0-16,29 28 15,-58 0-15,1 0 16,0 0-16,0 0 16,-29 0-16,29 0 0,0 0 15,0 0-15,0 0 16,-1 0-16,1 0 15,0 0-15,0 0 16,28-29-16,28 29 16,-28 0-16,29-28 15,-29 28-15,-28 0 16,28 0-16,-28 0 0,-1 0 16,1 0-16,0 0 15,0 0-15,0 0 16,-1 0-16,1 0 15,0 0-15,0 0 16,0 0-16,28 0 16,-57 0-16,1 0 15,-29 0-15,57 0 0,-29 0 16,-27 0-16,27 0 16,-28 0-16,29 0 15,0 0-15,-29 0 16,28 0-1,1 0 1,-29 0 0,0 0-16,1 0 0,-1 0 15,29 0 1,-1 0-16,-28 0 16,1 0-16,27 0 15,1 0-15,-1 0 16,1 0-16,-1 28 15,-27-28-15,27 0 16,29 29-16,-57-29 16,29 0-16,-29 0 0,0 0 15,29 0-15,-29 0 16,0 0 15,-28-57 32,0-28-63,0-56 15,-28-57-15,-28-84 16,-1-58-16,0 58 16,29-1-16,28 142 15,0-114-15,0 29 16,0 28-16,0 1 0,0 55 15,0 1-15,0 0 16,0-57-16,0 113 16,0-28-16,0 56 15,0 1-15,0 28 16,0-29-16,0 29 16,0 0-1,-28 28 16,0 0-15,-1 0 0,1 0-1,-28 0-15,27-29 16,-27 1 0,-29 0-16,-169-29 15,27-56-15,29 57 0,-84-29 16,-114 28-16,28 1 15,29 28-15,0-57 16,-28 57-16,-171-29 16,86 29-16,56 28 15,1 0-15,-256 0 16,143 0-16,27 0 16,0 56-16,-169-27 0,85 112 15,197-113-15,-27 29 16,-30-29-16,-27 0 15,56 29-15,114-57 16,56 28-16,56-28 16,29 0-16,84 0 15,-28 0-15,0 0 16,57 0-16,0 0 16,0 0-16,-1 0 15,1 0 1,0 0-16,0 0 15,28 28 95,0 29-63,0-29-32,0 0 1,0 1 0,28-1-16,0 85 31,0 85-16,29 113-15,-57 0 16,0-85-16,0 113 16,0 57-16,0 27 0,0-83 15,0-114-15,0 113 16,0 0-16,0-28 16,0 28-16,0-113 15,0-28-15,0-57 16,0-56-16,0-28 15,0-29-15,0 29 16,0-29-16,0 0 16,0 0-16,0 1 15,56-29 48,482-85-63,338-198 15,650-169-15,199-113 0,-1 28 16,170 113-16,-282 85 16,84 84-16,-876 86 15,84 56-15,-84 28 16,-424 28-16,-255 29 16,-56 28-16,-28 0 15,-1 0-15,-28 0 16,-56 0 15,-113 28-15,-481 142-1,-2346 847-15,1102-225 16,28-86-16,1160-508 16,28-57-16,-198 57 15,113-85-15,28-28 16,-396 28-16,368 0 0,453-113 15,55 0-15,86 0 16,56-28-16,0 0 16,29 28-16,28-29 15,-1 1-15,1 0 16,28 0 0,0-1-16,0-55 0,141-114 15,623-424-15,677-396 16,1047-536-16,-1074 763 15,225 169-15,-960 424 16,-255 113-16,-85 85 16,0 57-16,-113-1 15,-84 57-15,-86-28 16,-27-28-16,-1 27 0,-28 1 16,-28 56-16,-57-28 15,-141 170-15,-1018 480 16,-283 283-16,-791-57 15,1131-565-15,-566-141 16,735-170-16,566-113 16,28 0-16,28-57 15,57-27-15,141-1 0,57-85 16,28 29-16,28 28 16,85 28-16,-28 57 15,28-29-15,0 29 16,0 0-16,28 28 15,85 0-15,368 0 16,1017 85-16,-141-29 16,-1103-28-16</inkml:trace>
  <inkml:trace contextRef="#ctx0" brushRef="#br0" timeOffset="75586.55">3251 14584 0,'311'-28'219,"113"-29"-219,-113 57 16,-57 0-16,-27 0 15,-30 0-15,-84 0 16,-56 0-16,28 0 16,-29 0-16,-27 0 15,-1 0-15,0 0 0,0 0 16,29 0 0,-29 0 109,1 0-79,27 0-30,29 0 0,0 0-16,-1 0 15,58 0-15,-86 0 16,29 0-16,113 0 16,-57 0-16,57 0 15,-56 0-15,56 0 0,-85-28 16,28 28-16,-56 0 15,0 0-15,-1 0 16,1-28-16,28-1 16,-56 29-16,-1 0 15,-27 0-15,55 0 16,-27 0-16,-29 0 16,29 0-16,-29 0 0,57 0 15,0 0-15,-1-28 16,1 28-16,0 0 15,0 0-15,0-28 16,-29 28-16,1 0 16,-29-28-16,57 28 15,0-29-15,-29 29 16,29 0-16,28 0 16,-28-28-16,-29 28 0,57 0 15,-56 0-15,28-28 16,28 0-16,-28 28 15,-29 0-15,-27 0 16,55 0-16,-55 0 16,27 0-16,1 0 15,-1 0-15,-27 0 16,-1 0-16,0 0 0,0 0 16,29 0-16,-1-29 15,1 29-15,-29 0 16,29 0-16,-1 0 15,1-28-15,-1 28 16,1 0-16,-29 0 16,57 0-16,-57 0 15,29 0-15,-1 0 0,1 0 16,28 0-16,-1 0 16,-55 0-16,84 0 15,-57-28-15,-27 28 16,55 0-16,-27-28 15,0 28-15,27 0 16,-27 0-16,-29 0 16,57 0-16,-29 0 0,1 0 15,56 0-15,-28-29 16,-57 29-16,29 0 16,28 0-16,-57 0 15,0 0-15,0 0 16,1 0-1,-1 0-15,28 0 16,-27 0 0,-1 0-16,0 0 15,0 0 1,1 0 0,-1 0-1,0 0 1,29 0-16,-29-28 15,29 28-15,56 0 0,-28 0 16,-29 0-16,57 0 16,-28 0-16,-29 0 15,58 0-15,-30 0 16,1-28-16,28 28 16,-28 0-16,0 0 15,0 0-15,-1 0 16,1 0-16,0 0 0,0 0 15,0-28-15,-29 28 16,114-29-16,-114 29 16,86 0-16,-57 0 15,-1 0-15,1 0 16,0 0-16,0 0 16,0 0-16,-1 0 15,-27-28-15,56 28 0,-85-28 16,57 28-16,0 0 15,0-29-15,0 1 16,-1 28-16,29 0 16,-56-28-16,28 28 15,28-57-15,-28 29 16,-57 0-16,85 0 16,-56 28-16,-1-29 0,-28 29 15,85-28-15,-28 0 16,-28 0-16,-29-29 15,0 57-15,29-28 16,-29 28 0,-28-29 46,0 1-46,-56 28 15,27-28-31,29 0 16,-28 28-16,0-29 15,-1 1-15,1 28 16,0-28-16,-29 28 16,29 0-1,-28-28-15,-1-1 16,1 29-16,-1-28 15,0 28-15,-56-28 16,-28 0-16,28-1 16,0-27-16,56 56 15,29 0-15,-57 0 0,-56-28 16,56 28-16,57 0 16,-57 0-16,28 0 15,29 0 1,-28 0-16,-142-57 15,-57 29-15,114-1 16,56 1-16,-28 28 16,57 0-16,-1 0 0,-141-28 15,29 28-15,-86-28 16,1-1-16,56-55 16,-57 55-16,58 1 15,55 28-15,1 0 16,28 0-16,28 0 15,-113-28-15,0 28 16,57-28-16,-1 28 0,1 0 16,0 0-16,28 0 15,0 0-15,-29 0 16,57 0-16,-56 0 16,56 0-16,1 0 15,-30 0-15,58 0 16,-29 0-16,-28 0 15,85 0-15,-29 0 0,1 0 16,-1 0 0,29 0-16,0 0 15,-1 0 1,1 0 0,0 0-16,0 0 15,-29 0 16,29 0-15,-57 28-16,28-28 16,-27 28-16,55 29 15,-27-29-15,-57 28 16,-85 1-16,-28 28 16,169 0-16,1-85 15,-1 28-15,-28 0 0,29 29 16,-29-1-16,28-28 15,1 29-15,27-29 16,1 0 0,0-28-16,28 29 15,-28-1-15,-1-28 16,29 28-16,0 29 31,0-29-15,0 0-1,0 1 1,29-29-16,-1 28 16,0-28-1,0 28-15,29 0 16,-29 1-16,1-1 0,-1 28 16,28-27-16,1-1 15,28 28-15,-29 29 16,-56-28-16,29-57 15,-1 56-15,28 1 16,-27-1-16,-1-56 16,0 29-16,0-1 15,1 0-15,27 0 16,1 1-16,-1-1 16,1 0-16,-29-28 15,29 28-15,27 1 16,-27-1-16,-29 0 15,29-28-15,28 0 16,-57 29-16,28-1 16,1-28-16,-29 28 0,57 0 15,-28 1-15,-29-1 16,-28 0-16,56-28 16,-27 28-16,27 1 15,1-1-15,-29-28 16,0 28-16,1 0 15,27-28-15,1 0 16,-1 0-16,1 29 16,-29-29-16,29 0 0,-1 0 15,29 0-15,0 0 16,28 0-16,-28 0 16,-1 0-16,29 0 15,-56 0-15,0 0 16,27 0-16,-55 0 15,55 0-15,-27 0 16,56-57-16,-56 57 0,27-28 16,29 28-16,-28-28 15,0-1-15,28 1 16,-28 28-16,0-28 16,-29 28-16,1 0 15,-1 0-15,-27-28 16,-1 28-16,28-29 15,1 29-15,0 0 0,-29 0 16,0 0-16,29-28 16,-1 28-16,1-28 15,-29 0-15,28 28 16,29 0-16,-56 0 16,27-29-16,1 1 15,27 28-15,1 0 16,0-28-16,56-1 0,-56 29 15,-28 0-15,56 0 16,-28-28-16,-57 28 16,28 0-16,29 0 15,-56 0 1,-1 0-16,0 0 16,0 0 77,29 0-93,-1 0 16,29 0-16,-28 0 16,84 0-16,-28 0 0,57 28 15,-85-28-15,56 0 16,-28 0-16,28 0 15,-56 0-15,-28 0 16,56 0-16,-28 0 16,-29 0-16,1 0 15,-29 0-15,0 0 16,0 0-16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18T08:43:52.265"/>
    </inkml:context>
    <inkml:brush xml:id="br0">
      <inkml:brushProperty name="width" value="0.05292" units="cm"/>
      <inkml:brushProperty name="height" value="0.05292" units="cm"/>
      <inkml:brushProperty name="color" value="#FF0000"/>
    </inkml:brush>
  </inkml:definitions>
  <inkml:trace contextRef="#ctx0" brushRef="#br0">8142 6953 0,'0'28'250,"0"0"-250,0 1 16,0-1-1,0 0 1,0 29-16,0-29 16,0 0-1,0 0-15,28 1 16,-28-1-1,28-28 1,-28 56 31,0-84 31</inkml:trace>
  <inkml:trace contextRef="#ctx0" brushRef="#br0" timeOffset="1546.56">8311 7885 0,'0'57'266,"0"-29"-266,0 29 15,0-29-15,0 57 16,0-29-16,0-27 16,0 27-16,0 29 15,0-57-15,0 0 16,0 1 0,0-1-16,0 0 15,0 29 1,0-29-1,0 0 1,0 1-16,0-1 16,0 0-1,0 0-15,0 29 16,0-1-16,0-27 16,0-1-16,0 0 15,0 29 1,0-29-1,0 0-15</inkml:trace>
  <inkml:trace contextRef="#ctx0" brushRef="#br0" timeOffset="4307.31">7972 10740 0,'0'28'219,"0"1"-204,0-1 1,0 0-16,0 29 16,0-29-1,0 0 1,0 1-16,0-1 15,0 0 1,0 29 15,0-29-15,0 0 15,0 0-15,0 1-16,0-1 109,0 0-93,0 0-1,0 1 17,0-1-17,0 0 17,0 0-1,28-28 31,-28 29-30,28-29-1</inkml:trace>
  <inkml:trace contextRef="#ctx0" brushRef="#br0" timeOffset="5874.69">8198 12606 0,'-198'84'219,"-311"142"-219,255-56 15,28-57-15,141-56 16,-28 27-16,85-55 0,-1-1 15,1-28-15,0 28 16,28 0-16,-28-28 16,-29 29-16,-141 112 15,-56-28-15,56-28 16,28 28-16,85-85 16,29-28-16,-29 29 15,85-1-15,-28 0 0,0 0 16,-1-28-1,1 0-15,0 0 16</inkml:trace>
  <inkml:trace contextRef="#ctx0" brushRef="#br0" timeOffset="7276.57">4325 7490 0,'-28'56'203,"0"57"-187,-1 57-16,-27-29 15,28 57-15,-29 0 16,29-85-16,-29 0 16,29 57-16,0-57 0,-1-29 15,1 30-15,0 55 16,0-56-16,-1 85 16,1-113-16,-28 56 15,27-56-15,1 0 16,0-29-16,28 1 15,0-29-15,0 0 16,0 1-16,0-1 16</inkml:trace>
  <inkml:trace contextRef="#ctx0" brushRef="#br0" timeOffset="9188.21">3251 9383 0,'28'57'250,"57"141"-250,-85-85 16,28 0-16,29 57 15,-57-114-15,56 29 16,-27 0-16,-1-29 16,-28-28-16,0 1 15,0-1-15,0 28 16,0-27-1,0-1-15,0 0 16,0 1 0,0-1 31,28-28-16,0 0 0,1 0 16,-1-28-31,29-29-1,-29 0 1,0 1-16,0-1 15,-28 1-15,29-1 16,-29 1-16,0-1 16,0 29-16,0 0 15,0 0-15,0-1 16,28 29-16,0-28 0,29-57 16,112-28-16,142-169 15,-56 55-15,-57 58 16,-114-1-16,29 85 15,-28 1-15,85-86 16,0 29-16,-86 56 16,1 0-16,-57 85 15,1-28-15,-29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18T08:44:07.781"/>
    </inkml:context>
    <inkml:brush xml:id="br0">
      <inkml:brushProperty name="width" value="0.05292" units="cm"/>
      <inkml:brushProperty name="height" value="0.05292" units="cm"/>
      <inkml:brushProperty name="color" value="#FF0000"/>
    </inkml:brush>
  </inkml:definitions>
  <inkml:trace contextRef="#ctx0" brushRef="#br0">12495 3928 0,'0'29'219,"0"-1"-219,0 0 15,0 1 1,0 27-16,0 57 16,0-56-16,-28 27 15,0 30-15,28-1 16,-29 0-16,29-29 15,-56 114-15,56 0 16,-29 28-16,1-56 16,28-29-16,-28-28 15,0 0-15,28-56 0,0-1 16,0-27-16,0 27 16,-29-28-16,29 1 15,0-1 1,0 0-16,0 0 15,0 1 1,0-1-16,0 0 0,0 0 16,0 1-16,0 56 15,0 56-15,0 0 16,-56 57-16,56-57 16,-28 29-16,28-85 15,0-1-15,-29 30 16,29-30-16,0-27 15,-28 84-15,28-28 16,0 29-16,0-29 0,0 28 16,0-28-16,0-56 15,0 56-15,0-29 16,0-55-16,0 55 31,0-27-31,0-29 0,0 85 16,0-28-16,0-28 15,0 56-15,0 28 0,0-28 16,0 28-16,0-56 16,0 28-16,0-28 15,0 0-15,0-57 16,0 57-16,0-57 16,0 29-16,0-1 15,0 29 1,0-57-16,0 29 15,0-29-15,0 0 16,0 29-16,0-1 16,0 1-16,0-1 15,0 86-15,0-29 16,0 28-16,0-28 16,0 28-16,0-84 15,0 28-15,0 28 0,0-57 16,0 29-16,0 56 15,0-27-15,0 55 16,0-28-16,0 57 16,0-56-16,0 27 15,0-84-15,0 0 16,0 28-16,0-85 16,0 29-16,0-29 0,0 57 15,0-29-15,0-28 16,0 29-16,0 28 15,0-57-15,0 57 16,0 0-16,28-1 16,-28 30-16,29 27 15,-29-56-15,0-1 16,0 1-16,0 0 0,0-28 16,0-29-16,0 57 15,0-57-15,0 0 16,0 0-16,0 1 15,0-1 1,0 28-16,0-27 16,0-1-1,0 28-15,0-27 16,28 84-16,-28-28 16,0-29-16,0 29 15,0-29-15,0 1 16,0-29-16,0 57 15,0-57-15,0 29 16,0-1-16,0-27 16,0 55-16,0-55 0,0-1 15,0 0 1,0 0 0,0 1-16,0-1 15,0 0-15,0 1 16,0-1 78,0 0-63,0 0-31,0 57 15,0-57-15,0 57 16,0 0-16,0 0 16,0 0-16,0-29 15,0-28-15,0 57 16,0-57-16,0 1 16,0-1-1,0 0-15,0 0 16,0 1-16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18T08:45:50.208"/>
    </inkml:context>
    <inkml:brush xml:id="br0">
      <inkml:brushProperty name="width" value="0.05292" units="cm"/>
      <inkml:brushProperty name="height" value="0.05292" units="cm"/>
      <inkml:brushProperty name="color" value="#FF0000"/>
    </inkml:brush>
  </inkml:definitions>
  <inkml:trace contextRef="#ctx0" brushRef="#br0">6587 9016 0,'28'0'31,"57"0"-16,-29 0-15,29 0 16,-57 0-16,1 0 16,-1 0-16,0 0 47,29 0-32,-1 0-15,29 0 16,0 0-16,-57 0 15,0 0-15,1 0 32,-1 0-17,0 0 1,29 0-16,-29 0 16,29 0-1,-29 0-15</inkml:trace>
  <inkml:trace contextRef="#ctx0" brushRef="#br0" timeOffset="5551.69">4778 8931 0,'56'0'109,"1"0"-93,-29 0-16,28 0 15,-27 0-15,27 0 16,1 0-16,-29 0 16,0 0 15,29 0 0,-29 0-31,0 0 31,1 0-31,27 0 16,1 0 0,-29 0-1,0 0-15,1 0 16,-1 0-16,0 0 15,0 0 1,29 0 0,-1 0-16,29 0 15,0 0-15,-28 0 16,27 0-16,1 0 16,-57 0-1,1 0-15</inkml:trace>
  <inkml:trace contextRef="#ctx0" brushRef="#br0" timeOffset="9559.87">4608 7772 0,'28'0'110,"29"0"-95,-29 57 1,0-57-16,-28 28 16,0 29-16,0-29 31,29 29-15,-1-57-16,-28 28 15,0 0 1,0 0-16,28 1 15,-28-1 1,0 0 0,0 0-1,0 1 1,0-1 0,0 0-16,0 0 31,0 1 0,0-1-15,0 0-1,0 0 1,0 1 0,0-1-16,0 0 31,0 1-16,0-1-15,0 0 32,0 29 155,0-29-171,0 28 109,0-27-110,0-1-15</inkml:trace>
  <inkml:trace contextRef="#ctx0" brushRef="#br0" timeOffset="14192.45">4891 7688 0,'28'0'47,"0"0"-16,29 0-31,-1 0 16,-28 0-1,29 0-15,-29 0 16,57 0-16,-28 0 16,-1 0-16,29 0 15,0 0-15,-29 0 16,29 0-16,0 0 16,0 0-16,0 0 15,-1 0-15,29 0 16,-28 0-16,28 0 15,0 0-15,29 0 16,-29 0-16,-28 0 16,56 0-16,-56 0 15,28 0-15,-57 0 16,1 0-16,-1 0 16,-27 0 62,-1 0-63,29 0 1,-29 0 0,28 0-16,29 0 0,-57 0 15,29 0 1,0 0-16,-29 0 15,0 0 95,0 0-95,29 0 1,-1 0-16,1 0 16,-29 0-16,0 0 15,1 0-15,-29 56 188,-29-56-173,29 28-15,-56 1 16,28-1 0,28 0 15,-29 29-31,-27-29 31,28 0-15,28 1-1,-29 27-15,29-28 16,-28 1 0,28-1-1,0 0-15,0 0 16,-28 1-16,28-1 31,0 0-31,0 0 16,0 1-1,0-1 157,0 0-156,0 0-16,0 1 94,0-1-94,0 0 15,0 29 1,0-1 0,0-27-16,0-1 15,0 0-15,0 0 16,0 29-16,0-29 31,0 0 47,0 1 188,0 27-251,-28-56 17,28 28-17,-29 1 1,1-29 0,0 28-1,-1 0 32,-27 1-31,28-29 15,-29 28 0,29-28-15,-57 28-1,28 0 1,29-28-16,-28 0 16,-1 0-16,29 0 15,0 0-15,-1 0 16,1 0 0,0 0-16,0 0 15,-1 0 1,1 0-1,0 0-15,-1 0 16,1 0-16,-28 0 16,27 0-16,-27 0 15,28 0-15,-29 0 16,29 0 0,-1 0-1,-27 0-15,28 0 16,-1 0-16,1 0 15,-28 0-15,27 0 16,1 0-16,0 0 16,-57 0-16,0-28 31,29 28-15,-29-28-16,57 0 0,-1 28 15,1 0 1,0 0-1,-1 0-15,1 0 16,0 0 0,0 0-16,-1 0 15,1 0 1,0 0-16,-29 0 16,29 0-1,0 0-15,-29 0 16,1 0-1,-1 0-15,1 0 16,-1 0 0,1 0-1,-29-29 1,28 29 0,29 0-16,0 0 15,-29 0-15,29 0 16</inkml:trace>
  <inkml:trace contextRef="#ctx0" brushRef="#br0" timeOffset="38943.64">5541 7461 0,'-28'114'156,"-29"-58"-140,29-28-16,-29 1 16,1-1-1,-1 0 1,29 0-1,0-28 1,-1 29 0,-27-1-16,27 0 15,1-28-15,-28 28 16,27 1-16,1-1 16,-28 0-16,27-28 15,-27 29 16,28-1-31,-1 0 16,1-28 0,0 28-1,-1-28 17,-27 29-17,56 27 1,-28-56 15,-1 28 0,29 1-15,-28-1 46,56 28 17,29-27-79,-29-1 15,-28 28 1,28-27-1,1 27 17,-29 1-17,28-29 1,0-28-16,-28 28 16,29 29-16,-29-29 15,28 0 1,28 1-1,-27-1 1,-1 57 0,0-85-16,-28 28 15,28 0 1,1-28-16,-1 28 16,-28 1-1,56-29 220,86 28-235,-1 0 15,57 1-15,0-1 16,0 0-16,-29 29 15,-27-29 1,27 0-16,-84 0 16,28 1-16,0-1 15,-56-28-15,-1 0 16,-27 0-16,-1 0 16,0 0-16,29 0 93,28 0-93,-29 0 16,29 0-16,-57 0 16,57 0-16,28 0 15,-28-28-15,28-1 16,-56 29-16,27 0 15,1 0-15,-57 0 16,29 0-16,-29 0 16,29 0-16,-29 0 15,0 0-15,1 0 16,-1 0-16,0 0 31,0 0-31,1 0 78,-29-28-15,0 0-48,0 0-15,0-1 16,0 1-16,-29 28 94,1 0-94,-28-56 31,56 27-31,0 1 31,-29 0-31,1 28 141,28-29-125,0 1-1,0 0-15,0 0 16,-28-29-1,28 29 1,0 0 0,0-1-1,-29-27-15,29 28 16,0-29 0,-28 1-16,28 27 15,0 1 1,0 0-16,0-1 31,-28-27-31,28 28 31,0-1 16,-28 29-31,-1 0-1,1 0 1,0 0-16,0-28 31,28 0-15,0 0 0,-29-1 15,1 1-16,0-28 32,28-1-31,0 29 15,0 0-15,-28-29-16,-1 29 31,1-1-15,0-27-1,28-1 1,0 29 0,-29 0-1,29 0 16,-28 28-15,0-29 265,-57 1-265,57 28-16,-57-28 16,28 0-16,29 28 15,-85-29-15,57 29 16,-29 0-16,28-28 15,29 28-15,0 0 16,-1 0 0,1 0 296,0 0-296,-85 0-16,28 0 15,0 0-15,-28 0 16,0 0-16,-28 0 16,-1 0-16,-27-28 15,112 28-15,-28 0 16,1 0-16,27-29 16,29 29-16,0 0 15,-57 0 673,28 0-688,29 29 15,-29 27-15,1-27 16,28-1-16,-1-28 16,1 0-1,0 0 126,-1 28-141,-27 29 15,28-29-15,-29-28 16,29 28 0,0 0-1,-1 1 1,1-29-16,0 0 16,0 28 15,-1 0-16,1-28 1,-29 28 0,29 1-1,0-1 1,0 0 46,28 1 157,0-1-188,28-28 16,0 0-15,0 56 139,1-27-155,-29-1 0,0 0-1,28 0-15,-28 1 32,0-1-17,0 0 32,0 0-31,0 1-1,28-1 110,-28 0-109,29 0 0,-1 1-1,0-1 173,-28 0-173,28 29 454,29-29-453,-29 0-1,0 1-15,1-29 16,-29 28 0,56-28 46,-28 56-62,1-27 16,-1-1-16,0 0 15,1 0-15,-29 1 32</inkml:trace>
  <inkml:trace contextRef="#ctx0" brushRef="#br0" timeOffset="39488.62">5202 8875 0</inkml:trace>
  <inkml:trace contextRef="#ctx0" brushRef="#br0" timeOffset="56096.52">2968 10175 0,'29'-28'78,"-1"28"-78,85-29 15,0 1 1,85 0-16,-57 0 16,29 28-16,-1 0 15,29 0-15,-56 0 16,-1 0-16,29 0 16,-86 0-16,30 0 15,-30 0-15,-55 0 16,55 0-16,-27 0 15,-1 0 1,-27 0-16,27 0 16,1 0-16,-1 0 15,29 0-15,0 0 16,0 0-16,0 0 16,28 0-16,0 0 15,-28 0-15,28 0 16,-29 0-16,1 0 15,28 0-15,0 0 16,0 0-16,29 0 16,-57 0-16,28 0 15,0 0-15,0 0 16,-85 0-16,29 0 16,-29 0-16,0 0 15,0 0 1,1 0 156,56 0-172,-1 0 15,29 0-15,29 0 16,-29 0-16,28 0 16,1 0-16,-1 0 15,0 0-15,57 0 16,-57 0-16,57 0 15,0 0-15,0 0 16,-57 0-16,29 0 16,0 0-16,-29 0 15,-28 0 1,-28 0-16,0 0 16,28 0-16,-57 0 15,29 0-15,-28 0 16,-29 0-16,29 0 15,-29 0-15,57 0 16,-29 0-16,-28 0 16,29 0-16,-29 0 15,29 0-15,-1 0 16,-27 0-16,27 0 16,-28 0-16,1 0 15,27 0-15,-28 0 16,29 0-16,-29 0 15,29 0-15,28 0 16,-29 0-16,1 0 16,28 0-16,-57 0 15,57 0-15,28 0 16,-85 0-16,57 0 16,28 28-16,-28 0 15,-57-28-15,57 0 16,28 28-16,-85-28 15,57 29 1,-29-1-16,-27-28 16,55 0-16,-55 0 15,-1 0-15,29 0 16,-29 0-16,0 28 16,0-28-1,1 0-15,27 0 172,57 0-156,-28 0-16,56 0 15,29 0-15,-29 0 16,29 0-16,84 0 16,-27 0-1,27 0-15,29 0 16,-1 0-16,29 0 15,29 0-15,-58 0 16,1 0-16,0 0 16,-1 0-16,1 0 15,-29 0-15,29 0 16,-57 0-16,-28 0 16,0 0-16,-28 0 15,-1 0-15,-27 0 16,-58 0-16,1 0 15,28 0-15,-28 0 16,-28 0-16,27 0 16,1 0-16,-28 0 15,-1 0-15,-27 0 16,27 0-16,29 0 16,-57 0-16,29 0 15,-29 0-15,29 0 16,27 0-16,-55 0 15,55 0-15,1 0 16,-28 0-16,28 0 16,-1 0-16,-27 0 15,0 0 1,27 0-16,-55 0 16,55 0-16,1 0 15,-28 0-15,28 0 16,-57 0-16,57 0 15,-1 0-15,1 0 16,-28 0-16,56 0 16,28 0-16,-28 0 15,-28 0-15,56 0 16,29 0-16,-29 0 16,1 0-16,-29 0 15,28 0-15,1 0 16,-1 0-16,0 0 15,1 0-15,-1 0 16,-28 0-16,28 0 16,1 0-16,56 0 15,-1 0-15,1 0 16,-56 0-16,-1 0 16,0 0-16,-28 0 15,29 0-15,-57 0 16,28 0-16,28 0 15,-28 0-15,0 0 16,-56 0 0,56 0-16,-28 0 15,-29 0-15,29 0 16,0 0-16,28 28 16,-85-28-16,113 29 15,-27-1-15,-1 0 16,0 0-16,-28-28 15,-1 0-15,29 0 16,0 29-16,-56-29 16,28 28-16,-29 0 15,-27-28-15,27 28 16,-28-28-16,29 0 16,56 0-16,-28 0 15,0 0-15,56 0 16,57 0-16,-57 0 15,29 0-15,-29 0 16,-56 0-16,28 0 16,0 0-16,-28 0 15,-28 0-15,27 0 16,-27 0-16,-29 0 16,0 0-16,-56 0 515,-28 0-499,-29-28-16,28-28 15,1-1-15,27 29 16,-27 28 0,28 0-16,-1 0 15,1 0-15,85 0 32,-86-57-1,-27 1-31,-1 28 15,1-1 1,27 1-16,-27 0 16,-1 0-16,29-1 15,0 29-15,-29-28 16,29 0-16,-28-1 16,-1 29-1,29 0-15,-1 0 16,1 0 15,0 0-31,0 0 16,-1 0-16,1 0 47,-28 0-32,-1-28-15,0-28 16,-27 27-16,27 1 15,57 0-15,-28 0 16,-29-1-16,1 29 31,-1-28-15,29 0-16,0 0 16,-1 28-16,-27-29 31,28 29 0,-29-28-31,29 0 16,0 0-16,-29 28 15,-28-29-15,57 29 16,-57-28-16,29 0 16,-29-1-1,28 29 1,-28-28-16,57 28 15,-28 0 1,-29-28-16,28 28 16,29 0-1,0 0-15,-1 0 16,1 0-16,0-28 16,0 28 93,-29 0-109,-28 84 16,29-27-16,-29 28 15,28 0-15,1 28 16,-1-57-16,1 57 15,56-28-15,-28-28 16,-1-1-16,29-28 16,0 1-1,0-1-15,0 0 16,0 0-16,29 29 16,-1-57-16,28 0 125,29 0-125,-28 0 15,56 0-15,0 0 16,0 0-1,-28 0-15,28 0 16,0 0-16,57 0 16,-1-28-16,29-1 15,-57 29-15,86-28 16,27 0-16,-56-29 16,56 29-16,-28 0 15,-28 0-15,-85 28 16,0 0-16,29-29 15,-29 1-15,-28-29 16,-29 1-16,1 28 16,-29-1-16,0 1 15,29-28-15,-29 27 16,0 29-16,-28 29 62,-84-29-46,27-29 0,-28 1-1,0-57-15,1 1 16,-1 55-16,-28-84 16,28 85-16,28-29 15,-27 1 1,-1 28-16,0-1 15,28 1-15,-56-28 16,0 27-16,-56 1 16,84 28-16,-57 0 15,-27 0-15,-29-28 16,113 28-16,-56 0 16,28 0-16,0 0 15,28 0-15,-28 0 0,28 0 16,-28 0-1,56 0-15,-56 0 16,0 0-16,57 0 16,-29 0-16,0 0 15,57 0-15,0 0 16,-1 0-16,1 0 16,0 28 30,-1-28-46,1 57 16,-28-1-16,-1 29 16,29-57-16,-29 85 15,29-28 1,0 0-16,-1 0 16,1-57-16,28 0 15,0 0-15</inkml:trace>
  <inkml:trace contextRef="#ctx0" brushRef="#br0" timeOffset="57879.98">3194 12549 0,'0'28'62,"142"-28"-46,-1 0-1,29 0-15,84 0 16,-28 0-16,29 0 16,27 0-16,1 0 15,28 0-15,-28 0 16,-1 0-16,-27 0 15,-29 0 1,-28 0-16,-57 0 16,-28 0-16,-28 0 15,-28 0-15,-29 0 16,0 0-16,29 0 219,-1 0-219,1 0 15,28 0-15,-1 0 16,1 0-16,28 0 16,0 0-1,-56 0-15,56 0 16,-28 0-16,0 0 15,-57 0-15,0 0 16,0 0-16</inkml:trace>
  <inkml:trace contextRef="#ctx0" brushRef="#br0" timeOffset="60816.41">8650 12549 0,'0'0'16,"57"0"-16,169 0 15,-85 0-15,1 0 16,112 0-16,-84 0 15,113 0-15,-1 0 16,29 0-16,0 0 16,28 0-16,29 0 15,-29 0-15,-28 0 16,28 0-16,-56 0 16,56 0-16,-113 0 15,29 0-15,-86 0 16,29 0-16,-56 0 15,-29 0 1,-28 0-16,-57 0 16,0 0-16,0-28 453,-56 0-453,-57-1 15,57-27-15,-85 27 16,0-27-16,0-1 16,-57 1-16,1 28 15,27-57-15,-112 28 16,56 29-16,0-57 16,0 29-16,-56-29 15,84 28-15,29 29 16,28 0-16,0-29 15,28 29-15,28 0 16,29 0-16,-29-1 16,29 1-16,0 0 15,28-1 1,-28 29-16,-29-28 16,57 0-1,-28 0 1,0-29-16,-29 29 15,29-29-15,-29 29 16,1-28-16,-1-1 16,-28 1-16,57-1 15,-28 29-15,-1-1 16,0 1-16,29 28 109,0 0-109,56 0 16,-56 0 46,0 0 126,-29 0-172,-28 0-16,-56 0 15,-29 0-15,29 0 16,0 0-16,-1 0 15,1 0-15,0 0 16,-1 0-16,-27 0 16,84 0-16,0 0 15,0 0-15,57 0 16,0 0-16,-1 0 187,1 0-187,0 85 16,0 0-16,-1 28 16,1-28-16,-29-29 15,29 29-15,0 0 16,0-29-16,28-27 16,0-1-16,-29 28 15,1-27-15,28-1 16,0 0-1,-28 0 17,0 1 93,28-1-94,0 0-31,0 0 47,28-28-32,0 0 1,0 0-16,1 29 16,-1-1-16,0 0 15,0 0 17,1 1-17,-1-1 1,0 0 62,1 29-78,-1-1 16,0-27-16,-28-1 15,28 0-15,1-28 16,-1 28-16,-28 1 15,56-1 1,-27 0 0,-29 0-16,56 1 15,1-1 1,-29-28-16,0 28 16,29 1-16</inkml:trace>
  <inkml:trace contextRef="#ctx0" brushRef="#br0" timeOffset="64839.99">10516 10966 0,'0'29'234,"0"-1"-234,-28-28 31,0 85-15,-1-57 0,1 28-16,0-27 15,28-1-15,-28 0 16,28 0 0,-29 1-16,1-1 46,28 0-14</inkml:trace>
  <inkml:trace contextRef="#ctx0" brushRef="#br0" timeOffset="66383.88">10120 11305 0,'0'29'47,"0"-1"-47,0 0 15,0 29 1,0-1 0,0-27-1,0-1 1,29 0 328,-1-28-329,0 0 1,1 0 78,-1 0-79,0 0 1,0 0-16,1 0 16,-1 0-1,0 0-15</inkml:trace>
  <inkml:trace contextRef="#ctx0" brushRef="#br0" timeOffset="77535.58">10347 12266 0,'28'0'63,"-28"57"-47,0-29-1,0 29-15,0-29 16,0 29-16,0-1 15,0-28 1,0 29-16,0-29 16,0 57-16,0-57 15,0 57-15,0-29 16,0-27-16,0 27 16,0 1-16,0-1 15,0-27 1,0-1-1,0 0 1,0 0 0,28 1-16</inkml:trace>
  <inkml:trace contextRef="#ctx0" brushRef="#br0" timeOffset="81967.59">10149 12238 0,'-29'0'94,"-27"0"-78,28 0-1,-57 0-15,0 0 16,-28 0-16,-28 0 16,84 0-16,-141 57 15,113-57-15,1 0 16,-30 0-16,30 28 16,55-28-16,-55 28 15,55-28 1,1 28 109,-29-84-110,-27-57 1,27 28-16,1 0 16,-1 0-16,1 29 15,27-29-15,-27 0 16,27 1-16,1 55 16,56 29-1,1 0-15,56 0 16,-29 0-1,29 0 1,-57 0-16,29 0 16,-1-56-16,-28-29 15,1 0-15,27-28 16,1 57-16,-29-29 16,0 28-16,29-27 15,-29 55 1,0-27-16,29-1 15,-29 1-15,1 27 16,-1 29 0,0-28-16,0 0 15,1 28 1,-29-28-16,28-1 16,0 29-1,0 0 16,1 0-15,27 0-16,-28 0 156,29 0-156,28 0 16,28 0-16,28 0 16,1 0-16,27 29 15,-27 27-15,-29-56 16,56 57-16,-84-57 15,113 28-15,-113 0 16,-29-28-16,1 0 16,56 28-16,0 1 15,-85-29 1,29 0-16,28 28 16,-85 0-16,84 29 109,-27-29-109,-29 57 16,29 0-16,-1-1 15,-27-27-15,-1 28 16,0-29-16,0 29 15,1-57 1,-29 1-16,0 27 16,0-28-1,0 1-15,0-1 0,0 57 32,-29-57-32,1 28 15,0 29-15,-29-28 16,29-1-1,-28-27-15,27-1 16,-27 0 0,-29 29-1,28-57-15,29 28 16,0 0-16,0-28 94,-1 0-94,1 0 15,0 0-15,-29 0 16,-28 0-16,57 0 16,-57 0-16,29 0 15,28 0 1,-29 0-16,0 0 15,1 0-15,-1 0 16,29 0-16,-28 0 16,27 0-16,-27 0 15,-1 0-15,29 0 16,-29 0-16,-27 0 16,55 0-16,-55 0 15,27 0-15,-28 0 16,0 0-16,57 0 15,0 0-15,0 0 16,-1 0-16</inkml:trace>
  <inkml:trace contextRef="#ctx0" brushRef="#br0" timeOffset="88312.57">6445 10288 0,'-28'0'16,"0"0"0,0 28 15,-1 0 0,1-28-31,0 29 16,-29 27 15,1 1-31,27-29 16,-55 0-1,27 29-15,1-29 16,56 0-16,-29-28 15,-27 29 17,56-1 15</inkml:trace>
  <inkml:trace contextRef="#ctx0" brushRef="#br0" timeOffset="90607.7">5654 10429 0,'28'0'16,"-28"28"-1,0 1 32,0-1-47,0 0 31,28 1-15,-28-1 0,0 0-1,0 0 48,0 1-48,0-1-15,0 0 16,0 0-16,0 1 16,0-1 15,29-28-31,-1 28 16,-28 0-1,28-28-15,0 0 31,-28 29 188,29-29-203,-1 0-16,0 0 15,1 0 1,27 0 0,-28 0 187,1 0-203,-1 0 15,0 0 1,0 0 62,1 0 219</inkml:trace>
  <inkml:trace contextRef="#ctx0" brushRef="#br0" timeOffset="92655.78">7491 10401 0,'0'28'31,"-28"-28"-15,0 0-1,0 28 1,-1 1-16,1-1 15,0-28-15,-1 0 32,-27 28-32</inkml:trace>
  <inkml:trace contextRef="#ctx0" brushRef="#br0" timeOffset="93751.93">7096 10514 0,'28'28'188,"-28"1"-141,28-29-32,0 0 17,1 0-32,27 0 15,29 0 1,-57 0-1,1 0 1,-1 0-16,0 0 16,0 0-1</inkml:trace>
  <inkml:trace contextRef="#ctx0" brushRef="#br0" timeOffset="100751.51">5343 11842 0,'0'0'0,"-28"0"16,-1 0 0,1 0-16,0 0 15,0 0-15,-29 0 16,-56 0-16,85 0 16,-57 29-16,28-1 15,1 28-15,-1 1 16,-28-29-16,29 29 15,28-57-15,-29 28 16,29 0-16,0 1 16,84 27 124,-28-28-140,29 1 16,-1 27-16,-27-56 16,-1 28-1,0 1-15,1-29 16,-1 28-1,0 0-15,29 1 16,-29-1 0,0-28-1,0 28-15,29 0 16,-1-28 0,-27 0-1,-1 0 1,0 29-16,1-29 15,-1 0 1,0 0-16,29 0 16,-1 28-16,1-28 15,56 28 1,-85 0-16,0-28 16,29 0-16,-29 0 15,29 0-15,-1 0 16,-28 0-16,29 0 15,-29 0-15,57 0 16,28 0-16,-28 0 16,28 0-16,-28-28 15,0 28 1,28-28-16,-28 0 16,-1-1-16,1 1 0,-57 28 15,29-28-15,-29 0 16,-56 28 31,0 0-16,-1 0-31,1 0 16,-28 0-16,-1-29 15,29 29-15,-29-56 16,29-1-16,-29 1 15,1-1-15,-1 29 16,29 28 0,0 0-1,-29-28 48,1-1-32,28 29-15,-1 0-1,-27 0-15,27-28 16,1 28-16,0 0 16,0 0-16,-29 0 15,29 0-15,-29 0 16,-28 0-16,57 0 15,-85-28-15,85 28 16,-29-28-16,29 28 16,-28-29-16,-1 29 15,0 0-15,-27-28 16,27 0-16,29 28 16,-29 0-16,1 0 15,27 0-15,-27-29 16,-1 29-1,29 0-15,0 0 16,0 0-16,28-28 922,28 28-906,0 0 15,0 0-16,1 0 95,-1 0-95,0 0 1,0 0 0,29 0-1,-29 0-15,1 0 16,-1 0-16,0 0 78,0 0-78,1 0 16,-1 0-1,0 0 1,0 0-16,1 0 16,-1 28-1,29 1 1,-29-1-16,28 0 15,-27-28 1,-1 29-16,-28-1 16,56-28-1,1 28-15,-1 0 32,1 1-32,0-1 15,-1 28-15,29-27 16,-29-29-16,-27 28 15,27 0-15,-27-28 16,-1 0 0,28 0-16,-27 28 15,27 1-15,-28-29 16,1 0 343,-1 28-359,28 0 16,-27 1-16,-29-1 16,28 0-16,0-28 15,1 0 95,-29 28-110,-29-28 15,1 29 1,-29-1-1,1-28-15,-1 28 16,57 0-16,-56 29 16,-1-57-16,29 28 15,0-28-15,0 0 16,-29 0 0,0 28-16,57 1 15,-56-1-15,28-28 16,-1 0-16,1 0 15,0 0-15,-29 0 16,1 0-16,27 0 16,-27 0-16,28 0 15,-29 0-15,-56 0 16,85 0-16,-57 0 16,57 0-16,-1 0 15,-55-28-15,-58-29 16,86 29-1,-1 0-15,1-29 16,84 57 31,0 0-31,-28-28-1,0-57 48,-28 57-48,0 0-15,-1-1 16,1-27 15,0 27 16,0 29-31,-29-28-16,-56 0 15,0 0-15,-28-1 16,-29 1-16,57 0 16,56 0-16,1-1 15,28 29 1,-1-28 93,58 28-31,27 0-62,1 0-16,56 0 16,-29 0-16,-55 0 15,27 0-15,-27 0 16</inkml:trace>
  <inkml:trace contextRef="#ctx0" brushRef="#br0" timeOffset="102599.4">2573 11503 0,'56'0'15,"1"0"1,-1 57-16,29-1 15,28 1-15,-56-1 16,27 1-16,1-1 16,0-27-16,-28-29 15,84 0-15,28 0 16,114-29-16,-85 29 16,85-28-16,-57 0 15,-28 0-15,0-29 16,-85 29-16,-85 28 15,0 0 1,1 0 47,-114 0-32,28-28-16,29-1-15,28-27 16,-28 56-16,56-57 63,-28 29-48,0 0-15,0-1 16,0 1-16,0 0 15,0-29-15,-28 1 16,-1 28-16,1-29 16,0-28-1,0 29 1,56 56 31,0 0-32,-56 0 1,0 0 0,-1-28-16,1 28 15,-28-57-15,27 0 16,-27 1-16,-1 28 16,29-1-16,28-27 15,-57 28-15,1 28 16,28-29-16,28 1 15,-57 0 1,29 28-16,28-28 16,-29 28-16,1 0 15,-28 0 1,-29-29-16,57 29 16,-57-28-1,28 28-15,29 0 16,-85-28-16,28-1 15,29 1-15,-1 28 16,-28 0-16,-28-28 16,28 0-16,29 28 15,-57 0 1,56 0-16,-28 0 16,1 0-16,-30 0 15,58 0-15,-1 0 16,29 0-16,-28 0 15,-29 0-15,28 0 16,-56 0-16,0 56 16,0 29-16,-28-28 15,28 27-15,0-27 16,28 28-16,0-29 16,0 29-16,57-28 15,28 27-15,-28 29 16,28-28-16,0 0 15,0 56-15,0-56 16,0 28-16,0-28 16,28-29-16,0 1 15,0-1-15,29-27 16,-1-1-16,1 0 16,56 1-16,28 55 15,1 29-15,27-84 16,29-1-16,0 0 15,0 29-15,0-1 16,56-27 0,-84-29-16,113 0 15,-1 0-15,58 0 16,27 0-16,114 0 16,-86-85-16,58 0 15,-1 28-15,-28-27 16,-56-1-16,-29 57 15,-57 28-15,58-57 16,-58 29-16,-27-1 16,-114 1-16,29 0 15,-114 28-15,29 0 16,-57 0-16,1 0 16,-1 0-1,0 0-15</inkml:trace>
  <inkml:trace contextRef="#ctx0" brushRef="#br0" timeOffset="103215.09">17979 12266 0,'-85'0'109,"-112"0"-109,-114-28 16,-57-57-16,-56 29 16,-113-86-16,-226 1 15,-57-28-15,-141-58 16,-57 58-16,-113-57 15,-169-29-15,-227-56 16,-84-112-16,0 27 16,-114-28-16,29 28 15,-28-84-15,225 141 16,1132 28 0,367 56-16,0 29 15,0 85-15,0 56 16,0 0-16,0 57 15,0 0-15,0 56 79,0 0-64</inkml:trace>
  <inkml:trace contextRef="#ctx0" brushRef="#br0" timeOffset="103625.51">14898 9751 0,'0'113'109,"0"-85"-109,-28 29 16,-29 28-16,1-1 15,-1 29-15,1 0 16,27 29-16,29-114 15</inkml:trace>
  <inkml:trace contextRef="#ctx0" brushRef="#br0" timeOffset="108344.4">8028 12832 0,'-28'0'63,"-113"-29"-63,0 29 16,-170 0-16,0 0 15,-113 0-15,-57 0 16,-28 0-16,-56 0 15,-29 0-15,29 0 16,-29 0-16,-113-56 16,255 28-16,28-29 15,0 29-15,85 0 16,84-57-16,114 57 16,56-1-16,57 29 31,56 0 16,113 0-32,142-28-15,-28-57 16,56 57-16,84-57 16,29 0-16,57 29 15,0-1-15,-29 57 16,57 0-16,0 0 15,-29 0-15,-56 0 16,28 29-16,-56-1 16,-170 0-16,-28 0 15,-85 1-15,-28-1 16,-57 28-16,1 1 16,-29-1-1,0-27-15,0 84 16,-57-57-16,29-27 15,-29-1-15,-27 0 16,-1-28-16,-57 28 16,-56-28-16,-112 0 15,-171 0 1,57-84-16,-113-1 16,-198-57-16,-28 1 15,-57-28-15,56-29 16,86 0-16,141 0 15,169 0-15,57 29 16,142-1-16,56 57 16,113 28-16,-29 29 15,1 56-15,56 0 16,114-29 0,27 29-16,171 0 15,27 0-15,114 0 16,112 0-16,29 85 15,-56 56-15,56-56 16,56 57-16,-28-1 16,29 57-16,-170 28 15,-114 0-15,-55-28 16,-114-85-16,-141 0 16,-57-57-16,0-56 15,-28 29-15,0 27 16,-85 1-16,-56-1 15,-114 57-15,-140-28 16,-58-57 0,-140 29-16,-1-57 15,-254 0-15,-141-28 16,84-29-16,170-84 16,198 56-16,113-28 15,198 28-15,113 0 16,56 29-16,29 56 15,197-57 1,171-27 0,84-1-16,113 0 15,56 57-15,1 28 16,169 0-16,29 0 16,-29 0-16,29 28 15,-142 57-15,-198 0 16,-56-29-16,-113 29 15,-170-29-15,-57-27 16,-27-1-16,-1 0 16,-56 57-16,-57 28 15,-57 0-15,-112 28 16,-85 29-16,-85-85 16,-57-57-16,-28 0 15,0-28 1,-141 0-16,85 0 15,28 0-15,198-28 16,112-28-16,114 27 16,57 29-16,27-56 15,29-1-15,0-84 16,57 56-16,113 0 16,84-28-16,29 57 15,113-29-15,28 57 16,28-29-16,-28 57 15,56 0-15,-27 0 16,-29 0-16,0 28 16,-141 1-16,-86-1 15,-83 0-15,-86-28 16,0 0-16,-28 28 16,0 29-1,-85 28-15,-84 28 16,-86-28-16,-112-1 15,-86 1-15,-55-57 16,-1-28-16,-57 0 16,-27 0-16,-1 0 15,170-56-15,28-1 16,198 1 0,85 56-16,85-28 15,0-29-15,28-28 16,28 1-16,170-1 15,56 28-15,114 1 16,112 27-16,29 29 16,198 0-16,84 0 15,-27 0-15,112 0 16,-113 0-16,-56 0 16,-226 57-16,-114 28 15,-169-29-15,-85 1 16,-56-1-16,-57-27 15,-29 140-15,-84-56 16,-141 29-16,-57-29 16,-85 0-16,-28-29 15,0-27-15,57-57 16,-1 0-16,-28 0 16,114 0-16,112 0 15</inkml:trace>
  <inkml:trace contextRef="#ctx0" brushRef="#br0" timeOffset="144719.32">4523 14330 0,'170'-29'63,"-29"1"-48,57 0-15,56 0 16,29-29-16,-29 1 16,29 27-16,56-27 15,-28 28-15,-56 28 16,56 0-16,85-29 15,-170 29-15,56 0 16,58 0-16,-58 0 16,1 0-1,0 0-15,-1 0 16,1 0-16,-57 0 16,85 0-16,-85 0 15,1 0-15,27 0 16,-56 0-16,-29 0 15,-27 0-15,27 0 16,-27 0-16,-86 0 16,57 0-16,-56 0 15,-29 0-15,29 0 16,-29 0 0</inkml:trace>
  <inkml:trace contextRef="#ctx0" brushRef="#br0" timeOffset="172311.21">7378 13340 0,'-28'0'203,"0"0"-203,-1 0 15,1 0-15,-28 0 16,-1 0 0,29 0-1,0 0-15,-1 0 16,-27-28-16,28 28 16,-57-28-1,56-29-15,-55 29 16,27 0-16,-28 0 15,57-1-15,-29 1 16,1 0-16,28 0 16,-57-1-1,28 1-15,29 28 16,0 0 31,-29-28-32,1-29-15,-1 1 16,-28 27-16,1-27 16,27 56-16,-56-28 15,0-29-15,0-28 16,0 85-16,0-28 16,0-57-16,-1 29 15,1 27-15,0-27 16,0-1-1,0 29-15,0-28 16,-57 27-16,29 1 16,-28 0-16,27-29 15,-27 29-15,27 0 16,-27-57-16,-1 28 16,29 1-16,-29-1 15,29-27-15,-85 55 16,28-27-16,85-1 15,-57-56-15,29 57 16,-1-29-16,29 28 16,0-56-16,28 29 15,0 27-15,57 0 16,0 29 15,56 28 0,57-56-31,-28-1 16,27 57 31,29-56-31,1 27-16,-114 1 15,56 28 1,85-28-1,114 0-15,28-29 16,-1 29-16,1 28 16,84 0-16,-27 0 15,-1 0-15,-28 0 16,85 0-16,-85 0 16,-29 0-16,57 0 15,-56 0-15,0 0 16,-57 0-16,28 0 15,-56 0-15,-28 0 16,0 0-16,-86 0 16,1 0-16,0 0 15,-28 0-15,-1 0 16,1 0-16,-29 0 16,0 0-16,0 0 15,29 0-15,-29 0 16,29 0-1,-1 0-15,-27 0 16,27 0 0,1 0-16,-1 0 15,-28 0-15,1 0 94,-1 28-94,-28 0 16,0 85-16,0 0 15,0-84-15,0-1 16,0 0-16,0 0 156,0 29-156,-28 56 31,-1-56-31,29-29 16,-56 0-16,84 0 16,-28 29-1,0-1-15,-28 1 16,-29-1-16,1-27 16,-29 56-16,0-29 15,29 29-15,-29-57 16,-28 0-16,0 29 15,28-1-15,0 29 16,0-28-16,0 28 16,29-29-16,-29-28 15,57-28-15,0 0 32,-29 0-17,-28 57-15,57-29 16,-57 0-16,29 29 15,-29-1-15,28 1 16,29-29-16,-29 1 16,1-1-16,28 28 15,-1-56-15,1 29 16,0-1 0,0 0-16,-1 0 15,1 1-15,28-1 16,-28-28-16,-29 28 15,57 0-15,-28 1 16,-29-1-16,1 0 16,28 0-16,-29 1 15,1-1 1</inkml:trace>
  <inkml:trace contextRef="#ctx0" brushRef="#br0" timeOffset="173951.46">8339 12690 0,'29'0'94,"84"-28"-78,-85 28-16,57-28 15,0 0 1,-1 28-1,-55 0-15,27 0 16,57 0 0,-84 0-1</inkml:trace>
  <inkml:trace contextRef="#ctx0" brushRef="#br0" timeOffset="174727.29">8368 13030 0,'56'0'63,"-27"0"-63,55 0 0,-55 0 15,55 0 1,-27 0-16,-29 0 16,57 0-16,-57 0 15,57-29-15,-57 29 16,1 0-16,-1 0 15,0 0-15</inkml:trace>
  <inkml:trace contextRef="#ctx0" brushRef="#br0" timeOffset="177047.17">10884 10486 0,'-29'0'15,"1"28"1,0 0-16,0 1 15,-1-29-15,1 28 16,0 57-16,0-29 16,-29 1-16,0-1 15,57 1-15,-56 28 16,-1-57-16,29 0 16,28 0-1,-28 1 16,28 27-15,-28-28 0,-1 1-16,1-29 15,0 0 17,-29 0-32,29 28 15,0 0-15,-1 0 16</inkml:trace>
  <inkml:trace contextRef="#ctx0" brushRef="#br0" timeOffset="178727.47">9951 10684 0,'0'0'0,"0"84"0,28-27 15,0-1-15,-28-27 16,0 27-16,0-27 16,0 27-16,0-28 15,29 1 63,-29-1 282,0 0-360,28 0 234,0-28-218,29 0 31,28 29-47,-57-29 15,85 0-15,0 0 16,-57 0-16,29 0 16,28 0-16,-56 0 15,-1 0-15,-27 0 16,-1 0 109,0 0-94,1 0-31,27 0 16,57 0-16,-28 0 15,28 0-15,-28 0 16,28 0-16,-28 0 16,0 0-16,-29 0 15,-28 0 1</inkml:trace>
  <inkml:trace contextRef="#ctx0" brushRef="#br0" timeOffset="185183.34">10403 12464 0,'57'0'110,"-1"0"-110,57 0 15,29 0-15,-1 0 16,57 0-1,56 0-15,-84 0 16,84 0-16,-28 0 16,29 0-16,-114 0 15,1 0-15,-29 0 16,-57 0-16,-28 0 16,1 0-16,-29-28 140,-29 0-124,1-1-16,0-27 15,-29 28-15,29 28 16,0-29-16,-29-27 16,1 28-16,-1-1 15,29 1 1,28 0 0,-28 28-16,-29-28 15,29-1-15,-57-27 16,29 27-1,-29 1-15,56-28 16,-55-1-16,-1-28 16,0 29-16,-28-29 15,28 29-15,0-1 16,29 0-16,-29 57 16,0-28-16,29-28 15,27 27-15,-27 1 16,28 0-16,-1 28 15,1 0 1,0 0 0,0 0-16,-1 0 15,1-28-15,0-1 16,-1 1-16,1 28 16,0 0-16,0 0 15,-29 0-15,29 0 16,-29 0-16,-28-28 15,57 28-15,0 0 16,-29 0 0,-27-28-16,55-1 15,-27 29 1,28 0-16,-1-28 47,1 28 15,0 0-30,28 28-17,-29 29-15,-27-1 16,-1 1-16,1-29 15,56 29-15,-57-29 16,29 0-16,56 29 141,1-1-126,-29-27-15,28 27 16,0 1-16,29-1 16,-29-28-16,0 29 15,0-1-15,1-56 16,-1 57-16,0-29 15,29 0 1,-29 1-16,-28-1 16,57-28-16,-29 28 15,0 1-15,0-1 16,1-28 0,-1 28-16,0 0 15,0 1 1,1-1-1,-1 0 1,0-28 0,1 28-1,-1 1-15,28-1 32,1 0-32,-29-28 15,29 28-15,-1 1 16,29-1-16,0-28 15,0 28 1,-1-28 0,1 29-16,28-1 15,-28 0-15,0-28 16</inkml:trace>
  <inkml:trace contextRef="#ctx0" brushRef="#br0" timeOffset="186087.31">10092 12125 0,'0'57'31,"0"-1"-31,28 85 16,1 1-16,-1 56 15,0-29-15,-28-56 16,0 29-16,0-58 16,0 58-16,0-29 15,0 0-15,0-57 16,0 29-16,0-28 15,0-29-15,0 28 16,0-27-16,0-1 16,0 29-16,0-29 15,0 0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18T08:48:04.680"/>
    </inkml:context>
    <inkml:brush xml:id="br0">
      <inkml:brushProperty name="width" value="0.05292" units="cm"/>
      <inkml:brushProperty name="height" value="0.05292" units="cm"/>
      <inkml:brushProperty name="color" value="#FF0000"/>
    </inkml:brush>
  </inkml:definitions>
  <inkml:trace contextRef="#ctx0" brushRef="#br0">10120 12606 0,'85'0'62,"28"0"-62,0 0 16,29 0-16,-29-29 15,-57 1-15,1 28 16,28 0 0,-29 0-16,1 0 15,-1 0-15,1-28 16,-29 28-16,29 0 15,-1 0-15,1 0 16,-29 0-16,0 0 16,1 0-1,-1 0-15,0 0 16,57-28-16,0-1 16,-29 1-16,-27 28 15,27 0-15,1 0 16,-1 0-16,-28 0 15</inkml:trace>
  <inkml:trace contextRef="#ctx0" brushRef="#br0" timeOffset="5456.92">13682 12521 0,'0'0'0,"57"28"16,-1-28-16,86 28 15,-114-28-15,113 29 16,-56-29-16,28 0 15,-28 0-15,-28 0 16,-1 0-16,1 0 16,-1 0-16,1 0 15,-29 0-15,29 0 16,-29 0-16,0 0 16,29 0-16,-29 0 15,28 0-15,-27 0 16,27 0-16,1 0 15,-1 0-15,1 0 16,-1 0 0,-27 0-16,27 0 15,-27 0-15,27 0 16,29 0-16,-57 0 16,57 0-16,-57 0 15,57 0-15,-28-29 0,-29 29 16,0 0-1,29 0-15,-1 0 16,-28 0 0,29-28 187,0 28-188,-1 0-15,1 0 16,27 0-16,-55 0 16,55 0-16,-55 0 15,-1 0-15,0 0 16,29-28 703,-1 0-704,1-1-15,-29 1 16,29 0-16,-1-1 16,1 1-1,-1 0 1,-27 0-16,-1-1 47,0 29-32,0-28 1,-28 0 0,29-29 77,-1 29-93,-28 0 16,28-29 0,0 29-1,-28 0 48,0-29-48,-28 57 1,28-28-16,-28 0 16,0-1-16,28 1 15,-57 0-15,29 0 16,28-1-16,-28 1 15,-29 0-15,29 0 16,0-1 0,-1 1-16,-27 28 15,27-28-15,1 28 16,0-57 0,0 57-16,-1-28 15,-27 0 16,-1-1-15,57 1 0,-28 28 15,-29-28 31,29 0-46,-28-1-16,27 1 16,1 28-16,0-28 15,0 28-15,-1-28 16,1 28-16,0 0 16,0 0-16,-1 0 15,1 0 1,-29-29-1,1 29 17,28 0-17,-1 0-15,1 0 16,-28 0-16,-1 0 16,0 0-16,-27 0 15,55 0-15,-55 0 16,27 0-16,29 0 15,-29 0-15,29 0 16,-29 0-16,29 0 16,0 0-1,-29 0-15,29 0 16,0 0-16,0 0 16,-29 0-16,-28 0 15,29 0-15,-29 0 16,0 0-16,-28 0 15,56 29-15,-27-1 16,55-28-16,1 0 16,-85 28-16,85-28 15,-1 0-15,1 0 16,-28 28-16,-29 1 31,57-29-15,-29 28-16,1 0 15,-29 29-15,28-29 16,-28 0-16,29 29 16,-1-57-16,29 28 15,0 0-15,-1 1 16,1-29 0,28 56-1,0-28 1,0 1-16,0-1 15,0 0-15,0 0 47,0 1-47,0 27 16,28-28 0,1 1-1,-29-1 1,28 29-16,0-29 31,1 0-31,-29 0 16,28 1-16,28-1 15,-27 0 1,-1 0 0,0 1-1,29-29 16,-29 28-15,-28 0-16,28 0 16,29-28-1,-29 29 95,0-1-110,1 0 15,27-28 251,-28 0-235</inkml:trace>
  <inkml:trace contextRef="#ctx0" brushRef="#br0" timeOffset="23727.97">23153 12493 0,'-29'28'62,"-55"0"-46,-30-28-16,-55 28 15,-86 1-15,-27 27 16,-58-28-16,-27 1 16,28-29-16,-85 0 15,-29 0-15,-27 0 16,27 0-16,-27 0 15,56 0-15,-28 0 16,28 0 0,-1 0-16,58 0 15,-57 0-15,28 0 16,-28 0-16,57 0 16,-1 0-16,1 0 15,-29 0-15,85 0 16,-85 0-16,85 0 15,-85 0-15,29 0 16,-1 0-16,1 0 16,-29 0-16,85 0 15,-28 0-15,0 0 16,28 0-16,-29 0 16,1 0-16,28 0 15,-28 0-15,56 0 16,1 0-16,56 0 15,28 0-15,-57 0 16,86 0-16,-29 0 16,56 0-16,1 0 15,28 0-15,0 0 16,28 0-16,57 0 16,-29 0-16,29 0 15,0 0 1,-1 0-16,1 0 31,0 0-31,0 0 16,-1 0-1,1 0-15,0 0 16,0 0-16,-29 0 16,29 0-16,-57 0 15,0 0-15,29 0 16,-1 0-16,1 0 15,-29 0-15,0 0 16,28 0-16,-27 0 16,-1 0-16,28 0 15,-28 0-15,1 0 16,27 0-16,-56 0 16,0 0-16,0 0 15,56 0-15,-28 0 16,1 0-16,55 0 15,-27 0-15,-29 0 16,57 0-16,-29 0 16,29 0-16,0 0 15,-1 0-15,1 0 16,0 0 15,0 0-31,-1 0 16,1 0-1,0 0-15,0 0 16,-29 0-16,0 0 16,-27 0-16,55 0 15,-55 0-15,27 0 16,1 0-16,-1 0 16,-28 0-16,29 0 15,-29-29-15,0 29 16,0-28-16,-28-28 15,57-1-15,-29 29 16,0 0-16,28-1 16,29 1-16,0 28 93,0-28-93,-1-1 16,1-27 0,-28 28-16,27-29 15,1 1-15,0-1 16,-29 29-16,29-29 0,0 1 16,-29-1-1,29 1-15,0 27 16,28 1-1,0 0 1,-29 0-16,29-1 16,0 1-1,0 0 1,0-29 0,0 29-16,0 0 15,0 0-15,0-29 16,0 0-1,29 57-15,-1-56 16,0-1-16,0 29 16,1-28-1,-1 56 1,0 0 0,0 0-1,1 0 1,27 0-16,1-29 15,28 29 1,-57 0-16,0 0 16,29 0-16,-29 0 15,57 0-15,0 0 16,-29 0-16,57 0 16,0 0-16,0 0 15,-28 0-15,28 0 16,29 0-16,-1 0 15,0 0-15,29 0 16,-29 0-16,1 0 16,-1 0-16,0 0 15,1 0-15,56 0 16,-85 0-16,84 29 16,-112-29-16,28 0 15,0 0-15,1 0 16,-30 0-16,29 0 15,-28 0-15,0 0 16,28 0-16,-28 0 16,28 0-16,-56 0 15,27 0-15,29 0 16,-28 0 0,28 0-16,0 0 15,29 0-15,-1 0 16,0 0-16,1 0 15,56 0-15,0 0 16,-57 0-16,0 0 16,1 0-16,55 0 15,1 0-15,-56 0 16,56 0-16,-57 0 16,0 0-16,1 0 15,27 0-15,-27 0 16,-1 0-16,0 0 15,1 0-15,-1 0 16,0 0-16,29 0 16,-29 0-16,1 0 15,56 0-15,-1 0 16,-55 0-16,27 0 16,29 0-16,0 0 15,0 0-15,0 0 16,-28 0-16,27 0 15,1 0-15,0 0 16,28 0 0,-28 0-16,0 0 15,-28 0-15,84 0 16,-56 0-16,-57 0 16,1 0-16,56 0 0,-57 0 15,0 0 1,1 0-16,-1 0 15,29 0-15,-29 0 16,29 0-16,-1 0 16,1 0-16,28 0 15,0 0-15,-57 0 16,57 0-16,-57 0 16,57 0-16,0 0 15,-28 0-15,27 0 16,1 0-16,0 0 15,0 0-15,-57 0 16,29 0-16,28 0 16,0 0-16,0 0 15,0 0-15,28 0 16,-28 0-16,28 0 16,28 0-16,-28 0 15,1 0 1,83 28-16,-168-28 15,84 0-15,28 0 16,-27 0-16,27 28 16,-56 0-16,-57-28 15,57 0-15,-57 0 16,1 0-16,-29 0 16,-28 0-16,28 0 15,-28 0-15,-29 0 16,1 0-16,-1 0 15,-28 0 1,1 29 187,-29-1-203,0 0 16,0 29-16,0-1 15,0-27-15,0 27 16,0-28-16,0 29 16,0-1-16,0-27 15,0-1 1,0 0 0,0 0-16,0 1 15,0-1 1,0 0-1,0 0 1,-29 29-16,29-29 16,-28 29-16,0 28 15,28-57 1,-28-28-16,-1 85 16,29-57-1,-28 0 1,28 0-1,-56 1 17,27-29-32,29 28 15,-28 29 1,-29-57 62,29 28-62,0 0-16,-29 0 15,29-28-15,-28 29 16,-1-29-16,29 0 16,-85 28-16,28-28 15,57 0-15,-57 28 16,28-28-16,1 28 15,-1-28-15,1 0 16,-1 0-16,-28 0 16,1 0-16,27 0 15,-56 0-15,0 0 16,0 0-16,28 0 16,-56 0-16,28 0 15,-29 0 1,1 0-16,-1 0 15,1 0-15,-57 0 16,0 0-16,0 0 16,1 0-16,27 0 15,-28 0-15,0 0 16,0 0-16,57 0 16,-57 0-16,28 0 15,-27 0-15,-1 0 16,0 0-16,0 0 15,-28 0-15,28 0 16,0 0-16,57 0 16,-29 0-16,0 0 15,29 0-15,0 0 16,-1 0-16,1 0 16,0 0-16,28 0 15,0 0-15,-1 0 16,30 0-16,-29 0 15,28 0-15,-28 0 16,-29 0-16,58 0 16,-58 0-16,1 0 15,-29 0-15,29 0 16,-29 0 0,-28 0-16,0 0 15,1 0-15,-30 0 16,-27 0-16,-29 0 15,57 0-15,-57 0 16,-56 0-16,28 0 16,29 0-16,-1 0 15,-28 0-15,28 0 16,57 0-16,-57 0 16,57 0-16,-28 0 15,28 0-15,28 0 16,0 0-16,57 0 15,-1 0-15,1 0 16,-1 0-16,-27 0 16,84 0-16,-28 0 15,0 0-15,28 0 16,-28 0-16,28 0 16,-28 0-16,28 0 15,-28 0-15,0 0 16,0 0-16,57 0 15,-58 0-15,30 0 16,-1 0 0,-28 0-16,0 0 15,-29 0-15,29 0 16,-28 0-16,56 0 16,-28 0-16,-28 29 15,56-29-15,-28 0 16,28 0-16,-28 0 15,28 0-15,29 0 16,-57 0-16,-1 0 16,58 0-16,-1 0 15,-27 0-15,-1 0 16,56 0-16,-27 0 16,28 0-16,-57 0 15,28 0-15,1 0 16,-1 0-16,-28 0 15,57 0-15,-28 0 16,-1 0-16,1 0 16,-29 0-16,28 0 15,-28 0-15,1 0 16,27 0-16,-28 0 16,0 0-16,57 0 15,-57 0 1,29 0-16,-1 0 15,1 0-15,-29 0 16,57 0-16,-1 0 16,1 0-16,-28 0 15,27 0-15,1 0 16,-28 0-16,27 0 16,-27 0-16,-1 0 15,29 0-15,-57 0 0,29 0 16,-29 0-1,0 0-15,28 0 16,1 0-16,-29 0 16,57 0-16,-29 0 15,1 0-15,27 0 16,1 0-16,0 0 16,0 0-16,-29 0 15,29 0 16,-29-29-15,1 29 0,-29-28-16,57 28 15,-57-28-15,28 28 16,1 0 0,-57-28-16,28-1 15,28 1-15,29 28 16,0-28-16,-29 0 15,57-1 1,0-27 0,0 27-16,0 1 15,0-28-15,0 27 16,0-27-16,0 28 16,0-29-16,0 29 15,29 28 32,-1 28 31,0-56-62,0 28-1,1-28 1,-1-1-16,0 1 16,0 28-1,1-28-15,-1 28 16,0-29-16,29 1 16,-1 28-16,-27-28 15,27-29-15,29 29 16,-57 28-16,29-28 15,-1 0-15,1-1 16,-1 29-16,57-28 16,1 0-16,-30 0 15,29-1-15,-56 29 16,84 0-16,57-28 16,-28-28-16,-29 27 15,57 1-15,0 0 16,-85 28-16,113-29 15,-85 1-15,57 0 16,-28 0-16,-85 28 16,113-29-16,-114 29 15,114 0-15,-56 0 16,56 0-16,-1 0 16,-27 0-16,28 0 15,-57 0 1,1 0-16,27 0 15,-27 0-15,-1 0 16,0 0-16,1 0 16,-1 0-16,0 0 15,29 0-15,-85 0 16,56 0-16,29 0 16,-29 0-16,0 0 15,57 0-15,-28 0 16,84 0-16,-27 0 15,27 0-15,-28 0 16,0 0-16,29 0 16,27 0-16,-55 0 15,55 0-15,-27 0 16,27 0-16,1 0 16,0 0-16,-57 0 15,57 0-15,-29 0 16,29 0-16,-57 0 15,0 0-15,28 0 16,29 0-16,56 0 16,-56 0-16,0 0 15,-1 0-15,1 0 16,0 0 0,0 0-16,-1 0 15,29 0-15,-28 0 0,56 0 16,-56 0-1,56 0-15,-56 0 16,56 0-16,-56 0 16,-1 0-16,1 0 0,0 0 15,-1 0 1,1 0-16,0 0 16,0 0-16,-1 0 15,1 0-15,-57 0 16,28 0-16,-27 0 0,-29 0 15,-57 0 1,0 0-16,1 0 16,-29 0-16,0 0 15,-57 0-15,-27 0 16,27 0-16,-28 0 219,1 0-219,27 0 15,57 0-15,0 0 16,0 29-16,-28-1 16,-28-28-16,84 28 15,-56 0-15,0 1 16,-57-1-16,-28 0 15,56 1 64,-27-1-64,27 0 32,-27-28-31,-1 0-1,0 57-15,-28-29 16,0 0 0,0 0-16,0 29 15,0-1 1,0 29-16,-28-57 15,0 57-15,-1-28 16,29-1-16,-28 1 16,-29-1-16,29-27 15,0-1-15,0 0 16,-29 29-16,29-29 16,0-28-16,-29 28 15,1 1-15,27-1 16,-27 0-16,-29 29 15,0-29-15,57-28 16,-114 28-16,58-28 16,-58 28-16,-27 1 15,27-1-15,-56 0 16,1-28 0,-86 0-16,-28 0 15,-28 0-15,-29 0 16,-28 0-16,29 0 15,-1 0-15,29 0 16,0 0-16,28 0 16,-85 0-16,85 0 15,29 0-15,-1 0 16,0 0-16,0 0 16</inkml:trace>
  <inkml:trace contextRef="#ctx0" brushRef="#br0" timeOffset="71328.12">28100 11136 0,'-113'0'78,"-57"0"-78,0 28 15,-56 29-15,-28-29 16,-29 57-16,-56-29 16,-57 1-16,29-1 15,-29 29-15,57-57 16,-1 29-16,1-1 16,56-27-16,86 27 15,-1 1-15,113-29 16,57-28-1,-1 0 1</inkml:trace>
  <inkml:trace contextRef="#ctx0" brushRef="#br0" timeOffset="71976.91">25103 11305 0,'0'0'0,"-141"29"16,-29 55-16,29 1 16,-29 28-16,1-28 15,-1-28-15,29 27 16,-29-27-16,57-1 16,0-27-16,28 27 15,29-27-15,27-1 16,29 0 62,57 0-62,28 1-16,56-1 15,-28-28-15,57 0 16,28 0-16,-1 0 15,-27 0-15,84 0 16,-56 0 0,29 28-16,-30 0 15,-84-28-15,-28 0 16,-28 0-16,-1 0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18T09:16:19.503"/>
    </inkml:context>
    <inkml:brush xml:id="br0">
      <inkml:brushProperty name="width" value="0.05292" units="cm"/>
      <inkml:brushProperty name="height" value="0.05292" units="cm"/>
      <inkml:brushProperty name="color" value="#FF0000"/>
    </inkml:brush>
  </inkml:definitions>
  <inkml:trace contextRef="#ctx0" brushRef="#br0">28046 11201 0,'0'0'0,"-124"-18"16,-87-35-16,-54 18 0,-123-53 15,-194-18-15,-194-88 16,-106-36-1,-124 19-15,-175-54 16,-125-52-16,1-1 16,-53 1-16,0-1 15,70 54-15,53 52 16,177-53-16,53 54 16,52 17-16,89 70 15,105-35-15,107 18 16,140 53-16,36-18 15,141 53-15,70 18 16,36-18-16,35 36 16,53-19-16,17 36 15,36 0-15,0 0 16,-18 0-16,18 0 16,0 0-16,-53 0 15,17 0-15,-17 0 16,-35 0-16,-1 0 15,-70 0-15,18 0 16,-36 0-16,-17 0 16,-53 0-16,-18-17 15,0-36-15,-17 17 16,-18 19 0,0-36-16,88 18 15,71 35-15,-1 0 16,54 0-16,0 17 15,87 19-15,19-1 16,35 35-16,-1 1 16,19 52-16,17-34 15,0 87-15,35 71 16,36 18-16,87 52 16,142 106-16,88-17 15,230 53-15,140-18 16,212-71-16,230 0 15,34-105-15,107-141 16,-18-72-16,-18-16 16,-53-36-16,71 0 15,-70 0-15,-177-18 16,-71-158-16,-105-107 16,-89-122-16,-105-71 15,-124-54-15,-194 125 16,-106-54-16,-158-35 15,-124 177-15,-89-18 16,-105-71-16,-88-17 16,-177 17-16,-193-18 15,-107 19-15,-193 123 16,-248-71-16,-34 35 16,-54 177-1,-35 53-15,0 53 16,71 35-16,-106 0 15,-53 158-15,52 160 16,160 88-16,582-195 16,52 36-16,159 18 15,212-177-15,124-53 16,52-17-16,89 0 47,140 17-47,160 53 15,334 53-15,283-53 16,212-52-16,52 17 16,0-53-16,124 0 15,-71 0-15,18 0 16,-317 0-16,-283 0 16,-406 0-16,-158 0 15,-124 0-15,-17 0 16,-36 0-16,-176 0 15,-229-89 1,-265 54-16,-335-18 16,-106 53-16,-247 0 15,-105 0-15,-195 0 16,141 0-16,89 88 16,264 124-16,283 70 15,387 0-15,283-105 16,123-18-16,106-71 15,124 0-15,122-17 16,160-19-16,282-16 16,141-36-16,247 0 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18T09:16:22.748"/>
    </inkml:context>
    <inkml:brush xml:id="br0">
      <inkml:brushProperty name="width" value="0.05292" units="cm"/>
      <inkml:brushProperty name="height" value="0.05292" units="cm"/>
      <inkml:brushProperty name="color" value="#FF0000"/>
    </inkml:brush>
  </inkml:definitions>
  <inkml:trace contextRef="#ctx0" brushRef="#br0">8890 14499 0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18T09:18:10.943"/>
    </inkml:context>
    <inkml:brush xml:id="br0">
      <inkml:brushProperty name="width" value="0.05292" units="cm"/>
      <inkml:brushProperty name="height" value="0.05292" units="cm"/>
      <inkml:brushProperty name="color" value="#FF0000"/>
    </inkml:brush>
  </inkml:definitions>
  <inkml:trace contextRef="#ctx0" brushRef="#br0">19279 8872 0,'88'283'172,"54"-36"-157,34 141-15,53 70 16,-105-176-16,-1-35 16,18 106-16,159 123 15,-53-70-15,-35-177 0,-71-17 16,53 53-16,18-18 15,-1 17-15,19-35 16,17-52-16,-89-71 16,1-18-16,-35-35 15,-19-36-15,1-17 16,35-35-16,36-71 0,52-123 16,0 35-16,89-194 15,123-177-15,17 19 16,-193 228-16,-106 124 15,-18 0-15,-18-35 16,-52 88-16,-54 17 16,1 54-16,-18 17 15,0-18-15,0 54 16,0-19-16,-70-17 0,-142-88 16,-35 35-16,-317-52 15,-460 122-15,178 36 16,-248 106-16,442 71 15,-72 17-15,283 0 16,230-106-16,105 35 16,0-70-16,18 53 15,-53 141-15,-124 282 0,142-35 16,70-212-16,53 18 16,17 0-16,1-106 15,0-70-15,17-54 16,18 18-16,35-35 15,36 18-15,34-1 16,72-52-16,69-18 16,319-194-16,140-212 0,54-52 15,123-54-15,-389 124 16,-87-71-16,-124 142 16,-176 211-16,-71 0 15,-53 53-15,18 18 16,-35 17-16,0-17 15,-18 18-15,-18 17 32,-17 0-32,-18 0 15,-177 70-15,-616 283 16,-318 229-16,123-159 16,529-176-16,265-159 15,159-35-15,0 0 16,70-35-16,1 0 15,-1-18-15,18 17 0,18-34 63,405-89-63,106-18 16,530-140-16,-89-19 15,-141 1-15,-671 229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291F5-D6D2-4EC0-94D4-0F658F29311F}" type="datetimeFigureOut">
              <a:rPr lang="zh-CN" altLang="en-US" smtClean="0"/>
              <a:t>2020/11/18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089AD-138F-427B-BE19-CDD62FEFFE36}" type="slidenum">
              <a:rPr lang="zh-CN" altLang="en-US" smtClean="0"/>
              <a:t>‹#›</a:t>
            </a:fld>
            <a:endParaRPr lang="zh-CN" altLang="en-US"/>
          </a:p>
        </p:txBody>
      </p:sp>
    </p:spTree>
    <p:extLst>
      <p:ext uri="{BB962C8B-B14F-4D97-AF65-F5344CB8AC3E}">
        <p14:creationId xmlns:p14="http://schemas.microsoft.com/office/powerpoint/2010/main" val="355347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a:t>
            </a:fld>
            <a:endParaRPr lang="zh-CN" altLang="en-US"/>
          </a:p>
        </p:txBody>
      </p:sp>
    </p:spTree>
    <p:extLst>
      <p:ext uri="{BB962C8B-B14F-4D97-AF65-F5344CB8AC3E}">
        <p14:creationId xmlns:p14="http://schemas.microsoft.com/office/powerpoint/2010/main" val="1651099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(2) </a:t>
            </a:r>
            <a:r>
              <a:rPr lang="zh-CN" altLang="en-US" b="0" i="0" dirty="0">
                <a:solidFill>
                  <a:srgbClr val="333333"/>
                </a:solidFill>
                <a:effectLst/>
                <a:latin typeface="Arial" panose="020B0604020202020204" pitchFamily="34" charset="0"/>
              </a:rPr>
              <a:t>通过发包是比较消耗带宽的，而且发包用时也比较久，比如说为了覆盖掉所有的</a:t>
            </a:r>
            <a:r>
              <a:rPr lang="en-US" altLang="zh-CN" b="0" i="0" dirty="0">
                <a:solidFill>
                  <a:srgbClr val="333333"/>
                </a:solidFill>
                <a:effectLst/>
                <a:latin typeface="Arial" panose="020B0604020202020204" pitchFamily="34" charset="0"/>
              </a:rPr>
              <a:t>link</a:t>
            </a:r>
            <a:r>
              <a:rPr lang="zh-CN" altLang="en-US" b="0" i="0" dirty="0">
                <a:solidFill>
                  <a:srgbClr val="333333"/>
                </a:solidFill>
                <a:effectLst/>
                <a:latin typeface="Arial" panose="020B0604020202020204" pitchFamily="34" charset="0"/>
              </a:rPr>
              <a:t>，然后两两</a:t>
            </a:r>
            <a:r>
              <a:rPr lang="en-US" altLang="zh-CN" b="0" i="0" dirty="0">
                <a:solidFill>
                  <a:srgbClr val="333333"/>
                </a:solidFill>
                <a:effectLst/>
                <a:latin typeface="Arial" panose="020B0604020202020204" pitchFamily="34" charset="0"/>
              </a:rPr>
              <a:t>host</a:t>
            </a:r>
            <a:r>
              <a:rPr lang="zh-CN" altLang="en-US" b="0" i="0" dirty="0">
                <a:solidFill>
                  <a:srgbClr val="333333"/>
                </a:solidFill>
                <a:effectLst/>
                <a:latin typeface="Arial" panose="020B0604020202020204" pitchFamily="34" charset="0"/>
              </a:rPr>
              <a:t>之间发</a:t>
            </a:r>
            <a:r>
              <a:rPr lang="en-US" altLang="zh-CN" b="0" i="0" dirty="0">
                <a:solidFill>
                  <a:srgbClr val="333333"/>
                </a:solidFill>
                <a:effectLst/>
                <a:latin typeface="Arial" panose="020B0604020202020204" pitchFamily="34" charset="0"/>
              </a:rPr>
              <a:t>traceroute</a:t>
            </a:r>
            <a:r>
              <a:rPr lang="zh-CN" altLang="en-US" b="0" i="0" dirty="0">
                <a:solidFill>
                  <a:srgbClr val="333333"/>
                </a:solidFill>
                <a:effectLst/>
                <a:latin typeface="Arial" panose="020B0604020202020204" pitchFamily="34" charset="0"/>
              </a:rPr>
              <a:t>时间是很久的。甚至说有些方法为了计算得到丢包率是会发很多包的。之前有篇</a:t>
            </a:r>
            <a:r>
              <a:rPr lang="en-US" altLang="zh-CN" b="0" i="0" dirty="0" err="1">
                <a:solidFill>
                  <a:srgbClr val="333333"/>
                </a:solidFill>
                <a:effectLst/>
                <a:latin typeface="Arial" panose="020B0604020202020204" pitchFamily="34" charset="0"/>
              </a:rPr>
              <a:t>netbouncer</a:t>
            </a:r>
            <a:r>
              <a:rPr lang="en-US" altLang="zh-CN" b="0" i="0" dirty="0">
                <a:solidFill>
                  <a:srgbClr val="333333"/>
                </a:solidFill>
                <a:effectLst/>
                <a:latin typeface="Arial" panose="020B0604020202020204" pitchFamily="34" charset="0"/>
              </a:rPr>
              <a:t>…</a:t>
            </a:r>
          </a:p>
          <a:p>
            <a:r>
              <a:rPr lang="en-US" altLang="zh-CN" b="0" i="0" dirty="0">
                <a:solidFill>
                  <a:srgbClr val="333333"/>
                </a:solidFill>
                <a:effectLst/>
                <a:latin typeface="Arial" panose="020B0604020202020204" pitchFamily="34" charset="0"/>
              </a:rPr>
              <a:t>(3) </a:t>
            </a:r>
            <a:r>
              <a:rPr lang="zh-CN" altLang="en-US" b="0" i="0" dirty="0">
                <a:solidFill>
                  <a:srgbClr val="333333"/>
                </a:solidFill>
                <a:effectLst/>
                <a:latin typeface="Arial" panose="020B0604020202020204" pitchFamily="34" charset="0"/>
              </a:rPr>
              <a:t>有些方法可以检测到包的历史路径然后去定位故障，但是这是需要去改一下</a:t>
            </a:r>
            <a:r>
              <a:rPr lang="en-US" altLang="zh-CN" b="0" i="0" dirty="0">
                <a:solidFill>
                  <a:srgbClr val="333333"/>
                </a:solidFill>
                <a:effectLst/>
                <a:latin typeface="Arial" panose="020B0604020202020204" pitchFamily="34" charset="0"/>
              </a:rPr>
              <a:t>ASCI</a:t>
            </a:r>
            <a:r>
              <a:rPr lang="zh-CN" altLang="en-US" b="0" i="0" dirty="0">
                <a:solidFill>
                  <a:srgbClr val="333333"/>
                </a:solidFill>
                <a:effectLst/>
                <a:latin typeface="Arial" panose="020B0604020202020204" pitchFamily="34" charset="0"/>
              </a:rPr>
              <a:t>芯片才可以支持的，可部署性比较差</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(5) </a:t>
            </a:r>
            <a:r>
              <a:rPr lang="zh-CN" altLang="en-US" b="0" i="0" dirty="0">
                <a:solidFill>
                  <a:srgbClr val="333333"/>
                </a:solidFill>
                <a:effectLst/>
                <a:latin typeface="Arial" panose="020B0604020202020204" pitchFamily="34" charset="0"/>
              </a:rPr>
              <a:t>可以实时地进行分析，而且在较短的时间内可以识别出</a:t>
            </a:r>
            <a:r>
              <a:rPr lang="en-US" altLang="zh-CN" b="0" i="0" dirty="0">
                <a:solidFill>
                  <a:srgbClr val="333333"/>
                </a:solidFill>
                <a:effectLst/>
                <a:latin typeface="Arial" panose="020B0604020202020204" pitchFamily="34" charset="0"/>
              </a:rPr>
              <a:t>0.5%</a:t>
            </a:r>
            <a:r>
              <a:rPr lang="zh-CN" altLang="en-US" b="0" i="0" dirty="0">
                <a:solidFill>
                  <a:srgbClr val="333333"/>
                </a:solidFill>
                <a:effectLst/>
                <a:latin typeface="Arial" panose="020B0604020202020204" pitchFamily="34" charset="0"/>
              </a:rPr>
              <a:t>的故障。</a:t>
            </a:r>
            <a:endParaRPr lang="en-US" altLang="zh-CN" b="0" i="0" dirty="0">
              <a:solidFill>
                <a:srgbClr val="333333"/>
              </a:solidFill>
              <a:effectLst/>
              <a:latin typeface="Arial" panose="020B0604020202020204" pitchFamily="34" charset="0"/>
            </a:endParaRPr>
          </a:p>
          <a:p>
            <a:r>
              <a:rPr lang="zh-CN" altLang="en-US" dirty="0"/>
              <a:t>因此，我们提出一个系统，不关注网络异常的发生，而是关注它们对流量的影响。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10</a:t>
            </a:fld>
            <a:endParaRPr lang="zh-CN" altLang="en-US"/>
          </a:p>
        </p:txBody>
      </p:sp>
    </p:spTree>
    <p:extLst>
      <p:ext uri="{BB962C8B-B14F-4D97-AF65-F5344CB8AC3E}">
        <p14:creationId xmlns:p14="http://schemas.microsoft.com/office/powerpoint/2010/main" val="191888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en-US" altLang="zh-CN" dirty="0"/>
              <a:t>The large error will mask small error.</a:t>
            </a:r>
          </a:p>
          <a:p>
            <a:pPr marL="228600" indent="-228600">
              <a:buAutoNum type="arabicParenBoth"/>
            </a:pPr>
            <a:r>
              <a:rPr lang="en-US" altLang="zh-CN" b="1" dirty="0"/>
              <a:t>require application-agnostic metrics </a:t>
            </a:r>
            <a:r>
              <a:rPr lang="en-US" altLang="zh-CN" dirty="0"/>
              <a:t>request latency is influenced by net</a:t>
            </a:r>
            <a:r>
              <a:rPr lang="en-US" altLang="zh-CN" sz="1800" b="0" i="0" u="none" strike="noStrike" baseline="0" dirty="0">
                <a:latin typeface="NimbusRomNo9L-Regu"/>
              </a:rPr>
              <a:t>work faults but also cache misses, request size and server loads). </a:t>
            </a:r>
            <a:endParaRPr lang="en-US" altLang="zh-CN" dirty="0"/>
          </a:p>
          <a:p>
            <a:pPr marL="228600" indent="-228600">
              <a:buAutoNum type="arabicParenBoth"/>
            </a:pPr>
            <a:r>
              <a:rPr lang="en-US" altLang="zh-CN" dirty="0"/>
              <a:t>Low overhead</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11</a:t>
            </a:fld>
            <a:endParaRPr lang="zh-CN" altLang="en-US"/>
          </a:p>
        </p:txBody>
      </p:sp>
    </p:spTree>
    <p:extLst>
      <p:ext uri="{BB962C8B-B14F-4D97-AF65-F5344CB8AC3E}">
        <p14:creationId xmlns:p14="http://schemas.microsoft.com/office/powerpoint/2010/main" val="44004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12</a:t>
            </a:fld>
            <a:endParaRPr lang="zh-CN" altLang="en-US"/>
          </a:p>
        </p:txBody>
      </p:sp>
    </p:spTree>
    <p:extLst>
      <p:ext uri="{BB962C8B-B14F-4D97-AF65-F5344CB8AC3E}">
        <p14:creationId xmlns:p14="http://schemas.microsoft.com/office/powerpoint/2010/main" val="3041615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13</a:t>
            </a:fld>
            <a:endParaRPr lang="zh-CN" altLang="en-US"/>
          </a:p>
        </p:txBody>
      </p:sp>
    </p:spTree>
    <p:extLst>
      <p:ext uri="{BB962C8B-B14F-4D97-AF65-F5344CB8AC3E}">
        <p14:creationId xmlns:p14="http://schemas.microsoft.com/office/powerpoint/2010/main" val="2063194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u="none" strike="noStrike" baseline="0" dirty="0">
                <a:latin typeface="Calibri" panose="020F0502020204030204" pitchFamily="34" charset="0"/>
              </a:rPr>
              <a:t>One possibility is the IPv6 flow label field; a 20-bit ID could scale to a network with over a million core switches. DSCP field A packet marked at a downward-facing Agg traverses exactly two more hops before arriving at the destination host; a host could recover an ID in the TTL field as long as the value was in the range 3–255.</a:t>
            </a:r>
          </a:p>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14</a:t>
            </a:fld>
            <a:endParaRPr lang="zh-CN" altLang="en-US"/>
          </a:p>
        </p:txBody>
      </p:sp>
    </p:spTree>
    <p:extLst>
      <p:ext uri="{BB962C8B-B14F-4D97-AF65-F5344CB8AC3E}">
        <p14:creationId xmlns:p14="http://schemas.microsoft.com/office/powerpoint/2010/main" val="3080006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到达每一跳之后</a:t>
            </a:r>
            <a:r>
              <a:rPr lang="en-US" altLang="zh-CN" dirty="0"/>
              <a:t>, </a:t>
            </a:r>
            <a:r>
              <a:rPr lang="zh-CN" altLang="en-US" dirty="0"/>
              <a:t>根据下一跳的</a:t>
            </a:r>
            <a:r>
              <a:rPr lang="en-US" altLang="zh-CN" dirty="0"/>
              <a:t>switch id </a:t>
            </a:r>
            <a:r>
              <a:rPr lang="zh-CN" altLang="en-US" dirty="0"/>
              <a:t>设置</a:t>
            </a:r>
            <a:r>
              <a:rPr lang="en-US" altLang="zh-CN" dirty="0"/>
              <a:t>ipv6 label</a:t>
            </a:r>
            <a:r>
              <a:rPr lang="zh-CN" altLang="en-US" dirty="0"/>
              <a:t>，如果</a:t>
            </a:r>
            <a:r>
              <a:rPr lang="en-US" altLang="zh-CN" dirty="0"/>
              <a:t>label==id, switch</a:t>
            </a:r>
            <a:r>
              <a:rPr lang="zh-CN" altLang="en-US" dirty="0"/>
              <a:t>会把</a:t>
            </a:r>
            <a:r>
              <a:rPr lang="en-US" altLang="zh-CN" dirty="0"/>
              <a:t>DSCP bit</a:t>
            </a:r>
            <a:r>
              <a:rPr lang="zh-CN" altLang="en-US" dirty="0"/>
              <a:t>设置为</a:t>
            </a:r>
            <a:r>
              <a:rPr lang="en-US" altLang="zh-CN" dirty="0"/>
              <a:t>1. </a:t>
            </a:r>
            <a:r>
              <a:rPr lang="zh-CN" altLang="en-US" dirty="0"/>
              <a:t>最终根据</a:t>
            </a:r>
            <a:r>
              <a:rPr lang="en-US" altLang="zh-CN" dirty="0"/>
              <a:t>DSCP bit</a:t>
            </a:r>
            <a:r>
              <a:rPr lang="zh-CN" altLang="en-US" dirty="0"/>
              <a:t>为</a:t>
            </a:r>
            <a:r>
              <a:rPr lang="en-US" altLang="zh-CN" dirty="0"/>
              <a:t>1</a:t>
            </a:r>
            <a:r>
              <a:rPr lang="zh-CN" altLang="en-US" dirty="0"/>
              <a:t>的包的</a:t>
            </a:r>
            <a:r>
              <a:rPr lang="en-US" altLang="zh-CN" dirty="0"/>
              <a:t>ipv6 label</a:t>
            </a:r>
            <a:r>
              <a:rPr lang="zh-CN" altLang="en-US" dirty="0"/>
              <a:t>可以还原出路径</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15</a:t>
            </a:fld>
            <a:endParaRPr lang="zh-CN" altLang="en-US"/>
          </a:p>
        </p:txBody>
      </p:sp>
    </p:spTree>
    <p:extLst>
      <p:ext uri="{BB962C8B-B14F-4D97-AF65-F5344CB8AC3E}">
        <p14:creationId xmlns:p14="http://schemas.microsoft.com/office/powerpoint/2010/main" val="256160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注意</a:t>
            </a:r>
            <a:r>
              <a:rPr lang="en-US" altLang="zh-CN" dirty="0"/>
              <a:t>(5) </a:t>
            </a:r>
            <a:r>
              <a:rPr lang="zh-CN" altLang="en-US" dirty="0"/>
              <a:t>可以提供重新路由，因为一些</a:t>
            </a:r>
            <a:r>
              <a:rPr lang="en-US" altLang="zh-CN" dirty="0"/>
              <a:t>subset</a:t>
            </a:r>
            <a:r>
              <a:rPr lang="zh-CN" altLang="en-US" dirty="0"/>
              <a:t>会丢失，只需要对</a:t>
            </a:r>
            <a:r>
              <a:rPr lang="en-US" altLang="zh-CN" dirty="0"/>
              <a:t>subset</a:t>
            </a:r>
            <a:r>
              <a:rPr lang="zh-CN" altLang="en-US" dirty="0"/>
              <a:t>进行重新路由，而不是对整个通过该</a:t>
            </a:r>
            <a:r>
              <a:rPr lang="en-US" altLang="zh-CN" dirty="0"/>
              <a:t>link</a:t>
            </a:r>
            <a:r>
              <a:rPr lang="zh-CN" altLang="en-US" dirty="0"/>
              <a:t>的</a:t>
            </a:r>
            <a:r>
              <a:rPr lang="en-US" altLang="zh-CN" dirty="0"/>
              <a:t>flow</a:t>
            </a:r>
            <a:r>
              <a:rPr lang="zh-CN" altLang="en-US" dirty="0"/>
              <a:t>进行重路由</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16</a:t>
            </a:fld>
            <a:endParaRPr lang="zh-CN" altLang="en-US"/>
          </a:p>
        </p:txBody>
      </p:sp>
    </p:spTree>
    <p:extLst>
      <p:ext uri="{BB962C8B-B14F-4D97-AF65-F5344CB8AC3E}">
        <p14:creationId xmlns:p14="http://schemas.microsoft.com/office/powerpoint/2010/main" val="1340523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i="0" dirty="0">
                <a:solidFill>
                  <a:srgbClr val="000000"/>
                </a:solidFill>
                <a:effectLst/>
                <a:latin typeface="Verdana" panose="020B0604030504040204" pitchFamily="34" charset="0"/>
              </a:rPr>
              <a:t>捕捉和过滤符合特定规则的网络包，</a:t>
            </a:r>
            <a:r>
              <a:rPr lang="zh-CN" altLang="en-US" b="0" i="0" dirty="0">
                <a:solidFill>
                  <a:srgbClr val="333333"/>
                </a:solidFill>
                <a:effectLst/>
                <a:latin typeface="宋体" panose="02010600030101010101" pitchFamily="2" charset="-122"/>
                <a:ea typeface="宋体" panose="02010600030101010101" pitchFamily="2" charset="-122"/>
              </a:rPr>
              <a:t>可以用</a:t>
            </a:r>
            <a:r>
              <a:rPr lang="en-US" altLang="zh-CN" b="0" i="0" dirty="0">
                <a:solidFill>
                  <a:srgbClr val="333333"/>
                </a:solidFill>
                <a:effectLst/>
                <a:latin typeface="宋体" panose="02010600030101010101" pitchFamily="2" charset="-122"/>
                <a:ea typeface="宋体" panose="02010600030101010101" pitchFamily="2" charset="-122"/>
              </a:rPr>
              <a:t>bcc</a:t>
            </a:r>
            <a:r>
              <a:rPr lang="zh-CN" altLang="en-US" b="0" i="0" dirty="0">
                <a:solidFill>
                  <a:srgbClr val="333333"/>
                </a:solidFill>
                <a:effectLst/>
                <a:latin typeface="宋体" panose="02010600030101010101" pitchFamily="2" charset="-122"/>
                <a:ea typeface="宋体" panose="02010600030101010101" pitchFamily="2" charset="-122"/>
              </a:rPr>
              <a:t>提供的</a:t>
            </a:r>
            <a:r>
              <a:rPr lang="en-US" altLang="zh-CN" b="0" i="0" dirty="0">
                <a:solidFill>
                  <a:srgbClr val="333333"/>
                </a:solidFill>
                <a:effectLst/>
                <a:latin typeface="宋体" panose="02010600030101010101" pitchFamily="2" charset="-122"/>
                <a:ea typeface="宋体" panose="02010600030101010101" pitchFamily="2" charset="-122"/>
              </a:rPr>
              <a:t>python</a:t>
            </a:r>
            <a:r>
              <a:rPr lang="zh-CN" altLang="en-US" b="0" i="0" dirty="0">
                <a:solidFill>
                  <a:srgbClr val="333333"/>
                </a:solidFill>
                <a:effectLst/>
                <a:latin typeface="宋体" panose="02010600030101010101" pitchFamily="2" charset="-122"/>
                <a:ea typeface="宋体" panose="02010600030101010101" pitchFamily="2" charset="-122"/>
              </a:rPr>
              <a:t>库自己开发</a:t>
            </a:r>
            <a:r>
              <a:rPr lang="en-US" altLang="zh-CN" b="0" i="0" dirty="0" err="1">
                <a:solidFill>
                  <a:srgbClr val="333333"/>
                </a:solidFill>
                <a:effectLst/>
                <a:latin typeface="宋体" panose="02010600030101010101" pitchFamily="2" charset="-122"/>
                <a:ea typeface="宋体" panose="02010600030101010101" pitchFamily="2" charset="-122"/>
              </a:rPr>
              <a:t>eBPF</a:t>
            </a:r>
            <a:r>
              <a:rPr lang="zh-CN" altLang="en-US" b="0" i="0" dirty="0">
                <a:solidFill>
                  <a:srgbClr val="333333"/>
                </a:solidFill>
                <a:effectLst/>
                <a:latin typeface="宋体" panose="02010600030101010101" pitchFamily="2" charset="-122"/>
                <a:ea typeface="宋体" panose="02010600030101010101" pitchFamily="2" charset="-122"/>
              </a:rPr>
              <a:t>应用</a:t>
            </a:r>
            <a:endParaRPr lang="en-US" altLang="zh-CN" b="0" i="0" dirty="0">
              <a:solidFill>
                <a:srgbClr val="333333"/>
              </a:solidFill>
              <a:effectLst/>
              <a:latin typeface="宋体" panose="02010600030101010101" pitchFamily="2" charset="-122"/>
              <a:ea typeface="宋体" panose="02010600030101010101" pitchFamily="2" charset="-122"/>
            </a:endParaRPr>
          </a:p>
          <a:p>
            <a:pPr algn="l"/>
            <a:r>
              <a:rPr lang="en-US" altLang="zh-CN" sz="1800" b="0" i="0" u="none" strike="noStrike" baseline="0" dirty="0">
                <a:latin typeface="NimbusRomNo9L-Regu"/>
              </a:rPr>
              <a:t>we again leverage </a:t>
            </a:r>
            <a:r>
              <a:rPr lang="en-US" altLang="zh-CN" sz="1800" b="0" i="0" u="none" strike="noStrike" baseline="0" dirty="0" err="1">
                <a:latin typeface="NimbusRomNo9L-Regu"/>
              </a:rPr>
              <a:t>eBPF</a:t>
            </a:r>
            <a:r>
              <a:rPr lang="en-US" altLang="zh-CN" sz="1800" b="0" i="0" u="none" strike="noStrike" baseline="0" dirty="0">
                <a:latin typeface="NimbusRomNo9L-Regu"/>
              </a:rPr>
              <a:t> to track system-call latencies. </a:t>
            </a:r>
          </a:p>
          <a:p>
            <a:pPr algn="l"/>
            <a:r>
              <a:rPr lang="en-US" altLang="zh-CN" sz="1800" b="0" i="0" u="none" strike="noStrike" baseline="0" dirty="0">
                <a:latin typeface="NimbusRomNo9L-Regu"/>
              </a:rPr>
              <a:t>For TCP statistics, we directly read </a:t>
            </a:r>
            <a:r>
              <a:rPr lang="en-US" altLang="zh-CN" sz="1800" b="0" i="0" u="none" strike="noStrike" baseline="0" dirty="0" err="1">
                <a:latin typeface="NimbusMonL-Regu"/>
              </a:rPr>
              <a:t>netlink</a:t>
            </a:r>
            <a:r>
              <a:rPr lang="en-US" altLang="zh-CN" sz="1800" b="0" i="0" u="none" strike="noStrike" baseline="0" dirty="0">
                <a:latin typeface="NimbusMonL-Regu"/>
              </a:rPr>
              <a:t> </a:t>
            </a:r>
            <a:r>
              <a:rPr lang="en-US" altLang="zh-CN" sz="1800" b="0" i="0" u="none" strike="noStrike" baseline="0" dirty="0">
                <a:latin typeface="NimbusRomNo9L-Regu"/>
              </a:rPr>
              <a:t>sockets in a manner similar to the </a:t>
            </a:r>
            <a:r>
              <a:rPr lang="en-US" altLang="zh-CN" sz="1800" b="0" i="0" u="none" strike="noStrike" baseline="0" dirty="0">
                <a:latin typeface="NimbusMonL-Regu"/>
              </a:rPr>
              <a:t>ss(socket statistics) </a:t>
            </a:r>
            <a:r>
              <a:rPr lang="en-US" altLang="zh-CN" sz="1800" b="0" i="0" u="none" strike="noStrike" baseline="0" dirty="0">
                <a:latin typeface="NimbusRomNo9L-Regu"/>
              </a:rPr>
              <a:t>command. </a:t>
            </a:r>
            <a:endParaRPr lang="en-US" altLang="zh-CN" b="0" i="0" dirty="0">
              <a:solidFill>
                <a:srgbClr val="000000"/>
              </a:solidFill>
              <a:effectLst/>
              <a:latin typeface="Verdana" panose="020B0604030504040204" pitchFamily="34" charset="0"/>
            </a:endParaRPr>
          </a:p>
          <a:p>
            <a:pPr marL="0" indent="0">
              <a:buNone/>
            </a:pPr>
            <a:r>
              <a:rPr lang="en-US" altLang="zh-CN" dirty="0"/>
              <a:t>why by link not by path</a:t>
            </a:r>
          </a:p>
          <a:p>
            <a:pPr marL="0" indent="0">
              <a:buNone/>
            </a:pPr>
            <a:r>
              <a:rPr lang="en-US" altLang="zh-CN" dirty="0"/>
              <a:t>• In principle: can compare flow performance by path. </a:t>
            </a:r>
          </a:p>
          <a:p>
            <a:pPr marL="228600" indent="-228600">
              <a:buAutoNum type="arabicPeriod"/>
            </a:pPr>
            <a:r>
              <a:rPr lang="en-US" altLang="zh-CN" dirty="0"/>
              <a:t>Combinatorial disaster: O(10,000) paths from single host to remote racks. </a:t>
            </a:r>
          </a:p>
          <a:p>
            <a:pPr marL="228600" indent="-228600">
              <a:buAutoNum type="arabicPeriod"/>
            </a:pPr>
            <a:r>
              <a:rPr lang="en-US" altLang="zh-CN" dirty="0"/>
              <a:t>No localization: doesn’t tell us which link/switch is at fault. • But: for this traffic pattern, ECMP routing gives us even bytes/link.</a:t>
            </a:r>
          </a:p>
          <a:p>
            <a:pPr marL="228600" indent="-228600">
              <a:buAutoNum type="arabicPeriod"/>
            </a:pPr>
            <a:r>
              <a:rPr lang="en-US" altLang="zh-CN" dirty="0"/>
              <a:t> • Solution: Just compare links!</a:t>
            </a:r>
          </a:p>
          <a:p>
            <a:pPr marL="228600" indent="-228600">
              <a:buAutoNum type="arabicPeriod"/>
            </a:pPr>
            <a:endParaRPr lang="en-US" altLang="zh-CN" dirty="0"/>
          </a:p>
          <a:p>
            <a:pPr algn="l"/>
            <a:r>
              <a:rPr lang="en-US" altLang="zh-CN" sz="1800" b="0" i="0" u="none" strike="noStrike" baseline="0" dirty="0">
                <a:latin typeface="NimbusRomNo9L-Regu"/>
              </a:rPr>
              <a:t>the </a:t>
            </a:r>
            <a:r>
              <a:rPr lang="en-US" altLang="zh-CN" sz="1800" b="0" i="0" u="none" strike="noStrike" baseline="0" dirty="0" err="1">
                <a:latin typeface="NimbusRomNo9L-Regu"/>
              </a:rPr>
              <a:t>highvolume</a:t>
            </a:r>
            <a:r>
              <a:rPr lang="en-US" altLang="zh-CN" sz="1800" b="0" i="0" u="none" strike="noStrike" baseline="0" dirty="0">
                <a:latin typeface="NimbusRomNo9L-Regu"/>
              </a:rPr>
              <a:t> flows in Hadoop allow us to adopt a higher-level, protocol-independent metric that depends on the buffer dynamics present in any reliable transport protocol.</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17</a:t>
            </a:fld>
            <a:endParaRPr lang="zh-CN" altLang="en-US"/>
          </a:p>
        </p:txBody>
      </p:sp>
    </p:spTree>
    <p:extLst>
      <p:ext uri="{BB962C8B-B14F-4D97-AF65-F5344CB8AC3E}">
        <p14:creationId xmlns:p14="http://schemas.microsoft.com/office/powerpoint/2010/main" val="323922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对于每个</a:t>
            </a:r>
            <a:r>
              <a:rPr lang="en-US" altLang="zh-CN" dirty="0"/>
              <a:t>pod</a:t>
            </a:r>
            <a:r>
              <a:rPr lang="zh-CN" altLang="en-US" dirty="0"/>
              <a:t>构造</a:t>
            </a:r>
            <a:r>
              <a:rPr lang="en-US" altLang="zh-CN" dirty="0"/>
              <a:t>Equivalence</a:t>
            </a:r>
          </a:p>
          <a:p>
            <a:pPr marL="0" indent="0">
              <a:buNone/>
            </a:pPr>
            <a:endParaRPr lang="en-US" altLang="zh-CN" dirty="0"/>
          </a:p>
          <a:p>
            <a:pPr marL="0" indent="0">
              <a:buNone/>
            </a:pPr>
            <a:r>
              <a:rPr lang="en-US" altLang="zh-CN" dirty="0" err="1"/>
              <a:t>cwnd</a:t>
            </a:r>
            <a:r>
              <a:rPr lang="zh-CN" altLang="en-US" dirty="0"/>
              <a:t>和</a:t>
            </a:r>
            <a:r>
              <a:rPr lang="en-US" altLang="zh-CN" dirty="0" err="1"/>
              <a:t>ssthresh</a:t>
            </a:r>
            <a:r>
              <a:rPr lang="zh-CN" altLang="en-US" dirty="0"/>
              <a:t>慢启动阈值会因为丢包变小，但是具体的大小是和应用相关的，一些大流的拥塞窗口本来就比小流的大，如果统计流的信息和平均水平比显然是不合适的。</a:t>
            </a:r>
            <a:endParaRPr lang="en-US" altLang="zh-CN" dirty="0"/>
          </a:p>
          <a:p>
            <a:pPr marL="0" indent="0">
              <a:buNone/>
            </a:pPr>
            <a:r>
              <a:rPr lang="en-US" altLang="zh-CN" dirty="0"/>
              <a:t>Retransmission</a:t>
            </a:r>
            <a:r>
              <a:rPr lang="zh-CN" altLang="en-US" dirty="0"/>
              <a:t>的话虽然可以知道丢包，但是不通过在等价集合之间比较无法准确定位</a:t>
            </a:r>
            <a:endParaRPr lang="en-US" altLang="zh-CN" dirty="0"/>
          </a:p>
          <a:p>
            <a:pPr algn="l"/>
            <a:r>
              <a:rPr lang="en-US" altLang="zh-CN" sz="1800" b="0" i="0" u="none" strike="noStrike" baseline="0" dirty="0" err="1">
                <a:latin typeface="NimbusMonL-Regu"/>
              </a:rPr>
              <a:t>srtt</a:t>
            </a:r>
            <a:r>
              <a:rPr lang="en-US" altLang="zh-CN" sz="1800" b="0" i="0" u="none" strike="noStrike" baseline="0" dirty="0">
                <a:latin typeface="NimbusMonL-Regu"/>
              </a:rPr>
              <a:t> </a:t>
            </a:r>
            <a:r>
              <a:rPr lang="zh-CN" altLang="en-US" sz="1800" b="0" i="0" u="none" strike="noStrike" baseline="0" dirty="0">
                <a:latin typeface="NimbusRomNo9L-Regu"/>
              </a:rPr>
              <a:t>是用来检测导致长时延的故障</a:t>
            </a:r>
            <a:endParaRPr lang="en-US" altLang="zh-CN" sz="1800" b="0" i="0" u="none" strike="noStrike" baseline="0" dirty="0">
              <a:latin typeface="NimbusRomNo9L-Regu"/>
            </a:endParaRPr>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select() or </a:t>
            </a:r>
            <a:r>
              <a:rPr lang="en-US" altLang="zh-CN" sz="1800" b="0" i="0" u="none" strike="noStrike" baseline="0" dirty="0" err="1">
                <a:latin typeface="NimbusRomNo9L-Regu"/>
              </a:rPr>
              <a:t>epoll</a:t>
            </a:r>
            <a:r>
              <a:rPr lang="en-US" altLang="zh-CN" sz="1800" b="0" i="0" u="none" strike="noStrike" baseline="0" dirty="0">
                <a:latin typeface="NimbusRomNo9L-Regu"/>
              </a:rPr>
              <a:t> (),</a:t>
            </a:r>
            <a:r>
              <a:rPr lang="zh-CN" altLang="en-US" sz="1800" b="0" i="0" u="none" strike="noStrike" baseline="0" dirty="0">
                <a:latin typeface="NimbusRomNo9L-Regu"/>
              </a:rPr>
              <a:t>当丢包的时候，会导致缓冲区的数据交付给上层时间较慢，需要</a:t>
            </a:r>
            <a:r>
              <a:rPr lang="en-US" altLang="zh-CN" sz="1800" b="0" i="0" u="none" strike="noStrike" baseline="0" dirty="0">
                <a:latin typeface="NimbusRomNo9L-Regu"/>
              </a:rPr>
              <a:t>reordering</a:t>
            </a:r>
            <a:r>
              <a:rPr lang="zh-CN" altLang="en-US" sz="1800" b="0" i="0" u="none" strike="noStrike" baseline="0" dirty="0">
                <a:latin typeface="NimbusRomNo9L-Regu"/>
              </a:rPr>
              <a:t>，</a:t>
            </a:r>
            <a:r>
              <a:rPr lang="en-US" altLang="zh-CN" sz="1800" b="0" i="0" u="none" strike="noStrike" baseline="0" dirty="0">
                <a:latin typeface="NimbusRomNo9L-Regu"/>
              </a:rPr>
              <a:t>select</a:t>
            </a:r>
            <a:r>
              <a:rPr lang="zh-CN" altLang="en-US" sz="1800" b="0" i="0" u="none" strike="noStrike" baseline="0" dirty="0">
                <a:latin typeface="NimbusRomNo9L-Regu"/>
              </a:rPr>
              <a:t>和</a:t>
            </a:r>
            <a:r>
              <a:rPr lang="en-US" altLang="zh-CN" sz="1800" b="0" i="0" u="none" strike="noStrike" baseline="0" dirty="0" err="1">
                <a:latin typeface="NimbusRomNo9L-Regu"/>
              </a:rPr>
              <a:t>epoll</a:t>
            </a:r>
            <a:r>
              <a:rPr lang="zh-CN" altLang="en-US" sz="1800" b="0" i="0" u="none" strike="noStrike" baseline="0" dirty="0">
                <a:latin typeface="NimbusRomNo9L-Regu"/>
              </a:rPr>
              <a:t>没有收到数据就会阻塞</a:t>
            </a:r>
            <a:endParaRPr lang="en-US" altLang="zh-CN" sz="1800" b="0" i="0" u="none" strike="noStrike" baseline="0" dirty="0">
              <a:latin typeface="NimbusRomNo9L-Regu"/>
            </a:endParaRPr>
          </a:p>
        </p:txBody>
      </p:sp>
      <p:sp>
        <p:nvSpPr>
          <p:cNvPr id="4" name="灯片编号占位符 3"/>
          <p:cNvSpPr>
            <a:spLocks noGrp="1"/>
          </p:cNvSpPr>
          <p:nvPr>
            <p:ph type="sldNum" sz="quarter" idx="5"/>
          </p:nvPr>
        </p:nvSpPr>
        <p:spPr/>
        <p:txBody>
          <a:bodyPr/>
          <a:lstStyle/>
          <a:p>
            <a:fld id="{056089AD-138F-427B-BE19-CDD62FEFFE36}" type="slidenum">
              <a:rPr lang="zh-CN" altLang="en-US" smtClean="0"/>
              <a:t>18</a:t>
            </a:fld>
            <a:endParaRPr lang="zh-CN" altLang="en-US"/>
          </a:p>
        </p:txBody>
      </p:sp>
    </p:spTree>
    <p:extLst>
      <p:ext uri="{BB962C8B-B14F-4D97-AF65-F5344CB8AC3E}">
        <p14:creationId xmlns:p14="http://schemas.microsoft.com/office/powerpoint/2010/main" val="264399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万一出现了</a:t>
            </a:r>
            <a:r>
              <a:rPr lang="en-US" altLang="zh-CN" dirty="0"/>
              <a:t>fail-stop</a:t>
            </a:r>
            <a:r>
              <a:rPr lang="zh-CN" altLang="en-US" dirty="0"/>
              <a:t>故障，这些</a:t>
            </a:r>
            <a:r>
              <a:rPr lang="en-US" altLang="zh-CN" dirty="0"/>
              <a:t>ES</a:t>
            </a:r>
            <a:r>
              <a:rPr lang="zh-CN" altLang="en-US" dirty="0"/>
              <a:t>性能还会一致吗</a:t>
            </a:r>
            <a:endParaRPr lang="en-US" altLang="zh-CN" dirty="0"/>
          </a:p>
          <a:p>
            <a:pPr marL="0" indent="0">
              <a:buNone/>
            </a:pPr>
            <a:endParaRPr lang="en-US" altLang="zh-CN" dirty="0"/>
          </a:p>
          <a:p>
            <a:pPr marL="0" indent="0">
              <a:buNone/>
            </a:pPr>
            <a:r>
              <a:rPr lang="en-US" altLang="zh-CN" dirty="0"/>
              <a:t>Hosts already track metrics for congestion control or performance monitoring: </a:t>
            </a:r>
          </a:p>
          <a:p>
            <a:pPr marL="0" indent="0">
              <a:buNone/>
            </a:pPr>
            <a:endParaRPr lang="en-US" altLang="zh-CN" dirty="0"/>
          </a:p>
          <a:p>
            <a:pPr marL="0" indent="0">
              <a:buNone/>
            </a:pPr>
            <a:r>
              <a:rPr lang="en-US" altLang="zh-CN" dirty="0"/>
              <a:t>TCP Congestion window: Affected by packet loss. </a:t>
            </a:r>
          </a:p>
          <a:p>
            <a:pPr marL="0" indent="0">
              <a:buNone/>
            </a:pPr>
            <a:endParaRPr lang="en-US" altLang="zh-CN" dirty="0"/>
          </a:p>
          <a:p>
            <a:pPr marL="0" indent="0">
              <a:buNone/>
            </a:pPr>
            <a:r>
              <a:rPr lang="en-US" altLang="zh-CN" dirty="0"/>
              <a:t>TCP Retransmits: Affected by packet loss. </a:t>
            </a:r>
          </a:p>
          <a:p>
            <a:pPr marL="0" indent="0">
              <a:buNone/>
            </a:pPr>
            <a:endParaRPr lang="en-US" altLang="zh-CN" dirty="0"/>
          </a:p>
          <a:p>
            <a:pPr marL="0" indent="0">
              <a:buNone/>
            </a:pPr>
            <a:r>
              <a:rPr lang="en-US" altLang="zh-CN" dirty="0"/>
              <a:t>Smoothed Round trip time: Affected by latency spikes. </a:t>
            </a:r>
          </a:p>
          <a:p>
            <a:pPr marL="0" indent="0">
              <a:buNone/>
            </a:pPr>
            <a:endParaRPr lang="en-US" altLang="zh-CN" dirty="0"/>
          </a:p>
          <a:p>
            <a:pPr marL="0" indent="0">
              <a:buNone/>
            </a:pPr>
            <a:r>
              <a:rPr lang="en-US" altLang="zh-CN" dirty="0"/>
              <a:t>System call latency: Affected by packet loss. </a:t>
            </a:r>
          </a:p>
          <a:p>
            <a:pPr marL="0" indent="0">
              <a:buNone/>
            </a:pPr>
            <a:endParaRPr lang="en-US" altLang="zh-CN" dirty="0"/>
          </a:p>
          <a:p>
            <a:pPr marL="0" indent="0">
              <a:buNone/>
            </a:pPr>
            <a:r>
              <a:rPr lang="en-US" altLang="zh-CN" dirty="0"/>
              <a:t>Caveat: Can be difficult to determine if an affect is due to a faulty link, overloaded hosts, application variance, etc.</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19</a:t>
            </a:fld>
            <a:endParaRPr lang="zh-CN" altLang="en-US"/>
          </a:p>
        </p:txBody>
      </p:sp>
    </p:spTree>
    <p:extLst>
      <p:ext uri="{BB962C8B-B14F-4D97-AF65-F5344CB8AC3E}">
        <p14:creationId xmlns:p14="http://schemas.microsoft.com/office/powerpoint/2010/main" val="219215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最近，来自微软的作者描述了</a:t>
            </a:r>
            <a:r>
              <a:rPr lang="en-US" altLang="zh-CN" dirty="0"/>
              <a:t>[44]</a:t>
            </a:r>
            <a:r>
              <a:rPr lang="zh-CN" altLang="en-US" dirty="0"/>
              <a:t>一个流氓的数据中心故障：灰尘弥漫的光纤连接器导致数据包损坏、交换机软件错误、硬件故障、错误的</a:t>
            </a:r>
            <a:r>
              <a:rPr lang="en-US" altLang="zh-CN" dirty="0"/>
              <a:t>ECMP</a:t>
            </a:r>
            <a:r>
              <a:rPr lang="zh-CN" altLang="en-US" dirty="0"/>
              <a:t>负载平衡、不可靠的计数器等等。</a:t>
            </a:r>
            <a:endParaRPr lang="en-US" altLang="zh-CN" dirty="0"/>
          </a:p>
          <a:p>
            <a:endParaRPr lang="en-US" altLang="zh-CN" dirty="0"/>
          </a:p>
          <a:p>
            <a:r>
              <a:rPr lang="zh-CN" altLang="en-US" dirty="0"/>
              <a:t>使问题复杂化的是，故障可能是间歇性的和局部的：链路或交换机可能只影响通信量的一个子集，从而使检测和诊断复杂化</a:t>
            </a:r>
            <a:endParaRPr lang="en-US" altLang="zh-CN" dirty="0"/>
          </a:p>
          <a:p>
            <a:endParaRPr lang="en-US" altLang="zh-CN" dirty="0"/>
          </a:p>
          <a:p>
            <a:r>
              <a:rPr lang="zh-CN" altLang="en-US" dirty="0"/>
              <a:t>例如，</a:t>
            </a:r>
            <a:r>
              <a:rPr lang="en-US" altLang="zh-CN" dirty="0" err="1"/>
              <a:t>NetPilot</a:t>
            </a:r>
            <a:r>
              <a:rPr lang="en-US" altLang="zh-CN" dirty="0"/>
              <a:t>[42]</a:t>
            </a:r>
            <a:r>
              <a:rPr lang="zh-CN" altLang="en-US" dirty="0"/>
              <a:t>的作者描述了单个链路丢下一小部分数据包，再加上直通路由，如何导致应用程序性能下降，并需要数小时的网络搜索来识别故障设备。</a:t>
            </a:r>
            <a:endParaRPr lang="en-US" altLang="zh-CN" dirty="0"/>
          </a:p>
          <a:p>
            <a:r>
              <a:rPr lang="en-US" altLang="zh-CN" dirty="0"/>
              <a:t>1%</a:t>
            </a:r>
            <a:r>
              <a:rPr lang="zh-CN" altLang="en-US" dirty="0"/>
              <a:t>的</a:t>
            </a:r>
            <a:r>
              <a:rPr lang="en-US" altLang="zh-CN" dirty="0"/>
              <a:t>partial failure</a:t>
            </a:r>
            <a:r>
              <a:rPr lang="zh-CN" altLang="en-US" dirty="0"/>
              <a:t>导致</a:t>
            </a:r>
            <a:r>
              <a:rPr lang="en-US" altLang="zh-CN" dirty="0"/>
              <a:t>99%</a:t>
            </a:r>
            <a:r>
              <a:rPr lang="zh-CN" altLang="en-US" dirty="0"/>
              <a:t>的应用程序的时延增加</a:t>
            </a:r>
            <a:r>
              <a:rPr lang="en-US" altLang="zh-CN" dirty="0"/>
              <a:t>4.5</a:t>
            </a:r>
            <a:r>
              <a:rPr lang="zh-CN" altLang="en-US" dirty="0"/>
              <a:t>倍</a:t>
            </a:r>
            <a:endParaRPr lang="en-US" altLang="zh-CN" dirty="0"/>
          </a:p>
          <a:p>
            <a:r>
              <a:rPr lang="en-US" altLang="zh-CN" dirty="0"/>
              <a:t>Partial failure can affect fix 5-tuple </a:t>
            </a:r>
            <a:r>
              <a:rPr lang="en-US" altLang="zh-CN" dirty="0" err="1"/>
              <a:t>flow,or</a:t>
            </a:r>
            <a:r>
              <a:rPr lang="en-US" altLang="zh-CN" dirty="0"/>
              <a:t> randomly drop packet</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2</a:t>
            </a:fld>
            <a:endParaRPr lang="zh-CN" altLang="en-US"/>
          </a:p>
        </p:txBody>
      </p:sp>
    </p:spTree>
    <p:extLst>
      <p:ext uri="{BB962C8B-B14F-4D97-AF65-F5344CB8AC3E}">
        <p14:creationId xmlns:p14="http://schemas.microsoft.com/office/powerpoint/2010/main" val="289375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Prod</a:t>
            </a:r>
            <a:r>
              <a:rPr lang="zh-CN" altLang="en-US" dirty="0"/>
              <a:t>： 真实的数据中心环境</a:t>
            </a:r>
            <a:endParaRPr lang="en-US" altLang="zh-CN" dirty="0"/>
          </a:p>
          <a:p>
            <a:r>
              <a:rPr lang="en-US" altLang="zh-CN" dirty="0"/>
              <a:t>Syn</a:t>
            </a:r>
            <a:r>
              <a:rPr lang="zh-CN" altLang="en-US" dirty="0"/>
              <a:t>：拓扑打流符合数据中心的流量分布</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20</a:t>
            </a:fld>
            <a:endParaRPr lang="zh-CN" altLang="en-US"/>
          </a:p>
        </p:txBody>
      </p:sp>
    </p:spTree>
    <p:extLst>
      <p:ext uri="{BB962C8B-B14F-4D97-AF65-F5344CB8AC3E}">
        <p14:creationId xmlns:p14="http://schemas.microsoft.com/office/powerpoint/2010/main" val="4223838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21</a:t>
            </a:fld>
            <a:endParaRPr lang="zh-CN" altLang="en-US"/>
          </a:p>
        </p:txBody>
      </p:sp>
    </p:spTree>
    <p:extLst>
      <p:ext uri="{BB962C8B-B14F-4D97-AF65-F5344CB8AC3E}">
        <p14:creationId xmlns:p14="http://schemas.microsoft.com/office/powerpoint/2010/main" val="1054243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However, our method is robust even in the case where 75% of the links have faults; we examine the sensitivity of our approach in Section 5.4.2.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 every link in an ES is performing similarly, then either none of the links are faulty, all of them are faulty (unlikely in a production network) or a fault exists but might be masked by some other bottleneck (for which we cannot account). </a:t>
            </a:r>
            <a:endParaRPr lang="zh-CN" altLang="en-US" dirty="0"/>
          </a:p>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22</a:t>
            </a:fld>
            <a:endParaRPr lang="zh-CN" altLang="en-US"/>
          </a:p>
        </p:txBody>
      </p:sp>
    </p:spTree>
    <p:extLst>
      <p:ext uri="{BB962C8B-B14F-4D97-AF65-F5344CB8AC3E}">
        <p14:creationId xmlns:p14="http://schemas.microsoft.com/office/powerpoint/2010/main" val="3503261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23</a:t>
            </a:fld>
            <a:endParaRPr lang="zh-CN" altLang="en-US"/>
          </a:p>
        </p:txBody>
      </p:sp>
    </p:spTree>
    <p:extLst>
      <p:ext uri="{BB962C8B-B14F-4D97-AF65-F5344CB8AC3E}">
        <p14:creationId xmlns:p14="http://schemas.microsoft.com/office/powerpoint/2010/main" val="1564350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这是是双侧检验所以是</a:t>
            </a:r>
            <a:r>
              <a:rPr lang="en-US" altLang="zh-CN" dirty="0"/>
              <a:t>alpha/2, </a:t>
            </a:r>
            <a:r>
              <a:rPr lang="zh-CN" altLang="en-US" dirty="0"/>
              <a:t>如果是单侧检验的话就是</a:t>
            </a:r>
            <a:r>
              <a:rPr lang="en-US" altLang="zh-CN" dirty="0"/>
              <a:t>alpha</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24</a:t>
            </a:fld>
            <a:endParaRPr lang="zh-CN" altLang="en-US"/>
          </a:p>
        </p:txBody>
      </p:sp>
    </p:spTree>
    <p:extLst>
      <p:ext uri="{BB962C8B-B14F-4D97-AF65-F5344CB8AC3E}">
        <p14:creationId xmlns:p14="http://schemas.microsoft.com/office/powerpoint/2010/main" val="1457283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25</a:t>
            </a:fld>
            <a:endParaRPr lang="zh-CN" altLang="en-US"/>
          </a:p>
        </p:txBody>
      </p:sp>
    </p:spTree>
    <p:extLst>
      <p:ext uri="{BB962C8B-B14F-4D97-AF65-F5344CB8AC3E}">
        <p14:creationId xmlns:p14="http://schemas.microsoft.com/office/powerpoint/2010/main" val="2455655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26</a:t>
            </a:fld>
            <a:endParaRPr lang="zh-CN" altLang="en-US"/>
          </a:p>
        </p:txBody>
      </p:sp>
    </p:spTree>
    <p:extLst>
      <p:ext uri="{BB962C8B-B14F-4D97-AF65-F5344CB8AC3E}">
        <p14:creationId xmlns:p14="http://schemas.microsoft.com/office/powerpoint/2010/main" val="1281687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假设检验最终结果是尽可能让第一类错误少犯，但是犯第二类错误的可能性就比较大</a:t>
            </a:r>
            <a:r>
              <a:rPr lang="en-US" altLang="zh-CN" dirty="0"/>
              <a:t>, </a:t>
            </a:r>
            <a:r>
              <a:rPr lang="zh-CN" altLang="en-US" dirty="0"/>
              <a:t>所以需要</a:t>
            </a:r>
            <a:r>
              <a:rPr lang="en-US" altLang="zh-CN" dirty="0"/>
              <a:t>filter out</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27</a:t>
            </a:fld>
            <a:endParaRPr lang="zh-CN" altLang="en-US"/>
          </a:p>
        </p:txBody>
      </p:sp>
    </p:spTree>
    <p:extLst>
      <p:ext uri="{BB962C8B-B14F-4D97-AF65-F5344CB8AC3E}">
        <p14:creationId xmlns:p14="http://schemas.microsoft.com/office/powerpoint/2010/main" val="4102655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28</a:t>
            </a:fld>
            <a:endParaRPr lang="zh-CN" altLang="en-US"/>
          </a:p>
        </p:txBody>
      </p:sp>
    </p:spTree>
    <p:extLst>
      <p:ext uri="{BB962C8B-B14F-4D97-AF65-F5344CB8AC3E}">
        <p14:creationId xmlns:p14="http://schemas.microsoft.com/office/powerpoint/2010/main" val="4003185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404040"/>
                </a:solidFill>
                <a:effectLst/>
              </a:rPr>
              <a:t>控制器会从</a:t>
            </a:r>
            <a:r>
              <a:rPr lang="en-US" altLang="zh-CN" dirty="0">
                <a:solidFill>
                  <a:srgbClr val="404040"/>
                </a:solidFill>
                <a:effectLst/>
              </a:rPr>
              <a:t>host</a:t>
            </a:r>
            <a:r>
              <a:rPr lang="zh-CN" altLang="en-US" dirty="0">
                <a:solidFill>
                  <a:srgbClr val="404040"/>
                </a:solidFill>
                <a:effectLst/>
              </a:rPr>
              <a:t>收集到</a:t>
            </a:r>
            <a:r>
              <a:rPr lang="en-US" altLang="zh-CN" dirty="0">
                <a:solidFill>
                  <a:srgbClr val="404040"/>
                </a:solidFill>
                <a:effectLst/>
              </a:rPr>
              <a:t>link</a:t>
            </a:r>
            <a:r>
              <a:rPr lang="zh-CN" altLang="en-US" dirty="0">
                <a:solidFill>
                  <a:srgbClr val="404040"/>
                </a:solidFill>
                <a:effectLst/>
              </a:rPr>
              <a:t>的判断结果</a:t>
            </a:r>
            <a:r>
              <a:rPr lang="en-US" altLang="zh-CN" dirty="0">
                <a:solidFill>
                  <a:srgbClr val="404040"/>
                </a:solidFill>
                <a:effectLst/>
              </a:rPr>
              <a:t>,</a:t>
            </a:r>
            <a:r>
              <a:rPr lang="zh-CN" altLang="en-US" dirty="0">
                <a:solidFill>
                  <a:srgbClr val="404040"/>
                </a:solidFill>
                <a:effectLst/>
              </a:rPr>
              <a:t>得到每个</a:t>
            </a:r>
            <a:r>
              <a:rPr lang="en-US" altLang="zh-CN" dirty="0">
                <a:solidFill>
                  <a:srgbClr val="404040"/>
                </a:solidFill>
                <a:effectLst/>
              </a:rPr>
              <a:t>link</a:t>
            </a:r>
            <a:r>
              <a:rPr lang="zh-CN" altLang="en-US" dirty="0">
                <a:solidFill>
                  <a:srgbClr val="404040"/>
                </a:solidFill>
                <a:effectLst/>
              </a:rPr>
              <a:t>被判断为正常的次数和故障的次数。</a:t>
            </a:r>
            <a:endParaRPr lang="en-US" altLang="zh-CN" b="1" dirty="0">
              <a:solidFill>
                <a:srgbClr val="404040"/>
              </a:solidFill>
              <a:effectLst/>
            </a:endParaRPr>
          </a:p>
          <a:p>
            <a:r>
              <a:rPr lang="zh-CN" altLang="en-US" b="1" dirty="0">
                <a:solidFill>
                  <a:srgbClr val="404040"/>
                </a:solidFill>
                <a:effectLst/>
              </a:rPr>
              <a:t>卡方检验</a:t>
            </a:r>
            <a:r>
              <a:rPr lang="en-US" altLang="zh-CN" b="1" dirty="0">
                <a:solidFill>
                  <a:srgbClr val="404040"/>
                </a:solidFill>
                <a:effectLst/>
              </a:rPr>
              <a:t>:</a:t>
            </a:r>
            <a:r>
              <a:rPr lang="zh-CN" altLang="en-US" b="1" dirty="0">
                <a:solidFill>
                  <a:srgbClr val="404040"/>
                </a:solidFill>
                <a:effectLst/>
              </a:rPr>
              <a:t>原假设</a:t>
            </a:r>
            <a:r>
              <a:rPr lang="en-US" altLang="zh-CN" b="1" dirty="0">
                <a:solidFill>
                  <a:srgbClr val="404040"/>
                </a:solidFill>
                <a:effectLst/>
              </a:rPr>
              <a:t>,</a:t>
            </a:r>
            <a:r>
              <a:rPr lang="zh-CN" altLang="en-US" b="1" dirty="0">
                <a:solidFill>
                  <a:srgbClr val="404040"/>
                </a:solidFill>
                <a:effectLst/>
              </a:rPr>
              <a:t>在没有故障的情况下所有</a:t>
            </a:r>
            <a:r>
              <a:rPr lang="en-US" altLang="zh-CN" b="1" dirty="0">
                <a:solidFill>
                  <a:srgbClr val="404040"/>
                </a:solidFill>
                <a:effectLst/>
              </a:rPr>
              <a:t>link</a:t>
            </a:r>
            <a:r>
              <a:rPr lang="zh-CN" altLang="en-US" b="1" dirty="0">
                <a:solidFill>
                  <a:srgbClr val="404040"/>
                </a:solidFill>
                <a:effectLst/>
              </a:rPr>
              <a:t>被标记为正常的次数是相近的。</a:t>
            </a:r>
            <a:endParaRPr lang="en-US" altLang="zh-CN" dirty="0">
              <a:solidFill>
                <a:srgbClr val="404040"/>
              </a:solidFill>
              <a:effectLst/>
            </a:endParaRPr>
          </a:p>
          <a:p>
            <a:r>
              <a:rPr lang="zh-CN" altLang="en-US" dirty="0">
                <a:solidFill>
                  <a:srgbClr val="404040"/>
                </a:solidFill>
                <a:effectLst/>
              </a:rPr>
              <a:t>如果</a:t>
            </a:r>
            <a:r>
              <a:rPr lang="en-US" altLang="zh-CN" dirty="0">
                <a:solidFill>
                  <a:srgbClr val="404040"/>
                </a:solidFill>
                <a:effectLst/>
              </a:rPr>
              <a:t>p-value&lt;0.05 </a:t>
            </a:r>
            <a:r>
              <a:rPr lang="zh-CN" altLang="en-US" dirty="0">
                <a:solidFill>
                  <a:srgbClr val="404040"/>
                </a:solidFill>
                <a:effectLst/>
              </a:rPr>
              <a:t>就把最少标记为正常的</a:t>
            </a:r>
            <a:r>
              <a:rPr lang="en-US" altLang="zh-CN" dirty="0">
                <a:solidFill>
                  <a:srgbClr val="404040"/>
                </a:solidFill>
                <a:effectLst/>
              </a:rPr>
              <a:t>link</a:t>
            </a:r>
            <a:r>
              <a:rPr lang="zh-CN" altLang="en-US" dirty="0">
                <a:solidFill>
                  <a:srgbClr val="404040"/>
                </a:solidFill>
                <a:effectLst/>
              </a:rPr>
              <a:t>标记为故障</a:t>
            </a:r>
            <a:r>
              <a:rPr lang="en-US" altLang="zh-CN" dirty="0">
                <a:solidFill>
                  <a:srgbClr val="404040"/>
                </a:solidFill>
                <a:effectLst/>
              </a:rPr>
              <a:t>, </a:t>
            </a:r>
            <a:r>
              <a:rPr lang="zh-CN" altLang="en-US" dirty="0">
                <a:solidFill>
                  <a:srgbClr val="404040"/>
                </a:solidFill>
                <a:effectLst/>
              </a:rPr>
              <a:t>然后继续迭代进行</a:t>
            </a:r>
            <a:r>
              <a:rPr lang="en-US" altLang="zh-CN" dirty="0">
                <a:solidFill>
                  <a:srgbClr val="404040"/>
                </a:solidFill>
                <a:effectLst/>
              </a:rPr>
              <a:t>, </a:t>
            </a:r>
            <a:r>
              <a:rPr lang="zh-CN" altLang="en-US" dirty="0">
                <a:solidFill>
                  <a:srgbClr val="404040"/>
                </a:solidFill>
                <a:effectLst/>
              </a:rPr>
              <a:t>直到没有标记更新。</a:t>
            </a:r>
          </a:p>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29</a:t>
            </a:fld>
            <a:endParaRPr lang="zh-CN" altLang="en-US"/>
          </a:p>
        </p:txBody>
      </p:sp>
    </p:spTree>
    <p:extLst>
      <p:ext uri="{BB962C8B-B14F-4D97-AF65-F5344CB8AC3E}">
        <p14:creationId xmlns:p14="http://schemas.microsoft.com/office/powerpoint/2010/main" val="191429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a:t>
            </a:fld>
            <a:endParaRPr lang="zh-CN" altLang="en-US"/>
          </a:p>
        </p:txBody>
      </p:sp>
    </p:spTree>
    <p:extLst>
      <p:ext uri="{BB962C8B-B14F-4D97-AF65-F5344CB8AC3E}">
        <p14:creationId xmlns:p14="http://schemas.microsoft.com/office/powerpoint/2010/main" val="1168664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Iptables: </a:t>
            </a:r>
            <a:r>
              <a:rPr lang="zh-CN" altLang="en-US" dirty="0"/>
              <a:t>过滤固定标记的</a:t>
            </a:r>
            <a:r>
              <a:rPr lang="en-US" altLang="zh-CN" dirty="0"/>
              <a:t>DSCP</a:t>
            </a:r>
            <a:r>
              <a:rPr lang="zh-CN" altLang="en-US" dirty="0"/>
              <a:t>位去产生随即丢包</a:t>
            </a:r>
            <a:endParaRPr lang="en-US" altLang="zh-CN" dirty="0"/>
          </a:p>
          <a:p>
            <a:r>
              <a:rPr lang="en-US" altLang="zh-CN" dirty="0" err="1"/>
              <a:t>tc-netem</a:t>
            </a:r>
            <a:r>
              <a:rPr lang="zh-CN" altLang="en-US" dirty="0"/>
              <a:t>可以为网卡添加 </a:t>
            </a:r>
            <a:r>
              <a:rPr lang="en-US" altLang="zh-CN" dirty="0" err="1"/>
              <a:t>netem</a:t>
            </a:r>
            <a:r>
              <a:rPr lang="en-US" altLang="zh-CN" dirty="0"/>
              <a:t> </a:t>
            </a:r>
            <a:r>
              <a:rPr lang="zh-CN" altLang="en-US" dirty="0"/>
              <a:t>配置，然后去增加传输时延</a:t>
            </a:r>
            <a:r>
              <a:rPr lang="en-US" altLang="zh-CN" dirty="0"/>
              <a:t>/</a:t>
            </a:r>
            <a:r>
              <a:rPr lang="zh-CN" altLang="en-US" dirty="0"/>
              <a:t>随即丢包</a:t>
            </a:r>
            <a:endParaRPr lang="en-US" altLang="zh-CN" dirty="0"/>
          </a:p>
          <a:p>
            <a:r>
              <a:rPr lang="en-US" altLang="zh-CN" dirty="0"/>
              <a:t>3</a:t>
            </a:r>
            <a:r>
              <a:rPr lang="zh-CN" altLang="en-US" dirty="0"/>
              <a:t>个</a:t>
            </a:r>
            <a:r>
              <a:rPr lang="en-US" altLang="zh-CN" dirty="0"/>
              <a:t>pod</a:t>
            </a:r>
            <a:r>
              <a:rPr lang="zh-CN" altLang="en-US" dirty="0"/>
              <a:t>，</a:t>
            </a:r>
            <a:r>
              <a:rPr lang="en-US" altLang="zh-CN" dirty="0"/>
              <a:t>27</a:t>
            </a:r>
            <a:r>
              <a:rPr lang="zh-CN" altLang="en-US" dirty="0"/>
              <a:t>个</a:t>
            </a:r>
            <a:r>
              <a:rPr lang="en-US" altLang="zh-CN" dirty="0"/>
              <a:t>hosts</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30</a:t>
            </a:fld>
            <a:endParaRPr lang="zh-CN" altLang="en-US"/>
          </a:p>
        </p:txBody>
      </p:sp>
    </p:spTree>
    <p:extLst>
      <p:ext uri="{BB962C8B-B14F-4D97-AF65-F5344CB8AC3E}">
        <p14:creationId xmlns:p14="http://schemas.microsoft.com/office/powerpoint/2010/main" val="2419338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10s</a:t>
            </a:r>
            <a:r>
              <a:rPr lang="zh-CN" altLang="en-US" dirty="0"/>
              <a:t>的</a:t>
            </a:r>
            <a:r>
              <a:rPr lang="en-US" altLang="zh-CN" dirty="0"/>
              <a:t>interval</a:t>
            </a:r>
            <a:r>
              <a:rPr lang="zh-CN" altLang="en-US" dirty="0"/>
              <a:t>可以检测出</a:t>
            </a:r>
            <a:r>
              <a:rPr lang="en-US" altLang="zh-CN" dirty="0"/>
              <a:t>high latency</a:t>
            </a:r>
          </a:p>
          <a:p>
            <a:r>
              <a:rPr lang="zh-CN" altLang="en-US" dirty="0"/>
              <a:t>实验方法：</a:t>
            </a:r>
            <a:endParaRPr lang="en-US" altLang="zh-CN" dirty="0"/>
          </a:p>
          <a:p>
            <a:pPr algn="l"/>
            <a:r>
              <a:rPr lang="en-US" altLang="zh-CN" sz="1800" b="0" i="0" u="none" strike="noStrike" baseline="0" dirty="0">
                <a:latin typeface="NimbusRomNo9L-Regu"/>
              </a:rPr>
              <a:t>To do this, we used Linux </a:t>
            </a:r>
            <a:r>
              <a:rPr lang="en-US" altLang="zh-CN" sz="1800" b="0" i="0" u="none" strike="noStrike" baseline="0" dirty="0" err="1">
                <a:latin typeface="NimbusMonL-Regu"/>
              </a:rPr>
              <a:t>tc-netem</a:t>
            </a:r>
            <a:r>
              <a:rPr lang="en-US" altLang="zh-CN" sz="1800" b="0" i="0" u="none" strike="noStrike" baseline="0" dirty="0">
                <a:latin typeface="NimbusMonL-Regu"/>
              </a:rPr>
              <a:t> </a:t>
            </a:r>
            <a:r>
              <a:rPr lang="en-US" altLang="zh-CN" sz="1800" b="0" i="0" u="none" strike="noStrike" baseline="0" dirty="0">
                <a:latin typeface="NimbusRomNo9L-Regu"/>
              </a:rPr>
              <a:t>on our ‘bump-in-the-wire’ network bridges to add constant delay varying from 100 microseconds to 1 millisecond (a typical 4-MB switch buffer at 10 Gbps can incur a maximum packet latency of roughly 3 milliseconds before overflowing). We then ran client/server traffic with a single pod of 9 HHVM [5] servers serving static pages, and two pods (18 hosts) configured as web clients running Apache Benchmark [1]. Each server handled 180 simultaneous clients and served either small (100-B) or medium (8-KB) requests.</a:t>
            </a:r>
          </a:p>
          <a:p>
            <a:pPr algn="l"/>
            <a:r>
              <a:rPr lang="en-US" altLang="zh-CN" dirty="0"/>
              <a:t>1</a:t>
            </a:r>
            <a:r>
              <a:rPr lang="zh-CN" altLang="en-US" dirty="0"/>
              <a:t>个</a:t>
            </a:r>
            <a:r>
              <a:rPr lang="en-US" altLang="zh-CN" dirty="0"/>
              <a:t>pod</a:t>
            </a:r>
            <a:r>
              <a:rPr lang="zh-CN" altLang="en-US" dirty="0"/>
              <a:t>里面 </a:t>
            </a:r>
            <a:r>
              <a:rPr lang="en-US" altLang="zh-CN" dirty="0"/>
              <a:t>9</a:t>
            </a:r>
            <a:r>
              <a:rPr lang="zh-CN" altLang="en-US" dirty="0"/>
              <a:t>个服务器 </a:t>
            </a:r>
            <a:r>
              <a:rPr lang="en-US" altLang="zh-CN" dirty="0"/>
              <a:t>2</a:t>
            </a:r>
            <a:r>
              <a:rPr lang="zh-CN" altLang="en-US" dirty="0"/>
              <a:t>个</a:t>
            </a:r>
            <a:r>
              <a:rPr lang="en-US" altLang="zh-CN" dirty="0"/>
              <a:t>pod</a:t>
            </a:r>
            <a:r>
              <a:rPr lang="zh-CN" altLang="en-US" dirty="0"/>
              <a:t>里面放</a:t>
            </a:r>
            <a:r>
              <a:rPr lang="en-US" altLang="zh-CN" dirty="0"/>
              <a:t>18</a:t>
            </a:r>
            <a:r>
              <a:rPr lang="zh-CN" altLang="en-US" dirty="0"/>
              <a:t>个客户端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构造</a:t>
            </a:r>
            <a:r>
              <a:rPr lang="en-US" altLang="zh-CN" dirty="0"/>
              <a:t>c/s</a:t>
            </a:r>
            <a:r>
              <a:rPr lang="zh-CN" altLang="en-US" dirty="0"/>
              <a:t>流量</a:t>
            </a:r>
            <a:r>
              <a:rPr lang="en-US" altLang="zh-CN" dirty="0"/>
              <a:t>,</a:t>
            </a:r>
            <a:r>
              <a:rPr lang="zh-CN" altLang="en-US" dirty="0"/>
              <a:t>然后在</a:t>
            </a:r>
            <a:r>
              <a:rPr lang="en-US" altLang="zh-CN" dirty="0"/>
              <a:t>client</a:t>
            </a:r>
            <a:r>
              <a:rPr lang="zh-CN" altLang="en-US" dirty="0"/>
              <a:t>端记录。每个服务器同时处理</a:t>
            </a:r>
            <a:r>
              <a:rPr lang="en-US" altLang="zh-CN" dirty="0"/>
              <a:t>180</a:t>
            </a:r>
            <a:r>
              <a:rPr lang="zh-CN" altLang="en-US" dirty="0"/>
              <a:t>个并发的客户端请求</a:t>
            </a:r>
            <a:r>
              <a:rPr lang="en-US" altLang="zh-CN" dirty="0"/>
              <a:t>,</a:t>
            </a:r>
            <a:r>
              <a:rPr lang="zh-CN" altLang="en-US" dirty="0"/>
              <a:t>请求大小为</a:t>
            </a:r>
            <a:r>
              <a:rPr lang="en-US" altLang="zh-CN" dirty="0"/>
              <a:t>100B</a:t>
            </a:r>
            <a:r>
              <a:rPr lang="zh-CN" altLang="en-US" dirty="0"/>
              <a:t>或者</a:t>
            </a:r>
            <a:r>
              <a:rPr lang="en-US" altLang="zh-CN" dirty="0"/>
              <a:t>8KB</a:t>
            </a:r>
          </a:p>
          <a:p>
            <a:pPr algn="l"/>
            <a:r>
              <a:rPr lang="en-US" altLang="zh-CN" dirty="0"/>
              <a:t>KS-2</a:t>
            </a:r>
            <a:r>
              <a:rPr lang="zh-CN" altLang="en-US" dirty="0"/>
              <a:t>检验在</a:t>
            </a:r>
            <a:r>
              <a:rPr lang="en-US" altLang="zh-CN" dirty="0"/>
              <a:t>10s</a:t>
            </a:r>
            <a:r>
              <a:rPr lang="zh-CN" altLang="en-US" dirty="0"/>
              <a:t>内识别出故障，且没有假阳性。</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31</a:t>
            </a:fld>
            <a:endParaRPr lang="zh-CN" altLang="en-US"/>
          </a:p>
        </p:txBody>
      </p:sp>
    </p:spTree>
    <p:extLst>
      <p:ext uri="{BB962C8B-B14F-4D97-AF65-F5344CB8AC3E}">
        <p14:creationId xmlns:p14="http://schemas.microsoft.com/office/powerpoint/2010/main" val="2579643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当观测链路为丢包率低的故障时</a:t>
            </a:r>
            <a:r>
              <a:rPr lang="en-US" altLang="zh-CN" dirty="0"/>
              <a:t>,</a:t>
            </a:r>
            <a:r>
              <a:rPr lang="zh-CN" altLang="en-US" dirty="0"/>
              <a:t>和其他剩余链路比较</a:t>
            </a:r>
            <a:r>
              <a:rPr lang="en-US" altLang="zh-CN" dirty="0"/>
              <a:t>(</a:t>
            </a:r>
            <a:r>
              <a:rPr lang="zh-CN" altLang="en-US" dirty="0"/>
              <a:t>包含丢包率高的链路和正常链路</a:t>
            </a:r>
            <a:r>
              <a:rPr lang="en-US" altLang="zh-CN" dirty="0"/>
              <a:t>),</a:t>
            </a:r>
            <a:r>
              <a:rPr lang="zh-CN" altLang="en-US" dirty="0"/>
              <a:t>丢包率高的链路对整体的均值影响较大</a:t>
            </a:r>
            <a:r>
              <a:rPr lang="en-US" altLang="zh-CN" dirty="0"/>
              <a:t>,</a:t>
            </a:r>
            <a:r>
              <a:rPr lang="zh-CN" altLang="en-US" dirty="0"/>
              <a:t>可能导致总体均值和观测链路差距较小。</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32</a:t>
            </a:fld>
            <a:endParaRPr lang="zh-CN" altLang="en-US"/>
          </a:p>
        </p:txBody>
      </p:sp>
    </p:spTree>
    <p:extLst>
      <p:ext uri="{BB962C8B-B14F-4D97-AF65-F5344CB8AC3E}">
        <p14:creationId xmlns:p14="http://schemas.microsoft.com/office/powerpoint/2010/main" val="2075352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a:t>
            </a:r>
            <a:r>
              <a:rPr lang="en-US" altLang="zh-CN" dirty="0"/>
              <a:t>metric</a:t>
            </a:r>
            <a:r>
              <a:rPr lang="zh-CN" altLang="en-US" dirty="0"/>
              <a:t>是基于</a:t>
            </a:r>
            <a:r>
              <a:rPr lang="en-US" altLang="zh-CN" dirty="0"/>
              <a:t>link, </a:t>
            </a:r>
            <a:r>
              <a:rPr lang="zh-CN" altLang="en-US" dirty="0"/>
              <a:t>现在是基于</a:t>
            </a:r>
            <a:r>
              <a:rPr lang="en-US" altLang="zh-CN" dirty="0"/>
              <a:t>rack</a:t>
            </a:r>
            <a:r>
              <a:rPr lang="zh-CN" altLang="en-US" dirty="0"/>
              <a:t>，说明其可扩展性</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34</a:t>
            </a:fld>
            <a:endParaRPr lang="zh-CN" altLang="en-US"/>
          </a:p>
        </p:txBody>
      </p:sp>
    </p:spTree>
    <p:extLst>
      <p:ext uri="{BB962C8B-B14F-4D97-AF65-F5344CB8AC3E}">
        <p14:creationId xmlns:p14="http://schemas.microsoft.com/office/powerpoint/2010/main" val="2394870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35</a:t>
            </a:fld>
            <a:endParaRPr lang="zh-CN" altLang="en-US"/>
          </a:p>
        </p:txBody>
      </p:sp>
    </p:spTree>
    <p:extLst>
      <p:ext uri="{BB962C8B-B14F-4D97-AF65-F5344CB8AC3E}">
        <p14:creationId xmlns:p14="http://schemas.microsoft.com/office/powerpoint/2010/main" val="28124066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each host in our private testbed runs two virtual machines, </a:t>
            </a:r>
            <a:r>
              <a:rPr lang="en-US" altLang="zh-CN" dirty="0" err="1"/>
              <a:t>cpuvm</a:t>
            </a:r>
            <a:r>
              <a:rPr lang="en-US" altLang="zh-CN" dirty="0"/>
              <a:t> and </a:t>
            </a:r>
            <a:r>
              <a:rPr lang="en-US" altLang="zh-CN" dirty="0" err="1"/>
              <a:t>netvm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36</a:t>
            </a:fld>
            <a:endParaRPr lang="zh-CN" altLang="en-US"/>
          </a:p>
        </p:txBody>
      </p:sp>
    </p:spTree>
    <p:extLst>
      <p:ext uri="{BB962C8B-B14F-4D97-AF65-F5344CB8AC3E}">
        <p14:creationId xmlns:p14="http://schemas.microsoft.com/office/powerpoint/2010/main" val="2297724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增大</a:t>
            </a:r>
            <a:r>
              <a:rPr lang="en-US" altLang="zh-CN" dirty="0"/>
              <a:t>max-buffer</a:t>
            </a:r>
            <a:r>
              <a:rPr lang="zh-CN" altLang="en-US" dirty="0"/>
              <a:t>影响不大，减小</a:t>
            </a:r>
            <a:r>
              <a:rPr lang="en-US" altLang="zh-CN" dirty="0"/>
              <a:t>max-buffer</a:t>
            </a:r>
            <a:r>
              <a:rPr lang="zh-CN" altLang="en-US" dirty="0"/>
              <a:t>影响大</a:t>
            </a:r>
            <a:endParaRPr lang="en-US" altLang="zh-CN" dirty="0"/>
          </a:p>
          <a:p>
            <a:r>
              <a:rPr lang="zh-CN" altLang="en-US" dirty="0"/>
              <a:t>关闭</a:t>
            </a:r>
            <a:r>
              <a:rPr lang="en-US" altLang="zh-CN" dirty="0"/>
              <a:t>TCP Segmentation Offload</a:t>
            </a:r>
            <a:r>
              <a:rPr lang="zh-CN" altLang="en-US" dirty="0"/>
              <a:t>，网卡不对数据包进行整合和切分。这部分压力会给到</a:t>
            </a:r>
            <a:r>
              <a:rPr lang="en-US" altLang="zh-CN" dirty="0"/>
              <a:t>CPU</a:t>
            </a:r>
          </a:p>
          <a:p>
            <a:endParaRPr lang="en-US" altLang="zh-CN" dirty="0"/>
          </a:p>
          <a:p>
            <a:endParaRPr lang="en-US" altLang="zh-CN" dirty="0"/>
          </a:p>
          <a:p>
            <a:r>
              <a:rPr lang="en-US" altLang="zh-CN" dirty="0"/>
              <a:t>(buffer</a:t>
            </a:r>
            <a:r>
              <a:rPr lang="zh-CN" altLang="en-US" dirty="0"/>
              <a:t>和</a:t>
            </a:r>
            <a:r>
              <a:rPr lang="en-US" altLang="zh-CN" dirty="0"/>
              <a:t>uneven load</a:t>
            </a:r>
            <a:r>
              <a:rPr lang="zh-CN" altLang="en-US" dirty="0"/>
              <a:t>的影响比较大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37</a:t>
            </a:fld>
            <a:endParaRPr lang="zh-CN" altLang="en-US"/>
          </a:p>
        </p:txBody>
      </p:sp>
    </p:spTree>
    <p:extLst>
      <p:ext uri="{BB962C8B-B14F-4D97-AF65-F5344CB8AC3E}">
        <p14:creationId xmlns:p14="http://schemas.microsoft.com/office/powerpoint/2010/main" val="32360188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zh-CN" altLang="en-US" dirty="0"/>
              <a:t>流量均匀分布不成立</a:t>
            </a:r>
            <a:endParaRPr lang="en-US" altLang="zh-CN" dirty="0"/>
          </a:p>
          <a:p>
            <a:pPr marL="228600" indent="-228600">
              <a:buAutoNum type="arabicParenBoth"/>
            </a:pPr>
            <a:r>
              <a:rPr lang="zh-CN" altLang="en-US" dirty="0"/>
              <a:t>对于有些</a:t>
            </a:r>
            <a:r>
              <a:rPr lang="en-US" altLang="zh-CN" dirty="0"/>
              <a:t>link</a:t>
            </a:r>
            <a:r>
              <a:rPr lang="zh-CN" altLang="en-US" dirty="0"/>
              <a:t>不能进行对比分析</a:t>
            </a:r>
            <a:endParaRPr lang="en-US" altLang="zh-CN" dirty="0"/>
          </a:p>
          <a:p>
            <a:pPr marL="228600" indent="-228600">
              <a:buAutoNum type="arabicParenBoth"/>
            </a:pPr>
            <a:r>
              <a:rPr lang="zh-CN" altLang="en-US" dirty="0"/>
              <a:t>对于基于</a:t>
            </a:r>
            <a:r>
              <a:rPr lang="en-US" altLang="zh-CN" dirty="0"/>
              <a:t>RDMA</a:t>
            </a:r>
            <a:r>
              <a:rPr lang="zh-CN" altLang="en-US" dirty="0"/>
              <a:t>的应用</a:t>
            </a:r>
            <a:r>
              <a:rPr lang="en-US" altLang="zh-CN" dirty="0"/>
              <a:t>, </a:t>
            </a:r>
            <a:r>
              <a:rPr lang="zh-CN" altLang="en-US" dirty="0"/>
              <a:t>收集</a:t>
            </a:r>
            <a:r>
              <a:rPr lang="en-US" altLang="zh-CN" dirty="0" err="1"/>
              <a:t>tcp</a:t>
            </a:r>
            <a:r>
              <a:rPr lang="zh-CN" altLang="en-US" dirty="0"/>
              <a:t>的数据就没啥用</a:t>
            </a:r>
            <a:r>
              <a:rPr lang="en-US" altLang="zh-CN" dirty="0"/>
              <a:t>, </a:t>
            </a:r>
            <a:r>
              <a:rPr lang="zh-CN" altLang="en-US" dirty="0"/>
              <a:t>因为</a:t>
            </a:r>
            <a:r>
              <a:rPr lang="en-US" altLang="zh-CN" dirty="0"/>
              <a:t>RDMA</a:t>
            </a:r>
            <a:r>
              <a:rPr lang="zh-CN" altLang="en-US" dirty="0"/>
              <a:t>不走协议栈</a:t>
            </a:r>
          </a:p>
        </p:txBody>
      </p:sp>
      <p:sp>
        <p:nvSpPr>
          <p:cNvPr id="4" name="灯片编号占位符 3"/>
          <p:cNvSpPr>
            <a:spLocks noGrp="1"/>
          </p:cNvSpPr>
          <p:nvPr>
            <p:ph type="sldNum" sz="quarter" idx="5"/>
          </p:nvPr>
        </p:nvSpPr>
        <p:spPr/>
        <p:txBody>
          <a:bodyPr/>
          <a:lstStyle/>
          <a:p>
            <a:fld id="{056089AD-138F-427B-BE19-CDD62FEFFE36}" type="slidenum">
              <a:rPr lang="zh-CN" altLang="en-US" smtClean="0"/>
              <a:t>38</a:t>
            </a:fld>
            <a:endParaRPr lang="zh-CN" altLang="en-US"/>
          </a:p>
        </p:txBody>
      </p:sp>
    </p:spTree>
    <p:extLst>
      <p:ext uri="{BB962C8B-B14F-4D97-AF65-F5344CB8AC3E}">
        <p14:creationId xmlns:p14="http://schemas.microsoft.com/office/powerpoint/2010/main" val="3716853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复杂拓扑中，可以对部分采用文章提出的方法</a:t>
            </a:r>
            <a:endParaRPr lang="en-US" altLang="zh-CN" dirty="0"/>
          </a:p>
          <a:p>
            <a:endParaRPr lang="en-US" altLang="zh-CN" dirty="0"/>
          </a:p>
          <a:p>
            <a:r>
              <a:rPr lang="en-US" altLang="zh-CN" dirty="0"/>
              <a:t>ECMP</a:t>
            </a:r>
          </a:p>
          <a:p>
            <a:pPr algn="l"/>
            <a:r>
              <a:rPr lang="en-US" altLang="zh-CN" b="0" i="0" dirty="0">
                <a:solidFill>
                  <a:srgbClr val="191919"/>
                </a:solidFill>
                <a:effectLst/>
                <a:latin typeface="PingFang SC"/>
              </a:rPr>
              <a:t>1</a:t>
            </a:r>
            <a:r>
              <a:rPr lang="zh-CN" altLang="en-US" b="0" i="0" dirty="0">
                <a:solidFill>
                  <a:srgbClr val="191919"/>
                </a:solidFill>
                <a:effectLst/>
                <a:latin typeface="PingFang SC"/>
              </a:rPr>
              <a:t>、直通交换方式（</a:t>
            </a:r>
            <a:r>
              <a:rPr lang="en-US" altLang="zh-CN" b="0" i="0" dirty="0">
                <a:solidFill>
                  <a:srgbClr val="191919"/>
                </a:solidFill>
                <a:effectLst/>
                <a:latin typeface="PingFang SC"/>
              </a:rPr>
              <a:t>Cut-through</a:t>
            </a:r>
            <a:r>
              <a:rPr lang="zh-CN" altLang="en-US" b="0" i="0" dirty="0">
                <a:solidFill>
                  <a:srgbClr val="191919"/>
                </a:solidFill>
                <a:effectLst/>
                <a:latin typeface="PingFang SC"/>
              </a:rPr>
              <a:t>）</a:t>
            </a:r>
          </a:p>
          <a:p>
            <a:pPr algn="l"/>
            <a:r>
              <a:rPr lang="zh-CN" altLang="en-US" b="0" i="0" dirty="0">
                <a:solidFill>
                  <a:srgbClr val="191919"/>
                </a:solidFill>
                <a:effectLst/>
                <a:latin typeface="PingFang SC"/>
              </a:rPr>
              <a:t>采用直通交换方式的以太网交换机可以理解为在各端口间是纵横交叉的线路矩阵电话交换机。它在输入端口检测到一个数据包时，检查该包的包头，获取包的目的地址，启动内部的动态查找表转换成相应的输出端口，在输入与输出交叉处接通，把数据包直通到相应的端口，实现交换功能。由于它只检查数据包的包头（通常只检查</a:t>
            </a:r>
            <a:r>
              <a:rPr lang="en-US" altLang="zh-CN" b="0" i="0" dirty="0">
                <a:solidFill>
                  <a:srgbClr val="191919"/>
                </a:solidFill>
                <a:effectLst/>
                <a:latin typeface="PingFang SC"/>
              </a:rPr>
              <a:t>14</a:t>
            </a:r>
            <a:r>
              <a:rPr lang="zh-CN" altLang="en-US" b="0" i="0" dirty="0">
                <a:solidFill>
                  <a:srgbClr val="191919"/>
                </a:solidFill>
                <a:effectLst/>
                <a:latin typeface="PingFang SC"/>
              </a:rPr>
              <a:t>个字节），不需要存储，所以切入方式具有延迟小，交换速度快的优点。所谓延迟（</a:t>
            </a:r>
            <a:r>
              <a:rPr lang="en-US" altLang="zh-CN" b="0" i="0" dirty="0">
                <a:solidFill>
                  <a:srgbClr val="191919"/>
                </a:solidFill>
                <a:effectLst/>
                <a:latin typeface="PingFang SC"/>
              </a:rPr>
              <a:t>Latency</a:t>
            </a:r>
            <a:r>
              <a:rPr lang="zh-CN" altLang="en-US" b="0" i="0" dirty="0">
                <a:solidFill>
                  <a:srgbClr val="191919"/>
                </a:solidFill>
                <a:effectLst/>
                <a:latin typeface="PingFang SC"/>
              </a:rPr>
              <a:t>）是指数据包进入一个网络设备到离开该设备所花的时间。</a:t>
            </a:r>
          </a:p>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39</a:t>
            </a:fld>
            <a:endParaRPr lang="zh-CN" altLang="en-US"/>
          </a:p>
        </p:txBody>
      </p:sp>
    </p:spTree>
    <p:extLst>
      <p:ext uri="{BB962C8B-B14F-4D97-AF65-F5344CB8AC3E}">
        <p14:creationId xmlns:p14="http://schemas.microsoft.com/office/powerpoint/2010/main" val="407197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4</a:t>
            </a:fld>
            <a:endParaRPr lang="zh-CN" altLang="en-US"/>
          </a:p>
        </p:txBody>
      </p:sp>
    </p:spTree>
    <p:extLst>
      <p:ext uri="{BB962C8B-B14F-4D97-AF65-F5344CB8AC3E}">
        <p14:creationId xmlns:p14="http://schemas.microsoft.com/office/powerpoint/2010/main" val="274200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RPC latency: </a:t>
            </a:r>
            <a:r>
              <a:rPr lang="en-US" altLang="zh-CN" b="0" i="0" dirty="0">
                <a:solidFill>
                  <a:srgbClr val="333333"/>
                </a:solidFill>
                <a:effectLst/>
                <a:latin typeface="Arial" panose="020B0604020202020204" pitchFamily="34" charset="0"/>
              </a:rPr>
              <a:t>Remote </a:t>
            </a:r>
            <a:r>
              <a:rPr lang="en-US" altLang="zh-CN" b="0" i="0" dirty="0">
                <a:solidFill>
                  <a:srgbClr val="FFFFFF"/>
                </a:solidFill>
                <a:effectLst/>
                <a:latin typeface="Arial" panose="020B0604020202020204" pitchFamily="34" charset="0"/>
              </a:rPr>
              <a:t>Procedure </a:t>
            </a:r>
            <a:r>
              <a:rPr lang="en-US" altLang="zh-CN" b="0" i="0" dirty="0">
                <a:solidFill>
                  <a:srgbClr val="333333"/>
                </a:solidFill>
                <a:effectLst/>
                <a:latin typeface="Arial" panose="020B0604020202020204" pitchFamily="34" charset="0"/>
              </a:rPr>
              <a:t>Calls </a:t>
            </a:r>
          </a:p>
          <a:p>
            <a:r>
              <a:rPr lang="en-US" altLang="zh-CN" b="0" i="0" dirty="0">
                <a:solidFill>
                  <a:srgbClr val="333333"/>
                </a:solidFill>
                <a:effectLst/>
                <a:latin typeface="Arial" panose="020B0604020202020204" pitchFamily="34" charset="0"/>
              </a:rPr>
              <a:t>Host-end </a:t>
            </a:r>
            <a:r>
              <a:rPr lang="zh-CN" altLang="en-US" b="0" i="0" dirty="0">
                <a:solidFill>
                  <a:srgbClr val="333333"/>
                </a:solidFill>
                <a:effectLst/>
                <a:latin typeface="Arial" panose="020B0604020202020204" pitchFamily="34" charset="0"/>
              </a:rPr>
              <a:t>在有多条路径的时候，不知道是哪条路径出故障</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或者统计应用的</a:t>
            </a:r>
            <a:r>
              <a:rPr lang="en-US" altLang="zh-CN" b="0" i="0" dirty="0">
                <a:solidFill>
                  <a:srgbClr val="333333"/>
                </a:solidFill>
                <a:effectLst/>
                <a:latin typeface="Arial" panose="020B0604020202020204" pitchFamily="34" charset="0"/>
              </a:rPr>
              <a:t>RFC</a:t>
            </a:r>
            <a:r>
              <a:rPr lang="zh-CN" altLang="en-US" b="0" i="0" dirty="0">
                <a:solidFill>
                  <a:srgbClr val="333333"/>
                </a:solidFill>
                <a:effectLst/>
                <a:latin typeface="Arial" panose="020B0604020202020204" pitchFamily="34" charset="0"/>
              </a:rPr>
              <a:t>时延只是知道该应用出了问题也不知道丢包具体位置。</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Switch</a:t>
            </a:r>
            <a:r>
              <a:rPr lang="zh-CN" altLang="en-US" b="0" i="0" dirty="0">
                <a:solidFill>
                  <a:srgbClr val="333333"/>
                </a:solidFill>
                <a:effectLst/>
                <a:latin typeface="Arial" panose="020B0604020202020204" pitchFamily="34" charset="0"/>
              </a:rPr>
              <a:t>的</a:t>
            </a:r>
            <a:r>
              <a:rPr lang="en-US" altLang="zh-CN" b="0" i="0" dirty="0" err="1">
                <a:solidFill>
                  <a:srgbClr val="333333"/>
                </a:solidFill>
                <a:effectLst/>
                <a:latin typeface="Arial" panose="020B0604020202020204" pitchFamily="34" charset="0"/>
              </a:rPr>
              <a:t>cpu</a:t>
            </a:r>
            <a:r>
              <a:rPr lang="zh-CN" altLang="en-US" b="0" i="0" dirty="0">
                <a:solidFill>
                  <a:srgbClr val="333333"/>
                </a:solidFill>
                <a:effectLst/>
                <a:latin typeface="Arial" panose="020B0604020202020204" pitchFamily="34" charset="0"/>
              </a:rPr>
              <a:t>比较低，所以收集到部分</a:t>
            </a:r>
            <a:r>
              <a:rPr lang="en-US" altLang="zh-CN" b="0" i="0" dirty="0">
                <a:solidFill>
                  <a:srgbClr val="333333"/>
                </a:solidFill>
                <a:effectLst/>
                <a:latin typeface="Arial" panose="020B0604020202020204" pitchFamily="34" charset="0"/>
              </a:rPr>
              <a:t>flow</a:t>
            </a:r>
            <a:r>
              <a:rPr lang="zh-CN" altLang="en-US" b="0" i="0" dirty="0">
                <a:solidFill>
                  <a:srgbClr val="333333"/>
                </a:solidFill>
                <a:effectLst/>
                <a:latin typeface="Arial" panose="020B0604020202020204" pitchFamily="34" charset="0"/>
              </a:rPr>
              <a:t>，很久才能收集到所有</a:t>
            </a:r>
            <a:r>
              <a:rPr lang="en-US" altLang="zh-CN" b="0" i="0" dirty="0">
                <a:solidFill>
                  <a:srgbClr val="333333"/>
                </a:solidFill>
                <a:effectLst/>
                <a:latin typeface="Arial" panose="020B0604020202020204" pitchFamily="34" charset="0"/>
              </a:rPr>
              <a:t>flow</a:t>
            </a:r>
            <a:r>
              <a:rPr lang="zh-CN" altLang="en-US" b="0" i="0" dirty="0">
                <a:solidFill>
                  <a:srgbClr val="333333"/>
                </a:solidFill>
                <a:effectLst/>
                <a:latin typeface="Arial" panose="020B0604020202020204" pitchFamily="34" charset="0"/>
              </a:rPr>
              <a:t>，只是收到包数目，也不知道哪些流量被影响。而且</a:t>
            </a:r>
            <a:r>
              <a:rPr lang="en-US" altLang="zh-CN" b="0" i="0" dirty="0">
                <a:solidFill>
                  <a:srgbClr val="333333"/>
                </a:solidFill>
                <a:effectLst/>
                <a:latin typeface="Arial" panose="020B0604020202020204" pitchFamily="34" charset="0"/>
              </a:rPr>
              <a:t>cut-through</a:t>
            </a:r>
            <a:r>
              <a:rPr lang="zh-CN" altLang="en-US" b="0" i="0" dirty="0">
                <a:solidFill>
                  <a:srgbClr val="333333"/>
                </a:solidFill>
                <a:effectLst/>
                <a:latin typeface="Arial" panose="020B0604020202020204" pitchFamily="34" charset="0"/>
              </a:rPr>
              <a:t>本来就会丢包</a:t>
            </a:r>
            <a:endParaRPr lang="en-US" altLang="zh-CN" b="0" i="0" dirty="0">
              <a:solidFill>
                <a:srgbClr val="333333"/>
              </a:solidFill>
              <a:effectLst/>
              <a:latin typeface="Arial" panose="020B0604020202020204" pitchFamily="34" charset="0"/>
            </a:endParaRPr>
          </a:p>
          <a:p>
            <a:endParaRPr lang="en-US" altLang="zh-CN" b="0" i="0" dirty="0">
              <a:solidFill>
                <a:srgbClr val="333333"/>
              </a:solidFill>
              <a:effectLst/>
              <a:latin typeface="Arial" panose="020B0604020202020204" pitchFamily="34" charset="0"/>
            </a:endParaRPr>
          </a:p>
          <a:p>
            <a:r>
              <a:rPr lang="zh-CN" altLang="en-US" dirty="0"/>
              <a:t>本篇文章提出的是</a:t>
            </a:r>
            <a:r>
              <a:rPr lang="en-US" altLang="zh-CN" dirty="0"/>
              <a:t>End-host monitoring</a:t>
            </a:r>
            <a:r>
              <a:rPr lang="zh-CN" altLang="en-US" dirty="0"/>
              <a:t>，而且可以识别出具体发生故障的</a:t>
            </a:r>
            <a:r>
              <a:rPr lang="en-US" altLang="zh-CN" dirty="0"/>
              <a:t>link</a:t>
            </a:r>
          </a:p>
          <a:p>
            <a:endParaRPr lang="en-US" altLang="zh-CN" dirty="0"/>
          </a:p>
          <a:p>
            <a:pPr algn="l"/>
            <a:r>
              <a:rPr lang="en-US" altLang="zh-CN" b="0" i="0" dirty="0">
                <a:solidFill>
                  <a:srgbClr val="191919"/>
                </a:solidFill>
                <a:effectLst/>
                <a:latin typeface="PingFang SC"/>
              </a:rPr>
              <a:t>1</a:t>
            </a:r>
            <a:r>
              <a:rPr lang="zh-CN" altLang="en-US" b="0" i="0" dirty="0">
                <a:solidFill>
                  <a:srgbClr val="191919"/>
                </a:solidFill>
                <a:effectLst/>
                <a:latin typeface="PingFang SC"/>
              </a:rPr>
              <a:t>、直通交换方式（</a:t>
            </a:r>
            <a:r>
              <a:rPr lang="en-US" altLang="zh-CN" b="0" i="0" dirty="0">
                <a:solidFill>
                  <a:srgbClr val="191919"/>
                </a:solidFill>
                <a:effectLst/>
                <a:latin typeface="PingFang SC"/>
              </a:rPr>
              <a:t>Cut-through</a:t>
            </a:r>
            <a:r>
              <a:rPr lang="zh-CN" altLang="en-US" b="0" i="0" dirty="0">
                <a:solidFill>
                  <a:srgbClr val="191919"/>
                </a:solidFill>
                <a:effectLst/>
                <a:latin typeface="PingFang SC"/>
              </a:rPr>
              <a:t>）</a:t>
            </a:r>
          </a:p>
          <a:p>
            <a:pPr algn="l"/>
            <a:r>
              <a:rPr lang="zh-CN" altLang="en-US" b="0" i="0" dirty="0">
                <a:solidFill>
                  <a:srgbClr val="191919"/>
                </a:solidFill>
                <a:effectLst/>
                <a:latin typeface="PingFang SC"/>
              </a:rPr>
              <a:t>采用直通交换方式的以太网交换机可以理解为在各端口间是纵横交叉的线路矩阵电话交换机。它在输入端口检测到一个数据包时，检查该包的包头，获取包的目的地址，启动内部的动态查找表转换成相应的输出端口，在输入与输出交叉处接通，把数据包直通到相应的端口，实现交换功能。由于它只检查数据包的包头（通常只检查</a:t>
            </a:r>
            <a:r>
              <a:rPr lang="en-US" altLang="zh-CN" b="0" i="0" dirty="0">
                <a:solidFill>
                  <a:srgbClr val="191919"/>
                </a:solidFill>
                <a:effectLst/>
                <a:latin typeface="PingFang SC"/>
              </a:rPr>
              <a:t>14</a:t>
            </a:r>
            <a:r>
              <a:rPr lang="zh-CN" altLang="en-US" b="0" i="0" dirty="0">
                <a:solidFill>
                  <a:srgbClr val="191919"/>
                </a:solidFill>
                <a:effectLst/>
                <a:latin typeface="PingFang SC"/>
              </a:rPr>
              <a:t>个字节），不需要存储，所以切入方式具有延迟小，交换速度快的优点。</a:t>
            </a:r>
            <a:endParaRPr lang="en-US" altLang="zh-CN" b="0" i="0" dirty="0">
              <a:solidFill>
                <a:srgbClr val="191919"/>
              </a:solidFill>
              <a:effectLst/>
              <a:latin typeface="PingFang SC"/>
            </a:endParaRPr>
          </a:p>
          <a:p>
            <a:pPr algn="l"/>
            <a:r>
              <a:rPr lang="zh-CN" altLang="en-US" b="0" i="0" dirty="0">
                <a:solidFill>
                  <a:srgbClr val="191919"/>
                </a:solidFill>
                <a:effectLst/>
                <a:latin typeface="PingFang SC"/>
              </a:rPr>
              <a:t>它的缺点主要有三个方面：一是因为数据包内容并没有被以太网交换机保存下来，所以无法检查所传送的数据包是否有误，不能提供错误检测能力；第二，由于没有缓存，不能将具有不同速率的输入／输出端口直接接通，而且容易丢包。如果要连到高速网络上，如提供快速以太网（</a:t>
            </a:r>
            <a:r>
              <a:rPr lang="en-US" altLang="zh-CN" b="0" i="0" dirty="0">
                <a:solidFill>
                  <a:srgbClr val="191919"/>
                </a:solidFill>
                <a:effectLst/>
                <a:latin typeface="PingFang SC"/>
              </a:rPr>
              <a:t>100BASE</a:t>
            </a:r>
            <a:r>
              <a:rPr lang="zh-CN" altLang="en-US" b="0" i="0" dirty="0">
                <a:solidFill>
                  <a:srgbClr val="191919"/>
                </a:solidFill>
                <a:effectLst/>
                <a:latin typeface="PingFang SC"/>
              </a:rPr>
              <a:t>－</a:t>
            </a:r>
            <a:r>
              <a:rPr lang="en-US" altLang="zh-CN" b="0" i="0" dirty="0">
                <a:solidFill>
                  <a:srgbClr val="191919"/>
                </a:solidFill>
                <a:effectLst/>
                <a:latin typeface="PingFang SC"/>
              </a:rPr>
              <a:t>T</a:t>
            </a:r>
            <a:r>
              <a:rPr lang="zh-CN" altLang="en-US" b="0" i="0" dirty="0">
                <a:solidFill>
                  <a:srgbClr val="191919"/>
                </a:solidFill>
                <a:effectLst/>
                <a:latin typeface="PingFang SC"/>
              </a:rPr>
              <a:t>）、</a:t>
            </a:r>
            <a:r>
              <a:rPr lang="en-US" altLang="zh-CN" b="0" i="0" dirty="0">
                <a:solidFill>
                  <a:srgbClr val="191919"/>
                </a:solidFill>
                <a:effectLst/>
                <a:latin typeface="PingFang SC"/>
              </a:rPr>
              <a:t>FDDI</a:t>
            </a:r>
            <a:r>
              <a:rPr lang="zh-CN" altLang="en-US" b="0" i="0" dirty="0">
                <a:solidFill>
                  <a:srgbClr val="191919"/>
                </a:solidFill>
                <a:effectLst/>
                <a:latin typeface="PingFang SC"/>
              </a:rPr>
              <a:t>或</a:t>
            </a:r>
            <a:r>
              <a:rPr lang="en-US" altLang="zh-CN" b="0" i="0" dirty="0">
                <a:solidFill>
                  <a:srgbClr val="191919"/>
                </a:solidFill>
                <a:effectLst/>
                <a:latin typeface="PingFang SC"/>
              </a:rPr>
              <a:t>ATM</a:t>
            </a:r>
            <a:r>
              <a:rPr lang="zh-CN" altLang="en-US" b="0" i="0" dirty="0">
                <a:solidFill>
                  <a:srgbClr val="191919"/>
                </a:solidFill>
                <a:effectLst/>
                <a:latin typeface="PingFang SC"/>
              </a:rPr>
              <a:t>连接，就不能简单地将输入／输出端口“接通”，因为输入／输出端口间有速度上的差异，必须提供缓存；第三，当以太网交换机的端口增加时，交换矩阵变得越来越复杂，实现起来就越困难。</a:t>
            </a:r>
          </a:p>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5</a:t>
            </a:fld>
            <a:endParaRPr lang="zh-CN" altLang="en-US"/>
          </a:p>
        </p:txBody>
      </p:sp>
    </p:spTree>
    <p:extLst>
      <p:ext uri="{BB962C8B-B14F-4D97-AF65-F5344CB8AC3E}">
        <p14:creationId xmlns:p14="http://schemas.microsoft.com/office/powerpoint/2010/main" val="37520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6</a:t>
            </a:fld>
            <a:endParaRPr lang="zh-CN" altLang="en-US"/>
          </a:p>
        </p:txBody>
      </p:sp>
    </p:spTree>
    <p:extLst>
      <p:ext uri="{BB962C8B-B14F-4D97-AF65-F5344CB8AC3E}">
        <p14:creationId xmlns:p14="http://schemas.microsoft.com/office/powerpoint/2010/main" val="161912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7</a:t>
            </a:fld>
            <a:endParaRPr lang="zh-CN" altLang="en-US"/>
          </a:p>
        </p:txBody>
      </p:sp>
    </p:spTree>
    <p:extLst>
      <p:ext uri="{BB962C8B-B14F-4D97-AF65-F5344CB8AC3E}">
        <p14:creationId xmlns:p14="http://schemas.microsoft.com/office/powerpoint/2010/main" val="2384528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i="0" u="none" strike="noStrike" baseline="0" dirty="0">
                <a:latin typeface="Calibri" panose="020F0502020204030204" pitchFamily="34" charset="0"/>
              </a:rPr>
              <a:t>Each pod also contains four aggregation switches (</a:t>
            </a:r>
            <a:r>
              <a:rPr lang="en-US" altLang="zh-CN" i="0" u="none" strike="noStrike" baseline="0" dirty="0" err="1">
                <a:latin typeface="Calibri" panose="020F0502020204030204" pitchFamily="34" charset="0"/>
              </a:rPr>
              <a:t>Aggs</a:t>
            </a:r>
            <a:r>
              <a:rPr lang="en-US" altLang="zh-CN" i="0" u="none" strike="noStrike" baseline="0" dirty="0">
                <a:latin typeface="Calibri" panose="020F0502020204030204" pitchFamily="34" charset="0"/>
              </a:rPr>
              <a:t>). </a:t>
            </a:r>
          </a:p>
          <a:p>
            <a:pPr algn="l"/>
            <a:r>
              <a:rPr lang="en-US" altLang="zh-CN" i="0" u="none" strike="noStrike" baseline="0" dirty="0">
                <a:latin typeface="Calibri" panose="020F0502020204030204" pitchFamily="34" charset="0"/>
              </a:rPr>
              <a:t>Each </a:t>
            </a:r>
            <a:r>
              <a:rPr lang="en-US" altLang="zh-CN" i="0" u="none" strike="noStrike" baseline="0" dirty="0" err="1">
                <a:latin typeface="Calibri" panose="020F0502020204030204" pitchFamily="34" charset="0"/>
              </a:rPr>
              <a:t>ToR</a:t>
            </a:r>
            <a:r>
              <a:rPr lang="en-US" altLang="zh-CN" dirty="0">
                <a:latin typeface="Calibri" panose="020F0502020204030204" pitchFamily="34" charset="0"/>
              </a:rPr>
              <a:t> </a:t>
            </a:r>
            <a:r>
              <a:rPr lang="en-US" altLang="zh-CN" i="0" u="none" strike="noStrike" baseline="0" dirty="0">
                <a:latin typeface="Calibri" panose="020F0502020204030204" pitchFamily="34" charset="0"/>
              </a:rPr>
              <a:t>has four uplinks, one to each Agg.</a:t>
            </a:r>
          </a:p>
          <a:p>
            <a:pPr algn="l"/>
            <a:r>
              <a:rPr lang="en-US" altLang="zh-CN" b="0" i="0" u="none" strike="noStrike" baseline="0" dirty="0">
                <a:latin typeface="Calibri" panose="020F0502020204030204" pitchFamily="34" charset="0"/>
              </a:rPr>
              <a:t>cross-pod communication enabled by four disjoint planes of core switches </a:t>
            </a:r>
          </a:p>
          <a:p>
            <a:pPr algn="l"/>
            <a:r>
              <a:rPr lang="en-US" altLang="zh-CN" sz="1800" b="0" i="0" u="none" strike="noStrike" baseline="0" dirty="0">
                <a:latin typeface="NimbusRomNo9L-Regu"/>
              </a:rPr>
              <a:t>links at the</a:t>
            </a:r>
          </a:p>
          <a:p>
            <a:pPr algn="l"/>
            <a:r>
              <a:rPr lang="en-US" altLang="zh-CN" sz="1800" b="0" i="0" u="none" strike="noStrike" baseline="0" dirty="0">
                <a:latin typeface="NimbusRomNo9L-Regu"/>
              </a:rPr>
              <a:t>same hierarchical level of the topology end up with a</a:t>
            </a:r>
          </a:p>
          <a:p>
            <a:pPr algn="l"/>
            <a:r>
              <a:rPr lang="en-US" altLang="zh-CN" sz="1800" b="0" i="0" u="none" strike="noStrike" baseline="0" dirty="0">
                <a:latin typeface="NimbusRomNo9L-Regu"/>
              </a:rPr>
              <a:t>very even distribution of a large number of flows.</a:t>
            </a:r>
          </a:p>
          <a:p>
            <a:pPr algn="l"/>
            <a:endParaRPr lang="en-US" altLang="zh-CN" sz="1800" b="0" i="0" u="none" strike="noStrike" baseline="0" dirty="0">
              <a:latin typeface="NimbusRomNo9L-Regu"/>
            </a:endParaRPr>
          </a:p>
          <a:p>
            <a:pPr algn="l"/>
            <a:r>
              <a:rPr lang="en-US" altLang="zh-CN" b="0" i="0" u="none" strike="noStrike" baseline="0" dirty="0">
                <a:latin typeface="Calibri" panose="020F0502020204030204" pitchFamily="34" charset="0"/>
              </a:rPr>
              <a:t>if we know which path (i.e., set of links) every </a:t>
            </a:r>
            <a:r>
              <a:rPr lang="en-US" altLang="zh-CN" b="0" i="0" u="none" strike="noStrike" baseline="0" dirty="0" err="1">
                <a:latin typeface="Calibri" panose="020F0502020204030204" pitchFamily="34" charset="0"/>
              </a:rPr>
              <a:t>flo</a:t>
            </a:r>
            <a:endParaRPr lang="en-US" altLang="zh-CN" b="0" i="0" u="none" strike="noStrike" baseline="0" dirty="0">
              <a:latin typeface="Calibri" panose="020F0502020204030204" pitchFamily="34" charset="0"/>
            </a:endParaRPr>
          </a:p>
          <a:p>
            <a:pPr algn="l"/>
            <a:r>
              <a:rPr lang="en-US" altLang="zh-CN" b="0" i="0" u="none" strike="noStrike" baseline="0" dirty="0">
                <a:latin typeface="Calibri" panose="020F0502020204030204" pitchFamily="34" charset="0"/>
              </a:rPr>
              <a:t>traverses, it is straightforward to separate the flows into</a:t>
            </a:r>
          </a:p>
          <a:p>
            <a:pPr algn="l"/>
            <a:r>
              <a:rPr lang="en-US" altLang="zh-CN" b="0" i="0" u="none" strike="noStrike" baseline="0" dirty="0">
                <a:latin typeface="Calibri" panose="020F0502020204030204" pitchFamily="34" charset="0"/>
              </a:rPr>
              <a:t>bins based on the link they traverse at any particular level</a:t>
            </a:r>
          </a:p>
          <a:p>
            <a:pPr algn="l"/>
            <a:r>
              <a:rPr lang="en-US" altLang="zh-CN" b="0" i="0" u="none" strike="noStrike" baseline="0" dirty="0">
                <a:latin typeface="Calibri" panose="020F0502020204030204" pitchFamily="34" charset="0"/>
              </a:rPr>
              <a:t>of the hierarchy.</a:t>
            </a:r>
          </a:p>
          <a:p>
            <a:endParaRPr lang="en-US" altLang="zh-CN" dirty="0"/>
          </a:p>
          <a:p>
            <a:pPr algn="l"/>
            <a:r>
              <a:rPr lang="en-US" altLang="zh-CN" sz="1800" b="0" i="0" u="none" strike="noStrike" baseline="0" dirty="0">
                <a:latin typeface="NimbusRomNo9L-Regu"/>
              </a:rPr>
              <a:t>Hence, we can simultaneously perform</a:t>
            </a:r>
          </a:p>
          <a:p>
            <a:pPr algn="l"/>
            <a:r>
              <a:rPr lang="en-US" altLang="zh-CN" sz="1800" b="0" i="0" u="none" strike="noStrike" baseline="0" dirty="0">
                <a:latin typeface="NimbusRomNo9L-Regu"/>
              </a:rPr>
              <a:t>fault identification and localization by considering performance</a:t>
            </a:r>
          </a:p>
          <a:p>
            <a:pPr algn="l"/>
            <a:r>
              <a:rPr lang="en-US" altLang="zh-CN" sz="1800" b="0" i="0" u="none" strike="noStrike" baseline="0" dirty="0">
                <a:latin typeface="NimbusRomNo9L-Regu"/>
              </a:rPr>
              <a:t>metrics across different subsets of flows.</a:t>
            </a:r>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8</a:t>
            </a:fld>
            <a:endParaRPr lang="zh-CN" altLang="en-US"/>
          </a:p>
        </p:txBody>
      </p:sp>
    </p:spTree>
    <p:extLst>
      <p:ext uri="{BB962C8B-B14F-4D97-AF65-F5344CB8AC3E}">
        <p14:creationId xmlns:p14="http://schemas.microsoft.com/office/powerpoint/2010/main" val="275169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6089AD-138F-427B-BE19-CDD62FEFFE36}" type="slidenum">
              <a:rPr lang="zh-CN" altLang="en-US" smtClean="0"/>
              <a:t>9</a:t>
            </a:fld>
            <a:endParaRPr lang="zh-CN" altLang="en-US"/>
          </a:p>
        </p:txBody>
      </p:sp>
    </p:spTree>
    <p:extLst>
      <p:ext uri="{BB962C8B-B14F-4D97-AF65-F5344CB8AC3E}">
        <p14:creationId xmlns:p14="http://schemas.microsoft.com/office/powerpoint/2010/main" val="156041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6BAE9-790F-4580-8830-914CECB504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F50823-9D24-49EC-A630-8F94F4857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A685ED8-EE90-4723-8F1E-0E2333E75AF9}"/>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73C81A0E-FFDB-454E-8A69-D6361C7642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AB1D50-5596-4D8C-A2A2-E1F3B1385B9B}"/>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40108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F8BC7-D6C0-4DBD-B555-A1B9162590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B26FE4-80E2-405A-AC42-D1F519D3B1A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4737F9-7895-4595-B01A-DD1F7E960BBD}"/>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2E0E306D-D7BC-4702-BFC0-3777D2D7E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54AB2E-7319-4DB4-8FBF-EC9FAB42D438}"/>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83399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9CBE50-0C3A-4F85-BC7D-FA90FCFCCD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C9D6B2-5B9F-44B8-AB24-8C656750482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4409A9-F079-4D30-9CFE-DF5B1EF295E9}"/>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A68B2929-9EAE-4392-8925-06D447647E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3077BD-325A-4D33-9204-7AE5185E0E81}"/>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19821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7F3C-5FCA-4E0C-9F0C-65D999AFE2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1596F7-C2A3-4942-95E8-2453C7646A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C431D0-B6C1-4CA1-B124-68270799D58D}"/>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2C6BBFF5-033B-4885-853E-E0D4EF1B9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815445-7D93-47E0-9032-E928B4CD542F}"/>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41967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B9635-3071-4DA8-B5F3-568E14BE2E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B67745-98D6-4CE7-A684-41F534971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8FDE5E-ACC8-471F-9EDE-4EC666536715}"/>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81135CAE-EE93-468D-9FB5-F643489CBE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00C683-137F-4ECF-B1E5-4F7B57BF7639}"/>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14192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44D79-4AE7-4D83-B8EB-581D33346D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58A3AE-D922-4F29-96D1-599F3FA8D0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180E95-9472-448E-AB12-CBD749EF2B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8D1648-4EE4-4719-8D42-FE81FD990AB8}"/>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6" name="页脚占位符 5">
            <a:extLst>
              <a:ext uri="{FF2B5EF4-FFF2-40B4-BE49-F238E27FC236}">
                <a16:creationId xmlns:a16="http://schemas.microsoft.com/office/drawing/2014/main" id="{E80DE7B9-CA93-44EA-B983-2F13AB700B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E6A90A-2382-43CA-9D10-D7007A134E83}"/>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81297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7D320-53DF-4F27-A6F7-C2AFD03548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CB21F4-4565-433E-AA28-DFCF483E3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8A3341-86FB-4C0E-950C-480C080C496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D11733-3E43-45EC-AF5A-26DA8901D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A688ED-8B46-47AD-807E-C42251CEC2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3AF32E-3F8E-4BD7-8CB0-B71937E81C21}"/>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8" name="页脚占位符 7">
            <a:extLst>
              <a:ext uri="{FF2B5EF4-FFF2-40B4-BE49-F238E27FC236}">
                <a16:creationId xmlns:a16="http://schemas.microsoft.com/office/drawing/2014/main" id="{20755B5D-DEB5-4893-BEEA-03974072C2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B9411B-DBB1-4F1D-9F6C-ED34680EA32E}"/>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26774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536FE-1C2F-4646-9B67-D94C539C6C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FF1FE6-61B4-4438-86D4-2F4163882A32}"/>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4" name="页脚占位符 3">
            <a:extLst>
              <a:ext uri="{FF2B5EF4-FFF2-40B4-BE49-F238E27FC236}">
                <a16:creationId xmlns:a16="http://schemas.microsoft.com/office/drawing/2014/main" id="{79D2ACE9-4A5D-4E9B-9994-8E65603776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0A1EF70-CD9F-41B1-AD3A-7B32A63D1F6A}"/>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21712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86DFD7-39B7-4476-86B8-FE1F0830A3D5}"/>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3" name="页脚占位符 2">
            <a:extLst>
              <a:ext uri="{FF2B5EF4-FFF2-40B4-BE49-F238E27FC236}">
                <a16:creationId xmlns:a16="http://schemas.microsoft.com/office/drawing/2014/main" id="{35C96091-9D6E-4780-80EC-E9A0CC9EC8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64DEF8-E12B-4F19-B150-BFA49367CAD5}"/>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309043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ADAB4-4D29-4CD0-9F19-E82D9E9608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1CA7D-979D-4D0F-B3C0-7E8756B40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1FBA16-FD5A-41AC-A2C2-EF8C3ADFB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171826-CBD0-4AE9-839A-2D626712EBD3}"/>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6" name="页脚占位符 5">
            <a:extLst>
              <a:ext uri="{FF2B5EF4-FFF2-40B4-BE49-F238E27FC236}">
                <a16:creationId xmlns:a16="http://schemas.microsoft.com/office/drawing/2014/main" id="{383DC8DC-3318-4C89-BFB5-4AC055D5A1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7596F3-B97D-45E8-939E-69920E250AB1}"/>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2519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62360-3FF0-44C1-8522-F21D8A6866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1E6C35-E895-40FE-A996-B167C7529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3A9349-A441-428B-9114-F5B23F7DA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EE1102-8C81-4AD9-8EAF-584237F3B4DE}"/>
              </a:ext>
            </a:extLst>
          </p:cNvPr>
          <p:cNvSpPr>
            <a:spLocks noGrp="1"/>
          </p:cNvSpPr>
          <p:nvPr>
            <p:ph type="dt" sz="half" idx="10"/>
          </p:nvPr>
        </p:nvSpPr>
        <p:spPr/>
        <p:txBody>
          <a:bodyPr/>
          <a:lstStyle/>
          <a:p>
            <a:fld id="{CA272257-A1EB-4482-9E76-E071A3795ACD}" type="datetimeFigureOut">
              <a:rPr lang="zh-CN" altLang="en-US" smtClean="0"/>
              <a:t>2020/11/18</a:t>
            </a:fld>
            <a:endParaRPr lang="zh-CN" altLang="en-US"/>
          </a:p>
        </p:txBody>
      </p:sp>
      <p:sp>
        <p:nvSpPr>
          <p:cNvPr id="6" name="页脚占位符 5">
            <a:extLst>
              <a:ext uri="{FF2B5EF4-FFF2-40B4-BE49-F238E27FC236}">
                <a16:creationId xmlns:a16="http://schemas.microsoft.com/office/drawing/2014/main" id="{44FD9CE9-E7CF-4DB4-A2C9-F23502BB9D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1A0965-DE8F-41D5-BDE9-7CE385A65CF7}"/>
              </a:ext>
            </a:extLst>
          </p:cNvPr>
          <p:cNvSpPr>
            <a:spLocks noGrp="1"/>
          </p:cNvSpPr>
          <p:nvPr>
            <p:ph type="sldNum" sz="quarter" idx="12"/>
          </p:nvPr>
        </p:nvSpPr>
        <p:spPr/>
        <p:txBody>
          <a:body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19610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AE7A4A-078D-4670-9718-5E5973BC4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8E3B9A-9112-4AD6-BA82-E3E5F2EF1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27BE07-7353-45FB-B983-30FE43829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72257-A1EB-4482-9E76-E071A3795ACD}" type="datetimeFigureOut">
              <a:rPr lang="zh-CN" altLang="en-US" smtClean="0"/>
              <a:t>2020/11/18</a:t>
            </a:fld>
            <a:endParaRPr lang="zh-CN" altLang="en-US"/>
          </a:p>
        </p:txBody>
      </p:sp>
      <p:sp>
        <p:nvSpPr>
          <p:cNvPr id="5" name="页脚占位符 4">
            <a:extLst>
              <a:ext uri="{FF2B5EF4-FFF2-40B4-BE49-F238E27FC236}">
                <a16:creationId xmlns:a16="http://schemas.microsoft.com/office/drawing/2014/main" id="{BDD9AEF5-D760-4728-96E0-19A961832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2205BD-B209-4CD7-B3D2-E590C177D0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F3CB9-7D89-4D93-87F3-F5FD97D50F5D}" type="slidenum">
              <a:rPr lang="zh-CN" altLang="en-US" smtClean="0"/>
              <a:t>‹#›</a:t>
            </a:fld>
            <a:endParaRPr lang="zh-CN" altLang="en-US"/>
          </a:p>
        </p:txBody>
      </p:sp>
    </p:spTree>
    <p:extLst>
      <p:ext uri="{BB962C8B-B14F-4D97-AF65-F5344CB8AC3E}">
        <p14:creationId xmlns:p14="http://schemas.microsoft.com/office/powerpoint/2010/main" val="140424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4.xml"/></Relationships>
</file>

<file path=ppt/slides/_rels/slide2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customXml" Target="../ink/ink6.xml"/></Relationships>
</file>

<file path=ppt/slides/_rels/slide2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customXml" Target="../ink/ink8.xml"/><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3DBA-5AFB-492A-83D9-C1EA61756AF8}"/>
              </a:ext>
            </a:extLst>
          </p:cNvPr>
          <p:cNvSpPr>
            <a:spLocks noGrp="1"/>
          </p:cNvSpPr>
          <p:nvPr>
            <p:ph type="ctrTitle"/>
          </p:nvPr>
        </p:nvSpPr>
        <p:spPr>
          <a:xfrm>
            <a:off x="1524000" y="726437"/>
            <a:ext cx="9144000" cy="2387600"/>
          </a:xfrm>
        </p:spPr>
        <p:txBody>
          <a:bodyPr>
            <a:normAutofit/>
          </a:bodyPr>
          <a:lstStyle/>
          <a:p>
            <a:r>
              <a:rPr lang="en-US" altLang="zh-CN" sz="4400" dirty="0"/>
              <a:t>Passive Realtime Datacenter</a:t>
            </a:r>
            <a:br>
              <a:rPr lang="en-US" altLang="zh-CN" sz="4400" dirty="0"/>
            </a:br>
            <a:r>
              <a:rPr lang="en-US" altLang="zh-CN" sz="4400" dirty="0"/>
              <a:t>Fault Detection and Localization </a:t>
            </a:r>
            <a:endParaRPr lang="zh-CN" altLang="en-US" sz="4400" dirty="0"/>
          </a:p>
        </p:txBody>
      </p:sp>
      <p:sp>
        <p:nvSpPr>
          <p:cNvPr id="3" name="副标题 2">
            <a:extLst>
              <a:ext uri="{FF2B5EF4-FFF2-40B4-BE49-F238E27FC236}">
                <a16:creationId xmlns:a16="http://schemas.microsoft.com/office/drawing/2014/main" id="{E9C4151E-9909-4D54-AE05-F307BF6278D5}"/>
              </a:ext>
            </a:extLst>
          </p:cNvPr>
          <p:cNvSpPr>
            <a:spLocks noGrp="1"/>
          </p:cNvSpPr>
          <p:nvPr>
            <p:ph type="subTitle" idx="1"/>
          </p:nvPr>
        </p:nvSpPr>
        <p:spPr/>
        <p:txBody>
          <a:bodyPr/>
          <a:lstStyle/>
          <a:p>
            <a:r>
              <a:rPr lang="en-US" altLang="zh-CN" sz="1800" dirty="0"/>
              <a:t>2017 14th USENIX Symposium on Networked Systems Design and Implementation </a:t>
            </a:r>
          </a:p>
          <a:p>
            <a:r>
              <a:rPr lang="en-US" altLang="zh-CN" sz="2000" dirty="0"/>
              <a:t>Arjun Roy, </a:t>
            </a:r>
            <a:r>
              <a:rPr lang="en-US" altLang="zh-CN" sz="2000" dirty="0" err="1"/>
              <a:t>Hongyi</a:t>
            </a:r>
            <a:r>
              <a:rPr lang="en-US" altLang="zh-CN" sz="2000" dirty="0"/>
              <a:t> Zeng , Jasmeet </a:t>
            </a:r>
            <a:r>
              <a:rPr lang="en-US" altLang="zh-CN" sz="2000" dirty="0" err="1"/>
              <a:t>Bagga</a:t>
            </a:r>
            <a:r>
              <a:rPr lang="en-US" altLang="zh-CN" sz="2000" dirty="0"/>
              <a:t> , and Alex C. </a:t>
            </a:r>
            <a:r>
              <a:rPr lang="en-US" altLang="zh-CN" sz="2000" dirty="0" err="1"/>
              <a:t>Snoeren</a:t>
            </a:r>
            <a:r>
              <a:rPr lang="en-US" altLang="zh-CN" sz="2000" dirty="0"/>
              <a:t> UC San Diego and Facebook, Inc</a:t>
            </a:r>
            <a:endParaRPr lang="zh-CN" altLang="en-US" sz="2000" dirty="0"/>
          </a:p>
        </p:txBody>
      </p:sp>
    </p:spTree>
    <p:extLst>
      <p:ext uri="{BB962C8B-B14F-4D97-AF65-F5344CB8AC3E}">
        <p14:creationId xmlns:p14="http://schemas.microsoft.com/office/powerpoint/2010/main" val="70895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2" y="1594338"/>
            <a:ext cx="11189676" cy="4618892"/>
          </a:xfrm>
        </p:spPr>
        <p:txBody>
          <a:bodyPr>
            <a:normAutofit/>
          </a:bodyPr>
          <a:lstStyle/>
          <a:p>
            <a:r>
              <a:rPr lang="en-US" altLang="zh-CN" sz="2400" b="1" dirty="0"/>
              <a:t>Full path information</a:t>
            </a:r>
            <a:endParaRPr lang="en-US" altLang="zh-CN" b="1" dirty="0"/>
          </a:p>
          <a:p>
            <a:r>
              <a:rPr lang="en-US" altLang="zh-CN" sz="2400" b="1" dirty="0"/>
              <a:t>Passive monitoring, not active probing</a:t>
            </a:r>
          </a:p>
          <a:p>
            <a:pPr lvl="1"/>
            <a:r>
              <a:rPr lang="en-US" altLang="zh-CN" sz="2000" b="1" dirty="0"/>
              <a:t>Decreasing network overhead, decreasing detection and localization time.</a:t>
            </a:r>
            <a:endParaRPr lang="en-US" altLang="zh-CN" sz="2400" b="1" dirty="0"/>
          </a:p>
          <a:p>
            <a:r>
              <a:rPr lang="en-US" altLang="zh-CN" sz="2400" b="1" dirty="0"/>
              <a:t>Reduced switch dependencies</a:t>
            </a:r>
          </a:p>
          <a:p>
            <a:pPr lvl="1"/>
            <a:r>
              <a:rPr lang="en-US" altLang="zh-CN" sz="2000" b="1" dirty="0"/>
              <a:t>Some approaches require expanded switch ASIC features for debugging networks,</a:t>
            </a:r>
            <a:r>
              <a:rPr lang="zh-CN" altLang="en-US" sz="2000" b="1" dirty="0"/>
              <a:t> </a:t>
            </a:r>
            <a:r>
              <a:rPr lang="en-US" altLang="zh-CN" sz="2000" b="1" dirty="0"/>
              <a:t>we do not require them.</a:t>
            </a:r>
          </a:p>
          <a:p>
            <a:r>
              <a:rPr lang="en-US" altLang="zh-CN" sz="2400" b="1" dirty="0"/>
              <a:t>No per-application modeling</a:t>
            </a:r>
          </a:p>
          <a:p>
            <a:pPr lvl="1"/>
            <a:r>
              <a:rPr lang="en-US" altLang="zh-CN" sz="2000" b="1" dirty="0"/>
              <a:t>Do not require explicit performance thresholds.</a:t>
            </a:r>
          </a:p>
          <a:p>
            <a:r>
              <a:rPr lang="en-US" altLang="zh-CN" sz="2400" b="1" dirty="0"/>
              <a:t>Rapid online analysis</a:t>
            </a:r>
          </a:p>
          <a:p>
            <a:pPr lvl="1"/>
            <a:r>
              <a:rPr lang="en-US" altLang="zh-CN" sz="2000" b="1" dirty="0"/>
              <a:t>We can rapidly (10-20 seconds) detect partial 0.5% faults of very small magnitude (packet loss) using an online approach.</a:t>
            </a:r>
          </a:p>
        </p:txBody>
      </p:sp>
    </p:spTree>
    <p:extLst>
      <p:ext uri="{BB962C8B-B14F-4D97-AF65-F5344CB8AC3E}">
        <p14:creationId xmlns:p14="http://schemas.microsoft.com/office/powerpoint/2010/main" val="87091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Challenges</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11013830" cy="3443959"/>
          </a:xfrm>
        </p:spPr>
        <p:txBody>
          <a:bodyPr>
            <a:normAutofit lnSpcReduction="10000"/>
          </a:bodyPr>
          <a:lstStyle/>
          <a:p>
            <a:pPr algn="l"/>
            <a:r>
              <a:rPr lang="en-US" altLang="zh-CN" b="1" i="0" u="none" strike="noStrike" baseline="0" dirty="0">
                <a:latin typeface="Calibri" panose="020F0502020204030204" pitchFamily="34" charset="0"/>
              </a:rPr>
              <a:t>The large number of links and switches require our system to be robust to the presence of multiple simultaneous errors, both unrelated (separate components) and correlated (faults impacting multiple links).</a:t>
            </a:r>
          </a:p>
          <a:p>
            <a:pPr algn="l"/>
            <a:r>
              <a:rPr lang="en-US" altLang="zh-CN" dirty="0">
                <a:latin typeface="Calibri" panose="020F0502020204030204" pitchFamily="34" charset="0"/>
              </a:rPr>
              <a:t>An improper choice of metric can risk either masking faults or triggering false positives(ex. request latency)</a:t>
            </a:r>
          </a:p>
          <a:p>
            <a:pPr algn="l"/>
            <a:r>
              <a:rPr lang="en-US" altLang="zh-CN" dirty="0">
                <a:latin typeface="Calibri" panose="020F0502020204030204" pitchFamily="34" charset="0"/>
              </a:rPr>
              <a:t>W</a:t>
            </a:r>
            <a:r>
              <a:rPr lang="en-US" altLang="zh-CN" i="0" u="none" strike="noStrike" baseline="0" dirty="0">
                <a:latin typeface="Calibri" panose="020F0502020204030204" pitchFamily="34" charset="0"/>
              </a:rPr>
              <a:t>e must be able to support measurements from large numbers of end hosts describing the health of a large number of links, without imposing large computational or data overheads either on the end hosts or on the network.</a:t>
            </a:r>
          </a:p>
        </p:txBody>
      </p:sp>
    </p:spTree>
    <p:extLst>
      <p:ext uri="{BB962C8B-B14F-4D97-AF65-F5344CB8AC3E}">
        <p14:creationId xmlns:p14="http://schemas.microsoft.com/office/powerpoint/2010/main" val="249809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System architecture</a:t>
            </a:r>
            <a:endParaRPr lang="zh-CN" altLang="en-US" dirty="0"/>
          </a:p>
        </p:txBody>
      </p:sp>
      <p:pic>
        <p:nvPicPr>
          <p:cNvPr id="6" name="图片 5">
            <a:extLst>
              <a:ext uri="{FF2B5EF4-FFF2-40B4-BE49-F238E27FC236}">
                <a16:creationId xmlns:a16="http://schemas.microsoft.com/office/drawing/2014/main" id="{59827966-AF75-4167-A3E8-41DC13C813DC}"/>
              </a:ext>
            </a:extLst>
          </p:cNvPr>
          <p:cNvPicPr>
            <a:picLocks noChangeAspect="1"/>
          </p:cNvPicPr>
          <p:nvPr/>
        </p:nvPicPr>
        <p:blipFill>
          <a:blip r:embed="rId3"/>
          <a:stretch>
            <a:fillRect/>
          </a:stretch>
        </p:blipFill>
        <p:spPr>
          <a:xfrm>
            <a:off x="6832598" y="1282647"/>
            <a:ext cx="5257800" cy="5290057"/>
          </a:xfrm>
          <a:prstGeom prst="rect">
            <a:avLst/>
          </a:prstGeom>
        </p:spPr>
      </p:pic>
      <p:sp>
        <p:nvSpPr>
          <p:cNvPr id="3" name="文本框 2">
            <a:extLst>
              <a:ext uri="{FF2B5EF4-FFF2-40B4-BE49-F238E27FC236}">
                <a16:creationId xmlns:a16="http://schemas.microsoft.com/office/drawing/2014/main" id="{CE62249B-51C7-4D42-84CB-CCF99EA6C404}"/>
              </a:ext>
            </a:extLst>
          </p:cNvPr>
          <p:cNvSpPr txBox="1"/>
          <p:nvPr/>
        </p:nvSpPr>
        <p:spPr>
          <a:xfrm>
            <a:off x="838200" y="1967414"/>
            <a:ext cx="6547850" cy="224676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solidFill>
                  <a:srgbClr val="FF0000"/>
                </a:solidFill>
                <a:latin typeface="Calibri" panose="020F0502020204030204" pitchFamily="34" charset="0"/>
                <a:cs typeface="Calibri" panose="020F0502020204030204" pitchFamily="34" charset="0"/>
              </a:rPr>
              <a:t>Path Marking</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End-host Aggregating metrics by Equivalence set </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Host Verdict generation</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Controller filter and output the result</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313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1D815-D79E-4C9B-99AE-34BE2DBBA139}"/>
              </a:ext>
            </a:extLst>
          </p:cNvPr>
          <p:cNvSpPr>
            <a:spLocks noGrp="1"/>
          </p:cNvSpPr>
          <p:nvPr>
            <p:ph type="title"/>
          </p:nvPr>
        </p:nvSpPr>
        <p:spPr/>
        <p:txBody>
          <a:bodyPr/>
          <a:lstStyle/>
          <a:p>
            <a:r>
              <a:rPr lang="en-US" altLang="zh-CN" dirty="0"/>
              <a:t>Packet Marking</a:t>
            </a:r>
            <a:endParaRPr lang="zh-CN" altLang="en-US" dirty="0"/>
          </a:p>
        </p:txBody>
      </p:sp>
      <p:pic>
        <p:nvPicPr>
          <p:cNvPr id="3" name="图片 2">
            <a:extLst>
              <a:ext uri="{FF2B5EF4-FFF2-40B4-BE49-F238E27FC236}">
                <a16:creationId xmlns:a16="http://schemas.microsoft.com/office/drawing/2014/main" id="{939C8A22-4148-47FC-8AC6-5C45CBFC274F}"/>
              </a:ext>
            </a:extLst>
          </p:cNvPr>
          <p:cNvPicPr>
            <a:picLocks noChangeAspect="1"/>
          </p:cNvPicPr>
          <p:nvPr/>
        </p:nvPicPr>
        <p:blipFill rotWithShape="1">
          <a:blip r:embed="rId3"/>
          <a:srcRect t="10141"/>
          <a:stretch/>
        </p:blipFill>
        <p:spPr>
          <a:xfrm>
            <a:off x="5244854" y="2210195"/>
            <a:ext cx="6755737" cy="3393841"/>
          </a:xfrm>
          <a:prstGeom prst="rect">
            <a:avLst/>
          </a:prstGeom>
        </p:spPr>
      </p:pic>
      <p:pic>
        <p:nvPicPr>
          <p:cNvPr id="7" name="图片 6">
            <a:extLst>
              <a:ext uri="{FF2B5EF4-FFF2-40B4-BE49-F238E27FC236}">
                <a16:creationId xmlns:a16="http://schemas.microsoft.com/office/drawing/2014/main" id="{0DBEF897-FC1C-403A-8F03-FFCDDA967A91}"/>
              </a:ext>
            </a:extLst>
          </p:cNvPr>
          <p:cNvPicPr>
            <a:picLocks noChangeAspect="1"/>
          </p:cNvPicPr>
          <p:nvPr/>
        </p:nvPicPr>
        <p:blipFill rotWithShape="1">
          <a:blip r:embed="rId4"/>
          <a:srcRect l="2226" b="1644"/>
          <a:stretch/>
        </p:blipFill>
        <p:spPr>
          <a:xfrm>
            <a:off x="838200" y="1859768"/>
            <a:ext cx="4215598" cy="4025189"/>
          </a:xfrm>
          <a:prstGeom prst="rect">
            <a:avLst/>
          </a:prstGeom>
        </p:spPr>
      </p:pic>
      <p:sp>
        <p:nvSpPr>
          <p:cNvPr id="6" name="文本框 5">
            <a:extLst>
              <a:ext uri="{FF2B5EF4-FFF2-40B4-BE49-F238E27FC236}">
                <a16:creationId xmlns:a16="http://schemas.microsoft.com/office/drawing/2014/main" id="{164C7A41-0BF3-46B7-B5BD-1E385E664C51}"/>
              </a:ext>
            </a:extLst>
          </p:cNvPr>
          <p:cNvSpPr txBox="1"/>
          <p:nvPr/>
        </p:nvSpPr>
        <p:spPr>
          <a:xfrm>
            <a:off x="2017295" y="6123543"/>
            <a:ext cx="1267326" cy="369332"/>
          </a:xfrm>
          <a:prstGeom prst="rect">
            <a:avLst/>
          </a:prstGeom>
          <a:noFill/>
        </p:spPr>
        <p:txBody>
          <a:bodyPr wrap="square">
            <a:spAutoFit/>
          </a:bodyPr>
          <a:lstStyle/>
          <a:p>
            <a:r>
              <a:rPr lang="en-US" altLang="zh-CN" b="1" dirty="0">
                <a:latin typeface="Adobe Gothic Std B" panose="020B0800000000000000" pitchFamily="34" charset="-128"/>
                <a:ea typeface="Adobe Gothic Std B" panose="020B0800000000000000" pitchFamily="34" charset="-128"/>
              </a:rPr>
              <a:t>Intra-Pod</a:t>
            </a:r>
            <a:endParaRPr lang="zh-CN" altLang="en-US" b="1" dirty="0">
              <a:latin typeface="Adobe Gothic Std B" panose="020B0800000000000000" pitchFamily="34" charset="-128"/>
            </a:endParaRPr>
          </a:p>
        </p:txBody>
      </p:sp>
      <p:sp>
        <p:nvSpPr>
          <p:cNvPr id="8" name="文本框 7">
            <a:extLst>
              <a:ext uri="{FF2B5EF4-FFF2-40B4-BE49-F238E27FC236}">
                <a16:creationId xmlns:a16="http://schemas.microsoft.com/office/drawing/2014/main" id="{366B1FA0-345C-48AB-8535-C53B99CA5E13}"/>
              </a:ext>
            </a:extLst>
          </p:cNvPr>
          <p:cNvSpPr txBox="1"/>
          <p:nvPr/>
        </p:nvSpPr>
        <p:spPr>
          <a:xfrm>
            <a:off x="7799470" y="6123543"/>
            <a:ext cx="1267326" cy="369332"/>
          </a:xfrm>
          <a:prstGeom prst="rect">
            <a:avLst/>
          </a:prstGeom>
          <a:noFill/>
        </p:spPr>
        <p:txBody>
          <a:bodyPr wrap="square">
            <a:spAutoFit/>
          </a:bodyPr>
          <a:lstStyle/>
          <a:p>
            <a:r>
              <a:rPr lang="en-US" altLang="zh-CN" b="1" dirty="0">
                <a:latin typeface="Adobe Gothic Std B" panose="020B0800000000000000" pitchFamily="34" charset="-128"/>
                <a:ea typeface="Adobe Gothic Std B" panose="020B0800000000000000" pitchFamily="34" charset="-128"/>
              </a:rPr>
              <a:t>Cross-Pod</a:t>
            </a:r>
            <a:r>
              <a:rPr lang="en-US" altLang="zh-CN" dirty="0"/>
              <a:t> </a:t>
            </a:r>
            <a:endParaRPr lang="zh-CN" altLang="en-US" dirty="0"/>
          </a:p>
        </p:txBody>
      </p:sp>
    </p:spTree>
    <p:extLst>
      <p:ext uri="{BB962C8B-B14F-4D97-AF65-F5344CB8AC3E}">
        <p14:creationId xmlns:p14="http://schemas.microsoft.com/office/powerpoint/2010/main" val="399226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Packet Marking Implementation</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11013830" cy="3443959"/>
          </a:xfrm>
        </p:spPr>
        <p:txBody>
          <a:bodyPr>
            <a:normAutofit/>
          </a:bodyPr>
          <a:lstStyle/>
          <a:p>
            <a:pPr algn="l"/>
            <a:r>
              <a:rPr lang="en-US" altLang="zh-CN" i="0" u="none" strike="noStrike" baseline="0" dirty="0">
                <a:latin typeface="Calibri" panose="020F0502020204030204" pitchFamily="34" charset="0"/>
              </a:rPr>
              <a:t>Mark Method</a:t>
            </a:r>
            <a:r>
              <a:rPr lang="en-US" altLang="zh-CN" dirty="0">
                <a:latin typeface="Calibri" panose="020F0502020204030204" pitchFamily="34" charset="0"/>
              </a:rPr>
              <a:t>:</a:t>
            </a:r>
            <a:r>
              <a:rPr lang="zh-CN" altLang="en-US" dirty="0">
                <a:latin typeface="Calibri" panose="020F0502020204030204" pitchFamily="34" charset="0"/>
              </a:rPr>
              <a:t> </a:t>
            </a:r>
            <a:r>
              <a:rPr lang="en-US" altLang="zh-CN" dirty="0">
                <a:latin typeface="Calibri" panose="020F0502020204030204" pitchFamily="34" charset="0"/>
              </a:rPr>
              <a:t>Assign</a:t>
            </a:r>
            <a:r>
              <a:rPr lang="zh-CN" altLang="en-US" dirty="0">
                <a:latin typeface="Calibri" panose="020F0502020204030204" pitchFamily="34" charset="0"/>
              </a:rPr>
              <a:t> </a:t>
            </a:r>
            <a:r>
              <a:rPr lang="en-US" altLang="zh-CN" dirty="0">
                <a:latin typeface="Calibri" panose="020F0502020204030204" pitchFamily="34" charset="0"/>
              </a:rPr>
              <a:t>id</a:t>
            </a:r>
            <a:r>
              <a:rPr lang="zh-CN" altLang="en-US" dirty="0">
                <a:latin typeface="Calibri" panose="020F0502020204030204" pitchFamily="34" charset="0"/>
              </a:rPr>
              <a:t> </a:t>
            </a:r>
            <a:r>
              <a:rPr lang="en-US" altLang="zh-CN" dirty="0">
                <a:latin typeface="Calibri" panose="020F0502020204030204" pitchFamily="34" charset="0"/>
              </a:rPr>
              <a:t>to</a:t>
            </a:r>
            <a:r>
              <a:rPr lang="zh-CN" altLang="en-US" dirty="0">
                <a:latin typeface="Calibri" panose="020F0502020204030204" pitchFamily="34" charset="0"/>
              </a:rPr>
              <a:t> </a:t>
            </a:r>
            <a:r>
              <a:rPr lang="en-US" altLang="zh-CN" dirty="0">
                <a:latin typeface="Calibri" panose="020F0502020204030204" pitchFamily="34" charset="0"/>
              </a:rPr>
              <a:t>core and </a:t>
            </a:r>
            <a:r>
              <a:rPr lang="en-US" altLang="zh-CN" dirty="0" err="1">
                <a:latin typeface="Calibri" panose="020F0502020204030204" pitchFamily="34" charset="0"/>
              </a:rPr>
              <a:t>agg</a:t>
            </a:r>
            <a:endParaRPr lang="en-US" altLang="zh-CN" i="0" u="none" strike="noStrike" baseline="0" dirty="0">
              <a:latin typeface="Calibri" panose="020F0502020204030204" pitchFamily="34" charset="0"/>
            </a:endParaRPr>
          </a:p>
          <a:p>
            <a:pPr algn="l"/>
            <a:r>
              <a:rPr lang="en-US" altLang="zh-CN" i="0" u="none" strike="noStrike" baseline="0" dirty="0">
                <a:latin typeface="Calibri" panose="020F0502020204030204" pitchFamily="34" charset="0"/>
              </a:rPr>
              <a:t>Mark bit</a:t>
            </a:r>
            <a:r>
              <a:rPr lang="en-US" altLang="zh-CN" dirty="0">
                <a:latin typeface="Calibri" panose="020F0502020204030204" pitchFamily="34" charset="0"/>
              </a:rPr>
              <a:t>:</a:t>
            </a:r>
            <a:r>
              <a:rPr lang="zh-CN" altLang="en-US" dirty="0">
                <a:latin typeface="Calibri" panose="020F0502020204030204" pitchFamily="34" charset="0"/>
              </a:rPr>
              <a:t> </a:t>
            </a:r>
            <a:r>
              <a:rPr lang="en-US" altLang="zh-CN" i="0" u="none" strike="noStrike" baseline="0" dirty="0">
                <a:latin typeface="Calibri" panose="020F0502020204030204" pitchFamily="34" charset="0"/>
              </a:rPr>
              <a:t>IPv6 flow label field</a:t>
            </a:r>
            <a:r>
              <a:rPr lang="en-US" altLang="zh-CN" dirty="0">
                <a:latin typeface="Calibri" panose="020F0502020204030204" pitchFamily="34" charset="0"/>
              </a:rPr>
              <a:t>(</a:t>
            </a:r>
            <a:r>
              <a:rPr lang="en-US" altLang="zh-CN" i="0" u="none" strike="noStrike" baseline="0" dirty="0">
                <a:latin typeface="Calibri" panose="020F0502020204030204" pitchFamily="34" charset="0"/>
              </a:rPr>
              <a:t>20-bit</a:t>
            </a:r>
            <a:r>
              <a:rPr lang="en-US" altLang="zh-CN" dirty="0">
                <a:latin typeface="Calibri" panose="020F0502020204030204" pitchFamily="34" charset="0"/>
              </a:rPr>
              <a:t>)</a:t>
            </a:r>
            <a:r>
              <a:rPr lang="en-US" altLang="zh-CN" i="0" u="none" strike="noStrike" baseline="0" dirty="0">
                <a:latin typeface="Calibri" panose="020F0502020204030204" pitchFamily="34" charset="0"/>
              </a:rPr>
              <a:t> /DSCP field/TTL field</a:t>
            </a:r>
            <a:r>
              <a:rPr lang="en-US" altLang="zh-CN" dirty="0">
                <a:latin typeface="Calibri" panose="020F0502020204030204" pitchFamily="34" charset="0"/>
              </a:rPr>
              <a:t>(</a:t>
            </a:r>
            <a:r>
              <a:rPr lang="en-US" altLang="zh-CN" i="0" u="none" strike="noStrike" baseline="0" dirty="0">
                <a:latin typeface="Calibri" panose="020F0502020204030204" pitchFamily="34" charset="0"/>
              </a:rPr>
              <a:t>3–255).</a:t>
            </a:r>
          </a:p>
          <a:p>
            <a:pPr algn="l"/>
            <a:r>
              <a:rPr lang="en-US" altLang="zh-CN" dirty="0">
                <a:latin typeface="Calibri" panose="020F0502020204030204" pitchFamily="34" charset="0"/>
              </a:rPr>
              <a:t>Mark device:</a:t>
            </a:r>
            <a:r>
              <a:rPr lang="zh-CN" altLang="en-US" dirty="0">
                <a:latin typeface="Calibri" panose="020F0502020204030204" pitchFamily="34" charset="0"/>
              </a:rPr>
              <a:t> </a:t>
            </a:r>
            <a:r>
              <a:rPr lang="en-US" altLang="zh-CN" dirty="0">
                <a:latin typeface="Calibri" panose="020F0502020204030204" pitchFamily="34" charset="0"/>
              </a:rPr>
              <a:t>Core Switch and Aggregate Switch and the device connected with them</a:t>
            </a:r>
          </a:p>
        </p:txBody>
      </p:sp>
    </p:spTree>
    <p:extLst>
      <p:ext uri="{BB962C8B-B14F-4D97-AF65-F5344CB8AC3E}">
        <p14:creationId xmlns:p14="http://schemas.microsoft.com/office/powerpoint/2010/main" val="11930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General Case</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11013830" cy="1699628"/>
          </a:xfrm>
        </p:spPr>
        <p:txBody>
          <a:bodyPr>
            <a:normAutofit lnSpcReduction="10000"/>
          </a:bodyPr>
          <a:lstStyle/>
          <a:p>
            <a:pPr algn="l"/>
            <a:r>
              <a:rPr lang="en-US" altLang="zh-CN" dirty="0">
                <a:latin typeface="Calibri" panose="020F0502020204030204" pitchFamily="34" charset="0"/>
              </a:rPr>
              <a:t>Suppose there are H hops between source and destination system, and C routing choices per hop</a:t>
            </a:r>
          </a:p>
          <a:p>
            <a:pPr algn="l"/>
            <a:r>
              <a:rPr lang="en-US" altLang="zh-CN" dirty="0">
                <a:latin typeface="Calibri" panose="020F0502020204030204" pitchFamily="34" charset="0"/>
              </a:rPr>
              <a:t>If the flow sends (&gt;=H*C) packets in total it can discover the entire path at the expense of just a single rule per switch</a:t>
            </a:r>
          </a:p>
        </p:txBody>
      </p:sp>
      <p:pic>
        <p:nvPicPr>
          <p:cNvPr id="5" name="Picture 2">
            <a:extLst>
              <a:ext uri="{FF2B5EF4-FFF2-40B4-BE49-F238E27FC236}">
                <a16:creationId xmlns:a16="http://schemas.microsoft.com/office/drawing/2014/main" id="{287597A2-1927-4A2A-9ABA-775B0804A2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6" t="9857" r="-1676" b="8897"/>
          <a:stretch/>
        </p:blipFill>
        <p:spPr bwMode="auto">
          <a:xfrm>
            <a:off x="2489157" y="3429000"/>
            <a:ext cx="6459705" cy="3272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74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System architecture</a:t>
            </a:r>
            <a:endParaRPr lang="zh-CN" altLang="en-US" dirty="0"/>
          </a:p>
        </p:txBody>
      </p:sp>
      <p:pic>
        <p:nvPicPr>
          <p:cNvPr id="6" name="图片 5">
            <a:extLst>
              <a:ext uri="{FF2B5EF4-FFF2-40B4-BE49-F238E27FC236}">
                <a16:creationId xmlns:a16="http://schemas.microsoft.com/office/drawing/2014/main" id="{59827966-AF75-4167-A3E8-41DC13C813DC}"/>
              </a:ext>
            </a:extLst>
          </p:cNvPr>
          <p:cNvPicPr>
            <a:picLocks noChangeAspect="1"/>
          </p:cNvPicPr>
          <p:nvPr/>
        </p:nvPicPr>
        <p:blipFill>
          <a:blip r:embed="rId3"/>
          <a:stretch>
            <a:fillRect/>
          </a:stretch>
        </p:blipFill>
        <p:spPr>
          <a:xfrm>
            <a:off x="6832598" y="1282647"/>
            <a:ext cx="5257800" cy="5290057"/>
          </a:xfrm>
          <a:prstGeom prst="rect">
            <a:avLst/>
          </a:prstGeom>
        </p:spPr>
      </p:pic>
      <p:sp>
        <p:nvSpPr>
          <p:cNvPr id="3" name="文本框 2">
            <a:extLst>
              <a:ext uri="{FF2B5EF4-FFF2-40B4-BE49-F238E27FC236}">
                <a16:creationId xmlns:a16="http://schemas.microsoft.com/office/drawing/2014/main" id="{CE62249B-51C7-4D42-84CB-CCF99EA6C404}"/>
              </a:ext>
            </a:extLst>
          </p:cNvPr>
          <p:cNvSpPr txBox="1"/>
          <p:nvPr/>
        </p:nvSpPr>
        <p:spPr>
          <a:xfrm>
            <a:off x="838200" y="1967414"/>
            <a:ext cx="6547850" cy="224676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Path Marking</a:t>
            </a:r>
          </a:p>
          <a:p>
            <a:pPr marL="457200" indent="-457200">
              <a:buFont typeface="Wingdings" panose="05000000000000000000" pitchFamily="2" charset="2"/>
              <a:buChar char="l"/>
            </a:pPr>
            <a:r>
              <a:rPr lang="en-US" altLang="zh-CN" sz="2800" dirty="0">
                <a:solidFill>
                  <a:srgbClr val="FF0000"/>
                </a:solidFill>
                <a:latin typeface="Calibri" panose="020F0502020204030204" pitchFamily="34" charset="0"/>
                <a:cs typeface="Calibri" panose="020F0502020204030204" pitchFamily="34" charset="0"/>
              </a:rPr>
              <a:t>End-host Aggregating metrics by Equivalence set </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Host Verdict generation</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Controller filter and output the result</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527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Aggregating metrics</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11013830" cy="4403725"/>
          </a:xfrm>
        </p:spPr>
        <p:txBody>
          <a:bodyPr>
            <a:normAutofit lnSpcReduction="10000"/>
          </a:bodyPr>
          <a:lstStyle/>
          <a:p>
            <a:pPr algn="l"/>
            <a:r>
              <a:rPr lang="en-US" altLang="zh-CN" dirty="0">
                <a:latin typeface="Calibri" panose="020F0502020204030204" pitchFamily="34" charset="0"/>
              </a:rPr>
              <a:t>Use Linux </a:t>
            </a:r>
            <a:r>
              <a:rPr lang="en-US" altLang="zh-CN" dirty="0" err="1">
                <a:latin typeface="Calibri" panose="020F0502020204030204" pitchFamily="34" charset="0"/>
              </a:rPr>
              <a:t>eBPF</a:t>
            </a:r>
            <a:r>
              <a:rPr lang="en-US" altLang="zh-CN" dirty="0">
                <a:latin typeface="Calibri" panose="020F0502020204030204" pitchFamily="34" charset="0"/>
              </a:rPr>
              <a:t> (Extended Berkeley Packet Filter) along with bcc (BPF Compiler Collection) instrumentation at end hosts to read packet markings and derive flow paths.</a:t>
            </a:r>
          </a:p>
          <a:p>
            <a:pPr algn="l"/>
            <a:r>
              <a:rPr lang="en-US" altLang="zh-CN" dirty="0">
                <a:latin typeface="Calibri" panose="020F0502020204030204" pitchFamily="34" charset="0"/>
              </a:rPr>
              <a:t>Collect flow metric by link</a:t>
            </a:r>
          </a:p>
          <a:p>
            <a:pPr lvl="1"/>
            <a:r>
              <a:rPr lang="en-US" altLang="zh-CN" dirty="0">
                <a:latin typeface="Calibri" panose="020F0502020204030204" pitchFamily="34" charset="0"/>
              </a:rPr>
              <a:t>Read </a:t>
            </a:r>
            <a:r>
              <a:rPr lang="en-US" altLang="zh-CN" dirty="0" err="1">
                <a:latin typeface="Calibri" panose="020F0502020204030204" pitchFamily="34" charset="0"/>
              </a:rPr>
              <a:t>netlink</a:t>
            </a:r>
            <a:r>
              <a:rPr lang="en-US" altLang="zh-CN" dirty="0">
                <a:latin typeface="Calibri" panose="020F0502020204030204" pitchFamily="34" charset="0"/>
              </a:rPr>
              <a:t> socket (</a:t>
            </a:r>
            <a:r>
              <a:rPr lang="en-US" altLang="zh-CN" sz="2400" b="0" i="0" u="none" strike="noStrike" baseline="0" dirty="0">
                <a:latin typeface="NimbusRomNo9L-Regu"/>
              </a:rPr>
              <a:t>similar to the </a:t>
            </a:r>
            <a:r>
              <a:rPr lang="en-US" altLang="zh-CN" sz="2400" b="0" i="0" u="none" strike="noStrike" baseline="0" dirty="0">
                <a:latin typeface="NimbusMonL-Regu"/>
              </a:rPr>
              <a:t>ss(socket statistics) </a:t>
            </a:r>
            <a:r>
              <a:rPr lang="en-US" altLang="zh-CN" sz="2400" b="0" i="0" u="none" strike="noStrike" baseline="0" dirty="0">
                <a:latin typeface="NimbusRomNo9L-Regu"/>
              </a:rPr>
              <a:t>command.) </a:t>
            </a:r>
            <a:endParaRPr lang="en-US" altLang="zh-CN" dirty="0">
              <a:latin typeface="Calibri" panose="020F0502020204030204" pitchFamily="34" charset="0"/>
            </a:endParaRPr>
          </a:p>
          <a:p>
            <a:pPr lvl="1"/>
            <a:r>
              <a:rPr lang="en-US" altLang="zh-CN" dirty="0">
                <a:latin typeface="Calibri" panose="020F0502020204030204" pitchFamily="34" charset="0"/>
              </a:rPr>
              <a:t>Each metric is bucketed four times: into the inbound and outbound rack and aggregation (up/down)links traversed. (Bidirectional)</a:t>
            </a:r>
          </a:p>
          <a:p>
            <a:pPr lvl="1"/>
            <a:r>
              <a:rPr lang="en-US" altLang="zh-CN" dirty="0">
                <a:latin typeface="Calibri" panose="020F0502020204030204" pitchFamily="34" charset="0"/>
              </a:rPr>
              <a:t>TCP:</a:t>
            </a:r>
            <a:r>
              <a:rPr lang="zh-CN" altLang="en-US" dirty="0">
                <a:latin typeface="Calibri" panose="020F0502020204030204" pitchFamily="34" charset="0"/>
              </a:rPr>
              <a:t> </a:t>
            </a:r>
            <a:r>
              <a:rPr lang="en-US" altLang="zh-CN" dirty="0" err="1">
                <a:latin typeface="Calibri" panose="020F0502020204030204" pitchFamily="34" charset="0"/>
              </a:rPr>
              <a:t>cwnd</a:t>
            </a:r>
            <a:r>
              <a:rPr lang="en-US" altLang="zh-CN" dirty="0">
                <a:latin typeface="Calibri" panose="020F0502020204030204" pitchFamily="34" charset="0"/>
              </a:rPr>
              <a:t>, </a:t>
            </a:r>
            <a:r>
              <a:rPr lang="en-US" altLang="zh-CN" dirty="0" err="1">
                <a:latin typeface="Calibri" panose="020F0502020204030204" pitchFamily="34" charset="0"/>
              </a:rPr>
              <a:t>srtt</a:t>
            </a:r>
            <a:r>
              <a:rPr lang="en-US" altLang="zh-CN" dirty="0">
                <a:latin typeface="Calibri" panose="020F0502020204030204" pitchFamily="34" charset="0"/>
              </a:rPr>
              <a:t>, </a:t>
            </a:r>
            <a:r>
              <a:rPr lang="en-US" altLang="zh-CN" dirty="0" err="1">
                <a:latin typeface="Calibri" panose="020F0502020204030204" pitchFamily="34" charset="0"/>
              </a:rPr>
              <a:t>ssthresh</a:t>
            </a:r>
            <a:r>
              <a:rPr lang="en-US" altLang="zh-CN" dirty="0">
                <a:latin typeface="Calibri" panose="020F0502020204030204" pitchFamily="34" charset="0"/>
              </a:rPr>
              <a:t>, retransmission I/O:</a:t>
            </a:r>
            <a:r>
              <a:rPr lang="zh-CN" altLang="en-US" dirty="0">
                <a:latin typeface="Calibri" panose="020F0502020204030204" pitchFamily="34" charset="0"/>
              </a:rPr>
              <a:t> </a:t>
            </a:r>
            <a:r>
              <a:rPr lang="en-US" altLang="zh-CN" dirty="0">
                <a:latin typeface="Calibri" panose="020F0502020204030204" pitchFamily="34" charset="0"/>
              </a:rPr>
              <a:t>System call latency(select()/</a:t>
            </a:r>
            <a:r>
              <a:rPr lang="en-US" altLang="zh-CN" dirty="0" err="1">
                <a:latin typeface="Calibri" panose="020F0502020204030204" pitchFamily="34" charset="0"/>
              </a:rPr>
              <a:t>epoll</a:t>
            </a:r>
            <a:r>
              <a:rPr lang="en-US" altLang="zh-CN" dirty="0">
                <a:latin typeface="Calibri" panose="020F0502020204030204" pitchFamily="34" charset="0"/>
              </a:rPr>
              <a:t>())</a:t>
            </a:r>
          </a:p>
          <a:p>
            <a:pPr algn="l"/>
            <a:r>
              <a:rPr lang="en-US" altLang="zh-CN" dirty="0">
                <a:latin typeface="Calibri" panose="020F0502020204030204" pitchFamily="34" charset="0"/>
              </a:rPr>
              <a:t>Group link by Equivalence sets</a:t>
            </a:r>
          </a:p>
          <a:p>
            <a:pPr lvl="1"/>
            <a:r>
              <a:rPr lang="en-US" altLang="zh-CN" dirty="0"/>
              <a:t>Reduces number of comparisons needed.</a:t>
            </a:r>
          </a:p>
          <a:p>
            <a:pPr lvl="1"/>
            <a:r>
              <a:rPr lang="en-US" altLang="zh-CN" dirty="0"/>
              <a:t>Pinpoints fault to specific location.</a:t>
            </a:r>
            <a:endParaRPr lang="en-US" altLang="zh-CN" dirty="0">
              <a:latin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69B0C7A0-F6B3-4D1A-A0BA-21AB5BB5FCC0}"/>
                  </a:ext>
                </a:extLst>
              </p14:cNvPr>
              <p14:cNvContentPartPr/>
              <p14:nvPr/>
            </p14:nvContentPartPr>
            <p14:xfrm>
              <a:off x="1170360" y="152640"/>
              <a:ext cx="11652840" cy="5677920"/>
            </p14:xfrm>
          </p:contentPart>
        </mc:Choice>
        <mc:Fallback>
          <p:pic>
            <p:nvPicPr>
              <p:cNvPr id="4" name="墨迹 3">
                <a:extLst>
                  <a:ext uri="{FF2B5EF4-FFF2-40B4-BE49-F238E27FC236}">
                    <a16:creationId xmlns:a16="http://schemas.microsoft.com/office/drawing/2014/main" id="{69B0C7A0-F6B3-4D1A-A0BA-21AB5BB5FCC0}"/>
                  </a:ext>
                </a:extLst>
              </p:cNvPr>
              <p:cNvPicPr/>
              <p:nvPr/>
            </p:nvPicPr>
            <p:blipFill>
              <a:blip r:embed="rId4"/>
              <a:stretch>
                <a:fillRect/>
              </a:stretch>
            </p:blipFill>
            <p:spPr>
              <a:xfrm>
                <a:off x="1161000" y="143280"/>
                <a:ext cx="11671560" cy="5696640"/>
              </a:xfrm>
              <a:prstGeom prst="rect">
                <a:avLst/>
              </a:prstGeom>
            </p:spPr>
          </p:pic>
        </mc:Fallback>
      </mc:AlternateContent>
    </p:spTree>
    <p:extLst>
      <p:ext uri="{BB962C8B-B14F-4D97-AF65-F5344CB8AC3E}">
        <p14:creationId xmlns:p14="http://schemas.microsoft.com/office/powerpoint/2010/main" val="4093766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Equivalence sets</a:t>
            </a:r>
            <a:endParaRPr lang="zh-CN" altLang="en-US" dirty="0"/>
          </a:p>
        </p:txBody>
      </p:sp>
      <p:pic>
        <p:nvPicPr>
          <p:cNvPr id="6" name="图片 5">
            <a:extLst>
              <a:ext uri="{FF2B5EF4-FFF2-40B4-BE49-F238E27FC236}">
                <a16:creationId xmlns:a16="http://schemas.microsoft.com/office/drawing/2014/main" id="{E1246B72-5D6B-488A-96B0-783B52AFF585}"/>
              </a:ext>
            </a:extLst>
          </p:cNvPr>
          <p:cNvPicPr>
            <a:picLocks noChangeAspect="1"/>
          </p:cNvPicPr>
          <p:nvPr/>
        </p:nvPicPr>
        <p:blipFill rotWithShape="1">
          <a:blip r:embed="rId3"/>
          <a:srcRect t="8644"/>
          <a:stretch/>
        </p:blipFill>
        <p:spPr>
          <a:xfrm>
            <a:off x="934974" y="1554480"/>
            <a:ext cx="8877300" cy="4463986"/>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AECFC4CD-7E24-4649-A2C1-6E1EC286DDED}"/>
                  </a:ext>
                </a:extLst>
              </p14:cNvPr>
              <p14:cNvContentPartPr/>
              <p14:nvPr/>
            </p14:nvContentPartPr>
            <p14:xfrm>
              <a:off x="1170360" y="2503080"/>
              <a:ext cx="1821960" cy="2564280"/>
            </p14:xfrm>
          </p:contentPart>
        </mc:Choice>
        <mc:Fallback>
          <p:pic>
            <p:nvPicPr>
              <p:cNvPr id="3" name="墨迹 2">
                <a:extLst>
                  <a:ext uri="{FF2B5EF4-FFF2-40B4-BE49-F238E27FC236}">
                    <a16:creationId xmlns:a16="http://schemas.microsoft.com/office/drawing/2014/main" id="{AECFC4CD-7E24-4649-A2C1-6E1EC286DDED}"/>
                  </a:ext>
                </a:extLst>
              </p:cNvPr>
              <p:cNvPicPr/>
              <p:nvPr/>
            </p:nvPicPr>
            <p:blipFill>
              <a:blip r:embed="rId5"/>
              <a:stretch>
                <a:fillRect/>
              </a:stretch>
            </p:blipFill>
            <p:spPr>
              <a:xfrm>
                <a:off x="1161000" y="2493720"/>
                <a:ext cx="1840680" cy="2583000"/>
              </a:xfrm>
              <a:prstGeom prst="rect">
                <a:avLst/>
              </a:prstGeom>
            </p:spPr>
          </p:pic>
        </mc:Fallback>
      </mc:AlternateContent>
    </p:spTree>
    <p:extLst>
      <p:ext uri="{BB962C8B-B14F-4D97-AF65-F5344CB8AC3E}">
        <p14:creationId xmlns:p14="http://schemas.microsoft.com/office/powerpoint/2010/main" val="42583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Equivalence sets</a:t>
            </a:r>
            <a:endParaRPr lang="zh-CN" altLang="en-US" dirty="0"/>
          </a:p>
        </p:txBody>
      </p:sp>
      <p:pic>
        <p:nvPicPr>
          <p:cNvPr id="3" name="图片 2">
            <a:extLst>
              <a:ext uri="{FF2B5EF4-FFF2-40B4-BE49-F238E27FC236}">
                <a16:creationId xmlns:a16="http://schemas.microsoft.com/office/drawing/2014/main" id="{DECF9909-3CB8-4061-B251-AC62C66C3DA2}"/>
              </a:ext>
            </a:extLst>
          </p:cNvPr>
          <p:cNvPicPr>
            <a:picLocks noChangeAspect="1"/>
          </p:cNvPicPr>
          <p:nvPr/>
        </p:nvPicPr>
        <p:blipFill rotWithShape="1">
          <a:blip r:embed="rId3"/>
          <a:srcRect t="10975"/>
          <a:stretch/>
        </p:blipFill>
        <p:spPr>
          <a:xfrm>
            <a:off x="958780" y="1496725"/>
            <a:ext cx="8896350" cy="4426331"/>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3EF72103-6D99-478A-ADC6-5DD200308E86}"/>
                  </a:ext>
                </a:extLst>
              </p14:cNvPr>
              <p14:cNvContentPartPr/>
              <p14:nvPr/>
            </p14:nvContentPartPr>
            <p14:xfrm>
              <a:off x="4345560" y="1414080"/>
              <a:ext cx="153000" cy="4671000"/>
            </p14:xfrm>
          </p:contentPart>
        </mc:Choice>
        <mc:Fallback>
          <p:pic>
            <p:nvPicPr>
              <p:cNvPr id="4" name="墨迹 3">
                <a:extLst>
                  <a:ext uri="{FF2B5EF4-FFF2-40B4-BE49-F238E27FC236}">
                    <a16:creationId xmlns:a16="http://schemas.microsoft.com/office/drawing/2014/main" id="{3EF72103-6D99-478A-ADC6-5DD200308E86}"/>
                  </a:ext>
                </a:extLst>
              </p:cNvPr>
              <p:cNvPicPr/>
              <p:nvPr/>
            </p:nvPicPr>
            <p:blipFill>
              <a:blip r:embed="rId5"/>
              <a:stretch>
                <a:fillRect/>
              </a:stretch>
            </p:blipFill>
            <p:spPr>
              <a:xfrm>
                <a:off x="4336200" y="1404720"/>
                <a:ext cx="171720" cy="4689720"/>
              </a:xfrm>
              <a:prstGeom prst="rect">
                <a:avLst/>
              </a:prstGeom>
            </p:spPr>
          </p:pic>
        </mc:Fallback>
      </mc:AlternateContent>
    </p:spTree>
    <p:extLst>
      <p:ext uri="{BB962C8B-B14F-4D97-AF65-F5344CB8AC3E}">
        <p14:creationId xmlns:p14="http://schemas.microsoft.com/office/powerpoint/2010/main" val="106264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0" y="1825625"/>
            <a:ext cx="5920819" cy="2614400"/>
          </a:xfrm>
        </p:spPr>
        <p:txBody>
          <a:bodyPr>
            <a:normAutofit fontScale="85000" lnSpcReduction="10000"/>
          </a:bodyPr>
          <a:lstStyle/>
          <a:p>
            <a:r>
              <a:rPr lang="en-US" altLang="zh-CN" b="1" dirty="0"/>
              <a:t>Networks grow rapidly in scale </a:t>
            </a:r>
          </a:p>
          <a:p>
            <a:pPr marL="0" indent="0">
              <a:buNone/>
            </a:pPr>
            <a:r>
              <a:rPr lang="en-US" altLang="zh-CN" dirty="0"/>
              <a:t>	• Ten thousands of network devices</a:t>
            </a:r>
          </a:p>
          <a:p>
            <a:pPr marL="0" indent="0">
              <a:buNone/>
            </a:pPr>
            <a:r>
              <a:rPr lang="en-US" altLang="zh-CN" dirty="0"/>
              <a:t>	• Hundred thousands of links</a:t>
            </a:r>
          </a:p>
          <a:p>
            <a:pPr marL="0" indent="0">
              <a:buNone/>
            </a:pPr>
            <a:r>
              <a:rPr lang="en-US" altLang="zh-CN" b="1" dirty="0"/>
              <a:t>• Failures become common </a:t>
            </a:r>
          </a:p>
          <a:p>
            <a:pPr marL="0" indent="0">
              <a:buNone/>
            </a:pPr>
            <a:r>
              <a:rPr lang="en-US" altLang="zh-CN" dirty="0"/>
              <a:t>	• Fail-stop failures  </a:t>
            </a:r>
          </a:p>
          <a:p>
            <a:pPr marL="0" indent="0">
              <a:buNone/>
            </a:pPr>
            <a:r>
              <a:rPr lang="en-US" altLang="zh-CN" dirty="0"/>
              <a:t>	• Partial failures </a:t>
            </a:r>
          </a:p>
        </p:txBody>
      </p:sp>
    </p:spTree>
    <p:extLst>
      <p:ext uri="{BB962C8B-B14F-4D97-AF65-F5344CB8AC3E}">
        <p14:creationId xmlns:p14="http://schemas.microsoft.com/office/powerpoint/2010/main" val="272465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43510F7-DF57-4965-B421-DED78BC3B11B}"/>
              </a:ext>
            </a:extLst>
          </p:cNvPr>
          <p:cNvPicPr>
            <a:picLocks noChangeAspect="1"/>
          </p:cNvPicPr>
          <p:nvPr/>
        </p:nvPicPr>
        <p:blipFill>
          <a:blip r:embed="rId3"/>
          <a:stretch>
            <a:fillRect/>
          </a:stretch>
        </p:blipFill>
        <p:spPr>
          <a:xfrm>
            <a:off x="690716" y="713273"/>
            <a:ext cx="10539373" cy="5791702"/>
          </a:xfrm>
          <a:prstGeom prst="rect">
            <a:avLst/>
          </a:prstGeom>
        </p:spPr>
      </p:pic>
    </p:spTree>
    <p:extLst>
      <p:ext uri="{BB962C8B-B14F-4D97-AF65-F5344CB8AC3E}">
        <p14:creationId xmlns:p14="http://schemas.microsoft.com/office/powerpoint/2010/main" val="917279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System architecture</a:t>
            </a:r>
            <a:endParaRPr lang="zh-CN" altLang="en-US" dirty="0"/>
          </a:p>
        </p:txBody>
      </p:sp>
      <p:pic>
        <p:nvPicPr>
          <p:cNvPr id="6" name="图片 5">
            <a:extLst>
              <a:ext uri="{FF2B5EF4-FFF2-40B4-BE49-F238E27FC236}">
                <a16:creationId xmlns:a16="http://schemas.microsoft.com/office/drawing/2014/main" id="{59827966-AF75-4167-A3E8-41DC13C813DC}"/>
              </a:ext>
            </a:extLst>
          </p:cNvPr>
          <p:cNvPicPr>
            <a:picLocks noChangeAspect="1"/>
          </p:cNvPicPr>
          <p:nvPr/>
        </p:nvPicPr>
        <p:blipFill>
          <a:blip r:embed="rId3"/>
          <a:stretch>
            <a:fillRect/>
          </a:stretch>
        </p:blipFill>
        <p:spPr>
          <a:xfrm>
            <a:off x="6832598" y="1282647"/>
            <a:ext cx="5257800" cy="5290057"/>
          </a:xfrm>
          <a:prstGeom prst="rect">
            <a:avLst/>
          </a:prstGeom>
        </p:spPr>
      </p:pic>
      <p:sp>
        <p:nvSpPr>
          <p:cNvPr id="3" name="文本框 2">
            <a:extLst>
              <a:ext uri="{FF2B5EF4-FFF2-40B4-BE49-F238E27FC236}">
                <a16:creationId xmlns:a16="http://schemas.microsoft.com/office/drawing/2014/main" id="{CE62249B-51C7-4D42-84CB-CCF99EA6C404}"/>
              </a:ext>
            </a:extLst>
          </p:cNvPr>
          <p:cNvSpPr txBox="1"/>
          <p:nvPr/>
        </p:nvSpPr>
        <p:spPr>
          <a:xfrm>
            <a:off x="838200" y="1967414"/>
            <a:ext cx="6547850" cy="224676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Path Marking</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End-host Aggregating metrics by Equivalence set </a:t>
            </a:r>
          </a:p>
          <a:p>
            <a:pPr marL="457200" indent="-457200">
              <a:buFont typeface="Wingdings" panose="05000000000000000000" pitchFamily="2" charset="2"/>
              <a:buChar char="l"/>
            </a:pPr>
            <a:r>
              <a:rPr lang="en-US" altLang="zh-CN" sz="2800" dirty="0">
                <a:solidFill>
                  <a:srgbClr val="FF0000"/>
                </a:solidFill>
                <a:latin typeface="Calibri" panose="020F0502020204030204" pitchFamily="34" charset="0"/>
                <a:cs typeface="Calibri" panose="020F0502020204030204" pitchFamily="34" charset="0"/>
              </a:rPr>
              <a:t>Host Verdict generation</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Controller filter and output the result</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548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Classifying faulty links</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6"/>
            <a:ext cx="10772274" cy="3877342"/>
          </a:xfrm>
        </p:spPr>
        <p:txBody>
          <a:bodyPr>
            <a:normAutofit/>
          </a:bodyPr>
          <a:lstStyle/>
          <a:p>
            <a:pPr algn="l"/>
            <a:r>
              <a:rPr lang="en-US" altLang="zh-CN" dirty="0">
                <a:latin typeface="Calibri" panose="020F0502020204030204" pitchFamily="34" charset="0"/>
              </a:rPr>
              <a:t>The distribution under consideration is faulty and the aggregate contains samples from exclusively non-faulty links</a:t>
            </a:r>
          </a:p>
          <a:p>
            <a:pPr lvl="1"/>
            <a:r>
              <a:rPr lang="en-US" altLang="zh-CN" dirty="0">
                <a:latin typeface="Calibri" panose="020F0502020204030204" pitchFamily="34" charset="0"/>
              </a:rPr>
              <a:t>The distribution under test is </a:t>
            </a:r>
            <a:r>
              <a:rPr lang="en-US" altLang="zh-CN" b="1" dirty="0">
                <a:latin typeface="Calibri" panose="020F0502020204030204" pitchFamily="34" charset="0"/>
              </a:rPr>
              <a:t>skewed significantly to the right </a:t>
            </a:r>
            <a:r>
              <a:rPr lang="en-US" altLang="zh-CN" dirty="0">
                <a:latin typeface="Calibri" panose="020F0502020204030204" pitchFamily="34" charset="0"/>
              </a:rPr>
              <a:t>of the aggregate</a:t>
            </a:r>
          </a:p>
          <a:p>
            <a:pPr algn="l"/>
            <a:r>
              <a:rPr lang="en-US" altLang="zh-CN" dirty="0">
                <a:latin typeface="Calibri" panose="020F0502020204030204" pitchFamily="34" charset="0"/>
              </a:rPr>
              <a:t>It is non faulty and the aggregate contains samples from 1 faulty link and (N-1) working links</a:t>
            </a:r>
          </a:p>
          <a:p>
            <a:pPr lvl="1"/>
            <a:r>
              <a:rPr lang="en-US" altLang="zh-CN" dirty="0">
                <a:latin typeface="Calibri" panose="020F0502020204030204" pitchFamily="34" charset="0"/>
              </a:rPr>
              <a:t>It is </a:t>
            </a:r>
            <a:r>
              <a:rPr lang="en-US" altLang="zh-CN" b="1" dirty="0">
                <a:latin typeface="Calibri" panose="020F0502020204030204" pitchFamily="34" charset="0"/>
              </a:rPr>
              <a:t>skewed slightly to the left </a:t>
            </a:r>
            <a:r>
              <a:rPr lang="en-US" altLang="zh-CN" dirty="0">
                <a:latin typeface="Calibri" panose="020F0502020204030204" pitchFamily="34" charset="0"/>
              </a:rPr>
              <a:t>(due to the influence of the single faulty link in the aggregate).</a:t>
            </a:r>
          </a:p>
          <a:p>
            <a:pPr lvl="1"/>
            <a:endParaRPr lang="en-US" altLang="zh-CN" dirty="0">
              <a:latin typeface="Calibri" panose="020F0502020204030204" pitchFamily="34" charset="0"/>
            </a:endParaRPr>
          </a:p>
        </p:txBody>
      </p:sp>
    </p:spTree>
    <p:extLst>
      <p:ext uri="{BB962C8B-B14F-4D97-AF65-F5344CB8AC3E}">
        <p14:creationId xmlns:p14="http://schemas.microsoft.com/office/powerpoint/2010/main" val="1659828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Classifying faulty links</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6"/>
            <a:ext cx="11013830" cy="1204958"/>
          </a:xfrm>
        </p:spPr>
        <p:txBody>
          <a:bodyPr>
            <a:normAutofit/>
          </a:bodyPr>
          <a:lstStyle/>
          <a:p>
            <a:pPr algn="l"/>
            <a:r>
              <a:rPr lang="en-US" altLang="zh-CN" dirty="0"/>
              <a:t> “Does this link have more retransmits per flow than the other links?”</a:t>
            </a:r>
          </a:p>
          <a:p>
            <a:pPr algn="l"/>
            <a:r>
              <a:rPr lang="en-US" altLang="zh-CN" dirty="0"/>
              <a:t> “Do two distributions have the same mean, or is one greater?”</a:t>
            </a:r>
            <a:endParaRPr lang="en-US" altLang="zh-CN" dirty="0">
              <a:latin typeface="Calibri" panose="020F0502020204030204" pitchFamily="34" charset="0"/>
            </a:endParaRPr>
          </a:p>
        </p:txBody>
      </p:sp>
      <p:pic>
        <p:nvPicPr>
          <p:cNvPr id="4" name="图片 3">
            <a:extLst>
              <a:ext uri="{FF2B5EF4-FFF2-40B4-BE49-F238E27FC236}">
                <a16:creationId xmlns:a16="http://schemas.microsoft.com/office/drawing/2014/main" id="{BB74CF07-DD8F-44D2-B976-A0653B82DE68}"/>
              </a:ext>
            </a:extLst>
          </p:cNvPr>
          <p:cNvPicPr>
            <a:picLocks noChangeAspect="1"/>
          </p:cNvPicPr>
          <p:nvPr/>
        </p:nvPicPr>
        <p:blipFill>
          <a:blip r:embed="rId3"/>
          <a:stretch>
            <a:fillRect/>
          </a:stretch>
        </p:blipFill>
        <p:spPr>
          <a:xfrm>
            <a:off x="311769" y="3030584"/>
            <a:ext cx="5784231" cy="3213462"/>
          </a:xfrm>
          <a:prstGeom prst="rect">
            <a:avLst/>
          </a:prstGeom>
        </p:spPr>
      </p:pic>
      <p:pic>
        <p:nvPicPr>
          <p:cNvPr id="5" name="图片 4">
            <a:extLst>
              <a:ext uri="{FF2B5EF4-FFF2-40B4-BE49-F238E27FC236}">
                <a16:creationId xmlns:a16="http://schemas.microsoft.com/office/drawing/2014/main" id="{3D6D0CF8-A471-4C5E-BDAC-0606B527E628}"/>
              </a:ext>
            </a:extLst>
          </p:cNvPr>
          <p:cNvPicPr>
            <a:picLocks noChangeAspect="1"/>
          </p:cNvPicPr>
          <p:nvPr/>
        </p:nvPicPr>
        <p:blipFill>
          <a:blip r:embed="rId4"/>
          <a:stretch>
            <a:fillRect/>
          </a:stretch>
        </p:blipFill>
        <p:spPr>
          <a:xfrm>
            <a:off x="6397368" y="2904645"/>
            <a:ext cx="4836690" cy="3588230"/>
          </a:xfrm>
          <a:prstGeom prst="rect">
            <a:avLst/>
          </a:prstGeom>
        </p:spPr>
      </p:pic>
    </p:spTree>
    <p:extLst>
      <p:ext uri="{BB962C8B-B14F-4D97-AF65-F5344CB8AC3E}">
        <p14:creationId xmlns:p14="http://schemas.microsoft.com/office/powerpoint/2010/main" val="149439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One-sample t-test</a:t>
            </a:r>
            <a:endParaRPr lang="zh-CN" altLang="en-US" dirty="0"/>
          </a:p>
        </p:txBody>
      </p:sp>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838200" y="1825625"/>
            <a:ext cx="10515600" cy="1466215"/>
          </a:xfrm>
        </p:spPr>
        <p:txBody>
          <a:bodyPr>
            <a:normAutofit/>
          </a:bodyPr>
          <a:lstStyle/>
          <a:p>
            <a:r>
              <a:rPr lang="zh-CN" altLang="en-US" dirty="0">
                <a:latin typeface="Calibri" panose="020F0502020204030204" pitchFamily="34" charset="0"/>
              </a:rPr>
              <a:t>用于检验 </a:t>
            </a:r>
            <a:r>
              <a:rPr lang="zh-CN" altLang="en-US" b="1" dirty="0">
                <a:latin typeface="Calibri" panose="020F0502020204030204" pitchFamily="34" charset="0"/>
              </a:rPr>
              <a:t>总体方差未知</a:t>
            </a:r>
            <a:r>
              <a:rPr lang="zh-CN" altLang="en-US" dirty="0">
                <a:latin typeface="Calibri" panose="020F0502020204030204" pitchFamily="34" charset="0"/>
              </a:rPr>
              <a:t>、</a:t>
            </a:r>
            <a:r>
              <a:rPr lang="zh-CN" altLang="en-US" b="1" dirty="0">
                <a:latin typeface="Calibri" panose="020F0502020204030204" pitchFamily="34" charset="0"/>
              </a:rPr>
              <a:t>正态数据</a:t>
            </a:r>
            <a:r>
              <a:rPr lang="zh-CN" altLang="en-US" dirty="0">
                <a:latin typeface="Calibri" panose="020F0502020204030204" pitchFamily="34" charset="0"/>
              </a:rPr>
              <a:t>或</a:t>
            </a:r>
            <a:r>
              <a:rPr lang="zh-CN" altLang="en-US" b="1" dirty="0">
                <a:latin typeface="Calibri" panose="020F0502020204030204" pitchFamily="34" charset="0"/>
              </a:rPr>
              <a:t>近似正态</a:t>
            </a:r>
            <a:r>
              <a:rPr lang="zh-CN" altLang="en-US" dirty="0">
                <a:latin typeface="Calibri" panose="020F0502020204030204" pitchFamily="34" charset="0"/>
              </a:rPr>
              <a:t>的单样本的均值 与已知的总体均值之间的关系</a:t>
            </a:r>
            <a:endParaRPr lang="en-US" altLang="zh-CN" dirty="0">
              <a:latin typeface="Calibri" panose="020F0502020204030204" pitchFamily="34" charset="0"/>
            </a:endParaRPr>
          </a:p>
          <a:p>
            <a:r>
              <a:rPr lang="en-US" altLang="zh-CN" dirty="0">
                <a:latin typeface="Calibri" panose="020F0502020204030204" pitchFamily="34" charset="0"/>
              </a:rPr>
              <a:t>H0 : µ ≤ µ0 ⇐⇒ H1 : µ &gt; µ0 (right-sided).</a:t>
            </a:r>
          </a:p>
        </p:txBody>
      </p:sp>
      <p:pic>
        <p:nvPicPr>
          <p:cNvPr id="7" name="图片 6">
            <a:extLst>
              <a:ext uri="{FF2B5EF4-FFF2-40B4-BE49-F238E27FC236}">
                <a16:creationId xmlns:a16="http://schemas.microsoft.com/office/drawing/2014/main" id="{9FAA0417-B495-4493-8592-2E3FEED8A3F8}"/>
              </a:ext>
            </a:extLst>
          </p:cNvPr>
          <p:cNvPicPr>
            <a:picLocks noChangeAspect="1"/>
          </p:cNvPicPr>
          <p:nvPr/>
        </p:nvPicPr>
        <p:blipFill>
          <a:blip r:embed="rId3"/>
          <a:stretch>
            <a:fillRect/>
          </a:stretch>
        </p:blipFill>
        <p:spPr>
          <a:xfrm>
            <a:off x="929086" y="3291840"/>
            <a:ext cx="10424714" cy="1761923"/>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727E07B9-510C-4E2C-A9AB-7E394491A11A}"/>
                  </a:ext>
                </a:extLst>
              </p14:cNvPr>
              <p14:cNvContentPartPr/>
              <p14:nvPr/>
            </p14:nvContentPartPr>
            <p14:xfrm>
              <a:off x="-610560" y="2462400"/>
              <a:ext cx="11205000" cy="2696760"/>
            </p14:xfrm>
          </p:contentPart>
        </mc:Choice>
        <mc:Fallback>
          <p:pic>
            <p:nvPicPr>
              <p:cNvPr id="4" name="墨迹 3">
                <a:extLst>
                  <a:ext uri="{FF2B5EF4-FFF2-40B4-BE49-F238E27FC236}">
                    <a16:creationId xmlns:a16="http://schemas.microsoft.com/office/drawing/2014/main" id="{727E07B9-510C-4E2C-A9AB-7E394491A11A}"/>
                  </a:ext>
                </a:extLst>
              </p:cNvPr>
              <p:cNvPicPr/>
              <p:nvPr/>
            </p:nvPicPr>
            <p:blipFill>
              <a:blip r:embed="rId5"/>
              <a:stretch>
                <a:fillRect/>
              </a:stretch>
            </p:blipFill>
            <p:spPr>
              <a:xfrm>
                <a:off x="-619920" y="2453040"/>
                <a:ext cx="11223720" cy="2715480"/>
              </a:xfrm>
              <a:prstGeom prst="rect">
                <a:avLst/>
              </a:prstGeom>
            </p:spPr>
          </p:pic>
        </mc:Fallback>
      </mc:AlternateContent>
    </p:spTree>
    <p:extLst>
      <p:ext uri="{BB962C8B-B14F-4D97-AF65-F5344CB8AC3E}">
        <p14:creationId xmlns:p14="http://schemas.microsoft.com/office/powerpoint/2010/main" val="1053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One-sample t-test</a:t>
            </a:r>
            <a:endParaRPr lang="zh-CN" altLang="en-US" dirty="0"/>
          </a:p>
        </p:txBody>
      </p:sp>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838200" y="1825625"/>
            <a:ext cx="10515600" cy="4403725"/>
          </a:xfrm>
        </p:spPr>
        <p:txBody>
          <a:bodyPr>
            <a:normAutofit lnSpcReduction="10000"/>
          </a:bodyPr>
          <a:lstStyle/>
          <a:p>
            <a:r>
              <a:rPr lang="en-US" altLang="zh-CN" dirty="0">
                <a:latin typeface="Calibri" panose="020F0502020204030204" pitchFamily="34" charset="0"/>
              </a:rPr>
              <a:t>Classifier: compare each link to other links with one sample Student’s T-Test</a:t>
            </a:r>
          </a:p>
          <a:p>
            <a:r>
              <a:rPr lang="en-US" altLang="zh-CN" dirty="0">
                <a:latin typeface="Calibri" panose="020F0502020204030204" pitchFamily="34" charset="0"/>
              </a:rPr>
              <a:t>The t-test compares a sample mean to a population mean, rejecting the null hypothesis if the sample mean is larger in our case, if the tested link </a:t>
            </a:r>
            <a:r>
              <a:rPr lang="en-US" altLang="zh-CN" b="1" dirty="0">
                <a:latin typeface="Calibri" panose="020F0502020204030204" pitchFamily="34" charset="0"/>
              </a:rPr>
              <a:t>has more retransmits </a:t>
            </a:r>
            <a:r>
              <a:rPr lang="en-US" altLang="zh-CN" dirty="0">
                <a:latin typeface="Calibri" panose="020F0502020204030204" pitchFamily="34" charset="0"/>
              </a:rPr>
              <a:t>or </a:t>
            </a:r>
            <a:r>
              <a:rPr lang="en-US" altLang="zh-CN" b="1" dirty="0">
                <a:latin typeface="Calibri" panose="020F0502020204030204" pitchFamily="34" charset="0"/>
              </a:rPr>
              <a:t>higher system-call latency</a:t>
            </a:r>
            <a:r>
              <a:rPr lang="en-US" altLang="zh-CN" dirty="0">
                <a:latin typeface="Calibri" panose="020F0502020204030204" pitchFamily="34" charset="0"/>
              </a:rPr>
              <a:t> than the other links in aggregate.</a:t>
            </a:r>
          </a:p>
          <a:p>
            <a:r>
              <a:rPr lang="en-US" altLang="zh-CN" dirty="0">
                <a:latin typeface="Calibri" panose="020F0502020204030204" pitchFamily="34" charset="0"/>
              </a:rPr>
              <a:t>The host return (t-stat and p-value) and a link ID</a:t>
            </a:r>
          </a:p>
          <a:p>
            <a:r>
              <a:rPr lang="en-US" altLang="zh-CN" dirty="0"/>
              <a:t>For </a:t>
            </a:r>
            <a:r>
              <a:rPr lang="en-US" altLang="zh-CN" b="1" dirty="0" err="1"/>
              <a:t>cwnd</a:t>
            </a:r>
            <a:r>
              <a:rPr lang="en-US" altLang="zh-CN" b="1" dirty="0"/>
              <a:t>, </a:t>
            </a:r>
            <a:r>
              <a:rPr lang="en-US" altLang="zh-CN" b="1" dirty="0" err="1"/>
              <a:t>ssthresh</a:t>
            </a:r>
            <a:r>
              <a:rPr lang="en-US" altLang="zh-CN" b="1" dirty="0"/>
              <a:t> and </a:t>
            </a:r>
            <a:r>
              <a:rPr lang="en-US" altLang="zh-CN" b="1" dirty="0" err="1"/>
              <a:t>srtt</a:t>
            </a:r>
            <a:r>
              <a:rPr lang="en-US" altLang="zh-CN" dirty="0"/>
              <a:t> TCP statistics, we find the student’s t-test to be too sensitive in our environment. (Use KS-2</a:t>
            </a:r>
            <a:r>
              <a:rPr lang="zh-CN" altLang="en-US" dirty="0"/>
              <a:t> </a:t>
            </a:r>
            <a:r>
              <a:rPr lang="en-US" altLang="zh-CN" dirty="0"/>
              <a:t>test)</a:t>
            </a:r>
          </a:p>
          <a:p>
            <a:r>
              <a:rPr lang="en-US" altLang="zh-CN" dirty="0"/>
              <a:t>T-test:</a:t>
            </a:r>
            <a:r>
              <a:rPr lang="zh-CN" altLang="en-US" dirty="0"/>
              <a:t> </a:t>
            </a:r>
            <a:r>
              <a:rPr lang="en-US" altLang="zh-CN" dirty="0"/>
              <a:t>retransmission and system call latency</a:t>
            </a:r>
          </a:p>
          <a:p>
            <a:endParaRPr lang="en-US" altLang="zh-CN" dirty="0">
              <a:latin typeface="Calibri" panose="020F0502020204030204" pitchFamily="34" charset="0"/>
            </a:endParaRPr>
          </a:p>
          <a:p>
            <a:pPr marL="0" indent="0">
              <a:buNone/>
            </a:pPr>
            <a:endParaRPr lang="en-US" altLang="zh-CN" dirty="0">
              <a:latin typeface="Calibri" panose="020F0502020204030204" pitchFamily="34" charset="0"/>
            </a:endParaRPr>
          </a:p>
          <a:p>
            <a:endParaRPr lang="zh-CN" altLang="en-US" dirty="0"/>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48855BF4-53C7-4BF1-985D-91ED7B681E4F}"/>
                  </a:ext>
                </a:extLst>
              </p14:cNvPr>
              <p14:cNvContentPartPr/>
              <p14:nvPr/>
            </p14:nvContentPartPr>
            <p14:xfrm>
              <a:off x="539280" y="4008960"/>
              <a:ext cx="9577080" cy="590400"/>
            </p14:xfrm>
          </p:contentPart>
        </mc:Choice>
        <mc:Fallback>
          <p:pic>
            <p:nvPicPr>
              <p:cNvPr id="4" name="墨迹 3">
                <a:extLst>
                  <a:ext uri="{FF2B5EF4-FFF2-40B4-BE49-F238E27FC236}">
                    <a16:creationId xmlns:a16="http://schemas.microsoft.com/office/drawing/2014/main" id="{48855BF4-53C7-4BF1-985D-91ED7B681E4F}"/>
                  </a:ext>
                </a:extLst>
              </p:cNvPr>
              <p:cNvPicPr/>
              <p:nvPr/>
            </p:nvPicPr>
            <p:blipFill>
              <a:blip r:embed="rId4"/>
              <a:stretch>
                <a:fillRect/>
              </a:stretch>
            </p:blipFill>
            <p:spPr>
              <a:xfrm>
                <a:off x="529920" y="3999600"/>
                <a:ext cx="9595800" cy="609120"/>
              </a:xfrm>
              <a:prstGeom prst="rect">
                <a:avLst/>
              </a:prstGeom>
            </p:spPr>
          </p:pic>
        </mc:Fallback>
      </mc:AlternateContent>
    </p:spTree>
    <p:extLst>
      <p:ext uri="{BB962C8B-B14F-4D97-AF65-F5344CB8AC3E}">
        <p14:creationId xmlns:p14="http://schemas.microsoft.com/office/powerpoint/2010/main" val="1143340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System architecture</a:t>
            </a:r>
            <a:endParaRPr lang="zh-CN" altLang="en-US" dirty="0"/>
          </a:p>
        </p:txBody>
      </p:sp>
      <p:pic>
        <p:nvPicPr>
          <p:cNvPr id="6" name="图片 5">
            <a:extLst>
              <a:ext uri="{FF2B5EF4-FFF2-40B4-BE49-F238E27FC236}">
                <a16:creationId xmlns:a16="http://schemas.microsoft.com/office/drawing/2014/main" id="{59827966-AF75-4167-A3E8-41DC13C813DC}"/>
              </a:ext>
            </a:extLst>
          </p:cNvPr>
          <p:cNvPicPr>
            <a:picLocks noChangeAspect="1"/>
          </p:cNvPicPr>
          <p:nvPr/>
        </p:nvPicPr>
        <p:blipFill>
          <a:blip r:embed="rId3"/>
          <a:stretch>
            <a:fillRect/>
          </a:stretch>
        </p:blipFill>
        <p:spPr>
          <a:xfrm>
            <a:off x="6832598" y="1282647"/>
            <a:ext cx="5257800" cy="5290057"/>
          </a:xfrm>
          <a:prstGeom prst="rect">
            <a:avLst/>
          </a:prstGeom>
        </p:spPr>
      </p:pic>
      <p:sp>
        <p:nvSpPr>
          <p:cNvPr id="3" name="文本框 2">
            <a:extLst>
              <a:ext uri="{FF2B5EF4-FFF2-40B4-BE49-F238E27FC236}">
                <a16:creationId xmlns:a16="http://schemas.microsoft.com/office/drawing/2014/main" id="{CE62249B-51C7-4D42-84CB-CCF99EA6C404}"/>
              </a:ext>
            </a:extLst>
          </p:cNvPr>
          <p:cNvSpPr txBox="1"/>
          <p:nvPr/>
        </p:nvSpPr>
        <p:spPr>
          <a:xfrm>
            <a:off x="838200" y="1967414"/>
            <a:ext cx="6547850" cy="224676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Path Marking</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End-host Aggregating metrics by Equivalence set </a:t>
            </a:r>
          </a:p>
          <a:p>
            <a:pPr marL="457200" indent="-457200">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Host Verdict generation</a:t>
            </a:r>
          </a:p>
          <a:p>
            <a:pPr marL="457200" indent="-457200">
              <a:buFont typeface="Wingdings" panose="05000000000000000000" pitchFamily="2" charset="2"/>
              <a:buChar char="l"/>
            </a:pPr>
            <a:r>
              <a:rPr lang="en-US" altLang="zh-CN" sz="2800" dirty="0">
                <a:solidFill>
                  <a:srgbClr val="FF0000"/>
                </a:solidFill>
                <a:latin typeface="Calibri" panose="020F0502020204030204" pitchFamily="34" charset="0"/>
                <a:cs typeface="Calibri" panose="020F0502020204030204" pitchFamily="34" charset="0"/>
              </a:rPr>
              <a:t>Controller filter and output the result</a:t>
            </a:r>
            <a:endParaRPr lang="zh-CN" altLang="en-US" sz="2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4903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Filter out individual false positives</a:t>
            </a:r>
            <a:endParaRPr lang="zh-CN" altLang="en-US" dirty="0"/>
          </a:p>
        </p:txBody>
      </p:sp>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838200" y="1825625"/>
            <a:ext cx="10515600" cy="2254762"/>
          </a:xfrm>
        </p:spPr>
        <p:txBody>
          <a:bodyPr>
            <a:normAutofit/>
          </a:bodyPr>
          <a:lstStyle/>
          <a:p>
            <a:r>
              <a:rPr lang="en-US" altLang="zh-CN" dirty="0"/>
              <a:t>Why need to filter out individual false positives</a:t>
            </a:r>
            <a:r>
              <a:rPr lang="zh-CN" altLang="en-US" dirty="0"/>
              <a:t>？</a:t>
            </a:r>
            <a:endParaRPr lang="en-US" altLang="zh-CN" dirty="0"/>
          </a:p>
          <a:p>
            <a:r>
              <a:rPr lang="en-US" altLang="zh-CN" dirty="0"/>
              <a:t>Type I Error = P(normal | faulty)</a:t>
            </a:r>
          </a:p>
          <a:p>
            <a:r>
              <a:rPr lang="en-US" altLang="zh-CN" dirty="0"/>
              <a:t>Type II Error = P(faulty | normal)</a:t>
            </a:r>
          </a:p>
        </p:txBody>
      </p:sp>
      <p:pic>
        <p:nvPicPr>
          <p:cNvPr id="1026" name="Picture 2">
            <a:extLst>
              <a:ext uri="{FF2B5EF4-FFF2-40B4-BE49-F238E27FC236}">
                <a16:creationId xmlns:a16="http://schemas.microsoft.com/office/drawing/2014/main" id="{5225EB89-BB0D-4B81-9D99-67271F5B2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825" y="3636615"/>
            <a:ext cx="7327656" cy="135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00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chi-square test </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970176" y="1690688"/>
                <a:ext cx="10515600" cy="2225039"/>
              </a:xfrm>
            </p:spPr>
            <p:txBody>
              <a:bodyPr>
                <a:normAutofit fontScale="85000" lnSpcReduction="10000"/>
              </a:bodyPr>
              <a:lstStyle/>
              <a:p>
                <a:r>
                  <a:rPr lang="zh-CN" altLang="en-US" dirty="0"/>
                  <a:t>单个总体的样本方差检验。</a:t>
                </a:r>
                <a:endParaRPr lang="en-US" altLang="zh-CN" dirty="0"/>
              </a:p>
              <a:p>
                <a:r>
                  <a:rPr lang="en-US" altLang="zh-CN" dirty="0"/>
                  <a:t>df=(C-1)(R-1)</a:t>
                </a:r>
              </a:p>
              <a:p>
                <a:r>
                  <a:rPr lang="en-US" altLang="zh-CN" dirty="0"/>
                  <a:t>r</a:t>
                </a:r>
                <a:r>
                  <a:rPr lang="zh-CN" altLang="en-US" dirty="0"/>
                  <a:t>行</a:t>
                </a:r>
                <a:r>
                  <a:rPr lang="en-US" altLang="zh-CN" dirty="0"/>
                  <a:t>c</a:t>
                </a:r>
                <a:r>
                  <a:rPr lang="zh-CN" altLang="en-US" dirty="0"/>
                  <a:t>列表资料卡方检验的卡方值</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oMath>
                </a14:m>
                <a:r>
                  <a:rPr lang="en-US" altLang="zh-CN" dirty="0"/>
                  <a:t>=n[(A11/n1n1+A12/n1n2+...+Arc/</a:t>
                </a:r>
                <a:r>
                  <a:rPr lang="en-US" altLang="zh-CN" dirty="0" err="1"/>
                  <a:t>nrnc</a:t>
                </a:r>
                <a:r>
                  <a:rPr lang="en-US" altLang="zh-CN" dirty="0"/>
                  <a:t>)-1]</a:t>
                </a:r>
              </a:p>
              <a:p>
                <a14:m>
                  <m:oMath xmlns:m="http://schemas.openxmlformats.org/officeDocument/2006/math">
                    <m:sSup>
                      <m:sSupPr>
                        <m:ctrlPr>
                          <a:rPr lang="en-US" altLang="zh-CN" i="1" smtClean="0">
                            <a:latin typeface="Cambria Math" panose="02040503050406030204" pitchFamily="18" charset="0"/>
                          </a:rPr>
                        </m:ctrlPr>
                      </m:sSupPr>
                      <m:e>
                        <m:sSup>
                          <m:sSupPr>
                            <m:ctrlPr>
                              <a:rPr lang="en-US" altLang="zh-CN" i="1">
                                <a:latin typeface="Cambria Math" panose="02040503050406030204" pitchFamily="18" charset="0"/>
                              </a:rPr>
                            </m:ctrlPr>
                          </m:sSupPr>
                          <m:e>
                            <m:r>
                              <a:rPr lang="zh-CN" altLang="en-US" i="1" smtClean="0">
                                <a:latin typeface="Cambria Math" panose="02040503050406030204" pitchFamily="18" charset="0"/>
                              </a:rPr>
                              <m:t>根据</m:t>
                            </m:r>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b="0" i="1" smtClean="0">
                            <a:latin typeface="Cambria Math" panose="02040503050406030204" pitchFamily="18" charset="0"/>
                          </a:rPr>
                          <m:t> </m:t>
                        </m:r>
                        <m:r>
                          <a:rPr lang="zh-CN" altLang="en-US" i="1">
                            <a:latin typeface="Cambria Math" panose="02040503050406030204" pitchFamily="18" charset="0"/>
                          </a:rPr>
                          <m:t>的</m:t>
                        </m:r>
                        <m:r>
                          <a:rPr lang="zh-CN" altLang="en-US" i="1" smtClean="0">
                            <a:latin typeface="Cambria Math" panose="02040503050406030204" pitchFamily="18" charset="0"/>
                          </a:rPr>
                          <m:t>值</m:t>
                        </m:r>
                        <m:r>
                          <a:rPr lang="zh-CN" altLang="en-US" i="1">
                            <a:latin typeface="Cambria Math" panose="02040503050406030204" pitchFamily="18" charset="0"/>
                          </a:rPr>
                          <m:t>查</m:t>
                        </m:r>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𝑑𝑓</m:t>
                    </m:r>
                    <m:r>
                      <a:rPr lang="en-US" altLang="zh-CN" b="0" i="1" smtClean="0">
                        <a:latin typeface="Cambria Math" panose="02040503050406030204" pitchFamily="18" charset="0"/>
                      </a:rPr>
                      <m:t>)</m:t>
                    </m:r>
                    <m:r>
                      <a:rPr lang="zh-CN" altLang="en-US" i="1">
                        <a:latin typeface="Cambria Math" panose="02040503050406030204" pitchFamily="18" charset="0"/>
                      </a:rPr>
                      <m:t>表</m:t>
                    </m:r>
                  </m:oMath>
                </a14:m>
                <a:r>
                  <a:rPr lang="zh-CN" altLang="en-US" dirty="0"/>
                  <a:t>获得</a:t>
                </a:r>
                <a:r>
                  <a:rPr lang="en-US" altLang="zh-CN" dirty="0"/>
                  <a:t>p-value p-value&lt;0.05</a:t>
                </a:r>
                <a:r>
                  <a:rPr lang="zh-CN" altLang="en-US" dirty="0"/>
                  <a:t>拒绝原假设</a:t>
                </a:r>
                <a:endParaRPr lang="en-US" altLang="zh-CN" dirty="0"/>
              </a:p>
              <a:p>
                <a:r>
                  <a:rPr lang="zh-CN" altLang="en-US" dirty="0"/>
                  <a:t>或者直接比较</a:t>
                </a:r>
                <a14:m>
                  <m:oMath xmlns:m="http://schemas.openxmlformats.org/officeDocument/2006/math">
                    <m:sSup>
                      <m:sSupPr>
                        <m:ctrlPr>
                          <a:rPr lang="en-US" altLang="zh-CN" i="1" smtClean="0">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b="0" i="1" smtClean="0">
                            <a:latin typeface="Cambria Math" panose="02040503050406030204" pitchFamily="18" charset="0"/>
                          </a:rPr>
                          <m:t>&gt;</m:t>
                        </m:r>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0</m:t>
                        </m:r>
                        <m:r>
                          <a:rPr lang="en-US" altLang="zh-CN" i="1" smtClean="0">
                            <a:latin typeface="Cambria Math" panose="02040503050406030204" pitchFamily="18" charset="0"/>
                          </a:rPr>
                          <m:t>5</m:t>
                        </m:r>
                        <m:r>
                          <a:rPr lang="en-US" altLang="zh-CN" b="0" i="1" smtClean="0">
                            <a:latin typeface="Cambria Math" panose="02040503050406030204" pitchFamily="18" charset="0"/>
                          </a:rPr>
                          <m:t>,</m:t>
                        </m:r>
                        <m:r>
                          <a:rPr lang="en-US" altLang="zh-CN" b="0" i="1" smtClean="0">
                            <a:latin typeface="Cambria Math" panose="02040503050406030204" pitchFamily="18" charset="0"/>
                          </a:rPr>
                          <m:t>𝑑𝑓</m:t>
                        </m:r>
                      </m:e>
                    </m:d>
                    <m:r>
                      <a:rPr lang="zh-CN" altLang="en-US" i="1">
                        <a:latin typeface="Cambria Math" panose="02040503050406030204" pitchFamily="18" charset="0"/>
                      </a:rPr>
                      <m:t>则</m:t>
                    </m:r>
                  </m:oMath>
                </a14:m>
                <a:r>
                  <a:rPr lang="zh-CN" altLang="en-US" dirty="0"/>
                  <a:t>拒绝原假设</a:t>
                </a:r>
                <a:endParaRPr lang="en-US" altLang="zh-CN" dirty="0"/>
              </a:p>
            </p:txBody>
          </p:sp>
        </mc:Choice>
        <mc:Fallback>
          <p:sp>
            <p:nvSpPr>
              <p:cNvPr id="3" name="内容占位符 2">
                <a:extLst>
                  <a:ext uri="{FF2B5EF4-FFF2-40B4-BE49-F238E27FC236}">
                    <a16:creationId xmlns:a16="http://schemas.microsoft.com/office/drawing/2014/main" id="{571722B1-DFB6-43E9-BC80-95ECC12DE4D2}"/>
                  </a:ext>
                </a:extLst>
              </p:cNvPr>
              <p:cNvSpPr>
                <a:spLocks noGrp="1" noRot="1" noChangeAspect="1" noMove="1" noResize="1" noEditPoints="1" noAdjustHandles="1" noChangeArrowheads="1" noChangeShapeType="1" noTextEdit="1"/>
              </p:cNvSpPr>
              <p:nvPr>
                <p:ph idx="1"/>
              </p:nvPr>
            </p:nvSpPr>
            <p:spPr>
              <a:xfrm>
                <a:off x="970176" y="1690688"/>
                <a:ext cx="10515600" cy="2225039"/>
              </a:xfrm>
              <a:blipFill>
                <a:blip r:embed="rId3"/>
                <a:stretch>
                  <a:fillRect l="-754" t="-4932" r="-1739"/>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16D6FAAA-576D-487D-9436-FFB9A429AEA9}"/>
              </a:ext>
            </a:extLst>
          </p:cNvPr>
          <p:cNvGraphicFramePr>
            <a:graphicFrameLocks noGrp="1"/>
          </p:cNvGraphicFramePr>
          <p:nvPr>
            <p:extLst>
              <p:ext uri="{D42A27DB-BD31-4B8C-83A1-F6EECF244321}">
                <p14:modId xmlns:p14="http://schemas.microsoft.com/office/powerpoint/2010/main" val="375365533"/>
              </p:ext>
            </p:extLst>
          </p:nvPr>
        </p:nvGraphicFramePr>
        <p:xfrm>
          <a:off x="970176" y="4050664"/>
          <a:ext cx="5845403" cy="2219960"/>
        </p:xfrm>
        <a:graphic>
          <a:graphicData uri="http://schemas.openxmlformats.org/drawingml/2006/table">
            <a:tbl>
              <a:tblPr firstRow="1" bandRow="1">
                <a:tableStyleId>{5C22544A-7EE6-4342-B048-85BDC9FD1C3A}</a:tableStyleId>
              </a:tblPr>
              <a:tblGrid>
                <a:gridCol w="904682">
                  <a:extLst>
                    <a:ext uri="{9D8B030D-6E8A-4147-A177-3AD203B41FA5}">
                      <a16:colId xmlns:a16="http://schemas.microsoft.com/office/drawing/2014/main" val="3432584623"/>
                    </a:ext>
                  </a:extLst>
                </a:gridCol>
                <a:gridCol w="949124">
                  <a:extLst>
                    <a:ext uri="{9D8B030D-6E8A-4147-A177-3AD203B41FA5}">
                      <a16:colId xmlns:a16="http://schemas.microsoft.com/office/drawing/2014/main" val="3228630801"/>
                    </a:ext>
                  </a:extLst>
                </a:gridCol>
                <a:gridCol w="1210690">
                  <a:extLst>
                    <a:ext uri="{9D8B030D-6E8A-4147-A177-3AD203B41FA5}">
                      <a16:colId xmlns:a16="http://schemas.microsoft.com/office/drawing/2014/main" val="2576873877"/>
                    </a:ext>
                  </a:extLst>
                </a:gridCol>
                <a:gridCol w="2780907">
                  <a:extLst>
                    <a:ext uri="{9D8B030D-6E8A-4147-A177-3AD203B41FA5}">
                      <a16:colId xmlns:a16="http://schemas.microsoft.com/office/drawing/2014/main" val="2197772644"/>
                    </a:ext>
                  </a:extLst>
                </a:gridCol>
              </a:tblGrid>
              <a:tr h="370840">
                <a:tc>
                  <a:txBody>
                    <a:bodyPr/>
                    <a:lstStyle/>
                    <a:p>
                      <a:r>
                        <a:rPr lang="en-US" altLang="zh-CN" dirty="0"/>
                        <a:t>Link ID</a:t>
                      </a:r>
                      <a:endParaRPr lang="zh-CN" altLang="en-US" dirty="0"/>
                    </a:p>
                  </a:txBody>
                  <a:tcPr/>
                </a:tc>
                <a:tc>
                  <a:txBody>
                    <a:bodyPr/>
                    <a:lstStyle/>
                    <a:p>
                      <a:r>
                        <a:rPr lang="en-US" altLang="zh-CN" dirty="0"/>
                        <a:t>normal</a:t>
                      </a:r>
                      <a:endParaRPr lang="zh-CN" altLang="en-US" dirty="0"/>
                    </a:p>
                  </a:txBody>
                  <a:tcPr/>
                </a:tc>
                <a:tc>
                  <a:txBody>
                    <a:bodyPr/>
                    <a:lstStyle/>
                    <a:p>
                      <a:r>
                        <a:rPr lang="en-US" altLang="zh-CN" dirty="0"/>
                        <a:t>fault</a:t>
                      </a:r>
                      <a:endParaRPr lang="zh-CN" altLang="en-US" dirty="0"/>
                    </a:p>
                  </a:txBody>
                  <a:tcPr/>
                </a:tc>
                <a:tc>
                  <a:txBody>
                    <a:bodyPr/>
                    <a:lstStyle/>
                    <a:p>
                      <a:r>
                        <a:rPr lang="zh-CN" altLang="en-US" dirty="0"/>
                        <a:t>合计</a:t>
                      </a:r>
                    </a:p>
                  </a:txBody>
                  <a:tcPr/>
                </a:tc>
                <a:extLst>
                  <a:ext uri="{0D108BD9-81ED-4DB2-BD59-A6C34878D82A}">
                    <a16:rowId xmlns:a16="http://schemas.microsoft.com/office/drawing/2014/main" val="2113592447"/>
                  </a:ext>
                </a:extLst>
              </a:tr>
              <a:tr h="370840">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2602104871"/>
                  </a:ext>
                </a:extLst>
              </a:tr>
              <a:tr h="370840">
                <a:tc>
                  <a:txBody>
                    <a:bodyPr/>
                    <a:lstStyle/>
                    <a:p>
                      <a:r>
                        <a:rPr lang="en-US" altLang="zh-CN" dirty="0"/>
                        <a:t>2</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11</a:t>
                      </a:r>
                      <a:endParaRPr lang="zh-CN" altLang="en-US" dirty="0"/>
                    </a:p>
                  </a:txBody>
                  <a:tcPr/>
                </a:tc>
                <a:extLst>
                  <a:ext uri="{0D108BD9-81ED-4DB2-BD59-A6C34878D82A}">
                    <a16:rowId xmlns:a16="http://schemas.microsoft.com/office/drawing/2014/main" val="2754866137"/>
                  </a:ext>
                </a:extLst>
              </a:tr>
              <a:tr h="0">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112604649"/>
                  </a:ext>
                </a:extLst>
              </a:tr>
              <a:tr h="370840">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711518847"/>
                  </a:ext>
                </a:extLst>
              </a:tr>
              <a:tr h="370840">
                <a:tc>
                  <a:txBody>
                    <a:bodyPr/>
                    <a:lstStyle/>
                    <a:p>
                      <a:r>
                        <a:rPr lang="zh-CN" altLang="en-US" dirty="0"/>
                        <a:t>合计</a:t>
                      </a:r>
                    </a:p>
                  </a:txBody>
                  <a:tcPr/>
                </a:tc>
                <a:tc>
                  <a:txBody>
                    <a:bodyPr/>
                    <a:lstStyle/>
                    <a:p>
                      <a:r>
                        <a:rPr lang="en-US" altLang="zh-CN" dirty="0"/>
                        <a:t>17</a:t>
                      </a:r>
                      <a:endParaRPr lang="zh-CN" altLang="en-US" dirty="0"/>
                    </a:p>
                  </a:txBody>
                  <a:tcPr/>
                </a:tc>
                <a:tc>
                  <a:txBody>
                    <a:bodyPr/>
                    <a:lstStyle/>
                    <a:p>
                      <a:r>
                        <a:rPr lang="en-US" altLang="zh-CN" dirty="0"/>
                        <a:t>18</a:t>
                      </a:r>
                      <a:endParaRPr lang="zh-CN" altLang="en-US" dirty="0"/>
                    </a:p>
                  </a:txBody>
                  <a:tcPr/>
                </a:tc>
                <a:tc>
                  <a:txBody>
                    <a:bodyPr/>
                    <a:lstStyle/>
                    <a:p>
                      <a:endParaRPr lang="zh-CN" altLang="en-US" dirty="0"/>
                    </a:p>
                  </a:txBody>
                  <a:tcPr/>
                </a:tc>
                <a:extLst>
                  <a:ext uri="{0D108BD9-81ED-4DB2-BD59-A6C34878D82A}">
                    <a16:rowId xmlns:a16="http://schemas.microsoft.com/office/drawing/2014/main" val="2738804348"/>
                  </a:ext>
                </a:extLst>
              </a:tr>
            </a:tbl>
          </a:graphicData>
        </a:graphic>
      </p:graphicFrame>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E5685701-DF8A-49E4-9439-762888E1EEB4}"/>
                  </a:ext>
                </a:extLst>
              </p14:cNvPr>
              <p14:cNvContentPartPr/>
              <p14:nvPr/>
            </p14:nvContentPartPr>
            <p14:xfrm>
              <a:off x="368280" y="1359000"/>
              <a:ext cx="9728640" cy="2673720"/>
            </p14:xfrm>
          </p:contentPart>
        </mc:Choice>
        <mc:Fallback>
          <p:pic>
            <p:nvPicPr>
              <p:cNvPr id="5" name="墨迹 4">
                <a:extLst>
                  <a:ext uri="{FF2B5EF4-FFF2-40B4-BE49-F238E27FC236}">
                    <a16:creationId xmlns:a16="http://schemas.microsoft.com/office/drawing/2014/main" id="{E5685701-DF8A-49E4-9439-762888E1EEB4}"/>
                  </a:ext>
                </a:extLst>
              </p:cNvPr>
              <p:cNvPicPr/>
              <p:nvPr/>
            </p:nvPicPr>
            <p:blipFill>
              <a:blip r:embed="rId5"/>
              <a:stretch>
                <a:fillRect/>
              </a:stretch>
            </p:blipFill>
            <p:spPr>
              <a:xfrm>
                <a:off x="358920" y="1349640"/>
                <a:ext cx="9747360" cy="2692440"/>
              </a:xfrm>
              <a:prstGeom prst="rect">
                <a:avLst/>
              </a:prstGeom>
            </p:spPr>
          </p:pic>
        </mc:Fallback>
      </mc:AlternateContent>
    </p:spTree>
    <p:extLst>
      <p:ext uri="{BB962C8B-B14F-4D97-AF65-F5344CB8AC3E}">
        <p14:creationId xmlns:p14="http://schemas.microsoft.com/office/powerpoint/2010/main" val="3390017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Filter out individual false positives</a:t>
            </a:r>
            <a:endParaRPr lang="zh-CN" altLang="en-US" dirty="0"/>
          </a:p>
        </p:txBody>
      </p:sp>
      <p:sp>
        <p:nvSpPr>
          <p:cNvPr id="3" name="内容占位符 2">
            <a:extLst>
              <a:ext uri="{FF2B5EF4-FFF2-40B4-BE49-F238E27FC236}">
                <a16:creationId xmlns:a16="http://schemas.microsoft.com/office/drawing/2014/main" id="{571722B1-DFB6-43E9-BC80-95ECC12DE4D2}"/>
              </a:ext>
            </a:extLst>
          </p:cNvPr>
          <p:cNvSpPr>
            <a:spLocks noGrp="1"/>
          </p:cNvSpPr>
          <p:nvPr>
            <p:ph idx="1"/>
          </p:nvPr>
        </p:nvSpPr>
        <p:spPr>
          <a:xfrm>
            <a:off x="838200" y="1825625"/>
            <a:ext cx="10515600" cy="4403725"/>
          </a:xfrm>
        </p:spPr>
        <p:txBody>
          <a:bodyPr>
            <a:normAutofit/>
          </a:bodyPr>
          <a:lstStyle/>
          <a:p>
            <a:r>
              <a:rPr lang="en-US" altLang="zh-CN" b="1" dirty="0"/>
              <a:t>amongst links in the absence of faults</a:t>
            </a:r>
          </a:p>
          <a:p>
            <a:r>
              <a:rPr lang="en-US" altLang="zh-CN" dirty="0"/>
              <a:t>We use a chi-squared test with the </a:t>
            </a:r>
            <a:r>
              <a:rPr lang="en-US" altLang="zh-CN" b="1" dirty="0"/>
              <a:t>null hypothesis </a:t>
            </a:r>
            <a:r>
              <a:rPr lang="en-US" altLang="zh-CN" dirty="0"/>
              <a:t>that, in the absence of faults, </a:t>
            </a:r>
            <a:r>
              <a:rPr lang="en-US" altLang="zh-CN" b="1" dirty="0"/>
              <a:t>all links will have relatively similar numbers of hosts that flag it not-guilty</a:t>
            </a:r>
            <a:r>
              <a:rPr lang="en-US" altLang="zh-CN" dirty="0"/>
              <a:t>.</a:t>
            </a:r>
          </a:p>
          <a:p>
            <a:r>
              <a:rPr lang="en-US" altLang="zh-CN" dirty="0"/>
              <a:t>Hypothesize that </a:t>
            </a:r>
            <a:r>
              <a:rPr lang="en-US" altLang="zh-CN" b="1" dirty="0"/>
              <a:t>false positives should be evenly distributed</a:t>
            </a:r>
            <a:endParaRPr lang="en-US" altLang="zh-CN" dirty="0"/>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F73EF224-B6F1-40C4-AC02-E63462D534EA}"/>
                  </a:ext>
                </a:extLst>
              </p14:cNvPr>
              <p14:cNvContentPartPr/>
              <p14:nvPr/>
            </p14:nvContentPartPr>
            <p14:xfrm>
              <a:off x="3200400" y="5219640"/>
              <a:ext cx="360" cy="360"/>
            </p14:xfrm>
          </p:contentPart>
        </mc:Choice>
        <mc:Fallback>
          <p:pic>
            <p:nvPicPr>
              <p:cNvPr id="4" name="墨迹 3">
                <a:extLst>
                  <a:ext uri="{FF2B5EF4-FFF2-40B4-BE49-F238E27FC236}">
                    <a16:creationId xmlns:a16="http://schemas.microsoft.com/office/drawing/2014/main" id="{F73EF224-B6F1-40C4-AC02-E63462D534EA}"/>
                  </a:ext>
                </a:extLst>
              </p:cNvPr>
              <p:cNvPicPr/>
              <p:nvPr/>
            </p:nvPicPr>
            <p:blipFill>
              <a:blip r:embed="rId4"/>
              <a:stretch>
                <a:fillRect/>
              </a:stretch>
            </p:blipFill>
            <p:spPr>
              <a:xfrm>
                <a:off x="3191040" y="5210280"/>
                <a:ext cx="19080" cy="19080"/>
              </a:xfrm>
              <a:prstGeom prst="rect">
                <a:avLst/>
              </a:prstGeom>
            </p:spPr>
          </p:pic>
        </mc:Fallback>
      </mc:AlternateContent>
    </p:spTree>
    <p:extLst>
      <p:ext uri="{BB962C8B-B14F-4D97-AF65-F5344CB8AC3E}">
        <p14:creationId xmlns:p14="http://schemas.microsoft.com/office/powerpoint/2010/main" val="3148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199" y="1823937"/>
            <a:ext cx="7578013" cy="3130618"/>
          </a:xfrm>
        </p:spPr>
        <p:txBody>
          <a:bodyPr>
            <a:normAutofit fontScale="70000" lnSpcReduction="20000"/>
          </a:bodyPr>
          <a:lstStyle/>
          <a:p>
            <a:r>
              <a:rPr lang="en-US" altLang="zh-CN" b="1" dirty="0"/>
              <a:t>Passive monitoring </a:t>
            </a:r>
          </a:p>
          <a:p>
            <a:pPr marL="0" indent="0">
              <a:buNone/>
            </a:pPr>
            <a:r>
              <a:rPr lang="en-US" altLang="zh-CN" dirty="0"/>
              <a:t>	• Use readily available metrics to generate failure alarms </a:t>
            </a:r>
          </a:p>
          <a:p>
            <a:pPr marL="0" indent="0">
              <a:buNone/>
            </a:pPr>
            <a:r>
              <a:rPr lang="en-US" altLang="zh-CN" dirty="0"/>
              <a:t>		• </a:t>
            </a:r>
            <a:r>
              <a:rPr lang="en-US" altLang="zh-CN" sz="2300" dirty="0"/>
              <a:t>Additional hardware monitors</a:t>
            </a:r>
          </a:p>
          <a:p>
            <a:pPr marL="0" indent="0">
              <a:buNone/>
            </a:pPr>
            <a:r>
              <a:rPr lang="en-US" altLang="zh-CN" b="1" dirty="0"/>
              <a:t>•  Active probing </a:t>
            </a:r>
          </a:p>
          <a:p>
            <a:pPr marL="0" indent="0">
              <a:buNone/>
            </a:pPr>
            <a:r>
              <a:rPr lang="en-US" altLang="zh-CN" dirty="0"/>
              <a:t>	• Inject probing packets to monitor the network status </a:t>
            </a:r>
          </a:p>
          <a:p>
            <a:pPr marL="0" indent="0">
              <a:buNone/>
            </a:pPr>
            <a:r>
              <a:rPr lang="en-US" altLang="zh-CN" sz="2300" dirty="0"/>
              <a:t>		• Cannot distinguish fail-stop and partial failures</a:t>
            </a:r>
          </a:p>
          <a:p>
            <a:pPr marL="0" indent="0">
              <a:buNone/>
            </a:pPr>
            <a:r>
              <a:rPr lang="en-US" altLang="zh-CN" sz="2300" dirty="0"/>
              <a:t>		• Incur high cost</a:t>
            </a:r>
          </a:p>
          <a:p>
            <a:pPr marL="0" indent="0">
              <a:buNone/>
            </a:pPr>
            <a:r>
              <a:rPr lang="en-US" altLang="zh-CN" sz="2300" dirty="0"/>
              <a:t>		• Many probing packets and forwarding rules</a:t>
            </a:r>
          </a:p>
          <a:p>
            <a:pPr marL="0" indent="0">
              <a:buNone/>
            </a:pPr>
            <a:r>
              <a:rPr lang="en-US" altLang="zh-CN" sz="2300" dirty="0"/>
              <a:t>		• Long probing time</a:t>
            </a:r>
          </a:p>
          <a:p>
            <a:pPr marL="0" indent="0">
              <a:buNone/>
            </a:pPr>
            <a:endParaRPr lang="en-US" altLang="zh-CN" sz="2200" dirty="0"/>
          </a:p>
          <a:p>
            <a:pPr marL="0" indent="0">
              <a:buNone/>
            </a:pPr>
            <a:endParaRPr lang="zh-CN" altLang="en-US" sz="2200" dirty="0"/>
          </a:p>
        </p:txBody>
      </p:sp>
      <p:pic>
        <p:nvPicPr>
          <p:cNvPr id="5" name="图片 4">
            <a:extLst>
              <a:ext uri="{FF2B5EF4-FFF2-40B4-BE49-F238E27FC236}">
                <a16:creationId xmlns:a16="http://schemas.microsoft.com/office/drawing/2014/main" id="{83BD5138-D195-495D-BBD4-B45F14335D78}"/>
              </a:ext>
            </a:extLst>
          </p:cNvPr>
          <p:cNvPicPr>
            <a:picLocks noChangeAspect="1"/>
          </p:cNvPicPr>
          <p:nvPr/>
        </p:nvPicPr>
        <p:blipFill>
          <a:blip r:embed="rId3"/>
          <a:stretch>
            <a:fillRect/>
          </a:stretch>
        </p:blipFill>
        <p:spPr>
          <a:xfrm>
            <a:off x="8416212" y="3350015"/>
            <a:ext cx="3550387" cy="2288955"/>
          </a:xfrm>
          <a:prstGeom prst="rect">
            <a:avLst/>
          </a:prstGeom>
        </p:spPr>
      </p:pic>
      <p:pic>
        <p:nvPicPr>
          <p:cNvPr id="7" name="图片 6">
            <a:extLst>
              <a:ext uri="{FF2B5EF4-FFF2-40B4-BE49-F238E27FC236}">
                <a16:creationId xmlns:a16="http://schemas.microsoft.com/office/drawing/2014/main" id="{90EB22AB-F285-43DB-A933-17F657C8F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6355" y="1382868"/>
            <a:ext cx="3780843" cy="1833898"/>
          </a:xfrm>
          <a:prstGeom prst="rect">
            <a:avLst/>
          </a:prstGeom>
        </p:spPr>
      </p:pic>
    </p:spTree>
    <p:extLst>
      <p:ext uri="{BB962C8B-B14F-4D97-AF65-F5344CB8AC3E}">
        <p14:creationId xmlns:p14="http://schemas.microsoft.com/office/powerpoint/2010/main" val="90628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EF3C5-0300-436D-A060-D43EA3C8DC51}"/>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3EE9EB9E-1C8D-43CD-8CDD-EAEDC3F556D3}"/>
              </a:ext>
            </a:extLst>
          </p:cNvPr>
          <p:cNvSpPr>
            <a:spLocks noGrp="1"/>
          </p:cNvSpPr>
          <p:nvPr>
            <p:ph idx="1"/>
          </p:nvPr>
        </p:nvSpPr>
        <p:spPr>
          <a:xfrm>
            <a:off x="838200" y="1825625"/>
            <a:ext cx="10515600" cy="2225039"/>
          </a:xfrm>
        </p:spPr>
        <p:txBody>
          <a:bodyPr>
            <a:normAutofit/>
          </a:bodyPr>
          <a:lstStyle/>
          <a:p>
            <a:r>
              <a:rPr lang="en-US" altLang="zh-CN" dirty="0"/>
              <a:t>Environment: </a:t>
            </a:r>
          </a:p>
          <a:p>
            <a:pPr lvl="1"/>
            <a:r>
              <a:rPr lang="en-US" altLang="zh-CN" dirty="0">
                <a:solidFill>
                  <a:srgbClr val="404040"/>
                </a:solidFill>
                <a:effectLst/>
              </a:rPr>
              <a:t>Facebook datacenter</a:t>
            </a:r>
            <a:r>
              <a:rPr lang="en-US" altLang="zh-CN" dirty="0">
                <a:solidFill>
                  <a:srgbClr val="404040"/>
                </a:solidFill>
              </a:rPr>
              <a:t>:</a:t>
            </a:r>
            <a:r>
              <a:rPr lang="zh-CN" altLang="en-US" dirty="0">
                <a:solidFill>
                  <a:srgbClr val="404040"/>
                </a:solidFill>
              </a:rPr>
              <a:t> </a:t>
            </a:r>
            <a:r>
              <a:rPr lang="en-US" altLang="zh-CN" dirty="0">
                <a:solidFill>
                  <a:srgbClr val="404040"/>
                </a:solidFill>
                <a:effectLst/>
              </a:rPr>
              <a:t>86</a:t>
            </a:r>
            <a:r>
              <a:rPr lang="zh-CN" altLang="en-US" dirty="0">
                <a:solidFill>
                  <a:srgbClr val="404040"/>
                </a:solidFill>
                <a:effectLst/>
              </a:rPr>
              <a:t>个</a:t>
            </a:r>
            <a:r>
              <a:rPr lang="en-US" altLang="zh-CN" dirty="0">
                <a:solidFill>
                  <a:srgbClr val="404040"/>
                </a:solidFill>
                <a:effectLst/>
              </a:rPr>
              <a:t>web server</a:t>
            </a:r>
          </a:p>
          <a:p>
            <a:pPr lvl="2"/>
            <a:r>
              <a:rPr lang="en-US" altLang="zh-CN" dirty="0">
                <a:solidFill>
                  <a:srgbClr val="404040"/>
                </a:solidFill>
              </a:rPr>
              <a:t>Inject Faults:</a:t>
            </a:r>
            <a:r>
              <a:rPr lang="zh-CN" altLang="en-US" dirty="0">
                <a:solidFill>
                  <a:srgbClr val="404040"/>
                </a:solidFill>
              </a:rPr>
              <a:t> </a:t>
            </a:r>
            <a:r>
              <a:rPr lang="en-US" altLang="zh-CN" dirty="0">
                <a:solidFill>
                  <a:srgbClr val="404040"/>
                </a:solidFill>
              </a:rPr>
              <a:t>iptables</a:t>
            </a:r>
            <a:endParaRPr lang="en-US" altLang="zh-CN" dirty="0">
              <a:solidFill>
                <a:srgbClr val="404040"/>
              </a:solidFill>
              <a:effectLst/>
            </a:endParaRPr>
          </a:p>
          <a:p>
            <a:pPr lvl="1"/>
            <a:r>
              <a:rPr lang="en-US" altLang="zh-CN" dirty="0">
                <a:solidFill>
                  <a:srgbClr val="404040"/>
                </a:solidFill>
              </a:rPr>
              <a:t>Private testbed</a:t>
            </a:r>
          </a:p>
          <a:p>
            <a:pPr lvl="2"/>
            <a:r>
              <a:rPr lang="en-US" altLang="zh-CN" dirty="0">
                <a:solidFill>
                  <a:srgbClr val="404040"/>
                </a:solidFill>
              </a:rPr>
              <a:t>Inject Faults:</a:t>
            </a:r>
            <a:r>
              <a:rPr lang="zh-CN" altLang="en-US" dirty="0">
                <a:solidFill>
                  <a:srgbClr val="404040"/>
                </a:solidFill>
              </a:rPr>
              <a:t> </a:t>
            </a:r>
            <a:r>
              <a:rPr lang="en-US" altLang="zh-CN" dirty="0">
                <a:solidFill>
                  <a:srgbClr val="404040"/>
                </a:solidFill>
              </a:rPr>
              <a:t>network bridge and </a:t>
            </a:r>
            <a:r>
              <a:rPr lang="en-US" altLang="zh-CN" dirty="0" err="1">
                <a:solidFill>
                  <a:srgbClr val="404040"/>
                </a:solidFill>
              </a:rPr>
              <a:t>tc-netem</a:t>
            </a:r>
            <a:endParaRPr lang="en-US" altLang="zh-CN" dirty="0"/>
          </a:p>
        </p:txBody>
      </p:sp>
      <p:pic>
        <p:nvPicPr>
          <p:cNvPr id="1026" name="Picture 2">
            <a:extLst>
              <a:ext uri="{FF2B5EF4-FFF2-40B4-BE49-F238E27FC236}">
                <a16:creationId xmlns:a16="http://schemas.microsoft.com/office/drawing/2014/main" id="{E25A8A0B-133F-4FE5-B80D-BA9CC383A8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40" t="16266" r="8988" b="22449"/>
          <a:stretch/>
        </p:blipFill>
        <p:spPr bwMode="auto">
          <a:xfrm>
            <a:off x="1251282" y="3773349"/>
            <a:ext cx="6882063" cy="2904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362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Speed and sensitivity</a:t>
            </a:r>
            <a:endParaRPr lang="zh-CN" altLang="en-US" dirty="0"/>
          </a:p>
        </p:txBody>
      </p:sp>
      <p:pic>
        <p:nvPicPr>
          <p:cNvPr id="4" name="图片 3">
            <a:extLst>
              <a:ext uri="{FF2B5EF4-FFF2-40B4-BE49-F238E27FC236}">
                <a16:creationId xmlns:a16="http://schemas.microsoft.com/office/drawing/2014/main" id="{14357D61-BDD9-4534-8A3A-90CA70F0D26A}"/>
              </a:ext>
            </a:extLst>
          </p:cNvPr>
          <p:cNvPicPr>
            <a:picLocks noChangeAspect="1"/>
          </p:cNvPicPr>
          <p:nvPr/>
        </p:nvPicPr>
        <p:blipFill>
          <a:blip r:embed="rId3"/>
          <a:stretch>
            <a:fillRect/>
          </a:stretch>
        </p:blipFill>
        <p:spPr>
          <a:xfrm>
            <a:off x="830579" y="2034540"/>
            <a:ext cx="4829175" cy="3863340"/>
          </a:xfrm>
          <a:prstGeom prst="rect">
            <a:avLst/>
          </a:prstGeom>
        </p:spPr>
      </p:pic>
      <p:pic>
        <p:nvPicPr>
          <p:cNvPr id="3" name="图片 2">
            <a:extLst>
              <a:ext uri="{FF2B5EF4-FFF2-40B4-BE49-F238E27FC236}">
                <a16:creationId xmlns:a16="http://schemas.microsoft.com/office/drawing/2014/main" id="{B3D8ED45-CE09-4FE0-B6E7-52DA65A1289A}"/>
              </a:ext>
            </a:extLst>
          </p:cNvPr>
          <p:cNvPicPr>
            <a:picLocks noChangeAspect="1"/>
          </p:cNvPicPr>
          <p:nvPr/>
        </p:nvPicPr>
        <p:blipFill>
          <a:blip r:embed="rId4"/>
          <a:stretch>
            <a:fillRect/>
          </a:stretch>
        </p:blipFill>
        <p:spPr>
          <a:xfrm>
            <a:off x="5575478" y="2429600"/>
            <a:ext cx="6254572" cy="3127286"/>
          </a:xfrm>
          <a:prstGeom prst="rect">
            <a:avLst/>
          </a:prstGeom>
        </p:spPr>
      </p:pic>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4960D47E-140C-4709-9E9E-EABD83585E4A}"/>
                  </a:ext>
                </a:extLst>
              </p14:cNvPr>
              <p14:cNvContentPartPr/>
              <p14:nvPr/>
            </p14:nvContentPartPr>
            <p14:xfrm>
              <a:off x="6756480" y="3193920"/>
              <a:ext cx="2508480" cy="1810080"/>
            </p14:xfrm>
          </p:contentPart>
        </mc:Choice>
        <mc:Fallback>
          <p:pic>
            <p:nvPicPr>
              <p:cNvPr id="5" name="墨迹 4">
                <a:extLst>
                  <a:ext uri="{FF2B5EF4-FFF2-40B4-BE49-F238E27FC236}">
                    <a16:creationId xmlns:a16="http://schemas.microsoft.com/office/drawing/2014/main" id="{4960D47E-140C-4709-9E9E-EABD83585E4A}"/>
                  </a:ext>
                </a:extLst>
              </p:cNvPr>
              <p:cNvPicPr/>
              <p:nvPr/>
            </p:nvPicPr>
            <p:blipFill>
              <a:blip r:embed="rId6"/>
              <a:stretch>
                <a:fillRect/>
              </a:stretch>
            </p:blipFill>
            <p:spPr>
              <a:xfrm>
                <a:off x="6747120" y="3184560"/>
                <a:ext cx="2527200" cy="1828800"/>
              </a:xfrm>
              <a:prstGeom prst="rect">
                <a:avLst/>
              </a:prstGeom>
            </p:spPr>
          </p:pic>
        </mc:Fallback>
      </mc:AlternateContent>
    </p:spTree>
    <p:extLst>
      <p:ext uri="{BB962C8B-B14F-4D97-AF65-F5344CB8AC3E}">
        <p14:creationId xmlns:p14="http://schemas.microsoft.com/office/powerpoint/2010/main" val="63774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233F-B7B8-4FFA-88BC-D619629504B2}"/>
              </a:ext>
            </a:extLst>
          </p:cNvPr>
          <p:cNvSpPr>
            <a:spLocks noGrp="1"/>
          </p:cNvSpPr>
          <p:nvPr>
            <p:ph type="title"/>
          </p:nvPr>
        </p:nvSpPr>
        <p:spPr/>
        <p:txBody>
          <a:bodyPr/>
          <a:lstStyle/>
          <a:p>
            <a:r>
              <a:rPr lang="en-US" altLang="zh-CN" dirty="0"/>
              <a:t>Precision and accuracy</a:t>
            </a:r>
            <a:endParaRPr lang="zh-CN" altLang="en-US" dirty="0"/>
          </a:p>
        </p:txBody>
      </p:sp>
      <p:sp>
        <p:nvSpPr>
          <p:cNvPr id="5" name="文本框 4">
            <a:extLst>
              <a:ext uri="{FF2B5EF4-FFF2-40B4-BE49-F238E27FC236}">
                <a16:creationId xmlns:a16="http://schemas.microsoft.com/office/drawing/2014/main" id="{D18434AB-9B1D-4CB0-A4F0-1A99873F14A6}"/>
              </a:ext>
            </a:extLst>
          </p:cNvPr>
          <p:cNvSpPr txBox="1"/>
          <p:nvPr/>
        </p:nvSpPr>
        <p:spPr>
          <a:xfrm>
            <a:off x="838200" y="5481935"/>
            <a:ext cx="6097904" cy="923330"/>
          </a:xfrm>
          <a:prstGeom prst="rect">
            <a:avLst/>
          </a:prstGeom>
          <a:noFill/>
        </p:spPr>
        <p:txBody>
          <a:bodyPr wrap="square">
            <a:spAutoFit/>
          </a:bodyPr>
          <a:lstStyle/>
          <a:p>
            <a:r>
              <a:rPr lang="en-US" altLang="zh-CN" b="1" dirty="0"/>
              <a:t>Concurrent unequal faults</a:t>
            </a:r>
            <a:r>
              <a:rPr lang="zh-CN" altLang="en-US" dirty="0"/>
              <a:t>：</a:t>
            </a:r>
            <a:r>
              <a:rPr lang="en-US" altLang="zh-CN" dirty="0"/>
              <a:t>One causing a packet loss rate of 0.5%, and one with a rate that varies from 0.25% to 0.15% (which we can easily identify in isolation).</a:t>
            </a:r>
            <a:endParaRPr lang="zh-CN" altLang="en-US" dirty="0"/>
          </a:p>
        </p:txBody>
      </p:sp>
      <p:pic>
        <p:nvPicPr>
          <p:cNvPr id="2050" name="Picture 2">
            <a:extLst>
              <a:ext uri="{FF2B5EF4-FFF2-40B4-BE49-F238E27FC236}">
                <a16:creationId xmlns:a16="http://schemas.microsoft.com/office/drawing/2014/main" id="{2E2FF459-F98F-4314-9432-E61BDB550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 y="1451610"/>
            <a:ext cx="4908042" cy="387477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60C10141-FDD2-4C15-A298-B03CB4171119}"/>
              </a:ext>
            </a:extLst>
          </p:cNvPr>
          <p:cNvPicPr>
            <a:picLocks noChangeAspect="1"/>
          </p:cNvPicPr>
          <p:nvPr/>
        </p:nvPicPr>
        <p:blipFill>
          <a:blip r:embed="rId4"/>
          <a:stretch>
            <a:fillRect/>
          </a:stretch>
        </p:blipFill>
        <p:spPr>
          <a:xfrm>
            <a:off x="6817042" y="1451610"/>
            <a:ext cx="4536758" cy="3863419"/>
          </a:xfrm>
          <a:prstGeom prst="rect">
            <a:avLst/>
          </a:prstGeom>
        </p:spPr>
      </p:pic>
      <p:sp>
        <p:nvSpPr>
          <p:cNvPr id="9" name="文本框 8">
            <a:extLst>
              <a:ext uri="{FF2B5EF4-FFF2-40B4-BE49-F238E27FC236}">
                <a16:creationId xmlns:a16="http://schemas.microsoft.com/office/drawing/2014/main" id="{FC206289-0C7C-4059-8FB2-77B7EF8A3066}"/>
              </a:ext>
            </a:extLst>
          </p:cNvPr>
          <p:cNvSpPr txBox="1"/>
          <p:nvPr/>
        </p:nvSpPr>
        <p:spPr>
          <a:xfrm>
            <a:off x="6936104" y="5481935"/>
            <a:ext cx="5255896" cy="1200329"/>
          </a:xfrm>
          <a:prstGeom prst="rect">
            <a:avLst/>
          </a:prstGeom>
          <a:noFill/>
        </p:spPr>
        <p:txBody>
          <a:bodyPr wrap="square">
            <a:spAutoFit/>
          </a:bodyPr>
          <a:lstStyle/>
          <a:p>
            <a:pPr algn="l"/>
            <a:r>
              <a:rPr lang="en-US" altLang="zh-CN" b="1" dirty="0"/>
              <a:t>Large correlated faults</a:t>
            </a:r>
            <a:r>
              <a:rPr lang="zh-CN" altLang="en-US" b="1" dirty="0"/>
              <a:t>：</a:t>
            </a:r>
            <a:r>
              <a:rPr lang="en-US" altLang="zh-CN" sz="1800" b="0" i="0" u="none" strike="noStrike" baseline="0" dirty="0">
                <a:latin typeface="NimbusRomNo9L-Regu"/>
              </a:rPr>
              <a:t>induce </a:t>
            </a:r>
            <a:r>
              <a:rPr lang="en-US" altLang="zh-CN" sz="1800" b="0" i="0" u="none" strike="noStrike" baseline="0" dirty="0" err="1">
                <a:latin typeface="NimbusRomNo9L-Regu"/>
              </a:rPr>
              <a:t>linecard</a:t>
            </a:r>
            <a:r>
              <a:rPr lang="en-US" altLang="zh-CN" sz="1800" b="0" i="0" u="none" strike="noStrike" baseline="0" dirty="0">
                <a:latin typeface="NimbusRomNo9L-Regu"/>
              </a:rPr>
              <a:t>-level faults on 25%, 50%, 75% and 100% of the uplinks on the instrumented Agg switch in the Facebook datacenter. The per-link loss rate in each case was 0.25%.</a:t>
            </a:r>
            <a:endParaRPr lang="en-US" altLang="zh-CN" dirty="0"/>
          </a:p>
        </p:txBody>
      </p:sp>
    </p:spTree>
    <p:extLst>
      <p:ext uri="{BB962C8B-B14F-4D97-AF65-F5344CB8AC3E}">
        <p14:creationId xmlns:p14="http://schemas.microsoft.com/office/powerpoint/2010/main" val="2103098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762A-47F9-4360-9CDB-1FB95490258D}"/>
              </a:ext>
            </a:extLst>
          </p:cNvPr>
          <p:cNvSpPr>
            <a:spLocks noGrp="1"/>
          </p:cNvSpPr>
          <p:nvPr>
            <p:ph type="title"/>
          </p:nvPr>
        </p:nvSpPr>
        <p:spPr/>
        <p:txBody>
          <a:bodyPr/>
          <a:lstStyle/>
          <a:p>
            <a:r>
              <a:rPr lang="en-US" altLang="zh-CN" dirty="0"/>
              <a:t>False positives</a:t>
            </a:r>
            <a:endParaRPr lang="zh-CN" altLang="en-US" dirty="0"/>
          </a:p>
        </p:txBody>
      </p:sp>
      <p:sp>
        <p:nvSpPr>
          <p:cNvPr id="3" name="内容占位符 2">
            <a:extLst>
              <a:ext uri="{FF2B5EF4-FFF2-40B4-BE49-F238E27FC236}">
                <a16:creationId xmlns:a16="http://schemas.microsoft.com/office/drawing/2014/main" id="{4CCF4B9F-5760-4C35-9EB1-D32B097769A0}"/>
              </a:ext>
            </a:extLst>
          </p:cNvPr>
          <p:cNvSpPr>
            <a:spLocks noGrp="1"/>
          </p:cNvSpPr>
          <p:nvPr>
            <p:ph idx="1"/>
          </p:nvPr>
        </p:nvSpPr>
        <p:spPr/>
        <p:txBody>
          <a:bodyPr/>
          <a:lstStyle/>
          <a:p>
            <a:r>
              <a:rPr lang="en-US" altLang="zh-CN" dirty="0"/>
              <a:t>The longer our controller interval, the more sensitive we are to catching low-impact faults but the more likely we are to be subject to false positives</a:t>
            </a:r>
          </a:p>
          <a:p>
            <a:r>
              <a:rPr lang="en-US" altLang="zh-CN" dirty="0"/>
              <a:t>Intervals ranging from 10 seconds to an hour. Only one-hour intervals generated any false positives in our data.</a:t>
            </a:r>
            <a:endParaRPr lang="zh-CN" altLang="en-US" dirty="0"/>
          </a:p>
        </p:txBody>
      </p:sp>
    </p:spTree>
    <p:extLst>
      <p:ext uri="{BB962C8B-B14F-4D97-AF65-F5344CB8AC3E}">
        <p14:creationId xmlns:p14="http://schemas.microsoft.com/office/powerpoint/2010/main" val="101803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762A-47F9-4360-9CDB-1FB95490258D}"/>
              </a:ext>
            </a:extLst>
          </p:cNvPr>
          <p:cNvSpPr>
            <a:spLocks noGrp="1"/>
          </p:cNvSpPr>
          <p:nvPr>
            <p:ph type="title"/>
          </p:nvPr>
        </p:nvSpPr>
        <p:spPr/>
        <p:txBody>
          <a:bodyPr/>
          <a:lstStyle/>
          <a:p>
            <a:r>
              <a:rPr lang="en-US" altLang="zh-CN" dirty="0"/>
              <a:t>Granular faults and alternative </a:t>
            </a:r>
            <a:r>
              <a:rPr lang="en-US" altLang="zh-CN" dirty="0" err="1"/>
              <a:t>binnings</a:t>
            </a:r>
            <a:endParaRPr lang="zh-CN" altLang="en-US" dirty="0"/>
          </a:p>
        </p:txBody>
      </p:sp>
      <p:sp>
        <p:nvSpPr>
          <p:cNvPr id="3" name="内容占位符 2">
            <a:extLst>
              <a:ext uri="{FF2B5EF4-FFF2-40B4-BE49-F238E27FC236}">
                <a16:creationId xmlns:a16="http://schemas.microsoft.com/office/drawing/2014/main" id="{4CCF4B9F-5760-4C35-9EB1-D32B097769A0}"/>
              </a:ext>
            </a:extLst>
          </p:cNvPr>
          <p:cNvSpPr>
            <a:spLocks noGrp="1"/>
          </p:cNvSpPr>
          <p:nvPr>
            <p:ph idx="1"/>
          </p:nvPr>
        </p:nvSpPr>
        <p:spPr>
          <a:xfrm>
            <a:off x="838200" y="1825625"/>
            <a:ext cx="10515600" cy="2336472"/>
          </a:xfrm>
        </p:spPr>
        <p:txBody>
          <a:bodyPr/>
          <a:lstStyle/>
          <a:p>
            <a:r>
              <a:rPr lang="en-US" altLang="zh-CN" dirty="0"/>
              <a:t>The longer our controller interval, the more sensitive we are to catching low-impact faults but the more likely we are to be subject to false positives</a:t>
            </a:r>
          </a:p>
          <a:p>
            <a:r>
              <a:rPr lang="en-US" altLang="zh-CN" dirty="0"/>
              <a:t>Intervals ranging from 10 seconds to an hour. Only one-hour intervals generated any false positives in our data.</a:t>
            </a:r>
            <a:endParaRPr lang="zh-CN" altLang="en-US" dirty="0"/>
          </a:p>
        </p:txBody>
      </p:sp>
      <p:pic>
        <p:nvPicPr>
          <p:cNvPr id="4" name="图片 3">
            <a:extLst>
              <a:ext uri="{FF2B5EF4-FFF2-40B4-BE49-F238E27FC236}">
                <a16:creationId xmlns:a16="http://schemas.microsoft.com/office/drawing/2014/main" id="{C133180C-5D24-4B0C-A37F-069A4FB61CD3}"/>
              </a:ext>
            </a:extLst>
          </p:cNvPr>
          <p:cNvPicPr>
            <a:picLocks noChangeAspect="1"/>
          </p:cNvPicPr>
          <p:nvPr/>
        </p:nvPicPr>
        <p:blipFill>
          <a:blip r:embed="rId3"/>
          <a:stretch>
            <a:fillRect/>
          </a:stretch>
        </p:blipFill>
        <p:spPr>
          <a:xfrm>
            <a:off x="1090448" y="4162097"/>
            <a:ext cx="6340366" cy="2285748"/>
          </a:xfrm>
          <a:prstGeom prst="rect">
            <a:avLst/>
          </a:prstGeom>
        </p:spPr>
      </p:pic>
    </p:spTree>
    <p:extLst>
      <p:ext uri="{BB962C8B-B14F-4D97-AF65-F5344CB8AC3E}">
        <p14:creationId xmlns:p14="http://schemas.microsoft.com/office/powerpoint/2010/main" val="2732185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762A-47F9-4360-9CDB-1FB95490258D}"/>
              </a:ext>
            </a:extLst>
          </p:cNvPr>
          <p:cNvSpPr>
            <a:spLocks noGrp="1"/>
          </p:cNvSpPr>
          <p:nvPr>
            <p:ph type="title"/>
          </p:nvPr>
        </p:nvSpPr>
        <p:spPr/>
        <p:txBody>
          <a:bodyPr/>
          <a:lstStyle/>
          <a:p>
            <a:r>
              <a:rPr lang="en-US" altLang="zh-CN" dirty="0"/>
              <a:t>Overhead</a:t>
            </a:r>
            <a:endParaRPr lang="zh-CN" altLang="en-US" dirty="0"/>
          </a:p>
        </p:txBody>
      </p:sp>
      <p:sp>
        <p:nvSpPr>
          <p:cNvPr id="3" name="内容占位符 2">
            <a:extLst>
              <a:ext uri="{FF2B5EF4-FFF2-40B4-BE49-F238E27FC236}">
                <a16:creationId xmlns:a16="http://schemas.microsoft.com/office/drawing/2014/main" id="{4CCF4B9F-5760-4C35-9EB1-D32B097769A0}"/>
              </a:ext>
            </a:extLst>
          </p:cNvPr>
          <p:cNvSpPr>
            <a:spLocks noGrp="1"/>
          </p:cNvSpPr>
          <p:nvPr>
            <p:ph idx="1"/>
          </p:nvPr>
        </p:nvSpPr>
        <p:spPr>
          <a:xfrm>
            <a:off x="838200" y="1825625"/>
            <a:ext cx="10515600" cy="4351338"/>
          </a:xfrm>
        </p:spPr>
        <p:txBody>
          <a:bodyPr>
            <a:normAutofit fontScale="92500" lnSpcReduction="10000"/>
          </a:bodyPr>
          <a:lstStyle/>
          <a:p>
            <a:r>
              <a:rPr lang="en-US" altLang="zh-CN" dirty="0"/>
              <a:t>The host has low CPU overhead</a:t>
            </a:r>
          </a:p>
          <a:p>
            <a:endParaRPr lang="en-US" altLang="zh-CN" dirty="0"/>
          </a:p>
          <a:p>
            <a:endParaRPr lang="en-US" altLang="zh-CN" dirty="0"/>
          </a:p>
          <a:p>
            <a:endParaRPr lang="en-US" altLang="zh-CN" dirty="0"/>
          </a:p>
          <a:p>
            <a:r>
              <a:rPr lang="en-US" altLang="zh-CN" dirty="0"/>
              <a:t>The controller has low CPU overhead: a Python implementation computes 10,000 rounds for tens of links in &lt;1 second on a Xeon E5-2660, and scales linearly in the number of links. </a:t>
            </a:r>
          </a:p>
          <a:p>
            <a:r>
              <a:rPr lang="en-US" altLang="zh-CN" dirty="0"/>
              <a:t>Each host generates two verdicts per link (inbound/outbound) every 10 seconds, with O(1000s) hosts per pod. In total, this yields a streaming overhead of &lt; 10 Mbps per pod, well within the capabilities of the pub-sub framework.</a:t>
            </a:r>
            <a:endParaRPr lang="zh-CN" altLang="en-US" dirty="0"/>
          </a:p>
        </p:txBody>
      </p:sp>
      <p:pic>
        <p:nvPicPr>
          <p:cNvPr id="4" name="图片 3">
            <a:extLst>
              <a:ext uri="{FF2B5EF4-FFF2-40B4-BE49-F238E27FC236}">
                <a16:creationId xmlns:a16="http://schemas.microsoft.com/office/drawing/2014/main" id="{689907FB-0A96-4371-B6C7-483B3DDE3F49}"/>
              </a:ext>
            </a:extLst>
          </p:cNvPr>
          <p:cNvPicPr>
            <a:picLocks noChangeAspect="1"/>
          </p:cNvPicPr>
          <p:nvPr/>
        </p:nvPicPr>
        <p:blipFill>
          <a:blip r:embed="rId3"/>
          <a:stretch>
            <a:fillRect/>
          </a:stretch>
        </p:blipFill>
        <p:spPr>
          <a:xfrm>
            <a:off x="976425" y="2278987"/>
            <a:ext cx="5530702" cy="1307061"/>
          </a:xfrm>
          <a:prstGeom prst="rect">
            <a:avLst/>
          </a:prstGeom>
        </p:spPr>
      </p:pic>
    </p:spTree>
    <p:extLst>
      <p:ext uri="{BB962C8B-B14F-4D97-AF65-F5344CB8AC3E}">
        <p14:creationId xmlns:p14="http://schemas.microsoft.com/office/powerpoint/2010/main" val="1098283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FE41E-5340-4056-9623-D715B80DDC73}"/>
              </a:ext>
            </a:extLst>
          </p:cNvPr>
          <p:cNvSpPr>
            <a:spLocks noGrp="1"/>
          </p:cNvSpPr>
          <p:nvPr>
            <p:ph type="title"/>
          </p:nvPr>
        </p:nvSpPr>
        <p:spPr/>
        <p:txBody>
          <a:bodyPr/>
          <a:lstStyle/>
          <a:p>
            <a:r>
              <a:rPr lang="en-US" altLang="zh-CN" dirty="0"/>
              <a:t>Metric Robustness</a:t>
            </a:r>
            <a:endParaRPr lang="zh-CN" altLang="en-US" dirty="0"/>
          </a:p>
        </p:txBody>
      </p:sp>
      <p:pic>
        <p:nvPicPr>
          <p:cNvPr id="4" name="图片 3">
            <a:extLst>
              <a:ext uri="{FF2B5EF4-FFF2-40B4-BE49-F238E27FC236}">
                <a16:creationId xmlns:a16="http://schemas.microsoft.com/office/drawing/2014/main" id="{64CD1CF3-19FE-4B09-91FA-4F3EC9DC85FB}"/>
              </a:ext>
            </a:extLst>
          </p:cNvPr>
          <p:cNvPicPr>
            <a:picLocks noChangeAspect="1"/>
          </p:cNvPicPr>
          <p:nvPr/>
        </p:nvPicPr>
        <p:blipFill>
          <a:blip r:embed="rId3"/>
          <a:stretch>
            <a:fillRect/>
          </a:stretch>
        </p:blipFill>
        <p:spPr>
          <a:xfrm>
            <a:off x="838200" y="1957216"/>
            <a:ext cx="5449606" cy="4225066"/>
          </a:xfrm>
          <a:prstGeom prst="rect">
            <a:avLst/>
          </a:prstGeom>
        </p:spPr>
      </p:pic>
      <p:pic>
        <p:nvPicPr>
          <p:cNvPr id="5" name="图片 4">
            <a:extLst>
              <a:ext uri="{FF2B5EF4-FFF2-40B4-BE49-F238E27FC236}">
                <a16:creationId xmlns:a16="http://schemas.microsoft.com/office/drawing/2014/main" id="{0AC4931B-A945-487E-819B-E08D77A5F672}"/>
              </a:ext>
            </a:extLst>
          </p:cNvPr>
          <p:cNvPicPr>
            <a:picLocks noChangeAspect="1"/>
          </p:cNvPicPr>
          <p:nvPr/>
        </p:nvPicPr>
        <p:blipFill>
          <a:blip r:embed="rId4"/>
          <a:stretch>
            <a:fillRect/>
          </a:stretch>
        </p:blipFill>
        <p:spPr>
          <a:xfrm>
            <a:off x="6431479" y="1875354"/>
            <a:ext cx="5321647" cy="4225066"/>
          </a:xfrm>
          <a:prstGeom prst="rect">
            <a:avLst/>
          </a:prstGeom>
        </p:spPr>
      </p:pic>
      <p:sp>
        <p:nvSpPr>
          <p:cNvPr id="6" name="文本框 5">
            <a:extLst>
              <a:ext uri="{FF2B5EF4-FFF2-40B4-BE49-F238E27FC236}">
                <a16:creationId xmlns:a16="http://schemas.microsoft.com/office/drawing/2014/main" id="{8EFD0AD4-DD8E-40EA-A137-C514BA7BB690}"/>
              </a:ext>
            </a:extLst>
          </p:cNvPr>
          <p:cNvSpPr txBox="1"/>
          <p:nvPr/>
        </p:nvSpPr>
        <p:spPr>
          <a:xfrm>
            <a:off x="1588625" y="1506022"/>
            <a:ext cx="2335193" cy="369332"/>
          </a:xfrm>
          <a:prstGeom prst="rect">
            <a:avLst/>
          </a:prstGeom>
          <a:noFill/>
        </p:spPr>
        <p:txBody>
          <a:bodyPr wrap="square">
            <a:spAutoFit/>
          </a:bodyPr>
          <a:lstStyle/>
          <a:p>
            <a:r>
              <a:rPr lang="en-US" altLang="zh-CN" b="1" dirty="0"/>
              <a:t>High CPU utilization</a:t>
            </a:r>
            <a:endParaRPr lang="zh-CN" altLang="en-US" b="1" dirty="0"/>
          </a:p>
        </p:txBody>
      </p:sp>
      <p:sp>
        <p:nvSpPr>
          <p:cNvPr id="8" name="文本框 7">
            <a:extLst>
              <a:ext uri="{FF2B5EF4-FFF2-40B4-BE49-F238E27FC236}">
                <a16:creationId xmlns:a16="http://schemas.microsoft.com/office/drawing/2014/main" id="{6E1C5A90-45E7-41D2-A56B-1158691A3C6F}"/>
              </a:ext>
            </a:extLst>
          </p:cNvPr>
          <p:cNvSpPr txBox="1"/>
          <p:nvPr/>
        </p:nvSpPr>
        <p:spPr>
          <a:xfrm>
            <a:off x="7093352" y="1506022"/>
            <a:ext cx="1698223" cy="369332"/>
          </a:xfrm>
          <a:prstGeom prst="rect">
            <a:avLst/>
          </a:prstGeom>
          <a:noFill/>
        </p:spPr>
        <p:txBody>
          <a:bodyPr wrap="square">
            <a:spAutoFit/>
          </a:bodyPr>
          <a:lstStyle/>
          <a:p>
            <a:r>
              <a:rPr lang="en-US" altLang="zh-CN" b="1" dirty="0"/>
              <a:t>Uneven load</a:t>
            </a:r>
            <a:endParaRPr lang="zh-CN" altLang="en-US" b="1" dirty="0"/>
          </a:p>
        </p:txBody>
      </p:sp>
    </p:spTree>
    <p:extLst>
      <p:ext uri="{BB962C8B-B14F-4D97-AF65-F5344CB8AC3E}">
        <p14:creationId xmlns:p14="http://schemas.microsoft.com/office/powerpoint/2010/main" val="2167984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762A-47F9-4360-9CDB-1FB95490258D}"/>
              </a:ext>
            </a:extLst>
          </p:cNvPr>
          <p:cNvSpPr>
            <a:spLocks noGrp="1"/>
          </p:cNvSpPr>
          <p:nvPr>
            <p:ph type="title"/>
          </p:nvPr>
        </p:nvSpPr>
        <p:spPr/>
        <p:txBody>
          <a:bodyPr/>
          <a:lstStyle/>
          <a:p>
            <a:r>
              <a:rPr lang="en-US" altLang="zh-CN" dirty="0"/>
              <a:t>Metric Robustness</a:t>
            </a:r>
            <a:endParaRPr lang="zh-CN" altLang="en-US" dirty="0"/>
          </a:p>
        </p:txBody>
      </p:sp>
      <p:pic>
        <p:nvPicPr>
          <p:cNvPr id="5" name="图片 4">
            <a:extLst>
              <a:ext uri="{FF2B5EF4-FFF2-40B4-BE49-F238E27FC236}">
                <a16:creationId xmlns:a16="http://schemas.microsoft.com/office/drawing/2014/main" id="{060EFE1C-E501-43D0-80AB-C9B8E72BFCCA}"/>
              </a:ext>
            </a:extLst>
          </p:cNvPr>
          <p:cNvPicPr>
            <a:picLocks noChangeAspect="1"/>
          </p:cNvPicPr>
          <p:nvPr/>
        </p:nvPicPr>
        <p:blipFill>
          <a:blip r:embed="rId3"/>
          <a:stretch>
            <a:fillRect/>
          </a:stretch>
        </p:blipFill>
        <p:spPr>
          <a:xfrm>
            <a:off x="6265683" y="1690688"/>
            <a:ext cx="5344688" cy="4160139"/>
          </a:xfrm>
          <a:prstGeom prst="rect">
            <a:avLst/>
          </a:prstGeom>
        </p:spPr>
      </p:pic>
      <p:pic>
        <p:nvPicPr>
          <p:cNvPr id="6" name="图片 5">
            <a:extLst>
              <a:ext uri="{FF2B5EF4-FFF2-40B4-BE49-F238E27FC236}">
                <a16:creationId xmlns:a16="http://schemas.microsoft.com/office/drawing/2014/main" id="{02355E90-5693-425B-AE19-59984782FB32}"/>
              </a:ext>
            </a:extLst>
          </p:cNvPr>
          <p:cNvPicPr>
            <a:picLocks noChangeAspect="1"/>
          </p:cNvPicPr>
          <p:nvPr/>
        </p:nvPicPr>
        <p:blipFill>
          <a:blip r:embed="rId4"/>
          <a:stretch>
            <a:fillRect/>
          </a:stretch>
        </p:blipFill>
        <p:spPr>
          <a:xfrm>
            <a:off x="749509" y="1911319"/>
            <a:ext cx="5346491" cy="4160140"/>
          </a:xfrm>
          <a:prstGeom prst="rect">
            <a:avLst/>
          </a:prstGeom>
        </p:spPr>
      </p:pic>
      <p:sp>
        <p:nvSpPr>
          <p:cNvPr id="7" name="文本框 6">
            <a:extLst>
              <a:ext uri="{FF2B5EF4-FFF2-40B4-BE49-F238E27FC236}">
                <a16:creationId xmlns:a16="http://schemas.microsoft.com/office/drawing/2014/main" id="{9359E302-7AD6-4C32-A7FC-1175B73BB5FC}"/>
              </a:ext>
            </a:extLst>
          </p:cNvPr>
          <p:cNvSpPr txBox="1"/>
          <p:nvPr/>
        </p:nvSpPr>
        <p:spPr>
          <a:xfrm>
            <a:off x="6970853" y="1247006"/>
            <a:ext cx="3075972" cy="369332"/>
          </a:xfrm>
          <a:prstGeom prst="rect">
            <a:avLst/>
          </a:prstGeom>
          <a:noFill/>
        </p:spPr>
        <p:txBody>
          <a:bodyPr wrap="square">
            <a:spAutoFit/>
          </a:bodyPr>
          <a:lstStyle/>
          <a:p>
            <a:r>
              <a:rPr lang="en-US" altLang="zh-CN" b="1" dirty="0"/>
              <a:t>The effect of NIC offloads</a:t>
            </a:r>
            <a:endParaRPr lang="zh-CN" altLang="en-US" b="1" dirty="0"/>
          </a:p>
        </p:txBody>
      </p:sp>
      <p:sp>
        <p:nvSpPr>
          <p:cNvPr id="4" name="文本框 3">
            <a:extLst>
              <a:ext uri="{FF2B5EF4-FFF2-40B4-BE49-F238E27FC236}">
                <a16:creationId xmlns:a16="http://schemas.microsoft.com/office/drawing/2014/main" id="{17371D3C-6D50-42E4-860E-7A83E925D76E}"/>
              </a:ext>
            </a:extLst>
          </p:cNvPr>
          <p:cNvSpPr txBox="1"/>
          <p:nvPr/>
        </p:nvSpPr>
        <p:spPr>
          <a:xfrm>
            <a:off x="1360628" y="1321356"/>
            <a:ext cx="3075972" cy="369332"/>
          </a:xfrm>
          <a:prstGeom prst="rect">
            <a:avLst/>
          </a:prstGeom>
          <a:noFill/>
        </p:spPr>
        <p:txBody>
          <a:bodyPr wrap="square">
            <a:spAutoFit/>
          </a:bodyPr>
          <a:lstStyle/>
          <a:p>
            <a:r>
              <a:rPr lang="en-US" altLang="zh-CN" b="1" dirty="0"/>
              <a:t>The effect of buffer size</a:t>
            </a:r>
            <a:endParaRPr lang="zh-CN" altLang="en-US" b="1" dirty="0"/>
          </a:p>
        </p:txBody>
      </p:sp>
    </p:spTree>
    <p:extLst>
      <p:ext uri="{BB962C8B-B14F-4D97-AF65-F5344CB8AC3E}">
        <p14:creationId xmlns:p14="http://schemas.microsoft.com/office/powerpoint/2010/main" val="3473892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762A-47F9-4360-9CDB-1FB95490258D}"/>
              </a:ext>
            </a:extLst>
          </p:cNvPr>
          <p:cNvSpPr>
            <a:spLocks noGrp="1"/>
          </p:cNvSpPr>
          <p:nvPr>
            <p:ph type="title"/>
          </p:nvPr>
        </p:nvSpPr>
        <p:spPr/>
        <p:txBody>
          <a:bodyPr/>
          <a:lstStyle/>
          <a:p>
            <a:r>
              <a:rPr lang="en-US" altLang="zh-CN" dirty="0"/>
              <a:t>Limitations</a:t>
            </a:r>
            <a:endParaRPr lang="zh-CN" altLang="en-US" dirty="0"/>
          </a:p>
        </p:txBody>
      </p:sp>
      <p:sp>
        <p:nvSpPr>
          <p:cNvPr id="3" name="内容占位符 2">
            <a:extLst>
              <a:ext uri="{FF2B5EF4-FFF2-40B4-BE49-F238E27FC236}">
                <a16:creationId xmlns:a16="http://schemas.microsoft.com/office/drawing/2014/main" id="{4CCF4B9F-5760-4C35-9EB1-D32B097769A0}"/>
              </a:ext>
            </a:extLst>
          </p:cNvPr>
          <p:cNvSpPr>
            <a:spLocks noGrp="1"/>
          </p:cNvSpPr>
          <p:nvPr>
            <p:ph idx="1"/>
          </p:nvPr>
        </p:nvSpPr>
        <p:spPr>
          <a:xfrm>
            <a:off x="838200" y="1825625"/>
            <a:ext cx="10515600" cy="4351338"/>
          </a:xfrm>
        </p:spPr>
        <p:txBody>
          <a:bodyPr>
            <a:normAutofit/>
          </a:bodyPr>
          <a:lstStyle/>
          <a:p>
            <a:r>
              <a:rPr lang="en-US" altLang="zh-CN" dirty="0"/>
              <a:t>Datacenter networks with mixed workloads may include links that see more traffic and congestion than others.</a:t>
            </a:r>
          </a:p>
          <a:p>
            <a:r>
              <a:rPr lang="en-US" altLang="zh-CN" dirty="0"/>
              <a:t>Can’t detect links lacking alternatives(such as an end host to top-of-rack access link in the absence of multihoming)</a:t>
            </a:r>
          </a:p>
          <a:p>
            <a:r>
              <a:rPr lang="en-US" altLang="zh-CN" dirty="0"/>
              <a:t>Other scene: RDMA-based applications or datacenter fabrics.</a:t>
            </a:r>
          </a:p>
          <a:p>
            <a:r>
              <a:rPr lang="en-US" altLang="zh-CN" dirty="0"/>
              <a:t>[IEEE/ACM TRANSACTIONS ON NETWORKING 2019]Understanding the Limits of Passive Realtime Datacenter Fault Detection and Localization</a:t>
            </a:r>
          </a:p>
        </p:txBody>
      </p:sp>
    </p:spTree>
    <p:extLst>
      <p:ext uri="{BB962C8B-B14F-4D97-AF65-F5344CB8AC3E}">
        <p14:creationId xmlns:p14="http://schemas.microsoft.com/office/powerpoint/2010/main" val="1167673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762A-47F9-4360-9CDB-1FB95490258D}"/>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4CCF4B9F-5760-4C35-9EB1-D32B097769A0}"/>
              </a:ext>
            </a:extLst>
          </p:cNvPr>
          <p:cNvSpPr>
            <a:spLocks noGrp="1"/>
          </p:cNvSpPr>
          <p:nvPr>
            <p:ph idx="1"/>
          </p:nvPr>
        </p:nvSpPr>
        <p:spPr>
          <a:xfrm>
            <a:off x="838200" y="1825625"/>
            <a:ext cx="10515600" cy="4351338"/>
          </a:xfrm>
        </p:spPr>
        <p:txBody>
          <a:bodyPr>
            <a:normAutofit/>
          </a:bodyPr>
          <a:lstStyle/>
          <a:p>
            <a:r>
              <a:rPr lang="en-US" altLang="zh-CN" dirty="0"/>
              <a:t>In the case of a network with complicated topologies, we can still make headway by considering links at every multipath decision point as a single equivalency group. </a:t>
            </a:r>
          </a:p>
          <a:p>
            <a:r>
              <a:rPr lang="zh-CN" altLang="en-US" dirty="0"/>
              <a:t>如果这些链路中的一个表现出异常性能，则可以将穿过该链路的流单独标记为故障，而不是将该链路作为一个整体进行标记，并且可以将该流和所遍历的路径作为基于图的故障定位算法（如</a:t>
            </a:r>
            <a:r>
              <a:rPr lang="en-US" altLang="zh-CN" dirty="0"/>
              <a:t>SCORE[25]</a:t>
            </a:r>
            <a:r>
              <a:rPr lang="zh-CN" altLang="en-US" dirty="0"/>
              <a:t>或</a:t>
            </a:r>
            <a:r>
              <a:rPr lang="en-US" altLang="zh-CN" dirty="0"/>
              <a:t>Gestalt [30]</a:t>
            </a:r>
            <a:r>
              <a:rPr lang="zh-CN" altLang="en-US" dirty="0"/>
              <a:t>）的输入。</a:t>
            </a:r>
            <a:endParaRPr lang="en-US" altLang="zh-CN" dirty="0"/>
          </a:p>
        </p:txBody>
      </p:sp>
    </p:spTree>
    <p:extLst>
      <p:ext uri="{BB962C8B-B14F-4D97-AF65-F5344CB8AC3E}">
        <p14:creationId xmlns:p14="http://schemas.microsoft.com/office/powerpoint/2010/main" val="41977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7523374" cy="3443959"/>
          </a:xfrm>
        </p:spPr>
        <p:txBody>
          <a:bodyPr>
            <a:normAutofit fontScale="70000" lnSpcReduction="20000"/>
          </a:bodyPr>
          <a:lstStyle/>
          <a:p>
            <a:r>
              <a:rPr lang="en-US" altLang="zh-CN" b="1" dirty="0"/>
              <a:t>Passive monitoring </a:t>
            </a:r>
          </a:p>
          <a:p>
            <a:pPr marL="0" indent="0">
              <a:buNone/>
            </a:pPr>
            <a:r>
              <a:rPr lang="en-US" altLang="zh-CN" dirty="0"/>
              <a:t>	• Use readily available metrics to generate failure alarms </a:t>
            </a:r>
          </a:p>
          <a:p>
            <a:pPr marL="0" indent="0">
              <a:buNone/>
            </a:pPr>
            <a:r>
              <a:rPr lang="en-US" altLang="zh-CN" dirty="0"/>
              <a:t>	• The downside is alarm signals are often missed </a:t>
            </a:r>
          </a:p>
          <a:p>
            <a:pPr marL="0" indent="0">
              <a:buNone/>
            </a:pPr>
            <a:r>
              <a:rPr lang="en-US" altLang="zh-CN" dirty="0"/>
              <a:t>		</a:t>
            </a:r>
            <a:r>
              <a:rPr lang="en-US" altLang="zh-CN" sz="2200" dirty="0"/>
              <a:t>• Introduce many false alarms </a:t>
            </a:r>
          </a:p>
          <a:p>
            <a:pPr marL="0" indent="0">
              <a:buNone/>
            </a:pPr>
            <a:r>
              <a:rPr lang="en-US" altLang="zh-CN" sz="2200" dirty="0"/>
              <a:t>		• Turn failure localization into a long-time lagging process </a:t>
            </a:r>
            <a:endParaRPr lang="en-US" altLang="zh-CN" dirty="0"/>
          </a:p>
          <a:p>
            <a:pPr marL="0" indent="0">
              <a:buNone/>
            </a:pPr>
            <a:r>
              <a:rPr lang="en-US" altLang="zh-CN" b="1" dirty="0"/>
              <a:t>• Active probing </a:t>
            </a:r>
          </a:p>
          <a:p>
            <a:pPr marL="0" indent="0">
              <a:buNone/>
            </a:pPr>
            <a:r>
              <a:rPr lang="en-US" altLang="zh-CN" dirty="0"/>
              <a:t>	• Inject probing packets to monitor the network status </a:t>
            </a:r>
          </a:p>
          <a:p>
            <a:pPr marL="0" indent="0">
              <a:buNone/>
            </a:pPr>
            <a:r>
              <a:rPr lang="en-US" altLang="zh-CN" dirty="0"/>
              <a:t>	• But it cannot provide accurate failure position </a:t>
            </a:r>
          </a:p>
          <a:p>
            <a:pPr marL="0" indent="0">
              <a:buNone/>
            </a:pPr>
            <a:r>
              <a:rPr lang="en-US" altLang="zh-CN" dirty="0"/>
              <a:t>		</a:t>
            </a:r>
            <a:r>
              <a:rPr lang="en-US" altLang="zh-CN" sz="2200" dirty="0"/>
              <a:t>• Due to the unknown routing in traditional networks</a:t>
            </a:r>
            <a:endParaRPr lang="zh-CN" altLang="en-US" sz="2200" dirty="0"/>
          </a:p>
        </p:txBody>
      </p:sp>
      <p:pic>
        <p:nvPicPr>
          <p:cNvPr id="5" name="图片 4">
            <a:extLst>
              <a:ext uri="{FF2B5EF4-FFF2-40B4-BE49-F238E27FC236}">
                <a16:creationId xmlns:a16="http://schemas.microsoft.com/office/drawing/2014/main" id="{83BD5138-D195-495D-BBD4-B45F14335D78}"/>
              </a:ext>
            </a:extLst>
          </p:cNvPr>
          <p:cNvPicPr>
            <a:picLocks noChangeAspect="1"/>
          </p:cNvPicPr>
          <p:nvPr/>
        </p:nvPicPr>
        <p:blipFill>
          <a:blip r:embed="rId3"/>
          <a:stretch>
            <a:fillRect/>
          </a:stretch>
        </p:blipFill>
        <p:spPr>
          <a:xfrm>
            <a:off x="8790494" y="3547604"/>
            <a:ext cx="2844550" cy="1833898"/>
          </a:xfrm>
          <a:prstGeom prst="rect">
            <a:avLst/>
          </a:prstGeom>
        </p:spPr>
      </p:pic>
      <p:pic>
        <p:nvPicPr>
          <p:cNvPr id="7" name="图片 6">
            <a:extLst>
              <a:ext uri="{FF2B5EF4-FFF2-40B4-BE49-F238E27FC236}">
                <a16:creationId xmlns:a16="http://schemas.microsoft.com/office/drawing/2014/main" id="{90EB22AB-F285-43DB-A933-17F657C8F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8544" y="1059496"/>
            <a:ext cx="4035420" cy="1957380"/>
          </a:xfrm>
          <a:prstGeom prst="rect">
            <a:avLst/>
          </a:prstGeom>
        </p:spPr>
      </p:pic>
    </p:spTree>
    <p:extLst>
      <p:ext uri="{BB962C8B-B14F-4D97-AF65-F5344CB8AC3E}">
        <p14:creationId xmlns:p14="http://schemas.microsoft.com/office/powerpoint/2010/main" val="398755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594338"/>
            <a:ext cx="10515599" cy="4618892"/>
          </a:xfrm>
        </p:spPr>
        <p:txBody>
          <a:bodyPr>
            <a:normAutofit/>
          </a:bodyPr>
          <a:lstStyle/>
          <a:p>
            <a:r>
              <a:rPr lang="en-US" altLang="zh-CN" sz="2400" b="1" dirty="0"/>
              <a:t>Monitoring approaches</a:t>
            </a:r>
            <a:endParaRPr lang="en-US" altLang="zh-CN" b="1" dirty="0"/>
          </a:p>
          <a:p>
            <a:pPr lvl="1"/>
            <a:r>
              <a:rPr lang="en-US" altLang="zh-CN" b="1" dirty="0"/>
              <a:t>End-host monitoring </a:t>
            </a:r>
            <a:r>
              <a:rPr lang="en-US" altLang="zh-CN" dirty="0"/>
              <a:t>(RPC latency, TCP retransmits, etc.)</a:t>
            </a:r>
          </a:p>
          <a:p>
            <a:pPr lvl="2"/>
            <a:r>
              <a:rPr lang="en-US" altLang="zh-CN" dirty="0"/>
              <a:t>Host monitoring alone lacks specificity in the presence of large scale multipath.</a:t>
            </a:r>
          </a:p>
          <a:p>
            <a:pPr lvl="2"/>
            <a:r>
              <a:rPr lang="en-US" altLang="zh-CN" dirty="0"/>
              <a:t>An application suffering from dropped packets or increased latency does not give any intuition on where the fault is located, or whether a given set of performance anomalies are due to the same fault.</a:t>
            </a:r>
          </a:p>
          <a:p>
            <a:pPr lvl="1"/>
            <a:r>
              <a:rPr lang="en-US" altLang="zh-CN" b="1" dirty="0"/>
              <a:t>Switch-based monitoring </a:t>
            </a:r>
            <a:r>
              <a:rPr lang="en-US" altLang="zh-CN" dirty="0"/>
              <a:t>(drop counters, queue occupancies, etc.)</a:t>
            </a:r>
          </a:p>
          <a:p>
            <a:pPr lvl="2"/>
            <a:r>
              <a:rPr lang="en-US" altLang="zh-CN" dirty="0"/>
              <a:t>Similarly, if a switch drops a packet, the operator is unlikely to know which application’s traffic was impacted, or, more importantly, what is to blame. Even if a switch samples dropped packets the operator might not have a clear idea of what traffic was impacted.</a:t>
            </a:r>
          </a:p>
          <a:p>
            <a:pPr lvl="2"/>
            <a:r>
              <a:rPr lang="en-US" altLang="zh-CN" dirty="0"/>
              <a:t>Switch-counter based approaches are further confounded by cut-through forwarding and unreliable hardware</a:t>
            </a:r>
            <a:endParaRPr lang="zh-CN" altLang="en-US" dirty="0"/>
          </a:p>
          <a:p>
            <a:endParaRPr lang="en-US" altLang="zh-CN" b="1" dirty="0"/>
          </a:p>
        </p:txBody>
      </p:sp>
    </p:spTree>
    <p:extLst>
      <p:ext uri="{BB962C8B-B14F-4D97-AF65-F5344CB8AC3E}">
        <p14:creationId xmlns:p14="http://schemas.microsoft.com/office/powerpoint/2010/main" val="324814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0" y="1825625"/>
            <a:ext cx="6596743" cy="2365375"/>
          </a:xfrm>
        </p:spPr>
        <p:txBody>
          <a:bodyPr>
            <a:normAutofit lnSpcReduction="10000"/>
          </a:bodyPr>
          <a:lstStyle/>
          <a:p>
            <a:r>
              <a:rPr lang="en-US" altLang="zh-CN" b="1" dirty="0"/>
              <a:t>Passive monitoring</a:t>
            </a:r>
          </a:p>
          <a:p>
            <a:r>
              <a:rPr lang="en-US" altLang="zh-CN" b="1" dirty="0"/>
              <a:t>End-host monitoring</a:t>
            </a:r>
          </a:p>
          <a:p>
            <a:r>
              <a:rPr lang="en-US" altLang="zh-CN" b="1" dirty="0"/>
              <a:t>Aim to solve partial failure</a:t>
            </a:r>
          </a:p>
          <a:p>
            <a:r>
              <a:rPr lang="en-US" altLang="zh-CN" b="1" dirty="0"/>
              <a:t>Detect fault bidirectional</a:t>
            </a:r>
          </a:p>
          <a:p>
            <a:r>
              <a:rPr lang="en-US" altLang="zh-CN" b="1" dirty="0"/>
              <a:t>Locate fault link</a:t>
            </a:r>
          </a:p>
        </p:txBody>
      </p:sp>
    </p:spTree>
    <p:extLst>
      <p:ext uri="{BB962C8B-B14F-4D97-AF65-F5344CB8AC3E}">
        <p14:creationId xmlns:p14="http://schemas.microsoft.com/office/powerpoint/2010/main" val="194493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Facebook Datacenter</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4476077" cy="3746835"/>
          </a:xfrm>
        </p:spPr>
        <p:txBody>
          <a:bodyPr>
            <a:normAutofit fontScale="92500" lnSpcReduction="20000"/>
          </a:bodyPr>
          <a:lstStyle/>
          <a:p>
            <a:pPr algn="l"/>
            <a:r>
              <a:rPr lang="en-US" altLang="zh-CN" b="0" i="0" u="none" strike="noStrike" baseline="0" dirty="0">
                <a:latin typeface="Calibri" panose="020F0502020204030204" pitchFamily="34" charset="0"/>
              </a:rPr>
              <a:t>The datacenter we consider serves web requests from a multitude of end users, and is comprised primarily of </a:t>
            </a:r>
            <a:r>
              <a:rPr lang="en-US" altLang="zh-CN" b="1" i="0" u="none" strike="noStrike" baseline="0" dirty="0">
                <a:latin typeface="Calibri" panose="020F0502020204030204" pitchFamily="34" charset="0"/>
              </a:rPr>
              <a:t>web servers and cache servers</a:t>
            </a:r>
          </a:p>
          <a:p>
            <a:pPr algn="l"/>
            <a:r>
              <a:rPr lang="en-US" altLang="zh-CN" i="0" u="none" strike="noStrike" baseline="0" dirty="0">
                <a:latin typeface="Calibri" panose="020F0502020204030204" pitchFamily="34" charset="0"/>
              </a:rPr>
              <a:t>A few tens of racks comprises a pod.</a:t>
            </a:r>
          </a:p>
          <a:p>
            <a:pPr algn="l"/>
            <a:r>
              <a:rPr lang="en-US" altLang="zh-CN" i="0" u="none" strike="noStrike" baseline="0" dirty="0">
                <a:latin typeface="Calibri" panose="020F0502020204030204" pitchFamily="34" charset="0"/>
              </a:rPr>
              <a:t>Each pod also contains four aggregation switches (</a:t>
            </a:r>
            <a:r>
              <a:rPr lang="en-US" altLang="zh-CN" i="0" u="none" strike="noStrike" baseline="0" dirty="0" err="1">
                <a:latin typeface="Calibri" panose="020F0502020204030204" pitchFamily="34" charset="0"/>
              </a:rPr>
              <a:t>Aggs</a:t>
            </a:r>
            <a:r>
              <a:rPr lang="en-US" altLang="zh-CN" i="0" u="none" strike="noStrike" baseline="0" dirty="0">
                <a:latin typeface="Calibri" panose="020F0502020204030204" pitchFamily="34" charset="0"/>
              </a:rPr>
              <a:t>). Each </a:t>
            </a:r>
            <a:r>
              <a:rPr lang="en-US" altLang="zh-CN" i="0" u="none" strike="noStrike" baseline="0" dirty="0" err="1">
                <a:latin typeface="Calibri" panose="020F0502020204030204" pitchFamily="34" charset="0"/>
              </a:rPr>
              <a:t>ToR</a:t>
            </a:r>
            <a:r>
              <a:rPr lang="en-US" altLang="zh-CN" dirty="0">
                <a:latin typeface="Calibri" panose="020F0502020204030204" pitchFamily="34" charset="0"/>
              </a:rPr>
              <a:t> </a:t>
            </a:r>
            <a:r>
              <a:rPr lang="en-US" altLang="zh-CN" i="0" u="none" strike="noStrike" baseline="0" dirty="0">
                <a:latin typeface="Calibri" panose="020F0502020204030204" pitchFamily="34" charset="0"/>
              </a:rPr>
              <a:t>has four uplinks, one to each Agg.</a:t>
            </a:r>
          </a:p>
        </p:txBody>
      </p:sp>
      <p:pic>
        <p:nvPicPr>
          <p:cNvPr id="4" name="图片 3">
            <a:extLst>
              <a:ext uri="{FF2B5EF4-FFF2-40B4-BE49-F238E27FC236}">
                <a16:creationId xmlns:a16="http://schemas.microsoft.com/office/drawing/2014/main" id="{C658D935-905B-4EA9-BB81-85FDCB6133AD}"/>
              </a:ext>
            </a:extLst>
          </p:cNvPr>
          <p:cNvPicPr>
            <a:picLocks noChangeAspect="1"/>
          </p:cNvPicPr>
          <p:nvPr/>
        </p:nvPicPr>
        <p:blipFill>
          <a:blip r:embed="rId3"/>
          <a:stretch>
            <a:fillRect/>
          </a:stretch>
        </p:blipFill>
        <p:spPr>
          <a:xfrm>
            <a:off x="5477728" y="1538344"/>
            <a:ext cx="6386197" cy="4954531"/>
          </a:xfrm>
          <a:prstGeom prst="rect">
            <a:avLst/>
          </a:prstGeom>
        </p:spPr>
      </p:pic>
    </p:spTree>
    <p:extLst>
      <p:ext uri="{BB962C8B-B14F-4D97-AF65-F5344CB8AC3E}">
        <p14:creationId xmlns:p14="http://schemas.microsoft.com/office/powerpoint/2010/main" val="171671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Facebook Datacenter</a:t>
            </a:r>
            <a:endParaRPr lang="zh-CN" altLang="en-US" dirty="0"/>
          </a:p>
        </p:txBody>
      </p:sp>
      <p:pic>
        <p:nvPicPr>
          <p:cNvPr id="5" name="图片 4">
            <a:extLst>
              <a:ext uri="{FF2B5EF4-FFF2-40B4-BE49-F238E27FC236}">
                <a16:creationId xmlns:a16="http://schemas.microsoft.com/office/drawing/2014/main" id="{0AD08793-658C-489D-81CC-91050B556ADD}"/>
              </a:ext>
            </a:extLst>
          </p:cNvPr>
          <p:cNvPicPr>
            <a:picLocks noChangeAspect="1"/>
          </p:cNvPicPr>
          <p:nvPr/>
        </p:nvPicPr>
        <p:blipFill>
          <a:blip r:embed="rId3"/>
          <a:stretch>
            <a:fillRect/>
          </a:stretch>
        </p:blipFill>
        <p:spPr>
          <a:xfrm>
            <a:off x="919089" y="1529079"/>
            <a:ext cx="10094351" cy="5059731"/>
          </a:xfrm>
          <a:prstGeom prst="rect">
            <a:avLst/>
          </a:prstGeom>
        </p:spPr>
      </p:pic>
    </p:spTree>
    <p:extLst>
      <p:ext uri="{BB962C8B-B14F-4D97-AF65-F5344CB8AC3E}">
        <p14:creationId xmlns:p14="http://schemas.microsoft.com/office/powerpoint/2010/main" val="319428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F782-EE10-4CFF-964E-C58D2E1695B5}"/>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C2A4F3C5-B9C1-4970-AC77-0E3FFD59A893}"/>
              </a:ext>
            </a:extLst>
          </p:cNvPr>
          <p:cNvSpPr>
            <a:spLocks noGrp="1"/>
          </p:cNvSpPr>
          <p:nvPr>
            <p:ph idx="1"/>
          </p:nvPr>
        </p:nvSpPr>
        <p:spPr>
          <a:xfrm>
            <a:off x="838201" y="1825625"/>
            <a:ext cx="11107614" cy="3443959"/>
          </a:xfrm>
        </p:spPr>
        <p:txBody>
          <a:bodyPr>
            <a:normAutofit/>
          </a:bodyPr>
          <a:lstStyle/>
          <a:p>
            <a:pPr algn="l"/>
            <a:r>
              <a:rPr lang="en-US" altLang="zh-CN" b="0" i="0" u="none" strike="noStrike" baseline="0" dirty="0">
                <a:latin typeface="ArialMT"/>
              </a:rPr>
              <a:t> </a:t>
            </a:r>
            <a:r>
              <a:rPr lang="en-US" altLang="zh-CN" b="0" i="0" u="none" strike="noStrike" baseline="0" dirty="0">
                <a:latin typeface="Calibri" panose="020F0502020204030204" pitchFamily="34" charset="0"/>
              </a:rPr>
              <a:t>Evenly loaded paths means per path performance is similar </a:t>
            </a:r>
            <a:r>
              <a:rPr lang="en-US" altLang="zh-CN" b="1" i="1" u="none" strike="noStrike" baseline="0" dirty="0">
                <a:latin typeface="Calibri-BoldItalic"/>
              </a:rPr>
              <a:t>if </a:t>
            </a:r>
            <a:r>
              <a:rPr lang="en-US" altLang="zh-CN" b="0" i="0" u="none" strike="noStrike" baseline="0" dirty="0">
                <a:latin typeface="Calibri" panose="020F0502020204030204" pitchFamily="34" charset="0"/>
              </a:rPr>
              <a:t>no errors.</a:t>
            </a:r>
          </a:p>
          <a:p>
            <a:pPr algn="l"/>
            <a:r>
              <a:rPr lang="en-US" altLang="zh-CN" b="0" i="0" u="none" strike="noStrike" baseline="0" dirty="0">
                <a:latin typeface="ArialMT"/>
              </a:rPr>
              <a:t> </a:t>
            </a:r>
            <a:r>
              <a:rPr lang="en-US" altLang="zh-CN" b="0" i="0" u="none" strike="noStrike" baseline="0" dirty="0">
                <a:latin typeface="Calibri" panose="020F0502020204030204" pitchFamily="34" charset="0"/>
              </a:rPr>
              <a:t>Network faults lead to outlier paths.</a:t>
            </a:r>
          </a:p>
          <a:p>
            <a:pPr algn="l"/>
            <a:r>
              <a:rPr lang="en-US" altLang="zh-CN" b="0" i="0" u="none" strike="noStrike" baseline="0" dirty="0">
                <a:latin typeface="Calibri" panose="020F0502020204030204" pitchFamily="34" charset="0"/>
              </a:rPr>
              <a:t> If flow network path known, can correlate flow performance with path.</a:t>
            </a:r>
            <a:endParaRPr lang="en-US" altLang="zh-CN" b="1" dirty="0"/>
          </a:p>
        </p:txBody>
      </p:sp>
    </p:spTree>
    <p:extLst>
      <p:ext uri="{BB962C8B-B14F-4D97-AF65-F5344CB8AC3E}">
        <p14:creationId xmlns:p14="http://schemas.microsoft.com/office/powerpoint/2010/main" val="8043177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3395</TotalTime>
  <Words>3873</Words>
  <Application>Microsoft Office PowerPoint</Application>
  <PresentationFormat>宽屏</PresentationFormat>
  <Paragraphs>343</Paragraphs>
  <Slides>39</Slides>
  <Notes>38</Notes>
  <HiddenSlides>4</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Adobe Gothic Std B</vt:lpstr>
      <vt:lpstr>ArialMT</vt:lpstr>
      <vt:lpstr>Calibri-BoldItalic</vt:lpstr>
      <vt:lpstr>NimbusMonL-Regu</vt:lpstr>
      <vt:lpstr>NimbusRomNo9L-Regu</vt:lpstr>
      <vt:lpstr>PingFang SC</vt:lpstr>
      <vt:lpstr>等线</vt:lpstr>
      <vt:lpstr>等线 Light</vt:lpstr>
      <vt:lpstr>宋体</vt:lpstr>
      <vt:lpstr>Arial</vt:lpstr>
      <vt:lpstr>Calibri</vt:lpstr>
      <vt:lpstr>Cambria Math</vt:lpstr>
      <vt:lpstr>Verdana</vt:lpstr>
      <vt:lpstr>Wingdings</vt:lpstr>
      <vt:lpstr>Office 主题​​</vt:lpstr>
      <vt:lpstr>Passive Realtime Datacenter Fault Detection and Localization </vt:lpstr>
      <vt:lpstr>Background</vt:lpstr>
      <vt:lpstr>Background</vt:lpstr>
      <vt:lpstr>Background</vt:lpstr>
      <vt:lpstr>Background</vt:lpstr>
      <vt:lpstr>Background</vt:lpstr>
      <vt:lpstr>Facebook Datacenter</vt:lpstr>
      <vt:lpstr>Facebook Datacenter</vt:lpstr>
      <vt:lpstr>Motivation</vt:lpstr>
      <vt:lpstr>Motivation</vt:lpstr>
      <vt:lpstr>Challenges</vt:lpstr>
      <vt:lpstr>System architecture</vt:lpstr>
      <vt:lpstr>Packet Marking</vt:lpstr>
      <vt:lpstr>Packet Marking Implementation</vt:lpstr>
      <vt:lpstr>General Case</vt:lpstr>
      <vt:lpstr>System architecture</vt:lpstr>
      <vt:lpstr>Aggregating metrics</vt:lpstr>
      <vt:lpstr>Equivalence sets</vt:lpstr>
      <vt:lpstr>Equivalence sets</vt:lpstr>
      <vt:lpstr>PowerPoint 演示文稿</vt:lpstr>
      <vt:lpstr>System architecture</vt:lpstr>
      <vt:lpstr>Classifying faulty links</vt:lpstr>
      <vt:lpstr>Classifying faulty links</vt:lpstr>
      <vt:lpstr>One-sample t-test</vt:lpstr>
      <vt:lpstr>One-sample t-test</vt:lpstr>
      <vt:lpstr>System architecture</vt:lpstr>
      <vt:lpstr>Filter out individual false positives</vt:lpstr>
      <vt:lpstr>chi-square test </vt:lpstr>
      <vt:lpstr>Filter out individual false positives</vt:lpstr>
      <vt:lpstr>Evaluation</vt:lpstr>
      <vt:lpstr>Speed and sensitivity</vt:lpstr>
      <vt:lpstr>Precision and accuracy</vt:lpstr>
      <vt:lpstr>False positives</vt:lpstr>
      <vt:lpstr>Granular faults and alternative binnings</vt:lpstr>
      <vt:lpstr>Overhead</vt:lpstr>
      <vt:lpstr>Metric Robustness</vt:lpstr>
      <vt:lpstr>Metric Robustness</vt:lpstr>
      <vt:lpstr>Limitations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Passive Realtime Datacenter Fault Detection and Localization</dc:title>
  <dc:creator>劲宇 肖</dc:creator>
  <cp:lastModifiedBy>劲宇 肖</cp:lastModifiedBy>
  <cp:revision>165</cp:revision>
  <dcterms:created xsi:type="dcterms:W3CDTF">2020-11-03T01:17:52Z</dcterms:created>
  <dcterms:modified xsi:type="dcterms:W3CDTF">2020-11-18T10:28:26Z</dcterms:modified>
</cp:coreProperties>
</file>