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sldIdLst>
    <p:sldId id="256" r:id="rId2"/>
    <p:sldId id="364" r:id="rId3"/>
    <p:sldId id="432" r:id="rId4"/>
    <p:sldId id="433" r:id="rId5"/>
    <p:sldId id="434" r:id="rId6"/>
    <p:sldId id="435" r:id="rId7"/>
    <p:sldId id="436" r:id="rId8"/>
    <p:sldId id="439" r:id="rId9"/>
    <p:sldId id="440" r:id="rId10"/>
    <p:sldId id="441" r:id="rId11"/>
    <p:sldId id="438" r:id="rId12"/>
    <p:sldId id="490" r:id="rId13"/>
    <p:sldId id="488" r:id="rId14"/>
    <p:sldId id="489" r:id="rId15"/>
    <p:sldId id="442" r:id="rId16"/>
    <p:sldId id="445" r:id="rId17"/>
    <p:sldId id="446" r:id="rId18"/>
    <p:sldId id="447" r:id="rId19"/>
    <p:sldId id="448" r:id="rId20"/>
    <p:sldId id="449" r:id="rId21"/>
    <p:sldId id="450" r:id="rId22"/>
    <p:sldId id="451" r:id="rId23"/>
    <p:sldId id="452" r:id="rId24"/>
    <p:sldId id="453" r:id="rId25"/>
    <p:sldId id="455" r:id="rId26"/>
    <p:sldId id="491" r:id="rId27"/>
    <p:sldId id="493" r:id="rId28"/>
    <p:sldId id="494" r:id="rId29"/>
    <p:sldId id="456" r:id="rId30"/>
    <p:sldId id="457" r:id="rId31"/>
    <p:sldId id="458" r:id="rId32"/>
    <p:sldId id="459" r:id="rId33"/>
    <p:sldId id="460" r:id="rId34"/>
    <p:sldId id="461" r:id="rId35"/>
    <p:sldId id="462" r:id="rId36"/>
    <p:sldId id="463" r:id="rId37"/>
    <p:sldId id="464" r:id="rId38"/>
    <p:sldId id="465" r:id="rId39"/>
    <p:sldId id="466" r:id="rId40"/>
    <p:sldId id="467" r:id="rId41"/>
    <p:sldId id="468" r:id="rId42"/>
    <p:sldId id="469" r:id="rId43"/>
    <p:sldId id="470" r:id="rId44"/>
    <p:sldId id="471" r:id="rId45"/>
    <p:sldId id="473" r:id="rId46"/>
    <p:sldId id="474" r:id="rId47"/>
    <p:sldId id="476" r:id="rId48"/>
    <p:sldId id="477" r:id="rId49"/>
    <p:sldId id="478" r:id="rId50"/>
    <p:sldId id="479" r:id="rId51"/>
    <p:sldId id="480" r:id="rId52"/>
    <p:sldId id="481" r:id="rId53"/>
    <p:sldId id="483" r:id="rId54"/>
    <p:sldId id="484" r:id="rId55"/>
    <p:sldId id="485" r:id="rId56"/>
    <p:sldId id="486" r:id="rId57"/>
    <p:sldId id="487" r:id="rId58"/>
    <p:sldId id="444" r:id="rId59"/>
    <p:sldId id="363" r:id="rId60"/>
    <p:sldId id="472" r:id="rId61"/>
    <p:sldId id="482" r:id="rId62"/>
    <p:sldId id="492"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271" autoAdjust="0"/>
  </p:normalViewPr>
  <p:slideViewPr>
    <p:cSldViewPr snapToGrid="0" snapToObjects="1">
      <p:cViewPr varScale="1">
        <p:scale>
          <a:sx n="49" d="100"/>
          <a:sy n="49" d="100"/>
        </p:scale>
        <p:origin x="-198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0F7F53-E193-1C41-AAF7-444C67AB2813}" type="datetimeFigureOut">
              <a:rPr lang="en-US" smtClean="0"/>
              <a:t>4/11/2016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7E1B20-4E24-3E49-A833-3FFD7E86DD26}" type="slidenum">
              <a:rPr lang="en-US" smtClean="0"/>
              <a:t>‹#›</a:t>
            </a:fld>
            <a:endParaRPr lang="en-US"/>
          </a:p>
        </p:txBody>
      </p:sp>
    </p:spTree>
    <p:extLst>
      <p:ext uri="{BB962C8B-B14F-4D97-AF65-F5344CB8AC3E}">
        <p14:creationId xmlns:p14="http://schemas.microsoft.com/office/powerpoint/2010/main" val="14332593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57E1B20-4E24-3E49-A833-3FFD7E86DD26}" type="slidenum">
              <a:rPr lang="en-US" smtClean="0"/>
              <a:t>1</a:t>
            </a:fld>
            <a:endParaRPr lang="en-US"/>
          </a:p>
        </p:txBody>
      </p:sp>
    </p:spTree>
    <p:extLst>
      <p:ext uri="{BB962C8B-B14F-4D97-AF65-F5344CB8AC3E}">
        <p14:creationId xmlns:p14="http://schemas.microsoft.com/office/powerpoint/2010/main" val="1963913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3</a:t>
            </a:r>
            <a:r>
              <a:rPr lang="en-US" altLang="zh-CN" sz="1200" b="0" i="0" u="none" strike="noStrike" kern="1200" baseline="30000" dirty="0" smtClean="0">
                <a:solidFill>
                  <a:schemeClr val="tx1"/>
                </a:solidFill>
                <a:latin typeface="+mn-lt"/>
                <a:ea typeface="+mn-ea"/>
                <a:cs typeface="+mn-cs"/>
              </a:rPr>
              <a:t>rd</a:t>
            </a:r>
            <a:r>
              <a:rPr lang="en-US" altLang="zh-CN" sz="1200" b="0" i="0" u="none" strike="noStrike" kern="1200" baseline="0" dirty="0" smtClean="0">
                <a:solidFill>
                  <a:schemeClr val="tx1"/>
                </a:solidFill>
                <a:latin typeface="+mn-lt"/>
                <a:ea typeface="+mn-ea"/>
                <a:cs typeface="+mn-cs"/>
              </a:rPr>
              <a:t> challenge is that, since there are </a:t>
            </a:r>
            <a:r>
              <a:rPr lang="en-US" altLang="zh-CN" sz="1200" dirty="0" smtClean="0"/>
              <a:t>millions of components in the network, it is hard</a:t>
            </a:r>
            <a:r>
              <a:rPr lang="en-US" altLang="zh-CN" sz="1200" baseline="0" dirty="0" smtClean="0"/>
              <a:t> to quickly </a:t>
            </a:r>
            <a:r>
              <a:rPr lang="en-US" altLang="zh-CN" sz="1200" dirty="0" smtClean="0"/>
              <a:t>locate the problem  when the Live-site incidents happen. Live-site incidents are the events that impact customers.</a:t>
            </a:r>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57E1B20-4E24-3E49-A833-3FFD7E86DD26}" type="slidenum">
              <a:rPr lang="en-US" smtClean="0"/>
              <a:t>10</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To</a:t>
            </a:r>
            <a:r>
              <a:rPr lang="en-US" altLang="zh-CN" baseline="0" dirty="0" smtClean="0"/>
              <a:t> solve these problems, one idea is to measure the </a:t>
            </a:r>
            <a:r>
              <a:rPr lang="en-US" altLang="zh-CN" sz="1200" dirty="0" smtClean="0">
                <a:solidFill>
                  <a:srgbClr val="FF0000"/>
                </a:solidFill>
              </a:rPr>
              <a:t>network latency between</a:t>
            </a:r>
            <a:r>
              <a:rPr lang="en-US" altLang="zh-CN" sz="1200" baseline="0" dirty="0" smtClean="0">
                <a:solidFill>
                  <a:srgbClr val="FF0000"/>
                </a:solidFill>
              </a:rPr>
              <a:t> servers in the network, which can help for network analysis. So the main question is, </a:t>
            </a:r>
            <a:r>
              <a:rPr lang="en-US" altLang="zh-CN" sz="1200" dirty="0" smtClean="0"/>
              <a:t>Can we get </a:t>
            </a:r>
            <a:r>
              <a:rPr lang="en-US" altLang="zh-CN" sz="1200" dirty="0" smtClean="0">
                <a:solidFill>
                  <a:srgbClr val="FF0000"/>
                </a:solidFill>
              </a:rPr>
              <a:t>network latency </a:t>
            </a:r>
            <a:r>
              <a:rPr lang="en-US" altLang="zh-CN" sz="1200" dirty="0" smtClean="0"/>
              <a:t>between any two servers at any time in large-scale data center networks?</a:t>
            </a:r>
            <a:endParaRPr lang="en-US" altLang="zh-CN" sz="1100" dirty="0" smtClean="0"/>
          </a:p>
          <a:p>
            <a:endParaRPr lang="zh-CN" altLang="en-US" dirty="0"/>
          </a:p>
        </p:txBody>
      </p:sp>
      <p:sp>
        <p:nvSpPr>
          <p:cNvPr id="4" name="灯片编号占位符 3"/>
          <p:cNvSpPr>
            <a:spLocks noGrp="1"/>
          </p:cNvSpPr>
          <p:nvPr>
            <p:ph type="sldNum" sz="quarter" idx="10"/>
          </p:nvPr>
        </p:nvSpPr>
        <p:spPr/>
        <p:txBody>
          <a:bodyPr/>
          <a:lstStyle/>
          <a:p>
            <a:fld id="{D57E1B20-4E24-3E49-A833-3FFD7E86DD26}" type="slidenum">
              <a:rPr lang="en-US" smtClean="0"/>
              <a:t>11</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In this</a:t>
            </a:r>
            <a:r>
              <a:rPr lang="en-US" altLang="zh-CN" sz="1200" baseline="0" dirty="0" smtClean="0"/>
              <a:t> paper, the network latency is defined as </a:t>
            </a:r>
            <a:r>
              <a:rPr lang="en-US" altLang="zh-CN" sz="1200" dirty="0" smtClean="0"/>
              <a:t>the time interval from the time Application A sends the message to the time Application B receives the message. A and B are at different servers.</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Note that this definition</a:t>
            </a:r>
            <a:r>
              <a:rPr lang="en-US" altLang="zh-CN" sz="1200" baseline="0" dirty="0" smtClean="0"/>
              <a:t> is based on the</a:t>
            </a:r>
            <a:r>
              <a:rPr lang="en-US" altLang="zh-CN" sz="1200" dirty="0" smtClean="0"/>
              <a:t> application's point of view. </a:t>
            </a:r>
          </a:p>
          <a:p>
            <a:endParaRPr lang="en-US" altLang="zh-CN"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In practice we measure roundtrip-time (RTT),</a:t>
            </a:r>
            <a:r>
              <a:rPr lang="en-US" altLang="zh-CN" sz="1200" baseline="0" dirty="0" smtClean="0"/>
              <a:t> </a:t>
            </a:r>
            <a:r>
              <a:rPr lang="en-US" altLang="zh-CN" sz="1200" dirty="0" smtClean="0"/>
              <a:t>because RTT measurement does not need to synchronize the server clocks.</a:t>
            </a:r>
          </a:p>
        </p:txBody>
      </p:sp>
      <p:sp>
        <p:nvSpPr>
          <p:cNvPr id="4" name="灯片编号占位符 3"/>
          <p:cNvSpPr>
            <a:spLocks noGrp="1"/>
          </p:cNvSpPr>
          <p:nvPr>
            <p:ph type="sldNum" sz="quarter" idx="10"/>
          </p:nvPr>
        </p:nvSpPr>
        <p:spPr/>
        <p:txBody>
          <a:bodyPr/>
          <a:lstStyle/>
          <a:p>
            <a:fld id="{D57E1B20-4E24-3E49-A833-3FFD7E86DD26}" type="slidenum">
              <a:rPr lang="en-US" smtClean="0"/>
              <a:t>12</a:t>
            </a:fld>
            <a:endParaRPr lang="en-US"/>
          </a:p>
        </p:txBody>
      </p:sp>
    </p:spTree>
    <p:extLst>
      <p:ext uri="{BB962C8B-B14F-4D97-AF65-F5344CB8AC3E}">
        <p14:creationId xmlns:p14="http://schemas.microsoft.com/office/powerpoint/2010/main" val="1155315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57E1B20-4E24-3E49-A833-3FFD7E86DD26}" type="slidenum">
              <a:rPr lang="en-US" smtClean="0"/>
              <a:t>13</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57E1B20-4E24-3E49-A833-3FFD7E86DD26}" type="slidenum">
              <a:rPr lang="en-US" smtClean="0"/>
              <a:t>14</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In this paper, the authors present </a:t>
            </a:r>
            <a:r>
              <a:rPr lang="en-US" altLang="zh-CN" sz="1200" dirty="0" smtClean="0">
                <a:solidFill>
                  <a:srgbClr val="FF0000"/>
                </a:solidFill>
              </a:rPr>
              <a:t>Pingmesh,</a:t>
            </a:r>
            <a:r>
              <a:rPr lang="en-US" altLang="zh-CN" sz="1200" baseline="0" dirty="0" smtClean="0">
                <a:solidFill>
                  <a:srgbClr val="FF0000"/>
                </a:solidFill>
              </a:rPr>
              <a:t> which is </a:t>
            </a:r>
            <a:r>
              <a:rPr lang="en-US" altLang="zh-CN" sz="1200" dirty="0" smtClean="0"/>
              <a:t>a large-scale system for data center network latency measurement and analysis.</a:t>
            </a:r>
          </a:p>
          <a:p>
            <a:endParaRPr lang="en-US" altLang="zh-CN" sz="1200" b="0" i="0" u="none" strike="noStrike" kern="1200" baseline="0" dirty="0" smtClean="0">
              <a:solidFill>
                <a:schemeClr val="tx1"/>
              </a:solidFill>
              <a:latin typeface="+mn-lt"/>
              <a:ea typeface="+mn-ea"/>
              <a:cs typeface="+mn-cs"/>
            </a:endParaRPr>
          </a:p>
          <a:p>
            <a:pPr marL="0" indent="0">
              <a:buFont typeface="Wingdings" panose="05000000000000000000" pitchFamily="2" charset="2"/>
              <a:buNone/>
            </a:pPr>
            <a:r>
              <a:rPr lang="en-US" altLang="zh-CN" sz="1200" dirty="0" smtClean="0"/>
              <a:t>Pingmesh leverages </a:t>
            </a:r>
            <a:r>
              <a:rPr lang="en-US" altLang="zh-CN" sz="1200" dirty="0" smtClean="0">
                <a:solidFill>
                  <a:srgbClr val="FF0000"/>
                </a:solidFill>
              </a:rPr>
              <a:t>all the servers </a:t>
            </a:r>
            <a:r>
              <a:rPr lang="en-US" altLang="zh-CN" sz="1200" dirty="0" smtClean="0"/>
              <a:t>to launch TCP</a:t>
            </a:r>
            <a:r>
              <a:rPr lang="en-US" altLang="zh-CN" sz="1200" baseline="0" dirty="0" smtClean="0"/>
              <a:t> </a:t>
            </a:r>
            <a:r>
              <a:rPr lang="en-US" altLang="zh-CN" sz="1200" dirty="0" smtClean="0"/>
              <a:t>or HTTP pings to provide the </a:t>
            </a:r>
            <a:r>
              <a:rPr lang="en-US" altLang="zh-CN" sz="1200" dirty="0" smtClean="0">
                <a:solidFill>
                  <a:srgbClr val="FF0000"/>
                </a:solidFill>
              </a:rPr>
              <a:t>maximum</a:t>
            </a:r>
            <a:r>
              <a:rPr lang="en-US" altLang="zh-CN" sz="1200" dirty="0" smtClean="0"/>
              <a:t> latency measurement </a:t>
            </a:r>
            <a:r>
              <a:rPr lang="en-US" altLang="zh-CN" sz="1200" dirty="0" smtClean="0">
                <a:solidFill>
                  <a:srgbClr val="FF0000"/>
                </a:solidFill>
              </a:rPr>
              <a:t>coverage</a:t>
            </a:r>
            <a:r>
              <a:rPr lang="en-US" altLang="zh-CN" sz="1200" dirty="0" smtClean="0"/>
              <a:t>.</a:t>
            </a: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后面跟上</a:t>
            </a:r>
            <a:r>
              <a:rPr lang="en-US" altLang="zh-CN" sz="1200" b="0" i="0" u="none" strike="noStrike" kern="1200" baseline="0" dirty="0" smtClean="0">
                <a:solidFill>
                  <a:schemeClr val="tx1"/>
                </a:solidFill>
                <a:latin typeface="+mn-lt"/>
                <a:ea typeface="+mn-ea"/>
                <a:cs typeface="+mn-cs"/>
              </a:rPr>
              <a:t>design goals</a:t>
            </a:r>
          </a:p>
        </p:txBody>
      </p:sp>
      <p:sp>
        <p:nvSpPr>
          <p:cNvPr id="4" name="灯片编号占位符 3"/>
          <p:cNvSpPr>
            <a:spLocks noGrp="1"/>
          </p:cNvSpPr>
          <p:nvPr>
            <p:ph type="sldNum" sz="quarter" idx="10"/>
          </p:nvPr>
        </p:nvSpPr>
        <p:spPr/>
        <p:txBody>
          <a:bodyPr/>
          <a:lstStyle/>
          <a:p>
            <a:fld id="{D57E1B20-4E24-3E49-A833-3FFD7E86DD26}" type="slidenum">
              <a:rPr lang="en-US" smtClean="0"/>
              <a:t>15</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There are two design goals for </a:t>
            </a:r>
            <a:r>
              <a:rPr lang="en-US" altLang="zh-CN" sz="1200" dirty="0" smtClean="0"/>
              <a:t>Pingmesh. First</a:t>
            </a:r>
            <a:r>
              <a:rPr lang="en-US" altLang="zh-CN" sz="1200" baseline="0" dirty="0" smtClean="0"/>
              <a:t> it must be </a:t>
            </a:r>
            <a:r>
              <a:rPr lang="en-US" altLang="zh-CN" sz="1200" dirty="0" smtClean="0"/>
              <a:t>Always-on</a:t>
            </a:r>
            <a:r>
              <a:rPr lang="en-US" altLang="zh-CN" sz="1200" b="0" i="0" u="none" strike="noStrike" kern="1200" baseline="0" dirty="0" smtClean="0">
                <a:solidFill>
                  <a:schemeClr val="tx1"/>
                </a:solidFill>
                <a:latin typeface="+mn-lt"/>
                <a:ea typeface="+mn-ea"/>
                <a:cs typeface="+mn-cs"/>
              </a:rPr>
              <a:t>, because </a:t>
            </a:r>
            <a:r>
              <a:rPr lang="en-US" altLang="zh-CN" sz="1200" dirty="0" smtClean="0"/>
              <a:t>We need to track the network status all the time.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Second, it need to Provide network latency data for all the servers,</a:t>
            </a:r>
            <a:r>
              <a:rPr lang="en-US" altLang="zh-CN" sz="1200" baseline="0" dirty="0" smtClean="0"/>
              <a:t> because </a:t>
            </a:r>
            <a:r>
              <a:rPr lang="en-US" altLang="zh-CN" sz="1200" dirty="0" smtClean="0"/>
              <a:t>The maximum data coverage is essential for management and troubleshooting.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Therefore Current network tools cannot be used because they are not always-on and can only work when a source-destination pair is known.</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120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16</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As shown in this figure,</a:t>
            </a:r>
            <a:r>
              <a:rPr lang="en-US" altLang="zh-CN" sz="1200" baseline="0" dirty="0" smtClean="0"/>
              <a:t> the architecture of XX consists of three parts: The XX controller, the XX agent, and the Data storage and analysis, in short, DSA component.</a:t>
            </a:r>
            <a:endParaRPr lang="en-US" altLang="zh-CN" sz="120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17</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aseline="0" dirty="0" smtClean="0"/>
              <a:t>The XX controller </a:t>
            </a:r>
            <a:r>
              <a:rPr lang="en-US" altLang="zh-CN" sz="1200" b="0" i="0" u="none" strike="noStrike" kern="1200" baseline="0" dirty="0" smtClean="0">
                <a:solidFill>
                  <a:schemeClr val="tx1"/>
                </a:solidFill>
                <a:latin typeface="+mn-lt"/>
                <a:ea typeface="+mn-ea"/>
                <a:cs typeface="+mn-cs"/>
              </a:rPr>
              <a:t>is the brain of the whole system. it decides how servers should probe each other.</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Based on the network topology, it generates a </a:t>
            </a:r>
            <a:r>
              <a:rPr lang="en-US" altLang="zh-CN" sz="1200" b="0" i="0" u="none" strike="noStrike" kern="1200" baseline="0" dirty="0" err="1" smtClean="0">
                <a:solidFill>
                  <a:schemeClr val="tx1"/>
                </a:solidFill>
                <a:latin typeface="+mn-lt"/>
                <a:ea typeface="+mn-ea"/>
                <a:cs typeface="+mn-cs"/>
              </a:rPr>
              <a:t>pinglist</a:t>
            </a:r>
            <a:r>
              <a:rPr lang="en-US" altLang="zh-CN" sz="1200" b="0" i="0" u="none" strike="noStrike" kern="1200" baseline="0" dirty="0" smtClean="0">
                <a:solidFill>
                  <a:schemeClr val="tx1"/>
                </a:solidFill>
                <a:latin typeface="+mn-lt"/>
                <a:ea typeface="+mn-ea"/>
                <a:cs typeface="+mn-cs"/>
              </a:rPr>
              <a:t> file for every server. The </a:t>
            </a:r>
            <a:r>
              <a:rPr lang="en-US" altLang="zh-CN" sz="1200" b="0" i="0" u="none" strike="noStrike" kern="1200" baseline="0" dirty="0" err="1" smtClean="0">
                <a:solidFill>
                  <a:schemeClr val="tx1"/>
                </a:solidFill>
                <a:latin typeface="+mn-lt"/>
                <a:ea typeface="+mn-ea"/>
                <a:cs typeface="+mn-cs"/>
              </a:rPr>
              <a:t>pinglist</a:t>
            </a:r>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filecontains</a:t>
            </a:r>
            <a:r>
              <a:rPr lang="en-US" altLang="zh-CN" sz="1200" b="0" i="0" u="none" strike="noStrike" kern="1200" baseline="0" dirty="0" smtClean="0">
                <a:solidFill>
                  <a:schemeClr val="tx1"/>
                </a:solidFill>
                <a:latin typeface="+mn-lt"/>
                <a:ea typeface="+mn-ea"/>
                <a:cs typeface="+mn-cs"/>
              </a:rPr>
              <a:t> the list of peer servers to ping.</a:t>
            </a:r>
          </a:p>
        </p:txBody>
      </p:sp>
      <p:sp>
        <p:nvSpPr>
          <p:cNvPr id="4" name="灯片编号占位符 3"/>
          <p:cNvSpPr>
            <a:spLocks noGrp="1"/>
          </p:cNvSpPr>
          <p:nvPr>
            <p:ph type="sldNum" sz="quarter" idx="10"/>
          </p:nvPr>
        </p:nvSpPr>
        <p:spPr/>
        <p:txBody>
          <a:bodyPr/>
          <a:lstStyle/>
          <a:p>
            <a:fld id="{D57E1B20-4E24-3E49-A833-3FFD7E86DD26}" type="slidenum">
              <a:rPr lang="en-US" smtClean="0"/>
              <a:t>18</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Every server runs a Pingmesh Agent. It downloads the </a:t>
            </a:r>
            <a:r>
              <a:rPr lang="en-US" altLang="zh-CN" sz="1200" b="0" i="0" u="none" strike="noStrike" kern="1200" baseline="0" dirty="0" err="1" smtClean="0">
                <a:solidFill>
                  <a:schemeClr val="tx1"/>
                </a:solidFill>
                <a:latin typeface="+mn-lt"/>
                <a:ea typeface="+mn-ea"/>
                <a:cs typeface="+mn-cs"/>
              </a:rPr>
              <a:t>pinglist</a:t>
            </a:r>
            <a:r>
              <a:rPr lang="en-US" altLang="zh-CN" sz="1200" b="0" i="0" u="none" strike="noStrike" kern="1200" baseline="0" dirty="0" smtClean="0">
                <a:solidFill>
                  <a:schemeClr val="tx1"/>
                </a:solidFill>
                <a:latin typeface="+mn-lt"/>
                <a:ea typeface="+mn-ea"/>
                <a:cs typeface="+mn-cs"/>
              </a:rPr>
              <a:t> from the Pingmesh Controller, and then launches TCP/HTTP pings to the</a:t>
            </a:r>
          </a:p>
          <a:p>
            <a:r>
              <a:rPr lang="en-US" altLang="zh-CN" sz="1200" b="0" i="0" u="none" strike="noStrike" kern="1200" baseline="0" dirty="0" smtClean="0">
                <a:solidFill>
                  <a:schemeClr val="tx1"/>
                </a:solidFill>
                <a:latin typeface="+mn-lt"/>
                <a:ea typeface="+mn-ea"/>
                <a:cs typeface="+mn-cs"/>
              </a:rPr>
              <a:t>peer servers in the </a:t>
            </a:r>
            <a:r>
              <a:rPr lang="en-US" altLang="zh-CN" sz="1200" b="0" i="0" u="none" strike="noStrike" kern="1200" baseline="0" dirty="0" err="1" smtClean="0">
                <a:solidFill>
                  <a:schemeClr val="tx1"/>
                </a:solidFill>
                <a:latin typeface="+mn-lt"/>
                <a:ea typeface="+mn-ea"/>
                <a:cs typeface="+mn-cs"/>
              </a:rPr>
              <a:t>pinglist</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It periodically upload the measured data to the DSA. It also do some calculations on the measured data, and these data are also collected by DSA.</a:t>
            </a:r>
          </a:p>
        </p:txBody>
      </p:sp>
      <p:sp>
        <p:nvSpPr>
          <p:cNvPr id="4" name="灯片编号占位符 3"/>
          <p:cNvSpPr>
            <a:spLocks noGrp="1"/>
          </p:cNvSpPr>
          <p:nvPr>
            <p:ph type="sldNum" sz="quarter" idx="10"/>
          </p:nvPr>
        </p:nvSpPr>
        <p:spPr/>
        <p:txBody>
          <a:bodyPr/>
          <a:lstStyle/>
          <a:p>
            <a:fld id="{D57E1B20-4E24-3E49-A833-3FFD7E86DD26}" type="slidenum">
              <a:rPr lang="en-US" smtClean="0"/>
              <a:t>19</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Before I introduce this paper, let’s have a brief review on the structure of datacenter networks.</a:t>
            </a:r>
          </a:p>
          <a:p>
            <a:r>
              <a:rPr lang="en-US" altLang="zh-CN" sz="1200" b="0" i="0" u="none" strike="noStrike" kern="1200" baseline="0" dirty="0" smtClean="0">
                <a:solidFill>
                  <a:schemeClr val="tx1"/>
                </a:solidFill>
                <a:latin typeface="+mn-lt"/>
                <a:ea typeface="+mn-ea"/>
                <a:cs typeface="+mn-cs"/>
              </a:rPr>
              <a:t>This Figure shows a typical data center network structure.</a:t>
            </a:r>
          </a:p>
          <a:p>
            <a:endParaRPr lang="zh-CN" altLang="en-US" dirty="0"/>
          </a:p>
        </p:txBody>
      </p:sp>
      <p:sp>
        <p:nvSpPr>
          <p:cNvPr id="4" name="灯片编号占位符 3"/>
          <p:cNvSpPr>
            <a:spLocks noGrp="1"/>
          </p:cNvSpPr>
          <p:nvPr>
            <p:ph type="sldNum" sz="quarter" idx="10"/>
          </p:nvPr>
        </p:nvSpPr>
        <p:spPr/>
        <p:txBody>
          <a:bodyPr/>
          <a:lstStyle/>
          <a:p>
            <a:fld id="{D57E1B20-4E24-3E49-A833-3FFD7E86DD26}" type="slidenum">
              <a:rPr lang="en-US" smtClean="0"/>
              <a:t>2</a:t>
            </a:fld>
            <a:endParaRPr lang="en-US"/>
          </a:p>
        </p:txBody>
      </p:sp>
    </p:spTree>
    <p:extLst>
      <p:ext uri="{BB962C8B-B14F-4D97-AF65-F5344CB8AC3E}">
        <p14:creationId xmlns:p14="http://schemas.microsoft.com/office/powerpoint/2010/main" val="3120088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DSA uses a pipeline to stored and processed the data uploaded by the XX agent. </a:t>
            </a:r>
          </a:p>
          <a:p>
            <a:r>
              <a:rPr lang="en-US" altLang="zh-CN" sz="1200" b="0" i="0" u="none" strike="noStrike" kern="1200" baseline="0" dirty="0" smtClean="0">
                <a:solidFill>
                  <a:schemeClr val="tx1"/>
                </a:solidFill>
                <a:latin typeface="+mn-lt"/>
                <a:ea typeface="+mn-ea"/>
                <a:cs typeface="+mn-cs"/>
              </a:rPr>
              <a:t>Latency data is stored in Cosmos. SCOPE jobs are developed to analyze the data.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The analyzed results are then stored in an SQL database.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The PA also collects the data calculated by the XX agent. </a:t>
            </a:r>
          </a:p>
          <a:p>
            <a:r>
              <a:rPr lang="en-US" altLang="zh-CN" sz="1200" b="0" i="0" u="none" strike="noStrike" kern="1200" baseline="0" dirty="0" smtClean="0">
                <a:solidFill>
                  <a:schemeClr val="tx1"/>
                </a:solidFill>
                <a:latin typeface="+mn-lt"/>
                <a:ea typeface="+mn-ea"/>
                <a:cs typeface="+mn-cs"/>
              </a:rPr>
              <a:t>Reports and alerts are generated based on the data in this database and the PA counters.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Let’s look at XXX one by one.</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(SCOPE jobs are written in declarative language similar to SQL)</a:t>
            </a:r>
          </a:p>
        </p:txBody>
      </p:sp>
      <p:sp>
        <p:nvSpPr>
          <p:cNvPr id="4" name="灯片编号占位符 3"/>
          <p:cNvSpPr>
            <a:spLocks noGrp="1"/>
          </p:cNvSpPr>
          <p:nvPr>
            <p:ph type="sldNum" sz="quarter" idx="10"/>
          </p:nvPr>
        </p:nvSpPr>
        <p:spPr/>
        <p:txBody>
          <a:bodyPr/>
          <a:lstStyle/>
          <a:p>
            <a:fld id="{D57E1B20-4E24-3E49-A833-3FFD7E86DD26}" type="slidenum">
              <a:rPr lang="en-US" smtClean="0"/>
              <a:t>20</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For</a:t>
            </a:r>
            <a:r>
              <a:rPr lang="en-US" altLang="zh-CN" sz="1200" baseline="0" dirty="0" smtClean="0"/>
              <a:t> the </a:t>
            </a:r>
            <a:r>
              <a:rPr lang="en-US" altLang="zh-CN" dirty="0" smtClean="0"/>
              <a:t>Pingmesh Controller, its core is the </a:t>
            </a:r>
            <a:r>
              <a:rPr lang="en-US" altLang="zh-CN" sz="1200" dirty="0" smtClean="0"/>
              <a:t>Pingmesh Generator,</a:t>
            </a:r>
            <a:r>
              <a:rPr lang="en-US" altLang="zh-CN" sz="1200" baseline="0" dirty="0" smtClean="0"/>
              <a:t> which </a:t>
            </a:r>
            <a:r>
              <a:rPr lang="en-US" altLang="zh-CN" sz="1200" dirty="0" smtClean="0"/>
              <a:t>Runs an algorithm according to a network</a:t>
            </a:r>
            <a:r>
              <a:rPr lang="en-US" altLang="zh-CN" sz="1200" baseline="0" dirty="0" smtClean="0"/>
              <a:t> graph </a:t>
            </a:r>
            <a:r>
              <a:rPr lang="en-US" altLang="zh-CN" sz="1200" dirty="0" smtClean="0"/>
              <a:t>to decide which server should ping which set of servers.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baseline="0" dirty="0" smtClean="0"/>
              <a:t>However, following </a:t>
            </a:r>
            <a:r>
              <a:rPr lang="en-US" altLang="zh-CN" sz="1200" baseline="0" dirty="0" smtClean="0"/>
              <a:t>a</a:t>
            </a:r>
            <a:r>
              <a:rPr lang="en-US" altLang="zh-CN" sz="1200" dirty="0" smtClean="0"/>
              <a:t> server-level complete graph is not feasible</a:t>
            </a:r>
            <a:r>
              <a:rPr lang="en-US" altLang="zh-CN" sz="1200" baseline="0" dirty="0" smtClean="0"/>
              <a:t> because a</a:t>
            </a:r>
            <a:r>
              <a:rPr lang="en-US" altLang="zh-CN" sz="1200" dirty="0" smtClean="0"/>
              <a:t> server needs to probe hundreds of thousands servers.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baseline="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21</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We then come up with a design of multiple level of</a:t>
            </a:r>
          </a:p>
          <a:p>
            <a:r>
              <a:rPr lang="en-US" altLang="zh-CN" sz="1200" b="0" i="0" u="none" strike="noStrike" kern="1200" baseline="0" dirty="0" smtClean="0">
                <a:solidFill>
                  <a:schemeClr val="tx1"/>
                </a:solidFill>
                <a:latin typeface="+mn-lt"/>
                <a:ea typeface="+mn-ea"/>
                <a:cs typeface="+mn-cs"/>
              </a:rPr>
              <a:t>complete graphs. Within a Pod, we let all the servers</a:t>
            </a:r>
          </a:p>
          <a:p>
            <a:r>
              <a:rPr lang="en-US" altLang="zh-CN" sz="1200" b="0" i="0" u="none" strike="noStrike" kern="1200" baseline="0" dirty="0" smtClean="0">
                <a:solidFill>
                  <a:schemeClr val="tx1"/>
                </a:solidFill>
                <a:latin typeface="+mn-lt"/>
                <a:ea typeface="+mn-ea"/>
                <a:cs typeface="+mn-cs"/>
              </a:rPr>
              <a:t>under the same </a:t>
            </a:r>
            <a:r>
              <a:rPr lang="en-US" altLang="zh-CN" sz="1200" b="0" i="0" u="none" strike="noStrike" kern="1200" baseline="0" dirty="0" err="1" smtClean="0">
                <a:solidFill>
                  <a:schemeClr val="tx1"/>
                </a:solidFill>
                <a:latin typeface="+mn-lt"/>
                <a:ea typeface="+mn-ea"/>
                <a:cs typeface="+mn-cs"/>
              </a:rPr>
              <a:t>ToR</a:t>
            </a:r>
            <a:r>
              <a:rPr lang="en-US" altLang="zh-CN" sz="1200" b="0" i="0" u="none" strike="noStrike" kern="1200" baseline="0" dirty="0" smtClean="0">
                <a:solidFill>
                  <a:schemeClr val="tx1"/>
                </a:solidFill>
                <a:latin typeface="+mn-lt"/>
                <a:ea typeface="+mn-ea"/>
                <a:cs typeface="+mn-cs"/>
              </a:rPr>
              <a:t> switch form a complete graph.</a:t>
            </a:r>
            <a:endParaRPr lang="en-US" altLang="zh-CN" baseline="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22</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At intra-DC level, we treat each </a:t>
            </a:r>
            <a:r>
              <a:rPr lang="en-US" altLang="zh-CN" sz="1200" b="0" i="0" u="none" strike="noStrike" kern="1200" baseline="0" dirty="0" err="1" smtClean="0">
                <a:solidFill>
                  <a:schemeClr val="tx1"/>
                </a:solidFill>
                <a:latin typeface="+mn-lt"/>
                <a:ea typeface="+mn-ea"/>
                <a:cs typeface="+mn-cs"/>
              </a:rPr>
              <a:t>ToR</a:t>
            </a:r>
            <a:r>
              <a:rPr lang="en-US" altLang="zh-CN" sz="1200" b="0" i="0" u="none" strike="noStrike" kern="1200" baseline="0" dirty="0" smtClean="0">
                <a:solidFill>
                  <a:schemeClr val="tx1"/>
                </a:solidFill>
                <a:latin typeface="+mn-lt"/>
                <a:ea typeface="+mn-ea"/>
                <a:cs typeface="+mn-cs"/>
              </a:rPr>
              <a:t> switch as a virtual</a:t>
            </a:r>
          </a:p>
          <a:p>
            <a:r>
              <a:rPr lang="en-US" altLang="zh-CN" sz="1200" b="0" i="0" u="none" strike="noStrike" kern="1200" baseline="0" dirty="0" smtClean="0">
                <a:solidFill>
                  <a:schemeClr val="tx1"/>
                </a:solidFill>
                <a:latin typeface="+mn-lt"/>
                <a:ea typeface="+mn-ea"/>
                <a:cs typeface="+mn-cs"/>
              </a:rPr>
              <a:t>node, and let the </a:t>
            </a:r>
            <a:r>
              <a:rPr lang="en-US" altLang="zh-CN" sz="1200" b="0" i="0" u="none" strike="noStrike" kern="1200" baseline="0" dirty="0" err="1" smtClean="0">
                <a:solidFill>
                  <a:schemeClr val="tx1"/>
                </a:solidFill>
                <a:latin typeface="+mn-lt"/>
                <a:ea typeface="+mn-ea"/>
                <a:cs typeface="+mn-cs"/>
              </a:rPr>
              <a:t>ToR</a:t>
            </a:r>
            <a:r>
              <a:rPr lang="en-US" altLang="zh-CN" sz="1200" b="0" i="0" u="none" strike="noStrike" kern="1200" baseline="0" dirty="0" smtClean="0">
                <a:solidFill>
                  <a:schemeClr val="tx1"/>
                </a:solidFill>
                <a:latin typeface="+mn-lt"/>
                <a:ea typeface="+mn-ea"/>
                <a:cs typeface="+mn-cs"/>
              </a:rPr>
              <a:t> switches form a complete graph.</a:t>
            </a:r>
          </a:p>
        </p:txBody>
      </p:sp>
      <p:sp>
        <p:nvSpPr>
          <p:cNvPr id="4" name="灯片编号占位符 3"/>
          <p:cNvSpPr>
            <a:spLocks noGrp="1"/>
          </p:cNvSpPr>
          <p:nvPr>
            <p:ph type="sldNum" sz="quarter" idx="10"/>
          </p:nvPr>
        </p:nvSpPr>
        <p:spPr/>
        <p:txBody>
          <a:bodyPr/>
          <a:lstStyle/>
          <a:p>
            <a:fld id="{D57E1B20-4E24-3E49-A833-3FFD7E86DD26}" type="slidenum">
              <a:rPr lang="en-US" smtClean="0"/>
              <a:t>23</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At inter-DC level, each data center acts as a virtual</a:t>
            </a:r>
          </a:p>
          <a:p>
            <a:r>
              <a:rPr lang="en-US" altLang="zh-CN" sz="1200" b="0" i="0" u="none" strike="noStrike" kern="1200" baseline="0" dirty="0" smtClean="0">
                <a:solidFill>
                  <a:schemeClr val="tx1"/>
                </a:solidFill>
                <a:latin typeface="+mn-lt"/>
                <a:ea typeface="+mn-ea"/>
                <a:cs typeface="+mn-cs"/>
              </a:rPr>
              <a:t>node, and all the data centers form a complete graph.</a:t>
            </a:r>
          </a:p>
        </p:txBody>
      </p:sp>
      <p:sp>
        <p:nvSpPr>
          <p:cNvPr id="4" name="灯片编号占位符 3"/>
          <p:cNvSpPr>
            <a:spLocks noGrp="1"/>
          </p:cNvSpPr>
          <p:nvPr>
            <p:ph type="sldNum" sz="quarter" idx="10"/>
          </p:nvPr>
        </p:nvSpPr>
        <p:spPr/>
        <p:txBody>
          <a:bodyPr/>
          <a:lstStyle/>
          <a:p>
            <a:fld id="{D57E1B20-4E24-3E49-A833-3FFD7E86DD26}" type="slidenum">
              <a:rPr lang="en-US" smtClean="0"/>
              <a:t>24</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57E1B20-4E24-3E49-A833-3FFD7E86DD26}" type="slidenum">
              <a:rPr lang="en-US" smtClean="0"/>
              <a:t>25</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57E1B20-4E24-3E49-A833-3FFD7E86DD26}" type="slidenum">
              <a:rPr lang="en-US" smtClean="0"/>
              <a:t>26</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57E1B20-4E24-3E49-A833-3FFD7E86DD26}" type="slidenum">
              <a:rPr lang="en-US" smtClean="0"/>
              <a:t>27</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57E1B20-4E24-3E49-A833-3FFD7E86DD26}" type="slidenum">
              <a:rPr lang="en-US" smtClean="0"/>
              <a:t>28</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In the Inter-DC level, In each DC, we select a number of servers (with several servers selected from each </a:t>
            </a:r>
            <a:r>
              <a:rPr lang="en-US" altLang="zh-CN" sz="1200" dirty="0" err="1" smtClean="0"/>
              <a:t>Podset</a:t>
            </a:r>
            <a:r>
              <a:rPr lang="en-US" altLang="zh-CN" sz="120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1200" dirty="0" smtClean="0"/>
          </a:p>
          <a:p>
            <a:r>
              <a:rPr lang="en-US" altLang="zh-CN" sz="1200" b="0" i="0" u="none" strike="noStrike" kern="1200" baseline="0" dirty="0" smtClean="0">
                <a:solidFill>
                  <a:schemeClr val="tx1"/>
                </a:solidFill>
                <a:latin typeface="+mn-lt"/>
                <a:ea typeface="+mn-ea"/>
                <a:cs typeface="+mn-cs"/>
              </a:rPr>
              <a:t>Combining the three complete graphs, a server in Pingmesh needs to ping 2000-5000 peer servers depending on the size of the data center.</a:t>
            </a:r>
          </a:p>
          <a:p>
            <a:r>
              <a:rPr lang="en-US" altLang="zh-CN" sz="1200" b="0" i="0" u="none" strike="noStrike" kern="1200" baseline="0" dirty="0" smtClean="0">
                <a:solidFill>
                  <a:schemeClr val="tx1"/>
                </a:solidFill>
                <a:latin typeface="+mn-lt"/>
                <a:ea typeface="+mn-ea"/>
                <a:cs typeface="+mn-cs"/>
              </a:rPr>
              <a:t>The Pingmesh Controller</a:t>
            </a:r>
          </a:p>
          <a:p>
            <a:r>
              <a:rPr lang="en-US" altLang="zh-CN" sz="1200" b="0" i="0" u="none" strike="noStrike" kern="1200" baseline="0" dirty="0" smtClean="0">
                <a:solidFill>
                  <a:schemeClr val="tx1"/>
                </a:solidFill>
                <a:latin typeface="+mn-lt"/>
                <a:ea typeface="+mn-ea"/>
                <a:cs typeface="+mn-cs"/>
              </a:rPr>
              <a:t>uses threshold values to limit the total number of</a:t>
            </a:r>
          </a:p>
          <a:p>
            <a:r>
              <a:rPr lang="en-US" altLang="zh-CN" sz="1200" b="0" i="0" u="none" strike="noStrike" kern="1200" baseline="0" dirty="0" smtClean="0">
                <a:solidFill>
                  <a:schemeClr val="tx1"/>
                </a:solidFill>
                <a:latin typeface="+mn-lt"/>
                <a:ea typeface="+mn-ea"/>
                <a:cs typeface="+mn-cs"/>
              </a:rPr>
              <a:t>probes of a server and the minimal time interval of two</a:t>
            </a:r>
          </a:p>
          <a:p>
            <a:r>
              <a:rPr lang="fr-FR" altLang="zh-CN" sz="1200" b="0" i="0" u="none" strike="noStrike" kern="1200" baseline="0" dirty="0" smtClean="0">
                <a:solidFill>
                  <a:schemeClr val="tx1"/>
                </a:solidFill>
                <a:latin typeface="+mn-lt"/>
                <a:ea typeface="+mn-ea"/>
                <a:cs typeface="+mn-cs"/>
              </a:rPr>
              <a:t>successive probes for a source destination server pair.</a:t>
            </a:r>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57E1B20-4E24-3E49-A833-3FFD7E86DD26}" type="slidenum">
              <a:rPr lang="en-US" smtClean="0"/>
              <a:t>29</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network has two parts: intra data center (Intra-DC) network and inter data center (Inter-DC) network.</a:t>
            </a:r>
            <a:endParaRPr lang="zh-CN" altLang="en-US" dirty="0"/>
          </a:p>
        </p:txBody>
      </p:sp>
      <p:sp>
        <p:nvSpPr>
          <p:cNvPr id="4" name="灯片编号占位符 3"/>
          <p:cNvSpPr>
            <a:spLocks noGrp="1"/>
          </p:cNvSpPr>
          <p:nvPr>
            <p:ph type="sldNum" sz="quarter" idx="10"/>
          </p:nvPr>
        </p:nvSpPr>
        <p:spPr/>
        <p:txBody>
          <a:bodyPr/>
          <a:lstStyle/>
          <a:p>
            <a:fld id="{D57E1B20-4E24-3E49-A833-3FFD7E86DD26}" type="slidenum">
              <a:rPr lang="en-US" smtClean="0"/>
              <a:t>3</a:t>
            </a:fld>
            <a:endParaRPr lang="en-US"/>
          </a:p>
        </p:txBody>
      </p:sp>
    </p:spTree>
    <p:extLst>
      <p:ext uri="{BB962C8B-B14F-4D97-AF65-F5344CB8AC3E}">
        <p14:creationId xmlns:p14="http://schemas.microsoft.com/office/powerpoint/2010/main" val="31200882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en-US" altLang="zh-CN" sz="1200" dirty="0" smtClean="0"/>
              <a:t>For the implementation</a:t>
            </a:r>
            <a:r>
              <a:rPr lang="en-US" altLang="zh-CN" sz="1200" baseline="0" dirty="0" smtClean="0"/>
              <a:t> detail, </a:t>
            </a:r>
            <a:r>
              <a:rPr lang="en-US" altLang="zh-CN" sz="1200" dirty="0" smtClean="0"/>
              <a:t>Pingmesh Controller is implemented as an Autopilot service and becomes part of the Autopilot management stack.</a:t>
            </a:r>
            <a:r>
              <a:rPr lang="en-US" altLang="zh-CN" sz="1200" baseline="0" dirty="0" smtClean="0"/>
              <a:t> Where </a:t>
            </a:r>
            <a:r>
              <a:rPr lang="en-US" altLang="zh-CN" sz="1200" dirty="0" smtClean="0"/>
              <a:t>Autopilot is a centralized data center management systems.</a:t>
            </a:r>
          </a:p>
          <a:p>
            <a:pPr marL="457200" marR="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en-US" altLang="zh-CN" sz="1200" dirty="0" smtClean="0"/>
              <a:t>Pingmesh Agents can downloads </a:t>
            </a:r>
            <a:r>
              <a:rPr lang="en-US" altLang="zh-CN" sz="1200" dirty="0" err="1" smtClean="0"/>
              <a:t>Pinglist</a:t>
            </a:r>
            <a:r>
              <a:rPr lang="en-US" altLang="zh-CN" sz="1200" dirty="0" smtClean="0"/>
              <a:t> files from Pingmesh Controller with a simple Web API.</a:t>
            </a:r>
          </a:p>
          <a:p>
            <a:pPr marL="457200" marR="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lang="en-US" altLang="zh-CN" sz="1200" dirty="0" smtClean="0"/>
          </a:p>
          <a:p>
            <a:pPr marL="457200" marR="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en-US" altLang="zh-CN" sz="1200" dirty="0" smtClean="0"/>
              <a:t>A Pingmesh Controller has a set of servers behind a single VIP (virtual IP address). A Software Load-Balancer is used</a:t>
            </a:r>
            <a:r>
              <a:rPr lang="en-US" altLang="zh-CN" sz="1200" baseline="0" dirty="0" smtClean="0"/>
              <a:t> to</a:t>
            </a:r>
            <a:r>
              <a:rPr lang="en-US" altLang="zh-CN" sz="1200" dirty="0" smtClean="0"/>
              <a:t> distributes the requests to the servers.</a:t>
            </a:r>
          </a:p>
          <a:p>
            <a:pPr marL="457200" indent="-457200">
              <a:buFont typeface="Wingdings" panose="05000000000000000000" pitchFamily="2" charset="2"/>
              <a:buChar char="l"/>
            </a:pPr>
            <a:endParaRPr lang="en-US" altLang="zh-CN" sz="12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baseline="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30</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baseline="0" dirty="0" smtClean="0"/>
              <a:t>Now we come to the </a:t>
            </a:r>
            <a:r>
              <a:rPr lang="en-US" altLang="zh-CN" dirty="0" smtClean="0"/>
              <a:t>Pingmesh Agent. Its task</a:t>
            </a:r>
            <a:r>
              <a:rPr lang="zh-CN" altLang="en-US" baseline="0" dirty="0" smtClean="0"/>
              <a:t> </a:t>
            </a:r>
            <a:r>
              <a:rPr lang="en-US" altLang="zh-CN" baseline="0" dirty="0" smtClean="0"/>
              <a:t>is simple: </a:t>
            </a:r>
          </a:p>
          <a:p>
            <a:pPr marL="457200" indent="-457200">
              <a:buFont typeface="Wingdings" panose="05000000000000000000" pitchFamily="2" charset="2"/>
              <a:buChar char="Ø"/>
            </a:pPr>
            <a:r>
              <a:rPr lang="en-US" altLang="zh-CN" sz="1200" dirty="0" smtClean="0"/>
              <a:t>Download </a:t>
            </a:r>
            <a:r>
              <a:rPr lang="en-US" altLang="zh-CN" sz="1200" dirty="0" err="1" smtClean="0"/>
              <a:t>pinglist</a:t>
            </a:r>
            <a:r>
              <a:rPr lang="en-US" altLang="zh-CN" sz="1200" dirty="0" smtClean="0"/>
              <a:t> from Pingmesh Controller.</a:t>
            </a:r>
          </a:p>
          <a:p>
            <a:pPr marL="457200" indent="-457200">
              <a:buFont typeface="Wingdings" panose="05000000000000000000" pitchFamily="2" charset="2"/>
              <a:buChar char="Ø"/>
            </a:pPr>
            <a:r>
              <a:rPr lang="en-US" altLang="zh-CN" sz="1200" dirty="0" smtClean="0"/>
              <a:t>Ping the servers in the </a:t>
            </a:r>
            <a:r>
              <a:rPr lang="en-US" altLang="zh-CN" sz="1200" dirty="0" err="1" smtClean="0"/>
              <a:t>pinglist</a:t>
            </a:r>
            <a:r>
              <a:rPr lang="en-US" altLang="zh-CN" sz="1200" dirty="0" smtClean="0"/>
              <a:t>.</a:t>
            </a:r>
          </a:p>
          <a:p>
            <a:pPr marL="457200" indent="-457200">
              <a:buFont typeface="Wingdings" panose="05000000000000000000" pitchFamily="2" charset="2"/>
              <a:buChar char="Ø"/>
            </a:pPr>
            <a:r>
              <a:rPr lang="en-US" altLang="zh-CN" sz="1200" dirty="0" smtClean="0"/>
              <a:t>Upload the ping result to DSA.</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baseline="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31</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baseline="0" dirty="0" smtClean="0"/>
              <a:t>During this process it </a:t>
            </a:r>
            <a:r>
              <a:rPr lang="en-US" altLang="zh-CN" sz="1200" dirty="0" smtClean="0"/>
              <a:t>Act as both client and server for ping.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To differentiate if a “network” issue is caused by the network or the applications.</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It Use specifically designed network library instead of the libraries used by the applications</a:t>
            </a:r>
            <a:endParaRPr lang="en-US" altLang="zh-CN"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baseline="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32</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baseline="0" dirty="0" smtClean="0"/>
              <a:t>For the </a:t>
            </a:r>
            <a:r>
              <a:rPr lang="en-US" altLang="zh-CN" dirty="0" smtClean="0"/>
              <a:t>Implementation of Pingmesh Agent , it </a:t>
            </a:r>
            <a:r>
              <a:rPr lang="en-US" altLang="zh-CN" sz="1200" dirty="0" smtClean="0"/>
              <a:t>Must be fail-closed and not create live-site incidents.</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baseline="0" dirty="0" smtClean="0"/>
              <a:t>The authors used several methods. For instance, </a:t>
            </a:r>
          </a:p>
          <a:p>
            <a:pPr marL="457200" indent="-457200">
              <a:buFont typeface="Wingdings" panose="05000000000000000000" pitchFamily="2" charset="2"/>
              <a:buChar char="Ø"/>
            </a:pPr>
            <a:r>
              <a:rPr lang="en-US" altLang="zh-CN" sz="1200" dirty="0" smtClean="0"/>
              <a:t>The OS confines the CPU and maximum memory usages.</a:t>
            </a:r>
          </a:p>
          <a:p>
            <a:pPr marL="457200" indent="-457200">
              <a:buFont typeface="Wingdings" panose="05000000000000000000" pitchFamily="2" charset="2"/>
              <a:buChar char="Ø"/>
            </a:pPr>
            <a:r>
              <a:rPr lang="en-US" altLang="zh-CN" sz="1200" dirty="0" smtClean="0"/>
              <a:t>Limits the minimum probe interval and the probe payload length.</a:t>
            </a:r>
          </a:p>
          <a:p>
            <a:pPr marL="457200" indent="-457200">
              <a:buFont typeface="Wingdings" panose="05000000000000000000" pitchFamily="2" charset="2"/>
              <a:buChar char="Ø"/>
            </a:pPr>
            <a:r>
              <a:rPr lang="en-US" altLang="zh-CN" sz="1200" dirty="0" smtClean="0"/>
              <a:t>Stops all its ping activities when it loses the connect to the controller.</a:t>
            </a:r>
          </a:p>
          <a:p>
            <a:pPr marL="457200" indent="-457200">
              <a:buFont typeface="Wingdings" panose="05000000000000000000" pitchFamily="2" charset="2"/>
              <a:buChar char="Ø"/>
            </a:pPr>
            <a:r>
              <a:rPr lang="en-US" altLang="zh-CN" sz="1200" dirty="0" smtClean="0"/>
              <a:t>Discards the in-memory data when it cannot upload latency data.</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baseline="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33</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baseline="0" dirty="0" smtClean="0"/>
              <a:t>Also, it </a:t>
            </a:r>
            <a:r>
              <a:rPr lang="en-US" altLang="zh-CN" sz="1200" dirty="0" smtClean="0"/>
              <a:t>Should minimize resources usage.</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aseline="0" dirty="0" smtClean="0"/>
              <a:t>To realize this, the authors </a:t>
            </a:r>
            <a:r>
              <a:rPr lang="en-US" altLang="zh-CN" sz="1200" dirty="0" smtClean="0"/>
              <a:t>use C++ instead of Java or C#,</a:t>
            </a:r>
            <a:r>
              <a:rPr lang="en-US" altLang="zh-CN" sz="1200" baseline="0" dirty="0" smtClean="0"/>
              <a:t> and </a:t>
            </a:r>
            <a:r>
              <a:rPr lang="en-US" altLang="zh-CN" sz="1200" dirty="0" smtClean="0"/>
              <a:t>developed a network library specifically for</a:t>
            </a:r>
            <a:r>
              <a:rPr lang="en-US" altLang="zh-CN" sz="1200" baseline="0" dirty="0" smtClean="0"/>
              <a:t> </a:t>
            </a:r>
            <a:r>
              <a:rPr lang="en-US" altLang="zh-CN" dirty="0" smtClean="0"/>
              <a:t>Pingmesh.</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baseline="0" dirty="0" smtClean="0"/>
          </a:p>
          <a:p>
            <a:pPr marL="457200" indent="-457200">
              <a:buFont typeface="Wingdings" panose="05000000000000000000" pitchFamily="2" charset="2"/>
              <a:buChar char="Ø"/>
            </a:pPr>
            <a:r>
              <a:rPr lang="en-US" altLang="zh-CN" baseline="0" dirty="0" smtClean="0"/>
              <a:t>The result of evaluation shows that </a:t>
            </a:r>
            <a:r>
              <a:rPr lang="en-US" altLang="zh-CN" sz="1200" dirty="0" smtClean="0"/>
              <a:t>Average memory footprint &lt; 45MB</a:t>
            </a:r>
          </a:p>
          <a:p>
            <a:pPr marL="457200" indent="-457200">
              <a:buFont typeface="Wingdings" panose="05000000000000000000" pitchFamily="2" charset="2"/>
              <a:buChar char="Ø"/>
            </a:pPr>
            <a:r>
              <a:rPr lang="en-US" altLang="zh-CN" sz="1200" dirty="0" smtClean="0"/>
              <a:t>Average CPU usage: 0.26%.</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baseline="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34</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DSA,</a:t>
            </a:r>
            <a:r>
              <a:rPr lang="en-US" altLang="zh-CN" baseline="0" dirty="0" smtClean="0"/>
              <a:t> as I have mentioned before, it has two inputs. The </a:t>
            </a:r>
            <a:r>
              <a:rPr lang="en-US" altLang="zh-CN" sz="1200" dirty="0" smtClean="0">
                <a:solidFill>
                  <a:prstClr val="black"/>
                </a:solidFill>
              </a:rPr>
              <a:t>Latency Data</a:t>
            </a:r>
            <a:r>
              <a:rPr lang="en-US" altLang="zh-CN" sz="1200" baseline="0" dirty="0" smtClean="0">
                <a:solidFill>
                  <a:schemeClr val="tx1"/>
                </a:solidFill>
              </a:rPr>
              <a:t>, and the </a:t>
            </a:r>
            <a:r>
              <a:rPr lang="en-US" altLang="zh-CN" sz="1200" dirty="0" smtClean="0"/>
              <a:t>Performance counters</a:t>
            </a:r>
            <a:r>
              <a:rPr lang="en-US" altLang="zh-CN" sz="1200" baseline="0" dirty="0" smtClean="0"/>
              <a:t> such as  the p</a:t>
            </a:r>
            <a:r>
              <a:rPr lang="en-US" altLang="zh-CN" sz="1200" dirty="0" smtClean="0"/>
              <a:t>acket drop rate, </a:t>
            </a:r>
          </a:p>
          <a:p>
            <a:r>
              <a:rPr lang="en-US" altLang="zh-CN" sz="1200" dirty="0" smtClean="0"/>
              <a:t>Network latency at the 99th percentile, and</a:t>
            </a:r>
            <a:r>
              <a:rPr lang="en-US" altLang="zh-CN" sz="1200" baseline="0" dirty="0" smtClean="0"/>
              <a:t> so on, which are calculated by the </a:t>
            </a:r>
            <a:r>
              <a:rPr lang="en-US" altLang="zh-CN" sz="1200" baseline="0" dirty="0" err="1" smtClean="0"/>
              <a:t>angent</a:t>
            </a:r>
            <a:r>
              <a:rPr lang="en-US" altLang="zh-CN" sz="1200" baseline="0" dirty="0" smtClean="0"/>
              <a:t>.</a:t>
            </a:r>
            <a:endParaRPr lang="zh-CN" altLang="en-US"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35</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DSA uses two pipelines to process data. The first pipeline consists of XXX and XXX.</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Once the results are in Cosmos, we run a set of SCOPE</a:t>
            </a:r>
          </a:p>
          <a:p>
            <a:r>
              <a:rPr lang="en-US" altLang="zh-CN" sz="1200" b="0" i="0" u="none" strike="noStrike" kern="1200" baseline="0" dirty="0" smtClean="0">
                <a:solidFill>
                  <a:schemeClr val="tx1"/>
                </a:solidFill>
                <a:latin typeface="+mn-lt"/>
                <a:ea typeface="+mn-ea"/>
                <a:cs typeface="+mn-cs"/>
              </a:rPr>
              <a:t>jobs for data processing.</a:t>
            </a:r>
          </a:p>
          <a:p>
            <a:endParaRPr lang="en-US" altLang="zh-CN" sz="1200" b="0" i="0" u="none" strike="noStrike"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The job consists of three types: </a:t>
            </a:r>
            <a:r>
              <a:rPr lang="en-US" altLang="zh-CN" sz="1200" dirty="0" smtClean="0"/>
              <a:t>10-min jobs,</a:t>
            </a:r>
            <a:r>
              <a:rPr lang="en-US" altLang="zh-CN" sz="1200" baseline="0" dirty="0" smtClean="0"/>
              <a:t> </a:t>
            </a:r>
            <a:r>
              <a:rPr lang="en-US" altLang="zh-CN" sz="1200" dirty="0" smtClean="0"/>
              <a:t>1-hour and 1-day jobs:</a:t>
            </a:r>
          </a:p>
          <a:p>
            <a:r>
              <a:rPr lang="en-US" altLang="zh-CN" sz="1200" b="0" i="0" u="none" strike="noStrike" kern="1200" baseline="0" dirty="0" smtClean="0">
                <a:solidFill>
                  <a:schemeClr val="tx1"/>
                </a:solidFill>
                <a:latin typeface="+mn-lt"/>
                <a:ea typeface="+mn-ea"/>
                <a:cs typeface="+mn-cs"/>
              </a:rPr>
              <a:t>The </a:t>
            </a:r>
            <a:r>
              <a:rPr lang="en-US" altLang="zh-CN" sz="1200" dirty="0" smtClean="0"/>
              <a:t>10-min jobs is near real-time. It</a:t>
            </a:r>
            <a:r>
              <a:rPr lang="en-US" altLang="zh-CN" sz="1200" baseline="0" dirty="0" smtClean="0"/>
              <a:t>s results will fire the alert, or generate the figure for network monitor.</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a:t>
            </a:r>
            <a:r>
              <a:rPr lang="en-US" altLang="zh-CN" sz="1200" dirty="0" smtClean="0"/>
              <a:t>1-hour and 1-day jobs is for</a:t>
            </a:r>
            <a:r>
              <a:rPr lang="en-US" altLang="zh-CN" sz="1200" baseline="0" dirty="0" smtClean="0"/>
              <a:t> </a:t>
            </a:r>
            <a:r>
              <a:rPr lang="en-US" altLang="zh-CN" sz="1200" dirty="0" smtClean="0"/>
              <a:t>network SLA tracking, </a:t>
            </a:r>
          </a:p>
          <a:p>
            <a:r>
              <a:rPr lang="en-US" altLang="zh-CN" sz="1200" dirty="0" smtClean="0"/>
              <a:t>network black-hole detection,</a:t>
            </a:r>
          </a:p>
          <a:p>
            <a:r>
              <a:rPr lang="en-US" altLang="zh-CN" sz="1200" dirty="0" smtClean="0"/>
              <a:t>packet drop detection, etc.</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results of the</a:t>
            </a:r>
          </a:p>
          <a:p>
            <a:r>
              <a:rPr lang="en-US" altLang="zh-CN" sz="1200" b="0" i="0" u="none" strike="noStrike" kern="1200" baseline="0" dirty="0" smtClean="0">
                <a:solidFill>
                  <a:schemeClr val="tx1"/>
                </a:solidFill>
                <a:latin typeface="+mn-lt"/>
                <a:ea typeface="+mn-ea"/>
                <a:cs typeface="+mn-cs"/>
              </a:rPr>
              <a:t>SCOPE jobs are stored in a SQL database,</a:t>
            </a:r>
            <a:endParaRPr lang="zh-CN" altLang="en-US"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36</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a:t>
            </a:r>
            <a:r>
              <a:rPr lang="en-US" altLang="zh-CN" baseline="0" dirty="0" smtClean="0"/>
              <a:t> second pipeline is the </a:t>
            </a:r>
            <a:r>
              <a:rPr lang="en-US" altLang="zh-CN" baseline="0" dirty="0" err="1" smtClean="0"/>
              <a:t>perfcounter</a:t>
            </a:r>
            <a:r>
              <a:rPr lang="en-US" altLang="zh-CN" baseline="0" dirty="0" smtClean="0"/>
              <a:t> Aggregator.</a:t>
            </a:r>
          </a:p>
          <a:p>
            <a:pPr marL="0" indent="0">
              <a:buFont typeface="Wingdings" panose="05000000000000000000" pitchFamily="2" charset="2"/>
              <a:buNone/>
            </a:pPr>
            <a:r>
              <a:rPr lang="en-US" altLang="zh-CN" sz="1200" dirty="0" smtClean="0"/>
              <a:t>It Collects and aggregates a set of </a:t>
            </a:r>
            <a:r>
              <a:rPr lang="en-US" altLang="zh-CN" sz="1200" dirty="0" err="1" smtClean="0"/>
              <a:t>Pingmesh</a:t>
            </a:r>
            <a:r>
              <a:rPr lang="en-US" altLang="zh-CN" sz="1200" dirty="0" smtClean="0"/>
              <a:t> counters. </a:t>
            </a:r>
          </a:p>
          <a:p>
            <a:pPr marL="0" indent="0">
              <a:buFont typeface="Wingdings" panose="05000000000000000000" pitchFamily="2" charset="2"/>
              <a:buNone/>
            </a:pPr>
            <a:r>
              <a:rPr lang="en-US" altLang="zh-CN" sz="1200" dirty="0" smtClean="0"/>
              <a:t>Compared with the previous</a:t>
            </a:r>
            <a:r>
              <a:rPr lang="en-US" altLang="zh-CN" sz="1200" baseline="0" dirty="0" smtClean="0"/>
              <a:t> pipeline, it is </a:t>
            </a:r>
            <a:r>
              <a:rPr lang="en-US" altLang="zh-CN" sz="1200" dirty="0" smtClean="0"/>
              <a:t>Faster but less expressive. </a:t>
            </a:r>
          </a:p>
          <a:p>
            <a:pPr marL="0" indent="0">
              <a:buFont typeface="Wingdings" panose="05000000000000000000" pitchFamily="2" charset="2"/>
              <a:buNone/>
            </a:pPr>
            <a:r>
              <a:rPr lang="en-US" altLang="zh-CN" sz="1200" dirty="0" smtClean="0"/>
              <a:t>SO Both the two pipelines are used</a:t>
            </a:r>
            <a:endParaRPr lang="zh-CN" altLang="en-US"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37</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r>
              <a:rPr lang="en-US" altLang="zh-CN" sz="1200" dirty="0" smtClean="0"/>
              <a:t>Then the author</a:t>
            </a:r>
            <a:r>
              <a:rPr lang="en-US" altLang="zh-CN" sz="1200" baseline="0" dirty="0" smtClean="0"/>
              <a:t>s show how XXX help to analyze the network latency.</a:t>
            </a:r>
          </a:p>
          <a:p>
            <a:r>
              <a:rPr lang="en-US" altLang="zh-CN" sz="1200" baseline="0" dirty="0" smtClean="0"/>
              <a:t>These two figures show the latency </a:t>
            </a:r>
            <a:r>
              <a:rPr lang="en-US" altLang="zh-CN" sz="1200" b="0" i="0" u="none" strike="noStrike" kern="1200" baseline="0" dirty="0" smtClean="0">
                <a:solidFill>
                  <a:schemeClr val="tx1"/>
                </a:solidFill>
                <a:latin typeface="+mn-lt"/>
                <a:ea typeface="+mn-ea"/>
                <a:cs typeface="+mn-cs"/>
              </a:rPr>
              <a:t>distribution of two DC.</a:t>
            </a:r>
            <a:endParaRPr lang="en-US" altLang="zh-CN" sz="1200" dirty="0" smtClean="0"/>
          </a:p>
          <a:p>
            <a:pPr marL="0" indent="0">
              <a:buFont typeface="Wingdings" panose="05000000000000000000" pitchFamily="2" charset="2"/>
              <a:buNone/>
            </a:pPr>
            <a:endParaRPr lang="en-US" altLang="zh-CN" sz="1200" dirty="0" smtClean="0"/>
          </a:p>
          <a:p>
            <a:pPr marL="0" indent="0">
              <a:buFont typeface="Wingdings" panose="05000000000000000000" pitchFamily="2" charset="2"/>
              <a:buNone/>
            </a:pPr>
            <a:r>
              <a:rPr lang="en-US" altLang="zh-CN" sz="1200" dirty="0" smtClean="0"/>
              <a:t>DC1 are throughput intensive and use the network heavily </a:t>
            </a:r>
          </a:p>
          <a:p>
            <a:pPr marL="0" indent="0">
              <a:buFont typeface="Wingdings" panose="05000000000000000000" pitchFamily="2" charset="2"/>
              <a:buNone/>
            </a:pPr>
            <a:r>
              <a:rPr lang="en-US" altLang="zh-CN" sz="1200" dirty="0" smtClean="0"/>
              <a:t>DC2 </a:t>
            </a:r>
            <a:r>
              <a:rPr lang="en-US" altLang="zh-CN" sz="1200" b="0" i="0" u="none" strike="noStrike" kern="1200" baseline="0" dirty="0" smtClean="0">
                <a:solidFill>
                  <a:schemeClr val="tx1"/>
                </a:solidFill>
                <a:latin typeface="+mn-lt"/>
                <a:ea typeface="+mn-ea"/>
                <a:cs typeface="+mn-cs"/>
              </a:rPr>
              <a:t>is latency sensitive, and servers have high fan-in and fan-out (a server needs to communicate</a:t>
            </a:r>
          </a:p>
          <a:p>
            <a:r>
              <a:rPr lang="en-US" altLang="zh-CN" sz="1200" b="0" i="0" u="none" strike="noStrike" kern="1200" baseline="0" dirty="0" smtClean="0">
                <a:solidFill>
                  <a:schemeClr val="tx1"/>
                </a:solidFill>
                <a:latin typeface="+mn-lt"/>
                <a:ea typeface="+mn-ea"/>
                <a:cs typeface="+mn-cs"/>
              </a:rPr>
              <a:t>with a large number of other servers).</a:t>
            </a:r>
            <a:r>
              <a:rPr lang="en-US" altLang="zh-CN" sz="1200" dirty="0" smtClean="0"/>
              <a:t> low network throughput, the traffic is </a:t>
            </a:r>
            <a:r>
              <a:rPr lang="en-US" altLang="zh-CN" sz="1200" dirty="0" err="1" smtClean="0"/>
              <a:t>bursty</a:t>
            </a:r>
            <a:r>
              <a:rPr lang="en-US" altLang="zh-CN" sz="1200" dirty="0" smtClean="0"/>
              <a:t>.</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left figure shows that DC1 has much higher latency at the high percentile.</a:t>
            </a:r>
          </a:p>
          <a:p>
            <a:r>
              <a:rPr lang="en-US" altLang="zh-CN" sz="1200" b="0" i="0" u="none" strike="noStrike" kern="1200" baseline="0" dirty="0" smtClean="0">
                <a:solidFill>
                  <a:schemeClr val="tx1"/>
                </a:solidFill>
                <a:latin typeface="+mn-lt"/>
                <a:ea typeface="+mn-ea"/>
                <a:cs typeface="+mn-cs"/>
              </a:rPr>
              <a:t>Our measurement result shows it is hard to provide low latency at three or four 9s.</a:t>
            </a:r>
          </a:p>
          <a:p>
            <a:r>
              <a:rPr lang="en-US" altLang="zh-CN" sz="1200" b="0" i="0" u="none" strike="noStrike" kern="1200" baseline="0" dirty="0" smtClean="0">
                <a:solidFill>
                  <a:schemeClr val="tx1"/>
                </a:solidFill>
                <a:latin typeface="+mn-lt"/>
                <a:ea typeface="+mn-ea"/>
                <a:cs typeface="+mn-cs"/>
              </a:rPr>
              <a:t>This is because the server OS is not a real-time operating system and the traffic in our network is burst.</a:t>
            </a:r>
            <a:endParaRPr lang="en-US" altLang="zh-CN" baseline="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38</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Figure 4(c) compares the intra-pod and inter-pod latency</a:t>
            </a:r>
          </a:p>
          <a:p>
            <a:r>
              <a:rPr lang="en-US" altLang="zh-CN" sz="1200" b="0" i="0" u="none" strike="noStrike" kern="1200" baseline="0" dirty="0" smtClean="0">
                <a:solidFill>
                  <a:schemeClr val="tx1"/>
                </a:solidFill>
                <a:latin typeface="+mn-lt"/>
                <a:ea typeface="+mn-ea"/>
                <a:cs typeface="+mn-cs"/>
              </a:rPr>
              <a:t>distributions, and Figure 4(d) studies the </a:t>
            </a:r>
            <a:r>
              <a:rPr lang="en-US" altLang="zh-CN" sz="1200" b="0" i="0" u="none" strike="noStrike" kern="1200" baseline="0" dirty="0" err="1" smtClean="0">
                <a:solidFill>
                  <a:schemeClr val="tx1"/>
                </a:solidFill>
                <a:latin typeface="+mn-lt"/>
                <a:ea typeface="+mn-ea"/>
                <a:cs typeface="+mn-cs"/>
              </a:rPr>
              <a:t>interpod</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latency with and without payload, all in DC1</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As shown in this figure, intra-pod latency is always</a:t>
            </a:r>
          </a:p>
          <a:p>
            <a:r>
              <a:rPr lang="en-US" altLang="zh-CN" sz="1200" b="0" i="0" u="none" strike="noStrike" kern="1200" baseline="0" dirty="0" smtClean="0">
                <a:solidFill>
                  <a:schemeClr val="tx1"/>
                </a:solidFill>
                <a:latin typeface="+mn-lt"/>
                <a:ea typeface="+mn-ea"/>
                <a:cs typeface="+mn-cs"/>
              </a:rPr>
              <a:t>smaller than inter-pod latency as expected.</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right figure shows that payload will increase latency.</a:t>
            </a:r>
            <a:endParaRPr lang="en-US" altLang="zh-CN" baseline="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39</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 intra-dc network consists of several tiers. At the first tier, tens of servers connect to a top-of-rack (</a:t>
            </a:r>
            <a:r>
              <a:rPr lang="en-US" altLang="zh-CN" sz="1200" b="0" i="0" u="none" strike="noStrike" kern="1200" baseline="0" dirty="0" err="1" smtClean="0">
                <a:solidFill>
                  <a:schemeClr val="tx1"/>
                </a:solidFill>
                <a:latin typeface="+mn-lt"/>
                <a:ea typeface="+mn-ea"/>
                <a:cs typeface="+mn-cs"/>
              </a:rPr>
              <a:t>ToR</a:t>
            </a:r>
            <a:r>
              <a:rPr lang="en-US" altLang="zh-CN" sz="1200" b="0" i="0" u="none" strike="noStrike" kern="1200" baseline="0" dirty="0" smtClean="0">
                <a:solidFill>
                  <a:schemeClr val="tx1"/>
                </a:solidFill>
                <a:latin typeface="+mn-lt"/>
                <a:ea typeface="+mn-ea"/>
                <a:cs typeface="+mn-cs"/>
              </a:rPr>
              <a:t>) switch and form a Pod.</a:t>
            </a:r>
          </a:p>
          <a:p>
            <a:endParaRPr lang="zh-CN" altLang="en-US" dirty="0"/>
          </a:p>
        </p:txBody>
      </p:sp>
      <p:sp>
        <p:nvSpPr>
          <p:cNvPr id="4" name="灯片编号占位符 3"/>
          <p:cNvSpPr>
            <a:spLocks noGrp="1"/>
          </p:cNvSpPr>
          <p:nvPr>
            <p:ph type="sldNum" sz="quarter" idx="10"/>
          </p:nvPr>
        </p:nvSpPr>
        <p:spPr/>
        <p:txBody>
          <a:bodyPr/>
          <a:lstStyle/>
          <a:p>
            <a:fld id="{D57E1B20-4E24-3E49-A833-3FFD7E86DD26}" type="slidenum">
              <a:rPr lang="en-US" smtClean="0"/>
              <a:t>4</a:t>
            </a:fld>
            <a:endParaRPr lang="en-US"/>
          </a:p>
        </p:txBody>
      </p:sp>
    </p:spTree>
    <p:extLst>
      <p:ext uri="{BB962C8B-B14F-4D97-AF65-F5344CB8AC3E}">
        <p14:creationId xmlns:p14="http://schemas.microsoft.com/office/powerpoint/2010/main" val="31200882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r>
              <a:rPr lang="en-US" altLang="zh-CN" baseline="0" dirty="0" smtClean="0"/>
              <a:t>The author also introduce how to calculate the packet drop rate. </a:t>
            </a:r>
          </a:p>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baseline="0" dirty="0" smtClean="0"/>
              <a:t>They did not measure the drop rate directly. Instead, they </a:t>
            </a:r>
            <a:r>
              <a:rPr lang="en-US" altLang="zh-CN" sz="1200" dirty="0" smtClean="0"/>
              <a:t>infer packet drop rate from the TCP connection setup time.</a:t>
            </a:r>
          </a:p>
          <a:p>
            <a:pPr marL="0" indent="0">
              <a:buFont typeface="Wingdings" panose="05000000000000000000" pitchFamily="2" charset="2"/>
              <a:buNone/>
            </a:pPr>
            <a:endParaRPr lang="en-US" altLang="zh-CN" baseline="0" dirty="0" smtClean="0"/>
          </a:p>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200" dirty="0" smtClean="0"/>
              <a:t>When the first SYN packet is dropped, TCP sender will retransmit the packet after an initial timeout. For the rest successive retries, TCP will double the timeout value every time.</a:t>
            </a:r>
          </a:p>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sz="1200" dirty="0" smtClean="0"/>
          </a:p>
          <a:p>
            <a:r>
              <a:rPr lang="en-US" altLang="zh-CN" sz="1200" b="0" i="0" u="none" strike="noStrike" kern="1200" baseline="0" dirty="0" smtClean="0">
                <a:solidFill>
                  <a:schemeClr val="tx1"/>
                </a:solidFill>
                <a:latin typeface="+mn-lt"/>
                <a:ea typeface="+mn-ea"/>
                <a:cs typeface="+mn-cs"/>
              </a:rPr>
              <a:t>Hence if the measured</a:t>
            </a:r>
          </a:p>
          <a:p>
            <a:r>
              <a:rPr lang="en-US" altLang="zh-CN" sz="1200" b="0" i="0" u="none" strike="noStrike" kern="1200" baseline="0" dirty="0" smtClean="0">
                <a:solidFill>
                  <a:schemeClr val="tx1"/>
                </a:solidFill>
                <a:latin typeface="+mn-lt"/>
                <a:ea typeface="+mn-ea"/>
                <a:cs typeface="+mn-cs"/>
              </a:rPr>
              <a:t>TCP connection RTT is around 3 seconds, there is one</a:t>
            </a:r>
          </a:p>
          <a:p>
            <a:r>
              <a:rPr lang="en-US" altLang="zh-CN" sz="1200" b="0" i="0" u="none" strike="noStrike" kern="1200" baseline="0" dirty="0" smtClean="0">
                <a:solidFill>
                  <a:schemeClr val="tx1"/>
                </a:solidFill>
                <a:latin typeface="+mn-lt"/>
                <a:ea typeface="+mn-ea"/>
                <a:cs typeface="+mn-cs"/>
              </a:rPr>
              <a:t>packet drop; if the RTT is around 9 seconds, there are</a:t>
            </a:r>
          </a:p>
          <a:p>
            <a:r>
              <a:rPr lang="en-US" altLang="zh-CN" sz="1200" b="0" i="0" u="none" strike="noStrike" kern="1200" baseline="0" dirty="0" smtClean="0">
                <a:solidFill>
                  <a:schemeClr val="tx1"/>
                </a:solidFill>
                <a:latin typeface="+mn-lt"/>
                <a:ea typeface="+mn-ea"/>
                <a:cs typeface="+mn-cs"/>
              </a:rPr>
              <a:t>two packet drops.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Therefore the drop rate is equal to the number of probes with 3s </a:t>
            </a:r>
            <a:r>
              <a:rPr lang="en-US" altLang="zh-CN" sz="1200" b="0" i="0" u="none" strike="noStrike" kern="1200" baseline="0" dirty="0" err="1" smtClean="0">
                <a:solidFill>
                  <a:schemeClr val="tx1"/>
                </a:solidFill>
                <a:latin typeface="+mn-lt"/>
                <a:ea typeface="+mn-ea"/>
                <a:cs typeface="+mn-cs"/>
              </a:rPr>
              <a:t>rtt</a:t>
            </a:r>
            <a:r>
              <a:rPr lang="en-US" altLang="zh-CN" sz="1200" b="0" i="0" u="none" strike="noStrike" kern="1200" baseline="0" dirty="0" smtClean="0">
                <a:solidFill>
                  <a:schemeClr val="tx1"/>
                </a:solidFill>
                <a:latin typeface="+mn-lt"/>
                <a:ea typeface="+mn-ea"/>
                <a:cs typeface="+mn-cs"/>
              </a:rPr>
              <a:t> plus XXXX 9s </a:t>
            </a:r>
            <a:r>
              <a:rPr lang="en-US" altLang="zh-CN" sz="1200" b="0" i="0" u="none" strike="noStrike" kern="1200" baseline="0" dirty="0" err="1" smtClean="0">
                <a:solidFill>
                  <a:schemeClr val="tx1"/>
                </a:solidFill>
                <a:latin typeface="+mn-lt"/>
                <a:ea typeface="+mn-ea"/>
                <a:cs typeface="+mn-cs"/>
              </a:rPr>
              <a:t>rtt</a:t>
            </a:r>
            <a:r>
              <a:rPr lang="en-US" altLang="zh-CN" sz="1200" b="0" i="0" u="none" strike="noStrike" kern="1200" baseline="0" dirty="0" smtClean="0">
                <a:solidFill>
                  <a:schemeClr val="tx1"/>
                </a:solidFill>
                <a:latin typeface="+mn-lt"/>
                <a:ea typeface="+mn-ea"/>
                <a:cs typeface="+mn-cs"/>
              </a:rPr>
              <a:t>, divided by # of total XXX.</a:t>
            </a:r>
          </a:p>
          <a:p>
            <a:r>
              <a:rPr lang="en-US" altLang="zh-CN" sz="1200" b="0" i="0" u="none" strike="noStrike" kern="1200" baseline="0" dirty="0" smtClean="0">
                <a:solidFill>
                  <a:schemeClr val="tx1"/>
                </a:solidFill>
                <a:latin typeface="+mn-lt"/>
                <a:ea typeface="+mn-ea"/>
                <a:cs typeface="+mn-cs"/>
              </a:rPr>
              <a:t>Note that we only count one packet drop instead of two for every connection with 9 second</a:t>
            </a:r>
          </a:p>
          <a:p>
            <a:r>
              <a:rPr lang="en-US" altLang="zh-CN" sz="1200" b="0" i="0" u="none" strike="noStrike" kern="1200" baseline="0" dirty="0" smtClean="0">
                <a:solidFill>
                  <a:schemeClr val="tx1"/>
                </a:solidFill>
                <a:latin typeface="+mn-lt"/>
                <a:ea typeface="+mn-ea"/>
                <a:cs typeface="+mn-cs"/>
              </a:rPr>
              <a:t>RTT. This is because successive packet drops within a</a:t>
            </a:r>
          </a:p>
          <a:p>
            <a:r>
              <a:rPr lang="en-US" altLang="zh-CN" sz="1200" b="0" i="0" u="none" strike="noStrike" kern="1200" baseline="0" dirty="0" smtClean="0">
                <a:solidFill>
                  <a:schemeClr val="tx1"/>
                </a:solidFill>
                <a:latin typeface="+mn-lt"/>
                <a:ea typeface="+mn-ea"/>
                <a:cs typeface="+mn-cs"/>
              </a:rPr>
              <a:t>connection are not independent: the probability the second</a:t>
            </a:r>
          </a:p>
          <a:p>
            <a:r>
              <a:rPr lang="en-US" altLang="zh-CN" sz="1200" b="0" i="0" u="none" strike="noStrike" kern="1200" baseline="0" dirty="0" smtClean="0">
                <a:solidFill>
                  <a:schemeClr val="tx1"/>
                </a:solidFill>
                <a:latin typeface="+mn-lt"/>
                <a:ea typeface="+mn-ea"/>
                <a:cs typeface="+mn-cs"/>
              </a:rPr>
              <a:t>SYN is dropped is much higher if the first SYN is dropped.</a:t>
            </a:r>
          </a:p>
          <a:p>
            <a:endParaRPr lang="en-US" altLang="zh-CN" sz="1200" dirty="0" smtClean="0"/>
          </a:p>
          <a:p>
            <a:pPr marL="0" indent="0">
              <a:buFont typeface="Wingdings" panose="05000000000000000000" pitchFamily="2" charset="2"/>
              <a:buNone/>
            </a:pPr>
            <a:endParaRPr lang="en-US" altLang="zh-CN" baseline="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40</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r>
              <a:rPr lang="en-US" altLang="zh-CN" sz="1200" b="0" i="0" u="none" strike="noStrike" kern="1200" baseline="0" dirty="0" smtClean="0">
                <a:solidFill>
                  <a:schemeClr val="tx1"/>
                </a:solidFill>
                <a:latin typeface="+mn-lt"/>
                <a:ea typeface="+mn-ea"/>
                <a:cs typeface="+mn-cs"/>
              </a:rPr>
              <a:t>Table 1 shows the packet drop rates of five data centers.</a:t>
            </a:r>
          </a:p>
          <a:p>
            <a:pPr marL="0" indent="0">
              <a:buFont typeface="Wingdings" panose="05000000000000000000" pitchFamily="2" charset="2"/>
              <a:buNone/>
            </a:pPr>
            <a:endParaRPr lang="en-US" altLang="zh-CN" sz="1200" b="0" i="0" u="none" strike="noStrike"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200" dirty="0" smtClean="0"/>
              <a:t>We can see that the drop rate is in the range </a:t>
            </a:r>
            <a:r>
              <a:rPr lang="en-US" altLang="zh-CN" sz="1200" b="0" i="0" kern="1200" dirty="0" smtClean="0">
                <a:solidFill>
                  <a:schemeClr val="tx1"/>
                </a:solidFill>
                <a:effectLst/>
                <a:latin typeface="+mn-lt"/>
                <a:ea typeface="+mn-ea"/>
                <a:cs typeface="+mn-cs"/>
              </a:rPr>
              <a:t>ten to the negative four</a:t>
            </a:r>
            <a:r>
              <a:rPr lang="en-US" altLang="zh-CN" sz="1200" b="0" i="0" kern="1200" baseline="0" dirty="0" smtClean="0">
                <a:solidFill>
                  <a:schemeClr val="tx1"/>
                </a:solidFill>
                <a:effectLst/>
                <a:latin typeface="+mn-lt"/>
                <a:ea typeface="+mn-ea"/>
                <a:cs typeface="+mn-cs"/>
              </a:rPr>
              <a:t> to </a:t>
            </a:r>
            <a:r>
              <a:rPr lang="en-US" altLang="zh-CN" sz="1200" b="0" i="0" kern="1200" dirty="0" smtClean="0">
                <a:solidFill>
                  <a:schemeClr val="tx1"/>
                </a:solidFill>
                <a:effectLst/>
                <a:latin typeface="+mn-lt"/>
                <a:ea typeface="+mn-ea"/>
                <a:cs typeface="+mn-cs"/>
              </a:rPr>
              <a:t>ten to the negative five</a:t>
            </a:r>
            <a:r>
              <a:rPr lang="en-US" altLang="zh-CN" sz="1200" dirty="0" smtClean="0"/>
              <a:t> </a:t>
            </a:r>
            <a:r>
              <a:rPr lang="en-US" altLang="zh-CN" sz="1200" dirty="0" smtClean="0"/>
              <a:t>unless network incidents happen.</a:t>
            </a:r>
          </a:p>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200" dirty="0" smtClean="0"/>
              <a:t>This implies</a:t>
            </a:r>
            <a:r>
              <a:rPr lang="en-US" altLang="zh-CN" sz="1200" baseline="0" dirty="0" smtClean="0"/>
              <a:t> that we can use this rule to detect whether a network incident happens.</a:t>
            </a:r>
          </a:p>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sz="1200" baseline="0" dirty="0" smtClean="0"/>
          </a:p>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200" dirty="0" smtClean="0"/>
              <a:t>Also,</a:t>
            </a:r>
          </a:p>
          <a:p>
            <a:r>
              <a:rPr lang="en-US" altLang="zh-CN" sz="1200" dirty="0" smtClean="0"/>
              <a:t>The inter-pod packet drop rate is typically several times higher than that of intra-pod. </a:t>
            </a:r>
            <a:r>
              <a:rPr lang="en-US" altLang="zh-CN" sz="1200" b="0" i="0" u="none" strike="noStrike" kern="1200" baseline="0" dirty="0" smtClean="0">
                <a:solidFill>
                  <a:schemeClr val="tx1"/>
                </a:solidFill>
                <a:latin typeface="+mn-lt"/>
                <a:ea typeface="+mn-ea"/>
                <a:cs typeface="+mn-cs"/>
              </a:rPr>
              <a:t>This indicates most of</a:t>
            </a:r>
          </a:p>
          <a:p>
            <a:r>
              <a:rPr lang="en-US" altLang="zh-CN" sz="1200" b="0" i="0" u="none" strike="noStrike" kern="1200" baseline="0" dirty="0" smtClean="0">
                <a:solidFill>
                  <a:schemeClr val="tx1"/>
                </a:solidFill>
                <a:latin typeface="+mn-lt"/>
                <a:ea typeface="+mn-ea"/>
                <a:cs typeface="+mn-cs"/>
              </a:rPr>
              <a:t>the packet drops happen in the network instead of the</a:t>
            </a:r>
          </a:p>
          <a:p>
            <a:r>
              <a:rPr lang="en-US" altLang="zh-CN" sz="1200" b="0" i="0" u="none" strike="noStrike" kern="1200" baseline="0" dirty="0" smtClean="0">
                <a:solidFill>
                  <a:schemeClr val="tx1"/>
                </a:solidFill>
                <a:latin typeface="+mn-lt"/>
                <a:ea typeface="+mn-ea"/>
                <a:cs typeface="+mn-cs"/>
              </a:rPr>
              <a:t>hosts.</a:t>
            </a:r>
            <a:endParaRPr lang="en-US" altLang="zh-CN" sz="120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41</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r>
              <a:rPr lang="en-US" altLang="zh-CN" baseline="0" dirty="0" smtClean="0"/>
              <a:t>Then let’s answer the question: how to determine whether a drop in network performance is really caused by </a:t>
            </a:r>
            <a:r>
              <a:rPr lang="en-US" altLang="zh-CN" dirty="0" smtClean="0"/>
              <a:t>a network issue?</a:t>
            </a:r>
          </a:p>
          <a:p>
            <a:pPr marL="0" indent="0">
              <a:buFont typeface="Wingdings" panose="05000000000000000000" pitchFamily="2" charset="2"/>
              <a:buNone/>
            </a:pPr>
            <a:endParaRPr lang="en-US" altLang="zh-CN" baseline="0" dirty="0" smtClean="0"/>
          </a:p>
          <a:p>
            <a:pPr marL="457200" indent="-457200">
              <a:buFont typeface="Wingdings" panose="05000000000000000000" pitchFamily="2" charset="2"/>
              <a:buChar char="l"/>
            </a:pPr>
            <a:r>
              <a:rPr lang="en-US" altLang="zh-CN" baseline="0" dirty="0" smtClean="0"/>
              <a:t>The authors found two useful </a:t>
            </a:r>
            <a:r>
              <a:rPr lang="en-US" altLang="zh-CN" sz="1200" dirty="0" smtClean="0"/>
              <a:t>SLA metrics: </a:t>
            </a:r>
          </a:p>
          <a:p>
            <a:pPr marL="457200" indent="-457200">
              <a:buFont typeface="Wingdings" panose="05000000000000000000" pitchFamily="2" charset="2"/>
              <a:buChar char="Ø"/>
            </a:pPr>
            <a:r>
              <a:rPr lang="en-US" altLang="zh-CN" sz="1200" dirty="0" smtClean="0"/>
              <a:t>Packet drop rate.</a:t>
            </a:r>
          </a:p>
          <a:p>
            <a:pPr marL="457200" indent="-457200">
              <a:buFont typeface="Wingdings" panose="05000000000000000000" pitchFamily="2" charset="2"/>
              <a:buChar char="Ø"/>
            </a:pPr>
            <a:r>
              <a:rPr lang="en-US" altLang="zh-CN" sz="1200" dirty="0" smtClean="0"/>
              <a:t>Network latency at the 99th percentile.</a:t>
            </a:r>
          </a:p>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200" dirty="0" smtClean="0"/>
              <a:t>If these two metrics change significantly, then it is a network issue.</a:t>
            </a:r>
          </a:p>
          <a:p>
            <a:pPr marL="0" indent="0">
              <a:buFont typeface="Wingdings" panose="05000000000000000000" pitchFamily="2" charset="2"/>
              <a:buNone/>
            </a:pPr>
            <a:endParaRPr lang="en-US" altLang="zh-CN" baseline="0" dirty="0" smtClean="0"/>
          </a:p>
          <a:p>
            <a:pPr marL="0" indent="0">
              <a:buFont typeface="Wingdings" panose="05000000000000000000" pitchFamily="2" charset="2"/>
              <a:buNone/>
            </a:pPr>
            <a:r>
              <a:rPr lang="en-US" altLang="zh-CN" baseline="0" dirty="0" smtClean="0"/>
              <a:t>With the help of XXX, we can easily calculate the results for these two metrics. These figures show a example for a </a:t>
            </a:r>
            <a:r>
              <a:rPr lang="en-US" altLang="zh-CN" sz="1200" b="0" i="0" u="none" strike="noStrike" kern="1200" baseline="0" dirty="0" smtClean="0">
                <a:solidFill>
                  <a:schemeClr val="tx1"/>
                </a:solidFill>
                <a:latin typeface="+mn-lt"/>
                <a:ea typeface="+mn-ea"/>
                <a:cs typeface="+mn-cs"/>
              </a:rPr>
              <a:t>service.</a:t>
            </a:r>
          </a:p>
          <a:p>
            <a:pPr marL="0" indent="0">
              <a:buFont typeface="Wingdings" panose="05000000000000000000" pitchFamily="2" charset="2"/>
              <a:buNone/>
            </a:pPr>
            <a:r>
              <a:rPr lang="en-US" altLang="zh-CN" sz="1200" b="0" i="0" u="none" strike="noStrike" kern="1200" baseline="0" dirty="0" smtClean="0">
                <a:solidFill>
                  <a:schemeClr val="tx1"/>
                </a:solidFill>
                <a:latin typeface="+mn-lt"/>
                <a:ea typeface="+mn-ea"/>
                <a:cs typeface="+mn-cs"/>
              </a:rPr>
              <a:t>During this one week period, the </a:t>
            </a:r>
            <a:r>
              <a:rPr lang="en-US" altLang="zh-CN" sz="1200" dirty="0" smtClean="0"/>
              <a:t>drop rate and the latency at</a:t>
            </a:r>
            <a:r>
              <a:rPr lang="en-US" altLang="zh-CN" sz="1200" baseline="0" dirty="0" smtClean="0"/>
              <a:t> </a:t>
            </a:r>
            <a:r>
              <a:rPr lang="en-US" altLang="zh-CN" sz="1200" dirty="0" smtClean="0"/>
              <a:t>99th percentile are nearly stable.</a:t>
            </a:r>
            <a:endParaRPr lang="en-US" altLang="zh-CN" sz="1200" b="0" i="0" u="none" strike="noStrike" kern="1200" baseline="0" dirty="0" smtClean="0">
              <a:solidFill>
                <a:schemeClr val="tx1"/>
              </a:solidFill>
              <a:latin typeface="+mn-lt"/>
              <a:ea typeface="+mn-ea"/>
              <a:cs typeface="+mn-cs"/>
            </a:endParaRPr>
          </a:p>
          <a:p>
            <a:pPr marL="0" indent="0">
              <a:buFont typeface="Wingdings" panose="05000000000000000000" pitchFamily="2" charset="2"/>
              <a:buNone/>
            </a:pPr>
            <a:endParaRPr lang="en-US" altLang="zh-CN" sz="1200" b="0" i="0" u="none" strike="noStrike" kern="1200" baseline="0" dirty="0" smtClean="0">
              <a:solidFill>
                <a:schemeClr val="tx1"/>
              </a:solidFill>
              <a:latin typeface="+mn-lt"/>
              <a:ea typeface="+mn-ea"/>
              <a:cs typeface="+mn-cs"/>
            </a:endParaRPr>
          </a:p>
          <a:p>
            <a:pPr marL="0" indent="0">
              <a:buFont typeface="Wingdings" panose="05000000000000000000" pitchFamily="2" charset="2"/>
              <a:buNone/>
            </a:pPr>
            <a:endParaRPr lang="en-US" altLang="zh-CN" sz="1200" b="0" i="0" u="none" strike="noStrike" kern="1200" baseline="0" dirty="0" smtClean="0">
              <a:solidFill>
                <a:schemeClr val="tx1"/>
              </a:solidFill>
              <a:latin typeface="+mn-lt"/>
              <a:ea typeface="+mn-ea"/>
              <a:cs typeface="+mn-cs"/>
            </a:endParaRPr>
          </a:p>
          <a:p>
            <a:pPr marL="0" indent="0">
              <a:buFont typeface="Wingdings" panose="05000000000000000000" pitchFamily="2" charset="2"/>
              <a:buNone/>
            </a:pPr>
            <a:endParaRPr lang="en-US" altLang="zh-CN" baseline="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42</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r>
              <a:rPr lang="en-US" altLang="zh-CN" baseline="0" dirty="0" smtClean="0"/>
              <a:t>The authors use the example of </a:t>
            </a:r>
            <a:r>
              <a:rPr lang="en-US" altLang="zh-CN" dirty="0" smtClean="0"/>
              <a:t>Silent Packet Drop Detection to show the benefit of</a:t>
            </a:r>
            <a:r>
              <a:rPr lang="en-US" altLang="zh-CN" baseline="0" dirty="0" smtClean="0"/>
              <a:t> XXXX.</a:t>
            </a:r>
          </a:p>
          <a:p>
            <a:pPr marL="457200" indent="-457200">
              <a:buFont typeface="Wingdings" panose="05000000000000000000" pitchFamily="2" charset="2"/>
              <a:buChar char="l"/>
            </a:pPr>
            <a:r>
              <a:rPr lang="en-US" altLang="zh-CN" sz="1200" dirty="0" smtClean="0">
                <a:solidFill>
                  <a:srgbClr val="FF0000"/>
                </a:solidFill>
              </a:rPr>
              <a:t>The Silent Packet Drop: </a:t>
            </a:r>
            <a:r>
              <a:rPr lang="en-US" altLang="zh-CN" sz="1200" dirty="0" smtClean="0"/>
              <a:t>the switches do not show information about packet drops and the switches</a:t>
            </a:r>
            <a:r>
              <a:rPr lang="en-US" altLang="zh-CN" sz="1200" baseline="0" dirty="0" smtClean="0"/>
              <a:t> </a:t>
            </a:r>
            <a:r>
              <a:rPr lang="en-US" altLang="zh-CN" sz="1200" dirty="0" smtClean="0"/>
              <a:t>seem innocent.</a:t>
            </a:r>
          </a:p>
          <a:p>
            <a:pPr marL="457200" indent="-457200">
              <a:buFont typeface="Wingdings" panose="05000000000000000000" pitchFamily="2" charset="2"/>
              <a:buChar char="Ø"/>
            </a:pPr>
            <a:r>
              <a:rPr lang="en-US" altLang="zh-CN" sz="1200" dirty="0" smtClean="0"/>
              <a:t>It has two types:</a:t>
            </a:r>
            <a:r>
              <a:rPr lang="en-US" altLang="zh-CN" sz="1200" baseline="0" dirty="0" smtClean="0"/>
              <a:t> </a:t>
            </a:r>
            <a:r>
              <a:rPr lang="en-US" altLang="zh-CN" sz="1200" dirty="0" smtClean="0"/>
              <a:t>Packet black-hole</a:t>
            </a:r>
            <a:r>
              <a:rPr lang="en-US" altLang="zh-CN" sz="1200" baseline="0" dirty="0" smtClean="0"/>
              <a:t> and </a:t>
            </a:r>
            <a:r>
              <a:rPr lang="en-US" altLang="zh-CN" sz="1200" dirty="0" smtClean="0"/>
              <a:t>Silent random packet drops.</a:t>
            </a:r>
          </a:p>
          <a:p>
            <a:pPr marL="457200" indent="-457200">
              <a:buFont typeface="Wingdings" panose="05000000000000000000" pitchFamily="2" charset="2"/>
              <a:buChar char="Ø"/>
            </a:pPr>
            <a:endParaRPr lang="en-US" altLang="zh-CN" sz="1200" dirty="0" smtClean="0"/>
          </a:p>
          <a:p>
            <a:pPr marL="457200" indent="-457200">
              <a:buFont typeface="Wingdings" panose="05000000000000000000" pitchFamily="2" charset="2"/>
              <a:buChar char="Ø"/>
            </a:pPr>
            <a:r>
              <a:rPr lang="en-US" altLang="zh-CN" sz="1200" dirty="0" smtClean="0"/>
              <a:t>Let’s look at them one</a:t>
            </a:r>
            <a:r>
              <a:rPr lang="en-US" altLang="zh-CN" sz="1200" baseline="0" dirty="0" smtClean="0"/>
              <a:t> by one.</a:t>
            </a:r>
            <a:endParaRPr lang="en-US" altLang="zh-CN" sz="1200" dirty="0" smtClean="0"/>
          </a:p>
          <a:p>
            <a:pPr marL="457200" indent="-457200">
              <a:buFont typeface="Wingdings" panose="05000000000000000000" pitchFamily="2" charset="2"/>
              <a:buChar char="l"/>
            </a:pPr>
            <a:endParaRPr lang="en-US" altLang="zh-CN" sz="1200" dirty="0" smtClean="0"/>
          </a:p>
          <a:p>
            <a:pPr marL="0" indent="0">
              <a:buFont typeface="Wingdings" panose="05000000000000000000" pitchFamily="2" charset="2"/>
              <a:buNone/>
            </a:pPr>
            <a:endParaRPr lang="en-US" altLang="zh-CN" baseline="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43</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lang="en-US" altLang="zh-CN" baseline="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44</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200" dirty="0" err="1" smtClean="0"/>
              <a:t>ToR</a:t>
            </a:r>
            <a:r>
              <a:rPr lang="en-US" altLang="zh-CN" sz="1200" dirty="0" smtClean="0"/>
              <a:t> switch black-hole detection algorithm</a:t>
            </a:r>
            <a:r>
              <a:rPr lang="en-US" altLang="zh-CN" sz="1200" baseline="0" dirty="0" smtClean="0"/>
              <a:t> is proposed in this paper. </a:t>
            </a:r>
          </a:p>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sz="1200" baseline="0" dirty="0" smtClean="0"/>
          </a:p>
          <a:p>
            <a:pPr marL="514350" indent="-514350">
              <a:buFont typeface="+mj-ea"/>
              <a:buAutoNum type="circleNumDbPlain"/>
            </a:pPr>
            <a:r>
              <a:rPr lang="en-US" altLang="zh-CN" sz="1200" dirty="0" smtClean="0"/>
              <a:t>In a Pod, if the ratio of servers with black-hole symptom is larger than a threshold -&gt; Its </a:t>
            </a:r>
            <a:r>
              <a:rPr lang="en-US" altLang="zh-CN" sz="1200" dirty="0" err="1" smtClean="0"/>
              <a:t>ToR</a:t>
            </a:r>
            <a:r>
              <a:rPr lang="en-US" altLang="zh-CN" sz="1200" dirty="0" smtClean="0"/>
              <a:t> switch is a black-hole candidate.</a:t>
            </a:r>
          </a:p>
          <a:p>
            <a:pPr marL="514350" indent="-514350">
              <a:buFont typeface="+mj-ea"/>
              <a:buAutoNum type="circleNumDbPlain"/>
            </a:pPr>
            <a:r>
              <a:rPr lang="en-US" altLang="zh-CN" sz="1200" dirty="0" smtClean="0"/>
              <a:t>In a </a:t>
            </a:r>
            <a:r>
              <a:rPr lang="en-US" altLang="zh-CN" sz="1200" dirty="0" err="1" smtClean="0"/>
              <a:t>Podset</a:t>
            </a:r>
            <a:r>
              <a:rPr lang="en-US" altLang="zh-CN" sz="1200" dirty="0" smtClean="0"/>
              <a:t>, </a:t>
            </a:r>
          </a:p>
          <a:p>
            <a:pPr marL="457200" indent="-457200">
              <a:buFont typeface="Wingdings" panose="05000000000000000000" pitchFamily="2" charset="2"/>
              <a:buChar char="Ø"/>
            </a:pPr>
            <a:r>
              <a:rPr lang="en-US" altLang="zh-CN" sz="1200" dirty="0" smtClean="0"/>
              <a:t>If only part of the </a:t>
            </a:r>
            <a:r>
              <a:rPr lang="en-US" altLang="zh-CN" sz="1200" dirty="0" err="1" smtClean="0"/>
              <a:t>ToRs</a:t>
            </a:r>
            <a:r>
              <a:rPr lang="en-US" altLang="zh-CN" sz="1200" dirty="0" smtClean="0"/>
              <a:t> are candidates -&gt; Restart the </a:t>
            </a:r>
            <a:r>
              <a:rPr lang="en-US" altLang="zh-CN" sz="1200" dirty="0" err="1" smtClean="0"/>
              <a:t>ToRs</a:t>
            </a:r>
            <a:r>
              <a:rPr lang="en-US" altLang="zh-CN" sz="1200" dirty="0" smtClean="0"/>
              <a:t>.</a:t>
            </a:r>
          </a:p>
          <a:p>
            <a:pPr marL="457200" indent="-457200">
              <a:buFont typeface="Wingdings" panose="05000000000000000000" pitchFamily="2" charset="2"/>
              <a:buChar char="Ø"/>
            </a:pPr>
            <a:r>
              <a:rPr lang="en-US" altLang="zh-CN" sz="1200" dirty="0" smtClean="0"/>
              <a:t>If all the </a:t>
            </a:r>
            <a:r>
              <a:rPr lang="en-US" altLang="zh-CN" sz="1200" dirty="0" err="1" smtClean="0"/>
              <a:t>ToRs</a:t>
            </a:r>
            <a:r>
              <a:rPr lang="en-US" altLang="zh-CN" sz="1200" dirty="0" smtClean="0"/>
              <a:t> are candidates -&gt; Error is in the Leaf or Spine layer. </a:t>
            </a:r>
          </a:p>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sz="120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45</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200" dirty="0" err="1" smtClean="0"/>
              <a:t>ToR</a:t>
            </a:r>
            <a:r>
              <a:rPr lang="en-US" altLang="zh-CN" sz="1200" dirty="0" smtClean="0"/>
              <a:t> switch black-hole detection algorithm</a:t>
            </a:r>
            <a:r>
              <a:rPr lang="en-US" altLang="zh-CN" sz="1200" baseline="0" dirty="0" smtClean="0"/>
              <a:t> is proposed in this paper. </a:t>
            </a:r>
          </a:p>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sz="1200" baseline="0" dirty="0" smtClean="0"/>
          </a:p>
          <a:p>
            <a:pPr marL="514350" indent="-514350">
              <a:buFont typeface="+mj-ea"/>
              <a:buAutoNum type="circleNumDbPlain"/>
            </a:pPr>
            <a:r>
              <a:rPr lang="en-US" altLang="zh-CN" sz="1200" dirty="0" smtClean="0"/>
              <a:t>In a Pod, if the ratio of servers with black-hole symptom is larger than a threshold -&gt; Its </a:t>
            </a:r>
            <a:r>
              <a:rPr lang="en-US" altLang="zh-CN" sz="1200" dirty="0" err="1" smtClean="0"/>
              <a:t>ToR</a:t>
            </a:r>
            <a:r>
              <a:rPr lang="en-US" altLang="zh-CN" sz="1200" dirty="0" smtClean="0"/>
              <a:t> switch is a black-hole candidate.</a:t>
            </a:r>
          </a:p>
          <a:p>
            <a:pPr marL="514350" indent="-514350">
              <a:buFont typeface="+mj-ea"/>
              <a:buAutoNum type="circleNumDbPlain"/>
            </a:pPr>
            <a:r>
              <a:rPr lang="en-US" altLang="zh-CN" sz="1200" dirty="0" smtClean="0"/>
              <a:t>In a </a:t>
            </a:r>
            <a:r>
              <a:rPr lang="en-US" altLang="zh-CN" sz="1200" dirty="0" err="1" smtClean="0"/>
              <a:t>Podset</a:t>
            </a:r>
            <a:r>
              <a:rPr lang="en-US" altLang="zh-CN" sz="1200" dirty="0" smtClean="0"/>
              <a:t>, </a:t>
            </a:r>
          </a:p>
          <a:p>
            <a:pPr marL="457200" indent="-457200">
              <a:buFont typeface="Wingdings" panose="05000000000000000000" pitchFamily="2" charset="2"/>
              <a:buChar char="Ø"/>
            </a:pPr>
            <a:r>
              <a:rPr lang="en-US" altLang="zh-CN" sz="1200" dirty="0" smtClean="0"/>
              <a:t>If only part of the </a:t>
            </a:r>
            <a:r>
              <a:rPr lang="en-US" altLang="zh-CN" sz="1200" dirty="0" err="1" smtClean="0"/>
              <a:t>ToRs</a:t>
            </a:r>
            <a:r>
              <a:rPr lang="en-US" altLang="zh-CN" sz="1200" dirty="0" smtClean="0"/>
              <a:t> are candidates -&gt; Restart the </a:t>
            </a:r>
            <a:r>
              <a:rPr lang="en-US" altLang="zh-CN" sz="1200" dirty="0" err="1" smtClean="0"/>
              <a:t>ToRs</a:t>
            </a:r>
            <a:r>
              <a:rPr lang="en-US" altLang="zh-CN" sz="1200" dirty="0" smtClean="0"/>
              <a:t>.</a:t>
            </a:r>
          </a:p>
          <a:p>
            <a:pPr marL="457200" indent="-457200">
              <a:buFont typeface="Wingdings" panose="05000000000000000000" pitchFamily="2" charset="2"/>
              <a:buChar char="Ø"/>
            </a:pPr>
            <a:r>
              <a:rPr lang="en-US" altLang="zh-CN" sz="1200" dirty="0" smtClean="0"/>
              <a:t>If all the </a:t>
            </a:r>
            <a:r>
              <a:rPr lang="en-US" altLang="zh-CN" sz="1200" dirty="0" err="1" smtClean="0"/>
              <a:t>ToRs</a:t>
            </a:r>
            <a:r>
              <a:rPr lang="en-US" altLang="zh-CN" sz="1200" dirty="0" smtClean="0"/>
              <a:t> are candidates -&gt; Error is in the Leaf or Spine layer. </a:t>
            </a:r>
          </a:p>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sz="120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46</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200" dirty="0" err="1" smtClean="0"/>
              <a:t>ToR</a:t>
            </a:r>
            <a:r>
              <a:rPr lang="en-US" altLang="zh-CN" sz="1200" dirty="0" smtClean="0"/>
              <a:t> switch black-hole detection algorithm</a:t>
            </a:r>
            <a:r>
              <a:rPr lang="en-US" altLang="zh-CN" sz="1200" baseline="0" dirty="0" smtClean="0"/>
              <a:t> is proposed in this paper. </a:t>
            </a:r>
          </a:p>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sz="1200" baseline="0" dirty="0" smtClean="0"/>
          </a:p>
          <a:p>
            <a:pPr marL="514350" indent="-514350">
              <a:buFont typeface="+mj-ea"/>
              <a:buAutoNum type="circleNumDbPlain"/>
            </a:pPr>
            <a:r>
              <a:rPr lang="en-US" altLang="zh-CN" sz="1200" dirty="0" smtClean="0"/>
              <a:t>In a Pod, if the ratio of servers with black-hole symptom is larger than a threshold -&gt; Its </a:t>
            </a:r>
            <a:r>
              <a:rPr lang="en-US" altLang="zh-CN" sz="1200" dirty="0" err="1" smtClean="0"/>
              <a:t>ToR</a:t>
            </a:r>
            <a:r>
              <a:rPr lang="en-US" altLang="zh-CN" sz="1200" dirty="0" smtClean="0"/>
              <a:t> switch is a black-hole candidate.</a:t>
            </a:r>
          </a:p>
          <a:p>
            <a:pPr marL="514350" indent="-514350">
              <a:buFont typeface="+mj-ea"/>
              <a:buAutoNum type="circleNumDbPlain"/>
            </a:pPr>
            <a:r>
              <a:rPr lang="en-US" altLang="zh-CN" sz="1200" dirty="0" smtClean="0"/>
              <a:t>In a </a:t>
            </a:r>
            <a:r>
              <a:rPr lang="en-US" altLang="zh-CN" sz="1200" dirty="0" err="1" smtClean="0"/>
              <a:t>Podset</a:t>
            </a:r>
            <a:r>
              <a:rPr lang="en-US" altLang="zh-CN" sz="1200" dirty="0" smtClean="0"/>
              <a:t>, </a:t>
            </a:r>
          </a:p>
          <a:p>
            <a:pPr marL="457200" indent="-457200">
              <a:buFont typeface="Wingdings" panose="05000000000000000000" pitchFamily="2" charset="2"/>
              <a:buChar char="Ø"/>
            </a:pPr>
            <a:r>
              <a:rPr lang="en-US" altLang="zh-CN" sz="1200" dirty="0" smtClean="0"/>
              <a:t>If only part of the </a:t>
            </a:r>
            <a:r>
              <a:rPr lang="en-US" altLang="zh-CN" sz="1200" dirty="0" err="1" smtClean="0"/>
              <a:t>ToRs</a:t>
            </a:r>
            <a:r>
              <a:rPr lang="en-US" altLang="zh-CN" sz="1200" dirty="0" smtClean="0"/>
              <a:t> are candidates -&gt; Restart the </a:t>
            </a:r>
            <a:r>
              <a:rPr lang="en-US" altLang="zh-CN" sz="1200" dirty="0" err="1" smtClean="0"/>
              <a:t>ToRs</a:t>
            </a:r>
            <a:r>
              <a:rPr lang="en-US" altLang="zh-CN" sz="1200" dirty="0" smtClean="0"/>
              <a:t>.</a:t>
            </a:r>
          </a:p>
          <a:p>
            <a:pPr marL="457200" indent="-457200">
              <a:buFont typeface="Wingdings" panose="05000000000000000000" pitchFamily="2" charset="2"/>
              <a:buChar char="Ø"/>
            </a:pPr>
            <a:r>
              <a:rPr lang="en-US" altLang="zh-CN" sz="1200" dirty="0" smtClean="0"/>
              <a:t>If all the </a:t>
            </a:r>
            <a:r>
              <a:rPr lang="en-US" altLang="zh-CN" sz="1200" dirty="0" err="1" smtClean="0"/>
              <a:t>ToRs</a:t>
            </a:r>
            <a:r>
              <a:rPr lang="en-US" altLang="zh-CN" sz="1200" dirty="0" smtClean="0"/>
              <a:t> are candidates -&gt; Error is in the Leaf or Spine layer. </a:t>
            </a:r>
          </a:p>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sz="120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47</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en-US" altLang="zh-CN" baseline="0" dirty="0" smtClean="0"/>
              <a:t>The second type of </a:t>
            </a:r>
            <a:r>
              <a:rPr lang="en-US" altLang="zh-CN" sz="1200" dirty="0" smtClean="0">
                <a:solidFill>
                  <a:srgbClr val="FF0000"/>
                </a:solidFill>
              </a:rPr>
              <a:t>packet drop</a:t>
            </a:r>
            <a:r>
              <a:rPr lang="en-US" altLang="zh-CN" sz="1200" baseline="0" dirty="0" smtClean="0">
                <a:solidFill>
                  <a:srgbClr val="FF0000"/>
                </a:solidFill>
              </a:rPr>
              <a:t> is the </a:t>
            </a:r>
            <a:r>
              <a:rPr lang="en-US" altLang="zh-CN" sz="1200" dirty="0" smtClean="0">
                <a:solidFill>
                  <a:srgbClr val="FF0000"/>
                </a:solidFill>
              </a:rPr>
              <a:t>Silent random packet drops. As its name</a:t>
            </a:r>
            <a:r>
              <a:rPr lang="en-US" altLang="zh-CN" sz="1200" baseline="0" dirty="0" smtClean="0">
                <a:solidFill>
                  <a:srgbClr val="FF0000"/>
                </a:solidFill>
              </a:rPr>
              <a:t> implies, in this case </a:t>
            </a:r>
            <a:r>
              <a:rPr lang="en-US" altLang="zh-CN" sz="1200" dirty="0" smtClean="0"/>
              <a:t>a switch drops packet randomly.</a:t>
            </a:r>
          </a:p>
          <a:p>
            <a:pPr marL="457200" marR="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en-US" altLang="zh-CN" baseline="0" dirty="0" smtClean="0"/>
              <a:t>It would be </a:t>
            </a:r>
            <a:r>
              <a:rPr lang="en-US" altLang="zh-CN" sz="1200" dirty="0" smtClean="0"/>
              <a:t>Caused by switching fabric CRC checksum error, switching ASIC deficit, </a:t>
            </a:r>
            <a:r>
              <a:rPr lang="en-US" altLang="zh-CN" sz="1200" dirty="0" err="1" smtClean="0"/>
              <a:t>linecard</a:t>
            </a:r>
            <a:r>
              <a:rPr lang="en-US" altLang="zh-CN" sz="1200" dirty="0" smtClean="0"/>
              <a:t> not well seated, etc.</a:t>
            </a:r>
          </a:p>
          <a:p>
            <a:pPr marL="457200" marR="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lang="en-US" altLang="zh-CN" baseline="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48</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en-US" altLang="zh-CN" baseline="0" dirty="0" smtClean="0"/>
              <a:t>The author used an example to show how XXX helps to detect this kind of packet drop.</a:t>
            </a:r>
          </a:p>
          <a:p>
            <a:pPr marL="457200" marR="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en-US" altLang="zh-CN" baseline="0" dirty="0" smtClean="0"/>
              <a:t>As shown in the figure, </a:t>
            </a:r>
            <a:r>
              <a:rPr lang="en-US" altLang="zh-CN" sz="1200" dirty="0" smtClean="0"/>
              <a:t>In one incident, all the users in a data center began to experience increased network latency at the 99th percentile. XXX can help</a:t>
            </a:r>
            <a:r>
              <a:rPr lang="en-US" altLang="zh-CN" sz="1200" baseline="0" dirty="0" smtClean="0"/>
              <a:t> to detect this incident in near real time.</a:t>
            </a:r>
            <a:endParaRPr lang="en-US" altLang="zh-CN" sz="1200" dirty="0" smtClean="0"/>
          </a:p>
          <a:p>
            <a:pPr marL="457200" marR="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lang="en-US" altLang="zh-CN" baseline="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49</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Tens of </a:t>
            </a:r>
            <a:r>
              <a:rPr lang="en-US" altLang="zh-CN" sz="1200" b="0" i="0" u="none" strike="noStrike" kern="1200" baseline="0" dirty="0" err="1" smtClean="0">
                <a:solidFill>
                  <a:schemeClr val="tx1"/>
                </a:solidFill>
                <a:latin typeface="+mn-lt"/>
                <a:ea typeface="+mn-ea"/>
                <a:cs typeface="+mn-cs"/>
              </a:rPr>
              <a:t>ToR</a:t>
            </a:r>
            <a:r>
              <a:rPr lang="en-US" altLang="zh-CN" sz="1200" b="0" i="0" u="none" strike="noStrike" kern="1200" baseline="0" dirty="0" smtClean="0">
                <a:solidFill>
                  <a:schemeClr val="tx1"/>
                </a:solidFill>
                <a:latin typeface="+mn-lt"/>
                <a:ea typeface="+mn-ea"/>
                <a:cs typeface="+mn-cs"/>
              </a:rPr>
              <a:t> switches (e.g., 20) are then connected to a second tier of Leaf switches (e.g., 2-8). These servers and </a:t>
            </a:r>
            <a:r>
              <a:rPr lang="en-US" altLang="zh-CN" sz="1200" b="0" i="0" u="none" strike="noStrike" kern="1200" baseline="0" dirty="0" err="1" smtClean="0">
                <a:solidFill>
                  <a:schemeClr val="tx1"/>
                </a:solidFill>
                <a:latin typeface="+mn-lt"/>
                <a:ea typeface="+mn-ea"/>
                <a:cs typeface="+mn-cs"/>
              </a:rPr>
              <a:t>ToR</a:t>
            </a:r>
            <a:r>
              <a:rPr lang="en-US" altLang="zh-CN" sz="1200" b="0" i="0" u="none" strike="noStrike" kern="1200" baseline="0" dirty="0" smtClean="0">
                <a:solidFill>
                  <a:schemeClr val="tx1"/>
                </a:solidFill>
                <a:latin typeface="+mn-lt"/>
                <a:ea typeface="+mn-ea"/>
                <a:cs typeface="+mn-cs"/>
              </a:rPr>
              <a:t> and</a:t>
            </a:r>
          </a:p>
          <a:p>
            <a:r>
              <a:rPr lang="en-US" altLang="zh-CN" sz="1200" b="0" i="0" u="none" strike="noStrike" kern="1200" baseline="0" dirty="0" smtClean="0">
                <a:solidFill>
                  <a:schemeClr val="tx1"/>
                </a:solidFill>
                <a:latin typeface="+mn-lt"/>
                <a:ea typeface="+mn-ea"/>
                <a:cs typeface="+mn-cs"/>
              </a:rPr>
              <a:t>Leaf switches form a </a:t>
            </a:r>
            <a:r>
              <a:rPr lang="en-US" altLang="zh-CN" sz="1200" b="0" i="0" u="none" strike="noStrike" kern="1200" baseline="0" dirty="0" err="1" smtClean="0">
                <a:solidFill>
                  <a:schemeClr val="tx1"/>
                </a:solidFill>
                <a:latin typeface="+mn-lt"/>
                <a:ea typeface="+mn-ea"/>
                <a:cs typeface="+mn-cs"/>
              </a:rPr>
              <a:t>Podset</a:t>
            </a:r>
            <a:r>
              <a:rPr lang="en-US" altLang="zh-CN" sz="1200" b="0" i="0" u="none" strike="noStrike" kern="1200" baseline="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D57E1B20-4E24-3E49-A833-3FFD7E86DD26}" type="slidenum">
              <a:rPr lang="en-US" smtClean="0"/>
              <a:t>5</a:t>
            </a:fld>
            <a:endParaRPr lang="en-US"/>
          </a:p>
        </p:txBody>
      </p:sp>
    </p:spTree>
    <p:extLst>
      <p:ext uri="{BB962C8B-B14F-4D97-AF65-F5344CB8AC3E}">
        <p14:creationId xmlns:p14="http://schemas.microsoft.com/office/powerpoint/2010/main" val="31200882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514350" indent="-514350">
              <a:buFont typeface="+mj-ea"/>
              <a:buAutoNum type="circleNumDbPlain" startAt="2"/>
            </a:pPr>
            <a:r>
              <a:rPr lang="en-US" altLang="zh-CN" baseline="0" dirty="0" smtClean="0"/>
              <a:t>The second step is to check the </a:t>
            </a:r>
            <a:r>
              <a:rPr lang="en-US" altLang="zh-CN" sz="1200" dirty="0" smtClean="0"/>
              <a:t>Network latency patterns</a:t>
            </a:r>
            <a:r>
              <a:rPr lang="zh-CN" altLang="en-US" sz="1200" baseline="0" dirty="0" smtClean="0"/>
              <a:t> </a:t>
            </a:r>
            <a:r>
              <a:rPr lang="en-US" altLang="zh-CN" sz="1200" baseline="0" dirty="0" smtClean="0"/>
              <a:t>between different </a:t>
            </a:r>
            <a:r>
              <a:rPr lang="en-US" altLang="zh-CN" sz="1200" baseline="0" dirty="0" err="1" smtClean="0"/>
              <a:t>podsets</a:t>
            </a:r>
            <a:r>
              <a:rPr lang="en-US" altLang="zh-CN" sz="1200" baseline="0" dirty="0" smtClean="0"/>
              <a:t>. As shown in this figure, we find that </a:t>
            </a:r>
            <a:r>
              <a:rPr lang="en-US" altLang="zh-CN" sz="1200" dirty="0" smtClean="0"/>
              <a:t>The latency between different </a:t>
            </a:r>
            <a:r>
              <a:rPr lang="en-US" altLang="zh-CN" sz="1200" dirty="0" err="1" smtClean="0"/>
              <a:t>Podsets</a:t>
            </a:r>
            <a:r>
              <a:rPr lang="en-US" altLang="zh-CN" sz="1200" dirty="0" smtClean="0"/>
              <a:t> increase for all our customers. The problem is in the Spine switch layer.</a:t>
            </a:r>
          </a:p>
          <a:p>
            <a:pPr marL="457200" marR="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lang="en-US" altLang="zh-CN" baseline="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50</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en-US" altLang="zh-CN" baseline="0" dirty="0" smtClean="0"/>
              <a:t>Since no </a:t>
            </a:r>
            <a:r>
              <a:rPr lang="en-US" altLang="zh-CN" sz="1200" dirty="0" smtClean="0"/>
              <a:t>packet drop hint is found from the switches, it is the  silent packet drops</a:t>
            </a:r>
            <a:r>
              <a:rPr lang="en-US" altLang="zh-CN" sz="1200" baseline="0" dirty="0" smtClean="0"/>
              <a:t> that have happened.</a:t>
            </a:r>
            <a:endParaRPr lang="en-US" altLang="zh-CN" sz="120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51</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en-US" altLang="zh-CN" baseline="0" dirty="0" smtClean="0"/>
              <a:t>With XXXX and </a:t>
            </a:r>
            <a:r>
              <a:rPr lang="en-US" altLang="zh-CN" sz="1200" b="0" i="0" u="none" strike="noStrike" kern="1200" baseline="0" dirty="0" smtClean="0">
                <a:solidFill>
                  <a:schemeClr val="tx1"/>
                </a:solidFill>
                <a:latin typeface="+mn-lt"/>
                <a:ea typeface="+mn-ea"/>
                <a:cs typeface="+mn-cs"/>
              </a:rPr>
              <a:t>TCP traceroute,</a:t>
            </a:r>
            <a:r>
              <a:rPr lang="en-US" altLang="zh-CN" baseline="0" dirty="0" smtClean="0"/>
              <a:t> we can find that </a:t>
            </a:r>
            <a:r>
              <a:rPr lang="en-US" altLang="zh-CN" sz="1200" dirty="0" smtClean="0"/>
              <a:t>Several source and destination pairs experience high </a:t>
            </a:r>
            <a:r>
              <a:rPr lang="sv-SE" altLang="zh-CN" sz="1200" dirty="0" smtClean="0"/>
              <a:t>random packet drops -&gt; </a:t>
            </a:r>
            <a:r>
              <a:rPr lang="en-US" altLang="zh-CN" sz="1200" dirty="0" smtClean="0"/>
              <a:t>pinpoint one Spine switch.</a:t>
            </a:r>
          </a:p>
          <a:p>
            <a:pPr marL="457200" marR="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lang="en-US" altLang="zh-CN" baseline="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52</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baseline="0" dirty="0" smtClean="0"/>
              <a:t>The authors also summarize some </a:t>
            </a:r>
            <a:r>
              <a:rPr lang="en-US" altLang="zh-CN" dirty="0" smtClean="0"/>
              <a:t>Experiences </a:t>
            </a:r>
            <a:r>
              <a:rPr lang="en-US" altLang="zh-CN" baseline="0" dirty="0" smtClean="0"/>
              <a:t>learned during the development of XXXX.</a:t>
            </a:r>
          </a:p>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baseline="0" dirty="0" smtClean="0"/>
          </a:p>
          <a:p>
            <a:pPr marL="457200" indent="-457200">
              <a:buFont typeface="Wingdings" panose="05000000000000000000" pitchFamily="2" charset="2"/>
              <a:buChar char="Ø"/>
            </a:pPr>
            <a:r>
              <a:rPr lang="en-US" altLang="zh-CN" baseline="0" dirty="0" smtClean="0"/>
              <a:t>The reason why they do not use </a:t>
            </a:r>
            <a:r>
              <a:rPr lang="en-US" altLang="zh-CN" sz="1200" dirty="0" smtClean="0"/>
              <a:t>on-demand</a:t>
            </a:r>
            <a:r>
              <a:rPr lang="en-US" altLang="zh-CN" sz="1200" baseline="0" dirty="0" smtClean="0"/>
              <a:t> latency measurement is that, </a:t>
            </a:r>
            <a:r>
              <a:rPr lang="en-US" altLang="zh-CN" sz="1200" dirty="0" smtClean="0"/>
              <a:t>When a live-site incident occurs, having network latency data readily at hands instead of collecting them at that time is a much better choice.</a:t>
            </a:r>
          </a:p>
          <a:p>
            <a:pPr marL="457200" indent="-457200">
              <a:buFont typeface="Wingdings" panose="05000000000000000000" pitchFamily="2" charset="2"/>
              <a:buChar char="Ø"/>
            </a:pPr>
            <a:r>
              <a:rPr lang="en-US" altLang="zh-CN" sz="1200" dirty="0" smtClean="0"/>
              <a:t>We do not even have the source destination pairs to launch latency measurement.</a:t>
            </a:r>
          </a:p>
          <a:p>
            <a:pPr marL="457200" marR="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sz="1200" dirty="0" smtClean="0"/>
              <a:t>Always-on latency measurement enables Automatic failure detection.</a:t>
            </a:r>
          </a:p>
          <a:p>
            <a:pPr marL="457200" indent="-457200">
              <a:buFont typeface="Wingdings" panose="05000000000000000000" pitchFamily="2" charset="2"/>
              <a:buChar char="Ø"/>
            </a:pPr>
            <a:endParaRPr lang="en-US" altLang="zh-CN" sz="1200" dirty="0" smtClean="0"/>
          </a:p>
          <a:p>
            <a:pPr marL="457200" indent="-457200">
              <a:buFont typeface="Wingdings" panose="05000000000000000000" pitchFamily="2" charset="2"/>
              <a:buChar char="Ø"/>
            </a:pPr>
            <a:endParaRPr lang="en-US" altLang="zh-CN" sz="1200" dirty="0" smtClean="0"/>
          </a:p>
          <a:p>
            <a:pPr marL="457200" marR="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sz="1200" dirty="0" smtClean="0"/>
              <a:t>Also,</a:t>
            </a:r>
            <a:r>
              <a:rPr lang="en-US" altLang="zh-CN" sz="1200" baseline="0" dirty="0" smtClean="0"/>
              <a:t> </a:t>
            </a:r>
            <a:r>
              <a:rPr lang="en-US" altLang="zh-CN" sz="1200" dirty="0" smtClean="0"/>
              <a:t>Using only selected servers for measurement limits the coverage of latency data, and poses challenges on which servers should be chosen. So that is</a:t>
            </a:r>
            <a:r>
              <a:rPr lang="en-US" altLang="zh-CN" sz="1200" baseline="0" dirty="0" smtClean="0"/>
              <a:t> the reason why all the servers are utilized to ping other servers.</a:t>
            </a:r>
            <a:endParaRPr lang="en-US" altLang="zh-CN" sz="1200" dirty="0" smtClean="0"/>
          </a:p>
          <a:p>
            <a:pPr marL="457200" indent="-457200">
              <a:buFont typeface="Wingdings" panose="05000000000000000000" pitchFamily="2" charset="2"/>
              <a:buChar char="Ø"/>
            </a:pPr>
            <a:endParaRPr lang="en-US" altLang="zh-CN" sz="1200" dirty="0" smtClean="0"/>
          </a:p>
          <a:p>
            <a:pPr marL="457200" indent="-457200">
              <a:buFont typeface="Wingdings" panose="05000000000000000000" pitchFamily="2" charset="2"/>
              <a:buChar char="Ø"/>
            </a:pPr>
            <a:endParaRPr lang="en-US" altLang="zh-CN" sz="120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53</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sz="1200" dirty="0" smtClean="0"/>
              <a:t>Visualization helps to better detect various latency patterns.</a:t>
            </a:r>
          </a:p>
          <a:p>
            <a:r>
              <a:rPr lang="en-US" altLang="zh-CN" sz="1200" b="0" i="0" u="none" strike="noStrike" kern="1200" baseline="0" dirty="0" smtClean="0">
                <a:solidFill>
                  <a:schemeClr val="tx1"/>
                </a:solidFill>
                <a:latin typeface="+mn-lt"/>
                <a:ea typeface="+mn-ea"/>
                <a:cs typeface="+mn-cs"/>
              </a:rPr>
              <a:t>In the figure, a small green, or red block</a:t>
            </a:r>
          </a:p>
          <a:p>
            <a:r>
              <a:rPr lang="en-US" altLang="zh-CN" sz="1200" b="0" i="0" u="none" strike="noStrike" kern="1200" baseline="0" dirty="0" smtClean="0">
                <a:solidFill>
                  <a:schemeClr val="tx1"/>
                </a:solidFill>
                <a:latin typeface="+mn-lt"/>
                <a:ea typeface="+mn-ea"/>
                <a:cs typeface="+mn-cs"/>
              </a:rPr>
              <a:t>or pixel shows the network latency at the 99th percentile</a:t>
            </a:r>
          </a:p>
          <a:p>
            <a:r>
              <a:rPr lang="en-US" altLang="zh-CN" sz="1200" b="0" i="0" u="none" strike="noStrike" kern="1200" baseline="0" dirty="0" smtClean="0">
                <a:solidFill>
                  <a:schemeClr val="tx1"/>
                </a:solidFill>
                <a:latin typeface="+mn-lt"/>
                <a:ea typeface="+mn-ea"/>
                <a:cs typeface="+mn-cs"/>
              </a:rPr>
              <a:t>between a source-destination pod-pair.</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Green means</a:t>
            </a:r>
          </a:p>
          <a:p>
            <a:r>
              <a:rPr lang="en-US" altLang="zh-CN" sz="1200" b="0" i="0" u="none" strike="noStrike" kern="1200" baseline="0" dirty="0" smtClean="0">
                <a:solidFill>
                  <a:schemeClr val="tx1"/>
                </a:solidFill>
                <a:latin typeface="+mn-lt"/>
                <a:ea typeface="+mn-ea"/>
                <a:cs typeface="+mn-cs"/>
              </a:rPr>
              <a:t>the latency is less than 4ms, yellow means the latency</a:t>
            </a:r>
          </a:p>
          <a:p>
            <a:r>
              <a:rPr lang="en-US" altLang="zh-CN" sz="1200" b="0" i="0" u="none" strike="noStrike" kern="1200" baseline="0" dirty="0" smtClean="0">
                <a:solidFill>
                  <a:schemeClr val="tx1"/>
                </a:solidFill>
                <a:latin typeface="+mn-lt"/>
                <a:ea typeface="+mn-ea"/>
                <a:cs typeface="+mn-cs"/>
              </a:rPr>
              <a:t>is between 4-5ms, and red is for latency larger than 5ms.</a:t>
            </a:r>
          </a:p>
          <a:p>
            <a:r>
              <a:rPr lang="en-US" altLang="zh-CN" sz="1200" b="0" i="0" u="none" strike="noStrike" kern="1200" baseline="0" dirty="0" smtClean="0">
                <a:solidFill>
                  <a:schemeClr val="tx1"/>
                </a:solidFill>
                <a:latin typeface="+mn-lt"/>
                <a:ea typeface="+mn-ea"/>
                <a:cs typeface="+mn-cs"/>
              </a:rPr>
              <a:t>A white block means there is no latency data available.</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Figure 8(a) shows an (almost) all-green pattern, which</a:t>
            </a:r>
          </a:p>
          <a:p>
            <a:r>
              <a:rPr lang="en-US" altLang="zh-CN" sz="1200" b="0" i="0" u="none" strike="noStrike" kern="1200" baseline="0" dirty="0" smtClean="0">
                <a:solidFill>
                  <a:schemeClr val="tx1"/>
                </a:solidFill>
                <a:latin typeface="+mn-lt"/>
                <a:ea typeface="+mn-ea"/>
                <a:cs typeface="+mn-cs"/>
              </a:rPr>
              <a:t>means the network works fine.</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Figure 8(b) shows a pattern of a white-cross. This pattern shows a </a:t>
            </a:r>
            <a:r>
              <a:rPr lang="en-US" altLang="zh-CN" sz="1200" b="0" i="0" u="none" strike="noStrike" kern="1200" baseline="0" dirty="0" err="1" smtClean="0">
                <a:solidFill>
                  <a:schemeClr val="tx1"/>
                </a:solidFill>
                <a:latin typeface="+mn-lt"/>
                <a:ea typeface="+mn-ea"/>
                <a:cs typeface="+mn-cs"/>
              </a:rPr>
              <a:t>Podsetdown</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scenario. </a:t>
            </a:r>
            <a:r>
              <a:rPr lang="en-US" altLang="zh-CN" sz="1200" b="0" i="0" u="none" strike="noStrike" kern="1200" baseline="0" dirty="0" err="1" smtClean="0">
                <a:solidFill>
                  <a:schemeClr val="tx1"/>
                </a:solidFill>
                <a:latin typeface="+mn-lt"/>
                <a:ea typeface="+mn-ea"/>
                <a:cs typeface="+mn-cs"/>
              </a:rPr>
              <a:t>Podset</a:t>
            </a:r>
            <a:r>
              <a:rPr lang="en-US" altLang="zh-CN" sz="1200" b="0" i="0" u="none" strike="noStrike" kern="1200" baseline="0" dirty="0" smtClean="0">
                <a:solidFill>
                  <a:schemeClr val="tx1"/>
                </a:solidFill>
                <a:latin typeface="+mn-lt"/>
                <a:ea typeface="+mn-ea"/>
                <a:cs typeface="+mn-cs"/>
              </a:rPr>
              <a:t>-down typically is due to the loss of power of the whole </a:t>
            </a:r>
            <a:r>
              <a:rPr lang="en-US" altLang="zh-CN" sz="1200" b="0" i="0" u="none" strike="noStrike" kern="1200" baseline="0" dirty="0" err="1" smtClean="0">
                <a:solidFill>
                  <a:schemeClr val="tx1"/>
                </a:solidFill>
                <a:latin typeface="+mn-lt"/>
                <a:ea typeface="+mn-ea"/>
                <a:cs typeface="+mn-cs"/>
              </a:rPr>
              <a:t>Podset</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Figure 8(c) shows a pattern of a red-cross. The</a:t>
            </a:r>
          </a:p>
          <a:p>
            <a:r>
              <a:rPr lang="en-US" altLang="zh-CN" sz="1200" b="0" i="0" u="none" strike="noStrike" kern="1200" baseline="0" dirty="0" smtClean="0">
                <a:solidFill>
                  <a:schemeClr val="tx1"/>
                </a:solidFill>
                <a:latin typeface="+mn-lt"/>
                <a:ea typeface="+mn-ea"/>
                <a:cs typeface="+mn-cs"/>
              </a:rPr>
              <a:t>red-cross shows high network latency from and to the</a:t>
            </a:r>
          </a:p>
          <a:p>
            <a:r>
              <a:rPr lang="en-US" altLang="zh-CN" sz="1200" b="0" i="0" u="none" strike="noStrike" kern="1200" baseline="0" dirty="0" err="1" smtClean="0">
                <a:solidFill>
                  <a:schemeClr val="tx1"/>
                </a:solidFill>
                <a:latin typeface="+mn-lt"/>
                <a:ea typeface="+mn-ea"/>
                <a:cs typeface="+mn-cs"/>
              </a:rPr>
              <a:t>Podset</a:t>
            </a:r>
            <a:r>
              <a:rPr lang="en-US" altLang="zh-CN" sz="1200" b="0" i="0" u="none" strike="noStrike" kern="1200" baseline="0" dirty="0" smtClean="0">
                <a:solidFill>
                  <a:schemeClr val="tx1"/>
                </a:solidFill>
                <a:latin typeface="+mn-lt"/>
                <a:ea typeface="+mn-ea"/>
                <a:cs typeface="+mn-cs"/>
              </a:rPr>
              <a:t>. This pattern shows there is a network issue</a:t>
            </a:r>
          </a:p>
          <a:p>
            <a:r>
              <a:rPr lang="en-US" altLang="zh-CN" sz="1200" b="0" i="0" u="none" strike="noStrike" kern="1200" baseline="0" dirty="0" smtClean="0">
                <a:solidFill>
                  <a:schemeClr val="tx1"/>
                </a:solidFill>
                <a:latin typeface="+mn-lt"/>
                <a:ea typeface="+mn-ea"/>
                <a:cs typeface="+mn-cs"/>
              </a:rPr>
              <a:t>within the </a:t>
            </a:r>
            <a:r>
              <a:rPr lang="en-US" altLang="zh-CN" sz="1200" b="0" i="0" u="none" strike="noStrike" kern="1200" baseline="0" dirty="0" err="1" smtClean="0">
                <a:solidFill>
                  <a:schemeClr val="tx1"/>
                </a:solidFill>
                <a:latin typeface="+mn-lt"/>
                <a:ea typeface="+mn-ea"/>
                <a:cs typeface="+mn-cs"/>
              </a:rPr>
              <a:t>Podset</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Figure 8(d) shows a pattern of red-color with </a:t>
            </a:r>
            <a:r>
              <a:rPr lang="en-US" altLang="zh-CN" sz="1200" b="0" i="0" u="none" strike="noStrike" kern="1200" baseline="0" dirty="0" err="1" smtClean="0">
                <a:solidFill>
                  <a:schemeClr val="tx1"/>
                </a:solidFill>
                <a:latin typeface="+mn-lt"/>
                <a:ea typeface="+mn-ea"/>
                <a:cs typeface="+mn-cs"/>
              </a:rPr>
              <a:t>greensquares</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along the diagonal. It shows that the network latencies</a:t>
            </a:r>
          </a:p>
          <a:p>
            <a:r>
              <a:rPr lang="en-US" altLang="zh-CN" sz="1200" b="0" i="0" u="none" strike="noStrike" kern="1200" baseline="0" dirty="0" smtClean="0">
                <a:solidFill>
                  <a:schemeClr val="tx1"/>
                </a:solidFill>
                <a:latin typeface="+mn-lt"/>
                <a:ea typeface="+mn-ea"/>
                <a:cs typeface="+mn-cs"/>
              </a:rPr>
              <a:t>within the </a:t>
            </a:r>
            <a:r>
              <a:rPr lang="en-US" altLang="zh-CN" sz="1200" b="0" i="0" u="none" strike="noStrike" kern="1200" baseline="0" dirty="0" err="1" smtClean="0">
                <a:solidFill>
                  <a:schemeClr val="tx1"/>
                </a:solidFill>
                <a:latin typeface="+mn-lt"/>
                <a:ea typeface="+mn-ea"/>
                <a:cs typeface="+mn-cs"/>
              </a:rPr>
              <a:t>Podsets</a:t>
            </a:r>
            <a:r>
              <a:rPr lang="en-US" altLang="zh-CN" sz="1200" b="0" i="0" u="none" strike="noStrike" kern="1200" baseline="0" dirty="0" smtClean="0">
                <a:solidFill>
                  <a:schemeClr val="tx1"/>
                </a:solidFill>
                <a:latin typeface="+mn-lt"/>
                <a:ea typeface="+mn-ea"/>
                <a:cs typeface="+mn-cs"/>
              </a:rPr>
              <a:t> are normal, but cross-</a:t>
            </a:r>
            <a:r>
              <a:rPr lang="en-US" altLang="zh-CN" sz="1200" b="0" i="0" u="none" strike="noStrike" kern="1200" baseline="0" dirty="0" err="1" smtClean="0">
                <a:solidFill>
                  <a:schemeClr val="tx1"/>
                </a:solidFill>
                <a:latin typeface="+mn-lt"/>
                <a:ea typeface="+mn-ea"/>
                <a:cs typeface="+mn-cs"/>
              </a:rPr>
              <a:t>Podset</a:t>
            </a:r>
            <a:r>
              <a:rPr lang="en-US" altLang="zh-CN" sz="1200" b="0" i="0" u="none" strike="noStrike" kern="1200" baseline="0" dirty="0" smtClean="0">
                <a:solidFill>
                  <a:schemeClr val="tx1"/>
                </a:solidFill>
                <a:latin typeface="+mn-lt"/>
                <a:ea typeface="+mn-ea"/>
                <a:cs typeface="+mn-cs"/>
              </a:rPr>
              <a:t> latency</a:t>
            </a:r>
          </a:p>
          <a:p>
            <a:r>
              <a:rPr lang="en-US" altLang="zh-CN" sz="1200" b="0" i="0" u="none" strike="noStrike" kern="1200" baseline="0" dirty="0" smtClean="0">
                <a:solidFill>
                  <a:schemeClr val="tx1"/>
                </a:solidFill>
                <a:latin typeface="+mn-lt"/>
                <a:ea typeface="+mn-ea"/>
                <a:cs typeface="+mn-cs"/>
              </a:rPr>
              <a:t>are all out of network SLA. It shows a network issue at</a:t>
            </a:r>
          </a:p>
          <a:p>
            <a:r>
              <a:rPr lang="en-US" altLang="zh-CN" sz="1200" b="0" i="0" u="none" strike="noStrike" kern="1200" baseline="0" dirty="0" smtClean="0">
                <a:solidFill>
                  <a:schemeClr val="tx1"/>
                </a:solidFill>
                <a:latin typeface="+mn-lt"/>
                <a:ea typeface="+mn-ea"/>
                <a:cs typeface="+mn-cs"/>
              </a:rPr>
              <a:t>the Spine switch layer.</a:t>
            </a:r>
          </a:p>
          <a:p>
            <a:endParaRPr lang="en-US" altLang="zh-CN" sz="120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54</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smtClean="0">
                <a:solidFill>
                  <a:schemeClr val="tx1"/>
                </a:solidFill>
                <a:latin typeface="+mn-lt"/>
                <a:ea typeface="+mn-ea"/>
                <a:cs typeface="+mn-cs"/>
              </a:rPr>
              <a:t>Pingmesh</a:t>
            </a:r>
            <a:r>
              <a:rPr lang="en-US" altLang="zh-CN" sz="1200" b="0" i="0" u="none" strike="noStrike" kern="1200" baseline="0" dirty="0" smtClean="0">
                <a:solidFill>
                  <a:schemeClr val="tx1"/>
                </a:solidFill>
                <a:latin typeface="+mn-lt"/>
                <a:ea typeface="+mn-ea"/>
                <a:cs typeface="+mn-cs"/>
              </a:rPr>
              <a:t> still has some limitations.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Pingmesh</a:t>
            </a:r>
            <a:r>
              <a:rPr lang="en-US" altLang="zh-CN" sz="1200" b="0" i="0" u="none" strike="noStrike" kern="1200" baseline="0" dirty="0" smtClean="0">
                <a:solidFill>
                  <a:schemeClr val="tx1"/>
                </a:solidFill>
                <a:latin typeface="+mn-lt"/>
                <a:ea typeface="+mn-ea"/>
                <a:cs typeface="+mn-cs"/>
              </a:rPr>
              <a:t> is able to detect which tier a faulty network device is located in, it cannot tell the exact location.</a:t>
            </a:r>
          </a:p>
          <a:p>
            <a:pPr marL="457200" indent="-457200">
              <a:buFont typeface="Wingdings" panose="05000000000000000000" pitchFamily="2" charset="2"/>
              <a:buChar char="l"/>
            </a:pPr>
            <a:r>
              <a:rPr lang="en-US" altLang="zh-CN" sz="1200" dirty="0" smtClean="0"/>
              <a:t>We only use SYN/SYN-ACK and a single packet for single RTT measurement. It does not cover the case when multiple round trips are needed.</a:t>
            </a:r>
          </a:p>
          <a:p>
            <a:pPr marL="457200" indent="-457200">
              <a:buFont typeface="Wingdings" panose="05000000000000000000" pitchFamily="2" charset="2"/>
              <a:buChar char="l"/>
            </a:pPr>
            <a:r>
              <a:rPr lang="en-US" altLang="zh-CN" sz="1200" dirty="0" smtClean="0"/>
              <a:t>For long distance TCP sessions, the session finish time increased by several hundreds of milliseconds if the sessions need multiple round trips. Pingmesh did not catch this because it only measures single packet RTT.</a:t>
            </a:r>
          </a:p>
          <a:p>
            <a:endParaRPr lang="en-US" altLang="zh-CN" sz="120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55</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So</a:t>
            </a:r>
            <a:r>
              <a:rPr lang="en-US" altLang="zh-CN" sz="1200" baseline="0" dirty="0" smtClean="0"/>
              <a:t> in conclusion, </a:t>
            </a:r>
          </a:p>
          <a:p>
            <a:pPr marL="457200" indent="-457200">
              <a:buFont typeface="Wingdings" panose="05000000000000000000" pitchFamily="2" charset="2"/>
              <a:buChar char="l"/>
            </a:pPr>
            <a:r>
              <a:rPr lang="en-US" altLang="zh-CN" sz="1200" dirty="0" err="1" smtClean="0"/>
              <a:t>Pingmesh</a:t>
            </a:r>
            <a:r>
              <a:rPr lang="en-US" altLang="zh-CN" sz="1200" dirty="0" smtClean="0"/>
              <a:t> is always-on and it provides network latency data by all the servers and for all the servers.</a:t>
            </a:r>
          </a:p>
          <a:p>
            <a:pPr marL="457200" indent="-457200">
              <a:buFont typeface="Wingdings" panose="05000000000000000000" pitchFamily="2" charset="2"/>
              <a:buChar char="l"/>
            </a:pPr>
            <a:endParaRPr lang="en-US" altLang="zh-CN" sz="1200" dirty="0" smtClean="0"/>
          </a:p>
          <a:p>
            <a:pPr marL="457200" indent="-457200">
              <a:buFont typeface="Wingdings" panose="05000000000000000000" pitchFamily="2" charset="2"/>
              <a:buChar char="l"/>
            </a:pPr>
            <a:r>
              <a:rPr lang="en-US" altLang="zh-CN" sz="1200" dirty="0" smtClean="0"/>
              <a:t>Has been running in Microsoft data centers for more than four years.</a:t>
            </a:r>
          </a:p>
          <a:p>
            <a:pPr marL="457200" indent="-457200">
              <a:buFont typeface="Wingdings" panose="05000000000000000000" pitchFamily="2" charset="2"/>
              <a:buChar char="Ø"/>
            </a:pPr>
            <a:r>
              <a:rPr lang="en-US" altLang="zh-CN" sz="1200" dirty="0" smtClean="0"/>
              <a:t>Helps to answer if a service issue is caused by the network or not.</a:t>
            </a:r>
          </a:p>
          <a:p>
            <a:pPr marL="457200" indent="-457200">
              <a:buFont typeface="Wingdings" panose="05000000000000000000" pitchFamily="2" charset="2"/>
              <a:buChar char="Ø"/>
            </a:pPr>
            <a:r>
              <a:rPr lang="en-US" altLang="zh-CN" sz="1200" dirty="0" smtClean="0"/>
              <a:t>Helps to define and track network SLA.</a:t>
            </a:r>
          </a:p>
          <a:p>
            <a:pPr marL="457200" indent="-457200">
              <a:buFont typeface="Wingdings" panose="05000000000000000000" pitchFamily="2" charset="2"/>
              <a:buChar char="Ø"/>
            </a:pPr>
            <a:r>
              <a:rPr lang="en-US" altLang="zh-CN" sz="1200" dirty="0" smtClean="0"/>
              <a:t>Becomes an indispensable service for network troubleshooting</a:t>
            </a:r>
          </a:p>
        </p:txBody>
      </p:sp>
      <p:sp>
        <p:nvSpPr>
          <p:cNvPr id="4" name="灯片编号占位符 3"/>
          <p:cNvSpPr>
            <a:spLocks noGrp="1"/>
          </p:cNvSpPr>
          <p:nvPr>
            <p:ph type="sldNum" sz="quarter" idx="10"/>
          </p:nvPr>
        </p:nvSpPr>
        <p:spPr/>
        <p:txBody>
          <a:bodyPr/>
          <a:lstStyle/>
          <a:p>
            <a:fld id="{D57E1B20-4E24-3E49-A833-3FFD7E86DD26}" type="slidenum">
              <a:rPr lang="en-US" smtClean="0"/>
              <a:t>56</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sz="1200" baseline="0" dirty="0" smtClean="0"/>
              <a:t>Ping</a:t>
            </a:r>
            <a:r>
              <a:rPr lang="zh-CN" altLang="en-US" sz="1200" baseline="0" dirty="0" smtClean="0"/>
              <a:t>测得的时间可能受</a:t>
            </a:r>
            <a:r>
              <a:rPr lang="en-US" altLang="zh-CN" sz="1200" baseline="0" dirty="0" smtClean="0"/>
              <a:t>congestion</a:t>
            </a:r>
            <a:r>
              <a:rPr lang="zh-CN" altLang="en-US" sz="1200" baseline="0" dirty="0" smtClean="0"/>
              <a:t>影响？</a:t>
            </a:r>
            <a:endParaRPr lang="en-US" altLang="zh-CN" sz="1200" baseline="0" dirty="0" smtClean="0"/>
          </a:p>
          <a:p>
            <a:pPr marL="228600" indent="-228600">
              <a:buAutoNum type="arabicPeriod"/>
            </a:pPr>
            <a:r>
              <a:rPr lang="zh-CN" altLang="en-US" sz="1200" baseline="0" dirty="0" smtClean="0"/>
              <a:t>如何直接测得位置？</a:t>
            </a:r>
            <a:endParaRPr lang="en-US" altLang="zh-CN" sz="1200" baseline="0" dirty="0" smtClean="0"/>
          </a:p>
          <a:p>
            <a:r>
              <a:rPr lang="en-US" altLang="zh-CN" sz="1200" b="0" i="0" u="none" strike="noStrike" kern="1200" baseline="0" dirty="0" smtClean="0">
                <a:solidFill>
                  <a:schemeClr val="tx1"/>
                </a:solidFill>
                <a:latin typeface="+mn-lt"/>
                <a:ea typeface="+mn-ea"/>
                <a:cs typeface="+mn-cs"/>
              </a:rPr>
              <a:t>advantage: [18]</a:t>
            </a:r>
          </a:p>
          <a:p>
            <a:r>
              <a:rPr lang="en-US" altLang="zh-CN" sz="1200" b="0" i="0" u="none" strike="noStrike" kern="1200" baseline="0" dirty="0" smtClean="0">
                <a:solidFill>
                  <a:schemeClr val="tx1"/>
                </a:solidFill>
                <a:latin typeface="+mn-lt"/>
                <a:ea typeface="+mn-ea"/>
                <a:cs typeface="+mn-cs"/>
              </a:rPr>
              <a:t>can directly pinpoint the switches or links that drop</a:t>
            </a:r>
          </a:p>
          <a:p>
            <a:r>
              <a:rPr lang="en-US" altLang="zh-CN" sz="1200" b="0" i="0" u="none" strike="noStrike" kern="1200" baseline="0" dirty="0" smtClean="0">
                <a:solidFill>
                  <a:schemeClr val="tx1"/>
                </a:solidFill>
                <a:latin typeface="+mn-lt"/>
                <a:ea typeface="+mn-ea"/>
                <a:cs typeface="+mn-cs"/>
              </a:rPr>
              <a:t>packets. We have shown in Section 5.2 </a:t>
            </a:r>
            <a:r>
              <a:rPr lang="en-US" altLang="zh-CN" sz="1200" b="0" i="0" u="none" strike="noStrike" kern="1200" baseline="0" dirty="0" err="1" smtClean="0">
                <a:solidFill>
                  <a:schemeClr val="tx1"/>
                </a:solidFill>
                <a:latin typeface="+mn-lt"/>
                <a:ea typeface="+mn-ea"/>
                <a:cs typeface="+mn-cs"/>
              </a:rPr>
              <a:t>Pingmesh</a:t>
            </a:r>
            <a:r>
              <a:rPr lang="en-US" altLang="zh-CN" sz="1200" b="0" i="0" u="none" strike="noStrike" kern="1200" baseline="0" dirty="0" smtClean="0">
                <a:solidFill>
                  <a:schemeClr val="tx1"/>
                </a:solidFill>
                <a:latin typeface="+mn-lt"/>
                <a:ea typeface="+mn-ea"/>
                <a:cs typeface="+mn-cs"/>
              </a:rPr>
              <a:t> can</a:t>
            </a:r>
          </a:p>
          <a:p>
            <a:r>
              <a:rPr lang="en-US" altLang="zh-CN" sz="1200" b="0" i="0" u="none" strike="noStrike" kern="1200" baseline="0" dirty="0" smtClean="0">
                <a:solidFill>
                  <a:schemeClr val="tx1"/>
                </a:solidFill>
                <a:latin typeface="+mn-lt"/>
                <a:ea typeface="+mn-ea"/>
                <a:cs typeface="+mn-cs"/>
              </a:rPr>
              <a:t>localize faulty devices together with traceroute.</a:t>
            </a:r>
          </a:p>
          <a:p>
            <a:r>
              <a:rPr lang="en-US" altLang="zh-CN" sz="1200" b="0" i="0" u="none" strike="noStrike" kern="1200" baseline="0" dirty="0" smtClean="0">
                <a:solidFill>
                  <a:schemeClr val="tx1"/>
                </a:solidFill>
                <a:latin typeface="+mn-lt"/>
                <a:ea typeface="+mn-ea"/>
                <a:cs typeface="+mn-cs"/>
              </a:rPr>
              <a:t>Cisco IPSLA [8] also uses active packets for network</a:t>
            </a:r>
          </a:p>
          <a:p>
            <a:r>
              <a:rPr lang="en-US" altLang="zh-CN" sz="1200" b="0" i="0" u="none" strike="noStrike" kern="1200" baseline="0" dirty="0" smtClean="0">
                <a:solidFill>
                  <a:schemeClr val="tx1"/>
                </a:solidFill>
                <a:latin typeface="+mn-lt"/>
                <a:ea typeface="+mn-ea"/>
                <a:cs typeface="+mn-cs"/>
              </a:rPr>
              <a:t>3. </a:t>
            </a:r>
            <a:r>
              <a:rPr lang="zh-CN" altLang="en-US" sz="1200" b="0" i="0" u="none" strike="noStrike" kern="1200" baseline="0" dirty="0" smtClean="0">
                <a:solidFill>
                  <a:schemeClr val="tx1"/>
                </a:solidFill>
                <a:latin typeface="+mn-lt"/>
                <a:ea typeface="+mn-ea"/>
                <a:cs typeface="+mn-cs"/>
              </a:rPr>
              <a:t>能用在广域网络中吗？</a:t>
            </a:r>
            <a:endParaRPr lang="en-US" altLang="zh-CN" sz="1200" dirty="0" smtClean="0"/>
          </a:p>
          <a:p>
            <a:r>
              <a:rPr lang="zh-CN" altLang="en-US" sz="1200" dirty="0" smtClean="0"/>
              <a:t>无线网络中的</a:t>
            </a:r>
            <a:r>
              <a:rPr lang="en-US" altLang="zh-CN" sz="1200" dirty="0" smtClean="0"/>
              <a:t>ping</a:t>
            </a:r>
            <a:r>
              <a:rPr lang="zh-CN" altLang="en-US" sz="1200" dirty="0" smtClean="0"/>
              <a:t>不稳定</a:t>
            </a:r>
            <a:endParaRPr lang="en-US" altLang="zh-CN" sz="1200" dirty="0" smtClean="0"/>
          </a:p>
          <a:p>
            <a:endParaRPr lang="en-US" altLang="zh-CN" sz="120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57</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E1B20-4E24-3E49-A833-3FFD7E86DD26}" type="slidenum">
              <a:rPr lang="en-US" smtClean="0"/>
              <a:t>58</a:t>
            </a:fld>
            <a:endParaRPr lang="en-US"/>
          </a:p>
        </p:txBody>
      </p:sp>
    </p:spTree>
    <p:extLst>
      <p:ext uri="{BB962C8B-B14F-4D97-AF65-F5344CB8AC3E}">
        <p14:creationId xmlns:p14="http://schemas.microsoft.com/office/powerpoint/2010/main" val="1878382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7E1B20-4E24-3E49-A833-3FFD7E86DD26}" type="slidenum">
              <a:rPr lang="en-US" smtClean="0"/>
              <a:t>59</a:t>
            </a:fld>
            <a:endParaRPr lang="en-US"/>
          </a:p>
        </p:txBody>
      </p:sp>
    </p:spTree>
    <p:extLst>
      <p:ext uri="{BB962C8B-B14F-4D97-AF65-F5344CB8AC3E}">
        <p14:creationId xmlns:p14="http://schemas.microsoft.com/office/powerpoint/2010/main" val="1155315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Multiple </a:t>
            </a:r>
            <a:r>
              <a:rPr lang="en-US" altLang="zh-CN" sz="1200" b="0" i="0" u="none" strike="noStrike" kern="1200" baseline="0" dirty="0" err="1" smtClean="0">
                <a:solidFill>
                  <a:schemeClr val="tx1"/>
                </a:solidFill>
                <a:latin typeface="+mn-lt"/>
                <a:ea typeface="+mn-ea"/>
                <a:cs typeface="+mn-cs"/>
              </a:rPr>
              <a:t>Podsets</a:t>
            </a:r>
            <a:r>
              <a:rPr lang="en-US" altLang="zh-CN" sz="1200" b="0" i="0" u="none" strike="noStrike" kern="1200" baseline="0" dirty="0" smtClean="0">
                <a:solidFill>
                  <a:schemeClr val="tx1"/>
                </a:solidFill>
                <a:latin typeface="+mn-lt"/>
                <a:ea typeface="+mn-ea"/>
                <a:cs typeface="+mn-cs"/>
              </a:rPr>
              <a:t> then connect to a third tier of Spine switches</a:t>
            </a:r>
            <a:endParaRPr lang="zh-CN" altLang="en-US" dirty="0"/>
          </a:p>
        </p:txBody>
      </p:sp>
      <p:sp>
        <p:nvSpPr>
          <p:cNvPr id="4" name="灯片编号占位符 3"/>
          <p:cNvSpPr>
            <a:spLocks noGrp="1"/>
          </p:cNvSpPr>
          <p:nvPr>
            <p:ph type="sldNum" sz="quarter" idx="10"/>
          </p:nvPr>
        </p:nvSpPr>
        <p:spPr/>
        <p:txBody>
          <a:bodyPr/>
          <a:lstStyle/>
          <a:p>
            <a:fld id="{D57E1B20-4E24-3E49-A833-3FFD7E86DD26}" type="slidenum">
              <a:rPr lang="en-US" smtClean="0"/>
              <a:t>6</a:t>
            </a:fld>
            <a:endParaRPr lang="en-US"/>
          </a:p>
        </p:txBody>
      </p:sp>
    </p:spTree>
    <p:extLst>
      <p:ext uri="{BB962C8B-B14F-4D97-AF65-F5344CB8AC3E}">
        <p14:creationId xmlns:p14="http://schemas.microsoft.com/office/powerpoint/2010/main" val="31200882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en-US" altLang="zh-CN" sz="1200" dirty="0" smtClean="0"/>
              <a:t>When</a:t>
            </a:r>
            <a:r>
              <a:rPr lang="en-US" altLang="zh-CN" sz="1200" baseline="0" dirty="0" smtClean="0"/>
              <a:t> the </a:t>
            </a:r>
            <a:r>
              <a:rPr lang="en-US" altLang="zh-CN" sz="1200" dirty="0" smtClean="0">
                <a:solidFill>
                  <a:srgbClr val="FF0000"/>
                </a:solidFill>
              </a:rPr>
              <a:t>Packet black-hole happens, </a:t>
            </a:r>
            <a:r>
              <a:rPr lang="en-US" altLang="zh-CN" sz="1200" dirty="0" smtClean="0"/>
              <a:t>packets that meet certain ‘patterns’ are dropped deterministically (i.e., 100%) by the switch.</a:t>
            </a:r>
          </a:p>
          <a:p>
            <a:pPr marL="457200" indent="-457200">
              <a:buFont typeface="Wingdings" panose="05000000000000000000" pitchFamily="2" charset="2"/>
              <a:buChar char="l"/>
            </a:pPr>
            <a:endParaRPr lang="en-US" altLang="zh-CN" sz="1200" dirty="0" smtClean="0"/>
          </a:p>
          <a:p>
            <a:pPr marL="0" indent="0">
              <a:buFont typeface="Wingdings" panose="05000000000000000000" pitchFamily="2" charset="2"/>
              <a:buNone/>
            </a:pPr>
            <a:r>
              <a:rPr lang="en-US" altLang="zh-CN" baseline="0" dirty="0" smtClean="0"/>
              <a:t>Usually the </a:t>
            </a:r>
            <a:r>
              <a:rPr lang="en-US" altLang="zh-CN" sz="1200" dirty="0" smtClean="0">
                <a:solidFill>
                  <a:srgbClr val="FF0000"/>
                </a:solidFill>
              </a:rPr>
              <a:t>Packet black-hole  have two types.</a:t>
            </a:r>
            <a:endParaRPr lang="en-US" altLang="zh-CN" baseline="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60</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en-US" altLang="zh-CN" baseline="0" dirty="0" smtClean="0"/>
              <a:t>With XXXX, we can find that </a:t>
            </a:r>
            <a:r>
              <a:rPr lang="en-US" altLang="zh-CN" sz="1200" dirty="0" smtClean="0"/>
              <a:t>Several source and destination pairs experience high </a:t>
            </a:r>
            <a:r>
              <a:rPr lang="sv-SE" altLang="zh-CN" sz="1200" dirty="0" smtClean="0"/>
              <a:t>random packet drops -&gt; </a:t>
            </a:r>
            <a:r>
              <a:rPr lang="en-US" altLang="zh-CN" sz="1200" dirty="0" smtClean="0"/>
              <a:t>pinpoint one Spine switch.</a:t>
            </a:r>
          </a:p>
          <a:p>
            <a:pPr marL="457200" marR="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lang="en-US" altLang="zh-CN" baseline="0" dirty="0" smtClean="0"/>
          </a:p>
        </p:txBody>
      </p:sp>
      <p:sp>
        <p:nvSpPr>
          <p:cNvPr id="4" name="灯片编号占位符 3"/>
          <p:cNvSpPr>
            <a:spLocks noGrp="1"/>
          </p:cNvSpPr>
          <p:nvPr>
            <p:ph type="sldNum" sz="quarter" idx="10"/>
          </p:nvPr>
        </p:nvSpPr>
        <p:spPr/>
        <p:txBody>
          <a:bodyPr/>
          <a:lstStyle/>
          <a:p>
            <a:fld id="{D57E1B20-4E24-3E49-A833-3FFD7E86DD26}" type="slidenum">
              <a:rPr lang="en-US" smtClean="0"/>
              <a:t>61</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Then we introduce the </a:t>
            </a:r>
            <a:r>
              <a:rPr lang="en-US" altLang="zh-CN" dirty="0" err="1" smtClean="0"/>
              <a:t>Pinglist</a:t>
            </a:r>
            <a:r>
              <a:rPr lang="en-US" altLang="zh-CN" dirty="0" smtClean="0"/>
              <a:t> Generation Algorithm. </a:t>
            </a:r>
          </a:p>
          <a:p>
            <a:r>
              <a:rPr lang="en-US" altLang="zh-CN" sz="1200" b="0" i="0" u="none" strike="noStrike" kern="1200" baseline="0" dirty="0" smtClean="0">
                <a:solidFill>
                  <a:schemeClr val="tx1"/>
                </a:solidFill>
                <a:latin typeface="+mn-lt"/>
                <a:ea typeface="+mn-ea"/>
                <a:cs typeface="+mn-cs"/>
              </a:rPr>
              <a:t>In the </a:t>
            </a:r>
            <a:r>
              <a:rPr lang="en-US" altLang="zh-CN" sz="1200" dirty="0" smtClean="0"/>
              <a:t>Intra-DC layer,</a:t>
            </a:r>
            <a:r>
              <a:rPr lang="en-US" altLang="zh-CN" sz="1200" baseline="0" dirty="0" smtClean="0"/>
              <a:t> </a:t>
            </a:r>
            <a:r>
              <a:rPr lang="en-US" altLang="zh-CN" sz="1200" dirty="0" smtClean="0"/>
              <a:t>for any </a:t>
            </a:r>
            <a:r>
              <a:rPr lang="en-US" altLang="zh-CN" sz="1200" dirty="0" err="1" smtClean="0"/>
              <a:t>ToR</a:t>
            </a:r>
            <a:r>
              <a:rPr lang="en-US" altLang="zh-CN" sz="1200" dirty="0" smtClean="0"/>
              <a:t>-pair (          ,         ), let server </a:t>
            </a:r>
            <a:r>
              <a:rPr lang="en-US" altLang="zh-CN" sz="1200" dirty="0" err="1" smtClean="0"/>
              <a:t>i</a:t>
            </a:r>
            <a:r>
              <a:rPr lang="en-US" altLang="zh-CN" sz="1200" dirty="0" smtClean="0"/>
              <a:t> in           ping server </a:t>
            </a:r>
            <a:r>
              <a:rPr lang="en-US" altLang="zh-CN" sz="1200" dirty="0" err="1" smtClean="0"/>
              <a:t>i</a:t>
            </a:r>
            <a:r>
              <a:rPr lang="en-US" altLang="zh-CN" sz="1200" dirty="0" smtClean="0"/>
              <a:t> in .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However the author did not explain clearly here. Does it mean that a server in </a:t>
            </a:r>
            <a:r>
              <a:rPr lang="en-US" altLang="zh-CN" sz="1200" b="0" i="0" u="none" strike="noStrike" kern="1200" baseline="0" dirty="0" err="1" smtClean="0">
                <a:solidFill>
                  <a:schemeClr val="tx1"/>
                </a:solidFill>
                <a:latin typeface="+mn-lt"/>
                <a:ea typeface="+mn-ea"/>
                <a:cs typeface="+mn-cs"/>
              </a:rPr>
              <a:t>TORx</a:t>
            </a:r>
            <a:r>
              <a:rPr lang="en-US" altLang="zh-CN" sz="1200" b="0" i="0" u="none" strike="noStrike" kern="1200" baseline="0" dirty="0" smtClean="0">
                <a:solidFill>
                  <a:schemeClr val="tx1"/>
                </a:solidFill>
                <a:latin typeface="+mn-lt"/>
                <a:ea typeface="+mn-ea"/>
                <a:cs typeface="+mn-cs"/>
              </a:rPr>
              <a:t> needs to probe all the servers in </a:t>
            </a:r>
            <a:r>
              <a:rPr lang="en-US" altLang="zh-CN" sz="1200" b="0" i="0" u="none" strike="noStrike" kern="1200" baseline="0" dirty="0" err="1" smtClean="0">
                <a:solidFill>
                  <a:schemeClr val="tx1"/>
                </a:solidFill>
                <a:latin typeface="+mn-lt"/>
                <a:ea typeface="+mn-ea"/>
                <a:cs typeface="+mn-cs"/>
              </a:rPr>
              <a:t>ToRy</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Or it needs to probe only one server?</a:t>
            </a:r>
          </a:p>
        </p:txBody>
      </p:sp>
      <p:sp>
        <p:nvSpPr>
          <p:cNvPr id="4" name="灯片编号占位符 3"/>
          <p:cNvSpPr>
            <a:spLocks noGrp="1"/>
          </p:cNvSpPr>
          <p:nvPr>
            <p:ph type="sldNum" sz="quarter" idx="10"/>
          </p:nvPr>
        </p:nvSpPr>
        <p:spPr/>
        <p:txBody>
          <a:bodyPr/>
          <a:lstStyle/>
          <a:p>
            <a:fld id="{D57E1B20-4E24-3E49-A833-3FFD7E86DD26}" type="slidenum">
              <a:rPr lang="en-US" smtClean="0"/>
              <a:t>62</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Using existing Ethernet switches, an intra-DC network can connect tens of thousands or more servers with high network capacity.</a:t>
            </a:r>
            <a:endParaRPr lang="zh-CN" altLang="en-US" dirty="0"/>
          </a:p>
        </p:txBody>
      </p:sp>
      <p:sp>
        <p:nvSpPr>
          <p:cNvPr id="4" name="灯片编号占位符 3"/>
          <p:cNvSpPr>
            <a:spLocks noGrp="1"/>
          </p:cNvSpPr>
          <p:nvPr>
            <p:ph type="sldNum" sz="quarter" idx="10"/>
          </p:nvPr>
        </p:nvSpPr>
        <p:spPr/>
        <p:txBody>
          <a:bodyPr/>
          <a:lstStyle/>
          <a:p>
            <a:fld id="{D57E1B20-4E24-3E49-A833-3FFD7E86DD26}" type="slidenum">
              <a:rPr lang="en-US" smtClean="0"/>
              <a:t>7</a:t>
            </a:fld>
            <a:endParaRPr lang="en-US"/>
          </a:p>
        </p:txBody>
      </p:sp>
    </p:spTree>
    <p:extLst>
      <p:ext uri="{BB962C8B-B14F-4D97-AF65-F5344CB8AC3E}">
        <p14:creationId xmlns:p14="http://schemas.microsoft.com/office/powerpoint/2010/main" val="3120088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The problem is that, In such large systems, software and hardware</a:t>
            </a:r>
            <a:r>
              <a:rPr lang="en-US" altLang="zh-CN" sz="1200" baseline="0" dirty="0" smtClean="0"/>
              <a:t> </a:t>
            </a:r>
            <a:r>
              <a:rPr lang="en-US" altLang="zh-CN" sz="1200" dirty="0" smtClean="0"/>
              <a:t>failures are the norm rather than the exception. </a:t>
            </a:r>
          </a:p>
          <a:p>
            <a:r>
              <a:rPr lang="en-US" altLang="zh-CN" sz="1200" dirty="0" smtClean="0"/>
              <a:t>As a result, the network team faces several challenges.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The first</a:t>
            </a:r>
            <a:r>
              <a:rPr lang="en-US" altLang="zh-CN" sz="1200" baseline="0" dirty="0" smtClean="0"/>
              <a:t> challenge is, how to </a:t>
            </a:r>
            <a:r>
              <a:rPr lang="en-US" altLang="zh-CN" sz="1200" dirty="0" smtClean="0"/>
              <a:t>Determine if an application perceived latency issue is caused by the network or not.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Actually</a:t>
            </a:r>
            <a:r>
              <a:rPr lang="en-US" altLang="zh-CN" sz="1200" baseline="0" dirty="0" smtClean="0"/>
              <a:t> </a:t>
            </a:r>
            <a:r>
              <a:rPr lang="en-US" altLang="zh-CN" sz="1200" dirty="0" smtClean="0"/>
              <a:t>Around 50% of these “network” problems are </a:t>
            </a:r>
            <a:r>
              <a:rPr lang="en-US" altLang="zh-CN" sz="1200" dirty="0" smtClean="0">
                <a:solidFill>
                  <a:srgbClr val="FF0000"/>
                </a:solidFill>
              </a:rPr>
              <a:t>not</a:t>
            </a:r>
            <a:r>
              <a:rPr lang="en-US" altLang="zh-CN" sz="1200" dirty="0" smtClean="0"/>
              <a:t> caused by the network. Many</a:t>
            </a:r>
            <a:r>
              <a:rPr lang="en-US" altLang="zh-CN" sz="1200" baseline="0" dirty="0" smtClean="0"/>
              <a:t> failures happen outside of network </a:t>
            </a:r>
            <a:r>
              <a:rPr lang="en-US" altLang="zh-CN" sz="1200" b="0" i="0" u="none" strike="noStrike" kern="1200" baseline="0" dirty="0" smtClean="0">
                <a:solidFill>
                  <a:schemeClr val="tx1"/>
                </a:solidFill>
                <a:latin typeface="+mn-lt"/>
                <a:ea typeface="+mn-ea"/>
                <a:cs typeface="+mn-cs"/>
              </a:rPr>
              <a:t>show as “network" problems.</a:t>
            </a:r>
            <a:endParaRPr lang="en-US" altLang="zh-CN" sz="12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D57E1B20-4E24-3E49-A833-3FFD7E86DD26}" type="slidenum">
              <a:rPr lang="en-US" smtClean="0"/>
              <a:t>8</a:t>
            </a:fld>
            <a:endParaRPr lang="en-US"/>
          </a:p>
        </p:txBody>
      </p:sp>
    </p:spTree>
    <p:extLst>
      <p:ext uri="{BB962C8B-B14F-4D97-AF65-F5344CB8AC3E}">
        <p14:creationId xmlns:p14="http://schemas.microsoft.com/office/powerpoint/2010/main" val="3741638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a:t>
            </a:r>
            <a:r>
              <a:rPr lang="en-US" altLang="zh-CN" baseline="0" dirty="0" smtClean="0"/>
              <a:t> second challenge is that, how to </a:t>
            </a:r>
            <a:r>
              <a:rPr lang="en-US" altLang="zh-CN" sz="1200" dirty="0" smtClean="0"/>
              <a:t>Define and track network service level agreements (SLAs). </a:t>
            </a:r>
          </a:p>
          <a:p>
            <a:r>
              <a:rPr lang="en-US" altLang="zh-CN" sz="1200" b="0" i="0" u="none" strike="noStrike" kern="1200" baseline="0" dirty="0" smtClean="0">
                <a:solidFill>
                  <a:schemeClr val="tx1"/>
                </a:solidFill>
                <a:latin typeface="+mn-lt"/>
                <a:ea typeface="+mn-ea"/>
                <a:cs typeface="+mn-cs"/>
              </a:rPr>
              <a:t>Many services need the network to provide certain performance guarantees. </a:t>
            </a:r>
          </a:p>
          <a:p>
            <a:r>
              <a:rPr lang="en-US" altLang="zh-CN" sz="1200" b="0" i="0" u="none" strike="noStrike" kern="1200" baseline="0" dirty="0" smtClean="0">
                <a:solidFill>
                  <a:schemeClr val="tx1"/>
                </a:solidFill>
                <a:latin typeface="+mn-lt"/>
                <a:ea typeface="+mn-ea"/>
                <a:cs typeface="+mn-cs"/>
              </a:rPr>
              <a:t>Network SLA needs to be measured and tracked individually</a:t>
            </a:r>
          </a:p>
          <a:p>
            <a:r>
              <a:rPr lang="en-US" altLang="zh-CN" sz="1200" b="0" i="0" u="none" strike="noStrike" kern="1200" baseline="0" dirty="0" smtClean="0">
                <a:solidFill>
                  <a:schemeClr val="tx1"/>
                </a:solidFill>
                <a:latin typeface="+mn-lt"/>
                <a:ea typeface="+mn-ea"/>
                <a:cs typeface="+mn-cs"/>
              </a:rPr>
              <a:t>for different services since they may use different set</a:t>
            </a:r>
          </a:p>
          <a:p>
            <a:r>
              <a:rPr lang="en-US" altLang="zh-CN" sz="1200" b="0" i="0" u="none" strike="noStrike" kern="1200" baseline="0" dirty="0" smtClean="0">
                <a:solidFill>
                  <a:schemeClr val="tx1"/>
                </a:solidFill>
                <a:latin typeface="+mn-lt"/>
                <a:ea typeface="+mn-ea"/>
                <a:cs typeface="+mn-cs"/>
              </a:rPr>
              <a:t>of servers and different part of the network. </a:t>
            </a:r>
          </a:p>
        </p:txBody>
      </p:sp>
      <p:sp>
        <p:nvSpPr>
          <p:cNvPr id="4" name="灯片编号占位符 3"/>
          <p:cNvSpPr>
            <a:spLocks noGrp="1"/>
          </p:cNvSpPr>
          <p:nvPr>
            <p:ph type="sldNum" sz="quarter" idx="10"/>
          </p:nvPr>
        </p:nvSpPr>
        <p:spPr/>
        <p:txBody>
          <a:bodyPr/>
          <a:lstStyle/>
          <a:p>
            <a:fld id="{D57E1B20-4E24-3E49-A833-3FFD7E86DD26}" type="slidenum">
              <a:rPr lang="en-US" smtClean="0"/>
              <a:t>9</a:t>
            </a:fld>
            <a:endParaRPr lang="en-US"/>
          </a:p>
        </p:txBody>
      </p:sp>
    </p:spTree>
    <p:extLst>
      <p:ext uri="{BB962C8B-B14F-4D97-AF65-F5344CB8AC3E}">
        <p14:creationId xmlns:p14="http://schemas.microsoft.com/office/powerpoint/2010/main" val="3741638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74EFC7-3AF9-4640-B831-FC46C410FA5C}" type="datetime1">
              <a:rPr lang="en-US" altLang="zh-CN"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0B334-CF15-EE45-8811-EBD61873BB2F}" type="slidenum">
              <a:rPr lang="en-US" smtClean="0"/>
              <a:t>‹#›</a:t>
            </a:fld>
            <a:endParaRPr lang="en-US"/>
          </a:p>
        </p:txBody>
      </p:sp>
    </p:spTree>
    <p:extLst>
      <p:ext uri="{BB962C8B-B14F-4D97-AF65-F5344CB8AC3E}">
        <p14:creationId xmlns:p14="http://schemas.microsoft.com/office/powerpoint/2010/main" val="4090485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D0EE6-78E1-432C-B4A6-240B55B8FAA3}" type="datetime1">
              <a:rPr lang="en-US" altLang="zh-CN"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0B334-CF15-EE45-8811-EBD61873BB2F}" type="slidenum">
              <a:rPr lang="en-US" smtClean="0"/>
              <a:t>‹#›</a:t>
            </a:fld>
            <a:endParaRPr lang="en-US"/>
          </a:p>
        </p:txBody>
      </p:sp>
    </p:spTree>
    <p:extLst>
      <p:ext uri="{BB962C8B-B14F-4D97-AF65-F5344CB8AC3E}">
        <p14:creationId xmlns:p14="http://schemas.microsoft.com/office/powerpoint/2010/main" val="2803647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6BE19-A816-43B2-9D5C-0251599C7A93}" type="datetime1">
              <a:rPr lang="en-US" altLang="zh-CN"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0B334-CF15-EE45-8811-EBD61873BB2F}" type="slidenum">
              <a:rPr lang="en-US" smtClean="0"/>
              <a:t>‹#›</a:t>
            </a:fld>
            <a:endParaRPr lang="en-US"/>
          </a:p>
        </p:txBody>
      </p:sp>
    </p:spTree>
    <p:extLst>
      <p:ext uri="{BB962C8B-B14F-4D97-AF65-F5344CB8AC3E}">
        <p14:creationId xmlns:p14="http://schemas.microsoft.com/office/powerpoint/2010/main" val="1510081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8EF233-6EE4-492B-B589-68C9A2103881}" type="datetime1">
              <a:rPr lang="en-US" altLang="zh-CN"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0B334-CF15-EE45-8811-EBD61873BB2F}" type="slidenum">
              <a:rPr lang="en-US" smtClean="0"/>
              <a:t>‹#›</a:t>
            </a:fld>
            <a:endParaRPr lang="en-US"/>
          </a:p>
        </p:txBody>
      </p:sp>
    </p:spTree>
    <p:extLst>
      <p:ext uri="{BB962C8B-B14F-4D97-AF65-F5344CB8AC3E}">
        <p14:creationId xmlns:p14="http://schemas.microsoft.com/office/powerpoint/2010/main" val="750335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3C09A2-E396-4FB6-B5BF-258D80E99439}" type="datetime1">
              <a:rPr lang="en-US" altLang="zh-CN"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0B334-CF15-EE45-8811-EBD61873BB2F}" type="slidenum">
              <a:rPr lang="en-US" smtClean="0"/>
              <a:t>‹#›</a:t>
            </a:fld>
            <a:endParaRPr lang="en-US"/>
          </a:p>
        </p:txBody>
      </p:sp>
    </p:spTree>
    <p:extLst>
      <p:ext uri="{BB962C8B-B14F-4D97-AF65-F5344CB8AC3E}">
        <p14:creationId xmlns:p14="http://schemas.microsoft.com/office/powerpoint/2010/main" val="3102033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A0D3C9-25D7-410E-A77D-43C8F97BE4B1}" type="datetime1">
              <a:rPr lang="en-US" altLang="zh-CN" smtClean="0"/>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0B334-CF15-EE45-8811-EBD61873BB2F}" type="slidenum">
              <a:rPr lang="en-US" smtClean="0"/>
              <a:t>‹#›</a:t>
            </a:fld>
            <a:endParaRPr lang="en-US"/>
          </a:p>
        </p:txBody>
      </p:sp>
    </p:spTree>
    <p:extLst>
      <p:ext uri="{BB962C8B-B14F-4D97-AF65-F5344CB8AC3E}">
        <p14:creationId xmlns:p14="http://schemas.microsoft.com/office/powerpoint/2010/main" val="1761057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2DBA54-08C9-41E8-BB86-E74B5FB8ED8E}" type="datetime1">
              <a:rPr lang="en-US" altLang="zh-CN" smtClean="0"/>
              <a:t>4/11/2016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60B334-CF15-EE45-8811-EBD61873BB2F}" type="slidenum">
              <a:rPr lang="en-US" smtClean="0"/>
              <a:t>‹#›</a:t>
            </a:fld>
            <a:endParaRPr lang="en-US"/>
          </a:p>
        </p:txBody>
      </p:sp>
    </p:spTree>
    <p:extLst>
      <p:ext uri="{BB962C8B-B14F-4D97-AF65-F5344CB8AC3E}">
        <p14:creationId xmlns:p14="http://schemas.microsoft.com/office/powerpoint/2010/main" val="35260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3856F4-AE4A-4490-8098-3902ADE92F75}" type="datetime1">
              <a:rPr lang="en-US" altLang="zh-CN" smtClean="0"/>
              <a:t>4/11/2016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60B334-CF15-EE45-8811-EBD61873BB2F}" type="slidenum">
              <a:rPr lang="en-US" smtClean="0"/>
              <a:t>‹#›</a:t>
            </a:fld>
            <a:endParaRPr lang="en-US"/>
          </a:p>
        </p:txBody>
      </p:sp>
    </p:spTree>
    <p:extLst>
      <p:ext uri="{BB962C8B-B14F-4D97-AF65-F5344CB8AC3E}">
        <p14:creationId xmlns:p14="http://schemas.microsoft.com/office/powerpoint/2010/main" val="1205502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3C7FE-427C-455C-AFBB-3DF08667106E}" type="datetime1">
              <a:rPr lang="en-US" altLang="zh-CN" smtClean="0"/>
              <a:t>4/11/2016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60B334-CF15-EE45-8811-EBD61873BB2F}" type="slidenum">
              <a:rPr lang="en-US" smtClean="0"/>
              <a:t>‹#›</a:t>
            </a:fld>
            <a:endParaRPr lang="en-US"/>
          </a:p>
        </p:txBody>
      </p:sp>
    </p:spTree>
    <p:extLst>
      <p:ext uri="{BB962C8B-B14F-4D97-AF65-F5344CB8AC3E}">
        <p14:creationId xmlns:p14="http://schemas.microsoft.com/office/powerpoint/2010/main" val="314651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257FB4-AF17-462D-BD84-12008B31397B}" type="datetime1">
              <a:rPr lang="en-US" altLang="zh-CN" smtClean="0"/>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0B334-CF15-EE45-8811-EBD61873BB2F}" type="slidenum">
              <a:rPr lang="en-US" smtClean="0"/>
              <a:t>‹#›</a:t>
            </a:fld>
            <a:endParaRPr lang="en-US"/>
          </a:p>
        </p:txBody>
      </p:sp>
    </p:spTree>
    <p:extLst>
      <p:ext uri="{BB962C8B-B14F-4D97-AF65-F5344CB8AC3E}">
        <p14:creationId xmlns:p14="http://schemas.microsoft.com/office/powerpoint/2010/main" val="181525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5F8FC7-FC9E-4817-A5A3-A578064B7F2B}" type="datetime1">
              <a:rPr lang="en-US" altLang="zh-CN" smtClean="0"/>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0B334-CF15-EE45-8811-EBD61873BB2F}" type="slidenum">
              <a:rPr lang="en-US" smtClean="0"/>
              <a:t>‹#›</a:t>
            </a:fld>
            <a:endParaRPr lang="en-US"/>
          </a:p>
        </p:txBody>
      </p:sp>
    </p:spTree>
    <p:extLst>
      <p:ext uri="{BB962C8B-B14F-4D97-AF65-F5344CB8AC3E}">
        <p14:creationId xmlns:p14="http://schemas.microsoft.com/office/powerpoint/2010/main" val="164857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FCA4B6-FC3E-4C49-BC15-BD755DAB3417}" type="datetime1">
              <a:rPr lang="en-US" altLang="zh-CN" smtClean="0"/>
              <a:t>4/11/2016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0B334-CF15-EE45-8811-EBD61873BB2F}" type="slidenum">
              <a:rPr lang="en-US" smtClean="0"/>
              <a:t>‹#›</a:t>
            </a:fld>
            <a:endParaRPr lang="en-US"/>
          </a:p>
        </p:txBody>
      </p:sp>
    </p:spTree>
    <p:extLst>
      <p:ext uri="{BB962C8B-B14F-4D97-AF65-F5344CB8AC3E}">
        <p14:creationId xmlns:p14="http://schemas.microsoft.com/office/powerpoint/2010/main" val="3305738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11767"/>
            <a:ext cx="9144000" cy="1470025"/>
          </a:xfrm>
        </p:spPr>
        <p:txBody>
          <a:bodyPr>
            <a:noAutofit/>
          </a:bodyPr>
          <a:lstStyle/>
          <a:p>
            <a:r>
              <a:rPr lang="en-US" altLang="zh-CN" sz="3200" b="1" dirty="0"/>
              <a:t>Pingmesh: A Large-Scale System for Data </a:t>
            </a:r>
            <a:r>
              <a:rPr lang="en-US" altLang="zh-CN" sz="3200" b="1" dirty="0" smtClean="0"/>
              <a:t>Center Network </a:t>
            </a:r>
            <a:r>
              <a:rPr lang="en-US" altLang="zh-CN" sz="3200" b="1" dirty="0"/>
              <a:t>Latency Measurement and Analysis</a:t>
            </a:r>
            <a:endParaRPr lang="en-US" sz="3200" dirty="0"/>
          </a:p>
        </p:txBody>
      </p:sp>
      <p:sp>
        <p:nvSpPr>
          <p:cNvPr id="3" name="Subtitle 2"/>
          <p:cNvSpPr>
            <a:spLocks noGrp="1"/>
          </p:cNvSpPr>
          <p:nvPr>
            <p:ph type="subTitle" idx="1"/>
          </p:nvPr>
        </p:nvSpPr>
        <p:spPr>
          <a:xfrm>
            <a:off x="1290637" y="4830481"/>
            <a:ext cx="6400800" cy="633724"/>
          </a:xfrm>
        </p:spPr>
        <p:txBody>
          <a:bodyPr>
            <a:normAutofit/>
          </a:bodyPr>
          <a:lstStyle/>
          <a:p>
            <a:r>
              <a:rPr lang="en-US" altLang="zh-CN" sz="2800" dirty="0" smtClean="0">
                <a:solidFill>
                  <a:schemeClr val="tx1"/>
                </a:solidFill>
              </a:rPr>
              <a:t>Presented by </a:t>
            </a:r>
            <a:r>
              <a:rPr lang="en-US" altLang="zh-CN" sz="2800" dirty="0" err="1" smtClean="0">
                <a:solidFill>
                  <a:schemeClr val="tx1"/>
                </a:solidFill>
              </a:rPr>
              <a:t>Tuo</a:t>
            </a:r>
            <a:r>
              <a:rPr lang="en-US" altLang="zh-CN" sz="2800" dirty="0" smtClean="0">
                <a:solidFill>
                  <a:schemeClr val="tx1"/>
                </a:solidFill>
              </a:rPr>
              <a:t> Yu</a:t>
            </a:r>
            <a:endParaRPr lang="en-US" sz="2800" dirty="0">
              <a:solidFill>
                <a:schemeClr val="tx1"/>
              </a:solidFill>
            </a:endParaRPr>
          </a:p>
        </p:txBody>
      </p:sp>
      <p:sp>
        <p:nvSpPr>
          <p:cNvPr id="4" name="灯片编号占位符 3"/>
          <p:cNvSpPr>
            <a:spLocks noGrp="1"/>
          </p:cNvSpPr>
          <p:nvPr>
            <p:ph type="sldNum" sz="quarter" idx="12"/>
          </p:nvPr>
        </p:nvSpPr>
        <p:spPr/>
        <p:txBody>
          <a:bodyPr/>
          <a:lstStyle/>
          <a:p>
            <a:fld id="{8B60B334-CF15-EE45-8811-EBD61873BB2F}" type="slidenum">
              <a:rPr lang="en-US" smtClean="0"/>
              <a:t>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4130067"/>
            <a:ext cx="8467725" cy="680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1403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dirty="0" smtClean="0"/>
              <a:t>Motivation</a:t>
            </a:r>
            <a:endParaRPr lang="en-US" dirty="0"/>
          </a:p>
        </p:txBody>
      </p:sp>
      <p:sp>
        <p:nvSpPr>
          <p:cNvPr id="3" name="TextBox 2"/>
          <p:cNvSpPr txBox="1"/>
          <p:nvPr/>
        </p:nvSpPr>
        <p:spPr>
          <a:xfrm>
            <a:off x="376970" y="1371600"/>
            <a:ext cx="8767030" cy="3539430"/>
          </a:xfrm>
          <a:prstGeom prst="rect">
            <a:avLst/>
          </a:prstGeom>
          <a:noFill/>
        </p:spPr>
        <p:txBody>
          <a:bodyPr wrap="square" rtlCol="0">
            <a:spAutoFit/>
          </a:bodyPr>
          <a:lstStyle/>
          <a:p>
            <a:r>
              <a:rPr lang="en-US" sz="3200" dirty="0" smtClean="0">
                <a:solidFill>
                  <a:srgbClr val="FF0000"/>
                </a:solidFill>
              </a:rPr>
              <a:t>Challenge 3: </a:t>
            </a:r>
            <a:r>
              <a:rPr lang="en-US" sz="3200" dirty="0" smtClean="0"/>
              <a:t>Network troubleshooting. </a:t>
            </a:r>
          </a:p>
          <a:p>
            <a:endParaRPr lang="en-US" sz="3200" dirty="0"/>
          </a:p>
          <a:p>
            <a:pPr marL="457200" indent="-457200">
              <a:buFont typeface="Wingdings" panose="05000000000000000000" pitchFamily="2" charset="2"/>
              <a:buChar char="Ø"/>
            </a:pPr>
            <a:r>
              <a:rPr lang="en-US" sz="3200" dirty="0"/>
              <a:t>Live-site </a:t>
            </a:r>
            <a:r>
              <a:rPr lang="en-US" sz="3200" dirty="0" smtClean="0"/>
              <a:t>incidents(</a:t>
            </a:r>
            <a:r>
              <a:rPr lang="en-US" altLang="zh-CN" sz="3200" dirty="0" smtClean="0"/>
              <a:t>events that </a:t>
            </a:r>
            <a:r>
              <a:rPr lang="en-US" altLang="zh-CN" sz="3200" dirty="0"/>
              <a:t>impact customers</a:t>
            </a:r>
            <a:r>
              <a:rPr lang="en-US" sz="3200" dirty="0" smtClean="0"/>
              <a:t>) </a:t>
            </a:r>
            <a:r>
              <a:rPr lang="en-US" sz="3200" dirty="0"/>
              <a:t>need to be </a:t>
            </a:r>
            <a:r>
              <a:rPr lang="en-US" sz="3200" dirty="0" smtClean="0"/>
              <a:t>detected, mitigated</a:t>
            </a:r>
            <a:r>
              <a:rPr lang="en-US" sz="3200" dirty="0"/>
              <a:t>, and resolved as soon as possible</a:t>
            </a:r>
            <a:r>
              <a:rPr lang="en-US" sz="3200" dirty="0" smtClean="0"/>
              <a:t>.</a:t>
            </a:r>
          </a:p>
          <a:p>
            <a:pPr marL="457200" indent="-457200">
              <a:buFont typeface="Wingdings" panose="05000000000000000000" pitchFamily="2" charset="2"/>
              <a:buChar char="Ø"/>
            </a:pPr>
            <a:r>
              <a:rPr lang="en-US" sz="3200" dirty="0" smtClean="0"/>
              <a:t>It is hard to locate the problem in the case of millions of components. </a:t>
            </a:r>
          </a:p>
        </p:txBody>
      </p:sp>
      <p:sp>
        <p:nvSpPr>
          <p:cNvPr id="5" name="灯片编号占位符 4"/>
          <p:cNvSpPr>
            <a:spLocks noGrp="1"/>
          </p:cNvSpPr>
          <p:nvPr>
            <p:ph type="sldNum" sz="quarter" idx="12"/>
          </p:nvPr>
        </p:nvSpPr>
        <p:spPr/>
        <p:txBody>
          <a:bodyPr/>
          <a:lstStyle/>
          <a:p>
            <a:fld id="{8B60B334-CF15-EE45-8811-EBD61873BB2F}" type="slidenum">
              <a:rPr lang="en-US" smtClean="0"/>
              <a:t>10</a:t>
            </a:fld>
            <a:endParaRPr lang="en-US"/>
          </a:p>
        </p:txBody>
      </p:sp>
    </p:spTree>
    <p:extLst>
      <p:ext uri="{BB962C8B-B14F-4D97-AF65-F5344CB8AC3E}">
        <p14:creationId xmlns:p14="http://schemas.microsoft.com/office/powerpoint/2010/main" val="2950172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dirty="0" smtClean="0"/>
              <a:t>Motivation</a:t>
            </a:r>
            <a:endParaRPr lang="en-US" dirty="0"/>
          </a:p>
        </p:txBody>
      </p:sp>
      <p:sp>
        <p:nvSpPr>
          <p:cNvPr id="3" name="TextBox 2"/>
          <p:cNvSpPr txBox="1"/>
          <p:nvPr/>
        </p:nvSpPr>
        <p:spPr>
          <a:xfrm>
            <a:off x="590550" y="2104904"/>
            <a:ext cx="809625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3600" dirty="0"/>
              <a:t>Can we get </a:t>
            </a:r>
            <a:r>
              <a:rPr lang="en-US" altLang="zh-CN" sz="3600" dirty="0">
                <a:solidFill>
                  <a:srgbClr val="FF0000"/>
                </a:solidFill>
              </a:rPr>
              <a:t>network latency </a:t>
            </a:r>
            <a:r>
              <a:rPr lang="en-US" altLang="zh-CN" sz="3600" dirty="0"/>
              <a:t>between any two </a:t>
            </a:r>
            <a:r>
              <a:rPr lang="en-US" altLang="zh-CN" sz="3600" dirty="0" smtClean="0"/>
              <a:t>servers at </a:t>
            </a:r>
            <a:r>
              <a:rPr lang="en-US" altLang="zh-CN" sz="3600" dirty="0"/>
              <a:t>any time in large-scale data center networks</a:t>
            </a:r>
            <a:r>
              <a:rPr lang="en-US" altLang="zh-CN" sz="3600" dirty="0" smtClean="0"/>
              <a:t>?</a:t>
            </a:r>
            <a:endParaRPr lang="en-US" sz="3200" dirty="0" smtClean="0"/>
          </a:p>
        </p:txBody>
      </p:sp>
      <p:sp>
        <p:nvSpPr>
          <p:cNvPr id="5" name="灯片编号占位符 4"/>
          <p:cNvSpPr>
            <a:spLocks noGrp="1"/>
          </p:cNvSpPr>
          <p:nvPr>
            <p:ph type="sldNum" sz="quarter" idx="12"/>
          </p:nvPr>
        </p:nvSpPr>
        <p:spPr/>
        <p:txBody>
          <a:bodyPr/>
          <a:lstStyle/>
          <a:p>
            <a:fld id="{8B60B334-CF15-EE45-8811-EBD61873BB2F}" type="slidenum">
              <a:rPr lang="en-US" smtClean="0"/>
              <a:t>11</a:t>
            </a:fld>
            <a:endParaRPr lang="en-US"/>
          </a:p>
        </p:txBody>
      </p:sp>
    </p:spTree>
    <p:extLst>
      <p:ext uri="{BB962C8B-B14F-4D97-AF65-F5344CB8AC3E}">
        <p14:creationId xmlns:p14="http://schemas.microsoft.com/office/powerpoint/2010/main" val="3850885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Network </a:t>
            </a:r>
            <a:r>
              <a:rPr lang="en-US" altLang="zh-CN" dirty="0" smtClean="0"/>
              <a:t>Latency</a:t>
            </a:r>
            <a:endParaRPr lang="en-US" dirty="0"/>
          </a:p>
        </p:txBody>
      </p:sp>
      <p:sp>
        <p:nvSpPr>
          <p:cNvPr id="3" name="TextBox 2"/>
          <p:cNvSpPr txBox="1"/>
          <p:nvPr/>
        </p:nvSpPr>
        <p:spPr>
          <a:xfrm>
            <a:off x="133350" y="1371600"/>
            <a:ext cx="9010650" cy="4031873"/>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smtClean="0">
                <a:solidFill>
                  <a:srgbClr val="FF0000"/>
                </a:solidFill>
              </a:rPr>
              <a:t>Network latency:</a:t>
            </a:r>
            <a:r>
              <a:rPr lang="en-US" altLang="zh-CN" sz="3200" dirty="0" smtClean="0"/>
              <a:t> </a:t>
            </a:r>
            <a:r>
              <a:rPr lang="en-US" altLang="zh-CN" sz="3200" dirty="0"/>
              <a:t>the time </a:t>
            </a:r>
            <a:r>
              <a:rPr lang="en-US" altLang="zh-CN" sz="3200" dirty="0" smtClean="0"/>
              <a:t>interval from </a:t>
            </a:r>
            <a:r>
              <a:rPr lang="en-US" altLang="zh-CN" sz="3200" dirty="0"/>
              <a:t>the time </a:t>
            </a:r>
            <a:r>
              <a:rPr lang="en-US" altLang="zh-CN" sz="3200" dirty="0" smtClean="0"/>
              <a:t>Application A </a:t>
            </a:r>
            <a:r>
              <a:rPr lang="en-US" altLang="zh-CN" sz="3200" dirty="0"/>
              <a:t>sends the message to the </a:t>
            </a:r>
            <a:r>
              <a:rPr lang="en-US" altLang="zh-CN" sz="3200" dirty="0" smtClean="0"/>
              <a:t>time Application B </a:t>
            </a:r>
            <a:r>
              <a:rPr lang="en-US" altLang="zh-CN" sz="3200" dirty="0"/>
              <a:t>receives the message</a:t>
            </a:r>
            <a:r>
              <a:rPr lang="en-US" altLang="zh-CN" sz="3200" dirty="0" smtClean="0"/>
              <a:t>. A and B are at different servers.</a:t>
            </a:r>
            <a:endParaRPr lang="en-US" sz="3200" dirty="0" smtClean="0"/>
          </a:p>
          <a:p>
            <a:endParaRPr lang="en-US" sz="3200" dirty="0"/>
          </a:p>
          <a:p>
            <a:pPr marL="457200" indent="-457200">
              <a:buFont typeface="Wingdings" panose="05000000000000000000" pitchFamily="2" charset="2"/>
              <a:buChar char="l"/>
            </a:pPr>
            <a:r>
              <a:rPr lang="en-US" sz="3200" dirty="0" smtClean="0"/>
              <a:t>In </a:t>
            </a:r>
            <a:r>
              <a:rPr lang="en-US" sz="3200" dirty="0" smtClean="0"/>
              <a:t>practice, </a:t>
            </a:r>
            <a:r>
              <a:rPr lang="en-US" altLang="zh-CN" sz="3200" dirty="0" smtClean="0"/>
              <a:t>use </a:t>
            </a:r>
            <a:r>
              <a:rPr lang="en-US" sz="3200" dirty="0" smtClean="0"/>
              <a:t>roundtrip-time </a:t>
            </a:r>
            <a:r>
              <a:rPr lang="en-US" sz="3200" dirty="0" smtClean="0"/>
              <a:t>(</a:t>
            </a:r>
            <a:r>
              <a:rPr lang="en-US" sz="3200" dirty="0"/>
              <a:t>RTT</a:t>
            </a:r>
            <a:r>
              <a:rPr lang="en-US" sz="3200" dirty="0" smtClean="0"/>
              <a:t>) </a:t>
            </a:r>
            <a:r>
              <a:rPr lang="en-US" sz="3200" dirty="0"/>
              <a:t>to </a:t>
            </a:r>
            <a:r>
              <a:rPr lang="en-US" sz="3200" dirty="0" smtClean="0"/>
              <a:t>indicate network latency.</a:t>
            </a:r>
            <a:endParaRPr lang="en-US" sz="3200" dirty="0" smtClean="0"/>
          </a:p>
          <a:p>
            <a:pPr marL="457200" indent="-457200">
              <a:buFont typeface="Wingdings" panose="05000000000000000000" pitchFamily="2" charset="2"/>
              <a:buChar char="Ø"/>
            </a:pPr>
            <a:r>
              <a:rPr lang="en-US" sz="3200" dirty="0"/>
              <a:t>D</a:t>
            </a:r>
            <a:r>
              <a:rPr lang="en-US" sz="3200" dirty="0" smtClean="0"/>
              <a:t>oes </a:t>
            </a:r>
            <a:r>
              <a:rPr lang="en-US" sz="3200" dirty="0"/>
              <a:t>not </a:t>
            </a:r>
            <a:r>
              <a:rPr lang="en-US" sz="3200" dirty="0" smtClean="0"/>
              <a:t>need to </a:t>
            </a:r>
            <a:r>
              <a:rPr lang="en-US" sz="3200" dirty="0"/>
              <a:t>synchronize the server clocks.</a:t>
            </a:r>
            <a:endParaRPr lang="en-US" sz="3200" dirty="0" smtClean="0"/>
          </a:p>
        </p:txBody>
      </p:sp>
      <p:sp>
        <p:nvSpPr>
          <p:cNvPr id="7" name="灯片编号占位符 6"/>
          <p:cNvSpPr>
            <a:spLocks noGrp="1"/>
          </p:cNvSpPr>
          <p:nvPr>
            <p:ph type="sldNum" sz="quarter" idx="12"/>
          </p:nvPr>
        </p:nvSpPr>
        <p:spPr/>
        <p:txBody>
          <a:bodyPr/>
          <a:lstStyle/>
          <a:p>
            <a:fld id="{8B60B334-CF15-EE45-8811-EBD61873BB2F}" type="slidenum">
              <a:rPr lang="en-US" smtClean="0"/>
              <a:t>12</a:t>
            </a:fld>
            <a:endParaRPr lang="en-US"/>
          </a:p>
        </p:txBody>
      </p:sp>
    </p:spTree>
    <p:extLst>
      <p:ext uri="{BB962C8B-B14F-4D97-AF65-F5344CB8AC3E}">
        <p14:creationId xmlns:p14="http://schemas.microsoft.com/office/powerpoint/2010/main" val="3463039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smtClean="0"/>
              <a:t>Related Work</a:t>
            </a:r>
            <a:endParaRPr lang="en-US" dirty="0"/>
          </a:p>
        </p:txBody>
      </p:sp>
      <p:sp>
        <p:nvSpPr>
          <p:cNvPr id="3" name="TextBox 2"/>
          <p:cNvSpPr txBox="1"/>
          <p:nvPr/>
        </p:nvSpPr>
        <p:spPr>
          <a:xfrm>
            <a:off x="376970" y="1212273"/>
            <a:ext cx="8767030" cy="2800767"/>
          </a:xfrm>
          <a:prstGeom prst="rect">
            <a:avLst/>
          </a:prstGeom>
          <a:noFill/>
        </p:spPr>
        <p:txBody>
          <a:bodyPr wrap="square" rtlCol="0">
            <a:spAutoFit/>
          </a:bodyPr>
          <a:lstStyle/>
          <a:p>
            <a:r>
              <a:rPr lang="en-US" altLang="zh-CN" sz="2400" dirty="0"/>
              <a:t>Cisco </a:t>
            </a:r>
            <a:r>
              <a:rPr lang="en-US" altLang="zh-CN" sz="2400" dirty="0" smtClean="0"/>
              <a:t>IPSLA</a:t>
            </a:r>
          </a:p>
          <a:p>
            <a:pPr marL="457200" indent="-457200">
              <a:buFont typeface="Wingdings" panose="05000000000000000000" pitchFamily="2" charset="2"/>
              <a:buChar char="l"/>
            </a:pPr>
            <a:r>
              <a:rPr lang="en-US" sz="2400" dirty="0" smtClean="0"/>
              <a:t>Run</a:t>
            </a:r>
            <a:r>
              <a:rPr lang="en-US" altLang="zh-CN" sz="2400" dirty="0" smtClean="0"/>
              <a:t>s</a:t>
            </a:r>
            <a:r>
              <a:rPr lang="en-US" sz="2400" dirty="0" smtClean="0"/>
              <a:t> at </a:t>
            </a:r>
            <a:r>
              <a:rPr lang="en-US" sz="2400" dirty="0"/>
              <a:t>Cisco </a:t>
            </a:r>
            <a:r>
              <a:rPr lang="en-US" sz="2400" dirty="0" smtClean="0"/>
              <a:t>switches</a:t>
            </a:r>
            <a:r>
              <a:rPr lang="en-US" sz="2400" dirty="0"/>
              <a:t>.</a:t>
            </a:r>
            <a:endParaRPr lang="en-US" sz="2400" dirty="0" smtClean="0"/>
          </a:p>
          <a:p>
            <a:pPr marL="457200" indent="-457200">
              <a:buFont typeface="Wingdings" panose="05000000000000000000" pitchFamily="2" charset="2"/>
              <a:buChar char="l"/>
            </a:pPr>
            <a:r>
              <a:rPr lang="en-US" altLang="zh-CN" sz="2400" dirty="0" smtClean="0"/>
              <a:t>C</a:t>
            </a:r>
            <a:r>
              <a:rPr lang="en-US" sz="2400" dirty="0" smtClean="0"/>
              <a:t>ollects network latency, </a:t>
            </a:r>
            <a:r>
              <a:rPr lang="en-US" sz="2400" dirty="0"/>
              <a:t>packet loss, server response </a:t>
            </a:r>
            <a:r>
              <a:rPr lang="en-US" sz="2400" dirty="0" smtClean="0"/>
              <a:t>time, and </a:t>
            </a:r>
            <a:r>
              <a:rPr lang="en-US" sz="2400" dirty="0"/>
              <a:t>even voice quality scores</a:t>
            </a:r>
            <a:r>
              <a:rPr lang="en-US" sz="2400" dirty="0" smtClean="0"/>
              <a:t>.</a:t>
            </a:r>
            <a:endParaRPr lang="en-US" sz="2400" dirty="0"/>
          </a:p>
          <a:p>
            <a:pPr marL="457200" indent="-457200">
              <a:buFont typeface="Wingdings" panose="05000000000000000000" pitchFamily="2" charset="2"/>
              <a:buChar char="p"/>
            </a:pPr>
            <a:r>
              <a:rPr lang="en-US" altLang="zh-CN" sz="2400" dirty="0"/>
              <a:t>IPSLA works only for Cisco </a:t>
            </a:r>
            <a:r>
              <a:rPr lang="en-US" altLang="zh-CN" sz="2400" dirty="0" smtClean="0"/>
              <a:t>devices.</a:t>
            </a:r>
          </a:p>
          <a:p>
            <a:pPr marL="457200" indent="-457200">
              <a:buFont typeface="Wingdings" panose="05000000000000000000" pitchFamily="2" charset="2"/>
              <a:buChar char="p"/>
            </a:pPr>
            <a:r>
              <a:rPr lang="en-US" altLang="zh-CN" sz="2400" dirty="0" smtClean="0"/>
              <a:t>IPSLA does not provide any data analysis </a:t>
            </a:r>
            <a:r>
              <a:rPr lang="en-US" altLang="zh-CN" sz="2400" dirty="0"/>
              <a:t>plane</a:t>
            </a:r>
            <a:r>
              <a:rPr lang="en-US" altLang="zh-CN" sz="2400" dirty="0" smtClean="0"/>
              <a:t>.</a:t>
            </a:r>
          </a:p>
          <a:p>
            <a:endParaRPr lang="en-US" sz="3200" dirty="0"/>
          </a:p>
        </p:txBody>
      </p:sp>
      <p:sp>
        <p:nvSpPr>
          <p:cNvPr id="5" name="灯片编号占位符 4"/>
          <p:cNvSpPr>
            <a:spLocks noGrp="1"/>
          </p:cNvSpPr>
          <p:nvPr>
            <p:ph type="sldNum" sz="quarter" idx="12"/>
          </p:nvPr>
        </p:nvSpPr>
        <p:spPr/>
        <p:txBody>
          <a:bodyPr/>
          <a:lstStyle/>
          <a:p>
            <a:fld id="{8B60B334-CF15-EE45-8811-EBD61873BB2F}" type="slidenum">
              <a:rPr lang="en-US" smtClean="0"/>
              <a:t>13</a:t>
            </a:fld>
            <a:endParaRPr lang="en-US"/>
          </a:p>
        </p:txBody>
      </p:sp>
      <p:sp>
        <p:nvSpPr>
          <p:cNvPr id="4" name="矩形 3"/>
          <p:cNvSpPr/>
          <p:nvPr/>
        </p:nvSpPr>
        <p:spPr>
          <a:xfrm>
            <a:off x="6553200" y="5577860"/>
            <a:ext cx="1836696" cy="1277273"/>
          </a:xfrm>
          <a:prstGeom prst="rect">
            <a:avLst/>
          </a:prstGeom>
        </p:spPr>
        <p:txBody>
          <a:bodyPr wrap="square">
            <a:spAutoFit/>
          </a:bodyPr>
          <a:lstStyle/>
          <a:p>
            <a:r>
              <a:rPr lang="en-US" altLang="zh-CN" sz="1100" dirty="0"/>
              <a:t>Cisco. IP SLAs </a:t>
            </a:r>
            <a:r>
              <a:rPr lang="en-US" altLang="zh-CN" sz="1100" dirty="0" err="1"/>
              <a:t>Conguration</a:t>
            </a:r>
            <a:r>
              <a:rPr lang="en-US" altLang="zh-CN" sz="1100" dirty="0"/>
              <a:t> Guide, Cisco </a:t>
            </a:r>
            <a:r>
              <a:rPr lang="en-US" altLang="zh-CN" sz="1100" dirty="0" smtClean="0"/>
              <a:t>IOS Release </a:t>
            </a:r>
            <a:r>
              <a:rPr lang="en-US" altLang="zh-CN" sz="1100" dirty="0"/>
              <a:t>12.4T.</a:t>
            </a:r>
          </a:p>
          <a:p>
            <a:r>
              <a:rPr lang="en-US" altLang="zh-CN" sz="1100" dirty="0"/>
              <a:t>http://</a:t>
            </a:r>
            <a:r>
              <a:rPr lang="en-US" altLang="zh-CN" sz="1100" dirty="0" smtClean="0"/>
              <a:t>www.cisco.com/c/en/us/td/docs/ios-xml/ios/ipsla/conguration/12-4t/sla-12-4t-book.pdf</a:t>
            </a:r>
            <a:r>
              <a:rPr lang="en-US" altLang="zh-CN" sz="1100" dirty="0"/>
              <a:t>.</a:t>
            </a:r>
            <a:endParaRPr lang="zh-CN" altLang="en-US" sz="11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116" y="3776154"/>
            <a:ext cx="5279084" cy="2945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7887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smtClean="0"/>
              <a:t>Related Work</a:t>
            </a:r>
            <a:endParaRPr lang="en-US" dirty="0"/>
          </a:p>
        </p:txBody>
      </p:sp>
      <p:sp>
        <p:nvSpPr>
          <p:cNvPr id="3" name="TextBox 2"/>
          <p:cNvSpPr txBox="1"/>
          <p:nvPr/>
        </p:nvSpPr>
        <p:spPr>
          <a:xfrm>
            <a:off x="376970" y="1212273"/>
            <a:ext cx="8767030" cy="2308324"/>
          </a:xfrm>
          <a:prstGeom prst="rect">
            <a:avLst/>
          </a:prstGeom>
          <a:noFill/>
        </p:spPr>
        <p:txBody>
          <a:bodyPr wrap="square" rtlCol="0">
            <a:spAutoFit/>
          </a:bodyPr>
          <a:lstStyle/>
          <a:p>
            <a:r>
              <a:rPr lang="en-US" altLang="zh-CN" sz="2400" dirty="0"/>
              <a:t>NetSight </a:t>
            </a:r>
            <a:endParaRPr lang="en-US" altLang="zh-CN" sz="2400" dirty="0" smtClean="0"/>
          </a:p>
          <a:p>
            <a:pPr marL="457200" indent="-457200">
              <a:buFont typeface="Wingdings" panose="05000000000000000000" pitchFamily="2" charset="2"/>
              <a:buChar char="l"/>
            </a:pPr>
            <a:r>
              <a:rPr lang="en-US" altLang="zh-CN" sz="2400" dirty="0" smtClean="0"/>
              <a:t>Tracks </a:t>
            </a:r>
            <a:r>
              <a:rPr lang="en-US" altLang="zh-CN" sz="2400" dirty="0"/>
              <a:t>packet history by </a:t>
            </a:r>
            <a:r>
              <a:rPr lang="en-US" altLang="zh-CN" sz="2400" dirty="0" smtClean="0"/>
              <a:t>applying postcard filters </a:t>
            </a:r>
            <a:r>
              <a:rPr lang="en-US" altLang="zh-CN" sz="2400" dirty="0"/>
              <a:t>at </a:t>
            </a:r>
            <a:r>
              <a:rPr lang="en-US" altLang="zh-CN" sz="2400" dirty="0" smtClean="0"/>
              <a:t>switches. </a:t>
            </a:r>
          </a:p>
          <a:p>
            <a:pPr marL="457200" indent="-457200">
              <a:buFont typeface="Wingdings" panose="05000000000000000000" pitchFamily="2" charset="2"/>
              <a:buChar char="l"/>
            </a:pPr>
            <a:r>
              <a:rPr lang="en-US" altLang="zh-CN" sz="2400" dirty="0" smtClean="0"/>
              <a:t>Network troubleshooting services, </a:t>
            </a:r>
            <a:r>
              <a:rPr lang="en-US" altLang="zh-CN" sz="2400" dirty="0" err="1"/>
              <a:t>netshark</a:t>
            </a:r>
            <a:r>
              <a:rPr lang="en-US" altLang="zh-CN" sz="2400" dirty="0"/>
              <a:t>, </a:t>
            </a:r>
            <a:r>
              <a:rPr lang="en-US" altLang="zh-CN" sz="2400" dirty="0" err="1" smtClean="0"/>
              <a:t>ndb</a:t>
            </a:r>
            <a:endParaRPr lang="en-US" altLang="zh-CN" sz="2400" dirty="0"/>
          </a:p>
          <a:p>
            <a:r>
              <a:rPr lang="en-US" altLang="zh-CN" sz="2400" dirty="0" smtClean="0"/>
              <a:t>	can </a:t>
            </a:r>
            <a:r>
              <a:rPr lang="en-US" altLang="zh-CN" sz="2400" dirty="0"/>
              <a:t>be built on top of NetSight</a:t>
            </a:r>
            <a:r>
              <a:rPr lang="en-US" altLang="zh-CN" sz="2400" dirty="0" smtClean="0"/>
              <a:t>.</a:t>
            </a:r>
            <a:endParaRPr lang="en-US" sz="2400" dirty="0"/>
          </a:p>
          <a:p>
            <a:pPr marL="457200" indent="-457200">
              <a:buFont typeface="Wingdings" panose="05000000000000000000" pitchFamily="2" charset="2"/>
              <a:buChar char="p"/>
            </a:pPr>
            <a:r>
              <a:rPr lang="en-US" altLang="zh-CN" sz="2400" dirty="0"/>
              <a:t>NetSight </a:t>
            </a:r>
            <a:r>
              <a:rPr lang="en-US" sz="2400" dirty="0" smtClean="0"/>
              <a:t>needs to </a:t>
            </a:r>
            <a:r>
              <a:rPr lang="en-US" sz="2400" dirty="0"/>
              <a:t>introduce additional rules into the switches. </a:t>
            </a:r>
          </a:p>
        </p:txBody>
      </p:sp>
      <p:sp>
        <p:nvSpPr>
          <p:cNvPr id="5" name="灯片编号占位符 4"/>
          <p:cNvSpPr>
            <a:spLocks noGrp="1"/>
          </p:cNvSpPr>
          <p:nvPr>
            <p:ph type="sldNum" sz="quarter" idx="12"/>
          </p:nvPr>
        </p:nvSpPr>
        <p:spPr/>
        <p:txBody>
          <a:bodyPr/>
          <a:lstStyle/>
          <a:p>
            <a:fld id="{8B60B334-CF15-EE45-8811-EBD61873BB2F}" type="slidenum">
              <a:rPr lang="en-US" smtClean="0"/>
              <a:t>14</a:t>
            </a:fld>
            <a:endParaRPr lang="en-US"/>
          </a:p>
        </p:txBody>
      </p:sp>
      <p:sp>
        <p:nvSpPr>
          <p:cNvPr id="4" name="矩形 3"/>
          <p:cNvSpPr/>
          <p:nvPr/>
        </p:nvSpPr>
        <p:spPr>
          <a:xfrm>
            <a:off x="5634852" y="4915544"/>
            <a:ext cx="1836696" cy="1615827"/>
          </a:xfrm>
          <a:prstGeom prst="rect">
            <a:avLst/>
          </a:prstGeom>
        </p:spPr>
        <p:txBody>
          <a:bodyPr wrap="square">
            <a:spAutoFit/>
          </a:bodyPr>
          <a:lstStyle/>
          <a:p>
            <a:r>
              <a:rPr lang="en-US" altLang="zh-CN" sz="1100" dirty="0"/>
              <a:t>Nikhil </a:t>
            </a:r>
            <a:r>
              <a:rPr lang="en-US" altLang="zh-CN" sz="1100" dirty="0" err="1"/>
              <a:t>Handigol</a:t>
            </a:r>
            <a:r>
              <a:rPr lang="en-US" altLang="zh-CN" sz="1100" dirty="0"/>
              <a:t>, Brandon Heller, </a:t>
            </a:r>
            <a:r>
              <a:rPr lang="en-US" altLang="zh-CN" sz="1100" dirty="0" err="1"/>
              <a:t>Vimalkumar</a:t>
            </a:r>
            <a:endParaRPr lang="en-US" altLang="zh-CN" sz="1100" dirty="0"/>
          </a:p>
          <a:p>
            <a:r>
              <a:rPr lang="en-US" altLang="zh-CN" sz="1100" dirty="0" err="1"/>
              <a:t>Jeyakumar</a:t>
            </a:r>
            <a:r>
              <a:rPr lang="en-US" altLang="zh-CN" sz="1100" dirty="0"/>
              <a:t>, David </a:t>
            </a:r>
            <a:r>
              <a:rPr lang="en-US" altLang="zh-CN" sz="1100" dirty="0" err="1"/>
              <a:t>Mazieres</a:t>
            </a:r>
            <a:r>
              <a:rPr lang="en-US" altLang="zh-CN" sz="1100" dirty="0"/>
              <a:t>, and Nick McKeown.</a:t>
            </a:r>
          </a:p>
          <a:p>
            <a:r>
              <a:rPr lang="en-US" altLang="zh-CN" sz="1100" dirty="0"/>
              <a:t>I Know What Your Packet Did Last Hop: Using</a:t>
            </a:r>
          </a:p>
          <a:p>
            <a:r>
              <a:rPr lang="en-US" altLang="zh-CN" sz="1100" dirty="0"/>
              <a:t>Packet Histories to Troubleshoot Networks. In</a:t>
            </a:r>
          </a:p>
          <a:p>
            <a:r>
              <a:rPr lang="en-US" altLang="zh-CN" sz="1100" dirty="0"/>
              <a:t>NSDI, 2014.</a:t>
            </a:r>
            <a:endParaRPr lang="zh-CN" altLang="en-US" sz="11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752" y="3262746"/>
            <a:ext cx="4467866" cy="3458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0980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Pingmesh</a:t>
            </a:r>
            <a:endParaRPr lang="en-US" dirty="0"/>
          </a:p>
        </p:txBody>
      </p:sp>
      <p:sp>
        <p:nvSpPr>
          <p:cNvPr id="3" name="TextBox 2"/>
          <p:cNvSpPr txBox="1"/>
          <p:nvPr/>
        </p:nvSpPr>
        <p:spPr>
          <a:xfrm>
            <a:off x="376970" y="1371600"/>
            <a:ext cx="8507950" cy="3046988"/>
          </a:xfrm>
          <a:prstGeom prst="rect">
            <a:avLst/>
          </a:prstGeom>
          <a:noFill/>
        </p:spPr>
        <p:txBody>
          <a:bodyPr wrap="square" rtlCol="0">
            <a:spAutoFit/>
          </a:bodyPr>
          <a:lstStyle/>
          <a:p>
            <a:pPr marL="457200" indent="-457200">
              <a:buFont typeface="Wingdings" panose="05000000000000000000" pitchFamily="2" charset="2"/>
              <a:buChar char="l"/>
            </a:pPr>
            <a:r>
              <a:rPr lang="en-US" sz="3200" dirty="0" smtClean="0">
                <a:solidFill>
                  <a:srgbClr val="FF0000"/>
                </a:solidFill>
              </a:rPr>
              <a:t>Pingmesh</a:t>
            </a:r>
            <a:r>
              <a:rPr lang="en-US" sz="3200" dirty="0">
                <a:solidFill>
                  <a:srgbClr val="FF0000"/>
                </a:solidFill>
              </a:rPr>
              <a:t> </a:t>
            </a:r>
            <a:r>
              <a:rPr lang="en-US" sz="3200" dirty="0" smtClean="0"/>
              <a:t>is a </a:t>
            </a:r>
            <a:r>
              <a:rPr lang="en-US" sz="3200" dirty="0"/>
              <a:t>large-scale system </a:t>
            </a:r>
            <a:r>
              <a:rPr lang="en-US" sz="3200" dirty="0" smtClean="0"/>
              <a:t>for data </a:t>
            </a:r>
            <a:r>
              <a:rPr lang="en-US" sz="3200" dirty="0"/>
              <a:t>center network latency measurement and analysis</a:t>
            </a:r>
            <a:r>
              <a:rPr lang="en-US" sz="3200" dirty="0" smtClean="0"/>
              <a:t>.</a:t>
            </a:r>
          </a:p>
          <a:p>
            <a:endParaRPr lang="en-US" sz="3200" dirty="0"/>
          </a:p>
          <a:p>
            <a:pPr marL="457200" indent="-457200">
              <a:buFont typeface="Wingdings" panose="05000000000000000000" pitchFamily="2" charset="2"/>
              <a:buChar char="Ø"/>
            </a:pPr>
            <a:r>
              <a:rPr lang="en-US" sz="3200" dirty="0"/>
              <a:t>Pingmesh leverages </a:t>
            </a:r>
            <a:r>
              <a:rPr lang="en-US" sz="3200" dirty="0">
                <a:solidFill>
                  <a:srgbClr val="FF0000"/>
                </a:solidFill>
              </a:rPr>
              <a:t>all the servers </a:t>
            </a:r>
            <a:r>
              <a:rPr lang="en-US" sz="3200" dirty="0"/>
              <a:t>to launch </a:t>
            </a:r>
            <a:r>
              <a:rPr lang="en-US" sz="3200" dirty="0" smtClean="0"/>
              <a:t>TCP</a:t>
            </a:r>
            <a:r>
              <a:rPr lang="en-US" sz="3200" dirty="0" smtClean="0"/>
              <a:t>/</a:t>
            </a:r>
            <a:r>
              <a:rPr lang="en-US" sz="3200" dirty="0" smtClean="0"/>
              <a:t>HTTP </a:t>
            </a:r>
            <a:r>
              <a:rPr lang="en-US" sz="3200" dirty="0"/>
              <a:t>pings to provide the </a:t>
            </a:r>
            <a:r>
              <a:rPr lang="en-US" sz="3200" dirty="0">
                <a:solidFill>
                  <a:srgbClr val="FF0000"/>
                </a:solidFill>
              </a:rPr>
              <a:t>maximum</a:t>
            </a:r>
            <a:r>
              <a:rPr lang="en-US" sz="3200" dirty="0"/>
              <a:t> latency </a:t>
            </a:r>
            <a:r>
              <a:rPr lang="en-US" sz="3200" dirty="0" smtClean="0"/>
              <a:t>	measurement </a:t>
            </a:r>
            <a:r>
              <a:rPr lang="en-US" sz="3200" dirty="0" smtClean="0">
                <a:solidFill>
                  <a:srgbClr val="FF0000"/>
                </a:solidFill>
              </a:rPr>
              <a:t>coverage</a:t>
            </a:r>
            <a:r>
              <a:rPr lang="en-US" sz="3200" dirty="0"/>
              <a:t>.</a:t>
            </a:r>
            <a:endParaRPr lang="en-US" sz="3200" dirty="0" smtClean="0"/>
          </a:p>
        </p:txBody>
      </p:sp>
      <p:sp>
        <p:nvSpPr>
          <p:cNvPr id="5" name="灯片编号占位符 4"/>
          <p:cNvSpPr>
            <a:spLocks noGrp="1"/>
          </p:cNvSpPr>
          <p:nvPr>
            <p:ph type="sldNum" sz="quarter" idx="12"/>
          </p:nvPr>
        </p:nvSpPr>
        <p:spPr/>
        <p:txBody>
          <a:bodyPr/>
          <a:lstStyle/>
          <a:p>
            <a:fld id="{8B60B334-CF15-EE45-8811-EBD61873BB2F}" type="slidenum">
              <a:rPr lang="en-US" smtClean="0"/>
              <a:t>15</a:t>
            </a:fld>
            <a:endParaRPr lang="en-US"/>
          </a:p>
        </p:txBody>
      </p:sp>
    </p:spTree>
    <p:extLst>
      <p:ext uri="{BB962C8B-B14F-4D97-AF65-F5344CB8AC3E}">
        <p14:creationId xmlns:p14="http://schemas.microsoft.com/office/powerpoint/2010/main" val="915022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Design G</a:t>
            </a:r>
            <a:r>
              <a:rPr lang="en-US" altLang="zh-CN" dirty="0" smtClean="0"/>
              <a:t>oals</a:t>
            </a:r>
            <a:endParaRPr lang="en-US" dirty="0"/>
          </a:p>
        </p:txBody>
      </p:sp>
      <p:sp>
        <p:nvSpPr>
          <p:cNvPr id="3" name="TextBox 2"/>
          <p:cNvSpPr txBox="1"/>
          <p:nvPr/>
        </p:nvSpPr>
        <p:spPr>
          <a:xfrm>
            <a:off x="376970" y="1371600"/>
            <a:ext cx="8767030" cy="5016758"/>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smtClean="0"/>
              <a:t>Always-on</a:t>
            </a:r>
          </a:p>
          <a:p>
            <a:pPr marL="457200" indent="-457200">
              <a:buFont typeface="Wingdings" panose="05000000000000000000" pitchFamily="2" charset="2"/>
              <a:buChar char="Ø"/>
            </a:pPr>
            <a:r>
              <a:rPr lang="en-US" altLang="zh-CN" sz="3200" dirty="0" smtClean="0"/>
              <a:t>N</a:t>
            </a:r>
            <a:r>
              <a:rPr lang="en-US" altLang="zh-CN" sz="3200" dirty="0" smtClean="0"/>
              <a:t>eeds </a:t>
            </a:r>
            <a:r>
              <a:rPr lang="en-US" altLang="zh-CN" sz="3200" dirty="0"/>
              <a:t>to track the network status all the </a:t>
            </a:r>
            <a:r>
              <a:rPr lang="en-US" altLang="zh-CN" sz="3200" dirty="0" smtClean="0"/>
              <a:t>time.</a:t>
            </a:r>
          </a:p>
          <a:p>
            <a:pPr marL="457200" indent="-457200">
              <a:buFont typeface="Wingdings" panose="05000000000000000000" pitchFamily="2" charset="2"/>
              <a:buChar char="Ø"/>
            </a:pPr>
            <a:endParaRPr lang="en-US" altLang="zh-CN" sz="3200" dirty="0"/>
          </a:p>
          <a:p>
            <a:pPr marL="457200" indent="-457200">
              <a:buFont typeface="Wingdings" panose="05000000000000000000" pitchFamily="2" charset="2"/>
              <a:buChar char="l"/>
            </a:pPr>
            <a:r>
              <a:rPr lang="en-US" altLang="zh-CN" sz="3200" dirty="0" smtClean="0"/>
              <a:t>Provides </a:t>
            </a:r>
            <a:r>
              <a:rPr lang="en-US" altLang="zh-CN" sz="3200" dirty="0"/>
              <a:t>network </a:t>
            </a:r>
            <a:r>
              <a:rPr lang="en-US" altLang="zh-CN" sz="3200" dirty="0" smtClean="0"/>
              <a:t>latency data </a:t>
            </a:r>
            <a:r>
              <a:rPr lang="en-US" altLang="zh-CN" sz="3200" dirty="0"/>
              <a:t>for all the </a:t>
            </a:r>
            <a:r>
              <a:rPr lang="en-US" altLang="zh-CN" sz="3200" dirty="0" smtClean="0"/>
              <a:t>servers</a:t>
            </a:r>
          </a:p>
          <a:p>
            <a:pPr marL="457200" indent="-457200">
              <a:buFont typeface="Wingdings" panose="05000000000000000000" pitchFamily="2" charset="2"/>
              <a:buChar char="Ø"/>
            </a:pPr>
            <a:r>
              <a:rPr lang="en-US" sz="3200" dirty="0" smtClean="0"/>
              <a:t>The </a:t>
            </a:r>
            <a:r>
              <a:rPr lang="en-US" sz="3200" dirty="0"/>
              <a:t>maximum </a:t>
            </a:r>
            <a:r>
              <a:rPr lang="en-US" sz="3200" dirty="0" smtClean="0"/>
              <a:t>data </a:t>
            </a:r>
            <a:r>
              <a:rPr lang="en-US" sz="3200" dirty="0"/>
              <a:t>coverage is essential </a:t>
            </a:r>
            <a:r>
              <a:rPr lang="en-US" sz="3200" dirty="0" smtClean="0"/>
              <a:t>for management </a:t>
            </a:r>
            <a:r>
              <a:rPr lang="en-US" sz="3200" dirty="0"/>
              <a:t>and </a:t>
            </a:r>
            <a:r>
              <a:rPr lang="en-US" sz="3200" dirty="0" smtClean="0"/>
              <a:t>troubleshooting.</a:t>
            </a:r>
          </a:p>
          <a:p>
            <a:pPr marL="457200" indent="-457200">
              <a:buFont typeface="Wingdings" panose="05000000000000000000" pitchFamily="2" charset="2"/>
              <a:buChar char="Ø"/>
            </a:pPr>
            <a:endParaRPr lang="en-US" sz="3200" dirty="0"/>
          </a:p>
          <a:p>
            <a:pPr marL="457200" indent="-457200">
              <a:buFont typeface="Wingdings" panose="05000000000000000000" pitchFamily="2" charset="2"/>
              <a:buChar char="n"/>
            </a:pPr>
            <a:r>
              <a:rPr lang="en-US" altLang="zh-CN" sz="3200" dirty="0" smtClean="0"/>
              <a:t>Current network tools cannot be used because </a:t>
            </a:r>
            <a:r>
              <a:rPr lang="en-US" sz="3200" dirty="0" smtClean="0"/>
              <a:t>they </a:t>
            </a:r>
            <a:r>
              <a:rPr lang="en-US" sz="3200" dirty="0"/>
              <a:t>are not always-on and </a:t>
            </a:r>
            <a:r>
              <a:rPr lang="en-US" sz="3200" dirty="0" smtClean="0"/>
              <a:t>can only </a:t>
            </a:r>
            <a:r>
              <a:rPr lang="en-US" sz="3200" dirty="0"/>
              <a:t>work when </a:t>
            </a:r>
            <a:r>
              <a:rPr lang="en-US" sz="3200" dirty="0" smtClean="0"/>
              <a:t>a </a:t>
            </a:r>
            <a:r>
              <a:rPr lang="en-US" sz="3200" dirty="0"/>
              <a:t>source-destination </a:t>
            </a:r>
            <a:r>
              <a:rPr lang="en-US" sz="3200" dirty="0" smtClean="0"/>
              <a:t>pair is </a:t>
            </a:r>
            <a:r>
              <a:rPr lang="en-US" sz="3200" dirty="0"/>
              <a:t>known.</a:t>
            </a:r>
            <a:endParaRPr lang="en-US" sz="3200" dirty="0" smtClean="0"/>
          </a:p>
        </p:txBody>
      </p:sp>
      <p:sp>
        <p:nvSpPr>
          <p:cNvPr id="5" name="灯片编号占位符 4"/>
          <p:cNvSpPr>
            <a:spLocks noGrp="1"/>
          </p:cNvSpPr>
          <p:nvPr>
            <p:ph type="sldNum" sz="quarter" idx="12"/>
          </p:nvPr>
        </p:nvSpPr>
        <p:spPr/>
        <p:txBody>
          <a:bodyPr/>
          <a:lstStyle/>
          <a:p>
            <a:fld id="{8B60B334-CF15-EE45-8811-EBD61873BB2F}" type="slidenum">
              <a:rPr lang="en-US" smtClean="0"/>
              <a:t>16</a:t>
            </a:fld>
            <a:endParaRPr lang="en-US"/>
          </a:p>
        </p:txBody>
      </p:sp>
    </p:spTree>
    <p:extLst>
      <p:ext uri="{BB962C8B-B14F-4D97-AF65-F5344CB8AC3E}">
        <p14:creationId xmlns:p14="http://schemas.microsoft.com/office/powerpoint/2010/main" val="3962998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Pingmesh </a:t>
            </a:r>
            <a:r>
              <a:rPr lang="en-US" altLang="zh-CN" dirty="0" smtClean="0"/>
              <a:t>Architecture</a:t>
            </a:r>
            <a:endParaRPr lang="en-US" dirty="0"/>
          </a:p>
        </p:txBody>
      </p:sp>
      <p:sp>
        <p:nvSpPr>
          <p:cNvPr id="5" name="灯片编号占位符 4"/>
          <p:cNvSpPr>
            <a:spLocks noGrp="1"/>
          </p:cNvSpPr>
          <p:nvPr>
            <p:ph type="sldNum" sz="quarter" idx="12"/>
          </p:nvPr>
        </p:nvSpPr>
        <p:spPr/>
        <p:txBody>
          <a:bodyPr/>
          <a:lstStyle/>
          <a:p>
            <a:fld id="{8B60B334-CF15-EE45-8811-EBD61873BB2F}" type="slidenum">
              <a:rPr lang="en-US" smtClean="0"/>
              <a:t>17</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8" y="1025525"/>
            <a:ext cx="7791169" cy="574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6992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Pingmesh </a:t>
            </a:r>
            <a:r>
              <a:rPr lang="en-US" altLang="zh-CN" dirty="0" smtClean="0"/>
              <a:t>Architecture</a:t>
            </a:r>
            <a:endParaRPr lang="en-US" dirty="0"/>
          </a:p>
        </p:txBody>
      </p:sp>
      <p:sp>
        <p:nvSpPr>
          <p:cNvPr id="5" name="灯片编号占位符 4"/>
          <p:cNvSpPr>
            <a:spLocks noGrp="1"/>
          </p:cNvSpPr>
          <p:nvPr>
            <p:ph type="sldNum" sz="quarter" idx="12"/>
          </p:nvPr>
        </p:nvSpPr>
        <p:spPr/>
        <p:txBody>
          <a:bodyPr/>
          <a:lstStyle/>
          <a:p>
            <a:fld id="{8B60B334-CF15-EE45-8811-EBD61873BB2F}" type="slidenum">
              <a:rPr lang="en-US" smtClean="0"/>
              <a:t>18</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8" y="1025525"/>
            <a:ext cx="7791169" cy="574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1314450" y="1219200"/>
            <a:ext cx="3371850" cy="26797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矩形 7"/>
          <p:cNvSpPr/>
          <p:nvPr/>
        </p:nvSpPr>
        <p:spPr>
          <a:xfrm>
            <a:off x="1466850" y="2559050"/>
            <a:ext cx="1295400" cy="106045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6265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Pingmesh </a:t>
            </a:r>
            <a:r>
              <a:rPr lang="en-US" altLang="zh-CN" dirty="0" smtClean="0"/>
              <a:t>Architecture</a:t>
            </a:r>
            <a:endParaRPr lang="en-US" dirty="0"/>
          </a:p>
        </p:txBody>
      </p:sp>
      <p:sp>
        <p:nvSpPr>
          <p:cNvPr id="5" name="灯片编号占位符 4"/>
          <p:cNvSpPr>
            <a:spLocks noGrp="1"/>
          </p:cNvSpPr>
          <p:nvPr>
            <p:ph type="sldNum" sz="quarter" idx="12"/>
          </p:nvPr>
        </p:nvSpPr>
        <p:spPr/>
        <p:txBody>
          <a:bodyPr/>
          <a:lstStyle/>
          <a:p>
            <a:fld id="{8B60B334-CF15-EE45-8811-EBD61873BB2F}" type="slidenum">
              <a:rPr lang="en-US" smtClean="0"/>
              <a:t>19</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8" y="1025525"/>
            <a:ext cx="7791169" cy="574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628648" y="3676649"/>
            <a:ext cx="2533651" cy="3095625"/>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 name="矩形 2"/>
          <p:cNvSpPr/>
          <p:nvPr/>
        </p:nvSpPr>
        <p:spPr>
          <a:xfrm>
            <a:off x="-16030" y="2678668"/>
            <a:ext cx="1670842" cy="954107"/>
          </a:xfrm>
          <a:prstGeom prst="rect">
            <a:avLst/>
          </a:prstGeom>
        </p:spPr>
        <p:txBody>
          <a:bodyPr wrap="none">
            <a:spAutoFit/>
          </a:bodyPr>
          <a:lstStyle/>
          <a:p>
            <a:pPr algn="ctr"/>
            <a:r>
              <a:rPr lang="en-US" altLang="zh-CN" sz="2800" dirty="0">
                <a:solidFill>
                  <a:srgbClr val="0070C0"/>
                </a:solidFill>
              </a:rPr>
              <a:t>D</a:t>
            </a:r>
            <a:r>
              <a:rPr lang="en-US" altLang="zh-CN" sz="2800" dirty="0" smtClean="0">
                <a:solidFill>
                  <a:srgbClr val="0070C0"/>
                </a:solidFill>
              </a:rPr>
              <a:t>ownload</a:t>
            </a:r>
          </a:p>
          <a:p>
            <a:pPr algn="ctr"/>
            <a:r>
              <a:rPr lang="en-US" altLang="zh-CN" sz="2800" b="1" dirty="0" err="1" smtClean="0">
                <a:solidFill>
                  <a:srgbClr val="0070C0"/>
                </a:solidFill>
              </a:rPr>
              <a:t>pinglist</a:t>
            </a:r>
            <a:endParaRPr lang="zh-CN" altLang="en-US" sz="2800" b="1" dirty="0">
              <a:solidFill>
                <a:srgbClr val="0070C0"/>
              </a:solidFill>
            </a:endParaRPr>
          </a:p>
        </p:txBody>
      </p:sp>
      <p:sp>
        <p:nvSpPr>
          <p:cNvPr id="4" name="下箭头 3"/>
          <p:cNvSpPr/>
          <p:nvPr/>
        </p:nvSpPr>
        <p:spPr>
          <a:xfrm>
            <a:off x="2190750" y="3355859"/>
            <a:ext cx="590550" cy="74317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右箭头 6"/>
          <p:cNvSpPr/>
          <p:nvPr/>
        </p:nvSpPr>
        <p:spPr>
          <a:xfrm>
            <a:off x="2781300" y="6178550"/>
            <a:ext cx="3914920" cy="32056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矩形 7"/>
          <p:cNvSpPr/>
          <p:nvPr/>
        </p:nvSpPr>
        <p:spPr>
          <a:xfrm>
            <a:off x="2190750" y="4447309"/>
            <a:ext cx="1633105" cy="228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直角上箭头 10"/>
          <p:cNvSpPr/>
          <p:nvPr/>
        </p:nvSpPr>
        <p:spPr>
          <a:xfrm rot="16200000" flipV="1">
            <a:off x="4019188" y="2589429"/>
            <a:ext cx="1704109" cy="2468850"/>
          </a:xfrm>
          <a:prstGeom prst="bentUpArrow">
            <a:avLst>
              <a:gd name="adj1" fmla="val 10651"/>
              <a:gd name="adj2" fmla="val 10729"/>
              <a:gd name="adj3" fmla="val 154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2346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Data </a:t>
            </a:r>
            <a:r>
              <a:rPr lang="en-US" altLang="zh-CN" dirty="0" smtClean="0"/>
              <a:t>Center </a:t>
            </a:r>
            <a:r>
              <a:rPr lang="en-US" altLang="zh-CN" dirty="0"/>
              <a:t>N</a:t>
            </a:r>
            <a:r>
              <a:rPr lang="en-US" altLang="zh-CN" dirty="0" smtClean="0"/>
              <a:t>etworks</a:t>
            </a:r>
            <a:endParaRPr lang="en-US" dirty="0"/>
          </a:p>
        </p:txBody>
      </p:sp>
      <p:sp>
        <p:nvSpPr>
          <p:cNvPr id="4" name="矩形 3"/>
          <p:cNvSpPr/>
          <p:nvPr/>
        </p:nvSpPr>
        <p:spPr>
          <a:xfrm>
            <a:off x="631946" y="6460728"/>
            <a:ext cx="7689541" cy="276999"/>
          </a:xfrm>
          <a:prstGeom prst="rect">
            <a:avLst/>
          </a:prstGeom>
        </p:spPr>
        <p:txBody>
          <a:bodyPr wrap="none">
            <a:spAutoFit/>
          </a:bodyPr>
          <a:lstStyle/>
          <a:p>
            <a:r>
              <a:rPr lang="en-US" altLang="zh-CN" sz="1200" dirty="0" smtClean="0"/>
              <a:t>[1] </a:t>
            </a:r>
            <a:r>
              <a:rPr lang="en-US" altLang="zh-CN" sz="1200" dirty="0" err="1"/>
              <a:t>Guo</a:t>
            </a:r>
            <a:r>
              <a:rPr lang="en-US" altLang="zh-CN" sz="1200" dirty="0"/>
              <a:t> et al, “Pingmesh: A Large System for Data Center Network Latency Measurement and Analysis”, SIGCOMM 2015 </a:t>
            </a:r>
            <a:endParaRPr lang="zh-CN" altLang="en-US" sz="1200" dirty="0"/>
          </a:p>
        </p:txBody>
      </p:sp>
      <p:sp>
        <p:nvSpPr>
          <p:cNvPr id="5" name="AutoShape 5" descr="Image result for WeC sens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7" descr="Image result for WeC sens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灯片编号占位符 6"/>
          <p:cNvSpPr>
            <a:spLocks noGrp="1"/>
          </p:cNvSpPr>
          <p:nvPr>
            <p:ph type="sldNum" sz="quarter" idx="12"/>
          </p:nvPr>
        </p:nvSpPr>
        <p:spPr/>
        <p:txBody>
          <a:bodyPr/>
          <a:lstStyle/>
          <a:p>
            <a:fld id="{8B60B334-CF15-EE45-8811-EBD61873BB2F}" type="slidenum">
              <a:rPr lang="en-US" smtClean="0"/>
              <a:t>2</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732" y="1034534"/>
            <a:ext cx="7339641" cy="5426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53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Pingmesh </a:t>
            </a:r>
            <a:r>
              <a:rPr lang="en-US" altLang="zh-CN" dirty="0" smtClean="0"/>
              <a:t>Architecture</a:t>
            </a:r>
            <a:endParaRPr lang="en-US" dirty="0"/>
          </a:p>
        </p:txBody>
      </p:sp>
      <p:sp>
        <p:nvSpPr>
          <p:cNvPr id="5" name="灯片编号占位符 4"/>
          <p:cNvSpPr>
            <a:spLocks noGrp="1"/>
          </p:cNvSpPr>
          <p:nvPr>
            <p:ph type="sldNum" sz="quarter" idx="12"/>
          </p:nvPr>
        </p:nvSpPr>
        <p:spPr/>
        <p:txBody>
          <a:bodyPr/>
          <a:lstStyle/>
          <a:p>
            <a:fld id="{8B60B334-CF15-EE45-8811-EBD61873BB2F}" type="slidenum">
              <a:rPr lang="en-US" smtClean="0"/>
              <a:t>20</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8" y="1025525"/>
            <a:ext cx="7791169" cy="574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5695948" y="803275"/>
            <a:ext cx="2857502" cy="5749925"/>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2945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7266"/>
          <a:stretch/>
        </p:blipFill>
        <p:spPr bwMode="auto">
          <a:xfrm>
            <a:off x="5486882" y="1323974"/>
            <a:ext cx="3657118" cy="2190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304800" y="304800"/>
            <a:ext cx="9144000" cy="914400"/>
          </a:xfrm>
        </p:spPr>
        <p:txBody>
          <a:bodyPr>
            <a:normAutofit/>
          </a:bodyPr>
          <a:lstStyle/>
          <a:p>
            <a:pPr algn="l"/>
            <a:r>
              <a:rPr lang="en-US" altLang="zh-CN" dirty="0"/>
              <a:t>Pingmesh Controller</a:t>
            </a:r>
            <a:endParaRPr lang="en-US" dirty="0"/>
          </a:p>
        </p:txBody>
      </p:sp>
      <p:sp>
        <p:nvSpPr>
          <p:cNvPr id="3" name="TextBox 2"/>
          <p:cNvSpPr txBox="1"/>
          <p:nvPr/>
        </p:nvSpPr>
        <p:spPr>
          <a:xfrm>
            <a:off x="376969" y="1371600"/>
            <a:ext cx="5393413" cy="2554545"/>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smtClean="0"/>
              <a:t>Pingmesh Generator (core) </a:t>
            </a:r>
          </a:p>
          <a:p>
            <a:pPr marL="457200" indent="-457200">
              <a:buFont typeface="Wingdings" panose="05000000000000000000" pitchFamily="2" charset="2"/>
              <a:buChar char="Ø"/>
            </a:pPr>
            <a:r>
              <a:rPr lang="en-US" altLang="zh-CN" sz="3200" dirty="0" smtClean="0"/>
              <a:t>Runs </a:t>
            </a:r>
            <a:r>
              <a:rPr lang="en-US" altLang="zh-CN" sz="3200" dirty="0"/>
              <a:t>an </a:t>
            </a:r>
            <a:r>
              <a:rPr lang="en-US" altLang="zh-CN" sz="3200" dirty="0" smtClean="0"/>
              <a:t>algorithm to decide </a:t>
            </a:r>
            <a:r>
              <a:rPr lang="en-US" altLang="zh-CN" sz="3200" dirty="0"/>
              <a:t>which </a:t>
            </a:r>
            <a:r>
              <a:rPr lang="en-US" altLang="zh-CN" sz="3200" dirty="0" smtClean="0"/>
              <a:t>server should </a:t>
            </a:r>
            <a:r>
              <a:rPr lang="en-US" altLang="zh-CN" sz="3200" dirty="0"/>
              <a:t>ping which set of servers</a:t>
            </a:r>
            <a:r>
              <a:rPr lang="en-US" altLang="zh-CN" sz="3200" dirty="0" smtClean="0"/>
              <a:t>.</a:t>
            </a:r>
          </a:p>
          <a:p>
            <a:pPr marL="457200" indent="-457200">
              <a:buFont typeface="Wingdings" panose="05000000000000000000" pitchFamily="2" charset="2"/>
              <a:buChar char="Ø"/>
            </a:pPr>
            <a:endParaRPr lang="en-US" sz="3200" dirty="0"/>
          </a:p>
        </p:txBody>
      </p:sp>
      <p:sp>
        <p:nvSpPr>
          <p:cNvPr id="5" name="灯片编号占位符 4"/>
          <p:cNvSpPr>
            <a:spLocks noGrp="1"/>
          </p:cNvSpPr>
          <p:nvPr>
            <p:ph type="sldNum" sz="quarter" idx="12"/>
          </p:nvPr>
        </p:nvSpPr>
        <p:spPr/>
        <p:txBody>
          <a:bodyPr/>
          <a:lstStyle/>
          <a:p>
            <a:fld id="{8B60B334-CF15-EE45-8811-EBD61873BB2F}" type="slidenum">
              <a:rPr lang="en-US" smtClean="0"/>
              <a:t>21</a:t>
            </a:fld>
            <a:endParaRPr lang="en-US"/>
          </a:p>
        </p:txBody>
      </p:sp>
      <p:sp>
        <p:nvSpPr>
          <p:cNvPr id="6" name="矩形 5"/>
          <p:cNvSpPr/>
          <p:nvPr/>
        </p:nvSpPr>
        <p:spPr>
          <a:xfrm>
            <a:off x="5789433" y="1504950"/>
            <a:ext cx="1278117" cy="70352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 name="矩形 3"/>
          <p:cNvSpPr/>
          <p:nvPr/>
        </p:nvSpPr>
        <p:spPr>
          <a:xfrm>
            <a:off x="376969" y="3741479"/>
            <a:ext cx="8767031" cy="1569660"/>
          </a:xfrm>
          <a:prstGeom prst="rect">
            <a:avLst/>
          </a:prstGeom>
        </p:spPr>
        <p:txBody>
          <a:bodyPr wrap="square">
            <a:spAutoFit/>
          </a:bodyPr>
          <a:lstStyle/>
          <a:p>
            <a:pPr marL="457200" indent="-457200">
              <a:buFont typeface="Wingdings" panose="05000000000000000000" pitchFamily="2" charset="2"/>
              <a:buChar char="l"/>
            </a:pPr>
            <a:r>
              <a:rPr lang="en-US" altLang="zh-CN" sz="3200" dirty="0" smtClean="0"/>
              <a:t>Following a </a:t>
            </a:r>
            <a:r>
              <a:rPr lang="en-US" altLang="zh-CN" sz="3200" dirty="0"/>
              <a:t>server-level complete </a:t>
            </a:r>
            <a:r>
              <a:rPr lang="en-US" altLang="zh-CN" sz="3200" dirty="0" smtClean="0"/>
              <a:t>graph is costly.</a:t>
            </a:r>
            <a:endParaRPr lang="en-US" altLang="zh-CN" sz="3200" dirty="0"/>
          </a:p>
          <a:p>
            <a:pPr marL="457200" indent="-457200">
              <a:buFont typeface="Wingdings" panose="05000000000000000000" pitchFamily="2" charset="2"/>
              <a:buChar char="Ø"/>
            </a:pPr>
            <a:r>
              <a:rPr lang="en-US" altLang="zh-CN" sz="3200" dirty="0" smtClean="0"/>
              <a:t>A </a:t>
            </a:r>
            <a:r>
              <a:rPr lang="en-US" altLang="zh-CN" sz="3200" dirty="0"/>
              <a:t>server </a:t>
            </a:r>
            <a:r>
              <a:rPr lang="en-US" altLang="zh-CN" sz="3200" dirty="0" smtClean="0"/>
              <a:t>needs to </a:t>
            </a:r>
            <a:r>
              <a:rPr lang="en-US" altLang="zh-CN" sz="3200" dirty="0"/>
              <a:t>probe hundreds of </a:t>
            </a:r>
            <a:r>
              <a:rPr lang="en-US" altLang="zh-CN" sz="3200" dirty="0" smtClean="0"/>
              <a:t>thousands servers.</a:t>
            </a:r>
            <a:endParaRPr lang="en-US" altLang="zh-CN" sz="3200" dirty="0"/>
          </a:p>
        </p:txBody>
      </p:sp>
    </p:spTree>
    <p:extLst>
      <p:ext uri="{BB962C8B-B14F-4D97-AF65-F5344CB8AC3E}">
        <p14:creationId xmlns:p14="http://schemas.microsoft.com/office/powerpoint/2010/main" val="4189372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Multiple </a:t>
            </a:r>
            <a:r>
              <a:rPr lang="en-US" altLang="zh-CN" dirty="0" smtClean="0"/>
              <a:t>Level </a:t>
            </a:r>
            <a:r>
              <a:rPr lang="en-US" altLang="zh-CN" dirty="0"/>
              <a:t>of </a:t>
            </a:r>
            <a:r>
              <a:rPr lang="en-US" altLang="zh-CN" dirty="0" smtClean="0"/>
              <a:t>Complete </a:t>
            </a:r>
            <a:r>
              <a:rPr lang="en-US" altLang="zh-CN" dirty="0"/>
              <a:t>graphs</a:t>
            </a:r>
          </a:p>
        </p:txBody>
      </p:sp>
      <p:sp>
        <p:nvSpPr>
          <p:cNvPr id="5" name="灯片编号占位符 4"/>
          <p:cNvSpPr>
            <a:spLocks noGrp="1"/>
          </p:cNvSpPr>
          <p:nvPr>
            <p:ph type="sldNum" sz="quarter" idx="12"/>
          </p:nvPr>
        </p:nvSpPr>
        <p:spPr/>
        <p:txBody>
          <a:bodyPr/>
          <a:lstStyle/>
          <a:p>
            <a:fld id="{8B60B334-CF15-EE45-8811-EBD61873BB2F}" type="slidenum">
              <a:rPr lang="en-US" smtClean="0"/>
              <a:t>22</a:t>
            </a:fld>
            <a:endParaRPr lang="en-US"/>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730" y="1295281"/>
            <a:ext cx="7339641" cy="5426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950730" y="1219199"/>
            <a:ext cx="7339641" cy="550227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422" t="73786" r="65196" b="4447"/>
          <a:stretch/>
        </p:blipFill>
        <p:spPr bwMode="auto">
          <a:xfrm>
            <a:off x="1676399" y="5322828"/>
            <a:ext cx="762001"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2438400" y="5214768"/>
            <a:ext cx="1901825" cy="523220"/>
          </a:xfrm>
          <a:prstGeom prst="rect">
            <a:avLst/>
          </a:prstGeom>
          <a:noFill/>
        </p:spPr>
        <p:txBody>
          <a:bodyPr wrap="square" rtlCol="0">
            <a:spAutoFit/>
          </a:bodyPr>
          <a:lstStyle/>
          <a:p>
            <a:r>
              <a:rPr lang="en-US" altLang="zh-CN" sz="2800" dirty="0" err="1" smtClean="0"/>
              <a:t>ToR</a:t>
            </a:r>
            <a:r>
              <a:rPr lang="en-US" altLang="zh-CN" sz="2800" dirty="0" smtClean="0"/>
              <a:t> </a:t>
            </a:r>
            <a:r>
              <a:rPr lang="en-US" altLang="zh-CN" sz="2800" dirty="0"/>
              <a:t>switch </a:t>
            </a:r>
            <a:endParaRPr lang="zh-CN" altLang="en-US" sz="2800" dirty="0"/>
          </a:p>
        </p:txBody>
      </p:sp>
      <p:sp>
        <p:nvSpPr>
          <p:cNvPr id="16" name="TextBox 15"/>
          <p:cNvSpPr txBox="1"/>
          <p:nvPr/>
        </p:nvSpPr>
        <p:spPr>
          <a:xfrm>
            <a:off x="2438400" y="5833130"/>
            <a:ext cx="1390650" cy="523220"/>
          </a:xfrm>
          <a:prstGeom prst="rect">
            <a:avLst/>
          </a:prstGeom>
          <a:noFill/>
        </p:spPr>
        <p:txBody>
          <a:bodyPr wrap="square" rtlCol="0">
            <a:spAutoFit/>
          </a:bodyPr>
          <a:lstStyle/>
          <a:p>
            <a:r>
              <a:rPr lang="en-US" altLang="zh-CN" sz="2800" dirty="0" smtClean="0"/>
              <a:t>Servers</a:t>
            </a:r>
            <a:endParaRPr lang="zh-CN" altLang="en-US" sz="2800" dirty="0"/>
          </a:p>
        </p:txBody>
      </p:sp>
      <p:sp>
        <p:nvSpPr>
          <p:cNvPr id="11" name="矩形 10"/>
          <p:cNvSpPr/>
          <p:nvPr/>
        </p:nvSpPr>
        <p:spPr>
          <a:xfrm>
            <a:off x="1676399" y="5214768"/>
            <a:ext cx="762001" cy="1289160"/>
          </a:xfrm>
          <a:prstGeom prst="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1630362" y="4667566"/>
            <a:ext cx="1901825" cy="523220"/>
          </a:xfrm>
          <a:prstGeom prst="rect">
            <a:avLst/>
          </a:prstGeom>
          <a:noFill/>
        </p:spPr>
        <p:txBody>
          <a:bodyPr wrap="square" rtlCol="0">
            <a:spAutoFit/>
          </a:bodyPr>
          <a:lstStyle/>
          <a:p>
            <a:r>
              <a:rPr lang="en-US" altLang="zh-CN" sz="2800" dirty="0" smtClean="0"/>
              <a:t>Pod</a:t>
            </a:r>
            <a:endParaRPr lang="zh-CN" altLang="en-US" sz="2800" dirty="0"/>
          </a:p>
        </p:txBody>
      </p:sp>
      <p:sp>
        <p:nvSpPr>
          <p:cNvPr id="19" name="TextBox 18"/>
          <p:cNvSpPr txBox="1"/>
          <p:nvPr/>
        </p:nvSpPr>
        <p:spPr>
          <a:xfrm>
            <a:off x="376969" y="1371600"/>
            <a:ext cx="8767031" cy="1569660"/>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a:t>Within a Pod, </a:t>
            </a:r>
            <a:r>
              <a:rPr lang="en-US" altLang="zh-CN" sz="3200" dirty="0" smtClean="0"/>
              <a:t>all </a:t>
            </a:r>
            <a:r>
              <a:rPr lang="en-US" altLang="zh-CN" sz="3200" dirty="0"/>
              <a:t>the </a:t>
            </a:r>
            <a:r>
              <a:rPr lang="en-US" altLang="zh-CN" sz="3200" dirty="0" smtClean="0"/>
              <a:t>servers under the same </a:t>
            </a:r>
            <a:r>
              <a:rPr lang="en-US" altLang="zh-CN" sz="3200" dirty="0" err="1"/>
              <a:t>ToR</a:t>
            </a:r>
            <a:r>
              <a:rPr lang="en-US" altLang="zh-CN" sz="3200" dirty="0"/>
              <a:t> switch form a complete graph.</a:t>
            </a:r>
          </a:p>
          <a:p>
            <a:pPr marL="457200" indent="-457200">
              <a:buFont typeface="Wingdings" panose="05000000000000000000" pitchFamily="2" charset="2"/>
              <a:buChar char="Ø"/>
            </a:pPr>
            <a:endParaRPr lang="en-US" sz="3200" dirty="0"/>
          </a:p>
        </p:txBody>
      </p:sp>
    </p:spTree>
    <p:extLst>
      <p:ext uri="{BB962C8B-B14F-4D97-AF65-F5344CB8AC3E}">
        <p14:creationId xmlns:p14="http://schemas.microsoft.com/office/powerpoint/2010/main" val="2941241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Multiple </a:t>
            </a:r>
            <a:r>
              <a:rPr lang="en-US" altLang="zh-CN" dirty="0" smtClean="0"/>
              <a:t>Level </a:t>
            </a:r>
            <a:r>
              <a:rPr lang="en-US" altLang="zh-CN" dirty="0"/>
              <a:t>of </a:t>
            </a:r>
            <a:r>
              <a:rPr lang="en-US" altLang="zh-CN" dirty="0" smtClean="0"/>
              <a:t>Complete </a:t>
            </a:r>
            <a:r>
              <a:rPr lang="en-US" altLang="zh-CN" dirty="0"/>
              <a:t>graphs</a:t>
            </a:r>
          </a:p>
        </p:txBody>
      </p:sp>
      <p:sp>
        <p:nvSpPr>
          <p:cNvPr id="5" name="灯片编号占位符 4"/>
          <p:cNvSpPr>
            <a:spLocks noGrp="1"/>
          </p:cNvSpPr>
          <p:nvPr>
            <p:ph type="sldNum" sz="quarter" idx="12"/>
          </p:nvPr>
        </p:nvSpPr>
        <p:spPr/>
        <p:txBody>
          <a:bodyPr/>
          <a:lstStyle/>
          <a:p>
            <a:fld id="{8B60B334-CF15-EE45-8811-EBD61873BB2F}" type="slidenum">
              <a:rPr lang="en-US" smtClean="0"/>
              <a:t>23</a:t>
            </a:fld>
            <a:endParaRPr lang="en-US"/>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730" y="1295281"/>
            <a:ext cx="7339641" cy="5426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950730" y="1219199"/>
            <a:ext cx="7339641" cy="550227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矩形 10"/>
          <p:cNvSpPr/>
          <p:nvPr/>
        </p:nvSpPr>
        <p:spPr>
          <a:xfrm>
            <a:off x="1676399" y="5214768"/>
            <a:ext cx="762001" cy="1289160"/>
          </a:xfrm>
          <a:prstGeom prst="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376969" y="1371600"/>
            <a:ext cx="8767031" cy="2062103"/>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a:t>At intra-DC level, we treat each </a:t>
            </a:r>
            <a:r>
              <a:rPr lang="en-US" altLang="zh-CN" sz="3200" dirty="0" err="1"/>
              <a:t>ToR</a:t>
            </a:r>
            <a:r>
              <a:rPr lang="en-US" altLang="zh-CN" sz="3200" dirty="0"/>
              <a:t> switch as a </a:t>
            </a:r>
            <a:r>
              <a:rPr lang="en-US" altLang="zh-CN" sz="3200" dirty="0" smtClean="0"/>
              <a:t>virtual node</a:t>
            </a:r>
            <a:r>
              <a:rPr lang="en-US" altLang="zh-CN" sz="3200" dirty="0"/>
              <a:t>, and let the </a:t>
            </a:r>
            <a:r>
              <a:rPr lang="en-US" altLang="zh-CN" sz="3200" dirty="0" err="1"/>
              <a:t>ToR</a:t>
            </a:r>
            <a:r>
              <a:rPr lang="en-US" altLang="zh-CN" sz="3200" dirty="0"/>
              <a:t> switches form a complete graph.</a:t>
            </a:r>
          </a:p>
          <a:p>
            <a:pPr marL="457200" indent="-457200">
              <a:buFont typeface="Wingdings" panose="05000000000000000000" pitchFamily="2" charset="2"/>
              <a:buChar char="Ø"/>
            </a:pPr>
            <a:endParaRPr lang="en-US" sz="3200" dirty="0"/>
          </a:p>
        </p:txBody>
      </p:sp>
      <p:pic>
        <p:nvPicPr>
          <p:cNvPr id="1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219" t="41211" r="12843" b="2092"/>
          <a:stretch/>
        </p:blipFill>
        <p:spPr bwMode="auto">
          <a:xfrm>
            <a:off x="1466850" y="3524250"/>
            <a:ext cx="5867399" cy="3076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矩形 12"/>
          <p:cNvSpPr/>
          <p:nvPr/>
        </p:nvSpPr>
        <p:spPr>
          <a:xfrm>
            <a:off x="1676399" y="5195718"/>
            <a:ext cx="762001" cy="1289160"/>
          </a:xfrm>
          <a:prstGeom prst="rect">
            <a:avLst/>
          </a:prstGeom>
          <a:solidFill>
            <a:schemeClr val="bg1"/>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矩形 16"/>
          <p:cNvSpPr/>
          <p:nvPr/>
        </p:nvSpPr>
        <p:spPr>
          <a:xfrm>
            <a:off x="2686048" y="5201440"/>
            <a:ext cx="762001" cy="1289160"/>
          </a:xfrm>
          <a:prstGeom prst="rect">
            <a:avLst/>
          </a:prstGeom>
          <a:solidFill>
            <a:schemeClr val="bg1"/>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矩形 19"/>
          <p:cNvSpPr/>
          <p:nvPr/>
        </p:nvSpPr>
        <p:spPr>
          <a:xfrm>
            <a:off x="3695698" y="5214768"/>
            <a:ext cx="762001" cy="1289160"/>
          </a:xfrm>
          <a:prstGeom prst="rect">
            <a:avLst/>
          </a:prstGeom>
          <a:solidFill>
            <a:schemeClr val="bg1"/>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矩形 20"/>
          <p:cNvSpPr/>
          <p:nvPr/>
        </p:nvSpPr>
        <p:spPr>
          <a:xfrm>
            <a:off x="4610099" y="5214768"/>
            <a:ext cx="762001" cy="1289160"/>
          </a:xfrm>
          <a:prstGeom prst="rect">
            <a:avLst/>
          </a:prstGeom>
          <a:solidFill>
            <a:schemeClr val="bg1"/>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矩形 21"/>
          <p:cNvSpPr/>
          <p:nvPr/>
        </p:nvSpPr>
        <p:spPr>
          <a:xfrm>
            <a:off x="5511798" y="5232116"/>
            <a:ext cx="762001" cy="1289160"/>
          </a:xfrm>
          <a:prstGeom prst="rect">
            <a:avLst/>
          </a:prstGeom>
          <a:solidFill>
            <a:schemeClr val="bg1"/>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3" name="矩形 22"/>
          <p:cNvSpPr/>
          <p:nvPr/>
        </p:nvSpPr>
        <p:spPr>
          <a:xfrm>
            <a:off x="6464298" y="5214768"/>
            <a:ext cx="762001" cy="1289160"/>
          </a:xfrm>
          <a:prstGeom prst="rect">
            <a:avLst/>
          </a:prstGeom>
          <a:solidFill>
            <a:schemeClr val="bg1"/>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 name="矩形 3"/>
          <p:cNvSpPr/>
          <p:nvPr/>
        </p:nvSpPr>
        <p:spPr>
          <a:xfrm>
            <a:off x="1676399" y="4953000"/>
            <a:ext cx="381000" cy="23001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矩形 23"/>
          <p:cNvSpPr/>
          <p:nvPr/>
        </p:nvSpPr>
        <p:spPr>
          <a:xfrm>
            <a:off x="1574798" y="4033778"/>
            <a:ext cx="774702" cy="23001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矩形 24"/>
          <p:cNvSpPr/>
          <p:nvPr/>
        </p:nvSpPr>
        <p:spPr>
          <a:xfrm>
            <a:off x="7143749" y="3524250"/>
            <a:ext cx="381000" cy="23001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1695449" y="5578688"/>
            <a:ext cx="723900" cy="523220"/>
          </a:xfrm>
          <a:prstGeom prst="rect">
            <a:avLst/>
          </a:prstGeom>
          <a:noFill/>
        </p:spPr>
        <p:txBody>
          <a:bodyPr wrap="square" rtlCol="0">
            <a:spAutoFit/>
          </a:bodyPr>
          <a:lstStyle/>
          <a:p>
            <a:r>
              <a:rPr lang="en-US" altLang="zh-CN" sz="2800" dirty="0" err="1" smtClean="0"/>
              <a:t>ToR</a:t>
            </a:r>
            <a:endParaRPr lang="zh-CN" altLang="en-US" sz="2800" dirty="0"/>
          </a:p>
        </p:txBody>
      </p:sp>
      <p:sp>
        <p:nvSpPr>
          <p:cNvPr id="27" name="TextBox 26"/>
          <p:cNvSpPr txBox="1"/>
          <p:nvPr/>
        </p:nvSpPr>
        <p:spPr>
          <a:xfrm>
            <a:off x="2724149" y="5578688"/>
            <a:ext cx="723900" cy="523220"/>
          </a:xfrm>
          <a:prstGeom prst="rect">
            <a:avLst/>
          </a:prstGeom>
          <a:noFill/>
        </p:spPr>
        <p:txBody>
          <a:bodyPr wrap="square" rtlCol="0">
            <a:spAutoFit/>
          </a:bodyPr>
          <a:lstStyle/>
          <a:p>
            <a:r>
              <a:rPr lang="en-US" altLang="zh-CN" sz="2800" dirty="0" err="1" smtClean="0"/>
              <a:t>ToR</a:t>
            </a:r>
            <a:endParaRPr lang="zh-CN" altLang="en-US" sz="2800" dirty="0"/>
          </a:p>
        </p:txBody>
      </p:sp>
      <p:sp>
        <p:nvSpPr>
          <p:cNvPr id="28" name="TextBox 27"/>
          <p:cNvSpPr txBox="1"/>
          <p:nvPr/>
        </p:nvSpPr>
        <p:spPr>
          <a:xfrm>
            <a:off x="3714748" y="5597738"/>
            <a:ext cx="723900" cy="523220"/>
          </a:xfrm>
          <a:prstGeom prst="rect">
            <a:avLst/>
          </a:prstGeom>
          <a:noFill/>
        </p:spPr>
        <p:txBody>
          <a:bodyPr wrap="square" rtlCol="0">
            <a:spAutoFit/>
          </a:bodyPr>
          <a:lstStyle/>
          <a:p>
            <a:r>
              <a:rPr lang="en-US" altLang="zh-CN" sz="2800" dirty="0" err="1" smtClean="0"/>
              <a:t>ToR</a:t>
            </a:r>
            <a:endParaRPr lang="zh-CN" altLang="en-US" sz="2800" dirty="0"/>
          </a:p>
        </p:txBody>
      </p:sp>
      <p:sp>
        <p:nvSpPr>
          <p:cNvPr id="29" name="TextBox 28"/>
          <p:cNvSpPr txBox="1"/>
          <p:nvPr/>
        </p:nvSpPr>
        <p:spPr>
          <a:xfrm>
            <a:off x="4648200" y="5597738"/>
            <a:ext cx="723900" cy="523220"/>
          </a:xfrm>
          <a:prstGeom prst="rect">
            <a:avLst/>
          </a:prstGeom>
          <a:noFill/>
        </p:spPr>
        <p:txBody>
          <a:bodyPr wrap="square" rtlCol="0">
            <a:spAutoFit/>
          </a:bodyPr>
          <a:lstStyle/>
          <a:p>
            <a:r>
              <a:rPr lang="en-US" altLang="zh-CN" sz="2800" dirty="0" err="1" smtClean="0"/>
              <a:t>ToR</a:t>
            </a:r>
            <a:endParaRPr lang="zh-CN" altLang="en-US" sz="2800" dirty="0"/>
          </a:p>
        </p:txBody>
      </p:sp>
      <p:sp>
        <p:nvSpPr>
          <p:cNvPr id="30" name="TextBox 29"/>
          <p:cNvSpPr txBox="1"/>
          <p:nvPr/>
        </p:nvSpPr>
        <p:spPr>
          <a:xfrm>
            <a:off x="5530848" y="5578688"/>
            <a:ext cx="723900" cy="523220"/>
          </a:xfrm>
          <a:prstGeom prst="rect">
            <a:avLst/>
          </a:prstGeom>
          <a:noFill/>
        </p:spPr>
        <p:txBody>
          <a:bodyPr wrap="square" rtlCol="0">
            <a:spAutoFit/>
          </a:bodyPr>
          <a:lstStyle/>
          <a:p>
            <a:r>
              <a:rPr lang="en-US" altLang="zh-CN" sz="2800" dirty="0" err="1" smtClean="0"/>
              <a:t>ToR</a:t>
            </a:r>
            <a:endParaRPr lang="zh-CN" altLang="en-US" sz="2800" dirty="0"/>
          </a:p>
        </p:txBody>
      </p:sp>
      <p:sp>
        <p:nvSpPr>
          <p:cNvPr id="31" name="TextBox 30"/>
          <p:cNvSpPr txBox="1"/>
          <p:nvPr/>
        </p:nvSpPr>
        <p:spPr>
          <a:xfrm>
            <a:off x="6483348" y="5578672"/>
            <a:ext cx="723900" cy="523220"/>
          </a:xfrm>
          <a:prstGeom prst="rect">
            <a:avLst/>
          </a:prstGeom>
          <a:noFill/>
        </p:spPr>
        <p:txBody>
          <a:bodyPr wrap="square" rtlCol="0">
            <a:spAutoFit/>
          </a:bodyPr>
          <a:lstStyle/>
          <a:p>
            <a:r>
              <a:rPr lang="en-US" altLang="zh-CN" sz="2800" dirty="0" err="1" smtClean="0"/>
              <a:t>ToR</a:t>
            </a:r>
            <a:endParaRPr lang="zh-CN" altLang="en-US" sz="2800" dirty="0"/>
          </a:p>
        </p:txBody>
      </p:sp>
      <p:sp>
        <p:nvSpPr>
          <p:cNvPr id="8" name="矩形 7"/>
          <p:cNvSpPr/>
          <p:nvPr/>
        </p:nvSpPr>
        <p:spPr>
          <a:xfrm>
            <a:off x="1120139" y="2943582"/>
            <a:ext cx="2141997" cy="523220"/>
          </a:xfrm>
          <a:prstGeom prst="rect">
            <a:avLst/>
          </a:prstGeom>
        </p:spPr>
        <p:txBody>
          <a:bodyPr wrap="none">
            <a:spAutoFit/>
          </a:bodyPr>
          <a:lstStyle/>
          <a:p>
            <a:r>
              <a:rPr lang="en-US" altLang="zh-CN" sz="2800" dirty="0" smtClean="0"/>
              <a:t>Intra-DC </a:t>
            </a:r>
            <a:r>
              <a:rPr lang="en-US" altLang="zh-CN" sz="2800" dirty="0"/>
              <a:t>level</a:t>
            </a:r>
            <a:endParaRPr lang="zh-CN" altLang="en-US" sz="2800" dirty="0"/>
          </a:p>
        </p:txBody>
      </p:sp>
      <p:sp>
        <p:nvSpPr>
          <p:cNvPr id="32" name="TextBox 31"/>
          <p:cNvSpPr txBox="1"/>
          <p:nvPr/>
        </p:nvSpPr>
        <p:spPr>
          <a:xfrm>
            <a:off x="2338612" y="4499116"/>
            <a:ext cx="723900" cy="400110"/>
          </a:xfrm>
          <a:prstGeom prst="rect">
            <a:avLst/>
          </a:prstGeom>
          <a:noFill/>
        </p:spPr>
        <p:txBody>
          <a:bodyPr wrap="square" rtlCol="0">
            <a:spAutoFit/>
          </a:bodyPr>
          <a:lstStyle/>
          <a:p>
            <a:r>
              <a:rPr lang="en-US" altLang="zh-CN" sz="2000" dirty="0" smtClean="0"/>
              <a:t>Leaf</a:t>
            </a:r>
            <a:endParaRPr lang="zh-CN" altLang="en-US" sz="2000" dirty="0"/>
          </a:p>
        </p:txBody>
      </p:sp>
      <p:sp>
        <p:nvSpPr>
          <p:cNvPr id="34" name="TextBox 33"/>
          <p:cNvSpPr txBox="1"/>
          <p:nvPr/>
        </p:nvSpPr>
        <p:spPr>
          <a:xfrm>
            <a:off x="3214912" y="4499116"/>
            <a:ext cx="723900" cy="400110"/>
          </a:xfrm>
          <a:prstGeom prst="rect">
            <a:avLst/>
          </a:prstGeom>
          <a:noFill/>
        </p:spPr>
        <p:txBody>
          <a:bodyPr wrap="square" rtlCol="0">
            <a:spAutoFit/>
          </a:bodyPr>
          <a:lstStyle/>
          <a:p>
            <a:r>
              <a:rPr lang="en-US" altLang="zh-CN" sz="2000" dirty="0" smtClean="0"/>
              <a:t>Leaf</a:t>
            </a:r>
            <a:endParaRPr lang="zh-CN" altLang="en-US" sz="2000" dirty="0"/>
          </a:p>
        </p:txBody>
      </p:sp>
      <p:sp>
        <p:nvSpPr>
          <p:cNvPr id="35" name="TextBox 34"/>
          <p:cNvSpPr txBox="1"/>
          <p:nvPr/>
        </p:nvSpPr>
        <p:spPr>
          <a:xfrm>
            <a:off x="5039178" y="4477032"/>
            <a:ext cx="723900" cy="400110"/>
          </a:xfrm>
          <a:prstGeom prst="rect">
            <a:avLst/>
          </a:prstGeom>
          <a:noFill/>
        </p:spPr>
        <p:txBody>
          <a:bodyPr wrap="square" rtlCol="0">
            <a:spAutoFit/>
          </a:bodyPr>
          <a:lstStyle/>
          <a:p>
            <a:r>
              <a:rPr lang="en-US" altLang="zh-CN" sz="2000" dirty="0" smtClean="0"/>
              <a:t>Leaf</a:t>
            </a:r>
            <a:endParaRPr lang="zh-CN" altLang="en-US" sz="2000" dirty="0"/>
          </a:p>
        </p:txBody>
      </p:sp>
      <p:sp>
        <p:nvSpPr>
          <p:cNvPr id="36" name="TextBox 35"/>
          <p:cNvSpPr txBox="1"/>
          <p:nvPr/>
        </p:nvSpPr>
        <p:spPr>
          <a:xfrm>
            <a:off x="5892798" y="4477032"/>
            <a:ext cx="723900" cy="400110"/>
          </a:xfrm>
          <a:prstGeom prst="rect">
            <a:avLst/>
          </a:prstGeom>
          <a:noFill/>
        </p:spPr>
        <p:txBody>
          <a:bodyPr wrap="square" rtlCol="0">
            <a:spAutoFit/>
          </a:bodyPr>
          <a:lstStyle/>
          <a:p>
            <a:r>
              <a:rPr lang="en-US" altLang="zh-CN" sz="2000" dirty="0" smtClean="0"/>
              <a:t>Leaf</a:t>
            </a:r>
            <a:endParaRPr lang="zh-CN" altLang="en-US" sz="2000" dirty="0"/>
          </a:p>
        </p:txBody>
      </p:sp>
      <p:sp>
        <p:nvSpPr>
          <p:cNvPr id="10" name="矩形 9"/>
          <p:cNvSpPr/>
          <p:nvPr/>
        </p:nvSpPr>
        <p:spPr>
          <a:xfrm>
            <a:off x="2913148" y="3569602"/>
            <a:ext cx="755335" cy="369332"/>
          </a:xfrm>
          <a:prstGeom prst="rect">
            <a:avLst/>
          </a:prstGeom>
        </p:spPr>
        <p:txBody>
          <a:bodyPr wrap="none">
            <a:spAutoFit/>
          </a:bodyPr>
          <a:lstStyle/>
          <a:p>
            <a:r>
              <a:rPr lang="en-US" altLang="zh-CN" dirty="0"/>
              <a:t>Spine </a:t>
            </a:r>
            <a:endParaRPr lang="zh-CN" altLang="en-US" dirty="0"/>
          </a:p>
        </p:txBody>
      </p:sp>
      <p:sp>
        <p:nvSpPr>
          <p:cNvPr id="37" name="矩形 36"/>
          <p:cNvSpPr/>
          <p:nvPr/>
        </p:nvSpPr>
        <p:spPr>
          <a:xfrm>
            <a:off x="3743776" y="3569602"/>
            <a:ext cx="755335" cy="369332"/>
          </a:xfrm>
          <a:prstGeom prst="rect">
            <a:avLst/>
          </a:prstGeom>
        </p:spPr>
        <p:txBody>
          <a:bodyPr wrap="none">
            <a:spAutoFit/>
          </a:bodyPr>
          <a:lstStyle/>
          <a:p>
            <a:r>
              <a:rPr lang="en-US" altLang="zh-CN" dirty="0" smtClean="0"/>
              <a:t>Spine </a:t>
            </a:r>
            <a:endParaRPr lang="zh-CN" altLang="en-US" dirty="0"/>
          </a:p>
        </p:txBody>
      </p:sp>
      <p:sp>
        <p:nvSpPr>
          <p:cNvPr id="38" name="矩形 37"/>
          <p:cNvSpPr/>
          <p:nvPr/>
        </p:nvSpPr>
        <p:spPr>
          <a:xfrm>
            <a:off x="4601027" y="3575441"/>
            <a:ext cx="755335" cy="369332"/>
          </a:xfrm>
          <a:prstGeom prst="rect">
            <a:avLst/>
          </a:prstGeom>
        </p:spPr>
        <p:txBody>
          <a:bodyPr wrap="none">
            <a:spAutoFit/>
          </a:bodyPr>
          <a:lstStyle/>
          <a:p>
            <a:r>
              <a:rPr lang="en-US" altLang="zh-CN" dirty="0"/>
              <a:t>Spine </a:t>
            </a:r>
            <a:endParaRPr lang="zh-CN" altLang="en-US" dirty="0"/>
          </a:p>
        </p:txBody>
      </p:sp>
      <p:sp>
        <p:nvSpPr>
          <p:cNvPr id="39" name="矩形 38"/>
          <p:cNvSpPr/>
          <p:nvPr/>
        </p:nvSpPr>
        <p:spPr>
          <a:xfrm>
            <a:off x="5444670" y="3569602"/>
            <a:ext cx="755335" cy="369332"/>
          </a:xfrm>
          <a:prstGeom prst="rect">
            <a:avLst/>
          </a:prstGeom>
        </p:spPr>
        <p:txBody>
          <a:bodyPr wrap="none">
            <a:spAutoFit/>
          </a:bodyPr>
          <a:lstStyle/>
          <a:p>
            <a:r>
              <a:rPr lang="en-US" altLang="zh-CN" dirty="0"/>
              <a:t>Spine </a:t>
            </a:r>
            <a:endParaRPr lang="zh-CN" altLang="en-US" dirty="0"/>
          </a:p>
        </p:txBody>
      </p:sp>
      <p:sp>
        <p:nvSpPr>
          <p:cNvPr id="40" name="矩形 39"/>
          <p:cNvSpPr/>
          <p:nvPr/>
        </p:nvSpPr>
        <p:spPr>
          <a:xfrm>
            <a:off x="1123950" y="3455307"/>
            <a:ext cx="7058025" cy="320901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50500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Multiple </a:t>
            </a:r>
            <a:r>
              <a:rPr lang="en-US" altLang="zh-CN" dirty="0" smtClean="0"/>
              <a:t>Level </a:t>
            </a:r>
            <a:r>
              <a:rPr lang="en-US" altLang="zh-CN" dirty="0"/>
              <a:t>of </a:t>
            </a:r>
            <a:r>
              <a:rPr lang="en-US" altLang="zh-CN" dirty="0" smtClean="0"/>
              <a:t>Complete </a:t>
            </a:r>
            <a:r>
              <a:rPr lang="en-US" altLang="zh-CN" dirty="0"/>
              <a:t>graphs</a:t>
            </a:r>
          </a:p>
        </p:txBody>
      </p:sp>
      <p:sp>
        <p:nvSpPr>
          <p:cNvPr id="5" name="灯片编号占位符 4"/>
          <p:cNvSpPr>
            <a:spLocks noGrp="1"/>
          </p:cNvSpPr>
          <p:nvPr>
            <p:ph type="sldNum" sz="quarter" idx="12"/>
          </p:nvPr>
        </p:nvSpPr>
        <p:spPr/>
        <p:txBody>
          <a:bodyPr/>
          <a:lstStyle/>
          <a:p>
            <a:fld id="{8B60B334-CF15-EE45-8811-EBD61873BB2F}" type="slidenum">
              <a:rPr lang="en-US" smtClean="0"/>
              <a:t>24</a:t>
            </a:fld>
            <a:endParaRPr lang="en-US"/>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730" y="1295281"/>
            <a:ext cx="7339641" cy="5426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297600" y="957590"/>
            <a:ext cx="2159950" cy="523220"/>
          </a:xfrm>
          <a:prstGeom prst="rect">
            <a:avLst/>
          </a:prstGeom>
        </p:spPr>
        <p:txBody>
          <a:bodyPr wrap="none">
            <a:spAutoFit/>
          </a:bodyPr>
          <a:lstStyle/>
          <a:p>
            <a:r>
              <a:rPr lang="en-US" altLang="zh-CN" sz="2800" dirty="0" smtClean="0"/>
              <a:t>Inter-DC </a:t>
            </a:r>
            <a:r>
              <a:rPr lang="en-US" altLang="zh-CN" sz="2800" dirty="0"/>
              <a:t>level</a:t>
            </a:r>
            <a:endParaRPr lang="zh-CN" altLang="en-US" sz="2800" dirty="0"/>
          </a:p>
        </p:txBody>
      </p:sp>
      <p:sp>
        <p:nvSpPr>
          <p:cNvPr id="3" name="矩形 2"/>
          <p:cNvSpPr/>
          <p:nvPr/>
        </p:nvSpPr>
        <p:spPr>
          <a:xfrm>
            <a:off x="1219200" y="3512457"/>
            <a:ext cx="6879771" cy="307702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0" name="TextBox 39"/>
          <p:cNvSpPr txBox="1"/>
          <p:nvPr/>
        </p:nvSpPr>
        <p:spPr>
          <a:xfrm>
            <a:off x="1298387" y="4266141"/>
            <a:ext cx="6721396" cy="1569660"/>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a:t>At inter-DC level, each data center acts as a </a:t>
            </a:r>
            <a:r>
              <a:rPr lang="en-US" altLang="zh-CN" sz="3200" dirty="0" smtClean="0"/>
              <a:t>virtual node</a:t>
            </a:r>
            <a:r>
              <a:rPr lang="en-US" altLang="zh-CN" sz="3200" dirty="0"/>
              <a:t>, and all </a:t>
            </a:r>
            <a:r>
              <a:rPr lang="en-US" altLang="zh-CN" sz="3200" dirty="0" smtClean="0"/>
              <a:t>the data </a:t>
            </a:r>
            <a:r>
              <a:rPr lang="en-US" altLang="zh-CN" sz="3200" dirty="0"/>
              <a:t>centers form a complete </a:t>
            </a:r>
            <a:r>
              <a:rPr lang="en-US" altLang="zh-CN" sz="3200" dirty="0" smtClean="0"/>
              <a:t>graph.</a:t>
            </a:r>
            <a:endParaRPr lang="en-US" sz="3200" dirty="0"/>
          </a:p>
        </p:txBody>
      </p:sp>
      <p:sp>
        <p:nvSpPr>
          <p:cNvPr id="14" name="矩形 13"/>
          <p:cNvSpPr/>
          <p:nvPr/>
        </p:nvSpPr>
        <p:spPr>
          <a:xfrm>
            <a:off x="1219200" y="1808922"/>
            <a:ext cx="1086678" cy="55659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632178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err="1"/>
              <a:t>Pinglist</a:t>
            </a:r>
            <a:r>
              <a:rPr lang="en-US" altLang="zh-CN" dirty="0"/>
              <a:t> Generation Algorithm</a:t>
            </a:r>
          </a:p>
        </p:txBody>
      </p:sp>
      <p:sp>
        <p:nvSpPr>
          <p:cNvPr id="5" name="灯片编号占位符 4"/>
          <p:cNvSpPr>
            <a:spLocks noGrp="1"/>
          </p:cNvSpPr>
          <p:nvPr>
            <p:ph type="sldNum" sz="quarter" idx="12"/>
          </p:nvPr>
        </p:nvSpPr>
        <p:spPr/>
        <p:txBody>
          <a:bodyPr/>
          <a:lstStyle/>
          <a:p>
            <a:fld id="{8B60B334-CF15-EE45-8811-EBD61873BB2F}" type="slidenum">
              <a:rPr lang="en-US" smtClean="0"/>
              <a:t>25</a:t>
            </a:fld>
            <a:endParaRPr lang="en-US"/>
          </a:p>
        </p:txBody>
      </p:sp>
      <p:sp>
        <p:nvSpPr>
          <p:cNvPr id="14" name="矩形 13"/>
          <p:cNvSpPr/>
          <p:nvPr/>
        </p:nvSpPr>
        <p:spPr>
          <a:xfrm>
            <a:off x="1219200" y="1808922"/>
            <a:ext cx="1086678" cy="55659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539" y="2830150"/>
            <a:ext cx="5334000" cy="389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6997" y="4680562"/>
            <a:ext cx="866361" cy="354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2339" y="4680562"/>
            <a:ext cx="847311" cy="37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376969" y="1371600"/>
            <a:ext cx="8767031" cy="1077218"/>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a:t>I</a:t>
            </a:r>
            <a:r>
              <a:rPr lang="en-US" altLang="zh-CN" sz="3200" dirty="0" smtClean="0"/>
              <a:t>ntra-DC algorithm: for </a:t>
            </a:r>
            <a:r>
              <a:rPr lang="en-US" altLang="zh-CN" sz="3200" dirty="0" smtClean="0">
                <a:solidFill>
                  <a:srgbClr val="FF0000"/>
                </a:solidFill>
              </a:rPr>
              <a:t>any</a:t>
            </a:r>
            <a:r>
              <a:rPr lang="en-US" altLang="zh-CN" sz="3200" dirty="0" smtClean="0"/>
              <a:t> </a:t>
            </a:r>
            <a:r>
              <a:rPr lang="en-US" altLang="zh-CN" sz="3200" dirty="0" err="1"/>
              <a:t>ToR</a:t>
            </a:r>
            <a:r>
              <a:rPr lang="en-US" altLang="zh-CN" sz="3200" dirty="0"/>
              <a:t>-pair </a:t>
            </a:r>
            <a:r>
              <a:rPr lang="en-US" altLang="zh-CN" sz="3200" dirty="0" smtClean="0"/>
              <a:t>(          ,         ), </a:t>
            </a:r>
            <a:r>
              <a:rPr lang="en-US" altLang="zh-CN" sz="3200" dirty="0"/>
              <a:t>let server </a:t>
            </a:r>
            <a:r>
              <a:rPr lang="en-US" altLang="zh-CN" sz="3200" dirty="0" err="1"/>
              <a:t>i</a:t>
            </a:r>
            <a:r>
              <a:rPr lang="en-US" altLang="zh-CN" sz="3200" dirty="0"/>
              <a:t> </a:t>
            </a:r>
            <a:r>
              <a:rPr lang="en-US" altLang="zh-CN" sz="3200" dirty="0" smtClean="0"/>
              <a:t>in           ping server </a:t>
            </a:r>
            <a:r>
              <a:rPr lang="en-US" altLang="zh-CN" sz="3200" dirty="0" err="1" smtClean="0"/>
              <a:t>i</a:t>
            </a:r>
            <a:r>
              <a:rPr lang="en-US" altLang="zh-CN" sz="3200" dirty="0" smtClean="0"/>
              <a:t> in           .</a:t>
            </a:r>
            <a:endParaRPr lang="en-US" sz="3200" dirty="0"/>
          </a:p>
        </p:txBody>
      </p:sp>
      <p:cxnSp>
        <p:nvCxnSpPr>
          <p:cNvPr id="6" name="直接箭头连接符 5"/>
          <p:cNvCxnSpPr/>
          <p:nvPr/>
        </p:nvCxnSpPr>
        <p:spPr>
          <a:xfrm>
            <a:off x="2853358" y="5459730"/>
            <a:ext cx="111898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接箭头连接符 18"/>
          <p:cNvCxnSpPr/>
          <p:nvPr/>
        </p:nvCxnSpPr>
        <p:spPr>
          <a:xfrm>
            <a:off x="2853358" y="5895975"/>
            <a:ext cx="111898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接箭头连接符 26"/>
          <p:cNvCxnSpPr/>
          <p:nvPr/>
        </p:nvCxnSpPr>
        <p:spPr>
          <a:xfrm>
            <a:off x="2872408" y="6356350"/>
            <a:ext cx="111898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9389" y="1511451"/>
            <a:ext cx="866361" cy="354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8089" y="1489733"/>
            <a:ext cx="847311" cy="37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5028" y="2010648"/>
            <a:ext cx="866361" cy="354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5733" y="2000033"/>
            <a:ext cx="847311" cy="37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直接箭头连接符 19"/>
          <p:cNvCxnSpPr/>
          <p:nvPr/>
        </p:nvCxnSpPr>
        <p:spPr>
          <a:xfrm flipH="1">
            <a:off x="2822879" y="5646420"/>
            <a:ext cx="11189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接箭头连接符 22"/>
          <p:cNvCxnSpPr/>
          <p:nvPr/>
        </p:nvCxnSpPr>
        <p:spPr>
          <a:xfrm flipH="1">
            <a:off x="2822879" y="6088380"/>
            <a:ext cx="11189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接箭头连接符 23"/>
          <p:cNvCxnSpPr/>
          <p:nvPr/>
        </p:nvCxnSpPr>
        <p:spPr>
          <a:xfrm flipH="1">
            <a:off x="2853358" y="6545580"/>
            <a:ext cx="11189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4871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9290"/>
          <a:stretch/>
        </p:blipFill>
        <p:spPr bwMode="auto">
          <a:xfrm>
            <a:off x="304800" y="2607568"/>
            <a:ext cx="8706128" cy="3907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304800" y="304800"/>
            <a:ext cx="9144000" cy="914400"/>
          </a:xfrm>
        </p:spPr>
        <p:txBody>
          <a:bodyPr>
            <a:normAutofit/>
          </a:bodyPr>
          <a:lstStyle/>
          <a:p>
            <a:pPr algn="l"/>
            <a:r>
              <a:rPr lang="en-US" altLang="zh-CN" dirty="0" err="1"/>
              <a:t>Pinglist</a:t>
            </a:r>
            <a:r>
              <a:rPr lang="en-US" altLang="zh-CN" dirty="0"/>
              <a:t> Generation Algorithm</a:t>
            </a:r>
          </a:p>
        </p:txBody>
      </p:sp>
      <p:sp>
        <p:nvSpPr>
          <p:cNvPr id="5" name="灯片编号占位符 4"/>
          <p:cNvSpPr>
            <a:spLocks noGrp="1"/>
          </p:cNvSpPr>
          <p:nvPr>
            <p:ph type="sldNum" sz="quarter" idx="12"/>
          </p:nvPr>
        </p:nvSpPr>
        <p:spPr/>
        <p:txBody>
          <a:bodyPr/>
          <a:lstStyle/>
          <a:p>
            <a:fld id="{8B60B334-CF15-EE45-8811-EBD61873BB2F}" type="slidenum">
              <a:rPr lang="en-US" smtClean="0"/>
              <a:t>26</a:t>
            </a:fld>
            <a:endParaRPr lang="en-US"/>
          </a:p>
        </p:txBody>
      </p:sp>
      <p:sp>
        <p:nvSpPr>
          <p:cNvPr id="14" name="矩形 13"/>
          <p:cNvSpPr/>
          <p:nvPr/>
        </p:nvSpPr>
        <p:spPr>
          <a:xfrm>
            <a:off x="1219200" y="1808922"/>
            <a:ext cx="1086678" cy="55659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76969" y="1371600"/>
            <a:ext cx="8767031" cy="1077218"/>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a:t>I</a:t>
            </a:r>
            <a:r>
              <a:rPr lang="en-US" altLang="zh-CN" sz="3200" dirty="0" smtClean="0"/>
              <a:t>ntra-DC algorithm: for </a:t>
            </a:r>
            <a:r>
              <a:rPr lang="en-US" altLang="zh-CN" sz="3200" dirty="0" smtClean="0">
                <a:solidFill>
                  <a:srgbClr val="FF0000"/>
                </a:solidFill>
              </a:rPr>
              <a:t>any</a:t>
            </a:r>
            <a:r>
              <a:rPr lang="en-US" altLang="zh-CN" sz="3200" dirty="0" smtClean="0"/>
              <a:t> </a:t>
            </a:r>
            <a:r>
              <a:rPr lang="en-US" altLang="zh-CN" sz="3200" dirty="0" err="1"/>
              <a:t>ToR</a:t>
            </a:r>
            <a:r>
              <a:rPr lang="en-US" altLang="zh-CN" sz="3200" dirty="0"/>
              <a:t>-pair </a:t>
            </a:r>
            <a:r>
              <a:rPr lang="en-US" altLang="zh-CN" sz="3200" dirty="0" smtClean="0"/>
              <a:t>(          ,         ), </a:t>
            </a:r>
            <a:r>
              <a:rPr lang="en-US" altLang="zh-CN" sz="3200" dirty="0"/>
              <a:t>let server </a:t>
            </a:r>
            <a:r>
              <a:rPr lang="en-US" altLang="zh-CN" sz="3200" dirty="0" err="1"/>
              <a:t>i</a:t>
            </a:r>
            <a:r>
              <a:rPr lang="en-US" altLang="zh-CN" sz="3200" dirty="0"/>
              <a:t> </a:t>
            </a:r>
            <a:r>
              <a:rPr lang="en-US" altLang="zh-CN" sz="3200" dirty="0" smtClean="0"/>
              <a:t>in           ping server </a:t>
            </a:r>
            <a:r>
              <a:rPr lang="en-US" altLang="zh-CN" sz="3200" dirty="0" err="1" smtClean="0"/>
              <a:t>i</a:t>
            </a:r>
            <a:r>
              <a:rPr lang="en-US" altLang="zh-CN" sz="3200" dirty="0" smtClean="0"/>
              <a:t> in           .</a:t>
            </a:r>
            <a:endParaRPr lang="en-US" sz="3200" dirty="0"/>
          </a:p>
        </p:txBody>
      </p:sp>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9389" y="1511451"/>
            <a:ext cx="866361" cy="354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8089" y="1489733"/>
            <a:ext cx="847311" cy="37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5028" y="2010648"/>
            <a:ext cx="866361" cy="354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5733" y="2000033"/>
            <a:ext cx="847311" cy="37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直接箭头连接符 7"/>
          <p:cNvCxnSpPr/>
          <p:nvPr/>
        </p:nvCxnSpPr>
        <p:spPr>
          <a:xfrm>
            <a:off x="2917216" y="5455920"/>
            <a:ext cx="2106683"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直接箭头连接符 20"/>
          <p:cNvCxnSpPr/>
          <p:nvPr/>
        </p:nvCxnSpPr>
        <p:spPr>
          <a:xfrm>
            <a:off x="2917216" y="5730240"/>
            <a:ext cx="2106683"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p:nvPr/>
        </p:nvCxnSpPr>
        <p:spPr>
          <a:xfrm>
            <a:off x="2917216" y="5989320"/>
            <a:ext cx="2106683"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40563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9290"/>
          <a:stretch/>
        </p:blipFill>
        <p:spPr bwMode="auto">
          <a:xfrm>
            <a:off x="304800" y="2607568"/>
            <a:ext cx="8706128" cy="3907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304800" y="304800"/>
            <a:ext cx="9144000" cy="914400"/>
          </a:xfrm>
        </p:spPr>
        <p:txBody>
          <a:bodyPr>
            <a:normAutofit/>
          </a:bodyPr>
          <a:lstStyle/>
          <a:p>
            <a:pPr algn="l"/>
            <a:r>
              <a:rPr lang="en-US" altLang="zh-CN" dirty="0" err="1"/>
              <a:t>Pinglist</a:t>
            </a:r>
            <a:r>
              <a:rPr lang="en-US" altLang="zh-CN" dirty="0"/>
              <a:t> Generation Algorithm</a:t>
            </a:r>
          </a:p>
        </p:txBody>
      </p:sp>
      <p:sp>
        <p:nvSpPr>
          <p:cNvPr id="5" name="灯片编号占位符 4"/>
          <p:cNvSpPr>
            <a:spLocks noGrp="1"/>
          </p:cNvSpPr>
          <p:nvPr>
            <p:ph type="sldNum" sz="quarter" idx="12"/>
          </p:nvPr>
        </p:nvSpPr>
        <p:spPr/>
        <p:txBody>
          <a:bodyPr/>
          <a:lstStyle/>
          <a:p>
            <a:fld id="{8B60B334-CF15-EE45-8811-EBD61873BB2F}" type="slidenum">
              <a:rPr lang="en-US" smtClean="0"/>
              <a:t>27</a:t>
            </a:fld>
            <a:endParaRPr lang="en-US"/>
          </a:p>
        </p:txBody>
      </p:sp>
      <p:sp>
        <p:nvSpPr>
          <p:cNvPr id="14" name="矩形 13"/>
          <p:cNvSpPr/>
          <p:nvPr/>
        </p:nvSpPr>
        <p:spPr>
          <a:xfrm>
            <a:off x="1219200" y="1808922"/>
            <a:ext cx="1086678" cy="55659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76969" y="1371600"/>
            <a:ext cx="8767031" cy="1077218"/>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a:t>I</a:t>
            </a:r>
            <a:r>
              <a:rPr lang="en-US" altLang="zh-CN" sz="3200" dirty="0" smtClean="0"/>
              <a:t>ntra-DC algorithm: for </a:t>
            </a:r>
            <a:r>
              <a:rPr lang="en-US" altLang="zh-CN" sz="3200" dirty="0" smtClean="0">
                <a:solidFill>
                  <a:srgbClr val="FF0000"/>
                </a:solidFill>
              </a:rPr>
              <a:t>any</a:t>
            </a:r>
            <a:r>
              <a:rPr lang="en-US" altLang="zh-CN" sz="3200" dirty="0" smtClean="0"/>
              <a:t> </a:t>
            </a:r>
            <a:r>
              <a:rPr lang="en-US" altLang="zh-CN" sz="3200" dirty="0" err="1"/>
              <a:t>ToR</a:t>
            </a:r>
            <a:r>
              <a:rPr lang="en-US" altLang="zh-CN" sz="3200" dirty="0"/>
              <a:t>-pair </a:t>
            </a:r>
            <a:r>
              <a:rPr lang="en-US" altLang="zh-CN" sz="3200" dirty="0" smtClean="0"/>
              <a:t>(          ,         ), </a:t>
            </a:r>
            <a:r>
              <a:rPr lang="en-US" altLang="zh-CN" sz="3200" dirty="0"/>
              <a:t>let server </a:t>
            </a:r>
            <a:r>
              <a:rPr lang="en-US" altLang="zh-CN" sz="3200" dirty="0" err="1"/>
              <a:t>i</a:t>
            </a:r>
            <a:r>
              <a:rPr lang="en-US" altLang="zh-CN" sz="3200" dirty="0"/>
              <a:t> </a:t>
            </a:r>
            <a:r>
              <a:rPr lang="en-US" altLang="zh-CN" sz="3200" dirty="0" smtClean="0"/>
              <a:t>in           ping server </a:t>
            </a:r>
            <a:r>
              <a:rPr lang="en-US" altLang="zh-CN" sz="3200" dirty="0" err="1" smtClean="0"/>
              <a:t>i</a:t>
            </a:r>
            <a:r>
              <a:rPr lang="en-US" altLang="zh-CN" sz="3200" dirty="0" smtClean="0"/>
              <a:t> in           .</a:t>
            </a:r>
            <a:endParaRPr lang="en-US" sz="3200" dirty="0"/>
          </a:p>
        </p:txBody>
      </p:sp>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9389" y="1511451"/>
            <a:ext cx="866361" cy="354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8089" y="1489733"/>
            <a:ext cx="847311" cy="37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5028" y="2010648"/>
            <a:ext cx="866361" cy="354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5733" y="2000033"/>
            <a:ext cx="847311" cy="37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直接箭头连接符 7"/>
          <p:cNvCxnSpPr/>
          <p:nvPr/>
        </p:nvCxnSpPr>
        <p:spPr>
          <a:xfrm>
            <a:off x="4162357" y="5455920"/>
            <a:ext cx="2106683"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直接箭头连接符 20"/>
          <p:cNvCxnSpPr/>
          <p:nvPr/>
        </p:nvCxnSpPr>
        <p:spPr>
          <a:xfrm>
            <a:off x="4162357" y="5730240"/>
            <a:ext cx="2106683"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p:nvPr/>
        </p:nvCxnSpPr>
        <p:spPr>
          <a:xfrm>
            <a:off x="4162357" y="5989320"/>
            <a:ext cx="2106683"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95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9290"/>
          <a:stretch/>
        </p:blipFill>
        <p:spPr bwMode="auto">
          <a:xfrm>
            <a:off x="304800" y="2607568"/>
            <a:ext cx="8706128" cy="3907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304800" y="304800"/>
            <a:ext cx="9144000" cy="914400"/>
          </a:xfrm>
        </p:spPr>
        <p:txBody>
          <a:bodyPr>
            <a:normAutofit/>
          </a:bodyPr>
          <a:lstStyle/>
          <a:p>
            <a:pPr algn="l"/>
            <a:r>
              <a:rPr lang="en-US" altLang="zh-CN" dirty="0" err="1"/>
              <a:t>Pinglist</a:t>
            </a:r>
            <a:r>
              <a:rPr lang="en-US" altLang="zh-CN" dirty="0"/>
              <a:t> Generation Algorithm</a:t>
            </a:r>
          </a:p>
        </p:txBody>
      </p:sp>
      <p:sp>
        <p:nvSpPr>
          <p:cNvPr id="5" name="灯片编号占位符 4"/>
          <p:cNvSpPr>
            <a:spLocks noGrp="1"/>
          </p:cNvSpPr>
          <p:nvPr>
            <p:ph type="sldNum" sz="quarter" idx="12"/>
          </p:nvPr>
        </p:nvSpPr>
        <p:spPr/>
        <p:txBody>
          <a:bodyPr/>
          <a:lstStyle/>
          <a:p>
            <a:fld id="{8B60B334-CF15-EE45-8811-EBD61873BB2F}" type="slidenum">
              <a:rPr lang="en-US" smtClean="0"/>
              <a:t>28</a:t>
            </a:fld>
            <a:endParaRPr lang="en-US"/>
          </a:p>
        </p:txBody>
      </p:sp>
      <p:sp>
        <p:nvSpPr>
          <p:cNvPr id="14" name="矩形 13"/>
          <p:cNvSpPr/>
          <p:nvPr/>
        </p:nvSpPr>
        <p:spPr>
          <a:xfrm>
            <a:off x="1219200" y="1808922"/>
            <a:ext cx="1086678" cy="55659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76969" y="1371600"/>
            <a:ext cx="8767031" cy="1077218"/>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a:t>I</a:t>
            </a:r>
            <a:r>
              <a:rPr lang="en-US" altLang="zh-CN" sz="3200" dirty="0" smtClean="0"/>
              <a:t>ntra-DC algorithm: for </a:t>
            </a:r>
            <a:r>
              <a:rPr lang="en-US" altLang="zh-CN" sz="3200" dirty="0" smtClean="0">
                <a:solidFill>
                  <a:srgbClr val="FF0000"/>
                </a:solidFill>
              </a:rPr>
              <a:t>any</a:t>
            </a:r>
            <a:r>
              <a:rPr lang="en-US" altLang="zh-CN" sz="3200" dirty="0" smtClean="0"/>
              <a:t> </a:t>
            </a:r>
            <a:r>
              <a:rPr lang="en-US" altLang="zh-CN" sz="3200" dirty="0" err="1"/>
              <a:t>ToR</a:t>
            </a:r>
            <a:r>
              <a:rPr lang="en-US" altLang="zh-CN" sz="3200" dirty="0"/>
              <a:t>-pair </a:t>
            </a:r>
            <a:r>
              <a:rPr lang="en-US" altLang="zh-CN" sz="3200" dirty="0" smtClean="0"/>
              <a:t>(          ,         ), </a:t>
            </a:r>
            <a:r>
              <a:rPr lang="en-US" altLang="zh-CN" sz="3200" dirty="0"/>
              <a:t>let server </a:t>
            </a:r>
            <a:r>
              <a:rPr lang="en-US" altLang="zh-CN" sz="3200" dirty="0" err="1"/>
              <a:t>i</a:t>
            </a:r>
            <a:r>
              <a:rPr lang="en-US" altLang="zh-CN" sz="3200" dirty="0"/>
              <a:t> </a:t>
            </a:r>
            <a:r>
              <a:rPr lang="en-US" altLang="zh-CN" sz="3200" dirty="0" smtClean="0"/>
              <a:t>in           ping server </a:t>
            </a:r>
            <a:r>
              <a:rPr lang="en-US" altLang="zh-CN" sz="3200" dirty="0" err="1" smtClean="0"/>
              <a:t>i</a:t>
            </a:r>
            <a:r>
              <a:rPr lang="en-US" altLang="zh-CN" sz="3200" dirty="0" smtClean="0"/>
              <a:t> in           .</a:t>
            </a:r>
            <a:endParaRPr lang="en-US" sz="3200" dirty="0"/>
          </a:p>
        </p:txBody>
      </p:sp>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9389" y="1511451"/>
            <a:ext cx="866361" cy="354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8089" y="1489733"/>
            <a:ext cx="847311" cy="37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5028" y="2010648"/>
            <a:ext cx="866361" cy="354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5733" y="2000033"/>
            <a:ext cx="847311" cy="37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直接箭头连接符 7"/>
          <p:cNvCxnSpPr/>
          <p:nvPr/>
        </p:nvCxnSpPr>
        <p:spPr>
          <a:xfrm>
            <a:off x="1613709" y="5455920"/>
            <a:ext cx="570149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直接箭头连接符 20"/>
          <p:cNvCxnSpPr/>
          <p:nvPr/>
        </p:nvCxnSpPr>
        <p:spPr>
          <a:xfrm>
            <a:off x="1613709" y="5710785"/>
            <a:ext cx="570149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p:nvPr/>
        </p:nvCxnSpPr>
        <p:spPr>
          <a:xfrm>
            <a:off x="1613709" y="5989320"/>
            <a:ext cx="570149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958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 y="2819400"/>
            <a:ext cx="9169134" cy="382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304800" y="304800"/>
            <a:ext cx="9144000" cy="914400"/>
          </a:xfrm>
        </p:spPr>
        <p:txBody>
          <a:bodyPr>
            <a:normAutofit/>
          </a:bodyPr>
          <a:lstStyle/>
          <a:p>
            <a:pPr algn="l"/>
            <a:r>
              <a:rPr lang="en-US" altLang="zh-CN" dirty="0" err="1"/>
              <a:t>Pinglist</a:t>
            </a:r>
            <a:r>
              <a:rPr lang="en-US" altLang="zh-CN" dirty="0"/>
              <a:t> Generation Algorithm</a:t>
            </a:r>
          </a:p>
        </p:txBody>
      </p:sp>
      <p:sp>
        <p:nvSpPr>
          <p:cNvPr id="5" name="灯片编号占位符 4"/>
          <p:cNvSpPr>
            <a:spLocks noGrp="1"/>
          </p:cNvSpPr>
          <p:nvPr>
            <p:ph type="sldNum" sz="quarter" idx="12"/>
          </p:nvPr>
        </p:nvSpPr>
        <p:spPr/>
        <p:txBody>
          <a:bodyPr/>
          <a:lstStyle/>
          <a:p>
            <a:fld id="{8B60B334-CF15-EE45-8811-EBD61873BB2F}" type="slidenum">
              <a:rPr lang="en-US" smtClean="0"/>
              <a:t>29</a:t>
            </a:fld>
            <a:endParaRPr lang="en-US"/>
          </a:p>
        </p:txBody>
      </p:sp>
      <p:sp>
        <p:nvSpPr>
          <p:cNvPr id="14" name="矩形 13"/>
          <p:cNvSpPr/>
          <p:nvPr/>
        </p:nvSpPr>
        <p:spPr>
          <a:xfrm>
            <a:off x="1219200" y="1808922"/>
            <a:ext cx="1086678" cy="55659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76969" y="1371600"/>
            <a:ext cx="8767031" cy="1569660"/>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a:t>I</a:t>
            </a:r>
            <a:r>
              <a:rPr lang="en-US" altLang="zh-CN" sz="3200" dirty="0" smtClean="0"/>
              <a:t>nter-DC level: In </a:t>
            </a:r>
            <a:r>
              <a:rPr lang="en-US" altLang="zh-CN" sz="3200" dirty="0"/>
              <a:t>each DC, </a:t>
            </a:r>
            <a:r>
              <a:rPr lang="en-US" altLang="zh-CN" sz="3200" dirty="0"/>
              <a:t>the </a:t>
            </a:r>
            <a:r>
              <a:rPr lang="en-US" altLang="zh-CN" sz="3200" dirty="0" err="1"/>
              <a:t>Pingmesh</a:t>
            </a:r>
            <a:r>
              <a:rPr lang="en-US" altLang="zh-CN" sz="3200" dirty="0"/>
              <a:t> controller </a:t>
            </a:r>
            <a:r>
              <a:rPr lang="en-US" altLang="zh-CN" sz="3200" dirty="0" smtClean="0"/>
              <a:t>selects </a:t>
            </a:r>
            <a:r>
              <a:rPr lang="en-US" altLang="zh-CN" sz="3200" dirty="0"/>
              <a:t>a number </a:t>
            </a:r>
            <a:r>
              <a:rPr lang="en-US" altLang="zh-CN" sz="3200" dirty="0" smtClean="0"/>
              <a:t>of servers </a:t>
            </a:r>
            <a:r>
              <a:rPr lang="en-US" altLang="zh-CN" sz="3200" dirty="0"/>
              <a:t>(with several servers selected from each </a:t>
            </a:r>
            <a:r>
              <a:rPr lang="en-US" altLang="zh-CN" sz="3200" dirty="0" err="1"/>
              <a:t>Podset</a:t>
            </a:r>
            <a:r>
              <a:rPr lang="en-US" altLang="zh-CN" sz="3200" dirty="0" smtClean="0"/>
              <a:t>).</a:t>
            </a:r>
            <a:endParaRPr lang="en-US" sz="3200" dirty="0"/>
          </a:p>
        </p:txBody>
      </p:sp>
      <p:cxnSp>
        <p:nvCxnSpPr>
          <p:cNvPr id="9" name="直接箭头连接符 8"/>
          <p:cNvCxnSpPr/>
          <p:nvPr/>
        </p:nvCxnSpPr>
        <p:spPr>
          <a:xfrm>
            <a:off x="3714750" y="5962650"/>
            <a:ext cx="146685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11" name="直接箭头连接符 10"/>
          <p:cNvCxnSpPr/>
          <p:nvPr/>
        </p:nvCxnSpPr>
        <p:spPr>
          <a:xfrm>
            <a:off x="3105150" y="6324600"/>
            <a:ext cx="455295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15" name="直接箭头连接符 14"/>
          <p:cNvCxnSpPr/>
          <p:nvPr/>
        </p:nvCxnSpPr>
        <p:spPr>
          <a:xfrm>
            <a:off x="1352550" y="6172200"/>
            <a:ext cx="5200650" cy="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4145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Data Center Networks</a:t>
            </a:r>
            <a:endParaRPr lang="en-US" dirty="0"/>
          </a:p>
        </p:txBody>
      </p:sp>
      <p:sp>
        <p:nvSpPr>
          <p:cNvPr id="4" name="矩形 3"/>
          <p:cNvSpPr/>
          <p:nvPr/>
        </p:nvSpPr>
        <p:spPr>
          <a:xfrm>
            <a:off x="631946" y="6460728"/>
            <a:ext cx="7689541" cy="276999"/>
          </a:xfrm>
          <a:prstGeom prst="rect">
            <a:avLst/>
          </a:prstGeom>
        </p:spPr>
        <p:txBody>
          <a:bodyPr wrap="none">
            <a:spAutoFit/>
          </a:bodyPr>
          <a:lstStyle/>
          <a:p>
            <a:r>
              <a:rPr lang="en-US" altLang="zh-CN" sz="1200" dirty="0" smtClean="0"/>
              <a:t>[1] </a:t>
            </a:r>
            <a:r>
              <a:rPr lang="en-US" altLang="zh-CN" sz="1200" dirty="0" err="1"/>
              <a:t>Guo</a:t>
            </a:r>
            <a:r>
              <a:rPr lang="en-US" altLang="zh-CN" sz="1200" dirty="0"/>
              <a:t> et al, “Pingmesh: A Large System for Data Center Network Latency Measurement and Analysis”, SIGCOMM 2015 </a:t>
            </a:r>
            <a:endParaRPr lang="zh-CN" altLang="en-US" sz="1200" dirty="0"/>
          </a:p>
        </p:txBody>
      </p:sp>
      <p:sp>
        <p:nvSpPr>
          <p:cNvPr id="5" name="AutoShape 5" descr="Image result for WeC sens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7" descr="Image result for WeC sens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灯片编号占位符 6"/>
          <p:cNvSpPr>
            <a:spLocks noGrp="1"/>
          </p:cNvSpPr>
          <p:nvPr>
            <p:ph type="sldNum" sz="quarter" idx="12"/>
          </p:nvPr>
        </p:nvSpPr>
        <p:spPr/>
        <p:txBody>
          <a:bodyPr/>
          <a:lstStyle/>
          <a:p>
            <a:fld id="{8B60B334-CF15-EE45-8811-EBD61873BB2F}" type="slidenum">
              <a:rPr lang="en-US" smtClean="0"/>
              <a:t>3</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732" y="1034534"/>
            <a:ext cx="7339641" cy="5426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3962400" y="1600200"/>
            <a:ext cx="1162050" cy="8001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矩形 8"/>
          <p:cNvSpPr/>
          <p:nvPr/>
        </p:nvSpPr>
        <p:spPr>
          <a:xfrm>
            <a:off x="1066799" y="3181350"/>
            <a:ext cx="7166423" cy="3175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76211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Pingmesh </a:t>
            </a:r>
            <a:r>
              <a:rPr lang="en-US" altLang="zh-CN" dirty="0" smtClean="0"/>
              <a:t>Controller - Implementation</a:t>
            </a:r>
            <a:endParaRPr lang="en-US" dirty="0"/>
          </a:p>
        </p:txBody>
      </p:sp>
      <p:sp>
        <p:nvSpPr>
          <p:cNvPr id="3" name="TextBox 2"/>
          <p:cNvSpPr txBox="1"/>
          <p:nvPr/>
        </p:nvSpPr>
        <p:spPr>
          <a:xfrm>
            <a:off x="376969" y="1371600"/>
            <a:ext cx="8767031" cy="5016758"/>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smtClean="0"/>
              <a:t>Pingmesh </a:t>
            </a:r>
            <a:r>
              <a:rPr lang="en-US" altLang="zh-CN" sz="3200" dirty="0"/>
              <a:t>Controller is implemented as an </a:t>
            </a:r>
            <a:r>
              <a:rPr lang="en-US" altLang="zh-CN" sz="3200" dirty="0" smtClean="0"/>
              <a:t>Autopilot service.</a:t>
            </a:r>
          </a:p>
          <a:p>
            <a:pPr marL="457200" indent="-457200">
              <a:buFont typeface="Wingdings" panose="05000000000000000000" pitchFamily="2" charset="2"/>
              <a:buChar char="Ø"/>
            </a:pPr>
            <a:r>
              <a:rPr lang="en-US" altLang="zh-CN" sz="3200" dirty="0"/>
              <a:t>Autopilot </a:t>
            </a:r>
            <a:r>
              <a:rPr lang="en-US" altLang="zh-CN" sz="3200" dirty="0" smtClean="0"/>
              <a:t>is a centralized</a:t>
            </a:r>
            <a:r>
              <a:rPr lang="en-US" altLang="zh-CN" sz="3200" dirty="0"/>
              <a:t> </a:t>
            </a:r>
            <a:r>
              <a:rPr lang="en-US" altLang="zh-CN" sz="3200" dirty="0" smtClean="0"/>
              <a:t>data center management system.</a:t>
            </a:r>
          </a:p>
          <a:p>
            <a:pPr marL="457200" indent="-457200">
              <a:buFont typeface="Wingdings" panose="05000000000000000000" pitchFamily="2" charset="2"/>
              <a:buChar char="Ø"/>
            </a:pPr>
            <a:endParaRPr lang="en-US" altLang="zh-CN" sz="3200" dirty="0"/>
          </a:p>
          <a:p>
            <a:pPr marL="457200" indent="-457200">
              <a:buFont typeface="Wingdings" panose="05000000000000000000" pitchFamily="2" charset="2"/>
              <a:buChar char="l"/>
            </a:pPr>
            <a:r>
              <a:rPr lang="en-US" altLang="zh-CN" sz="3200" dirty="0" smtClean="0"/>
              <a:t>Pingmesh Agents downloads </a:t>
            </a:r>
            <a:r>
              <a:rPr lang="en-US" altLang="zh-CN" sz="3200" dirty="0" err="1"/>
              <a:t>p</a:t>
            </a:r>
            <a:r>
              <a:rPr lang="en-US" altLang="zh-CN" sz="3200" dirty="0" err="1" smtClean="0"/>
              <a:t>inglist</a:t>
            </a:r>
            <a:r>
              <a:rPr lang="en-US" altLang="zh-CN" sz="3200" dirty="0" smtClean="0"/>
              <a:t> </a:t>
            </a:r>
            <a:r>
              <a:rPr lang="en-US" altLang="zh-CN" sz="3200" dirty="0" smtClean="0"/>
              <a:t>files from Pingmesh Controller with a </a:t>
            </a:r>
            <a:r>
              <a:rPr lang="en-US" altLang="zh-CN" sz="3200" dirty="0"/>
              <a:t>simple </a:t>
            </a:r>
            <a:r>
              <a:rPr lang="en-US" altLang="zh-CN" sz="3200" dirty="0" smtClean="0"/>
              <a:t>Web API.</a:t>
            </a:r>
            <a:endParaRPr lang="en-US" altLang="zh-CN" sz="3200" dirty="0"/>
          </a:p>
          <a:p>
            <a:endParaRPr lang="en-US" altLang="zh-CN" sz="3200" dirty="0" smtClean="0"/>
          </a:p>
          <a:p>
            <a:pPr marL="457200" indent="-457200">
              <a:buFont typeface="Wingdings" panose="05000000000000000000" pitchFamily="2" charset="2"/>
              <a:buChar char="l"/>
            </a:pPr>
            <a:r>
              <a:rPr lang="en-US" altLang="zh-CN" sz="3200" dirty="0" smtClean="0"/>
              <a:t>A </a:t>
            </a:r>
            <a:r>
              <a:rPr lang="en-US" altLang="zh-CN" sz="3200" dirty="0"/>
              <a:t>Pingmesh Controller has a set </a:t>
            </a:r>
            <a:r>
              <a:rPr lang="en-US" altLang="zh-CN" sz="3200" dirty="0" smtClean="0"/>
              <a:t>of servers </a:t>
            </a:r>
            <a:r>
              <a:rPr lang="en-US" altLang="zh-CN" sz="3200" dirty="0"/>
              <a:t>behind a single VIP (virtual IP address). </a:t>
            </a:r>
            <a:endParaRPr lang="en-US" sz="3200" dirty="0"/>
          </a:p>
        </p:txBody>
      </p:sp>
      <p:sp>
        <p:nvSpPr>
          <p:cNvPr id="5" name="灯片编号占位符 4"/>
          <p:cNvSpPr>
            <a:spLocks noGrp="1"/>
          </p:cNvSpPr>
          <p:nvPr>
            <p:ph type="sldNum" sz="quarter" idx="12"/>
          </p:nvPr>
        </p:nvSpPr>
        <p:spPr/>
        <p:txBody>
          <a:bodyPr/>
          <a:lstStyle/>
          <a:p>
            <a:fld id="{8B60B334-CF15-EE45-8811-EBD61873BB2F}" type="slidenum">
              <a:rPr lang="en-US" smtClean="0"/>
              <a:t>30</a:t>
            </a:fld>
            <a:endParaRPr lang="en-US" dirty="0"/>
          </a:p>
        </p:txBody>
      </p:sp>
    </p:spTree>
    <p:extLst>
      <p:ext uri="{BB962C8B-B14F-4D97-AF65-F5344CB8AC3E}">
        <p14:creationId xmlns:p14="http://schemas.microsoft.com/office/powerpoint/2010/main" val="36266737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Pingmesh Agent</a:t>
            </a:r>
            <a:endParaRPr lang="en-US" dirty="0"/>
          </a:p>
        </p:txBody>
      </p:sp>
      <p:sp>
        <p:nvSpPr>
          <p:cNvPr id="3" name="TextBox 2"/>
          <p:cNvSpPr txBox="1"/>
          <p:nvPr/>
        </p:nvSpPr>
        <p:spPr>
          <a:xfrm>
            <a:off x="376969" y="1219200"/>
            <a:ext cx="8443181" cy="2062103"/>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smtClean="0"/>
              <a:t>Tasks:</a:t>
            </a:r>
          </a:p>
          <a:p>
            <a:pPr marL="457200" indent="-457200">
              <a:buFont typeface="Wingdings" panose="05000000000000000000" pitchFamily="2" charset="2"/>
              <a:buChar char="Ø"/>
            </a:pPr>
            <a:r>
              <a:rPr lang="en-US" altLang="zh-CN" sz="3200" dirty="0" smtClean="0"/>
              <a:t>Downloads </a:t>
            </a:r>
            <a:r>
              <a:rPr lang="en-US" altLang="zh-CN" sz="3200" dirty="0" err="1"/>
              <a:t>pinglist</a:t>
            </a:r>
            <a:r>
              <a:rPr lang="en-US" altLang="zh-CN" sz="3200" dirty="0"/>
              <a:t> from </a:t>
            </a:r>
            <a:r>
              <a:rPr lang="en-US" altLang="zh-CN" sz="3200" dirty="0" smtClean="0"/>
              <a:t>Pingmesh Controller.</a:t>
            </a:r>
            <a:endParaRPr lang="en-US" altLang="zh-CN" sz="3200" dirty="0"/>
          </a:p>
          <a:p>
            <a:pPr marL="457200" indent="-457200">
              <a:buFont typeface="Wingdings" panose="05000000000000000000" pitchFamily="2" charset="2"/>
              <a:buChar char="Ø"/>
            </a:pPr>
            <a:r>
              <a:rPr lang="en-US" altLang="zh-CN" sz="3200" dirty="0" smtClean="0"/>
              <a:t>Pings </a:t>
            </a:r>
            <a:r>
              <a:rPr lang="en-US" altLang="zh-CN" sz="3200" dirty="0"/>
              <a:t>the servers in the </a:t>
            </a:r>
            <a:r>
              <a:rPr lang="en-US" altLang="zh-CN" sz="3200" dirty="0" err="1" smtClean="0"/>
              <a:t>pinglist</a:t>
            </a:r>
            <a:r>
              <a:rPr lang="en-US" altLang="zh-CN" sz="3200" dirty="0" smtClean="0"/>
              <a:t>.</a:t>
            </a:r>
          </a:p>
          <a:p>
            <a:pPr marL="457200" indent="-457200">
              <a:buFont typeface="Wingdings" panose="05000000000000000000" pitchFamily="2" charset="2"/>
              <a:buChar char="Ø"/>
            </a:pPr>
            <a:r>
              <a:rPr lang="en-US" altLang="zh-CN" sz="3200" dirty="0" smtClean="0"/>
              <a:t>Uploads the </a:t>
            </a:r>
            <a:r>
              <a:rPr lang="en-US" altLang="zh-CN" sz="3200" dirty="0"/>
              <a:t>ping result to DSA</a:t>
            </a:r>
            <a:r>
              <a:rPr lang="en-US" altLang="zh-CN" sz="3200" dirty="0" smtClean="0"/>
              <a:t>.</a:t>
            </a:r>
          </a:p>
        </p:txBody>
      </p:sp>
      <p:sp>
        <p:nvSpPr>
          <p:cNvPr id="5" name="灯片编号占位符 4"/>
          <p:cNvSpPr>
            <a:spLocks noGrp="1"/>
          </p:cNvSpPr>
          <p:nvPr>
            <p:ph type="sldNum" sz="quarter" idx="12"/>
          </p:nvPr>
        </p:nvSpPr>
        <p:spPr/>
        <p:txBody>
          <a:bodyPr/>
          <a:lstStyle/>
          <a:p>
            <a:fld id="{8B60B334-CF15-EE45-8811-EBD61873BB2F}" type="slidenum">
              <a:rPr lang="en-US" smtClean="0"/>
              <a:t>31</a:t>
            </a:fld>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453" y="3227666"/>
            <a:ext cx="4819367" cy="3554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1895473" y="5224461"/>
            <a:ext cx="1114427" cy="1274651"/>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下箭头 10"/>
          <p:cNvSpPr/>
          <p:nvPr/>
        </p:nvSpPr>
        <p:spPr>
          <a:xfrm>
            <a:off x="2364579" y="4633453"/>
            <a:ext cx="328614" cy="74317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右箭头 11"/>
          <p:cNvSpPr/>
          <p:nvPr/>
        </p:nvSpPr>
        <p:spPr>
          <a:xfrm>
            <a:off x="2781300" y="6178550"/>
            <a:ext cx="2514600" cy="32056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2693192" y="5376632"/>
            <a:ext cx="831923" cy="1583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直角上箭头 9"/>
          <p:cNvSpPr/>
          <p:nvPr/>
        </p:nvSpPr>
        <p:spPr>
          <a:xfrm rot="16200000" flipV="1">
            <a:off x="3770168" y="4175500"/>
            <a:ext cx="1059873" cy="1659082"/>
          </a:xfrm>
          <a:prstGeom prst="bentUpArrow">
            <a:avLst>
              <a:gd name="adj1" fmla="val 10651"/>
              <a:gd name="adj2" fmla="val 10729"/>
              <a:gd name="adj3" fmla="val 154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239238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Pingmesh Agent</a:t>
            </a:r>
            <a:endParaRPr lang="en-US" dirty="0"/>
          </a:p>
        </p:txBody>
      </p:sp>
      <p:sp>
        <p:nvSpPr>
          <p:cNvPr id="3" name="TextBox 2"/>
          <p:cNvSpPr txBox="1"/>
          <p:nvPr/>
        </p:nvSpPr>
        <p:spPr>
          <a:xfrm>
            <a:off x="376969" y="1219200"/>
            <a:ext cx="8443181" cy="3046988"/>
          </a:xfrm>
          <a:prstGeom prst="rect">
            <a:avLst/>
          </a:prstGeom>
          <a:noFill/>
        </p:spPr>
        <p:txBody>
          <a:bodyPr wrap="square" rtlCol="0">
            <a:spAutoFit/>
          </a:bodyPr>
          <a:lstStyle/>
          <a:p>
            <a:pPr marL="457200" indent="-457200">
              <a:buFont typeface="Wingdings" panose="05000000000000000000" pitchFamily="2" charset="2"/>
              <a:buChar char="l"/>
            </a:pPr>
            <a:r>
              <a:rPr lang="en-US" sz="3200" dirty="0" smtClean="0"/>
              <a:t>Acts as both </a:t>
            </a:r>
            <a:r>
              <a:rPr lang="en-US" sz="3200" dirty="0"/>
              <a:t>client </a:t>
            </a:r>
            <a:r>
              <a:rPr lang="en-US" sz="3200" dirty="0" smtClean="0"/>
              <a:t>and server for ping.</a:t>
            </a:r>
            <a:endParaRPr lang="en-US" sz="3200" dirty="0"/>
          </a:p>
          <a:p>
            <a:endParaRPr lang="en-US" sz="3200" dirty="0" smtClean="0"/>
          </a:p>
          <a:p>
            <a:pPr marL="457200" indent="-457200">
              <a:buFont typeface="Wingdings" panose="05000000000000000000" pitchFamily="2" charset="2"/>
              <a:buChar char="l"/>
            </a:pPr>
            <a:r>
              <a:rPr lang="en-US" altLang="zh-CN" sz="3200" dirty="0" smtClean="0"/>
              <a:t>Uses specifically </a:t>
            </a:r>
            <a:r>
              <a:rPr lang="en-US" altLang="zh-CN" sz="3200" dirty="0"/>
              <a:t>designed </a:t>
            </a:r>
            <a:r>
              <a:rPr lang="en-US" altLang="zh-CN" sz="3200" dirty="0" smtClean="0"/>
              <a:t>network </a:t>
            </a:r>
            <a:r>
              <a:rPr lang="en-US" altLang="zh-CN" sz="3200" dirty="0"/>
              <a:t>library instead of the libraries used by the applications.</a:t>
            </a:r>
          </a:p>
          <a:p>
            <a:pPr marL="457200" indent="-457200">
              <a:buFont typeface="Wingdings" panose="05000000000000000000" pitchFamily="2" charset="2"/>
              <a:buChar char="Ø"/>
            </a:pPr>
            <a:r>
              <a:rPr lang="en-US" altLang="zh-CN" sz="3200" dirty="0" smtClean="0"/>
              <a:t>To differentiate </a:t>
            </a:r>
            <a:r>
              <a:rPr lang="en-US" altLang="zh-CN" sz="3200" dirty="0"/>
              <a:t>if a </a:t>
            </a:r>
            <a:r>
              <a:rPr lang="en-US" altLang="zh-CN" sz="3200" dirty="0" smtClean="0"/>
              <a:t>“network” </a:t>
            </a:r>
            <a:r>
              <a:rPr lang="en-US" altLang="zh-CN" sz="3200" dirty="0"/>
              <a:t>issue </a:t>
            </a:r>
            <a:r>
              <a:rPr lang="en-US" altLang="zh-CN" sz="3200" dirty="0" smtClean="0"/>
              <a:t>is caused by the </a:t>
            </a:r>
            <a:r>
              <a:rPr lang="en-US" altLang="zh-CN" sz="3200" dirty="0"/>
              <a:t>network or the </a:t>
            </a:r>
            <a:r>
              <a:rPr lang="en-US" altLang="zh-CN" sz="3200" dirty="0" smtClean="0"/>
              <a:t>applications.</a:t>
            </a:r>
            <a:endParaRPr lang="en-US" altLang="zh-CN" sz="3200" dirty="0"/>
          </a:p>
        </p:txBody>
      </p:sp>
      <p:sp>
        <p:nvSpPr>
          <p:cNvPr id="5" name="灯片编号占位符 4"/>
          <p:cNvSpPr>
            <a:spLocks noGrp="1"/>
          </p:cNvSpPr>
          <p:nvPr>
            <p:ph type="sldNum" sz="quarter" idx="12"/>
          </p:nvPr>
        </p:nvSpPr>
        <p:spPr/>
        <p:txBody>
          <a:bodyPr/>
          <a:lstStyle/>
          <a:p>
            <a:fld id="{8B60B334-CF15-EE45-8811-EBD61873BB2F}" type="slidenum">
              <a:rPr lang="en-US" smtClean="0"/>
              <a:t>32</a:t>
            </a:fld>
            <a:endParaRPr lang="en-US" dirty="0"/>
          </a:p>
        </p:txBody>
      </p:sp>
    </p:spTree>
    <p:extLst>
      <p:ext uri="{BB962C8B-B14F-4D97-AF65-F5344CB8AC3E}">
        <p14:creationId xmlns:p14="http://schemas.microsoft.com/office/powerpoint/2010/main" val="34065362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Pingmesh </a:t>
            </a:r>
            <a:r>
              <a:rPr lang="en-US" altLang="zh-CN" dirty="0" smtClean="0"/>
              <a:t>Agent - Implementation</a:t>
            </a:r>
            <a:endParaRPr lang="en-US" dirty="0"/>
          </a:p>
        </p:txBody>
      </p:sp>
      <p:sp>
        <p:nvSpPr>
          <p:cNvPr id="3" name="TextBox 2"/>
          <p:cNvSpPr txBox="1"/>
          <p:nvPr/>
        </p:nvSpPr>
        <p:spPr>
          <a:xfrm>
            <a:off x="376969" y="1219200"/>
            <a:ext cx="8614631" cy="5016758"/>
          </a:xfrm>
          <a:prstGeom prst="rect">
            <a:avLst/>
          </a:prstGeom>
          <a:noFill/>
        </p:spPr>
        <p:txBody>
          <a:bodyPr wrap="square" rtlCol="0">
            <a:spAutoFit/>
          </a:bodyPr>
          <a:lstStyle/>
          <a:p>
            <a:pPr marL="457200" indent="-457200">
              <a:buFont typeface="Wingdings" panose="05000000000000000000" pitchFamily="2" charset="2"/>
              <a:buChar char="l"/>
            </a:pPr>
            <a:r>
              <a:rPr lang="en-US" sz="3200" dirty="0" smtClean="0"/>
              <a:t>Must </a:t>
            </a:r>
            <a:r>
              <a:rPr lang="en-US" sz="3200" dirty="0"/>
              <a:t>be fail-closed </a:t>
            </a:r>
            <a:r>
              <a:rPr lang="en-US" sz="3200" dirty="0" smtClean="0"/>
              <a:t>and not </a:t>
            </a:r>
            <a:r>
              <a:rPr lang="en-US" sz="3200" dirty="0"/>
              <a:t>create live-site </a:t>
            </a:r>
            <a:r>
              <a:rPr lang="en-US" sz="3200" dirty="0" smtClean="0"/>
              <a:t>incidents.</a:t>
            </a:r>
          </a:p>
          <a:p>
            <a:pPr marL="457200" indent="-457200">
              <a:buFont typeface="Wingdings" panose="05000000000000000000" pitchFamily="2" charset="2"/>
              <a:buChar char="Ø"/>
            </a:pPr>
            <a:r>
              <a:rPr lang="en-US" altLang="zh-CN" sz="3200" dirty="0"/>
              <a:t>The OS </a:t>
            </a:r>
            <a:r>
              <a:rPr lang="en-US" altLang="zh-CN" sz="3200" dirty="0" smtClean="0"/>
              <a:t>confines t</a:t>
            </a:r>
            <a:r>
              <a:rPr lang="en-US" sz="3200" dirty="0" smtClean="0"/>
              <a:t>he </a:t>
            </a:r>
            <a:r>
              <a:rPr lang="en-US" sz="3200" dirty="0"/>
              <a:t>CPU and </a:t>
            </a:r>
            <a:r>
              <a:rPr lang="en-US" sz="3200" dirty="0" smtClean="0"/>
              <a:t>maximum memory usages.</a:t>
            </a:r>
          </a:p>
          <a:p>
            <a:pPr marL="457200" indent="-457200">
              <a:buFont typeface="Wingdings" panose="05000000000000000000" pitchFamily="2" charset="2"/>
              <a:buChar char="Ø"/>
            </a:pPr>
            <a:r>
              <a:rPr lang="en-US" sz="3200" dirty="0" smtClean="0"/>
              <a:t>Limits the </a:t>
            </a:r>
            <a:r>
              <a:rPr lang="en-US" altLang="zh-CN" sz="3200" dirty="0"/>
              <a:t>minimum probe interval and the probe </a:t>
            </a:r>
            <a:r>
              <a:rPr lang="en-US" altLang="zh-CN" sz="3200" dirty="0" smtClean="0"/>
              <a:t>payload length.</a:t>
            </a:r>
          </a:p>
          <a:p>
            <a:pPr marL="457200" indent="-457200">
              <a:buFont typeface="Wingdings" panose="05000000000000000000" pitchFamily="2" charset="2"/>
              <a:buChar char="Ø"/>
            </a:pPr>
            <a:r>
              <a:rPr lang="en-US" altLang="zh-CN" sz="3200" dirty="0" smtClean="0"/>
              <a:t>Stops </a:t>
            </a:r>
            <a:r>
              <a:rPr lang="en-US" altLang="zh-CN" sz="3200" dirty="0"/>
              <a:t>all its ping </a:t>
            </a:r>
            <a:r>
              <a:rPr lang="en-US" altLang="zh-CN" sz="3200" dirty="0" smtClean="0"/>
              <a:t>activities when it loses the connect to the controller.</a:t>
            </a:r>
          </a:p>
          <a:p>
            <a:pPr marL="457200" indent="-457200">
              <a:buFont typeface="Wingdings" panose="05000000000000000000" pitchFamily="2" charset="2"/>
              <a:buChar char="Ø"/>
            </a:pPr>
            <a:r>
              <a:rPr lang="en-US" altLang="zh-CN" sz="3200" dirty="0" smtClean="0"/>
              <a:t>Discards </a:t>
            </a:r>
            <a:r>
              <a:rPr lang="en-US" altLang="zh-CN" sz="3200" dirty="0"/>
              <a:t>the in-memory data when </a:t>
            </a:r>
            <a:r>
              <a:rPr lang="en-US" altLang="zh-CN" sz="3200" dirty="0" smtClean="0"/>
              <a:t>it cannot upload </a:t>
            </a:r>
            <a:r>
              <a:rPr lang="en-US" altLang="zh-CN" sz="3200" dirty="0"/>
              <a:t>latency </a:t>
            </a:r>
            <a:r>
              <a:rPr lang="en-US" altLang="zh-CN" sz="3200" dirty="0" smtClean="0"/>
              <a:t>data.</a:t>
            </a:r>
            <a:endParaRPr lang="en-US" sz="3200" dirty="0"/>
          </a:p>
        </p:txBody>
      </p:sp>
      <p:sp>
        <p:nvSpPr>
          <p:cNvPr id="5" name="灯片编号占位符 4"/>
          <p:cNvSpPr>
            <a:spLocks noGrp="1"/>
          </p:cNvSpPr>
          <p:nvPr>
            <p:ph type="sldNum" sz="quarter" idx="12"/>
          </p:nvPr>
        </p:nvSpPr>
        <p:spPr/>
        <p:txBody>
          <a:bodyPr/>
          <a:lstStyle/>
          <a:p>
            <a:fld id="{8B60B334-CF15-EE45-8811-EBD61873BB2F}" type="slidenum">
              <a:rPr lang="en-US" smtClean="0"/>
              <a:t>33</a:t>
            </a:fld>
            <a:endParaRPr lang="en-US" dirty="0"/>
          </a:p>
        </p:txBody>
      </p:sp>
    </p:spTree>
    <p:extLst>
      <p:ext uri="{BB962C8B-B14F-4D97-AF65-F5344CB8AC3E}">
        <p14:creationId xmlns:p14="http://schemas.microsoft.com/office/powerpoint/2010/main" val="3039542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84525"/>
          <a:stretch/>
        </p:blipFill>
        <p:spPr bwMode="auto">
          <a:xfrm>
            <a:off x="573695" y="5295901"/>
            <a:ext cx="7920410" cy="511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304800" y="304800"/>
            <a:ext cx="9144000" cy="914400"/>
          </a:xfrm>
        </p:spPr>
        <p:txBody>
          <a:bodyPr>
            <a:normAutofit/>
          </a:bodyPr>
          <a:lstStyle/>
          <a:p>
            <a:pPr algn="l"/>
            <a:r>
              <a:rPr lang="en-US" altLang="zh-CN" dirty="0"/>
              <a:t>Pingmesh </a:t>
            </a:r>
            <a:r>
              <a:rPr lang="en-US" altLang="zh-CN" dirty="0" smtClean="0"/>
              <a:t>Agent - Implementation</a:t>
            </a:r>
            <a:endParaRPr lang="en-US" dirty="0"/>
          </a:p>
        </p:txBody>
      </p:sp>
      <p:sp>
        <p:nvSpPr>
          <p:cNvPr id="3" name="TextBox 2"/>
          <p:cNvSpPr txBox="1"/>
          <p:nvPr/>
        </p:nvSpPr>
        <p:spPr>
          <a:xfrm>
            <a:off x="376969" y="1219200"/>
            <a:ext cx="8614631" cy="5509200"/>
          </a:xfrm>
          <a:prstGeom prst="rect">
            <a:avLst/>
          </a:prstGeom>
          <a:noFill/>
        </p:spPr>
        <p:txBody>
          <a:bodyPr wrap="square" rtlCol="0">
            <a:spAutoFit/>
          </a:bodyPr>
          <a:lstStyle/>
          <a:p>
            <a:pPr marL="457200" indent="-457200">
              <a:buFont typeface="Wingdings" panose="05000000000000000000" pitchFamily="2" charset="2"/>
              <a:buChar char="l"/>
            </a:pPr>
            <a:r>
              <a:rPr lang="en-US" sz="3200" dirty="0" smtClean="0"/>
              <a:t>Should </a:t>
            </a:r>
            <a:r>
              <a:rPr lang="en-US" sz="3200" dirty="0"/>
              <a:t>minimize </a:t>
            </a:r>
            <a:r>
              <a:rPr lang="en-US" sz="3200" dirty="0" smtClean="0"/>
              <a:t>resources usage.</a:t>
            </a:r>
            <a:endParaRPr lang="en-US" sz="3200" dirty="0"/>
          </a:p>
          <a:p>
            <a:pPr marL="457200" indent="-457200">
              <a:buFont typeface="Wingdings" panose="05000000000000000000" pitchFamily="2" charset="2"/>
              <a:buChar char="Ø"/>
            </a:pPr>
            <a:r>
              <a:rPr lang="en-US" sz="3200" dirty="0"/>
              <a:t>U</a:t>
            </a:r>
            <a:r>
              <a:rPr lang="en-US" sz="3200" dirty="0" smtClean="0"/>
              <a:t>se </a:t>
            </a:r>
            <a:r>
              <a:rPr lang="en-US" sz="3200" dirty="0"/>
              <a:t>C</a:t>
            </a:r>
            <a:r>
              <a:rPr lang="en-US" sz="3200" dirty="0" smtClean="0"/>
              <a:t>++ instead </a:t>
            </a:r>
            <a:r>
              <a:rPr lang="en-US" sz="3200" dirty="0"/>
              <a:t>of Java or C</a:t>
            </a:r>
            <a:r>
              <a:rPr lang="en-US" sz="3200" dirty="0" smtClean="0"/>
              <a:t>#.</a:t>
            </a:r>
          </a:p>
          <a:p>
            <a:pPr marL="457200" indent="-457200">
              <a:buFont typeface="Wingdings" panose="05000000000000000000" pitchFamily="2" charset="2"/>
              <a:buChar char="Ø"/>
            </a:pPr>
            <a:r>
              <a:rPr lang="en-US" altLang="zh-CN" sz="3200" dirty="0" smtClean="0"/>
              <a:t>Use a s</a:t>
            </a:r>
            <a:r>
              <a:rPr lang="en-US" altLang="zh-CN" sz="3200" dirty="0" smtClean="0"/>
              <a:t>pecifically-</a:t>
            </a:r>
            <a:r>
              <a:rPr lang="en-US" sz="3200" dirty="0" smtClean="0"/>
              <a:t>developed network </a:t>
            </a:r>
            <a:r>
              <a:rPr lang="en-US" sz="3200" dirty="0" smtClean="0"/>
              <a:t>library.</a:t>
            </a:r>
          </a:p>
          <a:p>
            <a:pPr marL="457200" indent="-457200">
              <a:buFont typeface="Wingdings" panose="05000000000000000000" pitchFamily="2" charset="2"/>
              <a:buChar char="Ø"/>
            </a:pPr>
            <a:endParaRPr lang="en-US" sz="3200" dirty="0"/>
          </a:p>
          <a:p>
            <a:pPr marL="457200" indent="-457200">
              <a:buFont typeface="Wingdings" panose="05000000000000000000" pitchFamily="2" charset="2"/>
              <a:buChar char="Ø"/>
            </a:pPr>
            <a:endParaRPr lang="en-US" sz="3200" dirty="0" smtClean="0"/>
          </a:p>
          <a:p>
            <a:pPr marL="457200" indent="-457200">
              <a:buFont typeface="Wingdings" panose="05000000000000000000" pitchFamily="2" charset="2"/>
              <a:buChar char="Ø"/>
            </a:pPr>
            <a:endParaRPr lang="en-US" sz="3200" dirty="0"/>
          </a:p>
          <a:p>
            <a:pPr marL="457200" indent="-457200">
              <a:buFont typeface="Wingdings" panose="05000000000000000000" pitchFamily="2" charset="2"/>
              <a:buChar char="Ø"/>
            </a:pPr>
            <a:endParaRPr lang="en-US" sz="3200" dirty="0" smtClean="0"/>
          </a:p>
          <a:p>
            <a:pPr marL="457200" indent="-457200">
              <a:buFont typeface="Wingdings" panose="05000000000000000000" pitchFamily="2" charset="2"/>
              <a:buChar char="Ø"/>
            </a:pPr>
            <a:endParaRPr lang="en-US" sz="3200" dirty="0"/>
          </a:p>
          <a:p>
            <a:endParaRPr lang="en-US" sz="3200" dirty="0"/>
          </a:p>
          <a:p>
            <a:pPr marL="457200" indent="-457200">
              <a:buFont typeface="Wingdings" panose="05000000000000000000" pitchFamily="2" charset="2"/>
              <a:buChar char="Ø"/>
            </a:pPr>
            <a:r>
              <a:rPr lang="en-US" sz="3200" dirty="0"/>
              <a:t>A</a:t>
            </a:r>
            <a:r>
              <a:rPr lang="en-US" sz="3200" dirty="0" smtClean="0"/>
              <a:t>verage </a:t>
            </a:r>
            <a:r>
              <a:rPr lang="en-US" sz="3200" dirty="0"/>
              <a:t>memory footprint </a:t>
            </a:r>
            <a:r>
              <a:rPr lang="en-US" sz="3200" dirty="0" smtClean="0"/>
              <a:t>&lt; 45MB</a:t>
            </a:r>
          </a:p>
          <a:p>
            <a:pPr marL="457200" indent="-457200">
              <a:buFont typeface="Wingdings" panose="05000000000000000000" pitchFamily="2" charset="2"/>
              <a:buChar char="Ø"/>
            </a:pPr>
            <a:r>
              <a:rPr lang="en-US" sz="3200" dirty="0"/>
              <a:t>A</a:t>
            </a:r>
            <a:r>
              <a:rPr lang="en-US" sz="3200" dirty="0" smtClean="0"/>
              <a:t>verage </a:t>
            </a:r>
            <a:r>
              <a:rPr lang="en-US" sz="3200" dirty="0"/>
              <a:t>CPU </a:t>
            </a:r>
            <a:r>
              <a:rPr lang="en-US" sz="3200" dirty="0" smtClean="0"/>
              <a:t>usage: 0.26</a:t>
            </a:r>
            <a:r>
              <a:rPr lang="en-US" sz="3200" dirty="0"/>
              <a:t>%.</a:t>
            </a:r>
          </a:p>
        </p:txBody>
      </p:sp>
      <p:sp>
        <p:nvSpPr>
          <p:cNvPr id="5" name="灯片编号占位符 4"/>
          <p:cNvSpPr>
            <a:spLocks noGrp="1"/>
          </p:cNvSpPr>
          <p:nvPr>
            <p:ph type="sldNum" sz="quarter" idx="12"/>
          </p:nvPr>
        </p:nvSpPr>
        <p:spPr/>
        <p:txBody>
          <a:bodyPr/>
          <a:lstStyle/>
          <a:p>
            <a:fld id="{8B60B334-CF15-EE45-8811-EBD61873BB2F}" type="slidenum">
              <a:rPr lang="en-US" smtClean="0"/>
              <a:t>34</a:t>
            </a:fld>
            <a:endParaRPr lang="en-US" dirty="0"/>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4193"/>
          <a:stretch/>
        </p:blipFill>
        <p:spPr bwMode="auto">
          <a:xfrm>
            <a:off x="724079" y="2788861"/>
            <a:ext cx="7920410" cy="2507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27201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5025" y="1016000"/>
            <a:ext cx="2924175" cy="57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304800" y="304800"/>
            <a:ext cx="9144000" cy="914400"/>
          </a:xfrm>
        </p:spPr>
        <p:txBody>
          <a:bodyPr>
            <a:normAutofit/>
          </a:bodyPr>
          <a:lstStyle/>
          <a:p>
            <a:pPr algn="l"/>
            <a:r>
              <a:rPr lang="en-US" altLang="zh-CN" dirty="0"/>
              <a:t>Data Storage and </a:t>
            </a:r>
            <a:r>
              <a:rPr lang="en-US" altLang="zh-CN" dirty="0" smtClean="0"/>
              <a:t>Analysis (DSA)</a:t>
            </a:r>
            <a:endParaRPr lang="en-US" dirty="0"/>
          </a:p>
        </p:txBody>
      </p:sp>
      <p:sp>
        <p:nvSpPr>
          <p:cNvPr id="5" name="灯片编号占位符 4"/>
          <p:cNvSpPr>
            <a:spLocks noGrp="1"/>
          </p:cNvSpPr>
          <p:nvPr>
            <p:ph type="sldNum" sz="quarter" idx="12"/>
          </p:nvPr>
        </p:nvSpPr>
        <p:spPr/>
        <p:txBody>
          <a:bodyPr/>
          <a:lstStyle/>
          <a:p>
            <a:fld id="{8B60B334-CF15-EE45-8811-EBD61873BB2F}" type="slidenum">
              <a:rPr lang="en-US" smtClean="0"/>
              <a:t>35</a:t>
            </a:fld>
            <a:endParaRPr lang="en-US"/>
          </a:p>
        </p:txBody>
      </p:sp>
      <p:sp>
        <p:nvSpPr>
          <p:cNvPr id="7" name="矩形 6"/>
          <p:cNvSpPr/>
          <p:nvPr/>
        </p:nvSpPr>
        <p:spPr>
          <a:xfrm>
            <a:off x="838200" y="1615956"/>
            <a:ext cx="3943350" cy="2246769"/>
          </a:xfrm>
          <a:prstGeom prst="rect">
            <a:avLst/>
          </a:prstGeom>
        </p:spPr>
        <p:txBody>
          <a:bodyPr wrap="square">
            <a:spAutoFit/>
          </a:bodyPr>
          <a:lstStyle/>
          <a:p>
            <a:r>
              <a:rPr lang="en-US" altLang="zh-CN" sz="2800" dirty="0" smtClean="0"/>
              <a:t>Performance counters:</a:t>
            </a:r>
          </a:p>
          <a:p>
            <a:r>
              <a:rPr lang="en-US" altLang="zh-CN" sz="2800" dirty="0" smtClean="0"/>
              <a:t>Packet </a:t>
            </a:r>
            <a:r>
              <a:rPr lang="en-US" altLang="zh-CN" sz="2800" dirty="0"/>
              <a:t>drop rate, </a:t>
            </a:r>
            <a:endParaRPr lang="en-US" altLang="zh-CN" sz="2800" dirty="0" smtClean="0"/>
          </a:p>
          <a:p>
            <a:r>
              <a:rPr lang="en-US" altLang="zh-CN" sz="2800" dirty="0"/>
              <a:t>N</a:t>
            </a:r>
            <a:r>
              <a:rPr lang="en-US" altLang="zh-CN" sz="2800" dirty="0" smtClean="0"/>
              <a:t>etwork </a:t>
            </a:r>
            <a:r>
              <a:rPr lang="en-US" altLang="zh-CN" sz="2800" dirty="0"/>
              <a:t>latency at </a:t>
            </a:r>
            <a:r>
              <a:rPr lang="en-US" altLang="zh-CN" sz="2800" dirty="0" smtClean="0"/>
              <a:t>the 99th percentile,</a:t>
            </a:r>
          </a:p>
          <a:p>
            <a:r>
              <a:rPr lang="en-US" altLang="zh-CN" sz="2800" dirty="0" smtClean="0"/>
              <a:t>…</a:t>
            </a:r>
            <a:endParaRPr lang="zh-CN" altLang="en-US" sz="2800" dirty="0"/>
          </a:p>
        </p:txBody>
      </p:sp>
      <p:cxnSp>
        <p:nvCxnSpPr>
          <p:cNvPr id="9" name="直接箭头连接符 8"/>
          <p:cNvCxnSpPr/>
          <p:nvPr/>
        </p:nvCxnSpPr>
        <p:spPr>
          <a:xfrm>
            <a:off x="4572000" y="2891740"/>
            <a:ext cx="1590675" cy="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12" name="矩形 11"/>
          <p:cNvSpPr/>
          <p:nvPr/>
        </p:nvSpPr>
        <p:spPr>
          <a:xfrm>
            <a:off x="1228943" y="6198255"/>
            <a:ext cx="2059731" cy="523220"/>
          </a:xfrm>
          <a:prstGeom prst="rect">
            <a:avLst/>
          </a:prstGeom>
        </p:spPr>
        <p:txBody>
          <a:bodyPr wrap="none">
            <a:spAutoFit/>
          </a:bodyPr>
          <a:lstStyle/>
          <a:p>
            <a:r>
              <a:rPr lang="en-US" altLang="zh-CN" sz="2800" dirty="0">
                <a:solidFill>
                  <a:prstClr val="black"/>
                </a:solidFill>
              </a:rPr>
              <a:t>L</a:t>
            </a:r>
            <a:r>
              <a:rPr lang="en-US" altLang="zh-CN" sz="2800" dirty="0" smtClean="0">
                <a:solidFill>
                  <a:prstClr val="black"/>
                </a:solidFill>
              </a:rPr>
              <a:t>atency Data</a:t>
            </a:r>
            <a:endParaRPr lang="zh-CN" altLang="en-US" dirty="0"/>
          </a:p>
        </p:txBody>
      </p:sp>
      <p:cxnSp>
        <p:nvCxnSpPr>
          <p:cNvPr id="14" name="直接连接符 13"/>
          <p:cNvCxnSpPr/>
          <p:nvPr/>
        </p:nvCxnSpPr>
        <p:spPr>
          <a:xfrm flipH="1">
            <a:off x="3524250" y="6656060"/>
            <a:ext cx="371475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73372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16000"/>
            <a:ext cx="2924175" cy="57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304800" y="304800"/>
            <a:ext cx="9144000" cy="914400"/>
          </a:xfrm>
        </p:spPr>
        <p:txBody>
          <a:bodyPr>
            <a:normAutofit/>
          </a:bodyPr>
          <a:lstStyle/>
          <a:p>
            <a:pPr algn="l"/>
            <a:r>
              <a:rPr lang="en-US" altLang="zh-CN" dirty="0" smtClean="0"/>
              <a:t>Pipelines</a:t>
            </a:r>
            <a:endParaRPr lang="en-US" dirty="0"/>
          </a:p>
        </p:txBody>
      </p:sp>
      <p:sp>
        <p:nvSpPr>
          <p:cNvPr id="5" name="灯片编号占位符 4"/>
          <p:cNvSpPr>
            <a:spLocks noGrp="1"/>
          </p:cNvSpPr>
          <p:nvPr>
            <p:ph type="sldNum" sz="quarter" idx="12"/>
          </p:nvPr>
        </p:nvSpPr>
        <p:spPr/>
        <p:txBody>
          <a:bodyPr/>
          <a:lstStyle/>
          <a:p>
            <a:fld id="{8B60B334-CF15-EE45-8811-EBD61873BB2F}" type="slidenum">
              <a:rPr lang="en-US" smtClean="0"/>
              <a:t>36</a:t>
            </a:fld>
            <a:endParaRPr lang="en-US"/>
          </a:p>
        </p:txBody>
      </p:sp>
      <p:cxnSp>
        <p:nvCxnSpPr>
          <p:cNvPr id="4" name="直接箭头连接符 3"/>
          <p:cNvCxnSpPr/>
          <p:nvPr/>
        </p:nvCxnSpPr>
        <p:spPr>
          <a:xfrm flipV="1">
            <a:off x="1322941" y="4412974"/>
            <a:ext cx="0" cy="596348"/>
          </a:xfrm>
          <a:prstGeom prst="straightConnector1">
            <a:avLst/>
          </a:prstGeom>
          <a:ln w="5715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0" name="矩形 9"/>
          <p:cNvSpPr/>
          <p:nvPr/>
        </p:nvSpPr>
        <p:spPr>
          <a:xfrm>
            <a:off x="3147392" y="1219200"/>
            <a:ext cx="5996608" cy="4524315"/>
          </a:xfrm>
          <a:prstGeom prst="rect">
            <a:avLst/>
          </a:prstGeom>
        </p:spPr>
        <p:txBody>
          <a:bodyPr wrap="square">
            <a:spAutoFit/>
          </a:bodyPr>
          <a:lstStyle/>
          <a:p>
            <a:pPr marL="457200" indent="-457200">
              <a:buFont typeface="Wingdings" panose="05000000000000000000" pitchFamily="2" charset="2"/>
              <a:buChar char="l"/>
            </a:pPr>
            <a:r>
              <a:rPr lang="en-US" altLang="zh-CN" sz="3200" dirty="0" smtClean="0"/>
              <a:t>10-min jobs </a:t>
            </a:r>
            <a:r>
              <a:rPr lang="en-US" altLang="zh-CN" sz="3200" dirty="0"/>
              <a:t>(</a:t>
            </a:r>
            <a:r>
              <a:rPr lang="en-US" altLang="zh-CN" sz="3200" dirty="0" smtClean="0"/>
              <a:t>near real-time):</a:t>
            </a:r>
          </a:p>
          <a:p>
            <a:pPr marL="457200" indent="-457200">
              <a:buFont typeface="Wingdings" panose="05000000000000000000" pitchFamily="2" charset="2"/>
              <a:buChar char="Ø"/>
            </a:pPr>
            <a:r>
              <a:rPr lang="en-US" altLang="zh-CN" sz="3200" dirty="0" smtClean="0"/>
              <a:t>For alert triggering and </a:t>
            </a:r>
            <a:r>
              <a:rPr lang="en-US" altLang="zh-CN" sz="3200" dirty="0"/>
              <a:t>dashboard </a:t>
            </a:r>
            <a:r>
              <a:rPr lang="en-US" altLang="zh-CN" sz="3200" dirty="0" smtClean="0"/>
              <a:t>figure generation.</a:t>
            </a:r>
          </a:p>
          <a:p>
            <a:pPr marL="457200" indent="-457200">
              <a:buFont typeface="Wingdings" panose="05000000000000000000" pitchFamily="2" charset="2"/>
              <a:buChar char="Ø"/>
            </a:pPr>
            <a:r>
              <a:rPr lang="en-US" altLang="zh-CN" sz="3200" dirty="0" smtClean="0"/>
              <a:t>20-min delay.</a:t>
            </a:r>
          </a:p>
          <a:p>
            <a:endParaRPr lang="en-US" altLang="zh-CN" sz="3200" dirty="0" smtClean="0"/>
          </a:p>
          <a:p>
            <a:pPr marL="457200" indent="-457200">
              <a:buFont typeface="Wingdings" panose="05000000000000000000" pitchFamily="2" charset="2"/>
              <a:buChar char="l"/>
            </a:pPr>
            <a:r>
              <a:rPr lang="en-US" altLang="zh-CN" sz="3200" dirty="0" smtClean="0"/>
              <a:t>1-hour and 1-day jobs:</a:t>
            </a:r>
          </a:p>
          <a:p>
            <a:pPr marL="457200" indent="-457200">
              <a:buFont typeface="Wingdings" panose="05000000000000000000" pitchFamily="2" charset="2"/>
              <a:buChar char="Ø"/>
            </a:pPr>
            <a:r>
              <a:rPr lang="en-US" altLang="zh-CN" sz="3200" dirty="0" smtClean="0"/>
              <a:t>For network </a:t>
            </a:r>
            <a:r>
              <a:rPr lang="en-US" altLang="zh-CN" sz="3200" dirty="0"/>
              <a:t>SLA tracking, </a:t>
            </a:r>
            <a:endParaRPr lang="en-US" altLang="zh-CN" sz="3200" dirty="0" smtClean="0"/>
          </a:p>
          <a:p>
            <a:r>
              <a:rPr lang="en-US" altLang="zh-CN" sz="3200" dirty="0" smtClean="0"/>
              <a:t>	network </a:t>
            </a:r>
            <a:r>
              <a:rPr lang="en-US" altLang="zh-CN" sz="3200" dirty="0"/>
              <a:t>black-hole detection,</a:t>
            </a:r>
          </a:p>
          <a:p>
            <a:r>
              <a:rPr lang="en-US" altLang="zh-CN" sz="3200" dirty="0" smtClean="0"/>
              <a:t>	packet </a:t>
            </a:r>
            <a:r>
              <a:rPr lang="en-US" altLang="zh-CN" sz="3200" dirty="0"/>
              <a:t>drop detection, etc.</a:t>
            </a:r>
          </a:p>
        </p:txBody>
      </p:sp>
      <p:cxnSp>
        <p:nvCxnSpPr>
          <p:cNvPr id="15" name="直接箭头连接符 14"/>
          <p:cNvCxnSpPr/>
          <p:nvPr/>
        </p:nvCxnSpPr>
        <p:spPr>
          <a:xfrm flipV="1">
            <a:off x="1853028" y="3235136"/>
            <a:ext cx="0" cy="596348"/>
          </a:xfrm>
          <a:prstGeom prst="straightConnector1">
            <a:avLst/>
          </a:prstGeom>
          <a:ln w="5715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90384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16000"/>
            <a:ext cx="2924175" cy="57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304800" y="304800"/>
            <a:ext cx="9144000" cy="914400"/>
          </a:xfrm>
        </p:spPr>
        <p:txBody>
          <a:bodyPr>
            <a:normAutofit/>
          </a:bodyPr>
          <a:lstStyle/>
          <a:p>
            <a:pPr algn="l"/>
            <a:r>
              <a:rPr lang="en-US" altLang="zh-CN" dirty="0" smtClean="0"/>
              <a:t>Pipelines</a:t>
            </a:r>
            <a:endParaRPr lang="en-US" dirty="0"/>
          </a:p>
        </p:txBody>
      </p:sp>
      <p:sp>
        <p:nvSpPr>
          <p:cNvPr id="5" name="灯片编号占位符 4"/>
          <p:cNvSpPr>
            <a:spLocks noGrp="1"/>
          </p:cNvSpPr>
          <p:nvPr>
            <p:ph type="sldNum" sz="quarter" idx="12"/>
          </p:nvPr>
        </p:nvSpPr>
        <p:spPr/>
        <p:txBody>
          <a:bodyPr/>
          <a:lstStyle/>
          <a:p>
            <a:fld id="{8B60B334-CF15-EE45-8811-EBD61873BB2F}" type="slidenum">
              <a:rPr lang="en-US" smtClean="0"/>
              <a:t>37</a:t>
            </a:fld>
            <a:endParaRPr lang="en-US"/>
          </a:p>
        </p:txBody>
      </p:sp>
      <p:sp>
        <p:nvSpPr>
          <p:cNvPr id="10" name="矩形 9"/>
          <p:cNvSpPr/>
          <p:nvPr/>
        </p:nvSpPr>
        <p:spPr>
          <a:xfrm>
            <a:off x="3147392" y="1219200"/>
            <a:ext cx="5996608" cy="3046988"/>
          </a:xfrm>
          <a:prstGeom prst="rect">
            <a:avLst/>
          </a:prstGeom>
        </p:spPr>
        <p:txBody>
          <a:bodyPr wrap="square">
            <a:spAutoFit/>
          </a:bodyPr>
          <a:lstStyle/>
          <a:p>
            <a:pPr marL="457200" indent="-457200">
              <a:buFont typeface="Wingdings" panose="05000000000000000000" pitchFamily="2" charset="2"/>
              <a:buChar char="l"/>
            </a:pPr>
            <a:r>
              <a:rPr lang="en-US" altLang="zh-CN" sz="3200" dirty="0" err="1" smtClean="0"/>
              <a:t>Perfcounter</a:t>
            </a:r>
            <a:r>
              <a:rPr lang="en-US" altLang="zh-CN" sz="3200" dirty="0" smtClean="0"/>
              <a:t> Aggregator pipeline</a:t>
            </a:r>
            <a:endParaRPr lang="en-US" altLang="zh-CN" sz="3200" dirty="0" smtClean="0"/>
          </a:p>
          <a:p>
            <a:pPr marL="457200" indent="-457200">
              <a:buFont typeface="Wingdings" panose="05000000000000000000" pitchFamily="2" charset="2"/>
              <a:buChar char="Ø"/>
            </a:pPr>
            <a:r>
              <a:rPr lang="en-US" altLang="zh-CN" sz="3200" dirty="0"/>
              <a:t>C</a:t>
            </a:r>
            <a:r>
              <a:rPr lang="en-US" altLang="zh-CN" sz="3200" dirty="0" smtClean="0"/>
              <a:t>ollects and aggregates </a:t>
            </a:r>
            <a:r>
              <a:rPr lang="en-US" altLang="zh-CN" sz="3200" dirty="0"/>
              <a:t>a set of </a:t>
            </a:r>
            <a:r>
              <a:rPr lang="en-US" altLang="zh-CN" sz="3200" dirty="0" smtClean="0"/>
              <a:t>Pingmesh counters</a:t>
            </a:r>
            <a:r>
              <a:rPr lang="en-US" altLang="zh-CN" sz="3200" dirty="0"/>
              <a:t>. </a:t>
            </a:r>
            <a:endParaRPr lang="en-US" altLang="zh-CN" sz="3200" dirty="0" smtClean="0"/>
          </a:p>
          <a:p>
            <a:pPr marL="457200" indent="-457200">
              <a:buFont typeface="Wingdings" panose="05000000000000000000" pitchFamily="2" charset="2"/>
              <a:buChar char="Ø"/>
            </a:pPr>
            <a:r>
              <a:rPr lang="en-US" altLang="zh-CN" sz="3200" dirty="0"/>
              <a:t>F</a:t>
            </a:r>
            <a:r>
              <a:rPr lang="en-US" altLang="zh-CN" sz="3200" dirty="0" smtClean="0"/>
              <a:t>aster but less expressive.</a:t>
            </a:r>
          </a:p>
          <a:p>
            <a:pPr marL="457200" indent="-457200">
              <a:buFont typeface="Wingdings" panose="05000000000000000000" pitchFamily="2" charset="2"/>
              <a:buChar char="Ø"/>
            </a:pPr>
            <a:endParaRPr lang="en-US" altLang="zh-CN" sz="3200" dirty="0"/>
          </a:p>
          <a:p>
            <a:pPr marL="457200" indent="-457200">
              <a:buFont typeface="Wingdings" panose="05000000000000000000" pitchFamily="2" charset="2"/>
              <a:buChar char="l"/>
            </a:pPr>
            <a:r>
              <a:rPr lang="en-US" altLang="zh-CN" sz="3200" dirty="0" smtClean="0"/>
              <a:t>Both </a:t>
            </a:r>
            <a:r>
              <a:rPr lang="en-US" altLang="zh-CN" sz="3200" dirty="0"/>
              <a:t>t</a:t>
            </a:r>
            <a:r>
              <a:rPr lang="en-US" altLang="zh-CN" sz="3200" dirty="0" smtClean="0"/>
              <a:t>he two pipelines are used.</a:t>
            </a:r>
            <a:endParaRPr lang="en-US" altLang="zh-CN" sz="3200" dirty="0"/>
          </a:p>
        </p:txBody>
      </p:sp>
      <p:cxnSp>
        <p:nvCxnSpPr>
          <p:cNvPr id="15" name="直接箭头连接符 14"/>
          <p:cNvCxnSpPr/>
          <p:nvPr/>
        </p:nvCxnSpPr>
        <p:spPr>
          <a:xfrm>
            <a:off x="-236466" y="2882141"/>
            <a:ext cx="645007" cy="0"/>
          </a:xfrm>
          <a:prstGeom prst="straightConnector1">
            <a:avLst/>
          </a:prstGeom>
          <a:ln w="5715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91636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smtClean="0"/>
              <a:t>Latency Data Analysis</a:t>
            </a:r>
            <a:endParaRPr lang="en-US" dirty="0"/>
          </a:p>
        </p:txBody>
      </p:sp>
      <p:sp>
        <p:nvSpPr>
          <p:cNvPr id="3" name="TextBox 2"/>
          <p:cNvSpPr txBox="1"/>
          <p:nvPr/>
        </p:nvSpPr>
        <p:spPr>
          <a:xfrm>
            <a:off x="376969" y="1371600"/>
            <a:ext cx="8767031" cy="1569660"/>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smtClean="0"/>
              <a:t>DC1: heavy network usage, always busy.</a:t>
            </a:r>
          </a:p>
          <a:p>
            <a:pPr marL="457200" indent="-457200">
              <a:buFont typeface="Wingdings" panose="05000000000000000000" pitchFamily="2" charset="2"/>
              <a:buChar char="l"/>
            </a:pPr>
            <a:r>
              <a:rPr lang="en-US" altLang="zh-CN" sz="3200" dirty="0"/>
              <a:t>DC2: latency </a:t>
            </a:r>
            <a:r>
              <a:rPr lang="en-US" altLang="zh-CN" sz="3200" dirty="0" smtClean="0"/>
              <a:t>sensitive, </a:t>
            </a:r>
            <a:r>
              <a:rPr lang="en-US" altLang="zh-CN" sz="3200" dirty="0"/>
              <a:t>high fan-in and </a:t>
            </a:r>
            <a:r>
              <a:rPr lang="en-US" altLang="zh-CN" sz="3200" dirty="0" smtClean="0"/>
              <a:t>fan-out,</a:t>
            </a:r>
            <a:r>
              <a:rPr lang="en-US" altLang="zh-CN" sz="3200" dirty="0"/>
              <a:t> </a:t>
            </a:r>
            <a:r>
              <a:rPr lang="en-US" altLang="zh-CN" sz="3200" dirty="0" smtClean="0"/>
              <a:t>low network throughput, the traffic </a:t>
            </a:r>
            <a:r>
              <a:rPr lang="en-US" altLang="zh-CN" sz="3200" dirty="0"/>
              <a:t>is </a:t>
            </a:r>
            <a:r>
              <a:rPr lang="en-US" altLang="zh-CN" sz="3200" dirty="0" err="1" smtClean="0"/>
              <a:t>bursty</a:t>
            </a:r>
            <a:r>
              <a:rPr lang="en-US" altLang="zh-CN" sz="3200" dirty="0" smtClean="0"/>
              <a:t>.</a:t>
            </a:r>
            <a:endParaRPr lang="en-US" altLang="zh-CN" sz="3200" dirty="0"/>
          </a:p>
        </p:txBody>
      </p:sp>
      <p:sp>
        <p:nvSpPr>
          <p:cNvPr id="5" name="灯片编号占位符 4"/>
          <p:cNvSpPr>
            <a:spLocks noGrp="1"/>
          </p:cNvSpPr>
          <p:nvPr>
            <p:ph type="sldNum" sz="quarter" idx="12"/>
          </p:nvPr>
        </p:nvSpPr>
        <p:spPr/>
        <p:txBody>
          <a:bodyPr/>
          <a:lstStyle/>
          <a:p>
            <a:fld id="{8B60B334-CF15-EE45-8811-EBD61873BB2F}" type="slidenum">
              <a:rPr lang="en-US" smtClean="0"/>
              <a:t>38</a:t>
            </a:fld>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41260"/>
            <a:ext cx="9144000" cy="3345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950648" y="6193119"/>
            <a:ext cx="3048848" cy="584775"/>
          </a:xfrm>
          <a:prstGeom prst="rect">
            <a:avLst/>
          </a:prstGeom>
        </p:spPr>
        <p:txBody>
          <a:bodyPr wrap="none">
            <a:spAutoFit/>
          </a:bodyPr>
          <a:lstStyle/>
          <a:p>
            <a:r>
              <a:rPr lang="en-US" altLang="zh-CN" sz="3200" dirty="0"/>
              <a:t>Inter-pod latency</a:t>
            </a:r>
            <a:endParaRPr lang="zh-CN" altLang="en-US" sz="3200" dirty="0"/>
          </a:p>
        </p:txBody>
      </p:sp>
      <p:sp>
        <p:nvSpPr>
          <p:cNvPr id="8" name="矩形 7"/>
          <p:cNvSpPr/>
          <p:nvPr/>
        </p:nvSpPr>
        <p:spPr>
          <a:xfrm>
            <a:off x="5367120" y="6206758"/>
            <a:ext cx="3133165" cy="584775"/>
          </a:xfrm>
          <a:prstGeom prst="rect">
            <a:avLst/>
          </a:prstGeom>
        </p:spPr>
        <p:txBody>
          <a:bodyPr wrap="none">
            <a:spAutoFit/>
          </a:bodyPr>
          <a:lstStyle/>
          <a:p>
            <a:r>
              <a:rPr lang="en-US" altLang="zh-CN" sz="3200" dirty="0" smtClean="0"/>
              <a:t>At high </a:t>
            </a:r>
            <a:r>
              <a:rPr lang="en-US" altLang="zh-CN" sz="3200" dirty="0"/>
              <a:t>percentile</a:t>
            </a:r>
            <a:endParaRPr lang="zh-CN" altLang="en-US" sz="3200" dirty="0"/>
          </a:p>
        </p:txBody>
      </p:sp>
      <p:sp>
        <p:nvSpPr>
          <p:cNvPr id="7" name="矩形 6"/>
          <p:cNvSpPr/>
          <p:nvPr/>
        </p:nvSpPr>
        <p:spPr>
          <a:xfrm>
            <a:off x="1570383" y="3200400"/>
            <a:ext cx="2683565" cy="21866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4" name="直接连接符 13"/>
          <p:cNvCxnSpPr>
            <a:stCxn id="7" idx="3"/>
          </p:cNvCxnSpPr>
          <p:nvPr/>
        </p:nvCxnSpPr>
        <p:spPr>
          <a:xfrm flipV="1">
            <a:off x="4253948" y="3200400"/>
            <a:ext cx="1311965" cy="1093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p:cNvCxnSpPr>
            <a:stCxn id="7" idx="3"/>
          </p:cNvCxnSpPr>
          <p:nvPr/>
        </p:nvCxnSpPr>
        <p:spPr>
          <a:xfrm>
            <a:off x="4253948" y="3309731"/>
            <a:ext cx="1311965" cy="251459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7816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smtClean="0"/>
              <a:t>Latency Data Analysis</a:t>
            </a:r>
            <a:endParaRPr lang="en-US" dirty="0"/>
          </a:p>
        </p:txBody>
      </p:sp>
      <p:sp>
        <p:nvSpPr>
          <p:cNvPr id="5" name="灯片编号占位符 4"/>
          <p:cNvSpPr>
            <a:spLocks noGrp="1"/>
          </p:cNvSpPr>
          <p:nvPr>
            <p:ph type="sldNum" sz="quarter" idx="12"/>
          </p:nvPr>
        </p:nvSpPr>
        <p:spPr/>
        <p:txBody>
          <a:bodyPr/>
          <a:lstStyle/>
          <a:p>
            <a:fld id="{8B60B334-CF15-EE45-8811-EBD61873BB2F}" type="slidenum">
              <a:rPr lang="en-US" smtClean="0"/>
              <a:t>39</a:t>
            </a:fld>
            <a:endParaRPr lang="en-US" dirty="0"/>
          </a:p>
        </p:txBody>
      </p:sp>
      <p:sp>
        <p:nvSpPr>
          <p:cNvPr id="4" name="矩形 3"/>
          <p:cNvSpPr/>
          <p:nvPr/>
        </p:nvSpPr>
        <p:spPr>
          <a:xfrm>
            <a:off x="652474" y="4696009"/>
            <a:ext cx="3902553" cy="954107"/>
          </a:xfrm>
          <a:prstGeom prst="rect">
            <a:avLst/>
          </a:prstGeom>
        </p:spPr>
        <p:txBody>
          <a:bodyPr wrap="square">
            <a:spAutoFit/>
          </a:bodyPr>
          <a:lstStyle/>
          <a:p>
            <a:r>
              <a:rPr lang="en-US" altLang="zh-CN" sz="2800" dirty="0"/>
              <a:t>Intra-pod </a:t>
            </a:r>
            <a:r>
              <a:rPr lang="en-US" altLang="zh-CN" sz="2800" dirty="0" smtClean="0"/>
              <a:t>and inter-pod latency comparison</a:t>
            </a:r>
            <a:endParaRPr lang="zh-CN" altLang="en-US" sz="2800" dirty="0"/>
          </a:p>
        </p:txBody>
      </p:sp>
      <p:sp>
        <p:nvSpPr>
          <p:cNvPr id="8" name="矩形 7"/>
          <p:cNvSpPr/>
          <p:nvPr/>
        </p:nvSpPr>
        <p:spPr>
          <a:xfrm>
            <a:off x="5147553" y="4711147"/>
            <a:ext cx="3962501" cy="954107"/>
          </a:xfrm>
          <a:prstGeom prst="rect">
            <a:avLst/>
          </a:prstGeom>
        </p:spPr>
        <p:txBody>
          <a:bodyPr wrap="square">
            <a:spAutoFit/>
          </a:bodyPr>
          <a:lstStyle/>
          <a:p>
            <a:r>
              <a:rPr lang="en-US" altLang="zh-CN" sz="2800" dirty="0"/>
              <a:t>Latency comparison with and without </a:t>
            </a:r>
            <a:r>
              <a:rPr lang="en-US" altLang="zh-CN" sz="2800" dirty="0" smtClean="0"/>
              <a:t>payload</a:t>
            </a:r>
            <a:endParaRPr lang="zh-CN" altLang="en-US" sz="28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8592"/>
            <a:ext cx="9110054" cy="3222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3088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Data Center Networks</a:t>
            </a:r>
            <a:endParaRPr lang="en-US" dirty="0"/>
          </a:p>
        </p:txBody>
      </p:sp>
      <p:sp>
        <p:nvSpPr>
          <p:cNvPr id="4" name="矩形 3"/>
          <p:cNvSpPr/>
          <p:nvPr/>
        </p:nvSpPr>
        <p:spPr>
          <a:xfrm>
            <a:off x="631946" y="6460728"/>
            <a:ext cx="7689541" cy="276999"/>
          </a:xfrm>
          <a:prstGeom prst="rect">
            <a:avLst/>
          </a:prstGeom>
        </p:spPr>
        <p:txBody>
          <a:bodyPr wrap="none">
            <a:spAutoFit/>
          </a:bodyPr>
          <a:lstStyle/>
          <a:p>
            <a:r>
              <a:rPr lang="en-US" altLang="zh-CN" sz="1200" dirty="0" smtClean="0"/>
              <a:t>[1] </a:t>
            </a:r>
            <a:r>
              <a:rPr lang="en-US" altLang="zh-CN" sz="1200" dirty="0" err="1"/>
              <a:t>Guo</a:t>
            </a:r>
            <a:r>
              <a:rPr lang="en-US" altLang="zh-CN" sz="1200" dirty="0"/>
              <a:t> et al, “Pingmesh: A Large System for Data Center Network Latency Measurement and Analysis”, SIGCOMM 2015 </a:t>
            </a:r>
            <a:endParaRPr lang="zh-CN" altLang="en-US" sz="1200" dirty="0"/>
          </a:p>
        </p:txBody>
      </p:sp>
      <p:sp>
        <p:nvSpPr>
          <p:cNvPr id="5" name="AutoShape 5" descr="Image result for WeC sens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7" descr="Image result for WeC sens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灯片编号占位符 6"/>
          <p:cNvSpPr>
            <a:spLocks noGrp="1"/>
          </p:cNvSpPr>
          <p:nvPr>
            <p:ph type="sldNum" sz="quarter" idx="12"/>
          </p:nvPr>
        </p:nvSpPr>
        <p:spPr/>
        <p:txBody>
          <a:bodyPr/>
          <a:lstStyle/>
          <a:p>
            <a:fld id="{8B60B334-CF15-EE45-8811-EBD61873BB2F}" type="slidenum">
              <a:rPr lang="en-US" smtClean="0"/>
              <a:t>4</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732" y="1034534"/>
            <a:ext cx="7339641" cy="5426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1504950" y="4724400"/>
            <a:ext cx="1162050" cy="163195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TextBox 7"/>
          <p:cNvSpPr txBox="1"/>
          <p:nvPr/>
        </p:nvSpPr>
        <p:spPr>
          <a:xfrm>
            <a:off x="3175" y="4508955"/>
            <a:ext cx="1295400" cy="954107"/>
          </a:xfrm>
          <a:prstGeom prst="rect">
            <a:avLst/>
          </a:prstGeom>
          <a:noFill/>
        </p:spPr>
        <p:txBody>
          <a:bodyPr wrap="square" rtlCol="0">
            <a:spAutoFit/>
          </a:bodyPr>
          <a:lstStyle/>
          <a:p>
            <a:r>
              <a:rPr lang="en-US" altLang="zh-CN" sz="2800" dirty="0" err="1" smtClean="0"/>
              <a:t>ToR</a:t>
            </a:r>
            <a:r>
              <a:rPr lang="en-US" altLang="zh-CN" sz="2800" dirty="0" smtClean="0"/>
              <a:t> </a:t>
            </a:r>
            <a:r>
              <a:rPr lang="en-US" altLang="zh-CN" sz="2800" dirty="0"/>
              <a:t>switch </a:t>
            </a:r>
            <a:endParaRPr lang="zh-CN" altLang="en-US" sz="2800" dirty="0"/>
          </a:p>
        </p:txBody>
      </p:sp>
      <p:sp>
        <p:nvSpPr>
          <p:cNvPr id="11" name="TextBox 10"/>
          <p:cNvSpPr txBox="1"/>
          <p:nvPr/>
        </p:nvSpPr>
        <p:spPr>
          <a:xfrm>
            <a:off x="0" y="5523240"/>
            <a:ext cx="1390650" cy="523220"/>
          </a:xfrm>
          <a:prstGeom prst="rect">
            <a:avLst/>
          </a:prstGeom>
          <a:noFill/>
        </p:spPr>
        <p:txBody>
          <a:bodyPr wrap="square" rtlCol="0">
            <a:spAutoFit/>
          </a:bodyPr>
          <a:lstStyle/>
          <a:p>
            <a:r>
              <a:rPr lang="en-US" altLang="zh-CN" sz="2800" dirty="0" smtClean="0"/>
              <a:t>Servers</a:t>
            </a:r>
            <a:endParaRPr lang="zh-CN" altLang="en-US" sz="2800" dirty="0"/>
          </a:p>
        </p:txBody>
      </p:sp>
      <p:cxnSp>
        <p:nvCxnSpPr>
          <p:cNvPr id="15" name="直接连接符 14"/>
          <p:cNvCxnSpPr/>
          <p:nvPr/>
        </p:nvCxnSpPr>
        <p:spPr>
          <a:xfrm>
            <a:off x="950732" y="4986010"/>
            <a:ext cx="1135243" cy="26161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直接连接符 18"/>
          <p:cNvCxnSpPr/>
          <p:nvPr/>
        </p:nvCxnSpPr>
        <p:spPr>
          <a:xfrm>
            <a:off x="1238250" y="5784850"/>
            <a:ext cx="861128" cy="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25197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Packet </a:t>
            </a:r>
            <a:r>
              <a:rPr lang="en-US" altLang="zh-CN" dirty="0" smtClean="0"/>
              <a:t>Drop Rate </a:t>
            </a:r>
            <a:r>
              <a:rPr lang="en-US" altLang="zh-CN" dirty="0"/>
              <a:t>Analysis</a:t>
            </a:r>
            <a:endParaRPr lang="en-US" dirty="0"/>
          </a:p>
        </p:txBody>
      </p:sp>
      <p:sp>
        <p:nvSpPr>
          <p:cNvPr id="3" name="TextBox 2"/>
          <p:cNvSpPr txBox="1"/>
          <p:nvPr/>
        </p:nvSpPr>
        <p:spPr>
          <a:xfrm>
            <a:off x="304801" y="1371600"/>
            <a:ext cx="8839200" cy="3046988"/>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a:t>I</a:t>
            </a:r>
            <a:r>
              <a:rPr lang="en-US" altLang="zh-CN" sz="3200" dirty="0" smtClean="0"/>
              <a:t>nfer </a:t>
            </a:r>
            <a:r>
              <a:rPr lang="en-US" altLang="zh-CN" sz="3200" dirty="0"/>
              <a:t>packet drop rate from the </a:t>
            </a:r>
            <a:r>
              <a:rPr lang="en-US" altLang="zh-CN" sz="3200" dirty="0" smtClean="0"/>
              <a:t>TCP connection </a:t>
            </a:r>
            <a:r>
              <a:rPr lang="en-US" altLang="zh-CN" sz="3200" dirty="0"/>
              <a:t>setup </a:t>
            </a:r>
            <a:r>
              <a:rPr lang="en-US" altLang="zh-CN" sz="3200" dirty="0" smtClean="0"/>
              <a:t>time.</a:t>
            </a:r>
            <a:endParaRPr lang="en-US" altLang="zh-CN" sz="3200" dirty="0"/>
          </a:p>
          <a:p>
            <a:pPr marL="457200" indent="-457200">
              <a:buFont typeface="Wingdings" panose="05000000000000000000" pitchFamily="2" charset="2"/>
              <a:buChar char="Ø"/>
            </a:pPr>
            <a:r>
              <a:rPr lang="en-US" altLang="zh-CN" sz="3200" dirty="0" smtClean="0"/>
              <a:t>First SYN dropped: TCP resends SYN after timeout.</a:t>
            </a:r>
          </a:p>
          <a:p>
            <a:pPr marL="457200" indent="-457200">
              <a:buFont typeface="Wingdings" panose="05000000000000000000" pitchFamily="2" charset="2"/>
              <a:buChar char="Ø"/>
            </a:pPr>
            <a:r>
              <a:rPr lang="en-US" altLang="zh-CN" sz="3200" dirty="0" smtClean="0"/>
              <a:t>The rest retries: TCP doubles </a:t>
            </a:r>
            <a:r>
              <a:rPr lang="en-US" altLang="zh-CN" sz="3200" dirty="0"/>
              <a:t>the timeout value every time.</a:t>
            </a:r>
            <a:endParaRPr lang="en-US" altLang="zh-CN" sz="3200" dirty="0" smtClean="0"/>
          </a:p>
          <a:p>
            <a:pPr marL="457200" indent="-457200">
              <a:buFont typeface="Wingdings" panose="05000000000000000000" pitchFamily="2" charset="2"/>
              <a:buChar char="l"/>
            </a:pPr>
            <a:endParaRPr lang="en-US" altLang="zh-CN" sz="3200" dirty="0" smtClean="0"/>
          </a:p>
        </p:txBody>
      </p:sp>
      <p:sp>
        <p:nvSpPr>
          <p:cNvPr id="5" name="灯片编号占位符 4"/>
          <p:cNvSpPr>
            <a:spLocks noGrp="1"/>
          </p:cNvSpPr>
          <p:nvPr>
            <p:ph type="sldNum" sz="quarter" idx="12"/>
          </p:nvPr>
        </p:nvSpPr>
        <p:spPr/>
        <p:txBody>
          <a:bodyPr/>
          <a:lstStyle/>
          <a:p>
            <a:fld id="{8B60B334-CF15-EE45-8811-EBD61873BB2F}" type="slidenum">
              <a:rPr lang="en-US" smtClean="0"/>
              <a:t>40</a:t>
            </a:fld>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4645" y="5457286"/>
            <a:ext cx="6640814" cy="899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699881" y="3941534"/>
            <a:ext cx="8049039" cy="954107"/>
          </a:xfrm>
          <a:prstGeom prst="rect">
            <a:avLst/>
          </a:prstGeom>
        </p:spPr>
        <p:txBody>
          <a:bodyPr wrap="square">
            <a:spAutoFit/>
          </a:bodyPr>
          <a:lstStyle/>
          <a:p>
            <a:r>
              <a:rPr lang="en-US" altLang="zh-CN" sz="2800" dirty="0" smtClean="0"/>
              <a:t>TCP </a:t>
            </a:r>
            <a:r>
              <a:rPr lang="en-US" altLang="zh-CN" sz="2800" dirty="0"/>
              <a:t>connection RTT </a:t>
            </a:r>
            <a:r>
              <a:rPr lang="zh-CN" altLang="en-US" sz="2800" dirty="0" smtClean="0"/>
              <a:t>≈ </a:t>
            </a:r>
            <a:r>
              <a:rPr lang="en-US" altLang="zh-CN" sz="2800" dirty="0" smtClean="0"/>
              <a:t>3 seconds  -&gt; </a:t>
            </a:r>
            <a:r>
              <a:rPr lang="en-US" altLang="zh-CN" sz="2800" dirty="0"/>
              <a:t>one packet </a:t>
            </a:r>
            <a:r>
              <a:rPr lang="en-US" altLang="zh-CN" sz="2800" dirty="0" smtClean="0"/>
              <a:t>drop</a:t>
            </a:r>
          </a:p>
          <a:p>
            <a:r>
              <a:rPr lang="en-US" altLang="zh-CN" sz="2800" dirty="0"/>
              <a:t>TCP connection RTT </a:t>
            </a:r>
            <a:r>
              <a:rPr lang="zh-CN" altLang="en-US" sz="2800" dirty="0"/>
              <a:t>≈ </a:t>
            </a:r>
            <a:r>
              <a:rPr lang="en-US" altLang="zh-CN" sz="2800" dirty="0" smtClean="0"/>
              <a:t>9 seconds  -&gt; two packet drops</a:t>
            </a:r>
            <a:endParaRPr lang="en-US" altLang="zh-CN" sz="2800" dirty="0"/>
          </a:p>
        </p:txBody>
      </p:sp>
      <p:sp>
        <p:nvSpPr>
          <p:cNvPr id="9" name="矩形 8"/>
          <p:cNvSpPr/>
          <p:nvPr/>
        </p:nvSpPr>
        <p:spPr>
          <a:xfrm>
            <a:off x="0" y="5536798"/>
            <a:ext cx="2151166" cy="584775"/>
          </a:xfrm>
          <a:prstGeom prst="rect">
            <a:avLst/>
          </a:prstGeom>
        </p:spPr>
        <p:txBody>
          <a:bodyPr wrap="none">
            <a:spAutoFit/>
          </a:bodyPr>
          <a:lstStyle/>
          <a:p>
            <a:r>
              <a:rPr lang="en-US" altLang="zh-CN" sz="3200" dirty="0"/>
              <a:t>Drop </a:t>
            </a:r>
            <a:r>
              <a:rPr lang="en-US" altLang="zh-CN" sz="3200" dirty="0" smtClean="0"/>
              <a:t>Rate =</a:t>
            </a:r>
            <a:endParaRPr lang="zh-CN" altLang="en-US" sz="3200" dirty="0"/>
          </a:p>
        </p:txBody>
      </p:sp>
    </p:spTree>
    <p:extLst>
      <p:ext uri="{BB962C8B-B14F-4D97-AF65-F5344CB8AC3E}">
        <p14:creationId xmlns:p14="http://schemas.microsoft.com/office/powerpoint/2010/main" val="37562881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Packet </a:t>
            </a:r>
            <a:r>
              <a:rPr lang="en-US" altLang="zh-CN" dirty="0" smtClean="0"/>
              <a:t>Drop Rate </a:t>
            </a:r>
            <a:r>
              <a:rPr lang="en-US" altLang="zh-CN" dirty="0"/>
              <a:t>Analysis</a:t>
            </a:r>
            <a:endParaRPr lang="en-US" dirty="0"/>
          </a:p>
        </p:txBody>
      </p:sp>
      <p:sp>
        <p:nvSpPr>
          <p:cNvPr id="3" name="TextBox 2"/>
          <p:cNvSpPr txBox="1"/>
          <p:nvPr/>
        </p:nvSpPr>
        <p:spPr>
          <a:xfrm>
            <a:off x="304801" y="4552122"/>
            <a:ext cx="8839200" cy="2062103"/>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smtClean="0"/>
              <a:t>The </a:t>
            </a:r>
            <a:r>
              <a:rPr lang="en-US" altLang="zh-CN" sz="3200" dirty="0"/>
              <a:t>drop rate is in </a:t>
            </a:r>
            <a:r>
              <a:rPr lang="en-US" altLang="zh-CN" sz="3200" dirty="0" smtClean="0"/>
              <a:t>the range                        unless </a:t>
            </a:r>
            <a:r>
              <a:rPr lang="en-US" altLang="zh-CN" sz="3200" dirty="0"/>
              <a:t>network incidents happen</a:t>
            </a:r>
            <a:r>
              <a:rPr lang="en-US" altLang="zh-CN" sz="3200" dirty="0" smtClean="0"/>
              <a:t>.</a:t>
            </a:r>
          </a:p>
          <a:p>
            <a:pPr marL="457200" indent="-457200">
              <a:buFont typeface="Wingdings" panose="05000000000000000000" pitchFamily="2" charset="2"/>
              <a:buChar char="l"/>
            </a:pPr>
            <a:r>
              <a:rPr lang="en-US" altLang="zh-CN" sz="3200" dirty="0" smtClean="0"/>
              <a:t>The inter-pod </a:t>
            </a:r>
            <a:r>
              <a:rPr lang="en-US" altLang="zh-CN" sz="3200" dirty="0"/>
              <a:t>packet drop rate is typically several </a:t>
            </a:r>
            <a:r>
              <a:rPr lang="en-US" altLang="zh-CN" sz="3200" dirty="0" smtClean="0"/>
              <a:t>times higher </a:t>
            </a:r>
            <a:r>
              <a:rPr lang="en-US" altLang="zh-CN" sz="3200" dirty="0"/>
              <a:t>than that of intra-pod</a:t>
            </a:r>
            <a:r>
              <a:rPr lang="en-US" altLang="zh-CN" sz="3200" dirty="0" smtClean="0"/>
              <a:t>.</a:t>
            </a:r>
          </a:p>
        </p:txBody>
      </p:sp>
      <p:sp>
        <p:nvSpPr>
          <p:cNvPr id="5" name="灯片编号占位符 4"/>
          <p:cNvSpPr>
            <a:spLocks noGrp="1"/>
          </p:cNvSpPr>
          <p:nvPr>
            <p:ph type="sldNum" sz="quarter" idx="12"/>
          </p:nvPr>
        </p:nvSpPr>
        <p:spPr/>
        <p:txBody>
          <a:bodyPr/>
          <a:lstStyle/>
          <a:p>
            <a:fld id="{8B60B334-CF15-EE45-8811-EBD61873BB2F}" type="slidenum">
              <a:rPr lang="en-US" smtClean="0"/>
              <a:t>41</a:t>
            </a:fld>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57" y="1219200"/>
            <a:ext cx="8030817" cy="3112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3514" y="4670831"/>
            <a:ext cx="2029862" cy="372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61920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Is it a network issue?</a:t>
            </a:r>
            <a:endParaRPr lang="en-US" dirty="0"/>
          </a:p>
        </p:txBody>
      </p:sp>
      <p:sp>
        <p:nvSpPr>
          <p:cNvPr id="3" name="TextBox 2"/>
          <p:cNvSpPr txBox="1"/>
          <p:nvPr/>
        </p:nvSpPr>
        <p:spPr>
          <a:xfrm>
            <a:off x="304801" y="1371600"/>
            <a:ext cx="8839200" cy="2554545"/>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a:t>T</a:t>
            </a:r>
            <a:r>
              <a:rPr lang="en-US" altLang="zh-CN" sz="3200" dirty="0" smtClean="0"/>
              <a:t>wo </a:t>
            </a:r>
            <a:r>
              <a:rPr lang="en-US" altLang="zh-CN" sz="3200" dirty="0"/>
              <a:t>network </a:t>
            </a:r>
            <a:r>
              <a:rPr lang="en-US" altLang="zh-CN" sz="3200" dirty="0" smtClean="0"/>
              <a:t>SLA metrics</a:t>
            </a:r>
            <a:r>
              <a:rPr lang="en-US" altLang="zh-CN" sz="3200" dirty="0"/>
              <a:t>: </a:t>
            </a:r>
            <a:endParaRPr lang="en-US" altLang="zh-CN" sz="3200" dirty="0" smtClean="0"/>
          </a:p>
          <a:p>
            <a:pPr marL="457200" indent="-457200">
              <a:buFont typeface="Wingdings" panose="05000000000000000000" pitchFamily="2" charset="2"/>
              <a:buChar char="Ø"/>
            </a:pPr>
            <a:r>
              <a:rPr lang="en-US" altLang="zh-CN" sz="3200" dirty="0"/>
              <a:t>P</a:t>
            </a:r>
            <a:r>
              <a:rPr lang="en-US" altLang="zh-CN" sz="3200" dirty="0" smtClean="0"/>
              <a:t>acket </a:t>
            </a:r>
            <a:r>
              <a:rPr lang="en-US" altLang="zh-CN" sz="3200" dirty="0"/>
              <a:t>drop </a:t>
            </a:r>
            <a:r>
              <a:rPr lang="en-US" altLang="zh-CN" sz="3200" dirty="0" smtClean="0"/>
              <a:t>rate.</a:t>
            </a:r>
          </a:p>
          <a:p>
            <a:pPr marL="457200" indent="-457200">
              <a:buFont typeface="Wingdings" panose="05000000000000000000" pitchFamily="2" charset="2"/>
              <a:buChar char="Ø"/>
            </a:pPr>
            <a:r>
              <a:rPr lang="en-US" altLang="zh-CN" sz="3200" dirty="0" smtClean="0"/>
              <a:t>Network </a:t>
            </a:r>
            <a:r>
              <a:rPr lang="en-US" altLang="zh-CN" sz="3200" dirty="0"/>
              <a:t>latency at </a:t>
            </a:r>
            <a:r>
              <a:rPr lang="en-US" altLang="zh-CN" sz="3200" dirty="0" smtClean="0"/>
              <a:t>the 99th percentile.</a:t>
            </a:r>
            <a:endParaRPr lang="en-US" altLang="zh-CN" sz="3200" dirty="0"/>
          </a:p>
          <a:p>
            <a:pPr marL="457200" indent="-457200">
              <a:buFont typeface="Wingdings" panose="05000000000000000000" pitchFamily="2" charset="2"/>
              <a:buChar char="l"/>
            </a:pPr>
            <a:r>
              <a:rPr lang="en-US" altLang="zh-CN" sz="3200" dirty="0" smtClean="0"/>
              <a:t>If </a:t>
            </a:r>
            <a:r>
              <a:rPr lang="en-US" altLang="zh-CN" sz="3200" dirty="0"/>
              <a:t>these two metrics </a:t>
            </a:r>
            <a:r>
              <a:rPr lang="en-US" altLang="zh-CN" sz="3200" dirty="0" smtClean="0"/>
              <a:t>change significantly</a:t>
            </a:r>
            <a:r>
              <a:rPr lang="en-US" altLang="zh-CN" sz="3200" dirty="0"/>
              <a:t>, then it is a network issue.</a:t>
            </a:r>
            <a:endParaRPr lang="en-US" altLang="zh-CN" sz="3200" dirty="0" smtClean="0"/>
          </a:p>
        </p:txBody>
      </p:sp>
      <p:sp>
        <p:nvSpPr>
          <p:cNvPr id="5" name="灯片编号占位符 4"/>
          <p:cNvSpPr>
            <a:spLocks noGrp="1"/>
          </p:cNvSpPr>
          <p:nvPr>
            <p:ph type="sldNum" sz="quarter" idx="12"/>
          </p:nvPr>
        </p:nvSpPr>
        <p:spPr/>
        <p:txBody>
          <a:bodyPr/>
          <a:lstStyle/>
          <a:p>
            <a:fld id="{8B60B334-CF15-EE45-8811-EBD61873BB2F}" type="slidenum">
              <a:rPr lang="en-US" smtClean="0"/>
              <a:t>42</a:t>
            </a:fld>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451" y="3918844"/>
            <a:ext cx="6470373" cy="2939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47392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smtClean="0"/>
              <a:t>Silent Packet Drop Detection</a:t>
            </a:r>
            <a:endParaRPr lang="en-US" dirty="0"/>
          </a:p>
        </p:txBody>
      </p:sp>
      <p:sp>
        <p:nvSpPr>
          <p:cNvPr id="3" name="TextBox 2"/>
          <p:cNvSpPr txBox="1"/>
          <p:nvPr/>
        </p:nvSpPr>
        <p:spPr>
          <a:xfrm>
            <a:off x="304801" y="1371600"/>
            <a:ext cx="8839200" cy="3046988"/>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a:solidFill>
                  <a:srgbClr val="FF0000"/>
                </a:solidFill>
              </a:rPr>
              <a:t>Silent Packet </a:t>
            </a:r>
            <a:r>
              <a:rPr lang="en-US" altLang="zh-CN" sz="3200" dirty="0" smtClean="0">
                <a:solidFill>
                  <a:srgbClr val="FF0000"/>
                </a:solidFill>
              </a:rPr>
              <a:t>Drop: </a:t>
            </a:r>
            <a:r>
              <a:rPr lang="en-US" altLang="zh-CN" sz="3200" dirty="0" smtClean="0"/>
              <a:t>the switches </a:t>
            </a:r>
            <a:r>
              <a:rPr lang="en-US" altLang="zh-CN" sz="3200" dirty="0"/>
              <a:t>do </a:t>
            </a:r>
            <a:r>
              <a:rPr lang="en-US" altLang="zh-CN" sz="3200" dirty="0" smtClean="0"/>
              <a:t>not show </a:t>
            </a:r>
            <a:r>
              <a:rPr lang="en-US" altLang="zh-CN" sz="3200" dirty="0"/>
              <a:t>information about </a:t>
            </a:r>
            <a:r>
              <a:rPr lang="en-US" altLang="zh-CN" sz="3200" dirty="0" smtClean="0"/>
              <a:t>packet </a:t>
            </a:r>
            <a:r>
              <a:rPr lang="en-US" altLang="zh-CN" sz="3200" dirty="0"/>
              <a:t>drop and the switches seem innocent</a:t>
            </a:r>
            <a:r>
              <a:rPr lang="en-US" altLang="zh-CN" sz="3200" dirty="0" smtClean="0"/>
              <a:t>.</a:t>
            </a:r>
          </a:p>
          <a:p>
            <a:pPr marL="457200" indent="-457200">
              <a:buFont typeface="Wingdings" panose="05000000000000000000" pitchFamily="2" charset="2"/>
              <a:buChar char="l"/>
            </a:pPr>
            <a:endParaRPr lang="en-US" altLang="zh-CN" sz="3200" dirty="0" smtClean="0"/>
          </a:p>
          <a:p>
            <a:pPr marL="457200" indent="-457200">
              <a:buFont typeface="Wingdings" panose="05000000000000000000" pitchFamily="2" charset="2"/>
              <a:buChar char="Ø"/>
            </a:pPr>
            <a:r>
              <a:rPr lang="en-US" altLang="zh-CN" sz="3200" dirty="0"/>
              <a:t>P</a:t>
            </a:r>
            <a:r>
              <a:rPr lang="en-US" altLang="zh-CN" sz="3200" dirty="0" smtClean="0"/>
              <a:t>acket black-hole</a:t>
            </a:r>
          </a:p>
          <a:p>
            <a:pPr marL="457200" indent="-457200">
              <a:buFont typeface="Wingdings" panose="05000000000000000000" pitchFamily="2" charset="2"/>
              <a:buChar char="Ø"/>
            </a:pPr>
            <a:r>
              <a:rPr lang="en-US" altLang="zh-CN" sz="3200" dirty="0"/>
              <a:t>S</a:t>
            </a:r>
            <a:r>
              <a:rPr lang="en-US" altLang="zh-CN" sz="3200" dirty="0" smtClean="0"/>
              <a:t>ilent random packet drops</a:t>
            </a:r>
          </a:p>
        </p:txBody>
      </p:sp>
      <p:sp>
        <p:nvSpPr>
          <p:cNvPr id="5" name="灯片编号占位符 4"/>
          <p:cNvSpPr>
            <a:spLocks noGrp="1"/>
          </p:cNvSpPr>
          <p:nvPr>
            <p:ph type="sldNum" sz="quarter" idx="12"/>
          </p:nvPr>
        </p:nvSpPr>
        <p:spPr/>
        <p:txBody>
          <a:bodyPr/>
          <a:lstStyle/>
          <a:p>
            <a:fld id="{8B60B334-CF15-EE45-8811-EBD61873BB2F}" type="slidenum">
              <a:rPr lang="en-US" smtClean="0"/>
              <a:t>43</a:t>
            </a:fld>
            <a:endParaRPr lang="en-US" dirty="0"/>
          </a:p>
        </p:txBody>
      </p:sp>
    </p:spTree>
    <p:extLst>
      <p:ext uri="{BB962C8B-B14F-4D97-AF65-F5344CB8AC3E}">
        <p14:creationId xmlns:p14="http://schemas.microsoft.com/office/powerpoint/2010/main" val="39247917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Packet B</a:t>
            </a:r>
            <a:r>
              <a:rPr lang="en-US" altLang="zh-CN" dirty="0" smtClean="0"/>
              <a:t>lack-hole Detection</a:t>
            </a:r>
            <a:endParaRPr lang="en-US" dirty="0"/>
          </a:p>
        </p:txBody>
      </p:sp>
      <p:sp>
        <p:nvSpPr>
          <p:cNvPr id="3" name="TextBox 2"/>
          <p:cNvSpPr txBox="1"/>
          <p:nvPr/>
        </p:nvSpPr>
        <p:spPr>
          <a:xfrm>
            <a:off x="304801" y="1371600"/>
            <a:ext cx="8839200" cy="3046988"/>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smtClean="0">
                <a:solidFill>
                  <a:srgbClr val="FF0000"/>
                </a:solidFill>
              </a:rPr>
              <a:t>Packet black-hole: </a:t>
            </a:r>
            <a:r>
              <a:rPr lang="en-US" altLang="zh-CN" sz="3200" dirty="0"/>
              <a:t>packets that meet certain </a:t>
            </a:r>
            <a:r>
              <a:rPr lang="en-US" altLang="zh-CN" sz="3200" dirty="0" smtClean="0"/>
              <a:t>‘patterns’ </a:t>
            </a:r>
            <a:r>
              <a:rPr lang="en-US" altLang="zh-CN" sz="3200" dirty="0"/>
              <a:t>are </a:t>
            </a:r>
            <a:r>
              <a:rPr lang="en-US" altLang="zh-CN" sz="3200" dirty="0" smtClean="0"/>
              <a:t>dropped deterministically </a:t>
            </a:r>
            <a:r>
              <a:rPr lang="en-US" altLang="zh-CN" sz="3200" dirty="0"/>
              <a:t>(i.e., 100%) by the switch</a:t>
            </a:r>
            <a:r>
              <a:rPr lang="en-US" altLang="zh-CN" sz="3200" dirty="0" smtClean="0"/>
              <a:t>.</a:t>
            </a:r>
            <a:endParaRPr lang="en-US" altLang="zh-CN" sz="3200" dirty="0"/>
          </a:p>
          <a:p>
            <a:pPr marL="457200" indent="-457200">
              <a:buFont typeface="Wingdings" panose="05000000000000000000" pitchFamily="2" charset="2"/>
              <a:buChar char="l"/>
            </a:pPr>
            <a:endParaRPr lang="en-US" altLang="zh-CN" sz="3200" dirty="0" smtClean="0"/>
          </a:p>
          <a:p>
            <a:pPr marL="457200" indent="-457200">
              <a:buFont typeface="Wingdings" panose="05000000000000000000" pitchFamily="2" charset="2"/>
              <a:buChar char="Ø"/>
            </a:pPr>
            <a:r>
              <a:rPr lang="en-US" altLang="zh-CN" sz="3200" dirty="0" smtClean="0"/>
              <a:t>Caused by corrupted</a:t>
            </a:r>
            <a:r>
              <a:rPr lang="en-US" altLang="zh-CN" sz="3200" dirty="0"/>
              <a:t> TCAM table </a:t>
            </a:r>
            <a:r>
              <a:rPr lang="en-US" altLang="zh-CN" sz="3200" dirty="0" smtClean="0"/>
              <a:t>or ECMP-related errors.</a:t>
            </a:r>
          </a:p>
        </p:txBody>
      </p:sp>
      <p:sp>
        <p:nvSpPr>
          <p:cNvPr id="5" name="灯片编号占位符 4"/>
          <p:cNvSpPr>
            <a:spLocks noGrp="1"/>
          </p:cNvSpPr>
          <p:nvPr>
            <p:ph type="sldNum" sz="quarter" idx="12"/>
          </p:nvPr>
        </p:nvSpPr>
        <p:spPr/>
        <p:txBody>
          <a:bodyPr/>
          <a:lstStyle/>
          <a:p>
            <a:fld id="{8B60B334-CF15-EE45-8811-EBD61873BB2F}" type="slidenum">
              <a:rPr lang="en-US" smtClean="0"/>
              <a:t>44</a:t>
            </a:fld>
            <a:endParaRPr lang="en-US" dirty="0"/>
          </a:p>
        </p:txBody>
      </p:sp>
    </p:spTree>
    <p:extLst>
      <p:ext uri="{BB962C8B-B14F-4D97-AF65-F5344CB8AC3E}">
        <p14:creationId xmlns:p14="http://schemas.microsoft.com/office/powerpoint/2010/main" val="31702073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Packet B</a:t>
            </a:r>
            <a:r>
              <a:rPr lang="en-US" altLang="zh-CN" dirty="0" smtClean="0"/>
              <a:t>lack-hole Detection</a:t>
            </a:r>
            <a:endParaRPr lang="en-US" dirty="0"/>
          </a:p>
        </p:txBody>
      </p:sp>
      <p:sp>
        <p:nvSpPr>
          <p:cNvPr id="3" name="TextBox 2"/>
          <p:cNvSpPr txBox="1"/>
          <p:nvPr/>
        </p:nvSpPr>
        <p:spPr>
          <a:xfrm>
            <a:off x="304801" y="1371600"/>
            <a:ext cx="8839200" cy="2062103"/>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err="1" smtClean="0"/>
              <a:t>ToR</a:t>
            </a:r>
            <a:r>
              <a:rPr lang="en-US" altLang="zh-CN" sz="3200" dirty="0" smtClean="0"/>
              <a:t> switch black-hole detection algorithm</a:t>
            </a:r>
          </a:p>
          <a:p>
            <a:pPr marL="514350" indent="-514350">
              <a:buFont typeface="+mj-ea"/>
              <a:buAutoNum type="circleNumDbPlain"/>
            </a:pPr>
            <a:r>
              <a:rPr lang="en-US" altLang="zh-CN" sz="3200" dirty="0" smtClean="0"/>
              <a:t>In a Pod, if the </a:t>
            </a:r>
            <a:r>
              <a:rPr lang="en-US" altLang="zh-CN" sz="3200" dirty="0"/>
              <a:t>ratio of servers with black-hole </a:t>
            </a:r>
            <a:r>
              <a:rPr lang="en-US" altLang="zh-CN" sz="3200" dirty="0" smtClean="0"/>
              <a:t>symptom is larger than a threshold -&gt; Its </a:t>
            </a:r>
            <a:r>
              <a:rPr lang="en-US" altLang="zh-CN" sz="3200" dirty="0" err="1" smtClean="0"/>
              <a:t>ToR</a:t>
            </a:r>
            <a:r>
              <a:rPr lang="en-US" altLang="zh-CN" sz="3200" dirty="0" smtClean="0"/>
              <a:t> switch is a black-hole candidate.</a:t>
            </a:r>
            <a:endParaRPr lang="en-US" altLang="zh-CN" sz="3200" dirty="0"/>
          </a:p>
        </p:txBody>
      </p:sp>
      <p:sp>
        <p:nvSpPr>
          <p:cNvPr id="5" name="灯片编号占位符 4"/>
          <p:cNvSpPr>
            <a:spLocks noGrp="1"/>
          </p:cNvSpPr>
          <p:nvPr>
            <p:ph type="sldNum" sz="quarter" idx="12"/>
          </p:nvPr>
        </p:nvSpPr>
        <p:spPr/>
        <p:txBody>
          <a:bodyPr/>
          <a:lstStyle/>
          <a:p>
            <a:fld id="{8B60B334-CF15-EE45-8811-EBD61873BB2F}" type="slidenum">
              <a:rPr lang="en-US" smtClean="0"/>
              <a:t>45</a:t>
            </a:fld>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691" y="3433703"/>
            <a:ext cx="4159420" cy="3424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2981739" y="5705061"/>
            <a:ext cx="775252" cy="23853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矩形 6"/>
          <p:cNvSpPr/>
          <p:nvPr/>
        </p:nvSpPr>
        <p:spPr>
          <a:xfrm>
            <a:off x="2981739" y="5976730"/>
            <a:ext cx="775252" cy="23853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矩形 7"/>
          <p:cNvSpPr/>
          <p:nvPr/>
        </p:nvSpPr>
        <p:spPr>
          <a:xfrm>
            <a:off x="5837582" y="5976730"/>
            <a:ext cx="775252" cy="23853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矩形 8"/>
          <p:cNvSpPr/>
          <p:nvPr/>
        </p:nvSpPr>
        <p:spPr>
          <a:xfrm>
            <a:off x="5817704" y="5125974"/>
            <a:ext cx="775252" cy="413436"/>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矩形 9"/>
          <p:cNvSpPr/>
          <p:nvPr/>
        </p:nvSpPr>
        <p:spPr>
          <a:xfrm>
            <a:off x="2981739" y="5145852"/>
            <a:ext cx="775252" cy="413436"/>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3995530" y="3433703"/>
            <a:ext cx="3001618" cy="30341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506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Packet B</a:t>
            </a:r>
            <a:r>
              <a:rPr lang="en-US" altLang="zh-CN" dirty="0" smtClean="0"/>
              <a:t>lack-hole Detection</a:t>
            </a:r>
            <a:endParaRPr lang="en-US" dirty="0"/>
          </a:p>
        </p:txBody>
      </p:sp>
      <p:sp>
        <p:nvSpPr>
          <p:cNvPr id="3" name="TextBox 2"/>
          <p:cNvSpPr txBox="1"/>
          <p:nvPr/>
        </p:nvSpPr>
        <p:spPr>
          <a:xfrm>
            <a:off x="304801" y="1371600"/>
            <a:ext cx="8839200" cy="2062103"/>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err="1" smtClean="0"/>
              <a:t>ToR</a:t>
            </a:r>
            <a:r>
              <a:rPr lang="en-US" altLang="zh-CN" sz="3200" dirty="0" smtClean="0"/>
              <a:t> switch black-hole detection algorithm</a:t>
            </a:r>
          </a:p>
          <a:p>
            <a:pPr marL="514350" indent="-514350">
              <a:buFont typeface="+mj-ea"/>
              <a:buAutoNum type="circleNumDbPlain" startAt="2"/>
            </a:pPr>
            <a:r>
              <a:rPr lang="en-US" altLang="zh-CN" sz="3200" dirty="0" smtClean="0"/>
              <a:t>In a </a:t>
            </a:r>
            <a:r>
              <a:rPr lang="en-US" altLang="zh-CN" sz="3200" dirty="0" err="1" smtClean="0"/>
              <a:t>Podset</a:t>
            </a:r>
            <a:r>
              <a:rPr lang="en-US" altLang="zh-CN" sz="3200" dirty="0" smtClean="0"/>
              <a:t>, </a:t>
            </a:r>
          </a:p>
          <a:p>
            <a:pPr marL="457200" indent="-457200">
              <a:buFont typeface="Wingdings" panose="05000000000000000000" pitchFamily="2" charset="2"/>
              <a:buChar char="Ø"/>
            </a:pPr>
            <a:r>
              <a:rPr lang="en-US" altLang="zh-CN" sz="3200" dirty="0"/>
              <a:t>I</a:t>
            </a:r>
            <a:r>
              <a:rPr lang="en-US" altLang="zh-CN" sz="3200" dirty="0" smtClean="0"/>
              <a:t>f only part of the </a:t>
            </a:r>
            <a:r>
              <a:rPr lang="en-US" altLang="zh-CN" sz="3200" dirty="0" err="1" smtClean="0"/>
              <a:t>ToRs</a:t>
            </a:r>
            <a:r>
              <a:rPr lang="en-US" altLang="zh-CN" sz="3200" dirty="0" smtClean="0"/>
              <a:t> are</a:t>
            </a:r>
            <a:r>
              <a:rPr lang="en-US" altLang="zh-CN" sz="3200" dirty="0"/>
              <a:t> </a:t>
            </a:r>
            <a:r>
              <a:rPr lang="en-US" altLang="zh-CN" sz="3200" dirty="0" smtClean="0"/>
              <a:t>candidates -&gt; Restart </a:t>
            </a:r>
            <a:r>
              <a:rPr lang="en-US" altLang="zh-CN" sz="3200" dirty="0"/>
              <a:t>the </a:t>
            </a:r>
            <a:r>
              <a:rPr lang="en-US" altLang="zh-CN" sz="3200" dirty="0" err="1"/>
              <a:t>ToRs</a:t>
            </a:r>
            <a:r>
              <a:rPr lang="en-US" altLang="zh-CN" sz="3200" dirty="0" smtClean="0"/>
              <a:t>.</a:t>
            </a:r>
          </a:p>
        </p:txBody>
      </p:sp>
      <p:sp>
        <p:nvSpPr>
          <p:cNvPr id="5" name="灯片编号占位符 4"/>
          <p:cNvSpPr>
            <a:spLocks noGrp="1"/>
          </p:cNvSpPr>
          <p:nvPr>
            <p:ph type="sldNum" sz="quarter" idx="12"/>
          </p:nvPr>
        </p:nvSpPr>
        <p:spPr/>
        <p:txBody>
          <a:bodyPr/>
          <a:lstStyle/>
          <a:p>
            <a:fld id="{8B60B334-CF15-EE45-8811-EBD61873BB2F}" type="slidenum">
              <a:rPr lang="en-US" smtClean="0"/>
              <a:t>46</a:t>
            </a:fld>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691" y="3433703"/>
            <a:ext cx="4159420" cy="3424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2981739" y="5705061"/>
            <a:ext cx="775252" cy="23853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矩形 7"/>
          <p:cNvSpPr/>
          <p:nvPr/>
        </p:nvSpPr>
        <p:spPr>
          <a:xfrm>
            <a:off x="2981739" y="5976730"/>
            <a:ext cx="775252" cy="23853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矩形 8"/>
          <p:cNvSpPr/>
          <p:nvPr/>
        </p:nvSpPr>
        <p:spPr>
          <a:xfrm>
            <a:off x="5837582" y="5976730"/>
            <a:ext cx="775252" cy="23853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矩形 9"/>
          <p:cNvSpPr/>
          <p:nvPr/>
        </p:nvSpPr>
        <p:spPr>
          <a:xfrm>
            <a:off x="5817704" y="5125974"/>
            <a:ext cx="775252" cy="413436"/>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矩形 10"/>
          <p:cNvSpPr/>
          <p:nvPr/>
        </p:nvSpPr>
        <p:spPr>
          <a:xfrm>
            <a:off x="2981739" y="5145852"/>
            <a:ext cx="775252" cy="413436"/>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p:cNvSpPr/>
          <p:nvPr/>
        </p:nvSpPr>
        <p:spPr>
          <a:xfrm>
            <a:off x="3995530" y="3433703"/>
            <a:ext cx="3001618" cy="30341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3" name="直接箭头连接符 12"/>
          <p:cNvCxnSpPr>
            <a:endCxn id="11" idx="1"/>
          </p:cNvCxnSpPr>
          <p:nvPr/>
        </p:nvCxnSpPr>
        <p:spPr>
          <a:xfrm>
            <a:off x="1749287" y="4890052"/>
            <a:ext cx="1232452" cy="4625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矩形 13"/>
          <p:cNvSpPr/>
          <p:nvPr/>
        </p:nvSpPr>
        <p:spPr>
          <a:xfrm>
            <a:off x="880341" y="4310053"/>
            <a:ext cx="1141851" cy="461665"/>
          </a:xfrm>
          <a:prstGeom prst="rect">
            <a:avLst/>
          </a:prstGeom>
        </p:spPr>
        <p:txBody>
          <a:bodyPr wrap="none">
            <a:spAutoFit/>
          </a:bodyPr>
          <a:lstStyle/>
          <a:p>
            <a:r>
              <a:rPr lang="en-US" altLang="zh-CN" sz="2400" dirty="0"/>
              <a:t>Restart </a:t>
            </a:r>
            <a:endParaRPr lang="zh-CN" altLang="en-US" sz="2400" dirty="0"/>
          </a:p>
        </p:txBody>
      </p:sp>
      <p:sp>
        <p:nvSpPr>
          <p:cNvPr id="15" name="矩形 14"/>
          <p:cNvSpPr/>
          <p:nvPr/>
        </p:nvSpPr>
        <p:spPr>
          <a:xfrm>
            <a:off x="7195001" y="4418231"/>
            <a:ext cx="1141851" cy="461665"/>
          </a:xfrm>
          <a:prstGeom prst="rect">
            <a:avLst/>
          </a:prstGeom>
        </p:spPr>
        <p:txBody>
          <a:bodyPr wrap="none">
            <a:spAutoFit/>
          </a:bodyPr>
          <a:lstStyle/>
          <a:p>
            <a:r>
              <a:rPr lang="en-US" altLang="zh-CN" sz="2400" dirty="0"/>
              <a:t>Restart </a:t>
            </a:r>
            <a:endParaRPr lang="zh-CN" altLang="en-US" sz="2400" dirty="0"/>
          </a:p>
        </p:txBody>
      </p:sp>
      <p:cxnSp>
        <p:nvCxnSpPr>
          <p:cNvPr id="17" name="直接箭头连接符 16"/>
          <p:cNvCxnSpPr/>
          <p:nvPr/>
        </p:nvCxnSpPr>
        <p:spPr>
          <a:xfrm flipH="1">
            <a:off x="6612834" y="4890052"/>
            <a:ext cx="821636" cy="4426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56495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Packet B</a:t>
            </a:r>
            <a:r>
              <a:rPr lang="en-US" altLang="zh-CN" dirty="0" smtClean="0"/>
              <a:t>lack-hole Detection</a:t>
            </a:r>
            <a:endParaRPr lang="en-US" dirty="0"/>
          </a:p>
        </p:txBody>
      </p:sp>
      <p:sp>
        <p:nvSpPr>
          <p:cNvPr id="3" name="TextBox 2"/>
          <p:cNvSpPr txBox="1"/>
          <p:nvPr/>
        </p:nvSpPr>
        <p:spPr>
          <a:xfrm>
            <a:off x="304801" y="1371600"/>
            <a:ext cx="8839200" cy="2062103"/>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err="1" smtClean="0"/>
              <a:t>ToR</a:t>
            </a:r>
            <a:r>
              <a:rPr lang="en-US" altLang="zh-CN" sz="3200" dirty="0" smtClean="0"/>
              <a:t> switch black-hole detection algorithm</a:t>
            </a:r>
          </a:p>
          <a:p>
            <a:pPr marL="514350" indent="-514350">
              <a:buFont typeface="+mj-ea"/>
              <a:buAutoNum type="circleNumDbPlain" startAt="2"/>
            </a:pPr>
            <a:r>
              <a:rPr lang="en-US" altLang="zh-CN" sz="3200" dirty="0" smtClean="0"/>
              <a:t>In a </a:t>
            </a:r>
            <a:r>
              <a:rPr lang="en-US" altLang="zh-CN" sz="3200" dirty="0" err="1" smtClean="0"/>
              <a:t>Podset</a:t>
            </a:r>
            <a:r>
              <a:rPr lang="en-US" altLang="zh-CN" sz="3200" dirty="0" smtClean="0"/>
              <a:t>, </a:t>
            </a:r>
          </a:p>
          <a:p>
            <a:pPr marL="457200" indent="-457200">
              <a:buFont typeface="Wingdings" panose="05000000000000000000" pitchFamily="2" charset="2"/>
              <a:buChar char="Ø"/>
            </a:pPr>
            <a:r>
              <a:rPr lang="en-US" altLang="zh-CN" sz="3200" dirty="0"/>
              <a:t>If all the </a:t>
            </a:r>
            <a:r>
              <a:rPr lang="en-US" altLang="zh-CN" sz="3200" dirty="0" err="1"/>
              <a:t>ToRs</a:t>
            </a:r>
            <a:r>
              <a:rPr lang="en-US" altLang="zh-CN" sz="3200" dirty="0"/>
              <a:t> are candidates -&gt; Error is in the Leaf or Spine layer. </a:t>
            </a:r>
          </a:p>
        </p:txBody>
      </p:sp>
      <p:sp>
        <p:nvSpPr>
          <p:cNvPr id="5" name="灯片编号占位符 4"/>
          <p:cNvSpPr>
            <a:spLocks noGrp="1"/>
          </p:cNvSpPr>
          <p:nvPr>
            <p:ph type="sldNum" sz="quarter" idx="12"/>
          </p:nvPr>
        </p:nvSpPr>
        <p:spPr/>
        <p:txBody>
          <a:bodyPr/>
          <a:lstStyle/>
          <a:p>
            <a:fld id="{8B60B334-CF15-EE45-8811-EBD61873BB2F}" type="slidenum">
              <a:rPr lang="en-US" smtClean="0"/>
              <a:t>47</a:t>
            </a:fld>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691" y="3433703"/>
            <a:ext cx="4159420" cy="3424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2981739" y="5705061"/>
            <a:ext cx="775252" cy="23853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矩形 7"/>
          <p:cNvSpPr/>
          <p:nvPr/>
        </p:nvSpPr>
        <p:spPr>
          <a:xfrm>
            <a:off x="2981739" y="5976730"/>
            <a:ext cx="775252" cy="23853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矩形 8"/>
          <p:cNvSpPr/>
          <p:nvPr/>
        </p:nvSpPr>
        <p:spPr>
          <a:xfrm>
            <a:off x="5837582" y="5976730"/>
            <a:ext cx="775252" cy="23853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矩形 9"/>
          <p:cNvSpPr/>
          <p:nvPr/>
        </p:nvSpPr>
        <p:spPr>
          <a:xfrm>
            <a:off x="5837582" y="5125974"/>
            <a:ext cx="775252" cy="413436"/>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矩形 10"/>
          <p:cNvSpPr/>
          <p:nvPr/>
        </p:nvSpPr>
        <p:spPr>
          <a:xfrm>
            <a:off x="2981739" y="5145852"/>
            <a:ext cx="775252" cy="413436"/>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p:cNvSpPr/>
          <p:nvPr/>
        </p:nvSpPr>
        <p:spPr>
          <a:xfrm>
            <a:off x="3995530" y="3433703"/>
            <a:ext cx="3001618" cy="30341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矩形 15"/>
          <p:cNvSpPr/>
          <p:nvPr/>
        </p:nvSpPr>
        <p:spPr>
          <a:xfrm>
            <a:off x="4439478" y="5125974"/>
            <a:ext cx="775252" cy="413436"/>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矩形 17"/>
          <p:cNvSpPr/>
          <p:nvPr/>
        </p:nvSpPr>
        <p:spPr>
          <a:xfrm>
            <a:off x="4439478" y="6009860"/>
            <a:ext cx="775252" cy="23853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下箭头 18"/>
          <p:cNvSpPr/>
          <p:nvPr/>
        </p:nvSpPr>
        <p:spPr>
          <a:xfrm rot="10800000">
            <a:off x="5105398" y="3354190"/>
            <a:ext cx="728869" cy="84012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矩形 19"/>
          <p:cNvSpPr/>
          <p:nvPr/>
        </p:nvSpPr>
        <p:spPr>
          <a:xfrm>
            <a:off x="5837582" y="3312587"/>
            <a:ext cx="2771913" cy="461665"/>
          </a:xfrm>
          <a:prstGeom prst="rect">
            <a:avLst/>
          </a:prstGeom>
        </p:spPr>
        <p:txBody>
          <a:bodyPr wrap="none">
            <a:spAutoFit/>
          </a:bodyPr>
          <a:lstStyle/>
          <a:p>
            <a:r>
              <a:rPr lang="en-US" altLang="zh-CN" sz="2400" dirty="0" smtClean="0"/>
              <a:t>Upper layer problem</a:t>
            </a:r>
            <a:endParaRPr lang="zh-CN" altLang="en-US" sz="2400" dirty="0"/>
          </a:p>
        </p:txBody>
      </p:sp>
    </p:spTree>
    <p:extLst>
      <p:ext uri="{BB962C8B-B14F-4D97-AF65-F5344CB8AC3E}">
        <p14:creationId xmlns:p14="http://schemas.microsoft.com/office/powerpoint/2010/main" val="31982073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smtClean="0"/>
              <a:t>Silent Random Packet Drops Detection</a:t>
            </a:r>
            <a:endParaRPr lang="en-US" dirty="0"/>
          </a:p>
        </p:txBody>
      </p:sp>
      <p:sp>
        <p:nvSpPr>
          <p:cNvPr id="3" name="TextBox 2"/>
          <p:cNvSpPr txBox="1"/>
          <p:nvPr/>
        </p:nvSpPr>
        <p:spPr>
          <a:xfrm>
            <a:off x="304801" y="1371600"/>
            <a:ext cx="8839200" cy="3046988"/>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a:solidFill>
                  <a:srgbClr val="FF0000"/>
                </a:solidFill>
              </a:rPr>
              <a:t>Silent random packet drops: </a:t>
            </a:r>
            <a:r>
              <a:rPr lang="en-US" altLang="zh-CN" sz="3200" dirty="0" smtClean="0"/>
              <a:t>a switch drops packet randomly.</a:t>
            </a:r>
          </a:p>
          <a:p>
            <a:pPr marL="457200" indent="-457200">
              <a:buFont typeface="Wingdings" panose="05000000000000000000" pitchFamily="2" charset="2"/>
              <a:buChar char="l"/>
            </a:pPr>
            <a:endParaRPr lang="en-US" altLang="zh-CN" sz="3200" dirty="0" smtClean="0"/>
          </a:p>
          <a:p>
            <a:pPr marL="457200" indent="-457200">
              <a:buFont typeface="Wingdings" panose="05000000000000000000" pitchFamily="2" charset="2"/>
              <a:buChar char="Ø"/>
            </a:pPr>
            <a:r>
              <a:rPr lang="en-US" altLang="zh-CN" sz="3200" dirty="0"/>
              <a:t>Caused </a:t>
            </a:r>
            <a:r>
              <a:rPr lang="en-US" altLang="zh-CN" sz="3200" dirty="0" smtClean="0"/>
              <a:t>by </a:t>
            </a:r>
            <a:r>
              <a:rPr lang="en-US" altLang="zh-CN" sz="3200" dirty="0"/>
              <a:t>switching </a:t>
            </a:r>
            <a:r>
              <a:rPr lang="en-US" altLang="zh-CN" sz="3200" dirty="0" smtClean="0"/>
              <a:t>fabric CRC </a:t>
            </a:r>
            <a:r>
              <a:rPr lang="en-US" altLang="zh-CN" sz="3200" dirty="0"/>
              <a:t>checksum error, switching ASIC </a:t>
            </a:r>
            <a:r>
              <a:rPr lang="en-US" altLang="zh-CN" sz="3200" dirty="0" smtClean="0"/>
              <a:t>deficit</a:t>
            </a:r>
            <a:r>
              <a:rPr lang="en-US" altLang="zh-CN" sz="3200" dirty="0"/>
              <a:t>, </a:t>
            </a:r>
            <a:r>
              <a:rPr lang="en-US" altLang="zh-CN" sz="3200" dirty="0" err="1" smtClean="0"/>
              <a:t>linecard</a:t>
            </a:r>
            <a:r>
              <a:rPr lang="en-US" altLang="zh-CN" sz="3200" dirty="0" smtClean="0"/>
              <a:t> not </a:t>
            </a:r>
            <a:r>
              <a:rPr lang="en-US" altLang="zh-CN" sz="3200" dirty="0"/>
              <a:t>well seated, etc.</a:t>
            </a:r>
            <a:endParaRPr lang="en-US" altLang="zh-CN" sz="3200" dirty="0" smtClean="0"/>
          </a:p>
        </p:txBody>
      </p:sp>
      <p:sp>
        <p:nvSpPr>
          <p:cNvPr id="5" name="灯片编号占位符 4"/>
          <p:cNvSpPr>
            <a:spLocks noGrp="1"/>
          </p:cNvSpPr>
          <p:nvPr>
            <p:ph type="sldNum" sz="quarter" idx="12"/>
          </p:nvPr>
        </p:nvSpPr>
        <p:spPr/>
        <p:txBody>
          <a:bodyPr/>
          <a:lstStyle/>
          <a:p>
            <a:fld id="{8B60B334-CF15-EE45-8811-EBD61873BB2F}" type="slidenum">
              <a:rPr lang="en-US" smtClean="0"/>
              <a:t>48</a:t>
            </a:fld>
            <a:endParaRPr lang="en-US" dirty="0"/>
          </a:p>
        </p:txBody>
      </p:sp>
    </p:spTree>
    <p:extLst>
      <p:ext uri="{BB962C8B-B14F-4D97-AF65-F5344CB8AC3E}">
        <p14:creationId xmlns:p14="http://schemas.microsoft.com/office/powerpoint/2010/main" val="26663972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smtClean="0"/>
              <a:t>Silent Random Packet Drops Detection</a:t>
            </a:r>
            <a:endParaRPr lang="en-US" dirty="0"/>
          </a:p>
        </p:txBody>
      </p:sp>
      <p:sp>
        <p:nvSpPr>
          <p:cNvPr id="3" name="TextBox 2"/>
          <p:cNvSpPr txBox="1"/>
          <p:nvPr/>
        </p:nvSpPr>
        <p:spPr>
          <a:xfrm>
            <a:off x="304800" y="1371600"/>
            <a:ext cx="8839200" cy="2062103"/>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smtClean="0"/>
              <a:t>Case study:</a:t>
            </a:r>
          </a:p>
          <a:p>
            <a:pPr marL="514350" indent="-514350">
              <a:buFont typeface="+mj-ea"/>
              <a:buAutoNum type="circleNumDbPlain"/>
            </a:pPr>
            <a:r>
              <a:rPr lang="en-US" altLang="zh-CN" sz="3200" dirty="0"/>
              <a:t>In one </a:t>
            </a:r>
            <a:r>
              <a:rPr lang="en-US" altLang="zh-CN" sz="3200" dirty="0" smtClean="0"/>
              <a:t>incident, all </a:t>
            </a:r>
            <a:r>
              <a:rPr lang="en-US" altLang="zh-CN" sz="3200" dirty="0"/>
              <a:t>the users in a data center began to </a:t>
            </a:r>
            <a:r>
              <a:rPr lang="en-US" altLang="zh-CN" sz="3200" dirty="0" smtClean="0"/>
              <a:t>experience increased </a:t>
            </a:r>
            <a:r>
              <a:rPr lang="en-US" altLang="zh-CN" sz="3200" dirty="0"/>
              <a:t>network latency at the 99th percentile. </a:t>
            </a:r>
            <a:endParaRPr lang="en-US" altLang="zh-CN" sz="3200" dirty="0" smtClean="0"/>
          </a:p>
        </p:txBody>
      </p:sp>
      <p:sp>
        <p:nvSpPr>
          <p:cNvPr id="5" name="灯片编号占位符 4"/>
          <p:cNvSpPr>
            <a:spLocks noGrp="1"/>
          </p:cNvSpPr>
          <p:nvPr>
            <p:ph type="sldNum" sz="quarter" idx="12"/>
          </p:nvPr>
        </p:nvSpPr>
        <p:spPr/>
        <p:txBody>
          <a:bodyPr/>
          <a:lstStyle/>
          <a:p>
            <a:fld id="{8B60B334-CF15-EE45-8811-EBD61873BB2F}" type="slidenum">
              <a:rPr lang="en-US" smtClean="0"/>
              <a:t>49</a:t>
            </a:fld>
            <a:endParaRPr 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46" y="3435162"/>
            <a:ext cx="5181108" cy="3422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连接符 5"/>
          <p:cNvCxnSpPr/>
          <p:nvPr/>
        </p:nvCxnSpPr>
        <p:spPr>
          <a:xfrm>
            <a:off x="3117273" y="5673436"/>
            <a:ext cx="4197681" cy="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7701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Data Center Networks</a:t>
            </a:r>
            <a:endParaRPr lang="en-US" dirty="0"/>
          </a:p>
        </p:txBody>
      </p:sp>
      <p:sp>
        <p:nvSpPr>
          <p:cNvPr id="4" name="矩形 3"/>
          <p:cNvSpPr/>
          <p:nvPr/>
        </p:nvSpPr>
        <p:spPr>
          <a:xfrm>
            <a:off x="631946" y="6460728"/>
            <a:ext cx="7689541" cy="276999"/>
          </a:xfrm>
          <a:prstGeom prst="rect">
            <a:avLst/>
          </a:prstGeom>
        </p:spPr>
        <p:txBody>
          <a:bodyPr wrap="none">
            <a:spAutoFit/>
          </a:bodyPr>
          <a:lstStyle/>
          <a:p>
            <a:r>
              <a:rPr lang="en-US" altLang="zh-CN" sz="1200" dirty="0" smtClean="0"/>
              <a:t>[1] </a:t>
            </a:r>
            <a:r>
              <a:rPr lang="en-US" altLang="zh-CN" sz="1200" dirty="0" err="1"/>
              <a:t>Guo</a:t>
            </a:r>
            <a:r>
              <a:rPr lang="en-US" altLang="zh-CN" sz="1200" dirty="0"/>
              <a:t> et al, “Pingmesh: A Large System for Data Center Network Latency Measurement and Analysis”, SIGCOMM 2015 </a:t>
            </a:r>
            <a:endParaRPr lang="zh-CN" altLang="en-US" sz="1200" dirty="0"/>
          </a:p>
        </p:txBody>
      </p:sp>
      <p:sp>
        <p:nvSpPr>
          <p:cNvPr id="5" name="AutoShape 5" descr="Image result for WeC sens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7" descr="Image result for WeC sens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灯片编号占位符 6"/>
          <p:cNvSpPr>
            <a:spLocks noGrp="1"/>
          </p:cNvSpPr>
          <p:nvPr>
            <p:ph type="sldNum" sz="quarter" idx="12"/>
          </p:nvPr>
        </p:nvSpPr>
        <p:spPr/>
        <p:txBody>
          <a:bodyPr/>
          <a:lstStyle/>
          <a:p>
            <a:fld id="{8B60B334-CF15-EE45-8811-EBD61873BB2F}" type="slidenum">
              <a:rPr lang="en-US" smtClean="0"/>
              <a:t>5</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732" y="1034534"/>
            <a:ext cx="7339641" cy="5426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1504950" y="3747631"/>
            <a:ext cx="3115602" cy="2608719"/>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950732" y="4147810"/>
            <a:ext cx="1689461" cy="26161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矩形 9"/>
          <p:cNvSpPr/>
          <p:nvPr/>
        </p:nvSpPr>
        <p:spPr>
          <a:xfrm>
            <a:off x="-15338" y="3697744"/>
            <a:ext cx="1520288" cy="954107"/>
          </a:xfrm>
          <a:prstGeom prst="rect">
            <a:avLst/>
          </a:prstGeom>
        </p:spPr>
        <p:txBody>
          <a:bodyPr wrap="none">
            <a:spAutoFit/>
          </a:bodyPr>
          <a:lstStyle/>
          <a:p>
            <a:r>
              <a:rPr lang="en-US" altLang="zh-CN" sz="2800" dirty="0"/>
              <a:t>Leaf </a:t>
            </a:r>
            <a:endParaRPr lang="en-US" altLang="zh-CN" sz="2800" dirty="0" smtClean="0"/>
          </a:p>
          <a:p>
            <a:r>
              <a:rPr lang="en-US" altLang="zh-CN" sz="2800" dirty="0" smtClean="0"/>
              <a:t>switches </a:t>
            </a:r>
            <a:endParaRPr lang="zh-CN" altLang="en-US" sz="2800" dirty="0"/>
          </a:p>
        </p:txBody>
      </p:sp>
    </p:spTree>
    <p:extLst>
      <p:ext uri="{BB962C8B-B14F-4D97-AF65-F5344CB8AC3E}">
        <p14:creationId xmlns:p14="http://schemas.microsoft.com/office/powerpoint/2010/main" val="19999851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smtClean="0"/>
              <a:t>Silent Random Packet Drops Detection</a:t>
            </a:r>
            <a:endParaRPr lang="en-US" dirty="0"/>
          </a:p>
        </p:txBody>
      </p:sp>
      <p:sp>
        <p:nvSpPr>
          <p:cNvPr id="3" name="TextBox 2"/>
          <p:cNvSpPr txBox="1"/>
          <p:nvPr/>
        </p:nvSpPr>
        <p:spPr>
          <a:xfrm>
            <a:off x="304800" y="1371600"/>
            <a:ext cx="8839200" cy="2062103"/>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smtClean="0"/>
              <a:t>Case study:</a:t>
            </a:r>
          </a:p>
          <a:p>
            <a:pPr marL="514350" indent="-514350">
              <a:buFont typeface="+mj-ea"/>
              <a:buAutoNum type="circleNumDbPlain" startAt="2"/>
            </a:pPr>
            <a:r>
              <a:rPr lang="en-US" altLang="zh-CN" sz="3200" dirty="0" smtClean="0"/>
              <a:t>The </a:t>
            </a:r>
            <a:r>
              <a:rPr lang="en-US" altLang="zh-CN" sz="3200" dirty="0"/>
              <a:t>latency </a:t>
            </a:r>
            <a:r>
              <a:rPr lang="en-US" altLang="zh-CN" sz="3200" dirty="0" smtClean="0"/>
              <a:t>between different </a:t>
            </a:r>
            <a:r>
              <a:rPr lang="en-US" altLang="zh-CN" sz="3200" dirty="0" err="1" smtClean="0"/>
              <a:t>Podsets</a:t>
            </a:r>
            <a:r>
              <a:rPr lang="en-US" altLang="zh-CN" sz="3200" dirty="0" smtClean="0"/>
              <a:t> increase </a:t>
            </a:r>
            <a:r>
              <a:rPr lang="en-US" altLang="zh-CN" sz="3200" dirty="0"/>
              <a:t>for all our </a:t>
            </a:r>
            <a:r>
              <a:rPr lang="en-US" altLang="zh-CN" sz="3200" dirty="0" smtClean="0"/>
              <a:t>customers. </a:t>
            </a:r>
            <a:r>
              <a:rPr lang="en-US" altLang="zh-CN" sz="3200" dirty="0"/>
              <a:t>T</a:t>
            </a:r>
            <a:r>
              <a:rPr lang="en-US" altLang="zh-CN" sz="3200" dirty="0" smtClean="0"/>
              <a:t>he </a:t>
            </a:r>
            <a:r>
              <a:rPr lang="en-US" altLang="zh-CN" sz="3200" dirty="0"/>
              <a:t>problem </a:t>
            </a:r>
            <a:r>
              <a:rPr lang="en-US" altLang="zh-CN" sz="3200" dirty="0" smtClean="0"/>
              <a:t>is in </a:t>
            </a:r>
            <a:r>
              <a:rPr lang="en-US" altLang="zh-CN" sz="3200" dirty="0"/>
              <a:t>the Spine switch layer.</a:t>
            </a:r>
            <a:endParaRPr lang="en-US" altLang="zh-CN" sz="3200" dirty="0" smtClean="0"/>
          </a:p>
        </p:txBody>
      </p:sp>
      <p:sp>
        <p:nvSpPr>
          <p:cNvPr id="5" name="灯片编号占位符 4"/>
          <p:cNvSpPr>
            <a:spLocks noGrp="1"/>
          </p:cNvSpPr>
          <p:nvPr>
            <p:ph type="sldNum" sz="quarter" idx="12"/>
          </p:nvPr>
        </p:nvSpPr>
        <p:spPr/>
        <p:txBody>
          <a:bodyPr/>
          <a:lstStyle/>
          <a:p>
            <a:fld id="{8B60B334-CF15-EE45-8811-EBD61873BB2F}" type="slidenum">
              <a:rPr lang="en-US" smtClean="0"/>
              <a:t>50</a:t>
            </a:fld>
            <a:endParaRPr 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688" y="3508096"/>
            <a:ext cx="3398768" cy="3349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630798" y="6360527"/>
            <a:ext cx="3348481" cy="461665"/>
          </a:xfrm>
          <a:prstGeom prst="rect">
            <a:avLst/>
          </a:prstGeom>
        </p:spPr>
        <p:txBody>
          <a:bodyPr wrap="none">
            <a:spAutoFit/>
          </a:bodyPr>
          <a:lstStyle/>
          <a:p>
            <a:r>
              <a:rPr lang="en-US" altLang="zh-CN" sz="2400" dirty="0"/>
              <a:t>Network latency patterns</a:t>
            </a:r>
            <a:endParaRPr lang="zh-CN" altLang="en-US" sz="2400" dirty="0"/>
          </a:p>
        </p:txBody>
      </p:sp>
    </p:spTree>
    <p:extLst>
      <p:ext uri="{BB962C8B-B14F-4D97-AF65-F5344CB8AC3E}">
        <p14:creationId xmlns:p14="http://schemas.microsoft.com/office/powerpoint/2010/main" val="9872469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smtClean="0"/>
              <a:t>Silent Random Packet Drops Detection</a:t>
            </a:r>
            <a:endParaRPr lang="en-US" dirty="0"/>
          </a:p>
        </p:txBody>
      </p:sp>
      <p:sp>
        <p:nvSpPr>
          <p:cNvPr id="3" name="TextBox 2"/>
          <p:cNvSpPr txBox="1"/>
          <p:nvPr/>
        </p:nvSpPr>
        <p:spPr>
          <a:xfrm>
            <a:off x="304800" y="1371600"/>
            <a:ext cx="8839200" cy="1569660"/>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smtClean="0"/>
              <a:t>Case study:</a:t>
            </a:r>
          </a:p>
          <a:p>
            <a:pPr marL="514350" indent="-514350">
              <a:buFont typeface="+mj-ea"/>
              <a:buAutoNum type="circleNumDbPlain" startAt="3"/>
            </a:pPr>
            <a:r>
              <a:rPr lang="en-US" altLang="zh-CN" sz="3200" dirty="0" smtClean="0"/>
              <a:t>Cannot find </a:t>
            </a:r>
            <a:r>
              <a:rPr lang="en-US" altLang="zh-CN" sz="3200" dirty="0"/>
              <a:t>any packet drop </a:t>
            </a:r>
            <a:r>
              <a:rPr lang="en-US" altLang="zh-CN" sz="3200" dirty="0" smtClean="0"/>
              <a:t>hint from the switches -&gt; </a:t>
            </a:r>
            <a:r>
              <a:rPr lang="en-US" altLang="zh-CN" sz="3200" dirty="0"/>
              <a:t>silent packet </a:t>
            </a:r>
            <a:r>
              <a:rPr lang="en-US" altLang="zh-CN" sz="3200" dirty="0" smtClean="0"/>
              <a:t>drops.</a:t>
            </a:r>
          </a:p>
        </p:txBody>
      </p:sp>
      <p:sp>
        <p:nvSpPr>
          <p:cNvPr id="5" name="灯片编号占位符 4"/>
          <p:cNvSpPr>
            <a:spLocks noGrp="1"/>
          </p:cNvSpPr>
          <p:nvPr>
            <p:ph type="sldNum" sz="quarter" idx="12"/>
          </p:nvPr>
        </p:nvSpPr>
        <p:spPr/>
        <p:txBody>
          <a:bodyPr/>
          <a:lstStyle/>
          <a:p>
            <a:fld id="{8B60B334-CF15-EE45-8811-EBD61873BB2F}" type="slidenum">
              <a:rPr lang="en-US" smtClean="0"/>
              <a:t>51</a:t>
            </a:fld>
            <a:endParaRPr lang="en-US" dirty="0"/>
          </a:p>
        </p:txBody>
      </p:sp>
    </p:spTree>
    <p:extLst>
      <p:ext uri="{BB962C8B-B14F-4D97-AF65-F5344CB8AC3E}">
        <p14:creationId xmlns:p14="http://schemas.microsoft.com/office/powerpoint/2010/main" val="25150201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smtClean="0"/>
              <a:t>Silent Random Packet Drops Detection</a:t>
            </a:r>
            <a:endParaRPr lang="en-US" dirty="0"/>
          </a:p>
        </p:txBody>
      </p:sp>
      <p:sp>
        <p:nvSpPr>
          <p:cNvPr id="3" name="TextBox 2"/>
          <p:cNvSpPr txBox="1"/>
          <p:nvPr/>
        </p:nvSpPr>
        <p:spPr>
          <a:xfrm>
            <a:off x="304800" y="1371600"/>
            <a:ext cx="8839200" cy="2062103"/>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smtClean="0"/>
              <a:t>Case study:</a:t>
            </a:r>
          </a:p>
          <a:p>
            <a:pPr marL="514350" indent="-514350">
              <a:buFont typeface="+mj-ea"/>
              <a:buAutoNum type="circleNumDbPlain" startAt="4"/>
            </a:pPr>
            <a:r>
              <a:rPr lang="en-US" altLang="zh-CN" sz="3200" dirty="0" smtClean="0"/>
              <a:t>Several source </a:t>
            </a:r>
            <a:r>
              <a:rPr lang="en-US" altLang="zh-CN" sz="3200" dirty="0"/>
              <a:t>and destination pairs </a:t>
            </a:r>
            <a:r>
              <a:rPr lang="en-US" altLang="zh-CN" sz="3200" dirty="0" smtClean="0"/>
              <a:t>experience high </a:t>
            </a:r>
            <a:r>
              <a:rPr lang="sv-SE" altLang="zh-CN" sz="3200" dirty="0" smtClean="0"/>
              <a:t>random </a:t>
            </a:r>
            <a:r>
              <a:rPr lang="sv-SE" altLang="zh-CN" sz="3200" dirty="0"/>
              <a:t>packet </a:t>
            </a:r>
            <a:r>
              <a:rPr lang="sv-SE" altLang="zh-CN" sz="3200" dirty="0" smtClean="0"/>
              <a:t>drops -&gt; </a:t>
            </a:r>
            <a:r>
              <a:rPr lang="en-US" altLang="zh-CN" sz="3200" dirty="0" smtClean="0"/>
              <a:t>pinpoint one </a:t>
            </a:r>
            <a:r>
              <a:rPr lang="en-US" altLang="zh-CN" sz="3200" dirty="0"/>
              <a:t>Spine </a:t>
            </a:r>
            <a:r>
              <a:rPr lang="en-US" altLang="zh-CN" sz="3200" dirty="0" smtClean="0"/>
              <a:t>switch (need the help of </a:t>
            </a:r>
            <a:r>
              <a:rPr lang="en-US" altLang="zh-CN" sz="3200" dirty="0"/>
              <a:t>TCP traceroute</a:t>
            </a:r>
            <a:r>
              <a:rPr lang="en-US" altLang="zh-CN" sz="3200" dirty="0" smtClean="0"/>
              <a:t>).</a:t>
            </a:r>
          </a:p>
        </p:txBody>
      </p:sp>
      <p:sp>
        <p:nvSpPr>
          <p:cNvPr id="5" name="灯片编号占位符 4"/>
          <p:cNvSpPr>
            <a:spLocks noGrp="1"/>
          </p:cNvSpPr>
          <p:nvPr>
            <p:ph type="sldNum" sz="quarter" idx="12"/>
          </p:nvPr>
        </p:nvSpPr>
        <p:spPr/>
        <p:txBody>
          <a:bodyPr/>
          <a:lstStyle/>
          <a:p>
            <a:fld id="{8B60B334-CF15-EE45-8811-EBD61873BB2F}" type="slidenum">
              <a:rPr lang="en-US" smtClean="0"/>
              <a:t>52</a:t>
            </a:fld>
            <a:endParaRPr 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278" y="3320094"/>
            <a:ext cx="7377320" cy="3401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1610139" y="6117811"/>
            <a:ext cx="616226" cy="23853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矩形 6"/>
          <p:cNvSpPr/>
          <p:nvPr/>
        </p:nvSpPr>
        <p:spPr>
          <a:xfrm>
            <a:off x="4622938" y="6150941"/>
            <a:ext cx="616226" cy="23853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0" name="直接连接符 9"/>
          <p:cNvCxnSpPr>
            <a:stCxn id="6" idx="0"/>
          </p:cNvCxnSpPr>
          <p:nvPr/>
        </p:nvCxnSpPr>
        <p:spPr>
          <a:xfrm flipV="1">
            <a:off x="1918252" y="5020785"/>
            <a:ext cx="0" cy="1097026"/>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flipV="1">
            <a:off x="1918252" y="3776870"/>
            <a:ext cx="1242391" cy="1243915"/>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直接连接符 14"/>
          <p:cNvCxnSpPr/>
          <p:nvPr/>
        </p:nvCxnSpPr>
        <p:spPr>
          <a:xfrm>
            <a:off x="3160643" y="3776870"/>
            <a:ext cx="2246244" cy="79513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flipH="1">
            <a:off x="4931051" y="4572000"/>
            <a:ext cx="475836" cy="79513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直接连接符 18"/>
          <p:cNvCxnSpPr/>
          <p:nvPr/>
        </p:nvCxnSpPr>
        <p:spPr>
          <a:xfrm>
            <a:off x="4931051" y="5367130"/>
            <a:ext cx="0" cy="750681"/>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21" name="爆炸形 1 20"/>
          <p:cNvSpPr/>
          <p:nvPr/>
        </p:nvSpPr>
        <p:spPr>
          <a:xfrm>
            <a:off x="2539447" y="3266191"/>
            <a:ext cx="1272209" cy="846350"/>
          </a:xfrm>
          <a:prstGeom prst="irregularSeal1">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511882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smtClean="0"/>
              <a:t>Experiences Learned</a:t>
            </a:r>
            <a:endParaRPr lang="en-US" dirty="0"/>
          </a:p>
        </p:txBody>
      </p:sp>
      <p:sp>
        <p:nvSpPr>
          <p:cNvPr id="3" name="TextBox 2"/>
          <p:cNvSpPr txBox="1"/>
          <p:nvPr/>
        </p:nvSpPr>
        <p:spPr>
          <a:xfrm>
            <a:off x="304800" y="1252332"/>
            <a:ext cx="8839200" cy="5509200"/>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smtClean="0"/>
              <a:t>Always-on </a:t>
            </a:r>
            <a:r>
              <a:rPr lang="en-US" altLang="zh-CN" sz="3200" dirty="0"/>
              <a:t>vs </a:t>
            </a:r>
            <a:r>
              <a:rPr lang="en-US" altLang="zh-CN" sz="3200" dirty="0" smtClean="0"/>
              <a:t>on-demand</a:t>
            </a:r>
          </a:p>
          <a:p>
            <a:pPr marL="457200" indent="-457200">
              <a:buFont typeface="Wingdings" panose="05000000000000000000" pitchFamily="2" charset="2"/>
              <a:buChar char="Ø"/>
            </a:pPr>
            <a:r>
              <a:rPr lang="en-US" altLang="zh-CN" sz="3200" dirty="0" smtClean="0"/>
              <a:t>When </a:t>
            </a:r>
            <a:r>
              <a:rPr lang="en-US" altLang="zh-CN" sz="3200" dirty="0"/>
              <a:t>a </a:t>
            </a:r>
            <a:r>
              <a:rPr lang="en-US" altLang="zh-CN" sz="3200" dirty="0" smtClean="0"/>
              <a:t>live-site incident </a:t>
            </a:r>
            <a:r>
              <a:rPr lang="en-US" altLang="zh-CN" sz="3200" dirty="0"/>
              <a:t>occurs, having network latency data readily </a:t>
            </a:r>
            <a:r>
              <a:rPr lang="en-US" altLang="zh-CN" sz="3200" dirty="0" smtClean="0"/>
              <a:t>at hands is much better.</a:t>
            </a:r>
          </a:p>
          <a:p>
            <a:pPr marL="457200" indent="-457200">
              <a:buFont typeface="Wingdings" panose="05000000000000000000" pitchFamily="2" charset="2"/>
              <a:buChar char="Ø"/>
            </a:pPr>
            <a:r>
              <a:rPr lang="en-US" altLang="zh-CN" sz="3200" dirty="0" smtClean="0"/>
              <a:t>Network team does </a:t>
            </a:r>
            <a:r>
              <a:rPr lang="en-US" altLang="zh-CN" sz="3200" dirty="0"/>
              <a:t>not even have the source </a:t>
            </a:r>
            <a:r>
              <a:rPr lang="en-US" altLang="zh-CN" sz="3200" dirty="0" smtClean="0"/>
              <a:t>destination pairs </a:t>
            </a:r>
            <a:r>
              <a:rPr lang="en-US" altLang="zh-CN" sz="3200" dirty="0"/>
              <a:t>to launch latency measurement</a:t>
            </a:r>
            <a:r>
              <a:rPr lang="en-US" altLang="zh-CN" sz="3200" dirty="0" smtClean="0"/>
              <a:t>.</a:t>
            </a:r>
          </a:p>
          <a:p>
            <a:pPr marL="457200" indent="-457200">
              <a:buFont typeface="Wingdings" panose="05000000000000000000" pitchFamily="2" charset="2"/>
              <a:buChar char="Ø"/>
            </a:pPr>
            <a:r>
              <a:rPr lang="en-US" altLang="zh-CN" sz="3200" dirty="0"/>
              <a:t>Always-on latency measurement </a:t>
            </a:r>
            <a:r>
              <a:rPr lang="en-US" altLang="zh-CN" sz="3200" dirty="0" smtClean="0"/>
              <a:t>enables Automatic failure detection.</a:t>
            </a:r>
            <a:endParaRPr lang="en-US" altLang="zh-CN" sz="3200" dirty="0"/>
          </a:p>
          <a:p>
            <a:pPr marL="457200" indent="-457200">
              <a:buFont typeface="Wingdings" panose="05000000000000000000" pitchFamily="2" charset="2"/>
              <a:buChar char="Ø"/>
            </a:pPr>
            <a:endParaRPr lang="en-US" altLang="zh-CN" sz="3200" dirty="0" smtClean="0"/>
          </a:p>
          <a:p>
            <a:pPr marL="457200" indent="-457200">
              <a:buFont typeface="Wingdings" panose="05000000000000000000" pitchFamily="2" charset="2"/>
              <a:buChar char="l"/>
            </a:pPr>
            <a:r>
              <a:rPr lang="en-US" altLang="zh-CN" sz="3200" dirty="0"/>
              <a:t>Using only </a:t>
            </a:r>
            <a:r>
              <a:rPr lang="en-US" altLang="zh-CN" sz="3200" dirty="0" smtClean="0"/>
              <a:t>selected servers for measurement limits </a:t>
            </a:r>
            <a:r>
              <a:rPr lang="en-US" altLang="zh-CN" sz="3200" dirty="0"/>
              <a:t>the coverage of </a:t>
            </a:r>
            <a:r>
              <a:rPr lang="en-US" altLang="zh-CN" sz="3200" dirty="0" smtClean="0"/>
              <a:t>latency data</a:t>
            </a:r>
            <a:r>
              <a:rPr lang="en-US" altLang="zh-CN" sz="3200" dirty="0"/>
              <a:t>, and poses challenges on which servers should </a:t>
            </a:r>
            <a:r>
              <a:rPr lang="en-US" altLang="zh-CN" sz="3200" dirty="0" smtClean="0"/>
              <a:t>be chosen</a:t>
            </a:r>
            <a:r>
              <a:rPr lang="en-US" altLang="zh-CN" sz="3200" dirty="0"/>
              <a:t>. </a:t>
            </a:r>
            <a:endParaRPr lang="en-US" altLang="zh-CN" sz="3200" dirty="0" smtClean="0"/>
          </a:p>
        </p:txBody>
      </p:sp>
      <p:sp>
        <p:nvSpPr>
          <p:cNvPr id="5" name="灯片编号占位符 4"/>
          <p:cNvSpPr>
            <a:spLocks noGrp="1"/>
          </p:cNvSpPr>
          <p:nvPr>
            <p:ph type="sldNum" sz="quarter" idx="12"/>
          </p:nvPr>
        </p:nvSpPr>
        <p:spPr/>
        <p:txBody>
          <a:bodyPr/>
          <a:lstStyle/>
          <a:p>
            <a:fld id="{8B60B334-CF15-EE45-8811-EBD61873BB2F}" type="slidenum">
              <a:rPr lang="en-US" smtClean="0"/>
              <a:t>53</a:t>
            </a:fld>
            <a:endParaRPr lang="en-US" dirty="0"/>
          </a:p>
        </p:txBody>
      </p:sp>
    </p:spTree>
    <p:extLst>
      <p:ext uri="{BB962C8B-B14F-4D97-AF65-F5344CB8AC3E}">
        <p14:creationId xmlns:p14="http://schemas.microsoft.com/office/powerpoint/2010/main" val="1058089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113186"/>
            <a:ext cx="8839200" cy="584775"/>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smtClean="0"/>
              <a:t>Visualization helps to detect latency </a:t>
            </a:r>
            <a:r>
              <a:rPr lang="en-US" altLang="zh-CN" sz="3200" dirty="0"/>
              <a:t>patterns.</a:t>
            </a:r>
            <a:endParaRPr lang="en-US" altLang="zh-CN" sz="3200" dirty="0" smtClean="0"/>
          </a:p>
        </p:txBody>
      </p:sp>
      <p:sp>
        <p:nvSpPr>
          <p:cNvPr id="5" name="灯片编号占位符 4"/>
          <p:cNvSpPr>
            <a:spLocks noGrp="1"/>
          </p:cNvSpPr>
          <p:nvPr>
            <p:ph type="sldNum" sz="quarter" idx="12"/>
          </p:nvPr>
        </p:nvSpPr>
        <p:spPr/>
        <p:txBody>
          <a:bodyPr/>
          <a:lstStyle/>
          <a:p>
            <a:fld id="{8B60B334-CF15-EE45-8811-EBD61873BB2F}" type="slidenum">
              <a:rPr lang="en-US" smtClean="0"/>
              <a:t>54</a:t>
            </a:fld>
            <a:endParaRPr lang="en-US" dirty="0"/>
          </a:p>
        </p:txBody>
      </p:sp>
      <p:pic>
        <p:nvPicPr>
          <p:cNvPr id="1945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2360959" y="1697960"/>
            <a:ext cx="4516922" cy="2541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2386057" y="4330423"/>
            <a:ext cx="4491824" cy="2527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txBox="1">
            <a:spLocks/>
          </p:cNvSpPr>
          <p:nvPr/>
        </p:nvSpPr>
        <p:spPr>
          <a:xfrm>
            <a:off x="304800" y="304800"/>
            <a:ext cx="9144000" cy="914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mtClean="0"/>
              <a:t>Experiences Learned</a:t>
            </a:r>
            <a:endParaRPr lang="en-US" dirty="0"/>
          </a:p>
        </p:txBody>
      </p:sp>
    </p:spTree>
    <p:extLst>
      <p:ext uri="{BB962C8B-B14F-4D97-AF65-F5344CB8AC3E}">
        <p14:creationId xmlns:p14="http://schemas.microsoft.com/office/powerpoint/2010/main" val="2336861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smtClean="0"/>
              <a:t>Pingmesh Limitations</a:t>
            </a:r>
            <a:endParaRPr lang="en-US" dirty="0"/>
          </a:p>
        </p:txBody>
      </p:sp>
      <p:sp>
        <p:nvSpPr>
          <p:cNvPr id="3" name="TextBox 2"/>
          <p:cNvSpPr txBox="1"/>
          <p:nvPr/>
        </p:nvSpPr>
        <p:spPr>
          <a:xfrm>
            <a:off x="304799" y="1272210"/>
            <a:ext cx="8236527" cy="5016758"/>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smtClean="0"/>
              <a:t>Pingmesh </a:t>
            </a:r>
            <a:r>
              <a:rPr lang="en-US" altLang="zh-CN" sz="3200" dirty="0"/>
              <a:t>cannot tell the exact </a:t>
            </a:r>
            <a:r>
              <a:rPr lang="en-US" altLang="zh-CN" sz="3200" dirty="0" smtClean="0"/>
              <a:t>location</a:t>
            </a:r>
            <a:r>
              <a:rPr lang="en-US" altLang="zh-CN" sz="3200" dirty="0"/>
              <a:t> </a:t>
            </a:r>
            <a:r>
              <a:rPr lang="en-US" altLang="zh-CN" sz="3200" dirty="0" smtClean="0"/>
              <a:t>of </a:t>
            </a:r>
            <a:r>
              <a:rPr lang="en-US" altLang="zh-CN" sz="3200" dirty="0"/>
              <a:t>a faulty </a:t>
            </a:r>
            <a:r>
              <a:rPr lang="en-US" altLang="zh-CN" sz="3200" dirty="0" smtClean="0"/>
              <a:t>network device.</a:t>
            </a:r>
          </a:p>
          <a:p>
            <a:pPr marL="457200" indent="-457200">
              <a:buFont typeface="Wingdings" panose="05000000000000000000" pitchFamily="2" charset="2"/>
              <a:buChar char="l"/>
            </a:pPr>
            <a:endParaRPr lang="en-US" altLang="zh-CN" sz="3200" dirty="0"/>
          </a:p>
          <a:p>
            <a:pPr marL="457200" indent="-457200">
              <a:buFont typeface="Wingdings" panose="05000000000000000000" pitchFamily="2" charset="2"/>
              <a:buChar char="l"/>
            </a:pPr>
            <a:r>
              <a:rPr lang="en-US" altLang="zh-CN" sz="3200" dirty="0" err="1"/>
              <a:t>Pingmesh</a:t>
            </a:r>
            <a:r>
              <a:rPr lang="en-US" altLang="zh-CN" sz="3200" dirty="0"/>
              <a:t> only </a:t>
            </a:r>
            <a:r>
              <a:rPr lang="en-US" altLang="zh-CN" sz="3200" dirty="0" smtClean="0"/>
              <a:t>uses a </a:t>
            </a:r>
            <a:r>
              <a:rPr lang="en-US" altLang="zh-CN" sz="3200" dirty="0"/>
              <a:t>single packet for </a:t>
            </a:r>
            <a:r>
              <a:rPr lang="en-US" altLang="zh-CN" sz="3200" dirty="0" smtClean="0"/>
              <a:t>single RTT </a:t>
            </a:r>
            <a:r>
              <a:rPr lang="en-US" altLang="zh-CN" sz="3200" dirty="0"/>
              <a:t>measurement. </a:t>
            </a:r>
            <a:r>
              <a:rPr lang="en-US" altLang="zh-CN" sz="3200" dirty="0" smtClean="0"/>
              <a:t>It </a:t>
            </a:r>
            <a:r>
              <a:rPr lang="en-US" altLang="zh-CN" sz="3200" dirty="0"/>
              <a:t>does not cover the case when </a:t>
            </a:r>
            <a:r>
              <a:rPr lang="en-US" altLang="zh-CN" sz="3200" dirty="0" smtClean="0"/>
              <a:t>multiple round </a:t>
            </a:r>
            <a:r>
              <a:rPr lang="en-US" altLang="zh-CN" sz="3200" dirty="0"/>
              <a:t>trips are needed</a:t>
            </a:r>
            <a:r>
              <a:rPr lang="en-US" altLang="zh-CN" sz="3200" dirty="0" smtClean="0"/>
              <a:t>.</a:t>
            </a:r>
          </a:p>
          <a:p>
            <a:pPr marL="457200" indent="-457200">
              <a:buFont typeface="Wingdings" panose="05000000000000000000" pitchFamily="2" charset="2"/>
              <a:buChar char="Ø"/>
            </a:pPr>
            <a:r>
              <a:rPr lang="en-US" altLang="zh-CN" sz="3200" dirty="0" smtClean="0"/>
              <a:t>For long distance </a:t>
            </a:r>
            <a:r>
              <a:rPr lang="en-US" altLang="zh-CN" sz="3200" dirty="0"/>
              <a:t>TCP sessions, the session </a:t>
            </a:r>
            <a:r>
              <a:rPr lang="en-US" altLang="zh-CN" sz="3200" dirty="0" smtClean="0"/>
              <a:t>finish </a:t>
            </a:r>
            <a:r>
              <a:rPr lang="en-US" altLang="zh-CN" sz="3200" dirty="0"/>
              <a:t>time </a:t>
            </a:r>
            <a:r>
              <a:rPr lang="en-US" altLang="zh-CN" sz="3200" dirty="0" smtClean="0"/>
              <a:t>is increased by </a:t>
            </a:r>
            <a:r>
              <a:rPr lang="en-US" altLang="zh-CN" sz="3200" dirty="0"/>
              <a:t>several hundreds </a:t>
            </a:r>
            <a:r>
              <a:rPr lang="en-US" altLang="zh-CN" sz="3200" dirty="0" smtClean="0"/>
              <a:t>of milliseconds </a:t>
            </a:r>
            <a:r>
              <a:rPr lang="en-US" altLang="zh-CN" sz="3200" dirty="0"/>
              <a:t>if the sessions </a:t>
            </a:r>
            <a:r>
              <a:rPr lang="en-US" altLang="zh-CN" sz="3200" dirty="0" smtClean="0"/>
              <a:t>need multiple </a:t>
            </a:r>
            <a:r>
              <a:rPr lang="en-US" altLang="zh-CN" sz="3200" dirty="0"/>
              <a:t>round trips. </a:t>
            </a:r>
            <a:endParaRPr lang="en-US" altLang="zh-CN" sz="3200" dirty="0" smtClean="0"/>
          </a:p>
        </p:txBody>
      </p:sp>
      <p:sp>
        <p:nvSpPr>
          <p:cNvPr id="5" name="灯片编号占位符 4"/>
          <p:cNvSpPr>
            <a:spLocks noGrp="1"/>
          </p:cNvSpPr>
          <p:nvPr>
            <p:ph type="sldNum" sz="quarter" idx="12"/>
          </p:nvPr>
        </p:nvSpPr>
        <p:spPr/>
        <p:txBody>
          <a:bodyPr/>
          <a:lstStyle/>
          <a:p>
            <a:fld id="{8B60B334-CF15-EE45-8811-EBD61873BB2F}" type="slidenum">
              <a:rPr lang="en-US" smtClean="0"/>
              <a:t>55</a:t>
            </a:fld>
            <a:endParaRPr lang="en-US" dirty="0"/>
          </a:p>
        </p:txBody>
      </p:sp>
    </p:spTree>
    <p:extLst>
      <p:ext uri="{BB962C8B-B14F-4D97-AF65-F5344CB8AC3E}">
        <p14:creationId xmlns:p14="http://schemas.microsoft.com/office/powerpoint/2010/main" val="12127075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dirty="0" smtClean="0"/>
              <a:t>Conclusion</a:t>
            </a:r>
            <a:endParaRPr lang="en-US" dirty="0"/>
          </a:p>
        </p:txBody>
      </p:sp>
      <p:sp>
        <p:nvSpPr>
          <p:cNvPr id="3" name="TextBox 2"/>
          <p:cNvSpPr txBox="1"/>
          <p:nvPr/>
        </p:nvSpPr>
        <p:spPr>
          <a:xfrm>
            <a:off x="304800" y="1272210"/>
            <a:ext cx="8839200" cy="5016758"/>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smtClean="0"/>
              <a:t>Pingmesh is always-on </a:t>
            </a:r>
            <a:r>
              <a:rPr lang="en-US" altLang="zh-CN" sz="3200" dirty="0"/>
              <a:t>and it </a:t>
            </a:r>
            <a:r>
              <a:rPr lang="en-US" altLang="zh-CN" sz="3200" dirty="0" smtClean="0"/>
              <a:t>provides network </a:t>
            </a:r>
            <a:r>
              <a:rPr lang="en-US" altLang="zh-CN" sz="3200" dirty="0"/>
              <a:t>latency data </a:t>
            </a:r>
            <a:r>
              <a:rPr lang="en-US" altLang="zh-CN" sz="3200" dirty="0" smtClean="0"/>
              <a:t>for </a:t>
            </a:r>
            <a:r>
              <a:rPr lang="en-US" altLang="zh-CN" sz="3200" dirty="0"/>
              <a:t>all </a:t>
            </a:r>
            <a:r>
              <a:rPr lang="en-US" altLang="zh-CN" sz="3200" dirty="0" smtClean="0"/>
              <a:t>the servers.</a:t>
            </a:r>
          </a:p>
          <a:p>
            <a:pPr marL="457200" indent="-457200">
              <a:buFont typeface="Wingdings" panose="05000000000000000000" pitchFamily="2" charset="2"/>
              <a:buChar char="l"/>
            </a:pPr>
            <a:endParaRPr lang="en-US" altLang="zh-CN" sz="3200" dirty="0" smtClean="0"/>
          </a:p>
          <a:p>
            <a:pPr marL="457200" indent="-457200">
              <a:buFont typeface="Wingdings" panose="05000000000000000000" pitchFamily="2" charset="2"/>
              <a:buChar char="l"/>
            </a:pPr>
            <a:r>
              <a:rPr lang="en-US" altLang="zh-CN" sz="3200" dirty="0"/>
              <a:t>H</a:t>
            </a:r>
            <a:r>
              <a:rPr lang="en-US" altLang="zh-CN" sz="3200" dirty="0" smtClean="0"/>
              <a:t>as </a:t>
            </a:r>
            <a:r>
              <a:rPr lang="en-US" altLang="zh-CN" sz="3200" dirty="0"/>
              <a:t>been running in Microsoft </a:t>
            </a:r>
            <a:r>
              <a:rPr lang="en-US" altLang="zh-CN" sz="3200" dirty="0" smtClean="0"/>
              <a:t>data centers </a:t>
            </a:r>
            <a:r>
              <a:rPr lang="en-US" altLang="zh-CN" sz="3200" dirty="0"/>
              <a:t>for more than four years</a:t>
            </a:r>
            <a:r>
              <a:rPr lang="en-US" altLang="zh-CN" sz="3200" dirty="0" smtClean="0"/>
              <a:t>.</a:t>
            </a:r>
          </a:p>
          <a:p>
            <a:pPr marL="457200" indent="-457200">
              <a:buFont typeface="Wingdings" panose="05000000000000000000" pitchFamily="2" charset="2"/>
              <a:buChar char="Ø"/>
            </a:pPr>
            <a:r>
              <a:rPr lang="en-US" altLang="zh-CN" sz="3200" dirty="0"/>
              <a:t>H</a:t>
            </a:r>
            <a:r>
              <a:rPr lang="en-US" altLang="zh-CN" sz="3200" dirty="0" smtClean="0"/>
              <a:t>elps to </a:t>
            </a:r>
            <a:r>
              <a:rPr lang="en-US" altLang="zh-CN" sz="3200" dirty="0"/>
              <a:t>answer if </a:t>
            </a:r>
            <a:r>
              <a:rPr lang="en-US" altLang="zh-CN" sz="3200" dirty="0" smtClean="0"/>
              <a:t>a service </a:t>
            </a:r>
            <a:r>
              <a:rPr lang="en-US" altLang="zh-CN" sz="3200" dirty="0"/>
              <a:t>issue is caused by the network or </a:t>
            </a:r>
            <a:r>
              <a:rPr lang="en-US" altLang="zh-CN" sz="3200" dirty="0" smtClean="0"/>
              <a:t>not</a:t>
            </a:r>
            <a:r>
              <a:rPr lang="en-US" altLang="zh-CN" sz="3200" dirty="0"/>
              <a:t>.</a:t>
            </a:r>
            <a:endParaRPr lang="en-US" altLang="zh-CN" sz="3200" dirty="0" smtClean="0"/>
          </a:p>
          <a:p>
            <a:pPr marL="457200" indent="-457200">
              <a:buFont typeface="Wingdings" panose="05000000000000000000" pitchFamily="2" charset="2"/>
              <a:buChar char="Ø"/>
            </a:pPr>
            <a:r>
              <a:rPr lang="en-US" altLang="zh-CN" sz="3200" dirty="0"/>
              <a:t>Helps to d</a:t>
            </a:r>
            <a:r>
              <a:rPr lang="en-US" altLang="zh-CN" sz="3200" dirty="0" smtClean="0"/>
              <a:t>efine and track </a:t>
            </a:r>
            <a:r>
              <a:rPr lang="en-US" altLang="zh-CN" sz="3200" dirty="0"/>
              <a:t>network </a:t>
            </a:r>
            <a:r>
              <a:rPr lang="en-US" altLang="zh-CN" sz="3200" dirty="0" smtClean="0"/>
              <a:t>SLAs.</a:t>
            </a:r>
            <a:endParaRPr lang="en-US" altLang="zh-CN" sz="3200" dirty="0" smtClean="0"/>
          </a:p>
          <a:p>
            <a:pPr marL="457200" indent="-457200">
              <a:buFont typeface="Wingdings" panose="05000000000000000000" pitchFamily="2" charset="2"/>
              <a:buChar char="Ø"/>
            </a:pPr>
            <a:r>
              <a:rPr lang="en-US" altLang="zh-CN" sz="3200" dirty="0" smtClean="0"/>
              <a:t>Becomes an </a:t>
            </a:r>
            <a:r>
              <a:rPr lang="en-US" altLang="zh-CN" sz="3200" dirty="0"/>
              <a:t>indispensable service for </a:t>
            </a:r>
            <a:r>
              <a:rPr lang="en-US" altLang="zh-CN" sz="3200" dirty="0" smtClean="0"/>
              <a:t>network troubleshooting</a:t>
            </a:r>
            <a:r>
              <a:rPr lang="en-US" altLang="zh-CN" sz="3200" dirty="0"/>
              <a:t>.</a:t>
            </a:r>
            <a:endParaRPr lang="en-US" altLang="zh-CN" sz="3200" dirty="0" smtClean="0"/>
          </a:p>
        </p:txBody>
      </p:sp>
      <p:sp>
        <p:nvSpPr>
          <p:cNvPr id="5" name="灯片编号占位符 4"/>
          <p:cNvSpPr>
            <a:spLocks noGrp="1"/>
          </p:cNvSpPr>
          <p:nvPr>
            <p:ph type="sldNum" sz="quarter" idx="12"/>
          </p:nvPr>
        </p:nvSpPr>
        <p:spPr/>
        <p:txBody>
          <a:bodyPr/>
          <a:lstStyle/>
          <a:p>
            <a:fld id="{8B60B334-CF15-EE45-8811-EBD61873BB2F}" type="slidenum">
              <a:rPr lang="en-US" smtClean="0"/>
              <a:t>56</a:t>
            </a:fld>
            <a:endParaRPr lang="en-US" dirty="0"/>
          </a:p>
        </p:txBody>
      </p:sp>
    </p:spTree>
    <p:extLst>
      <p:ext uri="{BB962C8B-B14F-4D97-AF65-F5344CB8AC3E}">
        <p14:creationId xmlns:p14="http://schemas.microsoft.com/office/powerpoint/2010/main" val="23089086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smtClean="0"/>
              <a:t>Discussion</a:t>
            </a:r>
            <a:endParaRPr lang="en-US" dirty="0"/>
          </a:p>
        </p:txBody>
      </p:sp>
      <p:sp>
        <p:nvSpPr>
          <p:cNvPr id="5" name="灯片编号占位符 4"/>
          <p:cNvSpPr>
            <a:spLocks noGrp="1"/>
          </p:cNvSpPr>
          <p:nvPr>
            <p:ph type="sldNum" sz="quarter" idx="12"/>
          </p:nvPr>
        </p:nvSpPr>
        <p:spPr/>
        <p:txBody>
          <a:bodyPr/>
          <a:lstStyle/>
          <a:p>
            <a:fld id="{8B60B334-CF15-EE45-8811-EBD61873BB2F}" type="slidenum">
              <a:rPr lang="en-US" smtClean="0"/>
              <a:t>57</a:t>
            </a:fld>
            <a:endParaRPr lang="en-US" dirty="0"/>
          </a:p>
        </p:txBody>
      </p:sp>
      <p:sp>
        <p:nvSpPr>
          <p:cNvPr id="4" name="TextBox 3"/>
          <p:cNvSpPr txBox="1"/>
          <p:nvPr/>
        </p:nvSpPr>
        <p:spPr>
          <a:xfrm>
            <a:off x="376969" y="1371600"/>
            <a:ext cx="8455303" cy="3539430"/>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err="1"/>
              <a:t>Pingmesh</a:t>
            </a:r>
            <a:r>
              <a:rPr lang="en-US" altLang="zh-CN" sz="3200" dirty="0"/>
              <a:t> cannot tell the exact location of a faulty network device</a:t>
            </a:r>
            <a:r>
              <a:rPr lang="en-US" altLang="zh-CN" sz="3200" dirty="0" smtClean="0"/>
              <a:t>. How to improve it?</a:t>
            </a:r>
          </a:p>
          <a:p>
            <a:pPr marL="457200" indent="-457200">
              <a:buFont typeface="Wingdings" panose="05000000000000000000" pitchFamily="2" charset="2"/>
              <a:buChar char="l"/>
            </a:pPr>
            <a:endParaRPr lang="en-US" altLang="zh-CN" sz="3200" dirty="0"/>
          </a:p>
          <a:p>
            <a:pPr marL="457200" indent="-457200">
              <a:buFont typeface="Wingdings" panose="05000000000000000000" pitchFamily="2" charset="2"/>
              <a:buChar char="l"/>
            </a:pPr>
            <a:r>
              <a:rPr lang="en-US" altLang="zh-CN" sz="3200" dirty="0" smtClean="0"/>
              <a:t>Is </a:t>
            </a:r>
            <a:r>
              <a:rPr lang="en-US" altLang="zh-CN" sz="3200" dirty="0" err="1" smtClean="0"/>
              <a:t>Pingmesh</a:t>
            </a:r>
            <a:r>
              <a:rPr lang="en-US" altLang="zh-CN" sz="3200" dirty="0" smtClean="0"/>
              <a:t> applicable to other types of networks (</a:t>
            </a:r>
            <a:r>
              <a:rPr lang="en-US" altLang="zh-CN" sz="3200" dirty="0" err="1" smtClean="0"/>
              <a:t>IoT</a:t>
            </a:r>
            <a:r>
              <a:rPr lang="en-US" altLang="zh-CN" sz="3200" dirty="0" smtClean="0"/>
              <a:t>, WSN) for latency measurement or connectivity</a:t>
            </a:r>
            <a:r>
              <a:rPr lang="en-US" altLang="zh-CN" sz="3200" dirty="0"/>
              <a:t> </a:t>
            </a:r>
            <a:r>
              <a:rPr lang="en-US" altLang="zh-CN" sz="3200" dirty="0" smtClean="0"/>
              <a:t>tests?</a:t>
            </a:r>
          </a:p>
          <a:p>
            <a:pPr marL="457200" indent="-457200">
              <a:buFont typeface="Wingdings" panose="05000000000000000000" pitchFamily="2" charset="2"/>
              <a:buChar char="l"/>
            </a:pPr>
            <a:endParaRPr lang="en-US" altLang="zh-CN" sz="3200" dirty="0"/>
          </a:p>
        </p:txBody>
      </p:sp>
    </p:spTree>
    <p:extLst>
      <p:ext uri="{BB962C8B-B14F-4D97-AF65-F5344CB8AC3E}">
        <p14:creationId xmlns:p14="http://schemas.microsoft.com/office/powerpoint/2010/main" val="39250783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8B60B334-CF15-EE45-8811-EBD61873BB2F}" type="slidenum">
              <a:rPr lang="en-US" smtClean="0"/>
              <a:t>58</a:t>
            </a:fld>
            <a:endParaRPr lang="en-US"/>
          </a:p>
        </p:txBody>
      </p:sp>
      <p:sp>
        <p:nvSpPr>
          <p:cNvPr id="5" name="Rectangle 2"/>
          <p:cNvSpPr txBox="1">
            <a:spLocks noChangeArrowheads="1"/>
          </p:cNvSpPr>
          <p:nvPr/>
        </p:nvSpPr>
        <p:spPr bwMode="auto">
          <a:xfrm>
            <a:off x="0" y="2336800"/>
            <a:ext cx="91440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rtl="0" eaLnBrk="0" fontAlgn="base" hangingPunct="0">
              <a:spcBef>
                <a:spcPct val="0"/>
              </a:spcBef>
              <a:spcAft>
                <a:spcPct val="0"/>
              </a:spcAft>
              <a:defRPr sz="3600" i="1">
                <a:solidFill>
                  <a:schemeClr val="folHlink"/>
                </a:solidFill>
                <a:latin typeface="+mj-lt"/>
                <a:ea typeface="+mj-ea"/>
                <a:cs typeface="+mj-cs"/>
              </a:defRPr>
            </a:lvl1pPr>
            <a:lvl2pPr algn="l" rtl="0" eaLnBrk="0" fontAlgn="base" hangingPunct="0">
              <a:spcBef>
                <a:spcPct val="0"/>
              </a:spcBef>
              <a:spcAft>
                <a:spcPct val="0"/>
              </a:spcAft>
              <a:defRPr sz="3600" i="1">
                <a:solidFill>
                  <a:schemeClr val="folHlink"/>
                </a:solidFill>
                <a:latin typeface="Arial" pitchFamily="34" charset="0"/>
              </a:defRPr>
            </a:lvl2pPr>
            <a:lvl3pPr algn="l" rtl="0" eaLnBrk="0" fontAlgn="base" hangingPunct="0">
              <a:spcBef>
                <a:spcPct val="0"/>
              </a:spcBef>
              <a:spcAft>
                <a:spcPct val="0"/>
              </a:spcAft>
              <a:defRPr sz="3600" i="1">
                <a:solidFill>
                  <a:schemeClr val="folHlink"/>
                </a:solidFill>
                <a:latin typeface="Arial" pitchFamily="34" charset="0"/>
              </a:defRPr>
            </a:lvl3pPr>
            <a:lvl4pPr algn="l" rtl="0" eaLnBrk="0" fontAlgn="base" hangingPunct="0">
              <a:spcBef>
                <a:spcPct val="0"/>
              </a:spcBef>
              <a:spcAft>
                <a:spcPct val="0"/>
              </a:spcAft>
              <a:defRPr sz="3600" i="1">
                <a:solidFill>
                  <a:schemeClr val="folHlink"/>
                </a:solidFill>
                <a:latin typeface="Arial" pitchFamily="34" charset="0"/>
              </a:defRPr>
            </a:lvl4pPr>
            <a:lvl5pPr algn="l" rtl="0" eaLnBrk="0" fontAlgn="base" hangingPunct="0">
              <a:spcBef>
                <a:spcPct val="0"/>
              </a:spcBef>
              <a:spcAft>
                <a:spcPct val="0"/>
              </a:spcAft>
              <a:defRPr sz="3600" i="1">
                <a:solidFill>
                  <a:schemeClr val="folHlink"/>
                </a:solidFill>
                <a:latin typeface="Arial" pitchFamily="34" charset="0"/>
              </a:defRPr>
            </a:lvl5pPr>
            <a:lvl6pPr marL="457200" algn="l" rtl="0" eaLnBrk="0" fontAlgn="base" hangingPunct="0">
              <a:spcBef>
                <a:spcPct val="0"/>
              </a:spcBef>
              <a:spcAft>
                <a:spcPct val="0"/>
              </a:spcAft>
              <a:defRPr sz="3600" i="1">
                <a:solidFill>
                  <a:schemeClr val="folHlink"/>
                </a:solidFill>
                <a:latin typeface="Arial" pitchFamily="34" charset="0"/>
              </a:defRPr>
            </a:lvl6pPr>
            <a:lvl7pPr marL="914400" algn="l" rtl="0" eaLnBrk="0" fontAlgn="base" hangingPunct="0">
              <a:spcBef>
                <a:spcPct val="0"/>
              </a:spcBef>
              <a:spcAft>
                <a:spcPct val="0"/>
              </a:spcAft>
              <a:defRPr sz="3600" i="1">
                <a:solidFill>
                  <a:schemeClr val="folHlink"/>
                </a:solidFill>
                <a:latin typeface="Arial" pitchFamily="34" charset="0"/>
              </a:defRPr>
            </a:lvl7pPr>
            <a:lvl8pPr marL="1371600" algn="l" rtl="0" eaLnBrk="0" fontAlgn="base" hangingPunct="0">
              <a:spcBef>
                <a:spcPct val="0"/>
              </a:spcBef>
              <a:spcAft>
                <a:spcPct val="0"/>
              </a:spcAft>
              <a:defRPr sz="3600" i="1">
                <a:solidFill>
                  <a:schemeClr val="folHlink"/>
                </a:solidFill>
                <a:latin typeface="Arial" pitchFamily="34" charset="0"/>
              </a:defRPr>
            </a:lvl8pPr>
            <a:lvl9pPr marL="1828800" algn="l" rtl="0" eaLnBrk="0" fontAlgn="base" hangingPunct="0">
              <a:spcBef>
                <a:spcPct val="0"/>
              </a:spcBef>
              <a:spcAft>
                <a:spcPct val="0"/>
              </a:spcAft>
              <a:defRPr sz="3600" i="1">
                <a:solidFill>
                  <a:schemeClr val="folHlink"/>
                </a:solidFill>
                <a:latin typeface="Arial" pitchFamily="34" charset="0"/>
              </a:defRPr>
            </a:lvl9pPr>
          </a:lstStyle>
          <a:p>
            <a:pPr algn="ctr" eaLnBrk="1" hangingPunct="1">
              <a:defRPr/>
            </a:pPr>
            <a:r>
              <a:rPr lang="en-US" altLang="zh-CN" sz="7200" b="1" i="0" dirty="0" smtClean="0">
                <a:solidFill>
                  <a:srgbClr val="800000"/>
                </a:solidFill>
                <a:effectLst>
                  <a:outerShdw blurRad="38100" dist="38100" dir="2700000" algn="tl">
                    <a:srgbClr val="C0C0C0"/>
                  </a:outerShdw>
                </a:effectLst>
                <a:ea typeface="宋体" pitchFamily="2" charset="-122"/>
              </a:rPr>
              <a:t>Thank you</a:t>
            </a:r>
            <a:endParaRPr lang="zh-CN" altLang="en-US" sz="7200" b="1" i="0" dirty="0" smtClean="0">
              <a:solidFill>
                <a:srgbClr val="800000"/>
              </a:solidFill>
              <a:effectLst>
                <a:outerShdw blurRad="38100" dist="38100" dir="2700000" algn="tl">
                  <a:srgbClr val="C0C0C0"/>
                </a:outerShdw>
              </a:effectLst>
              <a:ea typeface="宋体" pitchFamily="2" charset="-122"/>
            </a:endParaRPr>
          </a:p>
        </p:txBody>
      </p:sp>
    </p:spTree>
    <p:extLst>
      <p:ext uri="{BB962C8B-B14F-4D97-AF65-F5344CB8AC3E}">
        <p14:creationId xmlns:p14="http://schemas.microsoft.com/office/powerpoint/2010/main" val="13620842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smtClean="0"/>
              <a:t>RTT</a:t>
            </a:r>
            <a:endParaRPr lang="en-US" dirty="0"/>
          </a:p>
        </p:txBody>
      </p:sp>
      <p:sp>
        <p:nvSpPr>
          <p:cNvPr id="3" name="TextBox 2"/>
          <p:cNvSpPr txBox="1"/>
          <p:nvPr/>
        </p:nvSpPr>
        <p:spPr>
          <a:xfrm>
            <a:off x="0" y="1371600"/>
            <a:ext cx="10906969" cy="3539430"/>
          </a:xfrm>
          <a:prstGeom prst="rect">
            <a:avLst/>
          </a:prstGeom>
          <a:noFill/>
        </p:spPr>
        <p:txBody>
          <a:bodyPr wrap="square" rtlCol="0">
            <a:spAutoFit/>
          </a:bodyPr>
          <a:lstStyle/>
          <a:p>
            <a:r>
              <a:rPr lang="en-US" altLang="zh-CN" sz="3200" dirty="0" smtClean="0"/>
              <a:t>RTT=</a:t>
            </a:r>
          </a:p>
          <a:p>
            <a:r>
              <a:rPr lang="en-US" sz="3200" dirty="0"/>
              <a:t>A</a:t>
            </a:r>
            <a:r>
              <a:rPr lang="en-US" sz="3200" dirty="0" smtClean="0"/>
              <a:t>pplication </a:t>
            </a:r>
            <a:r>
              <a:rPr lang="en-US" sz="3200" dirty="0"/>
              <a:t>processing </a:t>
            </a:r>
            <a:r>
              <a:rPr lang="en-US" sz="3200" dirty="0" smtClean="0"/>
              <a:t>latency </a:t>
            </a:r>
            <a:r>
              <a:rPr lang="en-US" altLang="zh-CN" sz="3200" dirty="0" smtClean="0"/>
              <a:t>+</a:t>
            </a:r>
            <a:endParaRPr lang="en-US" sz="3200" dirty="0"/>
          </a:p>
          <a:p>
            <a:r>
              <a:rPr lang="en-US" sz="3200" dirty="0"/>
              <a:t>OS kernel TCP/IP stack and driver processing </a:t>
            </a:r>
            <a:r>
              <a:rPr lang="en-US" sz="3200" dirty="0" smtClean="0"/>
              <a:t>latency </a:t>
            </a:r>
            <a:r>
              <a:rPr lang="en-US" altLang="zh-CN" sz="3200" dirty="0" smtClean="0"/>
              <a:t>+</a:t>
            </a:r>
            <a:endParaRPr lang="en-US" sz="3200" dirty="0"/>
          </a:p>
          <a:p>
            <a:r>
              <a:rPr lang="en-US" sz="3200" dirty="0"/>
              <a:t>NIC introduced </a:t>
            </a:r>
            <a:r>
              <a:rPr lang="en-US" sz="3200" dirty="0" smtClean="0"/>
              <a:t>latency </a:t>
            </a:r>
            <a:r>
              <a:rPr lang="en-US" altLang="zh-CN" sz="3200" dirty="0" smtClean="0"/>
              <a:t>+</a:t>
            </a:r>
            <a:endParaRPr lang="en-US" sz="3200" dirty="0" smtClean="0"/>
          </a:p>
          <a:p>
            <a:r>
              <a:rPr lang="en-US" sz="3200" dirty="0"/>
              <a:t>P</a:t>
            </a:r>
            <a:r>
              <a:rPr lang="en-US" sz="3200" dirty="0" smtClean="0"/>
              <a:t>acket </a:t>
            </a:r>
            <a:r>
              <a:rPr lang="en-US" sz="3200" dirty="0"/>
              <a:t>transmission </a:t>
            </a:r>
            <a:r>
              <a:rPr lang="en-US" sz="3200" dirty="0" smtClean="0"/>
              <a:t>delay </a:t>
            </a:r>
            <a:r>
              <a:rPr lang="en-US" altLang="zh-CN" sz="3200" dirty="0" smtClean="0"/>
              <a:t>+</a:t>
            </a:r>
            <a:endParaRPr lang="en-US" sz="3200" dirty="0" smtClean="0"/>
          </a:p>
          <a:p>
            <a:r>
              <a:rPr lang="en-US" sz="3200" dirty="0" smtClean="0"/>
              <a:t>Propagation delay </a:t>
            </a:r>
            <a:r>
              <a:rPr lang="en-US" altLang="zh-CN" sz="3200" dirty="0" smtClean="0"/>
              <a:t>+</a:t>
            </a:r>
            <a:endParaRPr lang="en-US" sz="3200" dirty="0" smtClean="0"/>
          </a:p>
          <a:p>
            <a:r>
              <a:rPr lang="en-US" sz="3200" dirty="0"/>
              <a:t>Q</a:t>
            </a:r>
            <a:r>
              <a:rPr lang="en-US" sz="3200" dirty="0" smtClean="0"/>
              <a:t>ueuing delay introduced by </a:t>
            </a:r>
            <a:r>
              <a:rPr lang="en-US" altLang="zh-CN" sz="3200" dirty="0" smtClean="0"/>
              <a:t>switch </a:t>
            </a:r>
            <a:r>
              <a:rPr lang="en-US" sz="3200" dirty="0" smtClean="0"/>
              <a:t>bu</a:t>
            </a:r>
            <a:r>
              <a:rPr lang="en-US" altLang="zh-CN" sz="3200" dirty="0" smtClean="0"/>
              <a:t>ff</a:t>
            </a:r>
            <a:r>
              <a:rPr lang="en-US" sz="3200" dirty="0" smtClean="0"/>
              <a:t>erin</a:t>
            </a:r>
            <a:r>
              <a:rPr lang="en-US" altLang="zh-CN" sz="3200" dirty="0" smtClean="0"/>
              <a:t>g</a:t>
            </a:r>
            <a:r>
              <a:rPr lang="en-US" altLang="zh-CN" sz="3200" dirty="0"/>
              <a:t>.</a:t>
            </a:r>
            <a:endParaRPr lang="en-US" sz="3200" dirty="0" smtClean="0"/>
          </a:p>
        </p:txBody>
      </p:sp>
      <p:sp>
        <p:nvSpPr>
          <p:cNvPr id="7" name="灯片编号占位符 6"/>
          <p:cNvSpPr>
            <a:spLocks noGrp="1"/>
          </p:cNvSpPr>
          <p:nvPr>
            <p:ph type="sldNum" sz="quarter" idx="12"/>
          </p:nvPr>
        </p:nvSpPr>
        <p:spPr/>
        <p:txBody>
          <a:bodyPr/>
          <a:lstStyle/>
          <a:p>
            <a:fld id="{8B60B334-CF15-EE45-8811-EBD61873BB2F}" type="slidenum">
              <a:rPr lang="en-US" smtClean="0"/>
              <a:t>59</a:t>
            </a:fld>
            <a:endParaRPr lang="en-US"/>
          </a:p>
        </p:txBody>
      </p:sp>
      <p:sp>
        <p:nvSpPr>
          <p:cNvPr id="5" name="TextBox 4"/>
          <p:cNvSpPr txBox="1"/>
          <p:nvPr/>
        </p:nvSpPr>
        <p:spPr>
          <a:xfrm>
            <a:off x="3714750" y="1219200"/>
            <a:ext cx="3905250" cy="461665"/>
          </a:xfrm>
          <a:prstGeom prst="rect">
            <a:avLst/>
          </a:prstGeom>
          <a:noFill/>
        </p:spPr>
        <p:txBody>
          <a:bodyPr wrap="square" rtlCol="0">
            <a:spAutoFit/>
          </a:bodyPr>
          <a:lstStyle/>
          <a:p>
            <a:r>
              <a:rPr lang="en-US" altLang="zh-CN" sz="2400" dirty="0" smtClean="0"/>
              <a:t>Not really from the network</a:t>
            </a:r>
            <a:endParaRPr lang="zh-CN" altLang="en-US" sz="2400" dirty="0"/>
          </a:p>
        </p:txBody>
      </p:sp>
      <p:cxnSp>
        <p:nvCxnSpPr>
          <p:cNvPr id="8" name="直接连接符 7"/>
          <p:cNvCxnSpPr>
            <a:endCxn id="5" idx="1"/>
          </p:cNvCxnSpPr>
          <p:nvPr/>
        </p:nvCxnSpPr>
        <p:spPr>
          <a:xfrm flipV="1">
            <a:off x="3200400" y="1450033"/>
            <a:ext cx="514350" cy="39781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接连接符 10"/>
          <p:cNvCxnSpPr/>
          <p:nvPr/>
        </p:nvCxnSpPr>
        <p:spPr>
          <a:xfrm flipH="1" flipV="1">
            <a:off x="6305550" y="1680866"/>
            <a:ext cx="495300" cy="795634"/>
          </a:xfrm>
          <a:prstGeom prst="line">
            <a:avLst/>
          </a:prstGeom>
        </p:spPr>
        <p:style>
          <a:lnRef idx="2">
            <a:schemeClr val="accent1"/>
          </a:lnRef>
          <a:fillRef idx="0">
            <a:schemeClr val="accent1"/>
          </a:fillRef>
          <a:effectRef idx="1">
            <a:schemeClr val="accent1"/>
          </a:effectRef>
          <a:fontRef idx="minor">
            <a:schemeClr val="tx1"/>
          </a:fontRef>
        </p:style>
      </p:cxnSp>
      <p:sp>
        <p:nvSpPr>
          <p:cNvPr id="15" name="矩形 14"/>
          <p:cNvSpPr/>
          <p:nvPr/>
        </p:nvSpPr>
        <p:spPr>
          <a:xfrm>
            <a:off x="152400" y="5102811"/>
            <a:ext cx="8001000" cy="1384995"/>
          </a:xfrm>
          <a:prstGeom prst="rect">
            <a:avLst/>
          </a:prstGeom>
        </p:spPr>
        <p:txBody>
          <a:bodyPr wrap="square">
            <a:spAutoFit/>
          </a:bodyPr>
          <a:lstStyle/>
          <a:p>
            <a:pPr marL="457200" indent="-457200">
              <a:buFont typeface="Wingdings" panose="05000000000000000000" pitchFamily="2" charset="2"/>
              <a:buChar char="Ø"/>
            </a:pPr>
            <a:r>
              <a:rPr lang="en-US" altLang="zh-CN" sz="2800" dirty="0" smtClean="0"/>
              <a:t>Our customers </a:t>
            </a:r>
            <a:r>
              <a:rPr lang="en-US" altLang="zh-CN" sz="2800" dirty="0"/>
              <a:t>and service developers do not care. Once </a:t>
            </a:r>
            <a:r>
              <a:rPr lang="en-US" altLang="zh-CN" sz="2800" dirty="0" smtClean="0"/>
              <a:t>a latency </a:t>
            </a:r>
            <a:r>
              <a:rPr lang="en-US" altLang="zh-CN" sz="2800" dirty="0"/>
              <a:t>problem is observed, it is usually called a </a:t>
            </a:r>
            <a:r>
              <a:rPr lang="en-US" altLang="zh-CN" sz="2800" dirty="0" smtClean="0"/>
              <a:t>“network” problem</a:t>
            </a:r>
            <a:r>
              <a:rPr lang="en-US" altLang="zh-CN" sz="2800" dirty="0"/>
              <a:t>.</a:t>
            </a:r>
            <a:endParaRPr lang="zh-CN" altLang="en-US" sz="2800" dirty="0"/>
          </a:p>
        </p:txBody>
      </p:sp>
    </p:spTree>
    <p:extLst>
      <p:ext uri="{BB962C8B-B14F-4D97-AF65-F5344CB8AC3E}">
        <p14:creationId xmlns:p14="http://schemas.microsoft.com/office/powerpoint/2010/main" val="495692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Data Center Networks</a:t>
            </a:r>
            <a:endParaRPr lang="en-US" dirty="0"/>
          </a:p>
        </p:txBody>
      </p:sp>
      <p:sp>
        <p:nvSpPr>
          <p:cNvPr id="4" name="矩形 3"/>
          <p:cNvSpPr/>
          <p:nvPr/>
        </p:nvSpPr>
        <p:spPr>
          <a:xfrm>
            <a:off x="631946" y="6460728"/>
            <a:ext cx="7689541" cy="276999"/>
          </a:xfrm>
          <a:prstGeom prst="rect">
            <a:avLst/>
          </a:prstGeom>
        </p:spPr>
        <p:txBody>
          <a:bodyPr wrap="none">
            <a:spAutoFit/>
          </a:bodyPr>
          <a:lstStyle/>
          <a:p>
            <a:r>
              <a:rPr lang="en-US" altLang="zh-CN" sz="1200" dirty="0" smtClean="0"/>
              <a:t>[1] </a:t>
            </a:r>
            <a:r>
              <a:rPr lang="en-US" altLang="zh-CN" sz="1200" dirty="0" err="1"/>
              <a:t>Guo</a:t>
            </a:r>
            <a:r>
              <a:rPr lang="en-US" altLang="zh-CN" sz="1200" dirty="0"/>
              <a:t> et al, “Pingmesh: A Large System for Data Center Network Latency Measurement and Analysis”, SIGCOMM 2015 </a:t>
            </a:r>
            <a:endParaRPr lang="zh-CN" altLang="en-US" sz="1200" dirty="0"/>
          </a:p>
        </p:txBody>
      </p:sp>
      <p:sp>
        <p:nvSpPr>
          <p:cNvPr id="5" name="AutoShape 5" descr="Image result for WeC sens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7" descr="Image result for WeC sens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灯片编号占位符 6"/>
          <p:cNvSpPr>
            <a:spLocks noGrp="1"/>
          </p:cNvSpPr>
          <p:nvPr>
            <p:ph type="sldNum" sz="quarter" idx="12"/>
          </p:nvPr>
        </p:nvSpPr>
        <p:spPr/>
        <p:txBody>
          <a:bodyPr/>
          <a:lstStyle/>
          <a:p>
            <a:fld id="{8B60B334-CF15-EE45-8811-EBD61873BB2F}" type="slidenum">
              <a:rPr lang="en-US" smtClean="0"/>
              <a:t>6</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732" y="1034534"/>
            <a:ext cx="7339641" cy="5426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1066799" y="3181350"/>
            <a:ext cx="7166423" cy="3175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950732" y="3328660"/>
            <a:ext cx="2089511" cy="26161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sp>
        <p:nvSpPr>
          <p:cNvPr id="11" name="矩形 10"/>
          <p:cNvSpPr/>
          <p:nvPr/>
        </p:nvSpPr>
        <p:spPr>
          <a:xfrm>
            <a:off x="-15875" y="2928054"/>
            <a:ext cx="1258230" cy="830997"/>
          </a:xfrm>
          <a:prstGeom prst="rect">
            <a:avLst/>
          </a:prstGeom>
        </p:spPr>
        <p:txBody>
          <a:bodyPr wrap="none">
            <a:spAutoFit/>
          </a:bodyPr>
          <a:lstStyle/>
          <a:p>
            <a:r>
              <a:rPr lang="en-US" altLang="zh-CN" sz="2400" dirty="0"/>
              <a:t>Spine </a:t>
            </a:r>
            <a:endParaRPr lang="en-US" altLang="zh-CN" sz="2400" dirty="0" smtClean="0"/>
          </a:p>
          <a:p>
            <a:r>
              <a:rPr lang="en-US" altLang="zh-CN" sz="2400" dirty="0" smtClean="0"/>
              <a:t>switches</a:t>
            </a:r>
            <a:endParaRPr lang="zh-CN" altLang="en-US" sz="2400" dirty="0"/>
          </a:p>
        </p:txBody>
      </p:sp>
    </p:spTree>
    <p:extLst>
      <p:ext uri="{BB962C8B-B14F-4D97-AF65-F5344CB8AC3E}">
        <p14:creationId xmlns:p14="http://schemas.microsoft.com/office/powerpoint/2010/main" val="16827046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Packet B</a:t>
            </a:r>
            <a:r>
              <a:rPr lang="en-US" altLang="zh-CN" dirty="0" smtClean="0"/>
              <a:t>lack-hole Detection</a:t>
            </a:r>
            <a:endParaRPr lang="en-US" dirty="0"/>
          </a:p>
        </p:txBody>
      </p:sp>
      <p:sp>
        <p:nvSpPr>
          <p:cNvPr id="3" name="TextBox 2"/>
          <p:cNvSpPr txBox="1"/>
          <p:nvPr/>
        </p:nvSpPr>
        <p:spPr>
          <a:xfrm>
            <a:off x="304801" y="1371600"/>
            <a:ext cx="8839200" cy="5509200"/>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smtClean="0">
                <a:solidFill>
                  <a:srgbClr val="FF0000"/>
                </a:solidFill>
              </a:rPr>
              <a:t>Packet black-hole: </a:t>
            </a:r>
            <a:r>
              <a:rPr lang="en-US" altLang="zh-CN" sz="3200" dirty="0"/>
              <a:t>packets that meet certain </a:t>
            </a:r>
            <a:r>
              <a:rPr lang="en-US" altLang="zh-CN" sz="3200" dirty="0" smtClean="0"/>
              <a:t>‘patterns’ </a:t>
            </a:r>
            <a:r>
              <a:rPr lang="en-US" altLang="zh-CN" sz="3200" dirty="0"/>
              <a:t>are </a:t>
            </a:r>
            <a:r>
              <a:rPr lang="en-US" altLang="zh-CN" sz="3200" dirty="0" smtClean="0"/>
              <a:t>dropped deterministically </a:t>
            </a:r>
            <a:r>
              <a:rPr lang="en-US" altLang="zh-CN" sz="3200" dirty="0"/>
              <a:t>(i.e., 100%) by the switch</a:t>
            </a:r>
            <a:r>
              <a:rPr lang="en-US" altLang="zh-CN" sz="3200" dirty="0" smtClean="0"/>
              <a:t>.</a:t>
            </a:r>
            <a:endParaRPr lang="en-US" altLang="zh-CN" sz="3200" dirty="0"/>
          </a:p>
          <a:p>
            <a:pPr marL="457200" indent="-457200">
              <a:buFont typeface="Wingdings" panose="05000000000000000000" pitchFamily="2" charset="2"/>
              <a:buChar char="l"/>
            </a:pPr>
            <a:endParaRPr lang="en-US" altLang="zh-CN" sz="3200" dirty="0" smtClean="0"/>
          </a:p>
          <a:p>
            <a:pPr marL="457200" indent="-457200">
              <a:buFont typeface="Wingdings" panose="05000000000000000000" pitchFamily="2" charset="2"/>
              <a:buChar char="Ø"/>
            </a:pPr>
            <a:r>
              <a:rPr lang="en-US" altLang="zh-CN" sz="3200" dirty="0"/>
              <a:t>Type 1: packets with </a:t>
            </a:r>
            <a:r>
              <a:rPr lang="en-US" altLang="zh-CN" sz="3200" dirty="0" smtClean="0"/>
              <a:t>specific </a:t>
            </a:r>
            <a:r>
              <a:rPr lang="en-US" altLang="zh-CN" sz="3200" dirty="0"/>
              <a:t>source </a:t>
            </a:r>
            <a:r>
              <a:rPr lang="en-US" altLang="zh-CN" sz="3200" dirty="0" smtClean="0"/>
              <a:t>destination IP </a:t>
            </a:r>
            <a:r>
              <a:rPr lang="en-US" altLang="zh-CN" sz="3200" dirty="0"/>
              <a:t>address pairs get dropped</a:t>
            </a:r>
            <a:r>
              <a:rPr lang="en-US" altLang="zh-CN" sz="3200" dirty="0" smtClean="0"/>
              <a:t>.</a:t>
            </a:r>
          </a:p>
          <a:p>
            <a:r>
              <a:rPr lang="en-US" altLang="zh-CN" sz="3200" dirty="0" smtClean="0"/>
              <a:t>Some TCAM entries in the TCAM table get corrupted</a:t>
            </a:r>
          </a:p>
          <a:p>
            <a:pPr marL="457200" indent="-457200">
              <a:buFont typeface="Wingdings" panose="05000000000000000000" pitchFamily="2" charset="2"/>
              <a:buChar char="Ø"/>
            </a:pPr>
            <a:r>
              <a:rPr lang="en-US" altLang="zh-CN" sz="3200" dirty="0" smtClean="0"/>
              <a:t>Type </a:t>
            </a:r>
            <a:r>
              <a:rPr lang="en-US" altLang="zh-CN" sz="3200" dirty="0"/>
              <a:t>2: packets with </a:t>
            </a:r>
            <a:r>
              <a:rPr lang="en-US" altLang="zh-CN" sz="3200" dirty="0" smtClean="0"/>
              <a:t>specific </a:t>
            </a:r>
            <a:r>
              <a:rPr lang="en-US" altLang="zh-CN" sz="3200" dirty="0"/>
              <a:t>source destination addresses </a:t>
            </a:r>
            <a:r>
              <a:rPr lang="en-US" altLang="zh-CN" sz="3200" dirty="0">
                <a:solidFill>
                  <a:schemeClr val="tx2"/>
                </a:solidFill>
              </a:rPr>
              <a:t>and transport </a:t>
            </a:r>
            <a:r>
              <a:rPr lang="en-US" altLang="zh-CN" sz="3200" dirty="0" smtClean="0">
                <a:solidFill>
                  <a:schemeClr val="tx2"/>
                </a:solidFill>
              </a:rPr>
              <a:t>port </a:t>
            </a:r>
            <a:r>
              <a:rPr lang="en-US" altLang="zh-CN" sz="3200" dirty="0" smtClean="0"/>
              <a:t>numbers are dropped.</a:t>
            </a:r>
          </a:p>
          <a:p>
            <a:pPr marL="457200" indent="-457200">
              <a:buFont typeface="Wingdings" panose="05000000000000000000" pitchFamily="2" charset="2"/>
              <a:buChar char="Ø"/>
            </a:pPr>
            <a:endParaRPr lang="en-US" altLang="zh-CN" sz="3200" dirty="0" smtClean="0"/>
          </a:p>
        </p:txBody>
      </p:sp>
      <p:sp>
        <p:nvSpPr>
          <p:cNvPr id="5" name="灯片编号占位符 4"/>
          <p:cNvSpPr>
            <a:spLocks noGrp="1"/>
          </p:cNvSpPr>
          <p:nvPr>
            <p:ph type="sldNum" sz="quarter" idx="12"/>
          </p:nvPr>
        </p:nvSpPr>
        <p:spPr/>
        <p:txBody>
          <a:bodyPr/>
          <a:lstStyle/>
          <a:p>
            <a:fld id="{8B60B334-CF15-EE45-8811-EBD61873BB2F}" type="slidenum">
              <a:rPr lang="en-US" smtClean="0"/>
              <a:t>60</a:t>
            </a:fld>
            <a:endParaRPr lang="en-US" dirty="0"/>
          </a:p>
        </p:txBody>
      </p:sp>
    </p:spTree>
    <p:extLst>
      <p:ext uri="{BB962C8B-B14F-4D97-AF65-F5344CB8AC3E}">
        <p14:creationId xmlns:p14="http://schemas.microsoft.com/office/powerpoint/2010/main" val="42897826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smtClean="0"/>
              <a:t>Experiences Learned</a:t>
            </a:r>
            <a:endParaRPr lang="en-US" dirty="0"/>
          </a:p>
        </p:txBody>
      </p:sp>
      <p:sp>
        <p:nvSpPr>
          <p:cNvPr id="3" name="TextBox 2"/>
          <p:cNvSpPr txBox="1"/>
          <p:nvPr/>
        </p:nvSpPr>
        <p:spPr>
          <a:xfrm>
            <a:off x="304800" y="1371600"/>
            <a:ext cx="8839200" cy="2554545"/>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a:t>A switch may drop packets </a:t>
            </a:r>
            <a:r>
              <a:rPr lang="en-US" altLang="zh-CN" sz="3200" dirty="0" smtClean="0"/>
              <a:t>even though </a:t>
            </a:r>
            <a:r>
              <a:rPr lang="en-US" altLang="zh-CN" sz="3200" dirty="0"/>
              <a:t>its SNMP tells us everything is </a:t>
            </a:r>
            <a:r>
              <a:rPr lang="en-US" altLang="zh-CN" sz="3200" dirty="0" smtClean="0"/>
              <a:t>fine</a:t>
            </a:r>
            <a:r>
              <a:rPr lang="en-US" altLang="zh-CN" sz="3200" dirty="0"/>
              <a:t>. </a:t>
            </a:r>
            <a:endParaRPr lang="en-US" altLang="zh-CN" sz="3200" dirty="0" smtClean="0"/>
          </a:p>
          <a:p>
            <a:pPr marL="457200" indent="-457200">
              <a:buFont typeface="Wingdings" panose="05000000000000000000" pitchFamily="2" charset="2"/>
              <a:buChar char="l"/>
            </a:pPr>
            <a:r>
              <a:rPr lang="en-US" altLang="zh-CN" sz="3200" dirty="0"/>
              <a:t>S</a:t>
            </a:r>
            <a:r>
              <a:rPr lang="en-US" altLang="zh-CN" sz="3200" dirty="0" smtClean="0"/>
              <a:t>imply using switch </a:t>
            </a:r>
            <a:r>
              <a:rPr lang="en-US" altLang="zh-CN" sz="3200" dirty="0"/>
              <a:t>SNMP and syslog data does not work since </a:t>
            </a:r>
            <a:r>
              <a:rPr lang="en-US" altLang="zh-CN" sz="3200" dirty="0" smtClean="0"/>
              <a:t>they do </a:t>
            </a:r>
            <a:r>
              <a:rPr lang="en-US" altLang="zh-CN" sz="3200" dirty="0"/>
              <a:t>not tell us about packet black-holes and silent </a:t>
            </a:r>
            <a:r>
              <a:rPr lang="en-US" altLang="zh-CN" sz="3200" dirty="0" smtClean="0"/>
              <a:t>drops.</a:t>
            </a:r>
          </a:p>
        </p:txBody>
      </p:sp>
      <p:sp>
        <p:nvSpPr>
          <p:cNvPr id="5" name="灯片编号占位符 4"/>
          <p:cNvSpPr>
            <a:spLocks noGrp="1"/>
          </p:cNvSpPr>
          <p:nvPr>
            <p:ph type="sldNum" sz="quarter" idx="12"/>
          </p:nvPr>
        </p:nvSpPr>
        <p:spPr/>
        <p:txBody>
          <a:bodyPr/>
          <a:lstStyle/>
          <a:p>
            <a:fld id="{8B60B334-CF15-EE45-8811-EBD61873BB2F}" type="slidenum">
              <a:rPr lang="en-US" smtClean="0"/>
              <a:t>61</a:t>
            </a:fld>
            <a:endParaRPr lang="en-US" dirty="0"/>
          </a:p>
        </p:txBody>
      </p:sp>
    </p:spTree>
    <p:extLst>
      <p:ext uri="{BB962C8B-B14F-4D97-AF65-F5344CB8AC3E}">
        <p14:creationId xmlns:p14="http://schemas.microsoft.com/office/powerpoint/2010/main" val="42355576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err="1" smtClean="0"/>
              <a:t>Pinglist</a:t>
            </a:r>
            <a:r>
              <a:rPr lang="en-US" altLang="zh-CN" dirty="0" smtClean="0"/>
              <a:t> Generation Algorithm</a:t>
            </a:r>
            <a:endParaRPr lang="en-US" altLang="zh-CN" dirty="0"/>
          </a:p>
        </p:txBody>
      </p:sp>
      <p:sp>
        <p:nvSpPr>
          <p:cNvPr id="5" name="灯片编号占位符 4"/>
          <p:cNvSpPr>
            <a:spLocks noGrp="1"/>
          </p:cNvSpPr>
          <p:nvPr>
            <p:ph type="sldNum" sz="quarter" idx="12"/>
          </p:nvPr>
        </p:nvSpPr>
        <p:spPr/>
        <p:txBody>
          <a:bodyPr/>
          <a:lstStyle/>
          <a:p>
            <a:fld id="{8B60B334-CF15-EE45-8811-EBD61873BB2F}" type="slidenum">
              <a:rPr lang="en-US" smtClean="0"/>
              <a:t>62</a:t>
            </a:fld>
            <a:endParaRPr lang="en-US"/>
          </a:p>
        </p:txBody>
      </p:sp>
      <p:sp>
        <p:nvSpPr>
          <p:cNvPr id="14" name="矩形 13"/>
          <p:cNvSpPr/>
          <p:nvPr/>
        </p:nvSpPr>
        <p:spPr>
          <a:xfrm>
            <a:off x="1219200" y="1808922"/>
            <a:ext cx="1086678" cy="55659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539" y="2830150"/>
            <a:ext cx="5334000" cy="389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6997" y="4680562"/>
            <a:ext cx="866361" cy="354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2339" y="4680562"/>
            <a:ext cx="847311" cy="37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376969" y="1371600"/>
            <a:ext cx="8767031" cy="1077218"/>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a:t>I</a:t>
            </a:r>
            <a:r>
              <a:rPr lang="en-US" altLang="zh-CN" sz="3200" dirty="0" smtClean="0"/>
              <a:t>ntra-DC algorithm: for </a:t>
            </a:r>
            <a:r>
              <a:rPr lang="en-US" altLang="zh-CN" sz="3200" dirty="0" smtClean="0">
                <a:solidFill>
                  <a:srgbClr val="FF0000"/>
                </a:solidFill>
              </a:rPr>
              <a:t>any</a:t>
            </a:r>
            <a:r>
              <a:rPr lang="en-US" altLang="zh-CN" sz="3200" dirty="0" smtClean="0"/>
              <a:t> </a:t>
            </a:r>
            <a:r>
              <a:rPr lang="en-US" altLang="zh-CN" sz="3200" dirty="0" err="1"/>
              <a:t>ToR</a:t>
            </a:r>
            <a:r>
              <a:rPr lang="en-US" altLang="zh-CN" sz="3200" dirty="0"/>
              <a:t>-pair </a:t>
            </a:r>
            <a:r>
              <a:rPr lang="en-US" altLang="zh-CN" sz="3200" dirty="0" smtClean="0"/>
              <a:t>(          ,         ), </a:t>
            </a:r>
            <a:r>
              <a:rPr lang="en-US" altLang="zh-CN" sz="3200" dirty="0"/>
              <a:t>let server </a:t>
            </a:r>
            <a:r>
              <a:rPr lang="en-US" altLang="zh-CN" sz="3200" dirty="0" err="1"/>
              <a:t>i</a:t>
            </a:r>
            <a:r>
              <a:rPr lang="en-US" altLang="zh-CN" sz="3200" dirty="0"/>
              <a:t> </a:t>
            </a:r>
            <a:r>
              <a:rPr lang="en-US" altLang="zh-CN" sz="3200" dirty="0" smtClean="0"/>
              <a:t>in           ping server </a:t>
            </a:r>
            <a:r>
              <a:rPr lang="en-US" altLang="zh-CN" sz="3200" dirty="0" err="1" smtClean="0"/>
              <a:t>i</a:t>
            </a:r>
            <a:r>
              <a:rPr lang="en-US" altLang="zh-CN" sz="3200" dirty="0" smtClean="0"/>
              <a:t> in           .</a:t>
            </a:r>
            <a:endParaRPr lang="en-US" sz="3200" dirty="0"/>
          </a:p>
        </p:txBody>
      </p:sp>
      <p:cxnSp>
        <p:nvCxnSpPr>
          <p:cNvPr id="6" name="直接箭头连接符 5"/>
          <p:cNvCxnSpPr/>
          <p:nvPr/>
        </p:nvCxnSpPr>
        <p:spPr>
          <a:xfrm>
            <a:off x="2853358" y="5581650"/>
            <a:ext cx="111898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接箭头连接符 10"/>
          <p:cNvCxnSpPr/>
          <p:nvPr/>
        </p:nvCxnSpPr>
        <p:spPr>
          <a:xfrm>
            <a:off x="2853358" y="5581650"/>
            <a:ext cx="1118981"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接箭头连接符 14"/>
          <p:cNvCxnSpPr/>
          <p:nvPr/>
        </p:nvCxnSpPr>
        <p:spPr>
          <a:xfrm>
            <a:off x="2853358" y="5581650"/>
            <a:ext cx="1118981" cy="9334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接箭头连接符 16"/>
          <p:cNvCxnSpPr/>
          <p:nvPr/>
        </p:nvCxnSpPr>
        <p:spPr>
          <a:xfrm flipV="1">
            <a:off x="2853358" y="5581650"/>
            <a:ext cx="1118981" cy="4667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接箭头连接符 18"/>
          <p:cNvCxnSpPr/>
          <p:nvPr/>
        </p:nvCxnSpPr>
        <p:spPr>
          <a:xfrm>
            <a:off x="2853358" y="6048375"/>
            <a:ext cx="111898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接箭头连接符 20"/>
          <p:cNvCxnSpPr/>
          <p:nvPr/>
        </p:nvCxnSpPr>
        <p:spPr>
          <a:xfrm>
            <a:off x="2853358" y="6048375"/>
            <a:ext cx="1118981" cy="4667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接箭头连接符 22"/>
          <p:cNvCxnSpPr/>
          <p:nvPr/>
        </p:nvCxnSpPr>
        <p:spPr>
          <a:xfrm flipV="1">
            <a:off x="2853358" y="5581650"/>
            <a:ext cx="1118981" cy="9334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接箭头连接符 24"/>
          <p:cNvCxnSpPr/>
          <p:nvPr/>
        </p:nvCxnSpPr>
        <p:spPr>
          <a:xfrm flipV="1">
            <a:off x="2853358" y="5962650"/>
            <a:ext cx="1118981" cy="5524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接箭头连接符 26"/>
          <p:cNvCxnSpPr/>
          <p:nvPr/>
        </p:nvCxnSpPr>
        <p:spPr>
          <a:xfrm>
            <a:off x="2853358" y="6515100"/>
            <a:ext cx="111898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9389" y="1511451"/>
            <a:ext cx="866361" cy="354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8089" y="1489733"/>
            <a:ext cx="847311" cy="37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5028" y="2010648"/>
            <a:ext cx="866361" cy="354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5733" y="2000033"/>
            <a:ext cx="847311" cy="37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矩形 35"/>
          <p:cNvSpPr/>
          <p:nvPr/>
        </p:nvSpPr>
        <p:spPr>
          <a:xfrm>
            <a:off x="873059" y="5433020"/>
            <a:ext cx="880369"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404923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altLang="zh-CN" dirty="0"/>
              <a:t>Data Center Networks</a:t>
            </a:r>
            <a:endParaRPr lang="en-US" dirty="0"/>
          </a:p>
        </p:txBody>
      </p:sp>
      <p:sp>
        <p:nvSpPr>
          <p:cNvPr id="4" name="矩形 3"/>
          <p:cNvSpPr/>
          <p:nvPr/>
        </p:nvSpPr>
        <p:spPr>
          <a:xfrm>
            <a:off x="631946" y="6460728"/>
            <a:ext cx="7689541" cy="276999"/>
          </a:xfrm>
          <a:prstGeom prst="rect">
            <a:avLst/>
          </a:prstGeom>
        </p:spPr>
        <p:txBody>
          <a:bodyPr wrap="none">
            <a:spAutoFit/>
          </a:bodyPr>
          <a:lstStyle/>
          <a:p>
            <a:r>
              <a:rPr lang="en-US" altLang="zh-CN" sz="1200" dirty="0" smtClean="0"/>
              <a:t>[1] </a:t>
            </a:r>
            <a:r>
              <a:rPr lang="en-US" altLang="zh-CN" sz="1200" dirty="0" err="1"/>
              <a:t>Guo</a:t>
            </a:r>
            <a:r>
              <a:rPr lang="en-US" altLang="zh-CN" sz="1200" dirty="0"/>
              <a:t> et al, “Pingmesh: A Large System for Data Center Network Latency Measurement and Analysis”, SIGCOMM 2015 </a:t>
            </a:r>
            <a:endParaRPr lang="zh-CN" altLang="en-US" sz="1200" dirty="0"/>
          </a:p>
        </p:txBody>
      </p:sp>
      <p:sp>
        <p:nvSpPr>
          <p:cNvPr id="5" name="AutoShape 5" descr="Image result for WeC sens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7" descr="Image result for WeC sens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灯片编号占位符 6"/>
          <p:cNvSpPr>
            <a:spLocks noGrp="1"/>
          </p:cNvSpPr>
          <p:nvPr>
            <p:ph type="sldNum" sz="quarter" idx="12"/>
          </p:nvPr>
        </p:nvSpPr>
        <p:spPr/>
        <p:txBody>
          <a:bodyPr/>
          <a:lstStyle/>
          <a:p>
            <a:fld id="{8B60B334-CF15-EE45-8811-EBD61873BB2F}" type="slidenum">
              <a:rPr lang="en-US" smtClean="0"/>
              <a:t>7</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732" y="1034534"/>
            <a:ext cx="7339641" cy="5426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1066799" y="3181350"/>
            <a:ext cx="7166423" cy="3175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p:cNvSpPr/>
          <p:nvPr/>
        </p:nvSpPr>
        <p:spPr>
          <a:xfrm>
            <a:off x="950733" y="1040884"/>
            <a:ext cx="1792468" cy="156896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6553200" y="1034534"/>
            <a:ext cx="1792468" cy="156896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970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dirty="0" smtClean="0"/>
              <a:t>Motivation</a:t>
            </a:r>
            <a:endParaRPr lang="en-US" dirty="0"/>
          </a:p>
        </p:txBody>
      </p:sp>
      <p:sp>
        <p:nvSpPr>
          <p:cNvPr id="3" name="TextBox 2"/>
          <p:cNvSpPr txBox="1"/>
          <p:nvPr/>
        </p:nvSpPr>
        <p:spPr>
          <a:xfrm>
            <a:off x="376970" y="1371600"/>
            <a:ext cx="8767030" cy="2554545"/>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dirty="0"/>
              <a:t>In such large systems, software and hardware</a:t>
            </a:r>
          </a:p>
          <a:p>
            <a:r>
              <a:rPr lang="en-US" altLang="zh-CN" sz="3200" dirty="0"/>
              <a:t>failures are the norm rather than the exception</a:t>
            </a:r>
            <a:r>
              <a:rPr lang="en-US" altLang="zh-CN" sz="3200" dirty="0" smtClean="0"/>
              <a:t>.</a:t>
            </a:r>
          </a:p>
          <a:p>
            <a:endParaRPr lang="en-US" sz="3200" dirty="0"/>
          </a:p>
          <a:p>
            <a:r>
              <a:rPr lang="en-US" sz="3200" dirty="0" smtClean="0">
                <a:solidFill>
                  <a:srgbClr val="FF0000"/>
                </a:solidFill>
              </a:rPr>
              <a:t>Challenge 1: </a:t>
            </a:r>
            <a:r>
              <a:rPr lang="en-US" sz="3200" dirty="0" smtClean="0"/>
              <a:t>Determine </a:t>
            </a:r>
            <a:r>
              <a:rPr lang="en-US" altLang="zh-CN" sz="3200" dirty="0" smtClean="0"/>
              <a:t>if </a:t>
            </a:r>
            <a:r>
              <a:rPr lang="en-US" altLang="zh-CN" sz="3200" dirty="0"/>
              <a:t>an application </a:t>
            </a:r>
            <a:r>
              <a:rPr lang="en-US" altLang="zh-CN" sz="3200" dirty="0" smtClean="0"/>
              <a:t>perceived latency </a:t>
            </a:r>
            <a:r>
              <a:rPr lang="en-US" altLang="zh-CN" sz="3200" dirty="0"/>
              <a:t>issue is caused by the network or </a:t>
            </a:r>
            <a:r>
              <a:rPr lang="en-US" altLang="zh-CN" sz="3200" dirty="0" smtClean="0"/>
              <a:t>not.</a:t>
            </a:r>
            <a:endParaRPr lang="en-US" sz="3200" dirty="0" smtClean="0"/>
          </a:p>
        </p:txBody>
      </p:sp>
      <p:sp>
        <p:nvSpPr>
          <p:cNvPr id="5" name="灯片编号占位符 4"/>
          <p:cNvSpPr>
            <a:spLocks noGrp="1"/>
          </p:cNvSpPr>
          <p:nvPr>
            <p:ph type="sldNum" sz="quarter" idx="12"/>
          </p:nvPr>
        </p:nvSpPr>
        <p:spPr/>
        <p:txBody>
          <a:bodyPr/>
          <a:lstStyle/>
          <a:p>
            <a:fld id="{8B60B334-CF15-EE45-8811-EBD61873BB2F}" type="slidenum">
              <a:rPr lang="en-US" smtClean="0"/>
              <a:t>8</a:t>
            </a:fld>
            <a:endParaRPr lang="en-US"/>
          </a:p>
        </p:txBody>
      </p:sp>
      <p:sp>
        <p:nvSpPr>
          <p:cNvPr id="4" name="矩形 3"/>
          <p:cNvSpPr/>
          <p:nvPr/>
        </p:nvSpPr>
        <p:spPr>
          <a:xfrm>
            <a:off x="436135" y="4171580"/>
            <a:ext cx="5872570" cy="1200329"/>
          </a:xfrm>
          <a:prstGeom prst="rect">
            <a:avLst/>
          </a:prstGeom>
        </p:spPr>
        <p:txBody>
          <a:bodyPr wrap="none">
            <a:spAutoFit/>
          </a:bodyPr>
          <a:lstStyle/>
          <a:p>
            <a:r>
              <a:rPr lang="en-US" altLang="zh-CN" sz="2400" dirty="0" smtClean="0"/>
              <a:t>End-to-end </a:t>
            </a:r>
            <a:r>
              <a:rPr lang="en-US" altLang="zh-CN" sz="2400" dirty="0"/>
              <a:t>latency shows a sudden </a:t>
            </a:r>
            <a:r>
              <a:rPr lang="en-US" altLang="zh-CN" sz="2400" dirty="0" smtClean="0"/>
              <a:t>increase; </a:t>
            </a:r>
          </a:p>
          <a:p>
            <a:r>
              <a:rPr lang="en-US" altLang="zh-CN" sz="2400" dirty="0"/>
              <a:t>N</a:t>
            </a:r>
            <a:r>
              <a:rPr lang="en-US" altLang="zh-CN" sz="2400" dirty="0" smtClean="0"/>
              <a:t>etwork </a:t>
            </a:r>
            <a:r>
              <a:rPr lang="en-US" altLang="zh-CN" sz="2400" dirty="0"/>
              <a:t>throughput </a:t>
            </a:r>
            <a:r>
              <a:rPr lang="en-US" altLang="zh-CN" sz="2400" dirty="0" smtClean="0"/>
              <a:t>degrades;</a:t>
            </a:r>
          </a:p>
          <a:p>
            <a:pPr algn="ctr"/>
            <a:r>
              <a:rPr lang="en-US" altLang="zh-CN" sz="2400" dirty="0" smtClean="0"/>
              <a:t>…</a:t>
            </a:r>
          </a:p>
        </p:txBody>
      </p:sp>
      <p:sp>
        <p:nvSpPr>
          <p:cNvPr id="6" name="矩形 5"/>
          <p:cNvSpPr/>
          <p:nvPr/>
        </p:nvSpPr>
        <p:spPr>
          <a:xfrm>
            <a:off x="436135" y="5710019"/>
            <a:ext cx="8648700" cy="1077218"/>
          </a:xfrm>
          <a:prstGeom prst="rect">
            <a:avLst/>
          </a:prstGeom>
        </p:spPr>
        <p:txBody>
          <a:bodyPr wrap="square">
            <a:spAutoFit/>
          </a:bodyPr>
          <a:lstStyle/>
          <a:p>
            <a:r>
              <a:rPr lang="en-US" altLang="zh-CN" sz="3200" dirty="0" smtClean="0"/>
              <a:t>Around 50</a:t>
            </a:r>
            <a:r>
              <a:rPr lang="en-US" altLang="zh-CN" sz="3200" dirty="0"/>
              <a:t>% of these </a:t>
            </a:r>
            <a:r>
              <a:rPr lang="en-US" altLang="zh-CN" sz="3200" dirty="0" smtClean="0"/>
              <a:t>“network” </a:t>
            </a:r>
            <a:r>
              <a:rPr lang="en-US" altLang="zh-CN" sz="3200" dirty="0"/>
              <a:t>problems </a:t>
            </a:r>
            <a:r>
              <a:rPr lang="en-US" altLang="zh-CN" sz="3200" dirty="0" smtClean="0"/>
              <a:t>are </a:t>
            </a:r>
            <a:r>
              <a:rPr lang="en-US" altLang="zh-CN" sz="3200" dirty="0" smtClean="0">
                <a:solidFill>
                  <a:srgbClr val="FF0000"/>
                </a:solidFill>
              </a:rPr>
              <a:t>not</a:t>
            </a:r>
            <a:r>
              <a:rPr lang="en-US" altLang="zh-CN" sz="3200" dirty="0" smtClean="0"/>
              <a:t> </a:t>
            </a:r>
            <a:r>
              <a:rPr lang="en-US" altLang="zh-CN" sz="3200" dirty="0"/>
              <a:t>caused by the network. </a:t>
            </a:r>
            <a:endParaRPr lang="zh-CN" altLang="en-US" sz="3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6906" y="3926145"/>
            <a:ext cx="1340631" cy="1783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5604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9144000" cy="914400"/>
          </a:xfrm>
        </p:spPr>
        <p:txBody>
          <a:bodyPr>
            <a:normAutofit/>
          </a:bodyPr>
          <a:lstStyle/>
          <a:p>
            <a:pPr algn="l"/>
            <a:r>
              <a:rPr lang="en-US" dirty="0" smtClean="0"/>
              <a:t>Motivation</a:t>
            </a:r>
            <a:endParaRPr lang="en-US" dirty="0"/>
          </a:p>
        </p:txBody>
      </p:sp>
      <p:sp>
        <p:nvSpPr>
          <p:cNvPr id="3" name="TextBox 2"/>
          <p:cNvSpPr txBox="1"/>
          <p:nvPr/>
        </p:nvSpPr>
        <p:spPr>
          <a:xfrm>
            <a:off x="376970" y="1371600"/>
            <a:ext cx="8767030" cy="3539430"/>
          </a:xfrm>
          <a:prstGeom prst="rect">
            <a:avLst/>
          </a:prstGeom>
          <a:noFill/>
        </p:spPr>
        <p:txBody>
          <a:bodyPr wrap="square" rtlCol="0">
            <a:spAutoFit/>
          </a:bodyPr>
          <a:lstStyle/>
          <a:p>
            <a:r>
              <a:rPr lang="en-US" sz="3200" dirty="0" smtClean="0">
                <a:solidFill>
                  <a:srgbClr val="FF0000"/>
                </a:solidFill>
              </a:rPr>
              <a:t>Challenge 2: </a:t>
            </a:r>
            <a:r>
              <a:rPr lang="en-US" sz="3200" dirty="0" smtClean="0"/>
              <a:t>Define </a:t>
            </a:r>
            <a:r>
              <a:rPr lang="en-US" sz="3200" dirty="0"/>
              <a:t>and track </a:t>
            </a:r>
            <a:r>
              <a:rPr lang="en-US" sz="3200" dirty="0" smtClean="0"/>
              <a:t>network service </a:t>
            </a:r>
            <a:r>
              <a:rPr lang="en-US" sz="3200" dirty="0"/>
              <a:t>level agreements (SLAs). </a:t>
            </a:r>
            <a:endParaRPr lang="en-US" sz="3200" dirty="0" smtClean="0"/>
          </a:p>
          <a:p>
            <a:endParaRPr lang="en-US" sz="3200" dirty="0"/>
          </a:p>
          <a:p>
            <a:pPr marL="457200" indent="-457200">
              <a:buFont typeface="Wingdings" panose="05000000000000000000" pitchFamily="2" charset="2"/>
              <a:buChar char="Ø"/>
            </a:pPr>
            <a:r>
              <a:rPr lang="en-US" sz="3200" dirty="0" smtClean="0"/>
              <a:t>The </a:t>
            </a:r>
            <a:r>
              <a:rPr lang="en-US" sz="3200" dirty="0"/>
              <a:t>performance </a:t>
            </a:r>
            <a:r>
              <a:rPr lang="en-US" sz="3200" dirty="0" smtClean="0"/>
              <a:t>guarantees provided by the network need to be tracked individually because different services may </a:t>
            </a:r>
            <a:r>
              <a:rPr lang="en-US" sz="3200" dirty="0"/>
              <a:t>use </a:t>
            </a:r>
            <a:r>
              <a:rPr lang="en-US" sz="3200" dirty="0" smtClean="0"/>
              <a:t>different set of </a:t>
            </a:r>
            <a:r>
              <a:rPr lang="en-US" sz="3200" dirty="0"/>
              <a:t>servers and </a:t>
            </a:r>
            <a:r>
              <a:rPr lang="en-US" sz="3200" dirty="0" smtClean="0"/>
              <a:t>different </a:t>
            </a:r>
            <a:r>
              <a:rPr lang="en-US" sz="3200" dirty="0"/>
              <a:t>part of the network. </a:t>
            </a:r>
            <a:endParaRPr lang="en-US" sz="3200" dirty="0" smtClean="0"/>
          </a:p>
        </p:txBody>
      </p:sp>
      <p:sp>
        <p:nvSpPr>
          <p:cNvPr id="5" name="灯片编号占位符 4"/>
          <p:cNvSpPr>
            <a:spLocks noGrp="1"/>
          </p:cNvSpPr>
          <p:nvPr>
            <p:ph type="sldNum" sz="quarter" idx="12"/>
          </p:nvPr>
        </p:nvSpPr>
        <p:spPr/>
        <p:txBody>
          <a:bodyPr/>
          <a:lstStyle/>
          <a:p>
            <a:fld id="{8B60B334-CF15-EE45-8811-EBD61873BB2F}" type="slidenum">
              <a:rPr lang="en-US" smtClean="0"/>
              <a:t>9</a:t>
            </a:fld>
            <a:endParaRPr lang="en-US"/>
          </a:p>
        </p:txBody>
      </p:sp>
    </p:spTree>
    <p:extLst>
      <p:ext uri="{BB962C8B-B14F-4D97-AF65-F5344CB8AC3E}">
        <p14:creationId xmlns:p14="http://schemas.microsoft.com/office/powerpoint/2010/main" val="3006066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21665</TotalTime>
  <Words>5342</Words>
  <Application>Microsoft Office PowerPoint</Application>
  <PresentationFormat>全屏显示(4:3)</PresentationFormat>
  <Paragraphs>672</Paragraphs>
  <Slides>62</Slides>
  <Notes>62</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Office Theme</vt:lpstr>
      <vt:lpstr>Pingmesh: A Large-Scale System for Data Center Network Latency Measurement and Analysis</vt:lpstr>
      <vt:lpstr>Data Center Networks</vt:lpstr>
      <vt:lpstr>Data Center Networks</vt:lpstr>
      <vt:lpstr>Data Center Networks</vt:lpstr>
      <vt:lpstr>Data Center Networks</vt:lpstr>
      <vt:lpstr>Data Center Networks</vt:lpstr>
      <vt:lpstr>Data Center Networks</vt:lpstr>
      <vt:lpstr>Motivation</vt:lpstr>
      <vt:lpstr>Motivation</vt:lpstr>
      <vt:lpstr>Motivation</vt:lpstr>
      <vt:lpstr>Motivation</vt:lpstr>
      <vt:lpstr>Network Latency</vt:lpstr>
      <vt:lpstr>Related Work</vt:lpstr>
      <vt:lpstr>Related Work</vt:lpstr>
      <vt:lpstr>Pingmesh</vt:lpstr>
      <vt:lpstr>Design Goals</vt:lpstr>
      <vt:lpstr>Pingmesh Architecture</vt:lpstr>
      <vt:lpstr>Pingmesh Architecture</vt:lpstr>
      <vt:lpstr>Pingmesh Architecture</vt:lpstr>
      <vt:lpstr>Pingmesh Architecture</vt:lpstr>
      <vt:lpstr>Pingmesh Controller</vt:lpstr>
      <vt:lpstr>Multiple Level of Complete graphs</vt:lpstr>
      <vt:lpstr>Multiple Level of Complete graphs</vt:lpstr>
      <vt:lpstr>Multiple Level of Complete graphs</vt:lpstr>
      <vt:lpstr>Pinglist Generation Algorithm</vt:lpstr>
      <vt:lpstr>Pinglist Generation Algorithm</vt:lpstr>
      <vt:lpstr>Pinglist Generation Algorithm</vt:lpstr>
      <vt:lpstr>Pinglist Generation Algorithm</vt:lpstr>
      <vt:lpstr>Pinglist Generation Algorithm</vt:lpstr>
      <vt:lpstr>Pingmesh Controller - Implementation</vt:lpstr>
      <vt:lpstr>Pingmesh Agent</vt:lpstr>
      <vt:lpstr>Pingmesh Agent</vt:lpstr>
      <vt:lpstr>Pingmesh Agent - Implementation</vt:lpstr>
      <vt:lpstr>Pingmesh Agent - Implementation</vt:lpstr>
      <vt:lpstr>Data Storage and Analysis (DSA)</vt:lpstr>
      <vt:lpstr>Pipelines</vt:lpstr>
      <vt:lpstr>Pipelines</vt:lpstr>
      <vt:lpstr>Latency Data Analysis</vt:lpstr>
      <vt:lpstr>Latency Data Analysis</vt:lpstr>
      <vt:lpstr>Packet Drop Rate Analysis</vt:lpstr>
      <vt:lpstr>Packet Drop Rate Analysis</vt:lpstr>
      <vt:lpstr>Is it a network issue?</vt:lpstr>
      <vt:lpstr>Silent Packet Drop Detection</vt:lpstr>
      <vt:lpstr>Packet Black-hole Detection</vt:lpstr>
      <vt:lpstr>Packet Black-hole Detection</vt:lpstr>
      <vt:lpstr>Packet Black-hole Detection</vt:lpstr>
      <vt:lpstr>Packet Black-hole Detection</vt:lpstr>
      <vt:lpstr>Silent Random Packet Drops Detection</vt:lpstr>
      <vt:lpstr>Silent Random Packet Drops Detection</vt:lpstr>
      <vt:lpstr>Silent Random Packet Drops Detection</vt:lpstr>
      <vt:lpstr>Silent Random Packet Drops Detection</vt:lpstr>
      <vt:lpstr>Silent Random Packet Drops Detection</vt:lpstr>
      <vt:lpstr>Experiences Learned</vt:lpstr>
      <vt:lpstr>PowerPoint 演示文稿</vt:lpstr>
      <vt:lpstr>Pingmesh Limitations</vt:lpstr>
      <vt:lpstr>Conclusion</vt:lpstr>
      <vt:lpstr>Discussion</vt:lpstr>
      <vt:lpstr>PowerPoint 演示文稿</vt:lpstr>
      <vt:lpstr>RTT</vt:lpstr>
      <vt:lpstr>Packet Black-hole Detection</vt:lpstr>
      <vt:lpstr>Experiences Learned</vt:lpstr>
      <vt:lpstr>Pinglist Generation Algorithm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TinyOS</dc:title>
  <dc:creator>ITI</dc:creator>
  <cp:lastModifiedBy>think</cp:lastModifiedBy>
  <cp:revision>521</cp:revision>
  <dcterms:created xsi:type="dcterms:W3CDTF">2014-02-14T19:47:56Z</dcterms:created>
  <dcterms:modified xsi:type="dcterms:W3CDTF">2016-04-11T21:35:24Z</dcterms:modified>
</cp:coreProperties>
</file>