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9" r:id="rId3"/>
    <p:sldId id="263" r:id="rId4"/>
    <p:sldId id="268" r:id="rId5"/>
    <p:sldId id="271" r:id="rId6"/>
    <p:sldId id="267" r:id="rId7"/>
    <p:sldId id="269" r:id="rId8"/>
    <p:sldId id="274" r:id="rId9"/>
    <p:sldId id="278" r:id="rId10"/>
    <p:sldId id="276" r:id="rId11"/>
    <p:sldId id="277" r:id="rId12"/>
    <p:sldId id="293" r:id="rId13"/>
    <p:sldId id="256" r:id="rId14"/>
    <p:sldId id="294" r:id="rId15"/>
    <p:sldId id="295" r:id="rId16"/>
    <p:sldId id="296" r:id="rId17"/>
    <p:sldId id="265" r:id="rId18"/>
    <p:sldId id="262" r:id="rId19"/>
    <p:sldId id="264" r:id="rId20"/>
    <p:sldId id="266" r:id="rId21"/>
    <p:sldId id="270" r:id="rId22"/>
    <p:sldId id="272" r:id="rId23"/>
    <p:sldId id="273" r:id="rId24"/>
    <p:sldId id="260" r:id="rId25"/>
    <p:sldId id="279" r:id="rId26"/>
    <p:sldId id="281" r:id="rId27"/>
    <p:sldId id="286" r:id="rId28"/>
    <p:sldId id="287" r:id="rId29"/>
    <p:sldId id="289" r:id="rId30"/>
    <p:sldId id="261" r:id="rId31"/>
    <p:sldId id="285" r:id="rId32"/>
    <p:sldId id="282" r:id="rId33"/>
    <p:sldId id="284" r:id="rId34"/>
    <p:sldId id="290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77096" autoAdjust="0"/>
  </p:normalViewPr>
  <p:slideViewPr>
    <p:cSldViewPr snapToGrid="0">
      <p:cViewPr varScale="1">
        <p:scale>
          <a:sx n="125" d="100"/>
          <a:sy n="125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54F2-B770-415D-A054-FA483A881E1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D172-8AA4-475B-BCB5-5276CC70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1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第一行随机打流，第二行恒定流量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5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0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00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第三个</a:t>
            </a:r>
            <a:r>
              <a:rPr lang="en-US" altLang="zh-CN" dirty="0"/>
              <a:t>RTT, flow+=8 flow-= 8</a:t>
            </a:r>
          </a:p>
          <a:p>
            <a:r>
              <a:rPr lang="zh-CN" altLang="en-US" dirty="0"/>
              <a:t>第四个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如果出现重传就会在上述四个时间窗口出现</a:t>
            </a:r>
            <a:r>
              <a:rPr lang="en-US" altLang="zh-CN" dirty="0"/>
              <a:t>flow+</a:t>
            </a:r>
            <a:r>
              <a:rPr lang="zh-CN" altLang="en-US" dirty="0"/>
              <a:t>和</a:t>
            </a:r>
            <a:r>
              <a:rPr lang="en-US" altLang="zh-CN" dirty="0"/>
              <a:t>flow-</a:t>
            </a:r>
            <a:r>
              <a:rPr lang="zh-CN" altLang="en-US" dirty="0"/>
              <a:t>不匹配的情况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）都是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）一方为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另一方不为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后面的都包含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FIN ACK</a:t>
            </a:r>
            <a:r>
              <a:rPr lang="zh-CN" altLang="en-US" dirty="0">
                <a:sym typeface="Wingdings" panose="05000000000000000000" pitchFamily="2" charset="2"/>
              </a:rPr>
              <a:t>会认为是正常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3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[0,0,2,0]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[0,2,0,0]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[2,0,0,0]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[1,0,0,0]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后面会零散地出现四个时间窗口内仅有一个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，也就是异常了。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后面扫描到重传的窗口是会发现异常的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9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后面会断断续续出现</a:t>
            </a:r>
            <a:r>
              <a:rPr lang="en-US" altLang="zh-CN" dirty="0">
                <a:sym typeface="Wingdings" panose="05000000000000000000" pitchFamily="2" charset="2"/>
              </a:rPr>
              <a:t>[0,0,1,0]</a:t>
            </a:r>
            <a:r>
              <a:rPr lang="zh-CN" altLang="en-US" dirty="0">
                <a:sym typeface="Wingdings" panose="05000000000000000000" pitchFamily="2" charset="2"/>
              </a:rPr>
              <a:t>：包含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会认为是异常的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6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时间间隔设置较大</a:t>
            </a:r>
            <a:r>
              <a:rPr lang="en-US" altLang="zh-CN" dirty="0"/>
              <a:t>, </a:t>
            </a:r>
            <a:r>
              <a:rPr lang="zh-CN" altLang="en-US" dirty="0"/>
              <a:t>可以恒定捕获到完整的流。</a:t>
            </a:r>
            <a:endParaRPr lang="en-US" altLang="zh-CN" dirty="0"/>
          </a:p>
          <a:p>
            <a:r>
              <a:rPr lang="zh-CN" altLang="en-US" dirty="0"/>
              <a:t>猜测</a:t>
            </a:r>
            <a:r>
              <a:rPr lang="en-US" altLang="zh-CN" dirty="0"/>
              <a:t>: </a:t>
            </a:r>
            <a:r>
              <a:rPr lang="zh-CN" altLang="en-US" dirty="0"/>
              <a:t>只要可以捕捉到完整的</a:t>
            </a:r>
            <a:r>
              <a:rPr lang="en-US" altLang="zh-CN" dirty="0"/>
              <a:t>flow, </a:t>
            </a:r>
            <a:r>
              <a:rPr lang="zh-CN" altLang="en-US" dirty="0"/>
              <a:t>判断上下游故障的准确度会很高。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6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8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0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73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基本上没办法区分远近的故障</a:t>
            </a:r>
            <a:endParaRPr lang="en-US" altLang="zh-CN" dirty="0"/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s1-s2(feature1)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s2-s3(feature2)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可能存在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t1&gt;t2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使得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和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是相似的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,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所以比较难识别距离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monitor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远近的故障。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5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但是对于是否故障和上下游故障还是可以准确区分。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59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端口级别的统计和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对儿的统计区别，感觉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对儿的统计会更细粒度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51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2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3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19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57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01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𝞼：是帕累托分布的最小值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, 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这里设置成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1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表示最小持续一个时间单位</a:t>
            </a:r>
            <a:endParaRPr lang="en-US" altLang="zh-CN" sz="1200" b="0" i="0" u="none" strike="noStrike" baseline="0" dirty="0">
              <a:latin typeface="Cambria Math" panose="02040503050406030204" pitchFamily="18" charset="0"/>
            </a:endParaRPr>
          </a:p>
          <a:p>
            <a:r>
              <a:rPr lang="zh-CN" altLang="en-US" dirty="0"/>
              <a:t>变化</a:t>
            </a:r>
            <a:r>
              <a:rPr lang="en-US" altLang="zh-CN" dirty="0" err="1"/>
              <a:t>lamda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9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实际情况中，是否可以将时间窗口设置为最长的</a:t>
            </a:r>
            <a:r>
              <a:rPr lang="en-US" altLang="zh-CN" dirty="0"/>
              <a:t>RTT, </a:t>
            </a:r>
            <a:r>
              <a:rPr lang="zh-CN" altLang="en-US" dirty="0"/>
              <a:t>然后在一个窗口内对不同的流进行不同长度的时间窗口分割。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8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当时间窗口设置的较小时</a:t>
            </a:r>
            <a:r>
              <a:rPr lang="en-US" altLang="zh-CN" dirty="0"/>
              <a:t>, </a:t>
            </a:r>
            <a:r>
              <a:rPr lang="zh-CN" altLang="en-US" dirty="0"/>
              <a:t>采样较少的窗口，会出现类别不均衡的现象会导致结果较差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0.04</a:t>
            </a:r>
            <a:r>
              <a:rPr lang="zh-CN" altLang="en-US" dirty="0"/>
              <a:t>是</a:t>
            </a:r>
            <a:r>
              <a:rPr lang="en-US" altLang="zh-CN" dirty="0"/>
              <a:t>RTT, </a:t>
            </a:r>
            <a:r>
              <a:rPr lang="zh-CN" altLang="en-US" dirty="0"/>
              <a:t>基本上可以看出当时间窗口大小设置为</a:t>
            </a:r>
            <a:r>
              <a:rPr lang="en-US" altLang="zh-CN" dirty="0"/>
              <a:t>RTT</a:t>
            </a:r>
            <a:r>
              <a:rPr lang="zh-CN" altLang="en-US" dirty="0"/>
              <a:t>的时候会更准确。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3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窗口数目增加时会产生噪音，在较小时通过增加一定程度上可以改善指标，较大时增加后指标会下降。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36A1-0284-4FEB-B0CC-8102F2CF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1B230-E5F5-4642-B895-3A4FB5070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9D01-7A1F-464F-8C7D-25FD08B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A3C6-0240-4E53-8FA1-050CFC2A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39A0-4034-44AE-A90D-01A15A3A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FD667-2FAD-4F8B-8E72-C009EC0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8DF8C-5649-4AD7-819A-4FD7AE82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C347-715C-425D-AA3F-E07F4D42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F598D-4278-4CCA-94AC-6859298B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2AE2-85C4-48C3-8A38-99FAD197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C70EC-4E06-43A4-9628-0B39B006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7AD2B-1FB5-4E72-8F63-5C1ECAC1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F57B6-2D0E-4881-943F-1646824F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11FC-2A16-4DEC-9072-FD445AF5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DACD6-BC34-4BCE-9314-F358BE4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C04B-D0D7-40FF-8160-5CAFB279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2B6E-CB3C-427F-A4D8-ED158EDC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7873-DC8B-4159-A4D6-2CD18E7A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C3197-8296-45EF-A9A7-22C8836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684A-054C-49CD-8A1E-16A543FD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8D78-B4D2-4865-A016-EC39F4B6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63857-0A60-45E6-99AD-C3D52DF0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DF539-FFF0-4E07-9A74-F495D447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14F74-2088-4E03-9AD0-6553BAE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6750-B025-4E1C-9FC1-7EA4EDDF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5CD9-3883-4A2A-8860-780E14DD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139D-27A6-4E0E-8233-6BDD5D8E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1BB7A-C1E2-451C-8A12-1B6902F3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6C07-EAA4-48BF-AA49-468DFC4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65545-AAA1-4525-95AE-996DF580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6084D-8FCD-4BD6-AFEF-AC172209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C4A0-954A-4F64-96AC-CBBE7E8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D3328-14FD-4B0D-B2B1-6587772F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93A0B-DA7F-4D32-913E-BBDDC19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1DE68E-5E36-4567-BA5E-A8B7712E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FCF06-B382-4356-9015-317E349A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B858-2CBF-4894-A258-C9DE6EE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94259-39B7-46C2-AAA9-ED42C2E5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5AD23-2594-4E18-9889-6ED78DD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B8EA0-2BBC-45BA-82BC-E7CA03C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7671-46AB-4CF8-91DD-77879B7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3BFC5-0BC0-479E-A679-7768F728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E491A-A4F5-4F5C-A514-AB92C9B8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AB312F-97D4-4D93-ACF9-8C58DE2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0E6FD-0751-41F6-8707-70FDF8B3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2E3E4-A5FC-4420-AA92-56E7DD1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8183-2181-4476-BB51-D1CC23C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B43B-D34C-48AB-9DA5-6DCC34EB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AA7A5-FF51-4D8F-A85A-FC63906C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5C0DA-0991-4CDF-BF63-877341C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EB797-3537-4D97-9679-CAB7C02F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4D2C9-A7D7-471F-AA37-75BBB5A9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1A19-8D7B-4F0C-BDD7-0E2AB7BF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CE4ED-FEA7-446A-A3CB-2EF056EC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B343C-CB52-40E6-8964-27815ED6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726D6-2D9A-491E-9B16-FB05F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E0E17-7D6C-4F54-8ED5-5C3EA191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47CB6-A459-4FB3-B04D-03814E9B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8419B-D3FE-47A5-BE94-0E4AB55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80C19-B4FF-4C4E-90E7-99F8A828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F40A-E21C-4A58-98BD-5AA96B1BE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D02D-497E-4D70-9554-C2C5C57417C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4AEC-9C72-405F-9C60-5E9B0E24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F72EC-0060-400B-AB26-0FC3FC78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4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49F5B-4B83-4CD0-8D19-850D1B67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90903" cy="4229186"/>
          </a:xfrm>
        </p:spPr>
        <p:txBody>
          <a:bodyPr>
            <a:normAutofit/>
          </a:bodyPr>
          <a:lstStyle/>
          <a:p>
            <a:r>
              <a:rPr lang="zh-CN" altLang="en-US" dirty="0"/>
              <a:t>暂不考虑时间序列影响</a:t>
            </a:r>
            <a:endParaRPr lang="en-US" altLang="zh-CN" dirty="0"/>
          </a:p>
          <a:p>
            <a:r>
              <a:rPr lang="zh-CN" altLang="en-US" dirty="0"/>
              <a:t>收集一段时间的</a:t>
            </a:r>
            <a:r>
              <a:rPr lang="en-US" altLang="zh-CN" dirty="0"/>
              <a:t>Feature</a:t>
            </a:r>
          </a:p>
          <a:p>
            <a:r>
              <a:rPr lang="zh-CN" altLang="en-US" dirty="0"/>
              <a:t>可以考虑的</a:t>
            </a:r>
            <a:r>
              <a:rPr lang="en-US" altLang="zh-CN" dirty="0"/>
              <a:t>Feature: </a:t>
            </a:r>
          </a:p>
          <a:p>
            <a:pPr marL="0" indent="0">
              <a:buNone/>
            </a:pPr>
            <a:r>
              <a:rPr lang="en-US" altLang="zh-CN" dirty="0"/>
              <a:t>Retransmission</a:t>
            </a:r>
          </a:p>
          <a:p>
            <a:pPr marL="0" indent="0">
              <a:buNone/>
            </a:pPr>
            <a:r>
              <a:rPr lang="en-US" altLang="zh-CN" dirty="0"/>
              <a:t>Flow Number</a:t>
            </a:r>
          </a:p>
          <a:p>
            <a:pPr marL="0" indent="0">
              <a:buNone/>
            </a:pPr>
            <a:r>
              <a:rPr lang="en-US" altLang="zh-CN" dirty="0"/>
              <a:t>Byte Number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D60EA4-B522-4D8C-8C63-504EA26CB4FC}"/>
              </a:ext>
            </a:extLst>
          </p:cNvPr>
          <p:cNvSpPr txBox="1">
            <a:spLocks/>
          </p:cNvSpPr>
          <p:nvPr/>
        </p:nvSpPr>
        <p:spPr>
          <a:xfrm>
            <a:off x="5037081" y="1825625"/>
            <a:ext cx="6093373" cy="4229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np.random.shuff</a:t>
            </a:r>
            <a:r>
              <a:rPr lang="en-US" altLang="zh-CN" dirty="0"/>
              <a:t>() </a:t>
            </a:r>
            <a:r>
              <a:rPr lang="zh-CN" altLang="en-US" dirty="0"/>
              <a:t>操作</a:t>
            </a:r>
            <a:r>
              <a:rPr lang="en-US" altLang="zh-CN" dirty="0" err="1"/>
              <a:t>np.arr</a:t>
            </a:r>
            <a:r>
              <a:rPr lang="en-US" altLang="zh-CN" dirty="0"/>
              <a:t>, </a:t>
            </a:r>
            <a:r>
              <a:rPr lang="zh-CN" altLang="en-US" dirty="0"/>
              <a:t>不能用</a:t>
            </a:r>
            <a:r>
              <a:rPr lang="en-US" altLang="zh-CN" dirty="0" err="1"/>
              <a:t>random.shuff</a:t>
            </a:r>
            <a:r>
              <a:rPr lang="zh-CN" altLang="en-US" dirty="0"/>
              <a:t>操作</a:t>
            </a:r>
          </a:p>
          <a:p>
            <a:r>
              <a:rPr lang="en-US" altLang="zh-CN" dirty="0"/>
              <a:t>2. s2-eth3</a:t>
            </a:r>
            <a:r>
              <a:rPr lang="zh-CN" altLang="en-US" dirty="0"/>
              <a:t>和</a:t>
            </a:r>
            <a:r>
              <a:rPr lang="en-US" altLang="zh-CN" dirty="0"/>
              <a:t>s2-eth2</a:t>
            </a:r>
            <a:r>
              <a:rPr lang="zh-CN" altLang="en-US" dirty="0"/>
              <a:t>的间隔</a:t>
            </a:r>
            <a:r>
              <a:rPr lang="en-US" altLang="zh-CN" dirty="0"/>
              <a:t>(RTT)</a:t>
            </a:r>
            <a:r>
              <a:rPr lang="zh-CN" altLang="en-US" dirty="0"/>
              <a:t>是不一样的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断掉的时间要加上</a:t>
            </a:r>
            <a:r>
              <a:rPr lang="en-US" altLang="zh-CN" dirty="0" err="1"/>
              <a:t>dataframe</a:t>
            </a:r>
            <a:r>
              <a:rPr lang="zh-CN" altLang="en-US" dirty="0"/>
              <a:t>中第一条流的时间偏移量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发包之间的时间间隔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类别不均衡问题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多个打流端口号一致吗，模拟相同的</a:t>
            </a:r>
            <a:r>
              <a:rPr lang="en-US" altLang="zh-CN" dirty="0"/>
              <a:t>socket</a:t>
            </a:r>
            <a:r>
              <a:rPr lang="zh-CN" altLang="en-US" dirty="0"/>
              <a:t>还是模拟不同的</a:t>
            </a:r>
            <a:r>
              <a:rPr lang="en-US" altLang="zh-CN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8671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2F538E-345F-4F83-A364-839544B7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" y="1088519"/>
            <a:ext cx="3433459" cy="2575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F27962-75E6-4889-A77A-B9E312C5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1088518"/>
            <a:ext cx="3433460" cy="2575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AD55A5-E6F2-4BFA-AFF0-5921BA60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39" y="1088517"/>
            <a:ext cx="3433461" cy="2575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325880-5314-4E0D-84F7-BE5573CE5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39" y="4125635"/>
            <a:ext cx="3433460" cy="25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87AB2D-213D-4C33-80F0-4A7AFEB5B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237" y="4125635"/>
            <a:ext cx="3433460" cy="2575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D8D815-ADF9-4D0D-AD5F-FD092F354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1435" y="4176952"/>
            <a:ext cx="3365037" cy="2523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C350E6-4771-431E-A371-D2ECADCA0630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410033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084853-90CF-4B73-91D2-C2FA9AD1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6" y="1229360"/>
            <a:ext cx="3435773" cy="2576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976A9-3575-4FE9-9687-64C047E2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89" y="1255395"/>
            <a:ext cx="3517900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587D28-C739-48B5-A7F1-11D531A2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59" y="1260157"/>
            <a:ext cx="3511550" cy="2633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1EF60-7FD0-4E15-A488-252A3EA3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57" y="4184015"/>
            <a:ext cx="3435773" cy="25768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E8B3C2-BAB4-4749-B090-DCB9C7A2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089" y="4135437"/>
            <a:ext cx="3565313" cy="2673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45610-E7FA-4281-BCA6-10135278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5708" y="4184015"/>
            <a:ext cx="3435773" cy="25768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6895B1-361F-4769-8947-E6E8CBD72906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32906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158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随机打流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0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D66531-53D6-430D-AA4D-12EF486C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95" y="794886"/>
            <a:ext cx="3871648" cy="290373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34E2CE30-4BA2-463A-A8CF-CDC42AB7034B}"/>
              </a:ext>
            </a:extLst>
          </p:cNvPr>
          <p:cNvSpPr txBox="1">
            <a:spLocks/>
          </p:cNvSpPr>
          <p:nvPr/>
        </p:nvSpPr>
        <p:spPr>
          <a:xfrm>
            <a:off x="1811379" y="328035"/>
            <a:ext cx="1928388" cy="46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是否故障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5968277-65CC-44FF-9A02-353E7E69C373}"/>
              </a:ext>
            </a:extLst>
          </p:cNvPr>
          <p:cNvSpPr txBox="1">
            <a:spLocks/>
          </p:cNvSpPr>
          <p:nvPr/>
        </p:nvSpPr>
        <p:spPr>
          <a:xfrm>
            <a:off x="6367617" y="310771"/>
            <a:ext cx="1928388" cy="46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上下游故障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A96632-89B3-4590-8639-5E15E49FB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664" y="777622"/>
            <a:ext cx="3894666" cy="2920999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B699F31-5B34-4341-8F43-3A634BA7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5" y="3752236"/>
            <a:ext cx="3871649" cy="2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0B060C70-04A5-42A3-BBF6-484C80B5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64" y="3773726"/>
            <a:ext cx="3965539" cy="297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54FFCE-5B1B-4DCB-B6DE-5E738F5E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7" y="688647"/>
            <a:ext cx="3104943" cy="232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98800-982A-4639-BB86-6F543665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62" y="701859"/>
            <a:ext cx="3201482" cy="2401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83534B-383B-4902-9690-EABDA954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08" y="3777868"/>
            <a:ext cx="3252903" cy="2439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213F0F-281D-46A1-8658-94F324E0E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251" y="3777868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7C8A9-8F2B-40ED-97FE-1644B0DAE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58" y="3777868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B7E18E-B9F6-467F-8CFA-9CB4A549A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847" y="731611"/>
            <a:ext cx="3122143" cy="23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963F1F-6731-4D50-A5A3-A4E4EC2E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664970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06022-5DAC-44C5-AFCA-96B2529B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664970"/>
            <a:ext cx="3252903" cy="24396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D51AFF-1AF2-4B6B-AF8E-3C9F2E436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0" y="709637"/>
            <a:ext cx="3201482" cy="24011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BB5F3F-FACD-4041-8E9A-7B1D46E5A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215" y="3757720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FC0C20-5A76-4008-A622-E4A77BCD0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11" y="3806756"/>
            <a:ext cx="3122143" cy="2341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E26272-E6F2-48B8-A133-627DDA5CE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518" y="3833353"/>
            <a:ext cx="3104943" cy="23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F76D6C-5376-467F-83C9-71DAAF79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" y="775940"/>
            <a:ext cx="3104943" cy="232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80283-8938-4DD1-8DA4-B50CA0C0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62" y="775940"/>
            <a:ext cx="3201482" cy="2401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B72C16-9897-46C6-B494-65FB6D5C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18" y="3767686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69CF7-1D9F-462A-98EC-466B615D1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98" y="3818714"/>
            <a:ext cx="3252903" cy="2439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D0583-A42E-4782-95F9-32FB9ED13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215" y="3818714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FB484-FC92-44F0-B608-9925DEA81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013" y="805692"/>
            <a:ext cx="3122143" cy="23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RTO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RTT</a:t>
            </a:r>
            <a:r>
              <a:rPr lang="zh-CN" altLang="en-US" sz="2400" b="1" dirty="0"/>
              <a:t>的关系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1631843-4DE7-4996-A1A7-CA206F22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4012" r="24268"/>
          <a:stretch/>
        </p:blipFill>
        <p:spPr>
          <a:xfrm>
            <a:off x="1085123" y="1023478"/>
            <a:ext cx="5687368" cy="5650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D8A4CF-F5DD-405F-ACF6-3E059F52AD9A}"/>
              </a:ext>
            </a:extLst>
          </p:cNvPr>
          <p:cNvSpPr txBox="1"/>
          <p:nvPr/>
        </p:nvSpPr>
        <p:spPr>
          <a:xfrm>
            <a:off x="7080539" y="943579"/>
            <a:ext cx="3821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The first RTT Measurement is R</a:t>
            </a:r>
          </a:p>
          <a:p>
            <a:r>
              <a:rPr lang="en-US" altLang="zh-CN" sz="1400" b="1" dirty="0"/>
              <a:t>Before the R is calculated: RTO=1</a:t>
            </a:r>
          </a:p>
          <a:p>
            <a:r>
              <a:rPr lang="en-US" altLang="zh-CN" sz="1400" b="1" dirty="0"/>
              <a:t>SRTT=R</a:t>
            </a:r>
          </a:p>
          <a:p>
            <a:r>
              <a:rPr lang="en-US" altLang="zh-CN" sz="1400" b="1" dirty="0"/>
              <a:t>SRTT = (1-alpha)*</a:t>
            </a:r>
            <a:r>
              <a:rPr lang="en-US" altLang="zh-CN" sz="1400" b="1" dirty="0" err="1"/>
              <a:t>SRTT+alpha</a:t>
            </a:r>
            <a:r>
              <a:rPr lang="en-US" altLang="zh-CN" sz="1400" b="1" dirty="0"/>
              <a:t>*RTT</a:t>
            </a:r>
          </a:p>
          <a:p>
            <a:r>
              <a:rPr lang="en-US" altLang="zh-CN" sz="1400" b="1" dirty="0"/>
              <a:t>Alpha</a:t>
            </a:r>
            <a:r>
              <a:rPr lang="zh-CN" altLang="en-US" sz="1400" b="1" dirty="0"/>
              <a:t>的建议值是</a:t>
            </a:r>
            <a:r>
              <a:rPr lang="en-US" altLang="zh-CN" sz="1400" b="1" dirty="0"/>
              <a:t>0.125</a:t>
            </a:r>
          </a:p>
          <a:p>
            <a:r>
              <a:rPr lang="en-US" altLang="zh-CN" sz="1400" b="1" dirty="0"/>
              <a:t>SRTT = 0.875*SRTT+0.125*RTT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每次重传之后</a:t>
            </a:r>
            <a:r>
              <a:rPr lang="en-US" altLang="zh-CN" sz="1400" b="1" dirty="0"/>
              <a:t>RTO</a:t>
            </a:r>
            <a:r>
              <a:rPr lang="zh-CN" altLang="en-US" sz="1400" b="1" dirty="0"/>
              <a:t>都会加倍</a:t>
            </a:r>
            <a:endParaRPr lang="en-US" altLang="zh-CN" sz="14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04887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3975521" y="6145878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5285307" y="595271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正常小流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52AEAB-A891-4F73-B0E2-CE274C78361C}"/>
              </a:ext>
            </a:extLst>
          </p:cNvPr>
          <p:cNvSpPr txBox="1"/>
          <p:nvPr/>
        </p:nvSpPr>
        <p:spPr>
          <a:xfrm>
            <a:off x="993997" y="2081888"/>
            <a:ext cx="1051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  <a:r>
              <a:rPr lang="zh-CN" altLang="en-US" sz="1600" b="1" dirty="0">
                <a:solidFill>
                  <a:srgbClr val="FF0000"/>
                </a:solidFill>
              </a:rPr>
              <a:t>对建模结果进行总结！！！！！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916-CFF1-4E44-A1AE-8E5C249E7711}"/>
              </a:ext>
            </a:extLst>
          </p:cNvPr>
          <p:cNvSpPr txBox="1"/>
          <p:nvPr/>
        </p:nvSpPr>
        <p:spPr>
          <a:xfrm>
            <a:off x="477197" y="4374215"/>
            <a:ext cx="3088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下周汇报：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时间窗口对准确率的影响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时间窗口设置为</a:t>
            </a:r>
            <a:r>
              <a:rPr lang="en-US" altLang="zh-CN" sz="1600" b="1" dirty="0">
                <a:solidFill>
                  <a:srgbClr val="FF0000"/>
                </a:solidFill>
              </a:rPr>
              <a:t>RTT</a:t>
            </a:r>
            <a:r>
              <a:rPr lang="zh-CN" altLang="en-US" sz="1600" b="1" dirty="0">
                <a:solidFill>
                  <a:srgbClr val="FF0000"/>
                </a:solidFill>
              </a:rPr>
              <a:t>准去率高的可解释性，也就是各种正常异常的总结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流建模！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3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708915" y="681253"/>
            <a:ext cx="5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H="1" flipV="1">
            <a:off x="3542186" y="3516432"/>
            <a:ext cx="313113" cy="27384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 flipH="1">
            <a:off x="3560677" y="2180937"/>
            <a:ext cx="276132" cy="12480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3096707" y="2658402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 flipH="1">
            <a:off x="3605670" y="1204474"/>
            <a:ext cx="231139" cy="9106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3074017" y="1443484"/>
            <a:ext cx="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9C184C2-1E5F-4D09-AFAD-E73184EB5E6D}"/>
              </a:ext>
            </a:extLst>
          </p:cNvPr>
          <p:cNvCxnSpPr>
            <a:cxnSpLocks/>
          </p:cNvCxnSpPr>
          <p:nvPr/>
        </p:nvCxnSpPr>
        <p:spPr>
          <a:xfrm flipH="1">
            <a:off x="3987817" y="1873159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B797DBA-3F4E-4414-9428-9AFA677999CD}"/>
              </a:ext>
            </a:extLst>
          </p:cNvPr>
          <p:cNvCxnSpPr>
            <a:cxnSpLocks/>
          </p:cNvCxnSpPr>
          <p:nvPr/>
        </p:nvCxnSpPr>
        <p:spPr>
          <a:xfrm flipH="1">
            <a:off x="3986078" y="3161762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5997BE-69CB-4A67-9F9D-6432D8C294F1}"/>
              </a:ext>
            </a:extLst>
          </p:cNvPr>
          <p:cNvCxnSpPr>
            <a:cxnSpLocks/>
          </p:cNvCxnSpPr>
          <p:nvPr/>
        </p:nvCxnSpPr>
        <p:spPr>
          <a:xfrm flipH="1">
            <a:off x="4031148" y="5997147"/>
            <a:ext cx="3108891" cy="257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E39BC43-AD97-48C3-92BD-B939E1D0691F}"/>
              </a:ext>
            </a:extLst>
          </p:cNvPr>
          <p:cNvSpPr txBox="1"/>
          <p:nvPr/>
        </p:nvSpPr>
        <p:spPr>
          <a:xfrm>
            <a:off x="4891927" y="3041276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149FD1-5661-4D9B-BE4A-367F5540ADD4}"/>
              </a:ext>
            </a:extLst>
          </p:cNvPr>
          <p:cNvSpPr txBox="1"/>
          <p:nvPr/>
        </p:nvSpPr>
        <p:spPr>
          <a:xfrm>
            <a:off x="4880733" y="1706053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3629B0-E7A5-423A-A0FA-FCDF5A1BEE97}"/>
              </a:ext>
            </a:extLst>
          </p:cNvPr>
          <p:cNvSpPr txBox="1"/>
          <p:nvPr/>
        </p:nvSpPr>
        <p:spPr>
          <a:xfrm>
            <a:off x="4929504" y="5818219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72AF7FA-E26D-4CEC-921F-A56737547354}"/>
              </a:ext>
            </a:extLst>
          </p:cNvPr>
          <p:cNvSpPr txBox="1"/>
          <p:nvPr/>
        </p:nvSpPr>
        <p:spPr>
          <a:xfrm>
            <a:off x="3076858" y="4675853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69B8D372-8D6B-458F-8731-E8BF050978E1}"/>
              </a:ext>
            </a:extLst>
          </p:cNvPr>
          <p:cNvSpPr/>
          <p:nvPr/>
        </p:nvSpPr>
        <p:spPr>
          <a:xfrm>
            <a:off x="7404360" y="1224991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5F094E-AE8D-454F-8A6A-2D52C7272213}"/>
              </a:ext>
            </a:extLst>
          </p:cNvPr>
          <p:cNvSpPr txBox="1"/>
          <p:nvPr/>
        </p:nvSpPr>
        <p:spPr>
          <a:xfrm>
            <a:off x="993997" y="2081888"/>
            <a:ext cx="231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情形：三次握手时候断掉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包括</a:t>
            </a:r>
            <a:r>
              <a:rPr lang="en-US" altLang="zh-CN" sz="1600" b="1" dirty="0"/>
              <a:t>SYN,SYN ACK)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83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BA9C10-B480-4E30-B991-77B4419F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91745" y="2851744"/>
            <a:ext cx="7810801" cy="26318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893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558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346C48-D386-4E15-9AED-BB7A7713E113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情形：数据传输过程断掉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ACEB73B-8366-4399-A76C-E6E4CBD83E9D}"/>
              </a:ext>
            </a:extLst>
          </p:cNvPr>
          <p:cNvCxnSpPr>
            <a:cxnSpLocks/>
          </p:cNvCxnSpPr>
          <p:nvPr/>
        </p:nvCxnSpPr>
        <p:spPr>
          <a:xfrm flipH="1">
            <a:off x="3964125" y="1892854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575EB1A-328C-4C65-85D0-C16DD39B5013}"/>
              </a:ext>
            </a:extLst>
          </p:cNvPr>
          <p:cNvCxnSpPr>
            <a:cxnSpLocks/>
          </p:cNvCxnSpPr>
          <p:nvPr/>
        </p:nvCxnSpPr>
        <p:spPr>
          <a:xfrm flipH="1">
            <a:off x="3978139" y="2382791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8748E2-DA27-41B3-AA19-F37B5C439BC7}"/>
              </a:ext>
            </a:extLst>
          </p:cNvPr>
          <p:cNvCxnSpPr>
            <a:cxnSpLocks/>
          </p:cNvCxnSpPr>
          <p:nvPr/>
        </p:nvCxnSpPr>
        <p:spPr>
          <a:xfrm flipH="1">
            <a:off x="3978139" y="3097500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E9A5E8-809D-4A31-B9BA-DB0E5F0DD3E4}"/>
              </a:ext>
            </a:extLst>
          </p:cNvPr>
          <p:cNvCxnSpPr>
            <a:cxnSpLocks/>
          </p:cNvCxnSpPr>
          <p:nvPr/>
        </p:nvCxnSpPr>
        <p:spPr>
          <a:xfrm flipH="1">
            <a:off x="4000364" y="4240846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D20074-6A38-4E0F-AB3A-9DAF8F680B49}"/>
              </a:ext>
            </a:extLst>
          </p:cNvPr>
          <p:cNvCxnSpPr>
            <a:cxnSpLocks/>
          </p:cNvCxnSpPr>
          <p:nvPr/>
        </p:nvCxnSpPr>
        <p:spPr>
          <a:xfrm flipH="1">
            <a:off x="3990625" y="6260493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003398A8-20F8-48E5-8FCA-FD26FD836BE4}"/>
              </a:ext>
            </a:extLst>
          </p:cNvPr>
          <p:cNvSpPr/>
          <p:nvPr/>
        </p:nvSpPr>
        <p:spPr>
          <a:xfrm>
            <a:off x="7438148" y="1579554"/>
            <a:ext cx="158539" cy="3133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6A8FEB-CB4C-4BAF-9001-517368DC34B1}"/>
              </a:ext>
            </a:extLst>
          </p:cNvPr>
          <p:cNvSpPr txBox="1"/>
          <p:nvPr/>
        </p:nvSpPr>
        <p:spPr>
          <a:xfrm>
            <a:off x="7856682" y="1481151"/>
            <a:ext cx="10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48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3F3C3E-CB68-4663-BCEA-D72876C782A7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BAB61D1-9F3A-485C-97AF-4BE3E8034EE0}"/>
              </a:ext>
            </a:extLst>
          </p:cNvPr>
          <p:cNvCxnSpPr>
            <a:cxnSpLocks/>
          </p:cNvCxnSpPr>
          <p:nvPr/>
        </p:nvCxnSpPr>
        <p:spPr>
          <a:xfrm flipH="1">
            <a:off x="3997141" y="5847686"/>
            <a:ext cx="3153228" cy="510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01BFDA6-C74C-4FFD-9E1B-CBFEFB4BE645}"/>
              </a:ext>
            </a:extLst>
          </p:cNvPr>
          <p:cNvCxnSpPr>
            <a:cxnSpLocks/>
          </p:cNvCxnSpPr>
          <p:nvPr/>
        </p:nvCxnSpPr>
        <p:spPr>
          <a:xfrm flipH="1">
            <a:off x="3998287" y="6107725"/>
            <a:ext cx="3129667" cy="50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5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</a:t>
            </a:r>
            <a:r>
              <a:rPr lang="en-US" altLang="zh-CN" sz="2400" b="1" dirty="0"/>
              <a:t>s2-eth3</a:t>
            </a:r>
            <a:r>
              <a:rPr lang="zh-CN" altLang="en-US" sz="2400" b="1" dirty="0"/>
              <a:t>端口为例</a:t>
            </a:r>
            <a:endParaRPr lang="en-US" altLang="zh-CN" sz="2400" b="1" dirty="0"/>
          </a:p>
          <a:p>
            <a:r>
              <a:rPr lang="en-US" altLang="zh-CN" sz="2400" b="1" dirty="0"/>
              <a:t>R1 = RTT port,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dst</a:t>
            </a:r>
            <a:endParaRPr lang="en-US" altLang="zh-CN" sz="2400" b="1" dirty="0"/>
          </a:p>
          <a:p>
            <a:r>
              <a:rPr lang="en-US" altLang="zh-CN" sz="2400" b="1" dirty="0"/>
              <a:t>Port = s2-eth3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dst</a:t>
            </a:r>
            <a:r>
              <a:rPr lang="en-US" altLang="zh-CN" sz="2400" b="1" dirty="0"/>
              <a:t> = h3</a:t>
            </a:r>
          </a:p>
          <a:p>
            <a:r>
              <a:rPr lang="en-US" altLang="zh-CN" sz="2400" b="1" dirty="0"/>
              <a:t>R2 = RTT port,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+ 2*</a:t>
            </a:r>
            <a:r>
              <a:rPr lang="en-US" altLang="zh-CN" sz="2400" b="1" dirty="0" err="1"/>
              <a:t>tnode</a:t>
            </a:r>
            <a:endParaRPr lang="en-US" altLang="zh-CN" sz="2400" b="1" dirty="0"/>
          </a:p>
          <a:p>
            <a:r>
              <a:rPr lang="en-US" altLang="zh-CN" sz="2400" b="1" dirty="0"/>
              <a:t>Port = s2-eth2,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= h1</a:t>
            </a:r>
          </a:p>
          <a:p>
            <a:r>
              <a:rPr lang="en-US" altLang="zh-CN" sz="2400" b="1" dirty="0"/>
              <a:t>Node = s2</a:t>
            </a:r>
          </a:p>
          <a:p>
            <a:r>
              <a:rPr lang="en-US" altLang="zh-CN" sz="2400" b="1" dirty="0"/>
              <a:t>R3: </a:t>
            </a:r>
            <a:r>
              <a:rPr lang="zh-CN" altLang="en-US" sz="2400" b="1" dirty="0"/>
              <a:t>数据包的排队时延</a:t>
            </a:r>
            <a:r>
              <a:rPr lang="en-US" altLang="zh-CN" sz="2400" b="1" dirty="0"/>
              <a:t>?</a:t>
            </a:r>
          </a:p>
          <a:p>
            <a:r>
              <a:rPr lang="en-US" altLang="zh-CN" sz="2400" b="1" dirty="0"/>
              <a:t>R3 &lt;&lt; R1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R2</a:t>
            </a:r>
          </a:p>
          <a:p>
            <a:r>
              <a:rPr lang="en-US" altLang="zh-CN" sz="2400" b="1" dirty="0"/>
              <a:t>R1+R2</a:t>
            </a:r>
            <a:r>
              <a:rPr lang="zh-CN" altLang="en-US" sz="2400" b="1" dirty="0"/>
              <a:t>其实就是</a:t>
            </a:r>
            <a:r>
              <a:rPr lang="en-US" altLang="zh-CN" sz="2400" b="1" dirty="0"/>
              <a:t>h1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RTT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154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R1&lt;R2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将会导致的假阳性现象。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因为可能出现上一个时间窗口含</a:t>
            </a:r>
            <a:r>
              <a:rPr lang="en-US" altLang="zh-CN" sz="2400" b="1" dirty="0"/>
              <a:t>SYN</a:t>
            </a:r>
            <a:r>
              <a:rPr lang="zh-CN" altLang="en-US" sz="2400" b="1" dirty="0"/>
              <a:t>流，下一个时间窗口无流</a:t>
            </a:r>
            <a:r>
              <a:rPr lang="en-US" altLang="zh-CN" sz="2400" b="1" dirty="0"/>
              <a:t>)</a:t>
            </a:r>
          </a:p>
          <a:p>
            <a:r>
              <a:rPr lang="zh-CN" altLang="en-US" sz="2400" b="1" dirty="0"/>
              <a:t>将时间窗口设置为</a:t>
            </a:r>
            <a:r>
              <a:rPr lang="en-US" altLang="zh-CN" sz="2400" b="1" dirty="0"/>
              <a:t>R1+R2</a:t>
            </a:r>
          </a:p>
          <a:p>
            <a:r>
              <a:rPr lang="en-US" altLang="zh-CN" sz="2400" b="1" dirty="0"/>
              <a:t>R2&lt;R1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即可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不过都设置为</a:t>
            </a:r>
            <a:r>
              <a:rPr lang="en-US" altLang="zh-CN" sz="2400" b="1" dirty="0"/>
              <a:t>R1+R2 </a:t>
            </a:r>
            <a:r>
              <a:rPr lang="zh-CN" altLang="en-US" sz="2400" b="1" dirty="0"/>
              <a:t>肯定不会错？</a:t>
            </a:r>
            <a:r>
              <a:rPr lang="en-US" altLang="zh-CN" sz="2400" b="1" dirty="0"/>
              <a:t>)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39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943579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24751-252D-44F4-9979-F76A988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23" y="1932220"/>
            <a:ext cx="7025601" cy="2276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10C648-AD44-47A8-BB96-0A1A9D25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409" y="4208318"/>
            <a:ext cx="7969828" cy="19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4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AED565-093E-480F-B5FB-8EA44053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658815"/>
            <a:ext cx="5431693" cy="40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AA5E9-3A87-4AD5-AABA-6A84695D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4692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</p:spTree>
    <p:extLst>
      <p:ext uri="{BB962C8B-B14F-4D97-AF65-F5344CB8AC3E}">
        <p14:creationId xmlns:p14="http://schemas.microsoft.com/office/powerpoint/2010/main" val="109320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309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分类器区分是否故障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03F76-704C-405D-B449-BD66F44C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6" y="1632438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648ECB-F968-4A51-BF8B-D81DBE19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4" y="1540118"/>
            <a:ext cx="5886940" cy="44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0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1C7F7-4CCB-402C-BF30-A6E4AAEC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04" y="2509472"/>
            <a:ext cx="8648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未进行端口级别统计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1C6A5-0645-42CF-B8F7-7237C9EF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5" y="2142870"/>
            <a:ext cx="5474038" cy="4105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62D4-9AFC-4D36-90FB-8C8213F7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9" y="2342161"/>
            <a:ext cx="5208317" cy="39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62022-3398-46B9-A2E0-8A6A7A41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1822938"/>
            <a:ext cx="60960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B4C271-6AF5-4B87-AF58-FBBD6ACB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9" y="1975228"/>
            <a:ext cx="5689893" cy="4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31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未考虑时间序列信息判断上下游故障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23087"/>
            <a:ext cx="1052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Feature: </a:t>
            </a:r>
            <a:r>
              <a:rPr lang="en-US" altLang="zh-CN" sz="2400" b="1" dirty="0" err="1"/>
              <a:t>ret+,ret-,flow+,flow</a:t>
            </a:r>
            <a:r>
              <a:rPr lang="en-US" altLang="zh-CN" sz="2400" b="1" dirty="0"/>
              <a:t>-                 Feature: flow+,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flow-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BCC113-4DE0-4D2B-A529-5F5E65AAD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8" y="2407974"/>
            <a:ext cx="4881349" cy="3661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E18779-F960-45C5-9F80-928AE97B1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974"/>
            <a:ext cx="5011003" cy="37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打流方式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478285"/>
            <a:ext cx="561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1vs1:</a:t>
            </a:r>
            <a:r>
              <a:rPr lang="zh-CN" altLang="en-US" sz="2400" b="1" dirty="0"/>
              <a:t>单条路径情况</a:t>
            </a:r>
            <a:endParaRPr lang="en-US" altLang="zh-CN" sz="2400" b="1" dirty="0"/>
          </a:p>
          <a:p>
            <a:r>
              <a:rPr lang="en-US" altLang="zh-CN" sz="2400" b="1" dirty="0"/>
              <a:t>1vs2:(h1,h2) (h1,h4) (h1,h5)</a:t>
            </a:r>
          </a:p>
          <a:p>
            <a:r>
              <a:rPr lang="en-US" altLang="zh-CN" sz="2400" b="1" dirty="0"/>
              <a:t>1vs3:(h1,h2) (h1,h4) (h1,h5)</a:t>
            </a:r>
          </a:p>
          <a:p>
            <a:r>
              <a:rPr lang="en-US" altLang="zh-CN" sz="2400" b="1" dirty="0"/>
              <a:t>2vs2:(h1,h4) (h1,h4) (h1,h5)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3A3BD6-3995-40B7-835E-7264882E9F56}"/>
              </a:ext>
            </a:extLst>
          </p:cNvPr>
          <p:cNvSpPr txBox="1"/>
          <p:nvPr/>
        </p:nvSpPr>
        <p:spPr>
          <a:xfrm>
            <a:off x="963826" y="2098992"/>
            <a:ext cx="10536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Poisson Pareto Burst Process (PPBP) Primer</a:t>
            </a: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key principles of Poisson Pareto burst process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Burst arrivals follow a Poisson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burst lengths follow a Pareto distribution. For large burst lengths, overlapping traffic aggregate to form a long-range dependent traffic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Each burst is modeled by a constant bit rate.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FCE52-465F-4957-9B1E-6269F9AADB33}"/>
              </a:ext>
            </a:extLst>
          </p:cNvPr>
          <p:cNvSpPr txBox="1"/>
          <p:nvPr/>
        </p:nvSpPr>
        <p:spPr>
          <a:xfrm>
            <a:off x="963827" y="943579"/>
            <a:ext cx="657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流量的到达遵循泊松分布</a:t>
            </a:r>
            <a:endParaRPr lang="en-US" altLang="zh-CN" sz="2400" b="1" dirty="0"/>
          </a:p>
          <a:p>
            <a:r>
              <a:rPr lang="zh-CN" altLang="en-US" sz="2400" b="1" dirty="0"/>
              <a:t>流量的长度遵循帕累托分布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持续的时间间隔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75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帕累托分布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9BA79-A977-45B0-8C35-DB95DB25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17533" r="7945" b="3953"/>
          <a:stretch/>
        </p:blipFill>
        <p:spPr>
          <a:xfrm>
            <a:off x="2731477" y="1574039"/>
            <a:ext cx="5814646" cy="21687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FABF14-229A-47CD-99A1-2E1D18D3F4B5}"/>
              </a:ext>
            </a:extLst>
          </p:cNvPr>
          <p:cNvSpPr txBox="1"/>
          <p:nvPr/>
        </p:nvSpPr>
        <p:spPr>
          <a:xfrm>
            <a:off x="2590800" y="41297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被认为大致是帕累托分布的例子有：</a:t>
            </a:r>
          </a:p>
          <a:p>
            <a:r>
              <a:rPr lang="zh-CN" altLang="en-US" dirty="0"/>
              <a:t>财富在个人之间的分布</a:t>
            </a:r>
          </a:p>
          <a:p>
            <a:r>
              <a:rPr lang="zh-CN" altLang="en-US" dirty="0"/>
              <a:t>人类居住区的大小</a:t>
            </a:r>
          </a:p>
          <a:p>
            <a:r>
              <a:rPr lang="zh-CN" altLang="en-US" dirty="0"/>
              <a:t>对维基百科条目的访问</a:t>
            </a:r>
          </a:p>
          <a:p>
            <a:r>
              <a:rPr lang="zh-CN" altLang="en-US" dirty="0"/>
              <a:t>接近绝对零度时，玻色</a:t>
            </a:r>
            <a:r>
              <a:rPr lang="en-US" altLang="zh-CN" dirty="0"/>
              <a:t>–</a:t>
            </a:r>
            <a:r>
              <a:rPr lang="zh-CN" altLang="en-US" dirty="0"/>
              <a:t>爱因斯坦凝聚的团簇</a:t>
            </a:r>
          </a:p>
          <a:p>
            <a:r>
              <a:rPr lang="zh-CN" altLang="en-US" b="1" dirty="0"/>
              <a:t>在互联网流量中文件尺寸的分布</a:t>
            </a:r>
          </a:p>
          <a:p>
            <a:r>
              <a:rPr lang="zh-CN" altLang="en-US" dirty="0"/>
              <a:t>油田的石油储备数量</a:t>
            </a:r>
          </a:p>
          <a:p>
            <a:r>
              <a:rPr lang="zh-CN" altLang="en-US" dirty="0"/>
              <a:t>龙卷风带来的灾难的数量</a:t>
            </a:r>
          </a:p>
        </p:txBody>
      </p:sp>
    </p:spTree>
    <p:extLst>
      <p:ext uri="{BB962C8B-B14F-4D97-AF65-F5344CB8AC3E}">
        <p14:creationId xmlns:p14="http://schemas.microsoft.com/office/powerpoint/2010/main" val="2924521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747889-AA2E-4643-B594-241D9CDDD88D}"/>
              </a:ext>
            </a:extLst>
          </p:cNvPr>
          <p:cNvCxnSpPr>
            <a:cxnSpLocks/>
          </p:cNvCxnSpPr>
          <p:nvPr/>
        </p:nvCxnSpPr>
        <p:spPr>
          <a:xfrm>
            <a:off x="1181578" y="3023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7C8F91-46F7-441B-9C3A-93DE78CF9B91}"/>
              </a:ext>
            </a:extLst>
          </p:cNvPr>
          <p:cNvCxnSpPr/>
          <p:nvPr/>
        </p:nvCxnSpPr>
        <p:spPr>
          <a:xfrm>
            <a:off x="183016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D948B5-5529-4700-A9B4-621753D69C1A}"/>
              </a:ext>
            </a:extLst>
          </p:cNvPr>
          <p:cNvCxnSpPr/>
          <p:nvPr/>
        </p:nvCxnSpPr>
        <p:spPr>
          <a:xfrm>
            <a:off x="263114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AEEEEFE-3380-49EA-86F3-300128C2D3DC}"/>
              </a:ext>
            </a:extLst>
          </p:cNvPr>
          <p:cNvCxnSpPr/>
          <p:nvPr/>
        </p:nvCxnSpPr>
        <p:spPr>
          <a:xfrm>
            <a:off x="3407326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B33C59-AA9A-4663-A7B1-1C55B65DB2C2}"/>
              </a:ext>
            </a:extLst>
          </p:cNvPr>
          <p:cNvCxnSpPr/>
          <p:nvPr/>
        </p:nvCxnSpPr>
        <p:spPr>
          <a:xfrm>
            <a:off x="4119707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193BE4-E1F6-4CE6-AC89-F72F4228074A}"/>
              </a:ext>
            </a:extLst>
          </p:cNvPr>
          <p:cNvCxnSpPr/>
          <p:nvPr/>
        </p:nvCxnSpPr>
        <p:spPr>
          <a:xfrm>
            <a:off x="487461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675AA5-FA62-4C51-8E92-D084DD5B26AD}"/>
              </a:ext>
            </a:extLst>
          </p:cNvPr>
          <p:cNvCxnSpPr/>
          <p:nvPr/>
        </p:nvCxnSpPr>
        <p:spPr>
          <a:xfrm>
            <a:off x="555510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A324CE-B72F-4920-9F33-E5256E378368}"/>
              </a:ext>
            </a:extLst>
          </p:cNvPr>
          <p:cNvCxnSpPr/>
          <p:nvPr/>
        </p:nvCxnSpPr>
        <p:spPr>
          <a:xfrm>
            <a:off x="6310014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B89216-91A2-47D2-AE84-70F989353AA7}"/>
              </a:ext>
            </a:extLst>
          </p:cNvPr>
          <p:cNvCxnSpPr/>
          <p:nvPr/>
        </p:nvCxnSpPr>
        <p:spPr>
          <a:xfrm>
            <a:off x="713935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104F14-0A0C-4FEA-9DF9-83BFED41BBBA}"/>
              </a:ext>
            </a:extLst>
          </p:cNvPr>
          <p:cNvCxnSpPr>
            <a:cxnSpLocks/>
          </p:cNvCxnSpPr>
          <p:nvPr/>
        </p:nvCxnSpPr>
        <p:spPr>
          <a:xfrm>
            <a:off x="7904898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40879-5F27-4084-B1AB-AAFF8AE029F4}"/>
              </a:ext>
            </a:extLst>
          </p:cNvPr>
          <p:cNvCxnSpPr/>
          <p:nvPr/>
        </p:nvCxnSpPr>
        <p:spPr>
          <a:xfrm>
            <a:off x="865980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8371F56-DBF2-406E-94F8-58A1F2C00B17}"/>
              </a:ext>
            </a:extLst>
          </p:cNvPr>
          <p:cNvSpPr/>
          <p:nvPr/>
        </p:nvSpPr>
        <p:spPr>
          <a:xfrm rot="16200000" flipH="1">
            <a:off x="2103066" y="2832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/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Duration~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𝑷𝒂𝒓𝒆𝒕𝒐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𝞼</m:t>
                        </m:r>
                      </m:e>
                    </m:d>
                  </m:oMath>
                </a14:m>
                <a:endParaRPr lang="en-US" altLang="zh-CN" sz="2400" b="1" dirty="0"/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1" dirty="0"/>
                  <a:t>=3-2*H</a:t>
                </a:r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𝞼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m_burst_length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𝞴: 1/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m_burstA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length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rrivals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blipFill>
                <a:blip r:embed="rId3"/>
                <a:stretch>
                  <a:fillRect l="-2238" t="-2724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/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Interval~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blipFill>
                <a:blip r:embed="rId4"/>
                <a:stretch>
                  <a:fillRect l="-29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6C2CA9-B2D6-40CE-B87A-36C15A9F14F6}"/>
              </a:ext>
            </a:extLst>
          </p:cNvPr>
          <p:cNvCxnSpPr>
            <a:cxnSpLocks/>
          </p:cNvCxnSpPr>
          <p:nvPr/>
        </p:nvCxnSpPr>
        <p:spPr>
          <a:xfrm>
            <a:off x="2450175" y="2768008"/>
            <a:ext cx="0" cy="255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EA9D8AE-F877-48FF-A910-89F5C45B6CB7}"/>
              </a:ext>
            </a:extLst>
          </p:cNvPr>
          <p:cNvCxnSpPr>
            <a:cxnSpLocks/>
          </p:cNvCxnSpPr>
          <p:nvPr/>
        </p:nvCxnSpPr>
        <p:spPr>
          <a:xfrm>
            <a:off x="2935033" y="2768008"/>
            <a:ext cx="0" cy="255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6D25F049-4F7D-4B5F-9093-E2FA023AD1A7}"/>
              </a:ext>
            </a:extLst>
          </p:cNvPr>
          <p:cNvSpPr/>
          <p:nvPr/>
        </p:nvSpPr>
        <p:spPr>
          <a:xfrm rot="5400000" flipH="1">
            <a:off x="2015401" y="2250869"/>
            <a:ext cx="249532" cy="620010"/>
          </a:xfrm>
          <a:prstGeom prst="righ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8AA4C54-C276-4B00-AF53-81B77AD5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22" y="3363528"/>
            <a:ext cx="4740263" cy="1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3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/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PPBP has five parameters: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Poisson arrival rate,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𝞴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arrival rate of work within a session, </a:t>
                </a:r>
                <a:r>
                  <a:rPr lang="en-US" altLang="zh-CN" sz="2400" b="0" i="1" u="none" strike="noStrike" baseline="0" dirty="0">
                    <a:latin typeface="Times-Italic"/>
                  </a:rPr>
                  <a:t>r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starting point of the Pareto tail,</a:t>
                </a:r>
                <a14:m>
                  <m:oMath xmlns:m="http://schemas.openxmlformats.org/officeDocument/2006/math">
                    <m:r>
                      <a:rPr lang="zh-CN" altLang="en-US" sz="24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(the minimum allowable burst length)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decay of the Pareto tail,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the CBR component, </a:t>
                </a:r>
                <a:r>
                  <a:rPr lang="en-US" altLang="zh-CN" sz="2400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𝞳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blipFill>
                <a:blip r:embed="rId3"/>
                <a:stretch>
                  <a:fillRect l="-904" t="-2111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E48D150-883B-42C7-AA00-0442B9F1D0F2}"/>
              </a:ext>
            </a:extLst>
          </p:cNvPr>
          <p:cNvSpPr txBox="1"/>
          <p:nvPr/>
        </p:nvSpPr>
        <p:spPr>
          <a:xfrm>
            <a:off x="1310833" y="4150449"/>
            <a:ext cx="77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process An has mean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A776A-AC10-4567-8557-C85000C5A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97" y="3882677"/>
            <a:ext cx="242887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34E5C5-1C18-4F0A-8929-001847864360}"/>
              </a:ext>
            </a:extLst>
          </p:cNvPr>
          <p:cNvSpPr txBox="1"/>
          <p:nvPr/>
        </p:nvSpPr>
        <p:spPr>
          <a:xfrm>
            <a:off x="1406263" y="4903458"/>
            <a:ext cx="104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variance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3F98D8-E2BE-48B5-87DC-FDE66CAE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017" y="4825170"/>
            <a:ext cx="5295900" cy="175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828EC7-9D0B-4250-8B68-2A6527667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183" y="5272790"/>
            <a:ext cx="13716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23CC02-4071-49DF-9565-26C27DCAF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917" y="3881900"/>
            <a:ext cx="1819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无故障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有故障</a:t>
            </a:r>
            <a:endParaRPr lang="en-US" altLang="zh-CN" sz="2400" b="1" dirty="0"/>
          </a:p>
          <a:p>
            <a:r>
              <a:rPr lang="en-US" altLang="zh-CN" sz="2400" b="1" dirty="0"/>
              <a:t>Feature: flow+,flow-,</a:t>
            </a:r>
            <a:r>
              <a:rPr lang="en-US" altLang="zh-CN" sz="2400" b="1" dirty="0" err="1"/>
              <a:t>syn,fin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正向和反向流的数目以及</a:t>
            </a:r>
            <a:r>
              <a:rPr lang="en-US" altLang="zh-CN" sz="2400" b="1" dirty="0" err="1"/>
              <a:t>syn,fin</a:t>
            </a:r>
            <a:r>
              <a:rPr lang="zh-CN" altLang="en-US" sz="2400" b="1" dirty="0"/>
              <a:t>标志流的数目</a:t>
            </a:r>
            <a:r>
              <a:rPr lang="en-US" altLang="zh-CN" sz="2400" b="1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217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样本采集方法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950B5A-794A-4797-84DC-27B01C4EBE2C}"/>
              </a:ext>
            </a:extLst>
          </p:cNvPr>
          <p:cNvCxnSpPr>
            <a:cxnSpLocks/>
          </p:cNvCxnSpPr>
          <p:nvPr/>
        </p:nvCxnSpPr>
        <p:spPr>
          <a:xfrm>
            <a:off x="1967024" y="3785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AA3309-5A85-48CE-9FC4-A6624D102E91}"/>
              </a:ext>
            </a:extLst>
          </p:cNvPr>
          <p:cNvCxnSpPr/>
          <p:nvPr/>
        </p:nvCxnSpPr>
        <p:spPr>
          <a:xfrm>
            <a:off x="261560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992956-6B13-4EE0-84C7-B849885F3886}"/>
              </a:ext>
            </a:extLst>
          </p:cNvPr>
          <p:cNvCxnSpPr/>
          <p:nvPr/>
        </p:nvCxnSpPr>
        <p:spPr>
          <a:xfrm>
            <a:off x="341659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6C46C7-CB07-4287-A2D2-D06E643F4FBC}"/>
              </a:ext>
            </a:extLst>
          </p:cNvPr>
          <p:cNvCxnSpPr/>
          <p:nvPr/>
        </p:nvCxnSpPr>
        <p:spPr>
          <a:xfrm>
            <a:off x="4192772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37B96C-616E-4F8E-A4C6-F4D1629AC05E}"/>
              </a:ext>
            </a:extLst>
          </p:cNvPr>
          <p:cNvCxnSpPr/>
          <p:nvPr/>
        </p:nvCxnSpPr>
        <p:spPr>
          <a:xfrm>
            <a:off x="4905153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46304B-F126-4814-ACCE-D7D165FA4854}"/>
              </a:ext>
            </a:extLst>
          </p:cNvPr>
          <p:cNvCxnSpPr/>
          <p:nvPr/>
        </p:nvCxnSpPr>
        <p:spPr>
          <a:xfrm>
            <a:off x="566006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C7D362-DA47-433E-9022-8BA5FD5097EB}"/>
              </a:ext>
            </a:extLst>
          </p:cNvPr>
          <p:cNvCxnSpPr/>
          <p:nvPr/>
        </p:nvCxnSpPr>
        <p:spPr>
          <a:xfrm>
            <a:off x="634054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E91467-51D7-45F1-BEEE-54EA2BDE0AC9}"/>
              </a:ext>
            </a:extLst>
          </p:cNvPr>
          <p:cNvCxnSpPr/>
          <p:nvPr/>
        </p:nvCxnSpPr>
        <p:spPr>
          <a:xfrm>
            <a:off x="7095460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15935B-B2ED-4454-96D3-0FE9C95D98B4}"/>
              </a:ext>
            </a:extLst>
          </p:cNvPr>
          <p:cNvCxnSpPr/>
          <p:nvPr/>
        </p:nvCxnSpPr>
        <p:spPr>
          <a:xfrm>
            <a:off x="792479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6331268-69F1-4F88-82B1-EFB2B7F99EFF}"/>
              </a:ext>
            </a:extLst>
          </p:cNvPr>
          <p:cNvCxnSpPr>
            <a:cxnSpLocks/>
          </p:cNvCxnSpPr>
          <p:nvPr/>
        </p:nvCxnSpPr>
        <p:spPr>
          <a:xfrm>
            <a:off x="8690344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17305C-CEF8-457D-9104-3B551823B7A2}"/>
              </a:ext>
            </a:extLst>
          </p:cNvPr>
          <p:cNvCxnSpPr/>
          <p:nvPr/>
        </p:nvCxnSpPr>
        <p:spPr>
          <a:xfrm>
            <a:off x="944525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5F1277-7618-4396-B3F3-CEF6D7B94451}"/>
              </a:ext>
            </a:extLst>
          </p:cNvPr>
          <p:cNvCxnSpPr>
            <a:cxnSpLocks/>
          </p:cNvCxnSpPr>
          <p:nvPr/>
        </p:nvCxnSpPr>
        <p:spPr>
          <a:xfrm>
            <a:off x="6003851" y="3083441"/>
            <a:ext cx="0" cy="701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CD843F3-7FBC-4BC5-9B9F-A2A042440896}"/>
              </a:ext>
            </a:extLst>
          </p:cNvPr>
          <p:cNvSpPr/>
          <p:nvPr/>
        </p:nvSpPr>
        <p:spPr>
          <a:xfrm rot="16200000" flipH="1">
            <a:off x="2888512" y="3594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C8F3B4-F8FA-4112-B1F6-77F6E897094F}"/>
              </a:ext>
            </a:extLst>
          </p:cNvPr>
          <p:cNvSpPr txBox="1"/>
          <p:nvPr/>
        </p:nvSpPr>
        <p:spPr>
          <a:xfrm>
            <a:off x="2253910" y="4407195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window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D04F71-3C3D-4E56-9AF1-D3C90021A87F}"/>
              </a:ext>
            </a:extLst>
          </p:cNvPr>
          <p:cNvSpPr txBox="1"/>
          <p:nvPr/>
        </p:nvSpPr>
        <p:spPr>
          <a:xfrm>
            <a:off x="5741488" y="3865360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  <a:endParaRPr lang="zh-CN" altLang="en-US" sz="2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78713F-956E-444F-939B-3366EB5B192D}"/>
              </a:ext>
            </a:extLst>
          </p:cNvPr>
          <p:cNvSpPr/>
          <p:nvPr/>
        </p:nvSpPr>
        <p:spPr>
          <a:xfrm>
            <a:off x="2204488" y="291332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CCD75D-DE0C-480C-BC1C-6516708F9962}"/>
              </a:ext>
            </a:extLst>
          </p:cNvPr>
          <p:cNvSpPr txBox="1"/>
          <p:nvPr/>
        </p:nvSpPr>
        <p:spPr>
          <a:xfrm>
            <a:off x="2032499" y="2056569"/>
            <a:ext cx="138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0BCAE7-1422-4A9E-85BB-31F0733BB8EC}"/>
              </a:ext>
            </a:extLst>
          </p:cNvPr>
          <p:cNvSpPr/>
          <p:nvPr/>
        </p:nvSpPr>
        <p:spPr>
          <a:xfrm>
            <a:off x="3242930" y="278307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B94DAD-A945-4977-94B7-2A4EEFBD07DD}"/>
              </a:ext>
            </a:extLst>
          </p:cNvPr>
          <p:cNvSpPr txBox="1"/>
          <p:nvPr/>
        </p:nvSpPr>
        <p:spPr>
          <a:xfrm>
            <a:off x="3490834" y="1809834"/>
            <a:ext cx="19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5158DB-989B-423E-8DE3-85F22A0B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73" y="2215566"/>
            <a:ext cx="5153592" cy="3865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48C3DE-2770-4B9C-9341-7AE4ACA5961E}"/>
              </a:ext>
            </a:extLst>
          </p:cNvPr>
          <p:cNvSpPr txBox="1"/>
          <p:nvPr/>
        </p:nvSpPr>
        <p:spPr>
          <a:xfrm>
            <a:off x="1344849" y="6244751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</a:t>
            </a:r>
            <a:r>
              <a:rPr lang="zh-CN" altLang="en-US" b="1" dirty="0"/>
              <a:t>3658 </a:t>
            </a:r>
            <a:r>
              <a:rPr lang="en-US" altLang="zh-CN" b="1" dirty="0"/>
              <a:t>Label1: </a:t>
            </a:r>
            <a:r>
              <a:rPr lang="zh-CN" altLang="en-US" b="1" dirty="0"/>
              <a:t>3349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80A461-303B-4CDB-AE03-772916DF059D}"/>
              </a:ext>
            </a:extLst>
          </p:cNvPr>
          <p:cNvSpPr txBox="1"/>
          <p:nvPr/>
        </p:nvSpPr>
        <p:spPr>
          <a:xfrm>
            <a:off x="6779368" y="6249220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4026</a:t>
            </a:r>
            <a:r>
              <a:rPr lang="zh-CN" altLang="en-US" b="1" dirty="0"/>
              <a:t> </a:t>
            </a:r>
            <a:r>
              <a:rPr lang="en-US" altLang="zh-CN" b="1" dirty="0"/>
              <a:t>Label1: 7007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32D26E-925E-4386-929A-806FDEB01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1" y="2289818"/>
            <a:ext cx="5153593" cy="3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65EC6-79CF-4B1C-B581-262E90174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22" y="2143908"/>
            <a:ext cx="4962495" cy="37218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FFF964-D018-4D5C-9463-E7D9E3C70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43908"/>
            <a:ext cx="4962495" cy="37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探测时间窗口数目和大小的设置对结果的影响</a:t>
            </a:r>
          </a:p>
        </p:txBody>
      </p:sp>
    </p:spTree>
    <p:extLst>
      <p:ext uri="{BB962C8B-B14F-4D97-AF65-F5344CB8AC3E}">
        <p14:creationId xmlns:p14="http://schemas.microsoft.com/office/powerpoint/2010/main" val="22184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7B93A4-CB78-407C-AEA4-51FABE4F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3" y="1404620"/>
            <a:ext cx="2187787" cy="1640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18EFAD-F820-4082-A442-37AC82375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087" y="1404620"/>
            <a:ext cx="2187786" cy="16408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D1874-3D48-4605-A70F-1D35705D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40" y="1404620"/>
            <a:ext cx="2187786" cy="1640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DF520-F9C2-40C1-B941-90A68E693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8" y="1352558"/>
            <a:ext cx="2280929" cy="1710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901A1-BEBB-4344-9121-97CD10C86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499" y="1352558"/>
            <a:ext cx="2407920" cy="1805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41394-04BD-4A44-A700-3DB0AC6CE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" y="3924300"/>
            <a:ext cx="2187787" cy="1640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4BE004-DD82-4958-9A98-7B8FD200B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100" y="3884930"/>
            <a:ext cx="2292773" cy="171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FE8434-6375-4368-8EEE-56CDFF8AB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9873" y="3877296"/>
            <a:ext cx="2419767" cy="1814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13518C-8C4D-4D9F-AB2E-F8CA31F603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2659" y="3877297"/>
            <a:ext cx="2407920" cy="1805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37AD1A-3C6C-4B1E-BD8A-56AB928FA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2413" y="3920490"/>
            <a:ext cx="2344437" cy="17583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7622791-FAA4-46DF-A9A0-6BC61F217E3C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237693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2157</Words>
  <Application>Microsoft Office PowerPoint</Application>
  <PresentationFormat>宽屏</PresentationFormat>
  <Paragraphs>322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-apple-system</vt:lpstr>
      <vt:lpstr>Times-Italic</vt:lpstr>
      <vt:lpstr>Times-Roman</vt:lpstr>
      <vt:lpstr>等线</vt:lpstr>
      <vt:lpstr>等线 Light</vt:lpstr>
      <vt:lpstr>Arial</vt:lpstr>
      <vt:lpstr>Cambria Math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whalexiao(肖劲宇)</cp:lastModifiedBy>
  <cp:revision>108</cp:revision>
  <dcterms:created xsi:type="dcterms:W3CDTF">2020-10-16T01:41:53Z</dcterms:created>
  <dcterms:modified xsi:type="dcterms:W3CDTF">2020-12-05T05:28:08Z</dcterms:modified>
</cp:coreProperties>
</file>