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1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70" r:id="rId13"/>
    <p:sldId id="273" r:id="rId14"/>
    <p:sldId id="271" r:id="rId15"/>
    <p:sldId id="278" r:id="rId16"/>
    <p:sldId id="263" r:id="rId17"/>
    <p:sldId id="280" r:id="rId18"/>
    <p:sldId id="274" r:id="rId19"/>
    <p:sldId id="275" r:id="rId20"/>
    <p:sldId id="276" r:id="rId21"/>
    <p:sldId id="277" r:id="rId22"/>
    <p:sldId id="279" r:id="rId23"/>
    <p:sldId id="282" r:id="rId24"/>
    <p:sldId id="25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237" autoAdjust="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A3B8E-FCCD-46A9-A527-60FA6F61DE32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51763-4946-4C91-849A-A2CA8553D5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290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51763-4946-4C91-849A-A2CA8553D5E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856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51763-4946-4C91-849A-A2CA8553D5E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32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trigger packet is created by cloning the current packet and inserting a new header type for trigger packet after stripping the payload and other headers.</a:t>
            </a:r>
          </a:p>
          <a:p>
            <a:endParaRPr lang="en-US" altLang="zh-CN" dirty="0"/>
          </a:p>
          <a:p>
            <a:r>
              <a:rPr lang="en-US" altLang="zh-CN" dirty="0"/>
              <a:t>Trigger packet</a:t>
            </a:r>
            <a:r>
              <a:rPr lang="zh-CN" altLang="en-US" dirty="0"/>
              <a:t>的生成方式是克隆当前数据包，然后插入一个新的</a:t>
            </a:r>
            <a:r>
              <a:rPr lang="en-US" altLang="zh-CN" dirty="0"/>
              <a:t>header </a:t>
            </a:r>
            <a:r>
              <a:rPr lang="zh-CN" altLang="en-US" dirty="0"/>
              <a:t>类型，然后截断</a:t>
            </a:r>
            <a:r>
              <a:rPr lang="en-US" altLang="zh-CN" dirty="0"/>
              <a:t>payload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改变新字段，删除新字段，增加</a:t>
            </a:r>
            <a:r>
              <a:rPr lang="en-US" altLang="zh-CN" dirty="0"/>
              <a:t>trigger</a:t>
            </a:r>
            <a:r>
              <a:rPr lang="zh-CN" altLang="en-US" dirty="0"/>
              <a:t>的条件。</a:t>
            </a:r>
            <a:r>
              <a:rPr lang="en-US" altLang="zh-CN" dirty="0"/>
              <a:t>(</a:t>
            </a:r>
            <a:r>
              <a:rPr lang="zh-CN" altLang="en-US" dirty="0"/>
              <a:t>一个最大集合的字段和条件，已经编译成了</a:t>
            </a:r>
            <a:r>
              <a:rPr lang="en-US" altLang="zh-CN" dirty="0"/>
              <a:t>P4</a:t>
            </a:r>
            <a:r>
              <a:rPr lang="zh-CN" altLang="en-US" dirty="0"/>
              <a:t>， 然后控制器下发参数，也就是流表去控制需要存哪些参数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51763-4946-4C91-849A-A2CA8553D5E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158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51763-4946-4C91-849A-A2CA8553D5E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972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time history available for retrospection varies from 4ms to 11ms using a buffer size of 1M p-record.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51763-4946-4C91-849A-A2CA8553D5E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980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51763-4946-4C91-849A-A2CA8553D5E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070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S9-s7: high</a:t>
            </a:r>
          </a:p>
          <a:p>
            <a:r>
              <a:rPr lang="en-US" altLang="zh-CN" dirty="0"/>
              <a:t>S8-s7: low</a:t>
            </a:r>
          </a:p>
          <a:p>
            <a:endParaRPr lang="en-US" altLang="zh-CN" dirty="0"/>
          </a:p>
          <a:p>
            <a:r>
              <a:rPr lang="en-US" altLang="zh-CN" dirty="0"/>
              <a:t>s5-s9 s10-s9: normal</a:t>
            </a:r>
          </a:p>
          <a:p>
            <a:r>
              <a:rPr lang="en-US" altLang="zh-CN" dirty="0"/>
              <a:t>S5-s8 </a:t>
            </a:r>
            <a:r>
              <a:rPr lang="zh-CN" altLang="en-US" dirty="0"/>
              <a:t>比较低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51763-4946-4C91-849A-A2CA8553D5E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240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51763-4946-4C91-849A-A2CA8553D5E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003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51763-4946-4C91-849A-A2CA8553D5E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101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While </a:t>
            </a:r>
            <a:r>
              <a:rPr lang="en-US" altLang="zh-CN" dirty="0" err="1"/>
              <a:t>SyNDB</a:t>
            </a:r>
            <a:r>
              <a:rPr lang="en-US" altLang="zh-CN" dirty="0"/>
              <a:t> is designed to deal with transient and hard</a:t>
            </a:r>
          </a:p>
          <a:p>
            <a:r>
              <a:rPr lang="en-US" altLang="zh-CN" dirty="0"/>
              <a:t>to-</a:t>
            </a:r>
          </a:p>
          <a:p>
            <a:r>
              <a:rPr lang="en-US" altLang="zh-CN" dirty="0"/>
              <a:t>reproduce network faults, it can be used as a tool to debug</a:t>
            </a:r>
          </a:p>
          <a:p>
            <a:r>
              <a:rPr lang="en-US" altLang="zh-CN" dirty="0"/>
              <a:t>common network faults as well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51763-4946-4C91-849A-A2CA8553D5E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762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数据面记录时间窗口的</a:t>
            </a:r>
            <a:r>
              <a:rPr lang="en-US" altLang="zh-CN" dirty="0"/>
              <a:t>telemetry </a:t>
            </a:r>
            <a:r>
              <a:rPr lang="zh-CN" altLang="en-US" dirty="0"/>
              <a:t>信息。</a:t>
            </a:r>
            <a:endParaRPr lang="en-US" altLang="zh-CN" dirty="0"/>
          </a:p>
          <a:p>
            <a:r>
              <a:rPr lang="zh-CN" altLang="en-US" dirty="0"/>
              <a:t>数据面监视触发条件，一旦满足触发条件就会广播</a:t>
            </a:r>
            <a:r>
              <a:rPr lang="en-US" altLang="zh-CN" dirty="0"/>
              <a:t>trigger-packet</a:t>
            </a:r>
            <a:r>
              <a:rPr lang="zh-CN" altLang="en-US" dirty="0"/>
              <a:t>去收集数据面数据</a:t>
            </a:r>
            <a:endParaRPr lang="en-US" altLang="zh-CN" dirty="0"/>
          </a:p>
          <a:p>
            <a:r>
              <a:rPr lang="zh-CN" altLang="en-US" dirty="0"/>
              <a:t>然后发送到</a:t>
            </a:r>
            <a:r>
              <a:rPr lang="en-US" altLang="zh-CN" dirty="0"/>
              <a:t>collector</a:t>
            </a:r>
            <a:r>
              <a:rPr lang="zh-CN" altLang="en-US" dirty="0"/>
              <a:t>，存储到关系型数据库</a:t>
            </a:r>
            <a:r>
              <a:rPr lang="en-US" altLang="zh-CN" dirty="0"/>
              <a:t>MYSQL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网络管理人员通过</a:t>
            </a:r>
            <a:r>
              <a:rPr lang="en-US" altLang="zh-CN" dirty="0"/>
              <a:t>SQL</a:t>
            </a:r>
            <a:r>
              <a:rPr lang="zh-CN" altLang="en-US" dirty="0"/>
              <a:t>语句查询来</a:t>
            </a:r>
            <a:r>
              <a:rPr lang="en-US" altLang="zh-CN" dirty="0"/>
              <a:t>debug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51763-4946-4C91-849A-A2CA8553D5E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804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交换机广播</a:t>
            </a:r>
            <a:r>
              <a:rPr lang="en-US" altLang="zh-CN" dirty="0"/>
              <a:t>trigger packet, </a:t>
            </a:r>
            <a:r>
              <a:rPr lang="zh-CN" altLang="en-US" dirty="0"/>
              <a:t>一旦交换机接收到</a:t>
            </a:r>
            <a:r>
              <a:rPr lang="en-US" altLang="zh-CN" dirty="0"/>
              <a:t>trigger packet</a:t>
            </a:r>
            <a:r>
              <a:rPr lang="zh-CN" altLang="en-US" dirty="0"/>
              <a:t>之后，发现这个</a:t>
            </a:r>
            <a:r>
              <a:rPr lang="en-US" altLang="zh-CN" dirty="0"/>
              <a:t>id</a:t>
            </a:r>
            <a:r>
              <a:rPr lang="zh-CN" altLang="en-US" dirty="0"/>
              <a:t>和之间的</a:t>
            </a:r>
            <a:r>
              <a:rPr lang="en-US" altLang="zh-CN" dirty="0"/>
              <a:t>id</a:t>
            </a:r>
            <a:r>
              <a:rPr lang="zh-CN" altLang="en-US" dirty="0"/>
              <a:t>相同就丢弃掉。如果不同，就开辟一个</a:t>
            </a:r>
            <a:r>
              <a:rPr lang="en-US" altLang="zh-CN" dirty="0"/>
              <a:t>fix buffer</a:t>
            </a:r>
            <a:r>
              <a:rPr lang="zh-CN" altLang="en-US" dirty="0"/>
              <a:t>去存储未来一段时间的数据。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bulk DMA read could also be employed to collect p-records. However, such techniques require additional packetization in the control-plane to forward the whole set of p-records to a controller.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51763-4946-4C91-849A-A2CA8553D5E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58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一条流中的数据包，可以直接让</a:t>
            </a:r>
            <a:r>
              <a:rPr lang="en-US" altLang="zh-CN" dirty="0"/>
              <a:t>pID+1</a:t>
            </a:r>
          </a:p>
          <a:p>
            <a:r>
              <a:rPr lang="zh-CN" altLang="en-US" dirty="0"/>
              <a:t>假设一个时间窗口内的数据包是均匀到达的。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51763-4946-4C91-849A-A2CA8553D5E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515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Terr between </a:t>
            </a:r>
            <a:r>
              <a:rPr lang="en-US" altLang="zh-CN" dirty="0" err="1"/>
              <a:t>neighbouring</a:t>
            </a:r>
            <a:r>
              <a:rPr lang="en-US" altLang="zh-CN" dirty="0"/>
              <a:t> switches is in the order of tens of ns</a:t>
            </a:r>
          </a:p>
          <a:p>
            <a:endParaRPr lang="en-US" altLang="zh-CN" dirty="0"/>
          </a:p>
          <a:p>
            <a:pPr algn="l"/>
            <a:r>
              <a:rPr lang="en-US" altLang="zh-CN" sz="1200" b="0" i="0" u="none" strike="noStrike" baseline="0" dirty="0">
                <a:latin typeface="NimbusRomNo9L-Regu"/>
              </a:rPr>
              <a:t>Additionally, real world data shows that </a:t>
            </a:r>
            <a:r>
              <a:rPr lang="en-US" altLang="zh-CN" sz="1200" b="0" i="0" u="none" strike="noStrike" baseline="0" dirty="0">
                <a:latin typeface="NimbusRomNo9L-ReguItal"/>
              </a:rPr>
              <a:t>D </a:t>
            </a:r>
            <a:r>
              <a:rPr lang="en-US" altLang="zh-CN" sz="1200" b="0" i="0" u="none" strike="noStrike" baseline="0" dirty="0">
                <a:latin typeface="NimbusRomNo9L-Regu"/>
              </a:rPr>
              <a:t>between two adjacent switches ranges between 360 ns to 1900 ns under varying traffic conditions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51763-4946-4C91-849A-A2CA8553D5E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024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51763-4946-4C91-849A-A2CA8553D5E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654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解决哈希冲突： </a:t>
            </a:r>
            <a:r>
              <a:rPr lang="en-US" altLang="zh-CN" dirty="0"/>
              <a:t>The hash collision removal is performed using a simple heuristic based on the ground-truth of the queuing time of a p-record and the identity of the switch.</a:t>
            </a:r>
          </a:p>
          <a:p>
            <a:r>
              <a:rPr lang="en-US" altLang="zh-CN" dirty="0"/>
              <a:t>Duplicate hashes found are then re-assigned with other p-record ids.</a:t>
            </a:r>
          </a:p>
          <a:p>
            <a:endParaRPr lang="en-US" altLang="zh-CN" dirty="0"/>
          </a:p>
          <a:p>
            <a:pPr algn="l"/>
            <a:r>
              <a:rPr lang="en-US" altLang="zh-CN" sz="1800" b="0" i="0" u="none" strike="noStrike" baseline="0" dirty="0">
                <a:latin typeface="NimbusRomNo9L-Regu"/>
              </a:rPr>
              <a:t>Link utilization is calculated over a window of 10 </a:t>
            </a:r>
            <a:r>
              <a:rPr lang="en-US" altLang="zh-CN" sz="1800" b="0" i="0" u="none" strike="noStrike" baseline="0" dirty="0" err="1">
                <a:latin typeface="NimbusRomNo9L-ReguItal"/>
              </a:rPr>
              <a:t>μ</a:t>
            </a:r>
            <a:r>
              <a:rPr lang="en-US" altLang="zh-CN" sz="1800" b="0" i="0" u="none" strike="noStrike" baseline="0" dirty="0" err="1">
                <a:latin typeface="NimbusRomNo9L-Regu"/>
              </a:rPr>
              <a:t>s</a:t>
            </a:r>
            <a:r>
              <a:rPr lang="en-US" altLang="zh-CN" sz="1800" b="0" i="0" u="none" strike="noStrike" baseline="0" dirty="0">
                <a:latin typeface="NimbusRomNo9L-Regu"/>
              </a:rPr>
              <a:t> in the data-plane using a low-pass-filter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51763-4946-4C91-849A-A2CA8553D5E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065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zh-CN" sz="1800" b="0" i="0" u="none" strike="noStrike" baseline="0" dirty="0">
                <a:latin typeface="NimbusRomNo9L-Regu"/>
              </a:rPr>
              <a:t>network statistics</a:t>
            </a:r>
          </a:p>
          <a:p>
            <a:pPr marL="342900" indent="-342900">
              <a:buAutoNum type="arabicPeriod"/>
            </a:pPr>
            <a:r>
              <a:rPr lang="en-US" altLang="zh-CN" dirty="0"/>
              <a:t>the number of p-record entries</a:t>
            </a:r>
          </a:p>
          <a:p>
            <a:pPr marL="342900" indent="-342900">
              <a:buAutoNum type="arabicPeriod"/>
            </a:pPr>
            <a:r>
              <a:rPr lang="en-US" altLang="zh-CN" dirty="0"/>
              <a:t>the trigger (fault) conditions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1800" b="0" i="0" u="none" strike="noStrike" baseline="0" dirty="0">
                <a:latin typeface="NimbusRomNo9L-Regu"/>
              </a:rPr>
              <a:t>fields specified:</a:t>
            </a:r>
          </a:p>
          <a:p>
            <a:pPr marL="342900" indent="-342900">
              <a:buAutoNum type="arabicPeriod"/>
            </a:pPr>
            <a:r>
              <a:rPr lang="en-US" altLang="zh-CN" sz="1800" b="0" i="0" u="none" strike="noStrike" baseline="0" dirty="0">
                <a:latin typeface="NimbusRomNo9L-Regu"/>
              </a:rPr>
              <a:t>switch-provided metadata (queue depth, ingress port, egress port)</a:t>
            </a:r>
          </a:p>
          <a:p>
            <a:pPr marL="342900" indent="-342900">
              <a:buAutoNum type="arabicPeriod"/>
            </a:pPr>
            <a:r>
              <a:rPr lang="en-US" altLang="zh-CN" sz="1800" b="0" i="0" u="none" strike="noStrike" baseline="0" dirty="0">
                <a:latin typeface="NimbusRomNo9L-Regu"/>
              </a:rPr>
              <a:t>packet header data (</a:t>
            </a:r>
            <a:r>
              <a:rPr lang="en-US" altLang="zh-CN" sz="1800" b="0" i="0" u="none" strike="noStrike" baseline="0" dirty="0" err="1">
                <a:latin typeface="NimbusRomNo9L-Regu"/>
              </a:rPr>
              <a:t>flowid</a:t>
            </a:r>
            <a:r>
              <a:rPr lang="en-US" altLang="zh-CN" sz="1800" b="0" i="0" u="none" strike="noStrike" baseline="0" dirty="0">
                <a:latin typeface="NimbusRomNo9L-Regu"/>
              </a:rPr>
              <a:t>),</a:t>
            </a:r>
          </a:p>
          <a:p>
            <a:pPr marL="342900" indent="-342900">
              <a:buAutoNum type="arabicPeriod"/>
            </a:pPr>
            <a:r>
              <a:rPr lang="en-US" altLang="zh-CN" sz="1800" b="0" i="0" u="none" strike="noStrike" baseline="0" dirty="0">
                <a:latin typeface="NimbusRomNo9L-Regu"/>
              </a:rPr>
              <a:t>data that is computed and stored in user metadata by the programmer (</a:t>
            </a:r>
            <a:r>
              <a:rPr lang="en-US" altLang="zh-CN" sz="1800" b="0" i="0" u="none" strike="noStrike" baseline="0" dirty="0" err="1">
                <a:latin typeface="NimbusRomNo9L-Regu"/>
              </a:rPr>
              <a:t>link_utilization</a:t>
            </a:r>
            <a:r>
              <a:rPr lang="en-US" altLang="zh-CN" sz="1800" b="0" i="0" u="none" strike="noStrike" baseline="0" dirty="0">
                <a:latin typeface="NimbusRomNo9L-Regu"/>
              </a:rPr>
              <a:t>, counters, EWMA).</a:t>
            </a:r>
          </a:p>
          <a:p>
            <a:pPr marL="0" indent="0">
              <a:buNone/>
            </a:pPr>
            <a:endParaRPr lang="en-US" altLang="zh-CN" sz="1800" b="0" i="0" u="none" strike="noStrike" baseline="0" dirty="0">
              <a:latin typeface="NimbusRomNo9L-Regu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 dirty="0">
                <a:latin typeface="NimbusRomNo9L-Regu"/>
              </a:rPr>
              <a:t>翻译器：把配置文件转化为</a:t>
            </a:r>
            <a:r>
              <a:rPr lang="en-US" altLang="zh-CN" sz="1800" b="0" i="0" u="none" strike="noStrike" baseline="0" dirty="0">
                <a:latin typeface="NimbusRomNo9L-Regu"/>
              </a:rPr>
              <a:t>P4 </a:t>
            </a:r>
            <a:r>
              <a:rPr lang="zh-CN" altLang="en-US" sz="1800" b="0" i="0" u="none" strike="noStrike" baseline="0" dirty="0">
                <a:latin typeface="NimbusRomNo9L-Regu"/>
              </a:rPr>
              <a:t>代码。</a:t>
            </a:r>
            <a:endParaRPr lang="en-US" altLang="zh-CN" sz="1800" b="0" i="0" u="none" strike="noStrike" baseline="0" dirty="0">
              <a:latin typeface="NimbusRomNo9L-Regu"/>
            </a:endParaRPr>
          </a:p>
          <a:p>
            <a:pPr marL="0" indent="0">
              <a:buNone/>
            </a:pPr>
            <a:endParaRPr lang="en-US" altLang="zh-CN" sz="1800" b="0" i="0" u="none" strike="noStrike" baseline="0" dirty="0">
              <a:latin typeface="NimbusRomNo9L-Regu"/>
            </a:endParaRPr>
          </a:p>
          <a:p>
            <a:pPr marL="0" indent="0">
              <a:buNone/>
            </a:pPr>
            <a:r>
              <a:rPr lang="en-US" altLang="zh-CN" sz="1800" b="0" i="0" u="none" strike="noStrike" baseline="0" dirty="0" err="1">
                <a:latin typeface="NimbusRomNo9L-Regu"/>
              </a:rPr>
              <a:t>b&amp;c</a:t>
            </a:r>
            <a:r>
              <a:rPr lang="en-US" altLang="zh-CN" sz="1800" b="0" i="0" u="none" strike="noStrike" baseline="0" dirty="0">
                <a:latin typeface="NimbusRomNo9L-Regu"/>
              </a:rPr>
              <a:t>’</a:t>
            </a:r>
            <a:r>
              <a:rPr lang="zh-CN" altLang="en-US" sz="1800" b="0" i="0" u="none" strike="noStrike" baseline="0" dirty="0">
                <a:latin typeface="NimbusRomNo9L-Regu"/>
              </a:rPr>
              <a:t>指的是</a:t>
            </a:r>
            <a:r>
              <a:rPr lang="en-US" altLang="zh-CN" sz="1800" b="0" i="0" u="none" strike="noStrike" baseline="0" dirty="0">
                <a:latin typeface="NimbusRomNo9L-Regu"/>
              </a:rPr>
              <a:t>A</a:t>
            </a:r>
            <a:r>
              <a:rPr lang="zh-CN" altLang="en-US" sz="1800" b="0" i="0" u="none" strike="noStrike" baseline="0" dirty="0">
                <a:latin typeface="NimbusRomNo9L-Regu"/>
              </a:rPr>
              <a:t>交换机上发生</a:t>
            </a:r>
            <a:r>
              <a:rPr lang="en-US" altLang="zh-CN" sz="1800" b="0" i="0" u="none" strike="noStrike" baseline="0" dirty="0">
                <a:latin typeface="NimbusRomNo9L-Regu"/>
              </a:rPr>
              <a:t>b condition</a:t>
            </a:r>
            <a:r>
              <a:rPr lang="zh-CN" altLang="en-US" sz="1800" b="0" i="0" u="none" strike="noStrike" baseline="0" dirty="0">
                <a:latin typeface="NimbusRomNo9L-Regu"/>
              </a:rPr>
              <a:t>，</a:t>
            </a:r>
            <a:r>
              <a:rPr lang="en-US" altLang="zh-CN" sz="1800" b="0" i="0" u="none" strike="noStrike" baseline="0" dirty="0">
                <a:latin typeface="NimbusRomNo9L-Regu"/>
              </a:rPr>
              <a:t>B</a:t>
            </a:r>
            <a:r>
              <a:rPr lang="zh-CN" altLang="en-US" sz="1800" b="0" i="0" u="none" strike="noStrike" baseline="0" dirty="0">
                <a:latin typeface="NimbusRomNo9L-Regu"/>
              </a:rPr>
              <a:t>交换机上发生</a:t>
            </a:r>
            <a:r>
              <a:rPr lang="en-US" altLang="zh-CN" sz="1800" b="0" i="0" u="none" strike="noStrike" baseline="0" dirty="0">
                <a:latin typeface="NimbusRomNo9L-Regu"/>
              </a:rPr>
              <a:t>c</a:t>
            </a:r>
            <a:r>
              <a:rPr lang="zh-CN" altLang="en-US" sz="1800" b="0" i="0" u="none" strike="noStrike" baseline="0" dirty="0">
                <a:latin typeface="NimbusRomNo9L-Regu"/>
              </a:rPr>
              <a:t>‘ </a:t>
            </a:r>
            <a:r>
              <a:rPr lang="en-US" altLang="zh-CN" sz="1800" b="0" i="0" u="none" strike="noStrike" baseline="0" dirty="0">
                <a:latin typeface="NimbusRomNo9L-Regu"/>
              </a:rPr>
              <a:t>condition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51763-4946-4C91-849A-A2CA8553D5E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83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E3129-9F69-45CD-95AE-EEFBA82CA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9ADBE7-3286-4C99-9CA5-05D178294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C08F48-6717-4B6E-AC68-C94C9E34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58BD-D6A8-440D-8162-4A4C6C107B69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D05B14-B8A6-470E-A774-45549B70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533BD-9BC1-4F35-8471-77023A22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9409-A5F5-4153-B26F-004176BB2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56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8DAF4-C5AB-4F3F-9274-01ADB5B1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D48EB6-0E79-48C3-9C56-E528214C4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432155-58AE-48A9-9731-1A147E23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58BD-D6A8-440D-8162-4A4C6C107B69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9C5B8-B177-4964-B415-EC4A7DA5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FA484A-9E2F-4285-B9B9-21E1FD23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9409-A5F5-4153-B26F-004176BB2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48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6A2CAA-39C9-480D-80C0-861EDB64F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3A11BC-E6AC-452F-8D55-7D856B63F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4C005C-BCFC-417D-85D8-A2D05155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58BD-D6A8-440D-8162-4A4C6C107B69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361EBF-6860-4F56-9A4B-D097D65E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278FBF-C9E1-4C11-B330-EEBFBD3F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9409-A5F5-4153-B26F-004176BB2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8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63B30-804F-4C0E-8BD4-EC136113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02F9A-56E6-42B5-AC91-BB1703EDD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DA37C-1F03-44AF-8110-D7B8519A0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58BD-D6A8-440D-8162-4A4C6C107B69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5CEDE-BDB3-4790-B91B-893405C54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76C56F-210E-414F-92A7-DD8AA0DE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9409-A5F5-4153-B26F-004176BB2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71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3CD65-246A-471E-A20D-7A826E1C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967735-1A86-4F86-88E8-41693BEE3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247B1A-A477-4B64-B4BD-560AB40E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58BD-D6A8-440D-8162-4A4C6C107B69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7DAD5-A030-4153-B90A-B6C59991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B3C055-6365-4DB2-AC9C-813F7867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9409-A5F5-4153-B26F-004176BB2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07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60372-5C7B-46FB-887A-43EBB987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641CE4-DD2D-4E53-8160-B5F7572D9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28471A-A6A8-4D47-9ED8-CA8902139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7B2C75-559B-446D-A0F2-A743780D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58BD-D6A8-440D-8162-4A4C6C107B69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0BDE7A-6B81-4277-9888-CF0B9D9D3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B9BEE-97A6-499D-8B44-D303FACB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9409-A5F5-4153-B26F-004176BB2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36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CF34E-38AB-4E91-A918-1A973A611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C1F8E0-D99E-4AC1-9966-121613BDE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091A58-9146-49B2-9AAC-A9149836A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688203-52F3-4EF8-9CE4-9221BE6BF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A3CFE5-87EB-4FD7-B43A-FEB4FA017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8EE30F-5B1F-428F-9041-FC877936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58BD-D6A8-440D-8162-4A4C6C107B69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CE5731-375E-4D80-8A4B-9F9AEDD3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76887C-BF34-426D-ABD3-8B54FBB2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9409-A5F5-4153-B26F-004176BB2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63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218BE-DEE4-4DFB-91C5-844F625D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A8DCFE-3887-4535-B80A-8161822D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58BD-D6A8-440D-8162-4A4C6C107B69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09567B-5281-4696-9E75-16CF4C60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0B4BD2-635F-45AE-994E-3F4BAE3A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9409-A5F5-4153-B26F-004176BB2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1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506025-FAD1-4B46-BDE5-AE47431B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58BD-D6A8-440D-8162-4A4C6C107B69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2C6D83-E003-4B4E-8349-16DAA337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D4469B-CB41-4608-BE9F-62F0451A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9409-A5F5-4153-B26F-004176BB2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26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1FB03-508F-4B09-877E-5A249B5F4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48100-2E12-4D0A-9AD0-CE15B4990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99A5AE-01D4-4770-BCAE-DEA7F1ED5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D204EE-631B-43AE-A530-3B05BC0A5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58BD-D6A8-440D-8162-4A4C6C107B69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5B1DDB-0CE9-4D61-A253-AB58F74C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823B8F-3D3D-402B-B13F-25AB0257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9409-A5F5-4153-B26F-004176BB2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68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8389E-2B2F-4F75-A971-937F80A5C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D49591-0E3A-468B-AF78-D0C732B2AC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7FE56E-7240-4A51-85DF-7C38D722C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DBE56A-F443-44EB-ABF2-3C0A88FF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58BD-D6A8-440D-8162-4A4C6C107B69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54F542-FF8F-42E9-A9B5-0707697B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7FA490-6F9B-4EC6-8A5F-8610862D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9409-A5F5-4153-B26F-004176BB2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11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65CD7A-912B-460D-981D-838123512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944282-1878-40DB-AB5B-7FC771586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06AD8-96B9-41B6-8251-53C57AF1E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A58BD-D6A8-440D-8162-4A4C6C107B69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C5119F-7EDB-4ED3-9348-08AD9DD06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D71D54-444D-434B-8C62-F52D5BE64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99409-A5F5-4153-B26F-004176BB2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47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1D8BC21-C841-45AE-B3D5-23B6ECAAE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3"/>
          <a:stretch/>
        </p:blipFill>
        <p:spPr>
          <a:xfrm>
            <a:off x="-1" y="0"/>
            <a:ext cx="12192001" cy="689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95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3FDDB-3207-4E99-8C5A-E7594F4C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Reducing Collection Overhead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52D5D-3997-41BB-AFA1-6685DF243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1564"/>
            <a:ext cx="10069286" cy="452292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NimbusRomNo9L-Regu"/>
              </a:rPr>
              <a:t>p-Record Compression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0" i="0" u="none" strike="noStrike" baseline="0" dirty="0">
                <a:latin typeface="NimbusRomNo9L-ReguItal"/>
              </a:rPr>
              <a:t> Compress </a:t>
            </a:r>
            <a:r>
              <a:rPr lang="en-US" altLang="zh-CN" b="0" i="0" u="none" strike="noStrike" baseline="0" dirty="0" err="1">
                <a:latin typeface="NimbusRomNo9L-ReguItal"/>
              </a:rPr>
              <a:t>pID</a:t>
            </a:r>
            <a:r>
              <a:rPr lang="en-US" altLang="zh-CN" b="0" i="0" u="none" strike="noStrike" baseline="0" dirty="0">
                <a:latin typeface="NimbusRomNo9L-ReguItal"/>
              </a:rPr>
              <a:t> </a:t>
            </a:r>
            <a:r>
              <a:rPr lang="en-US" altLang="zh-CN" b="0" i="0" u="none" strike="noStrike" baseline="0" dirty="0" err="1">
                <a:latin typeface="NimbusRomNo9L-ReguItal"/>
              </a:rPr>
              <a:t>pID</a:t>
            </a:r>
            <a:r>
              <a:rPr lang="en-US" altLang="zh-CN" b="0" i="0" u="none" strike="noStrike" baseline="0" dirty="0">
                <a:latin typeface="NimbusRomNo9L-ReguItal"/>
              </a:rPr>
              <a:t> = </a:t>
            </a:r>
            <a:r>
              <a:rPr lang="en-US" altLang="zh-CN" b="0" i="0" u="none" strike="noStrike" baseline="0" dirty="0" err="1">
                <a:latin typeface="NimbusRomNo9L-ReguItal"/>
              </a:rPr>
              <a:t>BASE+nth</a:t>
            </a:r>
            <a:endParaRPr lang="en-US" altLang="zh-CN" b="0" i="0" u="none" strike="noStrike" baseline="0" dirty="0">
              <a:latin typeface="NimbusRomNo9L-ReguItal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NimbusRomNo9L-ReguItal"/>
              </a:rPr>
              <a:t> Compress </a:t>
            </a:r>
            <a:r>
              <a:rPr lang="en-US" altLang="zh-CN" dirty="0" err="1">
                <a:latin typeface="NimbusRomNo9L-ReguItal"/>
              </a:rPr>
              <a:t>pTime</a:t>
            </a:r>
            <a:r>
              <a:rPr lang="en-US" altLang="zh-CN" dirty="0">
                <a:latin typeface="NimbusRomNo9L-ReguItal"/>
              </a:rPr>
              <a:t> </a:t>
            </a:r>
            <a:r>
              <a:rPr lang="en-US" altLang="zh-CN" dirty="0" err="1">
                <a:latin typeface="NimbusRomNo9L-ReguItal"/>
              </a:rPr>
              <a:t>pTime</a:t>
            </a:r>
            <a:r>
              <a:rPr lang="en-US" altLang="zh-CN" dirty="0">
                <a:latin typeface="NimbusRomNo9L-ReguItal"/>
              </a:rPr>
              <a:t> = </a:t>
            </a:r>
            <a:r>
              <a:rPr lang="en-US" altLang="zh-CN" dirty="0" err="1">
                <a:latin typeface="NimbusRomNo9L-ReguItal"/>
              </a:rPr>
              <a:t>BASE+nth</a:t>
            </a:r>
            <a:r>
              <a:rPr lang="en-US" altLang="zh-CN" dirty="0">
                <a:latin typeface="NimbusRomNo9L-ReguItal"/>
              </a:rPr>
              <a:t>*length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NimbusRomNo9L-ReguItal"/>
              </a:rPr>
              <a:t> Corresponding (n-bit) packet counters are sufficient to represent (2^n) packets in the same time window</a:t>
            </a:r>
          </a:p>
          <a:p>
            <a:r>
              <a:rPr lang="en-US" altLang="zh-CN" dirty="0">
                <a:latin typeface="NimbusRomNo9L-Regu"/>
              </a:rPr>
              <a:t>Reduction on the Network Level: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0" i="0" u="none" strike="noStrike" baseline="0" dirty="0">
                <a:latin typeface="NimbusRomNo9L-ReguItal"/>
              </a:rPr>
              <a:t> Only collect selectively multicast to only the links from where the packets were received in the recent recording window.</a:t>
            </a:r>
          </a:p>
          <a:p>
            <a:pPr marL="457200" lvl="1" indent="0">
              <a:buNone/>
            </a:pPr>
            <a:endParaRPr lang="en-US" altLang="zh-CN" dirty="0">
              <a:latin typeface="NimbusRomNo9L-Regu"/>
            </a:endParaRPr>
          </a:p>
          <a:p>
            <a:pPr marL="0" indent="0">
              <a:buNone/>
            </a:pPr>
            <a:endParaRPr lang="en-US" altLang="zh-CN" dirty="0">
              <a:latin typeface="NimbusRomNo9L-Regu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71723F-2971-4E7B-82DD-9E8C12BE0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33" y="5407144"/>
            <a:ext cx="504075" cy="5040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384AD6E-C086-4BAC-9D9D-CCD3EF845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438" y="5407145"/>
            <a:ext cx="504075" cy="5040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1964127-779E-4698-AB8B-058E4E94E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219" y="5407144"/>
            <a:ext cx="504075" cy="5040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61316A8-2DD2-4EB5-9739-7C268A376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34" y="6354504"/>
            <a:ext cx="504075" cy="504075"/>
          </a:xfrm>
          <a:prstGeom prst="rect">
            <a:avLst/>
          </a:prstGeom>
        </p:spPr>
      </p:pic>
      <p:cxnSp>
        <p:nvCxnSpPr>
          <p:cNvPr id="8" name="直线连接符 9">
            <a:extLst>
              <a:ext uri="{FF2B5EF4-FFF2-40B4-BE49-F238E27FC236}">
                <a16:creationId xmlns:a16="http://schemas.microsoft.com/office/drawing/2014/main" id="{396B642A-C1E2-48D6-95D4-2436FA3D022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316371" y="4885901"/>
            <a:ext cx="0" cy="5212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线连接符 9">
            <a:extLst>
              <a:ext uri="{FF2B5EF4-FFF2-40B4-BE49-F238E27FC236}">
                <a16:creationId xmlns:a16="http://schemas.microsoft.com/office/drawing/2014/main" id="{41754A4E-030A-4266-891F-603D8419E490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>
            <a:off x="4519513" y="5659182"/>
            <a:ext cx="54482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8167770-AF47-4D9B-B0D8-129DFC494554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5568408" y="5659182"/>
            <a:ext cx="5528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线连接符 9">
            <a:extLst>
              <a:ext uri="{FF2B5EF4-FFF2-40B4-BE49-F238E27FC236}">
                <a16:creationId xmlns:a16="http://schemas.microsoft.com/office/drawing/2014/main" id="{4EF8BC5B-1AD9-46B1-8180-FB67FBFEDD66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5316371" y="5911219"/>
            <a:ext cx="1" cy="4432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544BAD9-6A04-436F-BA61-78B9D44334B7}"/>
              </a:ext>
            </a:extLst>
          </p:cNvPr>
          <p:cNvSpPr/>
          <p:nvPr/>
        </p:nvSpPr>
        <p:spPr>
          <a:xfrm>
            <a:off x="4693656" y="5318897"/>
            <a:ext cx="252035" cy="2520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9F5F283-CE64-4F0C-A96F-1242404C9AFC}"/>
              </a:ext>
            </a:extLst>
          </p:cNvPr>
          <p:cNvSpPr txBox="1"/>
          <p:nvPr/>
        </p:nvSpPr>
        <p:spPr>
          <a:xfrm>
            <a:off x="3815497" y="4949565"/>
            <a:ext cx="1660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NimbusRomNo9L-Regu"/>
              </a:rPr>
              <a:t>Trigger Packet</a:t>
            </a:r>
            <a:endParaRPr lang="zh-CN" altLang="en-US" b="1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067C3DD-70D3-4BC6-9F03-E3F386026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33" y="4419805"/>
            <a:ext cx="504075" cy="504075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088F33E-70E7-400E-B593-4458F8ADE68E}"/>
              </a:ext>
            </a:extLst>
          </p:cNvPr>
          <p:cNvCxnSpPr/>
          <p:nvPr/>
        </p:nvCxnSpPr>
        <p:spPr>
          <a:xfrm>
            <a:off x="3946975" y="6003817"/>
            <a:ext cx="28136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979C1CD-F62E-467F-A524-A9515FAAB1E1}"/>
              </a:ext>
            </a:extLst>
          </p:cNvPr>
          <p:cNvSpPr txBox="1"/>
          <p:nvPr/>
        </p:nvSpPr>
        <p:spPr>
          <a:xfrm>
            <a:off x="3695140" y="5532565"/>
            <a:ext cx="504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NimbusRomNo9L-Regu"/>
              </a:rPr>
              <a:t>A</a:t>
            </a:r>
            <a:endParaRPr lang="zh-CN" altLang="en-US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AD59191-871A-40D2-87C8-56E7911C3BC0}"/>
              </a:ext>
            </a:extLst>
          </p:cNvPr>
          <p:cNvSpPr txBox="1"/>
          <p:nvPr/>
        </p:nvSpPr>
        <p:spPr>
          <a:xfrm>
            <a:off x="6625294" y="5477076"/>
            <a:ext cx="504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NimbusRomNo9L-Regu"/>
              </a:rPr>
              <a:t>B</a:t>
            </a:r>
            <a:endParaRPr lang="zh-CN" altLang="en-US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BB431DF-2B3E-4E9D-ABCF-F6EAC1DA0379}"/>
              </a:ext>
            </a:extLst>
          </p:cNvPr>
          <p:cNvSpPr txBox="1"/>
          <p:nvPr/>
        </p:nvSpPr>
        <p:spPr>
          <a:xfrm>
            <a:off x="5539527" y="4466811"/>
            <a:ext cx="504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NimbusRomNo9L-Regu"/>
              </a:rPr>
              <a:t>C</a:t>
            </a:r>
            <a:endParaRPr lang="zh-CN" altLang="en-US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479C3A-4387-490A-A931-62FE67B42E92}"/>
              </a:ext>
            </a:extLst>
          </p:cNvPr>
          <p:cNvSpPr txBox="1"/>
          <p:nvPr/>
        </p:nvSpPr>
        <p:spPr>
          <a:xfrm>
            <a:off x="5617143" y="6423430"/>
            <a:ext cx="504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NimbusRomNo9L-Regu"/>
              </a:rPr>
              <a:t>D</a:t>
            </a:r>
            <a:endParaRPr lang="zh-CN" altLang="en-US" b="1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A4DC047-B9E4-485F-B694-9E22A5642D8D}"/>
              </a:ext>
            </a:extLst>
          </p:cNvPr>
          <p:cNvSpPr/>
          <p:nvPr/>
        </p:nvSpPr>
        <p:spPr>
          <a:xfrm>
            <a:off x="5732134" y="5302439"/>
            <a:ext cx="252035" cy="2520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066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3FDDB-3207-4E99-8C5A-E7594F4C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Correlation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52D5D-3997-41BB-AFA1-6685DF243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538" y="1447141"/>
            <a:ext cx="10069286" cy="656317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NimbusRomNo9L-Regu"/>
              </a:rPr>
              <a:t>Time-synchronization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155CC0-9651-4274-83E1-3440BBC8A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359" y="5370795"/>
            <a:ext cx="2089460" cy="105580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6289E9A-EA0E-49C6-9C33-DA93EF60AED5}"/>
              </a:ext>
            </a:extLst>
          </p:cNvPr>
          <p:cNvSpPr txBox="1"/>
          <p:nvPr/>
        </p:nvSpPr>
        <p:spPr>
          <a:xfrm>
            <a:off x="2366989" y="6177930"/>
            <a:ext cx="393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X</a:t>
            </a:r>
            <a:endParaRPr lang="zh-CN" altLang="en-US" sz="2000" b="1" dirty="0"/>
          </a:p>
        </p:txBody>
      </p:sp>
      <p:grpSp>
        <p:nvGrpSpPr>
          <p:cNvPr id="6" name="Group 14">
            <a:extLst>
              <a:ext uri="{FF2B5EF4-FFF2-40B4-BE49-F238E27FC236}">
                <a16:creationId xmlns:a16="http://schemas.microsoft.com/office/drawing/2014/main" id="{0819C537-AAB9-4033-A8D7-4CBC6BBFA25D}"/>
              </a:ext>
            </a:extLst>
          </p:cNvPr>
          <p:cNvGrpSpPr/>
          <p:nvPr/>
        </p:nvGrpSpPr>
        <p:grpSpPr>
          <a:xfrm>
            <a:off x="1055590" y="3919195"/>
            <a:ext cx="3070896" cy="1398040"/>
            <a:chOff x="5188719" y="3274283"/>
            <a:chExt cx="2923955" cy="1398040"/>
          </a:xfrm>
        </p:grpSpPr>
        <p:sp>
          <p:nvSpPr>
            <p:cNvPr id="7" name="矩形 59">
              <a:extLst>
                <a:ext uri="{FF2B5EF4-FFF2-40B4-BE49-F238E27FC236}">
                  <a16:creationId xmlns:a16="http://schemas.microsoft.com/office/drawing/2014/main" id="{2CB9ED3A-5A65-4982-A305-F03975FDC3A4}"/>
                </a:ext>
              </a:extLst>
            </p:cNvPr>
            <p:cNvSpPr/>
            <p:nvPr/>
          </p:nvSpPr>
          <p:spPr>
            <a:xfrm>
              <a:off x="5188719" y="3274283"/>
              <a:ext cx="2923955" cy="1398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25">
              <a:extLst>
                <a:ext uri="{FF2B5EF4-FFF2-40B4-BE49-F238E27FC236}">
                  <a16:creationId xmlns:a16="http://schemas.microsoft.com/office/drawing/2014/main" id="{BA62BB9C-933D-4E6F-9384-58B99FE3CDFC}"/>
                </a:ext>
              </a:extLst>
            </p:cNvPr>
            <p:cNvSpPr/>
            <p:nvPr/>
          </p:nvSpPr>
          <p:spPr>
            <a:xfrm>
              <a:off x="5341342" y="3449376"/>
              <a:ext cx="758324" cy="1124184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Ingress pipeline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矩形 25">
              <a:extLst>
                <a:ext uri="{FF2B5EF4-FFF2-40B4-BE49-F238E27FC236}">
                  <a16:creationId xmlns:a16="http://schemas.microsoft.com/office/drawing/2014/main" id="{CAC92109-0362-4621-8C7D-9A7421EA885A}"/>
                </a:ext>
              </a:extLst>
            </p:cNvPr>
            <p:cNvSpPr/>
            <p:nvPr/>
          </p:nvSpPr>
          <p:spPr>
            <a:xfrm>
              <a:off x="6421927" y="3449376"/>
              <a:ext cx="644522" cy="1124183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shared</a:t>
              </a:r>
            </a:p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buffer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矩形 25">
              <a:extLst>
                <a:ext uri="{FF2B5EF4-FFF2-40B4-BE49-F238E27FC236}">
                  <a16:creationId xmlns:a16="http://schemas.microsoft.com/office/drawing/2014/main" id="{82D4732D-D135-4583-862C-1D810ACF72C1}"/>
                </a:ext>
              </a:extLst>
            </p:cNvPr>
            <p:cNvSpPr/>
            <p:nvPr/>
          </p:nvSpPr>
          <p:spPr>
            <a:xfrm>
              <a:off x="7266244" y="3449376"/>
              <a:ext cx="774533" cy="1124184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Egress pipeline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直线箭头连接符 84">
              <a:extLst>
                <a:ext uri="{FF2B5EF4-FFF2-40B4-BE49-F238E27FC236}">
                  <a16:creationId xmlns:a16="http://schemas.microsoft.com/office/drawing/2014/main" id="{DC61014F-2D53-4B13-B95E-19039D1BEBCB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>
              <a:off x="7066449" y="4011468"/>
              <a:ext cx="199795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箭头连接符 84">
              <a:extLst>
                <a:ext uri="{FF2B5EF4-FFF2-40B4-BE49-F238E27FC236}">
                  <a16:creationId xmlns:a16="http://schemas.microsoft.com/office/drawing/2014/main" id="{324FFEB5-9011-4C18-807E-97D4D99B86AC}"/>
                </a:ext>
              </a:extLst>
            </p:cNvPr>
            <p:cNvCxnSpPr>
              <a:stCxn id="8" idx="3"/>
            </p:cNvCxnSpPr>
            <p:nvPr/>
          </p:nvCxnSpPr>
          <p:spPr>
            <a:xfrm>
              <a:off x="6099666" y="4011468"/>
              <a:ext cx="32387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286EC27C-CE81-4718-9712-7AC49042EFD6}"/>
              </a:ext>
            </a:extLst>
          </p:cNvPr>
          <p:cNvSpPr txBox="1"/>
          <p:nvPr/>
        </p:nvSpPr>
        <p:spPr>
          <a:xfrm>
            <a:off x="2172563" y="3414310"/>
            <a:ext cx="1922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Time-Out-x</a:t>
            </a:r>
            <a:endParaRPr lang="zh-CN" altLang="en-US" sz="2000" b="1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651A3D8-D7C5-4049-BBDF-0AEC89F876B6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128867" y="3814420"/>
            <a:ext cx="5024" cy="69411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FACF6C3C-113A-47A1-961D-CCD4C1B37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358" y="5372471"/>
            <a:ext cx="2089460" cy="105580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5D2F2CA-4EB5-413A-B9FD-F3C3FB6D6DD5}"/>
              </a:ext>
            </a:extLst>
          </p:cNvPr>
          <p:cNvSpPr txBox="1"/>
          <p:nvPr/>
        </p:nvSpPr>
        <p:spPr>
          <a:xfrm>
            <a:off x="9502988" y="6179606"/>
            <a:ext cx="393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Y</a:t>
            </a:r>
            <a:endParaRPr lang="zh-CN" altLang="en-US" sz="2000" b="1" dirty="0"/>
          </a:p>
        </p:txBody>
      </p:sp>
      <p:grpSp>
        <p:nvGrpSpPr>
          <p:cNvPr id="17" name="Group 14">
            <a:extLst>
              <a:ext uri="{FF2B5EF4-FFF2-40B4-BE49-F238E27FC236}">
                <a16:creationId xmlns:a16="http://schemas.microsoft.com/office/drawing/2014/main" id="{E5E4788E-DDC8-4525-84CA-C684D297C7F6}"/>
              </a:ext>
            </a:extLst>
          </p:cNvPr>
          <p:cNvGrpSpPr/>
          <p:nvPr/>
        </p:nvGrpSpPr>
        <p:grpSpPr>
          <a:xfrm>
            <a:off x="8191589" y="3920871"/>
            <a:ext cx="3070896" cy="1398040"/>
            <a:chOff x="5188719" y="3274283"/>
            <a:chExt cx="2923955" cy="1398040"/>
          </a:xfrm>
        </p:grpSpPr>
        <p:sp>
          <p:nvSpPr>
            <p:cNvPr id="18" name="矩形 59">
              <a:extLst>
                <a:ext uri="{FF2B5EF4-FFF2-40B4-BE49-F238E27FC236}">
                  <a16:creationId xmlns:a16="http://schemas.microsoft.com/office/drawing/2014/main" id="{0F48FBE2-91BF-46C6-AD38-5CF4DA8C0FA9}"/>
                </a:ext>
              </a:extLst>
            </p:cNvPr>
            <p:cNvSpPr/>
            <p:nvPr/>
          </p:nvSpPr>
          <p:spPr>
            <a:xfrm>
              <a:off x="5188719" y="3274283"/>
              <a:ext cx="2923955" cy="1398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25">
              <a:extLst>
                <a:ext uri="{FF2B5EF4-FFF2-40B4-BE49-F238E27FC236}">
                  <a16:creationId xmlns:a16="http://schemas.microsoft.com/office/drawing/2014/main" id="{4531C3E9-9DAF-4443-8980-AE91811DB607}"/>
                </a:ext>
              </a:extLst>
            </p:cNvPr>
            <p:cNvSpPr/>
            <p:nvPr/>
          </p:nvSpPr>
          <p:spPr>
            <a:xfrm>
              <a:off x="5341342" y="3449376"/>
              <a:ext cx="758324" cy="1124184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Ingress pipeline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矩形 25">
              <a:extLst>
                <a:ext uri="{FF2B5EF4-FFF2-40B4-BE49-F238E27FC236}">
                  <a16:creationId xmlns:a16="http://schemas.microsoft.com/office/drawing/2014/main" id="{D53F9766-8D50-4944-BD76-ACEA0191B348}"/>
                </a:ext>
              </a:extLst>
            </p:cNvPr>
            <p:cNvSpPr/>
            <p:nvPr/>
          </p:nvSpPr>
          <p:spPr>
            <a:xfrm>
              <a:off x="6421927" y="3449376"/>
              <a:ext cx="644522" cy="1124183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shared</a:t>
              </a:r>
            </a:p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buffer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矩形 25">
              <a:extLst>
                <a:ext uri="{FF2B5EF4-FFF2-40B4-BE49-F238E27FC236}">
                  <a16:creationId xmlns:a16="http://schemas.microsoft.com/office/drawing/2014/main" id="{BA064B43-A45D-4AE1-93F1-98376F6AF6BC}"/>
                </a:ext>
              </a:extLst>
            </p:cNvPr>
            <p:cNvSpPr/>
            <p:nvPr/>
          </p:nvSpPr>
          <p:spPr>
            <a:xfrm>
              <a:off x="7266244" y="3449376"/>
              <a:ext cx="774533" cy="1124184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Egress pipeline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直线箭头连接符 84">
              <a:extLst>
                <a:ext uri="{FF2B5EF4-FFF2-40B4-BE49-F238E27FC236}">
                  <a16:creationId xmlns:a16="http://schemas.microsoft.com/office/drawing/2014/main" id="{A9D56997-EC03-467C-9699-4F0A91D48124}"/>
                </a:ext>
              </a:extLst>
            </p:cNvPr>
            <p:cNvCxnSpPr>
              <a:stCxn id="20" idx="3"/>
              <a:endCxn id="21" idx="1"/>
            </p:cNvCxnSpPr>
            <p:nvPr/>
          </p:nvCxnSpPr>
          <p:spPr>
            <a:xfrm>
              <a:off x="7066449" y="4011468"/>
              <a:ext cx="199795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84">
              <a:extLst>
                <a:ext uri="{FF2B5EF4-FFF2-40B4-BE49-F238E27FC236}">
                  <a16:creationId xmlns:a16="http://schemas.microsoft.com/office/drawing/2014/main" id="{279762BB-417B-495A-A671-01FFF35C7B64}"/>
                </a:ext>
              </a:extLst>
            </p:cNvPr>
            <p:cNvCxnSpPr>
              <a:stCxn id="19" idx="3"/>
            </p:cNvCxnSpPr>
            <p:nvPr/>
          </p:nvCxnSpPr>
          <p:spPr>
            <a:xfrm>
              <a:off x="6099666" y="4011468"/>
              <a:ext cx="32387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4C2EAA11-0B49-41E6-B829-61D0F1FA898B}"/>
              </a:ext>
            </a:extLst>
          </p:cNvPr>
          <p:cNvSpPr txBox="1"/>
          <p:nvPr/>
        </p:nvSpPr>
        <p:spPr>
          <a:xfrm>
            <a:off x="7318986" y="3415986"/>
            <a:ext cx="1922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Time-Out-y</a:t>
            </a:r>
            <a:endParaRPr lang="zh-CN" altLang="en-US" sz="2000" b="1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D0419D2-D531-44CB-B30C-90B0C8795C70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8275290" y="3816096"/>
            <a:ext cx="5024" cy="69411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Brace 174">
            <a:extLst>
              <a:ext uri="{FF2B5EF4-FFF2-40B4-BE49-F238E27FC236}">
                <a16:creationId xmlns:a16="http://schemas.microsoft.com/office/drawing/2014/main" id="{0A454C83-6D0C-4D7C-BA12-FBED9AE2B59D}"/>
              </a:ext>
            </a:extLst>
          </p:cNvPr>
          <p:cNvSpPr/>
          <p:nvPr/>
        </p:nvSpPr>
        <p:spPr>
          <a:xfrm rot="5400000" flipH="1">
            <a:off x="5505187" y="736322"/>
            <a:ext cx="393781" cy="5146425"/>
          </a:xfrm>
          <a:prstGeom prst="rightBrace">
            <a:avLst/>
          </a:prstGeom>
          <a:ln w="28575"/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7A50BE8-3EA7-4EE1-87EF-D25A0AC18E8C}"/>
              </a:ext>
            </a:extLst>
          </p:cNvPr>
          <p:cNvSpPr txBox="1"/>
          <p:nvPr/>
        </p:nvSpPr>
        <p:spPr>
          <a:xfrm>
            <a:off x="2963318" y="2506259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D = </a:t>
            </a:r>
            <a:r>
              <a:rPr lang="en-US" altLang="zh-CN" b="1" dirty="0" err="1"/>
              <a:t>EgressDelay+DeparserDelay+MACDelay+WireDelay</a:t>
            </a:r>
            <a:endParaRPr lang="zh-CN" altLang="en-US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9C9BD04-09A7-419E-8F70-F65CBAE4190F}"/>
              </a:ext>
            </a:extLst>
          </p:cNvPr>
          <p:cNvSpPr txBox="1"/>
          <p:nvPr/>
        </p:nvSpPr>
        <p:spPr>
          <a:xfrm>
            <a:off x="2882821" y="1892775"/>
            <a:ext cx="66383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To ensure causal consistency between packet records, we should see packet A leave switch X before reaching switch Y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CBA4364-BA4A-41B6-AD2A-745A2DE50ED6}"/>
              </a:ext>
            </a:extLst>
          </p:cNvPr>
          <p:cNvSpPr txBox="1"/>
          <p:nvPr/>
        </p:nvSpPr>
        <p:spPr>
          <a:xfrm>
            <a:off x="4823263" y="5370795"/>
            <a:ext cx="2293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|CX-CY| = Terr &lt; D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94743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3FDDB-3207-4E99-8C5A-E7594F4C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SyNDB</a:t>
            </a:r>
            <a:r>
              <a:rPr lang="en-US" altLang="zh-CN" dirty="0"/>
              <a:t> </a:t>
            </a:r>
            <a:r>
              <a:rPr lang="en-US" altLang="zh-CN" b="1" dirty="0"/>
              <a:t>Debugger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52D5D-3997-41BB-AFA1-6685DF243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53" y="1690688"/>
            <a:ext cx="10515600" cy="435860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zh-CN" dirty="0">
                <a:solidFill>
                  <a:srgbClr val="404040"/>
                </a:solidFill>
                <a:effectLst/>
              </a:rPr>
              <a:t>collector</a:t>
            </a:r>
            <a:r>
              <a:rPr lang="zh-CN" altLang="en-US" dirty="0">
                <a:solidFill>
                  <a:srgbClr val="404040"/>
                </a:solidFill>
                <a:effectLst/>
              </a:rPr>
              <a:t>由许多个</a:t>
            </a:r>
            <a:r>
              <a:rPr lang="en-US" altLang="zh-CN" dirty="0">
                <a:solidFill>
                  <a:srgbClr val="404040"/>
                </a:solidFill>
                <a:effectLst/>
              </a:rPr>
              <a:t>server</a:t>
            </a:r>
            <a:r>
              <a:rPr lang="zh-CN" altLang="en-US" dirty="0">
                <a:solidFill>
                  <a:srgbClr val="404040"/>
                </a:solidFill>
                <a:effectLst/>
              </a:rPr>
              <a:t>组成，将</a:t>
            </a:r>
            <a:r>
              <a:rPr lang="en-US" altLang="zh-CN" dirty="0">
                <a:solidFill>
                  <a:srgbClr val="404040"/>
                </a:solidFill>
                <a:effectLst/>
              </a:rPr>
              <a:t>p-record</a:t>
            </a:r>
            <a:r>
              <a:rPr lang="zh-CN" altLang="en-US" dirty="0">
                <a:solidFill>
                  <a:srgbClr val="404040"/>
                </a:solidFill>
                <a:effectLst/>
              </a:rPr>
              <a:t>存储在</a:t>
            </a:r>
            <a:r>
              <a:rPr lang="en-US" altLang="zh-CN" dirty="0">
                <a:solidFill>
                  <a:srgbClr val="404040"/>
                </a:solidFill>
                <a:effectLst/>
              </a:rPr>
              <a:t>RDBMS</a:t>
            </a:r>
            <a:r>
              <a:rPr lang="zh-CN" altLang="en-US" dirty="0">
                <a:solidFill>
                  <a:srgbClr val="404040"/>
                </a:solidFill>
                <a:effectLst/>
              </a:rPr>
              <a:t>中：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404040"/>
                </a:solidFill>
                <a:effectLst/>
              </a:rPr>
              <a:t>Packetrecords</a:t>
            </a:r>
            <a:r>
              <a:rPr lang="en-US" altLang="zh-CN" dirty="0">
                <a:solidFill>
                  <a:srgbClr val="404040"/>
                </a:solidFill>
                <a:effectLst/>
              </a:rPr>
              <a:t>: Each p-record stores: 1) Switch ID, 2)  Packet ID, 3) Packet Hash, 4) TCP/UDP Checksum 5) Time  In, 6) Time Queued, 7) Time Out and, 8) Operator-specified  statistics. Note </a:t>
            </a:r>
            <a:r>
              <a:rPr lang="en-US" altLang="zh-CN" b="1" dirty="0">
                <a:solidFill>
                  <a:srgbClr val="404040"/>
                </a:solidFill>
                <a:effectLst/>
              </a:rPr>
              <a:t>Packet ID is just a combination of packet  hash and the checksum</a:t>
            </a:r>
            <a:r>
              <a:rPr lang="en-US" altLang="zh-CN" dirty="0">
                <a:solidFill>
                  <a:srgbClr val="404040"/>
                </a:solidFill>
                <a:effectLst/>
              </a:rPr>
              <a:t>. They are stored separately to facilitate  flow-level queries as well as packet-level queries.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404040"/>
                </a:solidFill>
                <a:effectLst/>
              </a:rPr>
              <a:t>Triggers</a:t>
            </a:r>
            <a:r>
              <a:rPr lang="en-US" altLang="zh-CN" dirty="0">
                <a:solidFill>
                  <a:srgbClr val="404040"/>
                </a:solidFill>
                <a:effectLst/>
              </a:rPr>
              <a:t>: Each trigger event stores: 1) Trigger Type, 2) Trigger Time, and 3) Trigger Origin Switch. This enables  </a:t>
            </a:r>
            <a:r>
              <a:rPr lang="en-US" altLang="zh-CN" dirty="0" err="1">
                <a:solidFill>
                  <a:srgbClr val="404040"/>
                </a:solidFill>
                <a:effectLst/>
              </a:rPr>
              <a:t>SyNDB</a:t>
            </a:r>
            <a:r>
              <a:rPr lang="en-US" altLang="zh-CN" dirty="0">
                <a:solidFill>
                  <a:srgbClr val="404040"/>
                </a:solidFill>
                <a:effectLst/>
              </a:rPr>
              <a:t> to classify network faults based on the trigger type.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404040"/>
                </a:solidFill>
                <a:effectLst/>
              </a:rPr>
              <a:t>Links</a:t>
            </a:r>
            <a:r>
              <a:rPr lang="en-US" altLang="zh-CN" dirty="0">
                <a:solidFill>
                  <a:srgbClr val="404040"/>
                </a:solidFill>
                <a:effectLst/>
              </a:rPr>
              <a:t>: Each link stores the  endpoints and the link capacity.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404040"/>
                </a:solidFill>
                <a:effectLst/>
              </a:rPr>
              <a:t>Switches</a:t>
            </a:r>
            <a:r>
              <a:rPr lang="en-US" altLang="zh-CN" dirty="0">
                <a:solidFill>
                  <a:srgbClr val="404040"/>
                </a:solidFill>
                <a:effectLst/>
              </a:rPr>
              <a:t>: This table stores the position of a switch in  the topology, e.g. </a:t>
            </a:r>
            <a:r>
              <a:rPr lang="en-US" altLang="zh-CN" dirty="0" err="1">
                <a:solidFill>
                  <a:srgbClr val="404040"/>
                </a:solidFill>
                <a:effectLst/>
              </a:rPr>
              <a:t>ToR</a:t>
            </a:r>
            <a:r>
              <a:rPr lang="en-US" altLang="zh-CN" dirty="0">
                <a:solidFill>
                  <a:srgbClr val="404040"/>
                </a:solidFill>
                <a:effectLst/>
              </a:rPr>
              <a:t>, Aggregation, Core, etc.</a:t>
            </a:r>
          </a:p>
        </p:txBody>
      </p:sp>
    </p:spTree>
    <p:extLst>
      <p:ext uri="{BB962C8B-B14F-4D97-AF65-F5344CB8AC3E}">
        <p14:creationId xmlns:p14="http://schemas.microsoft.com/office/powerpoint/2010/main" val="915991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3FDDB-3207-4E99-8C5A-E7594F4C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SyNDB</a:t>
            </a:r>
            <a:r>
              <a:rPr lang="en-US" altLang="zh-CN" b="1" dirty="0"/>
              <a:t> Debugger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B50A4A-13CB-4ED0-A2AB-4DF6278FB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23" y="1960513"/>
            <a:ext cx="11264154" cy="40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85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3FDDB-3207-4E99-8C5A-E7594F4C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SyNDB</a:t>
            </a:r>
            <a:r>
              <a:rPr lang="en-US" altLang="zh-CN" b="1" dirty="0"/>
              <a:t> Configuration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37436D-AC55-4448-97AF-DB80C5F50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8" y="1535444"/>
            <a:ext cx="4549772" cy="49574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762132-3623-469C-B28C-4B9F0A03F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798" y="1381653"/>
            <a:ext cx="6446921" cy="514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42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A7FF8-8A02-410F-849C-A02E70A0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SyNDB</a:t>
            </a:r>
            <a:r>
              <a:rPr lang="en-US" altLang="zh-CN" b="1" dirty="0"/>
              <a:t>-Runtime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83A13CB-DBDC-4A73-91DC-23BBD4E22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0525" y="1557533"/>
            <a:ext cx="8980532" cy="5096573"/>
          </a:xfrm>
        </p:spPr>
      </p:pic>
    </p:spTree>
    <p:extLst>
      <p:ext uri="{BB962C8B-B14F-4D97-AF65-F5344CB8AC3E}">
        <p14:creationId xmlns:p14="http://schemas.microsoft.com/office/powerpoint/2010/main" val="1288090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3FDDB-3207-4E99-8C5A-E7594F4C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Implementation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52D5D-3997-41BB-AFA1-6685DF243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b="1" dirty="0" err="1"/>
              <a:t>SyNDB</a:t>
            </a:r>
            <a:r>
              <a:rPr lang="en-US" altLang="zh-CN" b="1" dirty="0"/>
              <a:t> </a:t>
            </a:r>
            <a:r>
              <a:rPr lang="en-US" altLang="zh-CN" b="1" dirty="0" err="1"/>
              <a:t>Dataplane</a:t>
            </a:r>
            <a:endParaRPr lang="en-US" altLang="zh-CN" b="1" dirty="0"/>
          </a:p>
          <a:p>
            <a:pPr lvl="1"/>
            <a:r>
              <a:rPr lang="en-US" altLang="zh-CN" dirty="0"/>
              <a:t>DPTP[SOSR ‘19]</a:t>
            </a:r>
          </a:p>
          <a:p>
            <a:pPr lvl="1"/>
            <a:r>
              <a:rPr lang="en-US" altLang="zh-CN" dirty="0"/>
              <a:t>Trigger Packet</a:t>
            </a:r>
          </a:p>
          <a:p>
            <a:r>
              <a:rPr lang="en-US" altLang="zh-CN" b="1" dirty="0" err="1"/>
              <a:t>SyNDB</a:t>
            </a:r>
            <a:r>
              <a:rPr lang="en-US" altLang="zh-CN" b="1" dirty="0"/>
              <a:t> Runtime</a:t>
            </a:r>
          </a:p>
          <a:p>
            <a:pPr lvl="1"/>
            <a:r>
              <a:rPr lang="en-US" altLang="zh-CN" dirty="0"/>
              <a:t>Configuration Compiler</a:t>
            </a:r>
          </a:p>
          <a:p>
            <a:pPr lvl="1"/>
            <a:r>
              <a:rPr lang="en-US" altLang="zh-CN" dirty="0"/>
              <a:t>Commands to modify configuration</a:t>
            </a:r>
          </a:p>
          <a:p>
            <a:pPr lvl="1"/>
            <a:r>
              <a:rPr lang="en-US" altLang="zh-CN" dirty="0"/>
              <a:t>Store collection packets as PCAP files in the local disk. (with PF_RING [15])</a:t>
            </a:r>
          </a:p>
          <a:p>
            <a:pPr lvl="1"/>
            <a:r>
              <a:rPr lang="en-US" altLang="zh-CN" dirty="0"/>
              <a:t>PCAP Parser( Parse PCAP, insert p-record into MYSQL)</a:t>
            </a:r>
          </a:p>
          <a:p>
            <a:pPr lvl="1"/>
            <a:r>
              <a:rPr lang="en-US" altLang="zh-CN" dirty="0"/>
              <a:t>Collector takes </a:t>
            </a:r>
            <a:r>
              <a:rPr lang="en-US" altLang="zh-CN" dirty="0" err="1"/>
              <a:t>SyNDB</a:t>
            </a:r>
            <a:r>
              <a:rPr lang="en-US" altLang="zh-CN" dirty="0"/>
              <a:t> configuration for initializing the database</a:t>
            </a:r>
          </a:p>
        </p:txBody>
      </p:sp>
    </p:spTree>
    <p:extLst>
      <p:ext uri="{BB962C8B-B14F-4D97-AF65-F5344CB8AC3E}">
        <p14:creationId xmlns:p14="http://schemas.microsoft.com/office/powerpoint/2010/main" val="2558795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8E04AD1-DAF5-4D63-AED5-72B6679139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51"/>
          <a:stretch/>
        </p:blipFill>
        <p:spPr>
          <a:xfrm>
            <a:off x="129473" y="172917"/>
            <a:ext cx="11545075" cy="651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62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3FDDB-3207-4E99-8C5A-E7594F4C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Design Validation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52D5D-3997-41BB-AFA1-6685DF24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Consistency of p-records</a:t>
            </a:r>
          </a:p>
          <a:p>
            <a:pPr lvl="1"/>
            <a:r>
              <a:rPr lang="en-US" altLang="zh-CN" dirty="0"/>
              <a:t>The worst case DPTP synchronization error is less than 50 ns while the propagation delay varies between 400-450 ns.</a:t>
            </a:r>
          </a:p>
          <a:p>
            <a:pPr lvl="1"/>
            <a:r>
              <a:rPr lang="en-US" altLang="zh-CN" dirty="0"/>
              <a:t>every packet is recorded in the next switch only after it has left the previous switch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329C5E-D839-457C-BE25-FD258D242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53" y="4132271"/>
            <a:ext cx="8001618" cy="22861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B1C37B0-FAF0-42C5-810C-6CF8B121A8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69" t="6807" b="2885"/>
          <a:stretch/>
        </p:blipFill>
        <p:spPr>
          <a:xfrm>
            <a:off x="8112068" y="3646968"/>
            <a:ext cx="3067117" cy="296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04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3FDDB-3207-4E99-8C5A-E7594F4C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Design Validation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52D5D-3997-41BB-AFA1-6685DF24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Retrospection and Correlation at Scale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B93D41-4987-42CB-95C7-92EE16BB4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08157"/>
            <a:ext cx="12192000" cy="31037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6F00EE-FC4E-43EE-A256-7B66BDFA1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339" y="848895"/>
            <a:ext cx="4534200" cy="22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6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54438-CA2D-4299-836A-FAA65B24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4D152B-A733-4B42-8ABE-BD4B13A14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Network faults in modern data center networks are often transient and non-reproducible.</a:t>
            </a:r>
          </a:p>
          <a:p>
            <a:endParaRPr lang="en-US" altLang="zh-CN" dirty="0"/>
          </a:p>
          <a:p>
            <a:r>
              <a:rPr lang="en-US" altLang="zh-CN" dirty="0"/>
              <a:t>Further, for a given network fault, the root cause can come in many forms. For example, a packet drop due to a table miss can happen either due to a parity error or due to temporal inconsistency during a network update</a:t>
            </a:r>
          </a:p>
          <a:p>
            <a:endParaRPr lang="en-US" altLang="zh-CN" dirty="0"/>
          </a:p>
          <a:p>
            <a:r>
              <a:rPr lang="en-US" altLang="zh-CN" dirty="0"/>
              <a:t>we focus on the problem of finding the root cause of </a:t>
            </a:r>
            <a:r>
              <a:rPr lang="en-US" altLang="zh-CN" b="1" dirty="0"/>
              <a:t>transient</a:t>
            </a:r>
            <a:r>
              <a:rPr lang="en-US" altLang="zh-CN" dirty="0"/>
              <a:t> and </a:t>
            </a:r>
            <a:r>
              <a:rPr lang="en-US" altLang="zh-CN" b="1" dirty="0"/>
              <a:t>hard-to-reproduce</a:t>
            </a:r>
            <a:r>
              <a:rPr lang="en-US" altLang="zh-CN" dirty="0"/>
              <a:t> network faults </a:t>
            </a:r>
            <a:r>
              <a:rPr lang="en-US" altLang="zh-CN" b="1" dirty="0"/>
              <a:t>with many possible root causes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449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3FDDB-3207-4E99-8C5A-E7594F4C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SyNDB</a:t>
            </a:r>
            <a:r>
              <a:rPr lang="en-US" altLang="zh-CN" b="1" dirty="0"/>
              <a:t> Overhead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9C7E39-12DC-4274-B01F-CE64E9D58C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89"/>
          <a:stretch/>
        </p:blipFill>
        <p:spPr>
          <a:xfrm>
            <a:off x="5485081" y="479654"/>
            <a:ext cx="6259880" cy="30134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15367E3-FF43-4E10-8CCD-AF9DFA7470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132" r="23052" b="17450"/>
          <a:stretch/>
        </p:blipFill>
        <p:spPr>
          <a:xfrm>
            <a:off x="569844" y="1332880"/>
            <a:ext cx="4340087" cy="364234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6BC23E2-57F9-404A-A928-D74397969B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5081" y="3607673"/>
            <a:ext cx="6650617" cy="30134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AA930A1-50E5-412D-A273-C68E796E4A0F}"/>
              </a:ext>
            </a:extLst>
          </p:cNvPr>
          <p:cNvSpPr txBox="1"/>
          <p:nvPr/>
        </p:nvSpPr>
        <p:spPr>
          <a:xfrm>
            <a:off x="663437" y="5178017"/>
            <a:ext cx="49819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Collection of 10000 compressed</a:t>
            </a:r>
          </a:p>
          <a:p>
            <a:r>
              <a:rPr lang="en-US" altLang="zh-CN" dirty="0"/>
              <a:t>p-records requires </a:t>
            </a:r>
            <a:r>
              <a:rPr lang="en-US" altLang="zh-CN" b="1" dirty="0"/>
              <a:t>104 collection packets </a:t>
            </a:r>
            <a:r>
              <a:rPr lang="en-US" altLang="zh-CN" dirty="0"/>
              <a:t>on average. We observe that it takes a total time of </a:t>
            </a:r>
            <a:r>
              <a:rPr lang="en-US" altLang="zh-CN" b="1" dirty="0"/>
              <a:t>245μs </a:t>
            </a:r>
            <a:r>
              <a:rPr lang="en-US" altLang="zh-CN" dirty="0"/>
              <a:t>to evict the p-records.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007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FDCA6-DD76-4D97-9896-2A63F8DF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Network Debugging Scenario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4AA2CC-A43A-4F34-9671-1A3408786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261" y="1482405"/>
            <a:ext cx="5686425" cy="47339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4E2425-7488-4F4B-8F10-544402B25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91" y="2012107"/>
            <a:ext cx="5445565" cy="289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64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20FF22B-FDE0-4C60-804D-6A93A1D7B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25" y="369924"/>
            <a:ext cx="11226763" cy="622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10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40CA458-88FD-44BA-98D0-B985F3199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09" y="804025"/>
            <a:ext cx="11597159" cy="52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56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DBBBDED-A09E-482A-97CF-66D3156E21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444"/>
          <a:stretch/>
        </p:blipFill>
        <p:spPr>
          <a:xfrm>
            <a:off x="2057400" y="400633"/>
            <a:ext cx="8241631" cy="605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4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0C645-730E-4EA6-B8F5-B3C3FC4B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Microbursts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31641-7676-41D8-9F25-C3E41BC8D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DFS, MapReduce</a:t>
            </a:r>
          </a:p>
          <a:p>
            <a:r>
              <a:rPr lang="en-US" altLang="zh-CN" dirty="0" err="1"/>
              <a:t>incast</a:t>
            </a:r>
            <a:r>
              <a:rPr lang="en-US" altLang="zh-CN" dirty="0"/>
              <a:t> of synchronized application traffic. In</a:t>
            </a:r>
          </a:p>
          <a:p>
            <a:r>
              <a:rPr lang="en-US" altLang="zh-CN" dirty="0"/>
              <a:t>the other scenario, the microburst is caused by the interaction</a:t>
            </a:r>
          </a:p>
          <a:p>
            <a:r>
              <a:rPr lang="en-US" altLang="zh-CN" dirty="0"/>
              <a:t>of uncorrelated flows with different source-destinations.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5FC9E7-972D-4F87-8021-9424A50F6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690" y="4001294"/>
            <a:ext cx="3953171" cy="268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7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4F868EA-F9FD-4638-831A-2256CBF3A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53" y="1055914"/>
            <a:ext cx="11945447" cy="520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247EC6-4E63-4735-AFE9-9C2954D65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209550"/>
            <a:ext cx="12087225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5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019AD97-E77F-4CFC-BBFB-1889DD0517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1" t="4161" r="5247"/>
          <a:stretch/>
        </p:blipFill>
        <p:spPr>
          <a:xfrm>
            <a:off x="499621" y="499621"/>
            <a:ext cx="6334812" cy="551369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CF18D48-47D0-4445-BCFC-99C18B7A2212}"/>
              </a:ext>
            </a:extLst>
          </p:cNvPr>
          <p:cNvSpPr txBox="1"/>
          <p:nvPr/>
        </p:nvSpPr>
        <p:spPr>
          <a:xfrm>
            <a:off x="7166729" y="1333049"/>
            <a:ext cx="459792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800" b="0" i="0" u="none" strike="noStrike" baseline="0" dirty="0">
                <a:latin typeface="NimbusRomNo9L-Regu"/>
              </a:rPr>
              <a:t>visibility, retrospection and correlation</a:t>
            </a:r>
          </a:p>
          <a:p>
            <a:pPr marL="285750" indent="-285750">
              <a:buFontTx/>
              <a:buChar char="-"/>
            </a:pPr>
            <a:endParaRPr lang="en-US" altLang="zh-CN" dirty="0">
              <a:latin typeface="NimbusRomNo9L-Regu"/>
            </a:endParaRPr>
          </a:p>
          <a:p>
            <a:pPr marL="285750" indent="-285750">
              <a:buFontTx/>
              <a:buChar char="-"/>
            </a:pPr>
            <a:r>
              <a:rPr lang="en-US" altLang="zh-CN" sz="1800" b="0" i="0" u="none" strike="noStrike" baseline="0" dirty="0">
                <a:latin typeface="NimbusRomNo9L-Regu"/>
              </a:rPr>
              <a:t>run-time support for the operator to configure and dynamically change the operating parameters of </a:t>
            </a:r>
            <a:r>
              <a:rPr lang="en-US" altLang="zh-CN" sz="1800" b="0" i="0" u="none" strike="noStrike" baseline="0" dirty="0" err="1">
                <a:latin typeface="NimbusRomNo9L-ReguItal"/>
              </a:rPr>
              <a:t>S</a:t>
            </a:r>
            <a:r>
              <a:rPr lang="en-US" altLang="zh-CN" sz="1800" b="0" i="0" u="none" strike="noStrike" baseline="0" dirty="0" err="1">
                <a:latin typeface="NimbusRomNo9L-Regu"/>
              </a:rPr>
              <a:t>yNDB</a:t>
            </a:r>
            <a:r>
              <a:rPr lang="en-US" altLang="zh-CN" dirty="0">
                <a:latin typeface="NimbusRomNo9L-Regu"/>
              </a:rPr>
              <a:t> </a:t>
            </a:r>
            <a:r>
              <a:rPr lang="en-US" altLang="zh-CN" sz="1800" b="0" i="0" u="none" strike="noStrike" baseline="0" dirty="0">
                <a:latin typeface="NimbusRomNo9L-Regu"/>
              </a:rPr>
              <a:t>such as fault detection conditions and the recorded metrics, without needing to re-program the data-plane</a:t>
            </a:r>
          </a:p>
          <a:p>
            <a:pPr marL="285750" indent="-285750">
              <a:buFontTx/>
              <a:buChar char="-"/>
            </a:pPr>
            <a:endParaRPr lang="en-US" altLang="zh-CN" dirty="0">
              <a:latin typeface="NimbusRomNo9L-Regu"/>
            </a:endParaRPr>
          </a:p>
          <a:p>
            <a:pPr marL="285750" indent="-285750">
              <a:buFontTx/>
              <a:buChar char="-"/>
            </a:pPr>
            <a:r>
              <a:rPr lang="en-US" altLang="zh-CN" sz="1800" b="0" i="0" u="none" strike="noStrike" baseline="0" dirty="0">
                <a:latin typeface="NimbusRomNo9L-Regu"/>
              </a:rPr>
              <a:t>packet-level telemetry caching mechanism in the data-plane</a:t>
            </a:r>
          </a:p>
          <a:p>
            <a:pPr marL="285750" indent="-285750">
              <a:buFontTx/>
              <a:buChar char="-"/>
            </a:pPr>
            <a:endParaRPr lang="en-US" altLang="zh-CN" sz="1800" b="0" i="0" u="none" strike="noStrike" baseline="0" dirty="0">
              <a:latin typeface="NimbusRomNo9L-Regu"/>
            </a:endParaRPr>
          </a:p>
          <a:p>
            <a:pPr marL="285750" indent="-285750">
              <a:buFontTx/>
              <a:buChar char="-"/>
            </a:pPr>
            <a:endParaRPr lang="en-US" altLang="zh-CN" sz="1800" b="0" i="0" u="none" strike="noStrike" baseline="0" dirty="0">
              <a:latin typeface="NimbusRomNo9L-Regu"/>
            </a:endParaRPr>
          </a:p>
          <a:p>
            <a:pPr marL="285750" indent="-285750">
              <a:buFontTx/>
              <a:buChar char="-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682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3FDDB-3207-4E99-8C5A-E7594F4C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Design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52D5D-3997-41BB-AFA1-6685DF243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45" y="1877877"/>
            <a:ext cx="5549537" cy="4522924"/>
          </a:xfrm>
        </p:spPr>
        <p:txBody>
          <a:bodyPr>
            <a:normAutofit/>
          </a:bodyPr>
          <a:lstStyle/>
          <a:p>
            <a:pPr algn="l"/>
            <a:r>
              <a:rPr lang="en-US" altLang="zh-CN" b="0" i="0" u="none" strike="noStrike" baseline="0" dirty="0">
                <a:latin typeface="NimbusRomNo9L-Regu"/>
              </a:rPr>
              <a:t>Recording packet telemetry information over a moving time window in a line rate</a:t>
            </a:r>
          </a:p>
          <a:p>
            <a:r>
              <a:rPr lang="en-US" altLang="zh-CN" dirty="0">
                <a:latin typeface="NimbusRomNo9L-Regu"/>
              </a:rPr>
              <a:t>Upon reception of trigger packets, a switch collects all the packet records from the recording window and forwards them to the collector to be stored in a database</a:t>
            </a:r>
          </a:p>
          <a:p>
            <a:r>
              <a:rPr lang="en-US" altLang="zh-CN" dirty="0">
                <a:latin typeface="NimbusRomNo9L-Regu"/>
              </a:rPr>
              <a:t>SQL queries-Based Debug</a:t>
            </a:r>
          </a:p>
          <a:p>
            <a:endParaRPr lang="zh-CN" altLang="en-US" dirty="0">
              <a:latin typeface="NimbusRomNo9L-Regu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B0ABDC-39D1-4A25-B2AE-FBAEDDF0D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77877"/>
            <a:ext cx="6001621" cy="391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25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3FDDB-3207-4E99-8C5A-E7594F4C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Visibility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52D5D-3997-41BB-AFA1-6685DF243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201" y="1797672"/>
            <a:ext cx="10069286" cy="452292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NimbusRomNo9L-Regu"/>
              </a:rPr>
              <a:t>p-record [</a:t>
            </a:r>
            <a:r>
              <a:rPr lang="en-US" altLang="zh-CN" dirty="0" err="1">
                <a:latin typeface="NimbusRomNo9L-Regu"/>
              </a:rPr>
              <a:t>pID;pTimein</a:t>
            </a:r>
            <a:r>
              <a:rPr lang="en-US" altLang="zh-CN" dirty="0">
                <a:latin typeface="NimbusRomNo9L-Regu"/>
              </a:rPr>
              <a:t>; </a:t>
            </a:r>
            <a:r>
              <a:rPr lang="en-US" altLang="zh-CN" dirty="0" err="1">
                <a:latin typeface="NimbusRomNo9L-Regu"/>
              </a:rPr>
              <a:t>pTimeout</a:t>
            </a:r>
            <a:r>
              <a:rPr lang="en-US" altLang="zh-CN" dirty="0">
                <a:latin typeface="NimbusRomNo9L-Regu"/>
              </a:rPr>
              <a:t>]</a:t>
            </a:r>
          </a:p>
          <a:p>
            <a:r>
              <a:rPr lang="en-US" altLang="zh-CN" dirty="0" err="1">
                <a:latin typeface="NimbusRomNo9L-Regu"/>
              </a:rPr>
              <a:t>pID</a:t>
            </a:r>
            <a:r>
              <a:rPr lang="en-US" altLang="zh-CN" dirty="0">
                <a:latin typeface="NimbusRomNo9L-Regu"/>
              </a:rPr>
              <a:t>: hash value of the packet headers (5-tuple flow key) and TCP/UDP checksum.</a:t>
            </a:r>
          </a:p>
          <a:p>
            <a:r>
              <a:rPr lang="en-US" altLang="zh-CN" dirty="0">
                <a:latin typeface="NimbusRomNo9L-Regu"/>
              </a:rPr>
              <a:t>An operator can specify such additional fields via </a:t>
            </a:r>
            <a:r>
              <a:rPr lang="en-US" altLang="zh-CN" dirty="0" err="1">
                <a:latin typeface="NimbusRomNo9L-Regu"/>
              </a:rPr>
              <a:t>SyNDB</a:t>
            </a:r>
            <a:r>
              <a:rPr lang="en-US" altLang="zh-CN" dirty="0">
                <a:latin typeface="NimbusRomNo9L-Regu"/>
              </a:rPr>
              <a:t> configuration,</a:t>
            </a:r>
            <a:r>
              <a:rPr lang="zh-CN" altLang="en-US" dirty="0">
                <a:latin typeface="NimbusRomNo9L-Regu"/>
              </a:rPr>
              <a:t> </a:t>
            </a:r>
            <a:r>
              <a:rPr lang="en-US" altLang="zh-CN" dirty="0">
                <a:latin typeface="NimbusRomNo9L-Regu"/>
              </a:rPr>
              <a:t>such as queue depth, link utilization, forwarding table version, port counters.</a:t>
            </a:r>
            <a:endParaRPr lang="zh-CN" altLang="en-US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24265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3FDDB-3207-4E99-8C5A-E7594F4C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Retrospection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52D5D-3997-41BB-AFA1-6685DF243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45" y="1877877"/>
            <a:ext cx="10069286" cy="452292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NimbusRomNo9L-Regu"/>
              </a:rPr>
              <a:t>Trigger Initiation: These triggers can be events such as congestion at a link, packet drops or packet reordering. The trigger conditions are monitored in the data-plane. Once a trigger is hit, the p-records can be transmitted to the collector.</a:t>
            </a:r>
          </a:p>
          <a:p>
            <a:r>
              <a:rPr lang="en-US" altLang="zh-CN" dirty="0">
                <a:latin typeface="NimbusRomNo9L-Regu"/>
              </a:rPr>
              <a:t>Trigger Packet:</a:t>
            </a:r>
            <a:r>
              <a:rPr lang="zh-CN" altLang="en-US" dirty="0">
                <a:latin typeface="NimbusRomNo9L-Regu"/>
              </a:rPr>
              <a:t> </a:t>
            </a:r>
            <a:r>
              <a:rPr lang="en-US" altLang="zh-CN" dirty="0">
                <a:latin typeface="NimbusRomNo9L-Regu"/>
              </a:rPr>
              <a:t>1) Trigger ID, 2) Trigger Type: unique type to classify trigger, and 3) Trigger Time: time when the trigger was hit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FE2770-1DFC-4C30-8E7E-373760EC1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33" y="5372419"/>
            <a:ext cx="504075" cy="5040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624D5B8-D4CE-4085-A80C-32E944856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438" y="5372420"/>
            <a:ext cx="504075" cy="5040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CDC123-B815-4A4D-94DA-9BF7F83D0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030" y="5372419"/>
            <a:ext cx="504075" cy="5040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6CBD37B-D642-451B-8453-5728A589B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33" y="4347101"/>
            <a:ext cx="504075" cy="5040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54DF300-AD2A-4970-8129-9AC01288E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34" y="6319779"/>
            <a:ext cx="504075" cy="504075"/>
          </a:xfrm>
          <a:prstGeom prst="rect">
            <a:avLst/>
          </a:prstGeom>
        </p:spPr>
      </p:pic>
      <p:cxnSp>
        <p:nvCxnSpPr>
          <p:cNvPr id="9" name="直线连接符 9">
            <a:extLst>
              <a:ext uri="{FF2B5EF4-FFF2-40B4-BE49-F238E27FC236}">
                <a16:creationId xmlns:a16="http://schemas.microsoft.com/office/drawing/2014/main" id="{E591E754-A3FA-4962-928C-B3B79F9EA52B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V="1">
            <a:off x="5316371" y="4851176"/>
            <a:ext cx="0" cy="5212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线连接符 9">
            <a:extLst>
              <a:ext uri="{FF2B5EF4-FFF2-40B4-BE49-F238E27FC236}">
                <a16:creationId xmlns:a16="http://schemas.microsoft.com/office/drawing/2014/main" id="{A26DA9B9-5E59-419F-BB4D-802018039416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>
            <a:off x="4519513" y="5624457"/>
            <a:ext cx="54482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线连接符 9">
            <a:extLst>
              <a:ext uri="{FF2B5EF4-FFF2-40B4-BE49-F238E27FC236}">
                <a16:creationId xmlns:a16="http://schemas.microsoft.com/office/drawing/2014/main" id="{8EDBD6DB-BEA5-439C-81CA-51243D521716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5568408" y="5624457"/>
            <a:ext cx="5536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线连接符 9">
            <a:extLst>
              <a:ext uri="{FF2B5EF4-FFF2-40B4-BE49-F238E27FC236}">
                <a16:creationId xmlns:a16="http://schemas.microsoft.com/office/drawing/2014/main" id="{DDFD3485-CB90-4993-8748-7D3574B82B46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5316371" y="5876494"/>
            <a:ext cx="1" cy="4432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7042B7E-68BB-4DAF-AF96-D1969E6623BB}"/>
              </a:ext>
            </a:extLst>
          </p:cNvPr>
          <p:cNvSpPr/>
          <p:nvPr/>
        </p:nvSpPr>
        <p:spPr>
          <a:xfrm>
            <a:off x="4645530" y="5278834"/>
            <a:ext cx="252035" cy="2520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574C732-443D-4644-B6AB-E33EDBB4AD07}"/>
              </a:ext>
            </a:extLst>
          </p:cNvPr>
          <p:cNvSpPr/>
          <p:nvPr/>
        </p:nvSpPr>
        <p:spPr>
          <a:xfrm>
            <a:off x="5739583" y="5257979"/>
            <a:ext cx="252035" cy="2520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9137DDC-C3DA-4DA6-B44F-336FDB22FAC5}"/>
              </a:ext>
            </a:extLst>
          </p:cNvPr>
          <p:cNvSpPr/>
          <p:nvPr/>
        </p:nvSpPr>
        <p:spPr>
          <a:xfrm>
            <a:off x="5190355" y="5979215"/>
            <a:ext cx="252035" cy="2520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B9A7C8E-479F-47E0-8725-CC5E09B458DC}"/>
              </a:ext>
            </a:extLst>
          </p:cNvPr>
          <p:cNvSpPr/>
          <p:nvPr/>
        </p:nvSpPr>
        <p:spPr>
          <a:xfrm>
            <a:off x="5190358" y="4959722"/>
            <a:ext cx="252035" cy="2520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EF23125-0A3A-496B-81AE-4AB65DD817D3}"/>
              </a:ext>
            </a:extLst>
          </p:cNvPr>
          <p:cNvSpPr txBox="1"/>
          <p:nvPr/>
        </p:nvSpPr>
        <p:spPr>
          <a:xfrm>
            <a:off x="5442385" y="4901070"/>
            <a:ext cx="1660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NimbusRomNo9L-Regu"/>
              </a:rPr>
              <a:t>Trigger Packet</a:t>
            </a:r>
            <a:endParaRPr lang="zh-CN" altLang="en-US" b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A930C46-773F-4136-8352-0C2396487B1F}"/>
              </a:ext>
            </a:extLst>
          </p:cNvPr>
          <p:cNvSpPr/>
          <p:nvPr/>
        </p:nvSpPr>
        <p:spPr>
          <a:xfrm>
            <a:off x="7368944" y="5440674"/>
            <a:ext cx="109736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9DA3F60-8D8B-4C32-A051-3CF66BF09DA2}"/>
              </a:ext>
            </a:extLst>
          </p:cNvPr>
          <p:cNvSpPr/>
          <p:nvPr/>
        </p:nvSpPr>
        <p:spPr>
          <a:xfrm>
            <a:off x="8466309" y="5440674"/>
            <a:ext cx="1097365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99D9298-6F5E-48F4-8BD1-A2688B0FD0CE}"/>
              </a:ext>
            </a:extLst>
          </p:cNvPr>
          <p:cNvSpPr txBox="1"/>
          <p:nvPr/>
        </p:nvSpPr>
        <p:spPr>
          <a:xfrm>
            <a:off x="6999602" y="5035516"/>
            <a:ext cx="1660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NimbusRomNo9L-Regu"/>
              </a:rPr>
              <a:t>History  Buffer</a:t>
            </a:r>
            <a:endParaRPr lang="zh-CN" altLang="en-US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B4477B9-D1B0-4242-97C2-A536CA840D90}"/>
              </a:ext>
            </a:extLst>
          </p:cNvPr>
          <p:cNvSpPr txBox="1"/>
          <p:nvPr/>
        </p:nvSpPr>
        <p:spPr>
          <a:xfrm>
            <a:off x="8632055" y="5014661"/>
            <a:ext cx="1660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NimbusRomNo9L-Regu"/>
              </a:rPr>
              <a:t>Future  Buffer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57083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</TotalTime>
  <Words>1276</Words>
  <Application>Microsoft Office PowerPoint</Application>
  <PresentationFormat>宽屏</PresentationFormat>
  <Paragraphs>148</Paragraphs>
  <Slides>24</Slides>
  <Notes>17</Notes>
  <HiddenSlides>5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NimbusRomNo9L-Regu</vt:lpstr>
      <vt:lpstr>NimbusRomNo9L-ReguItal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Microbursts</vt:lpstr>
      <vt:lpstr>PowerPoint 演示文稿</vt:lpstr>
      <vt:lpstr>PowerPoint 演示文稿</vt:lpstr>
      <vt:lpstr>PowerPoint 演示文稿</vt:lpstr>
      <vt:lpstr>Design</vt:lpstr>
      <vt:lpstr>Visibility</vt:lpstr>
      <vt:lpstr>Retrospection</vt:lpstr>
      <vt:lpstr>Reducing Collection Overhead</vt:lpstr>
      <vt:lpstr>Correlation</vt:lpstr>
      <vt:lpstr>SyNDB Debugger</vt:lpstr>
      <vt:lpstr>SyNDB Debugger</vt:lpstr>
      <vt:lpstr>SyNDB Configuration</vt:lpstr>
      <vt:lpstr>SyNDB-Runtime</vt:lpstr>
      <vt:lpstr>Implementation</vt:lpstr>
      <vt:lpstr>PowerPoint 演示文稿</vt:lpstr>
      <vt:lpstr>Design Validation</vt:lpstr>
      <vt:lpstr>Design Validation</vt:lpstr>
      <vt:lpstr>SyNDB Overhead</vt:lpstr>
      <vt:lpstr>Network Debugging Scenario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肖 劲宇</dc:creator>
  <cp:lastModifiedBy>肖 劲宇</cp:lastModifiedBy>
  <cp:revision>78</cp:revision>
  <dcterms:created xsi:type="dcterms:W3CDTF">2021-06-08T00:58:50Z</dcterms:created>
  <dcterms:modified xsi:type="dcterms:W3CDTF">2021-08-15T14:55:52Z</dcterms:modified>
</cp:coreProperties>
</file>