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4"/>
    <p:restoredTop sz="87690" autoAdjust="0"/>
  </p:normalViewPr>
  <p:slideViewPr>
    <p:cSldViewPr snapToGrid="0">
      <p:cViewPr varScale="1">
        <p:scale>
          <a:sx n="72" d="100"/>
          <a:sy n="72" d="100"/>
        </p:scale>
        <p:origin x="9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02C89-329B-AA44-ADAD-3262E0F49BA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25406-6F37-FB4A-B524-4596FF0231A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9395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? </a:t>
            </a:r>
            <a:r>
              <a:rPr lang="en-US" dirty="0"/>
              <a:t>I</a:t>
            </a:r>
            <a:r>
              <a:rPr lang="en-CN" dirty="0"/>
              <a:t>n general, we can also calculate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25406-6F37-FB4A-B524-4596FF0231AB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95616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 shown in Figure 5(c), given </a:t>
            </a:r>
            <a:r>
              <a:rPr lang="zh-CN" altLang="en-US" dirty="0"/>
              <a:t>𝑣 </a:t>
            </a:r>
            <a:r>
              <a:rPr lang="en-US" altLang="zh-CN" dirty="0"/>
              <a:t>= 0.75, we get </a:t>
            </a:r>
            <a:r>
              <a:rPr lang="zh-CN" altLang="en-US" dirty="0"/>
              <a:t>𝑣 </a:t>
            </a:r>
            <a:r>
              <a:rPr lang="en-US" altLang="zh-CN" dirty="0"/>
              <a:t>′ = </a:t>
            </a:r>
            <a:r>
              <a:rPr lang="zh-CN" altLang="en-US" dirty="0"/>
              <a:t>𝑣 </a:t>
            </a:r>
            <a:r>
              <a:rPr lang="en-US" altLang="zh-CN" dirty="0"/>
              <a:t>and </a:t>
            </a:r>
            <a:r>
              <a:rPr lang="zh-CN" altLang="en-US" dirty="0"/>
              <a:t>𝛿 </a:t>
            </a:r>
            <a:r>
              <a:rPr lang="en-US" altLang="zh-CN" dirty="0"/>
              <a:t>= 0. In this situation, we cannot recover </a:t>
            </a:r>
            <a:r>
              <a:rPr lang="zh-CN" altLang="en-US" dirty="0"/>
              <a:t>𝑣 </a:t>
            </a:r>
            <a:r>
              <a:rPr lang="en-US" altLang="zh-CN" dirty="0"/>
              <a:t>from </a:t>
            </a:r>
            <a:r>
              <a:rPr lang="zh-CN" altLang="en-US" dirty="0"/>
              <a:t>𝑣 </a:t>
            </a:r>
            <a:r>
              <a:rPr lang="en-US" altLang="zh-CN" dirty="0"/>
              <a:t>′ according to Equation (4). In fact, </a:t>
            </a:r>
            <a:r>
              <a:rPr lang="zh-CN" altLang="en-US" dirty="0"/>
              <a:t>𝛿 </a:t>
            </a:r>
            <a:r>
              <a:rPr lang="en-US" altLang="zh-CN" dirty="0"/>
              <a:t>= 0 indicates that </a:t>
            </a:r>
            <a:r>
              <a:rPr lang="zh-CN" altLang="en-US" dirty="0"/>
              <a:t>𝑣 </a:t>
            </a:r>
            <a:r>
              <a:rPr lang="en-US" altLang="zh-CN" dirty="0"/>
              <a:t>itself has long trailing zeros. Therefore, once </a:t>
            </a:r>
            <a:r>
              <a:rPr lang="zh-CN" altLang="en-US" dirty="0"/>
              <a:t>𝛿 </a:t>
            </a:r>
            <a:r>
              <a:rPr lang="en-US" altLang="zh-CN" dirty="0"/>
              <a:t>= 0, we will keep </a:t>
            </a:r>
            <a:r>
              <a:rPr lang="zh-CN" altLang="en-US" dirty="0"/>
              <a:t>𝑣 </a:t>
            </a:r>
            <a:r>
              <a:rPr lang="en-US" altLang="zh-CN" dirty="0"/>
              <a:t>as it is. 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25406-6F37-FB4A-B524-4596FF0231AB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712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B1BF-91F8-6A7A-E1AE-2F14F7827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D4755-9ED8-7822-5C23-705052A4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EF30-88F9-E5B4-1888-9F56FF683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537AD-624B-0B88-6D6E-A078BC99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00CD7-1B4E-9B9F-2112-D9B88E7F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06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F3B-1570-CB4C-3E10-D428CA70D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E2F3E3-C465-8100-B2E9-D6A3A3B21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97BDD-ACAA-16B5-72D4-30788A3B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8AC6-BE58-3B0D-ADED-3111CD663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24330-A8EC-F360-F7F8-6DC51AF9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6114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7D1E78-3B04-49F7-D85A-DC70E2F26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E5AF7-3DEB-D15C-AB80-17DB1E91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E72E0-ABF3-B23E-A9BD-22E8CE33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F840-8DCA-21D0-26E2-FE8EB78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972A-933E-77EB-21F6-0278F840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581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6887-0EC9-0C58-FCA5-F42173E7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5F4B-E5AD-311F-3567-34595768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1241-C6F3-614D-4333-F5B70CFA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09F04-7EB2-6560-A752-9050412D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C285-BBB0-F0FC-2AD1-E6E7F472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72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9FB9C-E763-2AEF-EDE3-FDFBA5CE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7B522-5F9A-643C-BEA6-97B4EF830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CED02-26B9-1914-3486-E680C4EA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136E0-72FA-A3CC-6FDC-0814A72B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CBB32-19CD-1297-988E-CA8ED140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208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D83C-51ED-7FA2-FAE8-27B42A41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8AC2-CC93-126B-F32A-39A029523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F41A4-9FB8-96F3-B2C0-500B7675D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ADC96-703E-A71E-ADAA-46D6A721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4F89-5026-C3F9-A975-8971A075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0ECA0-4EB4-B1E4-ACA1-890323CD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57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5A-D1B0-2531-2433-E884FEBC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CCFE-D508-EE0D-00CB-A1C9E1FCF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DFEF6-7971-6D34-955D-DB1B154A3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23A3F-F748-14A5-B9B4-70353323B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F3831-E954-C836-CE2C-3FA7D40C2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853B2-FBCC-05E4-CA80-551557D8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139E0-D7D9-406B-9C62-78D59EEC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B5D95-2E61-835B-5568-99BC513C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070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0426A-2A48-0018-C0BF-A1FCA7588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458C4-9CF5-123D-CC68-C5B47B28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BF153-18D4-DEFB-AD99-4F354EEE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CDD90-0EE0-0A09-16CF-64C3800A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157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BB5D1-CF15-8D6C-90B2-E0031F7AC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6DC3C-25B7-CDCA-D89F-8C3F2C53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96676-9047-3BE4-05D3-30AEF98B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755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3A44A-7325-8967-49CC-1289C0E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40B69-D750-21C5-790D-6039F3ADF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698D3-4783-2B03-B3C3-33C695CE2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FC664-516D-3AAC-47D1-B7A840CB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52990-7B4C-7188-89D3-89E637954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4BD0-7940-74DC-6BF1-F2A251812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95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84DE-3038-AE60-6DA6-396B82B27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6C7439-ACE8-CBEB-25A0-EE7E56D42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0EFFF-5EB1-D04B-715F-3789F3481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0CEA9-9117-3679-D4B8-4320C242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6D8BE-E0E9-5C13-CF34-993B620E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FA90D-3203-9E38-F2BE-ACC58D3C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3226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4A2C5-DE42-5D9B-2E28-B3AD0351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03603-CFB9-CB10-3A65-C4E036560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B0591-7FCE-925B-F8BC-83FF204FC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26006-7C4C-DB48-83D9-8AB215CD4A85}" type="datetimeFigureOut">
              <a:rPr lang="en-CN" smtClean="0"/>
              <a:t>04/18/2023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B0C41-5F63-E796-982A-B332E582B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1BDA5-5C86-1AE8-3CF1-281EA68C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7401-AAD6-B041-BCEE-B1F1D94629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3908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04FB-8660-98F9-2ADB-442DDAA69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Elf: Erasing-based Lossless Floating-Point Compression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5FAD3-BBD6-6702-4623-C60A2EFED7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Ruiyuan</a:t>
            </a:r>
            <a:r>
              <a:rPr lang="en-US" dirty="0"/>
              <a:t> Li Zheng Li Chongqing University, China</a:t>
            </a:r>
          </a:p>
          <a:p>
            <a:r>
              <a:rPr lang="en-US" dirty="0"/>
              <a:t>Yi Wu Chao Chen Chongqing University, China</a:t>
            </a:r>
          </a:p>
          <a:p>
            <a:r>
              <a:rPr lang="en-US" dirty="0"/>
              <a:t>Yu Zheng JD </a:t>
            </a:r>
            <a:r>
              <a:rPr lang="en-US" dirty="0" err="1"/>
              <a:t>iCity</a:t>
            </a:r>
            <a:r>
              <a:rPr lang="en-US" dirty="0"/>
              <a:t>, JD Technology, China JD Intelligent Cities Research, China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726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8AA1-3877-82F5-BF34-D5BD3519F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Place Count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4937F-F851-CF12-67E1-58032F320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∈ </a:t>
                </a:r>
                <a:r>
                  <a:rPr lang="en-US" altLang="zh-CN" dirty="0"/>
                  <a:t>{0, 1, 2, ..., 17}, we do not consider the situations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16 or 17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24937F-F851-CF12-67E1-58032F320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2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C9E747F-14FC-0621-FA31-F078DD6C0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98" y="2519238"/>
            <a:ext cx="5437380" cy="1070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7C805C-3C1C-770B-A5E4-1D914A752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849" y="3724298"/>
            <a:ext cx="10483951" cy="8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138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65C9-0DA6-C84E-F169-248823DF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</a:t>
            </a:r>
            <a:r>
              <a:rPr lang="zh-CN" altLang="en-US" dirty="0"/>
              <a:t>𝛿 </a:t>
            </a:r>
            <a:r>
              <a:rPr lang="en-US" altLang="zh-CN" dirty="0"/>
              <a:t>is Zero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A5105-2228-78BF-C2B9-70BEED24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once </a:t>
            </a:r>
            <a:r>
              <a:rPr lang="zh-CN" altLang="en-US" dirty="0"/>
              <a:t>𝛿 </a:t>
            </a:r>
            <a:r>
              <a:rPr lang="en-US" altLang="zh-CN" dirty="0"/>
              <a:t>= 0, we will keep </a:t>
            </a:r>
            <a:r>
              <a:rPr lang="zh-CN" altLang="en-US" dirty="0"/>
              <a:t>𝑣 </a:t>
            </a:r>
            <a:r>
              <a:rPr lang="en-US" altLang="zh-CN" dirty="0"/>
              <a:t>as it is.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7506F-F4DE-5561-8CB0-21643D6A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79" y="2536841"/>
            <a:ext cx="12067922" cy="9922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E5BA8B-D566-C290-3CFF-85CAA8267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569" y="4632990"/>
            <a:ext cx="7131191" cy="70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1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E47F1B-9C07-80E8-7F5C-B9ED5A308F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Elf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𝑋𝑂𝑅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𝑐𝑚𝑝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2E47F1B-9C07-80E8-7F5C-B9ED5A308F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59F3-EEF2-380B-E677-1D8FD478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novel XOR-based compressor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59A99-D930-41D0-0C03-A0A9A2E25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31" y="2336179"/>
            <a:ext cx="11865033" cy="341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3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1F709-A673-36A5-60D1-6253EB931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689321-9EE0-FB7E-3CA7-9F0BD407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More trailing zeros</a:t>
            </a:r>
          </a:p>
          <a:p>
            <a:endParaRPr lang="en-C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10147E-4A39-43DB-0261-805DAFFF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090" y="2402840"/>
            <a:ext cx="586359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04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A4549-CA62-4DE9-01AB-5BA042AFA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Elf Eraser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64E0C-BCED-D510-C00C-7A034FB2E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Definition 4. Mantissa Prefix Number</a:t>
            </a:r>
          </a:p>
          <a:p>
            <a:r>
              <a:rPr lang="en-US" dirty="0"/>
              <a:t>3.17 = 𝑀𝑃𝑁 (3.17, 50), </a:t>
            </a:r>
          </a:p>
          <a:p>
            <a:r>
              <a:rPr lang="en-US" dirty="0"/>
              <a:t>3.169999837875366 = 𝑀𝑃𝑁 (3.17, 23), </a:t>
            </a:r>
          </a:p>
          <a:p>
            <a:r>
              <a:rPr lang="en-US" dirty="0"/>
              <a:t>3.1640625 = 𝑀𝑃𝑁 (3.17, 8) </a:t>
            </a:r>
          </a:p>
          <a:p>
            <a:r>
              <a:rPr lang="en-US" dirty="0"/>
              <a:t>3.125 = 𝑀𝑃𝑁 (3.17, 4).</a:t>
            </a:r>
          </a:p>
          <a:p>
            <a:endParaRPr lang="en-US" dirty="0"/>
          </a:p>
          <a:p>
            <a:r>
              <a:rPr lang="en-US" dirty="0"/>
              <a:t>𝐷𝑃 (𝑣), 𝐷𝑆 (𝑣), 𝑆𝑃 (𝑣) : Decimal place count, decimal significand count, start decimal significand position of v</a:t>
            </a:r>
          </a:p>
          <a:p>
            <a:r>
              <a:rPr lang="en-US" dirty="0"/>
              <a:t>For example, 𝐷𝑃 (3.14) = 2, 𝐷𝑆 (3.14) = 3, and 𝑆𝑃 (3.14) = 0; 𝐷𝑃 (−0.0314) = 4, 𝐷𝑆 (−0.0314) = 3, and 𝑆𝑃 (−0.0314) = −2; 𝐷𝑃 (314.0) = 1, 𝐷𝑆 (314.0) = 4, and 𝑆𝑃 (314.0) = 2.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27143-4400-0B57-8055-5FF3D616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03" y="797862"/>
            <a:ext cx="5366197" cy="205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28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ABFB-D52C-C09A-FC4E-1FFEA1E3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1DEE0-8BA6-3667-7225-E02B0E720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𝐷𝐹 (𝑣) = (𝑑</a:t>
            </a:r>
            <a:r>
              <a:rPr lang="en-US" baseline="-25000" dirty="0"/>
              <a:t>ℎ−1</a:t>
            </a:r>
            <a:r>
              <a:rPr lang="en-US" dirty="0"/>
              <a:t>𝑑</a:t>
            </a:r>
            <a:r>
              <a:rPr lang="en-US" baseline="-25000" dirty="0"/>
              <a:t>ℎ−2</a:t>
            </a:r>
            <a:r>
              <a:rPr lang="en-US" dirty="0"/>
              <a:t> ...𝑑</a:t>
            </a:r>
            <a:r>
              <a:rPr lang="en-US" baseline="-25000" dirty="0"/>
              <a:t>0</a:t>
            </a:r>
            <a:r>
              <a:rPr lang="en-US" dirty="0"/>
              <a:t>.𝑑</a:t>
            </a:r>
            <a:r>
              <a:rPr lang="en-US" baseline="-25000" dirty="0"/>
              <a:t>−1</a:t>
            </a:r>
            <a:r>
              <a:rPr lang="en-US" dirty="0"/>
              <a:t>𝑑</a:t>
            </a:r>
            <a:r>
              <a:rPr lang="en-US" baseline="-25000" dirty="0"/>
              <a:t>−2</a:t>
            </a:r>
            <a:r>
              <a:rPr lang="en-US" dirty="0"/>
              <a:t>...𝑑</a:t>
            </a:r>
            <a:r>
              <a:rPr lang="en-US" baseline="-25000" dirty="0"/>
              <a:t>𝑙</a:t>
            </a:r>
            <a:r>
              <a:rPr lang="en-US" dirty="0"/>
              <a:t> )</a:t>
            </a:r>
            <a:r>
              <a:rPr lang="en-US" baseline="-25000" dirty="0"/>
              <a:t>10</a:t>
            </a:r>
            <a:r>
              <a:rPr lang="en-US" dirty="0"/>
              <a:t>, we can find one of its mantissa prefix numbers 𝑣 ′ and a minor double value 𝛿, 0 ≤ 𝛿 &lt; 10𝑙 , such that 𝑣 ′ = 𝑣 − 𝛿.</a:t>
            </a:r>
          </a:p>
          <a:p>
            <a:r>
              <a:rPr lang="en-US" dirty="0"/>
              <a:t>𝛼 = 𝐷𝑃 (3.17) = 2 and 𝑣 ′ = 3.1640625, </a:t>
            </a:r>
          </a:p>
          <a:p>
            <a:r>
              <a:rPr lang="en-US" dirty="0"/>
              <a:t>𝑣 = 𝐿𝑒𝑎𝑣𝑒𝑂𝑢𝑡(𝑣 ′ , 𝛼) + 10</a:t>
            </a:r>
            <a:r>
              <a:rPr lang="en-US" baseline="30000" dirty="0"/>
              <a:t>−𝛼 </a:t>
            </a:r>
            <a:r>
              <a:rPr lang="en-US" dirty="0"/>
              <a:t>= (3.16</a:t>
            </a:r>
            <a:r>
              <a:rPr lang="en-US" strike="sngStrike" dirty="0"/>
              <a:t>40625</a:t>
            </a:r>
            <a:r>
              <a:rPr lang="en-US" dirty="0"/>
              <a:t>)</a:t>
            </a:r>
            <a:r>
              <a:rPr lang="en-US" baseline="-25000" dirty="0"/>
              <a:t>10</a:t>
            </a:r>
            <a:r>
              <a:rPr lang="en-US" dirty="0"/>
              <a:t> + 10</a:t>
            </a:r>
            <a:r>
              <a:rPr lang="en-US" baseline="30000" dirty="0"/>
              <a:t>−2 </a:t>
            </a:r>
            <a:r>
              <a:rPr lang="en-US" dirty="0"/>
              <a:t>= 3.17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215320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73A5B-C7DA-4D28-F045-7DD89FEC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Mantissa Prefix Number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822E4-2A1D-89F7-F416-3B59DFD28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I: How to find the best mantissa prefix number 𝑣 ′ of 𝑣 with the minimum efforts?</a:t>
            </a:r>
          </a:p>
          <a:p>
            <a:r>
              <a:rPr lang="en-US" dirty="0"/>
              <a:t>Brute</a:t>
            </a:r>
            <a:r>
              <a:rPr lang="en-US" altLang="zh-CN" dirty="0"/>
              <a:t>-force</a:t>
            </a:r>
            <a:r>
              <a:rPr lang="en-US" dirty="0"/>
              <a:t> idea:  𝑣 ′ = 𝑀𝑃𝑁 (𝑣,𝑖) until 𝛿 = 𝑣 − 𝑣 ′ is greater than 10</a:t>
            </a:r>
            <a:r>
              <a:rPr lang="en-US" baseline="30000" dirty="0"/>
              <a:t>−𝛼 </a:t>
            </a:r>
            <a:r>
              <a:rPr lang="en-US" dirty="0"/>
              <a:t>, where 𝑖 is sequentially from 52 to 1.  </a:t>
            </a:r>
          </a:p>
          <a:p>
            <a:pPr lvl="1"/>
            <a:r>
              <a:rPr lang="en-US" dirty="0"/>
              <a:t>worst case: 52 times</a:t>
            </a:r>
          </a:p>
          <a:p>
            <a:pPr lvl="1"/>
            <a:r>
              <a:rPr lang="en-US" dirty="0"/>
              <a:t>Binary search: O(log</a:t>
            </a:r>
            <a:r>
              <a:rPr lang="en-US" baseline="-25000" dirty="0"/>
              <a:t>2</a:t>
            </a:r>
            <a:r>
              <a:rPr lang="en-US" dirty="0"/>
              <a:t>52)</a:t>
            </a:r>
          </a:p>
          <a:p>
            <a:r>
              <a:rPr lang="en-US" dirty="0"/>
              <a:t>It proposes a method with O(1)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1689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127EE-A85F-0EFA-68A2-694D84C8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Mantissa Prefix Number Search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C28A-6A32-4115-F929-4589B59F0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Theorem 1: decimal and binary mantissa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CN" dirty="0"/>
              <a:t>𝑔(𝛼) = 𝑓 (𝛼) + 𝑒 − 1023 = ⌈𝛼 × 𝑙𝑜𝑔</a:t>
            </a:r>
            <a:r>
              <a:rPr lang="en-CN" baseline="-25000" dirty="0"/>
              <a:t>2</a:t>
            </a:r>
            <a:r>
              <a:rPr lang="en-CN" dirty="0"/>
              <a:t>10⌉ + 𝑒 − 1023</a:t>
            </a:r>
          </a:p>
          <a:p>
            <a:r>
              <a:rPr lang="en-US" dirty="0"/>
              <a:t>calculate the best mantissa prefix number 𝑣 ′ by simply erasing the mantissa bits after 𝑚𝑔(𝛼) of 𝑣, which takes only O (1).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11196-7C81-7B50-5A6C-77054779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69" y="2189728"/>
            <a:ext cx="5592445" cy="27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0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1F87-AA4B-1BF0-B7F4-865272EC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Place Count Calculation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923FD-A0ED-77B2-268F-188455480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4690" cy="4351338"/>
          </a:xfrm>
        </p:spPr>
        <p:txBody>
          <a:bodyPr>
            <a:normAutofit/>
          </a:bodyPr>
          <a:lstStyle/>
          <a:p>
            <a:r>
              <a:rPr lang="en-US" dirty="0"/>
              <a:t>Problem II: How to store the decimal place count </a:t>
            </a:r>
            <a:r>
              <a:rPr lang="en-US" b="1" dirty="0"/>
              <a:t>𝛼</a:t>
            </a:r>
            <a:r>
              <a:rPr lang="en-US" dirty="0"/>
              <a:t> with the minimum storage cost</a:t>
            </a:r>
          </a:p>
          <a:p>
            <a:r>
              <a:rPr lang="en-US" dirty="0"/>
              <a:t>the minimum value of the double-precision floating-point number is about </a:t>
            </a:r>
            <a:r>
              <a:rPr lang="en-US" b="1" dirty="0"/>
              <a:t>4.9 × 10</a:t>
            </a:r>
            <a:r>
              <a:rPr lang="en-US" b="1" baseline="30000" dirty="0"/>
              <a:t>−324</a:t>
            </a:r>
            <a:r>
              <a:rPr lang="en-US" b="1" dirty="0"/>
              <a:t>, so 𝛼</a:t>
            </a:r>
            <a:r>
              <a:rPr lang="en-US" b="1" baseline="-25000" dirty="0"/>
              <a:t>𝑚𝑎𝑥</a:t>
            </a:r>
            <a:r>
              <a:rPr lang="en-US" b="1" dirty="0"/>
              <a:t> = 324 and ⌈𝑙𝑜𝑔</a:t>
            </a:r>
            <a:r>
              <a:rPr lang="en-US" b="1" baseline="-25000" dirty="0"/>
              <a:t>2</a:t>
            </a:r>
            <a:r>
              <a:rPr lang="en-US" b="1" dirty="0"/>
              <a:t>𝛼</a:t>
            </a:r>
            <a:r>
              <a:rPr lang="en-US" b="1" baseline="-25000" dirty="0"/>
              <a:t>𝑚𝑎𝑥</a:t>
            </a:r>
            <a:r>
              <a:rPr lang="en-US" b="1" dirty="0"/>
              <a:t> ⌉ = 9</a:t>
            </a:r>
            <a:r>
              <a:rPr lang="en-US" dirty="0"/>
              <a:t>, i.e., the basic method needs as many as 9 bits to store 𝛼 during the compression process for each double value</a:t>
            </a:r>
          </a:p>
          <a:p>
            <a:r>
              <a:rPr lang="en-US" dirty="0"/>
              <a:t>𝛼 = 𝐷𝑃 (𝑣) = |𝑙| = −𝑙, 𝛽 = 𝐷𝑆 (𝑣) = 𝑆𝑃 (𝑣) + 1 − 𝑙,</a:t>
            </a:r>
            <a:r>
              <a:rPr lang="en-CN" dirty="0"/>
              <a:t> 𝑆𝑃 (𝑣) = ⌊𝑙𝑜𝑔10 |𝑣|⌋.</a:t>
            </a:r>
            <a:endParaRPr lang="en-US" dirty="0"/>
          </a:p>
          <a:p>
            <a:r>
              <a:rPr lang="en-CN" dirty="0"/>
              <a:t>𝛼 = 𝛽 − (𝑆𝑃 (𝑣) + 1)</a:t>
            </a:r>
          </a:p>
          <a:p>
            <a:r>
              <a:rPr lang="en-US" dirty="0"/>
              <a:t>S</a:t>
            </a:r>
            <a:r>
              <a:rPr lang="en-CN" dirty="0"/>
              <a:t>tore </a:t>
            </a:r>
            <a:r>
              <a:rPr lang="en-US" dirty="0"/>
              <a:t>𝛽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7219FB-5E27-F61E-8385-2B8C0FA9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510" y="5308098"/>
            <a:ext cx="5570220" cy="11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95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EF8D-7888-BA3E-9C3A-D3995408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Place Count Calculation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737A6-37C9-F343-4D2B-CD1DEF595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Theorem 2. Given a double value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and its best mantissa prefix number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′ , if </a:t>
                </a:r>
                <a:r>
                  <a:rPr lang="zh-CN" altLang="en-US" dirty="0"/>
                  <a:t>𝑣 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𝑖 </a:t>
                </a:r>
                <a:r>
                  <a:rPr lang="en-US" altLang="zh-CN" dirty="0"/>
                  <a:t>&gt; 0, then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) =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′ ).</a:t>
                </a:r>
              </a:p>
              <a:p>
                <a:r>
                  <a:rPr lang="en-US" altLang="zh-CN" dirty="0"/>
                  <a:t>When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𝑖 </a:t>
                </a:r>
                <a:r>
                  <a:rPr lang="en-US" altLang="zh-CN" dirty="0"/>
                  <a:t>&gt; 0, Theorem 2 does not hold. Figure (a) gives an example of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= 0.1 with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) = −1. If performing the erasing operation on 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, we get 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′ = 0.0625 with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′) = −2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Theorem 3. Given a double value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i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𝑖 </a:t>
                </a:r>
                <a:r>
                  <a:rPr lang="en-US" altLang="zh-CN" dirty="0"/>
                  <a:t>&gt; 0, and its best mantissa prefix number 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′ , we have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</a:t>
                </a:r>
                <a:r>
                  <a:rPr lang="en-US" altLang="zh-CN" dirty="0"/>
                  <a:t>) = </a:t>
                </a:r>
                <a:r>
                  <a:rPr lang="zh-CN" altLang="en-US" dirty="0"/>
                  <a:t>𝑆𝑃 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𝑣 </a:t>
                </a:r>
                <a:r>
                  <a:rPr lang="en-US" altLang="zh-CN" dirty="0"/>
                  <a:t>′ ) + 1.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737A6-37C9-F343-4D2B-CD1DEF595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15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5E4FE0-3D5B-4864-C3C1-E283E7C6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07" y="4001294"/>
            <a:ext cx="9800169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46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EF8D-7888-BA3E-9C3A-D3995408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Decimal Place Count Calculation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737A6-37C9-F343-4D2B-CD1DEF595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𝛼 </a:t>
            </a:r>
            <a:r>
              <a:rPr lang="en-US" altLang="zh-CN" dirty="0"/>
              <a:t>= </a:t>
            </a:r>
            <a:r>
              <a:rPr lang="zh-CN" altLang="en-US" dirty="0"/>
              <a:t>𝛽 − </a:t>
            </a:r>
            <a:r>
              <a:rPr lang="en-US" altLang="zh-CN" dirty="0"/>
              <a:t>(</a:t>
            </a:r>
            <a:r>
              <a:rPr lang="zh-CN" altLang="en-US" dirty="0"/>
              <a:t>𝑆𝑃 </a:t>
            </a:r>
            <a:r>
              <a:rPr lang="en-US" altLang="zh-CN" dirty="0"/>
              <a:t>(</a:t>
            </a:r>
            <a:r>
              <a:rPr lang="zh-CN" altLang="en-US" dirty="0"/>
              <a:t>𝑣</a:t>
            </a:r>
            <a:r>
              <a:rPr lang="en-US" altLang="zh-CN" dirty="0"/>
              <a:t>) + 1)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𝑣 </a:t>
            </a:r>
            <a:r>
              <a:rPr lang="en-US" altLang="zh-CN" dirty="0"/>
              <a:t>= 10^{− (</a:t>
            </a:r>
            <a:r>
              <a:rPr lang="zh-CN" altLang="en-US" dirty="0"/>
              <a:t>𝑆𝑃 </a:t>
            </a:r>
            <a:r>
              <a:rPr lang="en-US" altLang="zh-CN" dirty="0"/>
              <a:t>(</a:t>
            </a:r>
            <a:r>
              <a:rPr lang="zh-CN" altLang="en-US" dirty="0"/>
              <a:t>𝑣</a:t>
            </a:r>
            <a:r>
              <a:rPr lang="en-US" altLang="zh-CN" dirty="0"/>
              <a:t>′)+1)}</a:t>
            </a:r>
          </a:p>
          <a:p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D5227-64B5-6DD5-2D36-6079481F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18" y="2250094"/>
            <a:ext cx="5792873" cy="103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32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856</Words>
  <Application>Microsoft Office PowerPoint</Application>
  <PresentationFormat>Widescreen</PresentationFormat>
  <Paragraphs>64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Elf: Erasing-based Lossless Floating-Point Compression</vt:lpstr>
      <vt:lpstr>Motivation</vt:lpstr>
      <vt:lpstr>Elf Eraser</vt:lpstr>
      <vt:lpstr>Observation</vt:lpstr>
      <vt:lpstr>Mantissa Prefix Number Search</vt:lpstr>
      <vt:lpstr>Mantissa Prefix Number Search</vt:lpstr>
      <vt:lpstr>Decimal Place Count Calculation</vt:lpstr>
      <vt:lpstr>Decimal Place Count Calculation</vt:lpstr>
      <vt:lpstr>Decimal Place Count Calculation</vt:lpstr>
      <vt:lpstr>Decimal Place Count Calculation</vt:lpstr>
      <vt:lpstr>When 𝛿 is Zero</vt:lpstr>
      <vt:lpstr>Elf 〖XOR〗_cmp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Elf: Erasing-based Lossless Floating-Point Compression</dc:title>
  <dc:creator>Shawl Jinnsjao</dc:creator>
  <cp:lastModifiedBy>肖 今朝</cp:lastModifiedBy>
  <cp:revision>8</cp:revision>
  <dcterms:created xsi:type="dcterms:W3CDTF">2023-04-17T13:24:06Z</dcterms:created>
  <dcterms:modified xsi:type="dcterms:W3CDTF">2023-04-18T03:21:13Z</dcterms:modified>
</cp:coreProperties>
</file>