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3"/>
    <p:sldId id="261" r:id="rId4"/>
    <p:sldId id="273" r:id="rId6"/>
    <p:sldId id="278" r:id="rId7"/>
    <p:sldId id="274" r:id="rId8"/>
    <p:sldId id="257" r:id="rId9"/>
    <p:sldId id="269" r:id="rId10"/>
    <p:sldId id="25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PS" initials="W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43FF"/>
    <a:srgbClr val="4A63FF"/>
    <a:srgbClr val="8B9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07" d="100"/>
          <a:sy n="107" d="100"/>
        </p:scale>
        <p:origin x="5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在</a:t>
            </a:r>
            <a:r>
              <a:rPr lang="en-US" altLang="zh-CN"/>
              <a:t> DeepSeek </a:t>
            </a:r>
            <a:r>
              <a:rPr lang="zh-CN" altLang="en-US"/>
              <a:t>官网上可以看到，</a:t>
            </a:r>
            <a:r>
              <a:rPr lang="en-US" altLang="zh-CN"/>
              <a:t>DeepSeek-V3</a:t>
            </a:r>
            <a:r>
              <a:rPr lang="zh-CN" altLang="en-US"/>
              <a:t>、</a:t>
            </a:r>
            <a:r>
              <a:rPr lang="en-US" altLang="zh-CN"/>
              <a:t>V2.5 </a:t>
            </a:r>
            <a:r>
              <a:rPr lang="zh-CN" altLang="en-US"/>
              <a:t>版本都用了</a:t>
            </a:r>
            <a:r>
              <a:rPr lang="en-US" altLang="en-US"/>
              <a:t> </a:t>
            </a:r>
            <a:r>
              <a:rPr lang="en-US" altLang="zh-CN"/>
              <a:t>MoE </a:t>
            </a:r>
            <a:r>
              <a:rPr lang="zh-CN" altLang="en-US"/>
              <a:t>架构。但像</a:t>
            </a:r>
            <a:r>
              <a:rPr lang="en-US" altLang="zh-CN"/>
              <a:t> Qwen</a:t>
            </a:r>
            <a:r>
              <a:rPr lang="zh-CN" altLang="en-US"/>
              <a:t>、</a:t>
            </a:r>
            <a:r>
              <a:rPr lang="en-US" altLang="zh-CN"/>
              <a:t>Llama </a:t>
            </a:r>
            <a:r>
              <a:rPr lang="zh-CN" altLang="en-US"/>
              <a:t>模型，用的却是</a:t>
            </a:r>
            <a:r>
              <a:rPr lang="en-US" altLang="zh-CN"/>
              <a:t> Dense </a:t>
            </a:r>
            <a:r>
              <a:rPr lang="zh-CN" altLang="en-US"/>
              <a:t>架构，也就是传统的</a:t>
            </a:r>
            <a:r>
              <a:rPr lang="en-US" altLang="zh-CN"/>
              <a:t> Transformer </a:t>
            </a:r>
            <a:r>
              <a:rPr lang="zh-CN" altLang="en-US"/>
              <a:t>架构。这两种架构有个很明显的区别。</a:t>
            </a:r>
            <a:r>
              <a:rPr lang="en-US" altLang="zh-CN"/>
              <a:t>DeepSeek-V3 </a:t>
            </a:r>
            <a:r>
              <a:rPr lang="zh-CN" altLang="en-US"/>
              <a:t>版本总参数量高达</a:t>
            </a:r>
            <a:r>
              <a:rPr lang="en-US" altLang="zh-CN"/>
              <a:t> 6710 </a:t>
            </a:r>
            <a:r>
              <a:rPr lang="zh-CN" altLang="en-US"/>
              <a:t>亿，可每次计算激活的参数量，也就是真正参与到计算里的参数，只有</a:t>
            </a:r>
            <a:r>
              <a:rPr lang="en-US" altLang="zh-CN"/>
              <a:t> 370 </a:t>
            </a:r>
            <a:r>
              <a:rPr lang="zh-CN" altLang="en-US"/>
              <a:t>亿，是总参数量的</a:t>
            </a:r>
            <a:r>
              <a:rPr lang="en-US" altLang="zh-CN"/>
              <a:t>5.5%</a:t>
            </a:r>
            <a:r>
              <a:rPr lang="zh-CN" altLang="en-US"/>
              <a:t>。但</a:t>
            </a:r>
            <a:r>
              <a:rPr lang="en-US" altLang="zh-CN"/>
              <a:t> Qwen </a:t>
            </a:r>
            <a:r>
              <a:rPr lang="zh-CN" altLang="en-US"/>
              <a:t>和</a:t>
            </a:r>
            <a:r>
              <a:rPr lang="en-US" altLang="zh-CN"/>
              <a:t> LLama </a:t>
            </a:r>
            <a:r>
              <a:rPr lang="zh-CN" altLang="en-US"/>
              <a:t>模型就不一样了，它们每次计算激活的参数量，就是整个模型的参数量，没有</a:t>
            </a:r>
            <a:r>
              <a:rPr lang="en-US" altLang="zh-CN"/>
              <a:t> “</a:t>
            </a:r>
            <a:r>
              <a:rPr lang="zh-CN" altLang="en-US"/>
              <a:t>打折</a:t>
            </a:r>
            <a:r>
              <a:rPr lang="en-US" altLang="zh-CN"/>
              <a:t>”</a:t>
            </a:r>
            <a:r>
              <a:rPr lang="zh-CN" altLang="en-US"/>
              <a:t>。为啥会出现这种差异呢？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是因为</a:t>
            </a:r>
            <a:r>
              <a:rPr lang="en-US" altLang="zh-CN">
                <a:sym typeface="+mn-ea"/>
              </a:rPr>
              <a:t>MoE</a:t>
            </a:r>
            <a:r>
              <a:rPr lang="zh-CN" altLang="en-US">
                <a:sym typeface="+mn-ea"/>
              </a:rPr>
              <a:t>架构，并非每次推理都使用全部权重，而是由多个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专家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子模型组成，每个输入只激活其中一部分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专家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。</a:t>
            </a:r>
            <a:r>
              <a:rPr lang="zh-CN" altLang="en-US"/>
              <a:t>如图，</a:t>
            </a:r>
            <a:r>
              <a:rPr lang="en-US" altLang="zh-CN"/>
              <a:t>MoE(Mixture of Experts)</a:t>
            </a:r>
            <a:r>
              <a:rPr lang="zh-CN" altLang="en-US"/>
              <a:t>是一种网络层结构，</a:t>
            </a:r>
            <a:r>
              <a:rPr lang="en-US" altLang="zh-CN"/>
              <a:t> </a:t>
            </a:r>
            <a:r>
              <a:rPr lang="zh-CN" altLang="en-US"/>
              <a:t>网络层主要包括三部分：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在</a:t>
            </a:r>
            <a:r>
              <a:rPr lang="en-US" altLang="zh-CN"/>
              <a:t>DeepSeekMoE</a:t>
            </a:r>
            <a:r>
              <a:rPr lang="zh-CN" altLang="en-US"/>
              <a:t>之前，</a:t>
            </a:r>
            <a:r>
              <a:rPr lang="en-US" altLang="zh-CN"/>
              <a:t>MoE</a:t>
            </a:r>
            <a:r>
              <a:rPr lang="zh-CN" altLang="en-US"/>
              <a:t>模型的性能总是达不到其理论上限，即同等参数量的</a:t>
            </a:r>
            <a:r>
              <a:rPr lang="en-US" altLang="zh-CN"/>
              <a:t>Dense</a:t>
            </a:r>
            <a:r>
              <a:rPr lang="zh-CN" altLang="en-US"/>
              <a:t>模型。这主要源于以下两点问题：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为了解决专家知识混杂，并保持专家参数数量和计算成本的不增加，作者对专家进行更细粒度的分割。</a:t>
            </a:r>
            <a:endParaRPr lang="zh-CN" altLang="en-US"/>
          </a:p>
          <a:p>
            <a:r>
              <a:rPr lang="zh-CN" altLang="en-US"/>
              <a:t>为了解决知识冗余问题，作者进一步隔离出共享专家。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除了在模型架构上的改进，</a:t>
            </a:r>
            <a:r>
              <a:rPr lang="en-US" altLang="zh-CN">
                <a:sym typeface="+mn-ea"/>
              </a:rPr>
              <a:t>DeepSeekMoE</a:t>
            </a:r>
            <a:r>
              <a:rPr lang="zh-CN" altLang="en-US">
                <a:sym typeface="+mn-ea"/>
              </a:rPr>
              <a:t>随着从</a:t>
            </a:r>
            <a:r>
              <a:rPr lang="en-US" altLang="zh-CN">
                <a:sym typeface="+mn-ea"/>
              </a:rPr>
              <a:t>V1 </a:t>
            </a:r>
            <a:r>
              <a:rPr lang="zh-CN" altLang="en-US">
                <a:sym typeface="+mn-ea"/>
              </a:rPr>
              <a:t>到</a:t>
            </a:r>
            <a:r>
              <a:rPr lang="en-US" altLang="zh-CN">
                <a:sym typeface="+mn-ea"/>
              </a:rPr>
              <a:t> V3</a:t>
            </a:r>
            <a:r>
              <a:rPr lang="zh-CN" altLang="en-US">
                <a:sym typeface="+mn-ea"/>
              </a:rPr>
              <a:t>的演进，在负载均衡上，做了较多工作。从</a:t>
            </a:r>
            <a:r>
              <a:rPr lang="en-US" altLang="zh-CN"/>
              <a:t>V1</a:t>
            </a:r>
            <a:r>
              <a:rPr lang="zh-CN" altLang="en-US">
                <a:solidFill>
                  <a:srgbClr val="445469"/>
                </a:solidFill>
                <a:sym typeface="Arial" panose="020B0604020202020204" pitchFamily="34" charset="0"/>
              </a:rPr>
              <a:t>引入了专家级和设备级负载</a:t>
            </a:r>
            <a:r>
              <a:rPr lang="en-US" altLang="zh-CN">
                <a:solidFill>
                  <a:srgbClr val="445469"/>
                </a:solidFill>
                <a:sym typeface="Arial" panose="020B0604020202020204" pitchFamily="34" charset="0"/>
              </a:rPr>
              <a:t>loss</a:t>
            </a:r>
            <a:r>
              <a:rPr lang="zh-CN" altLang="en-US"/>
              <a:t>，到</a:t>
            </a:r>
            <a:r>
              <a:rPr lang="en-US" altLang="zh-CN"/>
              <a:t>V2</a:t>
            </a:r>
            <a:r>
              <a:rPr lang="zh-CN" altLang="en-US"/>
              <a:t>优化设备间通信负载，再到</a:t>
            </a:r>
            <a:r>
              <a:rPr lang="en-US" altLang="zh-CN"/>
              <a:t>V3</a:t>
            </a:r>
            <a:r>
              <a:rPr lang="zh-CN" altLang="en-US"/>
              <a:t>精简负载</a:t>
            </a:r>
            <a:r>
              <a:rPr lang="en-US" altLang="zh-CN"/>
              <a:t>loss</a:t>
            </a:r>
            <a:r>
              <a:rPr lang="zh-CN" altLang="en-US"/>
              <a:t>，逐步实现高效计算与通信均衡。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B0B1-B83B-BD4F-B6C6-AEB96C84843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BFC4-82D7-6B43-95D0-C751D556CD3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B0B1-B83B-BD4F-B6C6-AEB96C84843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BFC4-82D7-6B43-95D0-C751D556CD3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B0B1-B83B-BD4F-B6C6-AEB96C84843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BFC4-82D7-6B43-95D0-C751D556CD3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B0B1-B83B-BD4F-B6C6-AEB96C84843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BFC4-82D7-6B43-95D0-C751D556CD3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B0B1-B83B-BD4F-B6C6-AEB96C84843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BFC4-82D7-6B43-95D0-C751D556CD3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B0B1-B83B-BD4F-B6C6-AEB96C84843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BFC4-82D7-6B43-95D0-C751D556CD3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B0B1-B83B-BD4F-B6C6-AEB96C84843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BFC4-82D7-6B43-95D0-C751D556CD3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B0B1-B83B-BD4F-B6C6-AEB96C84843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BFC4-82D7-6B43-95D0-C751D556CD3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B0B1-B83B-BD4F-B6C6-AEB96C84843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BFC4-82D7-6B43-95D0-C751D556CD3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B0B1-B83B-BD4F-B6C6-AEB96C84843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BFC4-82D7-6B43-95D0-C751D556CD3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B0B1-B83B-BD4F-B6C6-AEB96C84843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BFC4-82D7-6B43-95D0-C751D556CD3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AB0B1-B83B-BD4F-B6C6-AEB96C84843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2BFC4-82D7-6B43-95D0-C751D556CD30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3" Type="http://schemas.openxmlformats.org/officeDocument/2006/relationships/notesSlide" Target="../notesSlides/notesSlide5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20.xml"/><Relationship Id="rId10" Type="http://schemas.openxmlformats.org/officeDocument/2006/relationships/tags" Target="../tags/tag19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" y="2167918"/>
            <a:ext cx="12192000" cy="9036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5400" b="1" spc="300">
                <a:gradFill>
                  <a:gsLst>
                    <a:gs pos="0">
                      <a:srgbClr val="3A67F1"/>
                    </a:gs>
                    <a:gs pos="100000">
                      <a:srgbClr val="00B0F0"/>
                    </a:gs>
                  </a:gsLst>
                  <a:lin ang="30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GB" altLang="zh-CN" sz="4400" spc="0" dirty="0" err="1">
                <a:gradFill>
                  <a:gsLst>
                    <a:gs pos="0">
                      <a:srgbClr val="4C43FF"/>
                    </a:gs>
                    <a:gs pos="100000">
                      <a:srgbClr val="00B0F0"/>
                    </a:gs>
                  </a:gsLst>
                  <a:lin ang="3000000" scaled="0"/>
                </a:gradFill>
              </a:rPr>
              <a:t>DeepSeek</a:t>
            </a:r>
            <a:r>
              <a:rPr lang="en-US" altLang="en-GB" sz="4400" spc="0" dirty="0" err="1">
                <a:gradFill>
                  <a:gsLst>
                    <a:gs pos="0">
                      <a:srgbClr val="4C43FF"/>
                    </a:gs>
                    <a:gs pos="100000">
                      <a:srgbClr val="00B0F0"/>
                    </a:gs>
                  </a:gsLst>
                  <a:lin ang="3000000" scaled="0"/>
                </a:gradFill>
              </a:rPr>
              <a:t>-MoE</a:t>
            </a:r>
            <a:r>
              <a:rPr lang="zh-CN" altLang="en-US" sz="4400" spc="0" dirty="0">
                <a:gradFill>
                  <a:gsLst>
                    <a:gs pos="0">
                      <a:srgbClr val="4C43FF"/>
                    </a:gs>
                    <a:gs pos="100000">
                      <a:srgbClr val="00B0F0"/>
                    </a:gs>
                  </a:gsLst>
                  <a:lin ang="3000000" scaled="0"/>
                </a:gradFill>
              </a:rPr>
              <a:t>技术细节</a:t>
            </a:r>
            <a:endParaRPr lang="zh-CN" altLang="en-US" sz="4400" spc="0" dirty="0">
              <a:gradFill>
                <a:gsLst>
                  <a:gs pos="0">
                    <a:srgbClr val="4C43FF"/>
                  </a:gs>
                  <a:gs pos="100000">
                    <a:srgbClr val="00B0F0"/>
                  </a:gs>
                </a:gsLst>
                <a:lin ang="3000000" scaled="0"/>
              </a:gradFill>
            </a:endParaRPr>
          </a:p>
        </p:txBody>
      </p:sp>
      <p:grpSp>
        <p:nvGrpSpPr>
          <p:cNvPr id="45" name="组合 44"/>
          <p:cNvGrpSpPr/>
          <p:nvPr/>
        </p:nvGrpSpPr>
        <p:grpSpPr>
          <a:xfrm rot="0">
            <a:off x="3024505" y="3909060"/>
            <a:ext cx="2530223" cy="586740"/>
            <a:chOff x="1227041" y="4711437"/>
            <a:chExt cx="1932969" cy="586740"/>
          </a:xfrm>
        </p:grpSpPr>
        <p:sp>
          <p:nvSpPr>
            <p:cNvPr id="46" name="矩形: 圆角 45"/>
            <p:cNvSpPr/>
            <p:nvPr/>
          </p:nvSpPr>
          <p:spPr>
            <a:xfrm>
              <a:off x="1227041" y="4711437"/>
              <a:ext cx="1932969" cy="586740"/>
            </a:xfrm>
            <a:prstGeom prst="roundRect">
              <a:avLst>
                <a:gd name="adj" fmla="val 50000"/>
              </a:avLst>
            </a:prstGeom>
            <a:solidFill>
              <a:srgbClr val="2875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1227526" y="4774937"/>
              <a:ext cx="1931706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sz="2400" b="1" dirty="0">
                  <a:solidFill>
                    <a:schemeClr val="bg1"/>
                  </a:solidFill>
                  <a:latin typeface="Segoe UI" panose="020B0502040204020203" pitchFamily="34" charset="0"/>
                  <a:ea typeface="微软雅黑" panose="020B0503020204020204" pitchFamily="34" charset="-122"/>
                  <a:cs typeface="Segoe UI" panose="020B0502040204020203" pitchFamily="34" charset="0"/>
                  <a:sym typeface="Segoe UI" panose="020B0502040204020203" pitchFamily="34" charset="0"/>
                </a:rPr>
                <a:t>分享人</a:t>
              </a:r>
              <a:r>
                <a:rPr lang="en-US" altLang="zh-CN" sz="2400" b="1" dirty="0">
                  <a:solidFill>
                    <a:schemeClr val="bg1"/>
                  </a:solidFill>
                  <a:latin typeface="Segoe UI" panose="020B0502040204020203" pitchFamily="34" charset="0"/>
                  <a:ea typeface="微软雅黑" panose="020B0503020204020204" pitchFamily="34" charset="-122"/>
                  <a:cs typeface="Segoe UI" panose="020B0502040204020203" pitchFamily="34" charset="0"/>
                  <a:sym typeface="Segoe UI" panose="020B0502040204020203" pitchFamily="34" charset="0"/>
                </a:rPr>
                <a:t> </a:t>
              </a:r>
              <a:r>
                <a:rPr lang="zh-CN" altLang="en-US" sz="2400" b="1" dirty="0">
                  <a:solidFill>
                    <a:schemeClr val="bg1"/>
                  </a:solidFill>
                  <a:latin typeface="Segoe UI" panose="020B0502040204020203" pitchFamily="34" charset="0"/>
                  <a:ea typeface="微软雅黑" panose="020B0503020204020204" pitchFamily="34" charset="-122"/>
                  <a:cs typeface="Segoe UI" panose="020B0502040204020203" pitchFamily="34" charset="0"/>
                  <a:sym typeface="Segoe UI" panose="020B0502040204020203" pitchFamily="34" charset="0"/>
                </a:rPr>
                <a:t>陈鲲鹏</a:t>
              </a:r>
              <a:endParaRPr lang="zh-CN" altLang="en-US" sz="2400" b="1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  <a:sym typeface="Segoe UI" panose="020B0502040204020203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627495" y="3909060"/>
            <a:ext cx="2593340" cy="586740"/>
            <a:chOff x="12781" y="6551"/>
            <a:chExt cx="4607" cy="924"/>
          </a:xfrm>
        </p:grpSpPr>
        <p:sp>
          <p:nvSpPr>
            <p:cNvPr id="3" name="矩形: 圆角 45"/>
            <p:cNvSpPr/>
            <p:nvPr>
              <p:custDataLst>
                <p:tags r:id="rId2"/>
              </p:custDataLst>
            </p:nvPr>
          </p:nvSpPr>
          <p:spPr>
            <a:xfrm>
              <a:off x="12781" y="6551"/>
              <a:ext cx="4607" cy="924"/>
            </a:xfrm>
            <a:prstGeom prst="roundRect">
              <a:avLst>
                <a:gd name="adj" fmla="val 50000"/>
              </a:avLst>
            </a:prstGeom>
            <a:solidFill>
              <a:srgbClr val="2875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 dirty="0">
                <a:latin typeface="Segoe UI" panose="020B0502040204020203" pitchFamily="34" charset="0"/>
                <a:ea typeface="微软雅黑" panose="020B0503020204020204" pitchFamily="34" charset="-122"/>
                <a:sym typeface="Segoe UI" panose="020B0502040204020203" pitchFamily="34" charset="0"/>
              </a:endParaRPr>
            </a:p>
          </p:txBody>
        </p:sp>
        <p:sp>
          <p:nvSpPr>
            <p:cNvPr id="4" name="文本框 3"/>
            <p:cNvSpPr txBox="1"/>
            <p:nvPr>
              <p:custDataLst>
                <p:tags r:id="rId3"/>
              </p:custDataLst>
            </p:nvPr>
          </p:nvSpPr>
          <p:spPr>
            <a:xfrm>
              <a:off x="13169" y="6651"/>
              <a:ext cx="3831" cy="72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Segoe UI" panose="020B0502040204020203" pitchFamily="34" charset="0"/>
                  <a:ea typeface="微软雅黑" panose="020B0503020204020204" pitchFamily="34" charset="-122"/>
                  <a:cs typeface="Segoe UI" panose="020B0502040204020203" pitchFamily="34" charset="0"/>
                  <a:sym typeface="Segoe UI" panose="020B0502040204020203" pitchFamily="34" charset="0"/>
                </a:rPr>
                <a:t>2025</a:t>
              </a:r>
              <a:r>
                <a:rPr lang="zh-CN" altLang="en-US" sz="2400" b="1" dirty="0">
                  <a:solidFill>
                    <a:schemeClr val="bg1"/>
                  </a:solidFill>
                  <a:latin typeface="Segoe UI" panose="020B0502040204020203" pitchFamily="34" charset="0"/>
                  <a:ea typeface="微软雅黑" panose="020B0503020204020204" pitchFamily="34" charset="-122"/>
                  <a:cs typeface="Segoe UI" panose="020B0502040204020203" pitchFamily="34" charset="0"/>
                  <a:sym typeface="Segoe UI" panose="020B0502040204020203" pitchFamily="34" charset="0"/>
                </a:rPr>
                <a:t>年</a:t>
              </a:r>
              <a:r>
                <a:rPr lang="en-US" altLang="zh-CN" sz="2400" b="1" dirty="0">
                  <a:solidFill>
                    <a:schemeClr val="bg1"/>
                  </a:solidFill>
                  <a:latin typeface="Segoe UI" panose="020B0502040204020203" pitchFamily="34" charset="0"/>
                  <a:ea typeface="微软雅黑" panose="020B0503020204020204" pitchFamily="34" charset="-122"/>
                  <a:cs typeface="Segoe UI" panose="020B0502040204020203" pitchFamily="34" charset="0"/>
                  <a:sym typeface="Segoe UI" panose="020B0502040204020203" pitchFamily="34" charset="0"/>
                </a:rPr>
                <a:t>3</a:t>
              </a:r>
              <a:r>
                <a:rPr lang="zh-CN" altLang="en-US" sz="2400" b="1" dirty="0">
                  <a:solidFill>
                    <a:schemeClr val="bg1"/>
                  </a:solidFill>
                  <a:latin typeface="Segoe UI" panose="020B0502040204020203" pitchFamily="34" charset="0"/>
                  <a:ea typeface="微软雅黑" panose="020B0503020204020204" pitchFamily="34" charset="-122"/>
                  <a:cs typeface="Segoe UI" panose="020B0502040204020203" pitchFamily="34" charset="0"/>
                  <a:sym typeface="Segoe UI" panose="020B0502040204020203" pitchFamily="34" charset="0"/>
                </a:rPr>
                <a:t>月</a:t>
              </a:r>
              <a:r>
                <a:rPr lang="en-US" altLang="zh-CN" sz="2400" b="1" dirty="0">
                  <a:solidFill>
                    <a:schemeClr val="bg1"/>
                  </a:solidFill>
                  <a:latin typeface="Segoe UI" panose="020B0502040204020203" pitchFamily="34" charset="0"/>
                  <a:ea typeface="微软雅黑" panose="020B0503020204020204" pitchFamily="34" charset="-122"/>
                  <a:cs typeface="Segoe UI" panose="020B0502040204020203" pitchFamily="34" charset="0"/>
                  <a:sym typeface="Segoe UI" panose="020B0502040204020203" pitchFamily="34" charset="0"/>
                </a:rPr>
                <a:t>6</a:t>
              </a:r>
              <a:r>
                <a:rPr lang="zh-CN" altLang="en-US" sz="2400" b="1" dirty="0">
                  <a:solidFill>
                    <a:schemeClr val="bg1"/>
                  </a:solidFill>
                  <a:latin typeface="Segoe UI" panose="020B0502040204020203" pitchFamily="34" charset="0"/>
                  <a:ea typeface="微软雅黑" panose="020B0503020204020204" pitchFamily="34" charset="-122"/>
                  <a:cs typeface="Segoe UI" panose="020B0502040204020203" pitchFamily="34" charset="0"/>
                  <a:sym typeface="Segoe UI" panose="020B0502040204020203" pitchFamily="34" charset="0"/>
                </a:rPr>
                <a:t>日</a:t>
              </a:r>
              <a:endParaRPr lang="zh-CN" altLang="en-US" sz="2400" b="1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  <a:sym typeface="Segoe UI" panose="020B0502040204020203" pitchFamily="34" charset="0"/>
              </a:endParaRPr>
            </a:p>
          </p:txBody>
        </p:sp>
      </p:grp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" y="459768"/>
            <a:ext cx="12192000" cy="6819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5400" b="1" spc="300">
                <a:gradFill>
                  <a:gsLst>
                    <a:gs pos="0">
                      <a:srgbClr val="3A67F1"/>
                    </a:gs>
                    <a:gs pos="100000">
                      <a:srgbClr val="00B0F0"/>
                    </a:gs>
                  </a:gsLst>
                  <a:lin ang="30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zh-CN" sz="3200" spc="0" dirty="0">
                <a:gradFill>
                  <a:gsLst>
                    <a:gs pos="0">
                      <a:srgbClr val="4C43FF"/>
                    </a:gs>
                    <a:gs pos="100000">
                      <a:srgbClr val="00B0F0"/>
                    </a:gs>
                  </a:gsLst>
                  <a:lin ang="3000000" scaled="0"/>
                </a:gradFill>
              </a:rPr>
              <a:t>R1</a:t>
            </a:r>
            <a:r>
              <a:rPr lang="zh-CN" altLang="en-US" sz="3200" spc="0" dirty="0">
                <a:gradFill>
                  <a:gsLst>
                    <a:gs pos="0">
                      <a:srgbClr val="4C43FF"/>
                    </a:gs>
                    <a:gs pos="100000">
                      <a:srgbClr val="00B0F0"/>
                    </a:gs>
                  </a:gsLst>
                  <a:lin ang="3000000" scaled="0"/>
                </a:gradFill>
              </a:rPr>
              <a:t>：引发热潮</a:t>
            </a:r>
            <a:endParaRPr lang="zh-CN" altLang="en-US" sz="3200" spc="0" dirty="0">
              <a:gradFill>
                <a:gsLst>
                  <a:gs pos="0">
                    <a:srgbClr val="4C43FF"/>
                  </a:gs>
                  <a:gs pos="100000">
                    <a:srgbClr val="00B0F0"/>
                  </a:gs>
                </a:gsLst>
                <a:lin ang="3000000" scaled="0"/>
              </a:gra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5825" y="1779270"/>
            <a:ext cx="10420350" cy="38766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" y="459768"/>
            <a:ext cx="12192000" cy="6819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5400" b="1" spc="300">
                <a:gradFill>
                  <a:gsLst>
                    <a:gs pos="0">
                      <a:srgbClr val="3A67F1"/>
                    </a:gs>
                    <a:gs pos="100000">
                      <a:srgbClr val="00B0F0"/>
                    </a:gs>
                  </a:gsLst>
                  <a:lin ang="30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zh-CN" altLang="en-US" sz="3200" spc="0" dirty="0">
                <a:gradFill>
                  <a:gsLst>
                    <a:gs pos="0">
                      <a:srgbClr val="4C43FF"/>
                    </a:gs>
                    <a:gs pos="100000">
                      <a:srgbClr val="00B0F0"/>
                    </a:gs>
                  </a:gsLst>
                  <a:lin ang="3000000" scaled="0"/>
                </a:gradFill>
              </a:rPr>
              <a:t>一种网络层结构</a:t>
            </a:r>
            <a:r>
              <a:rPr lang="en-US" altLang="zh-CN" sz="3200" spc="0" dirty="0">
                <a:gradFill>
                  <a:gsLst>
                    <a:gs pos="0">
                      <a:srgbClr val="4C43FF"/>
                    </a:gs>
                    <a:gs pos="100000">
                      <a:srgbClr val="00B0F0"/>
                    </a:gs>
                  </a:gsLst>
                  <a:lin ang="3000000" scaled="0"/>
                </a:gradFill>
              </a:rPr>
              <a:t>——</a:t>
            </a:r>
            <a:r>
              <a:rPr lang="en-US" altLang="zh-CN" sz="3200" spc="0" dirty="0">
                <a:gradFill>
                  <a:gsLst>
                    <a:gs pos="0">
                      <a:srgbClr val="4C43FF"/>
                    </a:gs>
                    <a:gs pos="100000">
                      <a:srgbClr val="00B0F0"/>
                    </a:gs>
                  </a:gsLst>
                  <a:lin ang="3000000" scaled="0"/>
                </a:gradFill>
                <a:sym typeface="+mn-ea"/>
              </a:rPr>
              <a:t>MoE(Mixture of Experts)</a:t>
            </a:r>
            <a:endParaRPr lang="en-US" altLang="zh-CN" sz="3200" spc="0" dirty="0">
              <a:gradFill>
                <a:gsLst>
                  <a:gs pos="0">
                    <a:srgbClr val="4C43FF"/>
                  </a:gs>
                  <a:gs pos="100000">
                    <a:srgbClr val="00B0F0"/>
                  </a:gs>
                </a:gsLst>
                <a:lin ang="3000000" scaled="0"/>
              </a:gra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3720" y="1298575"/>
            <a:ext cx="6005195" cy="4592320"/>
          </a:xfrm>
          <a:prstGeom prst="rect">
            <a:avLst/>
          </a:prstGeom>
        </p:spPr>
      </p:pic>
      <p:sp>
        <p:nvSpPr>
          <p:cNvPr id="3" name="线形标注 2(带边框和强调线) 2"/>
          <p:cNvSpPr/>
          <p:nvPr/>
        </p:nvSpPr>
        <p:spPr>
          <a:xfrm flipV="1">
            <a:off x="3578225" y="4271645"/>
            <a:ext cx="3805555" cy="863600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0167"/>
              <a:gd name="adj6" fmla="val -33008"/>
            </a:avLst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70180" y="2600960"/>
            <a:ext cx="253873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专家网络(Expert Network)：是一个前馈网络，逻辑上一个专家网络擅长处理一类专项的子任务，所有专家都接受相同的输入，来做特定计算处理，产出不同的输出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6" name="线形标注 1(带边框和强调线) 5"/>
          <p:cNvSpPr/>
          <p:nvPr/>
        </p:nvSpPr>
        <p:spPr>
          <a:xfrm flipH="1" flipV="1">
            <a:off x="7548880" y="4091940"/>
            <a:ext cx="944880" cy="1043305"/>
          </a:xfrm>
          <a:prstGeom prst="accentBorderCallout1">
            <a:avLst>
              <a:gd name="adj1" fmla="val 18750"/>
              <a:gd name="adj2" fmla="val -8333"/>
              <a:gd name="adj3" fmla="val 92696"/>
              <a:gd name="adj4" fmla="val -116465"/>
            </a:avLst>
          </a:prstGeom>
          <a:noFill/>
          <a:ln w="38100">
            <a:solidFill>
              <a:srgbClr val="4A63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650730" y="3663315"/>
            <a:ext cx="243268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门控网络(Gating Network)：跟专家网络接收一样的输入，负责产出专家偏好的权重。来指示对于一个输入，不同专家的重要程度。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333865" y="1298575"/>
            <a:ext cx="245237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选择器(selector)：是一种根据专家权重来做专家选择的策略。可以选择权重最高的Top1专家或选择TopK专家来融合得到最终的结果。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9" name="线形标注 2(带边框和强调线) 8"/>
          <p:cNvSpPr/>
          <p:nvPr/>
        </p:nvSpPr>
        <p:spPr>
          <a:xfrm flipH="1">
            <a:off x="4439285" y="1675130"/>
            <a:ext cx="2566670" cy="1114425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7891"/>
              <a:gd name="adj6" fmla="val -91142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" y="459768"/>
            <a:ext cx="12192000" cy="6819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5400" b="1" spc="300">
                <a:gradFill>
                  <a:gsLst>
                    <a:gs pos="0">
                      <a:srgbClr val="3A67F1"/>
                    </a:gs>
                    <a:gs pos="100000">
                      <a:srgbClr val="00B0F0"/>
                    </a:gs>
                  </a:gsLst>
                  <a:lin ang="30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z="3200" spc="0" dirty="0">
                <a:gradFill>
                  <a:gsLst>
                    <a:gs pos="0">
                      <a:srgbClr val="4C43FF"/>
                    </a:gs>
                    <a:gs pos="100000">
                      <a:srgbClr val="00B0F0"/>
                    </a:gs>
                  </a:gsLst>
                  <a:lin ang="3000000" scaled="0"/>
                </a:gradFill>
              </a:rPr>
              <a:t>The </a:t>
            </a:r>
            <a:r>
              <a:rPr lang="en-US" altLang="zh-CN" sz="3200" spc="0" dirty="0">
                <a:gradFill>
                  <a:gsLst>
                    <a:gs pos="0">
                      <a:srgbClr val="4C43FF"/>
                    </a:gs>
                    <a:gs pos="100000">
                      <a:srgbClr val="00B0F0"/>
                    </a:gs>
                  </a:gsLst>
                  <a:lin ang="3000000" scaled="0"/>
                </a:gradFill>
              </a:rPr>
              <a:t>challenges of MoE architecture</a:t>
            </a:r>
            <a:endParaRPr lang="en-US" altLang="zh-CN" sz="3200" spc="0" dirty="0">
              <a:gradFill>
                <a:gsLst>
                  <a:gs pos="0">
                    <a:srgbClr val="4C43FF"/>
                  </a:gs>
                  <a:gs pos="100000">
                    <a:srgbClr val="00B0F0"/>
                  </a:gs>
                </a:gsLst>
                <a:lin ang="3000000" scaled="0"/>
              </a:gradFill>
            </a:endParaRPr>
          </a:p>
        </p:txBody>
      </p:sp>
      <p:sp>
        <p:nvSpPr>
          <p:cNvPr id="11" name="直角三角形 10"/>
          <p:cNvSpPr/>
          <p:nvPr>
            <p:custDataLst>
              <p:tags r:id="rId1"/>
            </p:custDataLst>
          </p:nvPr>
        </p:nvSpPr>
        <p:spPr>
          <a:xfrm flipH="1" flipV="1">
            <a:off x="686118" y="2911793"/>
            <a:ext cx="190840" cy="240121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: 圆角 7"/>
          <p:cNvSpPr/>
          <p:nvPr>
            <p:custDataLst>
              <p:tags r:id="rId2"/>
            </p:custDataLst>
          </p:nvPr>
        </p:nvSpPr>
        <p:spPr>
          <a:xfrm>
            <a:off x="843915" y="2685415"/>
            <a:ext cx="4953000" cy="2538730"/>
          </a:xfrm>
          <a:prstGeom prst="roundRect">
            <a:avLst>
              <a:gd name="adj" fmla="val 5234"/>
            </a:avLst>
          </a:prstGeom>
          <a:solidFill>
            <a:srgbClr val="FFFFFF"/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203200" dist="76200" dir="8100000" algn="tr" rotWithShape="0">
              <a:schemeClr val="accent1">
                <a:lumMod val="75000"/>
                <a:alpha val="20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lIns="386147" tIns="671752" rIns="347215" bIns="418526" numCol="1" spcCol="0" rtlCol="0" fromWordArt="0" anchor="ctr" anchorCtr="0" forceAA="0" compatLnSpc="1">
            <a:noAutofit/>
          </a:bodyPr>
          <a:p>
            <a:pPr marL="0" algn="l" rtl="0" eaLnBrk="1" latinLnBrk="0" hangingPunct="1">
              <a:lnSpc>
                <a:spcPct val="140000"/>
              </a:lnSpc>
              <a:spcBef>
                <a:spcPts val="0"/>
              </a:spcBef>
              <a:buClrTx/>
              <a:buSzTx/>
              <a:buFontTx/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现有的 MoE方法通常采用数量有限的专家（例如 8 个或 16 个），因此分配给某个特定专家的 token 类型比较多样，涵盖多样化的知识。这导致</a:t>
            </a:r>
            <a:r>
              <a:rPr lang="zh-CN" altLang="en-US" sz="16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该专家将倾向于在其参数中聚合各种不同类型的知识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，而这些知识在推理时难以同时被有效利用。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5" name="矩形: 单圆角 12"/>
          <p:cNvSpPr/>
          <p:nvPr>
            <p:custDataLst>
              <p:tags r:id="rId3"/>
            </p:custDataLst>
          </p:nvPr>
        </p:nvSpPr>
        <p:spPr>
          <a:xfrm>
            <a:off x="686118" y="2142173"/>
            <a:ext cx="4662073" cy="772067"/>
          </a:xfrm>
          <a:prstGeom prst="round1Rect">
            <a:avLst/>
          </a:prstGeom>
          <a:gradFill flip="none" rotWithShape="1">
            <a:gsLst>
              <a:gs pos="100000">
                <a:schemeClr val="accent1"/>
              </a:gs>
              <a:gs pos="0">
                <a:schemeClr val="accent1">
                  <a:lumMod val="70000"/>
                  <a:lumOff val="30000"/>
                  <a:alpha val="10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203200" dist="76200" dir="8100000" algn="tr" rotWithShape="0">
              <a:schemeClr val="accent1">
                <a:lumMod val="75000"/>
                <a:alpha val="20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indent="452755" algn="ctr"/>
            <a:r>
              <a:rPr lang="en-US" altLang="zh-CN" sz="2000" b="1" spc="300" dirty="0">
                <a:solidFill>
                  <a:schemeClr val="lt1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spc="300" dirty="0">
                <a:solidFill>
                  <a:schemeClr val="lt1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b="1" spc="300" dirty="0">
                <a:solidFill>
                  <a:schemeClr val="lt1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Knowledge Hybridity</a:t>
            </a:r>
            <a:r>
              <a:rPr lang="zh-CN" altLang="en-US" sz="2000" b="1" spc="300" dirty="0">
                <a:solidFill>
                  <a:schemeClr val="lt1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（专家知识混杂）</a:t>
            </a:r>
            <a:endParaRPr lang="zh-CN" altLang="en-US" sz="2000" b="1" spc="300" dirty="0">
              <a:solidFill>
                <a:schemeClr val="lt1">
                  <a:lumMod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直角三角形 5"/>
          <p:cNvSpPr/>
          <p:nvPr>
            <p:custDataLst>
              <p:tags r:id="rId4"/>
            </p:custDataLst>
          </p:nvPr>
        </p:nvSpPr>
        <p:spPr>
          <a:xfrm flipH="1" flipV="1">
            <a:off x="6379528" y="2900998"/>
            <a:ext cx="190840" cy="240121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: 圆角 6"/>
          <p:cNvSpPr/>
          <p:nvPr>
            <p:custDataLst>
              <p:tags r:id="rId5"/>
            </p:custDataLst>
          </p:nvPr>
        </p:nvSpPr>
        <p:spPr>
          <a:xfrm>
            <a:off x="6537325" y="2675255"/>
            <a:ext cx="4953000" cy="2538730"/>
          </a:xfrm>
          <a:prstGeom prst="roundRect">
            <a:avLst>
              <a:gd name="adj" fmla="val 5234"/>
            </a:avLst>
          </a:prstGeom>
          <a:solidFill>
            <a:srgbClr val="FFFFFF"/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203200" dist="76200" dir="8100000" algn="tr" rotWithShape="0">
              <a:schemeClr val="accent1">
                <a:lumMod val="75000"/>
                <a:alpha val="20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lIns="386147" tIns="671752" rIns="347215" bIns="418526" numCol="1" spcCol="0" rtlCol="0" fromWordArt="0" anchor="ctr" anchorCtr="0" forceAA="0" compatLnSpc="1">
            <a:noAutofit/>
          </a:bodyPr>
          <a:p>
            <a:pPr marL="0" algn="l" rtl="0" eaLnBrk="1" latinLnBrk="0" hangingPunct="1">
              <a:lnSpc>
                <a:spcPct val="140000"/>
              </a:lnSpc>
              <a:spcBef>
                <a:spcPts val="0"/>
              </a:spcBef>
              <a:buClrTx/>
              <a:buSzTx/>
              <a:buFontTx/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分配给不同专家的 token 可能需要共同的知识。因此，</a:t>
            </a:r>
            <a:r>
              <a:rPr lang="zh-CN" altLang="en-US" sz="16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多个专家可能会在各自的参数中获得相似的知识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，从而导致专家参数的冗余。以上问题共同阻碍了现有 MoE 方法中专家的技能专门化（expert specialization），导致其无法达到 MoE 模型的理论上限性能。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9" name="矩形: 单圆角 8"/>
          <p:cNvSpPr/>
          <p:nvPr>
            <p:custDataLst>
              <p:tags r:id="rId6"/>
            </p:custDataLst>
          </p:nvPr>
        </p:nvSpPr>
        <p:spPr>
          <a:xfrm>
            <a:off x="6379528" y="2131378"/>
            <a:ext cx="4662073" cy="772067"/>
          </a:xfrm>
          <a:prstGeom prst="round1Rect">
            <a:avLst/>
          </a:prstGeom>
          <a:gradFill flip="none" rotWithShape="1">
            <a:gsLst>
              <a:gs pos="100000">
                <a:schemeClr val="accent1"/>
              </a:gs>
              <a:gs pos="0">
                <a:schemeClr val="accent1">
                  <a:lumMod val="70000"/>
                  <a:lumOff val="30000"/>
                  <a:alpha val="10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203200" dist="76200" dir="8100000" algn="tr" rotWithShape="0">
              <a:schemeClr val="accent1">
                <a:lumMod val="75000"/>
                <a:alpha val="20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indent="452755" algn="ctr">
              <a:buClrTx/>
              <a:buSzTx/>
              <a:buFontTx/>
            </a:pPr>
            <a:r>
              <a:rPr lang="en-US" altLang="zh-CN" sz="2000" b="1" spc="300" dirty="0">
                <a:solidFill>
                  <a:schemeClr val="lt1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b="1" spc="300" dirty="0">
                <a:solidFill>
                  <a:schemeClr val="lt1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）Knowledge Redundancy（专家知识冗余）</a:t>
            </a:r>
            <a:endParaRPr lang="en-US" altLang="zh-CN" sz="2000" b="1" spc="300" dirty="0">
              <a:solidFill>
                <a:schemeClr val="lt1">
                  <a:lumMod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635" y="402590"/>
            <a:ext cx="12192635" cy="6819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5400" b="1" spc="300">
                <a:gradFill>
                  <a:gsLst>
                    <a:gs pos="0">
                      <a:srgbClr val="3A67F1"/>
                    </a:gs>
                    <a:gs pos="100000">
                      <a:srgbClr val="00B0F0"/>
                    </a:gs>
                  </a:gsLst>
                  <a:lin ang="30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zh-CN" sz="3200">
                <a:sym typeface="+mn-ea"/>
              </a:rPr>
              <a:t>DeepSeekMoE</a:t>
            </a:r>
            <a:r>
              <a:rPr lang="zh-CN" altLang="en-US" sz="3200">
                <a:sym typeface="+mn-ea"/>
              </a:rPr>
              <a:t>：迈向让专家更加专精的</a:t>
            </a:r>
            <a:r>
              <a:rPr lang="en-US" altLang="zh-CN" sz="3200">
                <a:sym typeface="+mn-ea"/>
              </a:rPr>
              <a:t>MoE</a:t>
            </a:r>
            <a:r>
              <a:rPr lang="zh-CN" altLang="en-US" sz="3200">
                <a:sym typeface="+mn-ea"/>
              </a:rPr>
              <a:t>语言模型</a:t>
            </a:r>
            <a:endParaRPr lang="zh-CN" altLang="en-US" sz="3200" spc="0" dirty="0">
              <a:gradFill>
                <a:gsLst>
                  <a:gs pos="0">
                    <a:srgbClr val="4C43FF"/>
                  </a:gs>
                  <a:gs pos="100000">
                    <a:srgbClr val="00B0F0"/>
                  </a:gs>
                </a:gsLst>
                <a:lin ang="3000000" scaled="0"/>
              </a:gra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9695" y="1626870"/>
            <a:ext cx="9452610" cy="420433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1787525" y="2293620"/>
            <a:ext cx="5632450" cy="4396740"/>
            <a:chOff x="2815" y="3612"/>
            <a:chExt cx="8870" cy="6924"/>
          </a:xfrm>
        </p:grpSpPr>
        <p:sp>
          <p:nvSpPr>
            <p:cNvPr id="3" name="线形标注 2(带边框和强调线) 2"/>
            <p:cNvSpPr/>
            <p:nvPr/>
          </p:nvSpPr>
          <p:spPr>
            <a:xfrm>
              <a:off x="7395" y="3612"/>
              <a:ext cx="4291" cy="5452"/>
            </a:xfrm>
            <a:prstGeom prst="accentBorderCallout2">
              <a:avLst/>
            </a:prstGeom>
            <a:noFill/>
            <a:ln w="3810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815" y="9618"/>
              <a:ext cx="5660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kumimoji="1" lang="en-US" altLang="zh-CN" sz="3200" b="1" dirty="0">
                  <a:gradFill>
                    <a:gsLst>
                      <a:gs pos="0">
                        <a:srgbClr val="4C43FF"/>
                      </a:gs>
                      <a:gs pos="100000">
                        <a:srgbClr val="00B0F0"/>
                      </a:gs>
                    </a:gsLst>
                    <a:lin ang="30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细粒度专家分割</a:t>
              </a:r>
              <a:endParaRPr kumimoji="1" lang="en-US" altLang="zh-CN" sz="3200" b="1" dirty="0">
                <a:gradFill>
                  <a:gsLst>
                    <a:gs pos="0">
                      <a:srgbClr val="4C43FF"/>
                    </a:gs>
                    <a:gs pos="100000">
                      <a:srgbClr val="00B0F0"/>
                    </a:gs>
                  </a:gsLst>
                  <a:lin ang="30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420610" y="1084580"/>
            <a:ext cx="5177155" cy="4210050"/>
            <a:chOff x="11686" y="1708"/>
            <a:chExt cx="8153" cy="6630"/>
          </a:xfrm>
        </p:grpSpPr>
        <p:sp>
          <p:nvSpPr>
            <p:cNvPr id="6" name="线形标注 2(带边框和强调线) 5"/>
            <p:cNvSpPr/>
            <p:nvPr/>
          </p:nvSpPr>
          <p:spPr>
            <a:xfrm flipH="1" flipV="1">
              <a:off x="11686" y="2785"/>
              <a:ext cx="4742" cy="5553"/>
            </a:xfrm>
            <a:prstGeom prst="accent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04141"/>
                <a:gd name="adj6" fmla="val -28469"/>
              </a:avLst>
            </a:prstGeom>
            <a:noFill/>
            <a:ln w="3810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4179" y="1708"/>
              <a:ext cx="5660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kumimoji="1" lang="en-US" altLang="zh-CN" sz="3200" b="1" dirty="0">
                  <a:gradFill>
                    <a:gsLst>
                      <a:gs pos="0">
                        <a:srgbClr val="4C43FF"/>
                      </a:gs>
                      <a:gs pos="100000">
                        <a:srgbClr val="00B0F0"/>
                      </a:gs>
                    </a:gsLst>
                    <a:lin ang="30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共享专家隔离</a:t>
              </a:r>
              <a:endParaRPr kumimoji="1" lang="en-US" altLang="zh-CN" sz="3200" b="1" dirty="0">
                <a:gradFill>
                  <a:gsLst>
                    <a:gs pos="0">
                      <a:srgbClr val="4C43FF"/>
                    </a:gs>
                    <a:gs pos="100000">
                      <a:srgbClr val="00B0F0"/>
                    </a:gs>
                  </a:gsLst>
                  <a:lin ang="30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" y="459768"/>
            <a:ext cx="12192000" cy="6819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5400" b="1" spc="300">
                <a:gradFill>
                  <a:gsLst>
                    <a:gs pos="0">
                      <a:srgbClr val="3A67F1"/>
                    </a:gs>
                    <a:gs pos="100000">
                      <a:srgbClr val="00B0F0"/>
                    </a:gs>
                  </a:gsLst>
                  <a:lin ang="30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zh-CN" sz="3200" spc="0" dirty="0">
                <a:gradFill>
                  <a:gsLst>
                    <a:gs pos="0">
                      <a:srgbClr val="4C43FF"/>
                    </a:gs>
                    <a:gs pos="100000">
                      <a:srgbClr val="00B0F0"/>
                    </a:gs>
                  </a:gsLst>
                  <a:lin ang="3000000" scaled="0"/>
                </a:gradFill>
              </a:rPr>
              <a:t>在</a:t>
            </a:r>
            <a:r>
              <a:rPr lang="zh-CN" altLang="en-US" sz="3200">
                <a:sym typeface="+mn-ea"/>
              </a:rPr>
              <a:t>负载均衡上所做的工作：</a:t>
            </a:r>
            <a:r>
              <a:rPr lang="zh-CN" altLang="en-US" sz="3200">
                <a:sym typeface="+mn-ea"/>
              </a:rPr>
              <a:t>逐步实现高效计算与通信均衡</a:t>
            </a:r>
            <a:endParaRPr lang="zh-CN" sz="3200" spc="0" dirty="0">
              <a:gradFill>
                <a:gsLst>
                  <a:gs pos="0">
                    <a:srgbClr val="4C43FF"/>
                  </a:gs>
                  <a:gs pos="100000">
                    <a:srgbClr val="00B0F0"/>
                  </a:gs>
                </a:gsLst>
                <a:lin ang="3000000" scaled="0"/>
              </a:gra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426210" y="1744345"/>
            <a:ext cx="9418320" cy="3754120"/>
            <a:chOff x="2911" y="3101"/>
            <a:chExt cx="14832" cy="5912"/>
          </a:xfrm>
        </p:grpSpPr>
        <p:sp>
          <p:nvSpPr>
            <p:cNvPr id="31746" name="稻壳儿小白白(http://dwz.cn/Wu2UP)"/>
            <p:cNvSpPr/>
            <p:nvPr>
              <p:custDataLst>
                <p:tags r:id="rId1"/>
              </p:custDataLst>
            </p:nvPr>
          </p:nvSpPr>
          <p:spPr bwMode="auto">
            <a:xfrm rot="5400000">
              <a:off x="3969" y="5403"/>
              <a:ext cx="2552" cy="4667"/>
            </a:xfrm>
            <a:custGeom>
              <a:avLst/>
              <a:gdLst>
                <a:gd name="T0" fmla="*/ 0 w 1265436"/>
                <a:gd name="T1" fmla="*/ 0 h 2105657"/>
                <a:gd name="T2" fmla="*/ 203798 w 1265436"/>
                <a:gd name="T3" fmla="*/ 0 h 2105657"/>
                <a:gd name="T4" fmla="*/ 203798 w 1265436"/>
                <a:gd name="T5" fmla="*/ 1900527 h 2105657"/>
                <a:gd name="T6" fmla="*/ 1265040 w 1265436"/>
                <a:gd name="T7" fmla="*/ 1900527 h 2105657"/>
                <a:gd name="T8" fmla="*/ 1265040 w 1265436"/>
                <a:gd name="T9" fmla="*/ 2104393 h 2105657"/>
                <a:gd name="T10" fmla="*/ 0 w 1265436"/>
                <a:gd name="T11" fmla="*/ 2104393 h 2105657"/>
                <a:gd name="T12" fmla="*/ 0 w 1265436"/>
                <a:gd name="T13" fmla="*/ 0 h 210565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65436" h="2105657">
                  <a:moveTo>
                    <a:pt x="0" y="0"/>
                  </a:moveTo>
                  <a:lnTo>
                    <a:pt x="203862" y="0"/>
                  </a:lnTo>
                  <a:lnTo>
                    <a:pt x="203862" y="1901669"/>
                  </a:lnTo>
                  <a:lnTo>
                    <a:pt x="1265436" y="1901669"/>
                  </a:lnTo>
                  <a:lnTo>
                    <a:pt x="1265436" y="2105657"/>
                  </a:lnTo>
                  <a:lnTo>
                    <a:pt x="0" y="21056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7A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31747" name="稻壳儿小白白(http://dwz.cn/Wu2UP)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7020" y="5555"/>
              <a:ext cx="565" cy="565"/>
            </a:xfrm>
            <a:prstGeom prst="triangle">
              <a:avLst>
                <a:gd name="adj" fmla="val 100000"/>
              </a:avLst>
            </a:prstGeom>
            <a:solidFill>
              <a:srgbClr val="117A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zh-CN" altLang="en-US" sz="280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31748" name="稻壳儿小白白(http://dwz.cn/Wu2UP)"/>
            <p:cNvSpPr/>
            <p:nvPr>
              <p:custDataLst>
                <p:tags r:id="rId3"/>
              </p:custDataLst>
            </p:nvPr>
          </p:nvSpPr>
          <p:spPr bwMode="auto">
            <a:xfrm rot="5400000">
              <a:off x="8921" y="4337"/>
              <a:ext cx="2564" cy="4677"/>
            </a:xfrm>
            <a:custGeom>
              <a:avLst/>
              <a:gdLst>
                <a:gd name="T0" fmla="*/ 0 w 1265436"/>
                <a:gd name="T1" fmla="*/ 0 h 2105657"/>
                <a:gd name="T2" fmla="*/ 204310 w 1265436"/>
                <a:gd name="T3" fmla="*/ 0 h 2105657"/>
                <a:gd name="T4" fmla="*/ 204310 w 1265436"/>
                <a:gd name="T5" fmla="*/ 1900527 h 2105657"/>
                <a:gd name="T6" fmla="*/ 1268216 w 1265436"/>
                <a:gd name="T7" fmla="*/ 1900527 h 2105657"/>
                <a:gd name="T8" fmla="*/ 1268216 w 1265436"/>
                <a:gd name="T9" fmla="*/ 2104393 h 2105657"/>
                <a:gd name="T10" fmla="*/ 0 w 1265436"/>
                <a:gd name="T11" fmla="*/ 2104393 h 2105657"/>
                <a:gd name="T12" fmla="*/ 0 w 1265436"/>
                <a:gd name="T13" fmla="*/ 0 h 210565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65436" h="2105657">
                  <a:moveTo>
                    <a:pt x="0" y="0"/>
                  </a:moveTo>
                  <a:lnTo>
                    <a:pt x="203862" y="0"/>
                  </a:lnTo>
                  <a:lnTo>
                    <a:pt x="203862" y="1901669"/>
                  </a:lnTo>
                  <a:lnTo>
                    <a:pt x="1265436" y="1901669"/>
                  </a:lnTo>
                  <a:lnTo>
                    <a:pt x="1265436" y="2105657"/>
                  </a:lnTo>
                  <a:lnTo>
                    <a:pt x="0" y="21056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2BB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31749" name="稻壳儿小白白(http://dwz.cn/Wu2UP)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1955" y="4648"/>
              <a:ext cx="565" cy="565"/>
            </a:xfrm>
            <a:prstGeom prst="triangle">
              <a:avLst>
                <a:gd name="adj" fmla="val 100000"/>
              </a:avLst>
            </a:prstGeom>
            <a:solidFill>
              <a:srgbClr val="32BB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zh-CN" altLang="en-US" sz="280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31753" name="稻壳儿小白白(http://dwz.cn/Wu2UP)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911" y="4957"/>
              <a:ext cx="4646" cy="5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2400" b="1">
                  <a:solidFill>
                    <a:srgbClr val="445469"/>
                  </a:solidFill>
                  <a:sym typeface="Arial" panose="020B0604020202020204" pitchFamily="34" charset="0"/>
                </a:rPr>
                <a:t>DeepSeek-moe(V1)</a:t>
              </a:r>
              <a:endParaRPr lang="en-US" altLang="zh-CN" sz="2400" b="1">
                <a:solidFill>
                  <a:srgbClr val="445469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31754" name="稻壳儿小白白(http://dwz.cn/Wu2UP)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397" y="7337"/>
              <a:ext cx="4108" cy="1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1600">
                  <a:solidFill>
                    <a:srgbClr val="445469"/>
                  </a:solidFill>
                  <a:sym typeface="Arial" panose="020B0604020202020204" pitchFamily="34" charset="0"/>
                </a:rPr>
                <a:t>V1</a:t>
              </a:r>
              <a:r>
                <a:rPr lang="zh-CN" altLang="en-US" sz="1600">
                  <a:solidFill>
                    <a:srgbClr val="445469"/>
                  </a:solidFill>
                  <a:sym typeface="Arial" panose="020B0604020202020204" pitchFamily="34" charset="0"/>
                </a:rPr>
                <a:t>版引入了专家级负载</a:t>
              </a:r>
              <a:r>
                <a:rPr lang="en-US" altLang="zh-CN" sz="1600">
                  <a:solidFill>
                    <a:srgbClr val="445469"/>
                  </a:solidFill>
                  <a:sym typeface="Arial" panose="020B0604020202020204" pitchFamily="34" charset="0"/>
                </a:rPr>
                <a:t>loss </a:t>
              </a:r>
              <a:r>
                <a:rPr lang="zh-CN" altLang="en-US" sz="1600">
                  <a:solidFill>
                    <a:srgbClr val="445469"/>
                  </a:solidFill>
                  <a:sym typeface="Arial" panose="020B0604020202020204" pitchFamily="34" charset="0"/>
                </a:rPr>
                <a:t>和</a:t>
              </a:r>
              <a:r>
                <a:rPr lang="en-US" altLang="zh-CN" sz="1600">
                  <a:solidFill>
                    <a:srgbClr val="445469"/>
                  </a:solidFill>
                  <a:sym typeface="Arial" panose="020B0604020202020204" pitchFamily="34" charset="0"/>
                </a:rPr>
                <a:t> </a:t>
              </a:r>
              <a:r>
                <a:rPr lang="zh-CN" altLang="en-US" sz="1600">
                  <a:solidFill>
                    <a:srgbClr val="445469"/>
                  </a:solidFill>
                  <a:sym typeface="Arial" panose="020B0604020202020204" pitchFamily="34" charset="0"/>
                </a:rPr>
                <a:t>设备级负载</a:t>
              </a:r>
              <a:r>
                <a:rPr lang="en-US" altLang="zh-CN" sz="1600">
                  <a:solidFill>
                    <a:srgbClr val="445469"/>
                  </a:solidFill>
                  <a:sym typeface="Arial" panose="020B0604020202020204" pitchFamily="34" charset="0"/>
                </a:rPr>
                <a:t>loss</a:t>
              </a:r>
              <a:r>
                <a:rPr lang="zh-CN" altLang="en-US" sz="1600">
                  <a:solidFill>
                    <a:srgbClr val="445469"/>
                  </a:solidFill>
                  <a:sym typeface="Arial" panose="020B0604020202020204" pitchFamily="34" charset="0"/>
                </a:rPr>
                <a:t>来</a:t>
              </a:r>
              <a:r>
                <a:rPr lang="zh-CN" altLang="en-US" sz="1600">
                  <a:solidFill>
                    <a:srgbClr val="445469"/>
                  </a:solidFill>
                  <a:sym typeface="Arial" panose="020B0604020202020204" pitchFamily="34" charset="0"/>
                </a:rPr>
                <a:t>平衡各个专家的计算负载。</a:t>
              </a:r>
              <a:endParaRPr lang="zh-CN" altLang="en-US" sz="1600">
                <a:solidFill>
                  <a:srgbClr val="445469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31755" name="稻壳儿小白白(http://dwz.cn/Wu2UP)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7866" y="3873"/>
              <a:ext cx="4674" cy="1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2400" b="1">
                  <a:solidFill>
                    <a:srgbClr val="445469"/>
                  </a:solidFill>
                  <a:sym typeface="Arial" panose="020B0604020202020204" pitchFamily="34" charset="0"/>
                </a:rPr>
                <a:t>DeepSeek V2 </a:t>
              </a:r>
              <a:endParaRPr lang="en-US" altLang="zh-CN" sz="2400" b="1">
                <a:solidFill>
                  <a:srgbClr val="445469"/>
                </a:solidFill>
                <a:sym typeface="Arial" panose="020B0604020202020204" pitchFamily="34" charset="0"/>
              </a:endParaRPr>
            </a:p>
            <a:p>
              <a:pPr algn="ctr" eaLnBrk="1" hangingPunct="1">
                <a:spcBef>
                  <a:spcPct val="20000"/>
                </a:spcBef>
              </a:pPr>
              <a:r>
                <a:rPr lang="en-US" altLang="zh-CN" sz="2400" b="1">
                  <a:solidFill>
                    <a:srgbClr val="445469"/>
                  </a:solidFill>
                  <a:sym typeface="Arial" panose="020B0604020202020204" pitchFamily="34" charset="0"/>
                </a:rPr>
                <a:t>MoE</a:t>
              </a:r>
              <a:r>
                <a:rPr lang="zh-CN" altLang="en-US" sz="2400" b="1">
                  <a:solidFill>
                    <a:srgbClr val="445469"/>
                  </a:solidFill>
                  <a:sym typeface="Arial" panose="020B0604020202020204" pitchFamily="34" charset="0"/>
                </a:rPr>
                <a:t>升级</a:t>
              </a:r>
              <a:endParaRPr lang="en-US" altLang="zh-CN" sz="2400" b="1">
                <a:solidFill>
                  <a:srgbClr val="445469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31756" name="稻壳儿小白白(http://dwz.cn/Wu2UP)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8353" y="6066"/>
              <a:ext cx="4189" cy="1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1600">
                  <a:solidFill>
                    <a:srgbClr val="445469"/>
                  </a:solidFill>
                  <a:sym typeface="Arial" panose="020B0604020202020204" pitchFamily="34" charset="0"/>
                </a:rPr>
                <a:t>V2</a:t>
              </a:r>
              <a:r>
                <a:rPr lang="zh-CN" altLang="en-US" sz="1600">
                  <a:solidFill>
                    <a:srgbClr val="445469"/>
                  </a:solidFill>
                  <a:sym typeface="Arial" panose="020B0604020202020204" pitchFamily="34" charset="0"/>
                </a:rPr>
                <a:t>版通过引入设备受限的专家路由机制和通信负载均衡</a:t>
              </a:r>
              <a:r>
                <a:rPr lang="en-US" altLang="zh-CN" sz="1600">
                  <a:solidFill>
                    <a:srgbClr val="445469"/>
                  </a:solidFill>
                  <a:sym typeface="Arial" panose="020B0604020202020204" pitchFamily="34" charset="0"/>
                </a:rPr>
                <a:t>loss</a:t>
              </a:r>
              <a:r>
                <a:rPr lang="zh-CN" altLang="en-US" sz="1600">
                  <a:solidFill>
                    <a:srgbClr val="445469"/>
                  </a:solidFill>
                  <a:sym typeface="Arial" panose="020B0604020202020204" pitchFamily="34" charset="0"/>
                </a:rPr>
                <a:t>确保设备输入、输出的通信负载均衡。</a:t>
              </a:r>
              <a:endParaRPr lang="zh-CN" altLang="en-US" sz="1600">
                <a:solidFill>
                  <a:srgbClr val="445469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2" name="稻壳儿小白白(http://dwz.cn/Wu2UP)"/>
            <p:cNvSpPr/>
            <p:nvPr>
              <p:custDataLst>
                <p:tags r:id="rId9"/>
              </p:custDataLst>
            </p:nvPr>
          </p:nvSpPr>
          <p:spPr bwMode="auto">
            <a:xfrm rot="5400000">
              <a:off x="13947" y="3510"/>
              <a:ext cx="2564" cy="4654"/>
            </a:xfrm>
            <a:custGeom>
              <a:avLst/>
              <a:gdLst>
                <a:gd name="T0" fmla="*/ 0 w 1265436"/>
                <a:gd name="T1" fmla="*/ 0 h 2105657"/>
                <a:gd name="T2" fmla="*/ 203798 w 1265436"/>
                <a:gd name="T3" fmla="*/ 0 h 2105657"/>
                <a:gd name="T4" fmla="*/ 203798 w 1265436"/>
                <a:gd name="T5" fmla="*/ 1900527 h 2105657"/>
                <a:gd name="T6" fmla="*/ 1265038 w 1265436"/>
                <a:gd name="T7" fmla="*/ 1900527 h 2105657"/>
                <a:gd name="T8" fmla="*/ 1265038 w 1265436"/>
                <a:gd name="T9" fmla="*/ 2104393 h 2105657"/>
                <a:gd name="T10" fmla="*/ 0 w 1265436"/>
                <a:gd name="T11" fmla="*/ 2104393 h 2105657"/>
                <a:gd name="T12" fmla="*/ 0 w 1265436"/>
                <a:gd name="T13" fmla="*/ 0 h 210565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65436" h="2105657">
                  <a:moveTo>
                    <a:pt x="0" y="0"/>
                  </a:moveTo>
                  <a:lnTo>
                    <a:pt x="203862" y="0"/>
                  </a:lnTo>
                  <a:lnTo>
                    <a:pt x="203862" y="1901669"/>
                  </a:lnTo>
                  <a:lnTo>
                    <a:pt x="1265436" y="1901669"/>
                  </a:lnTo>
                  <a:lnTo>
                    <a:pt x="1265436" y="2105657"/>
                  </a:lnTo>
                  <a:lnTo>
                    <a:pt x="0" y="21056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7A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 sz="2800"/>
            </a:p>
          </p:txBody>
        </p:sp>
        <p:sp>
          <p:nvSpPr>
            <p:cNvPr id="3" name="稻壳儿小白白(http://dwz.cn/Wu2UP)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2900" y="3101"/>
              <a:ext cx="4716" cy="1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2400" b="1">
                  <a:solidFill>
                    <a:srgbClr val="445469"/>
                  </a:solidFill>
                  <a:sym typeface="Arial" panose="020B0604020202020204" pitchFamily="34" charset="0"/>
                </a:rPr>
                <a:t>DeepSeek V3 </a:t>
              </a:r>
              <a:endParaRPr lang="en-US" altLang="zh-CN" sz="2400" b="1">
                <a:solidFill>
                  <a:srgbClr val="445469"/>
                </a:solidFill>
                <a:sym typeface="Arial" panose="020B0604020202020204" pitchFamily="34" charset="0"/>
              </a:endParaRPr>
            </a:p>
            <a:p>
              <a:pPr algn="ctr" eaLnBrk="1" hangingPunct="1">
                <a:spcBef>
                  <a:spcPct val="20000"/>
                </a:spcBef>
              </a:pPr>
              <a:r>
                <a:rPr lang="en-US" altLang="zh-CN" sz="2400" b="1">
                  <a:solidFill>
                    <a:srgbClr val="445469"/>
                  </a:solidFill>
                  <a:sym typeface="Arial" panose="020B0604020202020204" pitchFamily="34" charset="0"/>
                </a:rPr>
                <a:t>MoE</a:t>
              </a:r>
              <a:r>
                <a:rPr lang="zh-CN" altLang="en-US" sz="2400" b="1">
                  <a:solidFill>
                    <a:srgbClr val="445469"/>
                  </a:solidFill>
                  <a:sym typeface="Arial" panose="020B0604020202020204" pitchFamily="34" charset="0"/>
                </a:rPr>
                <a:t>升级</a:t>
              </a:r>
              <a:endParaRPr lang="zh-CN" altLang="en-US" sz="2400" b="1">
                <a:solidFill>
                  <a:srgbClr val="445469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5" name="稻壳儿小白白(http://dwz.cn/Wu2UP)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3511" y="5181"/>
              <a:ext cx="4232" cy="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1600">
                  <a:solidFill>
                    <a:srgbClr val="445469"/>
                  </a:solidFill>
                  <a:sym typeface="Arial" panose="020B0604020202020204" pitchFamily="34" charset="0"/>
                </a:rPr>
                <a:t>V3</a:t>
              </a:r>
              <a:r>
                <a:rPr lang="zh-CN" altLang="en-US" sz="1600">
                  <a:solidFill>
                    <a:srgbClr val="445469"/>
                  </a:solidFill>
                  <a:sym typeface="Arial" panose="020B0604020202020204" pitchFamily="34" charset="0"/>
                </a:rPr>
                <a:t>版将辅助负载</a:t>
              </a:r>
              <a:r>
                <a:rPr lang="en-US" altLang="zh-CN" sz="1600">
                  <a:solidFill>
                    <a:srgbClr val="445469"/>
                  </a:solidFill>
                  <a:sym typeface="Arial" panose="020B0604020202020204" pitchFamily="34" charset="0"/>
                </a:rPr>
                <a:t>loss</a:t>
              </a:r>
              <a:r>
                <a:rPr lang="zh-CN" altLang="en-US" sz="1600">
                  <a:solidFill>
                    <a:srgbClr val="445469"/>
                  </a:solidFill>
                  <a:sym typeface="Arial" panose="020B0604020202020204" pitchFamily="34" charset="0"/>
                </a:rPr>
                <a:t>做了精简，通过在门控权重增加一个可调的</a:t>
              </a:r>
              <a:r>
                <a:rPr lang="en-US" altLang="zh-CN" sz="1600">
                  <a:solidFill>
                    <a:srgbClr val="445469"/>
                  </a:solidFill>
                  <a:sym typeface="Arial" panose="020B0604020202020204" pitchFamily="34" charset="0"/>
                </a:rPr>
                <a:t>bias</a:t>
              </a:r>
              <a:r>
                <a:rPr lang="zh-CN" altLang="en-US" sz="1600">
                  <a:solidFill>
                    <a:srgbClr val="445469"/>
                  </a:solidFill>
                  <a:sym typeface="Arial" panose="020B0604020202020204" pitchFamily="34" charset="0"/>
                </a:rPr>
                <a:t>来解决通信和计算的负载。也引入了一个更细粒度的</a:t>
              </a:r>
              <a:r>
                <a:rPr lang="en-US" altLang="zh-CN" sz="1600">
                  <a:solidFill>
                    <a:srgbClr val="445469"/>
                  </a:solidFill>
                  <a:sym typeface="Arial" panose="020B0604020202020204" pitchFamily="34" charset="0"/>
                </a:rPr>
                <a:t>sequence</a:t>
              </a:r>
              <a:r>
                <a:rPr lang="zh-CN" altLang="en-US" sz="1600">
                  <a:solidFill>
                    <a:srgbClr val="445469"/>
                  </a:solidFill>
                  <a:sym typeface="Arial" panose="020B0604020202020204" pitchFamily="34" charset="0"/>
                </a:rPr>
                <a:t>负载均衡</a:t>
              </a:r>
              <a:r>
                <a:rPr lang="en-US" altLang="zh-CN" sz="1600">
                  <a:solidFill>
                    <a:srgbClr val="445469"/>
                  </a:solidFill>
                  <a:sym typeface="Arial" panose="020B0604020202020204" pitchFamily="34" charset="0"/>
                </a:rPr>
                <a:t>loss</a:t>
              </a:r>
              <a:r>
                <a:rPr lang="zh-CN" altLang="en-US" sz="1600">
                  <a:solidFill>
                    <a:srgbClr val="445469"/>
                  </a:solidFill>
                  <a:sym typeface="Arial" panose="020B0604020202020204" pitchFamily="34" charset="0"/>
                </a:rPr>
                <a:t>。</a:t>
              </a:r>
              <a:endParaRPr lang="zh-CN" altLang="en-US" sz="1600">
                <a:solidFill>
                  <a:srgbClr val="445469"/>
                </a:solidFill>
                <a:sym typeface="Arial" panose="020B0604020202020204" pitchFamily="34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544320" y="5822315"/>
            <a:ext cx="2713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  <a:sym typeface="Arial" panose="020B0604020202020204" pitchFamily="34" charset="0"/>
              </a:rPr>
              <a:t>专家级和设备级负载loss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881880" y="5822315"/>
            <a:ext cx="2713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优化设备间通信负载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219440" y="5821680"/>
            <a:ext cx="2713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  <a:sym typeface="Arial" panose="020B0604020202020204" pitchFamily="34" charset="0"/>
              </a:rPr>
              <a:t>精简负载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宋体" panose="02010600030101010101" pitchFamily="2" charset="-122"/>
                <a:sym typeface="Arial" panose="020B0604020202020204" pitchFamily="34" charset="0"/>
              </a:rPr>
              <a:t>loss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4258310" y="5822315"/>
            <a:ext cx="623570" cy="36766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7595870" y="5821680"/>
            <a:ext cx="623570" cy="36766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" y="459768"/>
            <a:ext cx="12192000" cy="6819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5400" b="1" spc="300">
                <a:gradFill>
                  <a:gsLst>
                    <a:gs pos="0">
                      <a:srgbClr val="3A67F1"/>
                    </a:gs>
                    <a:gs pos="100000">
                      <a:srgbClr val="00B0F0"/>
                    </a:gs>
                  </a:gsLst>
                  <a:lin ang="30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zh-CN" sz="3200" spc="0" dirty="0">
                <a:gradFill>
                  <a:gsLst>
                    <a:gs pos="0">
                      <a:srgbClr val="4C43FF"/>
                    </a:gs>
                    <a:gs pos="100000">
                      <a:srgbClr val="00B0F0"/>
                    </a:gs>
                  </a:gsLst>
                  <a:lin ang="3000000" scaled="0"/>
                </a:gradFill>
              </a:rPr>
              <a:t>DeepSeekMoE</a:t>
            </a:r>
            <a:r>
              <a:rPr lang="zh-CN" altLang="en-US" sz="3200" spc="0" dirty="0">
                <a:gradFill>
                  <a:gsLst>
                    <a:gs pos="0">
                      <a:srgbClr val="4C43FF"/>
                    </a:gs>
                    <a:gs pos="100000">
                      <a:srgbClr val="00B0F0"/>
                    </a:gs>
                  </a:gsLst>
                  <a:lin ang="3000000" scaled="0"/>
                </a:gradFill>
              </a:rPr>
              <a:t>：</a:t>
            </a:r>
            <a:r>
              <a:rPr lang="en-US" sz="3200" spc="0" dirty="0">
                <a:gradFill>
                  <a:gsLst>
                    <a:gs pos="0">
                      <a:srgbClr val="4C43FF"/>
                    </a:gs>
                    <a:gs pos="100000">
                      <a:srgbClr val="00B0F0"/>
                    </a:gs>
                  </a:gsLst>
                  <a:lin ang="3000000" scaled="0"/>
                </a:gradFill>
              </a:rPr>
              <a:t>My View</a:t>
            </a:r>
            <a:endParaRPr lang="en-US" sz="3200" spc="0" dirty="0">
              <a:gradFill>
                <a:gsLst>
                  <a:gs pos="0">
                    <a:srgbClr val="4C43FF"/>
                  </a:gs>
                  <a:gs pos="100000">
                    <a:srgbClr val="00B0F0"/>
                  </a:gs>
                </a:gsLst>
                <a:lin ang="3000000" scaled="0"/>
              </a:gra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183130" y="2109470"/>
            <a:ext cx="7898130" cy="2399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1"/>
                </a:solidFill>
              </a:rPr>
              <a:t>DeepSeekMoE </a:t>
            </a:r>
            <a:r>
              <a:rPr lang="zh-CN" altLang="en-US" sz="2000">
                <a:solidFill>
                  <a:schemeClr val="tx1"/>
                </a:solidFill>
              </a:rPr>
              <a:t>是</a:t>
            </a:r>
            <a:r>
              <a:rPr lang="en-US" altLang="zh-CN" sz="2000">
                <a:solidFill>
                  <a:schemeClr val="tx1"/>
                </a:solidFill>
              </a:rPr>
              <a:t> DeepSeek-V2 </a:t>
            </a:r>
            <a:r>
              <a:rPr lang="zh-CN" altLang="en-US" sz="2000">
                <a:solidFill>
                  <a:schemeClr val="tx1"/>
                </a:solidFill>
              </a:rPr>
              <a:t>和</a:t>
            </a:r>
            <a:r>
              <a:rPr lang="en-US" altLang="zh-CN" sz="2000">
                <a:solidFill>
                  <a:schemeClr val="tx1"/>
                </a:solidFill>
              </a:rPr>
              <a:t> DeepSeek-V3 </a:t>
            </a:r>
            <a:r>
              <a:rPr lang="zh-CN" altLang="en-US" sz="2000">
                <a:solidFill>
                  <a:schemeClr val="tx1"/>
                </a:solidFill>
              </a:rPr>
              <a:t>等</a:t>
            </a:r>
            <a:r>
              <a:rPr lang="en-US" altLang="zh-CN" sz="2000">
                <a:solidFill>
                  <a:schemeClr val="tx1"/>
                </a:solidFill>
              </a:rPr>
              <a:t> DeepSeek </a:t>
            </a:r>
            <a:r>
              <a:rPr lang="zh-CN" altLang="en-US" sz="2000">
                <a:solidFill>
                  <a:schemeClr val="tx1"/>
                </a:solidFill>
              </a:rPr>
              <a:t>模型采用的主要架构创新之一。</a:t>
            </a:r>
            <a:endParaRPr lang="zh-CN" altLang="en-US" sz="2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1"/>
                </a:solidFill>
              </a:rPr>
              <a:t>DeepSeekMoE </a:t>
            </a:r>
            <a:r>
              <a:rPr lang="zh-CN" altLang="en-US" sz="2000">
                <a:solidFill>
                  <a:schemeClr val="tx1"/>
                </a:solidFill>
              </a:rPr>
              <a:t>的两个关键要素：细粒度专家分割和共享专家隔离。</a:t>
            </a:r>
            <a:endParaRPr lang="zh-CN" altLang="en-US" sz="2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</a:rPr>
              <a:t>未来，随着技术发展，门控网络会更智能，精准选专家，减少计算浪费</a:t>
            </a:r>
            <a:r>
              <a:rPr lang="en-US" altLang="zh-CN" sz="2000">
                <a:solidFill>
                  <a:schemeClr val="tx1"/>
                </a:solidFill>
              </a:rPr>
              <a:t> </a:t>
            </a:r>
            <a:r>
              <a:rPr lang="zh-CN" altLang="en-US" sz="2000">
                <a:solidFill>
                  <a:schemeClr val="tx1"/>
                </a:solidFill>
              </a:rPr>
              <a:t>（</a:t>
            </a:r>
            <a:r>
              <a:rPr lang="en-US" altLang="zh-CN" sz="2000">
                <a:solidFill>
                  <a:schemeClr val="tx1"/>
                </a:solidFill>
              </a:rPr>
              <a:t>DeepSeek </a:t>
            </a:r>
            <a:r>
              <a:rPr lang="zh-CN" altLang="en-US" sz="2000">
                <a:solidFill>
                  <a:schemeClr val="tx1"/>
                </a:solidFill>
              </a:rPr>
              <a:t>目前优化的方向）。</a:t>
            </a:r>
            <a:endParaRPr 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" y="2856006"/>
            <a:ext cx="12192000" cy="100501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5400" b="1" spc="300">
                <a:gradFill>
                  <a:gsLst>
                    <a:gs pos="0">
                      <a:srgbClr val="3A67F1"/>
                    </a:gs>
                    <a:gs pos="100000">
                      <a:srgbClr val="00B0F0"/>
                    </a:gs>
                  </a:gsLst>
                  <a:lin ang="30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zh-CN" spc="0" dirty="0">
                <a:gradFill>
                  <a:gsLst>
                    <a:gs pos="0">
                      <a:srgbClr val="4C43FF"/>
                    </a:gs>
                    <a:gs pos="100000">
                      <a:srgbClr val="00B0F0"/>
                    </a:gs>
                  </a:gsLst>
                  <a:lin ang="3000000" scaled="0"/>
                </a:gradFill>
              </a:rPr>
              <a:t>THANKS</a:t>
            </a:r>
            <a:endParaRPr lang="zh-CN" altLang="en-US" spc="0" dirty="0">
              <a:gradFill>
                <a:gsLst>
                  <a:gs pos="0">
                    <a:srgbClr val="4C43FF"/>
                  </a:gs>
                  <a:gs pos="100000">
                    <a:srgbClr val="00B0F0"/>
                  </a:gs>
                </a:gsLst>
                <a:lin ang="3000000" scaled="0"/>
              </a:gra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DIAGRAM_VIRTUALLY_FRAME" val="{&quot;height&quot;:278.475,&quot;left&quot;:195.1,&quot;top&quot;:144.15,&quot;width&quot;:573.2}"/>
</p:tagLst>
</file>

<file path=ppt/tags/tag11.xml><?xml version="1.0" encoding="utf-8"?>
<p:tagLst xmlns:p="http://schemas.openxmlformats.org/presentationml/2006/main">
  <p:tag name="KSO_WM_DIAGRAM_VIRTUALLY_FRAME" val="{&quot;height&quot;:278.475,&quot;left&quot;:195.1,&quot;top&quot;:144.15,&quot;width&quot;:573.2}"/>
</p:tagLst>
</file>

<file path=ppt/tags/tag12.xml><?xml version="1.0" encoding="utf-8"?>
<p:tagLst xmlns:p="http://schemas.openxmlformats.org/presentationml/2006/main">
  <p:tag name="KSO_WM_DIAGRAM_VIRTUALLY_FRAME" val="{&quot;height&quot;:278.475,&quot;left&quot;:195.1,&quot;top&quot;:144.15,&quot;width&quot;:573.2}"/>
</p:tagLst>
</file>

<file path=ppt/tags/tag13.xml><?xml version="1.0" encoding="utf-8"?>
<p:tagLst xmlns:p="http://schemas.openxmlformats.org/presentationml/2006/main">
  <p:tag name="KSO_WM_DIAGRAM_VIRTUALLY_FRAME" val="{&quot;height&quot;:278.475,&quot;left&quot;:195.1,&quot;top&quot;:144.15,&quot;width&quot;:573.2}"/>
</p:tagLst>
</file>

<file path=ppt/tags/tag14.xml><?xml version="1.0" encoding="utf-8"?>
<p:tagLst xmlns:p="http://schemas.openxmlformats.org/presentationml/2006/main">
  <p:tag name="KSO_WM_DIAGRAM_VIRTUALLY_FRAME" val="{&quot;height&quot;:278.475,&quot;left&quot;:195.1,&quot;top&quot;:144.15,&quot;width&quot;:573.2}"/>
</p:tagLst>
</file>

<file path=ppt/tags/tag15.xml><?xml version="1.0" encoding="utf-8"?>
<p:tagLst xmlns:p="http://schemas.openxmlformats.org/presentationml/2006/main">
  <p:tag name="KSO_WM_DIAGRAM_VIRTUALLY_FRAME" val="{&quot;height&quot;:278.475,&quot;left&quot;:195.1,&quot;top&quot;:144.15,&quot;width&quot;:573.2}"/>
</p:tagLst>
</file>

<file path=ppt/tags/tag16.xml><?xml version="1.0" encoding="utf-8"?>
<p:tagLst xmlns:p="http://schemas.openxmlformats.org/presentationml/2006/main">
  <p:tag name="KSO_WM_DIAGRAM_VIRTUALLY_FRAME" val="{&quot;height&quot;:278.475,&quot;left&quot;:195.1,&quot;top&quot;:144.15,&quot;width&quot;:573.2}"/>
</p:tagLst>
</file>

<file path=ppt/tags/tag17.xml><?xml version="1.0" encoding="utf-8"?>
<p:tagLst xmlns:p="http://schemas.openxmlformats.org/presentationml/2006/main">
  <p:tag name="KSO_WM_DIAGRAM_VIRTUALLY_FRAME" val="{&quot;height&quot;:278.475,&quot;left&quot;:195.1,&quot;top&quot;:144.15,&quot;width&quot;:573.2}"/>
</p:tagLst>
</file>

<file path=ppt/tags/tag18.xml><?xml version="1.0" encoding="utf-8"?>
<p:tagLst xmlns:p="http://schemas.openxmlformats.org/presentationml/2006/main">
  <p:tag name="KSO_WM_DIAGRAM_VIRTUALLY_FRAME" val="{&quot;height&quot;:278.475,&quot;left&quot;:195.1,&quot;top&quot;:144.15,&quot;width&quot;:573.2}"/>
</p:tagLst>
</file>

<file path=ppt/tags/tag19.xml><?xml version="1.0" encoding="utf-8"?>
<p:tagLst xmlns:p="http://schemas.openxmlformats.org/presentationml/2006/main">
  <p:tag name="KSO_WM_DIAGRAM_VIRTUALLY_FRAME" val="{&quot;height&quot;:278.475,&quot;left&quot;:195.1,&quot;top&quot;:144.15,&quot;width&quot;:573.2}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DIAGRAM_VIRTUALLY_FRAME" val="{&quot;height&quot;:278.475,&quot;left&quot;:195.1,&quot;top&quot;:144.15,&quot;width&quot;:573.2}"/>
</p:tagLst>
</file>

<file path=ppt/tags/tag3.xml><?xml version="1.0" encoding="utf-8"?>
<p:tagLst xmlns:p="http://schemas.openxmlformats.org/presentationml/2006/main">
  <p:tag name="KSO_WM_SLIDE_MODEL_TYPE" val="cover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1861_1*l_h_i*1_1_2"/>
  <p:tag name="KSO_WM_TEMPLATE_CATEGORY" val="diagram"/>
  <p:tag name="KSO_WM_TEMPLATE_INDEX" val="20231861"/>
  <p:tag name="KSO_WM_UNIT_LAYERLEVEL" val="1_1_1"/>
  <p:tag name="KSO_WM_TAG_VERSION" val="3.0"/>
  <p:tag name="KSO_WM_DIAGRAM_MAX_ITEMCNT" val="3"/>
  <p:tag name="KSO_WM_DIAGRAM_MIN_ITEMCNT" val="2"/>
  <p:tag name="KSO_WM_DIAGRAM_VIRTUALLY_FRAME" val="{&quot;height&quot;:384.7888627612497,&quot;left&quot;:54.02503937007873,&quot;top&quot;:87.76113723875032,&quot;width&quot;:851.4944458007812}"/>
  <p:tag name="KSO_WM_DIAGRAM_COLOR_MATCH_VALUE" val="{&quot;shape&quot;:{&quot;fill&quot;:{&quot;solid&quot;:{&quot;brightness&quot;:-0.5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FILL_TYPE" val="1"/>
  <p:tag name="KSO_WM_UNIT_FILL_FORE_SCHEMECOLOR_INDEX" val="5"/>
  <p:tag name="KSO_WM_UNIT_FILL_FORE_SCHEMECOLOR_INDEX_BRIGHTNESS" val="-0.5"/>
  <p:tag name="KSO_WM_DIAGRAM_USE_COLOR_VALUE" val="{&quot;color_scheme&quot;:1,&quot;color_type&quot;:1,&quot;theme_color_indexes&quot;:[]}"/>
</p:tagLst>
</file>

<file path=ppt/tags/tag5.xml><?xml version="1.0" encoding="utf-8"?>
<p:tagLst xmlns:p="http://schemas.openxmlformats.org/presentationml/2006/main">
  <p:tag name="KSO_WM_UNIT_COMPATIBLE" val="0"/>
  <p:tag name="KSO_WM_UNIT_DIAGRAM_ISREFERUNIT" val="0"/>
  <p:tag name="KSO_WM_TEMPLATE_INDEX" val="20231861"/>
  <p:tag name="KSO_WM_TAG_VERSION" val="3.0"/>
  <p:tag name="KSO_WM_DIAGRAM_MIN_ITEMCNT" val="2"/>
  <p:tag name="KSO_WM_DIAGRAM_VERSION" val="3"/>
  <p:tag name="KSO_WM_DIAGRAM_COLOR_TEXT_CAN_REMOVE" val="n"/>
  <p:tag name="KSO_WM_UNIT_SUBTYPE" val="a"/>
  <p:tag name="KSO_WM_UNIT_NOCLEAR" val="0"/>
  <p:tag name="KSO_WM_UNIT_VALUE" val="60"/>
  <p:tag name="KSO_WM_UNIT_HIGHLIGHT" val="0"/>
  <p:tag name="KSO_WM_UNIT_DIAGRAM_ISNUMVISUAL" val="0"/>
  <p:tag name="KSO_WM_UNIT_TYPE" val="l_h_f"/>
  <p:tag name="KSO_WM_UNIT_INDEX" val="1_1_1"/>
  <p:tag name="KSO_WM_UNIT_ID" val="diagram20231861_1*l_h_f*1_1_1"/>
  <p:tag name="KSO_WM_TEMPLATE_CATEGORY" val="diagram"/>
  <p:tag name="KSO_WM_UNIT_LAYERLEVEL" val="1_1_1"/>
  <p:tag name="KSO_WM_DIAGRAM_GROUP_CODE" val="l1-1"/>
  <p:tag name="KSO_WM_DIAGRAM_COLOR_TRICK" val="1"/>
  <p:tag name="KSO_WM_DIAGRAM_MAX_ITEMCNT" val="3"/>
  <p:tag name="KSO_WM_DIAGRAM_VIRTUALLY_FRAME" val="{&quot;height&quot;:384.7888627612497,&quot;left&quot;:54.02503937007873,&quot;top&quot;:87.76113723875032,&quot;width&quot;:851.4944458007812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.800000011920929,&quot;colorType&quot;:1,&quot;foreColorIndex&quot;:5,&quot;transparency&quot;:0},&quot;type&quot;:1},&quot;shadow&quot;:{&quot;brightness&quot;:-0.25,&quot;colorType&quot;:1,&quot;foreColorIndex&quot;:5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292929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PRESET_TEXT" val="单击此处添加文本具体内容，简明扼要地阐述您的观点。根据需要可酌情增减文字，以便观者准确地理解您传达的思想。单击此处添加文本具体内容，简明扼要地阐述您的观点。根据需要可增减文字，以便观者理解您传达的思想。单击此处添加文本内容。"/>
  <p:tag name="KSO_WM_UNIT_LINE_FORE_SCHEMECOLOR_INDEX" val="5"/>
  <p:tag name="KSO_WM_DIAGRAM_USE_COLOR_VALUE" val="{&quot;color_scheme&quot;:1,&quot;color_type&quot;:1,&quot;theme_color_indexes&quot;:[]}"/>
</p:tagLst>
</file>

<file path=ppt/tags/tag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1861_1*l_h_a*1_1_1"/>
  <p:tag name="KSO_WM_TEMPLATE_CATEGORY" val="diagram"/>
  <p:tag name="KSO_WM_TEMPLATE_INDEX" val="20231861"/>
  <p:tag name="KSO_WM_UNIT_LAYERLEVEL" val="1_1_1"/>
  <p:tag name="KSO_WM_TAG_VERSION" val="3.0"/>
  <p:tag name="KSO_WM_DIAGRAM_GROUP_CODE" val="l1-1"/>
  <p:tag name="KSO_WM_DIAGRAM_MAX_ITEMCNT" val="3"/>
  <p:tag name="KSO_WM_DIAGRAM_MIN_ITEMCNT" val="2"/>
  <p:tag name="KSO_WM_DIAGRAM_VIRTUALLY_FRAME" val="{&quot;height&quot;:384.7888627612497,&quot;left&quot;:54.02503937007873,&quot;top&quot;:87.76113723875032,&quot;width&quot;:851.4944458007812}"/>
  <p:tag name="KSO_WM_DIAGRAM_COLOR_MATCH_VALUE" val="{&quot;shape&quot;:{&quot;fill&quot;:{&quot;gradient&quot;:[{&quot;brightness&quot;:0,&quot;colorType&quot;:1,&quot;foreColorIndex&quot;:5,&quot;pos&quot;:1,&quot;transparency&quot;:0},{&quot;brightness&quot;:0.30000001192092896,&quot;colorType&quot;:1,&quot;foreColorIndex&quot;:5,&quot;pos&quot;:0,&quot;transparency&quot;:0}],&quot;type&quot;:3},&quot;glow&quot;:{&quot;colorType&quot;:0},&quot;line&quot;:{&quot;type&quot;:0},&quot;shadow&quot;:{&quot;brightness&quot;:-0.25,&quot;colorType&quot;:1,&quot;foreColorIndex&quot;:5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PRESET_TEXT" val="此处添加标题"/>
  <p:tag name="KSO_WM_UNIT_FILL_TYPE" val="3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1861_1*l_h_i*1_2_2"/>
  <p:tag name="KSO_WM_TEMPLATE_CATEGORY" val="diagram"/>
  <p:tag name="KSO_WM_TEMPLATE_INDEX" val="20231861"/>
  <p:tag name="KSO_WM_UNIT_LAYERLEVEL" val="1_1_1"/>
  <p:tag name="KSO_WM_TAG_VERSION" val="3.0"/>
  <p:tag name="KSO_WM_DIAGRAM_MAX_ITEMCNT" val="3"/>
  <p:tag name="KSO_WM_DIAGRAM_MIN_ITEMCNT" val="2"/>
  <p:tag name="KSO_WM_DIAGRAM_VIRTUALLY_FRAME" val="{&quot;height&quot;:384.7888627612497,&quot;left&quot;:54.02503937007873,&quot;top&quot;:87.76113723875032,&quot;width&quot;:851.4944458007812}"/>
  <p:tag name="KSO_WM_DIAGRAM_COLOR_MATCH_VALUE" val="{&quot;shape&quot;:{&quot;fill&quot;:{&quot;solid&quot;:{&quot;brightness&quot;:-0.5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FILL_TYPE" val="1"/>
  <p:tag name="KSO_WM_UNIT_FILL_FORE_SCHEMECOLOR_INDEX" val="5"/>
  <p:tag name="KSO_WM_UNIT_FILL_FORE_SCHEMECOLOR_INDEX_BRIGHTNESS" val="-0.5"/>
  <p:tag name="KSO_WM_DIAGRAM_USE_COLOR_VALUE" val="{&quot;color_scheme&quot;:1,&quot;color_type&quot;:1,&quot;theme_color_indexes&quot;:[]}"/>
</p:tagLst>
</file>

<file path=ppt/tags/tag8.xml><?xml version="1.0" encoding="utf-8"?>
<p:tagLst xmlns:p="http://schemas.openxmlformats.org/presentationml/2006/main">
  <p:tag name="KSO_WM_UNIT_COMPATIBLE" val="0"/>
  <p:tag name="KSO_WM_UNIT_DIAGRAM_ISREFERUNIT" val="0"/>
  <p:tag name="KSO_WM_TEMPLATE_INDEX" val="20231861"/>
  <p:tag name="KSO_WM_TAG_VERSION" val="3.0"/>
  <p:tag name="KSO_WM_DIAGRAM_MIN_ITEMCNT" val="2"/>
  <p:tag name="KSO_WM_DIAGRAM_VERSION" val="3"/>
  <p:tag name="KSO_WM_DIAGRAM_COLOR_TEXT_CAN_REMOVE" val="n"/>
  <p:tag name="KSO_WM_UNIT_SUBTYPE" val="a"/>
  <p:tag name="KSO_WM_UNIT_NOCLEAR" val="0"/>
  <p:tag name="KSO_WM_UNIT_VALUE" val="60"/>
  <p:tag name="KSO_WM_UNIT_HIGHLIGHT" val="0"/>
  <p:tag name="KSO_WM_UNIT_DIAGRAM_ISNUMVISUAL" val="0"/>
  <p:tag name="KSO_WM_UNIT_TYPE" val="l_h_f"/>
  <p:tag name="KSO_WM_UNIT_INDEX" val="1_2_1"/>
  <p:tag name="KSO_WM_UNIT_ID" val="diagram20231861_1*l_h_f*1_2_1"/>
  <p:tag name="KSO_WM_TEMPLATE_CATEGORY" val="diagram"/>
  <p:tag name="KSO_WM_UNIT_LAYERLEVEL" val="1_1_1"/>
  <p:tag name="KSO_WM_DIAGRAM_GROUP_CODE" val="l1-1"/>
  <p:tag name="KSO_WM_DIAGRAM_COLOR_TRICK" val="1"/>
  <p:tag name="KSO_WM_DIAGRAM_MAX_ITEMCNT" val="3"/>
  <p:tag name="KSO_WM_DIAGRAM_VIRTUALLY_FRAME" val="{&quot;height&quot;:384.7888627612497,&quot;left&quot;:54.02503937007873,&quot;top&quot;:87.76113723875032,&quot;width&quot;:851.4944458007812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.800000011920929,&quot;colorType&quot;:1,&quot;foreColorIndex&quot;:5,&quot;transparency&quot;:0},&quot;type&quot;:1},&quot;shadow&quot;:{&quot;brightness&quot;:-0.25,&quot;colorType&quot;:1,&quot;foreColorIndex&quot;:5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292929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PRESET_TEXT" val="单击此处添加文本具体内容，简明扼要地阐述您的观点。根据需要可酌情增减文字，以便观者准确地理解您传达的思想。单击此处添加文本具体内容，简明扼要地阐述您的观点。根据需要可增减文字，以便观者理解您传达的思想。单击此处添加文本内容。"/>
  <p:tag name="KSO_WM_UNIT_LINE_FORE_SCHEMECOLOR_INDEX" val="5"/>
  <p:tag name="KSO_WM_DIAGRAM_USE_COLOR_VALUE" val="{&quot;color_scheme&quot;:1,&quot;color_type&quot;:1,&quot;theme_color_indexes&quot;:[]}"/>
</p:tagLst>
</file>

<file path=ppt/tags/tag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1861_1*l_h_a*1_2_1"/>
  <p:tag name="KSO_WM_TEMPLATE_CATEGORY" val="diagram"/>
  <p:tag name="KSO_WM_TEMPLATE_INDEX" val="20231861"/>
  <p:tag name="KSO_WM_UNIT_LAYERLEVEL" val="1_1_1"/>
  <p:tag name="KSO_WM_TAG_VERSION" val="3.0"/>
  <p:tag name="KSO_WM_DIAGRAM_GROUP_CODE" val="l1-1"/>
  <p:tag name="KSO_WM_DIAGRAM_MAX_ITEMCNT" val="3"/>
  <p:tag name="KSO_WM_DIAGRAM_MIN_ITEMCNT" val="2"/>
  <p:tag name="KSO_WM_DIAGRAM_VIRTUALLY_FRAME" val="{&quot;height&quot;:384.7888627612497,&quot;left&quot;:54.02503937007873,&quot;top&quot;:87.76113723875032,&quot;width&quot;:851.4944458007812}"/>
  <p:tag name="KSO_WM_DIAGRAM_COLOR_MATCH_VALUE" val="{&quot;shape&quot;:{&quot;fill&quot;:{&quot;gradient&quot;:[{&quot;brightness&quot;:0,&quot;colorType&quot;:1,&quot;foreColorIndex&quot;:5,&quot;pos&quot;:1,&quot;transparency&quot;:0},{&quot;brightness&quot;:0.30000001192092896,&quot;colorType&quot;:1,&quot;foreColorIndex&quot;:5,&quot;pos&quot;:0,&quot;transparency&quot;:0}],&quot;type&quot;:3},&quot;glow&quot;:{&quot;colorType&quot;:0},&quot;line&quot;:{&quot;type&quot;:0},&quot;shadow&quot;:{&quot;brightness&quot;:-0.25,&quot;colorType&quot;:1,&quot;foreColorIndex&quot;:5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PRESET_TEXT" val="此处添加标题"/>
  <p:tag name="KSO_WM_UNIT_FILL_TYPE" val="3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1113</Words>
  <Application>WPS 演示</Application>
  <PresentationFormat>宽屏</PresentationFormat>
  <Paragraphs>62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Segoe UI</vt:lpstr>
      <vt:lpstr>Arial Unicode MS</vt:lpstr>
      <vt:lpstr>等线 Light</vt:lpstr>
      <vt:lpstr>等线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高超</dc:creator>
  <cp:lastModifiedBy>陈鲲鹏</cp:lastModifiedBy>
  <cp:revision>101</cp:revision>
  <dcterms:created xsi:type="dcterms:W3CDTF">2025-02-16T23:49:00Z</dcterms:created>
  <dcterms:modified xsi:type="dcterms:W3CDTF">2025-03-05T08:31:37Z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2052-12.1.0.20305</vt:lpwstr>
  </property>
  <property fmtid="{D5CDD505-2E9C-101B-9397-08002B2CF9AE}" pid="3" name="ICV">
    <vt:lpwstr>8408DFCBE1F44CC9A34EF33A7D798799_13</vt:lpwstr>
  </property>
</Properties>
</file>