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7"/>
    <p:restoredTop sz="94681"/>
  </p:normalViewPr>
  <p:slideViewPr>
    <p:cSldViewPr snapToGrid="0">
      <p:cViewPr varScale="1">
        <p:scale>
          <a:sx n="84" d="100"/>
          <a:sy n="84" d="100"/>
        </p:scale>
        <p:origin x="1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7B773-E4B7-344A-8B3D-B6C5A471658D}" type="datetimeFigureOut">
              <a:rPr kumimoji="1" lang="zh-CN" altLang="en-US" smtClean="0"/>
              <a:t>2025/3/5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DAEF9-1303-7649-9836-A1826593A5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5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DAEF9-1303-7649-9836-A1826593A58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0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DAEF9-1303-7649-9836-A1826593A58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9608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DAEF9-1303-7649-9836-A1826593A58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910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C2D37-57BA-5613-1E1D-4A1A7BA68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863A1C-770A-75F5-3FAC-331059C7D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D6731-A48F-6FA0-E4E2-84405434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25AE-F787-2045-BA0D-803AEF3F7115}" type="datetimeFigureOut">
              <a:rPr kumimoji="1" lang="zh-CN" altLang="en-US" smtClean="0"/>
              <a:t>2025/3/5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FA5F3-1491-176E-5449-D66D2D27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1013E-FC31-5173-5207-55C18AC5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7079-AB5C-304B-A8B4-393967862C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61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663E3-3B3A-0365-C75A-9DCDFF7D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0EB339-9423-A043-ACC1-AA8081FB6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24491-BAC5-E723-1CF8-56D3D867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25AE-F787-2045-BA0D-803AEF3F7115}" type="datetimeFigureOut">
              <a:rPr kumimoji="1" lang="zh-CN" altLang="en-US" smtClean="0"/>
              <a:t>2025/3/5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33506-3F8C-7FE5-2503-7A377316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8160C-79BF-646B-4AB4-B7034364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7079-AB5C-304B-A8B4-393967862C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665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0B1C7C-1B39-B67D-A122-147493E03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4C9040-AD25-3D11-F19E-2F74A2983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33B3B-FD81-C4ED-4966-C6933A47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25AE-F787-2045-BA0D-803AEF3F7115}" type="datetimeFigureOut">
              <a:rPr kumimoji="1" lang="zh-CN" altLang="en-US" smtClean="0"/>
              <a:t>2025/3/5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9BE77-13F7-16F8-461D-95F8B160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EA7E7-026F-DC2F-DF0A-9F22DC58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7079-AB5C-304B-A8B4-393967862C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286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FE607-712A-2979-7F51-DBE9394C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9D8F5-21FE-17EC-E7DB-6964EBC5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F18D0-D848-1D16-BBCA-00128BD5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25AE-F787-2045-BA0D-803AEF3F7115}" type="datetimeFigureOut">
              <a:rPr kumimoji="1" lang="zh-CN" altLang="en-US" smtClean="0"/>
              <a:t>2025/3/5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28D29-A4D0-F236-C174-CD83D3AF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CEBD7-481C-49F2-90F1-7196158C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7079-AB5C-304B-A8B4-393967862C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978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3B3EF-A8DD-C4F3-7225-76AF6D0C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3775C-1F2D-16A4-B261-27F717743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2313B-9344-EA3B-8CF9-B79DD584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25AE-F787-2045-BA0D-803AEF3F7115}" type="datetimeFigureOut">
              <a:rPr kumimoji="1" lang="zh-CN" altLang="en-US" smtClean="0"/>
              <a:t>2025/3/5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CE649-FD38-1702-271C-E313AA75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5A618-8FB2-06D7-51C7-085DACDA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7079-AB5C-304B-A8B4-393967862C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85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ACE0F-0778-A1D1-40E9-6C387289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49B19-F805-2BDE-FF34-CD29748F4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E6BE0C-CCCF-A1BA-4F19-4E5EA949D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44110-611C-0B1C-569C-906EB959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25AE-F787-2045-BA0D-803AEF3F7115}" type="datetimeFigureOut">
              <a:rPr kumimoji="1" lang="zh-CN" altLang="en-US" smtClean="0"/>
              <a:t>2025/3/5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CEFC4B-8CDB-ED97-FC14-A2F61496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50353-885C-D356-9574-4B76FFB3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7079-AB5C-304B-A8B4-393967862C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980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22227-B765-467E-E73C-EE32FD65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9D0B6F-50E3-80F8-F0D8-D75EFBC66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1A0CD-1119-5AD0-2B9C-7903E4795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DDF633-D0F3-EAEC-D9D8-F7B2DA3D9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E71100-1752-D485-B3D3-FE07DD50D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6E0BEC-1C9C-69ED-451F-743424C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25AE-F787-2045-BA0D-803AEF3F7115}" type="datetimeFigureOut">
              <a:rPr kumimoji="1" lang="zh-CN" altLang="en-US" smtClean="0"/>
              <a:t>2025/3/5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53FFAE-F8B5-983C-96D7-C3505E5E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BCB05C-1D78-6ED7-D226-2FC57E51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7079-AB5C-304B-A8B4-393967862C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10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C1072-DC23-4C85-FFED-2852EADD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01B02F-9CDF-37DB-D699-593F0521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25AE-F787-2045-BA0D-803AEF3F7115}" type="datetimeFigureOut">
              <a:rPr kumimoji="1" lang="zh-CN" altLang="en-US" smtClean="0"/>
              <a:t>2025/3/5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CC757E-29E8-12E1-DA74-513D5626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0319FC-3EB6-7249-9BC5-1EA329FB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7079-AB5C-304B-A8B4-393967862C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19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A09008-2474-520C-AB9F-4A616D9A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25AE-F787-2045-BA0D-803AEF3F7115}" type="datetimeFigureOut">
              <a:rPr kumimoji="1" lang="zh-CN" altLang="en-US" smtClean="0"/>
              <a:t>2025/3/5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046793-6468-7762-0609-CDBB3F43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7D2D2D-678F-5129-83BA-C8EAC715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7079-AB5C-304B-A8B4-393967862C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15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888E9-C854-40C8-B522-1D81C39D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41AC7-A068-5A6F-F980-6A63759EB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952387-9198-2994-44A2-E2057F202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C8EA00-5F27-4A48-D6EE-A12ACFCC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25AE-F787-2045-BA0D-803AEF3F7115}" type="datetimeFigureOut">
              <a:rPr kumimoji="1" lang="zh-CN" altLang="en-US" smtClean="0"/>
              <a:t>2025/3/5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F432D-992B-2F75-342C-D58C09BD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37A970-D427-BF72-B0B4-1EF296E9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7079-AB5C-304B-A8B4-393967862C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990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EC04E-4EB0-800B-2538-BA5F02CB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3D07A6-7A99-593A-DA99-A67A39A10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7DAB0F-D141-608D-19D9-C7394878B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47CA4-5F6C-548A-890E-C7BC58F8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25AE-F787-2045-BA0D-803AEF3F7115}" type="datetimeFigureOut">
              <a:rPr kumimoji="1" lang="zh-CN" altLang="en-US" smtClean="0"/>
              <a:t>2025/3/5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8CB4D2-B158-0765-D8DB-3E8F85C8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802BF9-D6F7-B352-0750-FE1FCEE7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7079-AB5C-304B-A8B4-393967862C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437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D5A1D1-0C3D-13B6-0EC8-8EEF1FE9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49564F-A629-BF5F-AEAE-6459D950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6E385-EFE6-05A2-6222-EADD223EC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E225AE-F787-2045-BA0D-803AEF3F7115}" type="datetimeFigureOut">
              <a:rPr kumimoji="1" lang="zh-CN" altLang="en-US" smtClean="0"/>
              <a:t>2025/3/5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B502A-D02F-F3B2-EACF-8A3841543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842C6-41E1-F6D0-492E-C0EBEE20C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27079-AB5C-304B-A8B4-393967862C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53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739918F-46B6-F17D-67A4-02B16836E9EF}"/>
              </a:ext>
            </a:extLst>
          </p:cNvPr>
          <p:cNvSpPr/>
          <p:nvPr/>
        </p:nvSpPr>
        <p:spPr bwMode="auto">
          <a:xfrm>
            <a:off x="-1905" y="2057400"/>
            <a:ext cx="12193905" cy="2091680"/>
          </a:xfrm>
          <a:prstGeom prst="rect">
            <a:avLst/>
          </a:prstGeom>
          <a:solidFill>
            <a:srgbClr val="0B5AA8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80000" tIns="72000" rIns="180000" bIns="72000" anchor="ctr"/>
          <a:lstStyle/>
          <a:p>
            <a:pPr marL="514350" marR="0" lvl="0" indent="-51435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       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50587A-C1BE-AAB5-E2EC-F4294DC7B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188595"/>
            <a:ext cx="2364591" cy="8934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9C61CF-6335-6068-5F7B-69DF212469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75521" y="5334000"/>
            <a:ext cx="2316480" cy="14008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10">
            <a:extLst>
              <a:ext uri="{FF2B5EF4-FFF2-40B4-BE49-F238E27FC236}">
                <a16:creationId xmlns:a16="http://schemas.microsoft.com/office/drawing/2014/main" id="{FBCEAF78-6713-2192-24DD-40D21F196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9906" y="6090432"/>
            <a:ext cx="2192188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ts val="600"/>
              </a:spcBef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0B5AA8"/>
                </a:solidFill>
              </a:rPr>
              <a:t>2025-3-6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DD4CEE-F28A-0874-E685-9A1BFD1E80E4}"/>
              </a:ext>
            </a:extLst>
          </p:cNvPr>
          <p:cNvSpPr txBox="1"/>
          <p:nvPr/>
        </p:nvSpPr>
        <p:spPr>
          <a:xfrm>
            <a:off x="1405686" y="2595408"/>
            <a:ext cx="9378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b="1" dirty="0"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Transformer</a:t>
            </a:r>
            <a:r>
              <a:rPr kumimoji="1" lang="zh-CN" altLang="en-US" sz="6000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中的位置编码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25972-97AF-A439-56FE-C2BDD70C417B}"/>
              </a:ext>
            </a:extLst>
          </p:cNvPr>
          <p:cNvSpPr txBox="1"/>
          <p:nvPr/>
        </p:nvSpPr>
        <p:spPr>
          <a:xfrm>
            <a:off x="4804468" y="4427258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2253084</a:t>
            </a:r>
            <a:r>
              <a:rPr kumimoji="1" lang="zh-CN" altLang="en-US" sz="2400" dirty="0"/>
              <a:t>    肖然予</a:t>
            </a:r>
          </a:p>
        </p:txBody>
      </p:sp>
    </p:spTree>
    <p:extLst>
      <p:ext uri="{BB962C8B-B14F-4D97-AF65-F5344CB8AC3E}">
        <p14:creationId xmlns:p14="http://schemas.microsoft.com/office/powerpoint/2010/main" val="301746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266FA77-C268-D4B0-A680-CC3F17D3F5EE}"/>
              </a:ext>
            </a:extLst>
          </p:cNvPr>
          <p:cNvGrpSpPr/>
          <p:nvPr/>
        </p:nvGrpSpPr>
        <p:grpSpPr>
          <a:xfrm>
            <a:off x="915" y="119761"/>
            <a:ext cx="12191084" cy="891230"/>
            <a:chOff x="915" y="119761"/>
            <a:chExt cx="12191084" cy="89123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4035AD0-7BE7-EC36-8327-390B614B731C}"/>
                </a:ext>
              </a:extLst>
            </p:cNvPr>
            <p:cNvSpPr txBox="1"/>
            <p:nvPr/>
          </p:nvSpPr>
          <p:spPr>
            <a:xfrm>
              <a:off x="342145" y="360000"/>
              <a:ext cx="5050936" cy="421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zh-CN" sz="1800" b="0" strike="noStrike" spc="-1">
                  <a:latin typeface="Arial"/>
                </a:rPr>
                <a:t>常见图像分类网络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DBF8F85-D6C3-8CE1-7719-C25041B38DAD}"/>
                </a:ext>
              </a:extLst>
            </p:cNvPr>
            <p:cNvSpPr/>
            <p:nvPr/>
          </p:nvSpPr>
          <p:spPr bwMode="auto">
            <a:xfrm flipH="1">
              <a:off x="2169629" y="295274"/>
              <a:ext cx="10022370" cy="71571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1000"/>
                    <a:alpha val="16000"/>
                  </a:schemeClr>
                </a:gs>
                <a:gs pos="74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80000" tIns="72000" rIns="180000" bIns="72000" anchor="b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任意多边形 47">
              <a:extLst>
                <a:ext uri="{FF2B5EF4-FFF2-40B4-BE49-F238E27FC236}">
                  <a16:creationId xmlns:a16="http://schemas.microsoft.com/office/drawing/2014/main" id="{9D8F598F-D42F-D098-2682-4BF83776E1AD}"/>
                </a:ext>
              </a:extLst>
            </p:cNvPr>
            <p:cNvSpPr/>
            <p:nvPr/>
          </p:nvSpPr>
          <p:spPr bwMode="auto">
            <a:xfrm>
              <a:off x="2717753" y="161924"/>
              <a:ext cx="271009" cy="181143"/>
            </a:xfrm>
            <a:custGeom>
              <a:avLst/>
              <a:gdLst>
                <a:gd name="connsiteX0" fmla="*/ 0 w 432048"/>
                <a:gd name="connsiteY0" fmla="*/ 0 h 432048"/>
                <a:gd name="connsiteX1" fmla="*/ 432048 w 432048"/>
                <a:gd name="connsiteY1" fmla="*/ 0 h 432048"/>
                <a:gd name="connsiteX2" fmla="*/ 432048 w 432048"/>
                <a:gd name="connsiteY2" fmla="*/ 432048 h 432048"/>
                <a:gd name="connsiteX3" fmla="*/ 0 w 432048"/>
                <a:gd name="connsiteY3" fmla="*/ 432048 h 432048"/>
                <a:gd name="connsiteX4" fmla="*/ 0 w 432048"/>
                <a:gd name="connsiteY4" fmla="*/ 0 h 432048"/>
                <a:gd name="connsiteX0-1" fmla="*/ 0 w 432048"/>
                <a:gd name="connsiteY0-2" fmla="*/ 0 h 432048"/>
                <a:gd name="connsiteX1-3" fmla="*/ 432048 w 432048"/>
                <a:gd name="connsiteY1-4" fmla="*/ 432048 h 432048"/>
                <a:gd name="connsiteX2-5" fmla="*/ 0 w 432048"/>
                <a:gd name="connsiteY2-6" fmla="*/ 432048 h 432048"/>
                <a:gd name="connsiteX3-7" fmla="*/ 0 w 432048"/>
                <a:gd name="connsiteY3-8" fmla="*/ 0 h 4320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32048" h="432048">
                  <a:moveTo>
                    <a:pt x="0" y="0"/>
                  </a:moveTo>
                  <a:lnTo>
                    <a:pt x="432048" y="432048"/>
                  </a:lnTo>
                  <a:lnTo>
                    <a:pt x="0" y="432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AA1E861-3C62-EAEA-C958-A4BE2CC6E2CC}"/>
                </a:ext>
              </a:extLst>
            </p:cNvPr>
            <p:cNvSpPr/>
            <p:nvPr/>
          </p:nvSpPr>
          <p:spPr bwMode="auto">
            <a:xfrm>
              <a:off x="915" y="119761"/>
              <a:ext cx="4004019" cy="885860"/>
            </a:xfrm>
            <a:prstGeom prst="rect">
              <a:avLst/>
            </a:prstGeom>
            <a:solidFill>
              <a:srgbClr val="1D77CE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80000" tIns="72000" rIns="180000" bIns="72000" anchor="ctr"/>
            <a:lstStyle/>
            <a:p>
              <a:pPr marL="514350" marR="0" lvl="0" indent="-51435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rPr>
                <a:t>       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sp>
          <p:nvSpPr>
            <p:cNvPr id="9" name="矩形 16">
              <a:extLst>
                <a:ext uri="{FF2B5EF4-FFF2-40B4-BE49-F238E27FC236}">
                  <a16:creationId xmlns:a16="http://schemas.microsoft.com/office/drawing/2014/main" id="{EF26FF48-15BB-60A9-6632-8D7297D84F3C}"/>
                </a:ext>
              </a:extLst>
            </p:cNvPr>
            <p:cNvSpPr/>
            <p:nvPr/>
          </p:nvSpPr>
          <p:spPr>
            <a:xfrm>
              <a:off x="234000" y="295275"/>
              <a:ext cx="3186069" cy="580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47">
              <a:extLst>
                <a:ext uri="{FF2B5EF4-FFF2-40B4-BE49-F238E27FC236}">
                  <a16:creationId xmlns:a16="http://schemas.microsoft.com/office/drawing/2014/main" id="{AAF21230-118A-B4C2-A906-A3D9114EE951}"/>
                </a:ext>
              </a:extLst>
            </p:cNvPr>
            <p:cNvSpPr/>
            <p:nvPr/>
          </p:nvSpPr>
          <p:spPr bwMode="auto">
            <a:xfrm>
              <a:off x="4004934" y="129283"/>
              <a:ext cx="271009" cy="181143"/>
            </a:xfrm>
            <a:custGeom>
              <a:avLst/>
              <a:gdLst>
                <a:gd name="connsiteX0" fmla="*/ 0 w 432048"/>
                <a:gd name="connsiteY0" fmla="*/ 0 h 432048"/>
                <a:gd name="connsiteX1" fmla="*/ 432048 w 432048"/>
                <a:gd name="connsiteY1" fmla="*/ 0 h 432048"/>
                <a:gd name="connsiteX2" fmla="*/ 432048 w 432048"/>
                <a:gd name="connsiteY2" fmla="*/ 432048 h 432048"/>
                <a:gd name="connsiteX3" fmla="*/ 0 w 432048"/>
                <a:gd name="connsiteY3" fmla="*/ 432048 h 432048"/>
                <a:gd name="connsiteX4" fmla="*/ 0 w 432048"/>
                <a:gd name="connsiteY4" fmla="*/ 0 h 432048"/>
                <a:gd name="connsiteX0-1" fmla="*/ 0 w 432048"/>
                <a:gd name="connsiteY0-2" fmla="*/ 0 h 432048"/>
                <a:gd name="connsiteX1-3" fmla="*/ 432048 w 432048"/>
                <a:gd name="connsiteY1-4" fmla="*/ 432048 h 432048"/>
                <a:gd name="connsiteX2-5" fmla="*/ 0 w 432048"/>
                <a:gd name="connsiteY2-6" fmla="*/ 432048 h 432048"/>
                <a:gd name="connsiteX3-7" fmla="*/ 0 w 432048"/>
                <a:gd name="connsiteY3-8" fmla="*/ 0 h 4320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32048" h="432048">
                  <a:moveTo>
                    <a:pt x="0" y="0"/>
                  </a:moveTo>
                  <a:lnTo>
                    <a:pt x="432048" y="432048"/>
                  </a:lnTo>
                  <a:lnTo>
                    <a:pt x="0" y="432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295CE789-4475-E031-6F90-801351CBDBDC}"/>
              </a:ext>
            </a:extLst>
          </p:cNvPr>
          <p:cNvSpPr txBox="1"/>
          <p:nvPr/>
        </p:nvSpPr>
        <p:spPr>
          <a:xfrm>
            <a:off x="582463" y="3240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位置编码</a:t>
            </a:r>
          </a:p>
        </p:txBody>
      </p:sp>
      <p:pic>
        <p:nvPicPr>
          <p:cNvPr id="16" name="图片 15" descr="图示, 日程表&#10;&#10;描述已自动生成">
            <a:extLst>
              <a:ext uri="{FF2B5EF4-FFF2-40B4-BE49-F238E27FC236}">
                <a16:creationId xmlns:a16="http://schemas.microsoft.com/office/drawing/2014/main" id="{F1BE54C7-0557-5243-5808-2F7CE4CC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53" y="1613973"/>
            <a:ext cx="5751231" cy="430792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25B83BB-2F80-DE1B-82F9-4739A1C60B2A}"/>
              </a:ext>
            </a:extLst>
          </p:cNvPr>
          <p:cNvSpPr txBox="1"/>
          <p:nvPr/>
        </p:nvSpPr>
        <p:spPr>
          <a:xfrm>
            <a:off x="6867041" y="1485064"/>
            <a:ext cx="4900701" cy="881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Attention</a:t>
            </a:r>
            <a:r>
              <a:rPr kumimoji="1" lang="zh-CN" altLang="en-US" dirty="0"/>
              <a:t>的计算是</a:t>
            </a:r>
            <a:r>
              <a:rPr kumimoji="1" lang="zh-CN" altLang="en-US" b="1" dirty="0"/>
              <a:t>无向的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而各种</a:t>
            </a:r>
            <a:r>
              <a:rPr kumimoji="1" lang="zh-CN" altLang="en-US" b="1" dirty="0"/>
              <a:t>位置信息</a:t>
            </a:r>
            <a:r>
              <a:rPr kumimoji="1" lang="zh-CN" altLang="en-US" dirty="0"/>
              <a:t>在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间的关系是非常重要的</a:t>
            </a:r>
            <a:endParaRPr kumimoji="1"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71D8D05-7AD1-2840-EF4F-7834F48BFBFD}"/>
              </a:ext>
            </a:extLst>
          </p:cNvPr>
          <p:cNvSpPr txBox="1"/>
          <p:nvPr/>
        </p:nvSpPr>
        <p:spPr>
          <a:xfrm>
            <a:off x="6867041" y="272038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需要一种位置表示方式：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565C8C-DDF7-3F2A-98B5-35F4116088EB}"/>
              </a:ext>
            </a:extLst>
          </p:cNvPr>
          <p:cNvSpPr txBox="1"/>
          <p:nvPr/>
        </p:nvSpPr>
        <p:spPr>
          <a:xfrm>
            <a:off x="7149549" y="3231292"/>
            <a:ext cx="4335683" cy="171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表示绝对位置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序列长度不同时，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间的相对位置保持一致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可以解决长度外推的问题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6CB20DC-A6D3-0517-80CF-7426ABCC6100}"/>
              </a:ext>
            </a:extLst>
          </p:cNvPr>
          <p:cNvSpPr txBox="1"/>
          <p:nvPr/>
        </p:nvSpPr>
        <p:spPr>
          <a:xfrm>
            <a:off x="8007179" y="528304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连续、有界</a:t>
            </a:r>
          </a:p>
        </p:txBody>
      </p:sp>
    </p:spTree>
    <p:extLst>
      <p:ext uri="{BB962C8B-B14F-4D97-AF65-F5344CB8AC3E}">
        <p14:creationId xmlns:p14="http://schemas.microsoft.com/office/powerpoint/2010/main" val="245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266FA77-C268-D4B0-A680-CC3F17D3F5EE}"/>
              </a:ext>
            </a:extLst>
          </p:cNvPr>
          <p:cNvGrpSpPr/>
          <p:nvPr/>
        </p:nvGrpSpPr>
        <p:grpSpPr>
          <a:xfrm>
            <a:off x="915" y="119761"/>
            <a:ext cx="12191084" cy="891230"/>
            <a:chOff x="915" y="119761"/>
            <a:chExt cx="12191084" cy="89123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4035AD0-7BE7-EC36-8327-390B614B731C}"/>
                </a:ext>
              </a:extLst>
            </p:cNvPr>
            <p:cNvSpPr txBox="1"/>
            <p:nvPr/>
          </p:nvSpPr>
          <p:spPr>
            <a:xfrm>
              <a:off x="342145" y="360000"/>
              <a:ext cx="5050936" cy="421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zh-CN" sz="1800" b="0" strike="noStrike" spc="-1">
                  <a:latin typeface="Arial"/>
                </a:rPr>
                <a:t>常见图像分类网络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DBF8F85-D6C3-8CE1-7719-C25041B38DAD}"/>
                </a:ext>
              </a:extLst>
            </p:cNvPr>
            <p:cNvSpPr/>
            <p:nvPr/>
          </p:nvSpPr>
          <p:spPr bwMode="auto">
            <a:xfrm flipH="1">
              <a:off x="2169629" y="295274"/>
              <a:ext cx="10022370" cy="71571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1000"/>
                    <a:alpha val="16000"/>
                  </a:schemeClr>
                </a:gs>
                <a:gs pos="74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80000" tIns="72000" rIns="180000" bIns="72000" anchor="b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任意多边形 47">
              <a:extLst>
                <a:ext uri="{FF2B5EF4-FFF2-40B4-BE49-F238E27FC236}">
                  <a16:creationId xmlns:a16="http://schemas.microsoft.com/office/drawing/2014/main" id="{9D8F598F-D42F-D098-2682-4BF83776E1AD}"/>
                </a:ext>
              </a:extLst>
            </p:cNvPr>
            <p:cNvSpPr/>
            <p:nvPr/>
          </p:nvSpPr>
          <p:spPr bwMode="auto">
            <a:xfrm>
              <a:off x="2717753" y="161924"/>
              <a:ext cx="271009" cy="181143"/>
            </a:xfrm>
            <a:custGeom>
              <a:avLst/>
              <a:gdLst>
                <a:gd name="connsiteX0" fmla="*/ 0 w 432048"/>
                <a:gd name="connsiteY0" fmla="*/ 0 h 432048"/>
                <a:gd name="connsiteX1" fmla="*/ 432048 w 432048"/>
                <a:gd name="connsiteY1" fmla="*/ 0 h 432048"/>
                <a:gd name="connsiteX2" fmla="*/ 432048 w 432048"/>
                <a:gd name="connsiteY2" fmla="*/ 432048 h 432048"/>
                <a:gd name="connsiteX3" fmla="*/ 0 w 432048"/>
                <a:gd name="connsiteY3" fmla="*/ 432048 h 432048"/>
                <a:gd name="connsiteX4" fmla="*/ 0 w 432048"/>
                <a:gd name="connsiteY4" fmla="*/ 0 h 432048"/>
                <a:gd name="connsiteX0-1" fmla="*/ 0 w 432048"/>
                <a:gd name="connsiteY0-2" fmla="*/ 0 h 432048"/>
                <a:gd name="connsiteX1-3" fmla="*/ 432048 w 432048"/>
                <a:gd name="connsiteY1-4" fmla="*/ 432048 h 432048"/>
                <a:gd name="connsiteX2-5" fmla="*/ 0 w 432048"/>
                <a:gd name="connsiteY2-6" fmla="*/ 432048 h 432048"/>
                <a:gd name="connsiteX3-7" fmla="*/ 0 w 432048"/>
                <a:gd name="connsiteY3-8" fmla="*/ 0 h 4320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32048" h="432048">
                  <a:moveTo>
                    <a:pt x="0" y="0"/>
                  </a:moveTo>
                  <a:lnTo>
                    <a:pt x="432048" y="432048"/>
                  </a:lnTo>
                  <a:lnTo>
                    <a:pt x="0" y="432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AA1E861-3C62-EAEA-C958-A4BE2CC6E2CC}"/>
                </a:ext>
              </a:extLst>
            </p:cNvPr>
            <p:cNvSpPr/>
            <p:nvPr/>
          </p:nvSpPr>
          <p:spPr bwMode="auto">
            <a:xfrm>
              <a:off x="915" y="119761"/>
              <a:ext cx="4004019" cy="885860"/>
            </a:xfrm>
            <a:prstGeom prst="rect">
              <a:avLst/>
            </a:prstGeom>
            <a:solidFill>
              <a:srgbClr val="1D77CE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80000" tIns="72000" rIns="180000" bIns="72000" anchor="ctr"/>
            <a:lstStyle/>
            <a:p>
              <a:pPr marL="514350" marR="0" lvl="0" indent="-51435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rPr>
                <a:t>       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sp>
          <p:nvSpPr>
            <p:cNvPr id="9" name="矩形 16">
              <a:extLst>
                <a:ext uri="{FF2B5EF4-FFF2-40B4-BE49-F238E27FC236}">
                  <a16:creationId xmlns:a16="http://schemas.microsoft.com/office/drawing/2014/main" id="{EF26FF48-15BB-60A9-6632-8D7297D84F3C}"/>
                </a:ext>
              </a:extLst>
            </p:cNvPr>
            <p:cNvSpPr/>
            <p:nvPr/>
          </p:nvSpPr>
          <p:spPr>
            <a:xfrm>
              <a:off x="234000" y="295275"/>
              <a:ext cx="3186069" cy="580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47">
              <a:extLst>
                <a:ext uri="{FF2B5EF4-FFF2-40B4-BE49-F238E27FC236}">
                  <a16:creationId xmlns:a16="http://schemas.microsoft.com/office/drawing/2014/main" id="{AAF21230-118A-B4C2-A906-A3D9114EE951}"/>
                </a:ext>
              </a:extLst>
            </p:cNvPr>
            <p:cNvSpPr/>
            <p:nvPr/>
          </p:nvSpPr>
          <p:spPr bwMode="auto">
            <a:xfrm>
              <a:off x="4004934" y="129283"/>
              <a:ext cx="271009" cy="181143"/>
            </a:xfrm>
            <a:custGeom>
              <a:avLst/>
              <a:gdLst>
                <a:gd name="connsiteX0" fmla="*/ 0 w 432048"/>
                <a:gd name="connsiteY0" fmla="*/ 0 h 432048"/>
                <a:gd name="connsiteX1" fmla="*/ 432048 w 432048"/>
                <a:gd name="connsiteY1" fmla="*/ 0 h 432048"/>
                <a:gd name="connsiteX2" fmla="*/ 432048 w 432048"/>
                <a:gd name="connsiteY2" fmla="*/ 432048 h 432048"/>
                <a:gd name="connsiteX3" fmla="*/ 0 w 432048"/>
                <a:gd name="connsiteY3" fmla="*/ 432048 h 432048"/>
                <a:gd name="connsiteX4" fmla="*/ 0 w 432048"/>
                <a:gd name="connsiteY4" fmla="*/ 0 h 432048"/>
                <a:gd name="connsiteX0-1" fmla="*/ 0 w 432048"/>
                <a:gd name="connsiteY0-2" fmla="*/ 0 h 432048"/>
                <a:gd name="connsiteX1-3" fmla="*/ 432048 w 432048"/>
                <a:gd name="connsiteY1-4" fmla="*/ 432048 h 432048"/>
                <a:gd name="connsiteX2-5" fmla="*/ 0 w 432048"/>
                <a:gd name="connsiteY2-6" fmla="*/ 432048 h 432048"/>
                <a:gd name="connsiteX3-7" fmla="*/ 0 w 432048"/>
                <a:gd name="connsiteY3-8" fmla="*/ 0 h 4320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32048" h="432048">
                  <a:moveTo>
                    <a:pt x="0" y="0"/>
                  </a:moveTo>
                  <a:lnTo>
                    <a:pt x="432048" y="432048"/>
                  </a:lnTo>
                  <a:lnTo>
                    <a:pt x="0" y="432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66FA84B-920D-205A-7D78-83D8E6481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663" y="1393632"/>
            <a:ext cx="8821595" cy="555802"/>
          </a:xfrm>
          <a:prstGeom prst="rect">
            <a:avLst/>
          </a:prstGeom>
        </p:spPr>
      </p:pic>
      <p:pic>
        <p:nvPicPr>
          <p:cNvPr id="13" name="图片 12" descr="图片包含 形状&#10;&#10;描述已自动生成">
            <a:extLst>
              <a:ext uri="{FF2B5EF4-FFF2-40B4-BE49-F238E27FC236}">
                <a16:creationId xmlns:a16="http://schemas.microsoft.com/office/drawing/2014/main" id="{08741B05-718C-CBA0-C0DA-120AA8529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4537" y="1316081"/>
            <a:ext cx="2209800" cy="596900"/>
          </a:xfrm>
          <a:prstGeom prst="rect">
            <a:avLst/>
          </a:prstGeom>
        </p:spPr>
      </p:pic>
      <p:pic>
        <p:nvPicPr>
          <p:cNvPr id="15" name="图片 14" descr="图示&#10;&#10;描述已自动生成">
            <a:extLst>
              <a:ext uri="{FF2B5EF4-FFF2-40B4-BE49-F238E27FC236}">
                <a16:creationId xmlns:a16="http://schemas.microsoft.com/office/drawing/2014/main" id="{52101EBE-0E05-FFC1-716B-53E183CC0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6149" y="3450977"/>
            <a:ext cx="4308388" cy="3161184"/>
          </a:xfrm>
          <a:prstGeom prst="rect">
            <a:avLst/>
          </a:prstGeom>
        </p:spPr>
      </p:pic>
      <p:pic>
        <p:nvPicPr>
          <p:cNvPr id="19" name="图片 18" descr="图示&#10;&#10;描述已自动生成">
            <a:extLst>
              <a:ext uri="{FF2B5EF4-FFF2-40B4-BE49-F238E27FC236}">
                <a16:creationId xmlns:a16="http://schemas.microsoft.com/office/drawing/2014/main" id="{29D677DB-2681-A0F3-FA80-C0FDADD11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280" y="1949434"/>
            <a:ext cx="3405274" cy="4662727"/>
          </a:xfrm>
          <a:prstGeom prst="rect">
            <a:avLst/>
          </a:prstGeom>
        </p:spPr>
      </p:pic>
      <p:pic>
        <p:nvPicPr>
          <p:cNvPr id="26" name="图片 25" descr="图表&#10;&#10;描述已自动生成">
            <a:extLst>
              <a:ext uri="{FF2B5EF4-FFF2-40B4-BE49-F238E27FC236}">
                <a16:creationId xmlns:a16="http://schemas.microsoft.com/office/drawing/2014/main" id="{B483BD55-ACB3-1AD9-0215-4D20CDE340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4934" y="1930906"/>
            <a:ext cx="6920292" cy="163922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C4DFDC2-EAF9-90EC-C7A7-A7B2ED2A0CE5}"/>
              </a:ext>
            </a:extLst>
          </p:cNvPr>
          <p:cNvSpPr txBox="1"/>
          <p:nvPr/>
        </p:nvSpPr>
        <p:spPr>
          <a:xfrm>
            <a:off x="582463" y="3240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位置编码</a:t>
            </a:r>
          </a:p>
        </p:txBody>
      </p:sp>
    </p:spTree>
    <p:extLst>
      <p:ext uri="{BB962C8B-B14F-4D97-AF65-F5344CB8AC3E}">
        <p14:creationId xmlns:p14="http://schemas.microsoft.com/office/powerpoint/2010/main" val="417658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266FA77-C268-D4B0-A680-CC3F17D3F5EE}"/>
              </a:ext>
            </a:extLst>
          </p:cNvPr>
          <p:cNvGrpSpPr/>
          <p:nvPr/>
        </p:nvGrpSpPr>
        <p:grpSpPr>
          <a:xfrm>
            <a:off x="915" y="119761"/>
            <a:ext cx="12191084" cy="891230"/>
            <a:chOff x="915" y="119761"/>
            <a:chExt cx="12191084" cy="89123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4035AD0-7BE7-EC36-8327-390B614B731C}"/>
                </a:ext>
              </a:extLst>
            </p:cNvPr>
            <p:cNvSpPr txBox="1"/>
            <p:nvPr/>
          </p:nvSpPr>
          <p:spPr>
            <a:xfrm>
              <a:off x="342145" y="360000"/>
              <a:ext cx="5050936" cy="421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zh-CN" sz="1800" b="0" strike="noStrike" spc="-1">
                  <a:latin typeface="Arial"/>
                </a:rPr>
                <a:t>常见图像分类网络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DBF8F85-D6C3-8CE1-7719-C25041B38DAD}"/>
                </a:ext>
              </a:extLst>
            </p:cNvPr>
            <p:cNvSpPr/>
            <p:nvPr/>
          </p:nvSpPr>
          <p:spPr bwMode="auto">
            <a:xfrm flipH="1">
              <a:off x="2169629" y="295274"/>
              <a:ext cx="10022370" cy="71571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1000"/>
                    <a:alpha val="16000"/>
                  </a:schemeClr>
                </a:gs>
                <a:gs pos="74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80000" tIns="72000" rIns="180000" bIns="72000" anchor="b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任意多边形 47">
              <a:extLst>
                <a:ext uri="{FF2B5EF4-FFF2-40B4-BE49-F238E27FC236}">
                  <a16:creationId xmlns:a16="http://schemas.microsoft.com/office/drawing/2014/main" id="{9D8F598F-D42F-D098-2682-4BF83776E1AD}"/>
                </a:ext>
              </a:extLst>
            </p:cNvPr>
            <p:cNvSpPr/>
            <p:nvPr/>
          </p:nvSpPr>
          <p:spPr bwMode="auto">
            <a:xfrm>
              <a:off x="2717753" y="161924"/>
              <a:ext cx="271009" cy="181143"/>
            </a:xfrm>
            <a:custGeom>
              <a:avLst/>
              <a:gdLst>
                <a:gd name="connsiteX0" fmla="*/ 0 w 432048"/>
                <a:gd name="connsiteY0" fmla="*/ 0 h 432048"/>
                <a:gd name="connsiteX1" fmla="*/ 432048 w 432048"/>
                <a:gd name="connsiteY1" fmla="*/ 0 h 432048"/>
                <a:gd name="connsiteX2" fmla="*/ 432048 w 432048"/>
                <a:gd name="connsiteY2" fmla="*/ 432048 h 432048"/>
                <a:gd name="connsiteX3" fmla="*/ 0 w 432048"/>
                <a:gd name="connsiteY3" fmla="*/ 432048 h 432048"/>
                <a:gd name="connsiteX4" fmla="*/ 0 w 432048"/>
                <a:gd name="connsiteY4" fmla="*/ 0 h 432048"/>
                <a:gd name="connsiteX0-1" fmla="*/ 0 w 432048"/>
                <a:gd name="connsiteY0-2" fmla="*/ 0 h 432048"/>
                <a:gd name="connsiteX1-3" fmla="*/ 432048 w 432048"/>
                <a:gd name="connsiteY1-4" fmla="*/ 432048 h 432048"/>
                <a:gd name="connsiteX2-5" fmla="*/ 0 w 432048"/>
                <a:gd name="connsiteY2-6" fmla="*/ 432048 h 432048"/>
                <a:gd name="connsiteX3-7" fmla="*/ 0 w 432048"/>
                <a:gd name="connsiteY3-8" fmla="*/ 0 h 4320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32048" h="432048">
                  <a:moveTo>
                    <a:pt x="0" y="0"/>
                  </a:moveTo>
                  <a:lnTo>
                    <a:pt x="432048" y="432048"/>
                  </a:lnTo>
                  <a:lnTo>
                    <a:pt x="0" y="432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AA1E861-3C62-EAEA-C958-A4BE2CC6E2CC}"/>
                </a:ext>
              </a:extLst>
            </p:cNvPr>
            <p:cNvSpPr/>
            <p:nvPr/>
          </p:nvSpPr>
          <p:spPr bwMode="auto">
            <a:xfrm>
              <a:off x="915" y="119761"/>
              <a:ext cx="4004019" cy="885860"/>
            </a:xfrm>
            <a:prstGeom prst="rect">
              <a:avLst/>
            </a:prstGeom>
            <a:solidFill>
              <a:srgbClr val="1D77CE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80000" tIns="72000" rIns="180000" bIns="72000" anchor="ctr"/>
            <a:lstStyle/>
            <a:p>
              <a:pPr marL="514350" marR="0" lvl="0" indent="-51435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rPr>
                <a:t>       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sp>
          <p:nvSpPr>
            <p:cNvPr id="9" name="矩形 16">
              <a:extLst>
                <a:ext uri="{FF2B5EF4-FFF2-40B4-BE49-F238E27FC236}">
                  <a16:creationId xmlns:a16="http://schemas.microsoft.com/office/drawing/2014/main" id="{EF26FF48-15BB-60A9-6632-8D7297D84F3C}"/>
                </a:ext>
              </a:extLst>
            </p:cNvPr>
            <p:cNvSpPr/>
            <p:nvPr/>
          </p:nvSpPr>
          <p:spPr>
            <a:xfrm>
              <a:off x="234000" y="295275"/>
              <a:ext cx="3186069" cy="580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47">
              <a:extLst>
                <a:ext uri="{FF2B5EF4-FFF2-40B4-BE49-F238E27FC236}">
                  <a16:creationId xmlns:a16="http://schemas.microsoft.com/office/drawing/2014/main" id="{AAF21230-118A-B4C2-A906-A3D9114EE951}"/>
                </a:ext>
              </a:extLst>
            </p:cNvPr>
            <p:cNvSpPr/>
            <p:nvPr/>
          </p:nvSpPr>
          <p:spPr bwMode="auto">
            <a:xfrm>
              <a:off x="4004934" y="129283"/>
              <a:ext cx="271009" cy="181143"/>
            </a:xfrm>
            <a:custGeom>
              <a:avLst/>
              <a:gdLst>
                <a:gd name="connsiteX0" fmla="*/ 0 w 432048"/>
                <a:gd name="connsiteY0" fmla="*/ 0 h 432048"/>
                <a:gd name="connsiteX1" fmla="*/ 432048 w 432048"/>
                <a:gd name="connsiteY1" fmla="*/ 0 h 432048"/>
                <a:gd name="connsiteX2" fmla="*/ 432048 w 432048"/>
                <a:gd name="connsiteY2" fmla="*/ 432048 h 432048"/>
                <a:gd name="connsiteX3" fmla="*/ 0 w 432048"/>
                <a:gd name="connsiteY3" fmla="*/ 432048 h 432048"/>
                <a:gd name="connsiteX4" fmla="*/ 0 w 432048"/>
                <a:gd name="connsiteY4" fmla="*/ 0 h 432048"/>
                <a:gd name="connsiteX0-1" fmla="*/ 0 w 432048"/>
                <a:gd name="connsiteY0-2" fmla="*/ 0 h 432048"/>
                <a:gd name="connsiteX1-3" fmla="*/ 432048 w 432048"/>
                <a:gd name="connsiteY1-4" fmla="*/ 432048 h 432048"/>
                <a:gd name="connsiteX2-5" fmla="*/ 0 w 432048"/>
                <a:gd name="connsiteY2-6" fmla="*/ 432048 h 432048"/>
                <a:gd name="connsiteX3-7" fmla="*/ 0 w 432048"/>
                <a:gd name="connsiteY3-8" fmla="*/ 0 h 4320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32048" h="432048">
                  <a:moveTo>
                    <a:pt x="0" y="0"/>
                  </a:moveTo>
                  <a:lnTo>
                    <a:pt x="432048" y="432048"/>
                  </a:lnTo>
                  <a:lnTo>
                    <a:pt x="0" y="432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3C4DFDC2-EAF9-90EC-C7A7-A7B2ED2A0CE5}"/>
              </a:ext>
            </a:extLst>
          </p:cNvPr>
          <p:cNvSpPr txBox="1"/>
          <p:nvPr/>
        </p:nvSpPr>
        <p:spPr>
          <a:xfrm>
            <a:off x="582463" y="3240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位置编码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9007786-B241-7B58-A664-FBDEE5C02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663" y="1393632"/>
            <a:ext cx="8821595" cy="555802"/>
          </a:xfrm>
          <a:prstGeom prst="rect">
            <a:avLst/>
          </a:prstGeom>
        </p:spPr>
      </p:pic>
      <p:pic>
        <p:nvPicPr>
          <p:cNvPr id="11" name="图片 10" descr="图片包含 形状&#10;&#10;描述已自动生成">
            <a:extLst>
              <a:ext uri="{FF2B5EF4-FFF2-40B4-BE49-F238E27FC236}">
                <a16:creationId xmlns:a16="http://schemas.microsoft.com/office/drawing/2014/main" id="{02333393-4E2E-8B85-0B81-1994BD079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4537" y="1316081"/>
            <a:ext cx="2209800" cy="5969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D0A2FC0-480D-A8D1-E1A6-74C382815468}"/>
              </a:ext>
            </a:extLst>
          </p:cNvPr>
          <p:cNvSpPr txBox="1"/>
          <p:nvPr/>
        </p:nvSpPr>
        <p:spPr>
          <a:xfrm>
            <a:off x="6635785" y="241265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位置编码点积具有</a:t>
            </a:r>
            <a:r>
              <a:rPr kumimoji="1" lang="zh-CN" altLang="en-US" b="1" dirty="0"/>
              <a:t>无序性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84FEB9D-EB2E-E394-6EFC-E472EA45F5EF}"/>
              </a:ext>
            </a:extLst>
          </p:cNvPr>
          <p:cNvGrpSpPr/>
          <p:nvPr/>
        </p:nvGrpSpPr>
        <p:grpSpPr>
          <a:xfrm>
            <a:off x="582463" y="2332075"/>
            <a:ext cx="5430282" cy="3701908"/>
            <a:chOff x="254238" y="1181134"/>
            <a:chExt cx="7860307" cy="5431614"/>
          </a:xfrm>
        </p:grpSpPr>
        <p:pic>
          <p:nvPicPr>
            <p:cNvPr id="16" name="图片 15" descr="交通信号灯&#10;&#10;描述已自动生成">
              <a:extLst>
                <a:ext uri="{FF2B5EF4-FFF2-40B4-BE49-F238E27FC236}">
                  <a16:creationId xmlns:a16="http://schemas.microsoft.com/office/drawing/2014/main" id="{0D6F7EE5-7833-713B-0887-0AEAEFA38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2145" y="1181134"/>
              <a:ext cx="7772400" cy="4153812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270838D-FD52-C095-47E0-2E9A555A8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238" y="5334946"/>
              <a:ext cx="7772400" cy="854495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6248737-406B-5C3E-556D-ECE02BDFF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3962" y="6189441"/>
              <a:ext cx="7772400" cy="423307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943E094-317F-FA70-72E6-4170C1A25583}"/>
                </a:ext>
              </a:extLst>
            </p:cNvPr>
            <p:cNvSpPr/>
            <p:nvPr/>
          </p:nvSpPr>
          <p:spPr>
            <a:xfrm>
              <a:off x="7463481" y="6017741"/>
              <a:ext cx="247135" cy="171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E1F8ACA-6D0E-B7C7-FC9D-88299A1CD9ED}"/>
                </a:ext>
              </a:extLst>
            </p:cNvPr>
            <p:cNvSpPr/>
            <p:nvPr/>
          </p:nvSpPr>
          <p:spPr>
            <a:xfrm>
              <a:off x="6931053" y="1186504"/>
              <a:ext cx="186440" cy="225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23" name="图片 22" descr="文本&#10;&#10;描述已自动生成">
            <a:extLst>
              <a:ext uri="{FF2B5EF4-FFF2-40B4-BE49-F238E27FC236}">
                <a16:creationId xmlns:a16="http://schemas.microsoft.com/office/drawing/2014/main" id="{01DCA2F4-ABEA-45A2-7280-EE05397E0F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2465" y="2912284"/>
            <a:ext cx="4038600" cy="8001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D6AAE76-593E-CDFE-BBF1-6DEE2108E27D}"/>
              </a:ext>
            </a:extLst>
          </p:cNvPr>
          <p:cNvSpPr txBox="1"/>
          <p:nvPr/>
        </p:nvSpPr>
        <p:spPr>
          <a:xfrm>
            <a:off x="6635785" y="3850727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不能分清先后顺序（不具有相对位置信息）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1FE3E31-E808-506C-8514-04D4ECB3DD14}"/>
              </a:ext>
            </a:extLst>
          </p:cNvPr>
          <p:cNvSpPr txBox="1"/>
          <p:nvPr/>
        </p:nvSpPr>
        <p:spPr>
          <a:xfrm>
            <a:off x="6588467" y="4622925"/>
            <a:ext cx="5416868" cy="1005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需要一种位置编码：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同时具有</a:t>
            </a:r>
            <a:r>
              <a:rPr kumimoji="1" lang="zh-CN" altLang="en-US" sz="2400" b="1" dirty="0"/>
              <a:t>绝对位置信息</a:t>
            </a:r>
            <a:r>
              <a:rPr kumimoji="1" lang="zh-CN" altLang="en-US" sz="2400" dirty="0"/>
              <a:t>与</a:t>
            </a:r>
            <a:r>
              <a:rPr kumimoji="1" lang="zh-CN" altLang="en-US" sz="2400" b="1" dirty="0"/>
              <a:t>相对位置信息</a:t>
            </a:r>
          </a:p>
        </p:txBody>
      </p:sp>
    </p:spTree>
    <p:extLst>
      <p:ext uri="{BB962C8B-B14F-4D97-AF65-F5344CB8AC3E}">
        <p14:creationId xmlns:p14="http://schemas.microsoft.com/office/powerpoint/2010/main" val="128661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266FA77-C268-D4B0-A680-CC3F17D3F5EE}"/>
              </a:ext>
            </a:extLst>
          </p:cNvPr>
          <p:cNvGrpSpPr/>
          <p:nvPr/>
        </p:nvGrpSpPr>
        <p:grpSpPr>
          <a:xfrm>
            <a:off x="915" y="119761"/>
            <a:ext cx="12191084" cy="891230"/>
            <a:chOff x="915" y="119761"/>
            <a:chExt cx="12191084" cy="89123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4035AD0-7BE7-EC36-8327-390B614B731C}"/>
                </a:ext>
              </a:extLst>
            </p:cNvPr>
            <p:cNvSpPr txBox="1"/>
            <p:nvPr/>
          </p:nvSpPr>
          <p:spPr>
            <a:xfrm>
              <a:off x="342145" y="360000"/>
              <a:ext cx="5050936" cy="421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zh-CN" sz="1800" b="0" strike="noStrike" spc="-1">
                  <a:latin typeface="Arial"/>
                </a:rPr>
                <a:t>常见图像分类网络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DBF8F85-D6C3-8CE1-7719-C25041B38DAD}"/>
                </a:ext>
              </a:extLst>
            </p:cNvPr>
            <p:cNvSpPr/>
            <p:nvPr/>
          </p:nvSpPr>
          <p:spPr bwMode="auto">
            <a:xfrm flipH="1">
              <a:off x="2169629" y="295274"/>
              <a:ext cx="10022370" cy="71571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1000"/>
                    <a:alpha val="16000"/>
                  </a:schemeClr>
                </a:gs>
                <a:gs pos="74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80000" tIns="72000" rIns="180000" bIns="72000" anchor="b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任意多边形 47">
              <a:extLst>
                <a:ext uri="{FF2B5EF4-FFF2-40B4-BE49-F238E27FC236}">
                  <a16:creationId xmlns:a16="http://schemas.microsoft.com/office/drawing/2014/main" id="{9D8F598F-D42F-D098-2682-4BF83776E1AD}"/>
                </a:ext>
              </a:extLst>
            </p:cNvPr>
            <p:cNvSpPr/>
            <p:nvPr/>
          </p:nvSpPr>
          <p:spPr bwMode="auto">
            <a:xfrm>
              <a:off x="2717753" y="161924"/>
              <a:ext cx="271009" cy="181143"/>
            </a:xfrm>
            <a:custGeom>
              <a:avLst/>
              <a:gdLst>
                <a:gd name="connsiteX0" fmla="*/ 0 w 432048"/>
                <a:gd name="connsiteY0" fmla="*/ 0 h 432048"/>
                <a:gd name="connsiteX1" fmla="*/ 432048 w 432048"/>
                <a:gd name="connsiteY1" fmla="*/ 0 h 432048"/>
                <a:gd name="connsiteX2" fmla="*/ 432048 w 432048"/>
                <a:gd name="connsiteY2" fmla="*/ 432048 h 432048"/>
                <a:gd name="connsiteX3" fmla="*/ 0 w 432048"/>
                <a:gd name="connsiteY3" fmla="*/ 432048 h 432048"/>
                <a:gd name="connsiteX4" fmla="*/ 0 w 432048"/>
                <a:gd name="connsiteY4" fmla="*/ 0 h 432048"/>
                <a:gd name="connsiteX0-1" fmla="*/ 0 w 432048"/>
                <a:gd name="connsiteY0-2" fmla="*/ 0 h 432048"/>
                <a:gd name="connsiteX1-3" fmla="*/ 432048 w 432048"/>
                <a:gd name="connsiteY1-4" fmla="*/ 432048 h 432048"/>
                <a:gd name="connsiteX2-5" fmla="*/ 0 w 432048"/>
                <a:gd name="connsiteY2-6" fmla="*/ 432048 h 432048"/>
                <a:gd name="connsiteX3-7" fmla="*/ 0 w 432048"/>
                <a:gd name="connsiteY3-8" fmla="*/ 0 h 4320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32048" h="432048">
                  <a:moveTo>
                    <a:pt x="0" y="0"/>
                  </a:moveTo>
                  <a:lnTo>
                    <a:pt x="432048" y="432048"/>
                  </a:lnTo>
                  <a:lnTo>
                    <a:pt x="0" y="432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AA1E861-3C62-EAEA-C958-A4BE2CC6E2CC}"/>
                </a:ext>
              </a:extLst>
            </p:cNvPr>
            <p:cNvSpPr/>
            <p:nvPr/>
          </p:nvSpPr>
          <p:spPr bwMode="auto">
            <a:xfrm>
              <a:off x="915" y="119761"/>
              <a:ext cx="4004019" cy="885860"/>
            </a:xfrm>
            <a:prstGeom prst="rect">
              <a:avLst/>
            </a:prstGeom>
            <a:solidFill>
              <a:srgbClr val="1D77CE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80000" tIns="72000" rIns="180000" bIns="72000" anchor="ctr"/>
            <a:lstStyle/>
            <a:p>
              <a:pPr marL="514350" marR="0" lvl="0" indent="-51435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rPr>
                <a:t>       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sp>
          <p:nvSpPr>
            <p:cNvPr id="9" name="矩形 16">
              <a:extLst>
                <a:ext uri="{FF2B5EF4-FFF2-40B4-BE49-F238E27FC236}">
                  <a16:creationId xmlns:a16="http://schemas.microsoft.com/office/drawing/2014/main" id="{EF26FF48-15BB-60A9-6632-8D7297D84F3C}"/>
                </a:ext>
              </a:extLst>
            </p:cNvPr>
            <p:cNvSpPr/>
            <p:nvPr/>
          </p:nvSpPr>
          <p:spPr>
            <a:xfrm>
              <a:off x="234000" y="295275"/>
              <a:ext cx="3186069" cy="580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47">
              <a:extLst>
                <a:ext uri="{FF2B5EF4-FFF2-40B4-BE49-F238E27FC236}">
                  <a16:creationId xmlns:a16="http://schemas.microsoft.com/office/drawing/2014/main" id="{AAF21230-118A-B4C2-A906-A3D9114EE951}"/>
                </a:ext>
              </a:extLst>
            </p:cNvPr>
            <p:cNvSpPr/>
            <p:nvPr/>
          </p:nvSpPr>
          <p:spPr bwMode="auto">
            <a:xfrm>
              <a:off x="4004934" y="129283"/>
              <a:ext cx="271009" cy="181143"/>
            </a:xfrm>
            <a:custGeom>
              <a:avLst/>
              <a:gdLst>
                <a:gd name="connsiteX0" fmla="*/ 0 w 432048"/>
                <a:gd name="connsiteY0" fmla="*/ 0 h 432048"/>
                <a:gd name="connsiteX1" fmla="*/ 432048 w 432048"/>
                <a:gd name="connsiteY1" fmla="*/ 0 h 432048"/>
                <a:gd name="connsiteX2" fmla="*/ 432048 w 432048"/>
                <a:gd name="connsiteY2" fmla="*/ 432048 h 432048"/>
                <a:gd name="connsiteX3" fmla="*/ 0 w 432048"/>
                <a:gd name="connsiteY3" fmla="*/ 432048 h 432048"/>
                <a:gd name="connsiteX4" fmla="*/ 0 w 432048"/>
                <a:gd name="connsiteY4" fmla="*/ 0 h 432048"/>
                <a:gd name="connsiteX0-1" fmla="*/ 0 w 432048"/>
                <a:gd name="connsiteY0-2" fmla="*/ 0 h 432048"/>
                <a:gd name="connsiteX1-3" fmla="*/ 432048 w 432048"/>
                <a:gd name="connsiteY1-4" fmla="*/ 432048 h 432048"/>
                <a:gd name="connsiteX2-5" fmla="*/ 0 w 432048"/>
                <a:gd name="connsiteY2-6" fmla="*/ 432048 h 432048"/>
                <a:gd name="connsiteX3-7" fmla="*/ 0 w 432048"/>
                <a:gd name="connsiteY3-8" fmla="*/ 0 h 4320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32048" h="432048">
                  <a:moveTo>
                    <a:pt x="0" y="0"/>
                  </a:moveTo>
                  <a:lnTo>
                    <a:pt x="432048" y="432048"/>
                  </a:lnTo>
                  <a:lnTo>
                    <a:pt x="0" y="432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3C4DFDC2-EAF9-90EC-C7A7-A7B2ED2A0CE5}"/>
              </a:ext>
            </a:extLst>
          </p:cNvPr>
          <p:cNvSpPr txBox="1"/>
          <p:nvPr/>
        </p:nvSpPr>
        <p:spPr>
          <a:xfrm>
            <a:off x="582463" y="3240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位置编码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A9614B-5B9D-5A34-663D-99F56D40C34D}"/>
              </a:ext>
            </a:extLst>
          </p:cNvPr>
          <p:cNvSpPr txBox="1"/>
          <p:nvPr/>
        </p:nvSpPr>
        <p:spPr>
          <a:xfrm>
            <a:off x="342145" y="1070346"/>
            <a:ext cx="492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Rotary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Position Embedding(</a:t>
            </a:r>
            <a:r>
              <a:rPr kumimoji="1" lang="en-US" altLang="zh-CN" sz="2400" b="1" dirty="0" err="1"/>
              <a:t>RoPE</a:t>
            </a:r>
            <a:r>
              <a:rPr kumimoji="1" lang="en-US" altLang="zh-CN" sz="2400" b="1" dirty="0"/>
              <a:t>)</a:t>
            </a:r>
            <a:endParaRPr kumimoji="1"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5460FE-F07E-750C-9C37-A6EC4B239B8C}"/>
              </a:ext>
            </a:extLst>
          </p:cNvPr>
          <p:cNvSpPr txBox="1"/>
          <p:nvPr/>
        </p:nvSpPr>
        <p:spPr>
          <a:xfrm>
            <a:off x="5511007" y="11626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旋转式位置编码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AEBB6B-F848-EC9A-24AB-A7EA9909BA16}"/>
              </a:ext>
            </a:extLst>
          </p:cNvPr>
          <p:cNvSpPr txBox="1"/>
          <p:nvPr/>
        </p:nvSpPr>
        <p:spPr>
          <a:xfrm>
            <a:off x="595734" y="1646994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二维情况下，对于向量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，用复数表示的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RoPE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可以写作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C704E0A-C6BB-28DB-D9E8-141F78CF6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716" y="1999368"/>
            <a:ext cx="6159500" cy="4699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783D6964-3554-0655-D224-1713E4FFE32F}"/>
              </a:ext>
            </a:extLst>
          </p:cNvPr>
          <p:cNvSpPr txBox="1"/>
          <p:nvPr/>
        </p:nvSpPr>
        <p:spPr>
          <a:xfrm>
            <a:off x="595734" y="24508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写成矩阵形式为</a:t>
            </a:r>
          </a:p>
        </p:txBody>
      </p:sp>
      <p:pic>
        <p:nvPicPr>
          <p:cNvPr id="35" name="图片 34" descr="文本&#10;&#10;中度可信度描述已自动生成">
            <a:extLst>
              <a:ext uri="{FF2B5EF4-FFF2-40B4-BE49-F238E27FC236}">
                <a16:creationId xmlns:a16="http://schemas.microsoft.com/office/drawing/2014/main" id="{A2872F4D-95F4-DA7B-AC2B-B4C13B493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807" y="2689559"/>
            <a:ext cx="4013200" cy="7493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ECFCEF52-F174-032F-6292-96A9301D205A}"/>
              </a:ext>
            </a:extLst>
          </p:cNvPr>
          <p:cNvSpPr txBox="1"/>
          <p:nvPr/>
        </p:nvSpPr>
        <p:spPr>
          <a:xfrm>
            <a:off x="598811" y="320935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对于任意偶数维向量</a:t>
            </a:r>
          </a:p>
        </p:txBody>
      </p:sp>
      <p:pic>
        <p:nvPicPr>
          <p:cNvPr id="38" name="图片 37" descr="表格&#10;&#10;描述已自动生成">
            <a:extLst>
              <a:ext uri="{FF2B5EF4-FFF2-40B4-BE49-F238E27FC236}">
                <a16:creationId xmlns:a16="http://schemas.microsoft.com/office/drawing/2014/main" id="{3349E7DD-851B-06A9-9824-5078F14D1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716" y="3578687"/>
            <a:ext cx="6463633" cy="1979556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EE9E649-AEC2-E856-1A89-25CE43B44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674" y="5784305"/>
            <a:ext cx="4025900" cy="444500"/>
          </a:xfrm>
          <a:prstGeom prst="rect">
            <a:avLst/>
          </a:prstGeom>
        </p:spPr>
      </p:pic>
      <p:pic>
        <p:nvPicPr>
          <p:cNvPr id="41" name="图片 40" descr="文本&#10;&#10;描述已自动生成">
            <a:extLst>
              <a:ext uri="{FF2B5EF4-FFF2-40B4-BE49-F238E27FC236}">
                <a16:creationId xmlns:a16="http://schemas.microsoft.com/office/drawing/2014/main" id="{86DDA569-D867-FA28-CF58-3D9CD0E92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2941" y="5606505"/>
            <a:ext cx="4038600" cy="8001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6C548660-1AC8-DB61-ED5C-84846D773962}"/>
              </a:ext>
            </a:extLst>
          </p:cNvPr>
          <p:cNvSpPr/>
          <p:nvPr/>
        </p:nvSpPr>
        <p:spPr>
          <a:xfrm>
            <a:off x="4526280" y="5682831"/>
            <a:ext cx="533400" cy="3084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FF4717F-F8E6-751C-9B97-838D42E7A76D}"/>
              </a:ext>
            </a:extLst>
          </p:cNvPr>
          <p:cNvSpPr/>
          <p:nvPr/>
        </p:nvSpPr>
        <p:spPr>
          <a:xfrm>
            <a:off x="9602719" y="5837073"/>
            <a:ext cx="533400" cy="3084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59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168</Words>
  <Application>Microsoft Macintosh PowerPoint</Application>
  <PresentationFormat>宽屏</PresentationFormat>
  <Paragraphs>39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SimHei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e9231</dc:creator>
  <cp:lastModifiedBy>e9231</cp:lastModifiedBy>
  <cp:revision>2</cp:revision>
  <dcterms:created xsi:type="dcterms:W3CDTF">2025-03-05T04:32:01Z</dcterms:created>
  <dcterms:modified xsi:type="dcterms:W3CDTF">2025-03-05T07:55:33Z</dcterms:modified>
</cp:coreProperties>
</file>