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519" r:id="rId2"/>
    <p:sldId id="336" r:id="rId3"/>
    <p:sldId id="337" r:id="rId4"/>
    <p:sldId id="379" r:id="rId5"/>
    <p:sldId id="339" r:id="rId6"/>
    <p:sldId id="380" r:id="rId7"/>
    <p:sldId id="381" r:id="rId8"/>
    <p:sldId id="338" r:id="rId9"/>
    <p:sldId id="532" r:id="rId10"/>
    <p:sldId id="342" r:id="rId11"/>
    <p:sldId id="343" r:id="rId12"/>
    <p:sldId id="344" r:id="rId13"/>
    <p:sldId id="474" r:id="rId14"/>
    <p:sldId id="520" r:id="rId15"/>
    <p:sldId id="383" r:id="rId16"/>
    <p:sldId id="500" r:id="rId17"/>
    <p:sldId id="384" r:id="rId18"/>
    <p:sldId id="385" r:id="rId19"/>
    <p:sldId id="495" r:id="rId20"/>
    <p:sldId id="496" r:id="rId21"/>
    <p:sldId id="497" r:id="rId22"/>
    <p:sldId id="377" r:id="rId23"/>
    <p:sldId id="538" r:id="rId24"/>
    <p:sldId id="521" r:id="rId25"/>
    <p:sldId id="522" r:id="rId26"/>
    <p:sldId id="541" r:id="rId27"/>
    <p:sldId id="479" r:id="rId28"/>
    <p:sldId id="531" r:id="rId29"/>
    <p:sldId id="391" r:id="rId30"/>
    <p:sldId id="542" r:id="rId31"/>
    <p:sldId id="543" r:id="rId32"/>
    <p:sldId id="544" r:id="rId33"/>
    <p:sldId id="393" r:id="rId34"/>
    <p:sldId id="501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3000" kern="1200">
        <a:solidFill>
          <a:srgbClr val="000066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0066"/>
    <a:srgbClr val="9900FF"/>
    <a:srgbClr val="DDDDDD"/>
    <a:srgbClr val="663300"/>
    <a:srgbClr val="CC0000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0" autoAdjust="0"/>
    <p:restoredTop sz="87967" autoAdjust="0"/>
  </p:normalViewPr>
  <p:slideViewPr>
    <p:cSldViewPr>
      <p:cViewPr varScale="1">
        <p:scale>
          <a:sx n="101" d="100"/>
          <a:sy n="101" d="100"/>
        </p:scale>
        <p:origin x="154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9F1E125-CE3A-3FF5-6D01-809FAB07C6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06732938-FDD0-3953-F925-4AB6D4B241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165D3477-2858-FAAB-53A1-C4B941DD8A4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787FD9E2-9ABE-2558-7B3B-72675321937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A2CF98C-D1EF-45C6-AC06-A95A60D8C1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AB648E6-1D7E-6627-C3FC-DDD54A8964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85D5FC8-B236-85B5-55DC-9F44541A4AD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D8393ED-F5EC-17CB-A476-E4B473214D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C55E28AF-BC4D-CCB2-0098-28FC668E2C8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AE9CCF27-E718-F4D0-AB3B-00F723E5B8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AC50D3AE-187E-551E-1BEF-6B072CC8CE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5632DA0-60EF-406C-B5ED-472D5BCC4F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607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32DA0-60EF-406C-B5ED-472D5BCC4F1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939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9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32DA0-60EF-406C-B5ED-472D5BCC4F1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4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32DA0-60EF-406C-B5ED-472D5BCC4F1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869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32DA0-60EF-406C-B5ED-472D5BCC4F1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747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32DA0-60EF-406C-B5ED-472D5BCC4F1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787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84A9650-7AB2-427A-3AF9-2B911AAE9D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5240146-F48C-4E33-AAB2-609A87F4CC1E}" type="slidenum"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15</a:t>
            </a:fld>
            <a:endParaRPr lang="en-US" altLang="zh-CN" sz="1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442AB052-71AE-2BC6-5FD4-A1BC2DB7A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9A9993F-26BC-DE91-56CC-B4D321DDC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11" tIns="45657" rIns="91311" bIns="45657"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6225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32DA0-60EF-406C-B5ED-472D5BCC4F1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63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32DA0-60EF-406C-B5ED-472D5BCC4F1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288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32DA0-60EF-406C-B5ED-472D5BCC4F1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240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632DA0-60EF-406C-B5ED-472D5BCC4F1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04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F4AB51E0-D8B4-DD4A-EE7A-DF926A07B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795781D7-2009-847F-3068-9D2BD2055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4D2B74-AF84-4B62-2D80-63DDED675F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0A5B1FC-48C1-84B2-787C-F2743BF237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BC6C905-CBBA-2F74-4978-7BFCF81991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782734-B145-4376-9F0E-E5A541603F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975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7F8C65-774A-54D8-D2FD-D6187ADBCC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922771-43D5-617D-EA5F-B1C9CB6740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1467DE-3922-930A-1E61-EA5044B4EA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E1BEB-C101-4EA9-84FF-8E23B82B91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14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FC7628-FE90-EBCB-8042-28022F7068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3E94B3-289A-BC84-1A4C-EDAABE6193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5F2E97-E82C-6BBA-76B3-CEDE05C6AD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608AB-F728-4A45-AA86-4ED7EF5288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32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B16CBE-53E3-67C5-851B-E3FBD0CC51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DD729A-6996-EA12-714C-456F1AE14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0DE61-C06A-2A1E-CE7D-C704AB5E5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E0774-2DAB-4B59-BCCB-062A61D1E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211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797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40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CDF400-A260-A04E-2B1A-4A715A0F23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0E65FD-C079-1469-73FD-45D6EF46B2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CEFC10-B99F-E7F8-D19A-9A1E2126E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07CA-9D7C-4A8B-8607-4F63859AC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75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29772F-C74D-DA6E-08C9-8E51C36616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7DF0AF-F8D4-CCCE-BCF6-3EEF376857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8ECA55-25E4-E7FC-66AB-B6FC977D26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48737-3F43-4501-BDEC-D4A8CCFA66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15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46799-CE13-DECD-3AE4-35EAA16633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BB54DA-08F3-FF31-25F5-7FF65205F5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A8B257-281E-0DC0-6748-35643EC71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9A859-179D-4ACA-B3EB-675FA2D70F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22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79E907-32CB-BB8D-6E9B-21CD699DC7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85EB49B-CD60-B21E-8D71-E15F1D8C3C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595B398-2F25-FFC5-FC5B-EFB6AA8319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AB017-F28C-4A78-84C5-E54DDE60BD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134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FE41D58-325F-C8D7-FBC7-35E9234FEF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B62611-62DA-101E-1263-80057E6266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24A7FEB-51BD-5C48-D812-7C741405EA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C0DE4-5E88-4BF4-8869-14E1B53A59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2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5721D7F-C7F5-81E7-5247-8DE2B9616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4E7219-0F21-14A6-9993-DC3E5E372C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0FBD6C-1933-66FC-49FF-9FA0F2310F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23201-BBDC-4A3A-9D8C-BD99DFAAD1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43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E75536-D8AE-D6BF-3815-D833B87151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63A68-4CEF-79BC-BF74-742378F0E7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21FFA-34B7-5CCB-6B3C-B0C7382CB6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B93E4-2B83-432E-8B46-B18D639AFD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39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B0E9A-18CA-9CE0-5303-6EBA6846AA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BF1D75-A6B5-454D-8BDE-101A237FA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7784F-AE47-F312-9A9A-24E07C208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1E0FC-325A-4CA3-BB79-0A02BC5F30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80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9E05ED3-37EF-70B0-E2FC-AA98A1299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单击此处编辑母版标题样式</a:t>
            </a:r>
            <a:endParaRPr lang="en-US" altLang="zh-CN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1A7FE8-8D60-BAE3-27C5-9AE09461A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345092" name="Rectangle 4">
            <a:extLst>
              <a:ext uri="{FF2B5EF4-FFF2-40B4-BE49-F238E27FC236}">
                <a16:creationId xmlns:a16="http://schemas.microsoft.com/office/drawing/2014/main" id="{4EDE097A-460C-6208-35A3-5FA1FD1408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3" name="Rectangle 5">
            <a:extLst>
              <a:ext uri="{FF2B5EF4-FFF2-40B4-BE49-F238E27FC236}">
                <a16:creationId xmlns:a16="http://schemas.microsoft.com/office/drawing/2014/main" id="{AEFEF7E9-5EF8-FBDF-2449-930CB6E2437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5094" name="Rectangle 6">
            <a:extLst>
              <a:ext uri="{FF2B5EF4-FFF2-40B4-BE49-F238E27FC236}">
                <a16:creationId xmlns:a16="http://schemas.microsoft.com/office/drawing/2014/main" id="{E403A05F-FF5A-4F96-DDB3-53887001D4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3AA4653-5121-4B87-9779-193D56716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EB4D5795-7E29-C40D-81F4-D11F8279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BC012531-B610-2524-4D23-56F82319D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  <p:sldLayoutId id="2147484196" r:id="rId12"/>
    <p:sldLayoutId id="2147484198" r:id="rId13"/>
    <p:sldLayoutId id="2147484199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98.png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FF8FA41-66B6-E84A-463F-DA93D0E38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71500"/>
            <a:ext cx="8229600" cy="650875"/>
          </a:xfrm>
        </p:spPr>
        <p:txBody>
          <a:bodyPr/>
          <a:lstStyle/>
          <a:p>
            <a:r>
              <a:rPr lang="zh-CN" altLang="en-US" sz="3200" b="1">
                <a:solidFill>
                  <a:srgbClr val="3907F1"/>
                </a:solidFill>
              </a:rPr>
              <a:t>学习要点</a:t>
            </a:r>
            <a:r>
              <a:rPr lang="en-US" altLang="zh-CN" sz="3200" b="1">
                <a:solidFill>
                  <a:srgbClr val="3907F1"/>
                </a:solidFill>
              </a:rPr>
              <a:t>: 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9457B0C-A228-C6EC-6ADE-88F972A50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175" y="1772816"/>
            <a:ext cx="7810500" cy="4799013"/>
          </a:xfrm>
        </p:spPr>
        <p:txBody>
          <a:bodyPr/>
          <a:lstStyle/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 dirty="0" smtClean="0"/>
              <a:t>掌握</a:t>
            </a:r>
            <a:r>
              <a:rPr lang="zh-CN" altLang="en-US" sz="3200" b="1" dirty="0"/>
              <a:t>算法的计算复杂性概念。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 dirty="0"/>
              <a:t>掌握</a:t>
            </a:r>
            <a:r>
              <a:rPr lang="zh-CN" altLang="en-US" sz="3200" b="1" dirty="0">
                <a:solidFill>
                  <a:srgbClr val="FF0000"/>
                </a:solidFill>
              </a:rPr>
              <a:t>算法渐近复杂性的数学表述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 dirty="0"/>
              <a:t>掌握算法分析</a:t>
            </a:r>
            <a:r>
              <a:rPr lang="zh-CN" altLang="en-US" sz="3200" b="1" dirty="0" smtClean="0"/>
              <a:t>的基本法则。</a:t>
            </a:r>
            <a:endParaRPr lang="en-US" altLang="zh-CN" sz="3200" b="1" dirty="0" smtClean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 dirty="0" smtClean="0"/>
              <a:t>掌握算法分析中常用的复杂函数。</a:t>
            </a:r>
            <a:endParaRPr lang="en-US" altLang="zh-CN" sz="3200" b="1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26625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4D289FC-133E-A3E9-DFFF-C0F5DCEBD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渐近分析记号的若干性质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C35270E-7EA4-90A4-28E8-D14ED9B0A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1411511"/>
            <a:ext cx="8229600" cy="45307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）传递性：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dirty="0">
                <a:sym typeface="Symbol" panose="05050102010706020507" pitchFamily="18" charset="2"/>
              </a:rPr>
              <a:t>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/>
              <a:t>，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dirty="0">
                <a:sym typeface="Symbol" panose="05050102010706020507" pitchFamily="18" charset="2"/>
              </a:rPr>
              <a:t></a:t>
            </a:r>
            <a:r>
              <a:rPr lang="en-US" altLang="zh-CN" sz="2400" dirty="0"/>
              <a:t>(</a:t>
            </a:r>
            <a:r>
              <a:rPr lang="en-US" altLang="zh-CN" sz="2400" i="1" dirty="0"/>
              <a:t>h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dirty="0">
                <a:sym typeface="Symbol" panose="05050102010706020507" pitchFamily="18" charset="2"/>
              </a:rPr>
              <a:t></a:t>
            </a:r>
            <a:r>
              <a:rPr lang="en-US" altLang="zh-CN" sz="2400" dirty="0"/>
              <a:t>(</a:t>
            </a:r>
            <a:r>
              <a:rPr lang="en-US" altLang="zh-CN" sz="2400" i="1" dirty="0"/>
              <a:t>h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/>
              <a:t>，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h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h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dirty="0">
                <a:sym typeface="Symbol" panose="05050102010706020507" pitchFamily="18" charset="2"/>
              </a:rPr>
              <a:t>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/>
              <a:t>，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dirty="0">
                <a:sym typeface="Symbol" panose="05050102010706020507" pitchFamily="18" charset="2"/>
              </a:rPr>
              <a:t> </a:t>
            </a:r>
            <a:r>
              <a:rPr lang="en-US" altLang="zh-CN" sz="2400" dirty="0"/>
              <a:t>(</a:t>
            </a:r>
            <a:r>
              <a:rPr lang="en-US" altLang="zh-CN" sz="2400" i="1" dirty="0"/>
              <a:t>h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dirty="0">
                <a:sym typeface="Symbol" panose="05050102010706020507" pitchFamily="18" charset="2"/>
              </a:rPr>
              <a:t></a:t>
            </a:r>
            <a:r>
              <a:rPr lang="en-US" altLang="zh-CN" sz="2400" dirty="0"/>
              <a:t>(</a:t>
            </a:r>
            <a:r>
              <a:rPr lang="en-US" altLang="zh-CN" sz="2400" i="1" dirty="0"/>
              <a:t>h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/>
              <a:t>，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h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 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h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/>
              <a:t>，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h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h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/>
              <a:t>；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3B279F9E-4014-B816-FFB6-8BDA04FAB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500063"/>
            <a:ext cx="7772400" cy="561975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）反身性：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dirty="0">
                <a:sym typeface="Symbol" panose="05050102010706020507" pitchFamily="18" charset="2"/>
              </a:rPr>
              <a:t>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  <a:r>
              <a:rPr lang="zh-CN" altLang="en-US" sz="2400" dirty="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dirty="0">
                <a:sym typeface="Symbol" panose="05050102010706020507" pitchFamily="18" charset="2"/>
              </a:rPr>
              <a:t>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</a:rPr>
              <a:t>）对称性：</a:t>
            </a:r>
            <a:endParaRPr lang="zh-CN" alt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sz="2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en-US" altLang="zh-CN" sz="2000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</a:rPr>
              <a:t>）互对称性：</a:t>
            </a:r>
            <a:endParaRPr lang="zh-CN" alt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>
                <a:solidFill>
                  <a:srgbClr val="FF0000"/>
                </a:solidFill>
              </a:rPr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sz="2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zh-CN" altLang="en-US" sz="2400" dirty="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>
                <a:solidFill>
                  <a:srgbClr val="FF0000"/>
                </a:solidFill>
              </a:rPr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en-US" altLang="zh-CN" sz="2000" dirty="0">
                <a:sym typeface="Symbol" panose="05050102010706020507" pitchFamily="18" charset="2"/>
              </a:rPr>
              <a:t></a:t>
            </a:r>
            <a:r>
              <a:rPr lang="en-US" altLang="zh-CN" sz="2000" dirty="0"/>
              <a:t> 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FBCDDA89-CD58-E536-C04F-98DD8BF33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714375"/>
            <a:ext cx="7772400" cy="50434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</a:rPr>
              <a:t>）算术运算：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))+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i="1" dirty="0"/>
              <a:t>O</a:t>
            </a:r>
            <a:r>
              <a:rPr lang="en-US" altLang="zh-CN" sz="2400" dirty="0"/>
              <a:t>(max{</a:t>
            </a:r>
            <a:r>
              <a:rPr lang="en-US" altLang="zh-CN" sz="2400" i="1" dirty="0"/>
              <a:t>f</a:t>
            </a:r>
            <a:r>
              <a:rPr lang="en-US" altLang="zh-CN" sz="2400" dirty="0"/>
              <a:t>(n),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)}) </a:t>
            </a:r>
            <a:r>
              <a:rPr lang="zh-CN" altLang="en-US" sz="2400" dirty="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))+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(n)+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zh-CN" altLang="en-US" sz="2400" dirty="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))*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(n)*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zh-CN" altLang="en-US" sz="2400" dirty="0"/>
              <a:t>；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 err="1">
                <a:solidFill>
                  <a:srgbClr val="FF0000"/>
                </a:solidFill>
              </a:rPr>
              <a:t>c</a:t>
            </a:r>
            <a:r>
              <a:rPr lang="en-US" altLang="zh-CN" sz="2400" i="1" dirty="0" err="1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(n)) 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/>
              <a:t>c</a:t>
            </a:r>
            <a:r>
              <a:rPr lang="zh-CN" altLang="en-US" sz="2400" dirty="0" smtClean="0"/>
              <a:t>是一个正常数</a:t>
            </a:r>
            <a:r>
              <a:rPr lang="zh-CN" altLang="en-US" sz="2400" dirty="0"/>
              <a:t>；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en-US" altLang="zh-CN" sz="2400" dirty="0">
                <a:sym typeface="Symbol" panose="05050102010706020507" pitchFamily="18" charset="2"/>
              </a:rPr>
              <a:t>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))+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 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/>
              <a:t> 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f</a:t>
            </a:r>
            <a:r>
              <a:rPr lang="en-US" altLang="zh-CN" sz="2400" dirty="0"/>
              <a:t>(n)) </a:t>
            </a:r>
            <a:endParaRPr lang="zh-CN" altLang="en-US" sz="2400" dirty="0"/>
          </a:p>
        </p:txBody>
      </p:sp>
      <p:sp>
        <p:nvSpPr>
          <p:cNvPr id="3" name="object 4"/>
          <p:cNvSpPr txBox="1"/>
          <p:nvPr/>
        </p:nvSpPr>
        <p:spPr>
          <a:xfrm>
            <a:off x="2188473" y="5375707"/>
            <a:ext cx="46813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66"/>
                </a:solidFill>
                <a:latin typeface="微软雅黑"/>
                <a:cs typeface="微软雅黑"/>
              </a:rPr>
              <a:t>由两个连续执行部分组成</a:t>
            </a:r>
            <a:r>
              <a:rPr sz="2400" b="1" spc="-20" dirty="0">
                <a:solidFill>
                  <a:srgbClr val="000066"/>
                </a:solidFill>
                <a:latin typeface="微软雅黑"/>
                <a:cs typeface="微软雅黑"/>
              </a:rPr>
              <a:t>的算法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4" name="object 5"/>
          <p:cNvSpPr txBox="1"/>
          <p:nvPr/>
        </p:nvSpPr>
        <p:spPr>
          <a:xfrm>
            <a:off x="6516216" y="1916832"/>
            <a:ext cx="2102278" cy="493725"/>
          </a:xfrm>
          <a:prstGeom prst="rect">
            <a:avLst/>
          </a:prstGeom>
          <a:ln w="28955">
            <a:solidFill>
              <a:srgbClr val="946E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3000" b="1" spc="-10" dirty="0">
                <a:solidFill>
                  <a:srgbClr val="FF0000"/>
                </a:solidFill>
                <a:latin typeface="微软雅黑"/>
                <a:cs typeface="微软雅黑"/>
              </a:rPr>
              <a:t>有什么用？</a:t>
            </a:r>
            <a:endParaRPr sz="3000" dirty="0">
              <a:latin typeface="微软雅黑"/>
              <a:cs typeface="微软雅黑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7466" y="1411477"/>
            <a:ext cx="8157022" cy="44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1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i="1" spc="-1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i="1" spc="-1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))+</a:t>
            </a:r>
            <a:r>
              <a:rPr sz="2000" i="1" spc="-1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i="1" spc="-1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i="1" spc="-1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))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O</a:t>
            </a:r>
            <a:r>
              <a:rPr sz="2000" spc="-10" dirty="0">
                <a:latin typeface="Arial"/>
                <a:cs typeface="Arial"/>
              </a:rPr>
              <a:t>(max{</a:t>
            </a:r>
            <a:r>
              <a:rPr sz="2000" i="1" spc="-10" dirty="0">
                <a:latin typeface="Arial"/>
                <a:cs typeface="Arial"/>
              </a:rPr>
              <a:t>f</a:t>
            </a:r>
            <a:r>
              <a:rPr sz="2000" spc="-10" dirty="0">
                <a:latin typeface="Arial"/>
                <a:cs typeface="Arial"/>
              </a:rPr>
              <a:t>(n),</a:t>
            </a:r>
            <a:r>
              <a:rPr sz="2000" i="1" spc="-10" dirty="0">
                <a:latin typeface="Arial"/>
                <a:cs typeface="Arial"/>
              </a:rPr>
              <a:t>g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i="1" spc="-10" dirty="0">
                <a:latin typeface="Arial"/>
                <a:cs typeface="Arial"/>
              </a:rPr>
              <a:t>n</a:t>
            </a:r>
            <a:r>
              <a:rPr sz="2000" spc="-10" dirty="0">
                <a:latin typeface="Arial"/>
                <a:cs typeface="Arial"/>
              </a:rPr>
              <a:t>)})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5"/>
              </a:spcBef>
            </a:pPr>
            <a:r>
              <a:rPr sz="2000" spc="-20" dirty="0">
                <a:solidFill>
                  <a:srgbClr val="000066"/>
                </a:solidFill>
                <a:latin typeface="微软雅黑"/>
                <a:cs typeface="微软雅黑"/>
              </a:rPr>
              <a:t>第一部分，应用某种已知的排序算法对数组排序</a:t>
            </a:r>
            <a:r>
              <a:rPr sz="2000" spc="-50" dirty="0">
                <a:solidFill>
                  <a:srgbClr val="000066"/>
                </a:solidFill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  <a:p>
            <a:pPr marL="12700" marR="61594">
              <a:lnSpc>
                <a:spcPct val="150000"/>
              </a:lnSpc>
            </a:pPr>
            <a:r>
              <a:rPr sz="2000" spc="-25" dirty="0">
                <a:solidFill>
                  <a:srgbClr val="000066"/>
                </a:solidFill>
                <a:latin typeface="微软雅黑"/>
                <a:cs typeface="微软雅黑"/>
              </a:rPr>
              <a:t>第二部分，连续扫描该有序数组的元素，比较是否和指定元素</a:t>
            </a:r>
            <a:r>
              <a:rPr sz="2000" spc="-35" dirty="0">
                <a:solidFill>
                  <a:srgbClr val="000066"/>
                </a:solidFill>
                <a:latin typeface="微软雅黑"/>
                <a:cs typeface="微软雅黑"/>
              </a:rPr>
              <a:t>相等</a:t>
            </a:r>
            <a:endParaRPr sz="2000" dirty="0">
              <a:latin typeface="微软雅黑"/>
              <a:cs typeface="微软雅黑"/>
            </a:endParaRPr>
          </a:p>
          <a:p>
            <a:pPr>
              <a:lnSpc>
                <a:spcPct val="150000"/>
              </a:lnSpc>
              <a:spcBef>
                <a:spcPts val="80"/>
              </a:spcBef>
            </a:pPr>
            <a:endParaRPr sz="2750" dirty="0">
              <a:latin typeface="微软雅黑"/>
              <a:cs typeface="微软雅黑"/>
            </a:endParaRPr>
          </a:p>
          <a:p>
            <a:pPr marL="12700" marR="5080">
              <a:lnSpc>
                <a:spcPct val="150000"/>
              </a:lnSpc>
            </a:pPr>
            <a:r>
              <a:rPr sz="2000" spc="-20" dirty="0">
                <a:solidFill>
                  <a:srgbClr val="000066"/>
                </a:solidFill>
                <a:latin typeface="微软雅黑"/>
                <a:cs typeface="微软雅黑"/>
              </a:rPr>
              <a:t>假设第一部分使用的排序算法的比较次数不会超过</a:t>
            </a:r>
            <a:r>
              <a:rPr sz="2000" spc="-20" dirty="0">
                <a:solidFill>
                  <a:srgbClr val="000066"/>
                </a:solidFill>
                <a:latin typeface="Arial"/>
                <a:cs typeface="Arial"/>
              </a:rPr>
              <a:t>n(n-</a:t>
            </a: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1), </a:t>
            </a:r>
            <a:r>
              <a:rPr sz="2000" spc="-35" dirty="0" err="1" smtClean="0">
                <a:solidFill>
                  <a:srgbClr val="000066"/>
                </a:solidFill>
                <a:latin typeface="微软雅黑"/>
                <a:cs typeface="微软雅黑"/>
              </a:rPr>
              <a:t>属于</a:t>
            </a:r>
            <a:r>
              <a:rPr sz="2000" spc="-30" dirty="0" smtClean="0">
                <a:solidFill>
                  <a:srgbClr val="000066"/>
                </a:solidFill>
                <a:latin typeface="微软雅黑"/>
                <a:cs typeface="微软雅黑"/>
              </a:rPr>
              <a:t> </a:t>
            </a:r>
            <a:r>
              <a:rPr sz="2000" spc="-10" dirty="0">
                <a:solidFill>
                  <a:srgbClr val="000066"/>
                </a:solidFill>
                <a:latin typeface="Arial"/>
                <a:cs typeface="Arial"/>
              </a:rPr>
              <a:t>O(n²)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sz="2000" spc="-20" dirty="0">
                <a:solidFill>
                  <a:srgbClr val="000066"/>
                </a:solidFill>
                <a:latin typeface="微软雅黑"/>
                <a:cs typeface="微软雅黑"/>
              </a:rPr>
              <a:t>第二部分的比较次数不会超过</a:t>
            </a:r>
            <a:r>
              <a:rPr sz="2000" spc="-20" dirty="0">
                <a:solidFill>
                  <a:srgbClr val="000066"/>
                </a:solidFill>
                <a:latin typeface="Arial"/>
                <a:cs typeface="Arial"/>
              </a:rPr>
              <a:t>n-1,</a:t>
            </a:r>
            <a:r>
              <a:rPr sz="2000" spc="-10" dirty="0">
                <a:solidFill>
                  <a:srgbClr val="000066"/>
                </a:solidFill>
                <a:latin typeface="微软雅黑"/>
                <a:cs typeface="微软雅黑"/>
              </a:rPr>
              <a:t>属于 </a:t>
            </a:r>
            <a:r>
              <a:rPr sz="2000" spc="-20" dirty="0">
                <a:solidFill>
                  <a:srgbClr val="000066"/>
                </a:solidFill>
                <a:latin typeface="Arial"/>
                <a:cs typeface="Arial"/>
              </a:rPr>
              <a:t>O(n</a:t>
            </a:r>
            <a:r>
              <a:rPr sz="2000" spc="-20" dirty="0" smtClean="0">
                <a:solidFill>
                  <a:srgbClr val="000066"/>
                </a:solidFill>
                <a:latin typeface="Arial"/>
                <a:cs typeface="Arial"/>
              </a:rPr>
              <a:t>)</a:t>
            </a:r>
            <a:endParaRPr lang="en-US" sz="2000" spc="-20" dirty="0" smtClean="0">
              <a:solidFill>
                <a:srgbClr val="000066"/>
              </a:solidFill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sz="2000" spc="-25" dirty="0" err="1">
                <a:solidFill>
                  <a:srgbClr val="000066"/>
                </a:solidFill>
                <a:latin typeface="微软雅黑"/>
                <a:cs typeface="微软雅黑"/>
              </a:rPr>
              <a:t>那么，</a:t>
            </a:r>
            <a:r>
              <a:rPr sz="2000" spc="-25" dirty="0" err="1" smtClean="0">
                <a:solidFill>
                  <a:srgbClr val="FF0000"/>
                </a:solidFill>
                <a:latin typeface="微软雅黑"/>
                <a:cs typeface="微软雅黑"/>
              </a:rPr>
              <a:t>算法的整体效率</a:t>
            </a:r>
            <a:r>
              <a:rPr sz="2000" spc="-25" dirty="0" err="1" smtClean="0">
                <a:solidFill>
                  <a:srgbClr val="000066"/>
                </a:solidFill>
                <a:latin typeface="微软雅黑"/>
                <a:cs typeface="微软雅黑"/>
              </a:rPr>
              <a:t>应该属于</a:t>
            </a:r>
            <a:r>
              <a:rPr sz="2000" spc="-25" dirty="0" smtClean="0">
                <a:solidFill>
                  <a:srgbClr val="000066"/>
                </a:solidFill>
                <a:latin typeface="微软雅黑"/>
                <a:cs typeface="微软雅黑"/>
              </a:rPr>
              <a:t> </a:t>
            </a:r>
            <a:r>
              <a:rPr sz="2000" spc="-10" dirty="0">
                <a:solidFill>
                  <a:srgbClr val="000066"/>
                </a:solidFill>
                <a:latin typeface="Arial"/>
                <a:cs typeface="Arial"/>
              </a:rPr>
              <a:t>O(max{n²,n}</a:t>
            </a:r>
            <a:r>
              <a:rPr sz="2000" spc="-30" dirty="0">
                <a:solidFill>
                  <a:srgbClr val="000066"/>
                </a:solidFill>
                <a:latin typeface="Arial"/>
                <a:cs typeface="Arial"/>
              </a:rPr>
              <a:t>)= </a:t>
            </a:r>
            <a:r>
              <a:rPr sz="2000" spc="-10" dirty="0">
                <a:solidFill>
                  <a:srgbClr val="000066"/>
                </a:solidFill>
                <a:latin typeface="Arial"/>
                <a:cs typeface="Arial"/>
              </a:rPr>
              <a:t>O(n²)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807466" y="620688"/>
            <a:ext cx="46813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66"/>
                </a:solidFill>
                <a:latin typeface="微软雅黑"/>
                <a:cs typeface="微软雅黑"/>
              </a:rPr>
              <a:t>由两个连续执行部分组成</a:t>
            </a:r>
            <a:r>
              <a:rPr sz="2400" b="1" spc="-20" dirty="0">
                <a:solidFill>
                  <a:srgbClr val="000066"/>
                </a:solidFill>
                <a:latin typeface="微软雅黑"/>
                <a:cs typeface="微软雅黑"/>
              </a:rPr>
              <a:t>的算法</a:t>
            </a:r>
            <a:endParaRPr sz="24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4437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FF8FA41-66B6-E84A-463F-DA93D0E38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71500"/>
            <a:ext cx="8229600" cy="650875"/>
          </a:xfrm>
        </p:spPr>
        <p:txBody>
          <a:bodyPr/>
          <a:lstStyle/>
          <a:p>
            <a:r>
              <a:rPr lang="zh-CN" altLang="en-US" sz="3200" b="1">
                <a:solidFill>
                  <a:srgbClr val="3907F1"/>
                </a:solidFill>
              </a:rPr>
              <a:t>学习要点</a:t>
            </a:r>
            <a:r>
              <a:rPr lang="en-US" altLang="zh-CN" sz="3200" b="1">
                <a:solidFill>
                  <a:srgbClr val="3907F1"/>
                </a:solidFill>
              </a:rPr>
              <a:t>: 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9457B0C-A228-C6EC-6ADE-88F972A50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175" y="1772816"/>
            <a:ext cx="7810500" cy="4799013"/>
          </a:xfrm>
        </p:spPr>
        <p:txBody>
          <a:bodyPr/>
          <a:lstStyle/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 dirty="0" smtClean="0"/>
              <a:t>掌握</a:t>
            </a:r>
            <a:r>
              <a:rPr lang="zh-CN" altLang="en-US" sz="3200" b="1" dirty="0"/>
              <a:t>算法的计算复杂性概念。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 dirty="0"/>
              <a:t>掌握算法渐近复杂性的数学表述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 dirty="0"/>
              <a:t>掌握</a:t>
            </a:r>
            <a:r>
              <a:rPr lang="zh-CN" altLang="en-US" sz="3200" b="1" dirty="0">
                <a:solidFill>
                  <a:srgbClr val="FF0000"/>
                </a:solidFill>
              </a:rPr>
              <a:t>算法分析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的基本法则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 dirty="0" smtClean="0"/>
              <a:t>掌握算法分析中常用的复杂函数。</a:t>
            </a:r>
            <a:endParaRPr lang="en-US" altLang="zh-CN" sz="3200" b="1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55463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8024F65-6D4A-0CFB-D229-C47C75598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394320" y="1203320"/>
            <a:ext cx="3276600" cy="3657600"/>
          </a:xfrm>
        </p:spPr>
        <p:txBody>
          <a:bodyPr/>
          <a:lstStyle/>
          <a:p>
            <a:pPr algn="r">
              <a:buFont typeface="Wingdings" panose="05000000000000000000" pitchFamily="2" charset="2"/>
              <a:buNone/>
            </a:pPr>
            <a:r>
              <a:rPr lang="en-US" altLang="zh-CN" dirty="0"/>
              <a:t>C++ </a:t>
            </a:r>
            <a:r>
              <a:rPr lang="zh-CN" altLang="en-US" dirty="0"/>
              <a:t>操作</a:t>
            </a:r>
            <a:endParaRPr lang="en-US" altLang="zh-CN" dirty="0"/>
          </a:p>
          <a:p>
            <a:pPr algn="r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algn="r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44036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B9B03E5-3FFE-57DF-078B-94FBF690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7864" y="1215430"/>
            <a:ext cx="4114800" cy="327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常数</a:t>
            </a:r>
            <a:r>
              <a:rPr lang="zh-CN" altLang="en-US" dirty="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时间，  记作</a:t>
            </a:r>
            <a:r>
              <a:rPr lang="en-US" altLang="zh-CN" dirty="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O(1)</a:t>
            </a:r>
            <a:endParaRPr lang="en-US" altLang="zh-CN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zh-CN" dirty="0" smtClean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EFB7FDC-D2BC-23EB-49C8-51009F8E6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3907F1"/>
                </a:solidFill>
              </a:rPr>
              <a:t>算法分析的基本法则</a:t>
            </a:r>
            <a:endParaRPr lang="zh-CN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003CBD8-E18F-30A9-3737-413E4CFB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74" y="2060848"/>
            <a:ext cx="6127590" cy="406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EFB7FDC-D2BC-23EB-49C8-51009F8E6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3907F1"/>
                </a:solidFill>
              </a:rPr>
              <a:t>算法分析的基本法则</a:t>
            </a:r>
            <a:endParaRPr lang="zh-CN" altLang="en-US" dirty="0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3B84A927-954F-8D12-4184-2EB84A56DA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576" y="1196752"/>
            <a:ext cx="7772400" cy="48244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3907F1"/>
                </a:solidFill>
              </a:rPr>
              <a:t>非递归算法：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b="1" dirty="0"/>
              <a:t>顺序语句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/>
              <a:t>           各语句计算时间相加；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en-US" sz="2000" dirty="0" smtClean="0"/>
              <a:t>）</a:t>
            </a:r>
            <a:r>
              <a:rPr lang="en-US" altLang="zh-CN" sz="2000" b="1" dirty="0"/>
              <a:t>if-else</a:t>
            </a:r>
            <a:r>
              <a:rPr lang="zh-CN" altLang="en-US" sz="2000" b="1" dirty="0"/>
              <a:t>语句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/>
              <a:t>          条件测试</a:t>
            </a:r>
            <a:r>
              <a:rPr lang="en-US" altLang="zh-CN" sz="2000" dirty="0"/>
              <a:t>+</a:t>
            </a:r>
            <a:r>
              <a:rPr lang="zh-CN" altLang="en-US" sz="2000" dirty="0"/>
              <a:t>分支计算时间的较大</a:t>
            </a:r>
            <a:r>
              <a:rPr lang="zh-CN" altLang="en-US" sz="2000" dirty="0" smtClean="0"/>
              <a:t>者；</a:t>
            </a:r>
            <a:endParaRPr lang="zh-CN" altLang="en-US" sz="2000" dirty="0"/>
          </a:p>
          <a:p>
            <a:pPr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 smtClean="0"/>
              <a:t>）</a:t>
            </a:r>
            <a:r>
              <a:rPr lang="en-US" altLang="zh-CN" sz="2000" b="1" dirty="0"/>
              <a:t>for / while </a:t>
            </a:r>
            <a:r>
              <a:rPr lang="zh-CN" altLang="en-US" sz="2000" b="1" dirty="0"/>
              <a:t>循环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/>
              <a:t>           循环体内计算时间*循环次数；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</a:t>
            </a:r>
            <a:r>
              <a:rPr lang="zh-CN" altLang="en-US" sz="2000" b="1" dirty="0"/>
              <a:t>嵌套循环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000" dirty="0"/>
              <a:t>           循环体内计算时间*</a:t>
            </a:r>
            <a:r>
              <a:rPr lang="zh-CN" altLang="en-US" sz="2000" dirty="0">
                <a:solidFill>
                  <a:srgbClr val="FF0000"/>
                </a:solidFill>
              </a:rPr>
              <a:t>所有</a:t>
            </a:r>
            <a:r>
              <a:rPr lang="zh-CN" altLang="en-US" sz="2000" dirty="0"/>
              <a:t>循环次数。</a:t>
            </a:r>
          </a:p>
        </p:txBody>
      </p:sp>
      <p:sp>
        <p:nvSpPr>
          <p:cNvPr id="2" name="矩形 1"/>
          <p:cNvSpPr/>
          <p:nvPr/>
        </p:nvSpPr>
        <p:spPr>
          <a:xfrm>
            <a:off x="5711236" y="3633299"/>
            <a:ext cx="1723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递归函数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03748" y="4337484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求解递归方程</a:t>
            </a:r>
            <a:endParaRPr lang="en-US" altLang="zh-CN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490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FCBEE29-B0BC-217A-D5FA-65FA3A65B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嵌套循环</a:t>
            </a:r>
            <a:endParaRPr lang="en-US" altLang="zh-CN" dirty="0"/>
          </a:p>
        </p:txBody>
      </p:sp>
      <p:graphicFrame>
        <p:nvGraphicFramePr>
          <p:cNvPr id="46083" name="Object 4">
            <a:extLst>
              <a:ext uri="{FF2B5EF4-FFF2-40B4-BE49-F238E27FC236}">
                <a16:creationId xmlns:a16="http://schemas.microsoft.com/office/drawing/2014/main" id="{9AA93F59-C42C-20D5-166D-839D5E0241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2881"/>
              </p:ext>
            </p:extLst>
          </p:nvPr>
        </p:nvGraphicFramePr>
        <p:xfrm>
          <a:off x="1905000" y="3717032"/>
          <a:ext cx="5334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3" imgW="1485900" imgH="431800" progId="Equation.3">
                  <p:embed/>
                </p:oleObj>
              </mc:Choice>
              <mc:Fallback>
                <p:oleObj name="Equation" r:id="rId3" imgW="1485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17032"/>
                        <a:ext cx="53340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4" name="Rectangle 6">
            <a:extLst>
              <a:ext uri="{FF2B5EF4-FFF2-40B4-BE49-F238E27FC236}">
                <a16:creationId xmlns:a16="http://schemas.microsoft.com/office/drawing/2014/main" id="{DC73EF13-F8EA-0E99-B985-C099680C7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3276600" cy="12192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1 to n do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j = </a:t>
            </a:r>
            <a:r>
              <a:rPr lang="en-US" altLang="zh-CN" sz="2000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to n do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sum 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 sum + 1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5532" y="2279789"/>
            <a:ext cx="11063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O(n</a:t>
            </a:r>
            <a:r>
              <a:rPr lang="en-US" altLang="zh-CN" baseline="30000" dirty="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9802E73-69CF-79FA-AD5C-3547801C6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828800"/>
            <a:ext cx="3276600" cy="12192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 </a:t>
            </a:r>
            <a:r>
              <a:rPr lang="en-US" altLang="zh-CN" sz="2000" dirty="0" err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1 to n do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for j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to n do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dirty="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sum 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= sum + 1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110000"/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47107" name="Object 13">
            <a:extLst>
              <a:ext uri="{FF2B5EF4-FFF2-40B4-BE49-F238E27FC236}">
                <a16:creationId xmlns:a16="http://schemas.microsoft.com/office/drawing/2014/main" id="{1350AA38-32D9-FBEB-3838-09D0859FC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837469"/>
              </p:ext>
            </p:extLst>
          </p:nvPr>
        </p:nvGraphicFramePr>
        <p:xfrm>
          <a:off x="1673154" y="3433402"/>
          <a:ext cx="56959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Equation" r:id="rId3" imgW="2857500" imgH="444500" progId="Equation.3">
                  <p:embed/>
                </p:oleObj>
              </mc:Choice>
              <mc:Fallback>
                <p:oleObj name="Equation" r:id="rId3" imgW="28575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154" y="3433402"/>
                        <a:ext cx="569595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14">
            <a:extLst>
              <a:ext uri="{FF2B5EF4-FFF2-40B4-BE49-F238E27FC236}">
                <a16:creationId xmlns:a16="http://schemas.microsoft.com/office/drawing/2014/main" id="{7639954F-3B31-5FE5-D740-10487CAB2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32173"/>
              </p:ext>
            </p:extLst>
          </p:nvPr>
        </p:nvGraphicFramePr>
        <p:xfrm>
          <a:off x="2267744" y="4699356"/>
          <a:ext cx="4876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5" imgW="2005729" imgH="393529" progId="Equation.3">
                  <p:embed/>
                </p:oleObj>
              </mc:Choice>
              <mc:Fallback>
                <p:oleObj name="Equation" r:id="rId5" imgW="2005729" imgH="39352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699356"/>
                        <a:ext cx="48768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标题 1">
            <a:extLst>
              <a:ext uri="{FF2B5EF4-FFF2-40B4-BE49-F238E27FC236}">
                <a16:creationId xmlns:a16="http://schemas.microsoft.com/office/drawing/2014/main" id="{7A85099F-1BF2-9360-D996-381DBC786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嵌套循环</a:t>
            </a:r>
          </a:p>
        </p:txBody>
      </p:sp>
      <p:sp>
        <p:nvSpPr>
          <p:cNvPr id="6" name="矩形 5"/>
          <p:cNvSpPr/>
          <p:nvPr/>
        </p:nvSpPr>
        <p:spPr>
          <a:xfrm>
            <a:off x="7369104" y="2156635"/>
            <a:ext cx="11063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O(n</a:t>
            </a:r>
            <a:r>
              <a:rPr lang="en-US" altLang="zh-CN" baseline="30000" dirty="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动图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52736"/>
            <a:ext cx="601331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宋体"/>
                <a:cs typeface="宋体"/>
              </a:rPr>
              <a:t>插入排序（</a:t>
            </a:r>
            <a:r>
              <a:rPr dirty="0"/>
              <a:t>Insertion</a:t>
            </a:r>
            <a:r>
              <a:rPr spc="-55" dirty="0"/>
              <a:t> </a:t>
            </a:r>
            <a:r>
              <a:rPr spc="-10" dirty="0"/>
              <a:t>Sort</a:t>
            </a:r>
            <a:r>
              <a:rPr spc="-10" dirty="0">
                <a:latin typeface="宋体"/>
                <a:cs typeface="宋体"/>
              </a:rPr>
              <a:t>）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9552" y="4819228"/>
            <a:ext cx="8208912" cy="17612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/>
              <a:t>插入排序的核心</a:t>
            </a:r>
            <a:r>
              <a:rPr lang="zh-CN" altLang="en-US" sz="2000" dirty="0" smtClean="0"/>
              <a:t>思想：</a:t>
            </a:r>
            <a:endParaRPr lang="en-US" altLang="zh-CN" sz="2000" dirty="0" smtClean="0"/>
          </a:p>
          <a:p>
            <a:pPr>
              <a:lnSpc>
                <a:spcPct val="20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逐步</a:t>
            </a:r>
            <a:r>
              <a:rPr lang="zh-CN" altLang="en-US" sz="2000" dirty="0"/>
              <a:t>将未排序的元素插入到已排序的部分中，并通过移动元素来为新元素腾出空间。</a:t>
            </a:r>
          </a:p>
        </p:txBody>
      </p:sp>
    </p:spTree>
    <p:extLst>
      <p:ext uri="{BB962C8B-B14F-4D97-AF65-F5344CB8AC3E}">
        <p14:creationId xmlns:p14="http://schemas.microsoft.com/office/powerpoint/2010/main" val="1597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A23B0BAF-694B-844C-9B1E-218B043F6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544" y="548680"/>
            <a:ext cx="8031807" cy="446405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算法渐近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复杂性</a:t>
            </a:r>
            <a:r>
              <a:rPr lang="zh-CN" altLang="en-US" sz="2400" b="1" dirty="0" smtClean="0"/>
              <a:t>的定义：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dirty="0" smtClean="0"/>
              <a:t>设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是算法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的复杂性函数，当</a:t>
            </a:r>
            <a:r>
              <a:rPr lang="en-US" altLang="zh-CN" sz="2400" i="1" dirty="0">
                <a:solidFill>
                  <a:srgbClr val="3333CC"/>
                </a:solidFill>
              </a:rPr>
              <a:t>n</a:t>
            </a:r>
            <a:r>
              <a:rPr lang="en-US" altLang="zh-CN" sz="2400" dirty="0">
                <a:solidFill>
                  <a:srgbClr val="3333CC"/>
                </a:solidFill>
                <a:sym typeface="Symbol" panose="05050102010706020507" pitchFamily="18" charset="2"/>
              </a:rPr>
              <a:t></a:t>
            </a:r>
            <a:r>
              <a:rPr lang="en-US" altLang="zh-CN" sz="2400" dirty="0">
                <a:solidFill>
                  <a:srgbClr val="3333CC"/>
                </a:solidFill>
              </a:rPr>
              <a:t> </a:t>
            </a:r>
            <a:r>
              <a:rPr lang="zh-CN" altLang="en-US" sz="2400" dirty="0" smtClean="0"/>
              <a:t>时，</a:t>
            </a:r>
            <a:r>
              <a:rPr lang="en-US" altLang="zh-CN" sz="2400" i="1" dirty="0" smtClean="0"/>
              <a:t>T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n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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2400" u="sng" dirty="0" smtClean="0"/>
              <a:t>如果存在</a:t>
            </a:r>
            <a:r>
              <a:rPr lang="en-US" altLang="zh-CN" sz="2400" i="1" u="sng" dirty="0"/>
              <a:t>t</a:t>
            </a:r>
            <a:r>
              <a:rPr lang="en-US" altLang="zh-CN" sz="2400" u="sng" dirty="0"/>
              <a:t>(</a:t>
            </a:r>
            <a:r>
              <a:rPr lang="en-US" altLang="zh-CN" sz="2400" i="1" u="sng" dirty="0"/>
              <a:t>n</a:t>
            </a:r>
            <a:r>
              <a:rPr lang="en-US" altLang="zh-CN" sz="2400" u="sng" dirty="0" smtClean="0"/>
              <a:t>)</a:t>
            </a:r>
            <a:r>
              <a:rPr lang="zh-CN" altLang="en-US" sz="2400" u="sng" dirty="0" smtClean="0"/>
              <a:t>，</a:t>
            </a:r>
            <a:r>
              <a:rPr lang="zh-CN" altLang="en-US" sz="2400" u="sng" dirty="0"/>
              <a:t>当</a:t>
            </a:r>
            <a:r>
              <a:rPr lang="en-US" altLang="zh-CN" sz="2400" i="1" u="sng" dirty="0">
                <a:solidFill>
                  <a:srgbClr val="3333CC"/>
                </a:solidFill>
              </a:rPr>
              <a:t>n</a:t>
            </a:r>
            <a:r>
              <a:rPr lang="en-US" altLang="zh-CN" sz="2400" u="sng" dirty="0">
                <a:solidFill>
                  <a:srgbClr val="3333CC"/>
                </a:solidFill>
                <a:sym typeface="Symbol" panose="05050102010706020507" pitchFamily="18" charset="2"/>
              </a:rPr>
              <a:t></a:t>
            </a:r>
            <a:r>
              <a:rPr lang="en-US" altLang="zh-CN" sz="2400" u="sng" dirty="0">
                <a:solidFill>
                  <a:srgbClr val="3333CC"/>
                </a:solidFill>
              </a:rPr>
              <a:t> </a:t>
            </a:r>
            <a:r>
              <a:rPr lang="zh-CN" altLang="en-US" sz="2400" u="sng" dirty="0"/>
              <a:t>时</a:t>
            </a:r>
            <a:r>
              <a:rPr lang="zh-CN" altLang="en-US" sz="2400" u="sng" dirty="0" smtClean="0"/>
              <a:t>，使得</a:t>
            </a:r>
            <a:r>
              <a:rPr lang="en-US" altLang="zh-CN" sz="2400" u="sng" dirty="0" smtClean="0"/>
              <a:t> </a:t>
            </a:r>
            <a:r>
              <a:rPr lang="en-US" altLang="zh-CN" sz="2400" u="sng" dirty="0"/>
              <a:t>(</a:t>
            </a:r>
            <a:r>
              <a:rPr lang="en-US" altLang="zh-CN" sz="2400" i="1" u="sng" dirty="0"/>
              <a:t>T</a:t>
            </a:r>
            <a:r>
              <a:rPr lang="en-US" altLang="zh-CN" sz="2400" u="sng" dirty="0"/>
              <a:t>(</a:t>
            </a:r>
            <a:r>
              <a:rPr lang="en-US" altLang="zh-CN" sz="2400" i="1" u="sng" dirty="0"/>
              <a:t>n</a:t>
            </a:r>
            <a:r>
              <a:rPr lang="en-US" altLang="zh-CN" sz="2400" u="sng" dirty="0"/>
              <a:t>) - </a:t>
            </a:r>
            <a:r>
              <a:rPr lang="en-US" altLang="zh-CN" sz="2400" i="1" u="sng" dirty="0"/>
              <a:t>t</a:t>
            </a:r>
            <a:r>
              <a:rPr lang="en-US" altLang="zh-CN" sz="2400" u="sng" dirty="0"/>
              <a:t>(</a:t>
            </a:r>
            <a:r>
              <a:rPr lang="en-US" altLang="zh-CN" sz="2400" i="1" u="sng" dirty="0"/>
              <a:t>n</a:t>
            </a:r>
            <a:r>
              <a:rPr lang="en-US" altLang="zh-CN" sz="2400" u="sng" dirty="0"/>
              <a:t>) )/ </a:t>
            </a:r>
            <a:r>
              <a:rPr lang="en-US" altLang="zh-CN" sz="2400" i="1" u="sng" dirty="0"/>
              <a:t>T</a:t>
            </a:r>
            <a:r>
              <a:rPr lang="en-US" altLang="zh-CN" sz="2400" u="sng" dirty="0"/>
              <a:t>(</a:t>
            </a:r>
            <a:r>
              <a:rPr lang="en-US" altLang="zh-CN" sz="2400" i="1" u="sng" dirty="0"/>
              <a:t>n</a:t>
            </a:r>
            <a:r>
              <a:rPr lang="en-US" altLang="zh-CN" sz="2400" u="sng" dirty="0"/>
              <a:t>) </a:t>
            </a:r>
            <a:r>
              <a:rPr lang="en-US" altLang="zh-CN" sz="2400" u="sng" dirty="0">
                <a:sym typeface="Symbol" panose="05050102010706020507" pitchFamily="18" charset="2"/>
              </a:rPr>
              <a:t>0</a:t>
            </a:r>
            <a:r>
              <a:rPr lang="en-US" altLang="zh-CN" sz="2400" u="sng" dirty="0"/>
              <a:t> </a:t>
            </a:r>
            <a:r>
              <a:rPr lang="zh-CN" altLang="en-US" sz="2400" dirty="0" smtClean="0"/>
              <a:t>，称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t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是</a:t>
            </a:r>
            <a:r>
              <a:rPr lang="en-US" altLang="zh-CN" sz="2400" i="1" dirty="0">
                <a:solidFill>
                  <a:srgbClr val="FF0000"/>
                </a:solidFill>
              </a:rPr>
              <a:t>T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的渐近性态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为</a:t>
            </a:r>
            <a:r>
              <a:rPr lang="zh-CN" altLang="en-US" sz="2400" dirty="0" smtClean="0">
                <a:solidFill>
                  <a:srgbClr val="FF0000"/>
                </a:solidFill>
              </a:rPr>
              <a:t>算法</a:t>
            </a:r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当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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渐近复杂性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lnSpc>
                <a:spcPct val="150000"/>
              </a:lnSpc>
              <a:buNone/>
              <a:defRPr/>
            </a:pPr>
            <a:endParaRPr lang="zh-CN" altLang="en-US" sz="2400" dirty="0"/>
          </a:p>
          <a:p>
            <a:pPr>
              <a:lnSpc>
                <a:spcPct val="150000"/>
              </a:lnSpc>
              <a:defRPr/>
            </a:pPr>
            <a:r>
              <a:rPr lang="zh-CN" altLang="en-US" sz="2400" dirty="0"/>
              <a:t>在数学上</a:t>
            </a:r>
            <a:r>
              <a:rPr lang="zh-CN" altLang="en-US" sz="2400" dirty="0" smtClean="0"/>
              <a:t>，</a:t>
            </a:r>
            <a:r>
              <a:rPr lang="en-US" altLang="zh-CN" sz="2400" i="1" dirty="0" smtClean="0"/>
              <a:t>t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是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的渐近表达式</a:t>
            </a:r>
            <a:r>
              <a:rPr lang="zh-CN" altLang="en-US" sz="2400" dirty="0" smtClean="0"/>
              <a:t>，通常是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zh-CN" altLang="en-US" sz="2400" b="1" dirty="0"/>
              <a:t>略去低阶</a:t>
            </a:r>
            <a:r>
              <a:rPr lang="zh-CN" altLang="en-US" sz="2400" b="1" dirty="0" smtClean="0"/>
              <a:t>项留下</a:t>
            </a:r>
            <a:r>
              <a:rPr lang="zh-CN" altLang="en-US" sz="2400" b="1" dirty="0"/>
              <a:t>的主项</a:t>
            </a:r>
            <a:r>
              <a:rPr lang="zh-CN" altLang="en-US" sz="2400" dirty="0"/>
              <a:t>。它比</a:t>
            </a:r>
            <a:r>
              <a:rPr lang="en-US" altLang="zh-CN" sz="2400" i="1" dirty="0"/>
              <a:t>T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简单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/>
              <a:t>T(n)=3n</a:t>
            </a:r>
            <a:r>
              <a:rPr lang="en-US" altLang="zh-CN" sz="2000" baseline="30000" dirty="0" smtClean="0"/>
              <a:t>2</a:t>
            </a:r>
            <a:r>
              <a:rPr lang="en-US" altLang="zh-CN" sz="2000" dirty="0" smtClean="0"/>
              <a:t>+4n+7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t(n)=3n</a:t>
            </a:r>
            <a:r>
              <a:rPr lang="en-US" altLang="zh-CN" sz="2000" baseline="30000" dirty="0" smtClean="0">
                <a:solidFill>
                  <a:srgbClr val="FF0000"/>
                </a:solidFill>
              </a:rPr>
              <a:t>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580" y="352806"/>
            <a:ext cx="8229600" cy="6296660"/>
            <a:chOff x="457580" y="352806"/>
            <a:chExt cx="8229600" cy="6296660"/>
          </a:xfrm>
        </p:grpSpPr>
        <p:sp>
          <p:nvSpPr>
            <p:cNvPr id="3" name="object 3"/>
            <p:cNvSpPr/>
            <p:nvPr/>
          </p:nvSpPr>
          <p:spPr>
            <a:xfrm>
              <a:off x="500252" y="357759"/>
              <a:ext cx="8001000" cy="6286500"/>
            </a:xfrm>
            <a:custGeom>
              <a:avLst/>
              <a:gdLst/>
              <a:ahLst/>
              <a:cxnLst/>
              <a:rect l="l" t="t" r="r" b="b"/>
              <a:pathLst>
                <a:path w="8001000" h="6286500">
                  <a:moveTo>
                    <a:pt x="6953250" y="0"/>
                  </a:moveTo>
                  <a:lnTo>
                    <a:pt x="1047750" y="0"/>
                  </a:lnTo>
                  <a:lnTo>
                    <a:pt x="999790" y="1078"/>
                  </a:lnTo>
                  <a:lnTo>
                    <a:pt x="952384" y="4282"/>
                  </a:lnTo>
                  <a:lnTo>
                    <a:pt x="905577" y="9565"/>
                  </a:lnTo>
                  <a:lnTo>
                    <a:pt x="859417" y="16882"/>
                  </a:lnTo>
                  <a:lnTo>
                    <a:pt x="813948" y="26185"/>
                  </a:lnTo>
                  <a:lnTo>
                    <a:pt x="769218" y="37429"/>
                  </a:lnTo>
                  <a:lnTo>
                    <a:pt x="725273" y="50568"/>
                  </a:lnTo>
                  <a:lnTo>
                    <a:pt x="682158" y="65554"/>
                  </a:lnTo>
                  <a:lnTo>
                    <a:pt x="639921" y="82343"/>
                  </a:lnTo>
                  <a:lnTo>
                    <a:pt x="598606" y="100887"/>
                  </a:lnTo>
                  <a:lnTo>
                    <a:pt x="558262" y="121141"/>
                  </a:lnTo>
                  <a:lnTo>
                    <a:pt x="518933" y="143058"/>
                  </a:lnTo>
                  <a:lnTo>
                    <a:pt x="480666" y="166592"/>
                  </a:lnTo>
                  <a:lnTo>
                    <a:pt x="443507" y="191696"/>
                  </a:lnTo>
                  <a:lnTo>
                    <a:pt x="407503" y="218325"/>
                  </a:lnTo>
                  <a:lnTo>
                    <a:pt x="372700" y="246432"/>
                  </a:lnTo>
                  <a:lnTo>
                    <a:pt x="339144" y="275971"/>
                  </a:lnTo>
                  <a:lnTo>
                    <a:pt x="306881" y="306895"/>
                  </a:lnTo>
                  <a:lnTo>
                    <a:pt x="275957" y="339159"/>
                  </a:lnTo>
                  <a:lnTo>
                    <a:pt x="246419" y="372716"/>
                  </a:lnTo>
                  <a:lnTo>
                    <a:pt x="218313" y="407520"/>
                  </a:lnTo>
                  <a:lnTo>
                    <a:pt x="191686" y="443524"/>
                  </a:lnTo>
                  <a:lnTo>
                    <a:pt x="166582" y="480683"/>
                  </a:lnTo>
                  <a:lnTo>
                    <a:pt x="143049" y="518950"/>
                  </a:lnTo>
                  <a:lnTo>
                    <a:pt x="121134" y="558278"/>
                  </a:lnTo>
                  <a:lnTo>
                    <a:pt x="100881" y="598623"/>
                  </a:lnTo>
                  <a:lnTo>
                    <a:pt x="82338" y="639937"/>
                  </a:lnTo>
                  <a:lnTo>
                    <a:pt x="65550" y="682173"/>
                  </a:lnTo>
                  <a:lnTo>
                    <a:pt x="50564" y="725287"/>
                  </a:lnTo>
                  <a:lnTo>
                    <a:pt x="37427" y="769231"/>
                  </a:lnTo>
                  <a:lnTo>
                    <a:pt x="26183" y="813960"/>
                  </a:lnTo>
                  <a:lnTo>
                    <a:pt x="16880" y="859427"/>
                  </a:lnTo>
                  <a:lnTo>
                    <a:pt x="9564" y="905585"/>
                  </a:lnTo>
                  <a:lnTo>
                    <a:pt x="4281" y="952389"/>
                  </a:lnTo>
                  <a:lnTo>
                    <a:pt x="1078" y="999793"/>
                  </a:lnTo>
                  <a:lnTo>
                    <a:pt x="0" y="1047750"/>
                  </a:lnTo>
                  <a:lnTo>
                    <a:pt x="0" y="5238724"/>
                  </a:lnTo>
                  <a:lnTo>
                    <a:pt x="1078" y="5286686"/>
                  </a:lnTo>
                  <a:lnTo>
                    <a:pt x="4281" y="5334094"/>
                  </a:lnTo>
                  <a:lnTo>
                    <a:pt x="9564" y="5380902"/>
                  </a:lnTo>
                  <a:lnTo>
                    <a:pt x="16880" y="5427064"/>
                  </a:lnTo>
                  <a:lnTo>
                    <a:pt x="26183" y="5472534"/>
                  </a:lnTo>
                  <a:lnTo>
                    <a:pt x="37427" y="5517266"/>
                  </a:lnTo>
                  <a:lnTo>
                    <a:pt x="50564" y="5561213"/>
                  </a:lnTo>
                  <a:lnTo>
                    <a:pt x="65550" y="5604329"/>
                  </a:lnTo>
                  <a:lnTo>
                    <a:pt x="82338" y="5646568"/>
                  </a:lnTo>
                  <a:lnTo>
                    <a:pt x="100881" y="5687883"/>
                  </a:lnTo>
                  <a:lnTo>
                    <a:pt x="121134" y="5728229"/>
                  </a:lnTo>
                  <a:lnTo>
                    <a:pt x="143049" y="5767559"/>
                  </a:lnTo>
                  <a:lnTo>
                    <a:pt x="166582" y="5805826"/>
                  </a:lnTo>
                  <a:lnTo>
                    <a:pt x="191686" y="5842986"/>
                  </a:lnTo>
                  <a:lnTo>
                    <a:pt x="218313" y="5878991"/>
                  </a:lnTo>
                  <a:lnTo>
                    <a:pt x="246419" y="5913795"/>
                  </a:lnTo>
                  <a:lnTo>
                    <a:pt x="275957" y="5947351"/>
                  </a:lnTo>
                  <a:lnTo>
                    <a:pt x="306881" y="5979615"/>
                  </a:lnTo>
                  <a:lnTo>
                    <a:pt x="339144" y="6010539"/>
                  </a:lnTo>
                  <a:lnTo>
                    <a:pt x="372700" y="6040078"/>
                  </a:lnTo>
                  <a:lnTo>
                    <a:pt x="407503" y="6068184"/>
                  </a:lnTo>
                  <a:lnTo>
                    <a:pt x="443507" y="6094812"/>
                  </a:lnTo>
                  <a:lnTo>
                    <a:pt x="480666" y="6119916"/>
                  </a:lnTo>
                  <a:lnTo>
                    <a:pt x="518933" y="6143449"/>
                  </a:lnTo>
                  <a:lnTo>
                    <a:pt x="558262" y="6165365"/>
                  </a:lnTo>
                  <a:lnTo>
                    <a:pt x="598606" y="6185617"/>
                  </a:lnTo>
                  <a:lnTo>
                    <a:pt x="639921" y="6204161"/>
                  </a:lnTo>
                  <a:lnTo>
                    <a:pt x="682158" y="6220949"/>
                  </a:lnTo>
                  <a:lnTo>
                    <a:pt x="725273" y="6235935"/>
                  </a:lnTo>
                  <a:lnTo>
                    <a:pt x="769218" y="6249072"/>
                  </a:lnTo>
                  <a:lnTo>
                    <a:pt x="813948" y="6260316"/>
                  </a:lnTo>
                  <a:lnTo>
                    <a:pt x="859417" y="6269619"/>
                  </a:lnTo>
                  <a:lnTo>
                    <a:pt x="905577" y="6276935"/>
                  </a:lnTo>
                  <a:lnTo>
                    <a:pt x="952384" y="6282218"/>
                  </a:lnTo>
                  <a:lnTo>
                    <a:pt x="999790" y="6285421"/>
                  </a:lnTo>
                  <a:lnTo>
                    <a:pt x="1047750" y="6286500"/>
                  </a:lnTo>
                  <a:lnTo>
                    <a:pt x="6953250" y="6286500"/>
                  </a:lnTo>
                  <a:lnTo>
                    <a:pt x="7001206" y="6285421"/>
                  </a:lnTo>
                  <a:lnTo>
                    <a:pt x="7048610" y="6282218"/>
                  </a:lnTo>
                  <a:lnTo>
                    <a:pt x="7095414" y="6276935"/>
                  </a:lnTo>
                  <a:lnTo>
                    <a:pt x="7141572" y="6269619"/>
                  </a:lnTo>
                  <a:lnTo>
                    <a:pt x="7187039" y="6260316"/>
                  </a:lnTo>
                  <a:lnTo>
                    <a:pt x="7231768" y="6249072"/>
                  </a:lnTo>
                  <a:lnTo>
                    <a:pt x="7275712" y="6235935"/>
                  </a:lnTo>
                  <a:lnTo>
                    <a:pt x="7318826" y="6220949"/>
                  </a:lnTo>
                  <a:lnTo>
                    <a:pt x="7361062" y="6204161"/>
                  </a:lnTo>
                  <a:lnTo>
                    <a:pt x="7402376" y="6185617"/>
                  </a:lnTo>
                  <a:lnTo>
                    <a:pt x="7442721" y="6165365"/>
                  </a:lnTo>
                  <a:lnTo>
                    <a:pt x="7482049" y="6143449"/>
                  </a:lnTo>
                  <a:lnTo>
                    <a:pt x="7520316" y="6119916"/>
                  </a:lnTo>
                  <a:lnTo>
                    <a:pt x="7557475" y="6094812"/>
                  </a:lnTo>
                  <a:lnTo>
                    <a:pt x="7593479" y="6068184"/>
                  </a:lnTo>
                  <a:lnTo>
                    <a:pt x="7628283" y="6040078"/>
                  </a:lnTo>
                  <a:lnTo>
                    <a:pt x="7661840" y="6010539"/>
                  </a:lnTo>
                  <a:lnTo>
                    <a:pt x="7694104" y="5979615"/>
                  </a:lnTo>
                  <a:lnTo>
                    <a:pt x="7725028" y="5947351"/>
                  </a:lnTo>
                  <a:lnTo>
                    <a:pt x="7754567" y="5913795"/>
                  </a:lnTo>
                  <a:lnTo>
                    <a:pt x="7782674" y="5878991"/>
                  </a:lnTo>
                  <a:lnTo>
                    <a:pt x="7809303" y="5842986"/>
                  </a:lnTo>
                  <a:lnTo>
                    <a:pt x="7834407" y="5805826"/>
                  </a:lnTo>
                  <a:lnTo>
                    <a:pt x="7857941" y="5767559"/>
                  </a:lnTo>
                  <a:lnTo>
                    <a:pt x="7879858" y="5728229"/>
                  </a:lnTo>
                  <a:lnTo>
                    <a:pt x="7900112" y="5687883"/>
                  </a:lnTo>
                  <a:lnTo>
                    <a:pt x="7918656" y="5646568"/>
                  </a:lnTo>
                  <a:lnTo>
                    <a:pt x="7935445" y="5604329"/>
                  </a:lnTo>
                  <a:lnTo>
                    <a:pt x="7950431" y="5561213"/>
                  </a:lnTo>
                  <a:lnTo>
                    <a:pt x="7963570" y="5517266"/>
                  </a:lnTo>
                  <a:lnTo>
                    <a:pt x="7974814" y="5472534"/>
                  </a:lnTo>
                  <a:lnTo>
                    <a:pt x="7984117" y="5427064"/>
                  </a:lnTo>
                  <a:lnTo>
                    <a:pt x="7991434" y="5380902"/>
                  </a:lnTo>
                  <a:lnTo>
                    <a:pt x="7996717" y="5334094"/>
                  </a:lnTo>
                  <a:lnTo>
                    <a:pt x="7999921" y="5286686"/>
                  </a:lnTo>
                  <a:lnTo>
                    <a:pt x="8001000" y="5238724"/>
                  </a:lnTo>
                  <a:lnTo>
                    <a:pt x="8001000" y="1047750"/>
                  </a:lnTo>
                  <a:lnTo>
                    <a:pt x="7999921" y="999793"/>
                  </a:lnTo>
                  <a:lnTo>
                    <a:pt x="7996717" y="952389"/>
                  </a:lnTo>
                  <a:lnTo>
                    <a:pt x="7991434" y="905585"/>
                  </a:lnTo>
                  <a:lnTo>
                    <a:pt x="7984117" y="859427"/>
                  </a:lnTo>
                  <a:lnTo>
                    <a:pt x="7974814" y="813960"/>
                  </a:lnTo>
                  <a:lnTo>
                    <a:pt x="7963570" y="769231"/>
                  </a:lnTo>
                  <a:lnTo>
                    <a:pt x="7950431" y="725287"/>
                  </a:lnTo>
                  <a:lnTo>
                    <a:pt x="7935445" y="682173"/>
                  </a:lnTo>
                  <a:lnTo>
                    <a:pt x="7918656" y="639937"/>
                  </a:lnTo>
                  <a:lnTo>
                    <a:pt x="7900112" y="598623"/>
                  </a:lnTo>
                  <a:lnTo>
                    <a:pt x="7879858" y="558278"/>
                  </a:lnTo>
                  <a:lnTo>
                    <a:pt x="7857941" y="518950"/>
                  </a:lnTo>
                  <a:lnTo>
                    <a:pt x="7834407" y="480683"/>
                  </a:lnTo>
                  <a:lnTo>
                    <a:pt x="7809303" y="443524"/>
                  </a:lnTo>
                  <a:lnTo>
                    <a:pt x="7782674" y="407520"/>
                  </a:lnTo>
                  <a:lnTo>
                    <a:pt x="7754567" y="372716"/>
                  </a:lnTo>
                  <a:lnTo>
                    <a:pt x="7725028" y="339159"/>
                  </a:lnTo>
                  <a:lnTo>
                    <a:pt x="7694104" y="306895"/>
                  </a:lnTo>
                  <a:lnTo>
                    <a:pt x="7661840" y="275971"/>
                  </a:lnTo>
                  <a:lnTo>
                    <a:pt x="7628283" y="246432"/>
                  </a:lnTo>
                  <a:lnTo>
                    <a:pt x="7593479" y="218325"/>
                  </a:lnTo>
                  <a:lnTo>
                    <a:pt x="7557475" y="191696"/>
                  </a:lnTo>
                  <a:lnTo>
                    <a:pt x="7520316" y="166592"/>
                  </a:lnTo>
                  <a:lnTo>
                    <a:pt x="7482049" y="143058"/>
                  </a:lnTo>
                  <a:lnTo>
                    <a:pt x="7442721" y="121141"/>
                  </a:lnTo>
                  <a:lnTo>
                    <a:pt x="7402376" y="100887"/>
                  </a:lnTo>
                  <a:lnTo>
                    <a:pt x="7361062" y="82343"/>
                  </a:lnTo>
                  <a:lnTo>
                    <a:pt x="7318826" y="65554"/>
                  </a:lnTo>
                  <a:lnTo>
                    <a:pt x="7275712" y="50568"/>
                  </a:lnTo>
                  <a:lnTo>
                    <a:pt x="7231768" y="37429"/>
                  </a:lnTo>
                  <a:lnTo>
                    <a:pt x="7187039" y="26185"/>
                  </a:lnTo>
                  <a:lnTo>
                    <a:pt x="7141572" y="16882"/>
                  </a:lnTo>
                  <a:lnTo>
                    <a:pt x="7095414" y="9565"/>
                  </a:lnTo>
                  <a:lnTo>
                    <a:pt x="7048610" y="4282"/>
                  </a:lnTo>
                  <a:lnTo>
                    <a:pt x="7001206" y="1078"/>
                  </a:lnTo>
                  <a:lnTo>
                    <a:pt x="6953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0252" y="357759"/>
              <a:ext cx="8001000" cy="6286500"/>
            </a:xfrm>
            <a:custGeom>
              <a:avLst/>
              <a:gdLst/>
              <a:ahLst/>
              <a:cxnLst/>
              <a:rect l="l" t="t" r="r" b="b"/>
              <a:pathLst>
                <a:path w="8001000" h="6286500">
                  <a:moveTo>
                    <a:pt x="0" y="1047750"/>
                  </a:moveTo>
                  <a:lnTo>
                    <a:pt x="1078" y="999793"/>
                  </a:lnTo>
                  <a:lnTo>
                    <a:pt x="4281" y="952389"/>
                  </a:lnTo>
                  <a:lnTo>
                    <a:pt x="9564" y="905585"/>
                  </a:lnTo>
                  <a:lnTo>
                    <a:pt x="16880" y="859427"/>
                  </a:lnTo>
                  <a:lnTo>
                    <a:pt x="26183" y="813960"/>
                  </a:lnTo>
                  <a:lnTo>
                    <a:pt x="37427" y="769231"/>
                  </a:lnTo>
                  <a:lnTo>
                    <a:pt x="50564" y="725287"/>
                  </a:lnTo>
                  <a:lnTo>
                    <a:pt x="65550" y="682173"/>
                  </a:lnTo>
                  <a:lnTo>
                    <a:pt x="82338" y="639937"/>
                  </a:lnTo>
                  <a:lnTo>
                    <a:pt x="100881" y="598623"/>
                  </a:lnTo>
                  <a:lnTo>
                    <a:pt x="121134" y="558278"/>
                  </a:lnTo>
                  <a:lnTo>
                    <a:pt x="143049" y="518950"/>
                  </a:lnTo>
                  <a:lnTo>
                    <a:pt x="166582" y="480683"/>
                  </a:lnTo>
                  <a:lnTo>
                    <a:pt x="191686" y="443524"/>
                  </a:lnTo>
                  <a:lnTo>
                    <a:pt x="218313" y="407520"/>
                  </a:lnTo>
                  <a:lnTo>
                    <a:pt x="246419" y="372716"/>
                  </a:lnTo>
                  <a:lnTo>
                    <a:pt x="275957" y="339159"/>
                  </a:lnTo>
                  <a:lnTo>
                    <a:pt x="306881" y="306895"/>
                  </a:lnTo>
                  <a:lnTo>
                    <a:pt x="339144" y="275971"/>
                  </a:lnTo>
                  <a:lnTo>
                    <a:pt x="372700" y="246432"/>
                  </a:lnTo>
                  <a:lnTo>
                    <a:pt x="407503" y="218325"/>
                  </a:lnTo>
                  <a:lnTo>
                    <a:pt x="443507" y="191696"/>
                  </a:lnTo>
                  <a:lnTo>
                    <a:pt x="480666" y="166592"/>
                  </a:lnTo>
                  <a:lnTo>
                    <a:pt x="518933" y="143058"/>
                  </a:lnTo>
                  <a:lnTo>
                    <a:pt x="558262" y="121141"/>
                  </a:lnTo>
                  <a:lnTo>
                    <a:pt x="598606" y="100887"/>
                  </a:lnTo>
                  <a:lnTo>
                    <a:pt x="639921" y="82343"/>
                  </a:lnTo>
                  <a:lnTo>
                    <a:pt x="682158" y="65554"/>
                  </a:lnTo>
                  <a:lnTo>
                    <a:pt x="725273" y="50568"/>
                  </a:lnTo>
                  <a:lnTo>
                    <a:pt x="769218" y="37429"/>
                  </a:lnTo>
                  <a:lnTo>
                    <a:pt x="813948" y="26185"/>
                  </a:lnTo>
                  <a:lnTo>
                    <a:pt x="859417" y="16882"/>
                  </a:lnTo>
                  <a:lnTo>
                    <a:pt x="905577" y="9565"/>
                  </a:lnTo>
                  <a:lnTo>
                    <a:pt x="952384" y="4282"/>
                  </a:lnTo>
                  <a:lnTo>
                    <a:pt x="999790" y="1078"/>
                  </a:lnTo>
                  <a:lnTo>
                    <a:pt x="1047750" y="0"/>
                  </a:lnTo>
                  <a:lnTo>
                    <a:pt x="6953250" y="0"/>
                  </a:lnTo>
                  <a:lnTo>
                    <a:pt x="7001206" y="1078"/>
                  </a:lnTo>
                  <a:lnTo>
                    <a:pt x="7048610" y="4282"/>
                  </a:lnTo>
                  <a:lnTo>
                    <a:pt x="7095414" y="9565"/>
                  </a:lnTo>
                  <a:lnTo>
                    <a:pt x="7141572" y="16882"/>
                  </a:lnTo>
                  <a:lnTo>
                    <a:pt x="7187039" y="26185"/>
                  </a:lnTo>
                  <a:lnTo>
                    <a:pt x="7231768" y="37429"/>
                  </a:lnTo>
                  <a:lnTo>
                    <a:pt x="7275712" y="50568"/>
                  </a:lnTo>
                  <a:lnTo>
                    <a:pt x="7318826" y="65554"/>
                  </a:lnTo>
                  <a:lnTo>
                    <a:pt x="7361062" y="82343"/>
                  </a:lnTo>
                  <a:lnTo>
                    <a:pt x="7402376" y="100887"/>
                  </a:lnTo>
                  <a:lnTo>
                    <a:pt x="7442721" y="121141"/>
                  </a:lnTo>
                  <a:lnTo>
                    <a:pt x="7482049" y="143058"/>
                  </a:lnTo>
                  <a:lnTo>
                    <a:pt x="7520316" y="166592"/>
                  </a:lnTo>
                  <a:lnTo>
                    <a:pt x="7557475" y="191696"/>
                  </a:lnTo>
                  <a:lnTo>
                    <a:pt x="7593479" y="218325"/>
                  </a:lnTo>
                  <a:lnTo>
                    <a:pt x="7628283" y="246432"/>
                  </a:lnTo>
                  <a:lnTo>
                    <a:pt x="7661840" y="275971"/>
                  </a:lnTo>
                  <a:lnTo>
                    <a:pt x="7694104" y="306895"/>
                  </a:lnTo>
                  <a:lnTo>
                    <a:pt x="7725028" y="339159"/>
                  </a:lnTo>
                  <a:lnTo>
                    <a:pt x="7754567" y="372716"/>
                  </a:lnTo>
                  <a:lnTo>
                    <a:pt x="7782674" y="407520"/>
                  </a:lnTo>
                  <a:lnTo>
                    <a:pt x="7809303" y="443524"/>
                  </a:lnTo>
                  <a:lnTo>
                    <a:pt x="7834407" y="480683"/>
                  </a:lnTo>
                  <a:lnTo>
                    <a:pt x="7857941" y="518950"/>
                  </a:lnTo>
                  <a:lnTo>
                    <a:pt x="7879858" y="558278"/>
                  </a:lnTo>
                  <a:lnTo>
                    <a:pt x="7900112" y="598623"/>
                  </a:lnTo>
                  <a:lnTo>
                    <a:pt x="7918656" y="639937"/>
                  </a:lnTo>
                  <a:lnTo>
                    <a:pt x="7935445" y="682173"/>
                  </a:lnTo>
                  <a:lnTo>
                    <a:pt x="7950431" y="725287"/>
                  </a:lnTo>
                  <a:lnTo>
                    <a:pt x="7963570" y="769231"/>
                  </a:lnTo>
                  <a:lnTo>
                    <a:pt x="7974814" y="813960"/>
                  </a:lnTo>
                  <a:lnTo>
                    <a:pt x="7984117" y="859427"/>
                  </a:lnTo>
                  <a:lnTo>
                    <a:pt x="7991434" y="905585"/>
                  </a:lnTo>
                  <a:lnTo>
                    <a:pt x="7996717" y="952389"/>
                  </a:lnTo>
                  <a:lnTo>
                    <a:pt x="7999921" y="999793"/>
                  </a:lnTo>
                  <a:lnTo>
                    <a:pt x="8001000" y="1047750"/>
                  </a:lnTo>
                  <a:lnTo>
                    <a:pt x="8001000" y="5238724"/>
                  </a:lnTo>
                  <a:lnTo>
                    <a:pt x="7999921" y="5286686"/>
                  </a:lnTo>
                  <a:lnTo>
                    <a:pt x="7996717" y="5334094"/>
                  </a:lnTo>
                  <a:lnTo>
                    <a:pt x="7991434" y="5380902"/>
                  </a:lnTo>
                  <a:lnTo>
                    <a:pt x="7984117" y="5427064"/>
                  </a:lnTo>
                  <a:lnTo>
                    <a:pt x="7974814" y="5472534"/>
                  </a:lnTo>
                  <a:lnTo>
                    <a:pt x="7963570" y="5517266"/>
                  </a:lnTo>
                  <a:lnTo>
                    <a:pt x="7950431" y="5561213"/>
                  </a:lnTo>
                  <a:lnTo>
                    <a:pt x="7935445" y="5604329"/>
                  </a:lnTo>
                  <a:lnTo>
                    <a:pt x="7918656" y="5646568"/>
                  </a:lnTo>
                  <a:lnTo>
                    <a:pt x="7900112" y="5687883"/>
                  </a:lnTo>
                  <a:lnTo>
                    <a:pt x="7879858" y="5728229"/>
                  </a:lnTo>
                  <a:lnTo>
                    <a:pt x="7857941" y="5767559"/>
                  </a:lnTo>
                  <a:lnTo>
                    <a:pt x="7834407" y="5805826"/>
                  </a:lnTo>
                  <a:lnTo>
                    <a:pt x="7809303" y="5842986"/>
                  </a:lnTo>
                  <a:lnTo>
                    <a:pt x="7782674" y="5878991"/>
                  </a:lnTo>
                  <a:lnTo>
                    <a:pt x="7754567" y="5913795"/>
                  </a:lnTo>
                  <a:lnTo>
                    <a:pt x="7725028" y="5947351"/>
                  </a:lnTo>
                  <a:lnTo>
                    <a:pt x="7694104" y="5979615"/>
                  </a:lnTo>
                  <a:lnTo>
                    <a:pt x="7661840" y="6010539"/>
                  </a:lnTo>
                  <a:lnTo>
                    <a:pt x="7628283" y="6040078"/>
                  </a:lnTo>
                  <a:lnTo>
                    <a:pt x="7593479" y="6068184"/>
                  </a:lnTo>
                  <a:lnTo>
                    <a:pt x="7557475" y="6094812"/>
                  </a:lnTo>
                  <a:lnTo>
                    <a:pt x="7520316" y="6119916"/>
                  </a:lnTo>
                  <a:lnTo>
                    <a:pt x="7482049" y="6143449"/>
                  </a:lnTo>
                  <a:lnTo>
                    <a:pt x="7442721" y="6165365"/>
                  </a:lnTo>
                  <a:lnTo>
                    <a:pt x="7402376" y="6185617"/>
                  </a:lnTo>
                  <a:lnTo>
                    <a:pt x="7361062" y="6204161"/>
                  </a:lnTo>
                  <a:lnTo>
                    <a:pt x="7318826" y="6220949"/>
                  </a:lnTo>
                  <a:lnTo>
                    <a:pt x="7275712" y="6235935"/>
                  </a:lnTo>
                  <a:lnTo>
                    <a:pt x="7231768" y="6249072"/>
                  </a:lnTo>
                  <a:lnTo>
                    <a:pt x="7187039" y="6260316"/>
                  </a:lnTo>
                  <a:lnTo>
                    <a:pt x="7141572" y="6269619"/>
                  </a:lnTo>
                  <a:lnTo>
                    <a:pt x="7095414" y="6276935"/>
                  </a:lnTo>
                  <a:lnTo>
                    <a:pt x="7048610" y="6282218"/>
                  </a:lnTo>
                  <a:lnTo>
                    <a:pt x="7001206" y="6285421"/>
                  </a:lnTo>
                  <a:lnTo>
                    <a:pt x="6953250" y="6286500"/>
                  </a:lnTo>
                  <a:lnTo>
                    <a:pt x="1047750" y="6286500"/>
                  </a:lnTo>
                  <a:lnTo>
                    <a:pt x="999790" y="6285421"/>
                  </a:lnTo>
                  <a:lnTo>
                    <a:pt x="952384" y="6282218"/>
                  </a:lnTo>
                  <a:lnTo>
                    <a:pt x="905577" y="6276935"/>
                  </a:lnTo>
                  <a:lnTo>
                    <a:pt x="859417" y="6269619"/>
                  </a:lnTo>
                  <a:lnTo>
                    <a:pt x="813948" y="6260316"/>
                  </a:lnTo>
                  <a:lnTo>
                    <a:pt x="769218" y="6249072"/>
                  </a:lnTo>
                  <a:lnTo>
                    <a:pt x="725273" y="6235935"/>
                  </a:lnTo>
                  <a:lnTo>
                    <a:pt x="682158" y="6220949"/>
                  </a:lnTo>
                  <a:lnTo>
                    <a:pt x="639921" y="6204161"/>
                  </a:lnTo>
                  <a:lnTo>
                    <a:pt x="598606" y="6185617"/>
                  </a:lnTo>
                  <a:lnTo>
                    <a:pt x="558262" y="6165365"/>
                  </a:lnTo>
                  <a:lnTo>
                    <a:pt x="518933" y="6143449"/>
                  </a:lnTo>
                  <a:lnTo>
                    <a:pt x="480666" y="6119916"/>
                  </a:lnTo>
                  <a:lnTo>
                    <a:pt x="443507" y="6094812"/>
                  </a:lnTo>
                  <a:lnTo>
                    <a:pt x="407503" y="6068184"/>
                  </a:lnTo>
                  <a:lnTo>
                    <a:pt x="372700" y="6040078"/>
                  </a:lnTo>
                  <a:lnTo>
                    <a:pt x="339144" y="6010539"/>
                  </a:lnTo>
                  <a:lnTo>
                    <a:pt x="306881" y="5979615"/>
                  </a:lnTo>
                  <a:lnTo>
                    <a:pt x="275957" y="5947351"/>
                  </a:lnTo>
                  <a:lnTo>
                    <a:pt x="246419" y="5913795"/>
                  </a:lnTo>
                  <a:lnTo>
                    <a:pt x="218313" y="5878991"/>
                  </a:lnTo>
                  <a:lnTo>
                    <a:pt x="191686" y="5842986"/>
                  </a:lnTo>
                  <a:lnTo>
                    <a:pt x="166582" y="5805826"/>
                  </a:lnTo>
                  <a:lnTo>
                    <a:pt x="143049" y="5767559"/>
                  </a:lnTo>
                  <a:lnTo>
                    <a:pt x="121134" y="5728229"/>
                  </a:lnTo>
                  <a:lnTo>
                    <a:pt x="100881" y="5687883"/>
                  </a:lnTo>
                  <a:lnTo>
                    <a:pt x="82338" y="5646568"/>
                  </a:lnTo>
                  <a:lnTo>
                    <a:pt x="65550" y="5604329"/>
                  </a:lnTo>
                  <a:lnTo>
                    <a:pt x="50564" y="5561213"/>
                  </a:lnTo>
                  <a:lnTo>
                    <a:pt x="37427" y="5517266"/>
                  </a:lnTo>
                  <a:lnTo>
                    <a:pt x="26183" y="5472534"/>
                  </a:lnTo>
                  <a:lnTo>
                    <a:pt x="16880" y="5427064"/>
                  </a:lnTo>
                  <a:lnTo>
                    <a:pt x="9564" y="5380902"/>
                  </a:lnTo>
                  <a:lnTo>
                    <a:pt x="4281" y="5334094"/>
                  </a:lnTo>
                  <a:lnTo>
                    <a:pt x="1078" y="5286686"/>
                  </a:lnTo>
                  <a:lnTo>
                    <a:pt x="0" y="5238724"/>
                  </a:lnTo>
                  <a:lnTo>
                    <a:pt x="0" y="1047750"/>
                  </a:lnTo>
                  <a:close/>
                </a:path>
              </a:pathLst>
            </a:custGeom>
            <a:ln w="99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85697" y="446481"/>
            <a:ext cx="3733800" cy="130556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000" spc="-10" dirty="0">
                <a:solidFill>
                  <a:srgbClr val="000066"/>
                </a:solidFill>
                <a:latin typeface="Arial"/>
                <a:cs typeface="Arial"/>
              </a:rPr>
              <a:t>template&lt;class</a:t>
            </a:r>
            <a:r>
              <a:rPr sz="2000" spc="-3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66"/>
                </a:solidFill>
                <a:latin typeface="Arial"/>
                <a:cs typeface="Arial"/>
              </a:rPr>
              <a:t>Type&gt;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void</a:t>
            </a:r>
            <a:r>
              <a:rPr sz="2000" spc="-5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0066"/>
                </a:solidFill>
                <a:latin typeface="Arial"/>
                <a:cs typeface="Arial"/>
              </a:rPr>
              <a:t>insertion_sort(Type</a:t>
            </a:r>
            <a:r>
              <a:rPr sz="2000" spc="-5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*a,</a:t>
            </a:r>
            <a:r>
              <a:rPr sz="2000" spc="-7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int</a:t>
            </a:r>
            <a:r>
              <a:rPr sz="2000" spc="-5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0066"/>
                </a:solidFill>
                <a:latin typeface="Arial"/>
                <a:cs typeface="Arial"/>
              </a:rPr>
              <a:t>n)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000066"/>
                </a:solidFill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080186"/>
              </p:ext>
            </p:extLst>
          </p:nvPr>
        </p:nvGraphicFramePr>
        <p:xfrm>
          <a:off x="1142491" y="1885602"/>
          <a:ext cx="6529069" cy="3696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965">
                <a:tc>
                  <a:txBody>
                    <a:bodyPr/>
                    <a:lstStyle/>
                    <a:p>
                      <a:pPr marL="31750">
                        <a:lnSpc>
                          <a:spcPts val="2210"/>
                        </a:lnSpc>
                      </a:pPr>
                      <a:r>
                        <a:rPr sz="2000" spc="-2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Type</a:t>
                      </a:r>
                      <a:r>
                        <a:rPr sz="2000" spc="-9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key;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ts val="2210"/>
                        </a:lnSpc>
                      </a:pPr>
                      <a:r>
                        <a:rPr sz="2000" spc="-2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210"/>
                        </a:lnSpc>
                      </a:pPr>
                      <a:r>
                        <a:rPr sz="2000" spc="-20" dirty="0">
                          <a:solidFill>
                            <a:srgbClr val="F72300"/>
                          </a:solidFill>
                          <a:latin typeface="Arial"/>
                          <a:cs typeface="Arial"/>
                        </a:rPr>
                        <a:t>cost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8450">
                        <a:lnSpc>
                          <a:spcPts val="2210"/>
                        </a:lnSpc>
                      </a:pPr>
                      <a:r>
                        <a:rPr sz="2000" spc="-10" dirty="0">
                          <a:solidFill>
                            <a:srgbClr val="F72300"/>
                          </a:solidFill>
                          <a:latin typeface="Arial"/>
                          <a:cs typeface="Arial"/>
                        </a:rPr>
                        <a:t>times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4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(int</a:t>
                      </a:r>
                      <a:r>
                        <a:rPr sz="2000" spc="-2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2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2000" spc="-3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1;</a:t>
                      </a:r>
                      <a:r>
                        <a:rPr sz="2000" spc="-2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spc="-2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&lt;</a:t>
                      </a:r>
                      <a:r>
                        <a:rPr sz="2000" spc="-3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n;</a:t>
                      </a:r>
                      <a:r>
                        <a:rPr sz="2000" spc="-2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i++){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c1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3219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1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key=a[i];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c2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n-</a:t>
                      </a:r>
                      <a:r>
                        <a:rPr sz="2000" spc="-5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int </a:t>
                      </a:r>
                      <a:r>
                        <a:rPr sz="2000" spc="-2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j=i-</a:t>
                      </a:r>
                      <a:r>
                        <a:rPr sz="2000" spc="-2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1;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c3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n-</a:t>
                      </a:r>
                      <a:r>
                        <a:rPr sz="2000" spc="-5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236854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b="1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while</a:t>
                      </a:r>
                      <a:r>
                        <a:rPr sz="20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2000" spc="-4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j&gt;=0</a:t>
                      </a:r>
                      <a:r>
                        <a:rPr sz="2000" spc="-5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&amp;&amp;</a:t>
                      </a:r>
                      <a:r>
                        <a:rPr sz="2000" spc="-4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a[j]&gt;key</a:t>
                      </a:r>
                      <a:r>
                        <a:rPr sz="2000" spc="-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){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c4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sum</a:t>
                      </a:r>
                      <a:r>
                        <a:rPr sz="2000" spc="-4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3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spc="-25" baseline="-2500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2000" baseline="-25000" dirty="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404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1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a[j+1]=a[j];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23749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c5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sum</a:t>
                      </a:r>
                      <a:r>
                        <a:rPr sz="2000" spc="-3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4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 smtClean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000" spc="-25" dirty="0" smtClean="0">
                          <a:solidFill>
                            <a:srgbClr val="3907F0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lang="en-US" altLang="zh-CN" sz="2000" spc="-25" baseline="-25000" dirty="0" smtClean="0">
                          <a:solidFill>
                            <a:srgbClr val="3907F0"/>
                          </a:solidFill>
                          <a:latin typeface="+mn-lt"/>
                          <a:cs typeface="Arial"/>
                        </a:rPr>
                        <a:t>i</a:t>
                      </a:r>
                      <a:r>
                        <a:rPr sz="2000" spc="-10" dirty="0" smtClean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25" dirty="0" smtClean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2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084">
                <a:tc>
                  <a:txBody>
                    <a:bodyPr/>
                    <a:lstStyle/>
                    <a:p>
                      <a:pPr marL="7404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1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j--</a:t>
                      </a:r>
                      <a:r>
                        <a:rPr sz="2000" spc="-5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spc="-2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c6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sum</a:t>
                      </a:r>
                      <a:r>
                        <a:rPr sz="2000" spc="-3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3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 smtClean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lang="en-US" altLang="zh-CN" sz="2000" spc="-25" dirty="0" smtClean="0">
                          <a:solidFill>
                            <a:srgbClr val="3907F0"/>
                          </a:solidFill>
                          <a:latin typeface="+mn-lt"/>
                          <a:cs typeface="Arial"/>
                        </a:rPr>
                        <a:t>t</a:t>
                      </a:r>
                      <a:r>
                        <a:rPr lang="en-US" altLang="zh-CN" sz="2000" spc="-25" baseline="-25000" dirty="0" smtClean="0">
                          <a:solidFill>
                            <a:srgbClr val="3907F0"/>
                          </a:solidFill>
                          <a:latin typeface="+mn-lt"/>
                          <a:cs typeface="Arial"/>
                        </a:rPr>
                        <a:t>i</a:t>
                      </a:r>
                      <a:r>
                        <a:rPr sz="2000" spc="-10" dirty="0" smtClean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000" spc="-25" dirty="0" smtClean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2000" spc="-2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7404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20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965">
                <a:tc>
                  <a:txBody>
                    <a:bodyPr/>
                    <a:lstStyle/>
                    <a:p>
                      <a:pPr marL="384175">
                        <a:lnSpc>
                          <a:spcPts val="2325"/>
                        </a:lnSpc>
                        <a:spcBef>
                          <a:spcPts val="370"/>
                        </a:spcBef>
                      </a:pPr>
                      <a:r>
                        <a:rPr sz="2000" spc="-1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a[j+1]=key;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2325"/>
                        </a:lnSpc>
                        <a:spcBef>
                          <a:spcPts val="370"/>
                        </a:spcBef>
                      </a:pPr>
                      <a:r>
                        <a:rPr sz="2000" spc="-25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//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2325"/>
                        </a:lnSpc>
                        <a:spcBef>
                          <a:spcPts val="370"/>
                        </a:spcBef>
                      </a:pPr>
                      <a:r>
                        <a:rPr sz="2000" spc="-25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c7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2325"/>
                        </a:lnSpc>
                        <a:spcBef>
                          <a:spcPts val="370"/>
                        </a:spcBef>
                      </a:pPr>
                      <a:r>
                        <a:rPr sz="2000" spc="-2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n-</a:t>
                      </a:r>
                      <a:r>
                        <a:rPr sz="2000" spc="-50" dirty="0">
                          <a:solidFill>
                            <a:srgbClr val="3907F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4699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85697" y="5566795"/>
            <a:ext cx="670560" cy="88011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1065"/>
              </a:spcBef>
            </a:pPr>
            <a:r>
              <a:rPr sz="2000" dirty="0">
                <a:solidFill>
                  <a:srgbClr val="000066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solidFill>
                  <a:srgbClr val="000066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360" y="6109186"/>
            <a:ext cx="7057593" cy="691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矩形 8"/>
          <p:cNvSpPr/>
          <p:nvPr/>
        </p:nvSpPr>
        <p:spPr bwMode="auto">
          <a:xfrm>
            <a:off x="4619497" y="1556792"/>
            <a:ext cx="3480895" cy="43924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0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1458213"/>
            <a:ext cx="4006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80365" algn="l"/>
              </a:tabLst>
            </a:pPr>
            <a:r>
              <a:rPr sz="2000" b="1" spc="-20" dirty="0">
                <a:latin typeface="宋体"/>
                <a:cs typeface="宋体"/>
              </a:rPr>
              <a:t>在最好情况下</a:t>
            </a:r>
            <a:r>
              <a:rPr sz="2000" spc="-20" dirty="0">
                <a:latin typeface="宋体"/>
                <a:cs typeface="宋体"/>
              </a:rPr>
              <a:t>，</a:t>
            </a:r>
            <a:r>
              <a:rPr sz="2000" i="1" dirty="0">
                <a:latin typeface="Arial"/>
                <a:cs typeface="Arial"/>
              </a:rPr>
              <a:t>t</a:t>
            </a:r>
            <a:r>
              <a:rPr sz="1950" baseline="-21367" dirty="0">
                <a:latin typeface="Arial"/>
                <a:cs typeface="Arial"/>
              </a:rPr>
              <a:t>i</a:t>
            </a:r>
            <a:r>
              <a:rPr sz="2000" dirty="0">
                <a:latin typeface="Arial"/>
                <a:cs typeface="Arial"/>
              </a:rPr>
              <a:t>=1,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2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&lt;</a:t>
            </a:r>
            <a:r>
              <a:rPr sz="2000" i="1" spc="-25" dirty="0">
                <a:latin typeface="Arial"/>
                <a:cs typeface="Arial"/>
              </a:rPr>
              <a:t>n</a:t>
            </a:r>
            <a:r>
              <a:rPr sz="2000" spc="-25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0589" y="3287013"/>
            <a:ext cx="40322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380365" algn="l"/>
              </a:tabLst>
            </a:pPr>
            <a:r>
              <a:rPr sz="2000" b="1" spc="-20" dirty="0" err="1">
                <a:latin typeface="宋体"/>
                <a:cs typeface="宋体"/>
              </a:rPr>
              <a:t>在最坏情况下</a:t>
            </a:r>
            <a:r>
              <a:rPr sz="2000" spc="-20" dirty="0" err="1">
                <a:latin typeface="宋体"/>
                <a:cs typeface="宋体"/>
              </a:rPr>
              <a:t>，</a:t>
            </a:r>
            <a:r>
              <a:rPr sz="2000" i="1" dirty="0" err="1">
                <a:latin typeface="Arial"/>
                <a:cs typeface="Arial"/>
              </a:rPr>
              <a:t>t</a:t>
            </a:r>
            <a:r>
              <a:rPr sz="1950" baseline="-21367" dirty="0" err="1">
                <a:latin typeface="Arial"/>
                <a:cs typeface="Arial"/>
              </a:rPr>
              <a:t>i</a:t>
            </a:r>
            <a:r>
              <a:rPr sz="1950" spc="22" baseline="-21367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Symbol"/>
                <a:cs typeface="Symbol"/>
              </a:rPr>
              <a:t>=</a:t>
            </a:r>
            <a:r>
              <a:rPr sz="2000" spc="35" dirty="0" smtClean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Arial"/>
                <a:cs typeface="Arial"/>
              </a:rPr>
              <a:t>i</a:t>
            </a:r>
            <a:r>
              <a:rPr sz="2000" spc="-1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Arial"/>
                <a:cs typeface="Arial"/>
              </a:rPr>
              <a:t>i</a:t>
            </a:r>
            <a:r>
              <a:rPr sz="2000" i="1" spc="-1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&lt;</a:t>
            </a:r>
            <a:r>
              <a:rPr sz="2000" i="1" spc="-25" dirty="0">
                <a:latin typeface="Arial"/>
                <a:cs typeface="Arial"/>
              </a:rPr>
              <a:t>n</a:t>
            </a:r>
            <a:r>
              <a:rPr sz="2000" spc="-25" dirty="0">
                <a:latin typeface="Arial"/>
                <a:cs typeface="Arial"/>
              </a:rPr>
              <a:t>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3467" y="2019951"/>
            <a:ext cx="5370195" cy="95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950" i="1" spc="-10" dirty="0">
                <a:latin typeface="Times New Roman"/>
                <a:cs typeface="Times New Roman"/>
              </a:rPr>
              <a:t>T</a:t>
            </a:r>
            <a:r>
              <a:rPr sz="1650" spc="-15" baseline="-25252" dirty="0">
                <a:latin typeface="Times New Roman"/>
                <a:cs typeface="Times New Roman"/>
              </a:rPr>
              <a:t>min</a:t>
            </a:r>
            <a:r>
              <a:rPr sz="1650" spc="-142" baseline="-25252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dirty="0">
                <a:latin typeface="Times New Roman"/>
                <a:cs typeface="Times New Roman"/>
              </a:rPr>
              <a:t>) </a:t>
            </a:r>
            <a:r>
              <a:rPr sz="1950" dirty="0">
                <a:latin typeface="Symbol"/>
                <a:cs typeface="Symbol"/>
              </a:rPr>
              <a:t>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i="1" spc="-50" dirty="0">
                <a:latin typeface="Times New Roman"/>
                <a:cs typeface="Times New Roman"/>
              </a:rPr>
              <a:t>c</a:t>
            </a:r>
            <a:r>
              <a:rPr sz="1650" spc="-75" baseline="-25252" dirty="0">
                <a:latin typeface="Times New Roman"/>
                <a:cs typeface="Times New Roman"/>
              </a:rPr>
              <a:t>1</a:t>
            </a:r>
            <a:r>
              <a:rPr sz="1950" i="1" spc="-50" dirty="0">
                <a:latin typeface="Times New Roman"/>
                <a:cs typeface="Times New Roman"/>
              </a:rPr>
              <a:t>n</a:t>
            </a:r>
            <a:r>
              <a:rPr sz="1950" i="1" spc="-1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c</a:t>
            </a:r>
            <a:r>
              <a:rPr sz="1650" baseline="-25252" dirty="0">
                <a:latin typeface="Times New Roman"/>
                <a:cs typeface="Times New Roman"/>
              </a:rPr>
              <a:t>2</a:t>
            </a:r>
            <a:r>
              <a:rPr sz="1650" spc="-127" baseline="-25252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14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</a:t>
            </a:r>
            <a:r>
              <a:rPr sz="1950" spc="-10" dirty="0">
                <a:latin typeface="Times New Roman"/>
                <a:cs typeface="Times New Roman"/>
              </a:rPr>
              <a:t>1)</a:t>
            </a:r>
            <a:r>
              <a:rPr sz="1950" spc="-1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Times New Roman"/>
                <a:cs typeface="Times New Roman"/>
              </a:rPr>
              <a:t>c</a:t>
            </a:r>
            <a:r>
              <a:rPr sz="1650" spc="-30" baseline="-25252" dirty="0">
                <a:latin typeface="Times New Roman"/>
                <a:cs typeface="Times New Roman"/>
              </a:rPr>
              <a:t>3</a:t>
            </a:r>
            <a:r>
              <a:rPr sz="1650" spc="-187" baseline="-25252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14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</a:t>
            </a:r>
            <a:r>
              <a:rPr sz="1950" spc="-10" dirty="0">
                <a:latin typeface="Times New Roman"/>
                <a:cs typeface="Times New Roman"/>
              </a:rPr>
              <a:t>1)</a:t>
            </a:r>
            <a:r>
              <a:rPr sz="1950" spc="-1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c</a:t>
            </a:r>
            <a:r>
              <a:rPr sz="1650" baseline="-25252" dirty="0">
                <a:latin typeface="Times New Roman"/>
                <a:cs typeface="Times New Roman"/>
              </a:rPr>
              <a:t>4</a:t>
            </a:r>
            <a:r>
              <a:rPr sz="1650" spc="-127" baseline="-25252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14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</a:t>
            </a:r>
            <a:r>
              <a:rPr sz="1950" spc="-10" dirty="0">
                <a:latin typeface="Times New Roman"/>
                <a:cs typeface="Times New Roman"/>
              </a:rPr>
              <a:t>1)</a:t>
            </a:r>
            <a:r>
              <a:rPr sz="1950" spc="-1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Symbol"/>
                <a:cs typeface="Symbol"/>
              </a:rPr>
              <a:t>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Times New Roman"/>
                <a:cs typeface="Times New Roman"/>
              </a:rPr>
              <a:t>c</a:t>
            </a:r>
            <a:r>
              <a:rPr sz="1650" spc="-15" baseline="-25252" dirty="0">
                <a:latin typeface="Times New Roman"/>
                <a:cs typeface="Times New Roman"/>
              </a:rPr>
              <a:t>7</a:t>
            </a:r>
            <a:r>
              <a:rPr sz="1650" spc="-97" baseline="-25252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</a:t>
            </a:r>
            <a:r>
              <a:rPr sz="1950" i="1" dirty="0">
                <a:latin typeface="Times New Roman"/>
                <a:cs typeface="Times New Roman"/>
              </a:rPr>
              <a:t>n</a:t>
            </a:r>
            <a:r>
              <a:rPr sz="1950" i="1" spc="-14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Symbol"/>
                <a:cs typeface="Symbol"/>
              </a:rPr>
              <a:t></a:t>
            </a:r>
            <a:r>
              <a:rPr sz="1950" spc="-25" dirty="0">
                <a:latin typeface="Times New Roman"/>
                <a:cs typeface="Times New Roman"/>
              </a:rPr>
              <a:t>1)</a:t>
            </a:r>
            <a:endParaRPr sz="19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</a:pPr>
            <a:r>
              <a:rPr sz="1850" dirty="0">
                <a:latin typeface="Symbol"/>
                <a:cs typeface="Symbol"/>
              </a:rPr>
              <a:t></a:t>
            </a:r>
            <a:r>
              <a:rPr sz="1850" spc="-8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c</a:t>
            </a:r>
            <a:r>
              <a:rPr sz="1575" baseline="-23809" dirty="0">
                <a:latin typeface="Times New Roman"/>
                <a:cs typeface="Times New Roman"/>
              </a:rPr>
              <a:t>1</a:t>
            </a:r>
            <a:r>
              <a:rPr sz="1575" spc="179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17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c</a:t>
            </a:r>
            <a:r>
              <a:rPr sz="1575" baseline="-23809" dirty="0">
                <a:latin typeface="Times New Roman"/>
                <a:cs typeface="Times New Roman"/>
              </a:rPr>
              <a:t>2</a:t>
            </a:r>
            <a:r>
              <a:rPr sz="1575" spc="315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16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c</a:t>
            </a:r>
            <a:r>
              <a:rPr sz="1575" baseline="-23809" dirty="0">
                <a:latin typeface="Times New Roman"/>
                <a:cs typeface="Times New Roman"/>
              </a:rPr>
              <a:t>3</a:t>
            </a:r>
            <a:r>
              <a:rPr sz="1575" spc="262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17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c</a:t>
            </a:r>
            <a:r>
              <a:rPr sz="1575" baseline="-23809" dirty="0">
                <a:latin typeface="Times New Roman"/>
                <a:cs typeface="Times New Roman"/>
              </a:rPr>
              <a:t>4</a:t>
            </a:r>
            <a:r>
              <a:rPr sz="1575" spc="315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165" dirty="0">
                <a:latin typeface="Times New Roman"/>
                <a:cs typeface="Times New Roman"/>
              </a:rPr>
              <a:t> </a:t>
            </a:r>
            <a:r>
              <a:rPr sz="1850" i="1" spc="-10" dirty="0">
                <a:latin typeface="Times New Roman"/>
                <a:cs typeface="Times New Roman"/>
              </a:rPr>
              <a:t>c</a:t>
            </a:r>
            <a:r>
              <a:rPr sz="1575" spc="-15" baseline="-23809" dirty="0">
                <a:latin typeface="Times New Roman"/>
                <a:cs typeface="Times New Roman"/>
              </a:rPr>
              <a:t>7</a:t>
            </a:r>
            <a:r>
              <a:rPr sz="1575" spc="-120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i="1" dirty="0">
                <a:latin typeface="Times New Roman"/>
                <a:cs typeface="Times New Roman"/>
              </a:rPr>
              <a:t>n</a:t>
            </a:r>
            <a:r>
              <a:rPr sz="1850" i="1" spc="-1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</a:t>
            </a:r>
            <a:r>
              <a:rPr sz="1850" spc="-20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c</a:t>
            </a:r>
            <a:r>
              <a:rPr sz="1575" baseline="-23809" dirty="0">
                <a:latin typeface="Times New Roman"/>
                <a:cs typeface="Times New Roman"/>
              </a:rPr>
              <a:t>2</a:t>
            </a:r>
            <a:r>
              <a:rPr sz="1575" spc="307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16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c</a:t>
            </a:r>
            <a:r>
              <a:rPr sz="1575" baseline="-23809" dirty="0">
                <a:latin typeface="Times New Roman"/>
                <a:cs typeface="Times New Roman"/>
              </a:rPr>
              <a:t>3</a:t>
            </a:r>
            <a:r>
              <a:rPr sz="1575" spc="254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16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c</a:t>
            </a:r>
            <a:r>
              <a:rPr sz="1575" baseline="-23809" dirty="0">
                <a:latin typeface="Times New Roman"/>
                <a:cs typeface="Times New Roman"/>
              </a:rPr>
              <a:t>4</a:t>
            </a:r>
            <a:r>
              <a:rPr sz="1575" spc="307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165" dirty="0">
                <a:latin typeface="Times New Roman"/>
                <a:cs typeface="Times New Roman"/>
              </a:rPr>
              <a:t> </a:t>
            </a:r>
            <a:r>
              <a:rPr sz="1850" i="1" spc="-10" dirty="0">
                <a:latin typeface="Times New Roman"/>
                <a:cs typeface="Times New Roman"/>
              </a:rPr>
              <a:t>c</a:t>
            </a:r>
            <a:r>
              <a:rPr sz="1575" spc="-15" baseline="-23809" dirty="0">
                <a:latin typeface="Times New Roman"/>
                <a:cs typeface="Times New Roman"/>
              </a:rPr>
              <a:t>7</a:t>
            </a:r>
            <a:r>
              <a:rPr sz="1575" spc="-112" baseline="-23809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</a:t>
            </a:r>
            <a:r>
              <a:rPr sz="1850" spc="-105" dirty="0">
                <a:latin typeface="Times New Roman"/>
                <a:cs typeface="Times New Roman"/>
              </a:rPr>
              <a:t> </a:t>
            </a:r>
            <a:r>
              <a:rPr sz="1850" i="1" spc="-20" dirty="0">
                <a:latin typeface="Times New Roman"/>
                <a:cs typeface="Times New Roman"/>
              </a:rPr>
              <a:t>O</a:t>
            </a:r>
            <a:r>
              <a:rPr sz="1850" spc="-20" dirty="0">
                <a:latin typeface="Times New Roman"/>
                <a:cs typeface="Times New Roman"/>
              </a:rPr>
              <a:t>(</a:t>
            </a:r>
            <a:r>
              <a:rPr sz="1850" i="1" spc="-20" dirty="0">
                <a:latin typeface="Times New Roman"/>
                <a:cs typeface="Times New Roman"/>
              </a:rPr>
              <a:t>n</a:t>
            </a:r>
            <a:r>
              <a:rPr sz="1850" spc="-20" dirty="0">
                <a:latin typeface="Times New Roman"/>
                <a:cs typeface="Times New Roman"/>
              </a:rPr>
              <a:t>)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3100" y="4013623"/>
            <a:ext cx="657860" cy="0"/>
          </a:xfrm>
          <a:custGeom>
            <a:avLst/>
            <a:gdLst/>
            <a:ahLst/>
            <a:cxnLst/>
            <a:rect l="l" t="t" r="r" b="b"/>
            <a:pathLst>
              <a:path w="657860">
                <a:moveTo>
                  <a:pt x="0" y="0"/>
                </a:moveTo>
                <a:lnTo>
                  <a:pt x="657762" y="0"/>
                </a:lnTo>
              </a:path>
            </a:pathLst>
          </a:custGeom>
          <a:ln w="10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97509" y="3714906"/>
            <a:ext cx="223520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-25" dirty="0">
                <a:latin typeface="Times New Roman"/>
                <a:cs typeface="Times New Roman"/>
              </a:rPr>
              <a:t>n</a:t>
            </a:r>
            <a:r>
              <a:rPr sz="950" spc="-25" dirty="0">
                <a:latin typeface="Symbol"/>
                <a:cs typeface="Symbol"/>
              </a:rPr>
              <a:t></a:t>
            </a:r>
            <a:r>
              <a:rPr sz="950" spc="-2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8634" y="4140794"/>
            <a:ext cx="197485" cy="175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i="1" spc="-25" dirty="0">
                <a:latin typeface="Times New Roman"/>
                <a:cs typeface="Times New Roman"/>
              </a:rPr>
              <a:t>i</a:t>
            </a:r>
            <a:r>
              <a:rPr sz="950" spc="-25" dirty="0">
                <a:latin typeface="Symbol"/>
                <a:cs typeface="Symbol"/>
              </a:rPr>
              <a:t></a:t>
            </a:r>
            <a:r>
              <a:rPr sz="950" spc="-2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4186" y="3701934"/>
            <a:ext cx="66167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i="1" spc="-5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Symbol"/>
                <a:cs typeface="Symbol"/>
              </a:rPr>
              <a:t></a:t>
            </a:r>
            <a:r>
              <a:rPr sz="1700" spc="-25" dirty="0">
                <a:latin typeface="Times New Roman"/>
                <a:cs typeface="Times New Roman"/>
              </a:rPr>
              <a:t>1)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8523" y="3735735"/>
            <a:ext cx="98171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825" spc="104" baseline="-8714" dirty="0" smtClean="0">
                <a:latin typeface="Symbol"/>
                <a:cs typeface="Symbol"/>
              </a:rPr>
              <a:t></a:t>
            </a:r>
            <a:r>
              <a:rPr lang="en-US" sz="3825" spc="104" baseline="-8714" dirty="0" smtClean="0">
                <a:latin typeface="Symbol"/>
                <a:cs typeface="Symbol"/>
              </a:rPr>
              <a:t> </a:t>
            </a:r>
            <a:r>
              <a:rPr sz="1700" i="1" spc="70" dirty="0" err="1" smtClean="0">
                <a:latin typeface="Times New Roman"/>
                <a:cs typeface="Times New Roman"/>
              </a:rPr>
              <a:t>i</a:t>
            </a:r>
            <a:r>
              <a:rPr sz="1700" i="1" spc="-105" dirty="0" smtClean="0">
                <a:latin typeface="Times New Roman"/>
                <a:cs typeface="Times New Roman"/>
              </a:rPr>
              <a:t> </a:t>
            </a:r>
            <a:r>
              <a:rPr sz="1700" spc="-50" dirty="0" smtClean="0">
                <a:latin typeface="Symbol"/>
                <a:cs typeface="Symbol"/>
              </a:rPr>
              <a:t></a:t>
            </a:r>
            <a:endParaRPr sz="1700" dirty="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78096" y="4007816"/>
            <a:ext cx="1365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20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81276" y="3716508"/>
            <a:ext cx="243840" cy="191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i="1" spc="-25" dirty="0">
                <a:latin typeface="Times New Roman"/>
                <a:cs typeface="Times New Roman"/>
              </a:rPr>
              <a:t>n</a:t>
            </a:r>
            <a:r>
              <a:rPr sz="1050" spc="-25" dirty="0">
                <a:latin typeface="Symbol"/>
                <a:cs typeface="Symbol"/>
              </a:rPr>
              <a:t></a:t>
            </a:r>
            <a:r>
              <a:rPr sz="1050" spc="-2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3985" y="4184822"/>
            <a:ext cx="214629" cy="191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i="1" spc="-25" dirty="0">
                <a:latin typeface="Times New Roman"/>
                <a:cs typeface="Times New Roman"/>
              </a:rPr>
              <a:t>i</a:t>
            </a:r>
            <a:r>
              <a:rPr sz="1050" spc="-25" dirty="0">
                <a:latin typeface="Symbol"/>
                <a:cs typeface="Symbol"/>
              </a:rPr>
              <a:t></a:t>
            </a:r>
            <a:r>
              <a:rPr sz="1050" spc="-2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30456" y="3739436"/>
            <a:ext cx="121554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4200" spc="172" baseline="-8928" dirty="0" smtClean="0">
                <a:latin typeface="Symbol"/>
                <a:cs typeface="Symbol"/>
              </a:rPr>
              <a:t></a:t>
            </a:r>
            <a:r>
              <a:rPr lang="en-US" altLang="zh-CN" sz="2000" dirty="0">
                <a:latin typeface="Times New Roman"/>
                <a:cs typeface="Times New Roman"/>
              </a:rPr>
              <a:t> </a:t>
            </a:r>
            <a:r>
              <a:rPr lang="en-US" altLang="zh-CN" sz="2000" dirty="0" smtClean="0">
                <a:latin typeface="Times New Roman"/>
                <a:cs typeface="Times New Roman"/>
              </a:rPr>
              <a:t>(</a:t>
            </a:r>
            <a:r>
              <a:rPr lang="en-US" altLang="zh-CN" sz="2000" i="1" spc="114" dirty="0" smtClean="0">
                <a:latin typeface="Times New Roman"/>
                <a:cs typeface="Times New Roman"/>
              </a:rPr>
              <a:t>i-</a:t>
            </a:r>
            <a:r>
              <a:rPr lang="en-US" altLang="zh-CN" sz="2000" spc="114" dirty="0" smtClean="0">
                <a:latin typeface="Times New Roman"/>
                <a:cs typeface="Times New Roman"/>
              </a:rPr>
              <a:t>1</a:t>
            </a:r>
            <a:r>
              <a:rPr lang="en-US" altLang="zh-CN" sz="2000" spc="-10" dirty="0" smtClean="0">
                <a:latin typeface="Times New Roman"/>
                <a:cs typeface="Times New Roman"/>
              </a:rPr>
              <a:t>)</a:t>
            </a:r>
            <a:r>
              <a:rPr sz="1850" i="1" spc="10" dirty="0" smtClean="0">
                <a:latin typeface="Times New Roman"/>
                <a:cs typeface="Times New Roman"/>
              </a:rPr>
              <a:t> </a:t>
            </a:r>
            <a:r>
              <a:rPr sz="1850" spc="-50" dirty="0">
                <a:latin typeface="Symbol"/>
                <a:cs typeface="Symbol"/>
              </a:rPr>
              <a:t></a:t>
            </a:r>
            <a:endParaRPr sz="1850" dirty="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26958" y="5526624"/>
            <a:ext cx="8032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Symbol"/>
                <a:cs typeface="Symbol"/>
              </a:rPr>
              <a:t>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575" baseline="42328" dirty="0">
                <a:latin typeface="Times New Roman"/>
                <a:cs typeface="Times New Roman"/>
              </a:rPr>
              <a:t>2</a:t>
            </a:r>
            <a:r>
              <a:rPr sz="1575" spc="15" baseline="42328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93690" y="4389653"/>
            <a:ext cx="5603240" cy="38985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80"/>
              </a:spcBef>
            </a:pPr>
            <a:r>
              <a:rPr sz="1800" i="1" spc="-25" dirty="0">
                <a:latin typeface="Times New Roman"/>
                <a:cs typeface="Times New Roman"/>
              </a:rPr>
              <a:t>T</a:t>
            </a:r>
            <a:r>
              <a:rPr sz="1575" spc="-37" baseline="-23809" dirty="0">
                <a:latin typeface="Times New Roman"/>
                <a:cs typeface="Times New Roman"/>
              </a:rPr>
              <a:t>max</a:t>
            </a:r>
            <a:r>
              <a:rPr sz="1575" spc="22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Symbol"/>
                <a:cs typeface="Symbol"/>
              </a:rPr>
              <a:t>=</a:t>
            </a:r>
            <a:r>
              <a:rPr sz="1800" spc="-25" dirty="0" smtClean="0">
                <a:latin typeface="Times New Roman"/>
                <a:cs typeface="Times New Roman"/>
              </a:rPr>
              <a:t> </a:t>
            </a:r>
            <a:r>
              <a:rPr sz="1800" i="1" spc="-45" dirty="0">
                <a:latin typeface="Times New Roman"/>
                <a:cs typeface="Times New Roman"/>
              </a:rPr>
              <a:t>c</a:t>
            </a:r>
            <a:r>
              <a:rPr sz="1575" spc="-67" baseline="-23809" dirty="0">
                <a:latin typeface="Times New Roman"/>
                <a:cs typeface="Times New Roman"/>
              </a:rPr>
              <a:t>1</a:t>
            </a:r>
            <a:r>
              <a:rPr sz="1800" i="1" spc="-45" dirty="0">
                <a:latin typeface="Times New Roman"/>
                <a:cs typeface="Times New Roman"/>
              </a:rPr>
              <a:t>n</a:t>
            </a:r>
            <a:r>
              <a:rPr sz="1800" i="1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c</a:t>
            </a:r>
            <a:r>
              <a:rPr sz="1575" spc="-15" baseline="-23809" dirty="0">
                <a:latin typeface="Times New Roman"/>
                <a:cs typeface="Times New Roman"/>
              </a:rPr>
              <a:t>2</a:t>
            </a:r>
            <a:r>
              <a:rPr sz="1575" spc="-75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Times New Roman"/>
                <a:cs typeface="Times New Roman"/>
              </a:rPr>
              <a:t>1)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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i="1" spc="-30" dirty="0">
                <a:latin typeface="Times New Roman"/>
                <a:cs typeface="Times New Roman"/>
              </a:rPr>
              <a:t>c</a:t>
            </a:r>
            <a:r>
              <a:rPr sz="1575" spc="-44" baseline="-23809" dirty="0">
                <a:latin typeface="Times New Roman"/>
                <a:cs typeface="Times New Roman"/>
              </a:rPr>
              <a:t>3</a:t>
            </a:r>
            <a:r>
              <a:rPr sz="1575" spc="-127" baseline="-238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Symbol"/>
                <a:cs typeface="Symbol"/>
              </a:rPr>
              <a:t></a:t>
            </a:r>
            <a:r>
              <a:rPr sz="1800" spc="-10" dirty="0">
                <a:latin typeface="Times New Roman"/>
                <a:cs typeface="Times New Roman"/>
              </a:rPr>
              <a:t>1)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0" dirty="0" smtClean="0">
                <a:latin typeface="Symbol"/>
                <a:cs typeface="Symbol"/>
              </a:rPr>
              <a:t></a:t>
            </a:r>
            <a:r>
              <a:rPr lang="pt-BR" altLang="zh-CN" sz="1800" i="1" dirty="0">
                <a:latin typeface="Times New Roman"/>
                <a:cs typeface="Times New Roman"/>
              </a:rPr>
              <a:t> c</a:t>
            </a:r>
            <a:r>
              <a:rPr lang="pt-BR" altLang="zh-CN" sz="1800" baseline="-25252" dirty="0">
                <a:latin typeface="Times New Roman"/>
                <a:cs typeface="Times New Roman"/>
              </a:rPr>
              <a:t>4</a:t>
            </a:r>
            <a:r>
              <a:rPr lang="pt-BR" altLang="zh-CN" sz="1800" spc="-127" baseline="-25252" dirty="0">
                <a:latin typeface="Times New Roman"/>
                <a:cs typeface="Times New Roman"/>
              </a:rPr>
              <a:t> </a:t>
            </a:r>
            <a:r>
              <a:rPr lang="pt-BR" altLang="zh-CN" sz="1800" dirty="0" smtClean="0">
                <a:latin typeface="Times New Roman"/>
                <a:cs typeface="Times New Roman"/>
              </a:rPr>
              <a:t> </a:t>
            </a:r>
            <a:endParaRPr sz="1800" dirty="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38850" y="1383030"/>
            <a:ext cx="1738675" cy="493725"/>
          </a:xfrm>
          <a:prstGeom prst="rect">
            <a:avLst/>
          </a:prstGeom>
          <a:ln w="28955">
            <a:solidFill>
              <a:srgbClr val="946E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3000" spc="-20" dirty="0">
                <a:solidFill>
                  <a:srgbClr val="000066"/>
                </a:solidFill>
                <a:latin typeface="微软雅黑"/>
                <a:cs typeface="微软雅黑"/>
              </a:rPr>
              <a:t>已排好序</a:t>
            </a:r>
            <a:endParaRPr sz="3000">
              <a:latin typeface="微软雅黑"/>
              <a:cs typeface="微软雅黑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038850" y="3159251"/>
            <a:ext cx="1772454" cy="493725"/>
          </a:xfrm>
          <a:prstGeom prst="rect">
            <a:avLst/>
          </a:prstGeom>
          <a:ln w="28955">
            <a:solidFill>
              <a:srgbClr val="946E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3000" spc="-25" dirty="0">
                <a:solidFill>
                  <a:srgbClr val="000066"/>
                </a:solidFill>
                <a:latin typeface="微软雅黑"/>
                <a:cs typeface="微软雅黑"/>
              </a:rPr>
              <a:t>倒序</a:t>
            </a:r>
            <a:endParaRPr sz="3000">
              <a:latin typeface="微软雅黑"/>
              <a:cs typeface="微软雅黑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1" y="453402"/>
            <a:ext cx="7057593" cy="691000"/>
          </a:xfrm>
          <a:prstGeom prst="rect">
            <a:avLst/>
          </a:prstGeom>
        </p:spPr>
      </p:pic>
      <p:sp>
        <p:nvSpPr>
          <p:cNvPr id="47" name="object 9"/>
          <p:cNvSpPr/>
          <p:nvPr/>
        </p:nvSpPr>
        <p:spPr>
          <a:xfrm>
            <a:off x="5330045" y="4013622"/>
            <a:ext cx="1073617" cy="45719"/>
          </a:xfrm>
          <a:custGeom>
            <a:avLst/>
            <a:gdLst/>
            <a:ahLst/>
            <a:cxnLst/>
            <a:rect l="l" t="t" r="r" b="b"/>
            <a:pathLst>
              <a:path w="657860">
                <a:moveTo>
                  <a:pt x="0" y="0"/>
                </a:moveTo>
                <a:lnTo>
                  <a:pt x="657762" y="0"/>
                </a:lnTo>
              </a:path>
            </a:pathLst>
          </a:custGeom>
          <a:ln w="10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12"/>
          <p:cNvSpPr txBox="1"/>
          <p:nvPr/>
        </p:nvSpPr>
        <p:spPr>
          <a:xfrm>
            <a:off x="5331131" y="3729989"/>
            <a:ext cx="1315087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 smtClean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i="1" spc="-5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Symbol"/>
                <a:cs typeface="Symbol"/>
              </a:rPr>
              <a:t></a:t>
            </a:r>
            <a:r>
              <a:rPr sz="1700" spc="-25" dirty="0">
                <a:latin typeface="Times New Roman"/>
                <a:cs typeface="Times New Roman"/>
              </a:rPr>
              <a:t>1</a:t>
            </a:r>
            <a:r>
              <a:rPr sz="1700" spc="-25" dirty="0" smtClean="0">
                <a:latin typeface="Times New Roman"/>
                <a:cs typeface="Times New Roman"/>
              </a:rPr>
              <a:t>)</a:t>
            </a:r>
            <a:r>
              <a:rPr lang="en-US" altLang="zh-CN" sz="1700" dirty="0">
                <a:latin typeface="Times New Roman"/>
                <a:cs typeface="Times New Roman"/>
              </a:rPr>
              <a:t> (</a:t>
            </a:r>
            <a:r>
              <a:rPr lang="en-US" altLang="zh-CN" sz="1700" i="1" dirty="0">
                <a:latin typeface="Times New Roman"/>
                <a:cs typeface="Times New Roman"/>
              </a:rPr>
              <a:t>n</a:t>
            </a:r>
            <a:r>
              <a:rPr lang="en-US" altLang="zh-CN" sz="1700" i="1" spc="-50" dirty="0">
                <a:latin typeface="Times New Roman"/>
                <a:cs typeface="Times New Roman"/>
              </a:rPr>
              <a:t> </a:t>
            </a:r>
            <a:r>
              <a:rPr lang="en-US" altLang="zh-CN" sz="1700" spc="-25" dirty="0" smtClean="0">
                <a:latin typeface="Symbol"/>
                <a:cs typeface="Symbol"/>
              </a:rPr>
              <a:t></a:t>
            </a:r>
            <a:r>
              <a:rPr lang="en-US" altLang="zh-CN" sz="1700" spc="-25" dirty="0" smtClean="0">
                <a:latin typeface="Times New Roman"/>
                <a:cs typeface="Times New Roman"/>
              </a:rPr>
              <a:t>2)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9" name="object 14"/>
          <p:cNvSpPr txBox="1"/>
          <p:nvPr/>
        </p:nvSpPr>
        <p:spPr>
          <a:xfrm>
            <a:off x="5803627" y="4007816"/>
            <a:ext cx="1365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20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149530" y="5080831"/>
            <a:ext cx="58192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">
              <a:spcBef>
                <a:spcPts val="90"/>
              </a:spcBef>
            </a:pPr>
            <a:r>
              <a:rPr lang="pt-BR" altLang="zh-CN" sz="1800" dirty="0">
                <a:latin typeface="Symbol"/>
                <a:cs typeface="Symbol"/>
              </a:rPr>
              <a:t></a:t>
            </a:r>
            <a:r>
              <a:rPr lang="pt-BR" altLang="zh-CN" sz="1800" spc="-150" dirty="0">
                <a:latin typeface="Times New Roman"/>
                <a:cs typeface="Times New Roman"/>
              </a:rPr>
              <a:t> </a:t>
            </a:r>
            <a:r>
              <a:rPr lang="pt-BR" altLang="zh-CN" sz="1800" i="1" spc="-10" dirty="0" smtClean="0">
                <a:latin typeface="Times New Roman"/>
                <a:cs typeface="Times New Roman"/>
              </a:rPr>
              <a:t>c</a:t>
            </a:r>
            <a:r>
              <a:rPr lang="pt-BR" altLang="zh-CN" sz="1800" spc="-15" baseline="-25252" dirty="0" smtClean="0">
                <a:latin typeface="Times New Roman"/>
                <a:cs typeface="Times New Roman"/>
              </a:rPr>
              <a:t>5</a:t>
            </a:r>
            <a:r>
              <a:rPr lang="pt-BR" altLang="zh-CN" sz="1800" spc="-97" baseline="-25252" dirty="0" smtClean="0">
                <a:latin typeface="Times New Roman"/>
                <a:cs typeface="Times New Roman"/>
              </a:rPr>
              <a:t>          </a:t>
            </a:r>
            <a:r>
              <a:rPr lang="pt-BR" altLang="zh-CN" sz="1800" dirty="0" smtClean="0">
                <a:latin typeface="Times New Roman"/>
                <a:cs typeface="Times New Roman"/>
              </a:rPr>
              <a:t>                 </a:t>
            </a:r>
            <a:r>
              <a:rPr lang="pt-BR" altLang="zh-CN" sz="1800" dirty="0" smtClean="0">
                <a:latin typeface="Symbol"/>
                <a:cs typeface="Symbol"/>
              </a:rPr>
              <a:t></a:t>
            </a:r>
            <a:r>
              <a:rPr lang="pt-BR" altLang="zh-CN" sz="1800" spc="-150" dirty="0" smtClean="0">
                <a:latin typeface="Times New Roman"/>
                <a:cs typeface="Times New Roman"/>
              </a:rPr>
              <a:t> </a:t>
            </a:r>
            <a:r>
              <a:rPr lang="pt-BR" altLang="zh-CN" sz="1800" i="1" spc="-10" dirty="0" smtClean="0">
                <a:latin typeface="Times New Roman"/>
                <a:cs typeface="Times New Roman"/>
              </a:rPr>
              <a:t>c</a:t>
            </a:r>
            <a:r>
              <a:rPr lang="pt-BR" altLang="zh-CN" sz="1800" spc="-15" baseline="-25252" dirty="0" smtClean="0">
                <a:latin typeface="Times New Roman"/>
                <a:cs typeface="Times New Roman"/>
              </a:rPr>
              <a:t>6                                  </a:t>
            </a:r>
            <a:r>
              <a:rPr lang="pt-BR" altLang="zh-CN" sz="1800" spc="-97" baseline="-25252" dirty="0" smtClean="0">
                <a:latin typeface="Times New Roman"/>
                <a:cs typeface="Times New Roman"/>
              </a:rPr>
              <a:t> </a:t>
            </a:r>
            <a:r>
              <a:rPr lang="pt-BR" altLang="zh-CN" sz="1800" spc="-25" dirty="0" smtClean="0">
                <a:latin typeface="Times New Roman"/>
                <a:cs typeface="Times New Roman"/>
              </a:rPr>
              <a:t> </a:t>
            </a:r>
            <a:r>
              <a:rPr lang="pt-BR" altLang="zh-CN" sz="1800" dirty="0" smtClean="0">
                <a:latin typeface="Symbol"/>
                <a:cs typeface="Symbol"/>
              </a:rPr>
              <a:t></a:t>
            </a:r>
            <a:r>
              <a:rPr lang="pt-BR" altLang="zh-CN" sz="1800" spc="-150" dirty="0" smtClean="0">
                <a:latin typeface="Times New Roman"/>
                <a:cs typeface="Times New Roman"/>
              </a:rPr>
              <a:t> </a:t>
            </a:r>
            <a:r>
              <a:rPr lang="pt-BR" altLang="zh-CN" sz="1800" i="1" spc="-10" dirty="0">
                <a:latin typeface="Times New Roman"/>
                <a:cs typeface="Times New Roman"/>
              </a:rPr>
              <a:t>c</a:t>
            </a:r>
            <a:r>
              <a:rPr lang="pt-BR" altLang="zh-CN" sz="1800" spc="-15" baseline="-25252" dirty="0">
                <a:latin typeface="Times New Roman"/>
                <a:cs typeface="Times New Roman"/>
              </a:rPr>
              <a:t>7</a:t>
            </a:r>
            <a:r>
              <a:rPr lang="pt-BR" altLang="zh-CN" sz="1800" spc="-97" baseline="-25252" dirty="0">
                <a:latin typeface="Times New Roman"/>
                <a:cs typeface="Times New Roman"/>
              </a:rPr>
              <a:t> </a:t>
            </a:r>
            <a:r>
              <a:rPr lang="pt-BR" altLang="zh-CN" sz="1800" dirty="0">
                <a:latin typeface="Times New Roman"/>
                <a:cs typeface="Times New Roman"/>
              </a:rPr>
              <a:t>(</a:t>
            </a:r>
            <a:r>
              <a:rPr lang="pt-BR" altLang="zh-CN" sz="1800" i="1" dirty="0">
                <a:latin typeface="Times New Roman"/>
                <a:cs typeface="Times New Roman"/>
              </a:rPr>
              <a:t>n</a:t>
            </a:r>
            <a:r>
              <a:rPr lang="pt-BR" altLang="zh-CN" sz="1800" i="1" spc="-140" dirty="0">
                <a:latin typeface="Times New Roman"/>
                <a:cs typeface="Times New Roman"/>
              </a:rPr>
              <a:t> </a:t>
            </a:r>
            <a:r>
              <a:rPr lang="pt-BR" altLang="zh-CN" sz="1800" spc="-25" dirty="0">
                <a:latin typeface="Symbol"/>
                <a:cs typeface="Symbol"/>
              </a:rPr>
              <a:t></a:t>
            </a:r>
            <a:r>
              <a:rPr lang="pt-BR" altLang="zh-CN" sz="1800" spc="-25" dirty="0">
                <a:latin typeface="Times New Roman"/>
                <a:cs typeface="Times New Roman"/>
              </a:rPr>
              <a:t>1)</a:t>
            </a:r>
            <a:endParaRPr lang="pt-BR" altLang="zh-CN" sz="1800" dirty="0">
              <a:latin typeface="Times New Roman"/>
              <a:cs typeface="Times New Roman"/>
            </a:endParaRPr>
          </a:p>
        </p:txBody>
      </p:sp>
      <p:sp>
        <p:nvSpPr>
          <p:cNvPr id="53" name="object 9"/>
          <p:cNvSpPr/>
          <p:nvPr/>
        </p:nvSpPr>
        <p:spPr>
          <a:xfrm>
            <a:off x="5436096" y="4676793"/>
            <a:ext cx="657860" cy="0"/>
          </a:xfrm>
          <a:custGeom>
            <a:avLst/>
            <a:gdLst/>
            <a:ahLst/>
            <a:cxnLst/>
            <a:rect l="l" t="t" r="r" b="b"/>
            <a:pathLst>
              <a:path w="657860">
                <a:moveTo>
                  <a:pt x="0" y="0"/>
                </a:moveTo>
                <a:lnTo>
                  <a:pt x="657762" y="0"/>
                </a:lnTo>
              </a:path>
            </a:pathLst>
          </a:custGeom>
          <a:ln w="10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2"/>
          <p:cNvSpPr txBox="1"/>
          <p:nvPr/>
        </p:nvSpPr>
        <p:spPr>
          <a:xfrm>
            <a:off x="5437182" y="4365104"/>
            <a:ext cx="66167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dirty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i="1" spc="-5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Symbol"/>
                <a:cs typeface="Symbol"/>
              </a:rPr>
              <a:t></a:t>
            </a:r>
            <a:r>
              <a:rPr sz="1700" spc="-25" dirty="0">
                <a:latin typeface="Times New Roman"/>
                <a:cs typeface="Times New Roman"/>
              </a:rPr>
              <a:t>1)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5" name="object 14"/>
          <p:cNvSpPr txBox="1"/>
          <p:nvPr/>
        </p:nvSpPr>
        <p:spPr>
          <a:xfrm>
            <a:off x="5701092" y="4670986"/>
            <a:ext cx="1365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20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6" name="object 9"/>
          <p:cNvSpPr/>
          <p:nvPr/>
        </p:nvSpPr>
        <p:spPr>
          <a:xfrm>
            <a:off x="2724400" y="5331770"/>
            <a:ext cx="1073617" cy="45719"/>
          </a:xfrm>
          <a:custGeom>
            <a:avLst/>
            <a:gdLst/>
            <a:ahLst/>
            <a:cxnLst/>
            <a:rect l="l" t="t" r="r" b="b"/>
            <a:pathLst>
              <a:path w="657860">
                <a:moveTo>
                  <a:pt x="0" y="0"/>
                </a:moveTo>
                <a:lnTo>
                  <a:pt x="657762" y="0"/>
                </a:lnTo>
              </a:path>
            </a:pathLst>
          </a:custGeom>
          <a:ln w="10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2"/>
          <p:cNvSpPr txBox="1"/>
          <p:nvPr/>
        </p:nvSpPr>
        <p:spPr>
          <a:xfrm>
            <a:off x="2725486" y="5048137"/>
            <a:ext cx="1315087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 smtClean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i="1" spc="-5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Symbol"/>
                <a:cs typeface="Symbol"/>
              </a:rPr>
              <a:t></a:t>
            </a:r>
            <a:r>
              <a:rPr sz="1700" spc="-25" dirty="0">
                <a:latin typeface="Times New Roman"/>
                <a:cs typeface="Times New Roman"/>
              </a:rPr>
              <a:t>1</a:t>
            </a:r>
            <a:r>
              <a:rPr sz="1700" spc="-25" dirty="0" smtClean="0">
                <a:latin typeface="Times New Roman"/>
                <a:cs typeface="Times New Roman"/>
              </a:rPr>
              <a:t>)</a:t>
            </a:r>
            <a:r>
              <a:rPr lang="en-US" altLang="zh-CN" sz="1700" dirty="0">
                <a:latin typeface="Times New Roman"/>
                <a:cs typeface="Times New Roman"/>
              </a:rPr>
              <a:t> (</a:t>
            </a:r>
            <a:r>
              <a:rPr lang="en-US" altLang="zh-CN" sz="1700" i="1" dirty="0">
                <a:latin typeface="Times New Roman"/>
                <a:cs typeface="Times New Roman"/>
              </a:rPr>
              <a:t>n</a:t>
            </a:r>
            <a:r>
              <a:rPr lang="en-US" altLang="zh-CN" sz="1700" i="1" spc="-50" dirty="0">
                <a:latin typeface="Times New Roman"/>
                <a:cs typeface="Times New Roman"/>
              </a:rPr>
              <a:t> </a:t>
            </a:r>
            <a:r>
              <a:rPr lang="en-US" altLang="zh-CN" sz="1700" spc="-25" dirty="0" smtClean="0">
                <a:latin typeface="Symbol"/>
                <a:cs typeface="Symbol"/>
              </a:rPr>
              <a:t></a:t>
            </a:r>
            <a:r>
              <a:rPr lang="en-US" altLang="zh-CN" sz="1700" spc="-25" dirty="0" smtClean="0">
                <a:latin typeface="Times New Roman"/>
                <a:cs typeface="Times New Roman"/>
              </a:rPr>
              <a:t>2)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58" name="object 14"/>
          <p:cNvSpPr txBox="1"/>
          <p:nvPr/>
        </p:nvSpPr>
        <p:spPr>
          <a:xfrm>
            <a:off x="3197982" y="5325964"/>
            <a:ext cx="1365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20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9" name="object 9"/>
          <p:cNvSpPr/>
          <p:nvPr/>
        </p:nvSpPr>
        <p:spPr>
          <a:xfrm>
            <a:off x="4334944" y="5294492"/>
            <a:ext cx="1073617" cy="45719"/>
          </a:xfrm>
          <a:custGeom>
            <a:avLst/>
            <a:gdLst/>
            <a:ahLst/>
            <a:cxnLst/>
            <a:rect l="l" t="t" r="r" b="b"/>
            <a:pathLst>
              <a:path w="657860">
                <a:moveTo>
                  <a:pt x="0" y="0"/>
                </a:moveTo>
                <a:lnTo>
                  <a:pt x="657762" y="0"/>
                </a:lnTo>
              </a:path>
            </a:pathLst>
          </a:custGeom>
          <a:ln w="104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2"/>
          <p:cNvSpPr txBox="1"/>
          <p:nvPr/>
        </p:nvSpPr>
        <p:spPr>
          <a:xfrm>
            <a:off x="4336030" y="5010859"/>
            <a:ext cx="1315087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 smtClean="0">
                <a:latin typeface="Times New Roman"/>
                <a:cs typeface="Times New Roman"/>
              </a:rPr>
              <a:t>(</a:t>
            </a:r>
            <a:r>
              <a:rPr sz="1700" i="1" dirty="0">
                <a:latin typeface="Times New Roman"/>
                <a:cs typeface="Times New Roman"/>
              </a:rPr>
              <a:t>n</a:t>
            </a:r>
            <a:r>
              <a:rPr sz="1700" i="1" spc="-5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Symbol"/>
                <a:cs typeface="Symbol"/>
              </a:rPr>
              <a:t></a:t>
            </a:r>
            <a:r>
              <a:rPr sz="1700" spc="-25" dirty="0">
                <a:latin typeface="Times New Roman"/>
                <a:cs typeface="Times New Roman"/>
              </a:rPr>
              <a:t>1</a:t>
            </a:r>
            <a:r>
              <a:rPr sz="1700" spc="-25" dirty="0" smtClean="0">
                <a:latin typeface="Times New Roman"/>
                <a:cs typeface="Times New Roman"/>
              </a:rPr>
              <a:t>)</a:t>
            </a:r>
            <a:r>
              <a:rPr lang="en-US" altLang="zh-CN" sz="1700" dirty="0">
                <a:latin typeface="Times New Roman"/>
                <a:cs typeface="Times New Roman"/>
              </a:rPr>
              <a:t> (</a:t>
            </a:r>
            <a:r>
              <a:rPr lang="en-US" altLang="zh-CN" sz="1700" i="1" dirty="0">
                <a:latin typeface="Times New Roman"/>
                <a:cs typeface="Times New Roman"/>
              </a:rPr>
              <a:t>n</a:t>
            </a:r>
            <a:r>
              <a:rPr lang="en-US" altLang="zh-CN" sz="1700" i="1" spc="-50" dirty="0">
                <a:latin typeface="Times New Roman"/>
                <a:cs typeface="Times New Roman"/>
              </a:rPr>
              <a:t> </a:t>
            </a:r>
            <a:r>
              <a:rPr lang="en-US" altLang="zh-CN" sz="1700" spc="-25" dirty="0" smtClean="0">
                <a:latin typeface="Symbol"/>
                <a:cs typeface="Symbol"/>
              </a:rPr>
              <a:t></a:t>
            </a:r>
            <a:r>
              <a:rPr lang="en-US" altLang="zh-CN" sz="1700" spc="-25" dirty="0" smtClean="0">
                <a:latin typeface="Times New Roman"/>
                <a:cs typeface="Times New Roman"/>
              </a:rPr>
              <a:t>2)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61" name="object 14"/>
          <p:cNvSpPr txBox="1"/>
          <p:nvPr/>
        </p:nvSpPr>
        <p:spPr>
          <a:xfrm>
            <a:off x="4808526" y="5288686"/>
            <a:ext cx="1365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20" dirty="0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2" name="object 18"/>
          <p:cNvSpPr txBox="1"/>
          <p:nvPr/>
        </p:nvSpPr>
        <p:spPr>
          <a:xfrm>
            <a:off x="3383029" y="6207358"/>
            <a:ext cx="2692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0000"/>
                </a:solidFill>
                <a:latin typeface="微软雅黑"/>
                <a:cs typeface="微软雅黑"/>
              </a:rPr>
              <a:t>是否最优算法？</a:t>
            </a:r>
            <a:endParaRPr sz="30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9220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2" grpId="0"/>
      <p:bldP spid="13" grpId="0"/>
      <p:bldP spid="14" grpId="0"/>
      <p:bldP spid="16" grpId="0"/>
      <p:bldP spid="17" grpId="0"/>
      <p:bldP spid="19" grpId="0"/>
      <p:bldP spid="27" grpId="0"/>
      <p:bldP spid="33" grpId="0"/>
      <p:bldP spid="47" grpId="0" animBg="1"/>
      <p:bldP spid="48" grpId="0"/>
      <p:bldP spid="49" grpId="0"/>
      <p:bldP spid="52" grpId="0"/>
      <p:bldP spid="53" grpId="0" animBg="1"/>
      <p:bldP spid="54" grpId="0"/>
      <p:bldP spid="55" grpId="0"/>
      <p:bldP spid="56" grpId="0" animBg="1"/>
      <p:bldP spid="57" grpId="0"/>
      <p:bldP spid="58" grpId="0"/>
      <p:bldP spid="59" grpId="0" animBg="1"/>
      <p:bldP spid="60" grpId="0"/>
      <p:bldP spid="6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7BE5D76-A895-36B3-9FC6-E8F3EA2EF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3907F1"/>
                </a:solidFill>
              </a:rPr>
              <a:t>最优算法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DF648A5-2DD9-9551-604F-CC71A0B74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143000"/>
            <a:ext cx="7887791" cy="4530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排序问题</a:t>
            </a:r>
            <a:r>
              <a:rPr lang="zh-CN" altLang="en-US" sz="2400" dirty="0">
                <a:solidFill>
                  <a:srgbClr val="FF0000"/>
                </a:solidFill>
              </a:rPr>
              <a:t>的计算时间下界为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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 err="1">
                <a:solidFill>
                  <a:srgbClr val="FF0000"/>
                </a:solidFill>
              </a:rPr>
              <a:t>log</a:t>
            </a:r>
            <a:r>
              <a:rPr lang="en-US" altLang="zh-CN" sz="2400" i="1" dirty="0" err="1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即任何算法解决该问题所需的最小时间复杂</a:t>
            </a:r>
            <a:r>
              <a:rPr lang="zh-CN" altLang="en-US" sz="2400" dirty="0" smtClean="0"/>
              <a:t>度。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计算时间</a:t>
            </a:r>
            <a:r>
              <a:rPr lang="zh-CN" altLang="en-US" sz="2400" dirty="0"/>
              <a:t>复杂性为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n</a:t>
            </a:r>
            <a:r>
              <a:rPr lang="en-US" altLang="zh-CN" sz="2400" dirty="0" err="1"/>
              <a:t>log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的排序</a:t>
            </a:r>
            <a:r>
              <a:rPr lang="zh-CN" altLang="en-US" sz="2400" dirty="0" smtClean="0"/>
              <a:t>算法，是</a:t>
            </a:r>
            <a:r>
              <a:rPr lang="zh-CN" altLang="en-US" sz="2400" dirty="0">
                <a:solidFill>
                  <a:srgbClr val="FF0000"/>
                </a:solidFill>
              </a:rPr>
              <a:t>最优算法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7BE5D76-A895-36B3-9FC6-E8F3EA2EF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3907F1"/>
                </a:solidFill>
              </a:rPr>
              <a:t>最优算法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DF648A5-2DD9-9551-604F-CC71A0B74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143000"/>
            <a:ext cx="7887791" cy="4530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基于</a:t>
            </a:r>
            <a:r>
              <a:rPr lang="zh-CN" altLang="en-US" sz="2400" dirty="0"/>
              <a:t>数值比较的排序问题的计算时间下界为</a:t>
            </a:r>
            <a:r>
              <a:rPr lang="zh-CN" altLang="en-US" sz="2400" dirty="0">
                <a:sym typeface="Symbol" panose="05050102010706020507" pitchFamily="18" charset="2"/>
              </a:rPr>
              <a:t>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n</a:t>
            </a:r>
            <a:r>
              <a:rPr lang="en-US" altLang="zh-CN" sz="2400" dirty="0" err="1"/>
              <a:t>log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即任何算法解决该问题所需的最小时间复杂</a:t>
            </a:r>
            <a:r>
              <a:rPr lang="zh-CN" altLang="en-US" sz="2400" dirty="0" smtClean="0"/>
              <a:t>度。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计算时间</a:t>
            </a:r>
            <a:r>
              <a:rPr lang="zh-CN" altLang="en-US" sz="2400" dirty="0"/>
              <a:t>复杂性为</a:t>
            </a:r>
            <a:r>
              <a:rPr lang="en-US" altLang="zh-CN" sz="2400" i="1" dirty="0">
                <a:sym typeface="Symbol" panose="05050102010706020507" pitchFamily="18" charset="2"/>
              </a:rPr>
              <a:t>O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n</a:t>
            </a:r>
            <a:r>
              <a:rPr lang="en-US" altLang="zh-CN" sz="2400" dirty="0" err="1"/>
              <a:t>log</a:t>
            </a:r>
            <a:r>
              <a:rPr lang="en-US" altLang="zh-CN" sz="2400" i="1" dirty="0" err="1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的排序</a:t>
            </a:r>
            <a:r>
              <a:rPr lang="zh-CN" altLang="en-US" sz="2400" dirty="0" smtClean="0"/>
              <a:t>算法，是</a:t>
            </a:r>
            <a:r>
              <a:rPr lang="zh-CN" altLang="en-US" sz="2400" dirty="0"/>
              <a:t>最优算法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6290"/>
            <a:ext cx="7571184" cy="58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72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FF8FA41-66B6-E84A-463F-DA93D0E38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571500"/>
            <a:ext cx="8229600" cy="650875"/>
          </a:xfrm>
        </p:spPr>
        <p:txBody>
          <a:bodyPr/>
          <a:lstStyle/>
          <a:p>
            <a:r>
              <a:rPr lang="zh-CN" altLang="en-US" sz="3200" b="1">
                <a:solidFill>
                  <a:srgbClr val="3907F1"/>
                </a:solidFill>
              </a:rPr>
              <a:t>学习要点</a:t>
            </a:r>
            <a:r>
              <a:rPr lang="en-US" altLang="zh-CN" sz="3200" b="1">
                <a:solidFill>
                  <a:srgbClr val="3907F1"/>
                </a:solidFill>
              </a:rPr>
              <a:t>: 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9457B0C-A228-C6EC-6ADE-88F972A50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8175" y="1772816"/>
            <a:ext cx="7810500" cy="4799013"/>
          </a:xfrm>
        </p:spPr>
        <p:txBody>
          <a:bodyPr/>
          <a:lstStyle/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 dirty="0" smtClean="0"/>
              <a:t>掌握</a:t>
            </a:r>
            <a:r>
              <a:rPr lang="zh-CN" altLang="en-US" sz="3200" b="1" dirty="0"/>
              <a:t>算法的计算复杂性概念。</a:t>
            </a:r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 dirty="0"/>
              <a:t>掌握算法渐近复杂性的数学表述</a:t>
            </a:r>
            <a:r>
              <a:rPr lang="zh-CN" altLang="en-US" sz="3200" b="1" dirty="0" smtClean="0"/>
              <a:t>。</a:t>
            </a:r>
            <a:endParaRPr lang="en-US" altLang="zh-CN" sz="3200" b="1" dirty="0" smtClean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 dirty="0"/>
              <a:t>掌握算法分析</a:t>
            </a:r>
            <a:r>
              <a:rPr lang="zh-CN" altLang="en-US" sz="3200" b="1" dirty="0" smtClean="0"/>
              <a:t>的基本法则。</a:t>
            </a:r>
            <a:endParaRPr lang="en-US" altLang="zh-CN" sz="3200" b="1" dirty="0" smtClean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zh-CN" altLang="en-US" sz="3200" b="1" dirty="0" smtClean="0"/>
              <a:t>掌握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算法分析中常用的复杂函数</a:t>
            </a:r>
            <a:r>
              <a:rPr lang="zh-CN" altLang="en-US" sz="3200" b="1" dirty="0" smtClean="0"/>
              <a:t>。</a:t>
            </a:r>
            <a:endParaRPr lang="en-US" altLang="zh-CN" sz="3200" b="1" dirty="0"/>
          </a:p>
          <a:p>
            <a:pPr>
              <a:lnSpc>
                <a:spcPct val="150000"/>
              </a:lnSpc>
              <a:buFont typeface="Symbol" panose="05050102010706020507" pitchFamily="18" charset="2"/>
              <a:buChar char="·"/>
            </a:pP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87658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>
            <a:extLst>
              <a:ext uri="{FF2B5EF4-FFF2-40B4-BE49-F238E27FC236}">
                <a16:creationId xmlns:a16="http://schemas.microsoft.com/office/drawing/2014/main" id="{22632FAB-E527-9A7A-8B8E-A86074BB9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算法分析中常见的复杂性函数</a:t>
            </a:r>
          </a:p>
        </p:txBody>
      </p:sp>
      <p:sp>
        <p:nvSpPr>
          <p:cNvPr id="4" name="object 4"/>
          <p:cNvSpPr/>
          <p:nvPr/>
        </p:nvSpPr>
        <p:spPr>
          <a:xfrm>
            <a:off x="5180388" y="5122325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09">
                <a:moveTo>
                  <a:pt x="0" y="0"/>
                </a:moveTo>
                <a:lnTo>
                  <a:pt x="3165839" y="0"/>
                </a:lnTo>
              </a:path>
            </a:pathLst>
          </a:custGeom>
          <a:ln w="2120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750795" y="1581760"/>
            <a:ext cx="95885" cy="3215005"/>
            <a:chOff x="3340236" y="2983160"/>
            <a:chExt cx="95885" cy="3215005"/>
          </a:xfrm>
        </p:grpSpPr>
        <p:sp>
          <p:nvSpPr>
            <p:cNvPr id="6" name="object 6"/>
            <p:cNvSpPr/>
            <p:nvPr/>
          </p:nvSpPr>
          <p:spPr>
            <a:xfrm>
              <a:off x="3424942" y="2983160"/>
              <a:ext cx="0" cy="3201035"/>
            </a:xfrm>
            <a:custGeom>
              <a:avLst/>
              <a:gdLst/>
              <a:ahLst/>
              <a:cxnLst/>
              <a:rect l="l" t="t" r="r" b="b"/>
              <a:pathLst>
                <a:path h="3201035">
                  <a:moveTo>
                    <a:pt x="0" y="0"/>
                  </a:moveTo>
                  <a:lnTo>
                    <a:pt x="0" y="3201009"/>
                  </a:lnTo>
                </a:path>
              </a:pathLst>
            </a:custGeom>
            <a:ln w="21176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40236" y="6192460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>
                  <a:moveTo>
                    <a:pt x="0" y="0"/>
                  </a:moveTo>
                  <a:lnTo>
                    <a:pt x="88516" y="0"/>
                  </a:lnTo>
                </a:path>
              </a:pathLst>
            </a:custGeom>
            <a:ln w="10600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40236" y="5853244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>
                  <a:moveTo>
                    <a:pt x="0" y="0"/>
                  </a:moveTo>
                  <a:lnTo>
                    <a:pt x="88516" y="0"/>
                  </a:lnTo>
                </a:path>
              </a:pathLst>
            </a:custGeom>
            <a:ln w="10600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40236" y="5514029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>
                  <a:moveTo>
                    <a:pt x="0" y="0"/>
                  </a:moveTo>
                  <a:lnTo>
                    <a:pt x="88516" y="0"/>
                  </a:lnTo>
                </a:path>
              </a:pathLst>
            </a:custGeom>
            <a:ln w="10600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0236" y="5174813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>
                  <a:moveTo>
                    <a:pt x="0" y="0"/>
                  </a:moveTo>
                  <a:lnTo>
                    <a:pt x="88516" y="0"/>
                  </a:lnTo>
                </a:path>
              </a:pathLst>
            </a:custGeom>
            <a:ln w="10600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40236" y="4835597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>
                  <a:moveTo>
                    <a:pt x="0" y="0"/>
                  </a:moveTo>
                  <a:lnTo>
                    <a:pt x="88516" y="0"/>
                  </a:lnTo>
                </a:path>
              </a:pathLst>
            </a:custGeom>
            <a:ln w="10600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0236" y="4496380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>
                  <a:moveTo>
                    <a:pt x="0" y="0"/>
                  </a:moveTo>
                  <a:lnTo>
                    <a:pt x="88516" y="0"/>
                  </a:lnTo>
                </a:path>
              </a:pathLst>
            </a:custGeom>
            <a:ln w="10600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0236" y="4157164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>
                  <a:moveTo>
                    <a:pt x="0" y="0"/>
                  </a:moveTo>
                  <a:lnTo>
                    <a:pt x="88516" y="0"/>
                  </a:lnTo>
                </a:path>
              </a:pathLst>
            </a:custGeom>
            <a:ln w="10600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0236" y="3817949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>
                  <a:moveTo>
                    <a:pt x="0" y="0"/>
                  </a:moveTo>
                  <a:lnTo>
                    <a:pt x="88516" y="0"/>
                  </a:lnTo>
                </a:path>
              </a:pathLst>
            </a:custGeom>
            <a:ln w="10600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40236" y="3471673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>
                  <a:moveTo>
                    <a:pt x="0" y="0"/>
                  </a:moveTo>
                  <a:lnTo>
                    <a:pt x="88516" y="0"/>
                  </a:lnTo>
                </a:path>
              </a:pathLst>
            </a:custGeom>
            <a:ln w="10600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40236" y="3125378"/>
              <a:ext cx="88900" cy="0"/>
            </a:xfrm>
            <a:custGeom>
              <a:avLst/>
              <a:gdLst/>
              <a:ahLst/>
              <a:cxnLst/>
              <a:rect l="l" t="t" r="r" b="b"/>
              <a:pathLst>
                <a:path w="88900">
                  <a:moveTo>
                    <a:pt x="0" y="0"/>
                  </a:moveTo>
                  <a:lnTo>
                    <a:pt x="88516" y="0"/>
                  </a:lnTo>
                </a:path>
              </a:pathLst>
            </a:custGeom>
            <a:ln w="10600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67540" y="4692188"/>
            <a:ext cx="11493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5" dirty="0">
                <a:solidFill>
                  <a:srgbClr val="231F20"/>
                </a:solidFill>
                <a:latin typeface="Lucida Sans"/>
                <a:cs typeface="Lucida Sans"/>
              </a:rPr>
              <a:t>T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1118" y="4338836"/>
            <a:ext cx="204470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25" dirty="0">
                <a:solidFill>
                  <a:srgbClr val="231F20"/>
                </a:solidFill>
                <a:latin typeface="Lucida Sans"/>
                <a:cs typeface="Lucida Sans"/>
              </a:rPr>
              <a:t>2T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1118" y="3667751"/>
            <a:ext cx="204470" cy="528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25" dirty="0">
                <a:solidFill>
                  <a:srgbClr val="231F20"/>
                </a:solidFill>
                <a:latin typeface="Lucida Sans"/>
                <a:cs typeface="Lucida Sans"/>
              </a:rPr>
              <a:t>8T</a:t>
            </a:r>
            <a:endParaRPr sz="11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</a:pPr>
            <a:r>
              <a:rPr sz="1100" spc="-25" dirty="0">
                <a:solidFill>
                  <a:srgbClr val="231F20"/>
                </a:solidFill>
                <a:latin typeface="Lucida Sans"/>
                <a:cs typeface="Lucida Sans"/>
              </a:rPr>
              <a:t>4T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81754" y="2649393"/>
            <a:ext cx="29400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25" dirty="0">
                <a:solidFill>
                  <a:srgbClr val="231F20"/>
                </a:solidFill>
                <a:latin typeface="Lucida Sans"/>
                <a:cs typeface="Lucida Sans"/>
              </a:rPr>
              <a:t>64T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92390" y="1621423"/>
            <a:ext cx="382905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20" dirty="0">
                <a:solidFill>
                  <a:srgbClr val="231F20"/>
                </a:solidFill>
                <a:latin typeface="Lucida Sans"/>
                <a:cs typeface="Lucida Sans"/>
              </a:rPr>
              <a:t>512T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39497" y="4444548"/>
            <a:ext cx="77787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i="1" spc="-90" dirty="0">
                <a:solidFill>
                  <a:srgbClr val="BF311A"/>
                </a:solidFill>
                <a:latin typeface="Bookman Old Style"/>
                <a:cs typeface="Bookman Old Style"/>
              </a:rPr>
              <a:t>logarithmic</a:t>
            </a:r>
            <a:endParaRPr sz="1300" dirty="0">
              <a:latin typeface="Bookman Old Style"/>
              <a:cs typeface="Bookman Old Sty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38112" y="1707073"/>
            <a:ext cx="205740" cy="7937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45"/>
              </a:lnSpc>
            </a:pPr>
            <a:r>
              <a:rPr sz="1300" b="0" i="1" spc="-105" dirty="0">
                <a:solidFill>
                  <a:srgbClr val="BF311A"/>
                </a:solidFill>
                <a:latin typeface="Bookman Old Style"/>
                <a:cs typeface="Bookman Old Style"/>
              </a:rPr>
              <a:t>exponential</a:t>
            </a:r>
            <a:endParaRPr sz="1300" dirty="0">
              <a:latin typeface="Bookman Old Style"/>
              <a:cs typeface="Bookman Old Sty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39369" y="4741362"/>
            <a:ext cx="57594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i="1" spc="-125" dirty="0">
                <a:solidFill>
                  <a:srgbClr val="BF311A"/>
                </a:solidFill>
                <a:latin typeface="Bookman Old Style"/>
                <a:cs typeface="Bookman Old Style"/>
              </a:rPr>
              <a:t>constant</a:t>
            </a:r>
            <a:endParaRPr sz="1300" dirty="0">
              <a:latin typeface="Bookman Old Style"/>
              <a:cs typeface="Bookman Old Style"/>
            </a:endParaRPr>
          </a:p>
        </p:txBody>
      </p:sp>
      <p:sp>
        <p:nvSpPr>
          <p:cNvPr id="25" name="object 25"/>
          <p:cNvSpPr txBox="1"/>
          <p:nvPr/>
        </p:nvSpPr>
        <p:spPr>
          <a:xfrm rot="18900000">
            <a:off x="7333417" y="1925692"/>
            <a:ext cx="822836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5"/>
              </a:lnSpc>
            </a:pPr>
            <a:r>
              <a:rPr sz="1300" b="0" i="1" spc="-90" dirty="0">
                <a:solidFill>
                  <a:srgbClr val="BF311A"/>
                </a:solidFill>
                <a:latin typeface="Bookman Old Style"/>
                <a:cs typeface="Bookman Old Style"/>
              </a:rPr>
              <a:t>linearithmic</a:t>
            </a:r>
            <a:endParaRPr sz="1300" dirty="0">
              <a:latin typeface="Bookman Old Style"/>
              <a:cs typeface="Bookman Old Style"/>
            </a:endParaRPr>
          </a:p>
        </p:txBody>
      </p:sp>
      <p:sp>
        <p:nvSpPr>
          <p:cNvPr id="26" name="object 26"/>
          <p:cNvSpPr txBox="1"/>
          <p:nvPr/>
        </p:nvSpPr>
        <p:spPr>
          <a:xfrm rot="18900000">
            <a:off x="7860597" y="1988554"/>
            <a:ext cx="41760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300" b="0" i="1" spc="-110" dirty="0">
                <a:solidFill>
                  <a:srgbClr val="BF311A"/>
                </a:solidFill>
                <a:latin typeface="Bookman Old Style"/>
                <a:cs typeface="Bookman Old Style"/>
              </a:rPr>
              <a:t>linear</a:t>
            </a:r>
            <a:endParaRPr sz="1300" dirty="0">
              <a:latin typeface="Bookman Old Style"/>
              <a:cs typeface="Bookman Old Style"/>
            </a:endParaRPr>
          </a:p>
        </p:txBody>
      </p:sp>
      <p:sp>
        <p:nvSpPr>
          <p:cNvPr id="27" name="object 27"/>
          <p:cNvSpPr txBox="1"/>
          <p:nvPr/>
        </p:nvSpPr>
        <p:spPr>
          <a:xfrm rot="17880000">
            <a:off x="6121550" y="1922067"/>
            <a:ext cx="65295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300" b="0" i="1" spc="-120" dirty="0">
                <a:solidFill>
                  <a:srgbClr val="BF311A"/>
                </a:solidFill>
                <a:latin typeface="Bookman Old Style"/>
                <a:cs typeface="Bookman Old Style"/>
              </a:rPr>
              <a:t>quadratic</a:t>
            </a:r>
            <a:endParaRPr sz="1300" dirty="0">
              <a:latin typeface="Bookman Old Style"/>
              <a:cs typeface="Bookman Old Style"/>
            </a:endParaRPr>
          </a:p>
        </p:txBody>
      </p:sp>
      <p:sp>
        <p:nvSpPr>
          <p:cNvPr id="28" name="object 28"/>
          <p:cNvSpPr txBox="1"/>
          <p:nvPr/>
        </p:nvSpPr>
        <p:spPr>
          <a:xfrm rot="17280000">
            <a:off x="5848329" y="1810500"/>
            <a:ext cx="377978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300" b="0" i="1" spc="-125" dirty="0">
                <a:solidFill>
                  <a:srgbClr val="BF311A"/>
                </a:solidFill>
                <a:latin typeface="Bookman Old Style"/>
                <a:cs typeface="Bookman Old Style"/>
              </a:rPr>
              <a:t>cubic</a:t>
            </a:r>
            <a:endParaRPr sz="1300">
              <a:latin typeface="Bookman Old Style"/>
              <a:cs typeface="Bookman Old Sty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59254" y="5226031"/>
            <a:ext cx="1258570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4650" algn="l"/>
                <a:tab pos="701675" algn="l"/>
                <a:tab pos="1063625" algn="l"/>
              </a:tabLst>
            </a:pPr>
            <a:r>
              <a:rPr sz="1100" spc="-25" dirty="0">
                <a:solidFill>
                  <a:srgbClr val="231F20"/>
                </a:solidFill>
                <a:latin typeface="Lucida Sans"/>
                <a:cs typeface="Lucida Sans"/>
              </a:rPr>
              <a:t>1K</a:t>
            </a:r>
            <a:r>
              <a:rPr sz="1100" dirty="0">
                <a:solidFill>
                  <a:srgbClr val="231F20"/>
                </a:solidFill>
                <a:latin typeface="Lucida Sans"/>
                <a:cs typeface="Lucida Sans"/>
              </a:rPr>
              <a:t>	</a:t>
            </a:r>
            <a:r>
              <a:rPr sz="1100" spc="-25" dirty="0">
                <a:solidFill>
                  <a:srgbClr val="231F20"/>
                </a:solidFill>
                <a:latin typeface="Lucida Sans"/>
                <a:cs typeface="Lucida Sans"/>
              </a:rPr>
              <a:t>2K</a:t>
            </a:r>
            <a:r>
              <a:rPr sz="1100" dirty="0">
                <a:solidFill>
                  <a:srgbClr val="231F20"/>
                </a:solidFill>
                <a:latin typeface="Lucida Sans"/>
                <a:cs typeface="Lucida Sans"/>
              </a:rPr>
              <a:t>	</a:t>
            </a:r>
            <a:r>
              <a:rPr sz="1100" spc="-25" dirty="0">
                <a:solidFill>
                  <a:srgbClr val="231F20"/>
                </a:solidFill>
                <a:latin typeface="Lucida Sans"/>
                <a:cs typeface="Lucida Sans"/>
              </a:rPr>
              <a:t>4K</a:t>
            </a:r>
            <a:r>
              <a:rPr sz="1100" dirty="0">
                <a:solidFill>
                  <a:srgbClr val="231F20"/>
                </a:solidFill>
                <a:latin typeface="Lucida Sans"/>
                <a:cs typeface="Lucida Sans"/>
              </a:rPr>
              <a:t>	</a:t>
            </a:r>
            <a:r>
              <a:rPr sz="1100" spc="-25" dirty="0">
                <a:solidFill>
                  <a:srgbClr val="231F20"/>
                </a:solidFill>
                <a:latin typeface="Lucida Sans"/>
                <a:cs typeface="Lucida Sans"/>
              </a:rPr>
              <a:t>8K</a:t>
            </a:r>
            <a:endParaRPr sz="1100">
              <a:latin typeface="Lucida Sans"/>
              <a:cs typeface="Lucida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22569" y="5226031"/>
            <a:ext cx="386080" cy="195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20" dirty="0">
                <a:solidFill>
                  <a:srgbClr val="231F20"/>
                </a:solidFill>
                <a:latin typeface="Lucida Sans"/>
                <a:cs typeface="Lucida Sans"/>
              </a:rPr>
              <a:t>512K</a:t>
            </a:r>
            <a:endParaRPr sz="1100">
              <a:latin typeface="Lucida Sans"/>
              <a:cs typeface="Lucida San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48204" y="1682138"/>
            <a:ext cx="3087370" cy="3125470"/>
            <a:chOff x="3737645" y="3083538"/>
            <a:chExt cx="3087370" cy="3125470"/>
          </a:xfrm>
        </p:grpSpPr>
        <p:sp>
          <p:nvSpPr>
            <p:cNvPr id="32" name="object 32"/>
            <p:cNvSpPr/>
            <p:nvPr/>
          </p:nvSpPr>
          <p:spPr>
            <a:xfrm>
              <a:off x="3765519" y="3141828"/>
              <a:ext cx="3043555" cy="3049270"/>
            </a:xfrm>
            <a:custGeom>
              <a:avLst/>
              <a:gdLst/>
              <a:ahLst/>
              <a:cxnLst/>
              <a:rect l="l" t="t" r="r" b="b"/>
              <a:pathLst>
                <a:path w="3043554" h="3049270">
                  <a:moveTo>
                    <a:pt x="0" y="3048871"/>
                  </a:moveTo>
                  <a:lnTo>
                    <a:pt x="3043102" y="0"/>
                  </a:lnTo>
                </a:path>
              </a:pathLst>
            </a:custGeom>
            <a:ln w="105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65519" y="3092695"/>
              <a:ext cx="1558290" cy="3096895"/>
            </a:xfrm>
            <a:custGeom>
              <a:avLst/>
              <a:gdLst/>
              <a:ahLst/>
              <a:cxnLst/>
              <a:rect l="l" t="t" r="r" b="b"/>
              <a:pathLst>
                <a:path w="1558289" h="3096895">
                  <a:moveTo>
                    <a:pt x="0" y="3096679"/>
                  </a:moveTo>
                  <a:lnTo>
                    <a:pt x="1558228" y="0"/>
                  </a:lnTo>
                </a:path>
                <a:path w="1558289" h="3096895">
                  <a:moveTo>
                    <a:pt x="0" y="3096679"/>
                  </a:moveTo>
                  <a:lnTo>
                    <a:pt x="1020776" y="6741"/>
                  </a:lnTo>
                </a:path>
              </a:pathLst>
            </a:custGeom>
            <a:ln w="105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64194" y="6191135"/>
              <a:ext cx="3055620" cy="635"/>
            </a:xfrm>
            <a:custGeom>
              <a:avLst/>
              <a:gdLst/>
              <a:ahLst/>
              <a:cxnLst/>
              <a:rect l="l" t="t" r="r" b="b"/>
              <a:pathLst>
                <a:path w="3055620" h="635">
                  <a:moveTo>
                    <a:pt x="0" y="0"/>
                  </a:moveTo>
                  <a:lnTo>
                    <a:pt x="3055003" y="445"/>
                  </a:lnTo>
                </a:path>
              </a:pathLst>
            </a:custGeom>
            <a:ln w="106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63761" y="6107507"/>
              <a:ext cx="3046095" cy="83820"/>
            </a:xfrm>
            <a:custGeom>
              <a:avLst/>
              <a:gdLst/>
              <a:ahLst/>
              <a:cxnLst/>
              <a:rect l="l" t="t" r="r" b="b"/>
              <a:pathLst>
                <a:path w="3046095" h="83820">
                  <a:moveTo>
                    <a:pt x="0" y="83192"/>
                  </a:moveTo>
                  <a:lnTo>
                    <a:pt x="70346" y="72989"/>
                  </a:lnTo>
                  <a:lnTo>
                    <a:pt x="264583" y="50079"/>
                  </a:lnTo>
                  <a:lnTo>
                    <a:pt x="557507" y="26012"/>
                  </a:lnTo>
                  <a:lnTo>
                    <a:pt x="923916" y="12338"/>
                  </a:lnTo>
                  <a:lnTo>
                    <a:pt x="961470" y="11899"/>
                  </a:lnTo>
                  <a:lnTo>
                    <a:pt x="998981" y="11461"/>
                  </a:lnTo>
                  <a:lnTo>
                    <a:pt x="1074075" y="10586"/>
                  </a:lnTo>
                  <a:lnTo>
                    <a:pt x="1149604" y="9719"/>
                  </a:lnTo>
                  <a:lnTo>
                    <a:pt x="1225974" y="8864"/>
                  </a:lnTo>
                  <a:lnTo>
                    <a:pt x="1264601" y="8441"/>
                  </a:lnTo>
                  <a:lnTo>
                    <a:pt x="1303591" y="8024"/>
                  </a:lnTo>
                  <a:lnTo>
                    <a:pt x="1342993" y="7611"/>
                  </a:lnTo>
                  <a:lnTo>
                    <a:pt x="1382859" y="7203"/>
                  </a:lnTo>
                  <a:lnTo>
                    <a:pt x="1423240" y="6802"/>
                  </a:lnTo>
                  <a:lnTo>
                    <a:pt x="1464185" y="6407"/>
                  </a:lnTo>
                  <a:lnTo>
                    <a:pt x="1505746" y="6019"/>
                  </a:lnTo>
                  <a:lnTo>
                    <a:pt x="1547974" y="5638"/>
                  </a:lnTo>
                  <a:lnTo>
                    <a:pt x="1590918" y="5265"/>
                  </a:lnTo>
                  <a:lnTo>
                    <a:pt x="1634631" y="4901"/>
                  </a:lnTo>
                  <a:lnTo>
                    <a:pt x="1679162" y="4545"/>
                  </a:lnTo>
                  <a:lnTo>
                    <a:pt x="1724562" y="4199"/>
                  </a:lnTo>
                  <a:lnTo>
                    <a:pt x="1770882" y="3863"/>
                  </a:lnTo>
                  <a:lnTo>
                    <a:pt x="1818172" y="3538"/>
                  </a:lnTo>
                  <a:lnTo>
                    <a:pt x="1866484" y="3223"/>
                  </a:lnTo>
                  <a:lnTo>
                    <a:pt x="1915867" y="2920"/>
                  </a:lnTo>
                  <a:lnTo>
                    <a:pt x="1966374" y="2629"/>
                  </a:lnTo>
                  <a:lnTo>
                    <a:pt x="2018053" y="2350"/>
                  </a:lnTo>
                  <a:lnTo>
                    <a:pt x="2070957" y="2084"/>
                  </a:lnTo>
                  <a:lnTo>
                    <a:pt x="2125135" y="1832"/>
                  </a:lnTo>
                  <a:lnTo>
                    <a:pt x="2180638" y="1594"/>
                  </a:lnTo>
                  <a:lnTo>
                    <a:pt x="2237518" y="1370"/>
                  </a:lnTo>
                  <a:lnTo>
                    <a:pt x="2295824" y="1161"/>
                  </a:lnTo>
                  <a:lnTo>
                    <a:pt x="2355608" y="968"/>
                  </a:lnTo>
                  <a:lnTo>
                    <a:pt x="2416920" y="791"/>
                  </a:lnTo>
                  <a:lnTo>
                    <a:pt x="2479810" y="630"/>
                  </a:lnTo>
                  <a:lnTo>
                    <a:pt x="2544330" y="487"/>
                  </a:lnTo>
                  <a:lnTo>
                    <a:pt x="2610531" y="360"/>
                  </a:lnTo>
                  <a:lnTo>
                    <a:pt x="2678462" y="252"/>
                  </a:lnTo>
                  <a:lnTo>
                    <a:pt x="2748175" y="163"/>
                  </a:lnTo>
                  <a:lnTo>
                    <a:pt x="2819720" y="92"/>
                  </a:lnTo>
                  <a:lnTo>
                    <a:pt x="2893147" y="41"/>
                  </a:lnTo>
                  <a:lnTo>
                    <a:pt x="2968509" y="10"/>
                  </a:lnTo>
                  <a:lnTo>
                    <a:pt x="3045855" y="0"/>
                  </a:lnTo>
                </a:path>
              </a:pathLst>
            </a:custGeom>
            <a:ln w="1060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58032" y="3092144"/>
              <a:ext cx="83185" cy="3086100"/>
            </a:xfrm>
            <a:custGeom>
              <a:avLst/>
              <a:gdLst/>
              <a:ahLst/>
              <a:cxnLst/>
              <a:rect l="l" t="t" r="r" b="b"/>
              <a:pathLst>
                <a:path w="83185" h="3086100">
                  <a:moveTo>
                    <a:pt x="0" y="3085739"/>
                  </a:moveTo>
                  <a:lnTo>
                    <a:pt x="10191" y="3014474"/>
                  </a:lnTo>
                  <a:lnTo>
                    <a:pt x="33071" y="2817701"/>
                  </a:lnTo>
                  <a:lnTo>
                    <a:pt x="57104" y="2520951"/>
                  </a:lnTo>
                  <a:lnTo>
                    <a:pt x="70749" y="2149758"/>
                  </a:lnTo>
                  <a:lnTo>
                    <a:pt x="71188" y="2111708"/>
                  </a:lnTo>
                  <a:lnTo>
                    <a:pt x="71626" y="2073703"/>
                  </a:lnTo>
                  <a:lnTo>
                    <a:pt x="72499" y="1997618"/>
                  </a:lnTo>
                  <a:lnTo>
                    <a:pt x="72934" y="1959436"/>
                  </a:lnTo>
                  <a:lnTo>
                    <a:pt x="73365" y="1921093"/>
                  </a:lnTo>
                  <a:lnTo>
                    <a:pt x="73794" y="1882538"/>
                  </a:lnTo>
                  <a:lnTo>
                    <a:pt x="74220" y="1843718"/>
                  </a:lnTo>
                  <a:lnTo>
                    <a:pt x="74641" y="1804583"/>
                  </a:lnTo>
                  <a:lnTo>
                    <a:pt x="75059" y="1765081"/>
                  </a:lnTo>
                  <a:lnTo>
                    <a:pt x="75471" y="1725161"/>
                  </a:lnTo>
                  <a:lnTo>
                    <a:pt x="75878" y="1684771"/>
                  </a:lnTo>
                  <a:lnTo>
                    <a:pt x="76279" y="1643861"/>
                  </a:lnTo>
                  <a:lnTo>
                    <a:pt x="76674" y="1602378"/>
                  </a:lnTo>
                  <a:lnTo>
                    <a:pt x="77061" y="1560272"/>
                  </a:lnTo>
                  <a:lnTo>
                    <a:pt x="77442" y="1517490"/>
                  </a:lnTo>
                  <a:lnTo>
                    <a:pt x="77814" y="1473983"/>
                  </a:lnTo>
                  <a:lnTo>
                    <a:pt x="78178" y="1429697"/>
                  </a:lnTo>
                  <a:lnTo>
                    <a:pt x="78533" y="1384583"/>
                  </a:lnTo>
                  <a:lnTo>
                    <a:pt x="78879" y="1338588"/>
                  </a:lnTo>
                  <a:lnTo>
                    <a:pt x="79214" y="1291662"/>
                  </a:lnTo>
                  <a:lnTo>
                    <a:pt x="79539" y="1243752"/>
                  </a:lnTo>
                  <a:lnTo>
                    <a:pt x="79854" y="1194808"/>
                  </a:lnTo>
                  <a:lnTo>
                    <a:pt x="80156" y="1144778"/>
                  </a:lnTo>
                  <a:lnTo>
                    <a:pt x="80447" y="1093610"/>
                  </a:lnTo>
                  <a:lnTo>
                    <a:pt x="80726" y="1041254"/>
                  </a:lnTo>
                  <a:lnTo>
                    <a:pt x="80991" y="987659"/>
                  </a:lnTo>
                  <a:lnTo>
                    <a:pt x="81243" y="932771"/>
                  </a:lnTo>
                  <a:lnTo>
                    <a:pt x="81481" y="876542"/>
                  </a:lnTo>
                  <a:lnTo>
                    <a:pt x="81704" y="818918"/>
                  </a:lnTo>
                  <a:lnTo>
                    <a:pt x="81913" y="759848"/>
                  </a:lnTo>
                  <a:lnTo>
                    <a:pt x="82106" y="699282"/>
                  </a:lnTo>
                  <a:lnTo>
                    <a:pt x="82283" y="637168"/>
                  </a:lnTo>
                  <a:lnTo>
                    <a:pt x="82443" y="573454"/>
                  </a:lnTo>
                  <a:lnTo>
                    <a:pt x="82587" y="508090"/>
                  </a:lnTo>
                  <a:lnTo>
                    <a:pt x="82713" y="441023"/>
                  </a:lnTo>
                  <a:lnTo>
                    <a:pt x="82821" y="372203"/>
                  </a:lnTo>
                  <a:lnTo>
                    <a:pt x="82911" y="301577"/>
                  </a:lnTo>
                  <a:lnTo>
                    <a:pt x="82981" y="229096"/>
                  </a:lnTo>
                  <a:lnTo>
                    <a:pt x="83032" y="154707"/>
                  </a:lnTo>
                  <a:lnTo>
                    <a:pt x="83063" y="78358"/>
                  </a:lnTo>
                  <a:lnTo>
                    <a:pt x="83073" y="0"/>
                  </a:lnTo>
                </a:path>
              </a:pathLst>
            </a:custGeom>
            <a:ln w="1058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78298" y="3088835"/>
              <a:ext cx="2999105" cy="3084195"/>
            </a:xfrm>
            <a:custGeom>
              <a:avLst/>
              <a:gdLst/>
              <a:ahLst/>
              <a:cxnLst/>
              <a:rect l="l" t="t" r="r" b="b"/>
              <a:pathLst>
                <a:path w="2999104" h="3084195">
                  <a:moveTo>
                    <a:pt x="0" y="3083916"/>
                  </a:moveTo>
                  <a:lnTo>
                    <a:pt x="81213" y="2958875"/>
                  </a:lnTo>
                  <a:lnTo>
                    <a:pt x="262588" y="2750934"/>
                  </a:lnTo>
                  <a:lnTo>
                    <a:pt x="608794" y="2400142"/>
                  </a:lnTo>
                  <a:lnTo>
                    <a:pt x="642662" y="2367164"/>
                  </a:lnTo>
                  <a:lnTo>
                    <a:pt x="676882" y="2333708"/>
                  </a:lnTo>
                  <a:lnTo>
                    <a:pt x="711437" y="2299796"/>
                  </a:lnTo>
                  <a:lnTo>
                    <a:pt x="746309" y="2265450"/>
                  </a:lnTo>
                  <a:lnTo>
                    <a:pt x="781481" y="2230691"/>
                  </a:lnTo>
                  <a:lnTo>
                    <a:pt x="816936" y="2195541"/>
                  </a:lnTo>
                  <a:lnTo>
                    <a:pt x="852656" y="2160022"/>
                  </a:lnTo>
                  <a:lnTo>
                    <a:pt x="888625" y="2124157"/>
                  </a:lnTo>
                  <a:lnTo>
                    <a:pt x="924825" y="2087966"/>
                  </a:lnTo>
                  <a:lnTo>
                    <a:pt x="961239" y="2051471"/>
                  </a:lnTo>
                  <a:lnTo>
                    <a:pt x="997850" y="2014695"/>
                  </a:lnTo>
                  <a:lnTo>
                    <a:pt x="1034640" y="1977659"/>
                  </a:lnTo>
                  <a:lnTo>
                    <a:pt x="1071592" y="1940385"/>
                  </a:lnTo>
                  <a:lnTo>
                    <a:pt x="1108690" y="1902895"/>
                  </a:lnTo>
                  <a:lnTo>
                    <a:pt x="1145915" y="1865211"/>
                  </a:lnTo>
                  <a:lnTo>
                    <a:pt x="1183251" y="1827354"/>
                  </a:lnTo>
                  <a:lnTo>
                    <a:pt x="1220681" y="1789346"/>
                  </a:lnTo>
                  <a:lnTo>
                    <a:pt x="1258187" y="1751210"/>
                  </a:lnTo>
                  <a:lnTo>
                    <a:pt x="1295752" y="1712966"/>
                  </a:lnTo>
                  <a:lnTo>
                    <a:pt x="1333358" y="1674638"/>
                  </a:lnTo>
                  <a:lnTo>
                    <a:pt x="1370989" y="1636246"/>
                  </a:lnTo>
                  <a:lnTo>
                    <a:pt x="1408628" y="1597812"/>
                  </a:lnTo>
                  <a:lnTo>
                    <a:pt x="1446256" y="1559359"/>
                  </a:lnTo>
                  <a:lnTo>
                    <a:pt x="1483858" y="1520907"/>
                  </a:lnTo>
                  <a:lnTo>
                    <a:pt x="1521415" y="1482480"/>
                  </a:lnTo>
                  <a:lnTo>
                    <a:pt x="1558911" y="1444098"/>
                  </a:lnTo>
                  <a:lnTo>
                    <a:pt x="1596328" y="1405784"/>
                  </a:lnTo>
                  <a:lnTo>
                    <a:pt x="1633649" y="1367559"/>
                  </a:lnTo>
                  <a:lnTo>
                    <a:pt x="1670857" y="1329446"/>
                  </a:lnTo>
                  <a:lnTo>
                    <a:pt x="1707934" y="1291465"/>
                  </a:lnTo>
                  <a:lnTo>
                    <a:pt x="1744864" y="1253639"/>
                  </a:lnTo>
                  <a:lnTo>
                    <a:pt x="1781629" y="1215990"/>
                  </a:lnTo>
                  <a:lnTo>
                    <a:pt x="1818212" y="1178539"/>
                  </a:lnTo>
                  <a:lnTo>
                    <a:pt x="1854596" y="1141309"/>
                  </a:lnTo>
                  <a:lnTo>
                    <a:pt x="1890763" y="1104321"/>
                  </a:lnTo>
                  <a:lnTo>
                    <a:pt x="1926697" y="1067597"/>
                  </a:lnTo>
                  <a:lnTo>
                    <a:pt x="1962380" y="1031158"/>
                  </a:lnTo>
                  <a:lnTo>
                    <a:pt x="1997794" y="995027"/>
                  </a:lnTo>
                  <a:lnTo>
                    <a:pt x="2032924" y="959226"/>
                  </a:lnTo>
                  <a:lnTo>
                    <a:pt x="2067750" y="923776"/>
                  </a:lnTo>
                  <a:lnTo>
                    <a:pt x="2102257" y="888699"/>
                  </a:lnTo>
                  <a:lnTo>
                    <a:pt x="2136427" y="854016"/>
                  </a:lnTo>
                  <a:lnTo>
                    <a:pt x="2170243" y="819751"/>
                  </a:lnTo>
                  <a:lnTo>
                    <a:pt x="2203687" y="785924"/>
                  </a:lnTo>
                  <a:lnTo>
                    <a:pt x="2236743" y="752557"/>
                  </a:lnTo>
                  <a:lnTo>
                    <a:pt x="2269392" y="719673"/>
                  </a:lnTo>
                  <a:lnTo>
                    <a:pt x="2301619" y="687292"/>
                  </a:lnTo>
                  <a:lnTo>
                    <a:pt x="2333406" y="655438"/>
                  </a:lnTo>
                  <a:lnTo>
                    <a:pt x="2364734" y="624131"/>
                  </a:lnTo>
                  <a:lnTo>
                    <a:pt x="2395589" y="593393"/>
                  </a:lnTo>
                  <a:lnTo>
                    <a:pt x="2425951" y="563247"/>
                  </a:lnTo>
                  <a:lnTo>
                    <a:pt x="2455804" y="533714"/>
                  </a:lnTo>
                  <a:lnTo>
                    <a:pt x="2485130" y="504816"/>
                  </a:lnTo>
                  <a:lnTo>
                    <a:pt x="2998547" y="0"/>
                  </a:lnTo>
                </a:path>
              </a:pathLst>
            </a:custGeom>
            <a:ln w="1059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40293" y="615844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3760" y="0"/>
                  </a:moveTo>
                  <a:lnTo>
                    <a:pt x="14508" y="1871"/>
                  </a:lnTo>
                  <a:lnTo>
                    <a:pt x="6956" y="6975"/>
                  </a:lnTo>
                  <a:lnTo>
                    <a:pt x="1866" y="14543"/>
                  </a:lnTo>
                  <a:lnTo>
                    <a:pt x="0" y="23808"/>
                  </a:lnTo>
                  <a:lnTo>
                    <a:pt x="1866" y="33061"/>
                  </a:lnTo>
                  <a:lnTo>
                    <a:pt x="6956" y="40623"/>
                  </a:lnTo>
                  <a:lnTo>
                    <a:pt x="14508" y="45724"/>
                  </a:lnTo>
                  <a:lnTo>
                    <a:pt x="23760" y="47595"/>
                  </a:lnTo>
                  <a:lnTo>
                    <a:pt x="33011" y="45724"/>
                  </a:lnTo>
                  <a:lnTo>
                    <a:pt x="40563" y="40623"/>
                  </a:lnTo>
                  <a:lnTo>
                    <a:pt x="45653" y="33061"/>
                  </a:lnTo>
                  <a:lnTo>
                    <a:pt x="47519" y="23808"/>
                  </a:lnTo>
                  <a:lnTo>
                    <a:pt x="45653" y="14543"/>
                  </a:lnTo>
                  <a:lnTo>
                    <a:pt x="40563" y="6975"/>
                  </a:lnTo>
                  <a:lnTo>
                    <a:pt x="33011" y="1871"/>
                  </a:lnTo>
                  <a:lnTo>
                    <a:pt x="2376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40293" y="6158445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47519" y="23808"/>
                  </a:moveTo>
                  <a:lnTo>
                    <a:pt x="45653" y="33061"/>
                  </a:lnTo>
                  <a:lnTo>
                    <a:pt x="40562" y="40623"/>
                  </a:lnTo>
                  <a:lnTo>
                    <a:pt x="33010" y="45724"/>
                  </a:lnTo>
                  <a:lnTo>
                    <a:pt x="23759" y="47596"/>
                  </a:lnTo>
                  <a:lnTo>
                    <a:pt x="14508" y="45724"/>
                  </a:lnTo>
                  <a:lnTo>
                    <a:pt x="6956" y="40623"/>
                  </a:lnTo>
                  <a:lnTo>
                    <a:pt x="1866" y="33061"/>
                  </a:lnTo>
                  <a:lnTo>
                    <a:pt x="0" y="23808"/>
                  </a:lnTo>
                  <a:lnTo>
                    <a:pt x="1866" y="14543"/>
                  </a:lnTo>
                  <a:lnTo>
                    <a:pt x="6956" y="6975"/>
                  </a:lnTo>
                  <a:lnTo>
                    <a:pt x="14508" y="1871"/>
                  </a:lnTo>
                  <a:lnTo>
                    <a:pt x="23759" y="0"/>
                  </a:lnTo>
                  <a:lnTo>
                    <a:pt x="33010" y="1871"/>
                  </a:lnTo>
                  <a:lnTo>
                    <a:pt x="40562" y="6975"/>
                  </a:lnTo>
                  <a:lnTo>
                    <a:pt x="45653" y="14543"/>
                  </a:lnTo>
                  <a:lnTo>
                    <a:pt x="47519" y="23808"/>
                  </a:lnTo>
                  <a:close/>
                </a:path>
              </a:pathLst>
            </a:custGeom>
            <a:ln w="529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169026" y="5110567"/>
            <a:ext cx="3060065" cy="88900"/>
            <a:chOff x="3758467" y="6511967"/>
            <a:chExt cx="3060065" cy="88900"/>
          </a:xfrm>
        </p:grpSpPr>
        <p:sp>
          <p:nvSpPr>
            <p:cNvPr id="41" name="object 41"/>
            <p:cNvSpPr/>
            <p:nvPr/>
          </p:nvSpPr>
          <p:spPr>
            <a:xfrm>
              <a:off x="4441399" y="651196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620"/>
                  </a:lnTo>
                </a:path>
              </a:pathLst>
            </a:custGeom>
            <a:ln w="10588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02579" y="651196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620"/>
                  </a:lnTo>
                </a:path>
              </a:pathLst>
            </a:custGeom>
            <a:ln w="10588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80217" y="651196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620"/>
                  </a:lnTo>
                </a:path>
              </a:pathLst>
            </a:custGeom>
            <a:ln w="10588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57845" y="651196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620"/>
                  </a:lnTo>
                </a:path>
              </a:pathLst>
            </a:custGeom>
            <a:ln w="10588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35482" y="651196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620"/>
                  </a:lnTo>
                </a:path>
              </a:pathLst>
            </a:custGeom>
            <a:ln w="10588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13120" y="651196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620"/>
                  </a:lnTo>
                </a:path>
              </a:pathLst>
            </a:custGeom>
            <a:ln w="10588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19036" y="651196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620"/>
                  </a:lnTo>
                </a:path>
              </a:pathLst>
            </a:custGeom>
            <a:ln w="10588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96664" y="651196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620"/>
                  </a:lnTo>
                </a:path>
              </a:pathLst>
            </a:custGeom>
            <a:ln w="10588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74302" y="651196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620"/>
                  </a:lnTo>
                </a:path>
              </a:pathLst>
            </a:custGeom>
            <a:ln w="10588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63761" y="6511967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0"/>
                  </a:moveTo>
                  <a:lnTo>
                    <a:pt x="0" y="88620"/>
                  </a:lnTo>
                </a:path>
              </a:pathLst>
            </a:custGeom>
            <a:ln w="10588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59566" y="5261442"/>
            <a:ext cx="25654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i="1" spc="-150" dirty="0">
                <a:solidFill>
                  <a:srgbClr val="BF311A"/>
                </a:solidFill>
                <a:latin typeface="Bookman Old Style"/>
                <a:cs typeface="Bookman Old Style"/>
              </a:rPr>
              <a:t>size</a:t>
            </a:r>
            <a:endParaRPr sz="1300">
              <a:latin typeface="Bookman Old Style"/>
              <a:cs typeface="Bookman Old Styl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84968" y="2919704"/>
            <a:ext cx="205740" cy="3213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45"/>
              </a:lnSpc>
            </a:pPr>
            <a:r>
              <a:rPr sz="1300" b="0" i="1" spc="-75" dirty="0">
                <a:solidFill>
                  <a:srgbClr val="BF311A"/>
                </a:solidFill>
                <a:latin typeface="Bookman Old Style"/>
                <a:cs typeface="Bookman Old Style"/>
              </a:rPr>
              <a:t>time</a:t>
            </a:r>
            <a:endParaRPr sz="1300">
              <a:latin typeface="Bookman Old Style"/>
              <a:cs typeface="Bookman Old Styl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738204" y="595193"/>
            <a:ext cx="6642100" cy="993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850" dirty="0" smtClean="0">
                <a:latin typeface="Lucida Sans"/>
                <a:cs typeface="Lucida Sans"/>
              </a:rPr>
              <a:t> </a:t>
            </a:r>
            <a:endParaRPr sz="1850" dirty="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 dirty="0">
              <a:latin typeface="Lucida Sans"/>
              <a:cs typeface="Lucida Sans"/>
            </a:endParaRPr>
          </a:p>
          <a:p>
            <a:pPr marL="2134870">
              <a:lnSpc>
                <a:spcPct val="100000"/>
              </a:lnSpc>
            </a:pPr>
            <a:r>
              <a:rPr sz="1300" b="1" spc="60" dirty="0">
                <a:solidFill>
                  <a:srgbClr val="BF311A"/>
                </a:solidFill>
                <a:latin typeface="Calibri"/>
                <a:cs typeface="Calibri"/>
              </a:rPr>
              <a:t>log-</a:t>
            </a:r>
            <a:r>
              <a:rPr sz="1300" b="1" spc="65" dirty="0">
                <a:solidFill>
                  <a:srgbClr val="BF311A"/>
                </a:solidFill>
                <a:latin typeface="Calibri"/>
                <a:cs typeface="Calibri"/>
              </a:rPr>
              <a:t>log</a:t>
            </a:r>
            <a:r>
              <a:rPr sz="1300" b="1" spc="-15" dirty="0">
                <a:solidFill>
                  <a:srgbClr val="BF311A"/>
                </a:solidFill>
                <a:latin typeface="Calibri"/>
                <a:cs typeface="Calibri"/>
              </a:rPr>
              <a:t> </a:t>
            </a:r>
            <a:r>
              <a:rPr sz="1300" b="1" spc="-20" dirty="0">
                <a:solidFill>
                  <a:srgbClr val="BF311A"/>
                </a:solidFill>
                <a:latin typeface="Calibri"/>
                <a:cs typeface="Calibri"/>
              </a:rPr>
              <a:t>plot</a:t>
            </a:r>
            <a:endParaRPr sz="1300" dirty="0">
              <a:latin typeface="Calibri"/>
              <a:cs typeface="Calibri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87" y="1267182"/>
            <a:ext cx="2699170" cy="4363480"/>
          </a:xfrm>
          <a:prstGeom prst="rect">
            <a:avLst/>
          </a:prstGeom>
        </p:spPr>
      </p:pic>
      <p:sp>
        <p:nvSpPr>
          <p:cNvPr id="39936" name="矩形 39935"/>
          <p:cNvSpPr/>
          <p:nvPr/>
        </p:nvSpPr>
        <p:spPr>
          <a:xfrm>
            <a:off x="2854121" y="3595033"/>
            <a:ext cx="1473480" cy="4770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5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多项式</a:t>
            </a:r>
            <a:r>
              <a:rPr lang="zh-CN" altLang="en-US" sz="2500" b="1" dirty="0">
                <a:solidFill>
                  <a:schemeClr val="tx1"/>
                </a:solidFill>
                <a:sym typeface="Symbol" panose="05050102010706020507" pitchFamily="18" charset="2"/>
              </a:rPr>
              <a:t>阶</a:t>
            </a:r>
            <a:endParaRPr lang="zh-CN" altLang="en-US" sz="2500" dirty="0">
              <a:solidFill>
                <a:schemeClr val="tx1"/>
              </a:solidFill>
            </a:endParaRPr>
          </a:p>
        </p:txBody>
      </p:sp>
      <p:pic>
        <p:nvPicPr>
          <p:cNvPr id="39940" name="图片 399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55" y="6309216"/>
            <a:ext cx="8556170" cy="4324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1" name="矩形 70"/>
          <p:cNvSpPr/>
          <p:nvPr/>
        </p:nvSpPr>
        <p:spPr bwMode="auto">
          <a:xfrm>
            <a:off x="771929" y="1817003"/>
            <a:ext cx="1922279" cy="46011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762479" y="2750819"/>
            <a:ext cx="1931729" cy="46011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784560" y="3684635"/>
            <a:ext cx="1909648" cy="46011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782174" y="4160206"/>
            <a:ext cx="1922279" cy="460117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  <a:ea typeface="楷体_GB2312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9224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>
            <a:extLst>
              <a:ext uri="{FF2B5EF4-FFF2-40B4-BE49-F238E27FC236}">
                <a16:creationId xmlns:a16="http://schemas.microsoft.com/office/drawing/2014/main" id="{22632FAB-E527-9A7A-8B8E-A86074BB97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713"/>
            <a:ext cx="8229600" cy="1139825"/>
          </a:xfrm>
        </p:spPr>
        <p:txBody>
          <a:bodyPr/>
          <a:lstStyle/>
          <a:p>
            <a:r>
              <a:rPr lang="zh-CN" altLang="en-US" sz="3200" b="1" dirty="0">
                <a:solidFill>
                  <a:srgbClr val="0000FF"/>
                </a:solidFill>
              </a:rPr>
              <a:t>算法分析中常见的复杂性函数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38" y="1225760"/>
            <a:ext cx="2699170" cy="43634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857" y="2260322"/>
            <a:ext cx="2886611" cy="7507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86708" y="1860559"/>
            <a:ext cx="57967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sz="2000" dirty="0" smtClean="0"/>
              <a:t>可证明：</a:t>
            </a:r>
            <a:r>
              <a:rPr lang="zh-CN" altLang="en-US" sz="2000" dirty="0" smtClean="0">
                <a:solidFill>
                  <a:srgbClr val="FF0000"/>
                </a:solidFill>
              </a:rPr>
              <a:t>对数函数的阶低于多项式函数</a:t>
            </a:r>
            <a:r>
              <a:rPr lang="en-US" altLang="zh-CN" sz="2000" dirty="0" smtClean="0">
                <a:solidFill>
                  <a:srgbClr val="FF0000"/>
                </a:solidFill>
              </a:rPr>
              <a:t>(k&gt;=1)</a:t>
            </a:r>
            <a:r>
              <a:rPr lang="zh-CN" altLang="en-US" sz="2000" dirty="0" smtClean="0">
                <a:solidFill>
                  <a:srgbClr val="FF0000"/>
                </a:solidFill>
              </a:rPr>
              <a:t>的阶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/>
              <a:t> </a:t>
            </a:r>
            <a:endParaRPr lang="en-US" altLang="zh-CN" sz="2000" b="1" dirty="0">
              <a:solidFill>
                <a:srgbClr val="3907F1"/>
              </a:solidFill>
              <a:sym typeface="Symbol" panose="05050102010706020507" pitchFamily="18" charset="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507468" y="2492896"/>
            <a:ext cx="3561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0  </a:t>
            </a:r>
            <a:endParaRPr lang="zh-CN" altLang="en-US" sz="1200" dirty="0"/>
          </a:p>
        </p:txBody>
      </p:sp>
      <p:sp>
        <p:nvSpPr>
          <p:cNvPr id="59" name="矩形 58"/>
          <p:cNvSpPr/>
          <p:nvPr/>
        </p:nvSpPr>
        <p:spPr>
          <a:xfrm>
            <a:off x="3851920" y="3530564"/>
            <a:ext cx="505779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zh-CN" altLang="en-US" sz="2000" dirty="0" smtClean="0"/>
              <a:t>可证明：</a:t>
            </a:r>
            <a:r>
              <a:rPr lang="zh-CN" altLang="en-US" sz="2000" dirty="0">
                <a:solidFill>
                  <a:srgbClr val="FF0000"/>
                </a:solidFill>
              </a:rPr>
              <a:t>多项式</a:t>
            </a:r>
            <a:r>
              <a:rPr lang="zh-CN" altLang="en-US" sz="2000" dirty="0" smtClean="0">
                <a:solidFill>
                  <a:srgbClr val="FF0000"/>
                </a:solidFill>
              </a:rPr>
              <a:t>函数的阶低于指数函数的阶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zh-CN" sz="2000" dirty="0"/>
          </a:p>
          <a:p>
            <a:pPr>
              <a:lnSpc>
                <a:spcPct val="80000"/>
              </a:lnSpc>
              <a:buNone/>
            </a:pPr>
            <a:r>
              <a:rPr lang="en-US" altLang="zh-CN" sz="2000" dirty="0" smtClean="0"/>
              <a:t> </a:t>
            </a:r>
            <a:endParaRPr lang="en-US" altLang="zh-CN" sz="2000" b="1" dirty="0">
              <a:solidFill>
                <a:srgbClr val="3907F1"/>
              </a:solidFill>
              <a:sym typeface="Symbol" panose="05050102010706020507" pitchFamily="18" charset="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851920" y="4884089"/>
            <a:ext cx="53142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/>
              <a:t>可证明：</a:t>
            </a:r>
            <a:r>
              <a:rPr lang="zh-CN" altLang="en-US" sz="2000" dirty="0" smtClean="0">
                <a:solidFill>
                  <a:srgbClr val="FF0000"/>
                </a:solidFill>
              </a:rPr>
              <a:t>指数函数</a:t>
            </a:r>
            <a:r>
              <a:rPr lang="zh-CN" altLang="en-US" sz="2000" dirty="0">
                <a:solidFill>
                  <a:srgbClr val="FF0000"/>
                </a:solidFill>
              </a:rPr>
              <a:t>的阶严格低于阶乘函数的阶</a:t>
            </a:r>
          </a:p>
        </p:txBody>
      </p:sp>
      <p:sp>
        <p:nvSpPr>
          <p:cNvPr id="61" name="矩形 60"/>
          <p:cNvSpPr/>
          <p:nvPr/>
        </p:nvSpPr>
        <p:spPr>
          <a:xfrm>
            <a:off x="3779912" y="2551380"/>
            <a:ext cx="1117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当 </a:t>
            </a:r>
            <a:r>
              <a:rPr lang="en-US" altLang="zh-CN" sz="1200" i="1" dirty="0" smtClean="0">
                <a:solidFill>
                  <a:schemeClr val="tx1"/>
                </a:solidFill>
              </a:rPr>
              <a:t>k </a:t>
            </a:r>
            <a:r>
              <a:rPr lang="en-US" altLang="zh-CN" sz="1200" dirty="0" smtClean="0">
                <a:solidFill>
                  <a:schemeClr val="tx1"/>
                </a:solidFill>
              </a:rPr>
              <a:t>&gt; =1</a:t>
            </a:r>
            <a:r>
              <a:rPr lang="zh-CN" altLang="en-US" sz="1200" dirty="0" smtClean="0">
                <a:solidFill>
                  <a:schemeClr val="tx1"/>
                </a:solidFill>
              </a:rPr>
              <a:t>时，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49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4471" y="100853"/>
            <a:ext cx="8875059" cy="6656294"/>
          </a:xfrm>
          <a:custGeom>
            <a:avLst/>
            <a:gdLst/>
            <a:ahLst/>
            <a:cxnLst/>
            <a:rect l="l" t="t" r="r" b="b"/>
            <a:pathLst>
              <a:path w="10058400" h="7543800">
                <a:moveTo>
                  <a:pt x="0" y="0"/>
                </a:moveTo>
                <a:lnTo>
                  <a:pt x="10058400" y="0"/>
                </a:lnTo>
                <a:lnTo>
                  <a:pt x="10058400" y="7543800"/>
                </a:lnTo>
                <a:lnTo>
                  <a:pt x="0" y="7543800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3" name="object 3"/>
          <p:cNvSpPr/>
          <p:nvPr/>
        </p:nvSpPr>
        <p:spPr>
          <a:xfrm>
            <a:off x="2652554" y="100853"/>
            <a:ext cx="54909" cy="153521"/>
          </a:xfrm>
          <a:custGeom>
            <a:avLst/>
            <a:gdLst/>
            <a:ahLst/>
            <a:cxnLst/>
            <a:rect l="l" t="t" r="r" b="b"/>
            <a:pathLst>
              <a:path w="62230" h="173990">
                <a:moveTo>
                  <a:pt x="61977" y="0"/>
                </a:moveTo>
                <a:lnTo>
                  <a:pt x="0" y="86044"/>
                </a:lnTo>
                <a:lnTo>
                  <a:pt x="56886" y="173499"/>
                </a:lnTo>
              </a:path>
            </a:pathLst>
          </a:custGeom>
          <a:ln w="12150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4" name="object 4"/>
          <p:cNvSpPr/>
          <p:nvPr/>
        </p:nvSpPr>
        <p:spPr>
          <a:xfrm>
            <a:off x="5196939" y="100853"/>
            <a:ext cx="142315" cy="164726"/>
          </a:xfrm>
          <a:custGeom>
            <a:avLst/>
            <a:gdLst/>
            <a:ahLst/>
            <a:cxnLst/>
            <a:rect l="l" t="t" r="r" b="b"/>
            <a:pathLst>
              <a:path w="161289" h="186690">
                <a:moveTo>
                  <a:pt x="0" y="160402"/>
                </a:moveTo>
                <a:lnTo>
                  <a:pt x="65637" y="186621"/>
                </a:lnTo>
                <a:lnTo>
                  <a:pt x="87540" y="182271"/>
                </a:lnTo>
                <a:lnTo>
                  <a:pt x="109394" y="64150"/>
                </a:lnTo>
                <a:lnTo>
                  <a:pt x="157552" y="68573"/>
                </a:lnTo>
                <a:lnTo>
                  <a:pt x="161269" y="0"/>
                </a:lnTo>
              </a:path>
            </a:pathLst>
          </a:custGeom>
          <a:ln w="1215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5" name="object 5"/>
          <p:cNvSpPr/>
          <p:nvPr/>
        </p:nvSpPr>
        <p:spPr>
          <a:xfrm>
            <a:off x="6370707" y="100853"/>
            <a:ext cx="77321" cy="192180"/>
          </a:xfrm>
          <a:custGeom>
            <a:avLst/>
            <a:gdLst/>
            <a:ahLst/>
            <a:cxnLst/>
            <a:rect l="l" t="t" r="r" b="b"/>
            <a:pathLst>
              <a:path w="87629" h="217804">
                <a:moveTo>
                  <a:pt x="0" y="217263"/>
                </a:moveTo>
                <a:lnTo>
                  <a:pt x="13127" y="177922"/>
                </a:lnTo>
                <a:lnTo>
                  <a:pt x="8751" y="151654"/>
                </a:lnTo>
                <a:lnTo>
                  <a:pt x="87515" y="116662"/>
                </a:lnTo>
                <a:lnTo>
                  <a:pt x="87514" y="2915"/>
                </a:lnTo>
                <a:lnTo>
                  <a:pt x="81673" y="0"/>
                </a:lnTo>
              </a:path>
            </a:pathLst>
          </a:custGeom>
          <a:ln w="12150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6" name="object 6"/>
          <p:cNvSpPr/>
          <p:nvPr/>
        </p:nvSpPr>
        <p:spPr>
          <a:xfrm>
            <a:off x="6019331" y="100853"/>
            <a:ext cx="77321" cy="25773"/>
          </a:xfrm>
          <a:custGeom>
            <a:avLst/>
            <a:gdLst/>
            <a:ahLst/>
            <a:cxnLst/>
            <a:rect l="l" t="t" r="r" b="b"/>
            <a:pathLst>
              <a:path w="87629" h="29210">
                <a:moveTo>
                  <a:pt x="0" y="29183"/>
                </a:moveTo>
                <a:lnTo>
                  <a:pt x="78740" y="29183"/>
                </a:lnTo>
                <a:lnTo>
                  <a:pt x="87572" y="0"/>
                </a:lnTo>
              </a:path>
            </a:pathLst>
          </a:custGeom>
          <a:ln w="1215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7" name="object 7"/>
          <p:cNvSpPr/>
          <p:nvPr/>
        </p:nvSpPr>
        <p:spPr>
          <a:xfrm>
            <a:off x="2831621" y="100853"/>
            <a:ext cx="25773" cy="22412"/>
          </a:xfrm>
          <a:custGeom>
            <a:avLst/>
            <a:gdLst/>
            <a:ahLst/>
            <a:cxnLst/>
            <a:rect l="l" t="t" r="r" b="b"/>
            <a:pathLst>
              <a:path w="29210" h="25400">
                <a:moveTo>
                  <a:pt x="28974" y="24833"/>
                </a:moveTo>
                <a:lnTo>
                  <a:pt x="0" y="0"/>
                </a:lnTo>
              </a:path>
            </a:pathLst>
          </a:custGeom>
          <a:ln w="1215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8" name="object 8"/>
          <p:cNvSpPr/>
          <p:nvPr/>
        </p:nvSpPr>
        <p:spPr>
          <a:xfrm>
            <a:off x="4494234" y="100853"/>
            <a:ext cx="11206" cy="25773"/>
          </a:xfrm>
          <a:custGeom>
            <a:avLst/>
            <a:gdLst/>
            <a:ahLst/>
            <a:cxnLst/>
            <a:rect l="l" t="t" r="r" b="b"/>
            <a:pathLst>
              <a:path w="12700" h="29210">
                <a:moveTo>
                  <a:pt x="0" y="29183"/>
                </a:moveTo>
                <a:lnTo>
                  <a:pt x="12164" y="0"/>
                </a:lnTo>
              </a:path>
            </a:pathLst>
          </a:custGeom>
          <a:ln w="12150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9" name="object 9"/>
          <p:cNvSpPr/>
          <p:nvPr/>
        </p:nvSpPr>
        <p:spPr>
          <a:xfrm>
            <a:off x="7679567" y="100853"/>
            <a:ext cx="62193" cy="41462"/>
          </a:xfrm>
          <a:custGeom>
            <a:avLst/>
            <a:gdLst/>
            <a:ahLst/>
            <a:cxnLst/>
            <a:rect l="l" t="t" r="r" b="b"/>
            <a:pathLst>
              <a:path w="70484" h="46989">
                <a:moveTo>
                  <a:pt x="0" y="33557"/>
                </a:moveTo>
                <a:lnTo>
                  <a:pt x="70036" y="46654"/>
                </a:lnTo>
                <a:lnTo>
                  <a:pt x="63552" y="0"/>
                </a:lnTo>
              </a:path>
            </a:pathLst>
          </a:custGeom>
          <a:ln w="12153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10" name="object 10"/>
          <p:cNvSpPr/>
          <p:nvPr/>
        </p:nvSpPr>
        <p:spPr>
          <a:xfrm>
            <a:off x="2357571" y="100853"/>
            <a:ext cx="117662" cy="33618"/>
          </a:xfrm>
          <a:custGeom>
            <a:avLst/>
            <a:gdLst/>
            <a:ahLst/>
            <a:cxnLst/>
            <a:rect l="l" t="t" r="r" b="b"/>
            <a:pathLst>
              <a:path w="133350" h="38100">
                <a:moveTo>
                  <a:pt x="133025" y="37882"/>
                </a:moveTo>
                <a:lnTo>
                  <a:pt x="105918" y="0"/>
                </a:lnTo>
              </a:path>
              <a:path w="133350" h="38100">
                <a:moveTo>
                  <a:pt x="49586" y="0"/>
                </a:moveTo>
                <a:lnTo>
                  <a:pt x="14854" y="20410"/>
                </a:lnTo>
                <a:lnTo>
                  <a:pt x="0" y="0"/>
                </a:lnTo>
              </a:path>
            </a:pathLst>
          </a:custGeom>
          <a:ln w="1215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11" name="object 11"/>
          <p:cNvSpPr/>
          <p:nvPr/>
        </p:nvSpPr>
        <p:spPr>
          <a:xfrm>
            <a:off x="134471" y="250081"/>
            <a:ext cx="35859" cy="10085"/>
          </a:xfrm>
          <a:custGeom>
            <a:avLst/>
            <a:gdLst/>
            <a:ahLst/>
            <a:cxnLst/>
            <a:rect l="l" t="t" r="r" b="b"/>
            <a:pathLst>
              <a:path w="40640" h="11429">
                <a:moveTo>
                  <a:pt x="0" y="11042"/>
                </a:moveTo>
                <a:lnTo>
                  <a:pt x="40158" y="0"/>
                </a:lnTo>
              </a:path>
            </a:pathLst>
          </a:custGeom>
          <a:ln w="1215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12" name="object 12"/>
          <p:cNvSpPr/>
          <p:nvPr/>
        </p:nvSpPr>
        <p:spPr>
          <a:xfrm>
            <a:off x="6521266" y="100853"/>
            <a:ext cx="63313" cy="164726"/>
          </a:xfrm>
          <a:custGeom>
            <a:avLst/>
            <a:gdLst/>
            <a:ahLst/>
            <a:cxnLst/>
            <a:rect l="l" t="t" r="r" b="b"/>
            <a:pathLst>
              <a:path w="71754" h="186690">
                <a:moveTo>
                  <a:pt x="0" y="186621"/>
                </a:moveTo>
                <a:lnTo>
                  <a:pt x="61284" y="86044"/>
                </a:lnTo>
                <a:lnTo>
                  <a:pt x="71281" y="0"/>
                </a:lnTo>
              </a:path>
            </a:pathLst>
          </a:custGeom>
          <a:ln w="12150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13" name="object 13"/>
          <p:cNvSpPr/>
          <p:nvPr/>
        </p:nvSpPr>
        <p:spPr>
          <a:xfrm>
            <a:off x="4669200" y="100853"/>
            <a:ext cx="26334" cy="14568"/>
          </a:xfrm>
          <a:custGeom>
            <a:avLst/>
            <a:gdLst/>
            <a:ahLst/>
            <a:cxnLst/>
            <a:rect l="l" t="t" r="r" b="b"/>
            <a:pathLst>
              <a:path w="29845" h="16510">
                <a:moveTo>
                  <a:pt x="0" y="0"/>
                </a:moveTo>
                <a:lnTo>
                  <a:pt x="29271" y="16036"/>
                </a:lnTo>
              </a:path>
            </a:pathLst>
          </a:custGeom>
          <a:ln w="12153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14" name="object 14"/>
          <p:cNvSpPr/>
          <p:nvPr/>
        </p:nvSpPr>
        <p:spPr>
          <a:xfrm>
            <a:off x="2073402" y="100853"/>
            <a:ext cx="170329" cy="161365"/>
          </a:xfrm>
          <a:custGeom>
            <a:avLst/>
            <a:gdLst/>
            <a:ahLst/>
            <a:cxnLst/>
            <a:rect l="l" t="t" r="r" b="b"/>
            <a:pathLst>
              <a:path w="193039" h="182879">
                <a:moveTo>
                  <a:pt x="179409" y="182271"/>
                </a:moveTo>
                <a:lnTo>
                  <a:pt x="192512" y="116662"/>
                </a:lnTo>
                <a:lnTo>
                  <a:pt x="109395" y="20410"/>
                </a:lnTo>
                <a:lnTo>
                  <a:pt x="0" y="37882"/>
                </a:lnTo>
                <a:lnTo>
                  <a:pt x="13384" y="0"/>
                </a:lnTo>
              </a:path>
            </a:pathLst>
          </a:custGeom>
          <a:ln w="1215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15" name="object 15"/>
          <p:cNvSpPr/>
          <p:nvPr/>
        </p:nvSpPr>
        <p:spPr>
          <a:xfrm>
            <a:off x="6994512" y="100853"/>
            <a:ext cx="322169" cy="161365"/>
          </a:xfrm>
          <a:custGeom>
            <a:avLst/>
            <a:gdLst/>
            <a:ahLst/>
            <a:cxnLst/>
            <a:rect l="l" t="t" r="r" b="b"/>
            <a:pathLst>
              <a:path w="365125" h="182879">
                <a:moveTo>
                  <a:pt x="365096" y="156052"/>
                </a:moveTo>
                <a:lnTo>
                  <a:pt x="347592" y="160402"/>
                </a:lnTo>
                <a:lnTo>
                  <a:pt x="316986" y="182271"/>
                </a:lnTo>
                <a:lnTo>
                  <a:pt x="198815" y="151654"/>
                </a:lnTo>
                <a:lnTo>
                  <a:pt x="85018" y="55402"/>
                </a:lnTo>
                <a:lnTo>
                  <a:pt x="0" y="0"/>
                </a:lnTo>
              </a:path>
            </a:pathLst>
          </a:custGeom>
          <a:ln w="12154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16" name="object 16"/>
          <p:cNvSpPr/>
          <p:nvPr/>
        </p:nvSpPr>
        <p:spPr>
          <a:xfrm>
            <a:off x="5085852" y="100854"/>
            <a:ext cx="26334" cy="133910"/>
          </a:xfrm>
          <a:custGeom>
            <a:avLst/>
            <a:gdLst/>
            <a:ahLst/>
            <a:cxnLst/>
            <a:rect l="l" t="t" r="r" b="b"/>
            <a:pathLst>
              <a:path w="29845" h="151765">
                <a:moveTo>
                  <a:pt x="29679" y="151654"/>
                </a:moveTo>
                <a:lnTo>
                  <a:pt x="20927" y="125386"/>
                </a:lnTo>
                <a:lnTo>
                  <a:pt x="0" y="0"/>
                </a:lnTo>
              </a:path>
            </a:pathLst>
          </a:custGeom>
          <a:ln w="12150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17" name="object 17"/>
          <p:cNvSpPr/>
          <p:nvPr/>
        </p:nvSpPr>
        <p:spPr>
          <a:xfrm>
            <a:off x="1223982" y="100853"/>
            <a:ext cx="448235" cy="249891"/>
          </a:xfrm>
          <a:custGeom>
            <a:avLst/>
            <a:gdLst/>
            <a:ahLst/>
            <a:cxnLst/>
            <a:rect l="l" t="t" r="r" b="b"/>
            <a:pathLst>
              <a:path w="508000" h="283210">
                <a:moveTo>
                  <a:pt x="0" y="212841"/>
                </a:moveTo>
                <a:lnTo>
                  <a:pt x="21903" y="208515"/>
                </a:lnTo>
                <a:lnTo>
                  <a:pt x="56885" y="186621"/>
                </a:lnTo>
                <a:lnTo>
                  <a:pt x="105017" y="77272"/>
                </a:lnTo>
                <a:lnTo>
                  <a:pt x="258146" y="51052"/>
                </a:lnTo>
                <a:lnTo>
                  <a:pt x="241925" y="0"/>
                </a:lnTo>
              </a:path>
              <a:path w="508000" h="283210">
                <a:moveTo>
                  <a:pt x="297531" y="282848"/>
                </a:moveTo>
                <a:lnTo>
                  <a:pt x="284428" y="256580"/>
                </a:lnTo>
                <a:lnTo>
                  <a:pt x="323810" y="243483"/>
                </a:lnTo>
                <a:lnTo>
                  <a:pt x="341309" y="94792"/>
                </a:lnTo>
                <a:lnTo>
                  <a:pt x="507567" y="55402"/>
                </a:lnTo>
                <a:lnTo>
                  <a:pt x="501055" y="0"/>
                </a:lnTo>
              </a:path>
            </a:pathLst>
          </a:custGeom>
          <a:ln w="1215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18" name="object 18"/>
          <p:cNvSpPr/>
          <p:nvPr/>
        </p:nvSpPr>
        <p:spPr>
          <a:xfrm>
            <a:off x="938266" y="100853"/>
            <a:ext cx="127747" cy="245969"/>
          </a:xfrm>
          <a:custGeom>
            <a:avLst/>
            <a:gdLst/>
            <a:ahLst/>
            <a:cxnLst/>
            <a:rect l="l" t="t" r="r" b="b"/>
            <a:pathLst>
              <a:path w="144780" h="278765">
                <a:moveTo>
                  <a:pt x="122500" y="278474"/>
                </a:moveTo>
                <a:lnTo>
                  <a:pt x="144378" y="164751"/>
                </a:lnTo>
                <a:lnTo>
                  <a:pt x="0" y="86044"/>
                </a:lnTo>
                <a:lnTo>
                  <a:pt x="11937" y="0"/>
                </a:lnTo>
              </a:path>
            </a:pathLst>
          </a:custGeom>
          <a:ln w="12150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19" name="object 19"/>
          <p:cNvSpPr/>
          <p:nvPr/>
        </p:nvSpPr>
        <p:spPr>
          <a:xfrm>
            <a:off x="5733799" y="100853"/>
            <a:ext cx="15688" cy="72278"/>
          </a:xfrm>
          <a:custGeom>
            <a:avLst/>
            <a:gdLst/>
            <a:ahLst/>
            <a:cxnLst/>
            <a:rect l="l" t="t" r="r" b="b"/>
            <a:pathLst>
              <a:path w="17779" h="81914">
                <a:moveTo>
                  <a:pt x="17323" y="81670"/>
                </a:moveTo>
                <a:lnTo>
                  <a:pt x="4170" y="11662"/>
                </a:lnTo>
                <a:lnTo>
                  <a:pt x="0" y="0"/>
                </a:lnTo>
              </a:path>
            </a:pathLst>
          </a:custGeom>
          <a:ln w="12150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20" name="object 20"/>
          <p:cNvSpPr/>
          <p:nvPr/>
        </p:nvSpPr>
        <p:spPr>
          <a:xfrm>
            <a:off x="548311" y="504801"/>
            <a:ext cx="66115" cy="366993"/>
          </a:xfrm>
          <a:custGeom>
            <a:avLst/>
            <a:gdLst/>
            <a:ahLst/>
            <a:cxnLst/>
            <a:rect l="l" t="t" r="r" b="b"/>
            <a:pathLst>
              <a:path w="74929" h="415925">
                <a:moveTo>
                  <a:pt x="30602" y="0"/>
                </a:moveTo>
                <a:lnTo>
                  <a:pt x="74360" y="21894"/>
                </a:lnTo>
                <a:lnTo>
                  <a:pt x="43757" y="253690"/>
                </a:lnTo>
                <a:lnTo>
                  <a:pt x="0" y="345519"/>
                </a:lnTo>
                <a:lnTo>
                  <a:pt x="4376" y="415551"/>
                </a:lnTo>
              </a:path>
            </a:pathLst>
          </a:custGeom>
          <a:ln w="12150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21" name="object 21"/>
          <p:cNvSpPr/>
          <p:nvPr/>
        </p:nvSpPr>
        <p:spPr>
          <a:xfrm>
            <a:off x="9003879" y="663936"/>
            <a:ext cx="6163" cy="34178"/>
          </a:xfrm>
          <a:custGeom>
            <a:avLst/>
            <a:gdLst/>
            <a:ahLst/>
            <a:cxnLst/>
            <a:rect l="l" t="t" r="r" b="b"/>
            <a:pathLst>
              <a:path w="6984" h="38734">
                <a:moveTo>
                  <a:pt x="0" y="38345"/>
                </a:moveTo>
                <a:lnTo>
                  <a:pt x="6404" y="0"/>
                </a:lnTo>
              </a:path>
            </a:pathLst>
          </a:custGeom>
          <a:ln w="12150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sp>
        <p:nvSpPr>
          <p:cNvPr id="22" name="object 22"/>
          <p:cNvSpPr/>
          <p:nvPr/>
        </p:nvSpPr>
        <p:spPr>
          <a:xfrm>
            <a:off x="8540601" y="254040"/>
            <a:ext cx="468966" cy="532840"/>
          </a:xfrm>
          <a:custGeom>
            <a:avLst/>
            <a:gdLst/>
            <a:ahLst/>
            <a:cxnLst/>
            <a:rect l="l" t="t" r="r" b="b"/>
            <a:pathLst>
              <a:path w="531495" h="603885">
                <a:moveTo>
                  <a:pt x="531452" y="392402"/>
                </a:moveTo>
                <a:lnTo>
                  <a:pt x="472585" y="362950"/>
                </a:lnTo>
                <a:lnTo>
                  <a:pt x="459408" y="319186"/>
                </a:lnTo>
                <a:lnTo>
                  <a:pt x="498813" y="227357"/>
                </a:lnTo>
                <a:lnTo>
                  <a:pt x="529443" y="135504"/>
                </a:lnTo>
                <a:lnTo>
                  <a:pt x="531452" y="73210"/>
                </a:lnTo>
              </a:path>
              <a:path w="531495" h="603885">
                <a:moveTo>
                  <a:pt x="531452" y="0"/>
                </a:moveTo>
                <a:lnTo>
                  <a:pt x="350009" y="8659"/>
                </a:lnTo>
                <a:lnTo>
                  <a:pt x="376289" y="61171"/>
                </a:lnTo>
                <a:lnTo>
                  <a:pt x="236287" y="74268"/>
                </a:lnTo>
                <a:lnTo>
                  <a:pt x="249391" y="118008"/>
                </a:lnTo>
                <a:lnTo>
                  <a:pt x="262520" y="227357"/>
                </a:lnTo>
              </a:path>
              <a:path w="531495" h="603885">
                <a:moveTo>
                  <a:pt x="0" y="603494"/>
                </a:moveTo>
                <a:lnTo>
                  <a:pt x="131273" y="590396"/>
                </a:lnTo>
                <a:lnTo>
                  <a:pt x="275675" y="524787"/>
                </a:lnTo>
                <a:lnTo>
                  <a:pt x="319407" y="411015"/>
                </a:lnTo>
                <a:lnTo>
                  <a:pt x="358838" y="402316"/>
                </a:lnTo>
                <a:lnTo>
                  <a:pt x="433179" y="463527"/>
                </a:lnTo>
                <a:lnTo>
                  <a:pt x="450707" y="481047"/>
                </a:lnTo>
                <a:lnTo>
                  <a:pt x="525096" y="502893"/>
                </a:lnTo>
                <a:lnTo>
                  <a:pt x="531452" y="500703"/>
                </a:lnTo>
              </a:path>
            </a:pathLst>
          </a:custGeom>
          <a:ln w="12152">
            <a:solidFill>
              <a:srgbClr val="6D6E71"/>
            </a:solidFill>
          </a:ln>
        </p:spPr>
        <p:txBody>
          <a:bodyPr wrap="square" lIns="0" tIns="0" rIns="0" bIns="0" rtlCol="0"/>
          <a:lstStyle/>
          <a:p>
            <a:endParaRPr sz="2647"/>
          </a:p>
        </p:txBody>
      </p:sp>
      <p:grpSp>
        <p:nvGrpSpPr>
          <p:cNvPr id="23" name="object 23"/>
          <p:cNvGrpSpPr/>
          <p:nvPr/>
        </p:nvGrpSpPr>
        <p:grpSpPr>
          <a:xfrm>
            <a:off x="129108" y="95488"/>
            <a:ext cx="8885694" cy="6666850"/>
            <a:chOff x="-6077" y="108222"/>
            <a:chExt cx="10070555" cy="7555954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077" y="108222"/>
              <a:ext cx="10070555" cy="755595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025770" y="1265370"/>
              <a:ext cx="33020" cy="15875"/>
            </a:xfrm>
            <a:custGeom>
              <a:avLst/>
              <a:gdLst/>
              <a:ahLst/>
              <a:cxnLst/>
              <a:rect l="l" t="t" r="r" b="b"/>
              <a:pathLst>
                <a:path w="33020" h="15875">
                  <a:moveTo>
                    <a:pt x="32630" y="0"/>
                  </a:moveTo>
                  <a:lnTo>
                    <a:pt x="0" y="15343"/>
                  </a:lnTo>
                </a:path>
              </a:pathLst>
            </a:custGeom>
            <a:ln w="12154">
              <a:solidFill>
                <a:srgbClr val="6D6E71"/>
              </a:solidFill>
            </a:ln>
          </p:spPr>
          <p:txBody>
            <a:bodyPr wrap="square" lIns="0" tIns="0" rIns="0" bIns="0" rtlCol="0"/>
            <a:lstStyle/>
            <a:p>
              <a:endParaRPr sz="2647"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03157" y="2068152"/>
            <a:ext cx="6876410" cy="3798739"/>
          </a:xfrm>
          <a:prstGeom prst="rect">
            <a:avLst/>
          </a:prstGeom>
        </p:spPr>
        <p:txBody>
          <a:bodyPr vert="horz" wrap="square" lIns="0" tIns="117101" rIns="0" bIns="0" rtlCol="0">
            <a:spAutoFit/>
          </a:bodyPr>
          <a:lstStyle/>
          <a:p>
            <a:pPr marL="226931" indent="-215725">
              <a:lnSpc>
                <a:spcPct val="150000"/>
              </a:lnSpc>
              <a:spcBef>
                <a:spcPts val="922"/>
              </a:spcBef>
              <a:buFont typeface="Tahoma"/>
              <a:buChar char="‣"/>
              <a:tabLst>
                <a:tab pos="226931" algn="l"/>
              </a:tabLst>
            </a:pPr>
            <a:r>
              <a:rPr lang="en-US" sz="2800" i="1" spc="-9" dirty="0">
                <a:latin typeface="Calibri"/>
                <a:cs typeface="Calibri"/>
              </a:rPr>
              <a:t>Why study algorithms?</a:t>
            </a:r>
          </a:p>
          <a:p>
            <a:pPr marL="226931" indent="-215725">
              <a:lnSpc>
                <a:spcPct val="150000"/>
              </a:lnSpc>
              <a:spcBef>
                <a:spcPts val="922"/>
              </a:spcBef>
              <a:buFont typeface="Tahoma"/>
              <a:buChar char="‣"/>
              <a:tabLst>
                <a:tab pos="226931" algn="l"/>
              </a:tabLst>
            </a:pPr>
            <a:r>
              <a:rPr lang="en-US" altLang="zh-CN" sz="2800" i="1" spc="-9" dirty="0" smtClean="0">
                <a:latin typeface="Calibri"/>
                <a:cs typeface="Calibri"/>
              </a:rPr>
              <a:t>Course overview</a:t>
            </a:r>
          </a:p>
          <a:p>
            <a:pPr marL="226931" indent="-215725">
              <a:lnSpc>
                <a:spcPct val="150000"/>
              </a:lnSpc>
              <a:spcBef>
                <a:spcPts val="922"/>
              </a:spcBef>
              <a:buFont typeface="Tahoma"/>
              <a:buChar char="‣"/>
              <a:tabLst>
                <a:tab pos="226931" algn="l"/>
              </a:tabLst>
            </a:pPr>
            <a:r>
              <a:rPr lang="en-US" altLang="zh-CN" sz="2800" i="1" spc="-9" dirty="0" smtClean="0">
                <a:latin typeface="Calibri"/>
                <a:cs typeface="Calibri"/>
              </a:rPr>
              <a:t>1.1 Algorithm and program</a:t>
            </a:r>
          </a:p>
          <a:p>
            <a:pPr marL="226931" indent="-215725">
              <a:lnSpc>
                <a:spcPct val="150000"/>
              </a:lnSpc>
              <a:spcBef>
                <a:spcPts val="922"/>
              </a:spcBef>
              <a:buFont typeface="Tahoma"/>
              <a:buChar char="‣"/>
              <a:tabLst>
                <a:tab pos="226931" algn="l"/>
              </a:tabLst>
            </a:pPr>
            <a:r>
              <a:rPr lang="en-US" sz="2800" i="1" dirty="0" smtClean="0">
                <a:latin typeface="Calibri"/>
                <a:cs typeface="Calibri"/>
              </a:rPr>
              <a:t>1.2 </a:t>
            </a:r>
            <a:r>
              <a:rPr lang="en-US" altLang="zh-CN" sz="2800" i="1" dirty="0" smtClean="0">
                <a:latin typeface="Calibri"/>
                <a:cs typeface="Calibri"/>
              </a:rPr>
              <a:t>A</a:t>
            </a:r>
            <a:r>
              <a:rPr lang="en-US" sz="2800" i="1" dirty="0" smtClean="0">
                <a:latin typeface="Calibri"/>
                <a:cs typeface="Calibri"/>
              </a:rPr>
              <a:t>lgorithm complexity analysis</a:t>
            </a:r>
            <a:endParaRPr sz="2800" dirty="0">
              <a:latin typeface="Calibri"/>
              <a:cs typeface="Calibri"/>
            </a:endParaRPr>
          </a:p>
          <a:p>
            <a:pPr marL="226931" indent="-215725">
              <a:lnSpc>
                <a:spcPct val="150000"/>
              </a:lnSpc>
              <a:spcBef>
                <a:spcPts val="838"/>
              </a:spcBef>
              <a:buFont typeface="Tahoma"/>
              <a:buChar char="‣"/>
              <a:tabLst>
                <a:tab pos="226931" algn="l"/>
              </a:tabLst>
            </a:pPr>
            <a:r>
              <a:rPr lang="en-US" sz="2800" i="1" dirty="0" smtClean="0">
                <a:solidFill>
                  <a:srgbClr val="FF0000"/>
                </a:solidFill>
                <a:latin typeface="Calibri"/>
                <a:cs typeface="Calibri"/>
              </a:rPr>
              <a:t>1.3 NP hard </a:t>
            </a:r>
            <a:r>
              <a:rPr sz="2800" i="1" dirty="0" smtClean="0">
                <a:solidFill>
                  <a:srgbClr val="FF0000"/>
                </a:solidFill>
                <a:latin typeface="Calibri"/>
                <a:cs typeface="Calibri"/>
              </a:rPr>
              <a:t>theory</a:t>
            </a:r>
            <a:r>
              <a:rPr sz="2800" i="1" spc="19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800" i="1" spc="1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i="1" spc="-9" dirty="0" smtClean="0">
                <a:solidFill>
                  <a:srgbClr val="FF0000"/>
                </a:solidFill>
                <a:latin typeface="Calibri"/>
                <a:cs typeface="Calibri"/>
              </a:rPr>
              <a:t>algorithms</a:t>
            </a:r>
            <a:endParaRPr sz="28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1" name="标题 40"/>
          <p:cNvSpPr>
            <a:spLocks noGrp="1"/>
          </p:cNvSpPr>
          <p:nvPr>
            <p:ph type="title"/>
          </p:nvPr>
        </p:nvSpPr>
        <p:spPr>
          <a:xfrm>
            <a:off x="420599" y="866694"/>
            <a:ext cx="8229600" cy="1139825"/>
          </a:xfrm>
        </p:spPr>
        <p:txBody>
          <a:bodyPr/>
          <a:lstStyle/>
          <a:p>
            <a:r>
              <a:rPr lang="en-US" altLang="zh-CN" sz="4400" b="1" spc="176" dirty="0">
                <a:latin typeface="Calibri"/>
                <a:cs typeface="Calibri"/>
              </a:rPr>
              <a:t>1</a:t>
            </a:r>
            <a:r>
              <a:rPr lang="zh-CN" altLang="en-US" sz="4400" b="1" spc="176" dirty="0">
                <a:latin typeface="Calibri"/>
                <a:cs typeface="Calibri"/>
              </a:rPr>
              <a:t>、 算法概述</a:t>
            </a:r>
            <a:r>
              <a:rPr lang="zh-CN" altLang="en-US" sz="4400" dirty="0">
                <a:latin typeface="Century Gothic"/>
                <a:cs typeface="Century Gothic"/>
              </a:rPr>
              <a:t/>
            </a:r>
            <a:br>
              <a:rPr lang="zh-CN" altLang="en-US" sz="4400" dirty="0">
                <a:latin typeface="Century Gothic"/>
                <a:cs typeface="Century Gothic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02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EBF0470-3782-40CF-92B4-B283D1735C73}"/>
              </a:ext>
            </a:extLst>
          </p:cNvPr>
          <p:cNvSpPr/>
          <p:nvPr/>
        </p:nvSpPr>
        <p:spPr>
          <a:xfrm>
            <a:off x="664088" y="983231"/>
            <a:ext cx="78046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世纪初，人们发现有许多问题无法找到解决的方法。于是开始怀疑，是否对这些问题来说，根本就不存在算法，即</a:t>
            </a:r>
            <a:r>
              <a:rPr lang="zh-CN" altLang="en-US" sz="15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不可计算</a:t>
            </a:r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5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5" descr="费马">
            <a:extLst>
              <a:ext uri="{FF2B5EF4-FFF2-40B4-BE49-F238E27FC236}">
                <a16:creationId xmlns:a16="http://schemas.microsoft.com/office/drawing/2014/main" id="{66AED3AD-6619-48F1-BEB1-C29A84044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30" y="2818260"/>
            <a:ext cx="1193953" cy="1582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85296F7-ED47-4A95-864E-19EF29FA03F6}"/>
              </a:ext>
            </a:extLst>
          </p:cNvPr>
          <p:cNvSpPr/>
          <p:nvPr/>
        </p:nvSpPr>
        <p:spPr>
          <a:xfrm>
            <a:off x="538274" y="4527916"/>
            <a:ext cx="2179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费马（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Pierre de Fermat 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法国人，律师，业余数学家</a:t>
            </a:r>
            <a:endParaRPr lang="en-US" altLang="zh-CN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1601-1665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8E62F1F0-2305-4234-9CCF-F52EFD36B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769" y="2609745"/>
            <a:ext cx="1572035" cy="17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EE19B98D-8A6C-487C-B519-9CC3F838E45B}"/>
              </a:ext>
            </a:extLst>
          </p:cNvPr>
          <p:cNvSpPr/>
          <p:nvPr/>
        </p:nvSpPr>
        <p:spPr>
          <a:xfrm>
            <a:off x="2627784" y="4509120"/>
            <a:ext cx="639128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1637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年费马在阅读古希腊数学家丢番图的著作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算术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拉丁文译本时，在书右侧空白写下：</a:t>
            </a:r>
            <a:r>
              <a:rPr lang="zh-CN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一个立方数分成两个立方数之和，或一个四次幂分成两个四次幂之和，或者一般地将一个高于二次的幂分成两个同次幂之和，这是不可能的。关于此，我确信我发现一种美妙的证法，可惜此处甚小，我无法写下证明过程。</a:t>
            </a:r>
            <a:endParaRPr lang="en-US" altLang="zh-CN" sz="15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英国数学家安德鲁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怀尔斯（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Andrew Wiles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）在</a:t>
            </a:r>
            <a:r>
              <a:rPr lang="en-US" altLang="zh-CN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1994</a:t>
            </a:r>
            <a:r>
              <a:rPr lang="zh-CN" altLang="en-US" sz="15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年成功证明了费马大定理。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BC56794-ADED-407D-B2C3-DECAC9470256}"/>
              </a:ext>
            </a:extLst>
          </p:cNvPr>
          <p:cNvSpPr/>
          <p:nvPr/>
        </p:nvSpPr>
        <p:spPr>
          <a:xfrm>
            <a:off x="1037423" y="2039883"/>
            <a:ext cx="7690578" cy="456955"/>
          </a:xfrm>
          <a:prstGeom prst="rect">
            <a:avLst/>
          </a:prstGeom>
          <a:gradFill>
            <a:gsLst>
              <a:gs pos="37000">
                <a:srgbClr val="019196"/>
              </a:gs>
              <a:gs pos="100000">
                <a:schemeClr val="bg1"/>
              </a:gs>
              <a:gs pos="83000">
                <a:srgbClr val="81C7C9"/>
              </a:gs>
            </a:gsLst>
            <a:lin ang="12000000" scaled="0"/>
          </a:gradFill>
          <a:ln w="22225">
            <a:noFill/>
          </a:ln>
          <a:effectLst>
            <a:outerShdw blurRad="50800" dist="38100" dir="5400000" algn="l" rotWithShape="0">
              <a:schemeClr val="tx1">
                <a:lumMod val="85000"/>
                <a:lumOff val="15000"/>
                <a:alpha val="10000"/>
              </a:schemeClr>
            </a:outerShdw>
          </a:effectLst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225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4CB3B4-92F1-43E4-B8AA-64EE9C715F78}"/>
                  </a:ext>
                </a:extLst>
              </p:cNvPr>
              <p:cNvSpPr/>
              <p:nvPr/>
            </p:nvSpPr>
            <p:spPr>
              <a:xfrm>
                <a:off x="1758341" y="2040152"/>
                <a:ext cx="671044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5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费马猜想：</a:t>
                </a:r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当整数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时，关于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5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zh-CN" altLang="en-US" sz="15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5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zh-CN" altLang="en-US" sz="15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5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5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CN" altLang="en-US" sz="15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没有正整数解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21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lang="en-US" altLang="zh-CN" sz="2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64CB3B4-92F1-43E4-B8AA-64EE9C715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341" y="2040152"/>
                <a:ext cx="6710444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6E9456C3-D737-4DC6-8AE4-3C289CB982B9}"/>
              </a:ext>
            </a:extLst>
          </p:cNvPr>
          <p:cNvGrpSpPr/>
          <p:nvPr/>
        </p:nvGrpSpPr>
        <p:grpSpPr>
          <a:xfrm>
            <a:off x="1130247" y="1990444"/>
            <a:ext cx="614192" cy="614192"/>
            <a:chOff x="4082479" y="2760704"/>
            <a:chExt cx="1485324" cy="1485324"/>
          </a:xfrm>
        </p:grpSpPr>
        <p:sp>
          <p:nvSpPr>
            <p:cNvPr id="25" name="立方体 24">
              <a:extLst>
                <a:ext uri="{FF2B5EF4-FFF2-40B4-BE49-F238E27FC236}">
                  <a16:creationId xmlns:a16="http://schemas.microsoft.com/office/drawing/2014/main" id="{577F7497-1596-4C85-9A76-C0024D4F7660}"/>
                </a:ext>
              </a:extLst>
            </p:cNvPr>
            <p:cNvSpPr/>
            <p:nvPr/>
          </p:nvSpPr>
          <p:spPr>
            <a:xfrm rot="2700000">
              <a:off x="4082479" y="2760704"/>
              <a:ext cx="1485324" cy="1485324"/>
            </a:xfrm>
            <a:prstGeom prst="cube">
              <a:avLst>
                <a:gd name="adj" fmla="val 6189"/>
              </a:avLst>
            </a:prstGeom>
            <a:gradFill>
              <a:gsLst>
                <a:gs pos="0">
                  <a:srgbClr val="016773"/>
                </a:gs>
                <a:gs pos="26000">
                  <a:srgbClr val="007684"/>
                </a:gs>
                <a:gs pos="100000">
                  <a:srgbClr val="81C7C9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250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E37DA5E-589F-4974-8FF4-32C93DCCD19B}"/>
                </a:ext>
              </a:extLst>
            </p:cNvPr>
            <p:cNvGrpSpPr/>
            <p:nvPr/>
          </p:nvGrpSpPr>
          <p:grpSpPr>
            <a:xfrm>
              <a:off x="4494284" y="2979307"/>
              <a:ext cx="607190" cy="1121821"/>
              <a:chOff x="9632752" y="7542709"/>
              <a:chExt cx="890113" cy="1644542"/>
            </a:xfrm>
          </p:grpSpPr>
          <p:sp>
            <p:nvSpPr>
              <p:cNvPr id="27" name="任意多边形 30">
                <a:extLst>
                  <a:ext uri="{FF2B5EF4-FFF2-40B4-BE49-F238E27FC236}">
                    <a16:creationId xmlns:a16="http://schemas.microsoft.com/office/drawing/2014/main" id="{A45E335E-F71E-404E-A60D-00F322FDA212}"/>
                  </a:ext>
                </a:extLst>
              </p:cNvPr>
              <p:cNvSpPr/>
              <p:nvPr/>
            </p:nvSpPr>
            <p:spPr>
              <a:xfrm>
                <a:off x="9632752" y="7542709"/>
                <a:ext cx="890113" cy="1151185"/>
              </a:xfrm>
              <a:custGeom>
                <a:avLst/>
                <a:gdLst/>
                <a:ahLst/>
                <a:cxnLst/>
                <a:rect l="l" t="t" r="r" b="b"/>
                <a:pathLst>
                  <a:path w="890113" h="1151186">
                    <a:moveTo>
                      <a:pt x="393664" y="0"/>
                    </a:moveTo>
                    <a:cubicBezTo>
                      <a:pt x="550582" y="0"/>
                      <a:pt x="672552" y="35975"/>
                      <a:pt x="759577" y="107924"/>
                    </a:cubicBezTo>
                    <a:cubicBezTo>
                      <a:pt x="846601" y="179873"/>
                      <a:pt x="890113" y="277175"/>
                      <a:pt x="890113" y="399832"/>
                    </a:cubicBezTo>
                    <a:cubicBezTo>
                      <a:pt x="890113" y="478633"/>
                      <a:pt x="872297" y="551267"/>
                      <a:pt x="836665" y="617735"/>
                    </a:cubicBezTo>
                    <a:cubicBezTo>
                      <a:pt x="801033" y="684202"/>
                      <a:pt x="739705" y="752725"/>
                      <a:pt x="652681" y="823303"/>
                    </a:cubicBezTo>
                    <a:cubicBezTo>
                      <a:pt x="579361" y="881548"/>
                      <a:pt x="532594" y="927287"/>
                      <a:pt x="512380" y="960520"/>
                    </a:cubicBezTo>
                    <a:cubicBezTo>
                      <a:pt x="492166" y="993754"/>
                      <a:pt x="482059" y="1033669"/>
                      <a:pt x="482059" y="1080264"/>
                    </a:cubicBezTo>
                    <a:lnTo>
                      <a:pt x="482059" y="1151186"/>
                    </a:lnTo>
                    <a:lnTo>
                      <a:pt x="210708" y="1151186"/>
                    </a:lnTo>
                    <a:lnTo>
                      <a:pt x="210708" y="1054568"/>
                    </a:lnTo>
                    <a:cubicBezTo>
                      <a:pt x="210708" y="981249"/>
                      <a:pt x="224070" y="918722"/>
                      <a:pt x="250794" y="866987"/>
                    </a:cubicBezTo>
                    <a:cubicBezTo>
                      <a:pt x="277518" y="815252"/>
                      <a:pt x="322400" y="763346"/>
                      <a:pt x="385441" y="711268"/>
                    </a:cubicBezTo>
                    <a:cubicBezTo>
                      <a:pt x="458076" y="651653"/>
                      <a:pt x="506384" y="602831"/>
                      <a:pt x="530367" y="564801"/>
                    </a:cubicBezTo>
                    <a:cubicBezTo>
                      <a:pt x="554350" y="526770"/>
                      <a:pt x="566342" y="485828"/>
                      <a:pt x="566342" y="441973"/>
                    </a:cubicBezTo>
                    <a:cubicBezTo>
                      <a:pt x="566342" y="391266"/>
                      <a:pt x="548526" y="350838"/>
                      <a:pt x="512894" y="320688"/>
                    </a:cubicBezTo>
                    <a:cubicBezTo>
                      <a:pt x="477262" y="290537"/>
                      <a:pt x="426213" y="275462"/>
                      <a:pt x="359745" y="275462"/>
                    </a:cubicBezTo>
                    <a:cubicBezTo>
                      <a:pt x="230922" y="275462"/>
                      <a:pt x="111007" y="323428"/>
                      <a:pt x="0" y="419361"/>
                    </a:cubicBezTo>
                    <a:lnTo>
                      <a:pt x="0" y="102785"/>
                    </a:lnTo>
                    <a:cubicBezTo>
                      <a:pt x="122656" y="34262"/>
                      <a:pt x="253877" y="0"/>
                      <a:pt x="39366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dist="25400" dir="2700000" sx="103000" sy="103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50" dirty="0"/>
              </a:p>
            </p:txBody>
          </p:sp>
          <p:sp>
            <p:nvSpPr>
              <p:cNvPr id="28" name="任意多边形 28">
                <a:extLst>
                  <a:ext uri="{FF2B5EF4-FFF2-40B4-BE49-F238E27FC236}">
                    <a16:creationId xmlns:a16="http://schemas.microsoft.com/office/drawing/2014/main" id="{31B1FA03-1DC3-40AA-B1A5-8C8293680142}"/>
                  </a:ext>
                </a:extLst>
              </p:cNvPr>
              <p:cNvSpPr/>
              <p:nvPr/>
            </p:nvSpPr>
            <p:spPr>
              <a:xfrm>
                <a:off x="9792059" y="8843951"/>
                <a:ext cx="377218" cy="343300"/>
              </a:xfrm>
              <a:custGeom>
                <a:avLst/>
                <a:gdLst/>
                <a:ahLst/>
                <a:cxnLst/>
                <a:rect l="l" t="t" r="r" b="b"/>
                <a:pathLst>
                  <a:path w="377218" h="343300">
                    <a:moveTo>
                      <a:pt x="188095" y="0"/>
                    </a:moveTo>
                    <a:cubicBezTo>
                      <a:pt x="240173" y="0"/>
                      <a:pt x="284713" y="16788"/>
                      <a:pt x="321715" y="50364"/>
                    </a:cubicBezTo>
                    <a:cubicBezTo>
                      <a:pt x="358717" y="83941"/>
                      <a:pt x="377218" y="124711"/>
                      <a:pt x="377218" y="172677"/>
                    </a:cubicBezTo>
                    <a:cubicBezTo>
                      <a:pt x="377218" y="219273"/>
                      <a:pt x="358717" y="259359"/>
                      <a:pt x="321715" y="292935"/>
                    </a:cubicBezTo>
                    <a:cubicBezTo>
                      <a:pt x="284713" y="326512"/>
                      <a:pt x="240173" y="343300"/>
                      <a:pt x="188095" y="343300"/>
                    </a:cubicBezTo>
                    <a:cubicBezTo>
                      <a:pt x="135332" y="343300"/>
                      <a:pt x="90793" y="326340"/>
                      <a:pt x="54475" y="292421"/>
                    </a:cubicBezTo>
                    <a:cubicBezTo>
                      <a:pt x="18158" y="258503"/>
                      <a:pt x="0" y="218588"/>
                      <a:pt x="0" y="172677"/>
                    </a:cubicBezTo>
                    <a:cubicBezTo>
                      <a:pt x="0" y="125397"/>
                      <a:pt x="18158" y="84797"/>
                      <a:pt x="54475" y="50878"/>
                    </a:cubicBezTo>
                    <a:cubicBezTo>
                      <a:pt x="90793" y="16959"/>
                      <a:pt x="135332" y="0"/>
                      <a:pt x="18809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dist="25400" dir="2700000" sx="103000" sy="103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250" dirty="0"/>
              </a:p>
            </p:txBody>
          </p:sp>
        </p:grpSp>
      </p:grpSp>
      <p:pic>
        <p:nvPicPr>
          <p:cNvPr id="1026" name="Picture 2" descr="https://pics5.baidu.com/feed/e1fe9925bc315c60215b7fc31f0118184854770f.png@f_auto?token=94c4288ca99ca92b90f45966f898583e">
            <a:extLst>
              <a:ext uri="{FF2B5EF4-FFF2-40B4-BE49-F238E27FC236}">
                <a16:creationId xmlns:a16="http://schemas.microsoft.com/office/drawing/2014/main" id="{0FAA1418-764A-4B02-A7D4-0E77211A5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874" y="2609745"/>
            <a:ext cx="2936169" cy="17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标题 1">
            <a:extLst>
              <a:ext uri="{FF2B5EF4-FFF2-40B4-BE49-F238E27FC236}">
                <a16:creationId xmlns:a16="http://schemas.microsoft.com/office/drawing/2014/main" id="{26997413-D9E1-EAD1-0C60-B5F900F9088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不可计算的问题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9603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26997413-D9E1-EAD1-0C60-B5F900F90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</a:t>
            </a:r>
            <a:r>
              <a:rPr lang="zh-CN" altLang="en-US" dirty="0" smtClean="0"/>
              <a:t>类问题</a:t>
            </a:r>
            <a:endParaRPr lang="zh-CN" altLang="en-US" dirty="0"/>
          </a:p>
        </p:txBody>
      </p:sp>
      <p:sp>
        <p:nvSpPr>
          <p:cNvPr id="61443" name="内容占位符 2">
            <a:extLst>
              <a:ext uri="{FF2B5EF4-FFF2-40B4-BE49-F238E27FC236}">
                <a16:creationId xmlns:a16="http://schemas.microsoft.com/office/drawing/2014/main" id="{679E3F2D-04D4-F903-C619-4B5ED482B1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9726"/>
            <a:ext cx="8229600" cy="4862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</a:rPr>
              <a:t>P</a:t>
            </a:r>
            <a:r>
              <a:rPr lang="zh-CN" altLang="en-US" b="1" dirty="0" smtClean="0">
                <a:solidFill>
                  <a:srgbClr val="FF0000"/>
                </a:solidFill>
              </a:rPr>
              <a:t>类问题</a:t>
            </a:r>
            <a:r>
              <a:rPr lang="en-US" altLang="zh-CN" sz="3200" dirty="0">
                <a:solidFill>
                  <a:srgbClr val="FF0000"/>
                </a:solidFill>
              </a:rPr>
              <a:t>(Polynomial </a:t>
            </a:r>
            <a:r>
              <a:rPr lang="en-US" altLang="zh-CN" sz="3200" dirty="0" smtClean="0">
                <a:solidFill>
                  <a:srgbClr val="FF0000"/>
                </a:solidFill>
              </a:rPr>
              <a:t>Problem)</a:t>
            </a:r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可以</a:t>
            </a:r>
            <a:r>
              <a:rPr lang="zh-CN" altLang="en-US" sz="2200" dirty="0"/>
              <a:t>在</a:t>
            </a:r>
            <a:r>
              <a:rPr lang="zh-CN" altLang="en-US" sz="2200" dirty="0">
                <a:solidFill>
                  <a:srgbClr val="FF0000"/>
                </a:solidFill>
              </a:rPr>
              <a:t>多项式时间</a:t>
            </a:r>
            <a:r>
              <a:rPr lang="zh-CN" altLang="en-US" sz="2200" dirty="0"/>
              <a:t>内通过算法求解的</a:t>
            </a:r>
            <a:r>
              <a:rPr lang="zh-CN" altLang="en-US" sz="2200" dirty="0" smtClean="0"/>
              <a:t>问题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高效</a:t>
            </a:r>
            <a:r>
              <a:rPr lang="zh-CN" altLang="en-US" sz="2200" dirty="0"/>
              <a:t>可解的</a:t>
            </a:r>
            <a:r>
              <a:rPr lang="zh-CN" altLang="en-US" sz="2200" dirty="0" smtClean="0"/>
              <a:t>问题</a:t>
            </a:r>
            <a:endParaRPr lang="en-US" altLang="zh-CN" sz="2200" dirty="0" smtClean="0"/>
          </a:p>
          <a:p>
            <a:pPr lvl="1">
              <a:lnSpc>
                <a:spcPct val="150000"/>
              </a:lnSpc>
            </a:pPr>
            <a:r>
              <a:rPr lang="zh-CN" altLang="en-US" sz="2200" dirty="0" smtClean="0"/>
              <a:t>设计的算法时间复杂度小于多项式阶，例如</a:t>
            </a:r>
            <a:r>
              <a:rPr lang="en-US" altLang="zh-CN" sz="2400" dirty="0" smtClean="0"/>
              <a:t>n</a:t>
            </a:r>
            <a:r>
              <a:rPr lang="en-US" altLang="zh-CN" sz="2400" baseline="30000" dirty="0" smtClean="0"/>
              <a:t>2</a:t>
            </a:r>
            <a:r>
              <a:rPr lang="en-US" altLang="zh-CN" sz="2400" dirty="0"/>
              <a:t>,</a:t>
            </a:r>
            <a:r>
              <a:rPr lang="en-US" altLang="zh-CN" sz="2400" dirty="0" smtClean="0"/>
              <a:t>n</a:t>
            </a:r>
            <a:r>
              <a:rPr lang="en-US" altLang="zh-CN" sz="2400" baseline="30000" dirty="0" smtClean="0"/>
              <a:t>4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n(log(n</a:t>
            </a:r>
            <a:r>
              <a:rPr lang="en-US" altLang="zh-CN" sz="2400" dirty="0" smtClean="0"/>
              <a:t>))</a:t>
            </a:r>
            <a:r>
              <a:rPr lang="zh-CN" altLang="en-US" sz="2400" dirty="0" smtClean="0"/>
              <a:t>都是</a:t>
            </a:r>
            <a:r>
              <a:rPr lang="en-US" altLang="zh-CN" sz="2400" dirty="0"/>
              <a:t>P</a:t>
            </a:r>
            <a:r>
              <a:rPr lang="zh-CN" altLang="en-US" sz="2400" dirty="0" smtClean="0"/>
              <a:t>时间的，</a:t>
            </a:r>
            <a:r>
              <a:rPr lang="zh-CN" altLang="en-US" sz="2400" dirty="0"/>
              <a:t>指数</a:t>
            </a:r>
            <a:r>
              <a:rPr lang="zh-CN" altLang="en-US" sz="2400" dirty="0" smtClean="0"/>
              <a:t>级别如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n</a:t>
            </a:r>
            <a:r>
              <a:rPr lang="en-US" altLang="zh-CN" sz="2400" dirty="0" smtClean="0"/>
              <a:t>,n</a:t>
            </a:r>
            <a:r>
              <a:rPr lang="en-US" altLang="zh-CN" sz="2400" baseline="30000" dirty="0" smtClean="0"/>
              <a:t>n</a:t>
            </a:r>
            <a:r>
              <a:rPr lang="zh-CN" altLang="en-US" sz="2400" dirty="0" smtClean="0"/>
              <a:t>就</a:t>
            </a:r>
            <a:r>
              <a:rPr lang="zh-CN" altLang="en-US" sz="2400" dirty="0"/>
              <a:t>不是</a:t>
            </a:r>
            <a:r>
              <a:rPr lang="en-US" altLang="zh-CN" sz="2400" dirty="0"/>
              <a:t>P</a:t>
            </a:r>
            <a:r>
              <a:rPr lang="zh-CN" altLang="en-US" sz="2400" dirty="0" smtClean="0"/>
              <a:t>时间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en-US" altLang="zh-CN" sz="2200" dirty="0" smtClean="0"/>
              <a:t>P</a:t>
            </a:r>
            <a:r>
              <a:rPr lang="zh-CN" altLang="en-US" sz="2200" dirty="0" smtClean="0"/>
              <a:t>类问题，如</a:t>
            </a:r>
            <a:r>
              <a:rPr lang="zh-CN" altLang="en-US" sz="2200" dirty="0"/>
              <a:t>：数值排序问题、查找</a:t>
            </a:r>
            <a:r>
              <a:rPr lang="zh-CN" altLang="en-US" sz="2200" dirty="0" smtClean="0"/>
              <a:t>问题</a:t>
            </a:r>
            <a:endParaRPr lang="en-US" altLang="zh-CN" sz="2200" dirty="0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2F57CF1A-5B1B-3C61-8A7A-D6D41A9D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8D9A466-643A-4D6D-89BF-6C536610B7A5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29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76B6657-832A-62A0-1D7F-770579B37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941388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渐近分析的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记号 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O</a:t>
            </a:r>
            <a:r>
              <a:rPr lang="en-US" altLang="zh-CN" sz="2800" b="1" dirty="0">
                <a:solidFill>
                  <a:srgbClr val="CC0000"/>
                </a:solidFill>
              </a:rPr>
              <a:t>, </a:t>
            </a:r>
            <a:r>
              <a:rPr lang="en-US" altLang="zh-CN" sz="2800" b="1" dirty="0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800" b="1" dirty="0">
                <a:solidFill>
                  <a:srgbClr val="CC0000"/>
                </a:solidFill>
              </a:rPr>
              <a:t>, </a:t>
            </a:r>
            <a:r>
              <a:rPr lang="en-US" altLang="zh-CN" sz="2800" b="1" dirty="0">
                <a:solidFill>
                  <a:srgbClr val="CC0000"/>
                </a:solidFill>
                <a:latin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CC0000"/>
                </a:solidFill>
              </a:rPr>
              <a:t>, o, </a:t>
            </a:r>
            <a:r>
              <a:rPr lang="en-US" altLang="zh-CN" sz="2800" b="1" dirty="0">
                <a:solidFill>
                  <a:srgbClr val="CC0000"/>
                </a:solidFill>
                <a:latin typeface="Symbol" panose="05050102010706020507" pitchFamily="18" charset="2"/>
              </a:rPr>
              <a:t>w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69B2C1E-DEA7-BBE1-1AF4-CE5AAAB9A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77900"/>
            <a:ext cx="8250990" cy="43275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在下面的讨论中，对所有</a:t>
            </a:r>
            <a:r>
              <a:rPr lang="en-US" altLang="zh-CN" sz="2400" i="1" dirty="0"/>
              <a:t>n</a:t>
            </a:r>
            <a:r>
              <a:rPr lang="zh-CN" altLang="en-US" sz="2400" dirty="0" smtClean="0"/>
              <a:t>，函数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n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</a:t>
            </a:r>
            <a:r>
              <a:rPr lang="en-US" altLang="zh-CN" sz="2400" dirty="0"/>
              <a:t> 0</a:t>
            </a:r>
            <a:r>
              <a:rPr lang="zh-CN" altLang="en-US" sz="2400" dirty="0"/>
              <a:t>，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</a:t>
            </a:r>
            <a:r>
              <a:rPr lang="en-US" altLang="zh-CN" sz="2400" dirty="0"/>
              <a:t> 0</a:t>
            </a:r>
            <a:r>
              <a:rPr lang="zh-CN" altLang="en-US" sz="2400" dirty="0"/>
              <a:t>。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b="1" dirty="0">
                <a:solidFill>
                  <a:srgbClr val="3907F1"/>
                </a:solidFill>
              </a:rPr>
              <a:t>渐近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上界 </a:t>
            </a:r>
            <a:r>
              <a:rPr lang="en-US" altLang="zh-CN" sz="2400" b="1" dirty="0" smtClean="0">
                <a:solidFill>
                  <a:srgbClr val="3907F1"/>
                </a:solidFill>
              </a:rPr>
              <a:t>O</a:t>
            </a:r>
            <a:endParaRPr lang="en-US" altLang="zh-CN" sz="2400" b="1" dirty="0">
              <a:solidFill>
                <a:srgbClr val="3907F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存在</a:t>
            </a:r>
            <a:r>
              <a:rPr lang="zh-CN" altLang="en-US" sz="2400" dirty="0"/>
              <a:t>正常数</a:t>
            </a:r>
            <a:r>
              <a:rPr lang="en-US" altLang="zh-CN" sz="2400" i="1" dirty="0"/>
              <a:t>c</a:t>
            </a:r>
            <a:r>
              <a:rPr lang="zh-CN" altLang="en-US" sz="2400" dirty="0"/>
              <a:t>和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/>
              <a:t> ，</a:t>
            </a:r>
            <a:r>
              <a:rPr lang="zh-CN" altLang="en-US" sz="2400" dirty="0" smtClean="0"/>
              <a:t>使得</a:t>
            </a:r>
            <a:r>
              <a:rPr lang="zh-CN" altLang="en-US" sz="2400" dirty="0">
                <a:solidFill>
                  <a:srgbClr val="FF0000"/>
                </a:solidFill>
              </a:rPr>
              <a:t>对所有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有：</a:t>
            </a:r>
            <a:r>
              <a:rPr lang="en-US" altLang="zh-CN" sz="2400" dirty="0">
                <a:solidFill>
                  <a:srgbClr val="FF0000"/>
                </a:solidFill>
              </a:rPr>
              <a:t>0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solidFill>
                  <a:srgbClr val="FF0000"/>
                </a:solidFill>
              </a:rPr>
              <a:t>f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cg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zh-CN" altLang="en-US" sz="2400" dirty="0" smtClean="0"/>
              <a:t>，称</a:t>
            </a:r>
            <a:r>
              <a:rPr lang="en-US" altLang="zh-CN" sz="2400" dirty="0" smtClean="0"/>
              <a:t>g(n)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f(n)</a:t>
            </a:r>
            <a:r>
              <a:rPr lang="zh-CN" altLang="en-US" sz="2400" dirty="0" smtClean="0"/>
              <a:t>的</a:t>
            </a:r>
            <a:r>
              <a:rPr lang="zh-CN" altLang="en-US" sz="2400" b="1" dirty="0">
                <a:solidFill>
                  <a:srgbClr val="3907F1"/>
                </a:solidFill>
              </a:rPr>
              <a:t>渐近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上界</a:t>
            </a:r>
            <a:r>
              <a:rPr lang="zh-CN" altLang="en-US" sz="2400" dirty="0" smtClean="0"/>
              <a:t>。</a:t>
            </a:r>
            <a:r>
              <a:rPr lang="en-US" altLang="zh-CN" sz="2400" i="1" dirty="0" smtClean="0"/>
              <a:t> </a:t>
            </a:r>
            <a:r>
              <a:rPr lang="zh-CN" altLang="en-US" sz="2400" dirty="0" smtClean="0"/>
              <a:t>记作</a:t>
            </a:r>
            <a:r>
              <a:rPr lang="en-US" altLang="zh-CN" sz="2400" i="1" dirty="0" smtClean="0"/>
              <a:t>f</a:t>
            </a:r>
            <a:r>
              <a:rPr lang="en-US" altLang="zh-CN" sz="2400" dirty="0" smtClean="0"/>
              <a:t>(</a:t>
            </a:r>
            <a:r>
              <a:rPr lang="en-US" altLang="zh-CN" sz="2400" i="1" dirty="0" smtClean="0"/>
              <a:t>n</a:t>
            </a:r>
            <a:r>
              <a:rPr lang="en-US" altLang="zh-CN" sz="2400" dirty="0" smtClean="0"/>
              <a:t>)=</a:t>
            </a:r>
            <a:r>
              <a:rPr lang="en-US" altLang="zh-CN" sz="2400" b="1" dirty="0" smtClean="0">
                <a:solidFill>
                  <a:srgbClr val="3907F1"/>
                </a:solidFill>
              </a:rPr>
              <a:t>O</a:t>
            </a:r>
            <a:r>
              <a:rPr lang="en-US" altLang="zh-CN" sz="2400" i="1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</a:p>
        </p:txBody>
      </p:sp>
      <p:pic>
        <p:nvPicPr>
          <p:cNvPr id="24580" name="Picture 8" descr="graph_O">
            <a:extLst>
              <a:ext uri="{FF2B5EF4-FFF2-40B4-BE49-F238E27FC236}">
                <a16:creationId xmlns:a16="http://schemas.microsoft.com/office/drawing/2014/main" id="{C769E234-AFA6-035E-D5BD-AFC34372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916" y="3429000"/>
            <a:ext cx="3243262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12226B2-F25B-BB18-5894-D888EDEDBB96}"/>
              </a:ext>
            </a:extLst>
          </p:cNvPr>
          <p:cNvSpPr/>
          <p:nvPr/>
        </p:nvSpPr>
        <p:spPr>
          <a:xfrm>
            <a:off x="1048515" y="3709155"/>
            <a:ext cx="197643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3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baseline="30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3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=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O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baseline="30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4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) </a:t>
            </a:r>
            <a:endParaRPr lang="zh-CN" alt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A5C84A-591C-EA6B-4C0B-CE6FF1962EFB}"/>
              </a:ext>
            </a:extLst>
          </p:cNvPr>
          <p:cNvSpPr/>
          <p:nvPr/>
        </p:nvSpPr>
        <p:spPr>
          <a:xfrm>
            <a:off x="971600" y="4581128"/>
            <a:ext cx="278765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2n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 + 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3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 = 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O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baseline="30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2</a:t>
            </a:r>
            <a:r>
              <a:rPr lang="en-US" altLang="zh-CN" sz="3200" kern="0" dirty="0" smtClean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) </a:t>
            </a:r>
            <a:endParaRPr lang="zh-CN" alt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50248" y="4517057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/>
              <a:t>松散的界限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6A5C84A-591C-EA6B-4C0B-CE6FF1962EFB}"/>
              </a:ext>
            </a:extLst>
          </p:cNvPr>
          <p:cNvSpPr/>
          <p:nvPr/>
        </p:nvSpPr>
        <p:spPr>
          <a:xfrm>
            <a:off x="971600" y="5305425"/>
            <a:ext cx="25490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2n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 + 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3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 = </a:t>
            </a:r>
            <a:r>
              <a:rPr lang="en-US" altLang="zh-CN" sz="3200" i="1" kern="0" dirty="0" smtClean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O</a:t>
            </a:r>
            <a:r>
              <a:rPr lang="en-US" altLang="zh-CN" sz="3200" kern="0" dirty="0" smtClean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lang="en-US" altLang="zh-CN" sz="3200" i="1" kern="0" dirty="0" smtClean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dirty="0" smtClean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) </a:t>
            </a:r>
            <a:endParaRPr lang="zh-CN" altLang="en-US" sz="18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50248" y="524135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/>
              <a:t>较好的界限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BC9A830B-1D7D-E2D0-A37B-05A563007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</a:t>
            </a:r>
            <a:r>
              <a:rPr lang="zh-CN" altLang="en-US" dirty="0" smtClean="0"/>
              <a:t>类问题</a:t>
            </a:r>
            <a:endParaRPr lang="zh-CN" altLang="en-US" dirty="0"/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4563CE24-BA9D-2BC8-9107-E3F536332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363272" cy="4530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NP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Nondeterministic </a:t>
            </a:r>
            <a:r>
              <a:rPr lang="en-US" altLang="zh-CN" sz="2400" b="1" dirty="0" err="1">
                <a:solidFill>
                  <a:srgbClr val="FF0000"/>
                </a:solidFill>
              </a:rPr>
              <a:t>Polynomially</a:t>
            </a:r>
            <a:r>
              <a:rPr lang="zh-CN" altLang="en-US" sz="2400" b="1" dirty="0">
                <a:solidFill>
                  <a:srgbClr val="FF0000"/>
                </a:solidFill>
              </a:rPr>
              <a:t>，非确定性多项式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</a:rPr>
              <a:t>类问题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可以</a:t>
            </a:r>
            <a:r>
              <a:rPr lang="zh-CN" altLang="en-US" sz="2000" dirty="0"/>
              <a:t>在多项式时间内</a:t>
            </a:r>
            <a:r>
              <a:rPr lang="zh-CN" altLang="en-US" sz="2000" dirty="0">
                <a:solidFill>
                  <a:srgbClr val="FF0000"/>
                </a:solidFill>
              </a:rPr>
              <a:t>验证解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问题（</a:t>
            </a:r>
            <a:r>
              <a:rPr lang="zh-CN" altLang="en-US" sz="2000" dirty="0"/>
              <a:t>尚未找到</a:t>
            </a:r>
            <a:r>
              <a:rPr lang="zh-CN" altLang="en-US" sz="2000" dirty="0" smtClean="0"/>
              <a:t>多项式时间算法）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smtClean="0"/>
              <a:t>NP</a:t>
            </a:r>
            <a:r>
              <a:rPr lang="zh-CN" altLang="en-US" sz="2000" dirty="0" smtClean="0"/>
              <a:t>类问题是</a:t>
            </a:r>
            <a:r>
              <a:rPr lang="zh-CN" altLang="en-US" sz="2000" dirty="0"/>
              <a:t>比</a:t>
            </a:r>
            <a:r>
              <a:rPr lang="en-US" altLang="zh-CN" sz="2000" dirty="0" smtClean="0"/>
              <a:t>P</a:t>
            </a:r>
            <a:r>
              <a:rPr lang="zh-CN" altLang="en-US" sz="2000" dirty="0" smtClean="0"/>
              <a:t>类问题更</a:t>
            </a:r>
            <a:r>
              <a:rPr lang="zh-CN" altLang="en-US" sz="2000" dirty="0"/>
              <a:t>困难的问题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通常</a:t>
            </a:r>
            <a:r>
              <a:rPr lang="en-US" altLang="zh-CN" sz="2000" dirty="0" smtClean="0"/>
              <a:t>NP</a:t>
            </a:r>
            <a:r>
              <a:rPr lang="zh-CN" altLang="en-US" sz="2000" dirty="0" smtClean="0"/>
              <a:t>的时间</a:t>
            </a:r>
            <a:r>
              <a:rPr lang="zh-CN" altLang="en-US" sz="2000" dirty="0"/>
              <a:t>复杂度都是指数</a:t>
            </a:r>
            <a:r>
              <a:rPr lang="zh-CN" altLang="en-US" sz="2000" dirty="0" smtClean="0"/>
              <a:t>阶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例如猜密码问题。验证</a:t>
            </a:r>
            <a:r>
              <a:rPr lang="zh-CN" altLang="en-US" sz="2000" dirty="0"/>
              <a:t>密码是否正确容易，但暴力破解耗时极长。</a:t>
            </a:r>
            <a:endParaRPr lang="en-US" altLang="zh-CN" sz="2000" dirty="0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2F329C93-41F8-D5C2-1FC2-6E3374F2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69A8F17-652B-4EF4-8CAA-9E28C6301C15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30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31343" y="4597097"/>
            <a:ext cx="7992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333333"/>
                </a:solidFill>
                <a:latin typeface="Helvetica Neue"/>
              </a:rPr>
              <a:t>例如，对方程                 求解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很难，但是</a:t>
            </a:r>
            <a:r>
              <a:rPr lang="zh-CN" altLang="en-US" sz="2000" dirty="0" smtClean="0">
                <a:solidFill>
                  <a:srgbClr val="333333"/>
                </a:solidFill>
                <a:latin typeface="Helvetica Neue"/>
              </a:rPr>
              <a:t>验证     很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容易。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53" y="4600304"/>
            <a:ext cx="1944216" cy="3476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4672992"/>
            <a:ext cx="593209" cy="2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BC9A830B-1D7D-E2D0-A37B-05A563007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完全性理论</a:t>
            </a: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4563CE24-BA9D-2BC8-9107-E3F536332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2913"/>
            <a:ext cx="8363272" cy="4530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NP-Hard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问题</a:t>
            </a:r>
            <a:r>
              <a:rPr lang="zh-CN" altLang="en-US" sz="2400" dirty="0" smtClean="0">
                <a:solidFill>
                  <a:srgbClr val="FF0000"/>
                </a:solidFill>
              </a:rPr>
              <a:t>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其难度不低于任何的</a:t>
            </a:r>
            <a:r>
              <a:rPr lang="en-US" altLang="zh-CN" sz="2000" dirty="0" smtClean="0"/>
              <a:t>NP</a:t>
            </a:r>
            <a:r>
              <a:rPr lang="zh-CN" altLang="en-US" sz="2000" dirty="0" smtClean="0"/>
              <a:t>问题，但可能</a:t>
            </a:r>
            <a:r>
              <a:rPr lang="zh-CN" altLang="en-US" sz="2000" dirty="0"/>
              <a:t>超出</a:t>
            </a:r>
            <a:r>
              <a:rPr lang="en-US" altLang="zh-CN" sz="2000" dirty="0"/>
              <a:t>NP</a:t>
            </a:r>
            <a:r>
              <a:rPr lang="zh-CN" altLang="en-US" sz="2000" dirty="0"/>
              <a:t>类的</a:t>
            </a:r>
            <a:r>
              <a:rPr lang="zh-CN" altLang="en-US" sz="2000" dirty="0" smtClean="0"/>
              <a:t>范围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如不可判定问题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停机问题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解</a:t>
            </a:r>
            <a:r>
              <a:rPr lang="zh-CN" altLang="en-US" sz="2000" dirty="0"/>
              <a:t>无法在多项式时间内</a:t>
            </a:r>
            <a:r>
              <a:rPr lang="zh-CN" altLang="en-US" sz="2000" dirty="0" smtClean="0"/>
              <a:t>验证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NP-Complete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问题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NP</a:t>
            </a:r>
            <a:r>
              <a:rPr lang="zh-CN" altLang="en-US" sz="2000" dirty="0"/>
              <a:t>中最难的问题，是</a:t>
            </a:r>
            <a:r>
              <a:rPr lang="en-US" altLang="zh-CN" sz="2000" dirty="0"/>
              <a:t>NP</a:t>
            </a:r>
            <a:r>
              <a:rPr lang="zh-CN" altLang="en-US" sz="2000" dirty="0"/>
              <a:t>与</a:t>
            </a:r>
            <a:r>
              <a:rPr lang="en-US" altLang="zh-CN" sz="2000" dirty="0"/>
              <a:t>NP-Hard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交集</a:t>
            </a:r>
            <a:r>
              <a:rPr lang="en-US" altLang="zh-CN" sz="2000" dirty="0" smtClean="0"/>
              <a:t> </a:t>
            </a:r>
          </a:p>
          <a:p>
            <a:pPr lvl="1">
              <a:lnSpc>
                <a:spcPct val="150000"/>
              </a:lnSpc>
            </a:pPr>
            <a:endParaRPr lang="en-US" altLang="zh-CN" sz="2000" dirty="0" smtClean="0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2F329C93-41F8-D5C2-1FC2-6E3374F2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69A8F17-652B-4EF4-8CAA-9E28C6301C15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31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09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5218"/>
            <a:ext cx="8017544" cy="4990841"/>
          </a:xfrm>
          <a:prstGeom prst="rect">
            <a:avLst/>
          </a:prstGeom>
        </p:spPr>
      </p:pic>
      <p:sp>
        <p:nvSpPr>
          <p:cNvPr id="63490" name="标题 1">
            <a:extLst>
              <a:ext uri="{FF2B5EF4-FFF2-40B4-BE49-F238E27FC236}">
                <a16:creationId xmlns:a16="http://schemas.microsoft.com/office/drawing/2014/main" id="{BC9A830B-1D7D-E2D0-A37B-05A563007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完全性理论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2F329C93-41F8-D5C2-1FC2-6E3374F2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69A8F17-652B-4EF4-8CAA-9E28C6301C15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32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14800" y="1554406"/>
            <a:ext cx="121058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  <a:latin typeface="Inter"/>
              </a:rPr>
              <a:t>停机问题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679032" y="2490510"/>
            <a:ext cx="1467068" cy="8617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Inter"/>
              </a:rPr>
              <a:t>旅行商</a:t>
            </a:r>
            <a:r>
              <a:rPr lang="zh-CN" altLang="en-US" sz="2000" dirty="0" smtClean="0">
                <a:solidFill>
                  <a:srgbClr val="404040"/>
                </a:solidFill>
                <a:latin typeface="Inter"/>
              </a:rPr>
              <a:t>问题</a:t>
            </a:r>
            <a:endParaRPr lang="en-US" altLang="zh-CN" sz="2000" dirty="0" smtClean="0">
              <a:solidFill>
                <a:srgbClr val="404040"/>
              </a:solidFill>
              <a:latin typeface="Inter"/>
            </a:endParaRPr>
          </a:p>
          <a:p>
            <a:r>
              <a:rPr lang="zh-CN" altLang="en-US" sz="2000" dirty="0">
                <a:solidFill>
                  <a:srgbClr val="404040"/>
                </a:solidFill>
                <a:latin typeface="Inter"/>
              </a:rPr>
              <a:t>背包问题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3689698" y="4409689"/>
            <a:ext cx="146706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404040"/>
                </a:solidFill>
                <a:latin typeface="Inter"/>
              </a:rPr>
              <a:t>排序</a:t>
            </a:r>
            <a:r>
              <a:rPr lang="zh-CN" altLang="en-US" sz="2000" dirty="0" smtClean="0">
                <a:solidFill>
                  <a:srgbClr val="404040"/>
                </a:solidFill>
                <a:latin typeface="Inter"/>
              </a:rPr>
              <a:t>、查找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3666588" y="3601343"/>
            <a:ext cx="1467068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404040"/>
                </a:solidFill>
                <a:latin typeface="Inter"/>
              </a:rPr>
              <a:t>猜密码问题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460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BC9A830B-1D7D-E2D0-A37B-05A563007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完全性理论</a:t>
            </a:r>
          </a:p>
        </p:txBody>
      </p:sp>
      <p:sp>
        <p:nvSpPr>
          <p:cNvPr id="63491" name="内容占位符 2">
            <a:extLst>
              <a:ext uri="{FF2B5EF4-FFF2-40B4-BE49-F238E27FC236}">
                <a16:creationId xmlns:a16="http://schemas.microsoft.com/office/drawing/2014/main" id="{4563CE24-BA9D-2BC8-9107-E3F536332B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5903" y="1340768"/>
            <a:ext cx="8363272" cy="4530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/>
              <a:t>P ⊆ NP</a:t>
            </a:r>
            <a:r>
              <a:rPr lang="zh-CN" altLang="en-US" dirty="0"/>
              <a:t>：所有</a:t>
            </a:r>
            <a:r>
              <a:rPr lang="en-US" altLang="zh-CN" dirty="0"/>
              <a:t>P</a:t>
            </a:r>
            <a:r>
              <a:rPr lang="zh-CN" altLang="en-US" dirty="0"/>
              <a:t>类问题均属于</a:t>
            </a:r>
            <a:r>
              <a:rPr lang="en-US" altLang="zh-CN" dirty="0"/>
              <a:t>NP</a:t>
            </a:r>
            <a:r>
              <a:rPr lang="zh-CN" altLang="en-US" dirty="0"/>
              <a:t>类</a:t>
            </a:r>
            <a:r>
              <a:rPr lang="zh-CN" altLang="en-US" dirty="0" smtClean="0"/>
              <a:t>问题。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sz="800" b="1" dirty="0" smtClean="0"/>
          </a:p>
          <a:p>
            <a:pPr>
              <a:lnSpc>
                <a:spcPct val="150000"/>
              </a:lnSpc>
            </a:pPr>
            <a:r>
              <a:rPr lang="en-US" altLang="zh-CN" sz="2600" b="1" dirty="0" smtClean="0"/>
              <a:t>P </a:t>
            </a:r>
            <a:r>
              <a:rPr lang="en-US" altLang="zh-CN" sz="2600" b="1" dirty="0"/>
              <a:t>vs NP</a:t>
            </a:r>
            <a:r>
              <a:rPr lang="zh-CN" altLang="en-US" sz="2600" b="1" dirty="0"/>
              <a:t>问题的意义</a:t>
            </a:r>
          </a:p>
          <a:p>
            <a:pPr lvl="1">
              <a:lnSpc>
                <a:spcPct val="150000"/>
              </a:lnSpc>
            </a:pPr>
            <a:r>
              <a:rPr lang="zh-CN" altLang="en-US" sz="2200" b="1" dirty="0"/>
              <a:t>若</a:t>
            </a:r>
            <a:r>
              <a:rPr lang="en-US" altLang="zh-CN" sz="2200" b="1" dirty="0"/>
              <a:t>P=NP</a:t>
            </a:r>
            <a:r>
              <a:rPr lang="zh-CN" altLang="en-US" sz="2200" dirty="0"/>
              <a:t>：所有</a:t>
            </a:r>
            <a:r>
              <a:rPr lang="en-US" altLang="zh-CN" sz="2200" dirty="0"/>
              <a:t>NP</a:t>
            </a:r>
            <a:r>
              <a:rPr lang="zh-CN" altLang="en-US" sz="2200" dirty="0" smtClean="0"/>
              <a:t>问题均</a:t>
            </a:r>
            <a:r>
              <a:rPr lang="zh-CN" altLang="en-US" sz="2200" dirty="0"/>
              <a:t>可在多项式时间内解决。</a:t>
            </a:r>
          </a:p>
          <a:p>
            <a:pPr lvl="1">
              <a:lnSpc>
                <a:spcPct val="150000"/>
              </a:lnSpc>
            </a:pPr>
            <a:r>
              <a:rPr lang="zh-CN" altLang="en-US" sz="2200" b="1" dirty="0"/>
              <a:t>若</a:t>
            </a:r>
            <a:r>
              <a:rPr lang="en-US" altLang="zh-CN" sz="2200" b="1" dirty="0"/>
              <a:t>P≠NP</a:t>
            </a:r>
            <a:r>
              <a:rPr lang="zh-CN" altLang="en-US" sz="2200" dirty="0"/>
              <a:t>：存在</a:t>
            </a:r>
            <a:r>
              <a:rPr lang="en-US" altLang="zh-CN" sz="2200" dirty="0"/>
              <a:t>NP</a:t>
            </a:r>
            <a:r>
              <a:rPr lang="zh-CN" altLang="en-US" sz="2200" dirty="0"/>
              <a:t>问题无法高效解决，</a:t>
            </a:r>
            <a:r>
              <a:rPr lang="en-US" altLang="zh-CN" sz="2200" dirty="0"/>
              <a:t>NP-Complete</a:t>
            </a:r>
            <a:r>
              <a:rPr lang="zh-CN" altLang="en-US" sz="2200" dirty="0"/>
              <a:t>问题属于此范畴。</a:t>
            </a:r>
          </a:p>
          <a:p>
            <a:pPr>
              <a:lnSpc>
                <a:spcPct val="150000"/>
              </a:lnSpc>
            </a:pPr>
            <a:r>
              <a:rPr lang="zh-CN" altLang="en-US" sz="2600" b="1" dirty="0"/>
              <a:t>现状</a:t>
            </a:r>
            <a:r>
              <a:rPr lang="zh-CN" altLang="en-US" sz="2600" dirty="0"/>
              <a:t>：</a:t>
            </a:r>
            <a:r>
              <a:rPr lang="en-US" altLang="zh-CN" sz="2600" dirty="0"/>
              <a:t>P</a:t>
            </a:r>
            <a:r>
              <a:rPr lang="zh-CN" altLang="en-US" sz="2600" dirty="0"/>
              <a:t>与</a:t>
            </a:r>
            <a:r>
              <a:rPr lang="en-US" altLang="zh-CN" sz="2600" dirty="0"/>
              <a:t>NP</a:t>
            </a:r>
            <a:r>
              <a:rPr lang="zh-CN" altLang="en-US" sz="2600" dirty="0"/>
              <a:t>的关系是计算机科学中最重要的未解问题</a:t>
            </a:r>
            <a:r>
              <a:rPr lang="zh-CN" altLang="en-US" sz="2600" dirty="0" smtClean="0"/>
              <a:t>之一 。</a:t>
            </a:r>
            <a:endParaRPr lang="zh-CN" altLang="en-US" sz="2600" dirty="0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2F329C93-41F8-D5C2-1FC2-6E3374F2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69A8F17-652B-4EF4-8CAA-9E28C6301C15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33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381" y="228981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8229600" h="609600">
                <a:moveTo>
                  <a:pt x="0" y="609600"/>
                </a:moveTo>
                <a:lnTo>
                  <a:pt x="0" y="0"/>
                </a:lnTo>
                <a:lnTo>
                  <a:pt x="8229600" y="0"/>
                </a:lnTo>
              </a:path>
            </a:pathLst>
          </a:custGeom>
          <a:ln w="19050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80415"/>
            <a:ext cx="10922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宋体"/>
                <a:cs typeface="宋体"/>
              </a:rPr>
              <a:t>作业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691" y="1529841"/>
            <a:ext cx="8370570" cy="2852704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561340" indent="-342900">
              <a:lnSpc>
                <a:spcPct val="100000"/>
              </a:lnSpc>
              <a:spcBef>
                <a:spcPts val="68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561340" algn="l"/>
              </a:tabLst>
            </a:pPr>
            <a:r>
              <a:rPr lang="zh-CN" altLang="en-US" sz="3000" spc="-10" dirty="0" smtClean="0">
                <a:latin typeface="Arial"/>
                <a:cs typeface="Arial"/>
              </a:rPr>
              <a:t>算法分析题</a:t>
            </a:r>
            <a:r>
              <a:rPr lang="en-US" altLang="zh-CN" sz="3000" spc="-10" dirty="0" smtClean="0">
                <a:latin typeface="Arial"/>
                <a:cs typeface="Arial"/>
              </a:rPr>
              <a:t>1</a:t>
            </a:r>
            <a:r>
              <a:rPr lang="zh-CN" altLang="en-US" sz="3000" spc="-10" dirty="0" smtClean="0">
                <a:latin typeface="Arial"/>
                <a:cs typeface="Arial"/>
              </a:rPr>
              <a:t>：</a:t>
            </a:r>
            <a:r>
              <a:rPr lang="en-US" altLang="zh-CN" sz="3000" spc="-10" dirty="0" smtClean="0">
                <a:latin typeface="Arial"/>
                <a:cs typeface="Arial"/>
              </a:rPr>
              <a:t>1-3</a:t>
            </a:r>
            <a:r>
              <a:rPr lang="en-US" altLang="zh-CN" spc="-10" dirty="0">
                <a:latin typeface="Arial"/>
                <a:cs typeface="Arial"/>
              </a:rPr>
              <a:t>,</a:t>
            </a:r>
            <a:r>
              <a:rPr sz="3000" spc="-10" dirty="0" smtClean="0">
                <a:latin typeface="Arial"/>
                <a:cs typeface="Arial"/>
              </a:rPr>
              <a:t>1-6,1-</a:t>
            </a:r>
            <a:r>
              <a:rPr sz="3000" spc="-50" dirty="0" smtClean="0">
                <a:latin typeface="Arial"/>
                <a:cs typeface="Arial"/>
              </a:rPr>
              <a:t>7</a:t>
            </a:r>
            <a:endParaRPr lang="en-US" sz="3000" spc="-50" dirty="0" smtClean="0">
              <a:latin typeface="Arial"/>
              <a:cs typeface="Arial"/>
            </a:endParaRPr>
          </a:p>
          <a:p>
            <a:pPr marL="561340" indent="-342900">
              <a:lnSpc>
                <a:spcPct val="100000"/>
              </a:lnSpc>
              <a:spcBef>
                <a:spcPts val="68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561340" algn="l"/>
              </a:tabLst>
            </a:pPr>
            <a:endParaRPr lang="en-US" spc="-50" dirty="0">
              <a:latin typeface="Arial"/>
              <a:cs typeface="Arial"/>
            </a:endParaRPr>
          </a:p>
          <a:p>
            <a:pPr marL="561340" indent="-342900">
              <a:lnSpc>
                <a:spcPct val="100000"/>
              </a:lnSpc>
              <a:spcBef>
                <a:spcPts val="685"/>
              </a:spcBef>
              <a:buClr>
                <a:srgbClr val="CC9900"/>
              </a:buClr>
              <a:buSzPct val="65000"/>
              <a:buFont typeface="Wingdings"/>
              <a:buChar char=""/>
              <a:tabLst>
                <a:tab pos="561340" algn="l"/>
              </a:tabLst>
            </a:pPr>
            <a:r>
              <a:rPr lang="zh-CN" altLang="en-US" sz="3000" spc="-50" dirty="0" smtClean="0">
                <a:latin typeface="Arial"/>
                <a:cs typeface="Arial"/>
              </a:rPr>
              <a:t>算法实现题</a:t>
            </a:r>
            <a:r>
              <a:rPr lang="en-US" altLang="zh-CN" sz="3000" spc="-50" dirty="0" smtClean="0">
                <a:latin typeface="Arial"/>
                <a:cs typeface="Arial"/>
              </a:rPr>
              <a:t>1</a:t>
            </a:r>
            <a:r>
              <a:rPr lang="zh-CN" altLang="en-US" sz="3000" spc="-50" dirty="0" smtClean="0">
                <a:latin typeface="Arial"/>
                <a:cs typeface="Arial"/>
              </a:rPr>
              <a:t>：</a:t>
            </a:r>
            <a:r>
              <a:rPr lang="en-US" altLang="zh-CN" sz="3000" spc="-50" dirty="0" smtClean="0">
                <a:latin typeface="Arial"/>
                <a:cs typeface="Arial"/>
              </a:rPr>
              <a:t>1-3</a:t>
            </a:r>
            <a:r>
              <a:rPr lang="en-US" altLang="zh-CN" spc="-50" dirty="0" smtClean="0">
                <a:latin typeface="Arial"/>
                <a:cs typeface="Arial"/>
              </a:rPr>
              <a:t>,1-4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endParaRPr lang="en-US" sz="3000" spc="-5" dirty="0" smtClean="0">
              <a:solidFill>
                <a:srgbClr val="000066"/>
              </a:solidFill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lang="en-US" sz="3000" spc="-5" dirty="0" smtClean="0">
                <a:solidFill>
                  <a:srgbClr val="000066"/>
                </a:solidFill>
                <a:latin typeface="微软雅黑"/>
                <a:cs typeface="微软雅黑"/>
              </a:rPr>
              <a:t>     3.17</a:t>
            </a:r>
            <a:r>
              <a:rPr sz="3000" spc="-5" dirty="0" smtClean="0">
                <a:solidFill>
                  <a:srgbClr val="000066"/>
                </a:solidFill>
                <a:latin typeface="微软雅黑"/>
                <a:cs typeface="微软雅黑"/>
              </a:rPr>
              <a:t>前</a:t>
            </a:r>
            <a:r>
              <a:rPr lang="zh-CN" altLang="en-US" sz="3000" spc="-5" dirty="0" smtClean="0">
                <a:solidFill>
                  <a:srgbClr val="000066"/>
                </a:solidFill>
                <a:latin typeface="微软雅黑"/>
                <a:cs typeface="微软雅黑"/>
              </a:rPr>
              <a:t>在</a:t>
            </a:r>
            <a:r>
              <a:rPr lang="en-US" altLang="zh-CN" sz="3000" spc="-5" dirty="0" smtClean="0">
                <a:solidFill>
                  <a:srgbClr val="000066"/>
                </a:solidFill>
                <a:latin typeface="微软雅黑"/>
                <a:cs typeface="微软雅黑"/>
              </a:rPr>
              <a:t>canvas</a:t>
            </a:r>
            <a:r>
              <a:rPr lang="zh-CN" altLang="en-US" sz="3000" spc="-5" dirty="0" smtClean="0">
                <a:solidFill>
                  <a:srgbClr val="000066"/>
                </a:solidFill>
                <a:latin typeface="微软雅黑"/>
                <a:cs typeface="微软雅黑"/>
              </a:rPr>
              <a:t>提交</a:t>
            </a:r>
            <a:endParaRPr sz="3000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9973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048DC8B4-E8FB-B626-D534-38243D338F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7643192" cy="5078412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）</a:t>
            </a:r>
            <a:r>
              <a:rPr lang="zh-CN" altLang="en-US" sz="2400" b="1" dirty="0">
                <a:solidFill>
                  <a:srgbClr val="3907F1"/>
                </a:solidFill>
              </a:rPr>
              <a:t>渐近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下界 </a:t>
            </a:r>
            <a:r>
              <a:rPr lang="zh-CN" altLang="en-US" sz="2400" b="1" dirty="0" smtClean="0">
                <a:solidFill>
                  <a:srgbClr val="3907F1"/>
                </a:solidFill>
                <a:sym typeface="Symbol" panose="05050102010706020507" pitchFamily="18" charset="2"/>
              </a:rPr>
              <a:t></a:t>
            </a:r>
            <a:r>
              <a:rPr lang="zh-CN" altLang="en-US" sz="2400" dirty="0" smtClean="0">
                <a:solidFill>
                  <a:srgbClr val="000000"/>
                </a:solidFill>
              </a:rPr>
              <a:t> 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Clr>
                <a:srgbClr val="CC9900"/>
              </a:buClr>
              <a:buNone/>
            </a:pPr>
            <a:r>
              <a:rPr lang="zh-CN" altLang="en-US" sz="2400" dirty="0" smtClean="0">
                <a:solidFill>
                  <a:srgbClr val="000000"/>
                </a:solidFill>
              </a:rPr>
              <a:t>存在</a:t>
            </a:r>
            <a:r>
              <a:rPr lang="zh-CN" altLang="en-US" sz="2400" dirty="0">
                <a:solidFill>
                  <a:srgbClr val="000000"/>
                </a:solidFill>
              </a:rPr>
              <a:t>正常数</a:t>
            </a:r>
            <a:r>
              <a:rPr lang="en-US" altLang="zh-CN" sz="2400" i="1" dirty="0">
                <a:solidFill>
                  <a:srgbClr val="000000"/>
                </a:solidFill>
              </a:rPr>
              <a:t>c</a:t>
            </a:r>
            <a:r>
              <a:rPr lang="zh-CN" altLang="en-US" sz="2400" dirty="0">
                <a:solidFill>
                  <a:srgbClr val="000000"/>
                </a:solidFill>
              </a:rPr>
              <a:t>和</a:t>
            </a:r>
            <a:r>
              <a:rPr lang="en-US" altLang="zh-CN" sz="2400" i="1" dirty="0">
                <a:solidFill>
                  <a:srgbClr val="000000"/>
                </a:solidFill>
              </a:rPr>
              <a:t>n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0</a:t>
            </a:r>
            <a:r>
              <a:rPr lang="zh-CN" altLang="en-US" sz="2400" dirty="0">
                <a:solidFill>
                  <a:srgbClr val="000000"/>
                </a:solidFill>
              </a:rPr>
              <a:t>使得对所有</a:t>
            </a:r>
            <a:r>
              <a:rPr lang="en-US" altLang="zh-CN" sz="2400" i="1" dirty="0">
                <a:solidFill>
                  <a:srgbClr val="000000"/>
                </a:solidFill>
              </a:rPr>
              <a:t>n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solidFill>
                  <a:srgbClr val="000000"/>
                </a:solidFill>
              </a:rPr>
              <a:t>n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0</a:t>
            </a:r>
            <a:r>
              <a:rPr lang="zh-CN" altLang="en-US" sz="2400" dirty="0">
                <a:solidFill>
                  <a:srgbClr val="000000"/>
                </a:solidFill>
              </a:rPr>
              <a:t>有：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cg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f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 smtClean="0">
                <a:solidFill>
                  <a:srgbClr val="000000"/>
                </a:solidFill>
              </a:rPr>
              <a:t> 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，称</a:t>
            </a:r>
            <a:r>
              <a:rPr lang="en-US" altLang="zh-CN" sz="2400" dirty="0"/>
              <a:t>g(n)</a:t>
            </a:r>
            <a:r>
              <a:rPr lang="zh-CN" altLang="en-US" sz="2400" dirty="0"/>
              <a:t>为</a:t>
            </a:r>
            <a:r>
              <a:rPr lang="en-US" altLang="zh-CN" sz="2400" dirty="0"/>
              <a:t>f(n)</a:t>
            </a:r>
            <a:r>
              <a:rPr lang="zh-CN" altLang="en-US" sz="2400" dirty="0" smtClean="0"/>
              <a:t>的</a:t>
            </a:r>
            <a:r>
              <a:rPr lang="zh-CN" altLang="en-US" sz="2400" b="1" dirty="0">
                <a:solidFill>
                  <a:srgbClr val="3907F1"/>
                </a:solidFill>
              </a:rPr>
              <a:t>渐近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下界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记作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 smtClean="0"/>
              <a:t>)=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 </a:t>
            </a:r>
            <a:r>
              <a:rPr lang="en-US" altLang="zh-CN" sz="2400" i="1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</a:p>
          <a:p>
            <a:pPr>
              <a:lnSpc>
                <a:spcPct val="150000"/>
              </a:lnSpc>
              <a:buClr>
                <a:srgbClr val="CC9900"/>
              </a:buClr>
              <a:buNone/>
            </a:pPr>
            <a:r>
              <a:rPr lang="zh-CN" altLang="en-US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  <p:sp>
        <p:nvSpPr>
          <p:cNvPr id="26627" name="灯片编号占位符 3">
            <a:extLst>
              <a:ext uri="{FF2B5EF4-FFF2-40B4-BE49-F238E27FC236}">
                <a16:creationId xmlns:a16="http://schemas.microsoft.com/office/drawing/2014/main" id="{27F51D1E-CC20-0319-A348-016159AD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B7E56E6-54BB-4EAF-AFE1-0D6985E1E17E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4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  <p:pic>
        <p:nvPicPr>
          <p:cNvPr id="26628" name="Picture 10" descr="graph_Omega">
            <a:extLst>
              <a:ext uri="{FF2B5EF4-FFF2-40B4-BE49-F238E27FC236}">
                <a16:creationId xmlns:a16="http://schemas.microsoft.com/office/drawing/2014/main" id="{E5E12436-8DE4-C570-F26B-A6EED505B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899" y="2908037"/>
            <a:ext cx="3600400" cy="3799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B37854-8F39-4EDA-04FC-9A6D8BD1ED4C}"/>
              </a:ext>
            </a:extLst>
          </p:cNvPr>
          <p:cNvSpPr/>
          <p:nvPr/>
        </p:nvSpPr>
        <p:spPr>
          <a:xfrm>
            <a:off x="1259632" y="3623408"/>
            <a:ext cx="22225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3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baseline="30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3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=</a:t>
            </a:r>
            <a:r>
              <a:rPr lang="zh-CN" altLang="en-US" sz="3200" dirty="0">
                <a:solidFill>
                  <a:srgbClr val="000000"/>
                </a:solidFill>
                <a:sym typeface="Symbol" panose="05050102010706020507" pitchFamily="18" charset="2"/>
              </a:rPr>
              <a:t> </a:t>
            </a:r>
            <a:r>
              <a:rPr lang="zh-CN" altLang="en-US" sz="3200" dirty="0">
                <a:solidFill>
                  <a:srgbClr val="000000"/>
                </a:solidFill>
              </a:rPr>
              <a:t> 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baseline="30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2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) </a:t>
            </a:r>
            <a:endParaRPr lang="zh-CN" altLang="en-US" sz="1800" kern="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15D099AE-9C2B-BD15-D15F-2544457FD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764704"/>
            <a:ext cx="8568952" cy="482758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zh-CN" altLang="en-US" sz="2400" b="1" dirty="0">
                <a:solidFill>
                  <a:srgbClr val="3907F1"/>
                </a:solidFill>
              </a:rPr>
              <a:t>紧渐近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界  </a:t>
            </a:r>
            <a:r>
              <a:rPr lang="zh-CN" altLang="en-US" sz="2400" b="1" dirty="0" smtClean="0">
                <a:solidFill>
                  <a:srgbClr val="3907F1"/>
                </a:solidFill>
                <a:sym typeface="Symbol" panose="05050102010706020507" pitchFamily="18" charset="2"/>
              </a:rPr>
              <a:t>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 </a:t>
            </a:r>
            <a:endParaRPr lang="zh-CN" altLang="en-US" sz="2400" b="1" dirty="0">
              <a:solidFill>
                <a:srgbClr val="3907F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存在</a:t>
            </a:r>
            <a:r>
              <a:rPr lang="zh-CN" altLang="en-US" sz="2400" dirty="0"/>
              <a:t>正常数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,c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和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使得对所有</a:t>
            </a:r>
            <a:r>
              <a:rPr lang="en-US" altLang="zh-CN" sz="2400" i="1" dirty="0"/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 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有：</a:t>
            </a:r>
            <a:r>
              <a:rPr lang="en-US" altLang="zh-CN" sz="2400" i="1" dirty="0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i="1" dirty="0">
                <a:solidFill>
                  <a:srgbClr val="FF0000"/>
                </a:solidFill>
              </a:rPr>
              <a:t>g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 </a:t>
            </a:r>
            <a:r>
              <a:rPr lang="en-US" altLang="zh-CN" sz="2400" i="1" dirty="0">
                <a:solidFill>
                  <a:srgbClr val="FF0000"/>
                </a:solidFill>
              </a:rPr>
              <a:t>f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c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i="1" dirty="0">
                <a:solidFill>
                  <a:srgbClr val="FF0000"/>
                </a:solidFill>
              </a:rPr>
              <a:t>g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)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称</a:t>
            </a:r>
            <a:r>
              <a:rPr lang="en-US" altLang="zh-CN" sz="2400" dirty="0"/>
              <a:t>g(n)</a:t>
            </a:r>
            <a:r>
              <a:rPr lang="zh-CN" altLang="en-US" sz="2400" dirty="0"/>
              <a:t>为</a:t>
            </a:r>
            <a:r>
              <a:rPr lang="en-US" altLang="zh-CN" sz="2400" dirty="0"/>
              <a:t>f(n)</a:t>
            </a:r>
            <a:r>
              <a:rPr lang="zh-CN" altLang="en-US" sz="2400" dirty="0" smtClean="0"/>
              <a:t>的</a:t>
            </a:r>
            <a:r>
              <a:rPr lang="zh-CN" altLang="en-US" sz="2400" b="1" dirty="0">
                <a:solidFill>
                  <a:srgbClr val="3907F1"/>
                </a:solidFill>
              </a:rPr>
              <a:t>紧渐近界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记作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3907F1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400" i="1" dirty="0" smtClean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</a:t>
            </a:r>
            <a:endParaRPr lang="en-US" altLang="zh-CN" sz="2400" dirty="0"/>
          </a:p>
        </p:txBody>
      </p:sp>
      <p:pic>
        <p:nvPicPr>
          <p:cNvPr id="27651" name="Picture 3" descr="graph_thet">
            <a:extLst>
              <a:ext uri="{FF2B5EF4-FFF2-40B4-BE49-F238E27FC236}">
                <a16:creationId xmlns:a16="http://schemas.microsoft.com/office/drawing/2014/main" id="{BD1B9DED-78FE-8031-8C3C-73B596CF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36912"/>
            <a:ext cx="347181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518DC3F-E3B4-9573-3519-DF8855BCE93C}"/>
              </a:ext>
            </a:extLst>
          </p:cNvPr>
          <p:cNvSpPr/>
          <p:nvPr/>
        </p:nvSpPr>
        <p:spPr>
          <a:xfrm>
            <a:off x="1115616" y="4005064"/>
            <a:ext cx="3089275" cy="536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10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baseline="30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2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-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 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3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 = </a:t>
            </a:r>
            <a:r>
              <a:rPr lang="en-US" altLang="zh-CN" sz="3200" kern="0" dirty="0">
                <a:solidFill>
                  <a:srgbClr val="01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(</a:t>
            </a:r>
            <a:r>
              <a:rPr lang="en-US" altLang="zh-CN" sz="3200" i="1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n</a:t>
            </a:r>
            <a:r>
              <a:rPr lang="en-US" altLang="zh-CN" sz="3200" kern="0" baseline="3000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2</a:t>
            </a:r>
            <a:r>
              <a:rPr lang="en-US" altLang="zh-CN" sz="3200" kern="0" dirty="0">
                <a:solidFill>
                  <a:srgbClr val="010000"/>
                </a:solidFill>
                <a:latin typeface="Times New Roman"/>
                <a:ea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78AB874-793B-6D24-79E2-3FA483A65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8229600" cy="1139825"/>
          </a:xfrm>
        </p:spPr>
        <p:txBody>
          <a:bodyPr/>
          <a:lstStyle/>
          <a:p>
            <a:r>
              <a:rPr lang="en-US" altLang="zh-CN" dirty="0">
                <a:latin typeface="Symbol" panose="05050102010706020507" pitchFamily="18" charset="2"/>
              </a:rPr>
              <a:t>Q</a:t>
            </a:r>
            <a:r>
              <a:rPr lang="en-US" altLang="zh-CN" dirty="0"/>
              <a:t>, </a:t>
            </a:r>
            <a:r>
              <a:rPr lang="en-US" altLang="zh-CN" i="1" dirty="0"/>
              <a:t>O, </a:t>
            </a:r>
            <a:r>
              <a:rPr lang="en-US" altLang="zh-CN" dirty="0">
                <a:latin typeface="Symbol" panose="05050102010706020507" pitchFamily="18" charset="2"/>
              </a:rPr>
              <a:t>W</a:t>
            </a:r>
            <a:r>
              <a:rPr lang="zh-CN" altLang="en-US" dirty="0">
                <a:latin typeface="Symbol" panose="05050102010706020507" pitchFamily="18" charset="2"/>
              </a:rPr>
              <a:t>之间的关系</a:t>
            </a:r>
            <a:endParaRPr lang="en-US" altLang="zh-CN" dirty="0"/>
          </a:p>
        </p:txBody>
      </p:sp>
      <p:pic>
        <p:nvPicPr>
          <p:cNvPr id="28675" name="Picture 3" descr="graph_thet">
            <a:extLst>
              <a:ext uri="{FF2B5EF4-FFF2-40B4-BE49-F238E27FC236}">
                <a16:creationId xmlns:a16="http://schemas.microsoft.com/office/drawing/2014/main" id="{65D24DA3-376C-6FD6-50FA-47EFE0FB0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38326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 descr="graph_O">
            <a:extLst>
              <a:ext uri="{FF2B5EF4-FFF2-40B4-BE49-F238E27FC236}">
                <a16:creationId xmlns:a16="http://schemas.microsoft.com/office/drawing/2014/main" id="{6DFE9F56-099A-8526-4DF1-058919881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38327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 descr="graph_Omega">
            <a:extLst>
              <a:ext uri="{FF2B5EF4-FFF2-40B4-BE49-F238E27FC236}">
                <a16:creationId xmlns:a16="http://schemas.microsoft.com/office/drawing/2014/main" id="{3543853B-585A-B2D6-5D7A-9DE0D284A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844824"/>
            <a:ext cx="2654300" cy="298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23528" y="4860109"/>
            <a:ext cx="200567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907F1"/>
                </a:solidFill>
              </a:rPr>
              <a:t>渐近</a:t>
            </a:r>
            <a:r>
              <a:rPr lang="zh-CN" altLang="en-US" sz="2800" b="1" dirty="0" smtClean="0">
                <a:solidFill>
                  <a:srgbClr val="3907F1"/>
                </a:solidFill>
              </a:rPr>
              <a:t>上界 </a:t>
            </a:r>
            <a:r>
              <a:rPr lang="en-US" altLang="zh-CN" sz="2800" b="1" dirty="0" smtClean="0">
                <a:solidFill>
                  <a:srgbClr val="3907F1"/>
                </a:solidFill>
              </a:rPr>
              <a:t>O</a:t>
            </a:r>
            <a:endParaRPr lang="en-US" altLang="zh-CN" sz="2800" b="1" dirty="0">
              <a:solidFill>
                <a:srgbClr val="3907F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408061" y="4901384"/>
            <a:ext cx="21018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Clr>
                <a:srgbClr val="CC99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907F1"/>
                </a:solidFill>
              </a:rPr>
              <a:t>渐近</a:t>
            </a:r>
            <a:r>
              <a:rPr lang="zh-CN" altLang="en-US" sz="2800" b="1" dirty="0" smtClean="0">
                <a:solidFill>
                  <a:srgbClr val="3907F1"/>
                </a:solidFill>
              </a:rPr>
              <a:t>下界 </a:t>
            </a:r>
            <a:r>
              <a:rPr lang="zh-CN" altLang="en-US" sz="2800" b="1" dirty="0" smtClean="0">
                <a:solidFill>
                  <a:srgbClr val="3907F1"/>
                </a:solidFill>
                <a:sym typeface="Symbol" panose="05050102010706020507" pitchFamily="18" charset="2"/>
              </a:rPr>
              <a:t></a:t>
            </a: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70239" y="4860109"/>
            <a:ext cx="20922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907F1"/>
                </a:solidFill>
              </a:rPr>
              <a:t>紧渐近</a:t>
            </a:r>
            <a:r>
              <a:rPr lang="zh-CN" altLang="en-US" sz="2800" b="1" dirty="0" smtClean="0">
                <a:solidFill>
                  <a:srgbClr val="3907F1"/>
                </a:solidFill>
              </a:rPr>
              <a:t>界 </a:t>
            </a:r>
            <a:r>
              <a:rPr lang="zh-CN" altLang="en-US" sz="2800" b="1" dirty="0" smtClean="0">
                <a:solidFill>
                  <a:srgbClr val="3907F1"/>
                </a:solidFill>
                <a:sym typeface="Symbol" panose="05050102010706020507" pitchFamily="18" charset="2"/>
              </a:rPr>
              <a:t></a:t>
            </a:r>
            <a:r>
              <a:rPr lang="zh-CN" altLang="en-US" sz="2800" b="1" dirty="0" smtClean="0">
                <a:solidFill>
                  <a:srgbClr val="3907F1"/>
                </a:solidFill>
              </a:rPr>
              <a:t> </a:t>
            </a:r>
            <a:endParaRPr lang="zh-CN" altLang="en-US" sz="2800" b="1" dirty="0">
              <a:solidFill>
                <a:srgbClr val="3907F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3A02F5F-4782-184C-66DE-F0BB5D15D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 smtClean="0"/>
              <a:t>Big-</a:t>
            </a:r>
            <a:r>
              <a:rPr lang="en-US" altLang="zh-CN" sz="4400" i="1" dirty="0" smtClean="0"/>
              <a:t>O,</a:t>
            </a:r>
            <a:r>
              <a:rPr lang="en-US" altLang="zh-CN" sz="4400" dirty="0" smtClean="0">
                <a:latin typeface="Symbol" panose="05050102010706020507" pitchFamily="18" charset="2"/>
              </a:rPr>
              <a:t> </a:t>
            </a:r>
            <a:r>
              <a:rPr lang="en-US" altLang="zh-CN" sz="4400" dirty="0">
                <a:latin typeface="Symbol" panose="05050102010706020507" pitchFamily="18" charset="2"/>
              </a:rPr>
              <a:t>Q</a:t>
            </a:r>
            <a:r>
              <a:rPr lang="en-US" altLang="zh-CN" sz="4400" dirty="0"/>
              <a:t>,</a:t>
            </a:r>
            <a:r>
              <a:rPr lang="en-US" altLang="zh-CN" sz="4400" i="1" dirty="0" smtClean="0"/>
              <a:t> </a:t>
            </a:r>
            <a:r>
              <a:rPr lang="en-US" altLang="zh-CN" sz="4400" dirty="0">
                <a:latin typeface="Symbol" panose="05050102010706020507" pitchFamily="18" charset="2"/>
              </a:rPr>
              <a:t>W</a:t>
            </a:r>
            <a:r>
              <a:rPr lang="zh-CN" altLang="en-US" sz="4400" dirty="0" smtClean="0"/>
              <a:t>实例</a:t>
            </a:r>
            <a:endParaRPr lang="zh-CN" altLang="en-US" dirty="0"/>
          </a:p>
        </p:txBody>
      </p:sp>
      <p:sp>
        <p:nvSpPr>
          <p:cNvPr id="29699" name="灯片编号占位符 3">
            <a:extLst>
              <a:ext uri="{FF2B5EF4-FFF2-40B4-BE49-F238E27FC236}">
                <a16:creationId xmlns:a16="http://schemas.microsoft.com/office/drawing/2014/main" id="{6A0B19AF-01B3-8137-347C-21FA42DC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A1307EB-5068-4176-9DA3-9548A6C47456}" type="slidenum">
              <a:rPr lang="en-US" altLang="zh-CN" sz="1200">
                <a:solidFill>
                  <a:schemeClr val="tx1"/>
                </a:solidFill>
                <a:latin typeface="Garamond" pitchFamily="18" charset="0"/>
                <a:ea typeface="宋体" panose="02010600030101010101" pitchFamily="2" charset="-122"/>
              </a:rPr>
              <a:pPr/>
              <a:t>7</a:t>
            </a:fld>
            <a:endParaRPr lang="en-US" altLang="zh-CN" sz="1200">
              <a:solidFill>
                <a:schemeClr val="tx1"/>
              </a:solidFill>
              <a:latin typeface="Garamond" pitchFamily="18" charset="0"/>
              <a:ea typeface="宋体" panose="02010600030101010101" pitchFamily="2" charset="-122"/>
            </a:endParaRPr>
          </a:p>
        </p:txBody>
      </p:sp>
      <p:sp>
        <p:nvSpPr>
          <p:cNvPr id="2970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EBC196B-2DA4-FAE8-EF26-2E4516424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1547019"/>
            <a:ext cx="8229600" cy="4530725"/>
          </a:xfrm>
        </p:spPr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zh-CN" altLang="en-US" sz="2400" u="sng" dirty="0"/>
              <a:t>略去</a:t>
            </a:r>
            <a:r>
              <a:rPr lang="zh-CN" altLang="en-US" sz="2400" u="sng" dirty="0">
                <a:solidFill>
                  <a:srgbClr val="FF0000"/>
                </a:solidFill>
              </a:rPr>
              <a:t>低阶项</a:t>
            </a:r>
            <a:r>
              <a:rPr lang="zh-CN" altLang="en-US" sz="2400" u="sng" dirty="0"/>
              <a:t>和</a:t>
            </a:r>
            <a:r>
              <a:rPr lang="zh-CN" altLang="en-US" sz="2400" u="sng" dirty="0">
                <a:solidFill>
                  <a:srgbClr val="FF0000"/>
                </a:solidFill>
              </a:rPr>
              <a:t>常数系数</a:t>
            </a:r>
            <a:r>
              <a:rPr lang="zh-CN" altLang="en-US" sz="2400" u="sng" dirty="0" smtClean="0">
                <a:solidFill>
                  <a:srgbClr val="FF0000"/>
                </a:solidFill>
              </a:rPr>
              <a:t>项</a:t>
            </a:r>
            <a:r>
              <a:rPr lang="zh-CN" altLang="en-US" sz="2400" dirty="0" smtClean="0"/>
              <a:t>，留下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主项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zh-CN" altLang="en-US" sz="2000" dirty="0"/>
              <a:t>      略去低阶项</a:t>
            </a:r>
            <a:endParaRPr lang="en-US" altLang="zh-CN" sz="2000" dirty="0"/>
          </a:p>
          <a:p>
            <a:pPr marL="1371600" lvl="2" indent="-457200"/>
            <a:r>
              <a:rPr lang="en-US" altLang="zh-CN" sz="2000" dirty="0"/>
              <a:t>4n + 5   </a:t>
            </a:r>
            <a:r>
              <a:rPr lang="en-US" altLang="zh-CN" sz="2000" dirty="0">
                <a:sym typeface="Symbol" panose="05050102010706020507" pitchFamily="18" charset="2"/>
              </a:rPr>
              <a:t>   4n</a:t>
            </a:r>
          </a:p>
          <a:p>
            <a:pPr marL="1371600" lvl="2" indent="-457200"/>
            <a:r>
              <a:rPr lang="en-US" altLang="zh-CN" sz="2000" dirty="0"/>
              <a:t>0.5 n log n  -  2n  +  7   </a:t>
            </a:r>
            <a:r>
              <a:rPr lang="en-US" altLang="zh-CN" sz="2000" dirty="0">
                <a:sym typeface="Symbol" panose="05050102010706020507" pitchFamily="18" charset="2"/>
              </a:rPr>
              <a:t>   0.5 n log </a:t>
            </a:r>
            <a:r>
              <a:rPr lang="en-US" altLang="zh-CN" sz="2000" dirty="0" smtClean="0">
                <a:sym typeface="Symbol" panose="05050102010706020507" pitchFamily="18" charset="2"/>
              </a:rPr>
              <a:t>n</a:t>
            </a:r>
          </a:p>
          <a:p>
            <a:pPr marL="1371600" lvl="2" indent="-457200"/>
            <a:endParaRPr lang="en-US" altLang="zh-CN" sz="2000" dirty="0"/>
          </a:p>
          <a:p>
            <a:pPr marL="914400" lvl="1" indent="-457200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000" dirty="0"/>
              <a:t>略去常数系数项</a:t>
            </a:r>
            <a:endParaRPr lang="en-US" altLang="zh-CN" sz="2000" dirty="0"/>
          </a:p>
          <a:p>
            <a:pPr marL="1371600" lvl="2" indent="-457200"/>
            <a:r>
              <a:rPr lang="en-US" altLang="zh-CN" sz="2000" dirty="0"/>
              <a:t>4n   </a:t>
            </a:r>
            <a:r>
              <a:rPr lang="en-US" altLang="zh-CN" sz="2000" dirty="0">
                <a:sym typeface="Symbol" panose="05050102010706020507" pitchFamily="18" charset="2"/>
              </a:rPr>
              <a:t>   n</a:t>
            </a:r>
          </a:p>
          <a:p>
            <a:pPr marL="1371600" lvl="2" indent="-457200"/>
            <a:r>
              <a:rPr lang="en-US" altLang="zh-CN" sz="2000" dirty="0">
                <a:sym typeface="Symbol" panose="05050102010706020507" pitchFamily="18" charset="2"/>
              </a:rPr>
              <a:t>0.5 n log n      n log n</a:t>
            </a:r>
          </a:p>
          <a:p>
            <a:pPr marL="1371600" lvl="2" indent="-457200"/>
            <a:r>
              <a:rPr lang="en-US" altLang="zh-CN" sz="2000" dirty="0">
                <a:sym typeface="Symbol" panose="05050102010706020507" pitchFamily="18" charset="2"/>
              </a:rPr>
              <a:t>log n</a:t>
            </a:r>
            <a:r>
              <a:rPr lang="en-US" altLang="zh-CN" sz="2000" baseline="30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  =  2 log n        log n</a:t>
            </a:r>
          </a:p>
          <a:p>
            <a:pPr marL="1371600" lvl="2" indent="-457200"/>
            <a:r>
              <a:rPr lang="en-US" altLang="zh-CN" sz="2000" dirty="0">
                <a:sym typeface="Symbol" panose="05050102010706020507" pitchFamily="18" charset="2"/>
              </a:rPr>
              <a:t>log</a:t>
            </a:r>
            <a:r>
              <a:rPr lang="en-US" altLang="zh-CN" sz="2000" baseline="-25000" dirty="0"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sym typeface="Symbol" panose="05050102010706020507" pitchFamily="18" charset="2"/>
              </a:rPr>
              <a:t> n  =  (log</a:t>
            </a:r>
            <a:r>
              <a:rPr lang="en-US" altLang="zh-CN" sz="2000" baseline="-25000" dirty="0">
                <a:sym typeface="Symbol" panose="05050102010706020507" pitchFamily="18" charset="2"/>
              </a:rPr>
              <a:t>3</a:t>
            </a:r>
            <a:r>
              <a:rPr lang="en-US" altLang="zh-CN" sz="2000" dirty="0">
                <a:sym typeface="Symbol" panose="05050102010706020507" pitchFamily="18" charset="2"/>
              </a:rPr>
              <a:t> 2) log n     log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>
            <a:extLst>
              <a:ext uri="{FF2B5EF4-FFF2-40B4-BE49-F238E27FC236}">
                <a16:creationId xmlns:a16="http://schemas.microsoft.com/office/drawing/2014/main" id="{A6CD9BE4-B7F0-F67A-B5A0-245F6BE0B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838623"/>
            <a:ext cx="8568952" cy="496664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zh-CN" altLang="en-US" sz="2400" b="1" dirty="0">
                <a:solidFill>
                  <a:srgbClr val="3907F1"/>
                </a:solidFill>
              </a:rPr>
              <a:t>非紧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上界 </a:t>
            </a:r>
            <a:r>
              <a:rPr lang="en-US" altLang="zh-CN" sz="2400" b="1" i="1" dirty="0" smtClean="0">
                <a:solidFill>
                  <a:srgbClr val="3907F1"/>
                </a:solidFill>
              </a:rPr>
              <a:t>o</a:t>
            </a:r>
            <a:r>
              <a:rPr lang="en-US" altLang="zh-CN" sz="2400" i="1" dirty="0" smtClean="0"/>
              <a:t> </a:t>
            </a:r>
            <a:endParaRPr lang="en-US" altLang="zh-CN" sz="2400" i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对于</a:t>
            </a:r>
            <a:r>
              <a:rPr lang="zh-CN" altLang="en-US" sz="2400" dirty="0"/>
              <a:t>任何正常数</a:t>
            </a:r>
            <a:r>
              <a:rPr lang="en-US" altLang="zh-CN" sz="2400" i="1" dirty="0" smtClean="0"/>
              <a:t>c</a:t>
            </a:r>
            <a:r>
              <a:rPr lang="en-US" altLang="zh-CN" sz="2400" dirty="0" smtClean="0"/>
              <a:t>&gt;0</a:t>
            </a:r>
            <a:r>
              <a:rPr lang="en-US" altLang="zh-CN" sz="2400" i="1" dirty="0" smtClean="0"/>
              <a:t>, </a:t>
            </a:r>
            <a:r>
              <a:rPr lang="zh-CN" altLang="en-US" sz="2400" dirty="0" smtClean="0"/>
              <a:t>存在正数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0 </a:t>
            </a:r>
            <a:r>
              <a:rPr lang="en-US" altLang="zh-CN" sz="2400" dirty="0"/>
              <a:t>&gt;</a:t>
            </a:r>
            <a:r>
              <a:rPr lang="en-US" altLang="zh-CN" sz="2400" dirty="0" smtClean="0"/>
              <a:t>0, </a:t>
            </a:r>
            <a:r>
              <a:rPr lang="zh-CN" altLang="en-US" sz="2400" dirty="0" smtClean="0"/>
              <a:t>使得</a:t>
            </a:r>
            <a:r>
              <a:rPr lang="zh-CN" altLang="en-US" sz="2400" dirty="0"/>
              <a:t>对所有</a:t>
            </a:r>
            <a:r>
              <a:rPr lang="en-US" altLang="zh-CN" sz="2400" i="1" dirty="0"/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 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有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0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i="1" dirty="0"/>
              <a:t>cg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称</a:t>
            </a:r>
            <a:r>
              <a:rPr lang="en-US" altLang="zh-CN" sz="2400" dirty="0"/>
              <a:t>g(n)</a:t>
            </a:r>
            <a:r>
              <a:rPr lang="zh-CN" altLang="en-US" sz="2400" dirty="0"/>
              <a:t>为</a:t>
            </a:r>
            <a:r>
              <a:rPr lang="en-US" altLang="zh-CN" sz="2400" dirty="0"/>
              <a:t>f(n)</a:t>
            </a:r>
            <a:r>
              <a:rPr lang="zh-CN" altLang="en-US" sz="2400" dirty="0" smtClean="0"/>
              <a:t>的</a:t>
            </a:r>
            <a:r>
              <a:rPr lang="zh-CN" altLang="en-US" sz="2400" b="1" dirty="0">
                <a:solidFill>
                  <a:srgbClr val="3907F1"/>
                </a:solidFill>
              </a:rPr>
              <a:t>非紧上界 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记作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3907F1"/>
                </a:solidFill>
              </a:rPr>
              <a:t>o</a:t>
            </a:r>
            <a:r>
              <a:rPr lang="en-US" altLang="zh-CN" sz="2400" i="1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zh-CN" altLang="en-US" sz="2400" b="1" dirty="0">
                <a:solidFill>
                  <a:srgbClr val="3907F1"/>
                </a:solidFill>
              </a:rPr>
              <a:t>非紧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下界 </a:t>
            </a:r>
            <a:r>
              <a:rPr lang="zh-CN" altLang="en-US" sz="2400" b="1" i="1" dirty="0" smtClean="0">
                <a:solidFill>
                  <a:srgbClr val="3907F1"/>
                </a:solidFill>
                <a:sym typeface="Symbol" panose="05050102010706020507" pitchFamily="18" charset="2"/>
              </a:rPr>
              <a:t></a:t>
            </a:r>
            <a:r>
              <a:rPr lang="zh-CN" altLang="en-US" dirty="0" smtClean="0"/>
              <a:t> </a:t>
            </a:r>
            <a:r>
              <a:rPr lang="zh-CN" altLang="en-US" sz="2400" i="1" dirty="0" smtClean="0"/>
              <a:t> </a:t>
            </a:r>
            <a:endParaRPr lang="zh-CN" altLang="en-US" sz="2400" i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对于</a:t>
            </a:r>
            <a:r>
              <a:rPr lang="zh-CN" altLang="en-US" sz="2400" dirty="0"/>
              <a:t>任何正常数</a:t>
            </a:r>
            <a:r>
              <a:rPr lang="en-US" altLang="zh-CN" sz="2400" i="1" dirty="0"/>
              <a:t>c</a:t>
            </a:r>
            <a:r>
              <a:rPr lang="en-US" altLang="zh-CN" sz="2400" dirty="0"/>
              <a:t>&gt;0</a:t>
            </a:r>
            <a:r>
              <a:rPr lang="zh-CN" altLang="en-US" sz="2400" i="1" dirty="0"/>
              <a:t>，</a:t>
            </a:r>
            <a:r>
              <a:rPr lang="zh-CN" altLang="en-US" sz="2400" dirty="0"/>
              <a:t>存在</a:t>
            </a:r>
            <a:r>
              <a:rPr lang="zh-CN" altLang="en-US" sz="2400" dirty="0" smtClean="0"/>
              <a:t>正数</a:t>
            </a:r>
            <a:r>
              <a:rPr lang="en-US" altLang="zh-CN" sz="2400" i="1" dirty="0" smtClean="0"/>
              <a:t>n</a:t>
            </a:r>
            <a:r>
              <a:rPr lang="en-US" altLang="zh-CN" sz="2400" baseline="-25000" dirty="0" smtClean="0"/>
              <a:t>0 </a:t>
            </a:r>
            <a:r>
              <a:rPr lang="en-US" altLang="zh-CN" sz="2400" dirty="0"/>
              <a:t>&gt;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，使得</a:t>
            </a:r>
            <a:r>
              <a:rPr lang="zh-CN" altLang="en-US" sz="2400" dirty="0"/>
              <a:t>对所有</a:t>
            </a:r>
            <a:r>
              <a:rPr lang="en-US" altLang="zh-CN" sz="2400" i="1" dirty="0"/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 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0</a:t>
            </a:r>
            <a:r>
              <a:rPr lang="zh-CN" altLang="en-US" sz="2400" dirty="0"/>
              <a:t>有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0 </a:t>
            </a:r>
            <a:r>
              <a:rPr lang="en-US" altLang="zh-CN" sz="2400" dirty="0">
                <a:sym typeface="Symbol" panose="05050102010706020507" pitchFamily="18" charset="2"/>
              </a:rPr>
              <a:t> </a:t>
            </a:r>
            <a:r>
              <a:rPr lang="en-US" altLang="zh-CN" sz="2400" i="1" dirty="0"/>
              <a:t>cg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dirty="0"/>
              <a:t> 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 </a:t>
            </a:r>
            <a:r>
              <a:rPr lang="zh-CN" altLang="en-US" sz="2400" dirty="0"/>
              <a:t>，称</a:t>
            </a:r>
            <a:r>
              <a:rPr lang="en-US" altLang="zh-CN" sz="2400" dirty="0"/>
              <a:t>g(n)</a:t>
            </a:r>
            <a:r>
              <a:rPr lang="zh-CN" altLang="en-US" sz="2400" dirty="0"/>
              <a:t>为</a:t>
            </a:r>
            <a:r>
              <a:rPr lang="en-US" altLang="zh-CN" sz="2400" dirty="0"/>
              <a:t>f(n)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3907F1"/>
                </a:solidFill>
              </a:rPr>
              <a:t>非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紧</a:t>
            </a:r>
            <a:r>
              <a:rPr lang="zh-CN" altLang="en-US" sz="2400" b="1" dirty="0">
                <a:solidFill>
                  <a:srgbClr val="3907F1"/>
                </a:solidFill>
              </a:rPr>
              <a:t>下</a:t>
            </a:r>
            <a:r>
              <a:rPr lang="zh-CN" altLang="en-US" sz="2400" b="1" dirty="0" smtClean="0">
                <a:solidFill>
                  <a:srgbClr val="3907F1"/>
                </a:solidFill>
              </a:rPr>
              <a:t>界 </a:t>
            </a:r>
            <a:r>
              <a:rPr lang="zh-CN" altLang="en-US" sz="2400" dirty="0"/>
              <a:t>。记作</a:t>
            </a:r>
            <a:r>
              <a:rPr lang="en-US" altLang="zh-CN" sz="2400" i="1" dirty="0"/>
              <a:t>f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b="1" i="1" dirty="0">
                <a:solidFill>
                  <a:srgbClr val="3907F1"/>
                </a:solidFill>
                <a:sym typeface="Symbol" panose="05050102010706020507" pitchFamily="18" charset="2"/>
              </a:rPr>
              <a:t>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(</a:t>
            </a:r>
            <a:r>
              <a:rPr lang="en-US" altLang="zh-CN" sz="2400" i="1" dirty="0"/>
              <a:t>g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CC0438F-C2BE-51E1-10EB-64E7C3287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>
                <a:solidFill>
                  <a:srgbClr val="0000FF"/>
                </a:solidFill>
              </a:rPr>
              <a:t>渐近分析中函数比较</a:t>
            </a:r>
          </a:p>
        </p:txBody>
      </p:sp>
      <p:sp>
        <p:nvSpPr>
          <p:cNvPr id="4" name="矩形 3"/>
          <p:cNvSpPr/>
          <p:nvPr/>
        </p:nvSpPr>
        <p:spPr>
          <a:xfrm>
            <a:off x="1747511" y="1890148"/>
            <a:ext cx="15552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3907F1"/>
                </a:solidFill>
              </a:rPr>
              <a:t>紧渐近</a:t>
            </a:r>
            <a:r>
              <a:rPr lang="zh-CN" altLang="en-US" sz="2000" b="1" dirty="0" smtClean="0">
                <a:solidFill>
                  <a:srgbClr val="3907F1"/>
                </a:solidFill>
              </a:rPr>
              <a:t>界</a:t>
            </a:r>
            <a:r>
              <a:rPr lang="zh-CN" altLang="en-US" sz="2000" b="1" dirty="0">
                <a:solidFill>
                  <a:srgbClr val="3907F1"/>
                </a:solidFill>
                <a:sym typeface="Symbol" panose="05050102010706020507" pitchFamily="18" charset="2"/>
              </a:rPr>
              <a:t></a:t>
            </a:r>
            <a:endParaRPr lang="en-US" altLang="zh-CN" sz="2000" b="1" dirty="0">
              <a:solidFill>
                <a:srgbClr val="3907F1"/>
              </a:solidFill>
            </a:endParaRPr>
          </a:p>
          <a:p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>
          <a:xfrm>
            <a:off x="1747511" y="2425056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907F1"/>
                </a:solidFill>
              </a:rPr>
              <a:t>渐近</a:t>
            </a:r>
            <a:r>
              <a:rPr lang="zh-CN" altLang="en-US" sz="2000" b="1" dirty="0" smtClean="0">
                <a:solidFill>
                  <a:srgbClr val="3907F1"/>
                </a:solidFill>
              </a:rPr>
              <a:t>上界</a:t>
            </a:r>
            <a:r>
              <a:rPr lang="en-US" altLang="zh-CN" sz="2000" b="1" dirty="0">
                <a:solidFill>
                  <a:srgbClr val="3907F1"/>
                </a:solidFill>
              </a:rPr>
              <a:t>O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1747511" y="3028220"/>
            <a:ext cx="1555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907F1"/>
                </a:solidFill>
              </a:rPr>
              <a:t>渐近</a:t>
            </a:r>
            <a:r>
              <a:rPr lang="zh-CN" altLang="en-US" sz="2000" b="1" dirty="0" smtClean="0">
                <a:solidFill>
                  <a:srgbClr val="3907F1"/>
                </a:solidFill>
              </a:rPr>
              <a:t>下界 </a:t>
            </a:r>
            <a:r>
              <a:rPr lang="zh-CN" altLang="en-US" sz="2000" b="1" dirty="0" smtClean="0">
                <a:solidFill>
                  <a:srgbClr val="3907F1"/>
                </a:solidFill>
                <a:sym typeface="Symbol" panose="05050102010706020507" pitchFamily="18" charset="2"/>
              </a:rPr>
              <a:t></a:t>
            </a:r>
            <a:r>
              <a:rPr lang="zh-CN" altLang="en-US" sz="2000" dirty="0" smtClean="0">
                <a:solidFill>
                  <a:srgbClr val="000000"/>
                </a:solidFill>
              </a:rPr>
              <a:t> 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747511" y="3654954"/>
            <a:ext cx="14446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907F1"/>
                </a:solidFill>
              </a:rPr>
              <a:t>非紧</a:t>
            </a:r>
            <a:r>
              <a:rPr lang="zh-CN" altLang="en-US" sz="2000" b="1" dirty="0" smtClean="0">
                <a:solidFill>
                  <a:srgbClr val="3907F1"/>
                </a:solidFill>
              </a:rPr>
              <a:t>上界</a:t>
            </a:r>
            <a:r>
              <a:rPr lang="en-US" altLang="zh-CN" sz="2000" b="1" i="1" dirty="0" smtClean="0">
                <a:solidFill>
                  <a:srgbClr val="3907F1"/>
                </a:solidFill>
              </a:rPr>
              <a:t>o</a:t>
            </a:r>
            <a:r>
              <a:rPr lang="en-US" altLang="zh-CN" sz="2000" i="1" dirty="0" smtClean="0"/>
              <a:t> 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1747511" y="4386671"/>
            <a:ext cx="1463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3907F1"/>
                </a:solidFill>
              </a:rPr>
              <a:t>非紧</a:t>
            </a:r>
            <a:r>
              <a:rPr lang="zh-CN" altLang="en-US" sz="2000" b="1" dirty="0" smtClean="0">
                <a:solidFill>
                  <a:srgbClr val="3907F1"/>
                </a:solidFill>
              </a:rPr>
              <a:t>下界</a:t>
            </a:r>
            <a:r>
              <a:rPr lang="zh-CN" altLang="en-US" sz="2000" b="1" i="1" dirty="0" smtClean="0">
                <a:solidFill>
                  <a:srgbClr val="3907F1"/>
                </a:solidFill>
                <a:sym typeface="Symbol" panose="05050102010706020507" pitchFamily="18" charset="2"/>
              </a:rPr>
              <a:t></a:t>
            </a:r>
            <a:r>
              <a:rPr lang="zh-CN" altLang="en-US" sz="2000" dirty="0" smtClean="0"/>
              <a:t> </a:t>
            </a:r>
            <a:endParaRPr lang="zh-CN" altLang="en-US" sz="20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970708A-9009-768E-AB49-7DB8ADC66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1772816"/>
            <a:ext cx="3312368" cy="31683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kern="0" dirty="0" smtClean="0"/>
              <a:t>f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)= 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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g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)) 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</a:t>
            </a:r>
            <a:r>
              <a:rPr lang="en-US" altLang="zh-CN" sz="2400" kern="0" dirty="0" smtClean="0"/>
              <a:t> a 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= b;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kern="0" dirty="0" smtClean="0"/>
              <a:t>f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)= </a:t>
            </a:r>
            <a:r>
              <a:rPr lang="en-US" altLang="zh-CN" sz="2400" i="1" kern="0" dirty="0" smtClean="0">
                <a:sym typeface="Symbol" panose="05050102010706020507" pitchFamily="18" charset="2"/>
              </a:rPr>
              <a:t>O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g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)) 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</a:t>
            </a:r>
            <a:r>
              <a:rPr lang="en-US" altLang="zh-CN" sz="2400" kern="0" dirty="0" smtClean="0"/>
              <a:t> a 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 b;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kern="0" dirty="0" smtClean="0"/>
              <a:t>f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)= 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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g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)) 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</a:t>
            </a:r>
            <a:r>
              <a:rPr lang="en-US" altLang="zh-CN" sz="2400" kern="0" dirty="0" smtClean="0"/>
              <a:t> a 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 b;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kern="0" dirty="0" smtClean="0"/>
              <a:t>f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)= </a:t>
            </a:r>
            <a:r>
              <a:rPr lang="en-US" altLang="zh-CN" sz="2400" i="1" kern="0" dirty="0" smtClean="0"/>
              <a:t>o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g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)) 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</a:t>
            </a:r>
            <a:r>
              <a:rPr lang="en-US" altLang="zh-CN" sz="2400" kern="0" dirty="0" smtClean="0"/>
              <a:t> a 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&lt; b;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i="1" kern="0" dirty="0" smtClean="0"/>
              <a:t>f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)= </a:t>
            </a:r>
            <a:r>
              <a:rPr lang="en-US" altLang="zh-CN" sz="2400" i="1" kern="0" dirty="0" smtClean="0">
                <a:sym typeface="Symbol" panose="05050102010706020507" pitchFamily="18" charset="2"/>
              </a:rPr>
              <a:t>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g</a:t>
            </a:r>
            <a:r>
              <a:rPr lang="en-US" altLang="zh-CN" sz="2400" kern="0" dirty="0" smtClean="0"/>
              <a:t>(</a:t>
            </a:r>
            <a:r>
              <a:rPr lang="en-US" altLang="zh-CN" sz="2400" i="1" kern="0" dirty="0" smtClean="0"/>
              <a:t>n</a:t>
            </a:r>
            <a:r>
              <a:rPr lang="en-US" altLang="zh-CN" sz="2400" kern="0" dirty="0" smtClean="0"/>
              <a:t>)) 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</a:t>
            </a:r>
            <a:r>
              <a:rPr lang="en-US" altLang="zh-CN" sz="2400" kern="0" dirty="0" smtClean="0"/>
              <a:t> a 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&gt; b.</a:t>
            </a:r>
            <a:endParaRPr lang="en-US" altLang="zh-CN" sz="2400" kern="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37697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ea typeface="楷体_GB2312" pitchFamily="49" charset="-122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  <a:ea typeface="楷体_GB2312" pitchFamily="49" charset="-122"/>
            <a:cs typeface="Times New Roman" pitchFamily="18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24989</TotalTime>
  <Words>2169</Words>
  <Application>Microsoft Office PowerPoint</Application>
  <PresentationFormat>全屏显示(4:3)</PresentationFormat>
  <Paragraphs>308</Paragraphs>
  <Slides>34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Helvetica Neue</vt:lpstr>
      <vt:lpstr>Inter</vt:lpstr>
      <vt:lpstr>楷体_GB2312</vt:lpstr>
      <vt:lpstr>宋体</vt:lpstr>
      <vt:lpstr>微软雅黑</vt:lpstr>
      <vt:lpstr>Arial</vt:lpstr>
      <vt:lpstr>Bookman Old Style</vt:lpstr>
      <vt:lpstr>Calibri</vt:lpstr>
      <vt:lpstr>Cambria Math</vt:lpstr>
      <vt:lpstr>Century Gothic</vt:lpstr>
      <vt:lpstr>Courier New</vt:lpstr>
      <vt:lpstr>Garamond</vt:lpstr>
      <vt:lpstr>Lucida Sans</vt:lpstr>
      <vt:lpstr>Symbol</vt:lpstr>
      <vt:lpstr>Tahoma</vt:lpstr>
      <vt:lpstr>Times New Roman</vt:lpstr>
      <vt:lpstr>Wingdings</vt:lpstr>
      <vt:lpstr>Edge</vt:lpstr>
      <vt:lpstr>Equation</vt:lpstr>
      <vt:lpstr>学习要点: </vt:lpstr>
      <vt:lpstr>PowerPoint 演示文稿</vt:lpstr>
      <vt:lpstr>渐近分析的记号 O, W, Q, o, w</vt:lpstr>
      <vt:lpstr>PowerPoint 演示文稿</vt:lpstr>
      <vt:lpstr>PowerPoint 演示文稿</vt:lpstr>
      <vt:lpstr>Q, O, W之间的关系</vt:lpstr>
      <vt:lpstr>Big-O, Q, W实例</vt:lpstr>
      <vt:lpstr>PowerPoint 演示文稿</vt:lpstr>
      <vt:lpstr>渐近分析中函数比较</vt:lpstr>
      <vt:lpstr>渐近分析记号的若干性质</vt:lpstr>
      <vt:lpstr>PowerPoint 演示文稿</vt:lpstr>
      <vt:lpstr>PowerPoint 演示文稿</vt:lpstr>
      <vt:lpstr>PowerPoint 演示文稿</vt:lpstr>
      <vt:lpstr>学习要点: </vt:lpstr>
      <vt:lpstr>算法分析的基本法则</vt:lpstr>
      <vt:lpstr>算法分析的基本法则</vt:lpstr>
      <vt:lpstr>嵌套循环</vt:lpstr>
      <vt:lpstr>嵌套循环</vt:lpstr>
      <vt:lpstr>插入排序（Insertion Sort）</vt:lpstr>
      <vt:lpstr>PowerPoint 演示文稿</vt:lpstr>
      <vt:lpstr>PowerPoint 演示文稿</vt:lpstr>
      <vt:lpstr>最优算法</vt:lpstr>
      <vt:lpstr>最优算法</vt:lpstr>
      <vt:lpstr>学习要点: </vt:lpstr>
      <vt:lpstr>算法分析中常见的复杂性函数</vt:lpstr>
      <vt:lpstr>算法分析中常见的复杂性函数</vt:lpstr>
      <vt:lpstr>1、 算法概述 </vt:lpstr>
      <vt:lpstr>PowerPoint 演示文稿</vt:lpstr>
      <vt:lpstr>P类问题</vt:lpstr>
      <vt:lpstr>NP类问题</vt:lpstr>
      <vt:lpstr>NP完全性理论</vt:lpstr>
      <vt:lpstr>NP完全性理论</vt:lpstr>
      <vt:lpstr>NP完全性理论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 动态规划</dc:title>
  <dc:creator>wang</dc:creator>
  <cp:lastModifiedBy>Administrator</cp:lastModifiedBy>
  <cp:revision>478</cp:revision>
  <cp:lastPrinted>2013-04-09T01:39:03Z</cp:lastPrinted>
  <dcterms:created xsi:type="dcterms:W3CDTF">2003-05-27T06:14:28Z</dcterms:created>
  <dcterms:modified xsi:type="dcterms:W3CDTF">2025-03-04T01:10:05Z</dcterms:modified>
</cp:coreProperties>
</file>