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4146" r:id="rId2"/>
  </p:sldMasterIdLst>
  <p:notesMasterIdLst>
    <p:notesMasterId r:id="rId82"/>
  </p:notesMasterIdLst>
  <p:handoutMasterIdLst>
    <p:handoutMasterId r:id="rId83"/>
  </p:handoutMasterIdLst>
  <p:sldIdLst>
    <p:sldId id="327" r:id="rId3"/>
    <p:sldId id="557" r:id="rId4"/>
    <p:sldId id="558" r:id="rId5"/>
    <p:sldId id="563" r:id="rId6"/>
    <p:sldId id="560" r:id="rId7"/>
    <p:sldId id="562" r:id="rId8"/>
    <p:sldId id="564" r:id="rId9"/>
    <p:sldId id="422" r:id="rId10"/>
    <p:sldId id="426" r:id="rId11"/>
    <p:sldId id="565" r:id="rId12"/>
    <p:sldId id="566" r:id="rId13"/>
    <p:sldId id="567" r:id="rId14"/>
    <p:sldId id="568" r:id="rId15"/>
    <p:sldId id="506" r:id="rId16"/>
    <p:sldId id="543" r:id="rId17"/>
    <p:sldId id="364" r:id="rId18"/>
    <p:sldId id="549" r:id="rId19"/>
    <p:sldId id="545" r:id="rId20"/>
    <p:sldId id="546" r:id="rId21"/>
    <p:sldId id="547" r:id="rId22"/>
    <p:sldId id="550" r:id="rId23"/>
    <p:sldId id="548" r:id="rId24"/>
    <p:sldId id="551" r:id="rId25"/>
    <p:sldId id="552" r:id="rId26"/>
    <p:sldId id="481" r:id="rId27"/>
    <p:sldId id="507" r:id="rId28"/>
    <p:sldId id="508" r:id="rId29"/>
    <p:sldId id="509" r:id="rId30"/>
    <p:sldId id="512" r:id="rId31"/>
    <p:sldId id="511" r:id="rId32"/>
    <p:sldId id="513" r:id="rId33"/>
    <p:sldId id="390" r:id="rId34"/>
    <p:sldId id="446" r:id="rId35"/>
    <p:sldId id="441" r:id="rId36"/>
    <p:sldId id="447" r:id="rId37"/>
    <p:sldId id="372" r:id="rId38"/>
    <p:sldId id="448" r:id="rId39"/>
    <p:sldId id="453" r:id="rId40"/>
    <p:sldId id="452" r:id="rId41"/>
    <p:sldId id="375" r:id="rId42"/>
    <p:sldId id="376" r:id="rId43"/>
    <p:sldId id="454" r:id="rId44"/>
    <p:sldId id="377" r:id="rId45"/>
    <p:sldId id="495" r:id="rId46"/>
    <p:sldId id="514" r:id="rId47"/>
    <p:sldId id="455" r:id="rId48"/>
    <p:sldId id="542" r:id="rId49"/>
    <p:sldId id="456" r:id="rId50"/>
    <p:sldId id="457" r:id="rId51"/>
    <p:sldId id="458" r:id="rId52"/>
    <p:sldId id="496" r:id="rId53"/>
    <p:sldId id="466" r:id="rId54"/>
    <p:sldId id="485" r:id="rId55"/>
    <p:sldId id="486" r:id="rId56"/>
    <p:sldId id="487" r:id="rId57"/>
    <p:sldId id="488" r:id="rId58"/>
    <p:sldId id="531" r:id="rId59"/>
    <p:sldId id="530" r:id="rId60"/>
    <p:sldId id="397" r:id="rId61"/>
    <p:sldId id="396" r:id="rId62"/>
    <p:sldId id="398" r:id="rId63"/>
    <p:sldId id="534" r:id="rId64"/>
    <p:sldId id="515" r:id="rId65"/>
    <p:sldId id="516" r:id="rId66"/>
    <p:sldId id="517" r:id="rId67"/>
    <p:sldId id="518" r:id="rId68"/>
    <p:sldId id="519" r:id="rId69"/>
    <p:sldId id="532" r:id="rId70"/>
    <p:sldId id="521" r:id="rId71"/>
    <p:sldId id="533" r:id="rId72"/>
    <p:sldId id="535" r:id="rId73"/>
    <p:sldId id="524" r:id="rId74"/>
    <p:sldId id="525" r:id="rId75"/>
    <p:sldId id="526" r:id="rId76"/>
    <p:sldId id="527" r:id="rId77"/>
    <p:sldId id="529" r:id="rId78"/>
    <p:sldId id="541" r:id="rId79"/>
    <p:sldId id="540" r:id="rId80"/>
    <p:sldId id="500" r:id="rId81"/>
  </p:sldIdLst>
  <p:sldSz cx="9144000" cy="6858000" type="screen4x3"/>
  <p:notesSz cx="6858000" cy="9947275"/>
  <p:defaultTextStyle>
    <a:defPPr>
      <a:defRPr lang="en-US"/>
    </a:defPPr>
    <a:lvl1pPr algn="l" rtl="0" eaLnBrk="0" fontAlgn="base" hangingPunct="0">
      <a:spcBef>
        <a:spcPct val="0"/>
      </a:spcBef>
      <a:spcAft>
        <a:spcPct val="0"/>
      </a:spcAft>
      <a:defRPr sz="3000" kern="1200">
        <a:solidFill>
          <a:srgbClr val="000066"/>
        </a:solidFill>
        <a:latin typeface="Arial" panose="020B0604020202020204" pitchFamily="34" charset="0"/>
        <a:ea typeface="楷体_GB2312" pitchFamily="49" charset="-122"/>
        <a:cs typeface="+mn-cs"/>
      </a:defRPr>
    </a:lvl1pPr>
    <a:lvl2pPr marL="457200" algn="l" rtl="0" eaLnBrk="0" fontAlgn="base" hangingPunct="0">
      <a:spcBef>
        <a:spcPct val="0"/>
      </a:spcBef>
      <a:spcAft>
        <a:spcPct val="0"/>
      </a:spcAft>
      <a:defRPr sz="3000" kern="1200">
        <a:solidFill>
          <a:srgbClr val="000066"/>
        </a:solidFill>
        <a:latin typeface="Arial" panose="020B0604020202020204" pitchFamily="34" charset="0"/>
        <a:ea typeface="楷体_GB2312" pitchFamily="49" charset="-122"/>
        <a:cs typeface="+mn-cs"/>
      </a:defRPr>
    </a:lvl2pPr>
    <a:lvl3pPr marL="914400" algn="l" rtl="0" eaLnBrk="0" fontAlgn="base" hangingPunct="0">
      <a:spcBef>
        <a:spcPct val="0"/>
      </a:spcBef>
      <a:spcAft>
        <a:spcPct val="0"/>
      </a:spcAft>
      <a:defRPr sz="3000" kern="1200">
        <a:solidFill>
          <a:srgbClr val="000066"/>
        </a:solidFill>
        <a:latin typeface="Arial" panose="020B0604020202020204" pitchFamily="34" charset="0"/>
        <a:ea typeface="楷体_GB2312" pitchFamily="49" charset="-122"/>
        <a:cs typeface="+mn-cs"/>
      </a:defRPr>
    </a:lvl3pPr>
    <a:lvl4pPr marL="1371600" algn="l" rtl="0" eaLnBrk="0" fontAlgn="base" hangingPunct="0">
      <a:spcBef>
        <a:spcPct val="0"/>
      </a:spcBef>
      <a:spcAft>
        <a:spcPct val="0"/>
      </a:spcAft>
      <a:defRPr sz="3000" kern="1200">
        <a:solidFill>
          <a:srgbClr val="000066"/>
        </a:solidFill>
        <a:latin typeface="Arial" panose="020B0604020202020204" pitchFamily="34" charset="0"/>
        <a:ea typeface="楷体_GB2312" pitchFamily="49" charset="-122"/>
        <a:cs typeface="+mn-cs"/>
      </a:defRPr>
    </a:lvl4pPr>
    <a:lvl5pPr marL="1828800" algn="l" rtl="0" eaLnBrk="0" fontAlgn="base" hangingPunct="0">
      <a:spcBef>
        <a:spcPct val="0"/>
      </a:spcBef>
      <a:spcAft>
        <a:spcPct val="0"/>
      </a:spcAft>
      <a:defRPr sz="3000" kern="1200">
        <a:solidFill>
          <a:srgbClr val="000066"/>
        </a:solidFill>
        <a:latin typeface="Arial" panose="020B0604020202020204" pitchFamily="34" charset="0"/>
        <a:ea typeface="楷体_GB2312" pitchFamily="49" charset="-122"/>
        <a:cs typeface="+mn-cs"/>
      </a:defRPr>
    </a:lvl5pPr>
    <a:lvl6pPr marL="2286000" algn="l" defTabSz="914400" rtl="0" eaLnBrk="1" latinLnBrk="0" hangingPunct="1">
      <a:defRPr sz="3000" kern="1200">
        <a:solidFill>
          <a:srgbClr val="000066"/>
        </a:solidFill>
        <a:latin typeface="Arial" panose="020B0604020202020204" pitchFamily="34" charset="0"/>
        <a:ea typeface="楷体_GB2312" pitchFamily="49" charset="-122"/>
        <a:cs typeface="+mn-cs"/>
      </a:defRPr>
    </a:lvl6pPr>
    <a:lvl7pPr marL="2743200" algn="l" defTabSz="914400" rtl="0" eaLnBrk="1" latinLnBrk="0" hangingPunct="1">
      <a:defRPr sz="3000" kern="1200">
        <a:solidFill>
          <a:srgbClr val="000066"/>
        </a:solidFill>
        <a:latin typeface="Arial" panose="020B0604020202020204" pitchFamily="34" charset="0"/>
        <a:ea typeface="楷体_GB2312" pitchFamily="49" charset="-122"/>
        <a:cs typeface="+mn-cs"/>
      </a:defRPr>
    </a:lvl7pPr>
    <a:lvl8pPr marL="3200400" algn="l" defTabSz="914400" rtl="0" eaLnBrk="1" latinLnBrk="0" hangingPunct="1">
      <a:defRPr sz="3000" kern="1200">
        <a:solidFill>
          <a:srgbClr val="000066"/>
        </a:solidFill>
        <a:latin typeface="Arial" panose="020B0604020202020204" pitchFamily="34" charset="0"/>
        <a:ea typeface="楷体_GB2312" pitchFamily="49" charset="-122"/>
        <a:cs typeface="+mn-cs"/>
      </a:defRPr>
    </a:lvl8pPr>
    <a:lvl9pPr marL="3657600" algn="l" defTabSz="914400" rtl="0" eaLnBrk="1" latinLnBrk="0" hangingPunct="1">
      <a:defRPr sz="3000" kern="1200">
        <a:solidFill>
          <a:srgbClr val="000066"/>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DA98"/>
    <a:srgbClr val="000000"/>
    <a:srgbClr val="A0D997"/>
    <a:srgbClr val="000066"/>
    <a:srgbClr val="9900FF"/>
    <a:srgbClr val="DDDDDD"/>
    <a:srgbClr val="663300"/>
    <a:srgbClr val="CC0000"/>
    <a:srgbClr val="800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75" autoAdjust="0"/>
    <p:restoredTop sz="90070" autoAdjust="0"/>
  </p:normalViewPr>
  <p:slideViewPr>
    <p:cSldViewPr>
      <p:cViewPr varScale="1">
        <p:scale>
          <a:sx n="103" d="100"/>
          <a:sy n="103" d="100"/>
        </p:scale>
        <p:origin x="92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ClrTx/>
              <a:buSzTx/>
              <a:buFontTx/>
              <a:buNone/>
              <a:defRPr kumimoji="1" sz="1200">
                <a:solidFill>
                  <a:schemeClr val="tx1"/>
                </a:solidFill>
                <a:latin typeface="Times New Roman" pitchFamily="18" charset="0"/>
                <a:ea typeface="宋体" pitchFamily="2" charset="-122"/>
                <a:cs typeface="+mn-cs"/>
              </a:defRPr>
            </a:lvl1pPr>
          </a:lstStyle>
          <a:p>
            <a:pPr>
              <a:defRPr/>
            </a:pPr>
            <a:endParaRPr lang="zh-CN" altLang="en-US"/>
          </a:p>
        </p:txBody>
      </p:sp>
      <p:sp>
        <p:nvSpPr>
          <p:cNvPr id="108547" name="Rectangle 3"/>
          <p:cNvSpPr>
            <a:spLocks noGrp="1" noChangeArrowheads="1"/>
          </p:cNvSpPr>
          <p:nvPr>
            <p:ph type="dt" sz="quarter" idx="1"/>
          </p:nvPr>
        </p:nvSpPr>
        <p:spPr bwMode="auto">
          <a:xfrm>
            <a:off x="3886200"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buFontTx/>
              <a:buNone/>
              <a:defRPr kumimoji="1" sz="1200">
                <a:solidFill>
                  <a:schemeClr val="tx1"/>
                </a:solidFill>
                <a:latin typeface="Times New Roman" pitchFamily="18" charset="0"/>
                <a:ea typeface="宋体" pitchFamily="2" charset="-122"/>
                <a:cs typeface="+mn-cs"/>
              </a:defRPr>
            </a:lvl1pPr>
          </a:lstStyle>
          <a:p>
            <a:pPr>
              <a:defRPr/>
            </a:pPr>
            <a:endParaRPr lang="en-US" altLang="zh-CN"/>
          </a:p>
        </p:txBody>
      </p:sp>
      <p:sp>
        <p:nvSpPr>
          <p:cNvPr id="108548" name="Rectangle 4"/>
          <p:cNvSpPr>
            <a:spLocks noGrp="1" noChangeArrowheads="1"/>
          </p:cNvSpPr>
          <p:nvPr>
            <p:ph type="ftr" sz="quarter" idx="2"/>
          </p:nvPr>
        </p:nvSpPr>
        <p:spPr bwMode="auto">
          <a:xfrm>
            <a:off x="0" y="9450388"/>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ClrTx/>
              <a:buSzTx/>
              <a:buFontTx/>
              <a:buNone/>
              <a:defRPr kumimoji="1" sz="1200">
                <a:solidFill>
                  <a:schemeClr val="tx1"/>
                </a:solidFill>
                <a:latin typeface="Times New Roman" pitchFamily="18" charset="0"/>
                <a:ea typeface="宋体" pitchFamily="2" charset="-122"/>
                <a:cs typeface="+mn-cs"/>
              </a:defRPr>
            </a:lvl1pPr>
          </a:lstStyle>
          <a:p>
            <a:pPr>
              <a:defRPr/>
            </a:pPr>
            <a:endParaRPr lang="en-US" altLang="zh-CN"/>
          </a:p>
        </p:txBody>
      </p:sp>
      <p:sp>
        <p:nvSpPr>
          <p:cNvPr id="108549" name="Rectangle 5"/>
          <p:cNvSpPr>
            <a:spLocks noGrp="1" noChangeArrowheads="1"/>
          </p:cNvSpPr>
          <p:nvPr>
            <p:ph type="sldNum" sz="quarter" idx="3"/>
          </p:nvPr>
        </p:nvSpPr>
        <p:spPr bwMode="auto">
          <a:xfrm>
            <a:off x="3886200" y="9450388"/>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solidFill>
                  <a:schemeClr val="tx1"/>
                </a:solidFill>
                <a:latin typeface="Times New Roman" panose="02020603050405020304" pitchFamily="18" charset="0"/>
                <a:ea typeface="宋体" panose="02010600030101010101" pitchFamily="2" charset="-122"/>
              </a:defRPr>
            </a:lvl1pPr>
          </a:lstStyle>
          <a:p>
            <a:pPr>
              <a:defRPr/>
            </a:pPr>
            <a:fld id="{79981842-2555-4B7E-83EA-3ED52B3BB50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ClrTx/>
              <a:buSzTx/>
              <a:buFontTx/>
              <a:buNone/>
              <a:defRPr kumimoji="1" sz="1200">
                <a:solidFill>
                  <a:schemeClr val="tx1"/>
                </a:solidFill>
                <a:latin typeface="Times New Roman" pitchFamily="18" charset="0"/>
                <a:ea typeface="宋体" pitchFamily="2" charset="-122"/>
                <a:cs typeface="+mn-cs"/>
              </a:defRPr>
            </a:lvl1pPr>
          </a:lstStyle>
          <a:p>
            <a:pPr>
              <a:defRPr/>
            </a:pPr>
            <a:endParaRPr lang="zh-CN" altLang="en-US"/>
          </a:p>
        </p:txBody>
      </p:sp>
      <p:sp>
        <p:nvSpPr>
          <p:cNvPr id="26627" name="Rectangle 3"/>
          <p:cNvSpPr>
            <a:spLocks noGrp="1" noChangeArrowheads="1"/>
          </p:cNvSpPr>
          <p:nvPr>
            <p:ph type="dt" idx="1"/>
          </p:nvPr>
        </p:nvSpPr>
        <p:spPr bwMode="auto">
          <a:xfrm>
            <a:off x="3886200"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buFontTx/>
              <a:buNone/>
              <a:defRPr kumimoji="1" sz="1200">
                <a:solidFill>
                  <a:schemeClr val="tx1"/>
                </a:solidFill>
                <a:latin typeface="Times New Roman" pitchFamily="18" charset="0"/>
                <a:ea typeface="宋体" pitchFamily="2" charset="-122"/>
                <a:cs typeface="+mn-cs"/>
              </a:defRPr>
            </a:lvl1pPr>
          </a:lstStyle>
          <a:p>
            <a:pPr>
              <a:defRPr/>
            </a:pPr>
            <a:endParaRPr lang="en-US" altLang="zh-CN"/>
          </a:p>
        </p:txBody>
      </p:sp>
      <p:sp>
        <p:nvSpPr>
          <p:cNvPr id="10244" name="Rectangle 4"/>
          <p:cNvSpPr>
            <a:spLocks noChangeArrowheads="1" noTextEdit="1"/>
          </p:cNvSpPr>
          <p:nvPr>
            <p:ph type="sldImg" idx="2"/>
          </p:nvPr>
        </p:nvSpPr>
        <p:spPr bwMode="auto">
          <a:xfrm>
            <a:off x="942975" y="746125"/>
            <a:ext cx="4972050"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9" name="Rectangle 5"/>
          <p:cNvSpPr>
            <a:spLocks noGrp="1" noChangeArrowheads="1"/>
          </p:cNvSpPr>
          <p:nvPr>
            <p:ph type="body" sz="quarter" idx="3"/>
          </p:nvPr>
        </p:nvSpPr>
        <p:spPr bwMode="auto">
          <a:xfrm>
            <a:off x="914400" y="4724400"/>
            <a:ext cx="5029200" cy="4476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6630" name="Rectangle 6"/>
          <p:cNvSpPr>
            <a:spLocks noGrp="1" noChangeArrowheads="1"/>
          </p:cNvSpPr>
          <p:nvPr>
            <p:ph type="ftr" sz="quarter" idx="4"/>
          </p:nvPr>
        </p:nvSpPr>
        <p:spPr bwMode="auto">
          <a:xfrm>
            <a:off x="0" y="9450388"/>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ClrTx/>
              <a:buSzTx/>
              <a:buFontTx/>
              <a:buNone/>
              <a:defRPr kumimoji="1" sz="1200">
                <a:solidFill>
                  <a:schemeClr val="tx1"/>
                </a:solidFill>
                <a:latin typeface="Times New Roman" pitchFamily="18" charset="0"/>
                <a:ea typeface="宋体" pitchFamily="2" charset="-122"/>
                <a:cs typeface="+mn-cs"/>
              </a:defRPr>
            </a:lvl1pPr>
          </a:lstStyle>
          <a:p>
            <a:pPr>
              <a:defRPr/>
            </a:pPr>
            <a:endParaRPr lang="en-US" altLang="zh-CN"/>
          </a:p>
        </p:txBody>
      </p:sp>
      <p:sp>
        <p:nvSpPr>
          <p:cNvPr id="26631" name="Rectangle 7"/>
          <p:cNvSpPr>
            <a:spLocks noGrp="1" noChangeArrowheads="1"/>
          </p:cNvSpPr>
          <p:nvPr>
            <p:ph type="sldNum" sz="quarter" idx="5"/>
          </p:nvPr>
        </p:nvSpPr>
        <p:spPr bwMode="auto">
          <a:xfrm>
            <a:off x="3886200" y="9450388"/>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a:solidFill>
                  <a:schemeClr val="tx1"/>
                </a:solidFill>
                <a:latin typeface="Times New Roman" panose="02020603050405020304" pitchFamily="18" charset="0"/>
                <a:ea typeface="宋体" panose="02010600030101010101" pitchFamily="2" charset="-122"/>
              </a:defRPr>
            </a:lvl1pPr>
          </a:lstStyle>
          <a:p>
            <a:pPr>
              <a:defRPr/>
            </a:pPr>
            <a:fld id="{833AAE51-1FE7-419F-B10A-34E1667F6121}"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A8E8E44-FAA5-490C-B755-9D63BCEEE5E7}" type="slidenum">
              <a:rPr lang="zh-CN" altLang="en-US" smtClean="0">
                <a:ea typeface="楷体_GB2312" pitchFamily="49" charset="-122"/>
              </a:rPr>
              <a:pPr>
                <a:spcBef>
                  <a:spcPct val="0"/>
                </a:spcBef>
              </a:pPr>
              <a:t>1</a:t>
            </a:fld>
            <a:endParaRPr lang="en-US" altLang="zh-CN" smtClean="0">
              <a:ea typeface="楷体_GB2312" pitchFamily="49" charset="-122"/>
            </a:endParaRPr>
          </a:p>
        </p:txBody>
      </p:sp>
      <p:sp>
        <p:nvSpPr>
          <p:cNvPr id="13315" name="Rectangle 2"/>
          <p:cNvSpPr>
            <a:spLocks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a:ln/>
        </p:spPr>
      </p:sp>
      <p:sp>
        <p:nvSpPr>
          <p:cNvPr id="512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512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fld id="{028FD932-6ED5-4C32-8974-E0DD852D167F}" type="slidenum">
              <a:rPr lang="zh-CN" altLang="en-US" sz="1200" smtClean="0">
                <a:solidFill>
                  <a:schemeClr val="tx1"/>
                </a:solidFill>
                <a:latin typeface="Times New Roman" panose="02020603050405020304" pitchFamily="18" charset="0"/>
                <a:ea typeface="宋体" panose="02010600030101010101" pitchFamily="2" charset="-122"/>
              </a:rPr>
              <a:pPr/>
              <a:t>47</a:t>
            </a:fld>
            <a:endParaRPr lang="en-US" altLang="zh-CN" sz="1200"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2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fld id="{85053EAE-305A-45E9-8EB6-5CBBC7D867E3}" type="slidenum">
              <a:rPr lang="zh-CN" altLang="en-US" sz="1200" smtClean="0">
                <a:solidFill>
                  <a:schemeClr val="tx1"/>
                </a:solidFill>
                <a:latin typeface="Times New Roman" panose="02020603050405020304" pitchFamily="18" charset="0"/>
                <a:ea typeface="宋体" panose="02010600030101010101" pitchFamily="2" charset="-122"/>
              </a:rPr>
              <a:pPr/>
              <a:t>49</a:t>
            </a:fld>
            <a:endParaRPr lang="en-US" altLang="zh-CN" sz="1200"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ChangeArrowheads="1" noTextEdit="1"/>
          </p:cNvSpPr>
          <p:nvPr>
            <p:ph type="sldImg"/>
          </p:nvPr>
        </p:nvSpPr>
        <p:spPr>
          <a:ln/>
        </p:spPr>
      </p:sp>
      <p:sp>
        <p:nvSpPr>
          <p:cNvPr id="675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675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fld id="{40810534-316D-4F28-87F9-83E7BC866E05}" type="slidenum">
              <a:rPr lang="zh-CN" altLang="en-US" sz="1200" smtClean="0">
                <a:solidFill>
                  <a:schemeClr val="tx1"/>
                </a:solidFill>
                <a:latin typeface="Times New Roman" panose="02020603050405020304" pitchFamily="18" charset="0"/>
                <a:ea typeface="宋体" panose="02010600030101010101" pitchFamily="2" charset="-122"/>
              </a:rPr>
              <a:pPr/>
              <a:t>61</a:t>
            </a:fld>
            <a:endParaRPr lang="en-US" altLang="zh-CN" sz="1200"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ln/>
        </p:spPr>
      </p:sp>
      <p:sp>
        <p:nvSpPr>
          <p:cNvPr id="737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7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fld id="{149A7236-C9AC-4788-8815-2A946EC7C01D}" type="slidenum">
              <a:rPr lang="zh-CN" altLang="en-US" sz="1200" smtClean="0">
                <a:solidFill>
                  <a:schemeClr val="tx1"/>
                </a:solidFill>
                <a:latin typeface="Times New Roman" panose="02020603050405020304" pitchFamily="18" charset="0"/>
                <a:ea typeface="宋体" panose="02010600030101010101" pitchFamily="2" charset="-122"/>
              </a:rPr>
              <a:pPr/>
              <a:t>63</a:t>
            </a:fld>
            <a:endParaRPr lang="en-US" altLang="zh-CN" sz="1200"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p:spPr>
      </p:sp>
      <p:sp>
        <p:nvSpPr>
          <p:cNvPr id="798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8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fld id="{28A0311D-05AA-4597-8BDD-8C6E90BF4D69}" type="slidenum">
              <a:rPr lang="zh-CN" altLang="en-US" sz="1200" smtClean="0">
                <a:solidFill>
                  <a:schemeClr val="tx1"/>
                </a:solidFill>
                <a:latin typeface="Times New Roman" panose="02020603050405020304" pitchFamily="18" charset="0"/>
                <a:ea typeface="宋体" panose="02010600030101010101" pitchFamily="2" charset="-122"/>
              </a:rPr>
              <a:pPr/>
              <a:t>68</a:t>
            </a:fld>
            <a:endParaRPr lang="en-US" altLang="zh-CN" sz="1200"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ChangeArrowheads="1" noTextEdit="1"/>
          </p:cNvSpPr>
          <p:nvPr>
            <p:ph type="sldImg"/>
          </p:nvPr>
        </p:nvSpPr>
        <p:spPr>
          <a:ln/>
        </p:spPr>
      </p:sp>
      <p:sp>
        <p:nvSpPr>
          <p:cNvPr id="911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1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4F8D9E7-E489-441E-B8A2-AB9DC230BA37}" type="slidenum">
              <a:rPr lang="en-US" altLang="zh-CN" smtClean="0">
                <a:ea typeface="楷体_GB2312" pitchFamily="49" charset="-122"/>
              </a:rPr>
              <a:pPr>
                <a:spcBef>
                  <a:spcPct val="0"/>
                </a:spcBef>
              </a:pPr>
              <a:t>78</a:t>
            </a:fld>
            <a:endParaRPr lang="zh-CN" altLang="en-US" smtClean="0">
              <a:ea typeface="楷体_GB2312" pitchFamily="49"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33AAE51-1FE7-419F-B10A-34E1667F6121}" type="slidenum">
              <a:rPr lang="zh-CN" altLang="en-US" smtClean="0"/>
              <a:pPr>
                <a:defRPr/>
              </a:pPr>
              <a:t>5</a:t>
            </a:fld>
            <a:endParaRPr lang="en-US" altLang="zh-CN"/>
          </a:p>
        </p:txBody>
      </p:sp>
    </p:spTree>
    <p:extLst>
      <p:ext uri="{BB962C8B-B14F-4D97-AF65-F5344CB8AC3E}">
        <p14:creationId xmlns:p14="http://schemas.microsoft.com/office/powerpoint/2010/main" val="233168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ChangeArrowheads="1" noTextEdit="1"/>
          </p:cNvSpPr>
          <p:nvPr>
            <p:ph type="sldImg"/>
          </p:nvPr>
        </p:nvSpPr>
        <p:spPr>
          <a:ln/>
        </p:spPr>
      </p:sp>
      <p:sp>
        <p:nvSpPr>
          <p:cNvPr id="194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4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fld id="{4C8ACB05-208E-41ED-A34C-DA024BB3EC32}" type="slidenum">
              <a:rPr lang="zh-CN" altLang="en-US" sz="1200" smtClean="0">
                <a:solidFill>
                  <a:schemeClr val="tx1"/>
                </a:solidFill>
                <a:latin typeface="Times New Roman" panose="02020603050405020304" pitchFamily="18" charset="0"/>
                <a:ea typeface="宋体" panose="02010600030101010101" pitchFamily="2" charset="-122"/>
              </a:rPr>
              <a:pPr/>
              <a:t>14</a:t>
            </a:fld>
            <a:endParaRPr lang="en-US" altLang="zh-CN" sz="1200"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ChangeArrowheads="1" noTextEdit="1"/>
          </p:cNvSpPr>
          <p:nvPr>
            <p:ph type="sldImg"/>
          </p:nvPr>
        </p:nvSpPr>
        <p:spPr>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dirty="0"/>
          </a:p>
        </p:txBody>
      </p:sp>
      <p:sp>
        <p:nvSpPr>
          <p:cNvPr id="21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fld id="{BF18F368-858E-4CB6-8EEA-D6150646AA32}" type="slidenum">
              <a:rPr lang="zh-CN" altLang="en-US" sz="1200" smtClean="0">
                <a:solidFill>
                  <a:schemeClr val="tx1"/>
                </a:solidFill>
                <a:latin typeface="Times New Roman" panose="02020603050405020304" pitchFamily="18" charset="0"/>
                <a:ea typeface="宋体" panose="02010600030101010101" pitchFamily="2" charset="-122"/>
              </a:rPr>
              <a:pPr/>
              <a:t>15</a:t>
            </a:fld>
            <a:endParaRPr lang="en-US" altLang="zh-CN" sz="1200"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fld id="{33A0B582-E93E-490B-911D-A5C9F056DEB0}" type="slidenum">
              <a:rPr lang="zh-CN" altLang="en-US" sz="1200" smtClean="0">
                <a:solidFill>
                  <a:schemeClr val="tx1"/>
                </a:solidFill>
                <a:latin typeface="Times New Roman" panose="02020603050405020304" pitchFamily="18" charset="0"/>
                <a:ea typeface="宋体" panose="02010600030101010101" pitchFamily="2" charset="-122"/>
              </a:rPr>
              <a:pPr/>
              <a:t>16</a:t>
            </a:fld>
            <a:endParaRPr lang="en-US" altLang="zh-CN" sz="1200"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endParaRPr lang="zh-CN" altLang="en-US" dirty="0"/>
          </a:p>
        </p:txBody>
      </p:sp>
      <p:sp>
        <p:nvSpPr>
          <p:cNvPr id="4" name="灯片编号占位符 3"/>
          <p:cNvSpPr>
            <a:spLocks noGrp="1"/>
          </p:cNvSpPr>
          <p:nvPr>
            <p:ph type="sldNum" sz="quarter" idx="10"/>
          </p:nvPr>
        </p:nvSpPr>
        <p:spPr/>
        <p:txBody>
          <a:bodyPr/>
          <a:lstStyle/>
          <a:p>
            <a:pPr>
              <a:defRPr/>
            </a:pPr>
            <a:fld id="{833AAE51-1FE7-419F-B10A-34E1667F6121}" type="slidenum">
              <a:rPr lang="zh-CN" altLang="en-US" smtClean="0"/>
              <a:pPr>
                <a:defRPr/>
              </a:pPr>
              <a:t>23</a:t>
            </a:fld>
            <a:endParaRPr lang="en-US" altLang="zh-CN"/>
          </a:p>
        </p:txBody>
      </p:sp>
    </p:spTree>
    <p:extLst>
      <p:ext uri="{BB962C8B-B14F-4D97-AF65-F5344CB8AC3E}">
        <p14:creationId xmlns:p14="http://schemas.microsoft.com/office/powerpoint/2010/main" val="1546789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ChangeArrowheads="1" noTextEdit="1"/>
          </p:cNvSpPr>
          <p:nvPr>
            <p:ph type="sldImg"/>
          </p:nvPr>
        </p:nvSpPr>
        <p:spPr>
          <a:ln/>
        </p:spPr>
      </p:sp>
      <p:sp>
        <p:nvSpPr>
          <p:cNvPr id="368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8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fld id="{DACE9ED0-4FFA-4971-9800-AD56EA9E7C9A}" type="slidenum">
              <a:rPr lang="zh-CN" altLang="en-US" sz="1200" smtClean="0">
                <a:solidFill>
                  <a:schemeClr val="tx1"/>
                </a:solidFill>
                <a:latin typeface="Times New Roman" panose="02020603050405020304" pitchFamily="18" charset="0"/>
                <a:ea typeface="宋体" panose="02010600030101010101" pitchFamily="2" charset="-122"/>
              </a:rPr>
              <a:pPr/>
              <a:t>36</a:t>
            </a:fld>
            <a:endParaRPr lang="en-US" altLang="zh-CN" sz="1200"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ChangeArrowheads="1" noTextEdit="1"/>
          </p:cNvSpPr>
          <p:nvPr>
            <p:ph type="sldImg"/>
          </p:nvPr>
        </p:nvSpPr>
        <p:spPr>
          <a:ln/>
        </p:spPr>
      </p:sp>
      <p:sp>
        <p:nvSpPr>
          <p:cNvPr id="430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30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fld id="{C6AA4CB5-4713-4E28-B1FC-78BC1B97713E}" type="slidenum">
              <a:rPr lang="zh-CN" altLang="en-US" sz="1200" smtClean="0">
                <a:solidFill>
                  <a:schemeClr val="tx1"/>
                </a:solidFill>
                <a:latin typeface="Times New Roman" panose="02020603050405020304" pitchFamily="18" charset="0"/>
                <a:ea typeface="宋体" panose="02010600030101010101" pitchFamily="2" charset="-122"/>
              </a:rPr>
              <a:pPr/>
              <a:t>41</a:t>
            </a:fld>
            <a:endParaRPr lang="en-US" altLang="zh-CN" sz="1200"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ChangeArrowheads="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fld id="{FEB6EFB3-A6CF-4892-BE53-62EDD8D1A328}" type="slidenum">
              <a:rPr lang="zh-CN" altLang="en-US" sz="1200" smtClean="0">
                <a:solidFill>
                  <a:schemeClr val="tx1"/>
                </a:solidFill>
                <a:latin typeface="Times New Roman" panose="02020603050405020304" pitchFamily="18" charset="0"/>
                <a:ea typeface="宋体" panose="02010600030101010101" pitchFamily="2" charset="-122"/>
              </a:rPr>
              <a:pPr/>
              <a:t>46</a:t>
            </a:fld>
            <a:endParaRPr lang="en-US" altLang="zh-CN" sz="1200"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6114" name="Rectangle 2"/>
          <p:cNvSpPr>
            <a:spLocks noGrp="1" noChangeArrowheads="1"/>
          </p:cNvSpPr>
          <p:nvPr>
            <p:ph type="ctrTitle"/>
          </p:nvPr>
        </p:nvSpPr>
        <p:spPr>
          <a:xfrm>
            <a:off x="914400" y="1524000"/>
            <a:ext cx="7623175" cy="1752600"/>
          </a:xfrm>
        </p:spPr>
        <p:txBody>
          <a:bodyPr/>
          <a:lstStyle>
            <a:lvl1pPr>
              <a:defRPr sz="5000"/>
            </a:lvl1pPr>
          </a:lstStyle>
          <a:p>
            <a:r>
              <a:rPr lang="en-US" altLang="zh-CN"/>
              <a:t>单击此处编辑母版标题样式</a:t>
            </a:r>
          </a:p>
        </p:txBody>
      </p:sp>
      <p:sp>
        <p:nvSpPr>
          <p:cNvPr id="34611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zh-CN"/>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513BBB9A-0C3A-4CC8-ACA2-7C7B38616C0E}" type="slidenum">
              <a:rPr lang="en-US" altLang="zh-CN"/>
              <a:pPr>
                <a:defRPr/>
              </a:pPr>
              <a:t>‹#›</a:t>
            </a:fld>
            <a:endParaRPr lang="en-US" altLang="zh-CN"/>
          </a:p>
        </p:txBody>
      </p:sp>
    </p:spTree>
    <p:extLst>
      <p:ext uri="{BB962C8B-B14F-4D97-AF65-F5344CB8AC3E}">
        <p14:creationId xmlns:p14="http://schemas.microsoft.com/office/powerpoint/2010/main" val="3011014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2EB8B25-0B6B-49A3-B893-9AA798A73F66}" type="slidenum">
              <a:rPr lang="en-US" altLang="zh-CN"/>
              <a:pPr>
                <a:defRPr/>
              </a:pPr>
              <a:t>‹#›</a:t>
            </a:fld>
            <a:endParaRPr lang="en-US" altLang="zh-CN"/>
          </a:p>
        </p:txBody>
      </p:sp>
    </p:spTree>
    <p:extLst>
      <p:ext uri="{BB962C8B-B14F-4D97-AF65-F5344CB8AC3E}">
        <p14:creationId xmlns:p14="http://schemas.microsoft.com/office/powerpoint/2010/main" val="188867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E49A803-E5CA-4B27-B809-50AB3FB17378}" type="slidenum">
              <a:rPr lang="en-US" altLang="zh-CN"/>
              <a:pPr>
                <a:defRPr/>
              </a:pPr>
              <a:t>‹#›</a:t>
            </a:fld>
            <a:endParaRPr lang="en-US" altLang="zh-CN"/>
          </a:p>
        </p:txBody>
      </p:sp>
    </p:spTree>
    <p:extLst>
      <p:ext uri="{BB962C8B-B14F-4D97-AF65-F5344CB8AC3E}">
        <p14:creationId xmlns:p14="http://schemas.microsoft.com/office/powerpoint/2010/main" val="3175359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0364E2E-3F8F-45C7-B315-883ADDCE742F}" type="slidenum">
              <a:rPr lang="en-US" altLang="zh-CN"/>
              <a:pPr>
                <a:defRPr/>
              </a:pPr>
              <a:t>‹#›</a:t>
            </a:fld>
            <a:endParaRPr lang="en-US" altLang="zh-CN"/>
          </a:p>
        </p:txBody>
      </p:sp>
    </p:spTree>
    <p:extLst>
      <p:ext uri="{BB962C8B-B14F-4D97-AF65-F5344CB8AC3E}">
        <p14:creationId xmlns:p14="http://schemas.microsoft.com/office/powerpoint/2010/main" val="1199312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Blank">
    <p:spTree>
      <p:nvGrpSpPr>
        <p:cNvPr id="1" name=""/>
        <p:cNvGrpSpPr/>
        <p:nvPr/>
      </p:nvGrpSpPr>
      <p:grpSpPr>
        <a:xfrm>
          <a:off x="0" y="0"/>
          <a:ext cx="0" cy="0"/>
          <a:chOff x="0" y="0"/>
          <a:chExt cx="0" cy="0"/>
        </a:xfrm>
      </p:grpSpPr>
      <p:sp>
        <p:nvSpPr>
          <p:cNvPr id="2" name="bg object 16"/>
          <p:cNvSpPr>
            <a:spLocks/>
          </p:cNvSpPr>
          <p:nvPr/>
        </p:nvSpPr>
        <p:spPr bwMode="auto">
          <a:xfrm>
            <a:off x="381000" y="228600"/>
            <a:ext cx="8229600" cy="609600"/>
          </a:xfrm>
          <a:custGeom>
            <a:avLst/>
            <a:gdLst>
              <a:gd name="T0" fmla="*/ 0 w 8229600"/>
              <a:gd name="T1" fmla="*/ 609600 h 609600"/>
              <a:gd name="T2" fmla="*/ 0 w 8229600"/>
              <a:gd name="T3" fmla="*/ 0 h 609600"/>
              <a:gd name="T4" fmla="*/ 8229600 w 8229600"/>
              <a:gd name="T5" fmla="*/ 0 h 609600"/>
              <a:gd name="T6" fmla="*/ 0 60000 65536"/>
              <a:gd name="T7" fmla="*/ 0 60000 65536"/>
              <a:gd name="T8" fmla="*/ 0 60000 65536"/>
            </a:gdLst>
            <a:ahLst/>
            <a:cxnLst>
              <a:cxn ang="T6">
                <a:pos x="T0" y="T1"/>
              </a:cxn>
              <a:cxn ang="T7">
                <a:pos x="T2" y="T3"/>
              </a:cxn>
              <a:cxn ang="T8">
                <a:pos x="T4" y="T5"/>
              </a:cxn>
            </a:cxnLst>
            <a:rect l="0" t="0" r="r" b="b"/>
            <a:pathLst>
              <a:path w="8229600" h="609600">
                <a:moveTo>
                  <a:pt x="0" y="609600"/>
                </a:moveTo>
                <a:lnTo>
                  <a:pt x="0" y="0"/>
                </a:lnTo>
                <a:lnTo>
                  <a:pt x="8229600" y="0"/>
                </a:lnTo>
              </a:path>
            </a:pathLst>
          </a:custGeom>
          <a:noFill/>
          <a:ln w="19050">
            <a:solidFill>
              <a:srgbClr val="CC99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 name="Holder 2"/>
          <p:cNvSpPr>
            <a:spLocks noGrp="1"/>
          </p:cNvSpPr>
          <p:nvPr>
            <p:ph type="ftr" sz="quarter" idx="10"/>
          </p:nvPr>
        </p:nvSpPr>
        <p:spPr/>
        <p:txBody>
          <a:bodyPr lIns="0" tIns="0" rIns="0" bIns="0"/>
          <a:lstStyle>
            <a:lvl1pPr algn="ctr">
              <a:defRPr>
                <a:solidFill>
                  <a:schemeClr val="tx1">
                    <a:tint val="75000"/>
                  </a:schemeClr>
                </a:solidFill>
              </a:defRPr>
            </a:lvl1pPr>
          </a:lstStyle>
          <a:p>
            <a:pPr>
              <a:defRPr/>
            </a:pPr>
            <a:endParaRPr/>
          </a:p>
        </p:txBody>
      </p:sp>
      <p:sp>
        <p:nvSpPr>
          <p:cNvPr id="4" name="Holder 3"/>
          <p:cNvSpPr>
            <a:spLocks noGrp="1"/>
          </p:cNvSpPr>
          <p:nvPr>
            <p:ph type="dt" sz="half" idx="11"/>
          </p:nvPr>
        </p:nvSpPr>
        <p:spPr/>
        <p:txBody>
          <a:bodyPr lIns="0" tIns="0" rIns="0" bIns="0"/>
          <a:lstStyle>
            <a:lvl1pPr algn="l">
              <a:defRPr>
                <a:solidFill>
                  <a:schemeClr val="tx1">
                    <a:tint val="75000"/>
                  </a:schemeClr>
                </a:solidFill>
              </a:defRPr>
            </a:lvl1pPr>
          </a:lstStyle>
          <a:p>
            <a:pPr>
              <a:defRPr/>
            </a:pPr>
            <a:fld id="{AF82A044-499D-4D14-B9AA-7652222601BA}" type="datetimeFigureOut">
              <a:rPr lang="en-US"/>
              <a:pPr>
                <a:defRPr/>
              </a:pPr>
              <a:t>3/15/2025</a:t>
            </a:fld>
            <a:endParaRPr lang="en-US"/>
          </a:p>
        </p:txBody>
      </p:sp>
      <p:sp>
        <p:nvSpPr>
          <p:cNvPr id="5" name="Holder 4"/>
          <p:cNvSpPr>
            <a:spLocks noGrp="1"/>
          </p:cNvSpPr>
          <p:nvPr>
            <p:ph type="sldNum" sz="quarter" idx="12"/>
          </p:nvPr>
        </p:nvSpPr>
        <p:spPr/>
        <p:txBody>
          <a:bodyPr lIns="0" tIns="0" rIns="0" bIns="0"/>
          <a:lstStyle>
            <a:lvl1pPr>
              <a:defRPr>
                <a:solidFill>
                  <a:srgbClr val="898989"/>
                </a:solidFill>
              </a:defRPr>
            </a:lvl1pPr>
          </a:lstStyle>
          <a:p>
            <a:pPr>
              <a:defRPr/>
            </a:pPr>
            <a:fld id="{734C5A07-2CFD-45D5-A2DF-2162F0AFE53B}" type="slidenum">
              <a:rPr lang="zh-CN" altLang="zh-CN"/>
              <a:pPr>
                <a:defRPr/>
              </a:pPr>
              <a:t>‹#›</a:t>
            </a:fld>
            <a:endParaRPr lang="zh-CN" altLang="zh-CN"/>
          </a:p>
        </p:txBody>
      </p:sp>
    </p:spTree>
    <p:extLst>
      <p:ext uri="{BB962C8B-B14F-4D97-AF65-F5344CB8AC3E}">
        <p14:creationId xmlns:p14="http://schemas.microsoft.com/office/powerpoint/2010/main" val="642060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Title Slide">
    <p:spTree>
      <p:nvGrpSpPr>
        <p:cNvPr id="1" name=""/>
        <p:cNvGrpSpPr/>
        <p:nvPr/>
      </p:nvGrpSpPr>
      <p:grpSpPr>
        <a:xfrm>
          <a:off x="0" y="0"/>
          <a:ext cx="0" cy="0"/>
          <a:chOff x="0" y="0"/>
          <a:chExt cx="0" cy="0"/>
        </a:xfrm>
      </p:grpSpPr>
      <p:sp>
        <p:nvSpPr>
          <p:cNvPr id="4" name="bg object 16"/>
          <p:cNvSpPr>
            <a:spLocks/>
          </p:cNvSpPr>
          <p:nvPr/>
        </p:nvSpPr>
        <p:spPr bwMode="auto">
          <a:xfrm>
            <a:off x="381000" y="228600"/>
            <a:ext cx="8229600" cy="609600"/>
          </a:xfrm>
          <a:custGeom>
            <a:avLst/>
            <a:gdLst>
              <a:gd name="T0" fmla="*/ 0 w 8229600"/>
              <a:gd name="T1" fmla="*/ 609600 h 609600"/>
              <a:gd name="T2" fmla="*/ 0 w 8229600"/>
              <a:gd name="T3" fmla="*/ 0 h 609600"/>
              <a:gd name="T4" fmla="*/ 8229600 w 8229600"/>
              <a:gd name="T5" fmla="*/ 0 h 609600"/>
              <a:gd name="T6" fmla="*/ 0 60000 65536"/>
              <a:gd name="T7" fmla="*/ 0 60000 65536"/>
              <a:gd name="T8" fmla="*/ 0 60000 65536"/>
            </a:gdLst>
            <a:ahLst/>
            <a:cxnLst>
              <a:cxn ang="T6">
                <a:pos x="T0" y="T1"/>
              </a:cxn>
              <a:cxn ang="T7">
                <a:pos x="T2" y="T3"/>
              </a:cxn>
              <a:cxn ang="T8">
                <a:pos x="T4" y="T5"/>
              </a:cxn>
            </a:cxnLst>
            <a:rect l="0" t="0" r="r" b="b"/>
            <a:pathLst>
              <a:path w="8229600" h="609600">
                <a:moveTo>
                  <a:pt x="0" y="609600"/>
                </a:moveTo>
                <a:lnTo>
                  <a:pt x="0" y="0"/>
                </a:lnTo>
                <a:lnTo>
                  <a:pt x="8229600" y="0"/>
                </a:lnTo>
              </a:path>
            </a:pathLst>
          </a:custGeom>
          <a:noFill/>
          <a:ln w="19050">
            <a:solidFill>
              <a:srgbClr val="CC99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5" name="bg object 17"/>
          <p:cNvSpPr>
            <a:spLocks/>
          </p:cNvSpPr>
          <p:nvPr/>
        </p:nvSpPr>
        <p:spPr bwMode="auto">
          <a:xfrm>
            <a:off x="457200" y="6172200"/>
            <a:ext cx="8229600" cy="0"/>
          </a:xfrm>
          <a:custGeom>
            <a:avLst/>
            <a:gdLst>
              <a:gd name="T0" fmla="*/ 0 w 8229600"/>
              <a:gd name="T1" fmla="*/ 8229600 w 8229600"/>
              <a:gd name="T2" fmla="*/ 0 60000 65536"/>
              <a:gd name="T3" fmla="*/ 0 60000 65536"/>
            </a:gdLst>
            <a:ahLst/>
            <a:cxnLst>
              <a:cxn ang="T2">
                <a:pos x="T0" y="0"/>
              </a:cxn>
              <a:cxn ang="T3">
                <a:pos x="T1" y="0"/>
              </a:cxn>
            </a:cxnLst>
            <a:rect l="0" t="0" r="r" b="b"/>
            <a:pathLst>
              <a:path w="8229600">
                <a:moveTo>
                  <a:pt x="0" y="0"/>
                </a:moveTo>
                <a:lnTo>
                  <a:pt x="8229600" y="0"/>
                </a:lnTo>
              </a:path>
            </a:pathLst>
          </a:custGeom>
          <a:noFill/>
          <a:ln w="19050">
            <a:solidFill>
              <a:srgbClr val="CC99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pic>
        <p:nvPicPr>
          <p:cNvPr id="6" name="bg object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668338"/>
            <a:ext cx="1839912" cy="122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bg object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400" y="668338"/>
            <a:ext cx="4075113" cy="122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Holder 2"/>
          <p:cNvSpPr>
            <a:spLocks noGrp="1"/>
          </p:cNvSpPr>
          <p:nvPr>
            <p:ph type="ctrTitle"/>
          </p:nvPr>
        </p:nvSpPr>
        <p:spPr>
          <a:xfrm>
            <a:off x="613663" y="660436"/>
            <a:ext cx="7538084" cy="1722120"/>
          </a:xfrm>
          <a:prstGeom prst="rect">
            <a:avLst/>
          </a:prstGeom>
        </p:spPr>
        <p:txBody>
          <a:bodyPr lIns="0" tIns="0" rIns="0" bIns="0">
            <a:spAutoFit/>
          </a:bodyPr>
          <a:lstStyle>
            <a:lvl1pPr>
              <a:defRPr sz="4400" b="0" i="0">
                <a:solidFill>
                  <a:srgbClr val="000066"/>
                </a:solidFill>
                <a:latin typeface="黑体"/>
                <a:cs typeface="黑体"/>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lIns="0" tIns="0" rIns="0" bIns="0">
            <a:spAutoFit/>
          </a:bodyPr>
          <a:lstStyle>
            <a:lvl1pPr>
              <a:defRPr sz="2400" b="0" i="0">
                <a:solidFill>
                  <a:schemeClr val="tx1"/>
                </a:solidFill>
                <a:latin typeface="Times New Roman"/>
                <a:cs typeface="Times New Roman"/>
              </a:defRPr>
            </a:lvl1pPr>
          </a:lstStyle>
          <a:p>
            <a:endParaRPr/>
          </a:p>
        </p:txBody>
      </p:sp>
      <p:sp>
        <p:nvSpPr>
          <p:cNvPr id="8" name="Holder 4"/>
          <p:cNvSpPr>
            <a:spLocks noGrp="1"/>
          </p:cNvSpPr>
          <p:nvPr>
            <p:ph type="ftr" sz="quarter" idx="10"/>
          </p:nvPr>
        </p:nvSpPr>
        <p:spPr/>
        <p:txBody>
          <a:bodyPr lIns="0" tIns="0" rIns="0" bIns="0"/>
          <a:lstStyle>
            <a:lvl1pPr algn="ctr">
              <a:defRPr>
                <a:solidFill>
                  <a:schemeClr val="tx1">
                    <a:tint val="75000"/>
                  </a:schemeClr>
                </a:solidFill>
              </a:defRPr>
            </a:lvl1pPr>
          </a:lstStyle>
          <a:p>
            <a:pPr>
              <a:defRPr/>
            </a:pPr>
            <a:endParaRPr/>
          </a:p>
        </p:txBody>
      </p:sp>
      <p:sp>
        <p:nvSpPr>
          <p:cNvPr id="9" name="Holder 5"/>
          <p:cNvSpPr>
            <a:spLocks noGrp="1"/>
          </p:cNvSpPr>
          <p:nvPr>
            <p:ph type="dt" sz="half" idx="11"/>
          </p:nvPr>
        </p:nvSpPr>
        <p:spPr/>
        <p:txBody>
          <a:bodyPr lIns="0" tIns="0" rIns="0" bIns="0"/>
          <a:lstStyle>
            <a:lvl1pPr algn="l">
              <a:defRPr>
                <a:solidFill>
                  <a:schemeClr val="tx1">
                    <a:tint val="75000"/>
                  </a:schemeClr>
                </a:solidFill>
              </a:defRPr>
            </a:lvl1pPr>
          </a:lstStyle>
          <a:p>
            <a:pPr>
              <a:defRPr/>
            </a:pPr>
            <a:fld id="{C1A82306-F01E-4AD6-A675-E7628244768A}" type="datetimeFigureOut">
              <a:rPr lang="en-US"/>
              <a:pPr>
                <a:defRPr/>
              </a:pPr>
              <a:t>3/15/2025</a:t>
            </a:fld>
            <a:endParaRPr lang="en-US"/>
          </a:p>
        </p:txBody>
      </p:sp>
      <p:sp>
        <p:nvSpPr>
          <p:cNvPr id="10" name="Holder 6"/>
          <p:cNvSpPr>
            <a:spLocks noGrp="1"/>
          </p:cNvSpPr>
          <p:nvPr>
            <p:ph type="sldNum" sz="quarter" idx="12"/>
          </p:nvPr>
        </p:nvSpPr>
        <p:spPr/>
        <p:txBody>
          <a:bodyPr lIns="0" tIns="0" rIns="0" bIns="0"/>
          <a:lstStyle>
            <a:lvl1pPr>
              <a:defRPr>
                <a:solidFill>
                  <a:srgbClr val="898989"/>
                </a:solidFill>
              </a:defRPr>
            </a:lvl1pPr>
          </a:lstStyle>
          <a:p>
            <a:pPr>
              <a:defRPr/>
            </a:pPr>
            <a:fld id="{F4540E98-A832-4585-9557-D0E86FA91F4E}" type="slidenum">
              <a:rPr lang="zh-CN" altLang="zh-CN"/>
              <a:pPr>
                <a:defRPr/>
              </a:pPr>
              <a:t>‹#›</a:t>
            </a:fld>
            <a:endParaRPr lang="zh-CN" altLang="zh-CN"/>
          </a:p>
        </p:txBody>
      </p:sp>
    </p:spTree>
    <p:extLst>
      <p:ext uri="{BB962C8B-B14F-4D97-AF65-F5344CB8AC3E}">
        <p14:creationId xmlns:p14="http://schemas.microsoft.com/office/powerpoint/2010/main" val="1691214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0066"/>
                </a:solidFill>
                <a:latin typeface="黑体"/>
                <a:cs typeface="黑体"/>
              </a:defRPr>
            </a:lvl1pPr>
          </a:lstStyle>
          <a:p>
            <a:endParaRPr/>
          </a:p>
        </p:txBody>
      </p:sp>
      <p:sp>
        <p:nvSpPr>
          <p:cNvPr id="3" name="Holder 3"/>
          <p:cNvSpPr>
            <a:spLocks noGrp="1"/>
          </p:cNvSpPr>
          <p:nvPr>
            <p:ph type="body" idx="1"/>
          </p:nvPr>
        </p:nvSpPr>
        <p:spPr/>
        <p:txBody>
          <a:bodyPr lIns="0" tIns="0" rIns="0" bIns="0"/>
          <a:lstStyle>
            <a:lvl1pPr>
              <a:defRPr sz="3000" b="0" i="0">
                <a:solidFill>
                  <a:srgbClr val="000066"/>
                </a:solidFill>
                <a:latin typeface="黑体"/>
                <a:cs typeface="黑体"/>
              </a:defRPr>
            </a:lvl1pPr>
          </a:lstStyle>
          <a:p>
            <a:endParaRPr/>
          </a:p>
        </p:txBody>
      </p:sp>
      <p:sp>
        <p:nvSpPr>
          <p:cNvPr id="4" name="Holder 4"/>
          <p:cNvSpPr>
            <a:spLocks noGrp="1"/>
          </p:cNvSpPr>
          <p:nvPr>
            <p:ph type="ftr" sz="quarter" idx="10"/>
          </p:nvPr>
        </p:nvSpPr>
        <p:spPr/>
        <p:txBody>
          <a:bodyPr lIns="0" tIns="0" rIns="0" bIns="0"/>
          <a:lstStyle>
            <a:lvl1pPr algn="ctr">
              <a:defRPr>
                <a:solidFill>
                  <a:schemeClr val="tx1">
                    <a:tint val="75000"/>
                  </a:schemeClr>
                </a:solidFill>
              </a:defRPr>
            </a:lvl1pPr>
          </a:lstStyle>
          <a:p>
            <a:pPr>
              <a:defRPr/>
            </a:pPr>
            <a:endParaRPr/>
          </a:p>
        </p:txBody>
      </p:sp>
      <p:sp>
        <p:nvSpPr>
          <p:cNvPr id="5" name="Holder 5"/>
          <p:cNvSpPr>
            <a:spLocks noGrp="1"/>
          </p:cNvSpPr>
          <p:nvPr>
            <p:ph type="dt" sz="half" idx="11"/>
          </p:nvPr>
        </p:nvSpPr>
        <p:spPr/>
        <p:txBody>
          <a:bodyPr lIns="0" tIns="0" rIns="0" bIns="0"/>
          <a:lstStyle>
            <a:lvl1pPr algn="l">
              <a:defRPr>
                <a:solidFill>
                  <a:schemeClr val="tx1">
                    <a:tint val="75000"/>
                  </a:schemeClr>
                </a:solidFill>
              </a:defRPr>
            </a:lvl1pPr>
          </a:lstStyle>
          <a:p>
            <a:pPr>
              <a:defRPr/>
            </a:pPr>
            <a:fld id="{B9993BC2-6D33-4E82-8865-AE195B02B92E}" type="datetimeFigureOut">
              <a:rPr lang="en-US"/>
              <a:pPr>
                <a:defRPr/>
              </a:pPr>
              <a:t>3/15/2025</a:t>
            </a:fld>
            <a:endParaRPr lang="en-US"/>
          </a:p>
        </p:txBody>
      </p:sp>
      <p:sp>
        <p:nvSpPr>
          <p:cNvPr id="6" name="Holder 6"/>
          <p:cNvSpPr>
            <a:spLocks noGrp="1"/>
          </p:cNvSpPr>
          <p:nvPr>
            <p:ph type="sldNum" sz="quarter" idx="12"/>
          </p:nvPr>
        </p:nvSpPr>
        <p:spPr/>
        <p:txBody>
          <a:bodyPr lIns="0" tIns="0" rIns="0" bIns="0"/>
          <a:lstStyle>
            <a:lvl1pPr>
              <a:defRPr>
                <a:solidFill>
                  <a:srgbClr val="898989"/>
                </a:solidFill>
              </a:defRPr>
            </a:lvl1pPr>
          </a:lstStyle>
          <a:p>
            <a:pPr>
              <a:defRPr/>
            </a:pPr>
            <a:fld id="{E6890BF8-5DCE-490F-A6A9-DD65EFA591F8}" type="slidenum">
              <a:rPr lang="zh-CN" altLang="zh-CN"/>
              <a:pPr>
                <a:defRPr/>
              </a:pPr>
              <a:t>‹#›</a:t>
            </a:fld>
            <a:endParaRPr lang="zh-CN" altLang="zh-CN"/>
          </a:p>
        </p:txBody>
      </p:sp>
    </p:spTree>
    <p:extLst>
      <p:ext uri="{BB962C8B-B14F-4D97-AF65-F5344CB8AC3E}">
        <p14:creationId xmlns:p14="http://schemas.microsoft.com/office/powerpoint/2010/main" val="3003891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0066"/>
                </a:solidFill>
                <a:latin typeface="黑体"/>
                <a:cs typeface="黑体"/>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lIns="0" tIns="0" rIns="0" bIns="0">
            <a:spAutoFit/>
          </a:bodyPr>
          <a:lstStyle>
            <a:lvl1pPr>
              <a:defRPr/>
            </a:lvl1pPr>
          </a:lstStyle>
          <a:p>
            <a:endParaRPr/>
          </a:p>
        </p:txBody>
      </p:sp>
      <p:sp>
        <p:nvSpPr>
          <p:cNvPr id="5" name="Holder 5"/>
          <p:cNvSpPr>
            <a:spLocks noGrp="1"/>
          </p:cNvSpPr>
          <p:nvPr>
            <p:ph type="ftr" sz="quarter" idx="10"/>
          </p:nvPr>
        </p:nvSpPr>
        <p:spPr/>
        <p:txBody>
          <a:bodyPr lIns="0" tIns="0" rIns="0" bIns="0"/>
          <a:lstStyle>
            <a:lvl1pPr algn="ctr">
              <a:defRPr>
                <a:solidFill>
                  <a:schemeClr val="tx1">
                    <a:tint val="75000"/>
                  </a:schemeClr>
                </a:solidFill>
              </a:defRPr>
            </a:lvl1pPr>
          </a:lstStyle>
          <a:p>
            <a:pPr>
              <a:defRPr/>
            </a:pPr>
            <a:endParaRPr/>
          </a:p>
        </p:txBody>
      </p:sp>
      <p:sp>
        <p:nvSpPr>
          <p:cNvPr id="6" name="Holder 6"/>
          <p:cNvSpPr>
            <a:spLocks noGrp="1"/>
          </p:cNvSpPr>
          <p:nvPr>
            <p:ph type="dt" sz="half" idx="11"/>
          </p:nvPr>
        </p:nvSpPr>
        <p:spPr/>
        <p:txBody>
          <a:bodyPr lIns="0" tIns="0" rIns="0" bIns="0"/>
          <a:lstStyle>
            <a:lvl1pPr algn="l">
              <a:defRPr>
                <a:solidFill>
                  <a:schemeClr val="tx1">
                    <a:tint val="75000"/>
                  </a:schemeClr>
                </a:solidFill>
              </a:defRPr>
            </a:lvl1pPr>
          </a:lstStyle>
          <a:p>
            <a:pPr>
              <a:defRPr/>
            </a:pPr>
            <a:fld id="{B2781E48-7343-4B7E-8DAA-8130A3969470}" type="datetimeFigureOut">
              <a:rPr lang="en-US"/>
              <a:pPr>
                <a:defRPr/>
              </a:pPr>
              <a:t>3/15/2025</a:t>
            </a:fld>
            <a:endParaRPr lang="en-US"/>
          </a:p>
        </p:txBody>
      </p:sp>
      <p:sp>
        <p:nvSpPr>
          <p:cNvPr id="7" name="Holder 7"/>
          <p:cNvSpPr>
            <a:spLocks noGrp="1"/>
          </p:cNvSpPr>
          <p:nvPr>
            <p:ph type="sldNum" sz="quarter" idx="12"/>
          </p:nvPr>
        </p:nvSpPr>
        <p:spPr/>
        <p:txBody>
          <a:bodyPr lIns="0" tIns="0" rIns="0" bIns="0"/>
          <a:lstStyle>
            <a:lvl1pPr>
              <a:defRPr>
                <a:solidFill>
                  <a:srgbClr val="898989"/>
                </a:solidFill>
              </a:defRPr>
            </a:lvl1pPr>
          </a:lstStyle>
          <a:p>
            <a:pPr>
              <a:defRPr/>
            </a:pPr>
            <a:fld id="{B33D2AA9-5708-45A1-8C51-534EBFB7A356}" type="slidenum">
              <a:rPr lang="zh-CN" altLang="zh-CN"/>
              <a:pPr>
                <a:defRPr/>
              </a:pPr>
              <a:t>‹#›</a:t>
            </a:fld>
            <a:endParaRPr lang="zh-CN" altLang="zh-CN"/>
          </a:p>
        </p:txBody>
      </p:sp>
    </p:spTree>
    <p:extLst>
      <p:ext uri="{BB962C8B-B14F-4D97-AF65-F5344CB8AC3E}">
        <p14:creationId xmlns:p14="http://schemas.microsoft.com/office/powerpoint/2010/main" val="21087584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0066"/>
                </a:solidFill>
                <a:latin typeface="黑体"/>
                <a:cs typeface="黑体"/>
              </a:defRPr>
            </a:lvl1pPr>
          </a:lstStyle>
          <a:p>
            <a:endParaRPr/>
          </a:p>
        </p:txBody>
      </p:sp>
      <p:sp>
        <p:nvSpPr>
          <p:cNvPr id="3" name="Holder 3"/>
          <p:cNvSpPr>
            <a:spLocks noGrp="1"/>
          </p:cNvSpPr>
          <p:nvPr>
            <p:ph type="ftr" sz="quarter" idx="10"/>
          </p:nvPr>
        </p:nvSpPr>
        <p:spPr/>
        <p:txBody>
          <a:bodyPr lIns="0" tIns="0" rIns="0" bIns="0"/>
          <a:lstStyle>
            <a:lvl1pPr algn="ctr">
              <a:defRPr>
                <a:solidFill>
                  <a:schemeClr val="tx1">
                    <a:tint val="75000"/>
                  </a:schemeClr>
                </a:solidFill>
              </a:defRPr>
            </a:lvl1pPr>
          </a:lstStyle>
          <a:p>
            <a:pPr>
              <a:defRPr/>
            </a:pPr>
            <a:endParaRPr/>
          </a:p>
        </p:txBody>
      </p:sp>
      <p:sp>
        <p:nvSpPr>
          <p:cNvPr id="4" name="Holder 4"/>
          <p:cNvSpPr>
            <a:spLocks noGrp="1"/>
          </p:cNvSpPr>
          <p:nvPr>
            <p:ph type="dt" sz="half" idx="11"/>
          </p:nvPr>
        </p:nvSpPr>
        <p:spPr/>
        <p:txBody>
          <a:bodyPr lIns="0" tIns="0" rIns="0" bIns="0"/>
          <a:lstStyle>
            <a:lvl1pPr algn="l">
              <a:defRPr>
                <a:solidFill>
                  <a:schemeClr val="tx1">
                    <a:tint val="75000"/>
                  </a:schemeClr>
                </a:solidFill>
              </a:defRPr>
            </a:lvl1pPr>
          </a:lstStyle>
          <a:p>
            <a:pPr>
              <a:defRPr/>
            </a:pPr>
            <a:fld id="{7F3E0014-66D3-4C10-941C-0AC93FEAF599}" type="datetimeFigureOut">
              <a:rPr lang="en-US"/>
              <a:pPr>
                <a:defRPr/>
              </a:pPr>
              <a:t>3/16/2025</a:t>
            </a:fld>
            <a:endParaRPr lang="en-US"/>
          </a:p>
        </p:txBody>
      </p:sp>
      <p:sp>
        <p:nvSpPr>
          <p:cNvPr id="5" name="Holder 5"/>
          <p:cNvSpPr>
            <a:spLocks noGrp="1"/>
          </p:cNvSpPr>
          <p:nvPr>
            <p:ph type="sldNum" sz="quarter" idx="12"/>
          </p:nvPr>
        </p:nvSpPr>
        <p:spPr/>
        <p:txBody>
          <a:bodyPr lIns="0" tIns="0" rIns="0" bIns="0"/>
          <a:lstStyle>
            <a:lvl1pPr>
              <a:defRPr>
                <a:solidFill>
                  <a:srgbClr val="898989"/>
                </a:solidFill>
              </a:defRPr>
            </a:lvl1pPr>
          </a:lstStyle>
          <a:p>
            <a:pPr>
              <a:defRPr/>
            </a:pPr>
            <a:fld id="{A5F6B1D5-D284-40FF-83DB-AD27B20522C0}" type="slidenum">
              <a:rPr altLang="zh-CN"/>
              <a:pPr>
                <a:defRPr/>
              </a:pPr>
              <a:t>‹#›</a:t>
            </a:fld>
            <a:endParaRPr lang="zh-CN" altLang="zh-CN"/>
          </a:p>
        </p:txBody>
      </p:sp>
    </p:spTree>
    <p:extLst>
      <p:ext uri="{BB962C8B-B14F-4D97-AF65-F5344CB8AC3E}">
        <p14:creationId xmlns:p14="http://schemas.microsoft.com/office/powerpoint/2010/main" val="31230678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6114" name="Rectangle 2"/>
          <p:cNvSpPr>
            <a:spLocks noGrp="1" noChangeArrowheads="1"/>
          </p:cNvSpPr>
          <p:nvPr>
            <p:ph type="ctrTitle"/>
          </p:nvPr>
        </p:nvSpPr>
        <p:spPr>
          <a:xfrm>
            <a:off x="914400" y="1524000"/>
            <a:ext cx="7623175" cy="1752600"/>
          </a:xfrm>
        </p:spPr>
        <p:txBody>
          <a:bodyPr/>
          <a:lstStyle>
            <a:lvl1pPr>
              <a:defRPr sz="5000"/>
            </a:lvl1pPr>
          </a:lstStyle>
          <a:p>
            <a:r>
              <a:rPr lang="en-US" altLang="zh-CN" noProof="1"/>
              <a:t>单击此处编辑母版标题样式</a:t>
            </a:r>
          </a:p>
        </p:txBody>
      </p:sp>
      <p:sp>
        <p:nvSpPr>
          <p:cNvPr id="346115"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en-US" altLang="zh-CN" noProof="1"/>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223C6785-3CD3-4494-9B56-39050795DB69}" type="slidenum">
              <a:rPr altLang="zh-CN"/>
              <a:pPr>
                <a:defRPr/>
              </a:pPr>
              <a:t>‹#›</a:t>
            </a:fld>
            <a:endParaRPr lang="zh-CN" altLang="zh-CN"/>
          </a:p>
        </p:txBody>
      </p:sp>
    </p:spTree>
    <p:extLst>
      <p:ext uri="{BB962C8B-B14F-4D97-AF65-F5344CB8AC3E}">
        <p14:creationId xmlns:p14="http://schemas.microsoft.com/office/powerpoint/2010/main" val="8688306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BB71293-F0E0-4F26-AB1F-A5BFA76503EC}" type="slidenum">
              <a:rPr altLang="zh-CN"/>
              <a:pPr>
                <a:defRPr/>
              </a:pPr>
              <a:t>‹#›</a:t>
            </a:fld>
            <a:endParaRPr lang="zh-CN" altLang="zh-CN"/>
          </a:p>
        </p:txBody>
      </p:sp>
    </p:spTree>
    <p:extLst>
      <p:ext uri="{BB962C8B-B14F-4D97-AF65-F5344CB8AC3E}">
        <p14:creationId xmlns:p14="http://schemas.microsoft.com/office/powerpoint/2010/main" val="2300913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FEF77BD-FCA8-48C0-A03A-C48D38B3FD52}" type="slidenum">
              <a:rPr lang="en-US" altLang="zh-CN"/>
              <a:pPr>
                <a:defRPr/>
              </a:pPr>
              <a:t>‹#›</a:t>
            </a:fld>
            <a:endParaRPr lang="en-US" altLang="zh-CN"/>
          </a:p>
        </p:txBody>
      </p:sp>
    </p:spTree>
    <p:extLst>
      <p:ext uri="{BB962C8B-B14F-4D97-AF65-F5344CB8AC3E}">
        <p14:creationId xmlns:p14="http://schemas.microsoft.com/office/powerpoint/2010/main" val="2364816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276A842-65E6-4833-95BB-12533C503D96}" type="slidenum">
              <a:rPr altLang="zh-CN"/>
              <a:pPr>
                <a:defRPr/>
              </a:pPr>
              <a:t>‹#›</a:t>
            </a:fld>
            <a:endParaRPr lang="zh-CN" altLang="zh-CN"/>
          </a:p>
        </p:txBody>
      </p:sp>
    </p:spTree>
    <p:extLst>
      <p:ext uri="{BB962C8B-B14F-4D97-AF65-F5344CB8AC3E}">
        <p14:creationId xmlns:p14="http://schemas.microsoft.com/office/powerpoint/2010/main" val="172360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00EDABA-8C9D-48B8-A8B8-6FE06C27FCB5}" type="slidenum">
              <a:rPr altLang="zh-CN"/>
              <a:pPr>
                <a:defRPr/>
              </a:pPr>
              <a:t>‹#›</a:t>
            </a:fld>
            <a:endParaRPr lang="zh-CN" altLang="zh-CN"/>
          </a:p>
        </p:txBody>
      </p:sp>
    </p:spTree>
    <p:extLst>
      <p:ext uri="{BB962C8B-B14F-4D97-AF65-F5344CB8AC3E}">
        <p14:creationId xmlns:p14="http://schemas.microsoft.com/office/powerpoint/2010/main" val="24777578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1E2B6B1-BD3C-4909-9CC1-A3CFB991F570}" type="slidenum">
              <a:rPr altLang="zh-CN"/>
              <a:pPr>
                <a:defRPr/>
              </a:pPr>
              <a:t>‹#›</a:t>
            </a:fld>
            <a:endParaRPr lang="zh-CN" altLang="zh-CN"/>
          </a:p>
        </p:txBody>
      </p:sp>
    </p:spTree>
    <p:extLst>
      <p:ext uri="{BB962C8B-B14F-4D97-AF65-F5344CB8AC3E}">
        <p14:creationId xmlns:p14="http://schemas.microsoft.com/office/powerpoint/2010/main" val="22134888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EB53C93-60DC-45DB-9036-76A28504BD1B}" type="slidenum">
              <a:rPr altLang="zh-CN"/>
              <a:pPr>
                <a:defRPr/>
              </a:pPr>
              <a:t>‹#›</a:t>
            </a:fld>
            <a:endParaRPr lang="zh-CN" altLang="zh-CN"/>
          </a:p>
        </p:txBody>
      </p:sp>
    </p:spTree>
    <p:extLst>
      <p:ext uri="{BB962C8B-B14F-4D97-AF65-F5344CB8AC3E}">
        <p14:creationId xmlns:p14="http://schemas.microsoft.com/office/powerpoint/2010/main" val="39958051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1D2612C-27DC-4EF7-82C9-DF4EB6B49F07}" type="slidenum">
              <a:rPr altLang="zh-CN"/>
              <a:pPr>
                <a:defRPr/>
              </a:pPr>
              <a:t>‹#›</a:t>
            </a:fld>
            <a:endParaRPr lang="zh-CN" altLang="zh-CN"/>
          </a:p>
        </p:txBody>
      </p:sp>
    </p:spTree>
    <p:extLst>
      <p:ext uri="{BB962C8B-B14F-4D97-AF65-F5344CB8AC3E}">
        <p14:creationId xmlns:p14="http://schemas.microsoft.com/office/powerpoint/2010/main" val="39783902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042E07F-0515-4D25-96FD-27E0E7E53173}" type="slidenum">
              <a:rPr altLang="zh-CN"/>
              <a:pPr>
                <a:defRPr/>
              </a:pPr>
              <a:t>‹#›</a:t>
            </a:fld>
            <a:endParaRPr lang="zh-CN" altLang="zh-CN"/>
          </a:p>
        </p:txBody>
      </p:sp>
    </p:spTree>
    <p:extLst>
      <p:ext uri="{BB962C8B-B14F-4D97-AF65-F5344CB8AC3E}">
        <p14:creationId xmlns:p14="http://schemas.microsoft.com/office/powerpoint/2010/main" val="8195080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F35CC32-51BE-4D94-9B92-B569CB76DCB1}" type="slidenum">
              <a:rPr altLang="zh-CN"/>
              <a:pPr>
                <a:defRPr/>
              </a:pPr>
              <a:t>‹#›</a:t>
            </a:fld>
            <a:endParaRPr lang="zh-CN" altLang="zh-CN"/>
          </a:p>
        </p:txBody>
      </p:sp>
    </p:spTree>
    <p:extLst>
      <p:ext uri="{BB962C8B-B14F-4D97-AF65-F5344CB8AC3E}">
        <p14:creationId xmlns:p14="http://schemas.microsoft.com/office/powerpoint/2010/main" val="39328723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24925F8-6024-45EC-B705-35E9CDDB486B}" type="slidenum">
              <a:rPr altLang="zh-CN"/>
              <a:pPr>
                <a:defRPr/>
              </a:pPr>
              <a:t>‹#›</a:t>
            </a:fld>
            <a:endParaRPr lang="zh-CN" altLang="zh-CN"/>
          </a:p>
        </p:txBody>
      </p:sp>
    </p:spTree>
    <p:extLst>
      <p:ext uri="{BB962C8B-B14F-4D97-AF65-F5344CB8AC3E}">
        <p14:creationId xmlns:p14="http://schemas.microsoft.com/office/powerpoint/2010/main" val="17493195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620D837-EA87-4A40-BB6D-3953950BA8B1}" type="slidenum">
              <a:rPr altLang="zh-CN"/>
              <a:pPr>
                <a:defRPr/>
              </a:pPr>
              <a:t>‹#›</a:t>
            </a:fld>
            <a:endParaRPr lang="zh-CN" altLang="zh-CN"/>
          </a:p>
        </p:txBody>
      </p:sp>
    </p:spTree>
    <p:extLst>
      <p:ext uri="{BB962C8B-B14F-4D97-AF65-F5344CB8AC3E}">
        <p14:creationId xmlns:p14="http://schemas.microsoft.com/office/powerpoint/2010/main" val="14574724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0C175A2-042B-4907-A3AA-07935D9F59AF}" type="slidenum">
              <a:rPr altLang="zh-CN"/>
              <a:pPr>
                <a:defRPr/>
              </a:pPr>
              <a:t>‹#›</a:t>
            </a:fld>
            <a:endParaRPr lang="zh-CN" altLang="zh-CN"/>
          </a:p>
        </p:txBody>
      </p:sp>
    </p:spTree>
    <p:extLst>
      <p:ext uri="{BB962C8B-B14F-4D97-AF65-F5344CB8AC3E}">
        <p14:creationId xmlns:p14="http://schemas.microsoft.com/office/powerpoint/2010/main" val="1597680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5CCAA2E-0333-46CB-8CEF-4CFE4363E13E}" type="slidenum">
              <a:rPr lang="en-US" altLang="zh-CN"/>
              <a:pPr>
                <a:defRPr/>
              </a:pPr>
              <a:t>‹#›</a:t>
            </a:fld>
            <a:endParaRPr lang="en-US" altLang="zh-CN"/>
          </a:p>
        </p:txBody>
      </p:sp>
    </p:spTree>
    <p:extLst>
      <p:ext uri="{BB962C8B-B14F-4D97-AF65-F5344CB8AC3E}">
        <p14:creationId xmlns:p14="http://schemas.microsoft.com/office/powerpoint/2010/main" val="11467148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000066"/>
                </a:solidFill>
                <a:latin typeface="黑体"/>
                <a:cs typeface="黑体"/>
              </a:defRPr>
            </a:lvl1pPr>
          </a:lstStyle>
          <a:p>
            <a:endParaRPr/>
          </a:p>
        </p:txBody>
      </p:sp>
      <p:sp>
        <p:nvSpPr>
          <p:cNvPr id="3" name="Holder 3"/>
          <p:cNvSpPr>
            <a:spLocks noGrp="1"/>
          </p:cNvSpPr>
          <p:nvPr>
            <p:ph type="ftr" sz="quarter" idx="10"/>
          </p:nvPr>
        </p:nvSpPr>
        <p:spPr/>
        <p:txBody>
          <a:bodyPr lIns="0" tIns="0" rIns="0" bIns="0"/>
          <a:lstStyle>
            <a:lvl1pPr algn="ctr">
              <a:defRPr>
                <a:solidFill>
                  <a:schemeClr val="tx1">
                    <a:tint val="75000"/>
                  </a:schemeClr>
                </a:solidFill>
              </a:defRPr>
            </a:lvl1pPr>
          </a:lstStyle>
          <a:p>
            <a:pPr>
              <a:defRPr/>
            </a:pPr>
            <a:endParaRPr/>
          </a:p>
        </p:txBody>
      </p:sp>
      <p:sp>
        <p:nvSpPr>
          <p:cNvPr id="4" name="Holder 4"/>
          <p:cNvSpPr>
            <a:spLocks noGrp="1"/>
          </p:cNvSpPr>
          <p:nvPr>
            <p:ph type="dt" sz="half" idx="11"/>
          </p:nvPr>
        </p:nvSpPr>
        <p:spPr/>
        <p:txBody>
          <a:bodyPr lIns="0" tIns="0" rIns="0" bIns="0"/>
          <a:lstStyle>
            <a:lvl1pPr algn="l">
              <a:defRPr>
                <a:solidFill>
                  <a:schemeClr val="tx1">
                    <a:tint val="75000"/>
                  </a:schemeClr>
                </a:solidFill>
              </a:defRPr>
            </a:lvl1pPr>
          </a:lstStyle>
          <a:p>
            <a:pPr>
              <a:defRPr/>
            </a:pPr>
            <a:fld id="{7F3E0014-66D3-4C10-941C-0AC93FEAF599}" type="datetimeFigureOut">
              <a:rPr lang="en-US"/>
              <a:pPr>
                <a:defRPr/>
              </a:pPr>
              <a:t>3/15/2025</a:t>
            </a:fld>
            <a:endParaRPr lang="en-US"/>
          </a:p>
        </p:txBody>
      </p:sp>
      <p:sp>
        <p:nvSpPr>
          <p:cNvPr id="5" name="Holder 5"/>
          <p:cNvSpPr>
            <a:spLocks noGrp="1"/>
          </p:cNvSpPr>
          <p:nvPr>
            <p:ph type="sldNum" sz="quarter" idx="12"/>
          </p:nvPr>
        </p:nvSpPr>
        <p:spPr/>
        <p:txBody>
          <a:bodyPr lIns="0" tIns="0" rIns="0" bIns="0"/>
          <a:lstStyle>
            <a:lvl1pPr>
              <a:defRPr>
                <a:solidFill>
                  <a:srgbClr val="898989"/>
                </a:solidFill>
              </a:defRPr>
            </a:lvl1pPr>
          </a:lstStyle>
          <a:p>
            <a:pPr>
              <a:defRPr/>
            </a:pPr>
            <a:fld id="{A5F6B1D5-D284-40FF-83DB-AD27B20522C0}" type="slidenum">
              <a:rPr altLang="zh-CN"/>
              <a:pPr>
                <a:defRPr/>
              </a:pPr>
              <a:t>‹#›</a:t>
            </a:fld>
            <a:endParaRPr lang="zh-CN" altLang="zh-CN"/>
          </a:p>
        </p:txBody>
      </p:sp>
    </p:spTree>
    <p:extLst>
      <p:ext uri="{BB962C8B-B14F-4D97-AF65-F5344CB8AC3E}">
        <p14:creationId xmlns:p14="http://schemas.microsoft.com/office/powerpoint/2010/main" val="27722359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68A2309-9989-4722-A8AC-465B990A5A91}" type="slidenum">
              <a:rPr altLang="zh-CN"/>
              <a:pPr>
                <a:defRPr/>
              </a:pPr>
              <a:t>‹#›</a:t>
            </a:fld>
            <a:endParaRPr lang="zh-CN" altLang="zh-CN"/>
          </a:p>
        </p:txBody>
      </p:sp>
    </p:spTree>
    <p:extLst>
      <p:ext uri="{BB962C8B-B14F-4D97-AF65-F5344CB8AC3E}">
        <p14:creationId xmlns:p14="http://schemas.microsoft.com/office/powerpoint/2010/main" val="265193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A62FA8A-E6C2-4FD2-9F14-711C263860FE}" type="slidenum">
              <a:rPr lang="en-US" altLang="zh-CN"/>
              <a:pPr>
                <a:defRPr/>
              </a:pPr>
              <a:t>‹#›</a:t>
            </a:fld>
            <a:endParaRPr lang="en-US" altLang="zh-CN"/>
          </a:p>
        </p:txBody>
      </p:sp>
    </p:spTree>
    <p:extLst>
      <p:ext uri="{BB962C8B-B14F-4D97-AF65-F5344CB8AC3E}">
        <p14:creationId xmlns:p14="http://schemas.microsoft.com/office/powerpoint/2010/main" val="3852423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3633B63-09D4-4FEB-8601-DC7D7537C192}" type="slidenum">
              <a:rPr lang="en-US" altLang="zh-CN"/>
              <a:pPr>
                <a:defRPr/>
              </a:pPr>
              <a:t>‹#›</a:t>
            </a:fld>
            <a:endParaRPr lang="en-US" altLang="zh-CN"/>
          </a:p>
        </p:txBody>
      </p:sp>
    </p:spTree>
    <p:extLst>
      <p:ext uri="{BB962C8B-B14F-4D97-AF65-F5344CB8AC3E}">
        <p14:creationId xmlns:p14="http://schemas.microsoft.com/office/powerpoint/2010/main" val="1709436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12659CB-5296-4E70-96A4-0EE1FF59FDA4}" type="slidenum">
              <a:rPr lang="en-US" altLang="zh-CN"/>
              <a:pPr>
                <a:defRPr/>
              </a:pPr>
              <a:t>‹#›</a:t>
            </a:fld>
            <a:endParaRPr lang="en-US" altLang="zh-CN"/>
          </a:p>
        </p:txBody>
      </p:sp>
    </p:spTree>
    <p:extLst>
      <p:ext uri="{BB962C8B-B14F-4D97-AF65-F5344CB8AC3E}">
        <p14:creationId xmlns:p14="http://schemas.microsoft.com/office/powerpoint/2010/main" val="181204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2FA288F8-7C64-4541-B384-0F8540E4FB28}" type="slidenum">
              <a:rPr lang="en-US" altLang="zh-CN"/>
              <a:pPr>
                <a:defRPr/>
              </a:pPr>
              <a:t>‹#›</a:t>
            </a:fld>
            <a:endParaRPr lang="en-US" altLang="zh-CN"/>
          </a:p>
        </p:txBody>
      </p:sp>
    </p:spTree>
    <p:extLst>
      <p:ext uri="{BB962C8B-B14F-4D97-AF65-F5344CB8AC3E}">
        <p14:creationId xmlns:p14="http://schemas.microsoft.com/office/powerpoint/2010/main" val="3815914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BF7E75F-D0C8-45FC-B1A2-08790ABD6A46}" type="slidenum">
              <a:rPr lang="en-US" altLang="zh-CN"/>
              <a:pPr>
                <a:defRPr/>
              </a:pPr>
              <a:t>‹#›</a:t>
            </a:fld>
            <a:endParaRPr lang="en-US" altLang="zh-CN"/>
          </a:p>
        </p:txBody>
      </p:sp>
    </p:spTree>
    <p:extLst>
      <p:ext uri="{BB962C8B-B14F-4D97-AF65-F5344CB8AC3E}">
        <p14:creationId xmlns:p14="http://schemas.microsoft.com/office/powerpoint/2010/main" val="2796863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51298FE-8309-48E9-9B53-74AE24A936DF}" type="slidenum">
              <a:rPr lang="en-US" altLang="zh-CN"/>
              <a:pPr>
                <a:defRPr/>
              </a:pPr>
              <a:t>‹#›</a:t>
            </a:fld>
            <a:endParaRPr lang="en-US" altLang="zh-CN"/>
          </a:p>
        </p:txBody>
      </p:sp>
    </p:spTree>
    <p:extLst>
      <p:ext uri="{BB962C8B-B14F-4D97-AF65-F5344CB8AC3E}">
        <p14:creationId xmlns:p14="http://schemas.microsoft.com/office/powerpoint/2010/main" val="120239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345092"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ClrTx/>
              <a:buSzTx/>
              <a:buFontTx/>
              <a:buNone/>
              <a:defRPr sz="1200">
                <a:solidFill>
                  <a:schemeClr val="tx1"/>
                </a:solidFill>
                <a:latin typeface="+mj-lt"/>
                <a:ea typeface="+mn-ea"/>
                <a:cs typeface="+mn-cs"/>
              </a:defRPr>
            </a:lvl1pPr>
          </a:lstStyle>
          <a:p>
            <a:pPr>
              <a:defRPr/>
            </a:pPr>
            <a:endParaRPr lang="en-US" altLang="zh-CN"/>
          </a:p>
        </p:txBody>
      </p:sp>
      <p:sp>
        <p:nvSpPr>
          <p:cNvPr id="34509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spcBef>
                <a:spcPct val="0"/>
              </a:spcBef>
              <a:buClrTx/>
              <a:buSzTx/>
              <a:buFontTx/>
              <a:buNone/>
              <a:defRPr sz="1200">
                <a:solidFill>
                  <a:schemeClr val="tx1"/>
                </a:solidFill>
                <a:latin typeface="+mj-lt"/>
                <a:ea typeface="+mn-ea"/>
                <a:cs typeface="+mn-cs"/>
              </a:defRPr>
            </a:lvl1pPr>
          </a:lstStyle>
          <a:p>
            <a:pPr>
              <a:defRPr/>
            </a:pPr>
            <a:endParaRPr lang="en-US" altLang="zh-CN"/>
          </a:p>
        </p:txBody>
      </p:sp>
      <p:sp>
        <p:nvSpPr>
          <p:cNvPr id="345094"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latin typeface="Garamond" panose="02020404030301010803" pitchFamily="18" charset="0"/>
                <a:ea typeface="宋体" panose="02010600030101010101" pitchFamily="2" charset="-122"/>
              </a:defRPr>
            </a:lvl1pPr>
          </a:lstStyle>
          <a:p>
            <a:pPr>
              <a:defRPr/>
            </a:pPr>
            <a:fld id="{DD141B26-C94C-4433-96C8-04037B3C74F4}" type="slidenum">
              <a:rPr lang="en-US" altLang="zh-CN"/>
              <a:pPr>
                <a:defRPr/>
              </a:pPr>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4996" r:id="rId1"/>
    <p:sldLayoutId id="2147484973" r:id="rId2"/>
    <p:sldLayoutId id="2147484974" r:id="rId3"/>
    <p:sldLayoutId id="2147484975" r:id="rId4"/>
    <p:sldLayoutId id="2147484976" r:id="rId5"/>
    <p:sldLayoutId id="2147484977" r:id="rId6"/>
    <p:sldLayoutId id="2147484978" r:id="rId7"/>
    <p:sldLayoutId id="2147484979" r:id="rId8"/>
    <p:sldLayoutId id="2147484980" r:id="rId9"/>
    <p:sldLayoutId id="2147484981" r:id="rId10"/>
    <p:sldLayoutId id="2147484982" r:id="rId11"/>
    <p:sldLayoutId id="2147484983" r:id="rId12"/>
    <p:sldLayoutId id="2147484997" r:id="rId13"/>
    <p:sldLayoutId id="2147484998" r:id="rId14"/>
    <p:sldLayoutId id="2147484999" r:id="rId15"/>
    <p:sldLayoutId id="2147485000" r:id="rId16"/>
    <p:sldLayoutId id="2147485003" r:id="rId17"/>
  </p:sldLayoutIdLst>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单击此处编辑母版标题样式</a:t>
            </a:r>
          </a:p>
        </p:txBody>
      </p:sp>
      <p:sp>
        <p:nvSpPr>
          <p:cNvPr id="2051" name="Rectangle 3"/>
          <p:cNvSpPr>
            <a:spLocks noGrp="1" noChangeArrowheads="1"/>
          </p:cNvSpPr>
          <p:nvPr>
            <p:ph type="body" idx="4294967295"/>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345092"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ClrTx/>
              <a:buSzTx/>
              <a:buFontTx/>
              <a:buNone/>
              <a:defRPr sz="1200">
                <a:solidFill>
                  <a:srgbClr val="000000"/>
                </a:solidFill>
                <a:latin typeface="+mj-lt"/>
                <a:ea typeface="+mn-ea"/>
                <a:cs typeface="+mn-cs"/>
              </a:defRPr>
            </a:lvl1pPr>
          </a:lstStyle>
          <a:p>
            <a:pPr>
              <a:defRPr/>
            </a:pPr>
            <a:endParaRPr lang="en-US" altLang="zh-CN"/>
          </a:p>
        </p:txBody>
      </p:sp>
      <p:sp>
        <p:nvSpPr>
          <p:cNvPr id="345093"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spcBef>
                <a:spcPct val="0"/>
              </a:spcBef>
              <a:buClrTx/>
              <a:buSzTx/>
              <a:buFontTx/>
              <a:buNone/>
              <a:defRPr sz="1200">
                <a:solidFill>
                  <a:srgbClr val="000000"/>
                </a:solidFill>
                <a:latin typeface="+mj-lt"/>
                <a:ea typeface="+mn-ea"/>
                <a:cs typeface="+mn-cs"/>
              </a:defRPr>
            </a:lvl1pPr>
          </a:lstStyle>
          <a:p>
            <a:pPr>
              <a:defRPr/>
            </a:pPr>
            <a:endParaRPr lang="en-US" altLang="zh-CN"/>
          </a:p>
        </p:txBody>
      </p:sp>
      <p:sp>
        <p:nvSpPr>
          <p:cNvPr id="345094"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defRPr sz="1200" noProof="1">
                <a:solidFill>
                  <a:srgbClr val="000000"/>
                </a:solidFill>
                <a:latin typeface="Garamond" panose="02020404030301010803" pitchFamily="18" charset="0"/>
                <a:ea typeface="宋体" panose="02010600030101010101" pitchFamily="2" charset="-122"/>
              </a:defRPr>
            </a:lvl1pPr>
          </a:lstStyle>
          <a:p>
            <a:pPr>
              <a:defRPr/>
            </a:pPr>
            <a:fld id="{FECDC15D-DB10-4E22-9919-DA9D65B0A613}" type="slidenum">
              <a:rPr altLang="zh-CN"/>
              <a:pPr>
                <a:defRPr/>
              </a:pPr>
              <a:t>‹#›</a:t>
            </a:fld>
            <a:endParaRPr lang="zh-CN" altLang="zh-CN"/>
          </a:p>
        </p:txBody>
      </p:sp>
      <p:sp>
        <p:nvSpPr>
          <p:cNvPr id="2055" name="Freeform 7"/>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6"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5001" r:id="rId1"/>
    <p:sldLayoutId id="2147484984" r:id="rId2"/>
    <p:sldLayoutId id="2147484985" r:id="rId3"/>
    <p:sldLayoutId id="2147484986" r:id="rId4"/>
    <p:sldLayoutId id="2147484987" r:id="rId5"/>
    <p:sldLayoutId id="2147484988" r:id="rId6"/>
    <p:sldLayoutId id="2147484989" r:id="rId7"/>
    <p:sldLayoutId id="2147484990" r:id="rId8"/>
    <p:sldLayoutId id="2147484991" r:id="rId9"/>
    <p:sldLayoutId id="2147484992" r:id="rId10"/>
    <p:sldLayoutId id="2147484993" r:id="rId11"/>
    <p:sldLayoutId id="2147484994" r:id="rId12"/>
    <p:sldLayoutId id="2147485002" r:id="rId13"/>
    <p:sldLayoutId id="2147484995" r:id="rId14"/>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5.xml"/><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5.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34.wmf"/><Relationship Id="rId4"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4.xml"/><Relationship Id="rId1" Type="http://schemas.openxmlformats.org/officeDocument/2006/relationships/vmlDrawing" Target="../drawings/vmlDrawing4.vml"/><Relationship Id="rId4" Type="http://schemas.openxmlformats.org/officeDocument/2006/relationships/image" Target="../media/image47.w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51.wmf"/><Relationship Id="rId2" Type="http://schemas.openxmlformats.org/officeDocument/2006/relationships/slideLayout" Target="../slideLayouts/slideLayout24.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53.png"/><Relationship Id="rId4" Type="http://schemas.openxmlformats.org/officeDocument/2006/relationships/image" Target="../media/image52.png"/></Relationships>
</file>

<file path=ppt/slides/_rels/slide6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4.xml"/><Relationship Id="rId1" Type="http://schemas.openxmlformats.org/officeDocument/2006/relationships/vmlDrawing" Target="../drawings/vmlDrawing6.vml"/><Relationship Id="rId4" Type="http://schemas.openxmlformats.org/officeDocument/2006/relationships/image" Target="../media/image54.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2" Type="http://schemas.openxmlformats.org/officeDocument/2006/relationships/hyperlink" Target="https://leetcode-cn.com/problems/zui-xiao-de-kge-shu-lcof/" TargetMode="Externa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DBB5584-AC98-4002-8B4A-DD5AD06BB944}" type="slidenum">
              <a:rPr lang="en-US" altLang="zh-CN" sz="1200" smtClean="0">
                <a:latin typeface="Garamond" panose="02020404030301010803" pitchFamily="18" charset="0"/>
                <a:ea typeface="楷体_GB2312" pitchFamily="49" charset="-122"/>
              </a:rPr>
              <a:pPr>
                <a:spcBef>
                  <a:spcPct val="0"/>
                </a:spcBef>
                <a:buClrTx/>
                <a:buSzTx/>
                <a:buFontTx/>
                <a:buNone/>
              </a:pPr>
              <a:t>1</a:t>
            </a:fld>
            <a:endParaRPr lang="en-US" altLang="zh-CN" sz="1200" smtClean="0">
              <a:latin typeface="Garamond" panose="02020404030301010803" pitchFamily="18" charset="0"/>
              <a:ea typeface="楷体_GB2312" pitchFamily="49" charset="-122"/>
            </a:endParaRPr>
          </a:p>
        </p:txBody>
      </p:sp>
      <p:sp>
        <p:nvSpPr>
          <p:cNvPr id="282626" name="Rectangle 2"/>
          <p:cNvSpPr>
            <a:spLocks noGrp="1" noChangeArrowheads="1"/>
          </p:cNvSpPr>
          <p:nvPr>
            <p:ph type="ctrTitle"/>
          </p:nvPr>
        </p:nvSpPr>
        <p:spPr>
          <a:xfrm>
            <a:off x="684213" y="1916113"/>
            <a:ext cx="8064500" cy="1081087"/>
          </a:xfrm>
        </p:spPr>
        <p:txBody>
          <a:bodyPr/>
          <a:lstStyle/>
          <a:p>
            <a:pPr algn="ctr" eaLnBrk="1" hangingPunct="1">
              <a:defRPr/>
            </a:pPr>
            <a:r>
              <a:rPr lang="zh-CN" altLang="en-US" sz="3600" dirty="0">
                <a:solidFill>
                  <a:srgbClr val="800000"/>
                </a:solidFill>
                <a:effectLst>
                  <a:outerShdw blurRad="38100" dist="38100" dir="2700000" algn="tl">
                    <a:srgbClr val="C0C0C0"/>
                  </a:outerShdw>
                </a:effectLst>
                <a:latin typeface="黑体" pitchFamily="2" charset="-122"/>
                <a:ea typeface="黑体" pitchFamily="2" charset="-122"/>
              </a:rPr>
              <a:t>第</a:t>
            </a:r>
            <a:r>
              <a:rPr lang="en-US" altLang="zh-CN" sz="3600" dirty="0">
                <a:solidFill>
                  <a:srgbClr val="800000"/>
                </a:solidFill>
                <a:effectLst>
                  <a:outerShdw blurRad="38100" dist="38100" dir="2700000" algn="tl">
                    <a:srgbClr val="C0C0C0"/>
                  </a:outerShdw>
                </a:effectLst>
                <a:latin typeface="黑体" pitchFamily="2" charset="-122"/>
                <a:ea typeface="黑体" pitchFamily="2" charset="-122"/>
              </a:rPr>
              <a:t>2</a:t>
            </a:r>
            <a:r>
              <a:rPr lang="zh-CN" altLang="en-US" sz="3600" dirty="0">
                <a:solidFill>
                  <a:srgbClr val="800000"/>
                </a:solidFill>
                <a:effectLst>
                  <a:outerShdw blurRad="38100" dist="38100" dir="2700000" algn="tl">
                    <a:srgbClr val="C0C0C0"/>
                  </a:outerShdw>
                </a:effectLst>
                <a:latin typeface="黑体" pitchFamily="2" charset="-122"/>
                <a:ea typeface="黑体" pitchFamily="2" charset="-122"/>
              </a:rPr>
              <a:t>章  递归与分治策略</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685800" y="609600"/>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zh-CN" sz="4400" dirty="0">
                <a:effectLst>
                  <a:outerShdw blurRad="38100" dist="38100" dir="2700000" algn="tl">
                    <a:srgbClr val="C0C0C0"/>
                  </a:outerShdw>
                </a:effectLst>
                <a:latin typeface="黑体" pitchFamily="2" charset="-122"/>
                <a:ea typeface="黑体" pitchFamily="2" charset="-122"/>
                <a:cs typeface="Times New Roman" pitchFamily="18" charset="0"/>
              </a:rPr>
              <a:t>2.4 </a:t>
            </a:r>
            <a:r>
              <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rPr>
              <a:t>大整数的乘法</a:t>
            </a:r>
          </a:p>
        </p:txBody>
      </p:sp>
      <p:sp>
        <p:nvSpPr>
          <p:cNvPr id="16387" name="Text Box 3"/>
          <p:cNvSpPr txBox="1">
            <a:spLocks noChangeArrowheads="1"/>
          </p:cNvSpPr>
          <p:nvPr/>
        </p:nvSpPr>
        <p:spPr bwMode="auto">
          <a:xfrm>
            <a:off x="250825" y="1557338"/>
            <a:ext cx="864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b="1">
                <a:solidFill>
                  <a:srgbClr val="000066"/>
                </a:solidFill>
                <a:latin typeface="楷体_GB2312" pitchFamily="49" charset="-122"/>
                <a:ea typeface="楷体_GB2312" pitchFamily="49" charset="-122"/>
              </a:rPr>
              <a:t>设计算法，可以进行两个</a:t>
            </a:r>
            <a:r>
              <a:rPr lang="en-US" altLang="zh-CN" sz="2400" b="1">
                <a:solidFill>
                  <a:srgbClr val="000066"/>
                </a:solidFill>
                <a:latin typeface="楷体_GB2312" pitchFamily="49" charset="-122"/>
                <a:ea typeface="楷体_GB2312" pitchFamily="49" charset="-122"/>
              </a:rPr>
              <a:t>n</a:t>
            </a:r>
            <a:r>
              <a:rPr lang="zh-CN" altLang="en-US" sz="2400" b="1">
                <a:solidFill>
                  <a:srgbClr val="000066"/>
                </a:solidFill>
                <a:latin typeface="楷体_GB2312" pitchFamily="49" charset="-122"/>
                <a:ea typeface="楷体_GB2312" pitchFamily="49" charset="-122"/>
              </a:rPr>
              <a:t>位二进制大整数的乘法运算</a:t>
            </a:r>
          </a:p>
        </p:txBody>
      </p:sp>
      <p:sp>
        <p:nvSpPr>
          <p:cNvPr id="16388" name="Text Box 4"/>
          <p:cNvSpPr txBox="1">
            <a:spLocks noChangeArrowheads="1"/>
          </p:cNvSpPr>
          <p:nvPr/>
        </p:nvSpPr>
        <p:spPr bwMode="auto">
          <a:xfrm>
            <a:off x="395288" y="1916113"/>
            <a:ext cx="5305425"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dirty="0">
                <a:solidFill>
                  <a:srgbClr val="000066"/>
                </a:solidFill>
                <a:ea typeface="楷体_GB2312" pitchFamily="49" charset="-122"/>
              </a:rPr>
              <a:t>小学的方法：</a:t>
            </a:r>
            <a:r>
              <a:rPr lang="en-US" altLang="zh-CN" sz="2400" dirty="0">
                <a:solidFill>
                  <a:srgbClr val="000066"/>
                </a:solidFill>
                <a:ea typeface="楷体_GB2312" pitchFamily="49" charset="-122"/>
              </a:rPr>
              <a:t>O(n</a:t>
            </a:r>
            <a:r>
              <a:rPr lang="en-US" altLang="zh-CN" sz="2400" baseline="30000" dirty="0">
                <a:solidFill>
                  <a:srgbClr val="000066"/>
                </a:solidFill>
                <a:ea typeface="楷体_GB2312" pitchFamily="49" charset="-122"/>
              </a:rPr>
              <a:t>2</a:t>
            </a:r>
            <a:r>
              <a:rPr lang="en-US" altLang="zh-CN" sz="2400" dirty="0">
                <a:solidFill>
                  <a:srgbClr val="000066"/>
                </a:solidFill>
                <a:ea typeface="楷体_GB2312" pitchFamily="49" charset="-122"/>
              </a:rPr>
              <a:t>)            </a:t>
            </a:r>
            <a:r>
              <a:rPr lang="en-US" altLang="zh-CN" sz="3600" b="1" dirty="0">
                <a:solidFill>
                  <a:srgbClr val="FF0000"/>
                </a:solidFill>
                <a:ea typeface="楷体_GB2312" pitchFamily="49" charset="-122"/>
                <a:sym typeface="Wingdings" panose="05000000000000000000" pitchFamily="2" charset="2"/>
              </a:rPr>
              <a:t></a:t>
            </a:r>
            <a:r>
              <a:rPr lang="zh-CN" altLang="en-US" sz="2400" dirty="0">
                <a:solidFill>
                  <a:srgbClr val="FF0000"/>
                </a:solidFill>
                <a:ea typeface="楷体_GB2312" pitchFamily="49" charset="-122"/>
                <a:sym typeface="Wingdings" panose="05000000000000000000" pitchFamily="2" charset="2"/>
              </a:rPr>
              <a:t>效率太低</a:t>
            </a:r>
          </a:p>
          <a:p>
            <a:pPr eaLnBrk="1" hangingPunct="1">
              <a:buFont typeface="Wingdings" panose="05000000000000000000" pitchFamily="2" charset="2"/>
              <a:buNone/>
            </a:pPr>
            <a:r>
              <a:rPr lang="zh-CN" altLang="en-US" sz="2400" b="1" dirty="0">
                <a:solidFill>
                  <a:srgbClr val="FF0000"/>
                </a:solidFill>
                <a:ea typeface="楷体_GB2312" pitchFamily="49" charset="-122"/>
                <a:sym typeface="Wingdings" panose="05000000000000000000" pitchFamily="2" charset="2"/>
              </a:rPr>
              <a:t>分治法</a:t>
            </a:r>
            <a:r>
              <a:rPr lang="en-US" altLang="zh-CN" sz="2400" b="1" dirty="0">
                <a:solidFill>
                  <a:srgbClr val="FF0000"/>
                </a:solidFill>
                <a:ea typeface="楷体_GB2312" pitchFamily="49" charset="-122"/>
                <a:sym typeface="Wingdings" panose="05000000000000000000" pitchFamily="2" charset="2"/>
              </a:rPr>
              <a:t>: </a:t>
            </a:r>
          </a:p>
        </p:txBody>
      </p:sp>
      <p:sp>
        <p:nvSpPr>
          <p:cNvPr id="16389" name="Rectangle 5"/>
          <p:cNvSpPr>
            <a:spLocks noChangeArrowheads="1"/>
          </p:cNvSpPr>
          <p:nvPr/>
        </p:nvSpPr>
        <p:spPr bwMode="auto">
          <a:xfrm>
            <a:off x="519113" y="3490664"/>
            <a:ext cx="837406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75000"/>
              <a:buNone/>
            </a:pPr>
            <a:r>
              <a:rPr lang="en-US" altLang="zh-CN" sz="3600" dirty="0">
                <a:solidFill>
                  <a:srgbClr val="000066"/>
                </a:solidFill>
                <a:ea typeface="楷体_GB2312" pitchFamily="49" charset="-122"/>
              </a:rPr>
              <a:t>X = </a:t>
            </a:r>
            <a:r>
              <a:rPr lang="en-US" altLang="zh-CN" sz="3600" dirty="0" smtClean="0">
                <a:solidFill>
                  <a:srgbClr val="000066"/>
                </a:solidFill>
                <a:ea typeface="楷体_GB2312" pitchFamily="49" charset="-122"/>
              </a:rPr>
              <a:t>                                      </a:t>
            </a:r>
            <a:r>
              <a:rPr lang="en-US" altLang="zh-CN" sz="3600" dirty="0" smtClean="0">
                <a:solidFill>
                  <a:srgbClr val="000066"/>
                </a:solidFill>
                <a:ea typeface="楷体_GB2312" pitchFamily="49" charset="-122"/>
              </a:rPr>
              <a:t>= </a:t>
            </a:r>
            <a:r>
              <a:rPr lang="en-US" altLang="zh-CN" sz="3600" dirty="0" smtClean="0">
                <a:solidFill>
                  <a:schemeClr val="accent2"/>
                </a:solidFill>
                <a:ea typeface="楷体_GB2312" pitchFamily="49" charset="-122"/>
              </a:rPr>
              <a:t>a</a:t>
            </a:r>
            <a:r>
              <a:rPr lang="en-US" altLang="zh-CN" sz="3600" dirty="0" smtClean="0">
                <a:solidFill>
                  <a:srgbClr val="000066"/>
                </a:solidFill>
                <a:ea typeface="楷体_GB2312" pitchFamily="49" charset="-122"/>
              </a:rPr>
              <a:t> 2</a:t>
            </a:r>
            <a:r>
              <a:rPr lang="en-US" altLang="zh-CN" sz="3600" baseline="30000" dirty="0" smtClean="0">
                <a:solidFill>
                  <a:srgbClr val="000066"/>
                </a:solidFill>
                <a:ea typeface="楷体_GB2312" pitchFamily="49" charset="-122"/>
              </a:rPr>
              <a:t>n/2</a:t>
            </a:r>
            <a:r>
              <a:rPr lang="en-US" altLang="zh-CN" sz="3600" dirty="0" smtClean="0">
                <a:solidFill>
                  <a:srgbClr val="000066"/>
                </a:solidFill>
                <a:ea typeface="楷体_GB2312" pitchFamily="49" charset="-122"/>
              </a:rPr>
              <a:t> + </a:t>
            </a:r>
            <a:r>
              <a:rPr lang="en-US" altLang="zh-CN" sz="3600" dirty="0" smtClean="0">
                <a:solidFill>
                  <a:schemeClr val="accent2"/>
                </a:solidFill>
                <a:ea typeface="楷体_GB2312" pitchFamily="49" charset="-122"/>
              </a:rPr>
              <a:t>b</a:t>
            </a:r>
            <a:r>
              <a:rPr lang="en-US" altLang="zh-CN" sz="3600" dirty="0" smtClean="0">
                <a:solidFill>
                  <a:srgbClr val="000066"/>
                </a:solidFill>
                <a:ea typeface="楷体_GB2312" pitchFamily="49" charset="-122"/>
              </a:rPr>
              <a:t> </a:t>
            </a:r>
            <a:endParaRPr lang="en-US" altLang="zh-CN" sz="3600" dirty="0">
              <a:solidFill>
                <a:srgbClr val="000066"/>
              </a:solidFill>
              <a:ea typeface="楷体_GB2312" pitchFamily="49" charset="-122"/>
            </a:endParaRPr>
          </a:p>
          <a:p>
            <a:pPr eaLnBrk="1" hangingPunct="1">
              <a:buClr>
                <a:schemeClr val="tx1"/>
              </a:buClr>
              <a:buSzPct val="75000"/>
              <a:buNone/>
            </a:pPr>
            <a:r>
              <a:rPr lang="en-US" altLang="zh-CN" sz="3600" dirty="0">
                <a:solidFill>
                  <a:srgbClr val="000066"/>
                </a:solidFill>
                <a:ea typeface="楷体_GB2312" pitchFamily="49" charset="-122"/>
              </a:rPr>
              <a:t>Y = </a:t>
            </a:r>
            <a:r>
              <a:rPr lang="en-US" altLang="zh-CN" sz="3600" dirty="0" smtClean="0">
                <a:solidFill>
                  <a:srgbClr val="000066"/>
                </a:solidFill>
                <a:ea typeface="楷体_GB2312" pitchFamily="49" charset="-122"/>
              </a:rPr>
              <a:t>                                      </a:t>
            </a:r>
            <a:r>
              <a:rPr lang="en-US" altLang="zh-CN" sz="3600" dirty="0" smtClean="0">
                <a:solidFill>
                  <a:srgbClr val="000066"/>
                </a:solidFill>
                <a:ea typeface="楷体_GB2312" pitchFamily="49" charset="-122"/>
              </a:rPr>
              <a:t>= </a:t>
            </a:r>
            <a:r>
              <a:rPr lang="en-US" altLang="zh-CN" sz="3600" dirty="0" smtClean="0">
                <a:solidFill>
                  <a:schemeClr val="accent2"/>
                </a:solidFill>
                <a:ea typeface="楷体_GB2312" pitchFamily="49" charset="-122"/>
              </a:rPr>
              <a:t>c</a:t>
            </a:r>
            <a:r>
              <a:rPr lang="en-US" altLang="zh-CN" sz="3600" dirty="0" smtClean="0">
                <a:solidFill>
                  <a:srgbClr val="000066"/>
                </a:solidFill>
                <a:ea typeface="楷体_GB2312" pitchFamily="49" charset="-122"/>
              </a:rPr>
              <a:t> 2</a:t>
            </a:r>
            <a:r>
              <a:rPr lang="en-US" altLang="zh-CN" sz="3600" baseline="30000" dirty="0" smtClean="0">
                <a:solidFill>
                  <a:srgbClr val="000066"/>
                </a:solidFill>
                <a:ea typeface="楷体_GB2312" pitchFamily="49" charset="-122"/>
              </a:rPr>
              <a:t>n/2</a:t>
            </a:r>
            <a:r>
              <a:rPr lang="en-US" altLang="zh-CN" sz="3600" dirty="0" smtClean="0">
                <a:solidFill>
                  <a:srgbClr val="000066"/>
                </a:solidFill>
                <a:ea typeface="楷体_GB2312" pitchFamily="49" charset="-122"/>
              </a:rPr>
              <a:t> + </a:t>
            </a:r>
            <a:r>
              <a:rPr lang="en-US" altLang="zh-CN" sz="3600" dirty="0" smtClean="0">
                <a:solidFill>
                  <a:schemeClr val="accent2"/>
                </a:solidFill>
                <a:ea typeface="楷体_GB2312" pitchFamily="49" charset="-122"/>
              </a:rPr>
              <a:t>d</a:t>
            </a:r>
            <a:r>
              <a:rPr lang="en-US" altLang="zh-CN" sz="3600" dirty="0" smtClean="0">
                <a:solidFill>
                  <a:srgbClr val="000066"/>
                </a:solidFill>
                <a:ea typeface="楷体_GB2312" pitchFamily="49" charset="-122"/>
              </a:rPr>
              <a:t> </a:t>
            </a:r>
            <a:endParaRPr lang="en-US" altLang="zh-CN" sz="3600" dirty="0">
              <a:solidFill>
                <a:srgbClr val="000066"/>
              </a:solidFill>
              <a:ea typeface="楷体_GB2312" pitchFamily="49" charset="-122"/>
            </a:endParaRPr>
          </a:p>
          <a:p>
            <a:pPr algn="ctr" eaLnBrk="1" hangingPunct="1">
              <a:buClr>
                <a:schemeClr val="tx1"/>
              </a:buClr>
              <a:buSzPct val="75000"/>
              <a:buFont typeface="Wingdings" panose="05000000000000000000" pitchFamily="2" charset="2"/>
              <a:buNone/>
            </a:pPr>
            <a:endParaRPr lang="en-US" altLang="zh-CN" sz="3600" dirty="0" smtClean="0">
              <a:solidFill>
                <a:srgbClr val="000066"/>
              </a:solidFill>
              <a:ea typeface="楷体_GB2312" pitchFamily="49" charset="-122"/>
            </a:endParaRPr>
          </a:p>
          <a:p>
            <a:pPr algn="ctr" eaLnBrk="1" hangingPunct="1">
              <a:buClr>
                <a:schemeClr val="tx1"/>
              </a:buClr>
              <a:buSzPct val="75000"/>
              <a:buFont typeface="Wingdings" panose="05000000000000000000" pitchFamily="2" charset="2"/>
              <a:buNone/>
            </a:pPr>
            <a:r>
              <a:rPr lang="en-US" altLang="zh-CN" sz="3600" dirty="0" smtClean="0">
                <a:solidFill>
                  <a:srgbClr val="000066"/>
                </a:solidFill>
                <a:ea typeface="楷体_GB2312" pitchFamily="49" charset="-122"/>
              </a:rPr>
              <a:t>XY </a:t>
            </a:r>
            <a:r>
              <a:rPr lang="en-US" altLang="zh-CN" sz="3600" dirty="0">
                <a:solidFill>
                  <a:srgbClr val="000066"/>
                </a:solidFill>
                <a:ea typeface="楷体_GB2312" pitchFamily="49" charset="-122"/>
              </a:rPr>
              <a:t>= </a:t>
            </a:r>
            <a:r>
              <a:rPr lang="en-US" altLang="zh-CN" sz="3600" dirty="0">
                <a:solidFill>
                  <a:schemeClr val="accent2"/>
                </a:solidFill>
                <a:ea typeface="楷体_GB2312" pitchFamily="49" charset="-122"/>
              </a:rPr>
              <a:t>ac</a:t>
            </a:r>
            <a:r>
              <a:rPr lang="en-US" altLang="zh-CN" sz="3600" dirty="0">
                <a:solidFill>
                  <a:srgbClr val="000066"/>
                </a:solidFill>
                <a:ea typeface="楷体_GB2312" pitchFamily="49" charset="-122"/>
              </a:rPr>
              <a:t> 2</a:t>
            </a:r>
            <a:r>
              <a:rPr lang="en-US" altLang="zh-CN" sz="3600" baseline="30000" dirty="0">
                <a:solidFill>
                  <a:srgbClr val="000066"/>
                </a:solidFill>
                <a:ea typeface="楷体_GB2312" pitchFamily="49" charset="-122"/>
              </a:rPr>
              <a:t>n</a:t>
            </a:r>
            <a:r>
              <a:rPr lang="en-US" altLang="zh-CN" sz="3600" dirty="0">
                <a:solidFill>
                  <a:srgbClr val="000066"/>
                </a:solidFill>
                <a:ea typeface="楷体_GB2312" pitchFamily="49" charset="-122"/>
              </a:rPr>
              <a:t> + (</a:t>
            </a:r>
            <a:r>
              <a:rPr lang="en-US" altLang="zh-CN" sz="3600" dirty="0" err="1">
                <a:solidFill>
                  <a:schemeClr val="accent2"/>
                </a:solidFill>
                <a:ea typeface="楷体_GB2312" pitchFamily="49" charset="-122"/>
              </a:rPr>
              <a:t>ad</a:t>
            </a:r>
            <a:r>
              <a:rPr lang="en-US" altLang="zh-CN" sz="3600" dirty="0" err="1">
                <a:solidFill>
                  <a:schemeClr val="tx2"/>
                </a:solidFill>
                <a:ea typeface="楷体_GB2312" pitchFamily="49" charset="-122"/>
              </a:rPr>
              <a:t>+</a:t>
            </a:r>
            <a:r>
              <a:rPr lang="en-US" altLang="zh-CN" sz="3600" dirty="0" err="1">
                <a:solidFill>
                  <a:schemeClr val="accent2"/>
                </a:solidFill>
                <a:ea typeface="楷体_GB2312" pitchFamily="49" charset="-122"/>
              </a:rPr>
              <a:t>bc</a:t>
            </a:r>
            <a:r>
              <a:rPr lang="en-US" altLang="zh-CN" sz="3600" dirty="0">
                <a:solidFill>
                  <a:srgbClr val="000066"/>
                </a:solidFill>
                <a:ea typeface="楷体_GB2312" pitchFamily="49" charset="-122"/>
              </a:rPr>
              <a:t>) 2</a:t>
            </a:r>
            <a:r>
              <a:rPr lang="en-US" altLang="zh-CN" sz="3600" baseline="30000" dirty="0">
                <a:solidFill>
                  <a:srgbClr val="000066"/>
                </a:solidFill>
                <a:ea typeface="楷体_GB2312" pitchFamily="49" charset="-122"/>
              </a:rPr>
              <a:t>n/2</a:t>
            </a:r>
            <a:r>
              <a:rPr lang="en-US" altLang="zh-CN" sz="3600" dirty="0">
                <a:solidFill>
                  <a:srgbClr val="000066"/>
                </a:solidFill>
                <a:ea typeface="楷体_GB2312" pitchFamily="49" charset="-122"/>
              </a:rPr>
              <a:t> + </a:t>
            </a:r>
            <a:r>
              <a:rPr lang="en-US" altLang="zh-CN" sz="3600" dirty="0" err="1">
                <a:solidFill>
                  <a:schemeClr val="accent2"/>
                </a:solidFill>
                <a:ea typeface="楷体_GB2312" pitchFamily="49" charset="-122"/>
              </a:rPr>
              <a:t>bd</a:t>
            </a:r>
            <a:r>
              <a:rPr lang="en-US" altLang="zh-CN" sz="3600" dirty="0">
                <a:solidFill>
                  <a:srgbClr val="000066"/>
                </a:solidFill>
                <a:ea typeface="楷体_GB2312" pitchFamily="49" charset="-122"/>
              </a:rPr>
              <a:t> </a:t>
            </a:r>
          </a:p>
        </p:txBody>
      </p:sp>
      <p:sp>
        <p:nvSpPr>
          <p:cNvPr id="9223" name="Rectangle 6"/>
          <p:cNvSpPr>
            <a:spLocks noChangeArrowheads="1"/>
          </p:cNvSpPr>
          <p:nvPr/>
        </p:nvSpPr>
        <p:spPr bwMode="auto">
          <a:xfrm>
            <a:off x="1403648" y="3473201"/>
            <a:ext cx="2362200" cy="457200"/>
          </a:xfrm>
          <a:prstGeom prst="rect">
            <a:avLst/>
          </a:prstGeom>
          <a:solidFill>
            <a:schemeClr val="accent1">
              <a:lumMod val="60000"/>
              <a:lumOff val="40000"/>
            </a:schemeClr>
          </a:solidFill>
          <a:ln w="9525">
            <a:solidFill>
              <a:srgbClr val="FF99CC"/>
            </a:solidFill>
            <a:miter lim="800000"/>
            <a:headEnd/>
            <a:tailEnd/>
          </a:ln>
        </p:spPr>
        <p:txBody>
          <a:bodyPr wrap="none" anchor="ct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algn="ctr">
              <a:spcBef>
                <a:spcPct val="20000"/>
              </a:spcBef>
              <a:buClr>
                <a:schemeClr val="accent1"/>
              </a:buClr>
              <a:buSzPct val="65000"/>
              <a:buFont typeface="Wingdings" panose="05000000000000000000" pitchFamily="2" charset="2"/>
              <a:buNone/>
              <a:defRPr/>
            </a:pPr>
            <a:r>
              <a:rPr lang="en-US" altLang="zh-CN" sz="3200">
                <a:solidFill>
                  <a:schemeClr val="accent2"/>
                </a:solidFill>
                <a:latin typeface="Arial Rounded MT Bold" panose="020F0704030504030204" pitchFamily="34" charset="0"/>
              </a:rPr>
              <a:t>a</a:t>
            </a:r>
          </a:p>
        </p:txBody>
      </p:sp>
      <p:sp>
        <p:nvSpPr>
          <p:cNvPr id="9224" name="Rectangle 7"/>
          <p:cNvSpPr>
            <a:spLocks noChangeArrowheads="1"/>
          </p:cNvSpPr>
          <p:nvPr/>
        </p:nvSpPr>
        <p:spPr bwMode="auto">
          <a:xfrm>
            <a:off x="3842048" y="3473201"/>
            <a:ext cx="2362200" cy="457200"/>
          </a:xfrm>
          <a:prstGeom prst="rect">
            <a:avLst/>
          </a:prstGeom>
          <a:solidFill>
            <a:schemeClr val="accent1">
              <a:lumMod val="60000"/>
              <a:lumOff val="40000"/>
            </a:schemeClr>
          </a:solidFill>
          <a:ln w="9525">
            <a:solidFill>
              <a:srgbClr val="FF99CC"/>
            </a:solidFill>
            <a:miter lim="800000"/>
            <a:headEnd/>
            <a:tailEnd/>
          </a:ln>
        </p:spPr>
        <p:txBody>
          <a:bodyPr wrap="none" anchor="ct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algn="ctr">
              <a:spcBef>
                <a:spcPct val="20000"/>
              </a:spcBef>
              <a:buClr>
                <a:schemeClr val="accent1"/>
              </a:buClr>
              <a:buSzPct val="65000"/>
              <a:buFont typeface="Wingdings" panose="05000000000000000000" pitchFamily="2" charset="2"/>
              <a:buNone/>
              <a:defRPr/>
            </a:pPr>
            <a:r>
              <a:rPr lang="en-US" altLang="zh-CN" sz="3200">
                <a:solidFill>
                  <a:schemeClr val="accent2"/>
                </a:solidFill>
                <a:latin typeface="Arial Rounded MT Bold" panose="020F0704030504030204" pitchFamily="34" charset="0"/>
              </a:rPr>
              <a:t>b</a:t>
            </a:r>
          </a:p>
        </p:txBody>
      </p:sp>
      <p:sp>
        <p:nvSpPr>
          <p:cNvPr id="9225" name="Rectangle 8"/>
          <p:cNvSpPr>
            <a:spLocks noChangeArrowheads="1"/>
          </p:cNvSpPr>
          <p:nvPr/>
        </p:nvSpPr>
        <p:spPr bwMode="auto">
          <a:xfrm>
            <a:off x="1403648" y="4236714"/>
            <a:ext cx="2362200" cy="457200"/>
          </a:xfrm>
          <a:prstGeom prst="rect">
            <a:avLst/>
          </a:prstGeom>
          <a:solidFill>
            <a:schemeClr val="accent1">
              <a:lumMod val="60000"/>
              <a:lumOff val="40000"/>
            </a:schemeClr>
          </a:solidFill>
          <a:ln w="9525">
            <a:solidFill>
              <a:srgbClr val="FF99CC"/>
            </a:solidFill>
            <a:miter lim="800000"/>
            <a:headEnd/>
            <a:tailEnd/>
          </a:ln>
        </p:spPr>
        <p:txBody>
          <a:bodyPr wrap="none" anchor="ct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algn="ctr">
              <a:spcBef>
                <a:spcPct val="20000"/>
              </a:spcBef>
              <a:buClr>
                <a:schemeClr val="accent1"/>
              </a:buClr>
              <a:buSzPct val="65000"/>
              <a:buFont typeface="Wingdings" panose="05000000000000000000" pitchFamily="2" charset="2"/>
              <a:buNone/>
              <a:defRPr/>
            </a:pPr>
            <a:r>
              <a:rPr lang="en-US" altLang="zh-CN" sz="3200">
                <a:solidFill>
                  <a:schemeClr val="accent2"/>
                </a:solidFill>
                <a:latin typeface="Arial Rounded MT Bold" panose="020F0704030504030204" pitchFamily="34" charset="0"/>
              </a:rPr>
              <a:t>c</a:t>
            </a:r>
          </a:p>
        </p:txBody>
      </p:sp>
      <p:sp>
        <p:nvSpPr>
          <p:cNvPr id="9226" name="Rectangle 9"/>
          <p:cNvSpPr>
            <a:spLocks noChangeArrowheads="1"/>
          </p:cNvSpPr>
          <p:nvPr/>
        </p:nvSpPr>
        <p:spPr bwMode="auto">
          <a:xfrm>
            <a:off x="3842048" y="4236714"/>
            <a:ext cx="2362200" cy="457200"/>
          </a:xfrm>
          <a:prstGeom prst="rect">
            <a:avLst/>
          </a:prstGeom>
          <a:solidFill>
            <a:schemeClr val="accent1">
              <a:lumMod val="60000"/>
              <a:lumOff val="40000"/>
            </a:schemeClr>
          </a:solidFill>
          <a:ln w="9525">
            <a:solidFill>
              <a:srgbClr val="FF99CC"/>
            </a:solidFill>
            <a:miter lim="800000"/>
            <a:headEnd/>
            <a:tailEnd/>
          </a:ln>
        </p:spPr>
        <p:txBody>
          <a:bodyPr wrap="none" anchor="ct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algn="ctr">
              <a:spcBef>
                <a:spcPct val="20000"/>
              </a:spcBef>
              <a:buClr>
                <a:schemeClr val="accent1"/>
              </a:buClr>
              <a:buSzPct val="65000"/>
              <a:buFont typeface="Wingdings" panose="05000000000000000000" pitchFamily="2" charset="2"/>
              <a:buNone/>
              <a:defRPr/>
            </a:pPr>
            <a:r>
              <a:rPr lang="en-US" altLang="zh-CN" sz="3200">
                <a:solidFill>
                  <a:schemeClr val="accent2"/>
                </a:solidFill>
                <a:latin typeface="Arial Rounded MT Bold" panose="020F0704030504030204" pitchFamily="34" charset="0"/>
              </a:rPr>
              <a:t>d</a:t>
            </a:r>
          </a:p>
        </p:txBody>
      </p:sp>
    </p:spTree>
    <p:extLst>
      <p:ext uri="{BB962C8B-B14F-4D97-AF65-F5344CB8AC3E}">
        <p14:creationId xmlns:p14="http://schemas.microsoft.com/office/powerpoint/2010/main" val="2134319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2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p:bldP spid="9223" grpId="0" animBg="1"/>
      <p:bldP spid="9224" grpId="0" animBg="1"/>
      <p:bldP spid="9225" grpId="0" animBg="1"/>
      <p:bldP spid="92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685800" y="609600"/>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zh-CN" sz="4400" dirty="0">
                <a:effectLst>
                  <a:outerShdw blurRad="38100" dist="38100" dir="2700000" algn="tl">
                    <a:srgbClr val="C0C0C0"/>
                  </a:outerShdw>
                </a:effectLst>
                <a:latin typeface="黑体" pitchFamily="2" charset="-122"/>
                <a:ea typeface="黑体" pitchFamily="2" charset="-122"/>
                <a:cs typeface="Times New Roman" pitchFamily="18" charset="0"/>
              </a:rPr>
              <a:t>2.4 </a:t>
            </a:r>
            <a:r>
              <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rPr>
              <a:t>大整数的乘法</a:t>
            </a:r>
          </a:p>
        </p:txBody>
      </p:sp>
      <p:sp>
        <p:nvSpPr>
          <p:cNvPr id="16387" name="Text Box 3"/>
          <p:cNvSpPr txBox="1">
            <a:spLocks noChangeArrowheads="1"/>
          </p:cNvSpPr>
          <p:nvPr/>
        </p:nvSpPr>
        <p:spPr bwMode="auto">
          <a:xfrm>
            <a:off x="250825" y="1557338"/>
            <a:ext cx="864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b="1">
                <a:solidFill>
                  <a:srgbClr val="000066"/>
                </a:solidFill>
                <a:latin typeface="楷体_GB2312" pitchFamily="49" charset="-122"/>
                <a:ea typeface="楷体_GB2312" pitchFamily="49" charset="-122"/>
              </a:rPr>
              <a:t>设计算法，可以进行两个</a:t>
            </a:r>
            <a:r>
              <a:rPr lang="en-US" altLang="zh-CN" sz="2400" b="1">
                <a:solidFill>
                  <a:srgbClr val="000066"/>
                </a:solidFill>
                <a:latin typeface="楷体_GB2312" pitchFamily="49" charset="-122"/>
                <a:ea typeface="楷体_GB2312" pitchFamily="49" charset="-122"/>
              </a:rPr>
              <a:t>n</a:t>
            </a:r>
            <a:r>
              <a:rPr lang="zh-CN" altLang="en-US" sz="2400" b="1">
                <a:solidFill>
                  <a:srgbClr val="000066"/>
                </a:solidFill>
                <a:latin typeface="楷体_GB2312" pitchFamily="49" charset="-122"/>
                <a:ea typeface="楷体_GB2312" pitchFamily="49" charset="-122"/>
              </a:rPr>
              <a:t>位二进制大整数的乘法运算</a:t>
            </a:r>
          </a:p>
        </p:txBody>
      </p:sp>
      <p:sp>
        <p:nvSpPr>
          <p:cNvPr id="16388" name="Text Box 4"/>
          <p:cNvSpPr txBox="1">
            <a:spLocks noChangeArrowheads="1"/>
          </p:cNvSpPr>
          <p:nvPr/>
        </p:nvSpPr>
        <p:spPr bwMode="auto">
          <a:xfrm>
            <a:off x="395288" y="1916113"/>
            <a:ext cx="5305425"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dirty="0">
                <a:solidFill>
                  <a:srgbClr val="000066"/>
                </a:solidFill>
                <a:ea typeface="楷体_GB2312" pitchFamily="49" charset="-122"/>
              </a:rPr>
              <a:t>小学的方法：</a:t>
            </a:r>
            <a:r>
              <a:rPr lang="en-US" altLang="zh-CN" sz="2400" dirty="0">
                <a:solidFill>
                  <a:srgbClr val="000066"/>
                </a:solidFill>
                <a:ea typeface="楷体_GB2312" pitchFamily="49" charset="-122"/>
              </a:rPr>
              <a:t>O(n</a:t>
            </a:r>
            <a:r>
              <a:rPr lang="en-US" altLang="zh-CN" sz="2400" baseline="30000" dirty="0">
                <a:solidFill>
                  <a:srgbClr val="000066"/>
                </a:solidFill>
                <a:ea typeface="楷体_GB2312" pitchFamily="49" charset="-122"/>
              </a:rPr>
              <a:t>2</a:t>
            </a:r>
            <a:r>
              <a:rPr lang="en-US" altLang="zh-CN" sz="2400" dirty="0">
                <a:solidFill>
                  <a:srgbClr val="000066"/>
                </a:solidFill>
                <a:ea typeface="楷体_GB2312" pitchFamily="49" charset="-122"/>
              </a:rPr>
              <a:t>)            </a:t>
            </a:r>
            <a:r>
              <a:rPr lang="en-US" altLang="zh-CN" sz="3600" b="1" dirty="0">
                <a:solidFill>
                  <a:srgbClr val="FF0000"/>
                </a:solidFill>
                <a:ea typeface="楷体_GB2312" pitchFamily="49" charset="-122"/>
                <a:sym typeface="Wingdings" panose="05000000000000000000" pitchFamily="2" charset="2"/>
              </a:rPr>
              <a:t></a:t>
            </a:r>
            <a:r>
              <a:rPr lang="zh-CN" altLang="en-US" sz="2400" dirty="0">
                <a:solidFill>
                  <a:srgbClr val="FF0000"/>
                </a:solidFill>
                <a:ea typeface="楷体_GB2312" pitchFamily="49" charset="-122"/>
                <a:sym typeface="Wingdings" panose="05000000000000000000" pitchFamily="2" charset="2"/>
              </a:rPr>
              <a:t>效率太低</a:t>
            </a:r>
          </a:p>
          <a:p>
            <a:pPr eaLnBrk="1" hangingPunct="1">
              <a:buFont typeface="Wingdings" panose="05000000000000000000" pitchFamily="2" charset="2"/>
              <a:buNone/>
            </a:pPr>
            <a:r>
              <a:rPr lang="zh-CN" altLang="en-US" sz="2400" b="1" dirty="0">
                <a:solidFill>
                  <a:srgbClr val="FF0000"/>
                </a:solidFill>
                <a:ea typeface="楷体_GB2312" pitchFamily="49" charset="-122"/>
                <a:sym typeface="Wingdings" panose="05000000000000000000" pitchFamily="2" charset="2"/>
              </a:rPr>
              <a:t>分治法</a:t>
            </a:r>
            <a:r>
              <a:rPr lang="en-US" altLang="zh-CN" sz="2400" b="1" dirty="0">
                <a:solidFill>
                  <a:srgbClr val="FF0000"/>
                </a:solidFill>
                <a:ea typeface="楷体_GB2312" pitchFamily="49" charset="-122"/>
                <a:sym typeface="Wingdings" panose="05000000000000000000" pitchFamily="2" charset="2"/>
              </a:rPr>
              <a:t>: </a:t>
            </a:r>
          </a:p>
        </p:txBody>
      </p:sp>
      <p:sp>
        <p:nvSpPr>
          <p:cNvPr id="16389" name="Rectangle 5"/>
          <p:cNvSpPr>
            <a:spLocks noChangeArrowheads="1"/>
          </p:cNvSpPr>
          <p:nvPr/>
        </p:nvSpPr>
        <p:spPr bwMode="auto">
          <a:xfrm>
            <a:off x="519113" y="3490664"/>
            <a:ext cx="837406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75000"/>
              <a:buNone/>
            </a:pPr>
            <a:r>
              <a:rPr lang="en-US" altLang="zh-CN" sz="3600" dirty="0">
                <a:solidFill>
                  <a:srgbClr val="000066"/>
                </a:solidFill>
                <a:ea typeface="楷体_GB2312" pitchFamily="49" charset="-122"/>
              </a:rPr>
              <a:t>X = </a:t>
            </a:r>
            <a:r>
              <a:rPr lang="en-US" altLang="zh-CN" sz="3600" dirty="0" smtClean="0">
                <a:solidFill>
                  <a:srgbClr val="000066"/>
                </a:solidFill>
                <a:ea typeface="楷体_GB2312" pitchFamily="49" charset="-122"/>
              </a:rPr>
              <a:t>                                      </a:t>
            </a:r>
            <a:r>
              <a:rPr lang="en-US" altLang="zh-CN" sz="3600" dirty="0" smtClean="0">
                <a:solidFill>
                  <a:srgbClr val="000066"/>
                </a:solidFill>
                <a:ea typeface="楷体_GB2312" pitchFamily="49" charset="-122"/>
              </a:rPr>
              <a:t>= </a:t>
            </a:r>
            <a:r>
              <a:rPr lang="en-US" altLang="zh-CN" sz="3600" dirty="0" smtClean="0">
                <a:solidFill>
                  <a:schemeClr val="accent2"/>
                </a:solidFill>
                <a:ea typeface="楷体_GB2312" pitchFamily="49" charset="-122"/>
              </a:rPr>
              <a:t>a</a:t>
            </a:r>
            <a:r>
              <a:rPr lang="en-US" altLang="zh-CN" sz="3600" dirty="0" smtClean="0">
                <a:solidFill>
                  <a:srgbClr val="000066"/>
                </a:solidFill>
                <a:ea typeface="楷体_GB2312" pitchFamily="49" charset="-122"/>
              </a:rPr>
              <a:t> 2</a:t>
            </a:r>
            <a:r>
              <a:rPr lang="en-US" altLang="zh-CN" sz="3600" baseline="30000" dirty="0" smtClean="0">
                <a:solidFill>
                  <a:srgbClr val="000066"/>
                </a:solidFill>
                <a:ea typeface="楷体_GB2312" pitchFamily="49" charset="-122"/>
              </a:rPr>
              <a:t>n/2</a:t>
            </a:r>
            <a:r>
              <a:rPr lang="en-US" altLang="zh-CN" sz="3600" dirty="0" smtClean="0">
                <a:solidFill>
                  <a:srgbClr val="000066"/>
                </a:solidFill>
                <a:ea typeface="楷体_GB2312" pitchFamily="49" charset="-122"/>
              </a:rPr>
              <a:t> + </a:t>
            </a:r>
            <a:r>
              <a:rPr lang="en-US" altLang="zh-CN" sz="3600" dirty="0" smtClean="0">
                <a:solidFill>
                  <a:schemeClr val="accent2"/>
                </a:solidFill>
                <a:ea typeface="楷体_GB2312" pitchFamily="49" charset="-122"/>
              </a:rPr>
              <a:t>b</a:t>
            </a:r>
            <a:r>
              <a:rPr lang="en-US" altLang="zh-CN" sz="3600" dirty="0" smtClean="0">
                <a:solidFill>
                  <a:srgbClr val="000066"/>
                </a:solidFill>
                <a:ea typeface="楷体_GB2312" pitchFamily="49" charset="-122"/>
              </a:rPr>
              <a:t> </a:t>
            </a:r>
            <a:endParaRPr lang="en-US" altLang="zh-CN" sz="3600" dirty="0">
              <a:solidFill>
                <a:srgbClr val="000066"/>
              </a:solidFill>
              <a:ea typeface="楷体_GB2312" pitchFamily="49" charset="-122"/>
            </a:endParaRPr>
          </a:p>
          <a:p>
            <a:pPr eaLnBrk="1" hangingPunct="1">
              <a:buClr>
                <a:schemeClr val="tx1"/>
              </a:buClr>
              <a:buSzPct val="75000"/>
              <a:buNone/>
            </a:pPr>
            <a:r>
              <a:rPr lang="en-US" altLang="zh-CN" sz="3600" dirty="0">
                <a:solidFill>
                  <a:srgbClr val="000066"/>
                </a:solidFill>
                <a:ea typeface="楷体_GB2312" pitchFamily="49" charset="-122"/>
              </a:rPr>
              <a:t>Y = </a:t>
            </a:r>
            <a:r>
              <a:rPr lang="en-US" altLang="zh-CN" sz="3600" dirty="0" smtClean="0">
                <a:solidFill>
                  <a:srgbClr val="000066"/>
                </a:solidFill>
                <a:ea typeface="楷体_GB2312" pitchFamily="49" charset="-122"/>
              </a:rPr>
              <a:t>                                      </a:t>
            </a:r>
            <a:r>
              <a:rPr lang="en-US" altLang="zh-CN" sz="3600" dirty="0" smtClean="0">
                <a:solidFill>
                  <a:srgbClr val="000066"/>
                </a:solidFill>
                <a:ea typeface="楷体_GB2312" pitchFamily="49" charset="-122"/>
              </a:rPr>
              <a:t>= </a:t>
            </a:r>
            <a:r>
              <a:rPr lang="en-US" altLang="zh-CN" sz="3600" dirty="0" smtClean="0">
                <a:solidFill>
                  <a:schemeClr val="accent2"/>
                </a:solidFill>
                <a:ea typeface="楷体_GB2312" pitchFamily="49" charset="-122"/>
              </a:rPr>
              <a:t>c</a:t>
            </a:r>
            <a:r>
              <a:rPr lang="en-US" altLang="zh-CN" sz="3600" dirty="0" smtClean="0">
                <a:solidFill>
                  <a:srgbClr val="000066"/>
                </a:solidFill>
                <a:ea typeface="楷体_GB2312" pitchFamily="49" charset="-122"/>
              </a:rPr>
              <a:t> 2</a:t>
            </a:r>
            <a:r>
              <a:rPr lang="en-US" altLang="zh-CN" sz="3600" baseline="30000" dirty="0" smtClean="0">
                <a:solidFill>
                  <a:srgbClr val="000066"/>
                </a:solidFill>
                <a:ea typeface="楷体_GB2312" pitchFamily="49" charset="-122"/>
              </a:rPr>
              <a:t>n/2</a:t>
            </a:r>
            <a:r>
              <a:rPr lang="en-US" altLang="zh-CN" sz="3600" dirty="0" smtClean="0">
                <a:solidFill>
                  <a:srgbClr val="000066"/>
                </a:solidFill>
                <a:ea typeface="楷体_GB2312" pitchFamily="49" charset="-122"/>
              </a:rPr>
              <a:t> + </a:t>
            </a:r>
            <a:r>
              <a:rPr lang="en-US" altLang="zh-CN" sz="3600" dirty="0" smtClean="0">
                <a:solidFill>
                  <a:schemeClr val="accent2"/>
                </a:solidFill>
                <a:ea typeface="楷体_GB2312" pitchFamily="49" charset="-122"/>
              </a:rPr>
              <a:t>d</a:t>
            </a:r>
            <a:r>
              <a:rPr lang="en-US" altLang="zh-CN" sz="3600" dirty="0" smtClean="0">
                <a:solidFill>
                  <a:srgbClr val="000066"/>
                </a:solidFill>
                <a:ea typeface="楷体_GB2312" pitchFamily="49" charset="-122"/>
              </a:rPr>
              <a:t> </a:t>
            </a:r>
            <a:endParaRPr lang="en-US" altLang="zh-CN" sz="3600" dirty="0">
              <a:solidFill>
                <a:srgbClr val="000066"/>
              </a:solidFill>
              <a:ea typeface="楷体_GB2312" pitchFamily="49" charset="-122"/>
            </a:endParaRPr>
          </a:p>
          <a:p>
            <a:pPr algn="ctr" eaLnBrk="1" hangingPunct="1">
              <a:buClr>
                <a:schemeClr val="tx1"/>
              </a:buClr>
              <a:buSzPct val="75000"/>
              <a:buFont typeface="Wingdings" panose="05000000000000000000" pitchFamily="2" charset="2"/>
              <a:buNone/>
            </a:pPr>
            <a:endParaRPr lang="en-US" altLang="zh-CN" sz="3600" dirty="0" smtClean="0">
              <a:solidFill>
                <a:srgbClr val="000066"/>
              </a:solidFill>
              <a:ea typeface="楷体_GB2312" pitchFamily="49" charset="-122"/>
            </a:endParaRPr>
          </a:p>
          <a:p>
            <a:pPr algn="ctr" eaLnBrk="1" hangingPunct="1">
              <a:buClr>
                <a:schemeClr val="tx1"/>
              </a:buClr>
              <a:buSzPct val="75000"/>
              <a:buFont typeface="Wingdings" panose="05000000000000000000" pitchFamily="2" charset="2"/>
              <a:buNone/>
            </a:pPr>
            <a:r>
              <a:rPr lang="en-US" altLang="zh-CN" sz="3600" dirty="0" smtClean="0">
                <a:solidFill>
                  <a:srgbClr val="000066"/>
                </a:solidFill>
                <a:ea typeface="楷体_GB2312" pitchFamily="49" charset="-122"/>
              </a:rPr>
              <a:t>XY </a:t>
            </a:r>
            <a:r>
              <a:rPr lang="en-US" altLang="zh-CN" sz="3600" dirty="0">
                <a:solidFill>
                  <a:srgbClr val="000066"/>
                </a:solidFill>
                <a:ea typeface="楷体_GB2312" pitchFamily="49" charset="-122"/>
              </a:rPr>
              <a:t>= </a:t>
            </a:r>
            <a:r>
              <a:rPr lang="en-US" altLang="zh-CN" sz="3600" dirty="0">
                <a:solidFill>
                  <a:schemeClr val="accent2"/>
                </a:solidFill>
                <a:ea typeface="楷体_GB2312" pitchFamily="49" charset="-122"/>
              </a:rPr>
              <a:t>ac</a:t>
            </a:r>
            <a:r>
              <a:rPr lang="en-US" altLang="zh-CN" sz="3600" dirty="0">
                <a:solidFill>
                  <a:srgbClr val="000066"/>
                </a:solidFill>
                <a:ea typeface="楷体_GB2312" pitchFamily="49" charset="-122"/>
              </a:rPr>
              <a:t> 2</a:t>
            </a:r>
            <a:r>
              <a:rPr lang="en-US" altLang="zh-CN" sz="3600" baseline="30000" dirty="0">
                <a:solidFill>
                  <a:srgbClr val="000066"/>
                </a:solidFill>
                <a:ea typeface="楷体_GB2312" pitchFamily="49" charset="-122"/>
              </a:rPr>
              <a:t>n</a:t>
            </a:r>
            <a:r>
              <a:rPr lang="en-US" altLang="zh-CN" sz="3600" dirty="0">
                <a:solidFill>
                  <a:srgbClr val="000066"/>
                </a:solidFill>
                <a:ea typeface="楷体_GB2312" pitchFamily="49" charset="-122"/>
              </a:rPr>
              <a:t> + (</a:t>
            </a:r>
            <a:r>
              <a:rPr lang="en-US" altLang="zh-CN" sz="3600" dirty="0" err="1">
                <a:solidFill>
                  <a:schemeClr val="accent2"/>
                </a:solidFill>
                <a:ea typeface="楷体_GB2312" pitchFamily="49" charset="-122"/>
              </a:rPr>
              <a:t>ad</a:t>
            </a:r>
            <a:r>
              <a:rPr lang="en-US" altLang="zh-CN" sz="3600" dirty="0" err="1">
                <a:solidFill>
                  <a:schemeClr val="tx2"/>
                </a:solidFill>
                <a:ea typeface="楷体_GB2312" pitchFamily="49" charset="-122"/>
              </a:rPr>
              <a:t>+</a:t>
            </a:r>
            <a:r>
              <a:rPr lang="en-US" altLang="zh-CN" sz="3600" dirty="0" err="1">
                <a:solidFill>
                  <a:schemeClr val="accent2"/>
                </a:solidFill>
                <a:ea typeface="楷体_GB2312" pitchFamily="49" charset="-122"/>
              </a:rPr>
              <a:t>bc</a:t>
            </a:r>
            <a:r>
              <a:rPr lang="en-US" altLang="zh-CN" sz="3600" dirty="0">
                <a:solidFill>
                  <a:srgbClr val="000066"/>
                </a:solidFill>
                <a:ea typeface="楷体_GB2312" pitchFamily="49" charset="-122"/>
              </a:rPr>
              <a:t>) 2</a:t>
            </a:r>
            <a:r>
              <a:rPr lang="en-US" altLang="zh-CN" sz="3600" baseline="30000" dirty="0">
                <a:solidFill>
                  <a:srgbClr val="000066"/>
                </a:solidFill>
                <a:ea typeface="楷体_GB2312" pitchFamily="49" charset="-122"/>
              </a:rPr>
              <a:t>n/2</a:t>
            </a:r>
            <a:r>
              <a:rPr lang="en-US" altLang="zh-CN" sz="3600" dirty="0">
                <a:solidFill>
                  <a:srgbClr val="000066"/>
                </a:solidFill>
                <a:ea typeface="楷体_GB2312" pitchFamily="49" charset="-122"/>
              </a:rPr>
              <a:t> + </a:t>
            </a:r>
            <a:r>
              <a:rPr lang="en-US" altLang="zh-CN" sz="3600" dirty="0" err="1">
                <a:solidFill>
                  <a:schemeClr val="accent2"/>
                </a:solidFill>
                <a:ea typeface="楷体_GB2312" pitchFamily="49" charset="-122"/>
              </a:rPr>
              <a:t>bd</a:t>
            </a:r>
            <a:r>
              <a:rPr lang="en-US" altLang="zh-CN" sz="3600" dirty="0">
                <a:solidFill>
                  <a:srgbClr val="000066"/>
                </a:solidFill>
                <a:ea typeface="楷体_GB2312" pitchFamily="49" charset="-122"/>
              </a:rPr>
              <a:t> </a:t>
            </a:r>
          </a:p>
        </p:txBody>
      </p:sp>
      <p:sp>
        <p:nvSpPr>
          <p:cNvPr id="9223" name="Rectangle 6"/>
          <p:cNvSpPr>
            <a:spLocks noChangeArrowheads="1"/>
          </p:cNvSpPr>
          <p:nvPr/>
        </p:nvSpPr>
        <p:spPr bwMode="auto">
          <a:xfrm>
            <a:off x="1403648" y="3473201"/>
            <a:ext cx="2362200" cy="457200"/>
          </a:xfrm>
          <a:prstGeom prst="rect">
            <a:avLst/>
          </a:prstGeom>
          <a:solidFill>
            <a:schemeClr val="accent1">
              <a:lumMod val="60000"/>
              <a:lumOff val="40000"/>
            </a:schemeClr>
          </a:solidFill>
          <a:ln w="9525">
            <a:solidFill>
              <a:srgbClr val="FF99CC"/>
            </a:solidFill>
            <a:miter lim="800000"/>
            <a:headEnd/>
            <a:tailEnd/>
          </a:ln>
        </p:spPr>
        <p:txBody>
          <a:bodyPr wrap="none" anchor="ct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algn="ctr">
              <a:spcBef>
                <a:spcPct val="20000"/>
              </a:spcBef>
              <a:buClr>
                <a:schemeClr val="accent1"/>
              </a:buClr>
              <a:buSzPct val="65000"/>
              <a:buFont typeface="Wingdings" panose="05000000000000000000" pitchFamily="2" charset="2"/>
              <a:buNone/>
              <a:defRPr/>
            </a:pPr>
            <a:r>
              <a:rPr lang="en-US" altLang="zh-CN" sz="3200">
                <a:solidFill>
                  <a:schemeClr val="accent2"/>
                </a:solidFill>
                <a:latin typeface="Arial Rounded MT Bold" panose="020F0704030504030204" pitchFamily="34" charset="0"/>
              </a:rPr>
              <a:t>a</a:t>
            </a:r>
          </a:p>
        </p:txBody>
      </p:sp>
      <p:sp>
        <p:nvSpPr>
          <p:cNvPr id="9224" name="Rectangle 7"/>
          <p:cNvSpPr>
            <a:spLocks noChangeArrowheads="1"/>
          </p:cNvSpPr>
          <p:nvPr/>
        </p:nvSpPr>
        <p:spPr bwMode="auto">
          <a:xfrm>
            <a:off x="3842048" y="3473201"/>
            <a:ext cx="2362200" cy="457200"/>
          </a:xfrm>
          <a:prstGeom prst="rect">
            <a:avLst/>
          </a:prstGeom>
          <a:solidFill>
            <a:schemeClr val="accent1">
              <a:lumMod val="60000"/>
              <a:lumOff val="40000"/>
            </a:schemeClr>
          </a:solidFill>
          <a:ln w="9525">
            <a:solidFill>
              <a:srgbClr val="FF99CC"/>
            </a:solidFill>
            <a:miter lim="800000"/>
            <a:headEnd/>
            <a:tailEnd/>
          </a:ln>
        </p:spPr>
        <p:txBody>
          <a:bodyPr wrap="none" anchor="ct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algn="ctr">
              <a:spcBef>
                <a:spcPct val="20000"/>
              </a:spcBef>
              <a:buClr>
                <a:schemeClr val="accent1"/>
              </a:buClr>
              <a:buSzPct val="65000"/>
              <a:buFont typeface="Wingdings" panose="05000000000000000000" pitchFamily="2" charset="2"/>
              <a:buNone/>
              <a:defRPr/>
            </a:pPr>
            <a:r>
              <a:rPr lang="en-US" altLang="zh-CN" sz="3200">
                <a:solidFill>
                  <a:schemeClr val="accent2"/>
                </a:solidFill>
                <a:latin typeface="Arial Rounded MT Bold" panose="020F0704030504030204" pitchFamily="34" charset="0"/>
              </a:rPr>
              <a:t>b</a:t>
            </a:r>
          </a:p>
        </p:txBody>
      </p:sp>
      <p:sp>
        <p:nvSpPr>
          <p:cNvPr id="9225" name="Rectangle 8"/>
          <p:cNvSpPr>
            <a:spLocks noChangeArrowheads="1"/>
          </p:cNvSpPr>
          <p:nvPr/>
        </p:nvSpPr>
        <p:spPr bwMode="auto">
          <a:xfrm>
            <a:off x="1403648" y="4236714"/>
            <a:ext cx="2362200" cy="457200"/>
          </a:xfrm>
          <a:prstGeom prst="rect">
            <a:avLst/>
          </a:prstGeom>
          <a:solidFill>
            <a:schemeClr val="accent1">
              <a:lumMod val="60000"/>
              <a:lumOff val="40000"/>
            </a:schemeClr>
          </a:solidFill>
          <a:ln w="9525">
            <a:solidFill>
              <a:srgbClr val="FF99CC"/>
            </a:solidFill>
            <a:miter lim="800000"/>
            <a:headEnd/>
            <a:tailEnd/>
          </a:ln>
        </p:spPr>
        <p:txBody>
          <a:bodyPr wrap="none" anchor="ct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algn="ctr">
              <a:spcBef>
                <a:spcPct val="20000"/>
              </a:spcBef>
              <a:buClr>
                <a:schemeClr val="accent1"/>
              </a:buClr>
              <a:buSzPct val="65000"/>
              <a:buFont typeface="Wingdings" panose="05000000000000000000" pitchFamily="2" charset="2"/>
              <a:buNone/>
              <a:defRPr/>
            </a:pPr>
            <a:r>
              <a:rPr lang="en-US" altLang="zh-CN" sz="3200">
                <a:solidFill>
                  <a:schemeClr val="accent2"/>
                </a:solidFill>
                <a:latin typeface="Arial Rounded MT Bold" panose="020F0704030504030204" pitchFamily="34" charset="0"/>
              </a:rPr>
              <a:t>c</a:t>
            </a:r>
          </a:p>
        </p:txBody>
      </p:sp>
      <p:sp>
        <p:nvSpPr>
          <p:cNvPr id="9226" name="Rectangle 9"/>
          <p:cNvSpPr>
            <a:spLocks noChangeArrowheads="1"/>
          </p:cNvSpPr>
          <p:nvPr/>
        </p:nvSpPr>
        <p:spPr bwMode="auto">
          <a:xfrm>
            <a:off x="3842048" y="4236714"/>
            <a:ext cx="2362200" cy="457200"/>
          </a:xfrm>
          <a:prstGeom prst="rect">
            <a:avLst/>
          </a:prstGeom>
          <a:solidFill>
            <a:schemeClr val="accent1">
              <a:lumMod val="60000"/>
              <a:lumOff val="40000"/>
            </a:schemeClr>
          </a:solidFill>
          <a:ln w="9525">
            <a:solidFill>
              <a:srgbClr val="FF99CC"/>
            </a:solidFill>
            <a:miter lim="800000"/>
            <a:headEnd/>
            <a:tailEnd/>
          </a:ln>
        </p:spPr>
        <p:txBody>
          <a:bodyPr wrap="none" anchor="ctr"/>
          <a:lstStyle>
            <a:lvl1pPr eaLnBrk="0" hangingPunct="0">
              <a:defRPr sz="3000">
                <a:solidFill>
                  <a:srgbClr val="000066"/>
                </a:solidFill>
                <a:latin typeface="Arial" panose="020B0604020202020204" pitchFamily="34" charset="0"/>
                <a:ea typeface="楷体_GB2312" pitchFamily="49" charset="-122"/>
              </a:defRPr>
            </a:lvl1pPr>
            <a:lvl2pPr marL="742950" indent="-285750" eaLnBrk="0" hangingPunct="0">
              <a:defRPr sz="3000">
                <a:solidFill>
                  <a:srgbClr val="000066"/>
                </a:solidFill>
                <a:latin typeface="Arial" panose="020B0604020202020204" pitchFamily="34" charset="0"/>
                <a:ea typeface="楷体_GB2312" pitchFamily="49" charset="-122"/>
              </a:defRPr>
            </a:lvl2pPr>
            <a:lvl3pPr marL="1143000" indent="-228600" eaLnBrk="0" hangingPunct="0">
              <a:defRPr sz="3000">
                <a:solidFill>
                  <a:srgbClr val="000066"/>
                </a:solidFill>
                <a:latin typeface="Arial" panose="020B0604020202020204" pitchFamily="34" charset="0"/>
                <a:ea typeface="楷体_GB2312" pitchFamily="49" charset="-122"/>
              </a:defRPr>
            </a:lvl3pPr>
            <a:lvl4pPr marL="1600200" indent="-228600" eaLnBrk="0" hangingPunct="0">
              <a:defRPr sz="3000">
                <a:solidFill>
                  <a:srgbClr val="000066"/>
                </a:solidFill>
                <a:latin typeface="Arial" panose="020B0604020202020204" pitchFamily="34" charset="0"/>
                <a:ea typeface="楷体_GB2312" pitchFamily="49" charset="-122"/>
              </a:defRPr>
            </a:lvl4pPr>
            <a:lvl5pPr marL="2057400" indent="-228600" eaLnBrk="0" hangingPunct="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rgbClr val="000066"/>
                </a:solidFill>
                <a:latin typeface="Arial" panose="020B0604020202020204" pitchFamily="34" charset="0"/>
                <a:ea typeface="楷体_GB2312" pitchFamily="49" charset="-122"/>
              </a:defRPr>
            </a:lvl9pPr>
          </a:lstStyle>
          <a:p>
            <a:pPr algn="ctr">
              <a:spcBef>
                <a:spcPct val="20000"/>
              </a:spcBef>
              <a:buClr>
                <a:schemeClr val="accent1"/>
              </a:buClr>
              <a:buSzPct val="65000"/>
              <a:buFont typeface="Wingdings" panose="05000000000000000000" pitchFamily="2" charset="2"/>
              <a:buNone/>
              <a:defRPr/>
            </a:pPr>
            <a:r>
              <a:rPr lang="en-US" altLang="zh-CN" sz="3200">
                <a:solidFill>
                  <a:schemeClr val="accent2"/>
                </a:solidFill>
                <a:latin typeface="Arial Rounded MT Bold" panose="020F0704030504030204" pitchFamily="34" charset="0"/>
              </a:rPr>
              <a:t>d</a:t>
            </a:r>
          </a:p>
        </p:txBody>
      </p:sp>
      <p:grpSp>
        <p:nvGrpSpPr>
          <p:cNvPr id="10" name="Group 11"/>
          <p:cNvGrpSpPr>
            <a:grpSpLocks/>
          </p:cNvGrpSpPr>
          <p:nvPr/>
        </p:nvGrpSpPr>
        <p:grpSpPr bwMode="auto">
          <a:xfrm>
            <a:off x="1200944" y="2816770"/>
            <a:ext cx="7010400" cy="2227262"/>
            <a:chOff x="606" y="2017"/>
            <a:chExt cx="4416" cy="1403"/>
          </a:xfrm>
        </p:grpSpPr>
        <p:sp>
          <p:nvSpPr>
            <p:cNvPr id="11" name="AutoShape 12"/>
            <p:cNvSpPr>
              <a:spLocks noChangeArrowheads="1"/>
            </p:cNvSpPr>
            <p:nvPr/>
          </p:nvSpPr>
          <p:spPr bwMode="auto">
            <a:xfrm>
              <a:off x="606" y="2017"/>
              <a:ext cx="4416" cy="1403"/>
            </a:xfrm>
            <a:prstGeom prst="roundRect">
              <a:avLst>
                <a:gd name="adj" fmla="val 16667"/>
              </a:avLst>
            </a:prstGeom>
            <a:solidFill>
              <a:schemeClr val="bg1"/>
            </a:solidFill>
            <a:ln w="38100">
              <a:solidFill>
                <a:srgbClr val="063DE8"/>
              </a:solidFill>
              <a:round/>
              <a:headEnd/>
              <a:tailEnd/>
            </a:ln>
            <a:effectLst/>
          </p:spPr>
          <p:txBody>
            <a:bodyPr>
              <a:spAutoFit/>
            </a:bodyPr>
            <a:lstStyle/>
            <a:p>
              <a:pPr>
                <a:spcBef>
                  <a:spcPct val="20000"/>
                </a:spcBef>
                <a:buClr>
                  <a:schemeClr val="accent1"/>
                </a:buClr>
                <a:buSzPct val="65000"/>
                <a:buFont typeface="Wingdings" panose="05000000000000000000" pitchFamily="2" charset="2"/>
                <a:buNone/>
                <a:defRPr/>
              </a:pPr>
              <a:r>
                <a:rPr lang="zh-CN" altLang="en-US" sz="2400" b="1">
                  <a:ea typeface="黑体" pitchFamily="49" charset="-122"/>
                  <a:cs typeface="Times New Roman" pitchFamily="18" charset="0"/>
                </a:rPr>
                <a:t>复杂度分析</a:t>
              </a:r>
            </a:p>
            <a:p>
              <a:pPr>
                <a:spcBef>
                  <a:spcPct val="20000"/>
                </a:spcBef>
                <a:buClr>
                  <a:schemeClr val="accent1"/>
                </a:buClr>
                <a:buSzPct val="65000"/>
                <a:buFont typeface="Wingdings" panose="05000000000000000000" pitchFamily="2" charset="2"/>
                <a:buNone/>
                <a:defRPr/>
              </a:pPr>
              <a:endParaRPr lang="zh-CN" altLang="en-US" sz="2400" b="1">
                <a:effectLst>
                  <a:outerShdw blurRad="38100" dist="38100" dir="2700000" algn="tl">
                    <a:srgbClr val="C0C0C0"/>
                  </a:outerShdw>
                </a:effectLst>
                <a:ea typeface="黑体" pitchFamily="49" charset="-122"/>
                <a:cs typeface="Times New Roman" pitchFamily="18" charset="0"/>
              </a:endParaRPr>
            </a:p>
            <a:p>
              <a:pPr>
                <a:spcBef>
                  <a:spcPct val="20000"/>
                </a:spcBef>
                <a:buClr>
                  <a:schemeClr val="accent1"/>
                </a:buClr>
                <a:buSzPct val="65000"/>
                <a:buFont typeface="Wingdings" panose="05000000000000000000" pitchFamily="2" charset="2"/>
                <a:buNone/>
                <a:defRPr/>
              </a:pPr>
              <a:endParaRPr lang="zh-CN" altLang="en-US" sz="2400" b="1">
                <a:ea typeface="黑体" pitchFamily="49" charset="-122"/>
                <a:cs typeface="Times New Roman" pitchFamily="18" charset="0"/>
              </a:endParaRPr>
            </a:p>
            <a:p>
              <a:pPr algn="ctr">
                <a:spcBef>
                  <a:spcPct val="20000"/>
                </a:spcBef>
                <a:buClr>
                  <a:schemeClr val="accent1"/>
                </a:buClr>
                <a:buSzPct val="65000"/>
                <a:buFont typeface="Wingdings" panose="05000000000000000000" pitchFamily="2" charset="2"/>
                <a:buNone/>
                <a:defRPr/>
              </a:pPr>
              <a:r>
                <a:rPr lang="en-US" altLang="zh-CN" sz="2400">
                  <a:ea typeface="黑体" pitchFamily="49" charset="-122"/>
                  <a:cs typeface="Times New Roman" pitchFamily="18" charset="0"/>
                </a:rPr>
                <a:t>T(n)=O(n</a:t>
              </a:r>
              <a:r>
                <a:rPr lang="en-US" altLang="zh-CN" sz="2400" baseline="30000">
                  <a:ea typeface="黑体" pitchFamily="49" charset="-122"/>
                  <a:cs typeface="Times New Roman" pitchFamily="18" charset="0"/>
                </a:rPr>
                <a:t>2</a:t>
              </a:r>
              <a:r>
                <a:rPr lang="en-US" altLang="zh-CN" sz="2400">
                  <a:ea typeface="黑体" pitchFamily="49" charset="-122"/>
                  <a:cs typeface="Times New Roman" pitchFamily="18" charset="0"/>
                </a:rPr>
                <a:t>) </a:t>
              </a:r>
              <a:r>
                <a:rPr lang="en-US" altLang="zh-CN" sz="3600" b="1">
                  <a:solidFill>
                    <a:srgbClr val="FF0000"/>
                  </a:solidFill>
                  <a:ea typeface="黑体" pitchFamily="49" charset="-122"/>
                  <a:cs typeface="Times New Roman" pitchFamily="18" charset="0"/>
                  <a:sym typeface="Wingdings" pitchFamily="2" charset="2"/>
                </a:rPr>
                <a:t></a:t>
              </a:r>
              <a:r>
                <a:rPr lang="zh-CN" altLang="zh-CN" sz="2400" b="1">
                  <a:solidFill>
                    <a:srgbClr val="FF0000"/>
                  </a:solidFill>
                  <a:ea typeface="黑体" pitchFamily="49" charset="-122"/>
                  <a:cs typeface="Times New Roman" pitchFamily="18" charset="0"/>
                  <a:sym typeface="Wingdings" pitchFamily="2" charset="2"/>
                </a:rPr>
                <a:t>没有改进</a:t>
              </a:r>
              <a:endParaRPr lang="zh-CN" altLang="en-US" sz="2400" b="1">
                <a:solidFill>
                  <a:srgbClr val="FF0000"/>
                </a:solidFill>
                <a:ea typeface="黑体" pitchFamily="49" charset="-122"/>
                <a:cs typeface="Times New Roman" pitchFamily="18" charset="0"/>
                <a:sym typeface="Wingdings" pitchFamily="2" charset="2"/>
              </a:endParaRPr>
            </a:p>
          </p:txBody>
        </p:sp>
        <p:graphicFrame>
          <p:nvGraphicFramePr>
            <p:cNvPr id="12" name="Object 2"/>
            <p:cNvGraphicFramePr>
              <a:graphicFrameLocks noChangeAspect="1"/>
            </p:cNvGraphicFramePr>
            <p:nvPr/>
          </p:nvGraphicFramePr>
          <p:xfrm>
            <a:off x="1247" y="2205"/>
            <a:ext cx="2677" cy="633"/>
          </p:xfrm>
          <a:graphic>
            <a:graphicData uri="http://schemas.openxmlformats.org/presentationml/2006/ole">
              <mc:AlternateContent xmlns:mc="http://schemas.openxmlformats.org/markup-compatibility/2006">
                <mc:Choice xmlns:v="urn:schemas-microsoft-com:vml" Requires="v">
                  <p:oleObj spid="_x0000_s160771" name="公式" r:id="rId3" imgW="1930400" imgH="457200" progId="Equation.3">
                    <p:embed/>
                  </p:oleObj>
                </mc:Choice>
                <mc:Fallback>
                  <p:oleObj name="公式" r:id="rId3" imgW="1930400" imgH="457200" progId="Equation.3">
                    <p:embed/>
                    <p:pic>
                      <p:nvPicPr>
                        <p:cNvPr id="1639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 y="2205"/>
                          <a:ext cx="2677"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6267586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2"/>
          <p:cNvSpPr>
            <a:spLocks noChangeArrowheads="1"/>
          </p:cNvSpPr>
          <p:nvPr/>
        </p:nvSpPr>
        <p:spPr bwMode="auto">
          <a:xfrm>
            <a:off x="7038975" y="2962275"/>
            <a:ext cx="1611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r>
              <a:rPr lang="en-US" altLang="zh-CN" sz="2400" b="1">
                <a:solidFill>
                  <a:srgbClr val="FF0000"/>
                </a:solidFill>
                <a:sym typeface="Wingdings" panose="05000000000000000000" pitchFamily="2" charset="2"/>
              </a:rPr>
              <a:t></a:t>
            </a:r>
            <a:r>
              <a:rPr lang="zh-CN" altLang="en-US" sz="2400">
                <a:solidFill>
                  <a:srgbClr val="FF0000"/>
                </a:solidFill>
                <a:sym typeface="Wingdings" panose="05000000000000000000" pitchFamily="2" charset="2"/>
              </a:rPr>
              <a:t>效率太低</a:t>
            </a:r>
          </a:p>
        </p:txBody>
      </p:sp>
      <p:sp>
        <p:nvSpPr>
          <p:cNvPr id="33794" name="Rectangle 2"/>
          <p:cNvSpPr>
            <a:spLocks noChangeArrowheads="1"/>
          </p:cNvSpPr>
          <p:nvPr/>
        </p:nvSpPr>
        <p:spPr bwMode="auto">
          <a:xfrm>
            <a:off x="685800" y="609600"/>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zh-CN" sz="4400" dirty="0">
                <a:effectLst>
                  <a:outerShdw blurRad="38100" dist="38100" dir="2700000" algn="tl">
                    <a:srgbClr val="C0C0C0"/>
                  </a:outerShdw>
                </a:effectLst>
                <a:latin typeface="黑体" pitchFamily="2" charset="-122"/>
                <a:ea typeface="黑体" pitchFamily="2" charset="-122"/>
                <a:cs typeface="Times New Roman" pitchFamily="18" charset="0"/>
              </a:rPr>
              <a:t>2.4 </a:t>
            </a:r>
            <a:r>
              <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rPr>
              <a:t>大整数的乘法</a:t>
            </a:r>
          </a:p>
        </p:txBody>
      </p:sp>
      <p:sp>
        <p:nvSpPr>
          <p:cNvPr id="17412" name="Text Box 3"/>
          <p:cNvSpPr txBox="1">
            <a:spLocks noChangeArrowheads="1"/>
          </p:cNvSpPr>
          <p:nvPr/>
        </p:nvSpPr>
        <p:spPr bwMode="auto">
          <a:xfrm>
            <a:off x="250825" y="1557338"/>
            <a:ext cx="864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a:solidFill>
                  <a:srgbClr val="000066"/>
                </a:solidFill>
                <a:latin typeface="楷体_GB2312" pitchFamily="49" charset="-122"/>
                <a:ea typeface="楷体_GB2312" pitchFamily="49" charset="-122"/>
              </a:rPr>
              <a:t> </a:t>
            </a:r>
            <a:r>
              <a:rPr lang="zh-CN" altLang="en-US" sz="2400" b="1">
                <a:solidFill>
                  <a:srgbClr val="000066"/>
                </a:solidFill>
                <a:latin typeface="楷体_GB2312" pitchFamily="49" charset="-122"/>
                <a:ea typeface="楷体_GB2312" pitchFamily="49" charset="-122"/>
              </a:rPr>
              <a:t>请设计一个有效的算法，可以进行两个</a:t>
            </a:r>
            <a:r>
              <a:rPr lang="en-US" altLang="zh-CN" sz="2400" b="1">
                <a:solidFill>
                  <a:srgbClr val="000066"/>
                </a:solidFill>
                <a:latin typeface="楷体_GB2312" pitchFamily="49" charset="-122"/>
                <a:ea typeface="楷体_GB2312" pitchFamily="49" charset="-122"/>
              </a:rPr>
              <a:t>n</a:t>
            </a:r>
            <a:r>
              <a:rPr lang="zh-CN" altLang="en-US" sz="2400" b="1">
                <a:solidFill>
                  <a:srgbClr val="000066"/>
                </a:solidFill>
                <a:latin typeface="楷体_GB2312" pitchFamily="49" charset="-122"/>
                <a:ea typeface="楷体_GB2312" pitchFamily="49" charset="-122"/>
              </a:rPr>
              <a:t>位大整数的乘法运算</a:t>
            </a:r>
          </a:p>
        </p:txBody>
      </p:sp>
      <p:sp>
        <p:nvSpPr>
          <p:cNvPr id="17413" name="Text Box 4"/>
          <p:cNvSpPr txBox="1">
            <a:spLocks noChangeArrowheads="1"/>
          </p:cNvSpPr>
          <p:nvPr/>
        </p:nvSpPr>
        <p:spPr bwMode="auto">
          <a:xfrm>
            <a:off x="395288" y="1916113"/>
            <a:ext cx="5305425"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a:solidFill>
                  <a:srgbClr val="000066"/>
                </a:solidFill>
                <a:ea typeface="楷体_GB2312" pitchFamily="49" charset="-122"/>
              </a:rPr>
              <a:t>小学的方法：</a:t>
            </a:r>
            <a:r>
              <a:rPr lang="en-US" altLang="zh-CN" sz="2400">
                <a:solidFill>
                  <a:srgbClr val="000066"/>
                </a:solidFill>
                <a:ea typeface="楷体_GB2312" pitchFamily="49" charset="-122"/>
              </a:rPr>
              <a:t>O(n</a:t>
            </a:r>
            <a:r>
              <a:rPr lang="en-US" altLang="zh-CN" sz="2400" baseline="30000">
                <a:solidFill>
                  <a:srgbClr val="000066"/>
                </a:solidFill>
                <a:ea typeface="楷体_GB2312" pitchFamily="49" charset="-122"/>
              </a:rPr>
              <a:t>2</a:t>
            </a:r>
            <a:r>
              <a:rPr lang="en-US" altLang="zh-CN" sz="2400">
                <a:solidFill>
                  <a:srgbClr val="000066"/>
                </a:solidFill>
                <a:ea typeface="楷体_GB2312" pitchFamily="49" charset="-122"/>
              </a:rPr>
              <a:t>)            </a:t>
            </a:r>
            <a:r>
              <a:rPr lang="en-US" altLang="zh-CN" sz="3600" b="1">
                <a:solidFill>
                  <a:srgbClr val="FF0000"/>
                </a:solidFill>
                <a:ea typeface="楷体_GB2312" pitchFamily="49" charset="-122"/>
                <a:sym typeface="Wingdings" panose="05000000000000000000" pitchFamily="2" charset="2"/>
              </a:rPr>
              <a:t></a:t>
            </a:r>
            <a:r>
              <a:rPr lang="zh-CN" altLang="en-US" sz="2400">
                <a:solidFill>
                  <a:srgbClr val="FF0000"/>
                </a:solidFill>
                <a:ea typeface="楷体_GB2312" pitchFamily="49" charset="-122"/>
                <a:sym typeface="Wingdings" panose="05000000000000000000" pitchFamily="2" charset="2"/>
              </a:rPr>
              <a:t>效率太低</a:t>
            </a:r>
          </a:p>
          <a:p>
            <a:pPr eaLnBrk="1" hangingPunct="1">
              <a:buFont typeface="Wingdings" panose="05000000000000000000" pitchFamily="2" charset="2"/>
              <a:buNone/>
            </a:pPr>
            <a:r>
              <a:rPr lang="zh-CN" altLang="en-US" sz="2400">
                <a:solidFill>
                  <a:srgbClr val="000066"/>
                </a:solidFill>
                <a:ea typeface="楷体_GB2312" pitchFamily="49" charset="-122"/>
                <a:sym typeface="Wingdings" panose="05000000000000000000" pitchFamily="2" charset="2"/>
              </a:rPr>
              <a:t>分治法</a:t>
            </a:r>
            <a:r>
              <a:rPr lang="en-US" altLang="zh-CN" sz="2400">
                <a:solidFill>
                  <a:srgbClr val="000066"/>
                </a:solidFill>
                <a:ea typeface="楷体_GB2312" pitchFamily="49" charset="-122"/>
                <a:sym typeface="Wingdings" panose="05000000000000000000" pitchFamily="2" charset="2"/>
              </a:rPr>
              <a:t>: </a:t>
            </a:r>
          </a:p>
        </p:txBody>
      </p:sp>
      <p:sp>
        <p:nvSpPr>
          <p:cNvPr id="33797" name="Rectangle 5"/>
          <p:cNvSpPr>
            <a:spLocks noChangeArrowheads="1"/>
          </p:cNvSpPr>
          <p:nvPr/>
        </p:nvSpPr>
        <p:spPr bwMode="auto">
          <a:xfrm>
            <a:off x="539552" y="2976944"/>
            <a:ext cx="8496300"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75000"/>
              <a:buFont typeface="Wingdings" panose="05000000000000000000" pitchFamily="2" charset="2"/>
              <a:buNone/>
            </a:pPr>
            <a:r>
              <a:rPr lang="en-US" altLang="zh-CN" sz="3600" dirty="0">
                <a:solidFill>
                  <a:srgbClr val="000066"/>
                </a:solidFill>
                <a:ea typeface="楷体_GB2312" pitchFamily="49" charset="-122"/>
              </a:rPr>
              <a:t>XY = </a:t>
            </a:r>
            <a:r>
              <a:rPr lang="en-US" altLang="zh-CN" sz="3600" dirty="0">
                <a:solidFill>
                  <a:schemeClr val="accent2"/>
                </a:solidFill>
                <a:ea typeface="楷体_GB2312" pitchFamily="49" charset="-122"/>
              </a:rPr>
              <a:t>ac</a:t>
            </a:r>
            <a:r>
              <a:rPr lang="en-US" altLang="zh-CN" sz="3600" dirty="0">
                <a:solidFill>
                  <a:srgbClr val="000066"/>
                </a:solidFill>
                <a:ea typeface="楷体_GB2312" pitchFamily="49" charset="-122"/>
              </a:rPr>
              <a:t> 2</a:t>
            </a:r>
            <a:r>
              <a:rPr lang="en-US" altLang="zh-CN" sz="3600" baseline="30000" dirty="0">
                <a:solidFill>
                  <a:srgbClr val="000066"/>
                </a:solidFill>
                <a:ea typeface="楷体_GB2312" pitchFamily="49" charset="-122"/>
              </a:rPr>
              <a:t>n</a:t>
            </a:r>
            <a:r>
              <a:rPr lang="en-US" altLang="zh-CN" sz="3600" dirty="0">
                <a:solidFill>
                  <a:srgbClr val="000066"/>
                </a:solidFill>
                <a:ea typeface="楷体_GB2312" pitchFamily="49" charset="-122"/>
              </a:rPr>
              <a:t> + (</a:t>
            </a:r>
            <a:r>
              <a:rPr lang="en-US" altLang="zh-CN" sz="3600" dirty="0" err="1">
                <a:solidFill>
                  <a:schemeClr val="accent2"/>
                </a:solidFill>
                <a:ea typeface="楷体_GB2312" pitchFamily="49" charset="-122"/>
              </a:rPr>
              <a:t>ad</a:t>
            </a:r>
            <a:r>
              <a:rPr lang="en-US" altLang="zh-CN" sz="3600" dirty="0" err="1">
                <a:solidFill>
                  <a:schemeClr val="tx2"/>
                </a:solidFill>
                <a:ea typeface="楷体_GB2312" pitchFamily="49" charset="-122"/>
              </a:rPr>
              <a:t>+</a:t>
            </a:r>
            <a:r>
              <a:rPr lang="en-US" altLang="zh-CN" sz="3600" dirty="0" err="1">
                <a:solidFill>
                  <a:schemeClr val="accent2"/>
                </a:solidFill>
                <a:ea typeface="楷体_GB2312" pitchFamily="49" charset="-122"/>
              </a:rPr>
              <a:t>bc</a:t>
            </a:r>
            <a:r>
              <a:rPr lang="en-US" altLang="zh-CN" sz="3600" dirty="0">
                <a:solidFill>
                  <a:srgbClr val="000066"/>
                </a:solidFill>
                <a:ea typeface="楷体_GB2312" pitchFamily="49" charset="-122"/>
              </a:rPr>
              <a:t>) 2</a:t>
            </a:r>
            <a:r>
              <a:rPr lang="en-US" altLang="zh-CN" sz="3600" baseline="30000" dirty="0">
                <a:solidFill>
                  <a:srgbClr val="000066"/>
                </a:solidFill>
                <a:ea typeface="楷体_GB2312" pitchFamily="49" charset="-122"/>
              </a:rPr>
              <a:t>n/2</a:t>
            </a:r>
            <a:r>
              <a:rPr lang="en-US" altLang="zh-CN" sz="3600" dirty="0">
                <a:solidFill>
                  <a:srgbClr val="000066"/>
                </a:solidFill>
                <a:ea typeface="楷体_GB2312" pitchFamily="49" charset="-122"/>
              </a:rPr>
              <a:t> + </a:t>
            </a:r>
            <a:r>
              <a:rPr lang="en-US" altLang="zh-CN" sz="3600" dirty="0" err="1">
                <a:solidFill>
                  <a:schemeClr val="accent2"/>
                </a:solidFill>
                <a:ea typeface="楷体_GB2312" pitchFamily="49" charset="-122"/>
              </a:rPr>
              <a:t>bd</a:t>
            </a:r>
            <a:r>
              <a:rPr lang="en-US" altLang="zh-CN" sz="3600" dirty="0">
                <a:solidFill>
                  <a:srgbClr val="000066"/>
                </a:solidFill>
                <a:ea typeface="楷体_GB2312" pitchFamily="49" charset="-122"/>
              </a:rPr>
              <a:t> </a:t>
            </a:r>
          </a:p>
          <a:p>
            <a:pPr eaLnBrk="1" hangingPunct="1">
              <a:buClr>
                <a:schemeClr val="tx1"/>
              </a:buClr>
              <a:buSzPct val="75000"/>
              <a:buFont typeface="Wingdings" panose="05000000000000000000" pitchFamily="2" charset="2"/>
              <a:buNone/>
            </a:pPr>
            <a:r>
              <a:rPr lang="en-US" altLang="zh-CN" sz="3600" dirty="0">
                <a:solidFill>
                  <a:srgbClr val="000066"/>
                </a:solidFill>
                <a:ea typeface="楷体_GB2312" pitchFamily="49" charset="-122"/>
              </a:rPr>
              <a:t>     </a:t>
            </a:r>
            <a:r>
              <a:rPr lang="zh-CN" altLang="en-US" sz="2400" b="1" dirty="0">
                <a:solidFill>
                  <a:srgbClr val="000066"/>
                </a:solidFill>
                <a:ea typeface="楷体_GB2312" pitchFamily="49" charset="-122"/>
              </a:rPr>
              <a:t>为了降低时间复杂度，</a:t>
            </a:r>
            <a:r>
              <a:rPr lang="zh-CN" altLang="en-US" sz="2400" b="1" dirty="0">
                <a:solidFill>
                  <a:srgbClr val="FF0000"/>
                </a:solidFill>
                <a:ea typeface="楷体_GB2312" pitchFamily="49" charset="-122"/>
              </a:rPr>
              <a:t>必须减少乘法的次数</a:t>
            </a:r>
            <a:r>
              <a:rPr lang="zh-CN" altLang="en-US" sz="2400" b="1" dirty="0" smtClean="0">
                <a:solidFill>
                  <a:srgbClr val="000066"/>
                </a:solidFill>
                <a:ea typeface="楷体_GB2312" pitchFamily="49" charset="-122"/>
              </a:rPr>
              <a:t>。</a:t>
            </a:r>
            <a:endParaRPr lang="en-US" altLang="zh-CN" sz="2400" b="1" dirty="0" smtClean="0">
              <a:solidFill>
                <a:srgbClr val="000066"/>
              </a:solidFill>
              <a:ea typeface="楷体_GB2312" pitchFamily="49" charset="-122"/>
            </a:endParaRPr>
          </a:p>
          <a:p>
            <a:pPr eaLnBrk="1" hangingPunct="1">
              <a:buClr>
                <a:schemeClr val="tx1"/>
              </a:buClr>
              <a:buSzPct val="75000"/>
              <a:buFont typeface="Wingdings" panose="05000000000000000000" pitchFamily="2" charset="2"/>
              <a:buNone/>
            </a:pPr>
            <a:endParaRPr lang="en-US" altLang="zh-CN" sz="2400" b="1" dirty="0">
              <a:solidFill>
                <a:srgbClr val="000066"/>
              </a:solidFill>
              <a:ea typeface="楷体_GB2312" pitchFamily="49" charset="-122"/>
            </a:endParaRPr>
          </a:p>
          <a:p>
            <a:pPr eaLnBrk="1" hangingPunct="1">
              <a:buClr>
                <a:schemeClr val="tx1"/>
              </a:buClr>
              <a:buSzPct val="75000"/>
              <a:buFont typeface="Wingdings" panose="05000000000000000000" pitchFamily="2" charset="2"/>
              <a:buNone/>
            </a:pPr>
            <a:endParaRPr lang="en-US" altLang="zh-CN" sz="2400" b="1" dirty="0" smtClean="0">
              <a:solidFill>
                <a:srgbClr val="000066"/>
              </a:solidFill>
              <a:ea typeface="楷体_GB2312" pitchFamily="49" charset="-122"/>
            </a:endParaRPr>
          </a:p>
          <a:p>
            <a:pPr eaLnBrk="1" hangingPunct="1">
              <a:buClr>
                <a:schemeClr val="tx1"/>
              </a:buClr>
              <a:buSzPct val="75000"/>
              <a:buFont typeface="Wingdings" panose="05000000000000000000" pitchFamily="2" charset="2"/>
              <a:buNone/>
            </a:pPr>
            <a:r>
              <a:rPr lang="en-US" altLang="zh-CN" sz="3600" u="sng" dirty="0" smtClean="0">
                <a:solidFill>
                  <a:srgbClr val="000066"/>
                </a:solidFill>
                <a:ea typeface="楷体_GB2312" pitchFamily="49" charset="-122"/>
              </a:rPr>
              <a:t>XY </a:t>
            </a:r>
            <a:r>
              <a:rPr lang="en-US" altLang="zh-CN" sz="3600" u="sng" dirty="0">
                <a:solidFill>
                  <a:srgbClr val="000066"/>
                </a:solidFill>
                <a:ea typeface="楷体_GB2312" pitchFamily="49" charset="-122"/>
              </a:rPr>
              <a:t>= </a:t>
            </a:r>
            <a:r>
              <a:rPr lang="en-US" altLang="zh-CN" sz="3600" u="sng" dirty="0">
                <a:solidFill>
                  <a:schemeClr val="accent2"/>
                </a:solidFill>
                <a:ea typeface="楷体_GB2312" pitchFamily="49" charset="-122"/>
              </a:rPr>
              <a:t>ac</a:t>
            </a:r>
            <a:r>
              <a:rPr lang="en-US" altLang="zh-CN" sz="3600" u="sng" dirty="0">
                <a:solidFill>
                  <a:srgbClr val="000066"/>
                </a:solidFill>
                <a:ea typeface="楷体_GB2312" pitchFamily="49" charset="-122"/>
              </a:rPr>
              <a:t> 2</a:t>
            </a:r>
            <a:r>
              <a:rPr lang="en-US" altLang="zh-CN" sz="3600" u="sng" baseline="30000" dirty="0">
                <a:solidFill>
                  <a:srgbClr val="000066"/>
                </a:solidFill>
                <a:ea typeface="楷体_GB2312" pitchFamily="49" charset="-122"/>
              </a:rPr>
              <a:t>n</a:t>
            </a:r>
            <a:r>
              <a:rPr lang="en-US" altLang="zh-CN" sz="3600" u="sng" dirty="0">
                <a:solidFill>
                  <a:srgbClr val="000066"/>
                </a:solidFill>
                <a:ea typeface="楷体_GB2312" pitchFamily="49" charset="-122"/>
              </a:rPr>
              <a:t> + ((</a:t>
            </a:r>
            <a:r>
              <a:rPr lang="en-US" altLang="zh-CN" sz="3600" u="sng" dirty="0">
                <a:solidFill>
                  <a:schemeClr val="accent2"/>
                </a:solidFill>
                <a:ea typeface="楷体_GB2312" pitchFamily="49" charset="-122"/>
              </a:rPr>
              <a:t>a</a:t>
            </a:r>
            <a:r>
              <a:rPr lang="en-US" altLang="zh-CN" sz="3600" u="sng" dirty="0">
                <a:solidFill>
                  <a:srgbClr val="000066"/>
                </a:solidFill>
                <a:ea typeface="楷体_GB2312" pitchFamily="49" charset="-122"/>
              </a:rPr>
              <a:t>-</a:t>
            </a:r>
            <a:r>
              <a:rPr lang="en-US" altLang="zh-CN" sz="3600" u="sng" dirty="0">
                <a:solidFill>
                  <a:schemeClr val="accent2"/>
                </a:solidFill>
                <a:ea typeface="楷体_GB2312" pitchFamily="49" charset="-122"/>
              </a:rPr>
              <a:t>b</a:t>
            </a:r>
            <a:r>
              <a:rPr lang="en-US" altLang="zh-CN" sz="3600" u="sng" dirty="0">
                <a:solidFill>
                  <a:srgbClr val="000066"/>
                </a:solidFill>
                <a:ea typeface="楷体_GB2312" pitchFamily="49" charset="-122"/>
              </a:rPr>
              <a:t>)(</a:t>
            </a:r>
            <a:r>
              <a:rPr lang="en-US" altLang="zh-CN" sz="3600" u="sng" dirty="0">
                <a:solidFill>
                  <a:schemeClr val="accent2"/>
                </a:solidFill>
                <a:ea typeface="楷体_GB2312" pitchFamily="49" charset="-122"/>
              </a:rPr>
              <a:t>d</a:t>
            </a:r>
            <a:r>
              <a:rPr lang="en-US" altLang="zh-CN" sz="3600" u="sng" dirty="0">
                <a:solidFill>
                  <a:srgbClr val="000066"/>
                </a:solidFill>
                <a:ea typeface="楷体_GB2312" pitchFamily="49" charset="-122"/>
              </a:rPr>
              <a:t>-</a:t>
            </a:r>
            <a:r>
              <a:rPr lang="en-US" altLang="zh-CN" sz="3600" u="sng" dirty="0">
                <a:solidFill>
                  <a:schemeClr val="accent2"/>
                </a:solidFill>
                <a:ea typeface="楷体_GB2312" pitchFamily="49" charset="-122"/>
              </a:rPr>
              <a:t>c</a:t>
            </a:r>
            <a:r>
              <a:rPr lang="en-US" altLang="zh-CN" sz="3600" u="sng" dirty="0">
                <a:solidFill>
                  <a:srgbClr val="000066"/>
                </a:solidFill>
                <a:ea typeface="楷体_GB2312" pitchFamily="49" charset="-122"/>
              </a:rPr>
              <a:t>)+</a:t>
            </a:r>
            <a:r>
              <a:rPr lang="en-US" altLang="zh-CN" sz="3600" u="sng" dirty="0" err="1">
                <a:solidFill>
                  <a:srgbClr val="FF0000"/>
                </a:solidFill>
                <a:ea typeface="楷体_GB2312" pitchFamily="49" charset="-122"/>
              </a:rPr>
              <a:t>ac</a:t>
            </a:r>
            <a:r>
              <a:rPr lang="en-US" altLang="zh-CN" sz="3600" u="sng" dirty="0" err="1">
                <a:solidFill>
                  <a:srgbClr val="000066"/>
                </a:solidFill>
                <a:ea typeface="楷体_GB2312" pitchFamily="49" charset="-122"/>
              </a:rPr>
              <a:t>+</a:t>
            </a:r>
            <a:r>
              <a:rPr lang="en-US" altLang="zh-CN" sz="3600" u="sng" dirty="0" err="1">
                <a:solidFill>
                  <a:srgbClr val="FF0000"/>
                </a:solidFill>
                <a:ea typeface="楷体_GB2312" pitchFamily="49" charset="-122"/>
              </a:rPr>
              <a:t>bd</a:t>
            </a:r>
            <a:r>
              <a:rPr lang="en-US" altLang="zh-CN" sz="3600" u="sng" dirty="0">
                <a:solidFill>
                  <a:srgbClr val="000066"/>
                </a:solidFill>
                <a:ea typeface="楷体_GB2312" pitchFamily="49" charset="-122"/>
              </a:rPr>
              <a:t>) 2</a:t>
            </a:r>
            <a:r>
              <a:rPr lang="en-US" altLang="zh-CN" sz="3600" u="sng" baseline="30000" dirty="0">
                <a:solidFill>
                  <a:srgbClr val="000066"/>
                </a:solidFill>
                <a:ea typeface="楷体_GB2312" pitchFamily="49" charset="-122"/>
              </a:rPr>
              <a:t>n/2</a:t>
            </a:r>
            <a:r>
              <a:rPr lang="en-US" altLang="zh-CN" sz="3600" u="sng" dirty="0">
                <a:solidFill>
                  <a:srgbClr val="000066"/>
                </a:solidFill>
                <a:ea typeface="楷体_GB2312" pitchFamily="49" charset="-122"/>
              </a:rPr>
              <a:t> + </a:t>
            </a:r>
            <a:r>
              <a:rPr lang="en-US" altLang="zh-CN" sz="3600" u="sng" dirty="0" err="1" smtClean="0">
                <a:solidFill>
                  <a:schemeClr val="accent2"/>
                </a:solidFill>
                <a:ea typeface="楷体_GB2312" pitchFamily="49" charset="-122"/>
              </a:rPr>
              <a:t>bd</a:t>
            </a:r>
            <a:endParaRPr lang="en-US" altLang="zh-CN" sz="3600" u="sng" dirty="0">
              <a:solidFill>
                <a:schemeClr val="accent2"/>
              </a:solidFill>
              <a:ea typeface="楷体_GB2312" pitchFamily="49" charset="-122"/>
            </a:endParaRPr>
          </a:p>
        </p:txBody>
      </p:sp>
      <p:sp>
        <p:nvSpPr>
          <p:cNvPr id="11" name="矩形 2"/>
          <p:cNvSpPr>
            <a:spLocks noChangeArrowheads="1"/>
          </p:cNvSpPr>
          <p:nvPr/>
        </p:nvSpPr>
        <p:spPr bwMode="auto">
          <a:xfrm>
            <a:off x="476224" y="4557843"/>
            <a:ext cx="8424862" cy="400110"/>
          </a:xfrm>
          <a:prstGeom prst="rect">
            <a:avLst/>
          </a:prstGeom>
          <a:ln/>
        </p:spPr>
        <p:style>
          <a:lnRef idx="2">
            <a:schemeClr val="accent5"/>
          </a:lnRef>
          <a:fillRef idx="1">
            <a:schemeClr val="lt1"/>
          </a:fillRef>
          <a:effectRef idx="0">
            <a:schemeClr val="accent5"/>
          </a:effectRef>
          <a:fontRef idx="minor">
            <a:schemeClr val="dk1"/>
          </a:fontRef>
        </p:style>
        <p:txBody>
          <a:bodyPr wrap="square">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r>
              <a:rPr lang="en-US" altLang="zh-CN" sz="2000" dirty="0">
                <a:solidFill>
                  <a:srgbClr val="191B1F"/>
                </a:solidFill>
                <a:latin typeface="-apple-system"/>
              </a:rPr>
              <a:t>1960 </a:t>
            </a:r>
            <a:r>
              <a:rPr lang="zh-CN" altLang="en-US" sz="2000" dirty="0">
                <a:solidFill>
                  <a:srgbClr val="191B1F"/>
                </a:solidFill>
                <a:latin typeface="-apple-system"/>
              </a:rPr>
              <a:t>年，数学家阿纳托利・卡拉苏巴 </a:t>
            </a:r>
            <a:r>
              <a:rPr lang="en-US" altLang="zh-CN" sz="2000" dirty="0">
                <a:solidFill>
                  <a:srgbClr val="191B1F"/>
                </a:solidFill>
                <a:latin typeface="-apple-system"/>
              </a:rPr>
              <a:t>(Anatoly </a:t>
            </a:r>
            <a:r>
              <a:rPr lang="en-US" altLang="zh-CN" sz="2000" dirty="0">
                <a:solidFill>
                  <a:srgbClr val="FF0000"/>
                </a:solidFill>
                <a:latin typeface="-apple-system"/>
              </a:rPr>
              <a:t>Karatsuba</a:t>
            </a:r>
            <a:r>
              <a:rPr lang="en-US" altLang="zh-CN" sz="2000" dirty="0">
                <a:solidFill>
                  <a:srgbClr val="191B1F"/>
                </a:solidFill>
                <a:latin typeface="-apple-system"/>
              </a:rPr>
              <a:t>) </a:t>
            </a:r>
            <a:r>
              <a:rPr lang="zh-CN" altLang="en-US" sz="2000" dirty="0">
                <a:solidFill>
                  <a:srgbClr val="191B1F"/>
                </a:solidFill>
                <a:latin typeface="-apple-system"/>
              </a:rPr>
              <a:t>设计的算法</a:t>
            </a:r>
            <a:endParaRPr lang="zh-CN" altLang="en-US" sz="2000" dirty="0"/>
          </a:p>
        </p:txBody>
      </p:sp>
    </p:spTree>
    <p:extLst>
      <p:ext uri="{BB962C8B-B14F-4D97-AF65-F5344CB8AC3E}">
        <p14:creationId xmlns:p14="http://schemas.microsoft.com/office/powerpoint/2010/main" val="7810648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2"/>
          <p:cNvSpPr>
            <a:spLocks noChangeArrowheads="1"/>
          </p:cNvSpPr>
          <p:nvPr/>
        </p:nvSpPr>
        <p:spPr bwMode="auto">
          <a:xfrm>
            <a:off x="7038975" y="2962275"/>
            <a:ext cx="1611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r>
              <a:rPr lang="en-US" altLang="zh-CN" sz="2400" b="1">
                <a:solidFill>
                  <a:srgbClr val="FF0000"/>
                </a:solidFill>
                <a:sym typeface="Wingdings" panose="05000000000000000000" pitchFamily="2" charset="2"/>
              </a:rPr>
              <a:t></a:t>
            </a:r>
            <a:r>
              <a:rPr lang="zh-CN" altLang="en-US" sz="2400">
                <a:solidFill>
                  <a:srgbClr val="FF0000"/>
                </a:solidFill>
                <a:sym typeface="Wingdings" panose="05000000000000000000" pitchFamily="2" charset="2"/>
              </a:rPr>
              <a:t>效率太低</a:t>
            </a:r>
          </a:p>
        </p:txBody>
      </p:sp>
      <p:sp>
        <p:nvSpPr>
          <p:cNvPr id="33794" name="Rectangle 2"/>
          <p:cNvSpPr>
            <a:spLocks noChangeArrowheads="1"/>
          </p:cNvSpPr>
          <p:nvPr/>
        </p:nvSpPr>
        <p:spPr bwMode="auto">
          <a:xfrm>
            <a:off x="685800" y="609600"/>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zh-CN" sz="4400" dirty="0">
                <a:effectLst>
                  <a:outerShdw blurRad="38100" dist="38100" dir="2700000" algn="tl">
                    <a:srgbClr val="C0C0C0"/>
                  </a:outerShdw>
                </a:effectLst>
                <a:latin typeface="黑体" pitchFamily="2" charset="-122"/>
                <a:ea typeface="黑体" pitchFamily="2" charset="-122"/>
                <a:cs typeface="Times New Roman" pitchFamily="18" charset="0"/>
              </a:rPr>
              <a:t>2.4 </a:t>
            </a:r>
            <a:r>
              <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rPr>
              <a:t>大整数的乘法</a:t>
            </a:r>
          </a:p>
        </p:txBody>
      </p:sp>
      <p:sp>
        <p:nvSpPr>
          <p:cNvPr id="17412" name="Text Box 3"/>
          <p:cNvSpPr txBox="1">
            <a:spLocks noChangeArrowheads="1"/>
          </p:cNvSpPr>
          <p:nvPr/>
        </p:nvSpPr>
        <p:spPr bwMode="auto">
          <a:xfrm>
            <a:off x="250825" y="1557338"/>
            <a:ext cx="864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a:solidFill>
                  <a:srgbClr val="000066"/>
                </a:solidFill>
                <a:latin typeface="楷体_GB2312" pitchFamily="49" charset="-122"/>
                <a:ea typeface="楷体_GB2312" pitchFamily="49" charset="-122"/>
              </a:rPr>
              <a:t> </a:t>
            </a:r>
            <a:r>
              <a:rPr lang="zh-CN" altLang="en-US" sz="2400" b="1">
                <a:solidFill>
                  <a:srgbClr val="000066"/>
                </a:solidFill>
                <a:latin typeface="楷体_GB2312" pitchFamily="49" charset="-122"/>
                <a:ea typeface="楷体_GB2312" pitchFamily="49" charset="-122"/>
              </a:rPr>
              <a:t>请设计一个有效的算法，可以进行两个</a:t>
            </a:r>
            <a:r>
              <a:rPr lang="en-US" altLang="zh-CN" sz="2400" b="1">
                <a:solidFill>
                  <a:srgbClr val="000066"/>
                </a:solidFill>
                <a:latin typeface="楷体_GB2312" pitchFamily="49" charset="-122"/>
                <a:ea typeface="楷体_GB2312" pitchFamily="49" charset="-122"/>
              </a:rPr>
              <a:t>n</a:t>
            </a:r>
            <a:r>
              <a:rPr lang="zh-CN" altLang="en-US" sz="2400" b="1">
                <a:solidFill>
                  <a:srgbClr val="000066"/>
                </a:solidFill>
                <a:latin typeface="楷体_GB2312" pitchFamily="49" charset="-122"/>
                <a:ea typeface="楷体_GB2312" pitchFamily="49" charset="-122"/>
              </a:rPr>
              <a:t>位大整数的乘法运算</a:t>
            </a:r>
          </a:p>
        </p:txBody>
      </p:sp>
      <p:sp>
        <p:nvSpPr>
          <p:cNvPr id="17413" name="Text Box 4"/>
          <p:cNvSpPr txBox="1">
            <a:spLocks noChangeArrowheads="1"/>
          </p:cNvSpPr>
          <p:nvPr/>
        </p:nvSpPr>
        <p:spPr bwMode="auto">
          <a:xfrm>
            <a:off x="395288" y="1916113"/>
            <a:ext cx="5305425"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a:solidFill>
                  <a:srgbClr val="000066"/>
                </a:solidFill>
                <a:ea typeface="楷体_GB2312" pitchFamily="49" charset="-122"/>
              </a:rPr>
              <a:t>小学的方法：</a:t>
            </a:r>
            <a:r>
              <a:rPr lang="en-US" altLang="zh-CN" sz="2400">
                <a:solidFill>
                  <a:srgbClr val="000066"/>
                </a:solidFill>
                <a:ea typeface="楷体_GB2312" pitchFamily="49" charset="-122"/>
              </a:rPr>
              <a:t>O(n</a:t>
            </a:r>
            <a:r>
              <a:rPr lang="en-US" altLang="zh-CN" sz="2400" baseline="30000">
                <a:solidFill>
                  <a:srgbClr val="000066"/>
                </a:solidFill>
                <a:ea typeface="楷体_GB2312" pitchFamily="49" charset="-122"/>
              </a:rPr>
              <a:t>2</a:t>
            </a:r>
            <a:r>
              <a:rPr lang="en-US" altLang="zh-CN" sz="2400">
                <a:solidFill>
                  <a:srgbClr val="000066"/>
                </a:solidFill>
                <a:ea typeface="楷体_GB2312" pitchFamily="49" charset="-122"/>
              </a:rPr>
              <a:t>)            </a:t>
            </a:r>
            <a:r>
              <a:rPr lang="en-US" altLang="zh-CN" sz="3600" b="1">
                <a:solidFill>
                  <a:srgbClr val="FF0000"/>
                </a:solidFill>
                <a:ea typeface="楷体_GB2312" pitchFamily="49" charset="-122"/>
                <a:sym typeface="Wingdings" panose="05000000000000000000" pitchFamily="2" charset="2"/>
              </a:rPr>
              <a:t></a:t>
            </a:r>
            <a:r>
              <a:rPr lang="zh-CN" altLang="en-US" sz="2400">
                <a:solidFill>
                  <a:srgbClr val="FF0000"/>
                </a:solidFill>
                <a:ea typeface="楷体_GB2312" pitchFamily="49" charset="-122"/>
                <a:sym typeface="Wingdings" panose="05000000000000000000" pitchFamily="2" charset="2"/>
              </a:rPr>
              <a:t>效率太低</a:t>
            </a:r>
          </a:p>
          <a:p>
            <a:pPr eaLnBrk="1" hangingPunct="1">
              <a:buFont typeface="Wingdings" panose="05000000000000000000" pitchFamily="2" charset="2"/>
              <a:buNone/>
            </a:pPr>
            <a:r>
              <a:rPr lang="zh-CN" altLang="en-US" sz="2400">
                <a:solidFill>
                  <a:srgbClr val="000066"/>
                </a:solidFill>
                <a:ea typeface="楷体_GB2312" pitchFamily="49" charset="-122"/>
                <a:sym typeface="Wingdings" panose="05000000000000000000" pitchFamily="2" charset="2"/>
              </a:rPr>
              <a:t>分治法</a:t>
            </a:r>
            <a:r>
              <a:rPr lang="en-US" altLang="zh-CN" sz="2400">
                <a:solidFill>
                  <a:srgbClr val="000066"/>
                </a:solidFill>
                <a:ea typeface="楷体_GB2312" pitchFamily="49" charset="-122"/>
                <a:sym typeface="Wingdings" panose="05000000000000000000" pitchFamily="2" charset="2"/>
              </a:rPr>
              <a:t>: </a:t>
            </a:r>
          </a:p>
        </p:txBody>
      </p:sp>
      <p:sp>
        <p:nvSpPr>
          <p:cNvPr id="33797" name="Rectangle 5"/>
          <p:cNvSpPr>
            <a:spLocks noChangeArrowheads="1"/>
          </p:cNvSpPr>
          <p:nvPr/>
        </p:nvSpPr>
        <p:spPr bwMode="auto">
          <a:xfrm>
            <a:off x="539552" y="2976944"/>
            <a:ext cx="8496300"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tx1"/>
              </a:buClr>
              <a:buSzPct val="75000"/>
              <a:buFont typeface="Wingdings" panose="05000000000000000000" pitchFamily="2" charset="2"/>
              <a:buNone/>
            </a:pPr>
            <a:r>
              <a:rPr lang="en-US" altLang="zh-CN" sz="3600" dirty="0">
                <a:solidFill>
                  <a:srgbClr val="000066"/>
                </a:solidFill>
                <a:ea typeface="楷体_GB2312" pitchFamily="49" charset="-122"/>
              </a:rPr>
              <a:t>XY = </a:t>
            </a:r>
            <a:r>
              <a:rPr lang="en-US" altLang="zh-CN" sz="3600" dirty="0">
                <a:solidFill>
                  <a:schemeClr val="accent2"/>
                </a:solidFill>
                <a:ea typeface="楷体_GB2312" pitchFamily="49" charset="-122"/>
              </a:rPr>
              <a:t>ac</a:t>
            </a:r>
            <a:r>
              <a:rPr lang="en-US" altLang="zh-CN" sz="3600" dirty="0">
                <a:solidFill>
                  <a:srgbClr val="000066"/>
                </a:solidFill>
                <a:ea typeface="楷体_GB2312" pitchFamily="49" charset="-122"/>
              </a:rPr>
              <a:t> 2</a:t>
            </a:r>
            <a:r>
              <a:rPr lang="en-US" altLang="zh-CN" sz="3600" baseline="30000" dirty="0">
                <a:solidFill>
                  <a:srgbClr val="000066"/>
                </a:solidFill>
                <a:ea typeface="楷体_GB2312" pitchFamily="49" charset="-122"/>
              </a:rPr>
              <a:t>n</a:t>
            </a:r>
            <a:r>
              <a:rPr lang="en-US" altLang="zh-CN" sz="3600" dirty="0">
                <a:solidFill>
                  <a:srgbClr val="000066"/>
                </a:solidFill>
                <a:ea typeface="楷体_GB2312" pitchFamily="49" charset="-122"/>
              </a:rPr>
              <a:t> + (</a:t>
            </a:r>
            <a:r>
              <a:rPr lang="en-US" altLang="zh-CN" sz="3600" dirty="0" err="1">
                <a:solidFill>
                  <a:schemeClr val="accent2"/>
                </a:solidFill>
                <a:ea typeface="楷体_GB2312" pitchFamily="49" charset="-122"/>
              </a:rPr>
              <a:t>ad</a:t>
            </a:r>
            <a:r>
              <a:rPr lang="en-US" altLang="zh-CN" sz="3600" dirty="0" err="1">
                <a:solidFill>
                  <a:schemeClr val="tx2"/>
                </a:solidFill>
                <a:ea typeface="楷体_GB2312" pitchFamily="49" charset="-122"/>
              </a:rPr>
              <a:t>+</a:t>
            </a:r>
            <a:r>
              <a:rPr lang="en-US" altLang="zh-CN" sz="3600" dirty="0" err="1">
                <a:solidFill>
                  <a:schemeClr val="accent2"/>
                </a:solidFill>
                <a:ea typeface="楷体_GB2312" pitchFamily="49" charset="-122"/>
              </a:rPr>
              <a:t>bc</a:t>
            </a:r>
            <a:r>
              <a:rPr lang="en-US" altLang="zh-CN" sz="3600" dirty="0">
                <a:solidFill>
                  <a:srgbClr val="000066"/>
                </a:solidFill>
                <a:ea typeface="楷体_GB2312" pitchFamily="49" charset="-122"/>
              </a:rPr>
              <a:t>) 2</a:t>
            </a:r>
            <a:r>
              <a:rPr lang="en-US" altLang="zh-CN" sz="3600" baseline="30000" dirty="0">
                <a:solidFill>
                  <a:srgbClr val="000066"/>
                </a:solidFill>
                <a:ea typeface="楷体_GB2312" pitchFamily="49" charset="-122"/>
              </a:rPr>
              <a:t>n/2</a:t>
            </a:r>
            <a:r>
              <a:rPr lang="en-US" altLang="zh-CN" sz="3600" dirty="0">
                <a:solidFill>
                  <a:srgbClr val="000066"/>
                </a:solidFill>
                <a:ea typeface="楷体_GB2312" pitchFamily="49" charset="-122"/>
              </a:rPr>
              <a:t> + </a:t>
            </a:r>
            <a:r>
              <a:rPr lang="en-US" altLang="zh-CN" sz="3600" dirty="0" err="1">
                <a:solidFill>
                  <a:schemeClr val="accent2"/>
                </a:solidFill>
                <a:ea typeface="楷体_GB2312" pitchFamily="49" charset="-122"/>
              </a:rPr>
              <a:t>bd</a:t>
            </a:r>
            <a:r>
              <a:rPr lang="en-US" altLang="zh-CN" sz="3600" dirty="0">
                <a:solidFill>
                  <a:srgbClr val="000066"/>
                </a:solidFill>
                <a:ea typeface="楷体_GB2312" pitchFamily="49" charset="-122"/>
              </a:rPr>
              <a:t> </a:t>
            </a:r>
          </a:p>
          <a:p>
            <a:pPr eaLnBrk="1" hangingPunct="1">
              <a:buClr>
                <a:schemeClr val="tx1"/>
              </a:buClr>
              <a:buSzPct val="75000"/>
              <a:buFont typeface="Wingdings" panose="05000000000000000000" pitchFamily="2" charset="2"/>
              <a:buNone/>
            </a:pPr>
            <a:r>
              <a:rPr lang="en-US" altLang="zh-CN" sz="3600" dirty="0">
                <a:solidFill>
                  <a:srgbClr val="000066"/>
                </a:solidFill>
                <a:ea typeface="楷体_GB2312" pitchFamily="49" charset="-122"/>
              </a:rPr>
              <a:t>     </a:t>
            </a:r>
            <a:r>
              <a:rPr lang="zh-CN" altLang="en-US" sz="2400" b="1" dirty="0">
                <a:solidFill>
                  <a:srgbClr val="000066"/>
                </a:solidFill>
                <a:ea typeface="楷体_GB2312" pitchFamily="49" charset="-122"/>
              </a:rPr>
              <a:t>为了降低时间复杂度，</a:t>
            </a:r>
            <a:r>
              <a:rPr lang="zh-CN" altLang="en-US" sz="2400" b="1" dirty="0">
                <a:solidFill>
                  <a:srgbClr val="FF0000"/>
                </a:solidFill>
                <a:ea typeface="楷体_GB2312" pitchFamily="49" charset="-122"/>
              </a:rPr>
              <a:t>必须减少乘法的次数</a:t>
            </a:r>
            <a:r>
              <a:rPr lang="zh-CN" altLang="en-US" sz="2400" b="1" dirty="0" smtClean="0">
                <a:solidFill>
                  <a:srgbClr val="000066"/>
                </a:solidFill>
                <a:ea typeface="楷体_GB2312" pitchFamily="49" charset="-122"/>
              </a:rPr>
              <a:t>。</a:t>
            </a:r>
            <a:endParaRPr lang="en-US" altLang="zh-CN" sz="2400" b="1" dirty="0" smtClean="0">
              <a:solidFill>
                <a:srgbClr val="000066"/>
              </a:solidFill>
              <a:ea typeface="楷体_GB2312" pitchFamily="49" charset="-122"/>
            </a:endParaRPr>
          </a:p>
          <a:p>
            <a:pPr eaLnBrk="1" hangingPunct="1">
              <a:buClr>
                <a:schemeClr val="tx1"/>
              </a:buClr>
              <a:buSzPct val="75000"/>
              <a:buFont typeface="Wingdings" panose="05000000000000000000" pitchFamily="2" charset="2"/>
              <a:buNone/>
            </a:pPr>
            <a:endParaRPr lang="en-US" altLang="zh-CN" sz="2400" b="1" dirty="0">
              <a:solidFill>
                <a:srgbClr val="000066"/>
              </a:solidFill>
              <a:ea typeface="楷体_GB2312" pitchFamily="49" charset="-122"/>
            </a:endParaRPr>
          </a:p>
          <a:p>
            <a:pPr eaLnBrk="1" hangingPunct="1">
              <a:buClr>
                <a:schemeClr val="tx1"/>
              </a:buClr>
              <a:buSzPct val="75000"/>
              <a:buFont typeface="Wingdings" panose="05000000000000000000" pitchFamily="2" charset="2"/>
              <a:buNone/>
            </a:pPr>
            <a:endParaRPr lang="en-US" altLang="zh-CN" sz="2400" b="1" dirty="0" smtClean="0">
              <a:solidFill>
                <a:srgbClr val="000066"/>
              </a:solidFill>
              <a:ea typeface="楷体_GB2312" pitchFamily="49" charset="-122"/>
            </a:endParaRPr>
          </a:p>
          <a:p>
            <a:pPr eaLnBrk="1" hangingPunct="1">
              <a:buClr>
                <a:schemeClr val="tx1"/>
              </a:buClr>
              <a:buSzPct val="75000"/>
              <a:buFont typeface="Wingdings" panose="05000000000000000000" pitchFamily="2" charset="2"/>
              <a:buNone/>
            </a:pPr>
            <a:r>
              <a:rPr lang="en-US" altLang="zh-CN" sz="3600" u="sng" dirty="0" smtClean="0">
                <a:solidFill>
                  <a:srgbClr val="000066"/>
                </a:solidFill>
                <a:ea typeface="楷体_GB2312" pitchFamily="49" charset="-122"/>
              </a:rPr>
              <a:t>XY </a:t>
            </a:r>
            <a:r>
              <a:rPr lang="en-US" altLang="zh-CN" sz="3600" u="sng" dirty="0">
                <a:solidFill>
                  <a:srgbClr val="000066"/>
                </a:solidFill>
                <a:ea typeface="楷体_GB2312" pitchFamily="49" charset="-122"/>
              </a:rPr>
              <a:t>= </a:t>
            </a:r>
            <a:r>
              <a:rPr lang="en-US" altLang="zh-CN" sz="3600" u="sng" dirty="0">
                <a:solidFill>
                  <a:schemeClr val="accent2"/>
                </a:solidFill>
                <a:ea typeface="楷体_GB2312" pitchFamily="49" charset="-122"/>
              </a:rPr>
              <a:t>ac</a:t>
            </a:r>
            <a:r>
              <a:rPr lang="en-US" altLang="zh-CN" sz="3600" u="sng" dirty="0">
                <a:solidFill>
                  <a:srgbClr val="000066"/>
                </a:solidFill>
                <a:ea typeface="楷体_GB2312" pitchFamily="49" charset="-122"/>
              </a:rPr>
              <a:t> 2</a:t>
            </a:r>
            <a:r>
              <a:rPr lang="en-US" altLang="zh-CN" sz="3600" u="sng" baseline="30000" dirty="0">
                <a:solidFill>
                  <a:srgbClr val="000066"/>
                </a:solidFill>
                <a:ea typeface="楷体_GB2312" pitchFamily="49" charset="-122"/>
              </a:rPr>
              <a:t>n</a:t>
            </a:r>
            <a:r>
              <a:rPr lang="en-US" altLang="zh-CN" sz="3600" u="sng" dirty="0">
                <a:solidFill>
                  <a:srgbClr val="000066"/>
                </a:solidFill>
                <a:ea typeface="楷体_GB2312" pitchFamily="49" charset="-122"/>
              </a:rPr>
              <a:t> + ((</a:t>
            </a:r>
            <a:r>
              <a:rPr lang="en-US" altLang="zh-CN" sz="3600" u="sng" dirty="0">
                <a:solidFill>
                  <a:schemeClr val="accent2"/>
                </a:solidFill>
                <a:ea typeface="楷体_GB2312" pitchFamily="49" charset="-122"/>
              </a:rPr>
              <a:t>a</a:t>
            </a:r>
            <a:r>
              <a:rPr lang="en-US" altLang="zh-CN" sz="3600" u="sng" dirty="0">
                <a:solidFill>
                  <a:srgbClr val="000066"/>
                </a:solidFill>
                <a:ea typeface="楷体_GB2312" pitchFamily="49" charset="-122"/>
              </a:rPr>
              <a:t>-</a:t>
            </a:r>
            <a:r>
              <a:rPr lang="en-US" altLang="zh-CN" sz="3600" u="sng" dirty="0">
                <a:solidFill>
                  <a:schemeClr val="accent2"/>
                </a:solidFill>
                <a:ea typeface="楷体_GB2312" pitchFamily="49" charset="-122"/>
              </a:rPr>
              <a:t>b</a:t>
            </a:r>
            <a:r>
              <a:rPr lang="en-US" altLang="zh-CN" sz="3600" u="sng" dirty="0">
                <a:solidFill>
                  <a:srgbClr val="000066"/>
                </a:solidFill>
                <a:ea typeface="楷体_GB2312" pitchFamily="49" charset="-122"/>
              </a:rPr>
              <a:t>)(</a:t>
            </a:r>
            <a:r>
              <a:rPr lang="en-US" altLang="zh-CN" sz="3600" u="sng" dirty="0">
                <a:solidFill>
                  <a:schemeClr val="accent2"/>
                </a:solidFill>
                <a:ea typeface="楷体_GB2312" pitchFamily="49" charset="-122"/>
              </a:rPr>
              <a:t>d</a:t>
            </a:r>
            <a:r>
              <a:rPr lang="en-US" altLang="zh-CN" sz="3600" u="sng" dirty="0">
                <a:solidFill>
                  <a:srgbClr val="000066"/>
                </a:solidFill>
                <a:ea typeface="楷体_GB2312" pitchFamily="49" charset="-122"/>
              </a:rPr>
              <a:t>-</a:t>
            </a:r>
            <a:r>
              <a:rPr lang="en-US" altLang="zh-CN" sz="3600" u="sng" dirty="0">
                <a:solidFill>
                  <a:schemeClr val="accent2"/>
                </a:solidFill>
                <a:ea typeface="楷体_GB2312" pitchFamily="49" charset="-122"/>
              </a:rPr>
              <a:t>c</a:t>
            </a:r>
            <a:r>
              <a:rPr lang="en-US" altLang="zh-CN" sz="3600" u="sng" dirty="0">
                <a:solidFill>
                  <a:srgbClr val="000066"/>
                </a:solidFill>
                <a:ea typeface="楷体_GB2312" pitchFamily="49" charset="-122"/>
              </a:rPr>
              <a:t>)+</a:t>
            </a:r>
            <a:r>
              <a:rPr lang="en-US" altLang="zh-CN" sz="3600" u="sng" dirty="0" err="1">
                <a:solidFill>
                  <a:srgbClr val="FF0000"/>
                </a:solidFill>
                <a:ea typeface="楷体_GB2312" pitchFamily="49" charset="-122"/>
              </a:rPr>
              <a:t>ac</a:t>
            </a:r>
            <a:r>
              <a:rPr lang="en-US" altLang="zh-CN" sz="3600" u="sng" dirty="0" err="1">
                <a:solidFill>
                  <a:srgbClr val="000066"/>
                </a:solidFill>
                <a:ea typeface="楷体_GB2312" pitchFamily="49" charset="-122"/>
              </a:rPr>
              <a:t>+</a:t>
            </a:r>
            <a:r>
              <a:rPr lang="en-US" altLang="zh-CN" sz="3600" u="sng" dirty="0" err="1">
                <a:solidFill>
                  <a:srgbClr val="FF0000"/>
                </a:solidFill>
                <a:ea typeface="楷体_GB2312" pitchFamily="49" charset="-122"/>
              </a:rPr>
              <a:t>bd</a:t>
            </a:r>
            <a:r>
              <a:rPr lang="en-US" altLang="zh-CN" sz="3600" u="sng" dirty="0">
                <a:solidFill>
                  <a:srgbClr val="000066"/>
                </a:solidFill>
                <a:ea typeface="楷体_GB2312" pitchFamily="49" charset="-122"/>
              </a:rPr>
              <a:t>) 2</a:t>
            </a:r>
            <a:r>
              <a:rPr lang="en-US" altLang="zh-CN" sz="3600" u="sng" baseline="30000" dirty="0">
                <a:solidFill>
                  <a:srgbClr val="000066"/>
                </a:solidFill>
                <a:ea typeface="楷体_GB2312" pitchFamily="49" charset="-122"/>
              </a:rPr>
              <a:t>n/2</a:t>
            </a:r>
            <a:r>
              <a:rPr lang="en-US" altLang="zh-CN" sz="3600" u="sng" dirty="0">
                <a:solidFill>
                  <a:srgbClr val="000066"/>
                </a:solidFill>
                <a:ea typeface="楷体_GB2312" pitchFamily="49" charset="-122"/>
              </a:rPr>
              <a:t> + </a:t>
            </a:r>
            <a:r>
              <a:rPr lang="en-US" altLang="zh-CN" sz="3600" u="sng" dirty="0" err="1" smtClean="0">
                <a:solidFill>
                  <a:schemeClr val="accent2"/>
                </a:solidFill>
                <a:ea typeface="楷体_GB2312" pitchFamily="49" charset="-122"/>
              </a:rPr>
              <a:t>bd</a:t>
            </a:r>
            <a:endParaRPr lang="en-US" altLang="zh-CN" sz="3600" u="sng" dirty="0">
              <a:solidFill>
                <a:schemeClr val="accent2"/>
              </a:solidFill>
              <a:ea typeface="楷体_GB2312" pitchFamily="49" charset="-122"/>
            </a:endParaRPr>
          </a:p>
        </p:txBody>
      </p:sp>
      <p:sp>
        <p:nvSpPr>
          <p:cNvPr id="11" name="矩形 2"/>
          <p:cNvSpPr>
            <a:spLocks noChangeArrowheads="1"/>
          </p:cNvSpPr>
          <p:nvPr/>
        </p:nvSpPr>
        <p:spPr bwMode="auto">
          <a:xfrm>
            <a:off x="476224" y="4557843"/>
            <a:ext cx="8424862" cy="400110"/>
          </a:xfrm>
          <a:prstGeom prst="rect">
            <a:avLst/>
          </a:prstGeom>
          <a:ln/>
        </p:spPr>
        <p:style>
          <a:lnRef idx="2">
            <a:schemeClr val="accent5"/>
          </a:lnRef>
          <a:fillRef idx="1">
            <a:schemeClr val="lt1"/>
          </a:fillRef>
          <a:effectRef idx="0">
            <a:schemeClr val="accent5"/>
          </a:effectRef>
          <a:fontRef idx="minor">
            <a:schemeClr val="dk1"/>
          </a:fontRef>
        </p:style>
        <p:txBody>
          <a:bodyPr wrap="square">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r>
              <a:rPr lang="en-US" altLang="zh-CN" sz="2000" dirty="0">
                <a:solidFill>
                  <a:srgbClr val="191B1F"/>
                </a:solidFill>
                <a:latin typeface="-apple-system"/>
              </a:rPr>
              <a:t>1960 </a:t>
            </a:r>
            <a:r>
              <a:rPr lang="zh-CN" altLang="en-US" sz="2000" dirty="0">
                <a:solidFill>
                  <a:srgbClr val="191B1F"/>
                </a:solidFill>
                <a:latin typeface="-apple-system"/>
              </a:rPr>
              <a:t>年，数学家阿纳托利・卡拉苏巴 </a:t>
            </a:r>
            <a:r>
              <a:rPr lang="en-US" altLang="zh-CN" sz="2000" dirty="0">
                <a:solidFill>
                  <a:srgbClr val="191B1F"/>
                </a:solidFill>
                <a:latin typeface="-apple-system"/>
              </a:rPr>
              <a:t>(Anatoly </a:t>
            </a:r>
            <a:r>
              <a:rPr lang="en-US" altLang="zh-CN" sz="2000" dirty="0">
                <a:solidFill>
                  <a:srgbClr val="FF0000"/>
                </a:solidFill>
                <a:latin typeface="-apple-system"/>
              </a:rPr>
              <a:t>Karatsuba</a:t>
            </a:r>
            <a:r>
              <a:rPr lang="en-US" altLang="zh-CN" sz="2000" dirty="0">
                <a:solidFill>
                  <a:srgbClr val="191B1F"/>
                </a:solidFill>
                <a:latin typeface="-apple-system"/>
              </a:rPr>
              <a:t>) </a:t>
            </a:r>
            <a:r>
              <a:rPr lang="zh-CN" altLang="en-US" sz="2000" dirty="0">
                <a:solidFill>
                  <a:srgbClr val="191B1F"/>
                </a:solidFill>
                <a:latin typeface="-apple-system"/>
              </a:rPr>
              <a:t>设计的算法</a:t>
            </a:r>
            <a:endParaRPr lang="zh-CN" altLang="en-US" sz="2000" dirty="0"/>
          </a:p>
        </p:txBody>
      </p:sp>
      <p:grpSp>
        <p:nvGrpSpPr>
          <p:cNvPr id="8" name="Group 6"/>
          <p:cNvGrpSpPr>
            <a:grpSpLocks/>
          </p:cNvGrpSpPr>
          <p:nvPr/>
        </p:nvGrpSpPr>
        <p:grpSpPr bwMode="auto">
          <a:xfrm>
            <a:off x="1638062" y="2014538"/>
            <a:ext cx="7010400" cy="2228850"/>
            <a:chOff x="606" y="2017"/>
            <a:chExt cx="4416" cy="1403"/>
          </a:xfrm>
        </p:grpSpPr>
        <p:sp>
          <p:nvSpPr>
            <p:cNvPr id="9" name="AutoShape 7"/>
            <p:cNvSpPr>
              <a:spLocks noChangeArrowheads="1"/>
            </p:cNvSpPr>
            <p:nvPr/>
          </p:nvSpPr>
          <p:spPr bwMode="auto">
            <a:xfrm>
              <a:off x="606" y="2017"/>
              <a:ext cx="4416" cy="1403"/>
            </a:xfrm>
            <a:prstGeom prst="roundRect">
              <a:avLst>
                <a:gd name="adj" fmla="val 16667"/>
              </a:avLst>
            </a:prstGeom>
            <a:solidFill>
              <a:schemeClr val="bg1"/>
            </a:solidFill>
            <a:ln w="38100">
              <a:solidFill>
                <a:srgbClr val="063DE8"/>
              </a:solidFill>
              <a:round/>
              <a:headEnd/>
              <a:tailEnd/>
            </a:ln>
            <a:effectLst/>
          </p:spPr>
          <p:txBody>
            <a:bodyPr>
              <a:spAutoFit/>
            </a:bodyPr>
            <a:lstStyle/>
            <a:p>
              <a:pPr>
                <a:spcBef>
                  <a:spcPct val="20000"/>
                </a:spcBef>
                <a:buClr>
                  <a:schemeClr val="accent1"/>
                </a:buClr>
                <a:buSzPct val="65000"/>
                <a:buFont typeface="Wingdings" panose="05000000000000000000" pitchFamily="2" charset="2"/>
                <a:buNone/>
                <a:defRPr/>
              </a:pPr>
              <a:r>
                <a:rPr lang="zh-CN" altLang="en-US" sz="2400" b="1" dirty="0">
                  <a:ea typeface="黑体" pitchFamily="49" charset="-122"/>
                  <a:cs typeface="Times New Roman" pitchFamily="18" charset="0"/>
                </a:rPr>
                <a:t>复杂度分析</a:t>
              </a:r>
            </a:p>
            <a:p>
              <a:pPr>
                <a:spcBef>
                  <a:spcPct val="20000"/>
                </a:spcBef>
                <a:buClr>
                  <a:schemeClr val="accent1"/>
                </a:buClr>
                <a:buSzPct val="65000"/>
                <a:buFont typeface="Wingdings" panose="05000000000000000000" pitchFamily="2" charset="2"/>
                <a:buNone/>
                <a:defRPr/>
              </a:pPr>
              <a:endParaRPr lang="zh-CN" altLang="en-US" sz="2400" b="1" dirty="0">
                <a:effectLst>
                  <a:outerShdw blurRad="38100" dist="38100" dir="2700000" algn="tl">
                    <a:srgbClr val="C0C0C0"/>
                  </a:outerShdw>
                </a:effectLst>
                <a:ea typeface="黑体" pitchFamily="49" charset="-122"/>
                <a:cs typeface="Times New Roman" pitchFamily="18" charset="0"/>
              </a:endParaRPr>
            </a:p>
            <a:p>
              <a:pPr>
                <a:spcBef>
                  <a:spcPct val="20000"/>
                </a:spcBef>
                <a:buClr>
                  <a:schemeClr val="accent1"/>
                </a:buClr>
                <a:buSzPct val="65000"/>
                <a:buFont typeface="Wingdings" panose="05000000000000000000" pitchFamily="2" charset="2"/>
                <a:buNone/>
                <a:defRPr/>
              </a:pPr>
              <a:endParaRPr lang="zh-CN" altLang="en-US" sz="2400" b="1" dirty="0">
                <a:ea typeface="黑体" pitchFamily="49" charset="-122"/>
                <a:cs typeface="Times New Roman" pitchFamily="18" charset="0"/>
              </a:endParaRPr>
            </a:p>
            <a:p>
              <a:pPr algn="ctr">
                <a:spcBef>
                  <a:spcPct val="20000"/>
                </a:spcBef>
                <a:buClr>
                  <a:schemeClr val="accent1"/>
                </a:buClr>
                <a:buSzPct val="65000"/>
                <a:buFont typeface="Wingdings" panose="05000000000000000000" pitchFamily="2" charset="2"/>
                <a:buNone/>
                <a:defRPr/>
              </a:pPr>
              <a:r>
                <a:rPr lang="en-US" altLang="zh-CN" sz="2400" dirty="0">
                  <a:ea typeface="黑体" pitchFamily="49" charset="-122"/>
                  <a:cs typeface="Times New Roman" pitchFamily="18" charset="0"/>
                </a:rPr>
                <a:t>T(n)=O(n</a:t>
              </a:r>
              <a:r>
                <a:rPr lang="en-US" altLang="zh-CN" sz="2400" baseline="30000" dirty="0">
                  <a:ea typeface="黑体" pitchFamily="49" charset="-122"/>
                  <a:cs typeface="Times New Roman" pitchFamily="18" charset="0"/>
                </a:rPr>
                <a:t>log3</a:t>
              </a:r>
              <a:r>
                <a:rPr lang="en-US" altLang="zh-CN" sz="2400" dirty="0">
                  <a:ea typeface="黑体" pitchFamily="49" charset="-122"/>
                  <a:cs typeface="Times New Roman" pitchFamily="18" charset="0"/>
                </a:rPr>
                <a:t>) =O(n</a:t>
              </a:r>
              <a:r>
                <a:rPr lang="en-US" altLang="zh-CN" sz="2400" baseline="30000" dirty="0">
                  <a:ea typeface="黑体" pitchFamily="49" charset="-122"/>
                  <a:cs typeface="Times New Roman" pitchFamily="18" charset="0"/>
                </a:rPr>
                <a:t>1.59</a:t>
              </a:r>
              <a:r>
                <a:rPr lang="en-US" altLang="zh-CN" sz="2400" dirty="0">
                  <a:ea typeface="黑体" pitchFamily="49" charset="-122"/>
                  <a:cs typeface="Times New Roman" pitchFamily="18" charset="0"/>
                </a:rPr>
                <a:t>)</a:t>
              </a:r>
              <a:r>
                <a:rPr lang="en-US" altLang="zh-CN" sz="3600" b="1" dirty="0">
                  <a:solidFill>
                    <a:srgbClr val="FF0000"/>
                  </a:solidFill>
                  <a:ea typeface="黑体" pitchFamily="49" charset="-122"/>
                  <a:cs typeface="Times New Roman" pitchFamily="18" charset="0"/>
                  <a:sym typeface="Wingdings" pitchFamily="2" charset="2"/>
                </a:rPr>
                <a:t></a:t>
              </a:r>
              <a:r>
                <a:rPr lang="zh-CN" altLang="zh-CN" sz="2400" b="1" dirty="0">
                  <a:solidFill>
                    <a:srgbClr val="FF0000"/>
                  </a:solidFill>
                  <a:ea typeface="黑体" pitchFamily="49" charset="-122"/>
                  <a:cs typeface="Times New Roman" pitchFamily="18" charset="0"/>
                  <a:sym typeface="Wingdings" pitchFamily="2" charset="2"/>
                </a:rPr>
                <a:t>较大的改进</a:t>
              </a:r>
              <a:endParaRPr lang="zh-CN" altLang="en-US" sz="2400" b="1" dirty="0">
                <a:solidFill>
                  <a:srgbClr val="FF0000"/>
                </a:solidFill>
                <a:ea typeface="黑体" pitchFamily="49" charset="-122"/>
                <a:cs typeface="Times New Roman" pitchFamily="18" charset="0"/>
                <a:sym typeface="Wingdings" pitchFamily="2" charset="2"/>
              </a:endParaRPr>
            </a:p>
          </p:txBody>
        </p:sp>
        <p:graphicFrame>
          <p:nvGraphicFramePr>
            <p:cNvPr id="10" name="Object 2"/>
            <p:cNvGraphicFramePr>
              <a:graphicFrameLocks noChangeAspect="1"/>
            </p:cNvGraphicFramePr>
            <p:nvPr/>
          </p:nvGraphicFramePr>
          <p:xfrm>
            <a:off x="1273" y="2205"/>
            <a:ext cx="2624" cy="633"/>
          </p:xfrm>
          <a:graphic>
            <a:graphicData uri="http://schemas.openxmlformats.org/presentationml/2006/ole">
              <mc:AlternateContent xmlns:mc="http://schemas.openxmlformats.org/markup-compatibility/2006">
                <mc:Choice xmlns:v="urn:schemas-microsoft-com:vml" Requires="v">
                  <p:oleObj spid="_x0000_s162819" name="公式" r:id="rId3" imgW="1892300" imgH="457200" progId="Equation.3">
                    <p:embed/>
                  </p:oleObj>
                </mc:Choice>
                <mc:Fallback>
                  <p:oleObj name="公式" r:id="rId3" imgW="1892300" imgH="457200" progId="Equation.3">
                    <p:embed/>
                    <p:pic>
                      <p:nvPicPr>
                        <p:cNvPr id="1741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3" y="2205"/>
                          <a:ext cx="2624"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7807996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685800" y="609600"/>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zh-CN" sz="4400" dirty="0">
                <a:effectLst>
                  <a:outerShdw blurRad="38100" dist="38100" dir="2700000" algn="tl">
                    <a:srgbClr val="C0C0C0"/>
                  </a:outerShdw>
                </a:effectLst>
                <a:latin typeface="黑体" pitchFamily="2" charset="-122"/>
                <a:ea typeface="黑体" pitchFamily="2" charset="-122"/>
                <a:cs typeface="Times New Roman" pitchFamily="18" charset="0"/>
              </a:rPr>
              <a:t>2.4 </a:t>
            </a:r>
            <a:r>
              <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rPr>
              <a:t>大整数的乘法</a:t>
            </a:r>
          </a:p>
        </p:txBody>
      </p:sp>
      <p:sp>
        <p:nvSpPr>
          <p:cNvPr id="18436" name="Text Box 3"/>
          <p:cNvSpPr txBox="1">
            <a:spLocks noChangeArrowheads="1"/>
          </p:cNvSpPr>
          <p:nvPr/>
        </p:nvSpPr>
        <p:spPr bwMode="auto">
          <a:xfrm>
            <a:off x="250825" y="1557338"/>
            <a:ext cx="864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a:solidFill>
                  <a:srgbClr val="000066"/>
                </a:solidFill>
                <a:latin typeface="楷体_GB2312" pitchFamily="49" charset="-122"/>
                <a:ea typeface="楷体_GB2312" pitchFamily="49" charset="-122"/>
              </a:rPr>
              <a:t> </a:t>
            </a:r>
            <a:r>
              <a:rPr lang="zh-CN" altLang="en-US" sz="2400" b="1">
                <a:solidFill>
                  <a:srgbClr val="000066"/>
                </a:solidFill>
                <a:latin typeface="楷体_GB2312" pitchFamily="49" charset="-122"/>
                <a:ea typeface="楷体_GB2312" pitchFamily="49" charset="-122"/>
              </a:rPr>
              <a:t>请设计一个有效的算法，可以进行两个</a:t>
            </a:r>
            <a:r>
              <a:rPr lang="en-US" altLang="zh-CN" sz="2400" b="1">
                <a:solidFill>
                  <a:srgbClr val="000066"/>
                </a:solidFill>
                <a:latin typeface="楷体_GB2312" pitchFamily="49" charset="-122"/>
                <a:ea typeface="楷体_GB2312" pitchFamily="49" charset="-122"/>
              </a:rPr>
              <a:t>n</a:t>
            </a:r>
            <a:r>
              <a:rPr lang="zh-CN" altLang="en-US" sz="2400" b="1">
                <a:solidFill>
                  <a:srgbClr val="000066"/>
                </a:solidFill>
                <a:latin typeface="楷体_GB2312" pitchFamily="49" charset="-122"/>
                <a:ea typeface="楷体_GB2312" pitchFamily="49" charset="-122"/>
              </a:rPr>
              <a:t>位大整数的乘法运算</a:t>
            </a:r>
          </a:p>
        </p:txBody>
      </p:sp>
      <p:sp>
        <p:nvSpPr>
          <p:cNvPr id="18437" name="Text Box 4"/>
          <p:cNvSpPr txBox="1">
            <a:spLocks noChangeArrowheads="1"/>
          </p:cNvSpPr>
          <p:nvPr/>
        </p:nvSpPr>
        <p:spPr bwMode="auto">
          <a:xfrm>
            <a:off x="395288" y="1916113"/>
            <a:ext cx="7108036" cy="219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dirty="0">
                <a:solidFill>
                  <a:srgbClr val="000066"/>
                </a:solidFill>
                <a:ea typeface="楷体_GB2312" pitchFamily="49" charset="-122"/>
              </a:rPr>
              <a:t>小学的方法：</a:t>
            </a:r>
            <a:r>
              <a:rPr lang="en-US" altLang="zh-CN" sz="2400" dirty="0">
                <a:solidFill>
                  <a:srgbClr val="FF0000"/>
                </a:solidFill>
                <a:ea typeface="楷体_GB2312" pitchFamily="49" charset="-122"/>
              </a:rPr>
              <a:t>O(n</a:t>
            </a:r>
            <a:r>
              <a:rPr lang="en-US" altLang="zh-CN" sz="2400" baseline="30000" dirty="0">
                <a:solidFill>
                  <a:srgbClr val="FF0000"/>
                </a:solidFill>
                <a:ea typeface="楷体_GB2312" pitchFamily="49" charset="-122"/>
              </a:rPr>
              <a:t>2</a:t>
            </a:r>
            <a:r>
              <a:rPr lang="en-US" altLang="zh-CN" sz="2400" dirty="0">
                <a:solidFill>
                  <a:srgbClr val="FF0000"/>
                </a:solidFill>
                <a:ea typeface="楷体_GB2312" pitchFamily="49" charset="-122"/>
              </a:rPr>
              <a:t>)</a:t>
            </a:r>
            <a:r>
              <a:rPr lang="en-US" altLang="zh-CN" sz="2400" dirty="0">
                <a:solidFill>
                  <a:srgbClr val="000066"/>
                </a:solidFill>
                <a:ea typeface="楷体_GB2312" pitchFamily="49" charset="-122"/>
              </a:rPr>
              <a:t>            </a:t>
            </a:r>
            <a:r>
              <a:rPr lang="en-US" altLang="zh-CN" sz="3600" b="1" dirty="0">
                <a:solidFill>
                  <a:srgbClr val="FF0000"/>
                </a:solidFill>
                <a:ea typeface="楷体_GB2312" pitchFamily="49" charset="-122"/>
                <a:sym typeface="Wingdings" panose="05000000000000000000" pitchFamily="2" charset="2"/>
              </a:rPr>
              <a:t></a:t>
            </a:r>
            <a:r>
              <a:rPr lang="zh-CN" altLang="en-US" sz="2400" dirty="0">
                <a:solidFill>
                  <a:srgbClr val="FF0000"/>
                </a:solidFill>
                <a:ea typeface="楷体_GB2312" pitchFamily="49" charset="-122"/>
                <a:sym typeface="Wingdings" panose="05000000000000000000" pitchFamily="2" charset="2"/>
              </a:rPr>
              <a:t>效率太低</a:t>
            </a:r>
          </a:p>
          <a:p>
            <a:pPr eaLnBrk="1" hangingPunct="1">
              <a:buNone/>
            </a:pPr>
            <a:r>
              <a:rPr lang="en-US" altLang="zh-CN" sz="2400" b="1" dirty="0" smtClean="0">
                <a:solidFill>
                  <a:srgbClr val="FF0000"/>
                </a:solidFill>
                <a:latin typeface="-apple-system"/>
              </a:rPr>
              <a:t>Karatsuba</a:t>
            </a:r>
            <a:r>
              <a:rPr lang="zh-CN" altLang="en-US" sz="2400" dirty="0" smtClean="0">
                <a:solidFill>
                  <a:srgbClr val="000066"/>
                </a:solidFill>
                <a:ea typeface="楷体_GB2312" pitchFamily="49" charset="-122"/>
                <a:sym typeface="Wingdings" panose="05000000000000000000" pitchFamily="2" charset="2"/>
              </a:rPr>
              <a:t>分</a:t>
            </a:r>
            <a:r>
              <a:rPr lang="zh-CN" altLang="en-US" sz="2400" dirty="0">
                <a:solidFill>
                  <a:srgbClr val="000066"/>
                </a:solidFill>
                <a:ea typeface="楷体_GB2312" pitchFamily="49" charset="-122"/>
                <a:sym typeface="Wingdings" panose="05000000000000000000" pitchFamily="2" charset="2"/>
              </a:rPr>
              <a:t>治法</a:t>
            </a:r>
            <a:r>
              <a:rPr lang="en-US" altLang="zh-CN" sz="2400" dirty="0">
                <a:solidFill>
                  <a:srgbClr val="000066"/>
                </a:solidFill>
                <a:ea typeface="楷体_GB2312" pitchFamily="49" charset="-122"/>
                <a:sym typeface="Wingdings" panose="05000000000000000000" pitchFamily="2" charset="2"/>
              </a:rPr>
              <a:t>: </a:t>
            </a:r>
            <a:r>
              <a:rPr lang="en-US" altLang="zh-CN" sz="2400" dirty="0">
                <a:solidFill>
                  <a:srgbClr val="FF0000"/>
                </a:solidFill>
                <a:ea typeface="楷体_GB2312" pitchFamily="49" charset="-122"/>
                <a:sym typeface="Wingdings" panose="05000000000000000000" pitchFamily="2" charset="2"/>
              </a:rPr>
              <a:t>O(n</a:t>
            </a:r>
            <a:r>
              <a:rPr lang="en-US" altLang="zh-CN" sz="2400" baseline="30000" dirty="0">
                <a:solidFill>
                  <a:srgbClr val="FF0000"/>
                </a:solidFill>
                <a:ea typeface="楷体_GB2312" pitchFamily="49" charset="-122"/>
                <a:sym typeface="Wingdings" panose="05000000000000000000" pitchFamily="2" charset="2"/>
              </a:rPr>
              <a:t>1.59</a:t>
            </a:r>
            <a:r>
              <a:rPr lang="en-US" altLang="zh-CN" sz="2400" dirty="0">
                <a:solidFill>
                  <a:srgbClr val="FF0000"/>
                </a:solidFill>
                <a:ea typeface="楷体_GB2312" pitchFamily="49" charset="-122"/>
                <a:sym typeface="Wingdings" panose="05000000000000000000" pitchFamily="2" charset="2"/>
              </a:rPr>
              <a:t>)</a:t>
            </a:r>
            <a:r>
              <a:rPr lang="en-US" altLang="zh-CN" sz="2400" dirty="0">
                <a:solidFill>
                  <a:srgbClr val="000066"/>
                </a:solidFill>
                <a:ea typeface="楷体_GB2312" pitchFamily="49" charset="-122"/>
                <a:sym typeface="Wingdings" panose="05000000000000000000" pitchFamily="2" charset="2"/>
              </a:rPr>
              <a:t>                  </a:t>
            </a:r>
            <a:r>
              <a:rPr lang="en-US" altLang="zh-CN" sz="3600" b="1" dirty="0">
                <a:solidFill>
                  <a:srgbClr val="FF0000"/>
                </a:solidFill>
                <a:ea typeface="楷体_GB2312" pitchFamily="49" charset="-122"/>
                <a:sym typeface="Wingdings" panose="05000000000000000000" pitchFamily="2" charset="2"/>
              </a:rPr>
              <a:t></a:t>
            </a:r>
            <a:r>
              <a:rPr lang="zh-CN" altLang="en-US" sz="2400" dirty="0">
                <a:solidFill>
                  <a:srgbClr val="FF0000"/>
                </a:solidFill>
                <a:ea typeface="楷体_GB2312" pitchFamily="49" charset="-122"/>
                <a:sym typeface="Wingdings" panose="05000000000000000000" pitchFamily="2" charset="2"/>
              </a:rPr>
              <a:t>较大的改进</a:t>
            </a:r>
          </a:p>
          <a:p>
            <a:pPr eaLnBrk="1" hangingPunct="1">
              <a:buFont typeface="Wingdings" panose="05000000000000000000" pitchFamily="2" charset="2"/>
              <a:buNone/>
            </a:pPr>
            <a:endParaRPr lang="en-US" altLang="zh-CN" sz="2400" dirty="0" smtClean="0">
              <a:solidFill>
                <a:srgbClr val="000066"/>
              </a:solidFill>
              <a:ea typeface="楷体_GB2312" pitchFamily="49" charset="-122"/>
              <a:sym typeface="Wingdings" panose="05000000000000000000" pitchFamily="2" charset="2"/>
            </a:endParaRPr>
          </a:p>
          <a:p>
            <a:pPr eaLnBrk="1" hangingPunct="1">
              <a:buFont typeface="Wingdings" panose="05000000000000000000" pitchFamily="2" charset="2"/>
              <a:buNone/>
            </a:pPr>
            <a:r>
              <a:rPr lang="zh-CN" altLang="en-US" sz="2400" dirty="0" smtClean="0">
                <a:solidFill>
                  <a:srgbClr val="000066"/>
                </a:solidFill>
                <a:ea typeface="楷体_GB2312" pitchFamily="49" charset="-122"/>
                <a:sym typeface="Wingdings" panose="05000000000000000000" pitchFamily="2" charset="2"/>
              </a:rPr>
              <a:t>更</a:t>
            </a:r>
            <a:r>
              <a:rPr lang="zh-CN" altLang="en-US" sz="2400" dirty="0">
                <a:solidFill>
                  <a:srgbClr val="000066"/>
                </a:solidFill>
                <a:ea typeface="楷体_GB2312" pitchFamily="49" charset="-122"/>
                <a:sym typeface="Wingdings" panose="05000000000000000000" pitchFamily="2" charset="2"/>
              </a:rPr>
              <a:t>快的方法</a:t>
            </a:r>
            <a:r>
              <a:rPr lang="en-US" altLang="zh-CN" sz="2400" dirty="0">
                <a:solidFill>
                  <a:srgbClr val="000066"/>
                </a:solidFill>
                <a:ea typeface="楷体_GB2312" pitchFamily="49" charset="-122"/>
                <a:sym typeface="Wingdings" panose="05000000000000000000" pitchFamily="2" charset="2"/>
              </a:rPr>
              <a:t>??</a:t>
            </a:r>
          </a:p>
        </p:txBody>
      </p:sp>
      <p:sp>
        <p:nvSpPr>
          <p:cNvPr id="34821" name="Text Box 5"/>
          <p:cNvSpPr txBox="1">
            <a:spLocks noChangeArrowheads="1"/>
          </p:cNvSpPr>
          <p:nvPr/>
        </p:nvSpPr>
        <p:spPr bwMode="auto">
          <a:xfrm>
            <a:off x="826121" y="4509120"/>
            <a:ext cx="7632079" cy="1348061"/>
          </a:xfrm>
          <a:prstGeom prst="rect">
            <a:avLst/>
          </a:prstGeom>
          <a:noFill/>
          <a:ln w="508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dirty="0">
                <a:solidFill>
                  <a:srgbClr val="000066"/>
                </a:solidFill>
                <a:ea typeface="楷体_GB2312" pitchFamily="49" charset="-122"/>
              </a:rPr>
              <a:t>如果</a:t>
            </a:r>
            <a:r>
              <a:rPr lang="zh-CN" altLang="en-US" sz="2400" dirty="0">
                <a:solidFill>
                  <a:srgbClr val="FF0000"/>
                </a:solidFill>
                <a:ea typeface="楷体_GB2312" pitchFamily="49" charset="-122"/>
              </a:rPr>
              <a:t>将大整数分成更多段</a:t>
            </a:r>
            <a:r>
              <a:rPr lang="zh-CN" altLang="en-US" sz="2400" dirty="0">
                <a:solidFill>
                  <a:srgbClr val="000066"/>
                </a:solidFill>
                <a:ea typeface="楷体_GB2312" pitchFamily="49" charset="-122"/>
              </a:rPr>
              <a:t>，将有可能得到更优的算法？</a:t>
            </a:r>
            <a:endParaRPr lang="en-US" altLang="zh-CN" sz="2400" dirty="0">
              <a:solidFill>
                <a:srgbClr val="000066"/>
              </a:solidFill>
              <a:ea typeface="楷体_GB2312" pitchFamily="49" charset="-122"/>
            </a:endParaRPr>
          </a:p>
          <a:p>
            <a:pPr eaLnBrk="1" hangingPunct="1">
              <a:buFont typeface="Wingdings" panose="05000000000000000000" pitchFamily="2" charset="2"/>
              <a:buNone/>
            </a:pPr>
            <a:endParaRPr lang="en-US" altLang="zh-CN" sz="2400" dirty="0">
              <a:solidFill>
                <a:srgbClr val="000066"/>
              </a:solidFill>
              <a:ea typeface="楷体_GB2312" pitchFamily="49" charset="-122"/>
            </a:endParaRPr>
          </a:p>
          <a:p>
            <a:pPr eaLnBrk="1" hangingPunct="1">
              <a:buFont typeface="Wingdings" panose="05000000000000000000" pitchFamily="2" charset="2"/>
              <a:buNone/>
            </a:pPr>
            <a:r>
              <a:rPr lang="zh-CN" altLang="en-US" sz="2400" dirty="0">
                <a:solidFill>
                  <a:srgbClr val="000066"/>
                </a:solidFill>
                <a:ea typeface="楷体_GB2312" pitchFamily="49" charset="-122"/>
              </a:rPr>
              <a:t>分</a:t>
            </a:r>
            <a:r>
              <a:rPr lang="en-US" altLang="zh-CN" sz="2400" dirty="0">
                <a:solidFill>
                  <a:srgbClr val="000066"/>
                </a:solidFill>
                <a:ea typeface="楷体_GB2312" pitchFamily="49" charset="-122"/>
              </a:rPr>
              <a:t>3</a:t>
            </a:r>
            <a:r>
              <a:rPr lang="zh-CN" altLang="en-US" sz="2400" dirty="0">
                <a:solidFill>
                  <a:srgbClr val="000066"/>
                </a:solidFill>
                <a:ea typeface="楷体_GB2312" pitchFamily="49" charset="-122"/>
              </a:rPr>
              <a:t>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34821"/>
                                        </p:tgtEl>
                                        <p:attrNameLst>
                                          <p:attrName>style.visibility</p:attrName>
                                        </p:attrNameLst>
                                      </p:cBhvr>
                                      <p:to>
                                        <p:strVal val="visible"/>
                                      </p:to>
                                    </p:set>
                                    <p:animEffect transition="in" filter="blinds(horizontal)">
                                      <p:cBhvr>
                                        <p:cTn id="7" dur="500"/>
                                        <p:tgtEl>
                                          <p:spTgt spid="3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animBg="1"/>
      <p:bldP spid="34821" grpId="1"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685800" y="209550"/>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zh-CN" sz="4400" dirty="0">
                <a:effectLst>
                  <a:outerShdw blurRad="38100" dist="38100" dir="2700000" algn="tl">
                    <a:srgbClr val="C0C0C0"/>
                  </a:outerShdw>
                </a:effectLst>
                <a:latin typeface="黑体" pitchFamily="2" charset="-122"/>
                <a:ea typeface="黑体" pitchFamily="2" charset="-122"/>
                <a:cs typeface="Times New Roman" pitchFamily="18" charset="0"/>
              </a:rPr>
              <a:t>2.4 </a:t>
            </a:r>
            <a:r>
              <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rPr>
              <a:t>大整数的乘法</a:t>
            </a:r>
          </a:p>
        </p:txBody>
      </p:sp>
      <p:sp>
        <p:nvSpPr>
          <p:cNvPr id="34821" name="Text Box 5"/>
          <p:cNvSpPr txBox="1">
            <a:spLocks noChangeArrowheads="1"/>
          </p:cNvSpPr>
          <p:nvPr/>
        </p:nvSpPr>
        <p:spPr bwMode="auto">
          <a:xfrm>
            <a:off x="519113" y="1219200"/>
            <a:ext cx="5277023" cy="461963"/>
          </a:xfrm>
          <a:prstGeom prst="rect">
            <a:avLst/>
          </a:prstGeom>
          <a:noFill/>
          <a:ln w="508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dirty="0">
                <a:solidFill>
                  <a:srgbClr val="000066"/>
                </a:solidFill>
                <a:ea typeface="楷体_GB2312" pitchFamily="49" charset="-122"/>
              </a:rPr>
              <a:t>如果</a:t>
            </a:r>
            <a:r>
              <a:rPr lang="zh-CN" altLang="en-US" sz="2400" dirty="0">
                <a:solidFill>
                  <a:srgbClr val="FF0000"/>
                </a:solidFill>
                <a:ea typeface="楷体_GB2312" pitchFamily="49" charset="-122"/>
              </a:rPr>
              <a:t>将大整数分成更多段</a:t>
            </a:r>
            <a:r>
              <a:rPr lang="zh-CN" altLang="en-US" sz="2400" dirty="0">
                <a:solidFill>
                  <a:srgbClr val="000066"/>
                </a:solidFill>
                <a:ea typeface="楷体_GB2312" pitchFamily="49" charset="-122"/>
              </a:rPr>
              <a:t>，分</a:t>
            </a:r>
            <a:r>
              <a:rPr lang="en-US" altLang="zh-CN" sz="2400" dirty="0">
                <a:solidFill>
                  <a:srgbClr val="000066"/>
                </a:solidFill>
                <a:ea typeface="楷体_GB2312" pitchFamily="49" charset="-122"/>
              </a:rPr>
              <a:t>3</a:t>
            </a:r>
            <a:r>
              <a:rPr lang="zh-CN" altLang="en-US" sz="2400" dirty="0">
                <a:solidFill>
                  <a:srgbClr val="000066"/>
                </a:solidFill>
                <a:ea typeface="楷体_GB2312" pitchFamily="49" charset="-122"/>
              </a:rPr>
              <a:t>段？</a:t>
            </a:r>
          </a:p>
        </p:txBody>
      </p:sp>
      <p:sp>
        <p:nvSpPr>
          <p:cNvPr id="3" name="文本框 2"/>
          <p:cNvSpPr txBox="1">
            <a:spLocks noChangeArrowheads="1"/>
          </p:cNvSpPr>
          <p:nvPr/>
        </p:nvSpPr>
        <p:spPr bwMode="auto">
          <a:xfrm>
            <a:off x="517287" y="3646243"/>
            <a:ext cx="3600400" cy="2400657"/>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lvl1pPr>
              <a:defRPr sz="3000">
                <a:solidFill>
                  <a:srgbClr val="000066"/>
                </a:solidFill>
                <a:latin typeface="Arial" panose="020B0604020202020204" pitchFamily="34" charset="0"/>
                <a:ea typeface="楷体_GB2312" pitchFamily="49" charset="-122"/>
              </a:defRPr>
            </a:lvl1pPr>
            <a:lvl2pPr>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marL="0" lvl="1">
              <a:lnSpc>
                <a:spcPct val="150000"/>
              </a:lnSpc>
              <a:defRPr/>
            </a:pPr>
            <a:r>
              <a:rPr lang="en-US" altLang="zh-CN" sz="2000" dirty="0" smtClean="0"/>
              <a:t>M</a:t>
            </a:r>
            <a:r>
              <a:rPr lang="en-US" altLang="zh-CN" sz="2000" baseline="-25000" dirty="0" smtClean="0"/>
              <a:t>1</a:t>
            </a:r>
            <a:r>
              <a:rPr lang="en-US" altLang="zh-CN" sz="2000" dirty="0" smtClean="0"/>
              <a:t>=A*D</a:t>
            </a:r>
          </a:p>
          <a:p>
            <a:pPr marL="0" lvl="1">
              <a:lnSpc>
                <a:spcPct val="150000"/>
              </a:lnSpc>
              <a:defRPr/>
            </a:pPr>
            <a:r>
              <a:rPr lang="en-US" altLang="zh-CN" sz="2000" dirty="0" smtClean="0"/>
              <a:t>M</a:t>
            </a:r>
            <a:r>
              <a:rPr lang="en-US" altLang="zh-CN" sz="2000" baseline="-25000" dirty="0"/>
              <a:t>2</a:t>
            </a:r>
            <a:r>
              <a:rPr lang="en-US" altLang="zh-CN" sz="2000" dirty="0" smtClean="0"/>
              <a:t>=C*F</a:t>
            </a:r>
          </a:p>
          <a:p>
            <a:pPr marL="0" lvl="1">
              <a:lnSpc>
                <a:spcPct val="150000"/>
              </a:lnSpc>
              <a:defRPr/>
            </a:pPr>
            <a:r>
              <a:rPr lang="en-US" altLang="zh-CN" sz="2000" dirty="0" smtClean="0"/>
              <a:t>M</a:t>
            </a:r>
            <a:r>
              <a:rPr lang="en-US" altLang="zh-CN" sz="2000" baseline="-25000" dirty="0"/>
              <a:t>3</a:t>
            </a:r>
            <a:r>
              <a:rPr lang="en-US" altLang="zh-CN" sz="2000" dirty="0" smtClean="0"/>
              <a:t>=(A+B+C)*(D+E+F)</a:t>
            </a:r>
          </a:p>
          <a:p>
            <a:pPr marL="0" lvl="1">
              <a:lnSpc>
                <a:spcPct val="150000"/>
              </a:lnSpc>
              <a:defRPr/>
            </a:pPr>
            <a:r>
              <a:rPr lang="en-US" altLang="zh-CN" sz="2000" dirty="0" smtClean="0"/>
              <a:t>M</a:t>
            </a:r>
            <a:r>
              <a:rPr lang="en-US" altLang="zh-CN" sz="2000" baseline="-25000" dirty="0"/>
              <a:t>4</a:t>
            </a:r>
            <a:r>
              <a:rPr lang="en-US" altLang="zh-CN" sz="2000" dirty="0" smtClean="0"/>
              <a:t>=(A-B+C)*(D-E+F)</a:t>
            </a:r>
          </a:p>
          <a:p>
            <a:pPr marL="0" lvl="1">
              <a:lnSpc>
                <a:spcPct val="150000"/>
              </a:lnSpc>
              <a:defRPr/>
            </a:pPr>
            <a:r>
              <a:rPr lang="en-US" altLang="zh-CN" sz="2000" dirty="0" smtClean="0"/>
              <a:t>M</a:t>
            </a:r>
            <a:r>
              <a:rPr lang="en-US" altLang="zh-CN" sz="2000" baseline="-25000" dirty="0"/>
              <a:t>5</a:t>
            </a:r>
            <a:r>
              <a:rPr lang="en-US" altLang="zh-CN" sz="2000" dirty="0" smtClean="0"/>
              <a:t>=(A-2B+4C)*(D-2E+4F)</a:t>
            </a:r>
          </a:p>
        </p:txBody>
      </p:sp>
      <p:sp>
        <p:nvSpPr>
          <p:cNvPr id="4" name="矩形 3"/>
          <p:cNvSpPr>
            <a:spLocks noChangeArrowheads="1"/>
          </p:cNvSpPr>
          <p:nvPr/>
        </p:nvSpPr>
        <p:spPr bwMode="auto">
          <a:xfrm>
            <a:off x="4283968" y="4432138"/>
            <a:ext cx="4443289" cy="1477328"/>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lnSpc>
                <a:spcPct val="150000"/>
              </a:lnSpc>
              <a:defRPr/>
            </a:pPr>
            <a:r>
              <a:rPr lang="en-US" altLang="zh-CN" sz="2000" dirty="0" smtClean="0"/>
              <a:t>AE+BD</a:t>
            </a:r>
            <a:r>
              <a:rPr lang="zh-CN" altLang="en-US" sz="2000" dirty="0" smtClean="0"/>
              <a:t>=(3M</a:t>
            </a:r>
            <a:r>
              <a:rPr lang="zh-CN" altLang="en-US" sz="2000" baseline="-25000" dirty="0"/>
              <a:t>1</a:t>
            </a:r>
            <a:r>
              <a:rPr lang="zh-CN" altLang="en-US" sz="2000" dirty="0" smtClean="0"/>
              <a:t>-12M</a:t>
            </a:r>
            <a:r>
              <a:rPr lang="zh-CN" altLang="en-US" sz="2000" baseline="-25000" dirty="0"/>
              <a:t>2</a:t>
            </a:r>
            <a:r>
              <a:rPr lang="zh-CN" altLang="en-US" sz="2000" dirty="0" smtClean="0"/>
              <a:t>+ 2M</a:t>
            </a:r>
            <a:r>
              <a:rPr lang="zh-CN" altLang="en-US" sz="2000" baseline="-25000" dirty="0"/>
              <a:t>3</a:t>
            </a:r>
            <a:r>
              <a:rPr lang="zh-CN" altLang="en-US" sz="2000" dirty="0" smtClean="0"/>
              <a:t> -6M</a:t>
            </a:r>
            <a:r>
              <a:rPr lang="zh-CN" altLang="en-US" sz="2000" baseline="-25000" dirty="0"/>
              <a:t>4</a:t>
            </a:r>
            <a:r>
              <a:rPr lang="zh-CN" altLang="en-US" sz="2000" dirty="0" smtClean="0"/>
              <a:t>+M</a:t>
            </a:r>
            <a:r>
              <a:rPr lang="zh-CN" altLang="en-US" sz="2000" baseline="-25000" dirty="0"/>
              <a:t>5</a:t>
            </a:r>
            <a:r>
              <a:rPr lang="zh-CN" altLang="en-US" sz="2000" dirty="0" smtClean="0"/>
              <a:t>)/6</a:t>
            </a:r>
            <a:endParaRPr lang="en-US" altLang="zh-CN" sz="2000" dirty="0" smtClean="0"/>
          </a:p>
          <a:p>
            <a:pPr>
              <a:lnSpc>
                <a:spcPct val="150000"/>
              </a:lnSpc>
              <a:defRPr/>
            </a:pPr>
            <a:r>
              <a:rPr lang="en-US" altLang="zh-CN" sz="2000" dirty="0" smtClean="0"/>
              <a:t>AF+CD+BE</a:t>
            </a:r>
            <a:r>
              <a:rPr lang="zh-CN" altLang="en-US" sz="2000" dirty="0" smtClean="0"/>
              <a:t>=(M</a:t>
            </a:r>
            <a:r>
              <a:rPr lang="zh-CN" altLang="en-US" sz="2000" baseline="-25000" dirty="0"/>
              <a:t>3</a:t>
            </a:r>
            <a:r>
              <a:rPr lang="zh-CN" altLang="en-US" sz="2000" dirty="0" smtClean="0"/>
              <a:t>+M</a:t>
            </a:r>
            <a:r>
              <a:rPr lang="zh-CN" altLang="en-US" sz="2000" baseline="-25000" dirty="0"/>
              <a:t>4</a:t>
            </a:r>
            <a:r>
              <a:rPr lang="zh-CN" altLang="en-US" sz="2000" dirty="0" smtClean="0"/>
              <a:t>)/2-M</a:t>
            </a:r>
            <a:r>
              <a:rPr lang="zh-CN" altLang="en-US" sz="2000" baseline="-25000" dirty="0"/>
              <a:t>1</a:t>
            </a:r>
            <a:r>
              <a:rPr lang="zh-CN" altLang="en-US" sz="2000" dirty="0" smtClean="0"/>
              <a:t>-M</a:t>
            </a:r>
            <a:r>
              <a:rPr lang="zh-CN" altLang="en-US" sz="2000" baseline="-25000" dirty="0"/>
              <a:t>2</a:t>
            </a:r>
            <a:endParaRPr lang="en-US" altLang="zh-CN" sz="2000" baseline="-25000" dirty="0"/>
          </a:p>
          <a:p>
            <a:pPr>
              <a:lnSpc>
                <a:spcPct val="150000"/>
              </a:lnSpc>
              <a:defRPr/>
            </a:pPr>
            <a:r>
              <a:rPr lang="en-US" altLang="zh-CN" sz="2000" dirty="0" smtClean="0"/>
              <a:t>CE+BF</a:t>
            </a:r>
            <a:r>
              <a:rPr lang="zh-CN" altLang="en-US" sz="2000" dirty="0" smtClean="0"/>
              <a:t>=(-3M</a:t>
            </a:r>
            <a:r>
              <a:rPr lang="zh-CN" altLang="en-US" sz="2000" baseline="-25000" dirty="0"/>
              <a:t>1</a:t>
            </a:r>
            <a:r>
              <a:rPr lang="zh-CN" altLang="en-US" sz="2000" dirty="0" smtClean="0"/>
              <a:t>+12M</a:t>
            </a:r>
            <a:r>
              <a:rPr lang="zh-CN" altLang="en-US" sz="2000" baseline="-25000" dirty="0"/>
              <a:t>2</a:t>
            </a:r>
            <a:r>
              <a:rPr lang="zh-CN" altLang="en-US" sz="2000" dirty="0" smtClean="0"/>
              <a:t>+M</a:t>
            </a:r>
            <a:r>
              <a:rPr lang="zh-CN" altLang="en-US" sz="2000" baseline="-25000" dirty="0"/>
              <a:t>3</a:t>
            </a:r>
            <a:r>
              <a:rPr lang="zh-CN" altLang="en-US" sz="2000" dirty="0" smtClean="0"/>
              <a:t>+3M</a:t>
            </a:r>
            <a:r>
              <a:rPr lang="zh-CN" altLang="en-US" sz="2000" baseline="-25000" dirty="0"/>
              <a:t>4</a:t>
            </a:r>
            <a:r>
              <a:rPr lang="zh-CN" altLang="en-US" sz="2000" dirty="0" smtClean="0"/>
              <a:t>-M</a:t>
            </a:r>
            <a:r>
              <a:rPr lang="zh-CN" altLang="en-US" sz="2000" baseline="-25000" dirty="0"/>
              <a:t>5</a:t>
            </a:r>
            <a:r>
              <a:rPr lang="zh-CN" altLang="en-US" sz="2000" dirty="0" smtClean="0"/>
              <a:t>)/6</a:t>
            </a:r>
          </a:p>
        </p:txBody>
      </p:sp>
      <p:sp>
        <p:nvSpPr>
          <p:cNvPr id="5" name="矩形 4"/>
          <p:cNvSpPr>
            <a:spLocks noChangeArrowheads="1"/>
          </p:cNvSpPr>
          <p:nvPr/>
        </p:nvSpPr>
        <p:spPr bwMode="auto">
          <a:xfrm>
            <a:off x="5448681" y="1683459"/>
            <a:ext cx="36671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r>
              <a:rPr lang="en-US" altLang="zh-CN" sz="3200" dirty="0">
                <a:solidFill>
                  <a:srgbClr val="FF0000"/>
                </a:solidFill>
                <a:ea typeface="黑体" panose="02010609060101010101" pitchFamily="49" charset="-122"/>
                <a:cs typeface="Times New Roman" panose="02020603050405020304" pitchFamily="18" charset="0"/>
              </a:rPr>
              <a:t>T(n</a:t>
            </a:r>
            <a:r>
              <a:rPr lang="en-US" altLang="zh-CN" sz="3200" dirty="0" smtClean="0">
                <a:solidFill>
                  <a:srgbClr val="FF0000"/>
                </a:solidFill>
                <a:ea typeface="黑体" panose="02010609060101010101" pitchFamily="49" charset="-122"/>
                <a:cs typeface="Times New Roman" panose="02020603050405020304" pitchFamily="18" charset="0"/>
              </a:rPr>
              <a:t>)=</a:t>
            </a:r>
            <a:r>
              <a:rPr lang="en-US" altLang="zh-CN" sz="3200" dirty="0" smtClean="0">
                <a:solidFill>
                  <a:srgbClr val="FF0000"/>
                </a:solidFill>
                <a:ea typeface="黑体" panose="02010609060101010101" pitchFamily="49" charset="-122"/>
                <a:cs typeface="Times New Roman" panose="02020603050405020304" pitchFamily="18" charset="0"/>
              </a:rPr>
              <a:t>5</a:t>
            </a:r>
            <a:r>
              <a:rPr lang="en-US" altLang="zh-CN" sz="3200" dirty="0" smtClean="0">
                <a:solidFill>
                  <a:srgbClr val="FF0000"/>
                </a:solidFill>
                <a:ea typeface="黑体" panose="02010609060101010101" pitchFamily="49" charset="-122"/>
                <a:cs typeface="Times New Roman" panose="02020603050405020304" pitchFamily="18" charset="0"/>
              </a:rPr>
              <a:t>T(n/3</a:t>
            </a:r>
            <a:r>
              <a:rPr lang="en-US" altLang="zh-CN" sz="3200" dirty="0">
                <a:solidFill>
                  <a:srgbClr val="FF0000"/>
                </a:solidFill>
                <a:ea typeface="黑体" panose="02010609060101010101" pitchFamily="49" charset="-122"/>
                <a:cs typeface="Times New Roman" panose="02020603050405020304" pitchFamily="18" charset="0"/>
              </a:rPr>
              <a:t>) +O(n)</a:t>
            </a:r>
            <a:endParaRPr lang="zh-CN" altLang="en-US" dirty="0">
              <a:solidFill>
                <a:srgbClr val="FF0000"/>
              </a:solidFill>
              <a:ea typeface="黑体" panose="02010609060101010101" pitchFamily="49" charset="-122"/>
              <a:cs typeface="Times New Roman" panose="02020603050405020304" pitchFamily="18" charset="0"/>
            </a:endParaRPr>
          </a:p>
        </p:txBody>
      </p:sp>
      <p:sp>
        <p:nvSpPr>
          <p:cNvPr id="6" name="矩形 5"/>
          <p:cNvSpPr>
            <a:spLocks noChangeArrowheads="1"/>
          </p:cNvSpPr>
          <p:nvPr/>
        </p:nvSpPr>
        <p:spPr bwMode="auto">
          <a:xfrm>
            <a:off x="490714" y="6211888"/>
            <a:ext cx="813645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r>
              <a:rPr lang="zh-CN" altLang="en-US" sz="1800" dirty="0"/>
              <a:t>可以看出，分割越大，时间复杂度就越低，但是所要计算的中间项以及合并最终结果的过程就会越复杂，开销会增加</a:t>
            </a:r>
          </a:p>
        </p:txBody>
      </p:sp>
      <p:sp>
        <p:nvSpPr>
          <p:cNvPr id="11" name="矩形 2"/>
          <p:cNvSpPr>
            <a:spLocks noChangeArrowheads="1"/>
          </p:cNvSpPr>
          <p:nvPr/>
        </p:nvSpPr>
        <p:spPr bwMode="auto">
          <a:xfrm>
            <a:off x="6600293" y="2537885"/>
            <a:ext cx="16494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r>
              <a:rPr lang="en-US" altLang="zh-CN" sz="3200" dirty="0">
                <a:solidFill>
                  <a:srgbClr val="FF0000"/>
                </a:solidFill>
                <a:sym typeface="Wingdings" panose="05000000000000000000" pitchFamily="2" charset="2"/>
              </a:rPr>
              <a:t>O(n</a:t>
            </a:r>
            <a:r>
              <a:rPr lang="en-US" altLang="zh-CN" sz="3200" baseline="30000" dirty="0">
                <a:solidFill>
                  <a:srgbClr val="FF0000"/>
                </a:solidFill>
                <a:sym typeface="Wingdings" panose="05000000000000000000" pitchFamily="2" charset="2"/>
              </a:rPr>
              <a:t>1.46</a:t>
            </a:r>
            <a:r>
              <a:rPr lang="en-US" altLang="zh-CN" sz="3200" dirty="0">
                <a:solidFill>
                  <a:srgbClr val="FF0000"/>
                </a:solidFill>
                <a:sym typeface="Wingdings" panose="05000000000000000000" pitchFamily="2" charset="2"/>
              </a:rPr>
              <a:t>)</a:t>
            </a:r>
            <a:r>
              <a:rPr lang="en-US" altLang="zh-CN" sz="3200" dirty="0">
                <a:sym typeface="Wingdings" panose="05000000000000000000" pitchFamily="2" charset="2"/>
              </a:rPr>
              <a:t> </a:t>
            </a:r>
            <a:endParaRPr lang="zh-CN" altLang="en-US" dirty="0"/>
          </a:p>
        </p:txBody>
      </p:sp>
      <p:sp>
        <p:nvSpPr>
          <p:cNvPr id="2" name="矩形 1"/>
          <p:cNvSpPr/>
          <p:nvPr/>
        </p:nvSpPr>
        <p:spPr>
          <a:xfrm>
            <a:off x="5580112" y="3303075"/>
            <a:ext cx="3070071" cy="55399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pPr>
              <a:defRPr/>
            </a:pPr>
            <a:r>
              <a:rPr lang="en-US" altLang="zh-CN" dirty="0" smtClean="0">
                <a:solidFill>
                  <a:srgbClr val="333333"/>
                </a:solidFill>
                <a:latin typeface="PingFang SC"/>
              </a:rPr>
              <a:t>Toom-Cook-3</a:t>
            </a:r>
            <a:r>
              <a:rPr lang="zh-CN" altLang="en-US" dirty="0" smtClean="0">
                <a:solidFill>
                  <a:srgbClr val="333333"/>
                </a:solidFill>
                <a:latin typeface="PingFang SC"/>
              </a:rPr>
              <a:t>算法</a:t>
            </a:r>
            <a:endParaRPr lang="zh-CN" altLang="en-US" dirty="0"/>
          </a:p>
        </p:txBody>
      </p:sp>
      <p:pic>
        <p:nvPicPr>
          <p:cNvPr id="7" name="图片 6"/>
          <p:cNvPicPr>
            <a:picLocks noChangeAspect="1"/>
          </p:cNvPicPr>
          <p:nvPr/>
        </p:nvPicPr>
        <p:blipFill>
          <a:blip r:embed="rId3"/>
          <a:stretch>
            <a:fillRect/>
          </a:stretch>
        </p:blipFill>
        <p:spPr>
          <a:xfrm>
            <a:off x="467544" y="1851636"/>
            <a:ext cx="4861117" cy="1523039"/>
          </a:xfrm>
          <a:prstGeom prst="rect">
            <a:avLst/>
          </a:prstGeom>
        </p:spPr>
      </p:pic>
      <p:sp>
        <p:nvSpPr>
          <p:cNvPr id="8" name="矩形 7"/>
          <p:cNvSpPr/>
          <p:nvPr/>
        </p:nvSpPr>
        <p:spPr>
          <a:xfrm>
            <a:off x="2957963" y="3866838"/>
            <a:ext cx="744114" cy="523220"/>
          </a:xfrm>
          <a:prstGeom prst="rect">
            <a:avLst/>
          </a:prstGeom>
        </p:spPr>
        <p:txBody>
          <a:bodyPr wrap="none">
            <a:spAutoFit/>
          </a:bodyPr>
          <a:lstStyle/>
          <a:p>
            <a:r>
              <a:rPr lang="en-US" altLang="zh-CN" sz="2800" dirty="0" smtClean="0">
                <a:solidFill>
                  <a:srgbClr val="FF0000"/>
                </a:solidFill>
                <a:ea typeface="黑体" panose="02010609060101010101" pitchFamily="49" charset="-122"/>
                <a:cs typeface="Times New Roman" panose="02020603050405020304" pitchFamily="18" charset="0"/>
              </a:rPr>
              <a:t>5</a:t>
            </a:r>
            <a:r>
              <a:rPr lang="zh-CN" altLang="en-US" sz="2800" dirty="0" smtClean="0">
                <a:solidFill>
                  <a:srgbClr val="FF0000"/>
                </a:solidFill>
                <a:ea typeface="黑体" panose="02010609060101010101" pitchFamily="49" charset="-122"/>
                <a:cs typeface="Times New Roman" panose="02020603050405020304" pitchFamily="18" charset="0"/>
              </a:rPr>
              <a:t>次</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animBg="1"/>
      <p:bldP spid="3" grpId="0" animBg="1"/>
      <p:bldP spid="4" grpId="0" animBg="1"/>
      <p:bldP spid="5" grpId="0"/>
      <p:bldP spid="6" grpId="0"/>
      <p:bldP spid="11"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685800" y="609600"/>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zh-CN" sz="4400" dirty="0">
                <a:effectLst>
                  <a:outerShdw blurRad="38100" dist="38100" dir="2700000" algn="tl">
                    <a:srgbClr val="C0C0C0"/>
                  </a:outerShdw>
                </a:effectLst>
                <a:latin typeface="黑体" pitchFamily="2" charset="-122"/>
                <a:ea typeface="黑体" pitchFamily="2" charset="-122"/>
                <a:cs typeface="Times New Roman" pitchFamily="18" charset="0"/>
              </a:rPr>
              <a:t>2.4 </a:t>
            </a:r>
            <a:r>
              <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rPr>
              <a:t>大整数的乘法</a:t>
            </a:r>
          </a:p>
        </p:txBody>
      </p:sp>
      <p:sp>
        <p:nvSpPr>
          <p:cNvPr id="22531" name="Text Box 3"/>
          <p:cNvSpPr txBox="1">
            <a:spLocks noChangeArrowheads="1"/>
          </p:cNvSpPr>
          <p:nvPr/>
        </p:nvSpPr>
        <p:spPr bwMode="auto">
          <a:xfrm>
            <a:off x="250825" y="1557338"/>
            <a:ext cx="864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a:solidFill>
                  <a:srgbClr val="000066"/>
                </a:solidFill>
                <a:latin typeface="楷体_GB2312" pitchFamily="49" charset="-122"/>
                <a:ea typeface="楷体_GB2312" pitchFamily="49" charset="-122"/>
              </a:rPr>
              <a:t> </a:t>
            </a:r>
            <a:r>
              <a:rPr lang="zh-CN" altLang="en-US" sz="2400" b="1">
                <a:solidFill>
                  <a:srgbClr val="000066"/>
                </a:solidFill>
                <a:latin typeface="楷体_GB2312" pitchFamily="49" charset="-122"/>
                <a:ea typeface="楷体_GB2312" pitchFamily="49" charset="-122"/>
              </a:rPr>
              <a:t>请设计一个有效的算法，可以进行两个</a:t>
            </a:r>
            <a:r>
              <a:rPr lang="en-US" altLang="zh-CN" sz="2400" b="1">
                <a:solidFill>
                  <a:srgbClr val="000066"/>
                </a:solidFill>
                <a:latin typeface="楷体_GB2312" pitchFamily="49" charset="-122"/>
                <a:ea typeface="楷体_GB2312" pitchFamily="49" charset="-122"/>
              </a:rPr>
              <a:t>n</a:t>
            </a:r>
            <a:r>
              <a:rPr lang="zh-CN" altLang="en-US" sz="2400" b="1">
                <a:solidFill>
                  <a:srgbClr val="000066"/>
                </a:solidFill>
                <a:latin typeface="楷体_GB2312" pitchFamily="49" charset="-122"/>
                <a:ea typeface="楷体_GB2312" pitchFamily="49" charset="-122"/>
              </a:rPr>
              <a:t>位大整数的乘法运算</a:t>
            </a:r>
          </a:p>
        </p:txBody>
      </p:sp>
      <p:sp>
        <p:nvSpPr>
          <p:cNvPr id="22532" name="Text Box 4"/>
          <p:cNvSpPr txBox="1">
            <a:spLocks noChangeArrowheads="1"/>
          </p:cNvSpPr>
          <p:nvPr/>
        </p:nvSpPr>
        <p:spPr bwMode="auto">
          <a:xfrm>
            <a:off x="395288" y="1916113"/>
            <a:ext cx="5919787"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a:solidFill>
                  <a:srgbClr val="000066"/>
                </a:solidFill>
                <a:ea typeface="楷体_GB2312" pitchFamily="49" charset="-122"/>
              </a:rPr>
              <a:t>小学的方法：</a:t>
            </a:r>
            <a:r>
              <a:rPr lang="en-US" altLang="zh-CN" sz="2400">
                <a:solidFill>
                  <a:srgbClr val="FF0000"/>
                </a:solidFill>
                <a:ea typeface="楷体_GB2312" pitchFamily="49" charset="-122"/>
              </a:rPr>
              <a:t>O(n</a:t>
            </a:r>
            <a:r>
              <a:rPr lang="en-US" altLang="zh-CN" sz="2400" baseline="30000">
                <a:solidFill>
                  <a:srgbClr val="FF0000"/>
                </a:solidFill>
                <a:ea typeface="楷体_GB2312" pitchFamily="49" charset="-122"/>
              </a:rPr>
              <a:t>2</a:t>
            </a:r>
            <a:r>
              <a:rPr lang="en-US" altLang="zh-CN" sz="2400">
                <a:solidFill>
                  <a:srgbClr val="FF0000"/>
                </a:solidFill>
                <a:ea typeface="楷体_GB2312" pitchFamily="49" charset="-122"/>
              </a:rPr>
              <a:t>)</a:t>
            </a:r>
            <a:r>
              <a:rPr lang="en-US" altLang="zh-CN" sz="2400">
                <a:solidFill>
                  <a:srgbClr val="000066"/>
                </a:solidFill>
                <a:ea typeface="楷体_GB2312" pitchFamily="49" charset="-122"/>
              </a:rPr>
              <a:t>            </a:t>
            </a:r>
            <a:r>
              <a:rPr lang="en-US" altLang="zh-CN" sz="3600" b="1">
                <a:solidFill>
                  <a:srgbClr val="FF0000"/>
                </a:solidFill>
                <a:ea typeface="楷体_GB2312" pitchFamily="49" charset="-122"/>
                <a:sym typeface="Wingdings" panose="05000000000000000000" pitchFamily="2" charset="2"/>
              </a:rPr>
              <a:t></a:t>
            </a:r>
            <a:r>
              <a:rPr lang="zh-CN" altLang="en-US" sz="2400">
                <a:solidFill>
                  <a:srgbClr val="FF0000"/>
                </a:solidFill>
                <a:ea typeface="楷体_GB2312" pitchFamily="49" charset="-122"/>
                <a:sym typeface="Wingdings" panose="05000000000000000000" pitchFamily="2" charset="2"/>
              </a:rPr>
              <a:t>效率太低</a:t>
            </a:r>
          </a:p>
          <a:p>
            <a:pPr eaLnBrk="1" hangingPunct="1">
              <a:buFont typeface="Wingdings" panose="05000000000000000000" pitchFamily="2" charset="2"/>
              <a:buNone/>
            </a:pPr>
            <a:r>
              <a:rPr lang="zh-CN" altLang="en-US" sz="2400">
                <a:solidFill>
                  <a:srgbClr val="000066"/>
                </a:solidFill>
                <a:ea typeface="楷体_GB2312" pitchFamily="49" charset="-122"/>
                <a:sym typeface="Wingdings" panose="05000000000000000000" pitchFamily="2" charset="2"/>
              </a:rPr>
              <a:t>分治法</a:t>
            </a:r>
            <a:r>
              <a:rPr lang="en-US" altLang="zh-CN" sz="2400">
                <a:solidFill>
                  <a:srgbClr val="000066"/>
                </a:solidFill>
                <a:ea typeface="楷体_GB2312" pitchFamily="49" charset="-122"/>
                <a:sym typeface="Wingdings" panose="05000000000000000000" pitchFamily="2" charset="2"/>
              </a:rPr>
              <a:t>: </a:t>
            </a:r>
            <a:r>
              <a:rPr lang="en-US" altLang="zh-CN" sz="2400">
                <a:solidFill>
                  <a:srgbClr val="FF0000"/>
                </a:solidFill>
                <a:ea typeface="楷体_GB2312" pitchFamily="49" charset="-122"/>
                <a:sym typeface="Wingdings" panose="05000000000000000000" pitchFamily="2" charset="2"/>
              </a:rPr>
              <a:t>O(n</a:t>
            </a:r>
            <a:r>
              <a:rPr lang="en-US" altLang="zh-CN" sz="2400" baseline="30000">
                <a:solidFill>
                  <a:srgbClr val="FF0000"/>
                </a:solidFill>
                <a:ea typeface="楷体_GB2312" pitchFamily="49" charset="-122"/>
                <a:sym typeface="Wingdings" panose="05000000000000000000" pitchFamily="2" charset="2"/>
              </a:rPr>
              <a:t>1.59</a:t>
            </a:r>
            <a:r>
              <a:rPr lang="en-US" altLang="zh-CN" sz="2400">
                <a:solidFill>
                  <a:srgbClr val="FF0000"/>
                </a:solidFill>
                <a:ea typeface="楷体_GB2312" pitchFamily="49" charset="-122"/>
                <a:sym typeface="Wingdings" panose="05000000000000000000" pitchFamily="2" charset="2"/>
              </a:rPr>
              <a:t>)</a:t>
            </a:r>
            <a:r>
              <a:rPr lang="en-US" altLang="zh-CN" sz="2400">
                <a:solidFill>
                  <a:srgbClr val="000066"/>
                </a:solidFill>
                <a:ea typeface="楷体_GB2312" pitchFamily="49" charset="-122"/>
                <a:sym typeface="Wingdings" panose="05000000000000000000" pitchFamily="2" charset="2"/>
              </a:rPr>
              <a:t>                  </a:t>
            </a:r>
            <a:r>
              <a:rPr lang="en-US" altLang="zh-CN" sz="3600" b="1">
                <a:solidFill>
                  <a:srgbClr val="FF0000"/>
                </a:solidFill>
                <a:ea typeface="楷体_GB2312" pitchFamily="49" charset="-122"/>
                <a:sym typeface="Wingdings" panose="05000000000000000000" pitchFamily="2" charset="2"/>
              </a:rPr>
              <a:t></a:t>
            </a:r>
            <a:r>
              <a:rPr lang="zh-CN" altLang="en-US" sz="2400">
                <a:solidFill>
                  <a:srgbClr val="FF0000"/>
                </a:solidFill>
                <a:ea typeface="楷体_GB2312" pitchFamily="49" charset="-122"/>
                <a:sym typeface="Wingdings" panose="05000000000000000000" pitchFamily="2" charset="2"/>
              </a:rPr>
              <a:t>较大的改进</a:t>
            </a:r>
          </a:p>
          <a:p>
            <a:pPr eaLnBrk="1" hangingPunct="1">
              <a:buFont typeface="Wingdings" panose="05000000000000000000" pitchFamily="2" charset="2"/>
              <a:buNone/>
            </a:pPr>
            <a:r>
              <a:rPr lang="zh-CN" altLang="en-US" sz="2400">
                <a:solidFill>
                  <a:srgbClr val="000066"/>
                </a:solidFill>
                <a:ea typeface="楷体_GB2312" pitchFamily="49" charset="-122"/>
                <a:sym typeface="Wingdings" panose="05000000000000000000" pitchFamily="2" charset="2"/>
              </a:rPr>
              <a:t>更快的方法</a:t>
            </a:r>
            <a:r>
              <a:rPr lang="en-US" altLang="zh-CN" sz="2400">
                <a:solidFill>
                  <a:srgbClr val="000066"/>
                </a:solidFill>
                <a:ea typeface="楷体_GB2312" pitchFamily="49" charset="-122"/>
                <a:sym typeface="Wingdings" panose="05000000000000000000" pitchFamily="2" charset="2"/>
              </a:rPr>
              <a:t>??</a:t>
            </a:r>
          </a:p>
        </p:txBody>
      </p:sp>
      <p:sp>
        <p:nvSpPr>
          <p:cNvPr id="34821" name="Text Box 5"/>
          <p:cNvSpPr txBox="1">
            <a:spLocks noChangeArrowheads="1"/>
          </p:cNvSpPr>
          <p:nvPr/>
        </p:nvSpPr>
        <p:spPr bwMode="auto">
          <a:xfrm>
            <a:off x="395288" y="3716338"/>
            <a:ext cx="8353425" cy="2530475"/>
          </a:xfrm>
          <a:prstGeom prst="rect">
            <a:avLst/>
          </a:prstGeom>
          <a:noFill/>
          <a:ln w="508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a:solidFill>
                  <a:srgbClr val="000066"/>
                </a:solidFill>
                <a:ea typeface="楷体_GB2312" pitchFamily="49" charset="-122"/>
              </a:rPr>
              <a:t>如果</a:t>
            </a:r>
            <a:r>
              <a:rPr lang="zh-CN" altLang="en-US" sz="2400">
                <a:solidFill>
                  <a:srgbClr val="FF0000"/>
                </a:solidFill>
                <a:ea typeface="楷体_GB2312" pitchFamily="49" charset="-122"/>
              </a:rPr>
              <a:t>将大整数分成更多段</a:t>
            </a:r>
            <a:r>
              <a:rPr lang="zh-CN" altLang="en-US" sz="2400">
                <a:solidFill>
                  <a:srgbClr val="000066"/>
                </a:solidFill>
                <a:ea typeface="楷体_GB2312" pitchFamily="49" charset="-122"/>
              </a:rPr>
              <a:t>，用</a:t>
            </a:r>
            <a:r>
              <a:rPr lang="zh-CN" altLang="en-US" sz="2400">
                <a:solidFill>
                  <a:srgbClr val="FF0000"/>
                </a:solidFill>
                <a:ea typeface="楷体_GB2312" pitchFamily="49" charset="-122"/>
              </a:rPr>
              <a:t>更复杂的方式把它们组合起来</a:t>
            </a:r>
            <a:r>
              <a:rPr lang="zh-CN" altLang="en-US" sz="2400">
                <a:solidFill>
                  <a:srgbClr val="000066"/>
                </a:solidFill>
                <a:ea typeface="楷体_GB2312" pitchFamily="49" charset="-122"/>
              </a:rPr>
              <a:t>，将有可能得到更优的算法。</a:t>
            </a:r>
          </a:p>
          <a:p>
            <a:pPr eaLnBrk="1" hangingPunct="1">
              <a:buFont typeface="Wingdings" panose="05000000000000000000" pitchFamily="2" charset="2"/>
              <a:buNone/>
            </a:pPr>
            <a:endParaRPr lang="zh-CN" altLang="en-US" sz="2400">
              <a:solidFill>
                <a:srgbClr val="000066"/>
              </a:solidFill>
              <a:ea typeface="楷体_GB2312" pitchFamily="49" charset="-122"/>
            </a:endParaRPr>
          </a:p>
          <a:p>
            <a:pPr eaLnBrk="1" hangingPunct="1">
              <a:buFont typeface="Wingdings" panose="05000000000000000000" pitchFamily="2" charset="2"/>
              <a:buNone/>
            </a:pPr>
            <a:r>
              <a:rPr lang="en-US" altLang="zh-CN" sz="2400">
                <a:solidFill>
                  <a:srgbClr val="000066"/>
                </a:solidFill>
                <a:ea typeface="楷体_GB2312" pitchFamily="49" charset="-122"/>
              </a:rPr>
              <a:t>2019</a:t>
            </a:r>
            <a:r>
              <a:rPr lang="zh-CN" altLang="en-US" sz="2400">
                <a:solidFill>
                  <a:srgbClr val="000066"/>
                </a:solidFill>
                <a:ea typeface="楷体_GB2312" pitchFamily="49" charset="-122"/>
              </a:rPr>
              <a:t>年的一项研究成果，采用了</a:t>
            </a:r>
            <a:r>
              <a:rPr lang="en-US" altLang="zh-CN" sz="2400">
                <a:solidFill>
                  <a:srgbClr val="000066"/>
                </a:solidFill>
                <a:ea typeface="楷体_GB2312" pitchFamily="49" charset="-122"/>
              </a:rPr>
              <a:t>1729</a:t>
            </a:r>
            <a:r>
              <a:rPr lang="zh-CN" altLang="en-US" sz="2400">
                <a:solidFill>
                  <a:srgbClr val="000066"/>
                </a:solidFill>
                <a:ea typeface="楷体_GB2312" pitchFamily="49" charset="-122"/>
              </a:rPr>
              <a:t>维的</a:t>
            </a:r>
            <a:r>
              <a:rPr lang="zh-CN" altLang="en-US" sz="2400" b="1">
                <a:solidFill>
                  <a:srgbClr val="000066"/>
                </a:solidFill>
                <a:ea typeface="黑体" panose="02010609060101010101" pitchFamily="49" charset="-122"/>
                <a:cs typeface="楷体_GB2312" pitchFamily="49" charset="-122"/>
              </a:rPr>
              <a:t>快速傅利叶变换</a:t>
            </a:r>
            <a:r>
              <a:rPr lang="en-US" altLang="zh-CN" sz="2400">
                <a:solidFill>
                  <a:srgbClr val="000066"/>
                </a:solidFill>
                <a:ea typeface="楷体_GB2312" pitchFamily="49" charset="-122"/>
              </a:rPr>
              <a:t>(FFT)</a:t>
            </a:r>
            <a:r>
              <a:rPr lang="zh-CN" altLang="en-US" sz="2400">
                <a:solidFill>
                  <a:srgbClr val="000066"/>
                </a:solidFill>
                <a:ea typeface="楷体_GB2312" pitchFamily="49" charset="-122"/>
              </a:rPr>
              <a:t>使得计算速度达到了</a:t>
            </a:r>
            <a:r>
              <a:rPr lang="en-US" altLang="zh-CN" sz="2400">
                <a:solidFill>
                  <a:srgbClr val="FF0000"/>
                </a:solidFill>
                <a:sym typeface="Wingdings" panose="05000000000000000000" pitchFamily="2" charset="2"/>
              </a:rPr>
              <a:t>O(nlogn) </a:t>
            </a:r>
            <a:r>
              <a:rPr lang="zh-CN" altLang="en-US" sz="2400">
                <a:solidFill>
                  <a:srgbClr val="000066"/>
                </a:solidFill>
                <a:ea typeface="楷体_GB2312" pitchFamily="49" charset="-122"/>
              </a:rPr>
              <a:t>。该方法也可以看作是一个复杂的分治算法。</a:t>
            </a:r>
          </a:p>
        </p:txBody>
      </p:sp>
      <p:pic>
        <p:nvPicPr>
          <p:cNvPr id="7" name="Picture 2" descr="极限！10亿位超级大整数相乘仅需30秒，半个世纪的猜测终被证明"/>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5905500"/>
            <a:ext cx="47625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21"/>
                                        </p:tgtEl>
                                        <p:attrNameLst>
                                          <p:attrName>style.visibility</p:attrName>
                                        </p:attrNameLst>
                                      </p:cBhvr>
                                      <p:to>
                                        <p:strVal val="visible"/>
                                      </p:to>
                                    </p:set>
                                    <p:animEffect transition="in" filter="blinds(horizontal)">
                                      <p:cBhvr>
                                        <p:cTn id="7" dur="500"/>
                                        <p:tgtEl>
                                          <p:spTgt spid="34821"/>
                                        </p:tgtEl>
                                      </p:cBhvr>
                                    </p:animEffect>
                                  </p:childTnLst>
                                </p:cTn>
                              </p:par>
                              <p:par>
                                <p:cTn id="8" presetID="1"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2FA288F8-7C64-4541-B384-0F8540E4FB28}" type="slidenum">
              <a:rPr lang="en-US" altLang="zh-CN" smtClean="0"/>
              <a:pPr>
                <a:defRPr/>
              </a:pPr>
              <a:t>17</a:t>
            </a:fld>
            <a:endParaRPr lang="en-US" altLang="zh-CN"/>
          </a:p>
        </p:txBody>
      </p:sp>
      <p:pic>
        <p:nvPicPr>
          <p:cNvPr id="129026" name="Picture 2" descr="MatrixMultComplexity_svg.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646" y="908720"/>
            <a:ext cx="9001000" cy="5186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209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agepphcloud.thepaper.cn/pph/image/122/464/6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036" y="-13996"/>
            <a:ext cx="4976964" cy="30734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a:spLocks noChangeArrowheads="1"/>
          </p:cNvSpPr>
          <p:nvPr/>
        </p:nvSpPr>
        <p:spPr bwMode="auto">
          <a:xfrm>
            <a:off x="685800" y="609600"/>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zh-CN" sz="4400" dirty="0" smtClean="0">
                <a:effectLst>
                  <a:outerShdw blurRad="38100" dist="38100" dir="2700000" algn="tl">
                    <a:srgbClr val="C0C0C0"/>
                  </a:outerShdw>
                </a:effectLst>
                <a:latin typeface="黑体" pitchFamily="2" charset="-122"/>
                <a:ea typeface="黑体" pitchFamily="2" charset="-122"/>
                <a:cs typeface="Times New Roman" pitchFamily="18" charset="0"/>
              </a:rPr>
              <a:t>2.5 </a:t>
            </a:r>
            <a:r>
              <a:rPr lang="zh-CN" altLang="en-US" sz="4400" dirty="0" smtClean="0">
                <a:effectLst>
                  <a:outerShdw blurRad="38100" dist="38100" dir="2700000" algn="tl">
                    <a:srgbClr val="C0C0C0"/>
                  </a:outerShdw>
                </a:effectLst>
                <a:latin typeface="黑体" pitchFamily="2" charset="-122"/>
                <a:ea typeface="黑体" pitchFamily="2" charset="-122"/>
                <a:cs typeface="Times New Roman" pitchFamily="18" charset="0"/>
              </a:rPr>
              <a:t>矩阵乘法</a:t>
            </a:r>
            <a:endPar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endParaRPr>
          </a:p>
        </p:txBody>
      </p:sp>
      <p:pic>
        <p:nvPicPr>
          <p:cNvPr id="4" name="图片 3"/>
          <p:cNvPicPr>
            <a:picLocks noChangeAspect="1"/>
          </p:cNvPicPr>
          <p:nvPr/>
        </p:nvPicPr>
        <p:blipFill rotWithShape="1">
          <a:blip r:embed="rId3"/>
          <a:srcRect r="48420"/>
          <a:stretch/>
        </p:blipFill>
        <p:spPr>
          <a:xfrm>
            <a:off x="685800" y="1628800"/>
            <a:ext cx="4919132" cy="5040560"/>
          </a:xfrm>
          <a:prstGeom prst="rect">
            <a:avLst/>
          </a:prstGeom>
        </p:spPr>
      </p:pic>
    </p:spTree>
    <p:extLst>
      <p:ext uri="{BB962C8B-B14F-4D97-AF65-F5344CB8AC3E}">
        <p14:creationId xmlns:p14="http://schemas.microsoft.com/office/powerpoint/2010/main" val="308433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69572" y="182240"/>
            <a:ext cx="7260480" cy="6487120"/>
          </a:xfrm>
          <a:prstGeom prst="rect">
            <a:avLst/>
          </a:prstGeom>
        </p:spPr>
      </p:pic>
      <p:pic>
        <p:nvPicPr>
          <p:cNvPr id="5" name="图片 4"/>
          <p:cNvPicPr>
            <a:picLocks noChangeAspect="1"/>
          </p:cNvPicPr>
          <p:nvPr/>
        </p:nvPicPr>
        <p:blipFill>
          <a:blip r:embed="rId3"/>
          <a:stretch>
            <a:fillRect/>
          </a:stretch>
        </p:blipFill>
        <p:spPr>
          <a:xfrm>
            <a:off x="2483768" y="5517232"/>
            <a:ext cx="6378196" cy="93610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98600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2"/>
          <p:cNvSpPr>
            <a:spLocks noGrp="1" noChangeArrowheads="1"/>
          </p:cNvSpPr>
          <p:nvPr>
            <p:ph type="title"/>
          </p:nvPr>
        </p:nvSpPr>
        <p:spPr>
          <a:xfrm>
            <a:off x="428625" y="285750"/>
            <a:ext cx="8077200" cy="855663"/>
          </a:xfrm>
        </p:spPr>
        <p:txBody>
          <a:bodyPr/>
          <a:lstStyle/>
          <a:p>
            <a:r>
              <a:rPr lang="zh-CN" altLang="en-US" smtClean="0"/>
              <a:t>学习要点</a:t>
            </a:r>
          </a:p>
        </p:txBody>
      </p:sp>
      <p:sp>
        <p:nvSpPr>
          <p:cNvPr id="54275" name="Rectangle 3"/>
          <p:cNvSpPr>
            <a:spLocks noGrp="1" noChangeArrowheads="1"/>
          </p:cNvSpPr>
          <p:nvPr>
            <p:ph type="body" idx="1"/>
          </p:nvPr>
        </p:nvSpPr>
        <p:spPr>
          <a:xfrm>
            <a:off x="357188" y="1052513"/>
            <a:ext cx="8404225" cy="5589587"/>
          </a:xfrm>
        </p:spPr>
        <p:txBody>
          <a:bodyPr/>
          <a:lstStyle/>
          <a:p>
            <a:r>
              <a:rPr lang="zh-CN" altLang="en-US" sz="2800" b="1" dirty="0" smtClean="0"/>
              <a:t>理解递归的概念</a:t>
            </a:r>
          </a:p>
          <a:p>
            <a:r>
              <a:rPr lang="zh-CN" altLang="en-US" sz="2800" b="1" dirty="0" smtClean="0"/>
              <a:t>掌握设计有效算法的分治策略</a:t>
            </a:r>
            <a:endParaRPr lang="zh-CN" altLang="en-US" sz="2800" b="1" dirty="0" smtClean="0">
              <a:sym typeface="Symbol" panose="05050102010706020507" pitchFamily="18" charset="2"/>
            </a:endParaRPr>
          </a:p>
          <a:p>
            <a:r>
              <a:rPr lang="zh-CN" altLang="en-US" sz="2800" b="1" dirty="0" smtClean="0"/>
              <a:t>通过下面的范例学习分治策略设计技巧</a:t>
            </a:r>
          </a:p>
          <a:p>
            <a:pPr>
              <a:buNone/>
              <a:defRPr/>
            </a:pPr>
            <a:r>
              <a:rPr lang="zh-CN" altLang="en-US" sz="2800" b="1" dirty="0" smtClean="0"/>
              <a:t>（</a:t>
            </a:r>
            <a:r>
              <a:rPr lang="en-US" altLang="zh-CN" sz="2800" b="1" dirty="0"/>
              <a:t>1</a:t>
            </a:r>
            <a:r>
              <a:rPr lang="zh-CN" altLang="en-US" sz="2800" b="1" dirty="0"/>
              <a:t>）</a:t>
            </a:r>
            <a:r>
              <a:rPr lang="zh-CN" altLang="en-US" sz="2800" b="1" dirty="0">
                <a:solidFill>
                  <a:srgbClr val="FF0000"/>
                </a:solidFill>
              </a:rPr>
              <a:t>二分搜索技术</a:t>
            </a:r>
            <a:r>
              <a:rPr lang="zh-CN" altLang="en-US" sz="2800" b="1" dirty="0"/>
              <a:t>； </a:t>
            </a:r>
          </a:p>
          <a:p>
            <a:pPr>
              <a:buNone/>
              <a:defRPr/>
            </a:pPr>
            <a:r>
              <a:rPr lang="zh-CN" altLang="en-US" sz="2800" b="1" dirty="0"/>
              <a:t>（</a:t>
            </a:r>
            <a:r>
              <a:rPr lang="en-US" altLang="zh-CN" sz="2800" b="1" dirty="0"/>
              <a:t>2</a:t>
            </a:r>
            <a:r>
              <a:rPr lang="zh-CN" altLang="en-US" sz="2800" b="1" dirty="0"/>
              <a:t>）</a:t>
            </a:r>
            <a:r>
              <a:rPr lang="zh-CN" altLang="en-US" sz="2800" b="1" dirty="0"/>
              <a:t>大整数</a:t>
            </a:r>
            <a:r>
              <a:rPr lang="zh-CN" altLang="en-US" sz="2800" b="1" dirty="0" smtClean="0"/>
              <a:t>乘法、矩阵乘法；</a:t>
            </a:r>
            <a:endParaRPr lang="zh-CN" altLang="en-US" sz="2800" b="1" dirty="0"/>
          </a:p>
          <a:p>
            <a:pPr marL="0" indent="0">
              <a:buNone/>
              <a:defRPr/>
            </a:pPr>
            <a:r>
              <a:rPr lang="zh-CN" altLang="en-US" sz="2800" b="1" dirty="0"/>
              <a:t>（</a:t>
            </a:r>
            <a:r>
              <a:rPr lang="en-US" altLang="zh-CN" sz="2800" b="1" dirty="0"/>
              <a:t>3</a:t>
            </a:r>
            <a:r>
              <a:rPr lang="zh-CN" altLang="en-US" sz="2800" b="1" dirty="0"/>
              <a:t>）棋盘覆盖；</a:t>
            </a:r>
          </a:p>
          <a:p>
            <a:pPr>
              <a:buNone/>
              <a:defRPr/>
            </a:pPr>
            <a:r>
              <a:rPr lang="zh-CN" altLang="en-US" sz="2800" b="1" dirty="0"/>
              <a:t>（</a:t>
            </a:r>
            <a:r>
              <a:rPr lang="en-US" altLang="zh-CN" sz="2800" b="1" dirty="0"/>
              <a:t>4</a:t>
            </a:r>
            <a:r>
              <a:rPr lang="zh-CN" altLang="en-US" sz="2800" b="1" dirty="0"/>
              <a:t>）合并排序和快速排序；</a:t>
            </a:r>
          </a:p>
          <a:p>
            <a:pPr>
              <a:buNone/>
              <a:defRPr/>
            </a:pPr>
            <a:r>
              <a:rPr lang="zh-CN" altLang="en-US" sz="2800" b="1" dirty="0"/>
              <a:t>（</a:t>
            </a:r>
            <a:r>
              <a:rPr lang="en-US" altLang="zh-CN" sz="2800" b="1" dirty="0"/>
              <a:t>5</a:t>
            </a:r>
            <a:r>
              <a:rPr lang="zh-CN" altLang="en-US" sz="2800" b="1" dirty="0"/>
              <a:t>）线性时间选择；</a:t>
            </a:r>
          </a:p>
          <a:p>
            <a:pPr>
              <a:buNone/>
              <a:defRPr/>
            </a:pPr>
            <a:r>
              <a:rPr lang="zh-CN" altLang="en-US" sz="2800" b="1" dirty="0"/>
              <a:t>（</a:t>
            </a:r>
            <a:r>
              <a:rPr lang="en-US" altLang="zh-CN" sz="2800" b="1" dirty="0"/>
              <a:t>6</a:t>
            </a:r>
            <a:r>
              <a:rPr lang="zh-CN" altLang="en-US" sz="2800" b="1" dirty="0"/>
              <a:t>）最接近点对问题 ；</a:t>
            </a:r>
            <a:endParaRPr lang="en-US" altLang="zh-CN" sz="2800" b="1" dirty="0"/>
          </a:p>
          <a:p>
            <a:pPr>
              <a:buNone/>
              <a:defRPr/>
            </a:pPr>
            <a:r>
              <a:rPr lang="zh-CN" altLang="en-US" sz="2800" b="1" dirty="0"/>
              <a:t>（</a:t>
            </a:r>
            <a:r>
              <a:rPr lang="en-US" altLang="zh-CN" sz="2800" b="1" dirty="0"/>
              <a:t>7</a:t>
            </a:r>
            <a:r>
              <a:rPr lang="zh-CN" altLang="en-US" sz="2800" b="1" dirty="0"/>
              <a:t>）循环赛日程表</a:t>
            </a:r>
            <a:endParaRPr lang="zh-CN" altLang="en-US" sz="2800" b="1" dirty="0"/>
          </a:p>
        </p:txBody>
      </p:sp>
    </p:spTree>
    <p:extLst>
      <p:ext uri="{BB962C8B-B14F-4D97-AF65-F5344CB8AC3E}">
        <p14:creationId xmlns:p14="http://schemas.microsoft.com/office/powerpoint/2010/main" val="212165354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2.5 Strassen</a:t>
            </a:r>
            <a:r>
              <a:rPr lang="zh-CN" altLang="en-US" dirty="0" smtClean="0"/>
              <a:t>矩阵乘法</a:t>
            </a:r>
            <a:endParaRPr lang="zh-CN" altLang="en-US" dirty="0"/>
          </a:p>
        </p:txBody>
      </p:sp>
      <p:pic>
        <p:nvPicPr>
          <p:cNvPr id="4" name="图片 3"/>
          <p:cNvPicPr>
            <a:picLocks noChangeAspect="1"/>
          </p:cNvPicPr>
          <p:nvPr/>
        </p:nvPicPr>
        <p:blipFill rotWithShape="1">
          <a:blip r:embed="rId2"/>
          <a:srcRect b="43973"/>
          <a:stretch/>
        </p:blipFill>
        <p:spPr>
          <a:xfrm>
            <a:off x="323528" y="1556792"/>
            <a:ext cx="8713439" cy="4232242"/>
          </a:xfrm>
          <a:prstGeom prst="rect">
            <a:avLst/>
          </a:prstGeom>
        </p:spPr>
      </p:pic>
      <p:sp>
        <p:nvSpPr>
          <p:cNvPr id="6" name="矩形 5"/>
          <p:cNvSpPr/>
          <p:nvPr/>
        </p:nvSpPr>
        <p:spPr>
          <a:xfrm>
            <a:off x="7081809" y="507161"/>
            <a:ext cx="1813638" cy="692497"/>
          </a:xfrm>
          <a:prstGeom prst="rect">
            <a:avLst/>
          </a:prstGeom>
          <a:noFill/>
        </p:spPr>
        <p:txBody>
          <a:bodyPr wrap="none" lIns="68580" tIns="34290" rIns="68580" bIns="34290">
            <a:spAutoFit/>
          </a:bodyPr>
          <a:lstStyle/>
          <a:p>
            <a:pPr algn="ctr"/>
            <a:r>
              <a:rPr lang="en-US" altLang="zh-CN" sz="4050" b="1" dirty="0">
                <a:ln w="22225">
                  <a:solidFill>
                    <a:schemeClr val="accent2"/>
                  </a:solidFill>
                  <a:prstDash val="solid"/>
                </a:ln>
                <a:solidFill>
                  <a:schemeClr val="accent2">
                    <a:lumMod val="40000"/>
                    <a:lumOff val="60000"/>
                  </a:schemeClr>
                </a:solidFill>
              </a:rPr>
              <a:t>1969</a:t>
            </a:r>
            <a:r>
              <a:rPr lang="zh-CN" altLang="en-US" sz="4050" b="1" dirty="0">
                <a:ln w="22225">
                  <a:solidFill>
                    <a:schemeClr val="accent2"/>
                  </a:solidFill>
                  <a:prstDash val="solid"/>
                </a:ln>
                <a:solidFill>
                  <a:schemeClr val="accent2">
                    <a:lumMod val="40000"/>
                    <a:lumOff val="60000"/>
                  </a:schemeClr>
                </a:solidFill>
              </a:rPr>
              <a:t>年</a:t>
            </a:r>
            <a:endParaRPr lang="zh-CN" altLang="en-US" sz="405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4846096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srcRect t="56028"/>
          <a:stretch/>
        </p:blipFill>
        <p:spPr>
          <a:xfrm>
            <a:off x="611560" y="620688"/>
            <a:ext cx="7560840" cy="2882236"/>
          </a:xfrm>
          <a:prstGeom prst="rect">
            <a:avLst/>
          </a:prstGeom>
        </p:spPr>
      </p:pic>
      <p:pic>
        <p:nvPicPr>
          <p:cNvPr id="5" name="内容占位符 4"/>
          <p:cNvPicPr>
            <a:picLocks noGrp="1" noChangeAspect="1"/>
          </p:cNvPicPr>
          <p:nvPr>
            <p:ph idx="1"/>
          </p:nvPr>
        </p:nvPicPr>
        <p:blipFill>
          <a:blip r:embed="rId3"/>
          <a:stretch>
            <a:fillRect/>
          </a:stretch>
        </p:blipFill>
        <p:spPr>
          <a:xfrm>
            <a:off x="539552" y="3789040"/>
            <a:ext cx="6192688" cy="2266795"/>
          </a:xfrm>
          <a:prstGeom prst="rect">
            <a:avLst/>
          </a:prstGeom>
        </p:spPr>
      </p:pic>
    </p:spTree>
    <p:extLst>
      <p:ext uri="{BB962C8B-B14F-4D97-AF65-F5344CB8AC3E}">
        <p14:creationId xmlns:p14="http://schemas.microsoft.com/office/powerpoint/2010/main" val="35004685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srcRect b="66342"/>
          <a:stretch/>
        </p:blipFill>
        <p:spPr>
          <a:xfrm>
            <a:off x="-30826" y="1196752"/>
            <a:ext cx="9510451" cy="2753196"/>
          </a:xfrm>
          <a:prstGeom prst="rect">
            <a:avLst/>
          </a:prstGeom>
        </p:spPr>
      </p:pic>
      <p:pic>
        <p:nvPicPr>
          <p:cNvPr id="3074" name="Picture 2" descr="https://imagepphcloud.thepaper.cn/pph/image/122/464/67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3808" y="4941168"/>
            <a:ext cx="1764896" cy="580128"/>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p:cNvSpPr txBox="1">
            <a:spLocks/>
          </p:cNvSpPr>
          <p:nvPr/>
        </p:nvSpPr>
        <p:spPr bwMode="auto">
          <a:xfrm>
            <a:off x="609600" y="4302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400" b="0" i="0">
                <a:solidFill>
                  <a:srgbClr val="000066"/>
                </a:solidFill>
                <a:latin typeface="黑体"/>
                <a:ea typeface="+mj-ea"/>
                <a:cs typeface="黑体"/>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a:lstStyle>
          <a:p>
            <a:r>
              <a:rPr lang="en-US" altLang="zh-CN" kern="0" dirty="0" smtClean="0"/>
              <a:t>2.5 Strassen</a:t>
            </a:r>
            <a:r>
              <a:rPr lang="zh-CN" altLang="en-US" kern="0" dirty="0" smtClean="0"/>
              <a:t>矩阵乘法</a:t>
            </a:r>
            <a:endParaRPr lang="zh-CN" altLang="en-US" kern="0" dirty="0"/>
          </a:p>
        </p:txBody>
      </p:sp>
    </p:spTree>
    <p:extLst>
      <p:ext uri="{BB962C8B-B14F-4D97-AF65-F5344CB8AC3E}">
        <p14:creationId xmlns:p14="http://schemas.microsoft.com/office/powerpoint/2010/main" val="1402565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rotWithShape="1">
          <a:blip r:embed="rId3"/>
          <a:srcRect t="30806"/>
          <a:stretch/>
        </p:blipFill>
        <p:spPr>
          <a:xfrm>
            <a:off x="179512" y="1196752"/>
            <a:ext cx="8605749" cy="5121546"/>
          </a:xfrm>
          <a:prstGeom prst="rect">
            <a:avLst/>
          </a:prstGeom>
        </p:spPr>
      </p:pic>
      <p:sp>
        <p:nvSpPr>
          <p:cNvPr id="7" name="标题 1"/>
          <p:cNvSpPr txBox="1">
            <a:spLocks/>
          </p:cNvSpPr>
          <p:nvPr/>
        </p:nvSpPr>
        <p:spPr bwMode="auto">
          <a:xfrm>
            <a:off x="645274" y="345010"/>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400" b="0" i="0">
                <a:solidFill>
                  <a:srgbClr val="000066"/>
                </a:solidFill>
                <a:latin typeface="黑体"/>
                <a:ea typeface="+mj-ea"/>
                <a:cs typeface="黑体"/>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a:lstStyle>
          <a:p>
            <a:r>
              <a:rPr lang="en-US" altLang="zh-CN" kern="0" dirty="0" smtClean="0"/>
              <a:t>2.5 Strassen</a:t>
            </a:r>
            <a:r>
              <a:rPr lang="zh-CN" altLang="en-US" kern="0" dirty="0" smtClean="0"/>
              <a:t>矩阵乘法</a:t>
            </a:r>
            <a:endParaRPr lang="zh-CN" altLang="en-US" kern="0" dirty="0"/>
          </a:p>
        </p:txBody>
      </p:sp>
    </p:spTree>
    <p:extLst>
      <p:ext uri="{BB962C8B-B14F-4D97-AF65-F5344CB8AC3E}">
        <p14:creationId xmlns:p14="http://schemas.microsoft.com/office/powerpoint/2010/main" val="26593381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E6890BF8-5DCE-490F-A6A9-DD65EFA591F8}" type="slidenum">
              <a:rPr lang="zh-CN" altLang="zh-CN" smtClean="0"/>
              <a:pPr>
                <a:defRPr/>
              </a:pPr>
              <a:t>24</a:t>
            </a:fld>
            <a:endParaRPr lang="zh-CN" altLang="zh-CN"/>
          </a:p>
        </p:txBody>
      </p:sp>
      <p:pic>
        <p:nvPicPr>
          <p:cNvPr id="5" name="图片 4"/>
          <p:cNvPicPr>
            <a:picLocks noChangeAspect="1"/>
          </p:cNvPicPr>
          <p:nvPr/>
        </p:nvPicPr>
        <p:blipFill>
          <a:blip r:embed="rId2"/>
          <a:stretch>
            <a:fillRect/>
          </a:stretch>
        </p:blipFill>
        <p:spPr>
          <a:xfrm>
            <a:off x="310093" y="1233030"/>
            <a:ext cx="8376707" cy="5026024"/>
          </a:xfrm>
          <a:prstGeom prst="rect">
            <a:avLst/>
          </a:prstGeom>
        </p:spPr>
      </p:pic>
      <p:sp>
        <p:nvSpPr>
          <p:cNvPr id="6" name="标题 1"/>
          <p:cNvSpPr txBox="1">
            <a:spLocks/>
          </p:cNvSpPr>
          <p:nvPr/>
        </p:nvSpPr>
        <p:spPr bwMode="auto">
          <a:xfrm>
            <a:off x="645274" y="345010"/>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4400" b="0" i="0">
                <a:solidFill>
                  <a:srgbClr val="000066"/>
                </a:solidFill>
                <a:latin typeface="黑体"/>
                <a:ea typeface="+mj-ea"/>
                <a:cs typeface="黑体"/>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a:lstStyle>
          <a:p>
            <a:r>
              <a:rPr lang="en-US" altLang="zh-CN" kern="0" dirty="0" smtClean="0"/>
              <a:t>2.5 Strassen</a:t>
            </a:r>
            <a:r>
              <a:rPr lang="zh-CN" altLang="en-US" kern="0" dirty="0" smtClean="0"/>
              <a:t>矩阵乘法</a:t>
            </a:r>
            <a:endParaRPr lang="zh-CN" altLang="en-US" kern="0" dirty="0"/>
          </a:p>
        </p:txBody>
      </p:sp>
    </p:spTree>
    <p:extLst>
      <p:ext uri="{BB962C8B-B14F-4D97-AF65-F5344CB8AC3E}">
        <p14:creationId xmlns:p14="http://schemas.microsoft.com/office/powerpoint/2010/main" val="11076573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2"/>
          <p:cNvSpPr>
            <a:spLocks noGrp="1" noChangeArrowheads="1"/>
          </p:cNvSpPr>
          <p:nvPr>
            <p:ph type="title" idx="4294967295"/>
          </p:nvPr>
        </p:nvSpPr>
        <p:spPr>
          <a:xfrm>
            <a:off x="428625" y="285750"/>
            <a:ext cx="8077200" cy="855663"/>
          </a:xfrm>
        </p:spPr>
        <p:txBody>
          <a:bodyPr/>
          <a:lstStyle/>
          <a:p>
            <a:r>
              <a:rPr lang="zh-CN" altLang="en-US" smtClean="0"/>
              <a:t>学习要点</a:t>
            </a:r>
          </a:p>
        </p:txBody>
      </p:sp>
      <p:sp>
        <p:nvSpPr>
          <p:cNvPr id="26627" name="Rectangle 3"/>
          <p:cNvSpPr>
            <a:spLocks noGrp="1" noChangeArrowheads="1"/>
          </p:cNvSpPr>
          <p:nvPr>
            <p:ph type="body" idx="1"/>
          </p:nvPr>
        </p:nvSpPr>
        <p:spPr>
          <a:xfrm>
            <a:off x="357188" y="1052513"/>
            <a:ext cx="8404225" cy="5589587"/>
          </a:xfrm>
        </p:spPr>
        <p:txBody>
          <a:bodyPr/>
          <a:lstStyle/>
          <a:p>
            <a:pPr>
              <a:defRPr/>
            </a:pPr>
            <a:r>
              <a:rPr lang="zh-CN" altLang="en-US" sz="2800" b="1" dirty="0"/>
              <a:t>理解递归的概念</a:t>
            </a:r>
          </a:p>
          <a:p>
            <a:pPr>
              <a:defRPr/>
            </a:pPr>
            <a:r>
              <a:rPr lang="zh-CN" altLang="en-US" sz="2800" b="1" dirty="0"/>
              <a:t>掌握设计有效算法的分治策略</a:t>
            </a:r>
            <a:endParaRPr lang="zh-CN" altLang="en-US" sz="2800" b="1" dirty="0">
              <a:sym typeface="Symbol" panose="05050102010706020507" pitchFamily="18" charset="2"/>
            </a:endParaRPr>
          </a:p>
          <a:p>
            <a:pPr>
              <a:defRPr/>
            </a:pPr>
            <a:endParaRPr lang="en-US" altLang="zh-CN" sz="2800" b="1" dirty="0"/>
          </a:p>
          <a:p>
            <a:pPr>
              <a:defRPr/>
            </a:pPr>
            <a:r>
              <a:rPr lang="zh-CN" altLang="en-US" sz="2800" b="1" dirty="0"/>
              <a:t>通过下面的范例学习分治策略设计技巧</a:t>
            </a:r>
          </a:p>
          <a:p>
            <a:pPr>
              <a:buFont typeface="Wingdings" panose="05000000000000000000" pitchFamily="2" charset="2"/>
              <a:buNone/>
              <a:defRPr/>
            </a:pPr>
            <a:r>
              <a:rPr lang="zh-CN" altLang="en-US" sz="2800" b="1" dirty="0"/>
              <a:t>（</a:t>
            </a:r>
            <a:r>
              <a:rPr lang="en-US" altLang="zh-CN" sz="2800" b="1" dirty="0"/>
              <a:t>1</a:t>
            </a:r>
            <a:r>
              <a:rPr lang="zh-CN" altLang="en-US" sz="2800" b="1" dirty="0"/>
              <a:t>）二分搜索技术； </a:t>
            </a:r>
          </a:p>
          <a:p>
            <a:pPr>
              <a:buFont typeface="Wingdings" panose="05000000000000000000" pitchFamily="2" charset="2"/>
              <a:buNone/>
              <a:defRPr/>
            </a:pPr>
            <a:r>
              <a:rPr lang="zh-CN" altLang="en-US" sz="2800" b="1" dirty="0"/>
              <a:t>（</a:t>
            </a:r>
            <a:r>
              <a:rPr lang="en-US" altLang="zh-CN" sz="2800" b="1" dirty="0"/>
              <a:t>2</a:t>
            </a:r>
            <a:r>
              <a:rPr lang="zh-CN" altLang="en-US" sz="2800" b="1" dirty="0"/>
              <a:t>）大整数乘法；</a:t>
            </a:r>
          </a:p>
          <a:p>
            <a:pPr marL="0" indent="0">
              <a:buFont typeface="Wingdings" panose="05000000000000000000" pitchFamily="2" charset="2"/>
              <a:buNone/>
              <a:defRPr/>
            </a:pPr>
            <a:r>
              <a:rPr lang="zh-CN" altLang="en-US" sz="2800" b="1" dirty="0"/>
              <a:t>（</a:t>
            </a:r>
            <a:r>
              <a:rPr lang="en-US" altLang="zh-CN" sz="2800" b="1" dirty="0"/>
              <a:t>3</a:t>
            </a:r>
            <a:r>
              <a:rPr lang="zh-CN" altLang="en-US" sz="2800" b="1" dirty="0"/>
              <a:t>）</a:t>
            </a:r>
            <a:r>
              <a:rPr lang="zh-CN" altLang="en-US" sz="2800" b="1" dirty="0">
                <a:solidFill>
                  <a:srgbClr val="FF0000"/>
                </a:solidFill>
              </a:rPr>
              <a:t>棋盘覆盖</a:t>
            </a:r>
            <a:r>
              <a:rPr lang="zh-CN" altLang="en-US" sz="2800" b="1" dirty="0"/>
              <a:t>；</a:t>
            </a:r>
          </a:p>
          <a:p>
            <a:pPr>
              <a:buFont typeface="Wingdings" panose="05000000000000000000" pitchFamily="2" charset="2"/>
              <a:buNone/>
              <a:defRPr/>
            </a:pPr>
            <a:r>
              <a:rPr lang="zh-CN" altLang="en-US" sz="2800" b="1" dirty="0"/>
              <a:t>（</a:t>
            </a:r>
            <a:r>
              <a:rPr lang="en-US" altLang="zh-CN" sz="2800" b="1" dirty="0"/>
              <a:t>4</a:t>
            </a:r>
            <a:r>
              <a:rPr lang="zh-CN" altLang="en-US" sz="2800" b="1" dirty="0"/>
              <a:t>）合并排序和快速排序；</a:t>
            </a:r>
          </a:p>
          <a:p>
            <a:pPr>
              <a:buFont typeface="Wingdings" panose="05000000000000000000" pitchFamily="2" charset="2"/>
              <a:buNone/>
              <a:defRPr/>
            </a:pPr>
            <a:r>
              <a:rPr lang="zh-CN" altLang="en-US" sz="2800" b="1" dirty="0"/>
              <a:t>（</a:t>
            </a:r>
            <a:r>
              <a:rPr lang="en-US" altLang="zh-CN" sz="2800" b="1" dirty="0"/>
              <a:t>5</a:t>
            </a:r>
            <a:r>
              <a:rPr lang="zh-CN" altLang="en-US" sz="2800" b="1" dirty="0"/>
              <a:t>）线性时间选择；</a:t>
            </a:r>
          </a:p>
          <a:p>
            <a:pPr>
              <a:buFont typeface="Wingdings" panose="05000000000000000000" pitchFamily="2" charset="2"/>
              <a:buNone/>
              <a:defRPr/>
            </a:pPr>
            <a:r>
              <a:rPr lang="zh-CN" altLang="en-US" sz="2800" b="1" dirty="0"/>
              <a:t>（</a:t>
            </a:r>
            <a:r>
              <a:rPr lang="en-US" altLang="zh-CN" sz="2800" b="1" dirty="0"/>
              <a:t>6</a:t>
            </a:r>
            <a:r>
              <a:rPr lang="zh-CN" altLang="en-US" sz="2800" b="1" dirty="0"/>
              <a:t>）最接近点对问题 ；</a:t>
            </a:r>
            <a:endParaRPr lang="en-US" altLang="zh-CN" sz="2800" b="1" dirty="0"/>
          </a:p>
          <a:p>
            <a:pPr>
              <a:buFont typeface="Wingdings" panose="05000000000000000000" pitchFamily="2" charset="2"/>
              <a:buNone/>
              <a:defRPr/>
            </a:pPr>
            <a:r>
              <a:rPr lang="zh-CN" altLang="en-US" sz="2800" b="1" dirty="0"/>
              <a:t>（</a:t>
            </a:r>
            <a:r>
              <a:rPr lang="en-US" altLang="zh-CN" sz="2800" b="1" dirty="0"/>
              <a:t>7</a:t>
            </a:r>
            <a:r>
              <a:rPr lang="zh-CN" altLang="en-US" sz="2800" b="1" dirty="0"/>
              <a:t>）循环赛日程表</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object 2"/>
          <p:cNvGrpSpPr>
            <a:grpSpLocks/>
          </p:cNvGrpSpPr>
          <p:nvPr/>
        </p:nvGrpSpPr>
        <p:grpSpPr bwMode="auto">
          <a:xfrm>
            <a:off x="246063" y="342900"/>
            <a:ext cx="4079875" cy="1231900"/>
            <a:chOff x="245363" y="342900"/>
            <a:chExt cx="4080510" cy="1232535"/>
          </a:xfrm>
        </p:grpSpPr>
        <p:pic>
          <p:nvPicPr>
            <p:cNvPr id="25607"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363" y="342900"/>
              <a:ext cx="1846326" cy="123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455" y="342900"/>
              <a:ext cx="2963418" cy="123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03" name="object 5"/>
          <p:cNvSpPr>
            <a:spLocks noGrp="1" noChangeArrowheads="1"/>
          </p:cNvSpPr>
          <p:nvPr>
            <p:ph type="title"/>
          </p:nvPr>
        </p:nvSpPr>
        <p:spPr>
          <a:xfrm>
            <a:off x="579438" y="525463"/>
            <a:ext cx="3378200" cy="696912"/>
          </a:xfrm>
        </p:spPr>
        <p:txBody>
          <a:bodyPr tIns="13335">
            <a:spAutoFit/>
          </a:bodyPr>
          <a:lstStyle/>
          <a:p>
            <a:pPr marL="12700">
              <a:spcBef>
                <a:spcPts val="100"/>
              </a:spcBef>
            </a:pPr>
            <a:r>
              <a:rPr lang="zh-CN" altLang="zh-CN" smtClean="0">
                <a:latin typeface="黑体" panose="02010609060101010101" pitchFamily="49" charset="-122"/>
                <a:ea typeface="黑体" panose="02010609060101010101" pitchFamily="49" charset="-122"/>
              </a:rPr>
              <a:t>2.6 棋盘覆盖</a:t>
            </a:r>
          </a:p>
        </p:txBody>
      </p:sp>
      <p:sp>
        <p:nvSpPr>
          <p:cNvPr id="25604" name="object 6"/>
          <p:cNvSpPr txBox="1">
            <a:spLocks noChangeArrowheads="1"/>
          </p:cNvSpPr>
          <p:nvPr/>
        </p:nvSpPr>
        <p:spPr bwMode="auto">
          <a:xfrm>
            <a:off x="709613" y="1522413"/>
            <a:ext cx="8039100"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254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100"/>
              </a:spcBef>
            </a:pPr>
            <a:r>
              <a:rPr lang="zh-CN" altLang="zh-CN" sz="2400" b="1">
                <a:latin typeface="微软雅黑" panose="020B0503020204020204" pitchFamily="34" charset="-122"/>
                <a:ea typeface="微软雅黑" panose="020B0503020204020204" pitchFamily="34" charset="-122"/>
              </a:rPr>
              <a:t>在一个</a:t>
            </a:r>
            <a:r>
              <a:rPr lang="zh-CN" altLang="zh-CN" sz="2400" b="1">
                <a:cs typeface="Arial" panose="020B0604020202020204" pitchFamily="34" charset="0"/>
              </a:rPr>
              <a:t>2</a:t>
            </a:r>
            <a:r>
              <a:rPr lang="zh-CN" altLang="zh-CN" sz="2400" b="1" baseline="24000">
                <a:cs typeface="Arial" panose="020B0604020202020204" pitchFamily="34" charset="0"/>
              </a:rPr>
              <a:t>k</a:t>
            </a:r>
            <a:r>
              <a:rPr lang="zh-CN" altLang="zh-CN" sz="2400" b="1">
                <a:latin typeface="微软雅黑" panose="020B0503020204020204" pitchFamily="34" charset="-122"/>
                <a:ea typeface="微软雅黑" panose="020B0503020204020204" pitchFamily="34" charset="-122"/>
              </a:rPr>
              <a:t>×</a:t>
            </a:r>
            <a:r>
              <a:rPr lang="zh-CN" altLang="zh-CN" sz="2400" b="1">
                <a:cs typeface="Arial" panose="020B0604020202020204" pitchFamily="34" charset="0"/>
              </a:rPr>
              <a:t>2</a:t>
            </a:r>
            <a:r>
              <a:rPr lang="zh-CN" altLang="zh-CN" sz="2400" b="1" baseline="24000">
                <a:cs typeface="Arial" panose="020B0604020202020204" pitchFamily="34" charset="0"/>
              </a:rPr>
              <a:t>k </a:t>
            </a:r>
            <a:r>
              <a:rPr lang="zh-CN" altLang="zh-CN" sz="2400" b="1">
                <a:latin typeface="微软雅黑" panose="020B0503020204020204" pitchFamily="34" charset="-122"/>
                <a:ea typeface="微软雅黑" panose="020B0503020204020204" pitchFamily="34" charset="-122"/>
              </a:rPr>
              <a:t>个方格组成的棋盘中，恰有一个方格与其它方 格不同，称该方格为一特殊方格，且称该棋盘为一特殊棋盘。在</a:t>
            </a:r>
            <a:r>
              <a:rPr lang="zh-CN" altLang="zh-CN" sz="2400" b="1">
                <a:solidFill>
                  <a:srgbClr val="FF0000"/>
                </a:solidFill>
                <a:latin typeface="微软雅黑" panose="020B0503020204020204" pitchFamily="34" charset="-122"/>
                <a:ea typeface="微软雅黑" panose="020B0503020204020204" pitchFamily="34" charset="-122"/>
              </a:rPr>
              <a:t>棋盘覆盖问题</a:t>
            </a:r>
            <a:r>
              <a:rPr lang="zh-CN" altLang="zh-CN" sz="2400" b="1">
                <a:latin typeface="微软雅黑" panose="020B0503020204020204" pitchFamily="34" charset="-122"/>
                <a:ea typeface="微软雅黑" panose="020B0503020204020204" pitchFamily="34" charset="-122"/>
              </a:rPr>
              <a:t>中，要用图示的</a:t>
            </a:r>
            <a:r>
              <a:rPr lang="zh-CN" altLang="zh-CN" sz="2400" b="1">
                <a:cs typeface="Arial" panose="020B0604020202020204" pitchFamily="34" charset="0"/>
              </a:rPr>
              <a:t>4</a:t>
            </a:r>
            <a:r>
              <a:rPr lang="zh-CN" altLang="zh-CN" sz="2400" b="1">
                <a:latin typeface="微软雅黑" panose="020B0503020204020204" pitchFamily="34" charset="-122"/>
                <a:ea typeface="微软雅黑" panose="020B0503020204020204" pitchFamily="34" charset="-122"/>
              </a:rPr>
              <a:t>种不同形态的</a:t>
            </a:r>
            <a:r>
              <a:rPr lang="zh-CN" altLang="zh-CN" sz="2400" b="1">
                <a:cs typeface="Arial" panose="020B0604020202020204" pitchFamily="34" charset="0"/>
              </a:rPr>
              <a:t>L</a:t>
            </a:r>
            <a:r>
              <a:rPr lang="zh-CN" altLang="zh-CN" sz="2400" b="1">
                <a:latin typeface="微软雅黑" panose="020B0503020204020204" pitchFamily="34" charset="-122"/>
                <a:ea typeface="微软雅黑" panose="020B0503020204020204" pitchFamily="34" charset="-122"/>
              </a:rPr>
              <a:t>型骨牌覆盖给定的特殊棋盘上除特殊方格以外的所有方格，且任何</a:t>
            </a:r>
            <a:r>
              <a:rPr lang="zh-CN" altLang="zh-CN" sz="2400" b="1">
                <a:cs typeface="Arial" panose="020B0604020202020204" pitchFamily="34" charset="0"/>
              </a:rPr>
              <a:t>2</a:t>
            </a:r>
            <a:r>
              <a:rPr lang="zh-CN" altLang="zh-CN" sz="2400" b="1">
                <a:latin typeface="微软雅黑" panose="020B0503020204020204" pitchFamily="34" charset="-122"/>
                <a:ea typeface="微软雅黑" panose="020B0503020204020204" pitchFamily="34" charset="-122"/>
              </a:rPr>
              <a:t>个</a:t>
            </a:r>
            <a:r>
              <a:rPr lang="zh-CN" altLang="zh-CN" sz="2400" b="1">
                <a:cs typeface="Arial" panose="020B0604020202020204" pitchFamily="34" charset="0"/>
              </a:rPr>
              <a:t>L</a:t>
            </a:r>
            <a:r>
              <a:rPr lang="zh-CN" altLang="zh-CN" sz="2400" b="1">
                <a:latin typeface="微软雅黑" panose="020B0503020204020204" pitchFamily="34" charset="-122"/>
                <a:ea typeface="微软雅黑" panose="020B0503020204020204" pitchFamily="34" charset="-122"/>
              </a:rPr>
              <a:t>型骨牌不得重叠覆盖。</a:t>
            </a:r>
            <a:endParaRPr lang="zh-CN" altLang="zh-CN" sz="2400">
              <a:latin typeface="微软雅黑" panose="020B0503020204020204" pitchFamily="34" charset="-122"/>
              <a:ea typeface="微软雅黑" panose="020B0503020204020204" pitchFamily="34" charset="-122"/>
            </a:endParaRPr>
          </a:p>
        </p:txBody>
      </p:sp>
      <p:pic>
        <p:nvPicPr>
          <p:cNvPr id="25605"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075" y="3713163"/>
            <a:ext cx="1855788"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5850" y="4144963"/>
            <a:ext cx="4676775"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object 2"/>
          <p:cNvGrpSpPr>
            <a:grpSpLocks/>
          </p:cNvGrpSpPr>
          <p:nvPr/>
        </p:nvGrpSpPr>
        <p:grpSpPr bwMode="auto">
          <a:xfrm>
            <a:off x="101600" y="201613"/>
            <a:ext cx="4081463" cy="1231900"/>
            <a:chOff x="102107" y="201168"/>
            <a:chExt cx="4080510" cy="1232535"/>
          </a:xfrm>
        </p:grpSpPr>
        <p:pic>
          <p:nvPicPr>
            <p:cNvPr id="2663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7" y="201168"/>
              <a:ext cx="1846326" cy="123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199" y="201168"/>
              <a:ext cx="2963418" cy="123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627" name="object 5"/>
          <p:cNvSpPr>
            <a:spLocks noGrp="1" noChangeArrowheads="1"/>
          </p:cNvSpPr>
          <p:nvPr>
            <p:ph type="title"/>
          </p:nvPr>
        </p:nvSpPr>
        <p:spPr>
          <a:xfrm>
            <a:off x="436563" y="384175"/>
            <a:ext cx="3379787" cy="695325"/>
          </a:xfrm>
        </p:spPr>
        <p:txBody>
          <a:bodyPr tIns="13335">
            <a:spAutoFit/>
          </a:bodyPr>
          <a:lstStyle/>
          <a:p>
            <a:pPr marL="12700">
              <a:spcBef>
                <a:spcPts val="100"/>
              </a:spcBef>
            </a:pPr>
            <a:r>
              <a:rPr lang="zh-CN" altLang="zh-CN" smtClean="0">
                <a:latin typeface="黑体" panose="02010609060101010101" pitchFamily="49" charset="-122"/>
                <a:ea typeface="黑体" panose="02010609060101010101" pitchFamily="49" charset="-122"/>
              </a:rPr>
              <a:t>2.6 棋盘覆盖</a:t>
            </a:r>
          </a:p>
        </p:txBody>
      </p:sp>
      <p:sp>
        <p:nvSpPr>
          <p:cNvPr id="26628" name="object 6"/>
          <p:cNvSpPr txBox="1">
            <a:spLocks noChangeArrowheads="1"/>
          </p:cNvSpPr>
          <p:nvPr/>
        </p:nvSpPr>
        <p:spPr bwMode="auto">
          <a:xfrm>
            <a:off x="423863" y="1090613"/>
            <a:ext cx="8318500"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5725" rIns="0" bIns="0">
            <a:spAutoFit/>
          </a:bodyPr>
          <a:lstStyle>
            <a:lvl1pPr marL="254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lgn="just">
              <a:spcBef>
                <a:spcPts val="675"/>
              </a:spcBef>
            </a:pPr>
            <a:r>
              <a:rPr lang="zh-CN" altLang="zh-CN" sz="2400" b="1">
                <a:latin typeface="微软雅黑" panose="020B0503020204020204" pitchFamily="34" charset="-122"/>
                <a:ea typeface="微软雅黑" panose="020B0503020204020204" pitchFamily="34" charset="-122"/>
              </a:rPr>
              <a:t>当k&gt;0时，将2</a:t>
            </a:r>
            <a:r>
              <a:rPr lang="zh-CN" altLang="zh-CN" sz="2400" b="1" baseline="24000">
                <a:latin typeface="微软雅黑" panose="020B0503020204020204" pitchFamily="34" charset="-122"/>
                <a:ea typeface="微软雅黑" panose="020B0503020204020204" pitchFamily="34" charset="-122"/>
              </a:rPr>
              <a:t>k</a:t>
            </a:r>
            <a:r>
              <a:rPr lang="zh-CN" altLang="zh-CN" sz="2400" b="1">
                <a:latin typeface="微软雅黑" panose="020B0503020204020204" pitchFamily="34" charset="-122"/>
                <a:ea typeface="微软雅黑" panose="020B0503020204020204" pitchFamily="34" charset="-122"/>
              </a:rPr>
              <a:t>×2</a:t>
            </a:r>
            <a:r>
              <a:rPr lang="zh-CN" altLang="zh-CN" sz="2400" b="1" baseline="24000">
                <a:latin typeface="微软雅黑" panose="020B0503020204020204" pitchFamily="34" charset="-122"/>
                <a:ea typeface="微软雅黑" panose="020B0503020204020204" pitchFamily="34" charset="-122"/>
              </a:rPr>
              <a:t>k</a:t>
            </a:r>
            <a:r>
              <a:rPr lang="zh-CN" altLang="zh-CN" sz="2400" b="1">
                <a:latin typeface="微软雅黑" panose="020B0503020204020204" pitchFamily="34" charset="-122"/>
                <a:ea typeface="微软雅黑" panose="020B0503020204020204" pitchFamily="34" charset="-122"/>
              </a:rPr>
              <a:t>棋盘</a:t>
            </a:r>
            <a:r>
              <a:rPr lang="zh-CN" altLang="zh-CN" sz="2400" b="1">
                <a:solidFill>
                  <a:srgbClr val="FF0000"/>
                </a:solidFill>
                <a:latin typeface="微软雅黑" panose="020B0503020204020204" pitchFamily="34" charset="-122"/>
                <a:ea typeface="微软雅黑" panose="020B0503020204020204" pitchFamily="34" charset="-122"/>
              </a:rPr>
              <a:t>分割</a:t>
            </a:r>
            <a:r>
              <a:rPr lang="zh-CN" altLang="zh-CN" sz="2400" b="1">
                <a:latin typeface="微软雅黑" panose="020B0503020204020204" pitchFamily="34" charset="-122"/>
                <a:ea typeface="微软雅黑" panose="020B0503020204020204" pitchFamily="34" charset="-122"/>
              </a:rPr>
              <a:t>为4个2</a:t>
            </a:r>
            <a:r>
              <a:rPr lang="zh-CN" altLang="zh-CN" sz="2400" b="1" baseline="24000">
                <a:latin typeface="微软雅黑" panose="020B0503020204020204" pitchFamily="34" charset="-122"/>
                <a:ea typeface="微软雅黑" panose="020B0503020204020204" pitchFamily="34" charset="-122"/>
              </a:rPr>
              <a:t>k-1</a:t>
            </a:r>
            <a:r>
              <a:rPr lang="zh-CN" altLang="zh-CN" sz="2400" b="1">
                <a:latin typeface="微软雅黑" panose="020B0503020204020204" pitchFamily="34" charset="-122"/>
                <a:ea typeface="微软雅黑" panose="020B0503020204020204" pitchFamily="34" charset="-122"/>
              </a:rPr>
              <a:t>×2</a:t>
            </a:r>
            <a:r>
              <a:rPr lang="zh-CN" altLang="zh-CN" sz="2400" b="1" baseline="24000">
                <a:latin typeface="微软雅黑" panose="020B0503020204020204" pitchFamily="34" charset="-122"/>
                <a:ea typeface="微软雅黑" panose="020B0503020204020204" pitchFamily="34" charset="-122"/>
              </a:rPr>
              <a:t>k-1</a:t>
            </a:r>
            <a:r>
              <a:rPr lang="zh-CN" altLang="zh-CN" sz="2400" b="1">
                <a:latin typeface="微软雅黑" panose="020B0503020204020204" pitchFamily="34" charset="-122"/>
                <a:ea typeface="微软雅黑" panose="020B0503020204020204" pitchFamily="34" charset="-122"/>
              </a:rPr>
              <a:t>子棋盘(a)所示</a:t>
            </a:r>
            <a:r>
              <a:rPr lang="en-US" altLang="zh-CN" sz="2400" b="1">
                <a:latin typeface="微软雅黑" panose="020B0503020204020204" pitchFamily="34" charset="-122"/>
                <a:ea typeface="微软雅黑" panose="020B0503020204020204" pitchFamily="34" charset="-122"/>
              </a:rPr>
              <a:t>.</a:t>
            </a:r>
            <a:r>
              <a:rPr lang="zh-CN" altLang="zh-CN" sz="2400" b="1">
                <a:latin typeface="微软雅黑" panose="020B0503020204020204" pitchFamily="34" charset="-122"/>
                <a:ea typeface="微软雅黑" panose="020B0503020204020204" pitchFamily="34" charset="-122"/>
              </a:rPr>
              <a:t>特殊方格必位于4个较小子棋盘之一中，其余3个子棋盘中无特殊方格。为了将这3个无特殊方格的子棋盘转化为特殊棋盘，可以用一个L型骨牌覆盖这3个较小棋盘的会合处，如</a:t>
            </a:r>
            <a:endParaRPr lang="zh-CN" altLang="zh-CN" sz="2400">
              <a:latin typeface="微软雅黑" panose="020B0503020204020204" pitchFamily="34" charset="-122"/>
              <a:ea typeface="微软雅黑" panose="020B0503020204020204" pitchFamily="34" charset="-122"/>
            </a:endParaRPr>
          </a:p>
          <a:p>
            <a:r>
              <a:rPr lang="zh-CN" altLang="zh-CN" sz="2400" b="1">
                <a:latin typeface="微软雅黑" panose="020B0503020204020204" pitchFamily="34" charset="-122"/>
                <a:ea typeface="微软雅黑" panose="020B0503020204020204" pitchFamily="34" charset="-122"/>
              </a:rPr>
              <a:t>(b)所示，从而将原问题转化为4个较小规模的棋盘覆盖问题。</a:t>
            </a:r>
            <a:endParaRPr lang="zh-CN" altLang="zh-CN" sz="2400">
              <a:latin typeface="微软雅黑" panose="020B0503020204020204" pitchFamily="34" charset="-122"/>
              <a:ea typeface="微软雅黑" panose="020B0503020204020204" pitchFamily="34" charset="-122"/>
            </a:endParaRPr>
          </a:p>
          <a:p>
            <a:r>
              <a:rPr lang="zh-CN" altLang="zh-CN" sz="2400" b="1">
                <a:latin typeface="微软雅黑" panose="020B0503020204020204" pitchFamily="34" charset="-122"/>
                <a:ea typeface="微软雅黑" panose="020B0503020204020204" pitchFamily="34" charset="-122"/>
              </a:rPr>
              <a:t>递归地使用这种分割，直至棋盘简化为棋盘1×1。</a:t>
            </a:r>
            <a:endParaRPr lang="zh-CN" altLang="zh-CN" sz="2400">
              <a:latin typeface="微软雅黑" panose="020B0503020204020204" pitchFamily="34" charset="-122"/>
              <a:ea typeface="微软雅黑" panose="020B0503020204020204" pitchFamily="34" charset="-122"/>
            </a:endParaRPr>
          </a:p>
        </p:txBody>
      </p:sp>
      <p:pic>
        <p:nvPicPr>
          <p:cNvPr id="26629"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6263" y="3436938"/>
            <a:ext cx="5473700"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object 2"/>
          <p:cNvSpPr>
            <a:spLocks noGrp="1" noChangeArrowheads="1"/>
          </p:cNvSpPr>
          <p:nvPr>
            <p:ph type="title"/>
          </p:nvPr>
        </p:nvSpPr>
        <p:spPr>
          <a:xfrm>
            <a:off x="611188" y="692150"/>
            <a:ext cx="5745162" cy="482600"/>
          </a:xfrm>
        </p:spPr>
        <p:txBody>
          <a:bodyPr tIns="12700">
            <a:spAutoFit/>
          </a:bodyPr>
          <a:lstStyle/>
          <a:p>
            <a:pPr marL="12700">
              <a:spcBef>
                <a:spcPts val="100"/>
              </a:spcBef>
            </a:pPr>
            <a:r>
              <a:rPr lang="zh-CN" altLang="zh-CN" sz="3000" smtClean="0">
                <a:latin typeface="微软雅黑" panose="020B0503020204020204" pitchFamily="34" charset="-122"/>
                <a:ea typeface="微软雅黑" panose="020B0503020204020204" pitchFamily="34" charset="-122"/>
                <a:cs typeface="黑体" panose="02010609060101010101" pitchFamily="49" charset="-122"/>
              </a:rPr>
              <a:t>棋盘覆盖问题中数据结构的设计：</a:t>
            </a:r>
          </a:p>
        </p:txBody>
      </p:sp>
      <p:sp>
        <p:nvSpPr>
          <p:cNvPr id="27651" name="object 3"/>
          <p:cNvSpPr txBox="1">
            <a:spLocks noChangeArrowheads="1"/>
          </p:cNvSpPr>
          <p:nvPr/>
        </p:nvSpPr>
        <p:spPr bwMode="auto">
          <a:xfrm>
            <a:off x="342900" y="1484313"/>
            <a:ext cx="84963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527050" indent="-514350">
              <a:tabLst>
                <a:tab pos="527050" algn="l"/>
              </a:tabLst>
              <a:defRPr sz="3000">
                <a:solidFill>
                  <a:srgbClr val="000066"/>
                </a:solidFill>
                <a:latin typeface="Arial" panose="020B0604020202020204" pitchFamily="34" charset="0"/>
                <a:ea typeface="楷体_GB2312" pitchFamily="49" charset="-122"/>
              </a:defRPr>
            </a:lvl1pPr>
            <a:lvl2pPr marL="742950" indent="-285750">
              <a:tabLst>
                <a:tab pos="527050" algn="l"/>
              </a:tabLst>
              <a:defRPr sz="3000">
                <a:solidFill>
                  <a:srgbClr val="000066"/>
                </a:solidFill>
                <a:latin typeface="Arial" panose="020B0604020202020204" pitchFamily="34" charset="0"/>
                <a:ea typeface="楷体_GB2312" pitchFamily="49" charset="-122"/>
              </a:defRPr>
            </a:lvl2pPr>
            <a:lvl3pPr marL="1143000" indent="-228600">
              <a:tabLst>
                <a:tab pos="527050" algn="l"/>
              </a:tabLst>
              <a:defRPr sz="3000">
                <a:solidFill>
                  <a:srgbClr val="000066"/>
                </a:solidFill>
                <a:latin typeface="Arial" panose="020B0604020202020204" pitchFamily="34" charset="0"/>
                <a:ea typeface="楷体_GB2312" pitchFamily="49" charset="-122"/>
              </a:defRPr>
            </a:lvl3pPr>
            <a:lvl4pPr marL="1600200" indent="-228600">
              <a:tabLst>
                <a:tab pos="527050" algn="l"/>
              </a:tabLst>
              <a:defRPr sz="3000">
                <a:solidFill>
                  <a:srgbClr val="000066"/>
                </a:solidFill>
                <a:latin typeface="Arial" panose="020B0604020202020204" pitchFamily="34" charset="0"/>
                <a:ea typeface="楷体_GB2312" pitchFamily="49" charset="-122"/>
              </a:defRPr>
            </a:lvl4pPr>
            <a:lvl5pPr marL="2057400" indent="-228600">
              <a:tabLst>
                <a:tab pos="527050" algn="l"/>
              </a:tabLst>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tabLst>
                <a:tab pos="527050" algn="l"/>
              </a:tabLs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tabLst>
                <a:tab pos="527050" algn="l"/>
              </a:tabLs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tabLst>
                <a:tab pos="527050" algn="l"/>
              </a:tabLs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tabLst>
                <a:tab pos="527050" algn="l"/>
              </a:tabLst>
              <a:defRPr sz="3000">
                <a:solidFill>
                  <a:srgbClr val="000066"/>
                </a:solidFill>
                <a:latin typeface="Arial" panose="020B0604020202020204" pitchFamily="34" charset="0"/>
                <a:ea typeface="楷体_GB2312" pitchFamily="49" charset="-122"/>
              </a:defRPr>
            </a:lvl9pPr>
          </a:lstStyle>
          <a:p>
            <a:pPr>
              <a:spcBef>
                <a:spcPts val="100"/>
              </a:spcBef>
              <a:buFont typeface="Arial" panose="020B0604020202020204" pitchFamily="34" charset="0"/>
              <a:buAutoNum type="arabicPeriod"/>
            </a:pPr>
            <a:r>
              <a:rPr lang="zh-CN" altLang="zh-CN" sz="2800" b="1">
                <a:latin typeface="Times New Roman" panose="02020603050405020304" pitchFamily="18" charset="0"/>
                <a:cs typeface="Times New Roman" panose="02020603050405020304" pitchFamily="18" charset="0"/>
              </a:rPr>
              <a:t>棋盘</a:t>
            </a:r>
            <a:r>
              <a:rPr lang="zh-CN" altLang="zh-CN" sz="2800">
                <a:latin typeface="Times New Roman" panose="02020603050405020304" pitchFamily="18" charset="0"/>
                <a:cs typeface="Times New Roman" panose="02020603050405020304" pitchFamily="18" charset="0"/>
              </a:rPr>
              <a:t>：可以用一个</a:t>
            </a:r>
            <a:r>
              <a:rPr lang="zh-CN" altLang="zh-CN" sz="2800" u="sng">
                <a:latin typeface="Times New Roman" panose="02020603050405020304" pitchFamily="18" charset="0"/>
                <a:cs typeface="Times New Roman" panose="02020603050405020304" pitchFamily="18" charset="0"/>
              </a:rPr>
              <a:t>二维数组board[size][size]</a:t>
            </a:r>
            <a:r>
              <a:rPr lang="zh-CN" altLang="zh-CN" sz="2800">
                <a:latin typeface="Times New Roman" panose="02020603050405020304" pitchFamily="18" charset="0"/>
                <a:cs typeface="Times New Roman" panose="02020603050405020304" pitchFamily="18" charset="0"/>
              </a:rPr>
              <a:t>表示一个棋盘，其中，size=</a:t>
            </a:r>
            <a:r>
              <a:rPr lang="en-US" altLang="zh-CN" sz="2800">
                <a:latin typeface="Times New Roman" panose="02020603050405020304" pitchFamily="18" charset="0"/>
                <a:cs typeface="Times New Roman" panose="02020603050405020304" pitchFamily="18" charset="0"/>
              </a:rPr>
              <a:t>2</a:t>
            </a:r>
            <a:r>
              <a:rPr lang="en-US" altLang="zh-CN" sz="2800" baseline="24000">
                <a:latin typeface="Times New Roman" panose="02020603050405020304" pitchFamily="18" charset="0"/>
                <a:cs typeface="Times New Roman" panose="02020603050405020304" pitchFamily="18" charset="0"/>
              </a:rPr>
              <a:t>k</a:t>
            </a:r>
            <a:r>
              <a:rPr lang="zh-CN" altLang="zh-CN" sz="2800">
                <a:latin typeface="Times New Roman" panose="02020603050405020304" pitchFamily="18" charset="0"/>
                <a:cs typeface="Times New Roman" panose="02020603050405020304" pitchFamily="18" charset="0"/>
              </a:rPr>
              <a:t>。为了在递归处理的过程中使用同一个棋盘，将数组board设为全局变量；</a:t>
            </a:r>
          </a:p>
          <a:p>
            <a:pPr>
              <a:buFont typeface="Arial" panose="020B0604020202020204" pitchFamily="34" charset="0"/>
              <a:buAutoNum type="arabicPeriod"/>
            </a:pPr>
            <a:r>
              <a:rPr lang="zh-CN" altLang="zh-CN" sz="2800" b="1">
                <a:latin typeface="Times New Roman" panose="02020603050405020304" pitchFamily="18" charset="0"/>
                <a:cs typeface="Times New Roman" panose="02020603050405020304" pitchFamily="18" charset="0"/>
              </a:rPr>
              <a:t>子棋盘</a:t>
            </a:r>
            <a:r>
              <a:rPr lang="zh-CN" altLang="zh-CN" sz="2800">
                <a:latin typeface="Times New Roman" panose="02020603050405020304" pitchFamily="18" charset="0"/>
                <a:cs typeface="Times New Roman" panose="02020603050405020304" pitchFamily="18" charset="0"/>
              </a:rPr>
              <a:t>：board[size][size]表示</a:t>
            </a:r>
            <a:r>
              <a:rPr lang="zh-CN" altLang="en-US" sz="2800">
                <a:latin typeface="Times New Roman" panose="02020603050405020304" pitchFamily="18" charset="0"/>
                <a:cs typeface="Times New Roman" panose="02020603050405020304" pitchFamily="18" charset="0"/>
              </a:rPr>
              <a:t>整个棋盘</a:t>
            </a:r>
            <a:r>
              <a:rPr lang="zh-CN" altLang="zh-CN" sz="2800">
                <a:latin typeface="Times New Roman" panose="02020603050405020304" pitchFamily="18" charset="0"/>
                <a:cs typeface="Times New Roman" panose="02020603050405020304" pitchFamily="18" charset="0"/>
              </a:rPr>
              <a:t>，</a:t>
            </a:r>
            <a:r>
              <a:rPr lang="zh-CN" altLang="zh-CN" sz="2800" u="sng">
                <a:latin typeface="Times New Roman" panose="02020603050405020304" pitchFamily="18" charset="0"/>
                <a:cs typeface="Times New Roman" panose="02020603050405020304" pitchFamily="18" charset="0"/>
              </a:rPr>
              <a:t>子棋盘由棋盘左上角的下标tr、tc和棋盘大小s表示</a:t>
            </a:r>
            <a:r>
              <a:rPr lang="zh-CN" altLang="zh-CN" sz="2800">
                <a:latin typeface="Times New Roman" panose="02020603050405020304" pitchFamily="18" charset="0"/>
                <a:cs typeface="Times New Roman" panose="02020603050405020304" pitchFamily="18" charset="0"/>
              </a:rPr>
              <a:t>；</a:t>
            </a:r>
          </a:p>
          <a:p>
            <a:pPr>
              <a:buFont typeface="Arial" panose="020B0604020202020204" pitchFamily="34" charset="0"/>
              <a:buAutoNum type="arabicPeriod" startAt="3"/>
            </a:pPr>
            <a:r>
              <a:rPr lang="zh-CN" altLang="zh-CN" sz="2800" b="1">
                <a:latin typeface="Times New Roman" panose="02020603050405020304" pitchFamily="18" charset="0"/>
                <a:cs typeface="Times New Roman" panose="02020603050405020304" pitchFamily="18" charset="0"/>
              </a:rPr>
              <a:t>特殊方格</a:t>
            </a:r>
            <a:r>
              <a:rPr lang="zh-CN" altLang="zh-CN" sz="2800">
                <a:latin typeface="Times New Roman" panose="02020603050405020304" pitchFamily="18" charset="0"/>
                <a:cs typeface="Times New Roman" panose="02020603050405020304" pitchFamily="18" charset="0"/>
              </a:rPr>
              <a:t>：用</a:t>
            </a:r>
            <a:r>
              <a:rPr lang="zh-CN" altLang="zh-CN" sz="2800" u="sng">
                <a:latin typeface="Times New Roman" panose="02020603050405020304" pitchFamily="18" charset="0"/>
                <a:cs typeface="Times New Roman" panose="02020603050405020304" pitchFamily="18" charset="0"/>
              </a:rPr>
              <a:t>board[dr][dc]</a:t>
            </a:r>
            <a:r>
              <a:rPr lang="zh-CN" altLang="zh-CN" sz="2800">
                <a:latin typeface="Times New Roman" panose="02020603050405020304" pitchFamily="18" charset="0"/>
                <a:cs typeface="Times New Roman" panose="02020603050405020304" pitchFamily="18" charset="0"/>
              </a:rPr>
              <a:t>表示特殊方格，dr和dc是该特殊方格在二维数组board中的下标;</a:t>
            </a:r>
          </a:p>
          <a:p>
            <a:pPr>
              <a:buFontTx/>
              <a:buAutoNum type="arabicPeriod" startAt="3"/>
            </a:pPr>
            <a:r>
              <a:rPr lang="zh-CN" altLang="zh-CN" sz="2800" b="1">
                <a:latin typeface="Times New Roman" panose="02020603050405020304" pitchFamily="18" charset="0"/>
                <a:cs typeface="Times New Roman" panose="02020603050405020304" pitchFamily="18" charset="0"/>
              </a:rPr>
              <a:t>L型骨牌</a:t>
            </a:r>
            <a:r>
              <a:rPr lang="zh-CN" altLang="zh-CN" sz="2800">
                <a:latin typeface="Times New Roman" panose="02020603050405020304" pitchFamily="18" charset="0"/>
                <a:cs typeface="Times New Roman" panose="02020603050405020304" pitchFamily="18" charset="0"/>
              </a:rPr>
              <a:t>：一个</a:t>
            </a:r>
            <a:r>
              <a:rPr lang="en-US" altLang="zh-CN" sz="2800">
                <a:latin typeface="Times New Roman" panose="02020603050405020304" pitchFamily="18" charset="0"/>
                <a:cs typeface="Times New Roman" panose="02020603050405020304" pitchFamily="18" charset="0"/>
              </a:rPr>
              <a:t>2</a:t>
            </a:r>
            <a:r>
              <a:rPr lang="en-US" altLang="zh-CN" sz="2800" baseline="24000">
                <a:latin typeface="Times New Roman" panose="02020603050405020304" pitchFamily="18" charset="0"/>
                <a:cs typeface="Times New Roman" panose="02020603050405020304" pitchFamily="18" charset="0"/>
              </a:rPr>
              <a:t>k </a:t>
            </a:r>
            <a:r>
              <a:rPr lang="zh-CN" altLang="zh-CN"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 2</a:t>
            </a:r>
            <a:r>
              <a:rPr lang="en-US" altLang="zh-CN" sz="2800" baseline="24000">
                <a:latin typeface="Times New Roman" panose="02020603050405020304" pitchFamily="18" charset="0"/>
                <a:cs typeface="Times New Roman" panose="02020603050405020304" pitchFamily="18" charset="0"/>
              </a:rPr>
              <a:t>k</a:t>
            </a:r>
            <a:r>
              <a:rPr lang="zh-CN" altLang="zh-CN" sz="2800">
                <a:latin typeface="Times New Roman" panose="02020603050405020304" pitchFamily="18" charset="0"/>
                <a:cs typeface="Times New Roman" panose="02020603050405020304" pitchFamily="18" charset="0"/>
              </a:rPr>
              <a:t>的棋盘中有一个特殊方格，所以，用到L型骨牌的个数为(4</a:t>
            </a:r>
            <a:r>
              <a:rPr lang="en-US" altLang="zh-CN" sz="2800" baseline="24000">
                <a:latin typeface="Times New Roman" panose="02020603050405020304" pitchFamily="18" charset="0"/>
                <a:cs typeface="Times New Roman" panose="02020603050405020304" pitchFamily="18" charset="0"/>
              </a:rPr>
              <a:t>k </a:t>
            </a:r>
            <a:r>
              <a:rPr lang="zh-CN" altLang="zh-CN" sz="2800">
                <a:latin typeface="Times New Roman" panose="02020603050405020304" pitchFamily="18" charset="0"/>
                <a:cs typeface="Times New Roman" panose="02020603050405020304" pitchFamily="18" charset="0"/>
              </a:rPr>
              <a:t>-1)/3，将所有L型骨牌从1开始连续编号，用一个</a:t>
            </a:r>
            <a:r>
              <a:rPr lang="zh-CN" altLang="zh-CN" sz="2800" u="sng">
                <a:latin typeface="Times New Roman" panose="02020603050405020304" pitchFamily="18" charset="0"/>
                <a:cs typeface="Times New Roman" panose="02020603050405020304" pitchFamily="18" charset="0"/>
              </a:rPr>
              <a:t>全局变量t</a:t>
            </a:r>
            <a:r>
              <a:rPr lang="zh-CN" altLang="zh-CN" sz="2800">
                <a:latin typeface="Times New Roman" panose="02020603050405020304" pitchFamily="18" charset="0"/>
                <a:cs typeface="Times New Roman" panose="02020603050405020304" pitchFamily="18" charset="0"/>
              </a:rPr>
              <a:t>表示。</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object 2"/>
          <p:cNvGrpSpPr>
            <a:grpSpLocks/>
          </p:cNvGrpSpPr>
          <p:nvPr/>
        </p:nvGrpSpPr>
        <p:grpSpPr bwMode="auto">
          <a:xfrm>
            <a:off x="430213" y="57150"/>
            <a:ext cx="4079875" cy="1233488"/>
            <a:chOff x="429768" y="57911"/>
            <a:chExt cx="4080510" cy="1232535"/>
          </a:xfrm>
        </p:grpSpPr>
        <p:pic>
          <p:nvPicPr>
            <p:cNvPr id="28679"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768" y="57911"/>
              <a:ext cx="1846326" cy="1232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859" y="57911"/>
              <a:ext cx="2963417" cy="1232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75" name="object 5"/>
          <p:cNvSpPr>
            <a:spLocks noGrp="1" noChangeArrowheads="1"/>
          </p:cNvSpPr>
          <p:nvPr>
            <p:ph type="title"/>
          </p:nvPr>
        </p:nvSpPr>
        <p:spPr>
          <a:xfrm>
            <a:off x="763588" y="241300"/>
            <a:ext cx="3379787" cy="695325"/>
          </a:xfrm>
        </p:spPr>
        <p:txBody>
          <a:bodyPr tIns="12700">
            <a:spAutoFit/>
          </a:bodyPr>
          <a:lstStyle/>
          <a:p>
            <a:pPr marL="12700">
              <a:spcBef>
                <a:spcPts val="100"/>
              </a:spcBef>
            </a:pPr>
            <a:r>
              <a:rPr lang="zh-CN" altLang="zh-CN" smtClean="0">
                <a:latin typeface="黑体" panose="02010609060101010101" pitchFamily="49" charset="-122"/>
                <a:ea typeface="黑体" panose="02010609060101010101" pitchFamily="49" charset="-122"/>
              </a:rPr>
              <a:t>2.6 棋盘覆盖</a:t>
            </a:r>
          </a:p>
        </p:txBody>
      </p:sp>
      <p:sp>
        <p:nvSpPr>
          <p:cNvPr id="28676" name="object 6"/>
          <p:cNvSpPr txBox="1">
            <a:spLocks noChangeArrowheads="1"/>
          </p:cNvSpPr>
          <p:nvPr/>
        </p:nvSpPr>
        <p:spPr bwMode="auto">
          <a:xfrm>
            <a:off x="579438" y="966788"/>
            <a:ext cx="3997325" cy="514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55244" rIns="0" bIns="0">
            <a:spAutoFit/>
          </a:bodyPr>
          <a:lstStyle>
            <a:lvl1pPr marL="127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438"/>
              </a:spcBef>
            </a:pPr>
            <a:r>
              <a:rPr lang="zh-CN" altLang="zh-CN" sz="1400">
                <a:cs typeface="Arial" panose="020B0604020202020204" pitchFamily="34" charset="0"/>
              </a:rPr>
              <a:t>void </a:t>
            </a:r>
            <a:r>
              <a:rPr lang="zh-CN" altLang="zh-CN" sz="1400" b="1">
                <a:solidFill>
                  <a:srgbClr val="FF0000"/>
                </a:solidFill>
                <a:cs typeface="Arial" panose="020B0604020202020204" pitchFamily="34" charset="0"/>
              </a:rPr>
              <a:t>chessBoard</a:t>
            </a:r>
            <a:r>
              <a:rPr lang="zh-CN" altLang="zh-CN" sz="1400">
                <a:cs typeface="Arial" panose="020B0604020202020204" pitchFamily="34" charset="0"/>
              </a:rPr>
              <a:t>(int tr, int tc, int dr, int dc, int size)</a:t>
            </a:r>
          </a:p>
          <a:p>
            <a:pPr>
              <a:spcBef>
                <a:spcPts val="338"/>
              </a:spcBef>
            </a:pPr>
            <a:r>
              <a:rPr lang="zh-CN" altLang="zh-CN" sz="1400">
                <a:cs typeface="Arial" panose="020B0604020202020204" pitchFamily="34" charset="0"/>
              </a:rPr>
              <a:t>{</a:t>
            </a:r>
          </a:p>
          <a:p>
            <a:pPr>
              <a:spcBef>
                <a:spcPts val="338"/>
              </a:spcBef>
            </a:pPr>
            <a:r>
              <a:rPr lang="zh-CN" altLang="zh-CN" sz="1400" b="1">
                <a:solidFill>
                  <a:srgbClr val="00B0F0"/>
                </a:solidFill>
                <a:cs typeface="Arial" panose="020B0604020202020204" pitchFamily="34" charset="0"/>
              </a:rPr>
              <a:t>if </a:t>
            </a:r>
            <a:r>
              <a:rPr lang="zh-CN" altLang="zh-CN" sz="1400">
                <a:solidFill>
                  <a:srgbClr val="00B0F0"/>
                </a:solidFill>
                <a:cs typeface="Arial" panose="020B0604020202020204" pitchFamily="34" charset="0"/>
              </a:rPr>
              <a:t>(size == 1) </a:t>
            </a:r>
            <a:r>
              <a:rPr lang="zh-CN" altLang="zh-CN" sz="1400" b="1">
                <a:solidFill>
                  <a:srgbClr val="00B0F0"/>
                </a:solidFill>
                <a:cs typeface="Arial" panose="020B0604020202020204" pitchFamily="34" charset="0"/>
              </a:rPr>
              <a:t>return</a:t>
            </a:r>
            <a:r>
              <a:rPr lang="zh-CN" altLang="zh-CN" sz="1400">
                <a:solidFill>
                  <a:srgbClr val="FF0000"/>
                </a:solidFill>
                <a:cs typeface="Arial" panose="020B0604020202020204" pitchFamily="34" charset="0"/>
              </a:rPr>
              <a:t>;</a:t>
            </a:r>
          </a:p>
          <a:p>
            <a:pPr>
              <a:lnSpc>
                <a:spcPts val="2025"/>
              </a:lnSpc>
              <a:spcBef>
                <a:spcPts val="125"/>
              </a:spcBef>
            </a:pPr>
            <a:r>
              <a:rPr lang="zh-CN" altLang="zh-CN" sz="1400">
                <a:cs typeface="Arial" panose="020B0604020202020204" pitchFamily="34" charset="0"/>
              </a:rPr>
              <a:t>int t = tile++, // L</a:t>
            </a:r>
            <a:r>
              <a:rPr lang="zh-CN" altLang="zh-CN" sz="1400">
                <a:latin typeface="微软雅黑" panose="020B0503020204020204" pitchFamily="34" charset="-122"/>
                <a:ea typeface="微软雅黑" panose="020B0503020204020204" pitchFamily="34" charset="-122"/>
              </a:rPr>
              <a:t>型骨牌号 </a:t>
            </a:r>
            <a:r>
              <a:rPr lang="zh-CN" altLang="zh-CN" sz="1400">
                <a:cs typeface="Arial" panose="020B0604020202020204" pitchFamily="34" charset="0"/>
              </a:rPr>
              <a:t>s = size/2; // </a:t>
            </a:r>
            <a:r>
              <a:rPr lang="zh-CN" altLang="zh-CN" sz="1400">
                <a:latin typeface="微软雅黑" panose="020B0503020204020204" pitchFamily="34" charset="-122"/>
                <a:ea typeface="微软雅黑" panose="020B0503020204020204" pitchFamily="34" charset="-122"/>
              </a:rPr>
              <a:t>分割棋盘</a:t>
            </a:r>
          </a:p>
          <a:p>
            <a:pPr>
              <a:spcBef>
                <a:spcPts val="213"/>
              </a:spcBef>
            </a:pPr>
            <a:r>
              <a:rPr lang="zh-CN" altLang="zh-CN" sz="1400">
                <a:solidFill>
                  <a:srgbClr val="00B0F0"/>
                </a:solidFill>
                <a:cs typeface="Arial" panose="020B0604020202020204" pitchFamily="34" charset="0"/>
              </a:rPr>
              <a:t>// </a:t>
            </a:r>
            <a:r>
              <a:rPr lang="zh-CN" altLang="zh-CN" sz="1400">
                <a:solidFill>
                  <a:srgbClr val="00B0F0"/>
                </a:solidFill>
                <a:latin typeface="微软雅黑" panose="020B0503020204020204" pitchFamily="34" charset="-122"/>
                <a:ea typeface="微软雅黑" panose="020B0503020204020204" pitchFamily="34" charset="-122"/>
              </a:rPr>
              <a:t>覆盖左上角子棋盘</a:t>
            </a:r>
          </a:p>
          <a:p>
            <a:pPr>
              <a:spcBef>
                <a:spcPts val="338"/>
              </a:spcBef>
            </a:pPr>
            <a:r>
              <a:rPr lang="zh-CN" altLang="zh-CN" sz="1400" b="1">
                <a:solidFill>
                  <a:srgbClr val="00B0F0"/>
                </a:solidFill>
                <a:cs typeface="Arial" panose="020B0604020202020204" pitchFamily="34" charset="0"/>
              </a:rPr>
              <a:t>if </a:t>
            </a:r>
            <a:r>
              <a:rPr lang="zh-CN" altLang="zh-CN" sz="1400">
                <a:solidFill>
                  <a:srgbClr val="00B0F0"/>
                </a:solidFill>
                <a:cs typeface="Arial" panose="020B0604020202020204" pitchFamily="34" charset="0"/>
              </a:rPr>
              <a:t>(dr &lt; tr + s &amp;&amp; dc &lt; tc + s)</a:t>
            </a:r>
          </a:p>
          <a:p>
            <a:pPr>
              <a:spcBef>
                <a:spcPts val="338"/>
              </a:spcBef>
            </a:pPr>
            <a:r>
              <a:rPr lang="zh-CN" altLang="zh-CN" sz="1400">
                <a:cs typeface="Arial" panose="020B0604020202020204" pitchFamily="34" charset="0"/>
              </a:rPr>
              <a:t>// </a:t>
            </a:r>
            <a:r>
              <a:rPr lang="zh-CN" altLang="zh-CN" sz="1400">
                <a:latin typeface="微软雅黑" panose="020B0503020204020204" pitchFamily="34" charset="-122"/>
                <a:ea typeface="微软雅黑" panose="020B0503020204020204" pitchFamily="34" charset="-122"/>
              </a:rPr>
              <a:t>特殊方格在此棋盘中</a:t>
            </a:r>
          </a:p>
          <a:p>
            <a:pPr>
              <a:spcBef>
                <a:spcPts val="338"/>
              </a:spcBef>
            </a:pPr>
            <a:r>
              <a:rPr lang="zh-CN" altLang="zh-CN" sz="1400" b="1">
                <a:solidFill>
                  <a:srgbClr val="FF0000"/>
                </a:solidFill>
                <a:cs typeface="Arial" panose="020B0604020202020204" pitchFamily="34" charset="0"/>
              </a:rPr>
              <a:t>chessBoard</a:t>
            </a:r>
            <a:r>
              <a:rPr lang="zh-CN" altLang="zh-CN" sz="1400">
                <a:cs typeface="Arial" panose="020B0604020202020204" pitchFamily="34" charset="0"/>
              </a:rPr>
              <a:t>(tr, tc, dr, dc, s);</a:t>
            </a:r>
          </a:p>
          <a:p>
            <a:pPr>
              <a:spcBef>
                <a:spcPts val="338"/>
              </a:spcBef>
            </a:pPr>
            <a:r>
              <a:rPr lang="zh-CN" altLang="zh-CN" sz="1400" b="1">
                <a:cs typeface="Arial" panose="020B0604020202020204" pitchFamily="34" charset="0"/>
              </a:rPr>
              <a:t>else </a:t>
            </a:r>
            <a:r>
              <a:rPr lang="zh-CN" altLang="zh-CN" sz="1400">
                <a:cs typeface="Arial" panose="020B0604020202020204" pitchFamily="34" charset="0"/>
              </a:rPr>
              <a:t>{// </a:t>
            </a:r>
            <a:r>
              <a:rPr lang="zh-CN" altLang="zh-CN" sz="1400">
                <a:latin typeface="微软雅黑" panose="020B0503020204020204" pitchFamily="34" charset="-122"/>
                <a:ea typeface="微软雅黑" panose="020B0503020204020204" pitchFamily="34" charset="-122"/>
              </a:rPr>
              <a:t>此棋盘中无特殊方格</a:t>
            </a:r>
          </a:p>
          <a:p>
            <a:pPr>
              <a:spcBef>
                <a:spcPts val="338"/>
              </a:spcBef>
            </a:pPr>
            <a:r>
              <a:rPr lang="zh-CN" altLang="zh-CN" sz="1400">
                <a:cs typeface="Arial" panose="020B0604020202020204" pitchFamily="34" charset="0"/>
              </a:rPr>
              <a:t>// </a:t>
            </a:r>
            <a:r>
              <a:rPr lang="zh-CN" altLang="zh-CN" sz="1400">
                <a:latin typeface="微软雅黑" panose="020B0503020204020204" pitchFamily="34" charset="-122"/>
                <a:ea typeface="微软雅黑" panose="020B0503020204020204" pitchFamily="34" charset="-122"/>
              </a:rPr>
              <a:t>用 </a:t>
            </a:r>
            <a:r>
              <a:rPr lang="zh-CN" altLang="zh-CN" sz="1400">
                <a:cs typeface="Arial" panose="020B0604020202020204" pitchFamily="34" charset="0"/>
              </a:rPr>
              <a:t>t </a:t>
            </a:r>
            <a:r>
              <a:rPr lang="zh-CN" altLang="zh-CN" sz="1400">
                <a:latin typeface="微软雅黑" panose="020B0503020204020204" pitchFamily="34" charset="-122"/>
                <a:ea typeface="微软雅黑" panose="020B0503020204020204" pitchFamily="34" charset="-122"/>
              </a:rPr>
              <a:t>号</a:t>
            </a:r>
            <a:r>
              <a:rPr lang="zh-CN" altLang="zh-CN" sz="1400">
                <a:cs typeface="Arial" panose="020B0604020202020204" pitchFamily="34" charset="0"/>
              </a:rPr>
              <a:t>L</a:t>
            </a:r>
            <a:r>
              <a:rPr lang="zh-CN" altLang="zh-CN" sz="1400">
                <a:latin typeface="微软雅黑" panose="020B0503020204020204" pitchFamily="34" charset="-122"/>
                <a:ea typeface="微软雅黑" panose="020B0503020204020204" pitchFamily="34" charset="-122"/>
              </a:rPr>
              <a:t>型骨牌覆盖右下角</a:t>
            </a:r>
          </a:p>
          <a:p>
            <a:pPr>
              <a:spcBef>
                <a:spcPts val="338"/>
              </a:spcBef>
            </a:pPr>
            <a:r>
              <a:rPr lang="zh-CN" altLang="zh-CN" sz="1400">
                <a:cs typeface="Arial" panose="020B0604020202020204" pitchFamily="34" charset="0"/>
              </a:rPr>
              <a:t>board[tr + s - 1][tc + s - 1] = t;</a:t>
            </a:r>
          </a:p>
          <a:p>
            <a:pPr>
              <a:spcBef>
                <a:spcPts val="338"/>
              </a:spcBef>
            </a:pPr>
            <a:r>
              <a:rPr lang="zh-CN" altLang="zh-CN" sz="1400">
                <a:cs typeface="Arial" panose="020B0604020202020204" pitchFamily="34" charset="0"/>
              </a:rPr>
              <a:t>// </a:t>
            </a:r>
            <a:r>
              <a:rPr lang="zh-CN" altLang="zh-CN" sz="1400">
                <a:latin typeface="微软雅黑" panose="020B0503020204020204" pitchFamily="34" charset="-122"/>
                <a:ea typeface="微软雅黑" panose="020B0503020204020204" pitchFamily="34" charset="-122"/>
              </a:rPr>
              <a:t>覆盖其余方格</a:t>
            </a:r>
          </a:p>
          <a:p>
            <a:pPr>
              <a:spcBef>
                <a:spcPts val="338"/>
              </a:spcBef>
            </a:pPr>
            <a:r>
              <a:rPr lang="zh-CN" altLang="zh-CN" sz="1400" b="1">
                <a:solidFill>
                  <a:srgbClr val="FF0000"/>
                </a:solidFill>
                <a:cs typeface="Arial" panose="020B0604020202020204" pitchFamily="34" charset="0"/>
              </a:rPr>
              <a:t>chessBoard</a:t>
            </a:r>
            <a:r>
              <a:rPr lang="zh-CN" altLang="zh-CN" sz="1400">
                <a:cs typeface="Arial" panose="020B0604020202020204" pitchFamily="34" charset="0"/>
              </a:rPr>
              <a:t>(tr, tc, tr+s-1, tc+s-1, s);}</a:t>
            </a:r>
          </a:p>
          <a:p>
            <a:pPr>
              <a:spcBef>
                <a:spcPts val="338"/>
              </a:spcBef>
            </a:pPr>
            <a:r>
              <a:rPr lang="zh-CN" altLang="zh-CN" sz="1400">
                <a:solidFill>
                  <a:srgbClr val="00B0F0"/>
                </a:solidFill>
                <a:cs typeface="Arial" panose="020B0604020202020204" pitchFamily="34" charset="0"/>
              </a:rPr>
              <a:t>// </a:t>
            </a:r>
            <a:r>
              <a:rPr lang="zh-CN" altLang="zh-CN" sz="1400">
                <a:solidFill>
                  <a:srgbClr val="00B0F0"/>
                </a:solidFill>
                <a:latin typeface="微软雅黑" panose="020B0503020204020204" pitchFamily="34" charset="-122"/>
                <a:ea typeface="微软雅黑" panose="020B0503020204020204" pitchFamily="34" charset="-122"/>
              </a:rPr>
              <a:t>覆盖右上角子棋盘</a:t>
            </a:r>
          </a:p>
          <a:p>
            <a:pPr>
              <a:spcBef>
                <a:spcPts val="338"/>
              </a:spcBef>
            </a:pPr>
            <a:r>
              <a:rPr lang="zh-CN" altLang="zh-CN" sz="1400" b="1">
                <a:solidFill>
                  <a:srgbClr val="00B0F0"/>
                </a:solidFill>
                <a:cs typeface="Arial" panose="020B0604020202020204" pitchFamily="34" charset="0"/>
              </a:rPr>
              <a:t>if </a:t>
            </a:r>
            <a:r>
              <a:rPr lang="zh-CN" altLang="zh-CN" sz="1400">
                <a:solidFill>
                  <a:srgbClr val="00B0F0"/>
                </a:solidFill>
                <a:cs typeface="Arial" panose="020B0604020202020204" pitchFamily="34" charset="0"/>
              </a:rPr>
              <a:t>(dr &lt; tr + s &amp;&amp; dc &gt;= tc + s)</a:t>
            </a:r>
          </a:p>
          <a:p>
            <a:pPr>
              <a:spcBef>
                <a:spcPts val="338"/>
              </a:spcBef>
            </a:pPr>
            <a:r>
              <a:rPr lang="zh-CN" altLang="zh-CN" sz="1400">
                <a:cs typeface="Arial" panose="020B0604020202020204" pitchFamily="34" charset="0"/>
              </a:rPr>
              <a:t>// </a:t>
            </a:r>
            <a:r>
              <a:rPr lang="zh-CN" altLang="zh-CN" sz="1400">
                <a:latin typeface="微软雅黑" panose="020B0503020204020204" pitchFamily="34" charset="-122"/>
                <a:ea typeface="微软雅黑" panose="020B0503020204020204" pitchFamily="34" charset="-122"/>
              </a:rPr>
              <a:t>特殊方格在此棋盘中</a:t>
            </a:r>
          </a:p>
          <a:p>
            <a:pPr>
              <a:spcBef>
                <a:spcPts val="338"/>
              </a:spcBef>
            </a:pPr>
            <a:r>
              <a:rPr lang="zh-CN" altLang="zh-CN" sz="1400" b="1">
                <a:solidFill>
                  <a:srgbClr val="FF0000"/>
                </a:solidFill>
                <a:cs typeface="Arial" panose="020B0604020202020204" pitchFamily="34" charset="0"/>
              </a:rPr>
              <a:t>chessBoard</a:t>
            </a:r>
            <a:r>
              <a:rPr lang="zh-CN" altLang="zh-CN" sz="1400">
                <a:cs typeface="Arial" panose="020B0604020202020204" pitchFamily="34" charset="0"/>
              </a:rPr>
              <a:t>(tr, tc+s, dr, dc, s);</a:t>
            </a:r>
          </a:p>
          <a:p>
            <a:pPr>
              <a:spcBef>
                <a:spcPts val="338"/>
              </a:spcBef>
            </a:pPr>
            <a:r>
              <a:rPr lang="zh-CN" altLang="zh-CN" sz="1400" b="1">
                <a:cs typeface="Arial" panose="020B0604020202020204" pitchFamily="34" charset="0"/>
              </a:rPr>
              <a:t>else </a:t>
            </a:r>
            <a:r>
              <a:rPr lang="zh-CN" altLang="zh-CN" sz="1400">
                <a:cs typeface="Arial" panose="020B0604020202020204" pitchFamily="34" charset="0"/>
              </a:rPr>
              <a:t>{// </a:t>
            </a:r>
            <a:r>
              <a:rPr lang="zh-CN" altLang="zh-CN" sz="1400">
                <a:latin typeface="微软雅黑" panose="020B0503020204020204" pitchFamily="34" charset="-122"/>
                <a:ea typeface="微软雅黑" panose="020B0503020204020204" pitchFamily="34" charset="-122"/>
              </a:rPr>
              <a:t>此棋盘中无特殊方格</a:t>
            </a:r>
          </a:p>
          <a:p>
            <a:pPr>
              <a:spcBef>
                <a:spcPts val="338"/>
              </a:spcBef>
            </a:pPr>
            <a:r>
              <a:rPr lang="zh-CN" altLang="zh-CN" sz="1400">
                <a:cs typeface="Arial" panose="020B0604020202020204" pitchFamily="34" charset="0"/>
              </a:rPr>
              <a:t>// </a:t>
            </a:r>
            <a:r>
              <a:rPr lang="zh-CN" altLang="zh-CN" sz="1400">
                <a:latin typeface="微软雅黑" panose="020B0503020204020204" pitchFamily="34" charset="-122"/>
                <a:ea typeface="微软雅黑" panose="020B0503020204020204" pitchFamily="34" charset="-122"/>
              </a:rPr>
              <a:t>用 </a:t>
            </a:r>
            <a:r>
              <a:rPr lang="zh-CN" altLang="zh-CN" sz="1400">
                <a:cs typeface="Arial" panose="020B0604020202020204" pitchFamily="34" charset="0"/>
              </a:rPr>
              <a:t>t </a:t>
            </a:r>
            <a:r>
              <a:rPr lang="zh-CN" altLang="zh-CN" sz="1400">
                <a:latin typeface="微软雅黑" panose="020B0503020204020204" pitchFamily="34" charset="-122"/>
                <a:ea typeface="微软雅黑" panose="020B0503020204020204" pitchFamily="34" charset="-122"/>
              </a:rPr>
              <a:t>号</a:t>
            </a:r>
            <a:r>
              <a:rPr lang="zh-CN" altLang="zh-CN" sz="1400">
                <a:cs typeface="Arial" panose="020B0604020202020204" pitchFamily="34" charset="0"/>
              </a:rPr>
              <a:t>L</a:t>
            </a:r>
            <a:r>
              <a:rPr lang="zh-CN" altLang="zh-CN" sz="1400">
                <a:latin typeface="微软雅黑" panose="020B0503020204020204" pitchFamily="34" charset="-122"/>
                <a:ea typeface="微软雅黑" panose="020B0503020204020204" pitchFamily="34" charset="-122"/>
              </a:rPr>
              <a:t>型骨牌覆盖左下角</a:t>
            </a:r>
          </a:p>
        </p:txBody>
      </p:sp>
      <p:sp>
        <p:nvSpPr>
          <p:cNvPr id="28677" name="object 7"/>
          <p:cNvSpPr txBox="1">
            <a:spLocks noChangeArrowheads="1"/>
          </p:cNvSpPr>
          <p:nvPr/>
        </p:nvSpPr>
        <p:spPr bwMode="auto">
          <a:xfrm>
            <a:off x="4941888" y="1258888"/>
            <a:ext cx="3159125" cy="489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54610" rIns="0" bIns="0">
            <a:spAutoFit/>
          </a:bodyPr>
          <a:lstStyle>
            <a:lvl1pPr marL="111125">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425"/>
              </a:spcBef>
            </a:pPr>
            <a:r>
              <a:rPr lang="zh-CN" altLang="zh-CN" sz="1400">
                <a:cs typeface="Arial" panose="020B0604020202020204" pitchFamily="34" charset="0"/>
              </a:rPr>
              <a:t>board[tr + s - 1][tc + s] = t;</a:t>
            </a:r>
          </a:p>
          <a:p>
            <a:pPr>
              <a:spcBef>
                <a:spcPts val="338"/>
              </a:spcBef>
            </a:pPr>
            <a:r>
              <a:rPr lang="zh-CN" altLang="zh-CN" sz="1400">
                <a:cs typeface="Arial" panose="020B0604020202020204" pitchFamily="34" charset="0"/>
              </a:rPr>
              <a:t>// </a:t>
            </a:r>
            <a:r>
              <a:rPr lang="zh-CN" altLang="zh-CN" sz="1400">
                <a:latin typeface="微软雅黑" panose="020B0503020204020204" pitchFamily="34" charset="-122"/>
                <a:ea typeface="微软雅黑" panose="020B0503020204020204" pitchFamily="34" charset="-122"/>
              </a:rPr>
              <a:t>覆盖其余方格</a:t>
            </a:r>
          </a:p>
          <a:p>
            <a:pPr>
              <a:spcBef>
                <a:spcPts val="338"/>
              </a:spcBef>
            </a:pPr>
            <a:r>
              <a:rPr lang="zh-CN" altLang="zh-CN" sz="1400" b="1">
                <a:solidFill>
                  <a:srgbClr val="FF0000"/>
                </a:solidFill>
                <a:cs typeface="Arial" panose="020B0604020202020204" pitchFamily="34" charset="0"/>
              </a:rPr>
              <a:t>chessBoard</a:t>
            </a:r>
            <a:r>
              <a:rPr lang="zh-CN" altLang="zh-CN" sz="1400">
                <a:cs typeface="Arial" panose="020B0604020202020204" pitchFamily="34" charset="0"/>
              </a:rPr>
              <a:t>(tr, tc+s, tr+s-1, tc+s, s);}</a:t>
            </a:r>
          </a:p>
          <a:p>
            <a:pPr>
              <a:spcBef>
                <a:spcPts val="338"/>
              </a:spcBef>
            </a:pPr>
            <a:r>
              <a:rPr lang="zh-CN" altLang="zh-CN" sz="1400">
                <a:solidFill>
                  <a:srgbClr val="00B0F0"/>
                </a:solidFill>
                <a:cs typeface="Arial" panose="020B0604020202020204" pitchFamily="34" charset="0"/>
              </a:rPr>
              <a:t>// </a:t>
            </a:r>
            <a:r>
              <a:rPr lang="zh-CN" altLang="zh-CN" sz="1400">
                <a:solidFill>
                  <a:srgbClr val="00B0F0"/>
                </a:solidFill>
                <a:latin typeface="微软雅黑" panose="020B0503020204020204" pitchFamily="34" charset="-122"/>
                <a:ea typeface="微软雅黑" panose="020B0503020204020204" pitchFamily="34" charset="-122"/>
              </a:rPr>
              <a:t>覆盖左下角子棋盘</a:t>
            </a:r>
          </a:p>
          <a:p>
            <a:pPr>
              <a:spcBef>
                <a:spcPts val="338"/>
              </a:spcBef>
            </a:pPr>
            <a:r>
              <a:rPr lang="zh-CN" altLang="zh-CN" sz="1400" b="1">
                <a:solidFill>
                  <a:srgbClr val="00B0F0"/>
                </a:solidFill>
                <a:cs typeface="Arial" panose="020B0604020202020204" pitchFamily="34" charset="0"/>
              </a:rPr>
              <a:t>if </a:t>
            </a:r>
            <a:r>
              <a:rPr lang="zh-CN" altLang="zh-CN" sz="1400">
                <a:solidFill>
                  <a:srgbClr val="00B0F0"/>
                </a:solidFill>
                <a:cs typeface="Arial" panose="020B0604020202020204" pitchFamily="34" charset="0"/>
              </a:rPr>
              <a:t>(dr &gt;= tr + s &amp;&amp; dc &lt; tc + s)</a:t>
            </a:r>
          </a:p>
          <a:p>
            <a:pPr>
              <a:spcBef>
                <a:spcPts val="338"/>
              </a:spcBef>
            </a:pPr>
            <a:r>
              <a:rPr lang="zh-CN" altLang="zh-CN" sz="1400">
                <a:cs typeface="Arial" panose="020B0604020202020204" pitchFamily="34" charset="0"/>
              </a:rPr>
              <a:t>// </a:t>
            </a:r>
            <a:r>
              <a:rPr lang="zh-CN" altLang="zh-CN" sz="1400">
                <a:latin typeface="微软雅黑" panose="020B0503020204020204" pitchFamily="34" charset="-122"/>
                <a:ea typeface="微软雅黑" panose="020B0503020204020204" pitchFamily="34" charset="-122"/>
              </a:rPr>
              <a:t>特殊方格在此棋盘中</a:t>
            </a:r>
          </a:p>
          <a:p>
            <a:pPr>
              <a:spcBef>
                <a:spcPts val="338"/>
              </a:spcBef>
            </a:pPr>
            <a:r>
              <a:rPr lang="zh-CN" altLang="zh-CN" sz="1400" b="1">
                <a:solidFill>
                  <a:srgbClr val="FF0000"/>
                </a:solidFill>
                <a:cs typeface="Arial" panose="020B0604020202020204" pitchFamily="34" charset="0"/>
              </a:rPr>
              <a:t>chessBoard</a:t>
            </a:r>
            <a:r>
              <a:rPr lang="zh-CN" altLang="zh-CN" sz="1400">
                <a:cs typeface="Arial" panose="020B0604020202020204" pitchFamily="34" charset="0"/>
              </a:rPr>
              <a:t>(tr+s, tc, dr, dc, s);</a:t>
            </a:r>
          </a:p>
          <a:p>
            <a:pPr>
              <a:spcBef>
                <a:spcPts val="338"/>
              </a:spcBef>
            </a:pPr>
            <a:r>
              <a:rPr lang="zh-CN" altLang="zh-CN" sz="1400" b="1">
                <a:cs typeface="Arial" panose="020B0604020202020204" pitchFamily="34" charset="0"/>
              </a:rPr>
              <a:t>else </a:t>
            </a:r>
            <a:r>
              <a:rPr lang="zh-CN" altLang="zh-CN" sz="1400">
                <a:cs typeface="Arial" panose="020B0604020202020204" pitchFamily="34" charset="0"/>
              </a:rPr>
              <a:t>{// </a:t>
            </a:r>
            <a:r>
              <a:rPr lang="zh-CN" altLang="zh-CN" sz="1400">
                <a:latin typeface="微软雅黑" panose="020B0503020204020204" pitchFamily="34" charset="-122"/>
                <a:ea typeface="微软雅黑" panose="020B0503020204020204" pitchFamily="34" charset="-122"/>
              </a:rPr>
              <a:t>用 </a:t>
            </a:r>
            <a:r>
              <a:rPr lang="zh-CN" altLang="zh-CN" sz="1400">
                <a:cs typeface="Arial" panose="020B0604020202020204" pitchFamily="34" charset="0"/>
              </a:rPr>
              <a:t>t </a:t>
            </a:r>
            <a:r>
              <a:rPr lang="zh-CN" altLang="zh-CN" sz="1400">
                <a:latin typeface="微软雅黑" panose="020B0503020204020204" pitchFamily="34" charset="-122"/>
                <a:ea typeface="微软雅黑" panose="020B0503020204020204" pitchFamily="34" charset="-122"/>
              </a:rPr>
              <a:t>号</a:t>
            </a:r>
            <a:r>
              <a:rPr lang="zh-CN" altLang="zh-CN" sz="1400">
                <a:cs typeface="Arial" panose="020B0604020202020204" pitchFamily="34" charset="0"/>
              </a:rPr>
              <a:t>L</a:t>
            </a:r>
            <a:r>
              <a:rPr lang="zh-CN" altLang="zh-CN" sz="1400">
                <a:latin typeface="微软雅黑" panose="020B0503020204020204" pitchFamily="34" charset="-122"/>
                <a:ea typeface="微软雅黑" panose="020B0503020204020204" pitchFamily="34" charset="-122"/>
              </a:rPr>
              <a:t>型骨牌覆盖右上角</a:t>
            </a:r>
          </a:p>
          <a:p>
            <a:pPr>
              <a:spcBef>
                <a:spcPts val="338"/>
              </a:spcBef>
            </a:pPr>
            <a:r>
              <a:rPr lang="zh-CN" altLang="zh-CN" sz="1400">
                <a:cs typeface="Arial" panose="020B0604020202020204" pitchFamily="34" charset="0"/>
              </a:rPr>
              <a:t>board[tr + s][tc + s - 1] = t;</a:t>
            </a:r>
          </a:p>
          <a:p>
            <a:pPr>
              <a:spcBef>
                <a:spcPts val="338"/>
              </a:spcBef>
            </a:pPr>
            <a:r>
              <a:rPr lang="zh-CN" altLang="zh-CN" sz="1400">
                <a:cs typeface="Arial" panose="020B0604020202020204" pitchFamily="34" charset="0"/>
              </a:rPr>
              <a:t>// </a:t>
            </a:r>
            <a:r>
              <a:rPr lang="zh-CN" altLang="zh-CN" sz="1400">
                <a:latin typeface="微软雅黑" panose="020B0503020204020204" pitchFamily="34" charset="-122"/>
                <a:ea typeface="微软雅黑" panose="020B0503020204020204" pitchFamily="34" charset="-122"/>
              </a:rPr>
              <a:t>覆盖其余方格</a:t>
            </a:r>
          </a:p>
          <a:p>
            <a:pPr>
              <a:spcBef>
                <a:spcPts val="338"/>
              </a:spcBef>
            </a:pPr>
            <a:r>
              <a:rPr lang="zh-CN" altLang="zh-CN" sz="1400" b="1">
                <a:solidFill>
                  <a:srgbClr val="FF0000"/>
                </a:solidFill>
                <a:cs typeface="Arial" panose="020B0604020202020204" pitchFamily="34" charset="0"/>
              </a:rPr>
              <a:t>chessBoard</a:t>
            </a:r>
            <a:r>
              <a:rPr lang="zh-CN" altLang="zh-CN" sz="1400">
                <a:cs typeface="Arial" panose="020B0604020202020204" pitchFamily="34" charset="0"/>
              </a:rPr>
              <a:t>(tr+s, tc, tr+s, tc+s-1, s);}</a:t>
            </a:r>
          </a:p>
          <a:p>
            <a:pPr>
              <a:spcBef>
                <a:spcPts val="338"/>
              </a:spcBef>
            </a:pPr>
            <a:r>
              <a:rPr lang="zh-CN" altLang="zh-CN" sz="1400">
                <a:solidFill>
                  <a:srgbClr val="00B0F0"/>
                </a:solidFill>
                <a:cs typeface="Arial" panose="020B0604020202020204" pitchFamily="34" charset="0"/>
              </a:rPr>
              <a:t>// </a:t>
            </a:r>
            <a:r>
              <a:rPr lang="zh-CN" altLang="zh-CN" sz="1400">
                <a:solidFill>
                  <a:srgbClr val="00B0F0"/>
                </a:solidFill>
                <a:latin typeface="微软雅黑" panose="020B0503020204020204" pitchFamily="34" charset="-122"/>
                <a:ea typeface="微软雅黑" panose="020B0503020204020204" pitchFamily="34" charset="-122"/>
              </a:rPr>
              <a:t>覆盖右下角子棋盘</a:t>
            </a:r>
          </a:p>
          <a:p>
            <a:pPr>
              <a:spcBef>
                <a:spcPts val="338"/>
              </a:spcBef>
            </a:pPr>
            <a:r>
              <a:rPr lang="zh-CN" altLang="zh-CN" sz="1400" b="1">
                <a:solidFill>
                  <a:srgbClr val="00B0F0"/>
                </a:solidFill>
                <a:cs typeface="Arial" panose="020B0604020202020204" pitchFamily="34" charset="0"/>
              </a:rPr>
              <a:t>if </a:t>
            </a:r>
            <a:r>
              <a:rPr lang="zh-CN" altLang="zh-CN" sz="1400">
                <a:solidFill>
                  <a:srgbClr val="00B0F0"/>
                </a:solidFill>
                <a:cs typeface="Arial" panose="020B0604020202020204" pitchFamily="34" charset="0"/>
              </a:rPr>
              <a:t>(dr &gt;= tr + s &amp;&amp; dc &gt;= tc + s)</a:t>
            </a:r>
          </a:p>
          <a:p>
            <a:pPr>
              <a:spcBef>
                <a:spcPts val="338"/>
              </a:spcBef>
            </a:pPr>
            <a:r>
              <a:rPr lang="zh-CN" altLang="zh-CN" sz="1400">
                <a:cs typeface="Arial" panose="020B0604020202020204" pitchFamily="34" charset="0"/>
              </a:rPr>
              <a:t>// </a:t>
            </a:r>
            <a:r>
              <a:rPr lang="zh-CN" altLang="zh-CN" sz="1400">
                <a:latin typeface="微软雅黑" panose="020B0503020204020204" pitchFamily="34" charset="-122"/>
                <a:ea typeface="微软雅黑" panose="020B0503020204020204" pitchFamily="34" charset="-122"/>
              </a:rPr>
              <a:t>特殊方格在此棋盘中</a:t>
            </a:r>
          </a:p>
          <a:p>
            <a:pPr>
              <a:spcBef>
                <a:spcPts val="338"/>
              </a:spcBef>
            </a:pPr>
            <a:r>
              <a:rPr lang="zh-CN" altLang="zh-CN" sz="1400" b="1">
                <a:solidFill>
                  <a:srgbClr val="FF0000"/>
                </a:solidFill>
                <a:cs typeface="Arial" panose="020B0604020202020204" pitchFamily="34" charset="0"/>
              </a:rPr>
              <a:t>chessBoard</a:t>
            </a:r>
            <a:r>
              <a:rPr lang="zh-CN" altLang="zh-CN" sz="1400">
                <a:cs typeface="Arial" panose="020B0604020202020204" pitchFamily="34" charset="0"/>
              </a:rPr>
              <a:t>(tr+s, tc+s, dr, dc, s);</a:t>
            </a:r>
          </a:p>
          <a:p>
            <a:pPr>
              <a:spcBef>
                <a:spcPts val="338"/>
              </a:spcBef>
            </a:pPr>
            <a:r>
              <a:rPr lang="zh-CN" altLang="zh-CN" sz="1400" b="1">
                <a:cs typeface="Arial" panose="020B0604020202020204" pitchFamily="34" charset="0"/>
              </a:rPr>
              <a:t>else </a:t>
            </a:r>
            <a:r>
              <a:rPr lang="zh-CN" altLang="zh-CN" sz="1400">
                <a:cs typeface="Arial" panose="020B0604020202020204" pitchFamily="34" charset="0"/>
              </a:rPr>
              <a:t>{// </a:t>
            </a:r>
            <a:r>
              <a:rPr lang="zh-CN" altLang="zh-CN" sz="1400">
                <a:latin typeface="微软雅黑" panose="020B0503020204020204" pitchFamily="34" charset="-122"/>
                <a:ea typeface="微软雅黑" panose="020B0503020204020204" pitchFamily="34" charset="-122"/>
              </a:rPr>
              <a:t>用 </a:t>
            </a:r>
            <a:r>
              <a:rPr lang="zh-CN" altLang="zh-CN" sz="1400">
                <a:cs typeface="Arial" panose="020B0604020202020204" pitchFamily="34" charset="0"/>
              </a:rPr>
              <a:t>t </a:t>
            </a:r>
            <a:r>
              <a:rPr lang="zh-CN" altLang="zh-CN" sz="1400">
                <a:latin typeface="微软雅黑" panose="020B0503020204020204" pitchFamily="34" charset="-122"/>
                <a:ea typeface="微软雅黑" panose="020B0503020204020204" pitchFamily="34" charset="-122"/>
              </a:rPr>
              <a:t>号</a:t>
            </a:r>
            <a:r>
              <a:rPr lang="zh-CN" altLang="zh-CN" sz="1400">
                <a:cs typeface="Arial" panose="020B0604020202020204" pitchFamily="34" charset="0"/>
              </a:rPr>
              <a:t>L</a:t>
            </a:r>
            <a:r>
              <a:rPr lang="zh-CN" altLang="zh-CN" sz="1400">
                <a:latin typeface="微软雅黑" panose="020B0503020204020204" pitchFamily="34" charset="-122"/>
                <a:ea typeface="微软雅黑" panose="020B0503020204020204" pitchFamily="34" charset="-122"/>
              </a:rPr>
              <a:t>型骨牌覆盖左上角</a:t>
            </a:r>
          </a:p>
          <a:p>
            <a:pPr>
              <a:spcBef>
                <a:spcPts val="338"/>
              </a:spcBef>
            </a:pPr>
            <a:r>
              <a:rPr lang="zh-CN" altLang="zh-CN" sz="1400">
                <a:cs typeface="Arial" panose="020B0604020202020204" pitchFamily="34" charset="0"/>
              </a:rPr>
              <a:t>board[tr + s][tc + s] = t;</a:t>
            </a:r>
          </a:p>
          <a:p>
            <a:pPr>
              <a:spcBef>
                <a:spcPts val="338"/>
              </a:spcBef>
            </a:pPr>
            <a:r>
              <a:rPr lang="zh-CN" altLang="zh-CN" sz="1400">
                <a:cs typeface="Arial" panose="020B0604020202020204" pitchFamily="34" charset="0"/>
              </a:rPr>
              <a:t>// </a:t>
            </a:r>
            <a:r>
              <a:rPr lang="zh-CN" altLang="zh-CN" sz="1400">
                <a:latin typeface="微软雅黑" panose="020B0503020204020204" pitchFamily="34" charset="-122"/>
                <a:ea typeface="微软雅黑" panose="020B0503020204020204" pitchFamily="34" charset="-122"/>
              </a:rPr>
              <a:t>覆盖其余方格</a:t>
            </a:r>
          </a:p>
          <a:p>
            <a:pPr>
              <a:spcBef>
                <a:spcPts val="338"/>
              </a:spcBef>
            </a:pPr>
            <a:r>
              <a:rPr lang="zh-CN" altLang="zh-CN" sz="1400" b="1">
                <a:solidFill>
                  <a:srgbClr val="FF0000"/>
                </a:solidFill>
                <a:cs typeface="Arial" panose="020B0604020202020204" pitchFamily="34" charset="0"/>
              </a:rPr>
              <a:t>chessBoard</a:t>
            </a:r>
            <a:r>
              <a:rPr lang="zh-CN" altLang="zh-CN" sz="1400">
                <a:cs typeface="Arial" panose="020B0604020202020204" pitchFamily="34" charset="0"/>
              </a:rPr>
              <a:t>(tr+s, tc+s, tr+s, tc+s, s);}</a:t>
            </a:r>
          </a:p>
        </p:txBody>
      </p:sp>
      <p:sp>
        <p:nvSpPr>
          <p:cNvPr id="8" name="object 8"/>
          <p:cNvSpPr txBox="1"/>
          <p:nvPr/>
        </p:nvSpPr>
        <p:spPr>
          <a:xfrm>
            <a:off x="4794250" y="6165850"/>
            <a:ext cx="85725" cy="239713"/>
          </a:xfrm>
          <a:prstGeom prst="rect">
            <a:avLst/>
          </a:prstGeom>
        </p:spPr>
        <p:txBody>
          <a:bodyPr lIns="0" tIns="12700" rIns="0" bIns="0">
            <a:spAutoFit/>
          </a:bodyPr>
          <a:lstStyle/>
          <a:p>
            <a:pPr marL="12700">
              <a:spcBef>
                <a:spcPts val="100"/>
              </a:spcBef>
              <a:defRPr/>
            </a:pPr>
            <a:r>
              <a:rPr sz="1400" spc="-50" dirty="0">
                <a:latin typeface="Arial"/>
                <a:cs typeface="Arial"/>
              </a:rPr>
              <a:t>}</a:t>
            </a:r>
            <a:endParaRPr sz="1400">
              <a:latin typeface="Arial"/>
              <a:cs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79">
            <a:solidFill>
              <a:srgbClr val="CC9900"/>
            </a:solidFill>
          </a:ln>
        </p:spPr>
        <p:txBody>
          <a:bodyPr wrap="square" lIns="0" tIns="0" rIns="0" bIns="0" rtlCol="0"/>
          <a:lstStyle/>
          <a:p>
            <a:endParaRPr/>
          </a:p>
        </p:txBody>
      </p:sp>
      <p:sp>
        <p:nvSpPr>
          <p:cNvPr id="3" name="object 3"/>
          <p:cNvSpPr txBox="1">
            <a:spLocks noGrp="1"/>
          </p:cNvSpPr>
          <p:nvPr>
            <p:ph type="title"/>
          </p:nvPr>
        </p:nvSpPr>
        <p:spPr>
          <a:xfrm>
            <a:off x="688225" y="421817"/>
            <a:ext cx="4860290" cy="695960"/>
          </a:xfrm>
          <a:prstGeom prst="rect">
            <a:avLst/>
          </a:prstGeom>
        </p:spPr>
        <p:txBody>
          <a:bodyPr vert="horz" wrap="square" lIns="0" tIns="12700" rIns="0" bIns="0" rtlCol="0">
            <a:spAutoFit/>
          </a:bodyPr>
          <a:lstStyle/>
          <a:p>
            <a:pPr marL="12700">
              <a:lnSpc>
                <a:spcPct val="100000"/>
              </a:lnSpc>
              <a:spcBef>
                <a:spcPts val="100"/>
              </a:spcBef>
              <a:tabLst>
                <a:tab pos="1493520" algn="l"/>
              </a:tabLst>
            </a:pPr>
            <a:r>
              <a:rPr sz="4400" spc="570" dirty="0">
                <a:solidFill>
                  <a:srgbClr val="000066"/>
                </a:solidFill>
                <a:latin typeface="Tahoma"/>
                <a:cs typeface="Tahoma"/>
              </a:rPr>
              <a:t>2.3</a:t>
            </a:r>
            <a:r>
              <a:rPr sz="4400" dirty="0">
                <a:solidFill>
                  <a:srgbClr val="000066"/>
                </a:solidFill>
                <a:latin typeface="Tahoma"/>
                <a:cs typeface="Tahoma"/>
              </a:rPr>
              <a:t>	</a:t>
            </a:r>
            <a:r>
              <a:rPr sz="4400" spc="-10" dirty="0">
                <a:solidFill>
                  <a:srgbClr val="000066"/>
                </a:solidFill>
              </a:rPr>
              <a:t>二分搜索技术</a:t>
            </a:r>
            <a:endParaRPr sz="4400">
              <a:latin typeface="Tahoma"/>
              <a:cs typeface="Tahoma"/>
            </a:endParaRPr>
          </a:p>
        </p:txBody>
      </p:sp>
      <p:sp>
        <p:nvSpPr>
          <p:cNvPr id="4" name="object 4"/>
          <p:cNvSpPr txBox="1"/>
          <p:nvPr/>
        </p:nvSpPr>
        <p:spPr>
          <a:xfrm>
            <a:off x="327494" y="1591106"/>
            <a:ext cx="8239759" cy="1641475"/>
          </a:xfrm>
          <a:prstGeom prst="rect">
            <a:avLst/>
          </a:prstGeom>
        </p:spPr>
        <p:txBody>
          <a:bodyPr vert="horz" wrap="square" lIns="0" tIns="12700" rIns="0" bIns="0" rtlCol="0">
            <a:spAutoFit/>
          </a:bodyPr>
          <a:lstStyle/>
          <a:p>
            <a:pPr marL="12700" marR="5080">
              <a:lnSpc>
                <a:spcPct val="100000"/>
              </a:lnSpc>
              <a:spcBef>
                <a:spcPts val="100"/>
              </a:spcBef>
            </a:pPr>
            <a:r>
              <a:rPr sz="2400" b="1" spc="-5" dirty="0">
                <a:solidFill>
                  <a:srgbClr val="000066"/>
                </a:solidFill>
                <a:latin typeface="宋体"/>
                <a:cs typeface="宋体"/>
              </a:rPr>
              <a:t>给定已按</a:t>
            </a:r>
            <a:r>
              <a:rPr sz="2400" b="1" spc="-15" dirty="0">
                <a:solidFill>
                  <a:srgbClr val="FF0000"/>
                </a:solidFill>
                <a:latin typeface="宋体"/>
                <a:cs typeface="宋体"/>
              </a:rPr>
              <a:t>升序</a:t>
            </a:r>
            <a:r>
              <a:rPr sz="2400" b="1" spc="-135" dirty="0">
                <a:solidFill>
                  <a:srgbClr val="FF0000"/>
                </a:solidFill>
                <a:latin typeface="宋体"/>
                <a:cs typeface="宋体"/>
              </a:rPr>
              <a:t>排好序</a:t>
            </a:r>
            <a:r>
              <a:rPr sz="2400" b="1" spc="-135" dirty="0">
                <a:solidFill>
                  <a:srgbClr val="000066"/>
                </a:solidFill>
                <a:latin typeface="宋体"/>
                <a:cs typeface="宋体"/>
              </a:rPr>
              <a:t>的 </a:t>
            </a:r>
            <a:r>
              <a:rPr sz="2400" b="1" dirty="0">
                <a:solidFill>
                  <a:srgbClr val="000066"/>
                </a:solidFill>
                <a:latin typeface="Times New Roman"/>
                <a:cs typeface="Times New Roman"/>
              </a:rPr>
              <a:t>n</a:t>
            </a:r>
            <a:r>
              <a:rPr sz="2400" b="1" spc="-25" dirty="0">
                <a:solidFill>
                  <a:srgbClr val="000066"/>
                </a:solidFill>
                <a:latin typeface="Times New Roman"/>
                <a:cs typeface="Times New Roman"/>
              </a:rPr>
              <a:t> </a:t>
            </a:r>
            <a:r>
              <a:rPr sz="2400" b="1" spc="-160" dirty="0" err="1">
                <a:solidFill>
                  <a:srgbClr val="000066"/>
                </a:solidFill>
                <a:latin typeface="宋体"/>
                <a:cs typeface="宋体"/>
              </a:rPr>
              <a:t>个元素</a:t>
            </a:r>
            <a:r>
              <a:rPr sz="2400" b="1" spc="-160" dirty="0">
                <a:solidFill>
                  <a:srgbClr val="000066"/>
                </a:solidFill>
                <a:latin typeface="宋体"/>
                <a:cs typeface="宋体"/>
              </a:rPr>
              <a:t> </a:t>
            </a:r>
            <a:r>
              <a:rPr lang="en-US" sz="2400" b="1" spc="-20" dirty="0" smtClean="0">
                <a:solidFill>
                  <a:srgbClr val="000066"/>
                </a:solidFill>
                <a:latin typeface="Times New Roman"/>
                <a:cs typeface="Times New Roman"/>
              </a:rPr>
              <a:t>a</a:t>
            </a:r>
            <a:r>
              <a:rPr sz="2400" b="1" spc="-20" dirty="0" smtClean="0">
                <a:solidFill>
                  <a:srgbClr val="000066"/>
                </a:solidFill>
                <a:latin typeface="Times New Roman"/>
                <a:cs typeface="Times New Roman"/>
              </a:rPr>
              <a:t>[0:n-</a:t>
            </a:r>
            <a:r>
              <a:rPr sz="2400" b="1" dirty="0" smtClean="0">
                <a:solidFill>
                  <a:srgbClr val="000066"/>
                </a:solidFill>
                <a:latin typeface="Times New Roman"/>
                <a:cs typeface="Times New Roman"/>
              </a:rPr>
              <a:t>1</a:t>
            </a:r>
            <a:r>
              <a:rPr sz="2400" b="1" dirty="0">
                <a:solidFill>
                  <a:srgbClr val="000066"/>
                </a:solidFill>
                <a:latin typeface="Times New Roman"/>
                <a:cs typeface="Times New Roman"/>
              </a:rPr>
              <a:t>]</a:t>
            </a:r>
            <a:r>
              <a:rPr sz="2400" b="1" spc="-20" dirty="0">
                <a:solidFill>
                  <a:srgbClr val="000066"/>
                </a:solidFill>
                <a:latin typeface="Times New Roman"/>
                <a:cs typeface="Times New Roman"/>
              </a:rPr>
              <a:t> </a:t>
            </a:r>
            <a:r>
              <a:rPr sz="2400" b="1" spc="-110" dirty="0">
                <a:solidFill>
                  <a:srgbClr val="000066"/>
                </a:solidFill>
                <a:latin typeface="宋体"/>
                <a:cs typeface="宋体"/>
              </a:rPr>
              <a:t>，现要在这 </a:t>
            </a:r>
            <a:r>
              <a:rPr sz="2400" b="1" dirty="0">
                <a:solidFill>
                  <a:srgbClr val="000066"/>
                </a:solidFill>
                <a:latin typeface="Times New Roman"/>
                <a:cs typeface="Times New Roman"/>
              </a:rPr>
              <a:t>n</a:t>
            </a:r>
            <a:r>
              <a:rPr sz="2400" b="1" spc="-25" dirty="0">
                <a:solidFill>
                  <a:srgbClr val="000066"/>
                </a:solidFill>
                <a:latin typeface="Times New Roman"/>
                <a:cs typeface="Times New Roman"/>
              </a:rPr>
              <a:t> </a:t>
            </a:r>
            <a:r>
              <a:rPr sz="2400" b="1" spc="-20" dirty="0">
                <a:solidFill>
                  <a:srgbClr val="000066"/>
                </a:solidFill>
                <a:latin typeface="宋体"/>
                <a:cs typeface="宋体"/>
              </a:rPr>
              <a:t>个元素</a:t>
            </a:r>
            <a:r>
              <a:rPr sz="2400" b="1" spc="-80" dirty="0">
                <a:solidFill>
                  <a:srgbClr val="000066"/>
                </a:solidFill>
                <a:latin typeface="宋体"/>
                <a:cs typeface="宋体"/>
              </a:rPr>
              <a:t>中找出一特定元素 </a:t>
            </a:r>
            <a:r>
              <a:rPr sz="2400" b="1" dirty="0">
                <a:solidFill>
                  <a:srgbClr val="000066"/>
                </a:solidFill>
                <a:latin typeface="Times New Roman"/>
                <a:cs typeface="Times New Roman"/>
              </a:rPr>
              <a:t>x</a:t>
            </a:r>
            <a:r>
              <a:rPr sz="2400" b="1" spc="-20" dirty="0">
                <a:solidFill>
                  <a:srgbClr val="000066"/>
                </a:solidFill>
                <a:latin typeface="Times New Roman"/>
                <a:cs typeface="Times New Roman"/>
              </a:rPr>
              <a:t> </a:t>
            </a:r>
            <a:r>
              <a:rPr sz="2400" b="1" spc="-50" dirty="0">
                <a:solidFill>
                  <a:srgbClr val="000066"/>
                </a:solidFill>
                <a:latin typeface="宋体"/>
                <a:cs typeface="宋体"/>
              </a:rPr>
              <a:t>。</a:t>
            </a:r>
            <a:endParaRPr sz="2400" b="1" dirty="0">
              <a:latin typeface="宋体"/>
              <a:cs typeface="宋体"/>
            </a:endParaRPr>
          </a:p>
          <a:p>
            <a:pPr>
              <a:lnSpc>
                <a:spcPct val="100000"/>
              </a:lnSpc>
              <a:spcBef>
                <a:spcPts val="960"/>
              </a:spcBef>
            </a:pPr>
            <a:endParaRPr sz="2400" dirty="0">
              <a:latin typeface="宋体"/>
              <a:cs typeface="宋体"/>
            </a:endParaRPr>
          </a:p>
          <a:p>
            <a:pPr marL="12700">
              <a:lnSpc>
                <a:spcPct val="100000"/>
              </a:lnSpc>
            </a:pPr>
            <a:r>
              <a:rPr sz="2400" spc="-30" dirty="0">
                <a:solidFill>
                  <a:srgbClr val="000066"/>
                </a:solidFill>
                <a:latin typeface="宋体"/>
                <a:cs typeface="宋体"/>
              </a:rPr>
              <a:t>分析：</a:t>
            </a:r>
            <a:endParaRPr sz="2400" dirty="0">
              <a:latin typeface="宋体"/>
              <a:cs typeface="宋体"/>
            </a:endParaRPr>
          </a:p>
        </p:txBody>
      </p:sp>
      <p:sp>
        <p:nvSpPr>
          <p:cNvPr id="5" name="object 5"/>
          <p:cNvSpPr txBox="1"/>
          <p:nvPr/>
        </p:nvSpPr>
        <p:spPr>
          <a:xfrm>
            <a:off x="1674355" y="3274923"/>
            <a:ext cx="4801235" cy="905376"/>
          </a:xfrm>
          <a:prstGeom prst="rect">
            <a:avLst/>
          </a:prstGeom>
          <a:solidFill>
            <a:srgbClr val="3A802E">
              <a:alpha val="50000"/>
            </a:srgbClr>
          </a:solidFill>
        </p:spPr>
        <p:txBody>
          <a:bodyPr vert="horz" wrap="square" lIns="0" tIns="0" rIns="0" bIns="0" rtlCol="0">
            <a:spAutoFit/>
          </a:bodyPr>
          <a:lstStyle/>
          <a:p>
            <a:pPr marL="89535">
              <a:lnSpc>
                <a:spcPts val="3345"/>
              </a:lnSpc>
            </a:pPr>
            <a:r>
              <a:rPr sz="2800" b="1" dirty="0" err="1" smtClean="0">
                <a:latin typeface="Courier New"/>
                <a:cs typeface="Courier New"/>
              </a:rPr>
              <a:t>BinarySearch</a:t>
            </a:r>
            <a:r>
              <a:rPr sz="2800" b="1" dirty="0" smtClean="0">
                <a:latin typeface="Courier New"/>
                <a:cs typeface="Courier New"/>
              </a:rPr>
              <a:t>(</a:t>
            </a:r>
            <a:r>
              <a:rPr lang="en-US" sz="2800" b="1" dirty="0" smtClean="0">
                <a:latin typeface="Courier New"/>
                <a:cs typeface="Courier New"/>
              </a:rPr>
              <a:t>a</a:t>
            </a:r>
            <a:r>
              <a:rPr sz="2800" b="1" dirty="0" smtClean="0">
                <a:latin typeface="Courier New"/>
                <a:cs typeface="Courier New"/>
              </a:rPr>
              <a:t>,</a:t>
            </a:r>
            <a:r>
              <a:rPr sz="2800" b="1" spc="-85" dirty="0" smtClean="0">
                <a:latin typeface="Courier New"/>
                <a:cs typeface="Courier New"/>
              </a:rPr>
              <a:t> </a:t>
            </a:r>
            <a:r>
              <a:rPr sz="2800" b="1" spc="-25" dirty="0">
                <a:latin typeface="Courier New"/>
                <a:cs typeface="Courier New"/>
              </a:rPr>
              <a:t>x)</a:t>
            </a:r>
            <a:endParaRPr sz="2800" dirty="0">
              <a:latin typeface="Courier New"/>
              <a:cs typeface="Courier New"/>
            </a:endParaRPr>
          </a:p>
          <a:p>
            <a:pPr marL="422275">
              <a:lnSpc>
                <a:spcPct val="100000"/>
              </a:lnSpc>
              <a:spcBef>
                <a:spcPts val="350"/>
              </a:spcBef>
            </a:pPr>
            <a:r>
              <a:rPr sz="2800" spc="-135" dirty="0" err="1" smtClean="0">
                <a:latin typeface="宋体"/>
                <a:cs typeface="宋体"/>
              </a:rPr>
              <a:t>在有序数组</a:t>
            </a:r>
            <a:r>
              <a:rPr lang="en-US" sz="2800" b="1" spc="-135" dirty="0" err="1" smtClean="0">
                <a:latin typeface="宋体"/>
                <a:cs typeface="宋体"/>
              </a:rPr>
              <a:t>a</a:t>
            </a:r>
            <a:r>
              <a:rPr lang="en-US" sz="2800" b="1" spc="-135" dirty="0" smtClean="0">
                <a:latin typeface="宋体"/>
                <a:cs typeface="宋体"/>
              </a:rPr>
              <a:t> </a:t>
            </a:r>
            <a:r>
              <a:rPr sz="2800" spc="-195" dirty="0" err="1" smtClean="0">
                <a:latin typeface="宋体"/>
                <a:cs typeface="宋体"/>
              </a:rPr>
              <a:t>中查询</a:t>
            </a:r>
            <a:r>
              <a:rPr sz="2800" spc="-195" dirty="0" smtClean="0">
                <a:latin typeface="宋体"/>
                <a:cs typeface="宋体"/>
              </a:rPr>
              <a:t> </a:t>
            </a:r>
            <a:r>
              <a:rPr sz="2800" b="1" spc="-50" dirty="0">
                <a:latin typeface="Courier New"/>
                <a:cs typeface="Courier New"/>
              </a:rPr>
              <a:t>x</a:t>
            </a:r>
            <a:endParaRPr sz="2800" dirty="0">
              <a:latin typeface="Courier New"/>
              <a:cs typeface="Courier New"/>
            </a:endParaRPr>
          </a:p>
        </p:txBody>
      </p:sp>
      <p:graphicFrame>
        <p:nvGraphicFramePr>
          <p:cNvPr id="6" name="object 6"/>
          <p:cNvGraphicFramePr>
            <a:graphicFrameLocks noGrp="1"/>
          </p:cNvGraphicFramePr>
          <p:nvPr/>
        </p:nvGraphicFramePr>
        <p:xfrm>
          <a:off x="1911424" y="4660745"/>
          <a:ext cx="4566917" cy="398780"/>
        </p:xfrm>
        <a:graphic>
          <a:graphicData uri="http://schemas.openxmlformats.org/drawingml/2006/table">
            <a:tbl>
              <a:tblPr firstRow="1" bandRow="1">
                <a:tableStyleId>{2D5ABB26-0587-4C30-8999-92F81FD0307C}</a:tableStyleId>
              </a:tblPr>
              <a:tblGrid>
                <a:gridCol w="462280">
                  <a:extLst>
                    <a:ext uri="{9D8B030D-6E8A-4147-A177-3AD203B41FA5}">
                      <a16:colId xmlns:a16="http://schemas.microsoft.com/office/drawing/2014/main" val="20000"/>
                    </a:ext>
                  </a:extLst>
                </a:gridCol>
                <a:gridCol w="452120">
                  <a:extLst>
                    <a:ext uri="{9D8B030D-6E8A-4147-A177-3AD203B41FA5}">
                      <a16:colId xmlns:a16="http://schemas.microsoft.com/office/drawing/2014/main" val="20001"/>
                    </a:ext>
                  </a:extLst>
                </a:gridCol>
                <a:gridCol w="457834">
                  <a:extLst>
                    <a:ext uri="{9D8B030D-6E8A-4147-A177-3AD203B41FA5}">
                      <a16:colId xmlns:a16="http://schemas.microsoft.com/office/drawing/2014/main" val="20002"/>
                    </a:ext>
                  </a:extLst>
                </a:gridCol>
                <a:gridCol w="457834">
                  <a:extLst>
                    <a:ext uri="{9D8B030D-6E8A-4147-A177-3AD203B41FA5}">
                      <a16:colId xmlns:a16="http://schemas.microsoft.com/office/drawing/2014/main" val="20003"/>
                    </a:ext>
                  </a:extLst>
                </a:gridCol>
                <a:gridCol w="457834">
                  <a:extLst>
                    <a:ext uri="{9D8B030D-6E8A-4147-A177-3AD203B41FA5}">
                      <a16:colId xmlns:a16="http://schemas.microsoft.com/office/drawing/2014/main" val="20004"/>
                    </a:ext>
                  </a:extLst>
                </a:gridCol>
                <a:gridCol w="457835">
                  <a:extLst>
                    <a:ext uri="{9D8B030D-6E8A-4147-A177-3AD203B41FA5}">
                      <a16:colId xmlns:a16="http://schemas.microsoft.com/office/drawing/2014/main" val="20005"/>
                    </a:ext>
                  </a:extLst>
                </a:gridCol>
                <a:gridCol w="457835">
                  <a:extLst>
                    <a:ext uri="{9D8B030D-6E8A-4147-A177-3AD203B41FA5}">
                      <a16:colId xmlns:a16="http://schemas.microsoft.com/office/drawing/2014/main" val="20006"/>
                    </a:ext>
                  </a:extLst>
                </a:gridCol>
                <a:gridCol w="457835">
                  <a:extLst>
                    <a:ext uri="{9D8B030D-6E8A-4147-A177-3AD203B41FA5}">
                      <a16:colId xmlns:a16="http://schemas.microsoft.com/office/drawing/2014/main" val="20007"/>
                    </a:ext>
                  </a:extLst>
                </a:gridCol>
                <a:gridCol w="457835">
                  <a:extLst>
                    <a:ext uri="{9D8B030D-6E8A-4147-A177-3AD203B41FA5}">
                      <a16:colId xmlns:a16="http://schemas.microsoft.com/office/drawing/2014/main" val="20008"/>
                    </a:ext>
                  </a:extLst>
                </a:gridCol>
                <a:gridCol w="447675">
                  <a:extLst>
                    <a:ext uri="{9D8B030D-6E8A-4147-A177-3AD203B41FA5}">
                      <a16:colId xmlns:a16="http://schemas.microsoft.com/office/drawing/2014/main" val="20009"/>
                    </a:ext>
                  </a:extLst>
                </a:gridCol>
              </a:tblGrid>
              <a:tr h="398780">
                <a:tc>
                  <a:txBody>
                    <a:bodyPr/>
                    <a:lstStyle/>
                    <a:p>
                      <a:pPr algn="ctr">
                        <a:lnSpc>
                          <a:spcPct val="100000"/>
                        </a:lnSpc>
                        <a:spcBef>
                          <a:spcPts val="365"/>
                        </a:spcBef>
                      </a:pPr>
                      <a:r>
                        <a:rPr sz="2000" b="1" spc="-50" dirty="0">
                          <a:latin typeface="Times New Roman"/>
                          <a:cs typeface="Times New Roman"/>
                        </a:rPr>
                        <a:t>7</a:t>
                      </a:r>
                      <a:endParaRPr sz="2000">
                        <a:latin typeface="Times New Roman"/>
                        <a:cs typeface="Times New Roman"/>
                      </a:endParaRPr>
                    </a:p>
                  </a:txBody>
                  <a:tcPr marL="0" marR="0" marT="46355" marB="0">
                    <a:lnL w="19050">
                      <a:solidFill>
                        <a:srgbClr val="000000"/>
                      </a:solidFill>
                      <a:prstDash val="solid"/>
                    </a:lnL>
                    <a:lnR w="28575">
                      <a:solidFill>
                        <a:srgbClr val="000000"/>
                      </a:solidFill>
                      <a:prstDash val="solid"/>
                    </a:lnR>
                    <a:lnT w="19050">
                      <a:solidFill>
                        <a:srgbClr val="000000"/>
                      </a:solidFill>
                      <a:prstDash val="solid"/>
                    </a:lnT>
                    <a:lnB w="19050">
                      <a:solidFill>
                        <a:srgbClr val="000000"/>
                      </a:solidFill>
                      <a:prstDash val="solid"/>
                    </a:lnB>
                    <a:solidFill>
                      <a:srgbClr val="CC9900"/>
                    </a:solidFill>
                  </a:tcPr>
                </a:tc>
                <a:tc>
                  <a:txBody>
                    <a:bodyPr/>
                    <a:lstStyle/>
                    <a:p>
                      <a:pPr marL="94615">
                        <a:lnSpc>
                          <a:spcPct val="100000"/>
                        </a:lnSpc>
                        <a:spcBef>
                          <a:spcPts val="365"/>
                        </a:spcBef>
                      </a:pPr>
                      <a:r>
                        <a:rPr sz="2000" b="1" spc="-25" dirty="0">
                          <a:latin typeface="Times New Roman"/>
                          <a:cs typeface="Times New Roman"/>
                        </a:rPr>
                        <a:t>12</a:t>
                      </a:r>
                      <a:endParaRPr sz="2000">
                        <a:latin typeface="Times New Roman"/>
                        <a:cs typeface="Times New Roman"/>
                      </a:endParaRPr>
                    </a:p>
                  </a:txBody>
                  <a:tcPr marL="0" marR="0" marT="46355" marB="0">
                    <a:lnL w="28575">
                      <a:solidFill>
                        <a:srgbClr val="000000"/>
                      </a:solidFill>
                      <a:prstDash val="solid"/>
                    </a:lnL>
                    <a:lnR w="57150">
                      <a:solidFill>
                        <a:srgbClr val="000000"/>
                      </a:solidFill>
                      <a:prstDash val="solid"/>
                    </a:lnR>
                    <a:lnT w="19050">
                      <a:solidFill>
                        <a:srgbClr val="000000"/>
                      </a:solidFill>
                      <a:prstDash val="solid"/>
                    </a:lnT>
                    <a:lnB w="19050">
                      <a:solidFill>
                        <a:srgbClr val="000000"/>
                      </a:solidFill>
                      <a:prstDash val="solid"/>
                    </a:lnB>
                    <a:solidFill>
                      <a:srgbClr val="CC9900"/>
                    </a:solidFill>
                  </a:tcPr>
                </a:tc>
                <a:tc>
                  <a:txBody>
                    <a:bodyPr/>
                    <a:lstStyle/>
                    <a:p>
                      <a:pPr marL="99695">
                        <a:lnSpc>
                          <a:spcPct val="100000"/>
                        </a:lnSpc>
                        <a:spcBef>
                          <a:spcPts val="365"/>
                        </a:spcBef>
                      </a:pPr>
                      <a:r>
                        <a:rPr sz="2000" b="1" spc="-25" dirty="0">
                          <a:latin typeface="Times New Roman"/>
                          <a:cs typeface="Times New Roman"/>
                        </a:rPr>
                        <a:t>30</a:t>
                      </a:r>
                      <a:endParaRPr sz="2000">
                        <a:latin typeface="Times New Roman"/>
                        <a:cs typeface="Times New Roman"/>
                      </a:endParaRPr>
                    </a:p>
                  </a:txBody>
                  <a:tcPr marL="0" marR="0" marT="46355" marB="0">
                    <a:lnL w="57150">
                      <a:solidFill>
                        <a:srgbClr val="000000"/>
                      </a:solidFill>
                      <a:prstDash val="solid"/>
                    </a:lnL>
                    <a:lnR w="57150">
                      <a:solidFill>
                        <a:srgbClr val="000000"/>
                      </a:solidFill>
                      <a:prstDash val="solid"/>
                    </a:lnR>
                    <a:lnT w="19050">
                      <a:solidFill>
                        <a:srgbClr val="000000"/>
                      </a:solidFill>
                      <a:prstDash val="solid"/>
                    </a:lnT>
                    <a:lnB w="19050">
                      <a:solidFill>
                        <a:srgbClr val="000000"/>
                      </a:solidFill>
                      <a:prstDash val="solid"/>
                    </a:lnB>
                    <a:solidFill>
                      <a:srgbClr val="CC9900"/>
                    </a:solidFill>
                  </a:tcPr>
                </a:tc>
                <a:tc>
                  <a:txBody>
                    <a:bodyPr/>
                    <a:lstStyle/>
                    <a:p>
                      <a:pPr marL="99695">
                        <a:lnSpc>
                          <a:spcPct val="100000"/>
                        </a:lnSpc>
                        <a:spcBef>
                          <a:spcPts val="365"/>
                        </a:spcBef>
                      </a:pPr>
                      <a:r>
                        <a:rPr sz="2000" b="1" spc="-25" dirty="0">
                          <a:latin typeface="Times New Roman"/>
                          <a:cs typeface="Times New Roman"/>
                        </a:rPr>
                        <a:t>35</a:t>
                      </a:r>
                      <a:endParaRPr sz="2000">
                        <a:latin typeface="Times New Roman"/>
                        <a:cs typeface="Times New Roman"/>
                      </a:endParaRPr>
                    </a:p>
                  </a:txBody>
                  <a:tcPr marL="0" marR="0" marT="46355" marB="0">
                    <a:lnL w="57150">
                      <a:solidFill>
                        <a:srgbClr val="000000"/>
                      </a:solidFill>
                      <a:prstDash val="solid"/>
                    </a:lnL>
                    <a:lnR w="57150">
                      <a:solidFill>
                        <a:srgbClr val="000000"/>
                      </a:solidFill>
                      <a:prstDash val="solid"/>
                    </a:lnR>
                    <a:lnT w="19050">
                      <a:solidFill>
                        <a:srgbClr val="000000"/>
                      </a:solidFill>
                      <a:prstDash val="solid"/>
                    </a:lnT>
                    <a:lnB w="19050">
                      <a:solidFill>
                        <a:srgbClr val="000000"/>
                      </a:solidFill>
                      <a:prstDash val="solid"/>
                    </a:lnB>
                    <a:solidFill>
                      <a:srgbClr val="CC9900"/>
                    </a:solidFill>
                  </a:tcPr>
                </a:tc>
                <a:tc>
                  <a:txBody>
                    <a:bodyPr/>
                    <a:lstStyle/>
                    <a:p>
                      <a:pPr marL="99695">
                        <a:lnSpc>
                          <a:spcPct val="100000"/>
                        </a:lnSpc>
                        <a:spcBef>
                          <a:spcPts val="365"/>
                        </a:spcBef>
                      </a:pPr>
                      <a:r>
                        <a:rPr sz="2000" b="1" spc="-25" dirty="0">
                          <a:latin typeface="Times New Roman"/>
                          <a:cs typeface="Times New Roman"/>
                        </a:rPr>
                        <a:t>75</a:t>
                      </a:r>
                      <a:endParaRPr sz="2000">
                        <a:latin typeface="Times New Roman"/>
                        <a:cs typeface="Times New Roman"/>
                      </a:endParaRPr>
                    </a:p>
                  </a:txBody>
                  <a:tcPr marL="0" marR="0" marT="46355" marB="0">
                    <a:lnL w="57150">
                      <a:solidFill>
                        <a:srgbClr val="000000"/>
                      </a:solidFill>
                      <a:prstDash val="solid"/>
                    </a:lnL>
                    <a:lnR w="57150">
                      <a:solidFill>
                        <a:srgbClr val="000000"/>
                      </a:solidFill>
                      <a:prstDash val="solid"/>
                    </a:lnR>
                    <a:lnT w="19050">
                      <a:solidFill>
                        <a:srgbClr val="000000"/>
                      </a:solidFill>
                      <a:prstDash val="solid"/>
                    </a:lnT>
                    <a:lnB w="19050">
                      <a:solidFill>
                        <a:srgbClr val="000000"/>
                      </a:solidFill>
                      <a:prstDash val="solid"/>
                    </a:lnB>
                    <a:solidFill>
                      <a:srgbClr val="CC9900"/>
                    </a:solidFill>
                  </a:tcPr>
                </a:tc>
                <a:tc>
                  <a:txBody>
                    <a:bodyPr/>
                    <a:lstStyle/>
                    <a:p>
                      <a:pPr marL="99695">
                        <a:lnSpc>
                          <a:spcPct val="100000"/>
                        </a:lnSpc>
                        <a:spcBef>
                          <a:spcPts val="365"/>
                        </a:spcBef>
                      </a:pPr>
                      <a:r>
                        <a:rPr sz="2000" b="1" spc="-25" dirty="0">
                          <a:latin typeface="Times New Roman"/>
                          <a:cs typeface="Times New Roman"/>
                        </a:rPr>
                        <a:t>83</a:t>
                      </a:r>
                      <a:endParaRPr sz="2000">
                        <a:latin typeface="Times New Roman"/>
                        <a:cs typeface="Times New Roman"/>
                      </a:endParaRPr>
                    </a:p>
                  </a:txBody>
                  <a:tcPr marL="0" marR="0" marT="46355" marB="0">
                    <a:lnL w="57150">
                      <a:solidFill>
                        <a:srgbClr val="000000"/>
                      </a:solidFill>
                      <a:prstDash val="solid"/>
                    </a:lnL>
                    <a:lnR w="57150">
                      <a:solidFill>
                        <a:srgbClr val="000000"/>
                      </a:solidFill>
                      <a:prstDash val="solid"/>
                    </a:lnR>
                    <a:lnT w="19050">
                      <a:solidFill>
                        <a:srgbClr val="000000"/>
                      </a:solidFill>
                      <a:prstDash val="solid"/>
                    </a:lnT>
                    <a:lnB w="19050">
                      <a:solidFill>
                        <a:srgbClr val="000000"/>
                      </a:solidFill>
                      <a:prstDash val="solid"/>
                    </a:lnB>
                    <a:solidFill>
                      <a:srgbClr val="CC9900"/>
                    </a:solidFill>
                  </a:tcPr>
                </a:tc>
                <a:tc>
                  <a:txBody>
                    <a:bodyPr/>
                    <a:lstStyle/>
                    <a:p>
                      <a:pPr marL="99695">
                        <a:lnSpc>
                          <a:spcPct val="100000"/>
                        </a:lnSpc>
                        <a:spcBef>
                          <a:spcPts val="365"/>
                        </a:spcBef>
                      </a:pPr>
                      <a:r>
                        <a:rPr sz="2000" b="1" spc="-25" dirty="0">
                          <a:latin typeface="Times New Roman"/>
                          <a:cs typeface="Times New Roman"/>
                        </a:rPr>
                        <a:t>87</a:t>
                      </a:r>
                      <a:endParaRPr sz="2000">
                        <a:latin typeface="Times New Roman"/>
                        <a:cs typeface="Times New Roman"/>
                      </a:endParaRPr>
                    </a:p>
                  </a:txBody>
                  <a:tcPr marL="0" marR="0" marT="46355" marB="0">
                    <a:lnL w="57150">
                      <a:solidFill>
                        <a:srgbClr val="000000"/>
                      </a:solidFill>
                      <a:prstDash val="solid"/>
                    </a:lnL>
                    <a:lnR w="57150">
                      <a:solidFill>
                        <a:srgbClr val="000000"/>
                      </a:solidFill>
                      <a:prstDash val="solid"/>
                    </a:lnR>
                    <a:lnT w="19050">
                      <a:solidFill>
                        <a:srgbClr val="000000"/>
                      </a:solidFill>
                      <a:prstDash val="solid"/>
                    </a:lnT>
                    <a:lnB w="19050">
                      <a:solidFill>
                        <a:srgbClr val="000000"/>
                      </a:solidFill>
                      <a:prstDash val="solid"/>
                    </a:lnB>
                    <a:solidFill>
                      <a:srgbClr val="CC9900"/>
                    </a:solidFill>
                  </a:tcPr>
                </a:tc>
                <a:tc>
                  <a:txBody>
                    <a:bodyPr/>
                    <a:lstStyle/>
                    <a:p>
                      <a:pPr marL="99695">
                        <a:lnSpc>
                          <a:spcPct val="100000"/>
                        </a:lnSpc>
                        <a:spcBef>
                          <a:spcPts val="365"/>
                        </a:spcBef>
                      </a:pPr>
                      <a:r>
                        <a:rPr sz="2000" b="1" spc="-25" dirty="0">
                          <a:latin typeface="Times New Roman"/>
                          <a:cs typeface="Times New Roman"/>
                        </a:rPr>
                        <a:t>90</a:t>
                      </a:r>
                      <a:endParaRPr sz="2000">
                        <a:latin typeface="Times New Roman"/>
                        <a:cs typeface="Times New Roman"/>
                      </a:endParaRPr>
                    </a:p>
                  </a:txBody>
                  <a:tcPr marL="0" marR="0" marT="46355" marB="0">
                    <a:lnL w="57150">
                      <a:solidFill>
                        <a:srgbClr val="000000"/>
                      </a:solidFill>
                      <a:prstDash val="solid"/>
                    </a:lnL>
                    <a:lnR w="57150">
                      <a:solidFill>
                        <a:srgbClr val="000000"/>
                      </a:solidFill>
                      <a:prstDash val="solid"/>
                    </a:lnR>
                    <a:lnT w="19050">
                      <a:solidFill>
                        <a:srgbClr val="000000"/>
                      </a:solidFill>
                      <a:prstDash val="solid"/>
                    </a:lnT>
                    <a:lnB w="19050">
                      <a:solidFill>
                        <a:srgbClr val="000000"/>
                      </a:solidFill>
                      <a:prstDash val="solid"/>
                    </a:lnB>
                    <a:solidFill>
                      <a:srgbClr val="CC9900"/>
                    </a:solidFill>
                  </a:tcPr>
                </a:tc>
                <a:tc>
                  <a:txBody>
                    <a:bodyPr/>
                    <a:lstStyle/>
                    <a:p>
                      <a:pPr marL="99695">
                        <a:lnSpc>
                          <a:spcPct val="100000"/>
                        </a:lnSpc>
                        <a:spcBef>
                          <a:spcPts val="365"/>
                        </a:spcBef>
                      </a:pPr>
                      <a:r>
                        <a:rPr sz="2000" b="1" spc="-25" dirty="0">
                          <a:latin typeface="Times New Roman"/>
                          <a:cs typeface="Times New Roman"/>
                        </a:rPr>
                        <a:t>97</a:t>
                      </a:r>
                      <a:endParaRPr sz="2000">
                        <a:latin typeface="Times New Roman"/>
                        <a:cs typeface="Times New Roman"/>
                      </a:endParaRPr>
                    </a:p>
                  </a:txBody>
                  <a:tcPr marL="0" marR="0" marT="46355" marB="0">
                    <a:lnL w="57150">
                      <a:solidFill>
                        <a:srgbClr val="000000"/>
                      </a:solidFill>
                      <a:prstDash val="solid"/>
                    </a:lnL>
                    <a:lnR w="57150">
                      <a:solidFill>
                        <a:srgbClr val="000000"/>
                      </a:solidFill>
                      <a:prstDash val="solid"/>
                    </a:lnR>
                    <a:lnT w="19050">
                      <a:solidFill>
                        <a:srgbClr val="000000"/>
                      </a:solidFill>
                      <a:prstDash val="solid"/>
                    </a:lnT>
                    <a:lnB w="19050">
                      <a:solidFill>
                        <a:srgbClr val="000000"/>
                      </a:solidFill>
                      <a:prstDash val="solid"/>
                    </a:lnB>
                    <a:solidFill>
                      <a:srgbClr val="CC9900"/>
                    </a:solidFill>
                  </a:tcPr>
                </a:tc>
                <a:tc>
                  <a:txBody>
                    <a:bodyPr/>
                    <a:lstStyle/>
                    <a:p>
                      <a:pPr marL="99695">
                        <a:lnSpc>
                          <a:spcPct val="100000"/>
                        </a:lnSpc>
                        <a:spcBef>
                          <a:spcPts val="365"/>
                        </a:spcBef>
                      </a:pPr>
                      <a:r>
                        <a:rPr sz="2000" b="1" spc="-25" dirty="0">
                          <a:latin typeface="Times New Roman"/>
                          <a:cs typeface="Times New Roman"/>
                        </a:rPr>
                        <a:t>99</a:t>
                      </a:r>
                      <a:endParaRPr sz="2000" dirty="0">
                        <a:latin typeface="Times New Roman"/>
                        <a:cs typeface="Times New Roman"/>
                      </a:endParaRPr>
                    </a:p>
                  </a:txBody>
                  <a:tcPr marL="0" marR="0" marT="46355" marB="0">
                    <a:lnL w="571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C9900"/>
                    </a:solidFill>
                  </a:tcPr>
                </a:tc>
                <a:extLst>
                  <a:ext uri="{0D108BD9-81ED-4DB2-BD59-A6C34878D82A}">
                    <a16:rowId xmlns:a16="http://schemas.microsoft.com/office/drawing/2014/main" val="10000"/>
                  </a:ext>
                </a:extLst>
              </a:tr>
            </a:tbl>
          </a:graphicData>
        </a:graphic>
      </p:graphicFrame>
      <p:sp>
        <p:nvSpPr>
          <p:cNvPr id="7" name="object 7"/>
          <p:cNvSpPr txBox="1"/>
          <p:nvPr/>
        </p:nvSpPr>
        <p:spPr>
          <a:xfrm>
            <a:off x="302298" y="4620145"/>
            <a:ext cx="2098040" cy="1372235"/>
          </a:xfrm>
          <a:prstGeom prst="rect">
            <a:avLst/>
          </a:prstGeom>
        </p:spPr>
        <p:txBody>
          <a:bodyPr vert="horz" wrap="square" lIns="0" tIns="12700" rIns="0" bIns="0" rtlCol="0">
            <a:spAutoFit/>
          </a:bodyPr>
          <a:lstStyle/>
          <a:p>
            <a:pPr marL="12700">
              <a:lnSpc>
                <a:spcPct val="100000"/>
              </a:lnSpc>
              <a:spcBef>
                <a:spcPts val="100"/>
              </a:spcBef>
            </a:pPr>
            <a:r>
              <a:rPr sz="3200" spc="-275" dirty="0" err="1">
                <a:solidFill>
                  <a:srgbClr val="000066"/>
                </a:solidFill>
                <a:latin typeface="宋体"/>
                <a:cs typeface="宋体"/>
              </a:rPr>
              <a:t>数组</a:t>
            </a:r>
            <a:r>
              <a:rPr sz="3200" spc="-275" dirty="0">
                <a:solidFill>
                  <a:srgbClr val="000066"/>
                </a:solidFill>
                <a:latin typeface="宋体"/>
                <a:cs typeface="宋体"/>
              </a:rPr>
              <a:t> </a:t>
            </a:r>
            <a:r>
              <a:rPr lang="en-US" sz="3200" b="1" spc="-50" dirty="0" smtClean="0">
                <a:solidFill>
                  <a:srgbClr val="000066"/>
                </a:solidFill>
                <a:latin typeface="Courier New"/>
                <a:cs typeface="Courier New"/>
              </a:rPr>
              <a:t>a</a:t>
            </a:r>
            <a:endParaRPr sz="3200" dirty="0">
              <a:latin typeface="Courier New"/>
              <a:cs typeface="Courier New"/>
            </a:endParaRPr>
          </a:p>
          <a:p>
            <a:pPr marL="835660">
              <a:lnSpc>
                <a:spcPct val="100000"/>
              </a:lnSpc>
              <a:spcBef>
                <a:spcPts val="2920"/>
              </a:spcBef>
              <a:tabLst>
                <a:tab pos="1753235" algn="l"/>
              </a:tabLst>
            </a:pPr>
            <a:r>
              <a:rPr sz="3200" b="1" spc="-50" dirty="0">
                <a:solidFill>
                  <a:srgbClr val="000066"/>
                </a:solidFill>
                <a:latin typeface="Times New Roman"/>
                <a:cs typeface="Times New Roman"/>
              </a:rPr>
              <a:t>x</a:t>
            </a:r>
            <a:r>
              <a:rPr sz="3200" b="1" dirty="0">
                <a:solidFill>
                  <a:srgbClr val="000066"/>
                </a:solidFill>
                <a:latin typeface="Times New Roman"/>
                <a:cs typeface="Times New Roman"/>
              </a:rPr>
              <a:t>	</a:t>
            </a:r>
            <a:r>
              <a:rPr sz="2600" b="1" spc="-25" dirty="0">
                <a:solidFill>
                  <a:srgbClr val="000066"/>
                </a:solidFill>
                <a:latin typeface="Times New Roman"/>
                <a:cs typeface="Times New Roman"/>
              </a:rPr>
              <a:t>75</a:t>
            </a:r>
            <a:endParaRPr sz="2600" dirty="0">
              <a:latin typeface="Times New Roman"/>
              <a:cs typeface="Times New Roman"/>
            </a:endParaRPr>
          </a:p>
        </p:txBody>
      </p:sp>
      <p:sp>
        <p:nvSpPr>
          <p:cNvPr id="8" name="object 8"/>
          <p:cNvSpPr txBox="1"/>
          <p:nvPr/>
        </p:nvSpPr>
        <p:spPr>
          <a:xfrm>
            <a:off x="4089501" y="5603303"/>
            <a:ext cx="4953000" cy="391795"/>
          </a:xfrm>
          <a:prstGeom prst="rect">
            <a:avLst/>
          </a:prstGeom>
        </p:spPr>
        <p:txBody>
          <a:bodyPr vert="horz" wrap="square" lIns="0" tIns="12700" rIns="0" bIns="0" rtlCol="0">
            <a:spAutoFit/>
          </a:bodyPr>
          <a:lstStyle/>
          <a:p>
            <a:pPr marL="12700">
              <a:lnSpc>
                <a:spcPct val="100000"/>
              </a:lnSpc>
              <a:spcBef>
                <a:spcPts val="100"/>
              </a:spcBef>
            </a:pPr>
            <a:r>
              <a:rPr sz="2400" spc="-55" dirty="0">
                <a:solidFill>
                  <a:srgbClr val="FF0000"/>
                </a:solidFill>
                <a:latin typeface="宋体"/>
                <a:cs typeface="宋体"/>
              </a:rPr>
              <a:t>顺序查找算法的时间复杂度是 </a:t>
            </a:r>
            <a:r>
              <a:rPr sz="2400" b="1" dirty="0">
                <a:solidFill>
                  <a:srgbClr val="FF0000"/>
                </a:solidFill>
                <a:latin typeface="Times New Roman"/>
                <a:cs typeface="Times New Roman"/>
              </a:rPr>
              <a:t>O</a:t>
            </a:r>
            <a:r>
              <a:rPr sz="2400" b="1" spc="-10" dirty="0">
                <a:solidFill>
                  <a:srgbClr val="FF0000"/>
                </a:solidFill>
                <a:latin typeface="Times New Roman"/>
                <a:cs typeface="Times New Roman"/>
              </a:rPr>
              <a:t>( </a:t>
            </a:r>
            <a:r>
              <a:rPr sz="2400" spc="-315" dirty="0">
                <a:solidFill>
                  <a:srgbClr val="FF0000"/>
                </a:solidFill>
                <a:latin typeface="宋体"/>
                <a:cs typeface="宋体"/>
              </a:rPr>
              <a:t>？ </a:t>
            </a:r>
            <a:r>
              <a:rPr sz="2400" b="1" spc="-50" dirty="0">
                <a:solidFill>
                  <a:srgbClr val="FF0000"/>
                </a:solidFill>
                <a:latin typeface="Times New Roman"/>
                <a:cs typeface="Times New Roman"/>
              </a:rPr>
              <a:t>)</a:t>
            </a:r>
            <a:endParaRPr sz="2400" dirty="0">
              <a:latin typeface="Times New Roman"/>
              <a:cs typeface="Times New Roman"/>
            </a:endParaRPr>
          </a:p>
        </p:txBody>
      </p:sp>
    </p:spTree>
    <p:extLst>
      <p:ext uri="{BB962C8B-B14F-4D97-AF65-F5344CB8AC3E}">
        <p14:creationId xmlns:p14="http://schemas.microsoft.com/office/powerpoint/2010/main" val="73632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object 2"/>
          <p:cNvGrpSpPr>
            <a:grpSpLocks/>
          </p:cNvGrpSpPr>
          <p:nvPr/>
        </p:nvGrpSpPr>
        <p:grpSpPr bwMode="auto">
          <a:xfrm>
            <a:off x="430213" y="57150"/>
            <a:ext cx="4079875" cy="1233488"/>
            <a:chOff x="429768" y="57911"/>
            <a:chExt cx="4080510" cy="1232535"/>
          </a:xfrm>
        </p:grpSpPr>
        <p:pic>
          <p:nvPicPr>
            <p:cNvPr id="29708"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768" y="57911"/>
              <a:ext cx="1846326" cy="1232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9"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859" y="57911"/>
              <a:ext cx="2963417" cy="1232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699" name="object 5"/>
          <p:cNvSpPr>
            <a:spLocks noGrp="1" noChangeArrowheads="1"/>
          </p:cNvSpPr>
          <p:nvPr>
            <p:ph type="title"/>
          </p:nvPr>
        </p:nvSpPr>
        <p:spPr>
          <a:xfrm>
            <a:off x="763588" y="241300"/>
            <a:ext cx="3379787" cy="695325"/>
          </a:xfrm>
        </p:spPr>
        <p:txBody>
          <a:bodyPr tIns="12700">
            <a:spAutoFit/>
          </a:bodyPr>
          <a:lstStyle/>
          <a:p>
            <a:pPr marL="12700">
              <a:spcBef>
                <a:spcPts val="100"/>
              </a:spcBef>
            </a:pPr>
            <a:r>
              <a:rPr lang="zh-CN" altLang="zh-CN" smtClean="0">
                <a:latin typeface="黑体" panose="02010609060101010101" pitchFamily="49" charset="-122"/>
                <a:ea typeface="黑体" panose="02010609060101010101" pitchFamily="49" charset="-122"/>
              </a:rPr>
              <a:t>2.6 棋盘覆盖</a:t>
            </a:r>
          </a:p>
        </p:txBody>
      </p:sp>
      <p:sp>
        <p:nvSpPr>
          <p:cNvPr id="6" name="object 6"/>
          <p:cNvSpPr>
            <a:spLocks/>
          </p:cNvSpPr>
          <p:nvPr/>
        </p:nvSpPr>
        <p:spPr bwMode="auto">
          <a:xfrm>
            <a:off x="1116013" y="3500438"/>
            <a:ext cx="6989762" cy="2449512"/>
          </a:xfrm>
          <a:custGeom>
            <a:avLst/>
            <a:gdLst>
              <a:gd name="T0" fmla="*/ 0 w 6989445"/>
              <a:gd name="T1" fmla="*/ 947815 h 1984375"/>
              <a:gd name="T2" fmla="*/ 3586 w 6989445"/>
              <a:gd name="T3" fmla="*/ 807765 h 1984375"/>
              <a:gd name="T4" fmla="*/ 14008 w 6989445"/>
              <a:gd name="T5" fmla="*/ 674093 h 1984375"/>
              <a:gd name="T6" fmla="*/ 30744 w 6989445"/>
              <a:gd name="T7" fmla="*/ 548264 h 1984375"/>
              <a:gd name="T8" fmla="*/ 53293 w 6989445"/>
              <a:gd name="T9" fmla="*/ 431742 h 1984375"/>
              <a:gd name="T10" fmla="*/ 81143 w 6989445"/>
              <a:gd name="T11" fmla="*/ 325999 h 1984375"/>
              <a:gd name="T12" fmla="*/ 113771 w 6989445"/>
              <a:gd name="T13" fmla="*/ 232499 h 1984375"/>
              <a:gd name="T14" fmla="*/ 150677 w 6989445"/>
              <a:gd name="T15" fmla="*/ 152711 h 1984375"/>
              <a:gd name="T16" fmla="*/ 191343 w 6989445"/>
              <a:gd name="T17" fmla="*/ 88098 h 1984375"/>
              <a:gd name="T18" fmla="*/ 235257 w 6989445"/>
              <a:gd name="T19" fmla="*/ 40133 h 1984375"/>
              <a:gd name="T20" fmla="*/ 281907 w 6989445"/>
              <a:gd name="T21" fmla="*/ 10279 h 1984375"/>
              <a:gd name="T22" fmla="*/ 330782 w 6989445"/>
              <a:gd name="T23" fmla="*/ 0 h 1984375"/>
              <a:gd name="T24" fmla="*/ 6659866 w 6989445"/>
              <a:gd name="T25" fmla="*/ 0 h 1984375"/>
              <a:gd name="T26" fmla="*/ 6708741 w 6989445"/>
              <a:gd name="T27" fmla="*/ 10279 h 1984375"/>
              <a:gd name="T28" fmla="*/ 6755391 w 6989445"/>
              <a:gd name="T29" fmla="*/ 40133 h 1984375"/>
              <a:gd name="T30" fmla="*/ 6799305 w 6989445"/>
              <a:gd name="T31" fmla="*/ 88098 h 1984375"/>
              <a:gd name="T32" fmla="*/ 6839971 w 6989445"/>
              <a:gd name="T33" fmla="*/ 152711 h 1984375"/>
              <a:gd name="T34" fmla="*/ 6876877 w 6989445"/>
              <a:gd name="T35" fmla="*/ 232499 h 1984375"/>
              <a:gd name="T36" fmla="*/ 6909505 w 6989445"/>
              <a:gd name="T37" fmla="*/ 325999 h 1984375"/>
              <a:gd name="T38" fmla="*/ 6937355 w 6989445"/>
              <a:gd name="T39" fmla="*/ 431742 h 1984375"/>
              <a:gd name="T40" fmla="*/ 6959904 w 6989445"/>
              <a:gd name="T41" fmla="*/ 548264 h 1984375"/>
              <a:gd name="T42" fmla="*/ 6976640 w 6989445"/>
              <a:gd name="T43" fmla="*/ 674093 h 1984375"/>
              <a:gd name="T44" fmla="*/ 6987062 w 6989445"/>
              <a:gd name="T45" fmla="*/ 807765 h 1984375"/>
              <a:gd name="T46" fmla="*/ 6990649 w 6989445"/>
              <a:gd name="T47" fmla="*/ 947815 h 1984375"/>
              <a:gd name="T48" fmla="*/ 6990649 w 6989445"/>
              <a:gd name="T49" fmla="*/ 4739074 h 1984375"/>
              <a:gd name="T50" fmla="*/ 6987062 w 6989445"/>
              <a:gd name="T51" fmla="*/ 4879124 h 1984375"/>
              <a:gd name="T52" fmla="*/ 6976640 w 6989445"/>
              <a:gd name="T53" fmla="*/ 5012799 h 1984375"/>
              <a:gd name="T54" fmla="*/ 6959904 w 6989445"/>
              <a:gd name="T55" fmla="*/ 5138626 h 1984375"/>
              <a:gd name="T56" fmla="*/ 6937355 w 6989445"/>
              <a:gd name="T57" fmla="*/ 5255150 h 1984375"/>
              <a:gd name="T58" fmla="*/ 6909505 w 6989445"/>
              <a:gd name="T59" fmla="*/ 5360891 h 1984375"/>
              <a:gd name="T60" fmla="*/ 6876877 w 6989445"/>
              <a:gd name="T61" fmla="*/ 5454392 h 1984375"/>
              <a:gd name="T62" fmla="*/ 6839971 w 6989445"/>
              <a:gd name="T63" fmla="*/ 5534181 h 1984375"/>
              <a:gd name="T64" fmla="*/ 6799305 w 6989445"/>
              <a:gd name="T65" fmla="*/ 5598793 h 1984375"/>
              <a:gd name="T66" fmla="*/ 6755391 w 6989445"/>
              <a:gd name="T67" fmla="*/ 5646758 h 1984375"/>
              <a:gd name="T68" fmla="*/ 6708741 w 6989445"/>
              <a:gd name="T69" fmla="*/ 5676611 h 1984375"/>
              <a:gd name="T70" fmla="*/ 6659866 w 6989445"/>
              <a:gd name="T71" fmla="*/ 5686893 h 1984375"/>
              <a:gd name="T72" fmla="*/ 330782 w 6989445"/>
              <a:gd name="T73" fmla="*/ 5686893 h 1984375"/>
              <a:gd name="T74" fmla="*/ 281907 w 6989445"/>
              <a:gd name="T75" fmla="*/ 5676611 h 1984375"/>
              <a:gd name="T76" fmla="*/ 235257 w 6989445"/>
              <a:gd name="T77" fmla="*/ 5646758 h 1984375"/>
              <a:gd name="T78" fmla="*/ 191343 w 6989445"/>
              <a:gd name="T79" fmla="*/ 5598793 h 1984375"/>
              <a:gd name="T80" fmla="*/ 150677 w 6989445"/>
              <a:gd name="T81" fmla="*/ 5534181 h 1984375"/>
              <a:gd name="T82" fmla="*/ 113771 w 6989445"/>
              <a:gd name="T83" fmla="*/ 5454392 h 1984375"/>
              <a:gd name="T84" fmla="*/ 81143 w 6989445"/>
              <a:gd name="T85" fmla="*/ 5360891 h 1984375"/>
              <a:gd name="T86" fmla="*/ 53293 w 6989445"/>
              <a:gd name="T87" fmla="*/ 5255150 h 1984375"/>
              <a:gd name="T88" fmla="*/ 30744 w 6989445"/>
              <a:gd name="T89" fmla="*/ 5138626 h 1984375"/>
              <a:gd name="T90" fmla="*/ 14008 w 6989445"/>
              <a:gd name="T91" fmla="*/ 5012799 h 1984375"/>
              <a:gd name="T92" fmla="*/ 3586 w 6989445"/>
              <a:gd name="T93" fmla="*/ 4879124 h 1984375"/>
              <a:gd name="T94" fmla="*/ 0 w 6989445"/>
              <a:gd name="T95" fmla="*/ 4739074 h 1984375"/>
              <a:gd name="T96" fmla="*/ 0 w 6989445"/>
              <a:gd name="T97" fmla="*/ 947815 h 198437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989445" h="1984375">
                <a:moveTo>
                  <a:pt x="0" y="330708"/>
                </a:moveTo>
                <a:lnTo>
                  <a:pt x="3586" y="281842"/>
                </a:lnTo>
                <a:lnTo>
                  <a:pt x="14003" y="235202"/>
                </a:lnTo>
                <a:lnTo>
                  <a:pt x="30739" y="191298"/>
                </a:lnTo>
                <a:lnTo>
                  <a:pt x="53283" y="150642"/>
                </a:lnTo>
                <a:lnTo>
                  <a:pt x="81123" y="113746"/>
                </a:lnTo>
                <a:lnTo>
                  <a:pt x="113746" y="81123"/>
                </a:lnTo>
                <a:lnTo>
                  <a:pt x="150642" y="53283"/>
                </a:lnTo>
                <a:lnTo>
                  <a:pt x="191298" y="30739"/>
                </a:lnTo>
                <a:lnTo>
                  <a:pt x="235202" y="14003"/>
                </a:lnTo>
                <a:lnTo>
                  <a:pt x="281842" y="3586"/>
                </a:lnTo>
                <a:lnTo>
                  <a:pt x="330707" y="0"/>
                </a:lnTo>
                <a:lnTo>
                  <a:pt x="6658356" y="0"/>
                </a:lnTo>
                <a:lnTo>
                  <a:pt x="6707221" y="3586"/>
                </a:lnTo>
                <a:lnTo>
                  <a:pt x="6753861" y="14003"/>
                </a:lnTo>
                <a:lnTo>
                  <a:pt x="6797765" y="30739"/>
                </a:lnTo>
                <a:lnTo>
                  <a:pt x="6838421" y="53283"/>
                </a:lnTo>
                <a:lnTo>
                  <a:pt x="6875317" y="81123"/>
                </a:lnTo>
                <a:lnTo>
                  <a:pt x="6907940" y="113746"/>
                </a:lnTo>
                <a:lnTo>
                  <a:pt x="6935780" y="150642"/>
                </a:lnTo>
                <a:lnTo>
                  <a:pt x="6958324" y="191298"/>
                </a:lnTo>
                <a:lnTo>
                  <a:pt x="6975060" y="235202"/>
                </a:lnTo>
                <a:lnTo>
                  <a:pt x="6985477" y="281842"/>
                </a:lnTo>
                <a:lnTo>
                  <a:pt x="6989064" y="330708"/>
                </a:lnTo>
                <a:lnTo>
                  <a:pt x="6989064" y="1653539"/>
                </a:lnTo>
                <a:lnTo>
                  <a:pt x="6985477" y="1702405"/>
                </a:lnTo>
                <a:lnTo>
                  <a:pt x="6975060" y="1749045"/>
                </a:lnTo>
                <a:lnTo>
                  <a:pt x="6958324" y="1792949"/>
                </a:lnTo>
                <a:lnTo>
                  <a:pt x="6935780" y="1833605"/>
                </a:lnTo>
                <a:lnTo>
                  <a:pt x="6907940" y="1870501"/>
                </a:lnTo>
                <a:lnTo>
                  <a:pt x="6875317" y="1903124"/>
                </a:lnTo>
                <a:lnTo>
                  <a:pt x="6838421" y="1930964"/>
                </a:lnTo>
                <a:lnTo>
                  <a:pt x="6797765" y="1953508"/>
                </a:lnTo>
                <a:lnTo>
                  <a:pt x="6753861" y="1970244"/>
                </a:lnTo>
                <a:lnTo>
                  <a:pt x="6707221" y="1980661"/>
                </a:lnTo>
                <a:lnTo>
                  <a:pt x="6658356" y="1984248"/>
                </a:lnTo>
                <a:lnTo>
                  <a:pt x="330707" y="1984248"/>
                </a:lnTo>
                <a:lnTo>
                  <a:pt x="281842" y="1980661"/>
                </a:lnTo>
                <a:lnTo>
                  <a:pt x="235202" y="1970244"/>
                </a:lnTo>
                <a:lnTo>
                  <a:pt x="191298" y="1953508"/>
                </a:lnTo>
                <a:lnTo>
                  <a:pt x="150642" y="1930964"/>
                </a:lnTo>
                <a:lnTo>
                  <a:pt x="113746" y="1903124"/>
                </a:lnTo>
                <a:lnTo>
                  <a:pt x="81123" y="1870501"/>
                </a:lnTo>
                <a:lnTo>
                  <a:pt x="53283" y="1833605"/>
                </a:lnTo>
                <a:lnTo>
                  <a:pt x="30739" y="1792949"/>
                </a:lnTo>
                <a:lnTo>
                  <a:pt x="14003" y="1749045"/>
                </a:lnTo>
                <a:lnTo>
                  <a:pt x="3586" y="1702405"/>
                </a:lnTo>
                <a:lnTo>
                  <a:pt x="0" y="1653539"/>
                </a:lnTo>
                <a:lnTo>
                  <a:pt x="0" y="330708"/>
                </a:lnTo>
                <a:close/>
              </a:path>
            </a:pathLst>
          </a:custGeom>
          <a:noFill/>
          <a:ln w="38100">
            <a:solidFill>
              <a:srgbClr val="053CE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9701" name="object 7"/>
          <p:cNvSpPr txBox="1">
            <a:spLocks noChangeArrowheads="1"/>
          </p:cNvSpPr>
          <p:nvPr/>
        </p:nvSpPr>
        <p:spPr bwMode="auto">
          <a:xfrm>
            <a:off x="633413" y="1270000"/>
            <a:ext cx="3227387"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100"/>
              </a:spcBef>
            </a:pPr>
            <a:r>
              <a:rPr lang="zh-CN" altLang="zh-CN" sz="3800" b="1">
                <a:latin typeface="黑体" panose="02010609060101010101" pitchFamily="49" charset="-122"/>
                <a:ea typeface="黑体" panose="02010609060101010101" pitchFamily="49" charset="-122"/>
              </a:rPr>
              <a:t>复杂度分析</a:t>
            </a:r>
            <a:endParaRPr lang="zh-CN" altLang="zh-CN" sz="3800">
              <a:latin typeface="黑体" panose="02010609060101010101" pitchFamily="49" charset="-122"/>
              <a:ea typeface="黑体" panose="02010609060101010101" pitchFamily="49" charset="-122"/>
            </a:endParaRPr>
          </a:p>
        </p:txBody>
      </p:sp>
      <p:sp>
        <p:nvSpPr>
          <p:cNvPr id="8" name="object 8"/>
          <p:cNvSpPr txBox="1"/>
          <p:nvPr/>
        </p:nvSpPr>
        <p:spPr>
          <a:xfrm>
            <a:off x="3457575" y="3795713"/>
            <a:ext cx="190500" cy="419100"/>
          </a:xfrm>
          <a:prstGeom prst="rect">
            <a:avLst/>
          </a:prstGeom>
        </p:spPr>
        <p:txBody>
          <a:bodyPr lIns="0" tIns="16510" rIns="0" bIns="0">
            <a:spAutoFit/>
          </a:bodyPr>
          <a:lstStyle/>
          <a:p>
            <a:pPr marL="12700">
              <a:spcBef>
                <a:spcPts val="130"/>
              </a:spcBef>
              <a:defRPr/>
            </a:pPr>
            <a:r>
              <a:rPr sz="2550" spc="-50" dirty="0">
                <a:latin typeface="Symbol"/>
                <a:cs typeface="Symbol"/>
              </a:rPr>
              <a:t></a:t>
            </a:r>
            <a:endParaRPr sz="2550">
              <a:latin typeface="Symbol"/>
              <a:cs typeface="Symbol"/>
            </a:endParaRPr>
          </a:p>
        </p:txBody>
      </p:sp>
      <p:sp>
        <p:nvSpPr>
          <p:cNvPr id="9" name="object 9"/>
          <p:cNvSpPr txBox="1">
            <a:spLocks noChangeArrowheads="1"/>
          </p:cNvSpPr>
          <p:nvPr/>
        </p:nvSpPr>
        <p:spPr bwMode="auto">
          <a:xfrm>
            <a:off x="3378200" y="3741738"/>
            <a:ext cx="371475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5570" rIns="0" bIns="0">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lgn="r">
              <a:spcBef>
                <a:spcPts val="913"/>
              </a:spcBef>
            </a:pPr>
            <a:r>
              <a:rPr lang="zh-CN" altLang="zh-CN" sz="2500" i="1">
                <a:latin typeface="Times New Roman" panose="02020603050405020304" pitchFamily="18" charset="0"/>
                <a:cs typeface="Times New Roman" panose="02020603050405020304" pitchFamily="18" charset="0"/>
              </a:rPr>
              <a:t>k </a:t>
            </a:r>
            <a:r>
              <a:rPr lang="zh-CN" altLang="zh-CN" sz="2500">
                <a:latin typeface="Symbol" panose="05050102010706020507" pitchFamily="18" charset="2"/>
              </a:rPr>
              <a:t></a:t>
            </a:r>
            <a:r>
              <a:rPr lang="zh-CN" altLang="zh-CN" sz="2500">
                <a:latin typeface="Times New Roman" panose="02020603050405020304" pitchFamily="18" charset="0"/>
                <a:cs typeface="Times New Roman" panose="02020603050405020304" pitchFamily="18" charset="0"/>
              </a:rPr>
              <a:t> 0</a:t>
            </a:r>
          </a:p>
          <a:p>
            <a:pPr algn="r">
              <a:spcBef>
                <a:spcPts val="825"/>
              </a:spcBef>
            </a:pPr>
            <a:r>
              <a:rPr lang="zh-CN" altLang="zh-CN" sz="3800" baseline="-13000">
                <a:latin typeface="Symbol" panose="05050102010706020507" pitchFamily="18" charset="2"/>
              </a:rPr>
              <a:t></a:t>
            </a:r>
            <a:r>
              <a:rPr lang="zh-CN" altLang="zh-CN" sz="2500">
                <a:latin typeface="Times New Roman" panose="02020603050405020304" pitchFamily="18" charset="0"/>
                <a:cs typeface="Times New Roman" panose="02020603050405020304" pitchFamily="18" charset="0"/>
              </a:rPr>
              <a:t>4</a:t>
            </a:r>
            <a:r>
              <a:rPr lang="zh-CN" altLang="zh-CN" sz="2500" i="1">
                <a:latin typeface="Times New Roman" panose="02020603050405020304" pitchFamily="18" charset="0"/>
                <a:cs typeface="Times New Roman" panose="02020603050405020304" pitchFamily="18" charset="0"/>
              </a:rPr>
              <a:t>T </a:t>
            </a:r>
            <a:r>
              <a:rPr lang="zh-CN" altLang="zh-CN" sz="2500">
                <a:latin typeface="Times New Roman" panose="02020603050405020304" pitchFamily="18" charset="0"/>
                <a:cs typeface="Times New Roman" panose="02020603050405020304" pitchFamily="18" charset="0"/>
              </a:rPr>
              <a:t>(</a:t>
            </a:r>
            <a:r>
              <a:rPr lang="zh-CN" altLang="zh-CN" sz="2500" i="1">
                <a:latin typeface="Times New Roman" panose="02020603050405020304" pitchFamily="18" charset="0"/>
                <a:cs typeface="Times New Roman" panose="02020603050405020304" pitchFamily="18" charset="0"/>
              </a:rPr>
              <a:t>k </a:t>
            </a:r>
            <a:r>
              <a:rPr lang="zh-CN" altLang="zh-CN" sz="2500">
                <a:latin typeface="Symbol" panose="05050102010706020507" pitchFamily="18" charset="2"/>
              </a:rPr>
              <a:t></a:t>
            </a:r>
            <a:r>
              <a:rPr lang="zh-CN" altLang="zh-CN" sz="2500">
                <a:latin typeface="Times New Roman" panose="02020603050405020304" pitchFamily="18" charset="0"/>
                <a:cs typeface="Times New Roman" panose="02020603050405020304" pitchFamily="18" charset="0"/>
              </a:rPr>
              <a:t>1) </a:t>
            </a:r>
            <a:r>
              <a:rPr lang="zh-CN" altLang="zh-CN" sz="2500">
                <a:latin typeface="Symbol" panose="05050102010706020507" pitchFamily="18" charset="2"/>
              </a:rPr>
              <a:t></a:t>
            </a:r>
            <a:r>
              <a:rPr lang="zh-CN" altLang="zh-CN" sz="2500">
                <a:latin typeface="Times New Roman" panose="02020603050405020304" pitchFamily="18" charset="0"/>
                <a:cs typeface="Times New Roman" panose="02020603050405020304" pitchFamily="18" charset="0"/>
              </a:rPr>
              <a:t> </a:t>
            </a:r>
            <a:r>
              <a:rPr lang="zh-CN" altLang="zh-CN" sz="2500" i="1">
                <a:latin typeface="Times New Roman" panose="02020603050405020304" pitchFamily="18" charset="0"/>
                <a:cs typeface="Times New Roman" panose="02020603050405020304" pitchFamily="18" charset="0"/>
              </a:rPr>
              <a:t>O</a:t>
            </a:r>
            <a:r>
              <a:rPr lang="zh-CN" altLang="zh-CN" sz="2500">
                <a:latin typeface="Times New Roman" panose="02020603050405020304" pitchFamily="18" charset="0"/>
                <a:cs typeface="Times New Roman" panose="02020603050405020304" pitchFamily="18" charset="0"/>
              </a:rPr>
              <a:t>(1)	</a:t>
            </a:r>
            <a:r>
              <a:rPr lang="zh-CN" altLang="zh-CN" sz="2500" i="1">
                <a:latin typeface="Times New Roman" panose="02020603050405020304" pitchFamily="18" charset="0"/>
                <a:cs typeface="Times New Roman" panose="02020603050405020304" pitchFamily="18" charset="0"/>
              </a:rPr>
              <a:t>k </a:t>
            </a:r>
            <a:r>
              <a:rPr lang="zh-CN" altLang="zh-CN" sz="2500">
                <a:latin typeface="Symbol" panose="05050102010706020507" pitchFamily="18" charset="2"/>
              </a:rPr>
              <a:t></a:t>
            </a:r>
            <a:r>
              <a:rPr lang="zh-CN" altLang="zh-CN" sz="2500">
                <a:latin typeface="Times New Roman" panose="02020603050405020304" pitchFamily="18" charset="0"/>
                <a:cs typeface="Times New Roman" panose="02020603050405020304" pitchFamily="18" charset="0"/>
              </a:rPr>
              <a:t> 0</a:t>
            </a:r>
          </a:p>
        </p:txBody>
      </p:sp>
      <p:sp>
        <p:nvSpPr>
          <p:cNvPr id="10" name="object 10"/>
          <p:cNvSpPr txBox="1"/>
          <p:nvPr/>
        </p:nvSpPr>
        <p:spPr>
          <a:xfrm>
            <a:off x="4352925" y="3771900"/>
            <a:ext cx="598488" cy="419100"/>
          </a:xfrm>
          <a:prstGeom prst="rect">
            <a:avLst/>
          </a:prstGeom>
        </p:spPr>
        <p:txBody>
          <a:bodyPr lIns="0" tIns="16510" rIns="0" bIns="0">
            <a:spAutoFit/>
          </a:bodyPr>
          <a:lstStyle/>
          <a:p>
            <a:pPr marL="12700">
              <a:spcBef>
                <a:spcPts val="130"/>
              </a:spcBef>
              <a:defRPr/>
            </a:pPr>
            <a:r>
              <a:rPr sz="2550" i="1" spc="-70" dirty="0">
                <a:latin typeface="Times New Roman"/>
                <a:cs typeface="Times New Roman"/>
              </a:rPr>
              <a:t>O</a:t>
            </a:r>
            <a:r>
              <a:rPr sz="2550" spc="-70" dirty="0">
                <a:latin typeface="Times New Roman"/>
                <a:cs typeface="Times New Roman"/>
              </a:rPr>
              <a:t>(1)</a:t>
            </a:r>
            <a:endParaRPr sz="2550">
              <a:latin typeface="Times New Roman"/>
              <a:cs typeface="Times New Roman"/>
            </a:endParaRPr>
          </a:p>
        </p:txBody>
      </p:sp>
      <p:sp>
        <p:nvSpPr>
          <p:cNvPr id="11" name="object 11"/>
          <p:cNvSpPr txBox="1"/>
          <p:nvPr/>
        </p:nvSpPr>
        <p:spPr>
          <a:xfrm>
            <a:off x="2463800" y="4013200"/>
            <a:ext cx="1209675" cy="419100"/>
          </a:xfrm>
          <a:prstGeom prst="rect">
            <a:avLst/>
          </a:prstGeom>
        </p:spPr>
        <p:txBody>
          <a:bodyPr lIns="0" tIns="16510" rIns="0" bIns="0">
            <a:spAutoFit/>
          </a:bodyPr>
          <a:lstStyle/>
          <a:p>
            <a:pPr marL="38100">
              <a:spcBef>
                <a:spcPts val="130"/>
              </a:spcBef>
              <a:defRPr/>
            </a:pPr>
            <a:r>
              <a:rPr sz="2550" i="1" dirty="0">
                <a:latin typeface="Times New Roman"/>
                <a:cs typeface="Times New Roman"/>
              </a:rPr>
              <a:t>T</a:t>
            </a:r>
            <a:r>
              <a:rPr sz="2550" i="1" spc="-330" dirty="0">
                <a:latin typeface="Times New Roman"/>
                <a:cs typeface="Times New Roman"/>
              </a:rPr>
              <a:t> </a:t>
            </a:r>
            <a:r>
              <a:rPr sz="2550" spc="95" dirty="0">
                <a:latin typeface="Times New Roman"/>
                <a:cs typeface="Times New Roman"/>
              </a:rPr>
              <a:t>(</a:t>
            </a:r>
            <a:r>
              <a:rPr sz="2550" i="1" spc="95" dirty="0">
                <a:latin typeface="Times New Roman"/>
                <a:cs typeface="Times New Roman"/>
              </a:rPr>
              <a:t>k</a:t>
            </a:r>
            <a:r>
              <a:rPr sz="2550" spc="95" dirty="0">
                <a:latin typeface="Times New Roman"/>
                <a:cs typeface="Times New Roman"/>
              </a:rPr>
              <a:t>)</a:t>
            </a:r>
            <a:r>
              <a:rPr sz="2550" spc="35" dirty="0">
                <a:latin typeface="Times New Roman"/>
                <a:cs typeface="Times New Roman"/>
              </a:rPr>
              <a:t> </a:t>
            </a:r>
            <a:r>
              <a:rPr sz="2550" dirty="0">
                <a:latin typeface="Symbol"/>
                <a:cs typeface="Symbol"/>
              </a:rPr>
              <a:t></a:t>
            </a:r>
            <a:r>
              <a:rPr sz="2550" spc="30" dirty="0">
                <a:latin typeface="Times New Roman"/>
                <a:cs typeface="Times New Roman"/>
              </a:rPr>
              <a:t> </a:t>
            </a:r>
            <a:r>
              <a:rPr sz="3825" spc="-75" baseline="-9803" dirty="0">
                <a:latin typeface="Symbol"/>
                <a:cs typeface="Symbol"/>
              </a:rPr>
              <a:t></a:t>
            </a:r>
            <a:endParaRPr sz="3825" baseline="-9803" dirty="0">
              <a:latin typeface="Symbol"/>
              <a:cs typeface="Symbol"/>
            </a:endParaRPr>
          </a:p>
        </p:txBody>
      </p:sp>
      <p:sp>
        <p:nvSpPr>
          <p:cNvPr id="29706" name="矩形 11"/>
          <p:cNvSpPr>
            <a:spLocks noChangeArrowheads="1"/>
          </p:cNvSpPr>
          <p:nvPr/>
        </p:nvSpPr>
        <p:spPr bwMode="auto">
          <a:xfrm>
            <a:off x="633413" y="2100263"/>
            <a:ext cx="77533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r>
              <a:rPr lang="zh-CN" altLang="en-US" sz="3200" b="1">
                <a:latin typeface="微软雅黑" panose="020B0503020204020204" pitchFamily="34" charset="-122"/>
                <a:ea typeface="微软雅黑" panose="020B0503020204020204" pitchFamily="34" charset="-122"/>
              </a:rPr>
              <a:t>设</a:t>
            </a:r>
            <a:r>
              <a:rPr lang="en-US" altLang="zh-CN" sz="3200" i="1">
                <a:cs typeface="Arial" panose="020B0604020202020204" pitchFamily="34" charset="0"/>
              </a:rPr>
              <a:t>T</a:t>
            </a:r>
            <a:r>
              <a:rPr lang="en-US" altLang="zh-CN" sz="3200">
                <a:cs typeface="Arial" panose="020B0604020202020204" pitchFamily="34" charset="0"/>
              </a:rPr>
              <a:t>(</a:t>
            </a:r>
            <a:r>
              <a:rPr lang="en-US" altLang="zh-CN" sz="3200" i="1">
                <a:solidFill>
                  <a:srgbClr val="FF0000"/>
                </a:solidFill>
                <a:cs typeface="Arial" panose="020B0604020202020204" pitchFamily="34" charset="0"/>
              </a:rPr>
              <a:t>k</a:t>
            </a:r>
            <a:r>
              <a:rPr lang="en-US" altLang="zh-CN" sz="3200">
                <a:cs typeface="Arial" panose="020B0604020202020204" pitchFamily="34" charset="0"/>
              </a:rPr>
              <a:t>)</a:t>
            </a:r>
            <a:r>
              <a:rPr lang="zh-CN" altLang="en-US" sz="3200">
                <a:cs typeface="Arial" panose="020B0604020202020204" pitchFamily="34" charset="0"/>
              </a:rPr>
              <a:t>是算法覆盖</a:t>
            </a:r>
            <a:r>
              <a:rPr lang="zh-CN" altLang="en-US" sz="3200" b="1">
                <a:latin typeface="微软雅黑" panose="020B0503020204020204" pitchFamily="34" charset="-122"/>
                <a:ea typeface="微软雅黑" panose="020B0503020204020204" pitchFamily="34" charset="-122"/>
              </a:rPr>
              <a:t>一</a:t>
            </a:r>
            <a:r>
              <a:rPr lang="zh-CN" altLang="en-US" sz="3200">
                <a:latin typeface="微软雅黑" panose="020B0503020204020204" pitchFamily="34" charset="-122"/>
                <a:ea typeface="微软雅黑" panose="020B0503020204020204" pitchFamily="34" charset="-122"/>
              </a:rPr>
              <a:t>个</a:t>
            </a:r>
            <a:r>
              <a:rPr lang="en-US" altLang="zh-CN" sz="3200">
                <a:cs typeface="Arial" panose="020B0604020202020204" pitchFamily="34" charset="0"/>
              </a:rPr>
              <a:t>2</a:t>
            </a:r>
            <a:r>
              <a:rPr lang="en-US" altLang="zh-CN" sz="3200" baseline="24000">
                <a:cs typeface="Arial" panose="020B0604020202020204" pitchFamily="34" charset="0"/>
              </a:rPr>
              <a:t>k</a:t>
            </a:r>
            <a:r>
              <a:rPr lang="en-US" altLang="zh-CN" sz="3200">
                <a:latin typeface="微软雅黑" panose="020B0503020204020204" pitchFamily="34" charset="-122"/>
                <a:ea typeface="微软雅黑" panose="020B0503020204020204" pitchFamily="34" charset="-122"/>
              </a:rPr>
              <a:t>×</a:t>
            </a:r>
            <a:r>
              <a:rPr lang="en-US" altLang="zh-CN" sz="3200">
                <a:cs typeface="Arial" panose="020B0604020202020204" pitchFamily="34" charset="0"/>
              </a:rPr>
              <a:t>2</a:t>
            </a:r>
            <a:r>
              <a:rPr lang="en-US" altLang="zh-CN" sz="3200" baseline="24000">
                <a:cs typeface="Arial" panose="020B0604020202020204" pitchFamily="34" charset="0"/>
              </a:rPr>
              <a:t>k</a:t>
            </a:r>
            <a:r>
              <a:rPr lang="zh-CN" altLang="en-US" sz="3200" baseline="24000">
                <a:cs typeface="Arial" panose="020B0604020202020204" pitchFamily="34" charset="0"/>
              </a:rPr>
              <a:t> </a:t>
            </a:r>
            <a:r>
              <a:rPr lang="zh-CN" altLang="en-US" sz="3200">
                <a:latin typeface="微软雅黑" panose="020B0503020204020204" pitchFamily="34" charset="-122"/>
                <a:ea typeface="微软雅黑" panose="020B0503020204020204" pitchFamily="34" charset="-122"/>
              </a:rPr>
              <a:t>棋盘需要的时间，满足以下递归方程：</a:t>
            </a:r>
            <a:endParaRPr lang="zh-CN" altLang="en-US"/>
          </a:p>
        </p:txBody>
      </p:sp>
      <p:sp>
        <p:nvSpPr>
          <p:cNvPr id="13" name="矩形 12"/>
          <p:cNvSpPr/>
          <p:nvPr/>
        </p:nvSpPr>
        <p:spPr>
          <a:xfrm>
            <a:off x="3097213" y="5165725"/>
            <a:ext cx="2451100" cy="584200"/>
          </a:xfrm>
          <a:prstGeom prst="rect">
            <a:avLst/>
          </a:prstGeom>
        </p:spPr>
        <p:txBody>
          <a:bodyPr wrap="none">
            <a:spAutoFit/>
          </a:bodyPr>
          <a:lstStyle/>
          <a:p>
            <a:pPr marL="464184">
              <a:spcBef>
                <a:spcPts val="2230"/>
              </a:spcBef>
              <a:defRPr/>
            </a:pPr>
            <a:r>
              <a:rPr lang="en-US" altLang="zh-CN" sz="3200" i="1" spc="-10" dirty="0">
                <a:latin typeface="Times New Roman" panose="02020603050405020304" pitchFamily="18" charset="0"/>
                <a:cs typeface="Times New Roman" panose="02020603050405020304" pitchFamily="18" charset="0"/>
              </a:rPr>
              <a:t>T</a:t>
            </a:r>
            <a:r>
              <a:rPr lang="en-US" altLang="zh-CN" sz="3200" spc="-10" dirty="0">
                <a:latin typeface="Times New Roman" panose="02020603050405020304" pitchFamily="18" charset="0"/>
                <a:cs typeface="Times New Roman" panose="02020603050405020304" pitchFamily="18" charset="0"/>
              </a:rPr>
              <a:t>(</a:t>
            </a:r>
            <a:r>
              <a:rPr lang="en-US" altLang="zh-CN" sz="3200" i="1" spc="-10" dirty="0">
                <a:latin typeface="Times New Roman" panose="02020603050405020304" pitchFamily="18" charset="0"/>
                <a:cs typeface="Times New Roman" panose="02020603050405020304" pitchFamily="18" charset="0"/>
              </a:rPr>
              <a:t>k</a:t>
            </a:r>
            <a:r>
              <a:rPr lang="en-US" altLang="zh-CN" sz="3200" spc="-10" dirty="0">
                <a:latin typeface="Times New Roman" panose="02020603050405020304" pitchFamily="18" charset="0"/>
                <a:cs typeface="Times New Roman" panose="02020603050405020304" pitchFamily="18" charset="0"/>
              </a:rPr>
              <a:t>)=O(4</a:t>
            </a:r>
            <a:r>
              <a:rPr lang="en-US" altLang="zh-CN" sz="3200" i="1" spc="-15" baseline="24305" dirty="0">
                <a:latin typeface="Times New Roman" panose="02020603050405020304" pitchFamily="18" charset="0"/>
                <a:cs typeface="Times New Roman" panose="02020603050405020304" pitchFamily="18" charset="0"/>
              </a:rPr>
              <a:t>k</a:t>
            </a:r>
            <a:r>
              <a:rPr lang="en-US" altLang="zh-CN" sz="3200" spc="-10" dirty="0">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2"/>
          <p:cNvSpPr>
            <a:spLocks noGrp="1" noChangeArrowheads="1"/>
          </p:cNvSpPr>
          <p:nvPr>
            <p:ph type="title" idx="4294967295"/>
          </p:nvPr>
        </p:nvSpPr>
        <p:spPr>
          <a:xfrm>
            <a:off x="428625" y="285750"/>
            <a:ext cx="8077200" cy="855663"/>
          </a:xfrm>
        </p:spPr>
        <p:txBody>
          <a:bodyPr/>
          <a:lstStyle/>
          <a:p>
            <a:r>
              <a:rPr lang="zh-CN" altLang="en-US" smtClean="0"/>
              <a:t>学习要点</a:t>
            </a:r>
          </a:p>
        </p:txBody>
      </p:sp>
      <p:sp>
        <p:nvSpPr>
          <p:cNvPr id="26627" name="Rectangle 3"/>
          <p:cNvSpPr>
            <a:spLocks noGrp="1" noChangeArrowheads="1"/>
          </p:cNvSpPr>
          <p:nvPr>
            <p:ph type="body" idx="1"/>
          </p:nvPr>
        </p:nvSpPr>
        <p:spPr>
          <a:xfrm>
            <a:off x="357188" y="1052513"/>
            <a:ext cx="8404225" cy="5589587"/>
          </a:xfrm>
        </p:spPr>
        <p:txBody>
          <a:bodyPr/>
          <a:lstStyle/>
          <a:p>
            <a:pPr>
              <a:defRPr/>
            </a:pPr>
            <a:r>
              <a:rPr lang="zh-CN" altLang="en-US" sz="2800" b="1" dirty="0"/>
              <a:t>理解递归的概念</a:t>
            </a:r>
          </a:p>
          <a:p>
            <a:pPr>
              <a:defRPr/>
            </a:pPr>
            <a:r>
              <a:rPr lang="zh-CN" altLang="en-US" sz="2800" b="1" dirty="0"/>
              <a:t>掌握设计有效算法的分治策略</a:t>
            </a:r>
            <a:endParaRPr lang="zh-CN" altLang="en-US" sz="2800" b="1" dirty="0">
              <a:sym typeface="Symbol" panose="05050102010706020507" pitchFamily="18" charset="2"/>
            </a:endParaRPr>
          </a:p>
          <a:p>
            <a:pPr>
              <a:defRPr/>
            </a:pPr>
            <a:endParaRPr lang="en-US" altLang="zh-CN" sz="2800" b="1" dirty="0"/>
          </a:p>
          <a:p>
            <a:pPr>
              <a:defRPr/>
            </a:pPr>
            <a:r>
              <a:rPr lang="zh-CN" altLang="en-US" sz="2800" b="1" dirty="0"/>
              <a:t>通过下面的范例学习分治策略设计技巧</a:t>
            </a:r>
          </a:p>
          <a:p>
            <a:pPr>
              <a:buFont typeface="Wingdings" panose="05000000000000000000" pitchFamily="2" charset="2"/>
              <a:buNone/>
              <a:defRPr/>
            </a:pPr>
            <a:r>
              <a:rPr lang="zh-CN" altLang="en-US" sz="2800" b="1" dirty="0"/>
              <a:t>（</a:t>
            </a:r>
            <a:r>
              <a:rPr lang="en-US" altLang="zh-CN" sz="2800" b="1" dirty="0"/>
              <a:t>1</a:t>
            </a:r>
            <a:r>
              <a:rPr lang="zh-CN" altLang="en-US" sz="2800" b="1" dirty="0"/>
              <a:t>）二分搜索技术； </a:t>
            </a:r>
          </a:p>
          <a:p>
            <a:pPr>
              <a:buFont typeface="Wingdings" panose="05000000000000000000" pitchFamily="2" charset="2"/>
              <a:buNone/>
              <a:defRPr/>
            </a:pPr>
            <a:r>
              <a:rPr lang="zh-CN" altLang="en-US" sz="2800" b="1" dirty="0"/>
              <a:t>（</a:t>
            </a:r>
            <a:r>
              <a:rPr lang="en-US" altLang="zh-CN" sz="2800" b="1" dirty="0"/>
              <a:t>2</a:t>
            </a:r>
            <a:r>
              <a:rPr lang="zh-CN" altLang="en-US" sz="2800" b="1" dirty="0"/>
              <a:t>）大整数乘法；</a:t>
            </a:r>
          </a:p>
          <a:p>
            <a:pPr marL="0" indent="0">
              <a:buFont typeface="Wingdings" panose="05000000000000000000" pitchFamily="2" charset="2"/>
              <a:buNone/>
              <a:defRPr/>
            </a:pPr>
            <a:r>
              <a:rPr lang="zh-CN" altLang="en-US" sz="2800" b="1" dirty="0"/>
              <a:t>（</a:t>
            </a:r>
            <a:r>
              <a:rPr lang="en-US" altLang="zh-CN" sz="2800" b="1" dirty="0"/>
              <a:t>3</a:t>
            </a:r>
            <a:r>
              <a:rPr lang="zh-CN" altLang="en-US" sz="2800" b="1" dirty="0"/>
              <a:t>）棋盘覆盖；</a:t>
            </a:r>
          </a:p>
          <a:p>
            <a:pPr>
              <a:buFont typeface="Wingdings" panose="05000000000000000000" pitchFamily="2" charset="2"/>
              <a:buNone/>
              <a:defRPr/>
            </a:pPr>
            <a:r>
              <a:rPr lang="zh-CN" altLang="en-US" sz="2800" b="1" dirty="0"/>
              <a:t>（</a:t>
            </a:r>
            <a:r>
              <a:rPr lang="en-US" altLang="zh-CN" sz="2800" b="1" dirty="0"/>
              <a:t>4</a:t>
            </a:r>
            <a:r>
              <a:rPr lang="zh-CN" altLang="en-US" sz="2800" b="1" dirty="0"/>
              <a:t>）</a:t>
            </a:r>
            <a:r>
              <a:rPr lang="zh-CN" altLang="en-US" sz="2800" b="1" dirty="0">
                <a:solidFill>
                  <a:srgbClr val="FF0000"/>
                </a:solidFill>
              </a:rPr>
              <a:t>合并排序和快速排序；</a:t>
            </a:r>
          </a:p>
          <a:p>
            <a:pPr>
              <a:buFont typeface="Wingdings" panose="05000000000000000000" pitchFamily="2" charset="2"/>
              <a:buNone/>
              <a:defRPr/>
            </a:pPr>
            <a:r>
              <a:rPr lang="zh-CN" altLang="en-US" sz="2800" b="1" dirty="0"/>
              <a:t>（</a:t>
            </a:r>
            <a:r>
              <a:rPr lang="en-US" altLang="zh-CN" sz="2800" b="1" dirty="0"/>
              <a:t>5</a:t>
            </a:r>
            <a:r>
              <a:rPr lang="zh-CN" altLang="en-US" sz="2800" b="1" dirty="0"/>
              <a:t>）线性时间选择；</a:t>
            </a:r>
          </a:p>
          <a:p>
            <a:pPr>
              <a:buFont typeface="Wingdings" panose="05000000000000000000" pitchFamily="2" charset="2"/>
              <a:buNone/>
              <a:defRPr/>
            </a:pPr>
            <a:r>
              <a:rPr lang="zh-CN" altLang="en-US" sz="2800" b="1" dirty="0"/>
              <a:t>（</a:t>
            </a:r>
            <a:r>
              <a:rPr lang="en-US" altLang="zh-CN" sz="2800" b="1" dirty="0"/>
              <a:t>6</a:t>
            </a:r>
            <a:r>
              <a:rPr lang="zh-CN" altLang="en-US" sz="2800" b="1" dirty="0"/>
              <a:t>）最接近点对问题 ；</a:t>
            </a:r>
            <a:endParaRPr lang="en-US" altLang="zh-CN" sz="2800" b="1" dirty="0"/>
          </a:p>
          <a:p>
            <a:pPr>
              <a:buFont typeface="Wingdings" panose="05000000000000000000" pitchFamily="2" charset="2"/>
              <a:buNone/>
              <a:defRPr/>
            </a:pPr>
            <a:r>
              <a:rPr lang="zh-CN" altLang="en-US" sz="2800" b="1" dirty="0"/>
              <a:t>（</a:t>
            </a:r>
            <a:r>
              <a:rPr lang="en-US" altLang="zh-CN" sz="2800" b="1" dirty="0"/>
              <a:t>7</a:t>
            </a:r>
            <a:r>
              <a:rPr lang="zh-CN" altLang="en-US" sz="2800" b="1" dirty="0"/>
              <a:t>）循环赛日程表</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fld id="{6D7FE9B2-7A1F-4F5E-9070-796857284472}" type="slidenum">
              <a:rPr lang="en-US" altLang="zh-CN" sz="1200" smtClean="0">
                <a:solidFill>
                  <a:schemeClr val="tx1"/>
                </a:solidFill>
                <a:latin typeface="Garamond" panose="02020404030301010803" pitchFamily="18" charset="0"/>
                <a:ea typeface="宋体" panose="02010600030101010101" pitchFamily="2" charset="-122"/>
              </a:rPr>
              <a:pPr/>
              <a:t>32</a:t>
            </a:fld>
            <a:endParaRPr lang="en-US" altLang="zh-CN" sz="1200" smtClean="0">
              <a:solidFill>
                <a:schemeClr val="tx1"/>
              </a:solidFill>
              <a:latin typeface="Garamond" panose="02020404030301010803" pitchFamily="18" charset="0"/>
              <a:ea typeface="宋体" panose="02010600030101010101" pitchFamily="2" charset="-122"/>
            </a:endParaRPr>
          </a:p>
        </p:txBody>
      </p:sp>
      <p:sp>
        <p:nvSpPr>
          <p:cNvPr id="31747" name="矩形 2"/>
          <p:cNvSpPr>
            <a:spLocks noChangeArrowheads="1"/>
          </p:cNvSpPr>
          <p:nvPr/>
        </p:nvSpPr>
        <p:spPr bwMode="auto">
          <a:xfrm>
            <a:off x="428625" y="1412875"/>
            <a:ext cx="82184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r>
              <a:rPr lang="zh-CN" altLang="en-US" sz="2800"/>
              <a:t>合并排序法采用分治策略实现排序，把待排序元素分成大小大致相同的两个子集分别排序，然后再把有序子序列合并为整体有序序列。</a:t>
            </a:r>
          </a:p>
        </p:txBody>
      </p:sp>
      <p:sp>
        <p:nvSpPr>
          <p:cNvPr id="4" name="Rectangle 2"/>
          <p:cNvSpPr>
            <a:spLocks noChangeArrowheads="1"/>
          </p:cNvSpPr>
          <p:nvPr/>
        </p:nvSpPr>
        <p:spPr bwMode="auto">
          <a:xfrm>
            <a:off x="428625" y="142875"/>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en-US" sz="4400" dirty="0">
                <a:effectLst>
                  <a:outerShdw blurRad="38100" dist="38100" dir="2700000" algn="tl">
                    <a:srgbClr val="C0C0C0"/>
                  </a:outerShdw>
                </a:effectLst>
                <a:latin typeface="黑体" pitchFamily="2" charset="-122"/>
                <a:ea typeface="黑体" pitchFamily="2" charset="-122"/>
                <a:cs typeface="Times New Roman" pitchFamily="18" charset="0"/>
              </a:rPr>
              <a:t>2.7 </a:t>
            </a:r>
            <a:r>
              <a:rPr lang="en-US" altLang="en-US" sz="4400" dirty="0" err="1">
                <a:effectLst>
                  <a:outerShdw blurRad="38100" dist="38100" dir="2700000" algn="tl">
                    <a:srgbClr val="C0C0C0"/>
                  </a:outerShdw>
                </a:effectLst>
                <a:latin typeface="黑体" pitchFamily="2" charset="-122"/>
                <a:ea typeface="黑体" pitchFamily="2" charset="-122"/>
                <a:cs typeface="Times New Roman" pitchFamily="18" charset="0"/>
              </a:rPr>
              <a:t>合并排序</a:t>
            </a:r>
            <a:endPar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797175"/>
            <a:ext cx="5256212" cy="38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428625" y="142875"/>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en-US" sz="4400" dirty="0">
                <a:effectLst>
                  <a:outerShdw blurRad="38100" dist="38100" dir="2700000" algn="tl">
                    <a:srgbClr val="C0C0C0"/>
                  </a:outerShdw>
                </a:effectLst>
                <a:latin typeface="黑体" pitchFamily="2" charset="-122"/>
                <a:ea typeface="黑体" pitchFamily="2" charset="-122"/>
                <a:cs typeface="Times New Roman" pitchFamily="18" charset="0"/>
              </a:rPr>
              <a:t>2.7 </a:t>
            </a:r>
            <a:r>
              <a:rPr lang="en-US" altLang="en-US" sz="4400" dirty="0" err="1">
                <a:effectLst>
                  <a:outerShdw blurRad="38100" dist="38100" dir="2700000" algn="tl">
                    <a:srgbClr val="C0C0C0"/>
                  </a:outerShdw>
                </a:effectLst>
                <a:latin typeface="黑体" pitchFamily="2" charset="-122"/>
                <a:ea typeface="黑体" pitchFamily="2" charset="-122"/>
                <a:cs typeface="Times New Roman" pitchFamily="18" charset="0"/>
              </a:rPr>
              <a:t>合并排序</a:t>
            </a:r>
            <a:endPar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endParaRPr>
          </a:p>
        </p:txBody>
      </p:sp>
      <p:sp>
        <p:nvSpPr>
          <p:cNvPr id="32771" name="Text Box 4"/>
          <p:cNvSpPr txBox="1">
            <a:spLocks noChangeArrowheads="1"/>
          </p:cNvSpPr>
          <p:nvPr/>
        </p:nvSpPr>
        <p:spPr bwMode="auto">
          <a:xfrm>
            <a:off x="428625" y="1143000"/>
            <a:ext cx="8426450" cy="120015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b="1">
                <a:solidFill>
                  <a:srgbClr val="000066"/>
                </a:solidFill>
                <a:ea typeface="黑体" panose="02010609060101010101" pitchFamily="49" charset="-122"/>
                <a:cs typeface="楷体_GB2312" pitchFamily="49" charset="-122"/>
              </a:rPr>
              <a:t>基本思想：</a:t>
            </a:r>
            <a:r>
              <a:rPr lang="zh-CN" altLang="en-US" sz="2400">
                <a:solidFill>
                  <a:srgbClr val="000066"/>
                </a:solidFill>
                <a:ea typeface="黑体" panose="02010609060101010101" pitchFamily="49" charset="-122"/>
                <a:cs typeface="楷体_GB2312" pitchFamily="49" charset="-122"/>
              </a:rPr>
              <a:t>将待排序元素分成大小大致相同的</a:t>
            </a:r>
            <a:r>
              <a:rPr lang="en-US" altLang="zh-CN" sz="2400">
                <a:solidFill>
                  <a:srgbClr val="000066"/>
                </a:solidFill>
                <a:ea typeface="黑体" panose="02010609060101010101" pitchFamily="49" charset="-122"/>
                <a:cs typeface="楷体_GB2312" pitchFamily="49" charset="-122"/>
              </a:rPr>
              <a:t>2</a:t>
            </a:r>
            <a:r>
              <a:rPr lang="zh-CN" altLang="en-US" sz="2400">
                <a:solidFill>
                  <a:srgbClr val="000066"/>
                </a:solidFill>
                <a:ea typeface="黑体" panose="02010609060101010101" pitchFamily="49" charset="-122"/>
                <a:cs typeface="楷体_GB2312" pitchFamily="49" charset="-122"/>
              </a:rPr>
              <a:t>个子集合，分别对</a:t>
            </a:r>
            <a:r>
              <a:rPr lang="en-US" altLang="zh-CN" sz="2400">
                <a:solidFill>
                  <a:srgbClr val="000066"/>
                </a:solidFill>
                <a:ea typeface="黑体" panose="02010609060101010101" pitchFamily="49" charset="-122"/>
                <a:cs typeface="楷体_GB2312" pitchFamily="49" charset="-122"/>
              </a:rPr>
              <a:t>2</a:t>
            </a:r>
            <a:r>
              <a:rPr lang="zh-CN" altLang="en-US" sz="2400">
                <a:solidFill>
                  <a:srgbClr val="000066"/>
                </a:solidFill>
                <a:ea typeface="黑体" panose="02010609060101010101" pitchFamily="49" charset="-122"/>
                <a:cs typeface="楷体_GB2312" pitchFamily="49" charset="-122"/>
              </a:rPr>
              <a:t>个子集合进行排序，最终将排好序的子集合合并成为所要求的排好序的集合。 </a:t>
            </a:r>
          </a:p>
        </p:txBody>
      </p:sp>
      <p:sp>
        <p:nvSpPr>
          <p:cNvPr id="32772" name="Rectangle 5"/>
          <p:cNvSpPr>
            <a:spLocks noChangeArrowheads="1"/>
          </p:cNvSpPr>
          <p:nvPr/>
        </p:nvSpPr>
        <p:spPr bwMode="auto">
          <a:xfrm>
            <a:off x="152400" y="2452688"/>
            <a:ext cx="7237413" cy="440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Font typeface="Wingdings" panose="05000000000000000000" pitchFamily="2" charset="2"/>
              <a:buNone/>
            </a:pPr>
            <a:r>
              <a:rPr kumimoji="1" lang="en-US" altLang="zh-CN">
                <a:solidFill>
                  <a:srgbClr val="000066"/>
                </a:solidFill>
                <a:ea typeface="楷体_GB2312" pitchFamily="49" charset="-122"/>
              </a:rPr>
              <a:t>void </a:t>
            </a:r>
            <a:r>
              <a:rPr kumimoji="1" lang="en-US" altLang="zh-CN" b="1">
                <a:solidFill>
                  <a:srgbClr val="000066"/>
                </a:solidFill>
                <a:ea typeface="楷体_GB2312" pitchFamily="49" charset="-122"/>
              </a:rPr>
              <a:t>MergeSort</a:t>
            </a:r>
            <a:r>
              <a:rPr kumimoji="1" lang="en-US" altLang="zh-CN">
                <a:solidFill>
                  <a:srgbClr val="000066"/>
                </a:solidFill>
                <a:ea typeface="楷体_GB2312" pitchFamily="49" charset="-122"/>
              </a:rPr>
              <a:t>(Type a[], int left, int right)</a:t>
            </a:r>
          </a:p>
          <a:p>
            <a:pPr eaLnBrk="1" hangingPunct="1">
              <a:lnSpc>
                <a:spcPct val="110000"/>
              </a:lnSpc>
              <a:buFont typeface="Wingdings" panose="05000000000000000000" pitchFamily="2" charset="2"/>
              <a:buNone/>
            </a:pPr>
            <a:r>
              <a:rPr lang="en-US" altLang="zh-CN" sz="2400">
                <a:solidFill>
                  <a:srgbClr val="000066"/>
                </a:solidFill>
                <a:ea typeface="楷体_GB2312" pitchFamily="49" charset="-122"/>
              </a:rPr>
              <a:t>   {</a:t>
            </a:r>
          </a:p>
          <a:p>
            <a:pPr eaLnBrk="1" hangingPunct="1">
              <a:buFont typeface="Wingdings" panose="05000000000000000000" pitchFamily="2" charset="2"/>
              <a:buNone/>
            </a:pPr>
            <a:r>
              <a:rPr lang="en-US" altLang="zh-CN" sz="2400">
                <a:solidFill>
                  <a:srgbClr val="000066"/>
                </a:solidFill>
                <a:ea typeface="楷体_GB2312" pitchFamily="49" charset="-122"/>
              </a:rPr>
              <a:t>      </a:t>
            </a:r>
            <a:r>
              <a:rPr lang="en-US" altLang="zh-CN" sz="2400" b="1">
                <a:solidFill>
                  <a:srgbClr val="000066"/>
                </a:solidFill>
                <a:ea typeface="楷体_GB2312" pitchFamily="49" charset="-122"/>
              </a:rPr>
              <a:t>if</a:t>
            </a:r>
            <a:r>
              <a:rPr lang="en-US" altLang="zh-CN" sz="2400">
                <a:solidFill>
                  <a:srgbClr val="000066"/>
                </a:solidFill>
                <a:ea typeface="楷体_GB2312" pitchFamily="49" charset="-122"/>
              </a:rPr>
              <a:t> (left&lt;right) {</a:t>
            </a:r>
            <a:endParaRPr lang="zh-CN" altLang="en-US" sz="2400">
              <a:solidFill>
                <a:srgbClr val="000066"/>
              </a:solidFill>
              <a:ea typeface="楷体_GB2312" pitchFamily="49" charset="-122"/>
            </a:endParaRPr>
          </a:p>
          <a:p>
            <a:pPr lvl="1" eaLnBrk="1" hangingPunct="1">
              <a:buFont typeface="Wingdings" panose="05000000000000000000" pitchFamily="2" charset="2"/>
              <a:buNone/>
            </a:pPr>
            <a:r>
              <a:rPr lang="zh-CN" altLang="en-US" sz="2000">
                <a:solidFill>
                  <a:srgbClr val="000066"/>
                </a:solidFill>
                <a:ea typeface="楷体_GB2312" pitchFamily="49" charset="-122"/>
              </a:rPr>
              <a:t>      </a:t>
            </a:r>
            <a:r>
              <a:rPr lang="en-US" altLang="zh-CN" sz="2000">
                <a:solidFill>
                  <a:srgbClr val="000066"/>
                </a:solidFill>
                <a:ea typeface="楷体_GB2312" pitchFamily="49" charset="-122"/>
              </a:rPr>
              <a:t>int i=(left+right)/2;  //</a:t>
            </a:r>
            <a:r>
              <a:rPr lang="zh-CN" altLang="en-US" sz="2000">
                <a:solidFill>
                  <a:srgbClr val="000066"/>
                </a:solidFill>
                <a:ea typeface="楷体_GB2312" pitchFamily="49" charset="-122"/>
              </a:rPr>
              <a:t>取中点</a:t>
            </a:r>
          </a:p>
          <a:p>
            <a:pPr lvl="1" eaLnBrk="1" hangingPunct="1">
              <a:buFont typeface="Wingdings" panose="05000000000000000000" pitchFamily="2" charset="2"/>
              <a:buNone/>
            </a:pPr>
            <a:r>
              <a:rPr lang="zh-CN" altLang="en-US" sz="2000">
                <a:solidFill>
                  <a:srgbClr val="000066"/>
                </a:solidFill>
                <a:ea typeface="楷体_GB2312" pitchFamily="49" charset="-122"/>
              </a:rPr>
              <a:t>      </a:t>
            </a:r>
            <a:r>
              <a:rPr lang="en-US" altLang="zh-CN" sz="2000" b="1">
                <a:solidFill>
                  <a:srgbClr val="000066"/>
                </a:solidFill>
                <a:ea typeface="楷体_GB2312" pitchFamily="49" charset="-122"/>
              </a:rPr>
              <a:t>mergeSort</a:t>
            </a:r>
            <a:r>
              <a:rPr lang="en-US" altLang="zh-CN" sz="2000">
                <a:solidFill>
                  <a:srgbClr val="000066"/>
                </a:solidFill>
                <a:ea typeface="楷体_GB2312" pitchFamily="49" charset="-122"/>
              </a:rPr>
              <a:t>(a, left, i);</a:t>
            </a:r>
          </a:p>
          <a:p>
            <a:pPr lvl="1" eaLnBrk="1" hangingPunct="1">
              <a:buFont typeface="Wingdings" panose="05000000000000000000" pitchFamily="2" charset="2"/>
              <a:buNone/>
            </a:pPr>
            <a:r>
              <a:rPr lang="en-US" altLang="zh-CN" sz="2000">
                <a:solidFill>
                  <a:srgbClr val="000066"/>
                </a:solidFill>
                <a:ea typeface="楷体_GB2312" pitchFamily="49" charset="-122"/>
              </a:rPr>
              <a:t>      </a:t>
            </a:r>
            <a:r>
              <a:rPr lang="en-US" altLang="zh-CN" sz="2000" b="1">
                <a:solidFill>
                  <a:srgbClr val="000066"/>
                </a:solidFill>
                <a:ea typeface="楷体_GB2312" pitchFamily="49" charset="-122"/>
              </a:rPr>
              <a:t>mergeSort</a:t>
            </a:r>
            <a:r>
              <a:rPr lang="en-US" altLang="zh-CN" sz="2000">
                <a:solidFill>
                  <a:srgbClr val="000066"/>
                </a:solidFill>
                <a:ea typeface="楷体_GB2312" pitchFamily="49" charset="-122"/>
              </a:rPr>
              <a:t>(a, i+1, right);</a:t>
            </a:r>
          </a:p>
          <a:p>
            <a:pPr lvl="1" eaLnBrk="1" hangingPunct="1">
              <a:buFont typeface="Wingdings" panose="05000000000000000000" pitchFamily="2" charset="2"/>
              <a:buNone/>
            </a:pPr>
            <a:r>
              <a:rPr lang="en-US" altLang="zh-CN" sz="2000">
                <a:solidFill>
                  <a:srgbClr val="000066"/>
                </a:solidFill>
                <a:ea typeface="楷体_GB2312" pitchFamily="49" charset="-122"/>
              </a:rPr>
              <a:t>      </a:t>
            </a:r>
            <a:r>
              <a:rPr lang="en-US" altLang="zh-CN" sz="2000" b="1">
                <a:solidFill>
                  <a:srgbClr val="FF0000"/>
                </a:solidFill>
                <a:ea typeface="楷体_GB2312" pitchFamily="49" charset="-122"/>
              </a:rPr>
              <a:t>merge</a:t>
            </a:r>
            <a:r>
              <a:rPr lang="en-US" altLang="zh-CN" sz="2000">
                <a:solidFill>
                  <a:srgbClr val="000066"/>
                </a:solidFill>
                <a:ea typeface="楷体_GB2312" pitchFamily="49" charset="-122"/>
              </a:rPr>
              <a:t>(a, b, left, i, right);  //</a:t>
            </a:r>
            <a:r>
              <a:rPr lang="zh-CN" altLang="en-US" sz="2000">
                <a:solidFill>
                  <a:srgbClr val="000066"/>
                </a:solidFill>
                <a:ea typeface="楷体_GB2312" pitchFamily="49" charset="-122"/>
              </a:rPr>
              <a:t>合并到数组</a:t>
            </a:r>
            <a:r>
              <a:rPr lang="en-US" altLang="zh-CN" sz="2000">
                <a:solidFill>
                  <a:srgbClr val="000066"/>
                </a:solidFill>
                <a:ea typeface="楷体_GB2312" pitchFamily="49" charset="-122"/>
              </a:rPr>
              <a:t>b</a:t>
            </a:r>
          </a:p>
          <a:p>
            <a:pPr lvl="1" eaLnBrk="1" hangingPunct="1">
              <a:buFont typeface="Wingdings" panose="05000000000000000000" pitchFamily="2" charset="2"/>
              <a:buNone/>
            </a:pPr>
            <a:r>
              <a:rPr lang="en-US" altLang="zh-CN" sz="2000">
                <a:solidFill>
                  <a:srgbClr val="000066"/>
                </a:solidFill>
                <a:ea typeface="楷体_GB2312" pitchFamily="49" charset="-122"/>
              </a:rPr>
              <a:t>      </a:t>
            </a:r>
            <a:r>
              <a:rPr lang="en-US" altLang="zh-CN" sz="2000" b="1">
                <a:solidFill>
                  <a:srgbClr val="FF0000"/>
                </a:solidFill>
                <a:ea typeface="楷体_GB2312" pitchFamily="49" charset="-122"/>
              </a:rPr>
              <a:t>copy</a:t>
            </a:r>
            <a:r>
              <a:rPr lang="en-US" altLang="zh-CN" sz="2000">
                <a:solidFill>
                  <a:srgbClr val="000066"/>
                </a:solidFill>
                <a:ea typeface="楷体_GB2312" pitchFamily="49" charset="-122"/>
              </a:rPr>
              <a:t>(a, b, left, right);    //</a:t>
            </a:r>
            <a:r>
              <a:rPr lang="zh-CN" altLang="en-US" sz="2000">
                <a:solidFill>
                  <a:srgbClr val="000066"/>
                </a:solidFill>
                <a:ea typeface="楷体_GB2312" pitchFamily="49" charset="-122"/>
              </a:rPr>
              <a:t>复制回数组</a:t>
            </a:r>
            <a:r>
              <a:rPr lang="en-US" altLang="zh-CN" sz="2000">
                <a:solidFill>
                  <a:srgbClr val="000066"/>
                </a:solidFill>
                <a:ea typeface="楷体_GB2312" pitchFamily="49" charset="-122"/>
              </a:rPr>
              <a:t>a</a:t>
            </a:r>
          </a:p>
          <a:p>
            <a:pPr eaLnBrk="1" hangingPunct="1">
              <a:buFont typeface="Wingdings" panose="05000000000000000000" pitchFamily="2" charset="2"/>
              <a:buNone/>
            </a:pPr>
            <a:r>
              <a:rPr lang="en-US" altLang="zh-CN" sz="2400">
                <a:solidFill>
                  <a:srgbClr val="000066"/>
                </a:solidFill>
                <a:ea typeface="楷体_GB2312" pitchFamily="49" charset="-122"/>
              </a:rPr>
              <a:t>      }</a:t>
            </a:r>
          </a:p>
          <a:p>
            <a:pPr eaLnBrk="1" hangingPunct="1">
              <a:buFont typeface="Wingdings" panose="05000000000000000000" pitchFamily="2" charset="2"/>
              <a:buNone/>
            </a:pPr>
            <a:r>
              <a:rPr lang="en-US" altLang="zh-CN" sz="2400">
                <a:solidFill>
                  <a:srgbClr val="000066"/>
                </a:solidFill>
                <a:ea typeface="楷体_GB2312" pitchFamily="49" charset="-122"/>
              </a:rPr>
              <a:t>   }</a:t>
            </a:r>
          </a:p>
        </p:txBody>
      </p:sp>
      <p:sp>
        <p:nvSpPr>
          <p:cNvPr id="32773" name="Rectangle 10"/>
          <p:cNvSpPr>
            <a:spLocks noChangeArrowheads="1"/>
          </p:cNvSpPr>
          <p:nvPr/>
        </p:nvSpPr>
        <p:spPr bwMode="auto">
          <a:xfrm>
            <a:off x="0" y="2924175"/>
            <a:ext cx="1841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a:solidFill>
                <a:srgbClr val="000066"/>
              </a:solidFill>
              <a:ea typeface="楷体_GB2312" pitchFamily="49" charset="-122"/>
            </a:endParaRPr>
          </a:p>
        </p:txBody>
      </p:sp>
      <p:pic>
        <p:nvPicPr>
          <p:cNvPr id="3277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84838" y="3325813"/>
            <a:ext cx="3409950"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object 3"/>
          <p:cNvSpPr txBox="1">
            <a:spLocks noChangeArrowheads="1"/>
          </p:cNvSpPr>
          <p:nvPr/>
        </p:nvSpPr>
        <p:spPr bwMode="auto">
          <a:xfrm>
            <a:off x="619125" y="598488"/>
            <a:ext cx="8129588"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127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100"/>
              </a:spcBef>
            </a:pPr>
            <a:r>
              <a:rPr lang="en-US" altLang="zh-CN" sz="2000">
                <a:latin typeface="黑体" panose="02010609060101010101" pitchFamily="49" charset="-122"/>
                <a:ea typeface="黑体" panose="02010609060101010101" pitchFamily="49" charset="-122"/>
              </a:rPr>
              <a:t>merge</a:t>
            </a:r>
            <a:r>
              <a:rPr lang="zh-CN" altLang="en-US" sz="2000">
                <a:latin typeface="黑体" panose="02010609060101010101" pitchFamily="49" charset="-122"/>
                <a:ea typeface="黑体" panose="02010609060101010101" pitchFamily="49" charset="-122"/>
              </a:rPr>
              <a:t>算法：</a:t>
            </a:r>
            <a:r>
              <a:rPr lang="zh-CN" altLang="zh-CN" sz="2000">
                <a:latin typeface="黑体" panose="02010609060101010101" pitchFamily="49" charset="-122"/>
                <a:ea typeface="黑体" panose="02010609060101010101" pitchFamily="49" charset="-122"/>
              </a:rPr>
              <a:t>对两个有序数组的合并。</a:t>
            </a:r>
          </a:p>
          <a:p>
            <a:pPr>
              <a:buFontTx/>
              <a:buAutoNum type="arabicPeriod"/>
            </a:pPr>
            <a:r>
              <a:rPr lang="zh-CN" altLang="zh-CN" sz="2000">
                <a:latin typeface="黑体" panose="02010609060101010101" pitchFamily="49" charset="-122"/>
                <a:ea typeface="黑体" panose="02010609060101010101" pitchFamily="49" charset="-122"/>
              </a:rPr>
              <a:t>初始状态下，两个指针分别指向待合并数组的第一个元素。</a:t>
            </a:r>
          </a:p>
          <a:p>
            <a:pPr>
              <a:buFontTx/>
              <a:buAutoNum type="arabicPeriod" startAt="2"/>
            </a:pPr>
            <a:r>
              <a:rPr lang="zh-CN" altLang="zh-CN" sz="2000">
                <a:latin typeface="黑体" panose="02010609060101010101" pitchFamily="49" charset="-122"/>
                <a:ea typeface="黑体" panose="02010609060101010101" pitchFamily="49" charset="-122"/>
              </a:rPr>
              <a:t>比较这两个元素的大小，将较小的元素添加到新创建的数组中;</a:t>
            </a:r>
          </a:p>
          <a:p>
            <a:pPr>
              <a:buFontTx/>
              <a:buAutoNum type="arabicPeriod" startAt="2"/>
            </a:pPr>
            <a:r>
              <a:rPr lang="zh-CN" altLang="zh-CN" sz="2000">
                <a:latin typeface="黑体" panose="02010609060101010101" pitchFamily="49" charset="-122"/>
                <a:ea typeface="黑体" panose="02010609060101010101" pitchFamily="49" charset="-122"/>
              </a:rPr>
              <a:t>被复制数组中的指针后移，指向较小元素的后继元素。</a:t>
            </a:r>
          </a:p>
          <a:p>
            <a:pPr>
              <a:buFontTx/>
              <a:buAutoNum type="arabicPeriod" startAt="2"/>
            </a:pPr>
            <a:r>
              <a:rPr lang="zh-CN" altLang="zh-CN" sz="2000">
                <a:latin typeface="黑体" panose="02010609060101010101" pitchFamily="49" charset="-122"/>
                <a:ea typeface="黑体" panose="02010609060101010101" pitchFamily="49" charset="-122"/>
              </a:rPr>
              <a:t>上述操作一直持续到两个数组中的一个被处理完为止。</a:t>
            </a:r>
          </a:p>
          <a:p>
            <a:pPr>
              <a:buFontTx/>
              <a:buAutoNum type="arabicPeriod" startAt="2"/>
            </a:pPr>
            <a:r>
              <a:rPr lang="zh-CN" altLang="zh-CN" sz="2000">
                <a:latin typeface="黑体" panose="02010609060101010101" pitchFamily="49" charset="-122"/>
                <a:ea typeface="黑体" panose="02010609060101010101" pitchFamily="49" charset="-122"/>
              </a:rPr>
              <a:t>在未处理完的数组中，剩下的元素被复制到新创建数组的尾部。</a:t>
            </a:r>
          </a:p>
        </p:txBody>
      </p:sp>
      <p:pic>
        <p:nvPicPr>
          <p:cNvPr id="33795" name="object 2"/>
          <p:cNvPicPr>
            <a:picLocks noChangeAspect="1" noChangeArrowheads="1"/>
          </p:cNvPicPr>
          <p:nvPr/>
        </p:nvPicPr>
        <p:blipFill>
          <a:blip r:embed="rId2">
            <a:extLst>
              <a:ext uri="{28A0092B-C50C-407E-A947-70E740481C1C}">
                <a14:useLocalDpi xmlns:a14="http://schemas.microsoft.com/office/drawing/2010/main" val="0"/>
              </a:ext>
            </a:extLst>
          </a:blip>
          <a:srcRect t="1678" b="48042"/>
          <a:stretch>
            <a:fillRect/>
          </a:stretch>
        </p:blipFill>
        <p:spPr bwMode="auto">
          <a:xfrm>
            <a:off x="619125" y="2852738"/>
            <a:ext cx="7272338"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fld id="{3F98F823-E386-4399-95D4-D19B40E05CA1}" type="slidenum">
              <a:rPr lang="en-US" altLang="zh-CN" sz="1200" smtClean="0">
                <a:solidFill>
                  <a:srgbClr val="898989"/>
                </a:solidFill>
                <a:latin typeface="Garamond" panose="02020404030301010803" pitchFamily="18" charset="0"/>
                <a:ea typeface="宋体" panose="02010600030101010101" pitchFamily="2" charset="-122"/>
              </a:rPr>
              <a:pPr/>
              <a:t>35</a:t>
            </a:fld>
            <a:endParaRPr lang="en-US" altLang="zh-CN" sz="1200" smtClean="0">
              <a:solidFill>
                <a:srgbClr val="898989"/>
              </a:solidFill>
              <a:latin typeface="Garamond" panose="02020404030301010803" pitchFamily="18" charset="0"/>
              <a:ea typeface="宋体" panose="02010600030101010101" pitchFamily="2" charset="-122"/>
            </a:endParaRPr>
          </a:p>
        </p:txBody>
      </p:sp>
      <p:pic>
        <p:nvPicPr>
          <p:cNvPr id="34819" name="object 2"/>
          <p:cNvPicPr>
            <a:picLocks noChangeAspect="1" noChangeArrowheads="1"/>
          </p:cNvPicPr>
          <p:nvPr/>
        </p:nvPicPr>
        <p:blipFill>
          <a:blip r:embed="rId2" cstate="print">
            <a:extLst>
              <a:ext uri="{28A0092B-C50C-407E-A947-70E740481C1C}">
                <a14:useLocalDpi xmlns:a14="http://schemas.microsoft.com/office/drawing/2010/main" val="0"/>
              </a:ext>
            </a:extLst>
          </a:blip>
          <a:srcRect t="50587"/>
          <a:stretch>
            <a:fillRect/>
          </a:stretch>
        </p:blipFill>
        <p:spPr bwMode="auto">
          <a:xfrm>
            <a:off x="827088" y="620713"/>
            <a:ext cx="6553200"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object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2663" y="3797300"/>
            <a:ext cx="6243637"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矩形 2"/>
          <p:cNvSpPr>
            <a:spLocks noChangeArrowheads="1"/>
          </p:cNvSpPr>
          <p:nvPr/>
        </p:nvSpPr>
        <p:spPr bwMode="auto">
          <a:xfrm>
            <a:off x="7226300" y="2190750"/>
            <a:ext cx="12112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r>
              <a:rPr lang="en-US" altLang="zh-CN" sz="3200">
                <a:latin typeface="黑体" panose="02010609060101010101" pitchFamily="49" charset="-122"/>
                <a:ea typeface="黑体" panose="02010609060101010101" pitchFamily="49" charset="-122"/>
              </a:rPr>
              <a:t>merge</a:t>
            </a:r>
            <a:endParaRPr lang="zh-CN" altLang="en-US"/>
          </a:p>
        </p:txBody>
      </p:sp>
      <p:sp>
        <p:nvSpPr>
          <p:cNvPr id="34822" name="矩形 5"/>
          <p:cNvSpPr>
            <a:spLocks noChangeArrowheads="1"/>
          </p:cNvSpPr>
          <p:nvPr/>
        </p:nvSpPr>
        <p:spPr bwMode="auto">
          <a:xfrm>
            <a:off x="7380288" y="5507038"/>
            <a:ext cx="10048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r>
              <a:rPr lang="en-US" altLang="zh-CN" sz="3200">
                <a:latin typeface="黑体" panose="02010609060101010101" pitchFamily="49" charset="-122"/>
                <a:ea typeface="黑体" panose="02010609060101010101" pitchFamily="49" charset="-122"/>
              </a:rPr>
              <a:t>copy</a:t>
            </a:r>
            <a:endParaRPr lang="zh-CN" altLang="en-US"/>
          </a:p>
        </p:txBody>
      </p:sp>
      <p:sp>
        <p:nvSpPr>
          <p:cNvPr id="5" name="矩形 4"/>
          <p:cNvSpPr>
            <a:spLocks noChangeArrowheads="1"/>
          </p:cNvSpPr>
          <p:nvPr/>
        </p:nvSpPr>
        <p:spPr bwMode="auto">
          <a:xfrm>
            <a:off x="8008938" y="3990975"/>
            <a:ext cx="1117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eaLnBrk="1" hangingPunct="1"/>
            <a:r>
              <a:rPr lang="en-US" altLang="zh-CN" sz="3200">
                <a:solidFill>
                  <a:srgbClr val="FF0000"/>
                </a:solidFill>
                <a:sym typeface="Wingdings" panose="05000000000000000000" pitchFamily="2" charset="2"/>
              </a:rPr>
              <a:t>O(n) </a:t>
            </a:r>
            <a:endParaRPr lang="zh-CN" altLang="en-US" sz="32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428625" y="142875"/>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en-US" sz="4400" dirty="0">
                <a:effectLst>
                  <a:outerShdw blurRad="38100" dist="38100" dir="2700000" algn="tl">
                    <a:srgbClr val="C0C0C0"/>
                  </a:outerShdw>
                </a:effectLst>
                <a:latin typeface="黑体" pitchFamily="2" charset="-122"/>
                <a:ea typeface="黑体" pitchFamily="2" charset="-122"/>
                <a:cs typeface="Times New Roman" pitchFamily="18" charset="0"/>
              </a:rPr>
              <a:t>2.7 </a:t>
            </a:r>
            <a:r>
              <a:rPr lang="en-US" altLang="en-US" sz="4400" dirty="0" err="1">
                <a:effectLst>
                  <a:outerShdw blurRad="38100" dist="38100" dir="2700000" algn="tl">
                    <a:srgbClr val="C0C0C0"/>
                  </a:outerShdw>
                </a:effectLst>
                <a:latin typeface="黑体" pitchFamily="2" charset="-122"/>
                <a:ea typeface="黑体" pitchFamily="2" charset="-122"/>
                <a:cs typeface="Times New Roman" pitchFamily="18" charset="0"/>
              </a:rPr>
              <a:t>合并排序</a:t>
            </a:r>
            <a:endPar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endParaRPr>
          </a:p>
        </p:txBody>
      </p:sp>
      <p:sp>
        <p:nvSpPr>
          <p:cNvPr id="35843" name="Text Box 4"/>
          <p:cNvSpPr txBox="1">
            <a:spLocks noChangeArrowheads="1"/>
          </p:cNvSpPr>
          <p:nvPr/>
        </p:nvSpPr>
        <p:spPr bwMode="auto">
          <a:xfrm>
            <a:off x="428625" y="1143000"/>
            <a:ext cx="8426450" cy="1200150"/>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b="1">
                <a:solidFill>
                  <a:srgbClr val="000066"/>
                </a:solidFill>
                <a:ea typeface="黑体" panose="02010609060101010101" pitchFamily="49" charset="-122"/>
                <a:cs typeface="楷体_GB2312" pitchFamily="49" charset="-122"/>
              </a:rPr>
              <a:t>基本思想：</a:t>
            </a:r>
            <a:r>
              <a:rPr lang="zh-CN" altLang="en-US" sz="2400">
                <a:solidFill>
                  <a:srgbClr val="000066"/>
                </a:solidFill>
                <a:ea typeface="黑体" panose="02010609060101010101" pitchFamily="49" charset="-122"/>
                <a:cs typeface="楷体_GB2312" pitchFamily="49" charset="-122"/>
              </a:rPr>
              <a:t>将待排序元素分成大小大致相同的</a:t>
            </a:r>
            <a:r>
              <a:rPr lang="en-US" altLang="zh-CN" sz="2400">
                <a:solidFill>
                  <a:srgbClr val="000066"/>
                </a:solidFill>
                <a:ea typeface="黑体" panose="02010609060101010101" pitchFamily="49" charset="-122"/>
                <a:cs typeface="楷体_GB2312" pitchFamily="49" charset="-122"/>
              </a:rPr>
              <a:t>2</a:t>
            </a:r>
            <a:r>
              <a:rPr lang="zh-CN" altLang="en-US" sz="2400">
                <a:solidFill>
                  <a:srgbClr val="000066"/>
                </a:solidFill>
                <a:ea typeface="黑体" panose="02010609060101010101" pitchFamily="49" charset="-122"/>
                <a:cs typeface="楷体_GB2312" pitchFamily="49" charset="-122"/>
              </a:rPr>
              <a:t>个子集合，分别对</a:t>
            </a:r>
            <a:r>
              <a:rPr lang="en-US" altLang="zh-CN" sz="2400">
                <a:solidFill>
                  <a:srgbClr val="000066"/>
                </a:solidFill>
                <a:ea typeface="黑体" panose="02010609060101010101" pitchFamily="49" charset="-122"/>
                <a:cs typeface="楷体_GB2312" pitchFamily="49" charset="-122"/>
              </a:rPr>
              <a:t>2</a:t>
            </a:r>
            <a:r>
              <a:rPr lang="zh-CN" altLang="en-US" sz="2400">
                <a:solidFill>
                  <a:srgbClr val="000066"/>
                </a:solidFill>
                <a:ea typeface="黑体" panose="02010609060101010101" pitchFamily="49" charset="-122"/>
                <a:cs typeface="楷体_GB2312" pitchFamily="49" charset="-122"/>
              </a:rPr>
              <a:t>个子集合进行排序，最终将排好序的子集合合并成为所要求的排好序的集合。 </a:t>
            </a:r>
          </a:p>
        </p:txBody>
      </p:sp>
      <p:sp>
        <p:nvSpPr>
          <p:cNvPr id="35844" name="Rectangle 5"/>
          <p:cNvSpPr>
            <a:spLocks noChangeArrowheads="1"/>
          </p:cNvSpPr>
          <p:nvPr/>
        </p:nvSpPr>
        <p:spPr bwMode="auto">
          <a:xfrm>
            <a:off x="857250" y="2332038"/>
            <a:ext cx="7237413" cy="462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Font typeface="Wingdings" panose="05000000000000000000" pitchFamily="2" charset="2"/>
              <a:buNone/>
            </a:pPr>
            <a:r>
              <a:rPr kumimoji="1" lang="en-US" altLang="zh-CN">
                <a:solidFill>
                  <a:srgbClr val="000066"/>
                </a:solidFill>
                <a:ea typeface="楷体_GB2312" pitchFamily="49" charset="-122"/>
              </a:rPr>
              <a:t>void </a:t>
            </a:r>
            <a:r>
              <a:rPr kumimoji="1" lang="en-US" altLang="zh-CN" b="1">
                <a:solidFill>
                  <a:srgbClr val="000066"/>
                </a:solidFill>
                <a:ea typeface="楷体_GB2312" pitchFamily="49" charset="-122"/>
              </a:rPr>
              <a:t>MergeSort</a:t>
            </a:r>
            <a:r>
              <a:rPr kumimoji="1" lang="en-US" altLang="zh-CN">
                <a:solidFill>
                  <a:srgbClr val="000066"/>
                </a:solidFill>
                <a:ea typeface="楷体_GB2312" pitchFamily="49" charset="-122"/>
              </a:rPr>
              <a:t>(Type a[], int left, int right)</a:t>
            </a:r>
          </a:p>
          <a:p>
            <a:pPr eaLnBrk="1" hangingPunct="1">
              <a:lnSpc>
                <a:spcPct val="110000"/>
              </a:lnSpc>
              <a:buFont typeface="Wingdings" panose="05000000000000000000" pitchFamily="2" charset="2"/>
              <a:buNone/>
            </a:pPr>
            <a:r>
              <a:rPr lang="en-US" altLang="zh-CN" sz="2400">
                <a:solidFill>
                  <a:srgbClr val="000066"/>
                </a:solidFill>
                <a:ea typeface="楷体_GB2312" pitchFamily="49" charset="-122"/>
              </a:rPr>
              <a:t>   {</a:t>
            </a:r>
          </a:p>
          <a:p>
            <a:pPr eaLnBrk="1" hangingPunct="1">
              <a:buFont typeface="Wingdings" panose="05000000000000000000" pitchFamily="2" charset="2"/>
              <a:buNone/>
            </a:pPr>
            <a:r>
              <a:rPr lang="en-US" altLang="zh-CN" sz="2400">
                <a:solidFill>
                  <a:srgbClr val="000066"/>
                </a:solidFill>
                <a:ea typeface="楷体_GB2312" pitchFamily="49" charset="-122"/>
              </a:rPr>
              <a:t>      </a:t>
            </a:r>
            <a:r>
              <a:rPr lang="en-US" altLang="zh-CN" sz="2400" b="1">
                <a:solidFill>
                  <a:srgbClr val="000066"/>
                </a:solidFill>
                <a:ea typeface="楷体_GB2312" pitchFamily="49" charset="-122"/>
              </a:rPr>
              <a:t>if</a:t>
            </a:r>
            <a:r>
              <a:rPr lang="en-US" altLang="zh-CN" sz="2400">
                <a:solidFill>
                  <a:srgbClr val="000066"/>
                </a:solidFill>
                <a:ea typeface="楷体_GB2312" pitchFamily="49" charset="-122"/>
              </a:rPr>
              <a:t> (left&lt;right) {//</a:t>
            </a:r>
            <a:r>
              <a:rPr lang="zh-CN" altLang="en-US" sz="2400">
                <a:solidFill>
                  <a:srgbClr val="000066"/>
                </a:solidFill>
                <a:ea typeface="楷体_GB2312" pitchFamily="49" charset="-122"/>
              </a:rPr>
              <a:t>至少有</a:t>
            </a:r>
            <a:r>
              <a:rPr lang="en-US" altLang="zh-CN" sz="2400">
                <a:solidFill>
                  <a:srgbClr val="000066"/>
                </a:solidFill>
                <a:ea typeface="楷体_GB2312" pitchFamily="49" charset="-122"/>
              </a:rPr>
              <a:t>2</a:t>
            </a:r>
            <a:r>
              <a:rPr lang="zh-CN" altLang="en-US" sz="2400">
                <a:solidFill>
                  <a:srgbClr val="000066"/>
                </a:solidFill>
                <a:ea typeface="楷体_GB2312" pitchFamily="49" charset="-122"/>
              </a:rPr>
              <a:t>个元素</a:t>
            </a:r>
          </a:p>
          <a:p>
            <a:pPr eaLnBrk="1" hangingPunct="1">
              <a:buFont typeface="Wingdings" panose="05000000000000000000" pitchFamily="2" charset="2"/>
              <a:buNone/>
            </a:pPr>
            <a:r>
              <a:rPr lang="zh-CN" altLang="en-US" sz="2400">
                <a:solidFill>
                  <a:srgbClr val="000066"/>
                </a:solidFill>
                <a:ea typeface="楷体_GB2312" pitchFamily="49" charset="-122"/>
              </a:rPr>
              <a:t>      </a:t>
            </a:r>
            <a:r>
              <a:rPr lang="en-US" altLang="zh-CN" sz="2400">
                <a:solidFill>
                  <a:srgbClr val="000066"/>
                </a:solidFill>
                <a:ea typeface="楷体_GB2312" pitchFamily="49" charset="-122"/>
              </a:rPr>
              <a:t>int i=(left+right)/2;  //</a:t>
            </a:r>
            <a:r>
              <a:rPr lang="zh-CN" altLang="en-US" sz="2400">
                <a:solidFill>
                  <a:srgbClr val="000066"/>
                </a:solidFill>
                <a:ea typeface="楷体_GB2312" pitchFamily="49" charset="-122"/>
              </a:rPr>
              <a:t>取中点</a:t>
            </a:r>
          </a:p>
          <a:p>
            <a:pPr eaLnBrk="1" hangingPunct="1">
              <a:buFont typeface="Wingdings" panose="05000000000000000000" pitchFamily="2" charset="2"/>
              <a:buNone/>
            </a:pPr>
            <a:r>
              <a:rPr lang="zh-CN" altLang="en-US" sz="2400">
                <a:solidFill>
                  <a:srgbClr val="000066"/>
                </a:solidFill>
                <a:ea typeface="楷体_GB2312" pitchFamily="49" charset="-122"/>
              </a:rPr>
              <a:t>      </a:t>
            </a:r>
            <a:r>
              <a:rPr lang="en-US" altLang="zh-CN" sz="2400" b="1">
                <a:solidFill>
                  <a:srgbClr val="000066"/>
                </a:solidFill>
                <a:ea typeface="楷体_GB2312" pitchFamily="49" charset="-122"/>
              </a:rPr>
              <a:t>mergeSort</a:t>
            </a:r>
            <a:r>
              <a:rPr lang="en-US" altLang="zh-CN" sz="2400">
                <a:solidFill>
                  <a:srgbClr val="000066"/>
                </a:solidFill>
                <a:ea typeface="楷体_GB2312" pitchFamily="49" charset="-122"/>
              </a:rPr>
              <a:t>(a, left, i);</a:t>
            </a:r>
          </a:p>
          <a:p>
            <a:pPr eaLnBrk="1" hangingPunct="1">
              <a:buFont typeface="Wingdings" panose="05000000000000000000" pitchFamily="2" charset="2"/>
              <a:buNone/>
            </a:pPr>
            <a:r>
              <a:rPr lang="en-US" altLang="zh-CN" sz="2400">
                <a:solidFill>
                  <a:srgbClr val="000066"/>
                </a:solidFill>
                <a:ea typeface="楷体_GB2312" pitchFamily="49" charset="-122"/>
              </a:rPr>
              <a:t>      </a:t>
            </a:r>
            <a:r>
              <a:rPr lang="en-US" altLang="zh-CN" sz="2400" b="1">
                <a:solidFill>
                  <a:srgbClr val="000066"/>
                </a:solidFill>
                <a:ea typeface="楷体_GB2312" pitchFamily="49" charset="-122"/>
              </a:rPr>
              <a:t>mergeSort</a:t>
            </a:r>
            <a:r>
              <a:rPr lang="en-US" altLang="zh-CN" sz="2400">
                <a:solidFill>
                  <a:srgbClr val="000066"/>
                </a:solidFill>
                <a:ea typeface="楷体_GB2312" pitchFamily="49" charset="-122"/>
              </a:rPr>
              <a:t>(a, i+1, right);</a:t>
            </a:r>
          </a:p>
          <a:p>
            <a:pPr eaLnBrk="1" hangingPunct="1">
              <a:buFont typeface="Wingdings" panose="05000000000000000000" pitchFamily="2" charset="2"/>
              <a:buNone/>
            </a:pPr>
            <a:r>
              <a:rPr lang="en-US" altLang="zh-CN" sz="2400">
                <a:solidFill>
                  <a:srgbClr val="000066"/>
                </a:solidFill>
                <a:ea typeface="楷体_GB2312" pitchFamily="49" charset="-122"/>
              </a:rPr>
              <a:t>      </a:t>
            </a:r>
            <a:r>
              <a:rPr lang="en-US" altLang="zh-CN" sz="2400" b="1">
                <a:solidFill>
                  <a:srgbClr val="000066"/>
                </a:solidFill>
                <a:ea typeface="楷体_GB2312" pitchFamily="49" charset="-122"/>
              </a:rPr>
              <a:t>merge</a:t>
            </a:r>
            <a:r>
              <a:rPr lang="en-US" altLang="zh-CN" sz="2400">
                <a:solidFill>
                  <a:srgbClr val="000066"/>
                </a:solidFill>
                <a:ea typeface="楷体_GB2312" pitchFamily="49" charset="-122"/>
              </a:rPr>
              <a:t>(a, b, left, i, right);  //</a:t>
            </a:r>
            <a:r>
              <a:rPr lang="zh-CN" altLang="en-US" sz="2400">
                <a:solidFill>
                  <a:srgbClr val="000066"/>
                </a:solidFill>
                <a:ea typeface="楷体_GB2312" pitchFamily="49" charset="-122"/>
              </a:rPr>
              <a:t>合并到数组</a:t>
            </a:r>
            <a:r>
              <a:rPr lang="en-US" altLang="zh-CN" sz="2400">
                <a:solidFill>
                  <a:srgbClr val="000066"/>
                </a:solidFill>
                <a:ea typeface="楷体_GB2312" pitchFamily="49" charset="-122"/>
              </a:rPr>
              <a:t>b</a:t>
            </a:r>
          </a:p>
          <a:p>
            <a:pPr eaLnBrk="1" hangingPunct="1">
              <a:buFont typeface="Wingdings" panose="05000000000000000000" pitchFamily="2" charset="2"/>
              <a:buNone/>
            </a:pPr>
            <a:r>
              <a:rPr lang="en-US" altLang="zh-CN" sz="2400">
                <a:solidFill>
                  <a:srgbClr val="000066"/>
                </a:solidFill>
                <a:ea typeface="楷体_GB2312" pitchFamily="49" charset="-122"/>
              </a:rPr>
              <a:t>      </a:t>
            </a:r>
            <a:r>
              <a:rPr lang="en-US" altLang="zh-CN" sz="2400" b="1">
                <a:solidFill>
                  <a:srgbClr val="000066"/>
                </a:solidFill>
                <a:ea typeface="楷体_GB2312" pitchFamily="49" charset="-122"/>
              </a:rPr>
              <a:t>copy</a:t>
            </a:r>
            <a:r>
              <a:rPr lang="en-US" altLang="zh-CN" sz="2400">
                <a:solidFill>
                  <a:srgbClr val="000066"/>
                </a:solidFill>
                <a:ea typeface="楷体_GB2312" pitchFamily="49" charset="-122"/>
              </a:rPr>
              <a:t>(a, b, left, right);    //</a:t>
            </a:r>
            <a:r>
              <a:rPr lang="zh-CN" altLang="en-US" sz="2400">
                <a:solidFill>
                  <a:srgbClr val="000066"/>
                </a:solidFill>
                <a:ea typeface="楷体_GB2312" pitchFamily="49" charset="-122"/>
              </a:rPr>
              <a:t>复制回数组</a:t>
            </a:r>
            <a:r>
              <a:rPr lang="en-US" altLang="zh-CN" sz="2400">
                <a:solidFill>
                  <a:srgbClr val="000066"/>
                </a:solidFill>
                <a:ea typeface="楷体_GB2312" pitchFamily="49" charset="-122"/>
              </a:rPr>
              <a:t>a</a:t>
            </a:r>
          </a:p>
          <a:p>
            <a:pPr eaLnBrk="1" hangingPunct="1">
              <a:buFont typeface="Wingdings" panose="05000000000000000000" pitchFamily="2" charset="2"/>
              <a:buNone/>
            </a:pPr>
            <a:r>
              <a:rPr lang="en-US" altLang="zh-CN" sz="2400">
                <a:solidFill>
                  <a:srgbClr val="000066"/>
                </a:solidFill>
                <a:ea typeface="楷体_GB2312" pitchFamily="49" charset="-122"/>
              </a:rPr>
              <a:t>      }</a:t>
            </a:r>
          </a:p>
          <a:p>
            <a:pPr eaLnBrk="1" hangingPunct="1">
              <a:buFont typeface="Wingdings" panose="05000000000000000000" pitchFamily="2" charset="2"/>
              <a:buNone/>
            </a:pPr>
            <a:r>
              <a:rPr lang="en-US" altLang="zh-CN" sz="2400">
                <a:solidFill>
                  <a:srgbClr val="000066"/>
                </a:solidFill>
                <a:ea typeface="楷体_GB2312" pitchFamily="49" charset="-122"/>
              </a:rPr>
              <a:t>   }</a:t>
            </a:r>
          </a:p>
        </p:txBody>
      </p:sp>
      <p:sp>
        <p:nvSpPr>
          <p:cNvPr id="35845" name="Rectangle 10"/>
          <p:cNvSpPr>
            <a:spLocks noChangeArrowheads="1"/>
          </p:cNvSpPr>
          <p:nvPr/>
        </p:nvSpPr>
        <p:spPr bwMode="auto">
          <a:xfrm>
            <a:off x="0" y="2924175"/>
            <a:ext cx="1841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a:solidFill>
                <a:srgbClr val="000066"/>
              </a:solidFill>
              <a:ea typeface="楷体_GB2312" pitchFamily="49" charset="-122"/>
            </a:endParaRPr>
          </a:p>
        </p:txBody>
      </p:sp>
      <p:grpSp>
        <p:nvGrpSpPr>
          <p:cNvPr id="2" name="Group 11"/>
          <p:cNvGrpSpPr>
            <a:grpSpLocks/>
          </p:cNvGrpSpPr>
          <p:nvPr/>
        </p:nvGrpSpPr>
        <p:grpSpPr bwMode="auto">
          <a:xfrm>
            <a:off x="1093788" y="3200400"/>
            <a:ext cx="6988175" cy="1981200"/>
            <a:chOff x="793" y="1480"/>
            <a:chExt cx="4402" cy="1248"/>
          </a:xfrm>
        </p:grpSpPr>
        <p:sp>
          <p:nvSpPr>
            <p:cNvPr id="43015" name="AutoShape 7"/>
            <p:cNvSpPr>
              <a:spLocks noChangeArrowheads="1"/>
            </p:cNvSpPr>
            <p:nvPr/>
          </p:nvSpPr>
          <p:spPr bwMode="auto">
            <a:xfrm>
              <a:off x="793" y="1480"/>
              <a:ext cx="4402" cy="1248"/>
            </a:xfrm>
            <a:prstGeom prst="roundRect">
              <a:avLst>
                <a:gd name="adj" fmla="val 16667"/>
              </a:avLst>
            </a:prstGeom>
            <a:solidFill>
              <a:schemeClr val="bg1"/>
            </a:solidFill>
            <a:ln w="38100">
              <a:solidFill>
                <a:srgbClr val="063DE8"/>
              </a:solidFill>
              <a:round/>
              <a:headEnd/>
              <a:tailEnd/>
            </a:ln>
            <a:effectLst/>
          </p:spPr>
          <p:txBody>
            <a:bodyPr>
              <a:spAutoFit/>
            </a:bodyPr>
            <a:lstStyle/>
            <a:p>
              <a:pPr>
                <a:spcBef>
                  <a:spcPct val="20000"/>
                </a:spcBef>
                <a:buClr>
                  <a:schemeClr val="accent1"/>
                </a:buClr>
                <a:buSzPct val="65000"/>
                <a:buFont typeface="Wingdings" panose="05000000000000000000" pitchFamily="2" charset="2"/>
                <a:buNone/>
                <a:defRPr/>
              </a:pPr>
              <a:r>
                <a:rPr lang="zh-CN" altLang="en-US" sz="2400" b="1" dirty="0">
                  <a:ea typeface="黑体" pitchFamily="49" charset="-122"/>
                  <a:cs typeface="Times New Roman" pitchFamily="18" charset="0"/>
                </a:rPr>
                <a:t>复杂度分析</a:t>
              </a:r>
            </a:p>
            <a:p>
              <a:pPr>
                <a:spcBef>
                  <a:spcPct val="20000"/>
                </a:spcBef>
                <a:buClr>
                  <a:schemeClr val="accent1"/>
                </a:buClr>
                <a:buSzPct val="65000"/>
                <a:buFont typeface="Wingdings" panose="05000000000000000000" pitchFamily="2" charset="2"/>
                <a:buNone/>
                <a:defRPr/>
              </a:pPr>
              <a:endParaRPr lang="zh-CN" altLang="en-US" sz="2400" b="1" dirty="0">
                <a:effectLst>
                  <a:outerShdw blurRad="38100" dist="38100" dir="2700000" algn="tl">
                    <a:srgbClr val="C0C0C0"/>
                  </a:outerShdw>
                </a:effectLst>
                <a:ea typeface="黑体" pitchFamily="49" charset="-122"/>
                <a:cs typeface="Times New Roman" pitchFamily="18" charset="0"/>
              </a:endParaRPr>
            </a:p>
            <a:p>
              <a:pPr>
                <a:spcBef>
                  <a:spcPct val="20000"/>
                </a:spcBef>
                <a:buClr>
                  <a:schemeClr val="accent1"/>
                </a:buClr>
                <a:buSzPct val="65000"/>
                <a:buFont typeface="Wingdings" panose="05000000000000000000" pitchFamily="2" charset="2"/>
                <a:buNone/>
                <a:defRPr/>
              </a:pPr>
              <a:endParaRPr lang="zh-CN" altLang="en-US" sz="2400" b="1" dirty="0">
                <a:ea typeface="黑体" pitchFamily="49" charset="-122"/>
                <a:cs typeface="Times New Roman" pitchFamily="18" charset="0"/>
              </a:endParaRPr>
            </a:p>
            <a:p>
              <a:pPr algn="ctr">
                <a:spcBef>
                  <a:spcPct val="20000"/>
                </a:spcBef>
                <a:buClr>
                  <a:schemeClr val="accent1"/>
                </a:buClr>
                <a:buSzPct val="65000"/>
                <a:buFont typeface="Wingdings" panose="05000000000000000000" pitchFamily="2" charset="2"/>
                <a:buNone/>
                <a:defRPr/>
              </a:pPr>
              <a:r>
                <a:rPr lang="en-US" altLang="zh-CN" sz="2400" dirty="0">
                  <a:solidFill>
                    <a:srgbClr val="FF0000"/>
                  </a:solidFill>
                  <a:ea typeface="黑体" pitchFamily="49" charset="-122"/>
                  <a:cs typeface="Times New Roman" pitchFamily="18" charset="0"/>
                </a:rPr>
                <a:t>T(n)=O(</a:t>
              </a:r>
              <a:r>
                <a:rPr lang="en-US" altLang="zh-CN" sz="2400" dirty="0" err="1">
                  <a:solidFill>
                    <a:srgbClr val="FF0000"/>
                  </a:solidFill>
                  <a:ea typeface="黑体" pitchFamily="49" charset="-122"/>
                  <a:cs typeface="Times New Roman" pitchFamily="18" charset="0"/>
                </a:rPr>
                <a:t>nlogn</a:t>
              </a:r>
              <a:r>
                <a:rPr lang="en-US" altLang="zh-CN" sz="2400" dirty="0">
                  <a:solidFill>
                    <a:srgbClr val="FF0000"/>
                  </a:solidFill>
                  <a:ea typeface="黑体" pitchFamily="49" charset="-122"/>
                  <a:cs typeface="Times New Roman" pitchFamily="18" charset="0"/>
                </a:rPr>
                <a:t>) </a:t>
              </a:r>
              <a:r>
                <a:rPr lang="zh-CN" altLang="en-US" sz="2400" dirty="0">
                  <a:ea typeface="黑体" pitchFamily="49" charset="-122"/>
                  <a:cs typeface="Times New Roman" pitchFamily="18" charset="0"/>
                </a:rPr>
                <a:t>渐进意义下的</a:t>
              </a:r>
              <a:r>
                <a:rPr lang="zh-CN" altLang="en-US" sz="2400" dirty="0">
                  <a:solidFill>
                    <a:srgbClr val="FF0000"/>
                  </a:solidFill>
                  <a:ea typeface="黑体" pitchFamily="49" charset="-122"/>
                  <a:cs typeface="Times New Roman" pitchFamily="18" charset="0"/>
                </a:rPr>
                <a:t>最优</a:t>
              </a:r>
              <a:r>
                <a:rPr lang="zh-CN" altLang="en-US" sz="2400" dirty="0">
                  <a:ea typeface="黑体" pitchFamily="49" charset="-122"/>
                  <a:cs typeface="Times New Roman" pitchFamily="18" charset="0"/>
                </a:rPr>
                <a:t>算法</a:t>
              </a:r>
              <a:endParaRPr lang="zh-CN" altLang="en-US" sz="2400" b="1" dirty="0">
                <a:solidFill>
                  <a:srgbClr val="FF0000"/>
                </a:solidFill>
                <a:ea typeface="黑体" pitchFamily="49" charset="-122"/>
                <a:cs typeface="Times New Roman" pitchFamily="18" charset="0"/>
                <a:sym typeface="Wingdings" pitchFamily="2" charset="2"/>
              </a:endParaRPr>
            </a:p>
          </p:txBody>
        </p:sp>
        <p:graphicFrame>
          <p:nvGraphicFramePr>
            <p:cNvPr id="35848" name="Object 2"/>
            <p:cNvGraphicFramePr>
              <a:graphicFrameLocks noChangeAspect="1"/>
            </p:cNvGraphicFramePr>
            <p:nvPr/>
          </p:nvGraphicFramePr>
          <p:xfrm>
            <a:off x="1746" y="1661"/>
            <a:ext cx="2313" cy="547"/>
          </p:xfrm>
          <a:graphic>
            <a:graphicData uri="http://schemas.openxmlformats.org/presentationml/2006/ole">
              <mc:AlternateContent xmlns:mc="http://schemas.openxmlformats.org/markup-compatibility/2006">
                <mc:Choice xmlns:v="urn:schemas-microsoft-com:vml" Requires="v">
                  <p:oleObj spid="_x0000_s35850" name="公式" r:id="rId4" imgW="1930400" imgH="457200" progId="Equation.3">
                    <p:embed/>
                  </p:oleObj>
                </mc:Choice>
                <mc:Fallback>
                  <p:oleObj name="公式" r:id="rId4" imgW="1930400" imgH="457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6" y="1661"/>
                          <a:ext cx="2313"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object 6"/>
          <p:cNvSpPr txBox="1">
            <a:spLocks noChangeArrowheads="1"/>
          </p:cNvSpPr>
          <p:nvPr/>
        </p:nvSpPr>
        <p:spPr bwMode="auto">
          <a:xfrm>
            <a:off x="828675" y="1268413"/>
            <a:ext cx="7850188" cy="1176337"/>
          </a:xfrm>
          <a:prstGeom prst="rect">
            <a:avLst/>
          </a:prstGeom>
          <a:noFill/>
          <a:ln w="50292">
            <a:solidFill>
              <a:srgbClr val="3A812E"/>
            </a:solidFill>
            <a:miter lim="800000"/>
            <a:headEnd/>
            <a:tailEnd/>
          </a:ln>
          <a:extLst>
            <a:ext uri="{909E8E84-426E-40DD-AFC4-6F175D3DCCD1}">
              <a14:hiddenFill xmlns:a14="http://schemas.microsoft.com/office/drawing/2010/main">
                <a:solidFill>
                  <a:srgbClr val="FFFFFF"/>
                </a:solidFill>
              </a14:hiddenFill>
            </a:ext>
          </a:extLst>
        </p:spPr>
        <p:txBody>
          <a:bodyPr lIns="0" tIns="31115" rIns="0" bIns="0">
            <a:spAutoFit/>
          </a:bodyPr>
          <a:lstStyle>
            <a:lvl1pPr marL="889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250"/>
              </a:spcBef>
            </a:pPr>
            <a:r>
              <a:rPr lang="zh-CN" altLang="zh-CN" sz="2000">
                <a:solidFill>
                  <a:srgbClr val="FF9900"/>
                </a:solidFill>
                <a:latin typeface="Wingdings" panose="05000000000000000000" pitchFamily="2" charset="2"/>
              </a:rPr>
              <a:t></a:t>
            </a:r>
            <a:r>
              <a:rPr lang="zh-CN" altLang="zh-CN" sz="3200" b="1">
                <a:latin typeface="微软雅黑" panose="020B0503020204020204" pitchFamily="34" charset="-122"/>
                <a:ea typeface="微软雅黑" panose="020B0503020204020204" pitchFamily="34" charset="-122"/>
              </a:rPr>
              <a:t>最坏时间复杂度：</a:t>
            </a:r>
            <a:r>
              <a:rPr lang="zh-CN" altLang="zh-CN" sz="3200" b="1">
                <a:cs typeface="Arial" panose="020B0604020202020204" pitchFamily="34" charset="0"/>
              </a:rPr>
              <a:t>O(nlogn)</a:t>
            </a:r>
            <a:endParaRPr lang="zh-CN" altLang="zh-CN" sz="3200">
              <a:cs typeface="Arial" panose="020B0604020202020204" pitchFamily="34" charset="0"/>
            </a:endParaRPr>
          </a:p>
          <a:p>
            <a:pPr>
              <a:spcBef>
                <a:spcPts val="763"/>
              </a:spcBef>
            </a:pPr>
            <a:r>
              <a:rPr lang="zh-CN" altLang="zh-CN" sz="2000">
                <a:solidFill>
                  <a:srgbClr val="FF9900"/>
                </a:solidFill>
                <a:latin typeface="Wingdings" panose="05000000000000000000" pitchFamily="2" charset="2"/>
              </a:rPr>
              <a:t></a:t>
            </a:r>
            <a:r>
              <a:rPr lang="zh-CN" altLang="zh-CN" sz="3200" b="1">
                <a:latin typeface="微软雅黑" panose="020B0503020204020204" pitchFamily="34" charset="-122"/>
                <a:ea typeface="微软雅黑" panose="020B0503020204020204" pitchFamily="34" charset="-122"/>
              </a:rPr>
              <a:t>平均时间复杂度：</a:t>
            </a:r>
            <a:r>
              <a:rPr lang="zh-CN" altLang="zh-CN" sz="3200" b="1">
                <a:cs typeface="Arial" panose="020B0604020202020204" pitchFamily="34" charset="0"/>
              </a:rPr>
              <a:t>O(nlogn)</a:t>
            </a:r>
            <a:endParaRPr lang="zh-CN" altLang="zh-CN" sz="3200">
              <a:cs typeface="Arial" panose="020B0604020202020204" pitchFamily="34" charset="0"/>
            </a:endParaRPr>
          </a:p>
        </p:txBody>
      </p:sp>
      <p:sp>
        <p:nvSpPr>
          <p:cNvPr id="37891" name="object 7"/>
          <p:cNvSpPr txBox="1">
            <a:spLocks noChangeArrowheads="1"/>
          </p:cNvSpPr>
          <p:nvPr/>
        </p:nvSpPr>
        <p:spPr bwMode="auto">
          <a:xfrm>
            <a:off x="833438" y="3284538"/>
            <a:ext cx="7273925"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100"/>
              </a:spcBef>
            </a:pPr>
            <a:r>
              <a:rPr lang="zh-CN" altLang="zh-CN">
                <a:latin typeface="黑体" panose="02010609060101010101" pitchFamily="49" charset="-122"/>
                <a:ea typeface="黑体" panose="02010609060101010101" pitchFamily="49" charset="-122"/>
              </a:rPr>
              <a:t>合并排序</a:t>
            </a:r>
          </a:p>
          <a:p>
            <a:pPr algn="just"/>
            <a:r>
              <a:rPr lang="zh-CN" altLang="zh-CN" b="1">
                <a:solidFill>
                  <a:srgbClr val="FF0000"/>
                </a:solidFill>
                <a:latin typeface="黑体" panose="02010609060101010101" pitchFamily="49" charset="-122"/>
                <a:ea typeface="黑体" panose="02010609060101010101" pitchFamily="49" charset="-122"/>
              </a:rPr>
              <a:t>优点：稳定性</a:t>
            </a:r>
            <a:r>
              <a:rPr lang="zh-CN" altLang="zh-CN">
                <a:latin typeface="黑体" panose="02010609060101010101" pitchFamily="49" charset="-122"/>
                <a:ea typeface="黑体" panose="02010609060101010101" pitchFamily="49" charset="-122"/>
              </a:rPr>
              <a:t>。在最坏情况下的键值比较次数十分接近于任何基于比较的排序算法在理论上能够达到的最少次数。</a:t>
            </a:r>
            <a:endParaRPr lang="en-US" altLang="zh-CN">
              <a:latin typeface="黑体" panose="02010609060101010101" pitchFamily="49" charset="-122"/>
              <a:ea typeface="黑体" panose="02010609060101010101" pitchFamily="49" charset="-122"/>
            </a:endParaRPr>
          </a:p>
          <a:p>
            <a:pPr algn="just"/>
            <a:endParaRPr lang="zh-CN" altLang="zh-CN">
              <a:latin typeface="黑体" panose="02010609060101010101" pitchFamily="49" charset="-122"/>
              <a:ea typeface="黑体" panose="02010609060101010101" pitchFamily="49" charset="-122"/>
            </a:endParaRPr>
          </a:p>
          <a:p>
            <a:r>
              <a:rPr lang="zh-CN" altLang="zh-CN">
                <a:solidFill>
                  <a:srgbClr val="FF0000"/>
                </a:solidFill>
                <a:latin typeface="黑体" panose="02010609060101010101" pitchFamily="49" charset="-122"/>
                <a:ea typeface="黑体" panose="02010609060101010101" pitchFamily="49" charset="-122"/>
              </a:rPr>
              <a:t>缺点：算法需要线性的额外空间</a:t>
            </a:r>
            <a:endParaRPr lang="zh-CN" altLang="zh-CN">
              <a:latin typeface="黑体" panose="02010609060101010101" pitchFamily="49" charset="-122"/>
              <a:ea typeface="黑体" panose="02010609060101010101" pitchFamily="49" charset="-122"/>
            </a:endParaRPr>
          </a:p>
        </p:txBody>
      </p:sp>
      <p:sp>
        <p:nvSpPr>
          <p:cNvPr id="9" name="Rectangle 2"/>
          <p:cNvSpPr>
            <a:spLocks noChangeArrowheads="1"/>
          </p:cNvSpPr>
          <p:nvPr/>
        </p:nvSpPr>
        <p:spPr bwMode="auto">
          <a:xfrm>
            <a:off x="428625" y="142875"/>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en-US" sz="4400" dirty="0">
                <a:effectLst>
                  <a:outerShdw blurRad="38100" dist="38100" dir="2700000" algn="tl">
                    <a:srgbClr val="C0C0C0"/>
                  </a:outerShdw>
                </a:effectLst>
                <a:latin typeface="黑体" pitchFamily="2" charset="-122"/>
                <a:ea typeface="黑体" pitchFamily="2" charset="-122"/>
                <a:cs typeface="Times New Roman" pitchFamily="18" charset="0"/>
              </a:rPr>
              <a:t>2.7 </a:t>
            </a:r>
            <a:r>
              <a:rPr lang="en-US" altLang="en-US" sz="4400" dirty="0" err="1">
                <a:effectLst>
                  <a:outerShdw blurRad="38100" dist="38100" dir="2700000" algn="tl">
                    <a:srgbClr val="C0C0C0"/>
                  </a:outerShdw>
                </a:effectLst>
                <a:latin typeface="黑体" pitchFamily="2" charset="-122"/>
                <a:ea typeface="黑体" pitchFamily="2" charset="-122"/>
                <a:cs typeface="Times New Roman" pitchFamily="18" charset="0"/>
              </a:rPr>
              <a:t>合并排序</a:t>
            </a:r>
            <a:endPar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endParaRPr>
          </a:p>
        </p:txBody>
      </p:sp>
      <p:pic>
        <p:nvPicPr>
          <p:cNvPr id="37893"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2565400"/>
            <a:ext cx="526415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object 6"/>
          <p:cNvSpPr txBox="1">
            <a:spLocks noChangeArrowheads="1"/>
          </p:cNvSpPr>
          <p:nvPr/>
        </p:nvSpPr>
        <p:spPr bwMode="auto">
          <a:xfrm>
            <a:off x="530225" y="1292225"/>
            <a:ext cx="8021638"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100"/>
              </a:spcBef>
            </a:pPr>
            <a:r>
              <a:rPr lang="zh-CN" altLang="en-US" b="1">
                <a:latin typeface="黑体" panose="02010609060101010101" pitchFamily="49" charset="-122"/>
                <a:ea typeface="黑体" panose="02010609060101010101" pitchFamily="49" charset="-122"/>
              </a:rPr>
              <a:t>相同之处： 分治</a:t>
            </a:r>
            <a:endParaRPr lang="en-US" altLang="zh-CN" b="1">
              <a:latin typeface="黑体" panose="02010609060101010101" pitchFamily="49" charset="-122"/>
              <a:ea typeface="黑体" panose="02010609060101010101" pitchFamily="49" charset="-122"/>
            </a:endParaRPr>
          </a:p>
          <a:p>
            <a:pPr>
              <a:spcBef>
                <a:spcPts val="100"/>
              </a:spcBef>
            </a:pPr>
            <a:endParaRPr lang="zh-CN" altLang="en-US" b="1">
              <a:latin typeface="黑体" panose="02010609060101010101" pitchFamily="49" charset="-122"/>
              <a:ea typeface="黑体" panose="02010609060101010101" pitchFamily="49" charset="-122"/>
            </a:endParaRPr>
          </a:p>
          <a:p>
            <a:pPr>
              <a:spcBef>
                <a:spcPts val="100"/>
              </a:spcBef>
            </a:pPr>
            <a:r>
              <a:rPr lang="zh-CN" altLang="zh-CN" b="1">
                <a:latin typeface="黑体" panose="02010609060101010101" pitchFamily="49" charset="-122"/>
                <a:ea typeface="黑体" panose="02010609060101010101" pitchFamily="49" charset="-122"/>
              </a:rPr>
              <a:t>区别之处：</a:t>
            </a:r>
            <a:endParaRPr lang="zh-CN" altLang="zh-CN">
              <a:latin typeface="黑体" panose="02010609060101010101" pitchFamily="49" charset="-122"/>
              <a:ea typeface="黑体" panose="02010609060101010101" pitchFamily="49" charset="-122"/>
            </a:endParaRPr>
          </a:p>
          <a:p>
            <a:endParaRPr lang="zh-CN" altLang="zh-CN" sz="2900">
              <a:latin typeface="黑体" panose="02010609060101010101" pitchFamily="49" charset="-122"/>
              <a:ea typeface="黑体" panose="02010609060101010101" pitchFamily="49" charset="-122"/>
            </a:endParaRPr>
          </a:p>
          <a:p>
            <a:pPr lvl="1"/>
            <a:r>
              <a:rPr lang="zh-CN" altLang="zh-CN">
                <a:latin typeface="黑体" panose="02010609060101010101" pitchFamily="49" charset="-122"/>
                <a:ea typeface="黑体" panose="02010609060101010101" pitchFamily="49" charset="-122"/>
              </a:rPr>
              <a:t>合并排序：将问题划分成两个子问题很快，算法主要工作在于合并子问题的解</a:t>
            </a:r>
          </a:p>
          <a:p>
            <a:pPr lvl="1">
              <a:spcBef>
                <a:spcPts val="13"/>
              </a:spcBef>
            </a:pPr>
            <a:endParaRPr lang="zh-CN" altLang="zh-CN" sz="2800">
              <a:latin typeface="黑体" panose="02010609060101010101" pitchFamily="49" charset="-122"/>
              <a:ea typeface="黑体" panose="02010609060101010101" pitchFamily="49" charset="-122"/>
            </a:endParaRPr>
          </a:p>
          <a:p>
            <a:pPr lvl="1"/>
            <a:r>
              <a:rPr lang="zh-CN" altLang="zh-CN">
                <a:solidFill>
                  <a:srgbClr val="FF0000"/>
                </a:solidFill>
                <a:latin typeface="黑体" panose="02010609060101010101" pitchFamily="49" charset="-122"/>
                <a:ea typeface="黑体" panose="02010609060101010101" pitchFamily="49" charset="-122"/>
              </a:rPr>
              <a:t>快速排序：主要工作在于划分节点，而不需要再去合并子问题的解</a:t>
            </a:r>
            <a:endParaRPr lang="zh-CN" altLang="zh-CN">
              <a:latin typeface="黑体" panose="02010609060101010101" pitchFamily="49" charset="-122"/>
              <a:ea typeface="黑体" panose="02010609060101010101" pitchFamily="49" charset="-122"/>
            </a:endParaRPr>
          </a:p>
        </p:txBody>
      </p:sp>
      <p:sp>
        <p:nvSpPr>
          <p:cNvPr id="8" name="Rectangle 4"/>
          <p:cNvSpPr>
            <a:spLocks noChangeArrowheads="1"/>
          </p:cNvSpPr>
          <p:nvPr/>
        </p:nvSpPr>
        <p:spPr bwMode="auto">
          <a:xfrm>
            <a:off x="684213" y="0"/>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en-US" sz="4400" dirty="0">
                <a:effectLst>
                  <a:outerShdw blurRad="38100" dist="38100" dir="2700000" algn="tl">
                    <a:srgbClr val="C0C0C0"/>
                  </a:outerShdw>
                </a:effectLst>
                <a:latin typeface="黑体" pitchFamily="2" charset="-122"/>
                <a:ea typeface="黑体" pitchFamily="2" charset="-122"/>
                <a:cs typeface="Times New Roman" pitchFamily="18" charset="0"/>
              </a:rPr>
              <a:t>2.8 </a:t>
            </a:r>
            <a:r>
              <a:rPr lang="en-US" altLang="en-US" sz="4400" dirty="0" err="1">
                <a:effectLst>
                  <a:outerShdw blurRad="38100" dist="38100" dir="2700000" algn="tl">
                    <a:srgbClr val="C0C0C0"/>
                  </a:outerShdw>
                </a:effectLst>
                <a:latin typeface="黑体" pitchFamily="2" charset="-122"/>
                <a:ea typeface="黑体" pitchFamily="2" charset="-122"/>
                <a:cs typeface="Times New Roman" pitchFamily="18" charset="0"/>
              </a:rPr>
              <a:t>快速排序</a:t>
            </a:r>
            <a:endPar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object 6"/>
          <p:cNvSpPr txBox="1">
            <a:spLocks noChangeArrowheads="1"/>
          </p:cNvSpPr>
          <p:nvPr/>
        </p:nvSpPr>
        <p:spPr bwMode="auto">
          <a:xfrm>
            <a:off x="763588" y="1335088"/>
            <a:ext cx="72644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100"/>
              </a:spcBef>
            </a:pPr>
            <a:r>
              <a:rPr lang="zh-CN" altLang="zh-CN">
                <a:latin typeface="黑体" panose="02010609060101010101" pitchFamily="49" charset="-122"/>
                <a:ea typeface="黑体" panose="02010609060101010101" pitchFamily="49" charset="-122"/>
              </a:rPr>
              <a:t>合并排序：按照元素在数组的位置进行划分</a:t>
            </a:r>
            <a:r>
              <a:rPr lang="zh-CN" altLang="zh-CN">
                <a:solidFill>
                  <a:srgbClr val="FF0000"/>
                </a:solidFill>
                <a:latin typeface="黑体" panose="02010609060101010101" pitchFamily="49" charset="-122"/>
                <a:ea typeface="黑体" panose="02010609060101010101" pitchFamily="49" charset="-122"/>
              </a:rPr>
              <a:t>快速排序：按照</a:t>
            </a:r>
            <a:r>
              <a:rPr lang="en-US" altLang="zh-CN">
                <a:solidFill>
                  <a:srgbClr val="FF0000"/>
                </a:solidFill>
                <a:latin typeface="黑体" panose="02010609060101010101" pitchFamily="49" charset="-122"/>
                <a:ea typeface="黑体" panose="02010609060101010101" pitchFamily="49" charset="-122"/>
              </a:rPr>
              <a:t>(</a:t>
            </a:r>
            <a:r>
              <a:rPr lang="zh-CN" altLang="en-US">
                <a:solidFill>
                  <a:srgbClr val="FF0000"/>
                </a:solidFill>
                <a:latin typeface="黑体" panose="02010609060101010101" pitchFamily="49" charset="-122"/>
                <a:ea typeface="黑体" panose="02010609060101010101" pitchFamily="49" charset="-122"/>
              </a:rPr>
              <a:t>基准</a:t>
            </a:r>
            <a:r>
              <a:rPr lang="en-US" altLang="zh-CN">
                <a:solidFill>
                  <a:srgbClr val="FF0000"/>
                </a:solidFill>
                <a:latin typeface="黑体" panose="02010609060101010101" pitchFamily="49" charset="-122"/>
                <a:ea typeface="黑体" panose="02010609060101010101" pitchFamily="49" charset="-122"/>
              </a:rPr>
              <a:t>)</a:t>
            </a:r>
            <a:r>
              <a:rPr lang="zh-CN" altLang="zh-CN">
                <a:solidFill>
                  <a:srgbClr val="FF0000"/>
                </a:solidFill>
                <a:latin typeface="黑体" panose="02010609060101010101" pitchFamily="49" charset="-122"/>
                <a:ea typeface="黑体" panose="02010609060101010101" pitchFamily="49" charset="-122"/>
              </a:rPr>
              <a:t>元素的值进行划分</a:t>
            </a:r>
            <a:endParaRPr lang="zh-CN" altLang="zh-CN">
              <a:latin typeface="黑体" panose="02010609060101010101" pitchFamily="49" charset="-122"/>
              <a:ea typeface="黑体" panose="02010609060101010101" pitchFamily="49" charset="-122"/>
            </a:endParaRPr>
          </a:p>
        </p:txBody>
      </p:sp>
      <p:pic>
        <p:nvPicPr>
          <p:cNvPr id="39939"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025" y="3716338"/>
            <a:ext cx="5265738"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object 8"/>
          <p:cNvSpPr txBox="1">
            <a:spLocks noChangeArrowheads="1"/>
          </p:cNvSpPr>
          <p:nvPr/>
        </p:nvSpPr>
        <p:spPr bwMode="auto">
          <a:xfrm>
            <a:off x="657225" y="4864100"/>
            <a:ext cx="73914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100"/>
              </a:spcBef>
            </a:pPr>
            <a:r>
              <a:rPr lang="zh-CN" altLang="zh-CN" i="1">
                <a:latin typeface="Times New Roman" panose="02020603050405020304" pitchFamily="18" charset="0"/>
                <a:cs typeface="Times New Roman" panose="02020603050405020304" pitchFamily="18" charset="0"/>
              </a:rPr>
              <a:t>A</a:t>
            </a:r>
            <a:r>
              <a:rPr lang="zh-CN" altLang="zh-CN">
                <a:latin typeface="Times New Roman" panose="02020603050405020304" pitchFamily="18" charset="0"/>
                <a:cs typeface="Times New Roman" panose="02020603050405020304" pitchFamily="18" charset="0"/>
              </a:rPr>
              <a:t>[</a:t>
            </a:r>
            <a:r>
              <a:rPr lang="zh-CN" altLang="zh-CN" i="1">
                <a:latin typeface="Times New Roman" panose="02020603050405020304" pitchFamily="18" charset="0"/>
                <a:cs typeface="Times New Roman" panose="02020603050405020304" pitchFamily="18" charset="0"/>
              </a:rPr>
              <a:t>s</a:t>
            </a:r>
            <a:r>
              <a:rPr lang="zh-CN" altLang="zh-CN">
                <a:latin typeface="Times New Roman" panose="02020603050405020304" pitchFamily="18" charset="0"/>
                <a:cs typeface="Times New Roman" panose="02020603050405020304" pitchFamily="18" charset="0"/>
              </a:rPr>
              <a:t>]</a:t>
            </a:r>
            <a:r>
              <a:rPr lang="zh-CN" altLang="zh-CN">
                <a:latin typeface="黑体" panose="02010609060101010101" pitchFamily="49" charset="-122"/>
                <a:ea typeface="黑体" panose="02010609060101010101" pitchFamily="49" charset="-122"/>
              </a:rPr>
              <a:t>已经位于有序数组中的最终位置，对</a:t>
            </a:r>
            <a:r>
              <a:rPr lang="zh-CN" altLang="zh-CN" i="1">
                <a:latin typeface="Times New Roman" panose="02020603050405020304" pitchFamily="18" charset="0"/>
                <a:cs typeface="Times New Roman" panose="02020603050405020304" pitchFamily="18" charset="0"/>
              </a:rPr>
              <a:t>A</a:t>
            </a:r>
            <a:r>
              <a:rPr lang="zh-CN" altLang="zh-CN">
                <a:latin typeface="Times New Roman" panose="02020603050405020304" pitchFamily="18" charset="0"/>
                <a:cs typeface="Times New Roman" panose="02020603050405020304" pitchFamily="18" charset="0"/>
              </a:rPr>
              <a:t>[</a:t>
            </a:r>
            <a:r>
              <a:rPr lang="zh-CN" altLang="zh-CN" i="1">
                <a:latin typeface="Times New Roman" panose="02020603050405020304" pitchFamily="18" charset="0"/>
                <a:cs typeface="Times New Roman" panose="02020603050405020304" pitchFamily="18" charset="0"/>
              </a:rPr>
              <a:t>s</a:t>
            </a:r>
            <a:r>
              <a:rPr lang="zh-CN" altLang="zh-CN">
                <a:latin typeface="Times New Roman" panose="02020603050405020304" pitchFamily="18" charset="0"/>
                <a:cs typeface="Times New Roman" panose="02020603050405020304" pitchFamily="18" charset="0"/>
              </a:rPr>
              <a:t>]</a:t>
            </a:r>
          </a:p>
          <a:p>
            <a:r>
              <a:rPr lang="zh-CN" altLang="zh-CN">
                <a:latin typeface="黑体" panose="02010609060101010101" pitchFamily="49" charset="-122"/>
                <a:ea typeface="黑体" panose="02010609060101010101" pitchFamily="49" charset="-122"/>
              </a:rPr>
              <a:t>前后子数组进行排序</a:t>
            </a:r>
          </a:p>
        </p:txBody>
      </p:sp>
      <p:sp>
        <p:nvSpPr>
          <p:cNvPr id="10" name="Rectangle 4"/>
          <p:cNvSpPr>
            <a:spLocks noChangeArrowheads="1"/>
          </p:cNvSpPr>
          <p:nvPr/>
        </p:nvSpPr>
        <p:spPr bwMode="auto">
          <a:xfrm>
            <a:off x="684213" y="0"/>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en-US" sz="4400" dirty="0">
                <a:effectLst>
                  <a:outerShdw blurRad="38100" dist="38100" dir="2700000" algn="tl">
                    <a:srgbClr val="C0C0C0"/>
                  </a:outerShdw>
                </a:effectLst>
                <a:latin typeface="黑体" pitchFamily="2" charset="-122"/>
                <a:ea typeface="黑体" pitchFamily="2" charset="-122"/>
                <a:cs typeface="Times New Roman" pitchFamily="18" charset="0"/>
              </a:rPr>
              <a:t>2.8 </a:t>
            </a:r>
            <a:r>
              <a:rPr lang="en-US" altLang="en-US" sz="4400" dirty="0" err="1">
                <a:effectLst>
                  <a:outerShdw blurRad="38100" dist="38100" dir="2700000" algn="tl">
                    <a:srgbClr val="C0C0C0"/>
                  </a:outerShdw>
                </a:effectLst>
                <a:latin typeface="黑体" pitchFamily="2" charset="-122"/>
                <a:ea typeface="黑体" pitchFamily="2" charset="-122"/>
                <a:cs typeface="Times New Roman" pitchFamily="18" charset="0"/>
              </a:rPr>
              <a:t>快速排序</a:t>
            </a:r>
            <a:endPar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endParaRPr>
          </a:p>
        </p:txBody>
      </p:sp>
      <p:sp>
        <p:nvSpPr>
          <p:cNvPr id="39942" name="矩形 10"/>
          <p:cNvSpPr>
            <a:spLocks noChangeArrowheads="1"/>
          </p:cNvSpPr>
          <p:nvPr/>
        </p:nvSpPr>
        <p:spPr bwMode="auto">
          <a:xfrm>
            <a:off x="971550" y="2770188"/>
            <a:ext cx="16891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r>
              <a:rPr kumimoji="1" lang="en-US" altLang="zh-CN" sz="3200"/>
              <a:t>Partition</a:t>
            </a: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p:cNvSpPr txBox="1">
            <a:spLocks noChangeArrowheads="1"/>
          </p:cNvSpPr>
          <p:nvPr/>
        </p:nvSpPr>
        <p:spPr bwMode="auto">
          <a:xfrm>
            <a:off x="468313" y="4149725"/>
            <a:ext cx="8353425" cy="1238250"/>
          </a:xfrm>
          <a:prstGeom prst="rect">
            <a:avLst/>
          </a:prstGeom>
          <a:solidFill>
            <a:schemeClr val="bg1"/>
          </a:solidFill>
          <a:ln w="50800">
            <a:solidFill>
              <a:srgbClr val="FF6600"/>
            </a:solidFill>
            <a:miter lim="800000"/>
            <a:headEnd/>
            <a:tailEnd/>
          </a:ln>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a:solidFill>
                  <a:srgbClr val="000000"/>
                </a:solidFill>
                <a:ea typeface="黑体" panose="02010609060101010101" pitchFamily="49" charset="-122"/>
                <a:cs typeface="楷体_GB2312" pitchFamily="49" charset="-122"/>
              </a:rPr>
              <a:t>分析：</a:t>
            </a:r>
            <a:r>
              <a:rPr lang="zh-CN" altLang="en-US" sz="2400">
                <a:solidFill>
                  <a:srgbClr val="000066"/>
                </a:solidFill>
                <a:ea typeface="黑体" panose="02010609060101010101" pitchFamily="49" charset="-122"/>
                <a:cs typeface="楷体_GB2312" pitchFamily="49" charset="-122"/>
              </a:rPr>
              <a:t>如果</a:t>
            </a:r>
            <a:r>
              <a:rPr lang="en-US" altLang="zh-CN" sz="2400">
                <a:solidFill>
                  <a:srgbClr val="000066"/>
                </a:solidFill>
                <a:ea typeface="黑体" panose="02010609060101010101" pitchFamily="49" charset="-122"/>
                <a:cs typeface="楷体_GB2312" pitchFamily="49" charset="-122"/>
              </a:rPr>
              <a:t>n=1</a:t>
            </a:r>
            <a:r>
              <a:rPr lang="zh-CN" altLang="en-US" sz="2400">
                <a:solidFill>
                  <a:srgbClr val="000066"/>
                </a:solidFill>
                <a:ea typeface="黑体" panose="02010609060101010101" pitchFamily="49" charset="-122"/>
                <a:cs typeface="楷体_GB2312" pitchFamily="49" charset="-122"/>
              </a:rPr>
              <a:t>即只有一个元素，则只要比较这个元素和</a:t>
            </a:r>
            <a:r>
              <a:rPr lang="en-US" altLang="zh-CN" sz="2400">
                <a:solidFill>
                  <a:srgbClr val="000066"/>
                </a:solidFill>
                <a:ea typeface="黑体" panose="02010609060101010101" pitchFamily="49" charset="-122"/>
                <a:cs typeface="楷体_GB2312" pitchFamily="49" charset="-122"/>
              </a:rPr>
              <a:t>x</a:t>
            </a:r>
            <a:r>
              <a:rPr lang="zh-CN" altLang="en-US" sz="2400">
                <a:solidFill>
                  <a:srgbClr val="000066"/>
                </a:solidFill>
                <a:ea typeface="黑体" panose="02010609060101010101" pitchFamily="49" charset="-122"/>
                <a:cs typeface="楷体_GB2312" pitchFamily="49" charset="-122"/>
              </a:rPr>
              <a:t>就可以确定</a:t>
            </a:r>
            <a:r>
              <a:rPr lang="en-US" altLang="zh-CN" sz="2400">
                <a:solidFill>
                  <a:srgbClr val="000066"/>
                </a:solidFill>
                <a:ea typeface="黑体" panose="02010609060101010101" pitchFamily="49" charset="-122"/>
                <a:cs typeface="楷体_GB2312" pitchFamily="49" charset="-122"/>
              </a:rPr>
              <a:t>x</a:t>
            </a:r>
            <a:r>
              <a:rPr lang="zh-CN" altLang="en-US" sz="2400">
                <a:solidFill>
                  <a:srgbClr val="000066"/>
                </a:solidFill>
                <a:ea typeface="黑体" panose="02010609060101010101" pitchFamily="49" charset="-122"/>
                <a:cs typeface="楷体_GB2312" pitchFamily="49" charset="-122"/>
              </a:rPr>
              <a:t>是否在表中。因此这个问题满足分治法的第一个适用条件</a:t>
            </a:r>
          </a:p>
        </p:txBody>
      </p:sp>
      <p:sp>
        <p:nvSpPr>
          <p:cNvPr id="30722" name="Text Box 2"/>
          <p:cNvSpPr txBox="1">
            <a:spLocks noChangeArrowheads="1"/>
          </p:cNvSpPr>
          <p:nvPr/>
        </p:nvSpPr>
        <p:spPr bwMode="auto">
          <a:xfrm>
            <a:off x="468312" y="3956050"/>
            <a:ext cx="8353425" cy="2698750"/>
          </a:xfrm>
          <a:prstGeom prst="rect">
            <a:avLst/>
          </a:prstGeom>
          <a:solidFill>
            <a:schemeClr val="bg1"/>
          </a:solidFill>
          <a:ln w="50800">
            <a:solidFill>
              <a:srgbClr val="FF6600"/>
            </a:solidFill>
            <a:miter lim="800000"/>
            <a:headEnd/>
            <a:tailEnd/>
          </a:ln>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dirty="0">
                <a:solidFill>
                  <a:srgbClr val="000000"/>
                </a:solidFill>
                <a:ea typeface="黑体" panose="02010609060101010101" pitchFamily="49" charset="-122"/>
                <a:cs typeface="楷体_GB2312" pitchFamily="49" charset="-122"/>
              </a:rPr>
              <a:t>分析：</a:t>
            </a:r>
            <a:r>
              <a:rPr lang="zh-CN" altLang="en-US" sz="2400" dirty="0">
                <a:solidFill>
                  <a:srgbClr val="FF0000"/>
                </a:solidFill>
                <a:ea typeface="黑体" panose="02010609060101010101" pitchFamily="49" charset="-122"/>
                <a:cs typeface="楷体_GB2312" pitchFamily="49" charset="-122"/>
              </a:rPr>
              <a:t>比较</a:t>
            </a:r>
            <a:r>
              <a:rPr lang="en-US" altLang="zh-CN" sz="2400" dirty="0">
                <a:solidFill>
                  <a:srgbClr val="FF0000"/>
                </a:solidFill>
                <a:ea typeface="黑体" panose="02010609060101010101" pitchFamily="49" charset="-122"/>
                <a:cs typeface="楷体_GB2312" pitchFamily="49" charset="-122"/>
              </a:rPr>
              <a:t>x</a:t>
            </a:r>
            <a:r>
              <a:rPr lang="zh-CN" altLang="en-US" sz="2400" dirty="0">
                <a:solidFill>
                  <a:srgbClr val="FF0000"/>
                </a:solidFill>
                <a:ea typeface="黑体" panose="02010609060101010101" pitchFamily="49" charset="-122"/>
                <a:cs typeface="楷体_GB2312" pitchFamily="49" charset="-122"/>
              </a:rPr>
              <a:t>和</a:t>
            </a:r>
            <a:r>
              <a:rPr lang="en-US" altLang="zh-CN" sz="2400" dirty="0">
                <a:solidFill>
                  <a:srgbClr val="FF0000"/>
                </a:solidFill>
                <a:ea typeface="黑体" panose="02010609060101010101" pitchFamily="49" charset="-122"/>
                <a:cs typeface="楷体_GB2312" pitchFamily="49" charset="-122"/>
              </a:rPr>
              <a:t>a</a:t>
            </a:r>
            <a:r>
              <a:rPr lang="zh-CN" altLang="en-US" sz="2400" dirty="0">
                <a:solidFill>
                  <a:srgbClr val="FF0000"/>
                </a:solidFill>
                <a:ea typeface="黑体" panose="02010609060101010101" pitchFamily="49" charset="-122"/>
                <a:cs typeface="楷体_GB2312" pitchFamily="49" charset="-122"/>
              </a:rPr>
              <a:t>的中间元素</a:t>
            </a:r>
            <a:r>
              <a:rPr lang="en-US" altLang="zh-CN" sz="2400" dirty="0">
                <a:solidFill>
                  <a:srgbClr val="FF0000"/>
                </a:solidFill>
                <a:ea typeface="黑体" panose="02010609060101010101" pitchFamily="49" charset="-122"/>
                <a:cs typeface="楷体_GB2312" pitchFamily="49" charset="-122"/>
              </a:rPr>
              <a:t>a[mid]</a:t>
            </a:r>
            <a:r>
              <a:rPr lang="zh-CN" altLang="en-US" sz="2400" dirty="0">
                <a:solidFill>
                  <a:srgbClr val="000066"/>
                </a:solidFill>
                <a:ea typeface="黑体" panose="02010609060101010101" pitchFamily="49" charset="-122"/>
                <a:cs typeface="楷体_GB2312" pitchFamily="49" charset="-122"/>
              </a:rPr>
              <a:t>，若</a:t>
            </a:r>
            <a:r>
              <a:rPr lang="en-US" altLang="zh-CN" sz="2400" dirty="0">
                <a:solidFill>
                  <a:srgbClr val="000066"/>
                </a:solidFill>
                <a:ea typeface="黑体" panose="02010609060101010101" pitchFamily="49" charset="-122"/>
                <a:cs typeface="楷体_GB2312" pitchFamily="49" charset="-122"/>
              </a:rPr>
              <a:t>x=a[mid]</a:t>
            </a:r>
            <a:r>
              <a:rPr lang="zh-CN" altLang="en-US" sz="2400" dirty="0">
                <a:solidFill>
                  <a:srgbClr val="000066"/>
                </a:solidFill>
                <a:ea typeface="黑体" panose="02010609060101010101" pitchFamily="49" charset="-122"/>
                <a:cs typeface="楷体_GB2312" pitchFamily="49" charset="-122"/>
              </a:rPr>
              <a:t>，则</a:t>
            </a:r>
            <a:r>
              <a:rPr lang="en-US" altLang="zh-CN" sz="2400" dirty="0">
                <a:solidFill>
                  <a:srgbClr val="000066"/>
                </a:solidFill>
                <a:ea typeface="黑体" panose="02010609060101010101" pitchFamily="49" charset="-122"/>
                <a:cs typeface="楷体_GB2312" pitchFamily="49" charset="-122"/>
              </a:rPr>
              <a:t>x</a:t>
            </a:r>
            <a:r>
              <a:rPr lang="zh-CN" altLang="en-US" sz="2400" dirty="0">
                <a:solidFill>
                  <a:srgbClr val="000066"/>
                </a:solidFill>
                <a:ea typeface="黑体" panose="02010609060101010101" pitchFamily="49" charset="-122"/>
                <a:cs typeface="楷体_GB2312" pitchFamily="49" charset="-122"/>
              </a:rPr>
              <a:t>在</a:t>
            </a:r>
            <a:r>
              <a:rPr lang="en-US" altLang="zh-CN" sz="2400" dirty="0">
                <a:solidFill>
                  <a:srgbClr val="000066"/>
                </a:solidFill>
                <a:ea typeface="黑体" panose="02010609060101010101" pitchFamily="49" charset="-122"/>
                <a:cs typeface="楷体_GB2312" pitchFamily="49" charset="-122"/>
              </a:rPr>
              <a:t>L</a:t>
            </a:r>
            <a:r>
              <a:rPr lang="zh-CN" altLang="en-US" sz="2400" dirty="0">
                <a:solidFill>
                  <a:srgbClr val="000066"/>
                </a:solidFill>
                <a:ea typeface="黑体" panose="02010609060101010101" pitchFamily="49" charset="-122"/>
                <a:cs typeface="楷体_GB2312" pitchFamily="49" charset="-122"/>
              </a:rPr>
              <a:t>中的位置就是</a:t>
            </a:r>
            <a:r>
              <a:rPr lang="en-US" altLang="zh-CN" sz="2400" dirty="0">
                <a:solidFill>
                  <a:srgbClr val="000066"/>
                </a:solidFill>
                <a:ea typeface="黑体" panose="02010609060101010101" pitchFamily="49" charset="-122"/>
                <a:cs typeface="楷体_GB2312" pitchFamily="49" charset="-122"/>
              </a:rPr>
              <a:t>mid</a:t>
            </a:r>
            <a:r>
              <a:rPr lang="zh-CN" altLang="en-US" sz="2400" dirty="0">
                <a:solidFill>
                  <a:srgbClr val="000066"/>
                </a:solidFill>
                <a:ea typeface="黑体" panose="02010609060101010101" pitchFamily="49" charset="-122"/>
                <a:cs typeface="楷体_GB2312" pitchFamily="49" charset="-122"/>
              </a:rPr>
              <a:t>；如果</a:t>
            </a:r>
            <a:r>
              <a:rPr lang="en-US" altLang="zh-CN" sz="2400" dirty="0">
                <a:solidFill>
                  <a:srgbClr val="000066"/>
                </a:solidFill>
                <a:ea typeface="黑体" panose="02010609060101010101" pitchFamily="49" charset="-122"/>
                <a:cs typeface="楷体_GB2312" pitchFamily="49" charset="-122"/>
              </a:rPr>
              <a:t>x&lt;a[mid]</a:t>
            </a:r>
            <a:r>
              <a:rPr lang="zh-CN" altLang="en-US" sz="2400" dirty="0">
                <a:solidFill>
                  <a:srgbClr val="000066"/>
                </a:solidFill>
                <a:ea typeface="黑体" panose="02010609060101010101" pitchFamily="49" charset="-122"/>
                <a:cs typeface="楷体_GB2312" pitchFamily="49" charset="-122"/>
              </a:rPr>
              <a:t>，由于</a:t>
            </a:r>
            <a:r>
              <a:rPr lang="en-US" altLang="zh-CN" sz="2400" dirty="0">
                <a:solidFill>
                  <a:srgbClr val="000066"/>
                </a:solidFill>
                <a:ea typeface="黑体" panose="02010609060101010101" pitchFamily="49" charset="-122"/>
                <a:cs typeface="楷体_GB2312" pitchFamily="49" charset="-122"/>
              </a:rPr>
              <a:t>a</a:t>
            </a:r>
            <a:r>
              <a:rPr lang="zh-CN" altLang="en-US" sz="2400" dirty="0">
                <a:solidFill>
                  <a:srgbClr val="000066"/>
                </a:solidFill>
                <a:ea typeface="黑体" panose="02010609060101010101" pitchFamily="49" charset="-122"/>
                <a:cs typeface="楷体_GB2312" pitchFamily="49" charset="-122"/>
              </a:rPr>
              <a:t>是递增排序的，因此假如</a:t>
            </a:r>
            <a:r>
              <a:rPr lang="en-US" altLang="zh-CN" sz="2400" dirty="0">
                <a:solidFill>
                  <a:srgbClr val="000066"/>
                </a:solidFill>
                <a:ea typeface="黑体" panose="02010609060101010101" pitchFamily="49" charset="-122"/>
                <a:cs typeface="楷体_GB2312" pitchFamily="49" charset="-122"/>
              </a:rPr>
              <a:t>x</a:t>
            </a:r>
            <a:r>
              <a:rPr lang="zh-CN" altLang="en-US" sz="2400" dirty="0">
                <a:solidFill>
                  <a:srgbClr val="000066"/>
                </a:solidFill>
                <a:ea typeface="黑体" panose="02010609060101010101" pitchFamily="49" charset="-122"/>
                <a:cs typeface="楷体_GB2312" pitchFamily="49" charset="-122"/>
              </a:rPr>
              <a:t>在</a:t>
            </a:r>
            <a:r>
              <a:rPr lang="en-US" altLang="zh-CN" sz="2400" dirty="0">
                <a:solidFill>
                  <a:srgbClr val="000066"/>
                </a:solidFill>
                <a:ea typeface="黑体" panose="02010609060101010101" pitchFamily="49" charset="-122"/>
                <a:cs typeface="楷体_GB2312" pitchFamily="49" charset="-122"/>
              </a:rPr>
              <a:t>a</a:t>
            </a:r>
            <a:r>
              <a:rPr lang="zh-CN" altLang="en-US" sz="2400" dirty="0">
                <a:solidFill>
                  <a:srgbClr val="000066"/>
                </a:solidFill>
                <a:ea typeface="黑体" panose="02010609060101010101" pitchFamily="49" charset="-122"/>
                <a:cs typeface="楷体_GB2312" pitchFamily="49" charset="-122"/>
              </a:rPr>
              <a:t>中的话，</a:t>
            </a:r>
            <a:r>
              <a:rPr lang="en-US" altLang="zh-CN" sz="2400" dirty="0">
                <a:solidFill>
                  <a:srgbClr val="000066"/>
                </a:solidFill>
                <a:ea typeface="黑体" panose="02010609060101010101" pitchFamily="49" charset="-122"/>
                <a:cs typeface="楷体_GB2312" pitchFamily="49" charset="-122"/>
              </a:rPr>
              <a:t>x</a:t>
            </a:r>
            <a:r>
              <a:rPr lang="zh-CN" altLang="en-US" sz="2400" dirty="0">
                <a:solidFill>
                  <a:srgbClr val="000066"/>
                </a:solidFill>
                <a:ea typeface="黑体" panose="02010609060101010101" pitchFamily="49" charset="-122"/>
                <a:cs typeface="楷体_GB2312" pitchFamily="49" charset="-122"/>
              </a:rPr>
              <a:t>必然排在</a:t>
            </a:r>
            <a:r>
              <a:rPr lang="en-US" altLang="zh-CN" sz="2400" dirty="0">
                <a:solidFill>
                  <a:srgbClr val="000066"/>
                </a:solidFill>
                <a:ea typeface="黑体" panose="02010609060101010101" pitchFamily="49" charset="-122"/>
                <a:cs typeface="楷体_GB2312" pitchFamily="49" charset="-122"/>
              </a:rPr>
              <a:t>a[mid]</a:t>
            </a:r>
            <a:r>
              <a:rPr lang="zh-CN" altLang="en-US" sz="2400" dirty="0">
                <a:solidFill>
                  <a:srgbClr val="000066"/>
                </a:solidFill>
                <a:ea typeface="黑体" panose="02010609060101010101" pitchFamily="49" charset="-122"/>
                <a:cs typeface="楷体_GB2312" pitchFamily="49" charset="-122"/>
              </a:rPr>
              <a:t>的前面，所以我们只要在</a:t>
            </a:r>
            <a:r>
              <a:rPr lang="en-US" altLang="zh-CN" sz="2400" dirty="0">
                <a:solidFill>
                  <a:srgbClr val="000066"/>
                </a:solidFill>
                <a:ea typeface="黑体" panose="02010609060101010101" pitchFamily="49" charset="-122"/>
                <a:cs typeface="楷体_GB2312" pitchFamily="49" charset="-122"/>
              </a:rPr>
              <a:t>a[mid]</a:t>
            </a:r>
            <a:r>
              <a:rPr lang="zh-CN" altLang="en-US" sz="2400" dirty="0">
                <a:solidFill>
                  <a:srgbClr val="000066"/>
                </a:solidFill>
                <a:ea typeface="黑体" panose="02010609060101010101" pitchFamily="49" charset="-122"/>
                <a:cs typeface="楷体_GB2312" pitchFamily="49" charset="-122"/>
              </a:rPr>
              <a:t>的前面查找</a:t>
            </a:r>
            <a:r>
              <a:rPr lang="en-US" altLang="zh-CN" sz="2400" dirty="0">
                <a:solidFill>
                  <a:srgbClr val="000066"/>
                </a:solidFill>
                <a:ea typeface="黑体" panose="02010609060101010101" pitchFamily="49" charset="-122"/>
                <a:cs typeface="楷体_GB2312" pitchFamily="49" charset="-122"/>
              </a:rPr>
              <a:t>x</a:t>
            </a:r>
            <a:r>
              <a:rPr lang="zh-CN" altLang="en-US" sz="2400" dirty="0">
                <a:solidFill>
                  <a:srgbClr val="000066"/>
                </a:solidFill>
                <a:ea typeface="黑体" panose="02010609060101010101" pitchFamily="49" charset="-122"/>
                <a:cs typeface="楷体_GB2312" pitchFamily="49" charset="-122"/>
              </a:rPr>
              <a:t>即可；如果</a:t>
            </a:r>
            <a:r>
              <a:rPr lang="en-US" altLang="zh-CN" sz="2400" dirty="0">
                <a:solidFill>
                  <a:srgbClr val="000066"/>
                </a:solidFill>
                <a:ea typeface="黑体" panose="02010609060101010101" pitchFamily="49" charset="-122"/>
                <a:cs typeface="楷体_GB2312" pitchFamily="49" charset="-122"/>
              </a:rPr>
              <a:t>x&gt;a[</a:t>
            </a:r>
            <a:r>
              <a:rPr lang="en-US" altLang="zh-CN" sz="2400" dirty="0" err="1">
                <a:solidFill>
                  <a:srgbClr val="000066"/>
                </a:solidFill>
                <a:ea typeface="黑体" panose="02010609060101010101" pitchFamily="49" charset="-122"/>
                <a:cs typeface="楷体_GB2312" pitchFamily="49" charset="-122"/>
              </a:rPr>
              <a:t>i</a:t>
            </a:r>
            <a:r>
              <a:rPr lang="en-US" altLang="zh-CN" sz="2400" dirty="0">
                <a:solidFill>
                  <a:srgbClr val="000066"/>
                </a:solidFill>
                <a:ea typeface="黑体" panose="02010609060101010101" pitchFamily="49" charset="-122"/>
                <a:cs typeface="楷体_GB2312" pitchFamily="49" charset="-122"/>
              </a:rPr>
              <a:t>]</a:t>
            </a:r>
            <a:r>
              <a:rPr lang="zh-CN" altLang="en-US" sz="2400" dirty="0">
                <a:solidFill>
                  <a:srgbClr val="000066"/>
                </a:solidFill>
                <a:ea typeface="黑体" panose="02010609060101010101" pitchFamily="49" charset="-122"/>
                <a:cs typeface="楷体_GB2312" pitchFamily="49" charset="-122"/>
              </a:rPr>
              <a:t>，同理我们只要在</a:t>
            </a:r>
            <a:r>
              <a:rPr lang="en-US" altLang="zh-CN" sz="2400" dirty="0">
                <a:solidFill>
                  <a:srgbClr val="000066"/>
                </a:solidFill>
                <a:ea typeface="黑体" panose="02010609060101010101" pitchFamily="49" charset="-122"/>
                <a:cs typeface="楷体_GB2312" pitchFamily="49" charset="-122"/>
              </a:rPr>
              <a:t>a[mid]</a:t>
            </a:r>
            <a:r>
              <a:rPr lang="zh-CN" altLang="en-US" sz="2400" dirty="0">
                <a:solidFill>
                  <a:srgbClr val="000066"/>
                </a:solidFill>
                <a:ea typeface="黑体" panose="02010609060101010101" pitchFamily="49" charset="-122"/>
                <a:cs typeface="楷体_GB2312" pitchFamily="49" charset="-122"/>
              </a:rPr>
              <a:t>的后面查找</a:t>
            </a:r>
            <a:r>
              <a:rPr lang="en-US" altLang="zh-CN" sz="2400" dirty="0">
                <a:solidFill>
                  <a:srgbClr val="000066"/>
                </a:solidFill>
                <a:ea typeface="黑体" panose="02010609060101010101" pitchFamily="49" charset="-122"/>
                <a:cs typeface="楷体_GB2312" pitchFamily="49" charset="-122"/>
              </a:rPr>
              <a:t>x</a:t>
            </a:r>
            <a:r>
              <a:rPr lang="zh-CN" altLang="en-US" sz="2400" dirty="0">
                <a:solidFill>
                  <a:srgbClr val="000066"/>
                </a:solidFill>
                <a:ea typeface="黑体" panose="02010609060101010101" pitchFamily="49" charset="-122"/>
                <a:cs typeface="楷体_GB2312" pitchFamily="49" charset="-122"/>
              </a:rPr>
              <a:t>即可。无论是在前面还是后面查找</a:t>
            </a:r>
            <a:r>
              <a:rPr lang="en-US" altLang="zh-CN" sz="2400" dirty="0">
                <a:solidFill>
                  <a:srgbClr val="000066"/>
                </a:solidFill>
                <a:ea typeface="黑体" panose="02010609060101010101" pitchFamily="49" charset="-122"/>
                <a:cs typeface="楷体_GB2312" pitchFamily="49" charset="-122"/>
              </a:rPr>
              <a:t>x</a:t>
            </a:r>
            <a:r>
              <a:rPr lang="zh-CN" altLang="en-US" sz="2400" dirty="0">
                <a:solidFill>
                  <a:srgbClr val="000066"/>
                </a:solidFill>
                <a:ea typeface="黑体" panose="02010609060101010101" pitchFamily="49" charset="-122"/>
                <a:cs typeface="楷体_GB2312" pitchFamily="49" charset="-122"/>
              </a:rPr>
              <a:t>，其方法都和在</a:t>
            </a:r>
            <a:r>
              <a:rPr lang="en-US" altLang="zh-CN" sz="2400" dirty="0">
                <a:solidFill>
                  <a:srgbClr val="000066"/>
                </a:solidFill>
                <a:ea typeface="黑体" panose="02010609060101010101" pitchFamily="49" charset="-122"/>
                <a:cs typeface="楷体_GB2312" pitchFamily="49" charset="-122"/>
              </a:rPr>
              <a:t>a</a:t>
            </a:r>
            <a:r>
              <a:rPr lang="zh-CN" altLang="en-US" sz="2400" dirty="0">
                <a:solidFill>
                  <a:srgbClr val="000066"/>
                </a:solidFill>
                <a:ea typeface="黑体" panose="02010609060101010101" pitchFamily="49" charset="-122"/>
                <a:cs typeface="楷体_GB2312" pitchFamily="49" charset="-122"/>
              </a:rPr>
              <a:t>中查找</a:t>
            </a:r>
            <a:r>
              <a:rPr lang="en-US" altLang="zh-CN" sz="2400" dirty="0">
                <a:solidFill>
                  <a:srgbClr val="000066"/>
                </a:solidFill>
                <a:ea typeface="黑体" panose="02010609060101010101" pitchFamily="49" charset="-122"/>
                <a:cs typeface="楷体_GB2312" pitchFamily="49" charset="-122"/>
              </a:rPr>
              <a:t>x</a:t>
            </a:r>
            <a:r>
              <a:rPr lang="zh-CN" altLang="en-US" sz="2400" dirty="0">
                <a:solidFill>
                  <a:srgbClr val="000066"/>
                </a:solidFill>
                <a:ea typeface="黑体" panose="02010609060101010101" pitchFamily="49" charset="-122"/>
                <a:cs typeface="楷体_GB2312" pitchFamily="49" charset="-122"/>
              </a:rPr>
              <a:t>一样，只不过是查找的规模缩小了。这就说明了此问题满足分治法的第二个和第三个适用条件。</a:t>
            </a:r>
          </a:p>
        </p:txBody>
      </p:sp>
      <p:sp>
        <p:nvSpPr>
          <p:cNvPr id="30728" name="Text Box 8"/>
          <p:cNvSpPr txBox="1">
            <a:spLocks noChangeArrowheads="1"/>
          </p:cNvSpPr>
          <p:nvPr/>
        </p:nvSpPr>
        <p:spPr bwMode="auto">
          <a:xfrm>
            <a:off x="285750" y="3699669"/>
            <a:ext cx="9144000" cy="3662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4000">
                <a:solidFill>
                  <a:srgbClr val="000066"/>
                </a:solidFill>
                <a:ea typeface="华文行楷" panose="02010800040101010101" pitchFamily="2" charset="-122"/>
                <a:cs typeface="楷体_GB2312" pitchFamily="49" charset="-122"/>
              </a:rPr>
              <a:t>                                                       </a:t>
            </a:r>
          </a:p>
          <a:p>
            <a:pPr eaLnBrk="1" hangingPunct="1">
              <a:buFont typeface="Wingdings" panose="05000000000000000000" pitchFamily="2" charset="2"/>
              <a:buNone/>
            </a:pPr>
            <a:r>
              <a:rPr lang="en-US" altLang="zh-CN" sz="4000">
                <a:solidFill>
                  <a:srgbClr val="000066"/>
                </a:solidFill>
                <a:ea typeface="华文行楷" panose="02010800040101010101" pitchFamily="2" charset="-122"/>
                <a:cs typeface="楷体_GB2312" pitchFamily="49" charset="-122"/>
              </a:rPr>
              <a:t> </a:t>
            </a:r>
          </a:p>
          <a:p>
            <a:pPr eaLnBrk="1" hangingPunct="1">
              <a:buFont typeface="Wingdings" panose="05000000000000000000" pitchFamily="2" charset="2"/>
              <a:buNone/>
            </a:pPr>
            <a:endParaRPr lang="en-US" altLang="zh-CN" sz="4000">
              <a:solidFill>
                <a:srgbClr val="000066"/>
              </a:solidFill>
              <a:ea typeface="华文行楷" panose="02010800040101010101" pitchFamily="2" charset="-122"/>
              <a:cs typeface="楷体_GB2312" pitchFamily="49" charset="-122"/>
            </a:endParaRPr>
          </a:p>
          <a:p>
            <a:pPr eaLnBrk="1" hangingPunct="1">
              <a:buFont typeface="Wingdings" panose="05000000000000000000" pitchFamily="2" charset="2"/>
              <a:buNone/>
            </a:pPr>
            <a:endParaRPr lang="en-US" altLang="zh-CN" sz="4000">
              <a:solidFill>
                <a:srgbClr val="000066"/>
              </a:solidFill>
              <a:ea typeface="华文行楷" panose="02010800040101010101" pitchFamily="2" charset="-122"/>
              <a:cs typeface="楷体_GB2312" pitchFamily="49" charset="-122"/>
            </a:endParaRPr>
          </a:p>
          <a:p>
            <a:pPr eaLnBrk="1" hangingPunct="1">
              <a:buFont typeface="Wingdings" panose="05000000000000000000" pitchFamily="2" charset="2"/>
              <a:buNone/>
            </a:pPr>
            <a:endParaRPr lang="en-US" altLang="zh-CN" sz="4000">
              <a:solidFill>
                <a:srgbClr val="000066"/>
              </a:solidFill>
              <a:ea typeface="华文行楷" panose="02010800040101010101" pitchFamily="2" charset="-122"/>
              <a:cs typeface="楷体_GB2312" pitchFamily="49" charset="-122"/>
            </a:endParaRPr>
          </a:p>
        </p:txBody>
      </p:sp>
      <p:sp>
        <p:nvSpPr>
          <p:cNvPr id="30724" name="Text Box 4"/>
          <p:cNvSpPr txBox="1">
            <a:spLocks noChangeArrowheads="1"/>
          </p:cNvSpPr>
          <p:nvPr/>
        </p:nvSpPr>
        <p:spPr bwMode="auto">
          <a:xfrm>
            <a:off x="390525" y="4911725"/>
            <a:ext cx="8353425" cy="1238250"/>
          </a:xfrm>
          <a:prstGeom prst="rect">
            <a:avLst/>
          </a:prstGeom>
          <a:solidFill>
            <a:schemeClr val="bg1"/>
          </a:solidFill>
          <a:ln w="50800">
            <a:solidFill>
              <a:srgbClr val="FF6600"/>
            </a:solidFill>
            <a:miter lim="800000"/>
            <a:headEnd/>
            <a:tailEnd/>
          </a:ln>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a:solidFill>
                  <a:srgbClr val="000000"/>
                </a:solidFill>
                <a:ea typeface="黑体" panose="02010609060101010101" pitchFamily="49" charset="-122"/>
                <a:cs typeface="楷体_GB2312" pitchFamily="49" charset="-122"/>
              </a:rPr>
              <a:t>分析：</a:t>
            </a:r>
            <a:r>
              <a:rPr lang="zh-CN" altLang="en-US" sz="2400">
                <a:solidFill>
                  <a:srgbClr val="000066"/>
                </a:solidFill>
                <a:ea typeface="黑体" panose="02010609060101010101" pitchFamily="49" charset="-122"/>
                <a:cs typeface="楷体_GB2312" pitchFamily="49" charset="-122"/>
              </a:rPr>
              <a:t>很显然此问题分解出的子问题相互独立，即在</a:t>
            </a:r>
            <a:r>
              <a:rPr lang="en-US" altLang="zh-CN" sz="2400">
                <a:solidFill>
                  <a:srgbClr val="000066"/>
                </a:solidFill>
                <a:ea typeface="黑体" panose="02010609060101010101" pitchFamily="49" charset="-122"/>
                <a:cs typeface="楷体_GB2312" pitchFamily="49" charset="-122"/>
              </a:rPr>
              <a:t>a[i]</a:t>
            </a:r>
            <a:r>
              <a:rPr lang="zh-CN" altLang="en-US" sz="2400">
                <a:solidFill>
                  <a:srgbClr val="000066"/>
                </a:solidFill>
                <a:ea typeface="黑体" panose="02010609060101010101" pitchFamily="49" charset="-122"/>
                <a:cs typeface="楷体_GB2312" pitchFamily="49" charset="-122"/>
              </a:rPr>
              <a:t>的前面或后面查找</a:t>
            </a:r>
            <a:r>
              <a:rPr lang="en-US" altLang="zh-CN" sz="2400">
                <a:solidFill>
                  <a:srgbClr val="000066"/>
                </a:solidFill>
                <a:ea typeface="黑体" panose="02010609060101010101" pitchFamily="49" charset="-122"/>
                <a:cs typeface="楷体_GB2312" pitchFamily="49" charset="-122"/>
              </a:rPr>
              <a:t>x</a:t>
            </a:r>
            <a:r>
              <a:rPr lang="zh-CN" altLang="en-US" sz="2400">
                <a:solidFill>
                  <a:srgbClr val="000066"/>
                </a:solidFill>
                <a:ea typeface="黑体" panose="02010609060101010101" pitchFamily="49" charset="-122"/>
                <a:cs typeface="楷体_GB2312" pitchFamily="49" charset="-122"/>
              </a:rPr>
              <a:t>是独立的子问题，因此满足分治法的第四个适用条件。</a:t>
            </a:r>
          </a:p>
        </p:txBody>
      </p:sp>
      <p:sp>
        <p:nvSpPr>
          <p:cNvPr id="30725" name="Rectangle 5"/>
          <p:cNvSpPr>
            <a:spLocks noChangeArrowheads="1"/>
          </p:cNvSpPr>
          <p:nvPr/>
        </p:nvSpPr>
        <p:spPr bwMode="auto">
          <a:xfrm>
            <a:off x="611188" y="198438"/>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zh-CN" sz="4400" dirty="0">
                <a:effectLst>
                  <a:outerShdw blurRad="38100" dist="38100" dir="2700000" algn="tl">
                    <a:srgbClr val="C0C0C0"/>
                  </a:outerShdw>
                </a:effectLst>
                <a:latin typeface="黑体" pitchFamily="2" charset="-122"/>
                <a:ea typeface="黑体" pitchFamily="2" charset="-122"/>
                <a:cs typeface="Times New Roman" pitchFamily="18" charset="0"/>
              </a:rPr>
              <a:t>2.3 </a:t>
            </a:r>
            <a:r>
              <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rPr>
              <a:t>二分搜索技术</a:t>
            </a:r>
          </a:p>
        </p:txBody>
      </p:sp>
      <p:sp>
        <p:nvSpPr>
          <p:cNvPr id="56327" name="Text Box 6"/>
          <p:cNvSpPr txBox="1">
            <a:spLocks noChangeArrowheads="1"/>
          </p:cNvSpPr>
          <p:nvPr/>
        </p:nvSpPr>
        <p:spPr bwMode="auto">
          <a:xfrm>
            <a:off x="250825" y="1557338"/>
            <a:ext cx="8642350"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b="1">
                <a:solidFill>
                  <a:srgbClr val="000066"/>
                </a:solidFill>
                <a:latin typeface="Times New Roman" panose="02020603050405020304" pitchFamily="18" charset="0"/>
                <a:ea typeface="楷体_GB2312" pitchFamily="49" charset="-122"/>
              </a:rPr>
              <a:t>给定已按升序排好序的</a:t>
            </a:r>
            <a:r>
              <a:rPr lang="en-US" altLang="zh-CN" sz="2400" b="1">
                <a:solidFill>
                  <a:srgbClr val="000066"/>
                </a:solidFill>
                <a:latin typeface="Times New Roman" panose="02020603050405020304" pitchFamily="18" charset="0"/>
                <a:ea typeface="楷体_GB2312" pitchFamily="49" charset="-122"/>
              </a:rPr>
              <a:t>n</a:t>
            </a:r>
            <a:r>
              <a:rPr lang="zh-CN" altLang="en-US" sz="2400" b="1">
                <a:solidFill>
                  <a:srgbClr val="000066"/>
                </a:solidFill>
                <a:latin typeface="Times New Roman" panose="02020603050405020304" pitchFamily="18" charset="0"/>
                <a:ea typeface="楷体_GB2312" pitchFamily="49" charset="-122"/>
              </a:rPr>
              <a:t>个元素</a:t>
            </a:r>
            <a:r>
              <a:rPr lang="en-US" altLang="zh-CN" sz="2400" b="1">
                <a:solidFill>
                  <a:srgbClr val="000066"/>
                </a:solidFill>
                <a:latin typeface="Times New Roman" panose="02020603050405020304" pitchFamily="18" charset="0"/>
                <a:ea typeface="楷体_GB2312" pitchFamily="49" charset="-122"/>
              </a:rPr>
              <a:t>a[0:n-1]</a:t>
            </a:r>
            <a:r>
              <a:rPr lang="zh-CN" altLang="en-US" sz="2400" b="1">
                <a:solidFill>
                  <a:srgbClr val="000066"/>
                </a:solidFill>
                <a:latin typeface="Times New Roman" panose="02020603050405020304" pitchFamily="18" charset="0"/>
                <a:ea typeface="楷体_GB2312" pitchFamily="49" charset="-122"/>
              </a:rPr>
              <a:t>，现要在这</a:t>
            </a:r>
            <a:r>
              <a:rPr lang="en-US" altLang="zh-CN" sz="2400" b="1">
                <a:solidFill>
                  <a:srgbClr val="000066"/>
                </a:solidFill>
                <a:latin typeface="Times New Roman" panose="02020603050405020304" pitchFamily="18" charset="0"/>
                <a:ea typeface="楷体_GB2312" pitchFamily="49" charset="-122"/>
              </a:rPr>
              <a:t>n</a:t>
            </a:r>
            <a:r>
              <a:rPr lang="zh-CN" altLang="en-US" sz="2400" b="1">
                <a:solidFill>
                  <a:srgbClr val="000066"/>
                </a:solidFill>
                <a:latin typeface="Times New Roman" panose="02020603050405020304" pitchFamily="18" charset="0"/>
                <a:ea typeface="楷体_GB2312" pitchFamily="49" charset="-122"/>
              </a:rPr>
              <a:t>个元素中找出一特定元素</a:t>
            </a:r>
            <a:r>
              <a:rPr lang="en-US" altLang="zh-CN" sz="2400" b="1">
                <a:solidFill>
                  <a:srgbClr val="000066"/>
                </a:solidFill>
                <a:latin typeface="Times New Roman" panose="02020603050405020304" pitchFamily="18" charset="0"/>
                <a:ea typeface="楷体_GB2312" pitchFamily="49" charset="-122"/>
              </a:rPr>
              <a:t>x</a:t>
            </a:r>
            <a:r>
              <a:rPr lang="zh-CN" altLang="en-US" sz="2400" b="1">
                <a:solidFill>
                  <a:srgbClr val="000066"/>
                </a:solidFill>
                <a:latin typeface="Times New Roman" panose="02020603050405020304" pitchFamily="18" charset="0"/>
                <a:ea typeface="楷体_GB2312" pitchFamily="49" charset="-122"/>
              </a:rPr>
              <a:t>。</a:t>
            </a:r>
          </a:p>
          <a:p>
            <a:pPr eaLnBrk="1" hangingPunct="1">
              <a:buFont typeface="Wingdings" panose="05000000000000000000" pitchFamily="2" charset="2"/>
              <a:buNone/>
            </a:pPr>
            <a:r>
              <a:rPr lang="zh-CN" altLang="en-US" sz="2400" b="1">
                <a:solidFill>
                  <a:srgbClr val="000066"/>
                </a:solidFill>
                <a:latin typeface="Times New Roman" panose="02020603050405020304" pitchFamily="18" charset="0"/>
                <a:ea typeface="黑体" panose="02010609060101010101" pitchFamily="49" charset="-122"/>
                <a:cs typeface="楷体_GB2312" pitchFamily="49" charset="-122"/>
              </a:rPr>
              <a:t>分析：</a:t>
            </a:r>
          </a:p>
        </p:txBody>
      </p:sp>
      <p:sp>
        <p:nvSpPr>
          <p:cNvPr id="30727" name="Rectangle 7"/>
          <p:cNvSpPr>
            <a:spLocks noChangeArrowheads="1"/>
          </p:cNvSpPr>
          <p:nvPr/>
        </p:nvSpPr>
        <p:spPr bwMode="auto">
          <a:xfrm>
            <a:off x="971550" y="2309813"/>
            <a:ext cx="7772400" cy="2376487"/>
          </a:xfrm>
          <a:prstGeom prst="rect">
            <a:avLst/>
          </a:prstGeom>
          <a:noFill/>
          <a:ln>
            <a:noFill/>
          </a:ln>
          <a:effectLst/>
        </p:spPr>
        <p:txBody>
          <a:bodyPr/>
          <a:lstStyle/>
          <a:p>
            <a:pPr marL="342900" indent="-342900" eaLnBrk="1" hangingPunct="1">
              <a:spcBef>
                <a:spcPct val="20000"/>
              </a:spcBef>
              <a:buClr>
                <a:srgbClr val="FF0000"/>
              </a:buClr>
              <a:buSzPct val="75000"/>
              <a:buFont typeface="Wingdings" panose="05000000000000000000" pitchFamily="2" charset="2"/>
              <a:buNone/>
              <a:defRPr/>
            </a:pPr>
            <a:endParaRPr lang="en-US" altLang="zh-CN" sz="2400" b="1" dirty="0">
              <a:effectLst>
                <a:outerShdw blurRad="38100" dist="38100" dir="2700000" algn="tl">
                  <a:srgbClr val="C0C0C0"/>
                </a:outerShdw>
              </a:effectLst>
              <a:ea typeface="黑体" pitchFamily="49" charset="-122"/>
              <a:cs typeface="Times New Roman" pitchFamily="18" charset="0"/>
            </a:endParaRPr>
          </a:p>
          <a:p>
            <a:pPr marL="342900" indent="-342900" eaLnBrk="1" hangingPunct="1">
              <a:spcBef>
                <a:spcPct val="20000"/>
              </a:spcBef>
              <a:buClr>
                <a:srgbClr val="FF0000"/>
              </a:buClr>
              <a:buSzPct val="75000"/>
              <a:buFont typeface="Wingdings" panose="05000000000000000000" pitchFamily="2" charset="2"/>
              <a:buNone/>
              <a:defRPr/>
            </a:pPr>
            <a:r>
              <a:rPr lang="zh-CN" altLang="en-US" sz="2400" b="1" dirty="0">
                <a:ea typeface="黑体" pitchFamily="49" charset="-122"/>
                <a:cs typeface="Times New Roman" pitchFamily="18" charset="0"/>
              </a:rPr>
              <a:t>该问题的规模缩小到一定的程度就可以容易地解决；</a:t>
            </a:r>
            <a:endParaRPr lang="zh-CN" altLang="en-US" sz="2400" dirty="0">
              <a:ea typeface="黑体" pitchFamily="49" charset="-122"/>
              <a:cs typeface="Times New Roman" pitchFamily="18" charset="0"/>
            </a:endParaRPr>
          </a:p>
          <a:p>
            <a:pPr marL="342900" indent="-342900" eaLnBrk="1" hangingPunct="1">
              <a:spcBef>
                <a:spcPct val="20000"/>
              </a:spcBef>
              <a:buClr>
                <a:srgbClr val="FF0000"/>
              </a:buClr>
              <a:buSzPct val="75000"/>
              <a:buFont typeface="Wingdings" panose="05000000000000000000" pitchFamily="2" charset="2"/>
              <a:buNone/>
              <a:defRPr/>
            </a:pPr>
            <a:r>
              <a:rPr lang="zh-CN" altLang="en-US" sz="2400" b="1" dirty="0">
                <a:ea typeface="黑体" pitchFamily="49" charset="-122"/>
                <a:cs typeface="Times New Roman" pitchFamily="18" charset="0"/>
              </a:rPr>
              <a:t>该问题可以分解为若干个规模较小的相同问题</a:t>
            </a:r>
            <a:r>
              <a:rPr lang="en-US" altLang="zh-CN" sz="2400" b="1" dirty="0">
                <a:ea typeface="黑体" pitchFamily="49" charset="-122"/>
                <a:cs typeface="Times New Roman" pitchFamily="18" charset="0"/>
              </a:rPr>
              <a:t>;</a:t>
            </a:r>
          </a:p>
          <a:p>
            <a:pPr marL="342900" indent="-342900" eaLnBrk="1" hangingPunct="1">
              <a:spcBef>
                <a:spcPct val="20000"/>
              </a:spcBef>
              <a:buClr>
                <a:srgbClr val="FF0000"/>
              </a:buClr>
              <a:buSzPct val="75000"/>
              <a:buFont typeface="Wingdings" panose="05000000000000000000" pitchFamily="2" charset="2"/>
              <a:buNone/>
              <a:defRPr/>
            </a:pPr>
            <a:r>
              <a:rPr lang="zh-CN" altLang="en-US" sz="2400" b="1" dirty="0">
                <a:ea typeface="黑体" pitchFamily="49" charset="-122"/>
                <a:cs typeface="Times New Roman" pitchFamily="18" charset="0"/>
              </a:rPr>
              <a:t>分解出的子问题的解可以合并为原问题的解；</a:t>
            </a:r>
          </a:p>
          <a:p>
            <a:pPr marL="342900" indent="-342900" eaLnBrk="1" hangingPunct="1">
              <a:spcBef>
                <a:spcPct val="20000"/>
              </a:spcBef>
              <a:buClr>
                <a:srgbClr val="FF0000"/>
              </a:buClr>
              <a:buSzPct val="75000"/>
              <a:buFont typeface="Wingdings" panose="05000000000000000000" pitchFamily="2" charset="2"/>
              <a:buNone/>
              <a:defRPr/>
            </a:pPr>
            <a:r>
              <a:rPr lang="zh-CN" altLang="en-US" sz="2400" b="1" dirty="0">
                <a:ea typeface="黑体" pitchFamily="49" charset="-122"/>
                <a:cs typeface="Times New Roman" pitchFamily="18" charset="0"/>
              </a:rPr>
              <a:t>分解出的各个子问题是相互独立的。 </a:t>
            </a:r>
          </a:p>
        </p:txBody>
      </p:sp>
    </p:spTree>
    <p:extLst>
      <p:ext uri="{BB962C8B-B14F-4D97-AF65-F5344CB8AC3E}">
        <p14:creationId xmlns:p14="http://schemas.microsoft.com/office/powerpoint/2010/main" val="6531809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blinds(horizontal)">
                                      <p:cBhvr>
                                        <p:cTn id="7" dur="500"/>
                                        <p:tgtEl>
                                          <p:spTgt spid="30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727">
                                            <p:txEl>
                                              <p:pRg st="1" end="1"/>
                                            </p:txEl>
                                          </p:spTgt>
                                        </p:tgtEl>
                                        <p:attrNameLst>
                                          <p:attrName>style.visibility</p:attrName>
                                        </p:attrNameLst>
                                      </p:cBhvr>
                                      <p:to>
                                        <p:strVal val="visible"/>
                                      </p:to>
                                    </p:set>
                                    <p:animEffect transition="in" filter="blinds(horizontal)">
                                      <p:cBhvr>
                                        <p:cTn id="12" dur="500"/>
                                        <p:tgtEl>
                                          <p:spTgt spid="307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722"/>
                                        </p:tgtEl>
                                        <p:attrNameLst>
                                          <p:attrName>style.visibility</p:attrName>
                                        </p:attrNameLst>
                                      </p:cBhvr>
                                      <p:to>
                                        <p:strVal val="visible"/>
                                      </p:to>
                                    </p:set>
                                    <p:animEffect transition="in" filter="blinds(horizontal)">
                                      <p:cBhvr>
                                        <p:cTn id="17" dur="500"/>
                                        <p:tgtEl>
                                          <p:spTgt spid="307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0728"/>
                                        </p:tgtEl>
                                        <p:attrNameLst>
                                          <p:attrName>style.visibility</p:attrName>
                                        </p:attrNameLst>
                                      </p:cBhvr>
                                      <p:to>
                                        <p:strVal val="visible"/>
                                      </p:to>
                                    </p:set>
                                    <p:animEffect transition="in" filter="blinds(horizontal)">
                                      <p:cBhvr>
                                        <p:cTn id="22" dur="500"/>
                                        <p:tgtEl>
                                          <p:spTgt spid="307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0727">
                                            <p:txEl>
                                              <p:pRg st="2" end="2"/>
                                            </p:txEl>
                                          </p:spTgt>
                                        </p:tgtEl>
                                        <p:attrNameLst>
                                          <p:attrName>style.visibility</p:attrName>
                                        </p:attrNameLst>
                                      </p:cBhvr>
                                      <p:to>
                                        <p:strVal val="visible"/>
                                      </p:to>
                                    </p:set>
                                    <p:animEffect transition="in" filter="blinds(horizontal)">
                                      <p:cBhvr>
                                        <p:cTn id="27" dur="500"/>
                                        <p:tgtEl>
                                          <p:spTgt spid="30727">
                                            <p:txEl>
                                              <p:pRg st="2" end="2"/>
                                            </p:txEl>
                                          </p:spTgt>
                                        </p:tgtEl>
                                      </p:cBhvr>
                                    </p:animEffect>
                                  </p:childTnLst>
                                </p:cTn>
                              </p:par>
                            </p:childTnLst>
                          </p:cTn>
                        </p:par>
                        <p:par>
                          <p:cTn id="28" fill="hold" nodeType="afterGroup">
                            <p:stCondLst>
                              <p:cond delay="500"/>
                            </p:stCondLst>
                            <p:childTnLst>
                              <p:par>
                                <p:cTn id="29" presetID="3" presetClass="entr" presetSubtype="10" fill="hold" nodeType="afterEffect">
                                  <p:stCondLst>
                                    <p:cond delay="0"/>
                                  </p:stCondLst>
                                  <p:childTnLst>
                                    <p:set>
                                      <p:cBhvr>
                                        <p:cTn id="30" dur="1" fill="hold">
                                          <p:stCondLst>
                                            <p:cond delay="0"/>
                                          </p:stCondLst>
                                        </p:cTn>
                                        <p:tgtEl>
                                          <p:spTgt spid="30727">
                                            <p:txEl>
                                              <p:pRg st="3" end="3"/>
                                            </p:txEl>
                                          </p:spTgt>
                                        </p:tgtEl>
                                        <p:attrNameLst>
                                          <p:attrName>style.visibility</p:attrName>
                                        </p:attrNameLst>
                                      </p:cBhvr>
                                      <p:to>
                                        <p:strVal val="visible"/>
                                      </p:to>
                                    </p:set>
                                    <p:animEffect transition="in" filter="blinds(horizontal)">
                                      <p:cBhvr>
                                        <p:cTn id="31" dur="500"/>
                                        <p:tgtEl>
                                          <p:spTgt spid="30727">
                                            <p:txEl>
                                              <p:pRg st="3" end="3"/>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30724"/>
                                        </p:tgtEl>
                                        <p:attrNameLst>
                                          <p:attrName>style.visibility</p:attrName>
                                        </p:attrNameLst>
                                      </p:cBhvr>
                                      <p:to>
                                        <p:strVal val="visible"/>
                                      </p:to>
                                    </p:set>
                                    <p:animEffect transition="in" filter="blinds(horizontal)">
                                      <p:cBhvr>
                                        <p:cTn id="36" dur="500"/>
                                        <p:tgtEl>
                                          <p:spTgt spid="3072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30727">
                                            <p:txEl>
                                              <p:pRg st="4" end="4"/>
                                            </p:txEl>
                                          </p:spTgt>
                                        </p:tgtEl>
                                        <p:attrNameLst>
                                          <p:attrName>style.visibility</p:attrName>
                                        </p:attrNameLst>
                                      </p:cBhvr>
                                      <p:to>
                                        <p:strVal val="visible"/>
                                      </p:to>
                                    </p:set>
                                    <p:animEffect transition="in" filter="blinds(horizontal)">
                                      <p:cBhvr>
                                        <p:cTn id="41" dur="500"/>
                                        <p:tgtEl>
                                          <p:spTgt spid="307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nimBg="1"/>
      <p:bldP spid="30722" grpId="0" animBg="1"/>
      <p:bldP spid="30728" grpId="0" animBg="1"/>
      <p:bldP spid="30724" grpId="0" animBg="1"/>
      <p:bldP spid="3072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684213" y="0"/>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en-US" sz="4400" dirty="0">
                <a:effectLst>
                  <a:outerShdw blurRad="38100" dist="38100" dir="2700000" algn="tl">
                    <a:srgbClr val="C0C0C0"/>
                  </a:outerShdw>
                </a:effectLst>
                <a:latin typeface="黑体" pitchFamily="2" charset="-122"/>
                <a:ea typeface="黑体" pitchFamily="2" charset="-122"/>
                <a:cs typeface="Times New Roman" pitchFamily="18" charset="0"/>
              </a:rPr>
              <a:t>2.8 </a:t>
            </a:r>
            <a:r>
              <a:rPr lang="en-US" altLang="en-US" sz="4400" dirty="0" err="1">
                <a:effectLst>
                  <a:outerShdw blurRad="38100" dist="38100" dir="2700000" algn="tl">
                    <a:srgbClr val="C0C0C0"/>
                  </a:outerShdw>
                </a:effectLst>
                <a:latin typeface="黑体" pitchFamily="2" charset="-122"/>
                <a:ea typeface="黑体" pitchFamily="2" charset="-122"/>
                <a:cs typeface="Times New Roman" pitchFamily="18" charset="0"/>
              </a:rPr>
              <a:t>快速排序</a:t>
            </a:r>
            <a:endPar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endParaRPr>
          </a:p>
        </p:txBody>
      </p:sp>
      <p:sp>
        <p:nvSpPr>
          <p:cNvPr id="40963" name="Rectangle 8"/>
          <p:cNvSpPr>
            <a:spLocks noChangeArrowheads="1"/>
          </p:cNvSpPr>
          <p:nvPr/>
        </p:nvSpPr>
        <p:spPr bwMode="auto">
          <a:xfrm>
            <a:off x="468313" y="1371600"/>
            <a:ext cx="723900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kumimoji="1" lang="en-US" altLang="zh-CN" sz="2400">
                <a:solidFill>
                  <a:srgbClr val="000066"/>
                </a:solidFill>
                <a:ea typeface="楷体_GB2312" pitchFamily="49" charset="-122"/>
              </a:rPr>
              <a:t>template&lt;class Type&gt;</a:t>
            </a:r>
          </a:p>
          <a:p>
            <a:pPr eaLnBrk="1" hangingPunct="1">
              <a:lnSpc>
                <a:spcPct val="130000"/>
              </a:lnSpc>
              <a:buFont typeface="Wingdings" panose="05000000000000000000" pitchFamily="2" charset="2"/>
              <a:buNone/>
            </a:pPr>
            <a:r>
              <a:rPr kumimoji="1" lang="en-US" altLang="zh-CN" sz="2400">
                <a:solidFill>
                  <a:srgbClr val="000066"/>
                </a:solidFill>
                <a:ea typeface="楷体_GB2312" pitchFamily="49" charset="-122"/>
              </a:rPr>
              <a:t>void </a:t>
            </a:r>
            <a:r>
              <a:rPr kumimoji="1" lang="en-US" altLang="zh-CN" sz="2400" b="1">
                <a:solidFill>
                  <a:srgbClr val="000066"/>
                </a:solidFill>
                <a:ea typeface="楷体_GB2312" pitchFamily="49" charset="-122"/>
              </a:rPr>
              <a:t>QuickSort</a:t>
            </a:r>
            <a:r>
              <a:rPr kumimoji="1" lang="en-US" altLang="zh-CN" sz="2400">
                <a:solidFill>
                  <a:srgbClr val="000066"/>
                </a:solidFill>
                <a:ea typeface="楷体_GB2312" pitchFamily="49" charset="-122"/>
              </a:rPr>
              <a:t> (Type a[], int p, int r)</a:t>
            </a:r>
          </a:p>
          <a:p>
            <a:pPr eaLnBrk="1" hangingPunct="1">
              <a:lnSpc>
                <a:spcPct val="130000"/>
              </a:lnSpc>
              <a:buFont typeface="Wingdings" panose="05000000000000000000" pitchFamily="2" charset="2"/>
              <a:buNone/>
            </a:pPr>
            <a:r>
              <a:rPr kumimoji="1" lang="en-US" altLang="zh-CN" sz="2400">
                <a:solidFill>
                  <a:srgbClr val="000066"/>
                </a:solidFill>
                <a:ea typeface="楷体_GB2312" pitchFamily="49" charset="-122"/>
              </a:rPr>
              <a:t>{</a:t>
            </a:r>
          </a:p>
          <a:p>
            <a:pPr eaLnBrk="1" hangingPunct="1">
              <a:lnSpc>
                <a:spcPct val="130000"/>
              </a:lnSpc>
              <a:buFont typeface="Wingdings" panose="05000000000000000000" pitchFamily="2" charset="2"/>
              <a:buNone/>
            </a:pPr>
            <a:r>
              <a:rPr kumimoji="1" lang="en-US" altLang="zh-CN" sz="2400">
                <a:solidFill>
                  <a:srgbClr val="000066"/>
                </a:solidFill>
                <a:ea typeface="楷体_GB2312" pitchFamily="49" charset="-122"/>
              </a:rPr>
              <a:t>      if (p&lt;r) {</a:t>
            </a:r>
          </a:p>
          <a:p>
            <a:pPr eaLnBrk="1" hangingPunct="1">
              <a:lnSpc>
                <a:spcPct val="130000"/>
              </a:lnSpc>
              <a:buFont typeface="Wingdings" panose="05000000000000000000" pitchFamily="2" charset="2"/>
              <a:buNone/>
            </a:pPr>
            <a:r>
              <a:rPr kumimoji="1" lang="en-US" altLang="zh-CN" sz="2400">
                <a:solidFill>
                  <a:srgbClr val="000066"/>
                </a:solidFill>
                <a:ea typeface="楷体_GB2312" pitchFamily="49" charset="-122"/>
              </a:rPr>
              <a:t>        int q=</a:t>
            </a:r>
            <a:r>
              <a:rPr kumimoji="1" lang="en-US" altLang="zh-CN" sz="2400">
                <a:solidFill>
                  <a:srgbClr val="00B0F0"/>
                </a:solidFill>
                <a:ea typeface="楷体_GB2312" pitchFamily="49" charset="-122"/>
              </a:rPr>
              <a:t>Partition</a:t>
            </a:r>
            <a:r>
              <a:rPr kumimoji="1" lang="en-US" altLang="zh-CN" sz="2400">
                <a:solidFill>
                  <a:srgbClr val="000066"/>
                </a:solidFill>
                <a:ea typeface="楷体_GB2312" pitchFamily="49" charset="-122"/>
              </a:rPr>
              <a:t>(a,p,r); //q</a:t>
            </a:r>
            <a:r>
              <a:rPr kumimoji="1" lang="zh-CN" altLang="en-US" sz="2400">
                <a:solidFill>
                  <a:srgbClr val="000066"/>
                </a:solidFill>
                <a:ea typeface="楷体_GB2312" pitchFamily="49" charset="-122"/>
              </a:rPr>
              <a:t>是基准元素所在的位置</a:t>
            </a:r>
            <a:endParaRPr kumimoji="1" lang="en-US" altLang="zh-CN" sz="2400">
              <a:solidFill>
                <a:srgbClr val="000066"/>
              </a:solidFill>
              <a:ea typeface="楷体_GB2312" pitchFamily="49" charset="-122"/>
            </a:endParaRPr>
          </a:p>
          <a:p>
            <a:pPr eaLnBrk="1" hangingPunct="1">
              <a:lnSpc>
                <a:spcPct val="130000"/>
              </a:lnSpc>
              <a:buFont typeface="Wingdings" panose="05000000000000000000" pitchFamily="2" charset="2"/>
              <a:buNone/>
            </a:pPr>
            <a:r>
              <a:rPr kumimoji="1" lang="en-US" altLang="zh-CN" sz="2400">
                <a:solidFill>
                  <a:srgbClr val="000066"/>
                </a:solidFill>
                <a:ea typeface="楷体_GB2312" pitchFamily="49" charset="-122"/>
              </a:rPr>
              <a:t>        </a:t>
            </a:r>
            <a:r>
              <a:rPr kumimoji="1" lang="en-US" altLang="zh-CN" sz="2400">
                <a:solidFill>
                  <a:srgbClr val="FF0000"/>
                </a:solidFill>
                <a:ea typeface="楷体_GB2312" pitchFamily="49" charset="-122"/>
              </a:rPr>
              <a:t>QuickSort</a:t>
            </a:r>
            <a:r>
              <a:rPr kumimoji="1" lang="en-US" altLang="zh-CN" sz="2400">
                <a:solidFill>
                  <a:srgbClr val="000066"/>
                </a:solidFill>
                <a:ea typeface="楷体_GB2312" pitchFamily="49" charset="-122"/>
              </a:rPr>
              <a:t> (a,p,q-1); //</a:t>
            </a:r>
            <a:r>
              <a:rPr kumimoji="1" lang="zh-CN" altLang="en-US" sz="2400">
                <a:solidFill>
                  <a:srgbClr val="000066"/>
                </a:solidFill>
                <a:ea typeface="楷体_GB2312" pitchFamily="49" charset="-122"/>
              </a:rPr>
              <a:t>对左半段排序</a:t>
            </a:r>
          </a:p>
          <a:p>
            <a:pPr eaLnBrk="1" hangingPunct="1">
              <a:lnSpc>
                <a:spcPct val="130000"/>
              </a:lnSpc>
              <a:buFont typeface="Wingdings" panose="05000000000000000000" pitchFamily="2" charset="2"/>
              <a:buNone/>
            </a:pPr>
            <a:r>
              <a:rPr kumimoji="1" lang="zh-CN" altLang="en-US" sz="2400">
                <a:solidFill>
                  <a:srgbClr val="FF0000"/>
                </a:solidFill>
                <a:ea typeface="楷体_GB2312" pitchFamily="49" charset="-122"/>
              </a:rPr>
              <a:t>        </a:t>
            </a:r>
            <a:r>
              <a:rPr kumimoji="1" lang="en-US" altLang="zh-CN" sz="2400">
                <a:solidFill>
                  <a:srgbClr val="FF0000"/>
                </a:solidFill>
                <a:ea typeface="楷体_GB2312" pitchFamily="49" charset="-122"/>
              </a:rPr>
              <a:t>QuickSort </a:t>
            </a:r>
            <a:r>
              <a:rPr kumimoji="1" lang="en-US" altLang="zh-CN" sz="2400">
                <a:solidFill>
                  <a:srgbClr val="000066"/>
                </a:solidFill>
                <a:ea typeface="楷体_GB2312" pitchFamily="49" charset="-122"/>
              </a:rPr>
              <a:t>(a,q+1,r); //</a:t>
            </a:r>
            <a:r>
              <a:rPr kumimoji="1" lang="zh-CN" altLang="en-US" sz="2400">
                <a:solidFill>
                  <a:srgbClr val="000066"/>
                </a:solidFill>
                <a:ea typeface="楷体_GB2312" pitchFamily="49" charset="-122"/>
              </a:rPr>
              <a:t>对右半段排序</a:t>
            </a:r>
          </a:p>
          <a:p>
            <a:pPr eaLnBrk="1" hangingPunct="1">
              <a:lnSpc>
                <a:spcPct val="130000"/>
              </a:lnSpc>
              <a:buFont typeface="Wingdings" panose="05000000000000000000" pitchFamily="2" charset="2"/>
              <a:buNone/>
            </a:pPr>
            <a:r>
              <a:rPr kumimoji="1" lang="zh-CN" altLang="en-US" sz="2400">
                <a:solidFill>
                  <a:srgbClr val="000066"/>
                </a:solidFill>
                <a:ea typeface="楷体_GB2312" pitchFamily="49" charset="-122"/>
              </a:rPr>
              <a:t>        </a:t>
            </a:r>
            <a:r>
              <a:rPr kumimoji="1" lang="en-US" altLang="zh-CN" sz="2400">
                <a:solidFill>
                  <a:srgbClr val="000066"/>
                </a:solidFill>
                <a:ea typeface="楷体_GB2312" pitchFamily="49" charset="-122"/>
              </a:rPr>
              <a:t>}</a:t>
            </a:r>
          </a:p>
          <a:p>
            <a:pPr eaLnBrk="1" hangingPunct="1">
              <a:lnSpc>
                <a:spcPct val="130000"/>
              </a:lnSpc>
              <a:buFont typeface="Wingdings" panose="05000000000000000000" pitchFamily="2" charset="2"/>
              <a:buNone/>
            </a:pPr>
            <a:r>
              <a:rPr kumimoji="1" lang="en-US" altLang="zh-CN" sz="2400">
                <a:solidFill>
                  <a:srgbClr val="000066"/>
                </a:solidFill>
                <a:ea typeface="楷体_GB2312" pitchFamily="49" charset="-122"/>
              </a:rPr>
              <a:t>}</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矩形 1"/>
          <p:cNvSpPr>
            <a:spLocks noChangeArrowheads="1"/>
          </p:cNvSpPr>
          <p:nvPr/>
        </p:nvSpPr>
        <p:spPr bwMode="auto">
          <a:xfrm>
            <a:off x="3419475" y="1970088"/>
            <a:ext cx="504825" cy="554037"/>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defRPr/>
            </a:pPr>
            <a:endParaRPr lang="zh-CN" altLang="en-US" dirty="0"/>
          </a:p>
        </p:txBody>
      </p:sp>
      <p:sp>
        <p:nvSpPr>
          <p:cNvPr id="49156" name="Rectangle 4"/>
          <p:cNvSpPr>
            <a:spLocks noChangeArrowheads="1"/>
          </p:cNvSpPr>
          <p:nvPr/>
        </p:nvSpPr>
        <p:spPr bwMode="auto">
          <a:xfrm>
            <a:off x="684213" y="0"/>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en-US" sz="4400" dirty="0">
                <a:effectLst>
                  <a:outerShdw blurRad="38100" dist="38100" dir="2700000" algn="tl">
                    <a:srgbClr val="C0C0C0"/>
                  </a:outerShdw>
                </a:effectLst>
                <a:latin typeface="黑体" pitchFamily="2" charset="-122"/>
                <a:ea typeface="黑体" pitchFamily="2" charset="-122"/>
                <a:cs typeface="Times New Roman" pitchFamily="18" charset="0"/>
              </a:rPr>
              <a:t>2.8 </a:t>
            </a:r>
            <a:r>
              <a:rPr lang="en-US" altLang="en-US" sz="4400" dirty="0" err="1">
                <a:effectLst>
                  <a:outerShdw blurRad="38100" dist="38100" dir="2700000" algn="tl">
                    <a:srgbClr val="C0C0C0"/>
                  </a:outerShdw>
                </a:effectLst>
                <a:latin typeface="黑体" pitchFamily="2" charset="-122"/>
                <a:ea typeface="黑体" pitchFamily="2" charset="-122"/>
                <a:cs typeface="Times New Roman" pitchFamily="18" charset="0"/>
              </a:rPr>
              <a:t>快速排序</a:t>
            </a:r>
            <a:endPar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endParaRPr>
          </a:p>
        </p:txBody>
      </p:sp>
      <p:sp>
        <p:nvSpPr>
          <p:cNvPr id="41988" name="Rectangle 5"/>
          <p:cNvSpPr>
            <a:spLocks noChangeArrowheads="1"/>
          </p:cNvSpPr>
          <p:nvPr/>
        </p:nvSpPr>
        <p:spPr bwMode="auto">
          <a:xfrm>
            <a:off x="179388" y="908050"/>
            <a:ext cx="3859212" cy="590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Wingdings" panose="05000000000000000000" pitchFamily="2" charset="2"/>
              <a:buNone/>
            </a:pPr>
            <a:r>
              <a:rPr kumimoji="1" lang="en-US" altLang="zh-CN" sz="1600">
                <a:solidFill>
                  <a:srgbClr val="000066"/>
                </a:solidFill>
                <a:ea typeface="楷体_GB2312" pitchFamily="49" charset="-122"/>
              </a:rPr>
              <a:t>template&lt;class Type&gt;</a:t>
            </a:r>
          </a:p>
          <a:p>
            <a:pPr eaLnBrk="1" hangingPunct="1">
              <a:lnSpc>
                <a:spcPct val="120000"/>
              </a:lnSpc>
              <a:buFont typeface="Wingdings" panose="05000000000000000000" pitchFamily="2" charset="2"/>
              <a:buNone/>
            </a:pPr>
            <a:r>
              <a:rPr kumimoji="1" lang="en-US" altLang="zh-CN" sz="1600">
                <a:solidFill>
                  <a:srgbClr val="000066"/>
                </a:solidFill>
                <a:ea typeface="楷体_GB2312" pitchFamily="49" charset="-122"/>
              </a:rPr>
              <a:t>int </a:t>
            </a:r>
            <a:r>
              <a:rPr kumimoji="1" lang="en-US" altLang="zh-CN" sz="1600" b="1">
                <a:solidFill>
                  <a:srgbClr val="FF0000"/>
                </a:solidFill>
                <a:ea typeface="楷体_GB2312" pitchFamily="49" charset="-122"/>
              </a:rPr>
              <a:t>Partition</a:t>
            </a:r>
            <a:r>
              <a:rPr kumimoji="1" lang="en-US" altLang="zh-CN" sz="1600">
                <a:solidFill>
                  <a:srgbClr val="000066"/>
                </a:solidFill>
                <a:ea typeface="楷体_GB2312" pitchFamily="49" charset="-122"/>
              </a:rPr>
              <a:t> (Type a[], int </a:t>
            </a:r>
            <a:r>
              <a:rPr kumimoji="1" lang="en-US" altLang="zh-CN" sz="1600">
                <a:solidFill>
                  <a:srgbClr val="FF0000"/>
                </a:solidFill>
                <a:ea typeface="楷体_GB2312" pitchFamily="49" charset="-122"/>
              </a:rPr>
              <a:t>p</a:t>
            </a:r>
            <a:r>
              <a:rPr kumimoji="1" lang="en-US" altLang="zh-CN" sz="1600">
                <a:solidFill>
                  <a:srgbClr val="000066"/>
                </a:solidFill>
                <a:ea typeface="楷体_GB2312" pitchFamily="49" charset="-122"/>
              </a:rPr>
              <a:t>, int r)</a:t>
            </a:r>
          </a:p>
          <a:p>
            <a:pPr eaLnBrk="1" hangingPunct="1">
              <a:lnSpc>
                <a:spcPct val="120000"/>
              </a:lnSpc>
              <a:buFont typeface="Wingdings" panose="05000000000000000000" pitchFamily="2" charset="2"/>
              <a:buNone/>
            </a:pPr>
            <a:r>
              <a:rPr kumimoji="1" lang="en-US" altLang="zh-CN" sz="1600">
                <a:solidFill>
                  <a:srgbClr val="000066"/>
                </a:solidFill>
                <a:ea typeface="楷体_GB2312" pitchFamily="49" charset="-122"/>
              </a:rPr>
              <a:t>{</a:t>
            </a:r>
          </a:p>
          <a:p>
            <a:pPr eaLnBrk="1" hangingPunct="1">
              <a:lnSpc>
                <a:spcPct val="120000"/>
              </a:lnSpc>
              <a:buFont typeface="Wingdings" panose="05000000000000000000" pitchFamily="2" charset="2"/>
              <a:buNone/>
            </a:pPr>
            <a:r>
              <a:rPr kumimoji="1" lang="en-US" altLang="zh-CN" sz="1600">
                <a:solidFill>
                  <a:srgbClr val="000066"/>
                </a:solidFill>
                <a:ea typeface="楷体_GB2312" pitchFamily="49" charset="-122"/>
              </a:rPr>
              <a:t>        int </a:t>
            </a:r>
            <a:r>
              <a:rPr kumimoji="1" lang="en-US" altLang="zh-CN" sz="1600">
                <a:solidFill>
                  <a:srgbClr val="FF0000"/>
                </a:solidFill>
                <a:ea typeface="楷体_GB2312" pitchFamily="49" charset="-122"/>
              </a:rPr>
              <a:t>i = p</a:t>
            </a:r>
            <a:r>
              <a:rPr kumimoji="1" lang="en-US" altLang="zh-CN" sz="1600">
                <a:solidFill>
                  <a:srgbClr val="000066"/>
                </a:solidFill>
                <a:ea typeface="楷体_GB2312" pitchFamily="49" charset="-122"/>
              </a:rPr>
              <a:t>, </a:t>
            </a:r>
            <a:r>
              <a:rPr kumimoji="1" lang="en-US" altLang="zh-CN" sz="1600">
                <a:solidFill>
                  <a:srgbClr val="FF0000"/>
                </a:solidFill>
                <a:ea typeface="楷体_GB2312" pitchFamily="49" charset="-122"/>
              </a:rPr>
              <a:t>j = r + 1</a:t>
            </a:r>
            <a:r>
              <a:rPr kumimoji="1" lang="en-US" altLang="zh-CN" sz="1600">
                <a:solidFill>
                  <a:srgbClr val="000066"/>
                </a:solidFill>
                <a:ea typeface="楷体_GB2312" pitchFamily="49" charset="-122"/>
              </a:rPr>
              <a:t>; </a:t>
            </a:r>
          </a:p>
          <a:p>
            <a:pPr eaLnBrk="1" hangingPunct="1">
              <a:lnSpc>
                <a:spcPct val="120000"/>
              </a:lnSpc>
              <a:buFont typeface="Wingdings" panose="05000000000000000000" pitchFamily="2" charset="2"/>
              <a:buNone/>
            </a:pPr>
            <a:r>
              <a:rPr kumimoji="1" lang="en-US" altLang="zh-CN" sz="1600">
                <a:solidFill>
                  <a:srgbClr val="000066"/>
                </a:solidFill>
                <a:ea typeface="楷体_GB2312" pitchFamily="49" charset="-122"/>
              </a:rPr>
              <a:t>        Type </a:t>
            </a:r>
            <a:r>
              <a:rPr kumimoji="1" lang="en-US" altLang="zh-CN" sz="1600">
                <a:solidFill>
                  <a:srgbClr val="FF0000"/>
                </a:solidFill>
                <a:ea typeface="楷体_GB2312" pitchFamily="49" charset="-122"/>
              </a:rPr>
              <a:t>x=a[p]</a:t>
            </a:r>
            <a:r>
              <a:rPr kumimoji="1" lang="en-US" altLang="zh-CN" sz="1600">
                <a:solidFill>
                  <a:srgbClr val="000066"/>
                </a:solidFill>
                <a:ea typeface="楷体_GB2312" pitchFamily="49" charset="-122"/>
              </a:rPr>
              <a:t>;</a:t>
            </a:r>
          </a:p>
          <a:p>
            <a:pPr eaLnBrk="1" hangingPunct="1">
              <a:lnSpc>
                <a:spcPct val="120000"/>
              </a:lnSpc>
              <a:buFont typeface="Wingdings" panose="05000000000000000000" pitchFamily="2" charset="2"/>
              <a:buNone/>
            </a:pPr>
            <a:r>
              <a:rPr kumimoji="1" lang="en-US" altLang="zh-CN" sz="1600">
                <a:solidFill>
                  <a:srgbClr val="000066"/>
                </a:solidFill>
                <a:ea typeface="楷体_GB2312" pitchFamily="49" charset="-122"/>
              </a:rPr>
              <a:t>        // </a:t>
            </a:r>
            <a:r>
              <a:rPr kumimoji="1" lang="zh-CN" altLang="en-US" sz="1600">
                <a:solidFill>
                  <a:srgbClr val="000066"/>
                </a:solidFill>
                <a:ea typeface="楷体_GB2312" pitchFamily="49" charset="-122"/>
              </a:rPr>
              <a:t>将</a:t>
            </a:r>
            <a:r>
              <a:rPr kumimoji="1" lang="en-US" altLang="zh-CN" sz="1600">
                <a:solidFill>
                  <a:srgbClr val="000066"/>
                </a:solidFill>
                <a:ea typeface="楷体_GB2312" pitchFamily="49" charset="-122"/>
              </a:rPr>
              <a:t>&lt; x</a:t>
            </a:r>
            <a:r>
              <a:rPr kumimoji="1" lang="zh-CN" altLang="en-US" sz="1600">
                <a:solidFill>
                  <a:srgbClr val="000066"/>
                </a:solidFill>
                <a:ea typeface="楷体_GB2312" pitchFamily="49" charset="-122"/>
              </a:rPr>
              <a:t>的元素交换到左边区域</a:t>
            </a:r>
          </a:p>
          <a:p>
            <a:pPr eaLnBrk="1" hangingPunct="1">
              <a:lnSpc>
                <a:spcPct val="120000"/>
              </a:lnSpc>
              <a:buFont typeface="Wingdings" panose="05000000000000000000" pitchFamily="2" charset="2"/>
              <a:buNone/>
            </a:pPr>
            <a:r>
              <a:rPr kumimoji="1" lang="zh-CN" altLang="en-US" sz="1600">
                <a:solidFill>
                  <a:srgbClr val="000066"/>
                </a:solidFill>
                <a:ea typeface="楷体_GB2312" pitchFamily="49" charset="-122"/>
              </a:rPr>
              <a:t>        </a:t>
            </a:r>
            <a:r>
              <a:rPr kumimoji="1" lang="en-US" altLang="zh-CN" sz="1600">
                <a:solidFill>
                  <a:srgbClr val="000066"/>
                </a:solidFill>
                <a:ea typeface="楷体_GB2312" pitchFamily="49" charset="-122"/>
              </a:rPr>
              <a:t>// </a:t>
            </a:r>
            <a:r>
              <a:rPr kumimoji="1" lang="zh-CN" altLang="en-US" sz="1600">
                <a:solidFill>
                  <a:srgbClr val="000066"/>
                </a:solidFill>
                <a:ea typeface="楷体_GB2312" pitchFamily="49" charset="-122"/>
              </a:rPr>
              <a:t>将</a:t>
            </a:r>
            <a:r>
              <a:rPr kumimoji="1" lang="en-US" altLang="zh-CN" sz="1600">
                <a:solidFill>
                  <a:srgbClr val="000066"/>
                </a:solidFill>
                <a:ea typeface="楷体_GB2312" pitchFamily="49" charset="-122"/>
              </a:rPr>
              <a:t>&gt; x</a:t>
            </a:r>
            <a:r>
              <a:rPr kumimoji="1" lang="zh-CN" altLang="en-US" sz="1600">
                <a:solidFill>
                  <a:srgbClr val="000066"/>
                </a:solidFill>
                <a:ea typeface="楷体_GB2312" pitchFamily="49" charset="-122"/>
              </a:rPr>
              <a:t>的元素交换到右边区域</a:t>
            </a:r>
          </a:p>
          <a:p>
            <a:pPr eaLnBrk="1" hangingPunct="1">
              <a:lnSpc>
                <a:spcPct val="120000"/>
              </a:lnSpc>
              <a:buFont typeface="Wingdings" panose="05000000000000000000" pitchFamily="2" charset="2"/>
              <a:buNone/>
            </a:pPr>
            <a:r>
              <a:rPr kumimoji="1" lang="zh-CN" altLang="en-US" sz="1600">
                <a:solidFill>
                  <a:srgbClr val="000066"/>
                </a:solidFill>
                <a:ea typeface="楷体_GB2312" pitchFamily="49" charset="-122"/>
              </a:rPr>
              <a:t>        </a:t>
            </a:r>
            <a:r>
              <a:rPr kumimoji="1" lang="en-US" altLang="zh-CN" sz="1600">
                <a:solidFill>
                  <a:srgbClr val="000066"/>
                </a:solidFill>
                <a:ea typeface="楷体_GB2312" pitchFamily="49" charset="-122"/>
              </a:rPr>
              <a:t>while (true) {</a:t>
            </a:r>
          </a:p>
          <a:p>
            <a:pPr eaLnBrk="1" hangingPunct="1">
              <a:lnSpc>
                <a:spcPct val="120000"/>
              </a:lnSpc>
              <a:buFont typeface="Wingdings" panose="05000000000000000000" pitchFamily="2" charset="2"/>
              <a:buNone/>
            </a:pPr>
            <a:r>
              <a:rPr kumimoji="1" lang="en-US" altLang="zh-CN" sz="1600">
                <a:solidFill>
                  <a:srgbClr val="000066"/>
                </a:solidFill>
                <a:ea typeface="楷体_GB2312" pitchFamily="49" charset="-122"/>
              </a:rPr>
              <a:t>           </a:t>
            </a:r>
            <a:r>
              <a:rPr kumimoji="1" lang="en-US" altLang="zh-CN" sz="1600">
                <a:solidFill>
                  <a:srgbClr val="C00000"/>
                </a:solidFill>
                <a:ea typeface="楷体_GB2312" pitchFamily="49" charset="-122"/>
              </a:rPr>
              <a:t>while (a[++i] &lt;x);</a:t>
            </a:r>
          </a:p>
          <a:p>
            <a:pPr eaLnBrk="1" hangingPunct="1">
              <a:lnSpc>
                <a:spcPct val="120000"/>
              </a:lnSpc>
              <a:buFont typeface="Wingdings" panose="05000000000000000000" pitchFamily="2" charset="2"/>
              <a:buNone/>
            </a:pPr>
            <a:r>
              <a:rPr kumimoji="1" lang="en-US" altLang="zh-CN" sz="1600">
                <a:solidFill>
                  <a:srgbClr val="C00000"/>
                </a:solidFill>
                <a:ea typeface="楷体_GB2312" pitchFamily="49" charset="-122"/>
              </a:rPr>
              <a:t>           while (a[- -j] &gt;x);</a:t>
            </a:r>
          </a:p>
          <a:p>
            <a:pPr eaLnBrk="1" hangingPunct="1">
              <a:lnSpc>
                <a:spcPct val="120000"/>
              </a:lnSpc>
              <a:buFont typeface="Wingdings" panose="05000000000000000000" pitchFamily="2" charset="2"/>
              <a:buNone/>
            </a:pPr>
            <a:r>
              <a:rPr kumimoji="1" lang="en-US" altLang="zh-CN" sz="1600">
                <a:solidFill>
                  <a:srgbClr val="C00000"/>
                </a:solidFill>
                <a:ea typeface="楷体_GB2312" pitchFamily="49" charset="-122"/>
              </a:rPr>
              <a:t>           </a:t>
            </a:r>
            <a:r>
              <a:rPr kumimoji="1" lang="en-US" altLang="zh-CN" sz="1600" u="sng">
                <a:solidFill>
                  <a:srgbClr val="C00000"/>
                </a:solidFill>
                <a:ea typeface="楷体_GB2312" pitchFamily="49" charset="-122"/>
              </a:rPr>
              <a:t>if (i &gt;= j) break; </a:t>
            </a:r>
          </a:p>
          <a:p>
            <a:pPr eaLnBrk="1" hangingPunct="1">
              <a:lnSpc>
                <a:spcPct val="120000"/>
              </a:lnSpc>
              <a:buFont typeface="Wingdings" panose="05000000000000000000" pitchFamily="2" charset="2"/>
              <a:buNone/>
            </a:pPr>
            <a:r>
              <a:rPr kumimoji="1" lang="en-US" altLang="zh-CN" sz="1600">
                <a:solidFill>
                  <a:srgbClr val="C00000"/>
                </a:solidFill>
                <a:ea typeface="楷体_GB2312" pitchFamily="49" charset="-122"/>
              </a:rPr>
              <a:t>           swap(a[i], a[j]);</a:t>
            </a:r>
          </a:p>
          <a:p>
            <a:pPr eaLnBrk="1" hangingPunct="1">
              <a:lnSpc>
                <a:spcPct val="120000"/>
              </a:lnSpc>
              <a:buFont typeface="Wingdings" panose="05000000000000000000" pitchFamily="2" charset="2"/>
              <a:buNone/>
            </a:pPr>
            <a:r>
              <a:rPr kumimoji="1" lang="en-US" altLang="zh-CN" sz="1600">
                <a:solidFill>
                  <a:srgbClr val="000066"/>
                </a:solidFill>
                <a:ea typeface="楷体_GB2312" pitchFamily="49" charset="-122"/>
              </a:rPr>
              <a:t>           }</a:t>
            </a:r>
          </a:p>
          <a:p>
            <a:pPr eaLnBrk="1" hangingPunct="1">
              <a:lnSpc>
                <a:spcPct val="120000"/>
              </a:lnSpc>
              <a:buFont typeface="Wingdings" panose="05000000000000000000" pitchFamily="2" charset="2"/>
              <a:buNone/>
            </a:pPr>
            <a:r>
              <a:rPr kumimoji="1" lang="en-US" altLang="zh-CN" sz="1600">
                <a:solidFill>
                  <a:srgbClr val="000066"/>
                </a:solidFill>
                <a:ea typeface="楷体_GB2312" pitchFamily="49" charset="-122"/>
              </a:rPr>
              <a:t>       a[p] = a[j];</a:t>
            </a:r>
          </a:p>
          <a:p>
            <a:pPr eaLnBrk="1" hangingPunct="1">
              <a:lnSpc>
                <a:spcPct val="120000"/>
              </a:lnSpc>
              <a:buFont typeface="Wingdings" panose="05000000000000000000" pitchFamily="2" charset="2"/>
              <a:buNone/>
            </a:pPr>
            <a:r>
              <a:rPr kumimoji="1" lang="en-US" altLang="zh-CN" sz="1600">
                <a:solidFill>
                  <a:srgbClr val="000066"/>
                </a:solidFill>
                <a:ea typeface="楷体_GB2312" pitchFamily="49" charset="-122"/>
              </a:rPr>
              <a:t>       a[j] = x;</a:t>
            </a:r>
          </a:p>
          <a:p>
            <a:pPr eaLnBrk="1" hangingPunct="1">
              <a:lnSpc>
                <a:spcPct val="120000"/>
              </a:lnSpc>
              <a:buFont typeface="Wingdings" panose="05000000000000000000" pitchFamily="2" charset="2"/>
              <a:buNone/>
            </a:pPr>
            <a:r>
              <a:rPr kumimoji="1" lang="en-US" altLang="zh-CN" sz="1600">
                <a:solidFill>
                  <a:srgbClr val="000066"/>
                </a:solidFill>
                <a:ea typeface="楷体_GB2312" pitchFamily="49" charset="-122"/>
              </a:rPr>
              <a:t>       return j;</a:t>
            </a:r>
          </a:p>
          <a:p>
            <a:pPr eaLnBrk="1" hangingPunct="1">
              <a:lnSpc>
                <a:spcPct val="120000"/>
              </a:lnSpc>
              <a:buFont typeface="Wingdings" panose="05000000000000000000" pitchFamily="2" charset="2"/>
              <a:buNone/>
            </a:pPr>
            <a:r>
              <a:rPr kumimoji="1" lang="en-US" altLang="zh-CN" sz="1600">
                <a:solidFill>
                  <a:srgbClr val="000066"/>
                </a:solidFill>
                <a:ea typeface="楷体_GB2312" pitchFamily="49" charset="-122"/>
              </a:rPr>
              <a:t>}</a:t>
            </a:r>
          </a:p>
        </p:txBody>
      </p:sp>
      <p:pic>
        <p:nvPicPr>
          <p:cNvPr id="3584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25838" y="2062163"/>
            <a:ext cx="5584825"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a:spLocks noChangeArrowheads="1"/>
          </p:cNvSpPr>
          <p:nvPr/>
        </p:nvSpPr>
        <p:spPr bwMode="auto">
          <a:xfrm>
            <a:off x="3287713" y="5600700"/>
            <a:ext cx="5573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r>
              <a:rPr kumimoji="1" lang="en-US" altLang="zh-CN" sz="3200" b="1"/>
              <a:t>Partition</a:t>
            </a:r>
            <a:r>
              <a:rPr kumimoji="1" lang="zh-CN" altLang="en-US" sz="3200" b="1"/>
              <a:t>的时间复杂度是</a:t>
            </a:r>
            <a:r>
              <a:rPr kumimoji="1" lang="en-US" altLang="zh-CN" sz="3200" b="1"/>
              <a:t>O(n)</a:t>
            </a:r>
            <a:endParaRPr lang="zh-CN" altLang="en-US"/>
          </a:p>
        </p:txBody>
      </p:sp>
      <p:sp>
        <p:nvSpPr>
          <p:cNvPr id="41991" name="Text Box 5"/>
          <p:cNvSpPr txBox="1">
            <a:spLocks noChangeArrowheads="1"/>
          </p:cNvSpPr>
          <p:nvPr/>
        </p:nvSpPr>
        <p:spPr bwMode="auto">
          <a:xfrm>
            <a:off x="4543425" y="355600"/>
            <a:ext cx="4500563" cy="1201738"/>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kumimoji="1" lang="zh-CN" altLang="en-US" sz="1800">
                <a:solidFill>
                  <a:srgbClr val="000066"/>
                </a:solidFill>
                <a:latin typeface="楷体_GB2312" pitchFamily="49" charset="-122"/>
                <a:ea typeface="楷体_GB2312" pitchFamily="49" charset="-122"/>
              </a:rPr>
              <a:t>在快速排序中，记录的比较和交换是从两端向中间进行的，值较大的记录一次就能交换到后面单元，较小的记录一次就能交换到前面单元。</a:t>
            </a:r>
            <a:endParaRPr kumimoji="1" lang="ja-JP" altLang="en-US" sz="1800">
              <a:solidFill>
                <a:srgbClr val="000066"/>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animBg="1"/>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2490788" y="3463925"/>
            <a:ext cx="4025900" cy="504825"/>
          </a:xfrm>
          <a:prstGeom prst="rect">
            <a:avLst/>
          </a:prstGeom>
        </p:spPr>
        <p:txBody>
          <a:bodyPr lIns="0" tIns="11430" rIns="0" bIns="0">
            <a:spAutoFit/>
          </a:bodyPr>
          <a:lstStyle/>
          <a:p>
            <a:pPr marL="12700">
              <a:spcBef>
                <a:spcPts val="90"/>
              </a:spcBef>
              <a:defRPr/>
            </a:pPr>
            <a:r>
              <a:rPr sz="3150" i="1" dirty="0">
                <a:latin typeface="Times New Roman"/>
                <a:cs typeface="Times New Roman"/>
              </a:rPr>
              <a:t>T</a:t>
            </a:r>
            <a:r>
              <a:rPr sz="3150" i="1" spc="-370" dirty="0">
                <a:latin typeface="Times New Roman"/>
                <a:cs typeface="Times New Roman"/>
              </a:rPr>
              <a:t> </a:t>
            </a:r>
            <a:r>
              <a:rPr sz="3150" spc="55" dirty="0">
                <a:latin typeface="Times New Roman"/>
                <a:cs typeface="Times New Roman"/>
              </a:rPr>
              <a:t>(</a:t>
            </a:r>
            <a:r>
              <a:rPr sz="3150" i="1" spc="55" dirty="0">
                <a:latin typeface="Times New Roman"/>
                <a:cs typeface="Times New Roman"/>
              </a:rPr>
              <a:t>n</a:t>
            </a:r>
            <a:r>
              <a:rPr sz="3150" spc="55" dirty="0">
                <a:latin typeface="Times New Roman"/>
                <a:cs typeface="Times New Roman"/>
              </a:rPr>
              <a:t>)</a:t>
            </a:r>
            <a:r>
              <a:rPr sz="3150" spc="-35" dirty="0">
                <a:latin typeface="Times New Roman"/>
                <a:cs typeface="Times New Roman"/>
              </a:rPr>
              <a:t> </a:t>
            </a:r>
            <a:r>
              <a:rPr sz="3150" dirty="0">
                <a:latin typeface="Symbol"/>
                <a:cs typeface="Symbol"/>
              </a:rPr>
              <a:t></a:t>
            </a:r>
            <a:r>
              <a:rPr sz="3150" spc="-35" dirty="0">
                <a:latin typeface="Times New Roman"/>
                <a:cs typeface="Times New Roman"/>
              </a:rPr>
              <a:t> </a:t>
            </a:r>
            <a:r>
              <a:rPr sz="3150" spc="-55" dirty="0">
                <a:latin typeface="Times New Roman"/>
                <a:cs typeface="Times New Roman"/>
              </a:rPr>
              <a:t>2</a:t>
            </a:r>
            <a:r>
              <a:rPr sz="3150" i="1" spc="-55" dirty="0">
                <a:latin typeface="Times New Roman"/>
                <a:cs typeface="Times New Roman"/>
              </a:rPr>
              <a:t>T</a:t>
            </a:r>
            <a:r>
              <a:rPr sz="3150" i="1" spc="-365" dirty="0">
                <a:latin typeface="Times New Roman"/>
                <a:cs typeface="Times New Roman"/>
              </a:rPr>
              <a:t> </a:t>
            </a:r>
            <a:r>
              <a:rPr sz="3150" spc="60" dirty="0">
                <a:latin typeface="Times New Roman"/>
                <a:cs typeface="Times New Roman"/>
              </a:rPr>
              <a:t>(</a:t>
            </a:r>
            <a:r>
              <a:rPr sz="3150" i="1" spc="60" dirty="0">
                <a:latin typeface="Times New Roman"/>
                <a:cs typeface="Times New Roman"/>
              </a:rPr>
              <a:t>n</a:t>
            </a:r>
            <a:r>
              <a:rPr sz="3150" i="1" spc="-285" dirty="0">
                <a:latin typeface="Times New Roman"/>
                <a:cs typeface="Times New Roman"/>
              </a:rPr>
              <a:t> </a:t>
            </a:r>
            <a:r>
              <a:rPr sz="3150" dirty="0">
                <a:latin typeface="Times New Roman"/>
                <a:cs typeface="Times New Roman"/>
              </a:rPr>
              <a:t>/</a:t>
            </a:r>
            <a:r>
              <a:rPr sz="3150" spc="-215" dirty="0">
                <a:latin typeface="Times New Roman"/>
                <a:cs typeface="Times New Roman"/>
              </a:rPr>
              <a:t> </a:t>
            </a:r>
            <a:r>
              <a:rPr sz="3150" dirty="0">
                <a:latin typeface="Times New Roman"/>
                <a:cs typeface="Times New Roman"/>
              </a:rPr>
              <a:t>2)</a:t>
            </a:r>
            <a:r>
              <a:rPr sz="3150" spc="-245" dirty="0">
                <a:latin typeface="Times New Roman"/>
                <a:cs typeface="Times New Roman"/>
              </a:rPr>
              <a:t> </a:t>
            </a:r>
            <a:r>
              <a:rPr sz="3150" dirty="0">
                <a:latin typeface="Symbol"/>
                <a:cs typeface="Symbol"/>
              </a:rPr>
              <a:t></a:t>
            </a:r>
            <a:r>
              <a:rPr sz="3150" spc="-185" dirty="0">
                <a:latin typeface="Times New Roman"/>
                <a:cs typeface="Times New Roman"/>
              </a:rPr>
              <a:t> </a:t>
            </a:r>
            <a:r>
              <a:rPr lang="en-US" sz="3150" spc="-185" dirty="0">
                <a:latin typeface="Times New Roman"/>
                <a:cs typeface="Times New Roman"/>
              </a:rPr>
              <a:t>O(</a:t>
            </a:r>
            <a:r>
              <a:rPr sz="3150" i="1" spc="-50" dirty="0">
                <a:latin typeface="Times New Roman"/>
                <a:cs typeface="Times New Roman"/>
              </a:rPr>
              <a:t>n</a:t>
            </a:r>
            <a:r>
              <a:rPr lang="en-US" sz="3150" spc="-50" dirty="0">
                <a:latin typeface="Times New Roman"/>
                <a:cs typeface="Times New Roman"/>
              </a:rPr>
              <a:t>)</a:t>
            </a:r>
            <a:endParaRPr sz="3150" dirty="0">
              <a:latin typeface="Times New Roman"/>
              <a:cs typeface="Times New Roman"/>
            </a:endParaRPr>
          </a:p>
        </p:txBody>
      </p:sp>
      <p:sp>
        <p:nvSpPr>
          <p:cNvPr id="7" name="object 7"/>
          <p:cNvSpPr txBox="1"/>
          <p:nvPr/>
        </p:nvSpPr>
        <p:spPr>
          <a:xfrm>
            <a:off x="2490788" y="5480050"/>
            <a:ext cx="3444875" cy="995363"/>
          </a:xfrm>
          <a:prstGeom prst="rect">
            <a:avLst/>
          </a:prstGeom>
        </p:spPr>
        <p:txBody>
          <a:bodyPr lIns="0" tIns="12700" rIns="0" bIns="0">
            <a:spAutoFit/>
          </a:bodyPr>
          <a:lstStyle/>
          <a:p>
            <a:pPr marL="12700">
              <a:spcBef>
                <a:spcPts val="100"/>
              </a:spcBef>
              <a:defRPr/>
            </a:pPr>
            <a:r>
              <a:rPr sz="3150" i="1" dirty="0">
                <a:latin typeface="Times New Roman"/>
                <a:cs typeface="Times New Roman"/>
              </a:rPr>
              <a:t>T</a:t>
            </a:r>
            <a:r>
              <a:rPr sz="3150" i="1" spc="-360" dirty="0">
                <a:latin typeface="Times New Roman"/>
                <a:cs typeface="Times New Roman"/>
              </a:rPr>
              <a:t> </a:t>
            </a:r>
            <a:r>
              <a:rPr sz="3150" spc="65" dirty="0">
                <a:latin typeface="Times New Roman"/>
                <a:cs typeface="Times New Roman"/>
              </a:rPr>
              <a:t>(</a:t>
            </a:r>
            <a:r>
              <a:rPr sz="3150" i="1" spc="65" dirty="0">
                <a:latin typeface="Times New Roman"/>
                <a:cs typeface="Times New Roman"/>
              </a:rPr>
              <a:t>n</a:t>
            </a:r>
            <a:r>
              <a:rPr sz="3150" spc="65" dirty="0">
                <a:latin typeface="Times New Roman"/>
                <a:cs typeface="Times New Roman"/>
              </a:rPr>
              <a:t>)</a:t>
            </a:r>
            <a:r>
              <a:rPr sz="3150" spc="-20" dirty="0">
                <a:latin typeface="Times New Roman"/>
                <a:cs typeface="Times New Roman"/>
              </a:rPr>
              <a:t> </a:t>
            </a:r>
            <a:r>
              <a:rPr sz="3150" dirty="0">
                <a:latin typeface="Symbol"/>
                <a:cs typeface="Symbol"/>
              </a:rPr>
              <a:t></a:t>
            </a:r>
            <a:r>
              <a:rPr sz="3150" spc="-229" dirty="0">
                <a:latin typeface="Times New Roman"/>
                <a:cs typeface="Times New Roman"/>
              </a:rPr>
              <a:t> </a:t>
            </a:r>
            <a:r>
              <a:rPr sz="3150" i="1" dirty="0">
                <a:latin typeface="Times New Roman"/>
                <a:cs typeface="Times New Roman"/>
              </a:rPr>
              <a:t>T</a:t>
            </a:r>
            <a:r>
              <a:rPr sz="3150" i="1" spc="-360" dirty="0">
                <a:latin typeface="Times New Roman"/>
                <a:cs typeface="Times New Roman"/>
              </a:rPr>
              <a:t> </a:t>
            </a:r>
            <a:r>
              <a:rPr sz="3150" spc="65" dirty="0">
                <a:latin typeface="Times New Roman"/>
                <a:cs typeface="Times New Roman"/>
              </a:rPr>
              <a:t>(</a:t>
            </a:r>
            <a:r>
              <a:rPr sz="3150" i="1" spc="65" dirty="0">
                <a:latin typeface="Times New Roman"/>
                <a:cs typeface="Times New Roman"/>
              </a:rPr>
              <a:t>n</a:t>
            </a:r>
            <a:r>
              <a:rPr sz="3150" i="1" spc="-270" dirty="0">
                <a:latin typeface="Times New Roman"/>
                <a:cs typeface="Times New Roman"/>
              </a:rPr>
              <a:t> </a:t>
            </a:r>
            <a:r>
              <a:rPr sz="3150" spc="145" dirty="0">
                <a:latin typeface="Times New Roman"/>
                <a:cs typeface="Times New Roman"/>
              </a:rPr>
              <a:t>-</a:t>
            </a:r>
            <a:r>
              <a:rPr sz="3150" spc="-110" dirty="0">
                <a:latin typeface="Times New Roman"/>
                <a:cs typeface="Times New Roman"/>
              </a:rPr>
              <a:t>1)</a:t>
            </a:r>
            <a:r>
              <a:rPr sz="3150" spc="-235" dirty="0">
                <a:latin typeface="Times New Roman"/>
                <a:cs typeface="Times New Roman"/>
              </a:rPr>
              <a:t> </a:t>
            </a:r>
            <a:r>
              <a:rPr sz="3150" dirty="0">
                <a:latin typeface="Symbol"/>
                <a:cs typeface="Symbol"/>
              </a:rPr>
              <a:t></a:t>
            </a:r>
            <a:r>
              <a:rPr sz="3150" spc="-170" dirty="0">
                <a:latin typeface="Times New Roman"/>
                <a:cs typeface="Times New Roman"/>
              </a:rPr>
              <a:t> </a:t>
            </a:r>
            <a:r>
              <a:rPr lang="en-US" altLang="zh-CN" sz="3150" spc="-185" dirty="0">
                <a:latin typeface="Times New Roman"/>
                <a:cs typeface="Times New Roman"/>
              </a:rPr>
              <a:t>O(</a:t>
            </a:r>
            <a:r>
              <a:rPr lang="en-US" altLang="zh-CN" sz="3150" i="1" spc="-50" dirty="0">
                <a:latin typeface="Times New Roman"/>
                <a:cs typeface="Times New Roman"/>
              </a:rPr>
              <a:t>n</a:t>
            </a:r>
            <a:r>
              <a:rPr lang="en-US" altLang="zh-CN" sz="3150" spc="-50" dirty="0">
                <a:latin typeface="Times New Roman"/>
                <a:cs typeface="Times New Roman"/>
              </a:rPr>
              <a:t>)</a:t>
            </a:r>
            <a:endParaRPr lang="en-US" altLang="zh-CN" sz="3150" dirty="0">
              <a:latin typeface="Times New Roman"/>
              <a:cs typeface="Times New Roman"/>
            </a:endParaRPr>
          </a:p>
          <a:p>
            <a:pPr marL="12700">
              <a:spcBef>
                <a:spcPts val="100"/>
              </a:spcBef>
              <a:defRPr/>
            </a:pPr>
            <a:endParaRPr sz="3150" dirty="0">
              <a:latin typeface="Times New Roman"/>
              <a:cs typeface="Times New Roman"/>
            </a:endParaRPr>
          </a:p>
        </p:txBody>
      </p:sp>
      <p:sp>
        <p:nvSpPr>
          <p:cNvPr id="8" name="object 8"/>
          <p:cNvSpPr txBox="1">
            <a:spLocks noChangeArrowheads="1"/>
          </p:cNvSpPr>
          <p:nvPr/>
        </p:nvSpPr>
        <p:spPr bwMode="auto">
          <a:xfrm>
            <a:off x="603250" y="4070350"/>
            <a:ext cx="7629525"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lgn="just">
              <a:spcBef>
                <a:spcPts val="100"/>
              </a:spcBef>
            </a:pPr>
            <a:r>
              <a:rPr lang="zh-CN" altLang="zh-CN" b="1">
                <a:solidFill>
                  <a:srgbClr val="FF0000"/>
                </a:solidFill>
                <a:latin typeface="微软雅黑" panose="020B0503020204020204" pitchFamily="34" charset="-122"/>
                <a:ea typeface="微软雅黑" panose="020B0503020204020204" pitchFamily="34" charset="-122"/>
              </a:rPr>
              <a:t>最坏时间复杂度：</a:t>
            </a:r>
            <a:r>
              <a:rPr lang="zh-CN" altLang="zh-CN" b="1">
                <a:latin typeface="微软雅黑" panose="020B0503020204020204" pitchFamily="34" charset="-122"/>
                <a:ea typeface="微软雅黑" panose="020B0503020204020204" pitchFamily="34" charset="-122"/>
              </a:rPr>
              <a:t>所有的分裂点都趋于极端∶两个子数组有一个为空，而另一个子数组仅仅比被划分的数组少一个元素。</a:t>
            </a:r>
            <a:endParaRPr lang="zh-CN" altLang="zh-CN">
              <a:latin typeface="微软雅黑" panose="020B0503020204020204" pitchFamily="34" charset="-122"/>
              <a:ea typeface="微软雅黑" panose="020B0503020204020204" pitchFamily="34" charset="-122"/>
            </a:endParaRPr>
          </a:p>
        </p:txBody>
      </p:sp>
      <p:sp>
        <p:nvSpPr>
          <p:cNvPr id="9" name="object 9"/>
          <p:cNvSpPr txBox="1">
            <a:spLocks noChangeArrowheads="1"/>
          </p:cNvSpPr>
          <p:nvPr/>
        </p:nvSpPr>
        <p:spPr bwMode="auto">
          <a:xfrm>
            <a:off x="603250" y="819150"/>
            <a:ext cx="7645400" cy="255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40665" rIns="0" bIns="0">
            <a:spAutoFit/>
          </a:bodyPr>
          <a:lstStyle>
            <a:lvl1pPr marL="12700">
              <a:defRPr sz="3000">
                <a:solidFill>
                  <a:srgbClr val="000066"/>
                </a:solidFill>
                <a:latin typeface="Arial" panose="020B0604020202020204" pitchFamily="34" charset="0"/>
                <a:ea typeface="楷体_GB2312" pitchFamily="49" charset="-122"/>
              </a:defRPr>
            </a:lvl1pPr>
            <a:lvl2pPr marL="46990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1800"/>
              </a:spcBef>
            </a:pPr>
            <a:r>
              <a:rPr lang="zh-CN" altLang="en-US" b="1">
                <a:solidFill>
                  <a:srgbClr val="FF0000"/>
                </a:solidFill>
                <a:latin typeface="微软雅黑" panose="020B0503020204020204" pitchFamily="34" charset="-122"/>
                <a:ea typeface="微软雅黑" panose="020B0503020204020204" pitchFamily="34" charset="-122"/>
              </a:rPr>
              <a:t>复杂性分析</a:t>
            </a:r>
          </a:p>
          <a:p>
            <a:pPr lvl="1">
              <a:spcBef>
                <a:spcPts val="1800"/>
              </a:spcBef>
            </a:pPr>
            <a:r>
              <a:rPr lang="zh-CN" altLang="en-US" b="1">
                <a:latin typeface="微软雅黑" panose="020B0503020204020204" pitchFamily="34" charset="-122"/>
                <a:ea typeface="微软雅黑" panose="020B0503020204020204" pitchFamily="34" charset="-122"/>
              </a:rPr>
              <a:t>快速排序的运行时间与划分是否对称有关</a:t>
            </a:r>
          </a:p>
          <a:p>
            <a:pPr>
              <a:spcBef>
                <a:spcPts val="1800"/>
              </a:spcBef>
            </a:pPr>
            <a:r>
              <a:rPr lang="zh-CN" altLang="zh-CN" b="1">
                <a:solidFill>
                  <a:srgbClr val="FF0000"/>
                </a:solidFill>
                <a:latin typeface="微软雅黑" panose="020B0503020204020204" pitchFamily="34" charset="-122"/>
                <a:ea typeface="微软雅黑" panose="020B0503020204020204" pitchFamily="34" charset="-122"/>
              </a:rPr>
              <a:t>最好时间复杂度：</a:t>
            </a:r>
            <a:r>
              <a:rPr lang="zh-CN" altLang="zh-CN" b="1">
                <a:latin typeface="微软雅黑" panose="020B0503020204020204" pitchFamily="34" charset="-122"/>
                <a:ea typeface="微软雅黑" panose="020B0503020204020204" pitchFamily="34" charset="-122"/>
              </a:rPr>
              <a:t>如果所有的分裂点位于相应子数组的中点，这就是最优的情况</a:t>
            </a:r>
            <a:endParaRPr lang="zh-CN" altLang="zh-CN">
              <a:latin typeface="微软雅黑" panose="020B0503020204020204" pitchFamily="34" charset="-122"/>
              <a:ea typeface="微软雅黑" panose="020B0503020204020204" pitchFamily="34" charset="-122"/>
            </a:endParaRPr>
          </a:p>
        </p:txBody>
      </p:sp>
      <p:sp>
        <p:nvSpPr>
          <p:cNvPr id="10" name="object 10"/>
          <p:cNvSpPr txBox="1"/>
          <p:nvPr/>
        </p:nvSpPr>
        <p:spPr>
          <a:xfrm>
            <a:off x="6751638" y="5538788"/>
            <a:ext cx="1001712" cy="482600"/>
          </a:xfrm>
          <a:prstGeom prst="rect">
            <a:avLst/>
          </a:prstGeom>
        </p:spPr>
        <p:txBody>
          <a:bodyPr lIns="0" tIns="12700" rIns="0" bIns="0">
            <a:spAutoFit/>
          </a:bodyPr>
          <a:lstStyle/>
          <a:p>
            <a:pPr marL="38100">
              <a:spcBef>
                <a:spcPts val="100"/>
              </a:spcBef>
              <a:defRPr/>
            </a:pPr>
            <a:r>
              <a:rPr b="1" spc="-10" dirty="0">
                <a:latin typeface="Arial"/>
                <a:cs typeface="Arial"/>
              </a:rPr>
              <a:t>O(n</a:t>
            </a:r>
            <a:r>
              <a:rPr b="1" spc="-15" baseline="25000" dirty="0">
                <a:latin typeface="Arial"/>
                <a:cs typeface="Arial"/>
              </a:rPr>
              <a:t>2</a:t>
            </a:r>
            <a:r>
              <a:rPr b="1" spc="-10" dirty="0">
                <a:latin typeface="Arial"/>
                <a:cs typeface="Arial"/>
              </a:rPr>
              <a:t>)</a:t>
            </a:r>
            <a:endParaRPr>
              <a:latin typeface="Arial"/>
              <a:cs typeface="Arial"/>
            </a:endParaRPr>
          </a:p>
        </p:txBody>
      </p:sp>
      <p:sp>
        <p:nvSpPr>
          <p:cNvPr id="11" name="object 11"/>
          <p:cNvSpPr txBox="1"/>
          <p:nvPr/>
        </p:nvSpPr>
        <p:spPr>
          <a:xfrm>
            <a:off x="6948488" y="3416300"/>
            <a:ext cx="1609725" cy="482600"/>
          </a:xfrm>
          <a:prstGeom prst="rect">
            <a:avLst/>
          </a:prstGeom>
        </p:spPr>
        <p:txBody>
          <a:bodyPr lIns="0" tIns="12700" rIns="0" bIns="0">
            <a:spAutoFit/>
          </a:bodyPr>
          <a:lstStyle/>
          <a:p>
            <a:pPr marL="12700">
              <a:spcBef>
                <a:spcPts val="100"/>
              </a:spcBef>
              <a:defRPr/>
            </a:pPr>
            <a:r>
              <a:rPr b="1" spc="-10" dirty="0">
                <a:latin typeface="Arial"/>
                <a:cs typeface="Arial"/>
              </a:rPr>
              <a:t>O(nlogn)</a:t>
            </a:r>
            <a:endParaRPr dirty="0">
              <a:latin typeface="Arial"/>
              <a:cs typeface="Arial"/>
            </a:endParaRPr>
          </a:p>
        </p:txBody>
      </p:sp>
      <p:sp>
        <p:nvSpPr>
          <p:cNvPr id="13" name="Rectangle 4"/>
          <p:cNvSpPr>
            <a:spLocks noChangeArrowheads="1"/>
          </p:cNvSpPr>
          <p:nvPr/>
        </p:nvSpPr>
        <p:spPr bwMode="auto">
          <a:xfrm>
            <a:off x="684213" y="0"/>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en-US" sz="4400" dirty="0">
                <a:effectLst>
                  <a:outerShdw blurRad="38100" dist="38100" dir="2700000" algn="tl">
                    <a:srgbClr val="C0C0C0"/>
                  </a:outerShdw>
                </a:effectLst>
                <a:latin typeface="黑体" pitchFamily="2" charset="-122"/>
                <a:ea typeface="黑体" pitchFamily="2" charset="-122"/>
                <a:cs typeface="Times New Roman" pitchFamily="18" charset="0"/>
              </a:rPr>
              <a:t>2.8 </a:t>
            </a:r>
            <a:r>
              <a:rPr lang="en-US" altLang="en-US" sz="4400" dirty="0" err="1">
                <a:effectLst>
                  <a:outerShdw blurRad="38100" dist="38100" dir="2700000" algn="tl">
                    <a:srgbClr val="C0C0C0"/>
                  </a:outerShdw>
                </a:effectLst>
                <a:latin typeface="黑体" pitchFamily="2" charset="-122"/>
                <a:ea typeface="黑体" pitchFamily="2" charset="-122"/>
                <a:cs typeface="Times New Roman" pitchFamily="18" charset="0"/>
              </a:rPr>
              <a:t>快速排序</a:t>
            </a:r>
            <a:endPar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endParaRPr>
          </a:p>
        </p:txBody>
      </p:sp>
      <p:sp>
        <p:nvSpPr>
          <p:cNvPr id="14" name="矩形 13"/>
          <p:cNvSpPr>
            <a:spLocks noChangeArrowheads="1"/>
          </p:cNvSpPr>
          <p:nvPr/>
        </p:nvSpPr>
        <p:spPr bwMode="auto">
          <a:xfrm>
            <a:off x="468313" y="6167438"/>
            <a:ext cx="288766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r>
              <a:rPr lang="zh-CN" altLang="en-US" b="1">
                <a:solidFill>
                  <a:srgbClr val="FF0000"/>
                </a:solidFill>
                <a:latin typeface="微软雅黑" panose="020B0503020204020204" pitchFamily="34" charset="-122"/>
                <a:ea typeface="微软雅黑" panose="020B0503020204020204" pitchFamily="34" charset="-122"/>
              </a:rPr>
              <a:t>平均时间复杂度</a:t>
            </a:r>
            <a:endParaRPr lang="zh-CN" altLang="en-US"/>
          </a:p>
        </p:txBody>
      </p:sp>
      <p:sp>
        <p:nvSpPr>
          <p:cNvPr id="15" name="object 11"/>
          <p:cNvSpPr txBox="1"/>
          <p:nvPr/>
        </p:nvSpPr>
        <p:spPr>
          <a:xfrm>
            <a:off x="3851275" y="6203950"/>
            <a:ext cx="1612900" cy="482600"/>
          </a:xfrm>
          <a:prstGeom prst="rect">
            <a:avLst/>
          </a:prstGeom>
        </p:spPr>
        <p:txBody>
          <a:bodyPr lIns="0" tIns="12700" rIns="0" bIns="0">
            <a:spAutoFit/>
          </a:bodyPr>
          <a:lstStyle/>
          <a:p>
            <a:pPr marL="12700">
              <a:spcBef>
                <a:spcPts val="100"/>
              </a:spcBef>
              <a:defRPr/>
            </a:pPr>
            <a:r>
              <a:rPr b="1" spc="-10" dirty="0">
                <a:latin typeface="Arial"/>
                <a:cs typeface="Arial"/>
              </a:rPr>
              <a:t>O(nlogn)</a:t>
            </a:r>
            <a:endParaRPr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1" grpId="0"/>
      <p:bldP spid="14" grpId="0"/>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857250" y="3778250"/>
            <a:ext cx="7489825"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kumimoji="1" lang="en-US" altLang="zh-CN" sz="2400">
                <a:solidFill>
                  <a:srgbClr val="000066"/>
                </a:solidFill>
                <a:ea typeface="楷体_GB2312" pitchFamily="49" charset="-122"/>
              </a:rPr>
              <a:t>template&lt;class Type&gt;</a:t>
            </a:r>
          </a:p>
          <a:p>
            <a:pPr eaLnBrk="1" hangingPunct="1">
              <a:buFont typeface="Wingdings" panose="05000000000000000000" pitchFamily="2" charset="2"/>
              <a:buNone/>
            </a:pPr>
            <a:r>
              <a:rPr kumimoji="1" lang="en-US" altLang="zh-CN" sz="2400">
                <a:solidFill>
                  <a:srgbClr val="000066"/>
                </a:solidFill>
                <a:ea typeface="楷体_GB2312" pitchFamily="49" charset="-122"/>
              </a:rPr>
              <a:t>int </a:t>
            </a:r>
            <a:r>
              <a:rPr kumimoji="1" lang="en-US" altLang="zh-CN" sz="2400" b="1">
                <a:solidFill>
                  <a:srgbClr val="000066"/>
                </a:solidFill>
                <a:ea typeface="楷体_GB2312" pitchFamily="49" charset="-122"/>
              </a:rPr>
              <a:t>RandomizedPartition</a:t>
            </a:r>
            <a:r>
              <a:rPr kumimoji="1" lang="en-US" altLang="zh-CN" sz="2400">
                <a:solidFill>
                  <a:srgbClr val="000066"/>
                </a:solidFill>
                <a:ea typeface="楷体_GB2312" pitchFamily="49" charset="-122"/>
              </a:rPr>
              <a:t> (Type a[], int p, int r)</a:t>
            </a:r>
          </a:p>
          <a:p>
            <a:pPr eaLnBrk="1" hangingPunct="1">
              <a:buFont typeface="Wingdings" panose="05000000000000000000" pitchFamily="2" charset="2"/>
              <a:buNone/>
            </a:pPr>
            <a:r>
              <a:rPr kumimoji="1" lang="en-US" altLang="zh-CN" sz="2400">
                <a:solidFill>
                  <a:srgbClr val="000066"/>
                </a:solidFill>
                <a:ea typeface="楷体_GB2312" pitchFamily="49" charset="-122"/>
              </a:rPr>
              <a:t>{</a:t>
            </a:r>
          </a:p>
          <a:p>
            <a:pPr eaLnBrk="1" hangingPunct="1">
              <a:buFont typeface="Wingdings" panose="05000000000000000000" pitchFamily="2" charset="2"/>
              <a:buNone/>
            </a:pPr>
            <a:r>
              <a:rPr kumimoji="1" lang="en-US" altLang="zh-CN" sz="2400">
                <a:solidFill>
                  <a:srgbClr val="000066"/>
                </a:solidFill>
                <a:ea typeface="楷体_GB2312" pitchFamily="49" charset="-122"/>
              </a:rPr>
              <a:t>        int i = Random(p,r);</a:t>
            </a:r>
          </a:p>
          <a:p>
            <a:pPr eaLnBrk="1" hangingPunct="1">
              <a:buFont typeface="Wingdings" panose="05000000000000000000" pitchFamily="2" charset="2"/>
              <a:buNone/>
            </a:pPr>
            <a:r>
              <a:rPr kumimoji="1" lang="en-US" altLang="zh-CN" sz="2400">
                <a:solidFill>
                  <a:srgbClr val="000066"/>
                </a:solidFill>
                <a:ea typeface="楷体_GB2312" pitchFamily="49" charset="-122"/>
              </a:rPr>
              <a:t>        </a:t>
            </a:r>
            <a:r>
              <a:rPr kumimoji="1" lang="en-US" altLang="zh-CN" sz="2400">
                <a:solidFill>
                  <a:srgbClr val="FF0000"/>
                </a:solidFill>
                <a:ea typeface="楷体_GB2312" pitchFamily="49" charset="-122"/>
              </a:rPr>
              <a:t>Swap(a[i], a[p]);</a:t>
            </a:r>
          </a:p>
          <a:p>
            <a:pPr eaLnBrk="1" hangingPunct="1">
              <a:buFont typeface="Wingdings" panose="05000000000000000000" pitchFamily="2" charset="2"/>
              <a:buNone/>
            </a:pPr>
            <a:r>
              <a:rPr kumimoji="1" lang="en-US" altLang="zh-CN" sz="2400">
                <a:solidFill>
                  <a:srgbClr val="000066"/>
                </a:solidFill>
                <a:ea typeface="楷体_GB2312" pitchFamily="49" charset="-122"/>
              </a:rPr>
              <a:t>        return Partition (a, p, r);</a:t>
            </a:r>
          </a:p>
          <a:p>
            <a:pPr eaLnBrk="1" hangingPunct="1">
              <a:buFont typeface="Wingdings" panose="05000000000000000000" pitchFamily="2" charset="2"/>
              <a:buNone/>
            </a:pPr>
            <a:r>
              <a:rPr kumimoji="1" lang="en-US" altLang="zh-CN" sz="2400">
                <a:solidFill>
                  <a:srgbClr val="000066"/>
                </a:solidFill>
                <a:ea typeface="楷体_GB2312" pitchFamily="49" charset="-122"/>
              </a:rPr>
              <a:t>}</a:t>
            </a:r>
          </a:p>
        </p:txBody>
      </p:sp>
      <p:sp>
        <p:nvSpPr>
          <p:cNvPr id="50181" name="Rectangle 5"/>
          <p:cNvSpPr>
            <a:spLocks noChangeArrowheads="1"/>
          </p:cNvSpPr>
          <p:nvPr/>
        </p:nvSpPr>
        <p:spPr bwMode="auto">
          <a:xfrm>
            <a:off x="684213" y="0"/>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en-US" sz="4400" dirty="0">
                <a:effectLst>
                  <a:outerShdw blurRad="38100" dist="38100" dir="2700000" algn="tl">
                    <a:srgbClr val="C0C0C0"/>
                  </a:outerShdw>
                </a:effectLst>
                <a:latin typeface="黑体" pitchFamily="2" charset="-122"/>
                <a:ea typeface="黑体" pitchFamily="2" charset="-122"/>
                <a:cs typeface="Times New Roman" pitchFamily="18" charset="0"/>
              </a:rPr>
              <a:t>2.8 </a:t>
            </a:r>
            <a:r>
              <a:rPr lang="en-US" altLang="en-US" sz="4400" dirty="0" err="1">
                <a:effectLst>
                  <a:outerShdw blurRad="38100" dist="38100" dir="2700000" algn="tl">
                    <a:srgbClr val="C0C0C0"/>
                  </a:outerShdw>
                </a:effectLst>
                <a:latin typeface="黑体" pitchFamily="2" charset="-122"/>
                <a:ea typeface="黑体" pitchFamily="2" charset="-122"/>
                <a:cs typeface="Times New Roman" pitchFamily="18" charset="0"/>
              </a:rPr>
              <a:t>快速排序</a:t>
            </a:r>
            <a:endPar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endParaRPr>
          </a:p>
        </p:txBody>
      </p:sp>
      <p:sp>
        <p:nvSpPr>
          <p:cNvPr id="45060" name="Rectangle 7"/>
          <p:cNvSpPr>
            <a:spLocks noChangeArrowheads="1"/>
          </p:cNvSpPr>
          <p:nvPr/>
        </p:nvSpPr>
        <p:spPr bwMode="auto">
          <a:xfrm>
            <a:off x="571500" y="1125538"/>
            <a:ext cx="856615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a:solidFill>
                  <a:srgbClr val="000066"/>
                </a:solidFill>
                <a:ea typeface="楷体_GB2312" pitchFamily="49" charset="-122"/>
              </a:rPr>
              <a:t>    </a:t>
            </a:r>
            <a:r>
              <a:rPr lang="zh-CN" altLang="en-US" sz="2800">
                <a:solidFill>
                  <a:srgbClr val="000066"/>
                </a:solidFill>
                <a:ea typeface="楷体_GB2312" pitchFamily="49" charset="-122"/>
              </a:rPr>
              <a:t>快速排序算法的性能取决于划分的对称性。通过修改算法</a:t>
            </a:r>
            <a:r>
              <a:rPr lang="en-US" altLang="zh-CN" sz="2800" b="1">
                <a:solidFill>
                  <a:srgbClr val="000066"/>
                </a:solidFill>
                <a:ea typeface="楷体_GB2312" pitchFamily="49" charset="-122"/>
              </a:rPr>
              <a:t>Partition</a:t>
            </a:r>
            <a:r>
              <a:rPr lang="zh-CN" altLang="en-US" sz="2800">
                <a:solidFill>
                  <a:srgbClr val="000066"/>
                </a:solidFill>
                <a:ea typeface="楷体_GB2312" pitchFamily="49" charset="-122"/>
              </a:rPr>
              <a:t>，可以设计出</a:t>
            </a:r>
            <a:r>
              <a:rPr lang="zh-CN" altLang="en-US" sz="2800">
                <a:solidFill>
                  <a:srgbClr val="FF0000"/>
                </a:solidFill>
                <a:ea typeface="楷体_GB2312" pitchFamily="49" charset="-122"/>
              </a:rPr>
              <a:t>采用随机选择策略的快速排序算法</a:t>
            </a:r>
            <a:r>
              <a:rPr lang="zh-CN" altLang="en-US" sz="2800">
                <a:solidFill>
                  <a:srgbClr val="000066"/>
                </a:solidFill>
                <a:ea typeface="楷体_GB2312" pitchFamily="49" charset="-122"/>
              </a:rPr>
              <a:t>。在快速排序算法的每一步中，当数组还没有被划分时，可以在</a:t>
            </a:r>
            <a:r>
              <a:rPr lang="en-US" altLang="zh-CN" sz="2800">
                <a:solidFill>
                  <a:srgbClr val="000066"/>
                </a:solidFill>
                <a:ea typeface="楷体_GB2312" pitchFamily="49" charset="-122"/>
              </a:rPr>
              <a:t>a[p:r]</a:t>
            </a:r>
            <a:r>
              <a:rPr lang="zh-CN" altLang="en-US" sz="2800">
                <a:solidFill>
                  <a:srgbClr val="000066"/>
                </a:solidFill>
                <a:ea typeface="楷体_GB2312" pitchFamily="49" charset="-122"/>
              </a:rPr>
              <a:t>中随机选出一个元素作为划分基准，这样可以使划分基准的选择是随机的，从而可以</a:t>
            </a:r>
            <a:r>
              <a:rPr lang="zh-CN" altLang="en-US" sz="2800">
                <a:solidFill>
                  <a:srgbClr val="FF0000"/>
                </a:solidFill>
                <a:ea typeface="楷体_GB2312" pitchFamily="49" charset="-122"/>
              </a:rPr>
              <a:t>期望划分是较对称的</a:t>
            </a:r>
            <a:r>
              <a:rPr lang="zh-CN" altLang="en-US" sz="2800">
                <a:solidFill>
                  <a:srgbClr val="000066"/>
                </a:solidFill>
                <a:ea typeface="楷体_GB2312" pitchFamily="49" charset="-122"/>
              </a:rPr>
              <a:t>。</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684213" y="0"/>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en-US" sz="4400" dirty="0">
                <a:effectLst>
                  <a:outerShdw blurRad="38100" dist="38100" dir="2700000" algn="tl">
                    <a:srgbClr val="C0C0C0"/>
                  </a:outerShdw>
                </a:effectLst>
                <a:latin typeface="黑体" pitchFamily="2" charset="-122"/>
                <a:ea typeface="黑体" pitchFamily="2" charset="-122"/>
                <a:cs typeface="Times New Roman" pitchFamily="18" charset="0"/>
              </a:rPr>
              <a:t>2.8 </a:t>
            </a:r>
            <a:r>
              <a:rPr lang="en-US" altLang="en-US" sz="4400" dirty="0" err="1">
                <a:effectLst>
                  <a:outerShdw blurRad="38100" dist="38100" dir="2700000" algn="tl">
                    <a:srgbClr val="C0C0C0"/>
                  </a:outerShdw>
                </a:effectLst>
                <a:latin typeface="黑体" pitchFamily="2" charset="-122"/>
                <a:ea typeface="黑体" pitchFamily="2" charset="-122"/>
                <a:cs typeface="Times New Roman" pitchFamily="18" charset="0"/>
              </a:rPr>
              <a:t>快速排序</a:t>
            </a:r>
            <a:endPar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endParaRPr>
          </a:p>
        </p:txBody>
      </p:sp>
      <p:sp>
        <p:nvSpPr>
          <p:cNvPr id="46083" name="Rectangle 8"/>
          <p:cNvSpPr>
            <a:spLocks noChangeArrowheads="1"/>
          </p:cNvSpPr>
          <p:nvPr/>
        </p:nvSpPr>
        <p:spPr bwMode="auto">
          <a:xfrm>
            <a:off x="468313" y="1371600"/>
            <a:ext cx="723900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kumimoji="1" lang="en-US" altLang="zh-CN" sz="2400">
                <a:solidFill>
                  <a:srgbClr val="000066"/>
                </a:solidFill>
                <a:ea typeface="楷体_GB2312" pitchFamily="49" charset="-122"/>
              </a:rPr>
              <a:t>template&lt;class Type&gt;</a:t>
            </a:r>
          </a:p>
          <a:p>
            <a:pPr eaLnBrk="1" hangingPunct="1">
              <a:lnSpc>
                <a:spcPct val="130000"/>
              </a:lnSpc>
              <a:buFont typeface="Wingdings" panose="05000000000000000000" pitchFamily="2" charset="2"/>
              <a:buNone/>
            </a:pPr>
            <a:r>
              <a:rPr kumimoji="1" lang="en-US" altLang="zh-CN" sz="2400">
                <a:solidFill>
                  <a:srgbClr val="000066"/>
                </a:solidFill>
                <a:ea typeface="楷体_GB2312" pitchFamily="49" charset="-122"/>
              </a:rPr>
              <a:t>void </a:t>
            </a:r>
            <a:r>
              <a:rPr kumimoji="1" lang="en-US" altLang="zh-CN" sz="2400" b="1">
                <a:solidFill>
                  <a:srgbClr val="000066"/>
                </a:solidFill>
                <a:ea typeface="楷体_GB2312" pitchFamily="49" charset="-122"/>
              </a:rPr>
              <a:t>Randomize</a:t>
            </a:r>
            <a:r>
              <a:rPr kumimoji="1" lang="en-US" altLang="zh-CN" sz="2400" b="1">
                <a:solidFill>
                  <a:srgbClr val="FF0000"/>
                </a:solidFill>
                <a:ea typeface="楷体_GB2312" pitchFamily="49" charset="-122"/>
              </a:rPr>
              <a:t>QuickSort</a:t>
            </a:r>
            <a:r>
              <a:rPr kumimoji="1" lang="en-US" altLang="zh-CN" sz="2400">
                <a:solidFill>
                  <a:srgbClr val="000066"/>
                </a:solidFill>
                <a:ea typeface="楷体_GB2312" pitchFamily="49" charset="-122"/>
              </a:rPr>
              <a:t> (Type a[], int p, int r)</a:t>
            </a:r>
          </a:p>
          <a:p>
            <a:pPr eaLnBrk="1" hangingPunct="1">
              <a:lnSpc>
                <a:spcPct val="130000"/>
              </a:lnSpc>
              <a:buFont typeface="Wingdings" panose="05000000000000000000" pitchFamily="2" charset="2"/>
              <a:buNone/>
            </a:pPr>
            <a:r>
              <a:rPr kumimoji="1" lang="en-US" altLang="zh-CN" sz="2400">
                <a:solidFill>
                  <a:srgbClr val="000066"/>
                </a:solidFill>
                <a:ea typeface="楷体_GB2312" pitchFamily="49" charset="-122"/>
              </a:rPr>
              <a:t>{</a:t>
            </a:r>
          </a:p>
          <a:p>
            <a:pPr eaLnBrk="1" hangingPunct="1">
              <a:lnSpc>
                <a:spcPct val="130000"/>
              </a:lnSpc>
              <a:buFont typeface="Wingdings" panose="05000000000000000000" pitchFamily="2" charset="2"/>
              <a:buNone/>
            </a:pPr>
            <a:r>
              <a:rPr kumimoji="1" lang="en-US" altLang="zh-CN" sz="2400">
                <a:solidFill>
                  <a:srgbClr val="000066"/>
                </a:solidFill>
                <a:ea typeface="楷体_GB2312" pitchFamily="49" charset="-122"/>
              </a:rPr>
              <a:t>      if (p&lt;r) {</a:t>
            </a:r>
          </a:p>
          <a:p>
            <a:pPr eaLnBrk="1" hangingPunct="1">
              <a:lnSpc>
                <a:spcPct val="130000"/>
              </a:lnSpc>
              <a:buFont typeface="Wingdings" panose="05000000000000000000" pitchFamily="2" charset="2"/>
              <a:buNone/>
            </a:pPr>
            <a:r>
              <a:rPr kumimoji="1" lang="en-US" altLang="zh-CN" sz="2400">
                <a:solidFill>
                  <a:srgbClr val="000066"/>
                </a:solidFill>
                <a:ea typeface="楷体_GB2312" pitchFamily="49" charset="-122"/>
              </a:rPr>
              <a:t>        int q=</a:t>
            </a:r>
            <a:r>
              <a:rPr kumimoji="1" lang="en-US" altLang="zh-CN" sz="2400" b="1">
                <a:solidFill>
                  <a:srgbClr val="000066"/>
                </a:solidFill>
                <a:ea typeface="楷体_GB2312" pitchFamily="49" charset="-122"/>
              </a:rPr>
              <a:t>Randomize</a:t>
            </a:r>
            <a:r>
              <a:rPr kumimoji="1" lang="en-US" altLang="zh-CN" sz="2400">
                <a:solidFill>
                  <a:srgbClr val="00B0F0"/>
                </a:solidFill>
                <a:ea typeface="楷体_GB2312" pitchFamily="49" charset="-122"/>
              </a:rPr>
              <a:t>Partition</a:t>
            </a:r>
            <a:r>
              <a:rPr kumimoji="1" lang="en-US" altLang="zh-CN" sz="2400">
                <a:solidFill>
                  <a:srgbClr val="000066"/>
                </a:solidFill>
                <a:ea typeface="楷体_GB2312" pitchFamily="49" charset="-122"/>
              </a:rPr>
              <a:t>(a,p,r);</a:t>
            </a:r>
          </a:p>
          <a:p>
            <a:pPr eaLnBrk="1" hangingPunct="1">
              <a:lnSpc>
                <a:spcPct val="130000"/>
              </a:lnSpc>
              <a:buFont typeface="Wingdings" panose="05000000000000000000" pitchFamily="2" charset="2"/>
              <a:buNone/>
            </a:pPr>
            <a:r>
              <a:rPr kumimoji="1" lang="en-US" altLang="zh-CN" sz="2400">
                <a:solidFill>
                  <a:srgbClr val="000066"/>
                </a:solidFill>
                <a:ea typeface="楷体_GB2312" pitchFamily="49" charset="-122"/>
              </a:rPr>
              <a:t>        </a:t>
            </a:r>
            <a:r>
              <a:rPr kumimoji="1" lang="en-US" altLang="zh-CN" sz="2400" b="1">
                <a:solidFill>
                  <a:srgbClr val="000066"/>
                </a:solidFill>
                <a:ea typeface="楷体_GB2312" pitchFamily="49" charset="-122"/>
              </a:rPr>
              <a:t>Randomize</a:t>
            </a:r>
            <a:r>
              <a:rPr kumimoji="1" lang="en-US" altLang="zh-CN" sz="2400">
                <a:solidFill>
                  <a:srgbClr val="FF0000"/>
                </a:solidFill>
                <a:ea typeface="楷体_GB2312" pitchFamily="49" charset="-122"/>
              </a:rPr>
              <a:t>QuickSort</a:t>
            </a:r>
            <a:r>
              <a:rPr kumimoji="1" lang="en-US" altLang="zh-CN" sz="2400">
                <a:solidFill>
                  <a:srgbClr val="000066"/>
                </a:solidFill>
                <a:ea typeface="楷体_GB2312" pitchFamily="49" charset="-122"/>
              </a:rPr>
              <a:t> (a,p,q-1); //</a:t>
            </a:r>
            <a:r>
              <a:rPr kumimoji="1" lang="zh-CN" altLang="en-US" sz="2400">
                <a:solidFill>
                  <a:srgbClr val="000066"/>
                </a:solidFill>
                <a:ea typeface="楷体_GB2312" pitchFamily="49" charset="-122"/>
              </a:rPr>
              <a:t>对左半段排序</a:t>
            </a:r>
          </a:p>
          <a:p>
            <a:pPr eaLnBrk="1" hangingPunct="1">
              <a:lnSpc>
                <a:spcPct val="130000"/>
              </a:lnSpc>
              <a:buFont typeface="Wingdings" panose="05000000000000000000" pitchFamily="2" charset="2"/>
              <a:buNone/>
            </a:pPr>
            <a:r>
              <a:rPr kumimoji="1" lang="zh-CN" altLang="en-US" sz="2400">
                <a:solidFill>
                  <a:srgbClr val="FF0000"/>
                </a:solidFill>
                <a:ea typeface="楷体_GB2312" pitchFamily="49" charset="-122"/>
              </a:rPr>
              <a:t>        </a:t>
            </a:r>
            <a:r>
              <a:rPr kumimoji="1" lang="en-US" altLang="zh-CN" sz="2400" b="1">
                <a:solidFill>
                  <a:srgbClr val="000066"/>
                </a:solidFill>
                <a:ea typeface="楷体_GB2312" pitchFamily="49" charset="-122"/>
              </a:rPr>
              <a:t>Randomize</a:t>
            </a:r>
            <a:r>
              <a:rPr kumimoji="1" lang="en-US" altLang="zh-CN" sz="2400">
                <a:solidFill>
                  <a:srgbClr val="FF0000"/>
                </a:solidFill>
                <a:ea typeface="楷体_GB2312" pitchFamily="49" charset="-122"/>
              </a:rPr>
              <a:t>QuickSort </a:t>
            </a:r>
            <a:r>
              <a:rPr kumimoji="1" lang="en-US" altLang="zh-CN" sz="2400">
                <a:solidFill>
                  <a:srgbClr val="000066"/>
                </a:solidFill>
                <a:ea typeface="楷体_GB2312" pitchFamily="49" charset="-122"/>
              </a:rPr>
              <a:t>(a,q+1,r); //</a:t>
            </a:r>
            <a:r>
              <a:rPr kumimoji="1" lang="zh-CN" altLang="en-US" sz="2400">
                <a:solidFill>
                  <a:srgbClr val="000066"/>
                </a:solidFill>
                <a:ea typeface="楷体_GB2312" pitchFamily="49" charset="-122"/>
              </a:rPr>
              <a:t>对右半段排序</a:t>
            </a:r>
          </a:p>
          <a:p>
            <a:pPr eaLnBrk="1" hangingPunct="1">
              <a:lnSpc>
                <a:spcPct val="130000"/>
              </a:lnSpc>
              <a:buFont typeface="Wingdings" panose="05000000000000000000" pitchFamily="2" charset="2"/>
              <a:buNone/>
            </a:pPr>
            <a:r>
              <a:rPr kumimoji="1" lang="zh-CN" altLang="en-US" sz="2400">
                <a:solidFill>
                  <a:srgbClr val="000066"/>
                </a:solidFill>
                <a:ea typeface="楷体_GB2312" pitchFamily="49" charset="-122"/>
              </a:rPr>
              <a:t>        </a:t>
            </a:r>
            <a:r>
              <a:rPr kumimoji="1" lang="en-US" altLang="zh-CN" sz="2400">
                <a:solidFill>
                  <a:srgbClr val="000066"/>
                </a:solidFill>
                <a:ea typeface="楷体_GB2312" pitchFamily="49" charset="-122"/>
              </a:rPr>
              <a:t>}</a:t>
            </a:r>
          </a:p>
          <a:p>
            <a:pPr eaLnBrk="1" hangingPunct="1">
              <a:lnSpc>
                <a:spcPct val="130000"/>
              </a:lnSpc>
              <a:buFont typeface="Wingdings" panose="05000000000000000000" pitchFamily="2" charset="2"/>
              <a:buNone/>
            </a:pPr>
            <a:r>
              <a:rPr kumimoji="1" lang="en-US" altLang="zh-CN" sz="2400">
                <a:solidFill>
                  <a:srgbClr val="000066"/>
                </a:solidFill>
                <a:ea typeface="楷体_GB2312" pitchFamily="49" charset="-122"/>
              </a:rPr>
              <a:t>}</a:t>
            </a:r>
          </a:p>
        </p:txBody>
      </p:sp>
      <p:sp>
        <p:nvSpPr>
          <p:cNvPr id="4" name="Text Box 8"/>
          <p:cNvSpPr txBox="1">
            <a:spLocks noChangeArrowheads="1"/>
          </p:cNvSpPr>
          <p:nvPr/>
        </p:nvSpPr>
        <p:spPr bwMode="auto">
          <a:xfrm>
            <a:off x="723900" y="2465388"/>
            <a:ext cx="7967663" cy="1174750"/>
          </a:xfrm>
          <a:prstGeom prst="rect">
            <a:avLst/>
          </a:prstGeom>
          <a:solidFill>
            <a:schemeClr val="bg1"/>
          </a:solidFill>
          <a:ln w="50800">
            <a:solidFill>
              <a:schemeClr val="accent2"/>
            </a:solidFill>
            <a:miter lim="800000"/>
            <a:headEnd/>
            <a:tailEnd/>
          </a:ln>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9900"/>
              </a:buClr>
              <a:buFont typeface="Wingdings" panose="05000000000000000000" pitchFamily="2" charset="2"/>
              <a:buNone/>
            </a:pPr>
            <a:r>
              <a:rPr lang="zh-CN" altLang="en-US" sz="3200" b="1">
                <a:solidFill>
                  <a:srgbClr val="000066"/>
                </a:solidFill>
                <a:ea typeface="楷体_GB2312" pitchFamily="49" charset="-122"/>
              </a:rPr>
              <a:t>最坏时间复杂度：</a:t>
            </a:r>
            <a:r>
              <a:rPr lang="en-US" altLang="zh-CN" sz="3200" b="1">
                <a:solidFill>
                  <a:srgbClr val="000066"/>
                </a:solidFill>
                <a:ea typeface="楷体_GB2312" pitchFamily="49" charset="-122"/>
              </a:rPr>
              <a:t>O(n</a:t>
            </a:r>
            <a:r>
              <a:rPr lang="en-US" altLang="zh-CN" sz="3200" b="1" baseline="30000">
                <a:solidFill>
                  <a:srgbClr val="000066"/>
                </a:solidFill>
                <a:ea typeface="楷体_GB2312" pitchFamily="49" charset="-122"/>
              </a:rPr>
              <a:t>2</a:t>
            </a:r>
            <a:r>
              <a:rPr lang="en-US" altLang="zh-CN" sz="3200" b="1">
                <a:solidFill>
                  <a:srgbClr val="000066"/>
                </a:solidFill>
                <a:ea typeface="楷体_GB2312" pitchFamily="49" charset="-122"/>
              </a:rPr>
              <a:t>)</a:t>
            </a:r>
          </a:p>
          <a:p>
            <a:pPr eaLnBrk="1" hangingPunct="1">
              <a:buClr>
                <a:srgbClr val="FF9900"/>
              </a:buClr>
              <a:buFont typeface="Wingdings" panose="05000000000000000000" pitchFamily="2" charset="2"/>
              <a:buNone/>
            </a:pPr>
            <a:r>
              <a:rPr lang="zh-CN" altLang="en-US" sz="3200" b="1">
                <a:solidFill>
                  <a:srgbClr val="000066"/>
                </a:solidFill>
                <a:ea typeface="楷体_GB2312" pitchFamily="49" charset="-122"/>
              </a:rPr>
              <a:t>平均时间复杂度：</a:t>
            </a:r>
            <a:r>
              <a:rPr lang="en-US" altLang="zh-CN" sz="3200" b="1">
                <a:solidFill>
                  <a:srgbClr val="000066"/>
                </a:solidFill>
                <a:ea typeface="楷体_GB2312" pitchFamily="49" charset="-122"/>
              </a:rPr>
              <a:t>O(nlogn)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2"/>
          <p:cNvSpPr>
            <a:spLocks noGrp="1" noChangeArrowheads="1"/>
          </p:cNvSpPr>
          <p:nvPr>
            <p:ph type="title" idx="4294967295"/>
          </p:nvPr>
        </p:nvSpPr>
        <p:spPr>
          <a:xfrm>
            <a:off x="428625" y="285750"/>
            <a:ext cx="8077200" cy="855663"/>
          </a:xfrm>
        </p:spPr>
        <p:txBody>
          <a:bodyPr/>
          <a:lstStyle/>
          <a:p>
            <a:r>
              <a:rPr lang="zh-CN" altLang="en-US" smtClean="0"/>
              <a:t>学习要点</a:t>
            </a:r>
          </a:p>
        </p:txBody>
      </p:sp>
      <p:sp>
        <p:nvSpPr>
          <p:cNvPr id="26627" name="Rectangle 3"/>
          <p:cNvSpPr>
            <a:spLocks noGrp="1" noChangeArrowheads="1"/>
          </p:cNvSpPr>
          <p:nvPr>
            <p:ph type="body" idx="1"/>
          </p:nvPr>
        </p:nvSpPr>
        <p:spPr>
          <a:xfrm>
            <a:off x="357188" y="1052513"/>
            <a:ext cx="8404225" cy="5589587"/>
          </a:xfrm>
        </p:spPr>
        <p:txBody>
          <a:bodyPr/>
          <a:lstStyle/>
          <a:p>
            <a:pPr>
              <a:defRPr/>
            </a:pPr>
            <a:r>
              <a:rPr lang="zh-CN" altLang="en-US" sz="2800" b="1" dirty="0"/>
              <a:t>理解递归的概念</a:t>
            </a:r>
          </a:p>
          <a:p>
            <a:pPr>
              <a:defRPr/>
            </a:pPr>
            <a:r>
              <a:rPr lang="zh-CN" altLang="en-US" sz="2800" b="1" dirty="0"/>
              <a:t>掌握设计有效算法的分治策略</a:t>
            </a:r>
            <a:endParaRPr lang="zh-CN" altLang="en-US" sz="2800" b="1" dirty="0">
              <a:sym typeface="Symbol" panose="05050102010706020507" pitchFamily="18" charset="2"/>
            </a:endParaRPr>
          </a:p>
          <a:p>
            <a:pPr>
              <a:defRPr/>
            </a:pPr>
            <a:endParaRPr lang="en-US" altLang="zh-CN" sz="2800" b="1" dirty="0"/>
          </a:p>
          <a:p>
            <a:pPr>
              <a:defRPr/>
            </a:pPr>
            <a:r>
              <a:rPr lang="zh-CN" altLang="en-US" sz="2800" b="1" dirty="0"/>
              <a:t>通过下面的范例学习分治策略设计技巧</a:t>
            </a:r>
          </a:p>
          <a:p>
            <a:pPr>
              <a:buFont typeface="Wingdings" panose="05000000000000000000" pitchFamily="2" charset="2"/>
              <a:buNone/>
              <a:defRPr/>
            </a:pPr>
            <a:r>
              <a:rPr lang="zh-CN" altLang="en-US" sz="2800" b="1" dirty="0"/>
              <a:t>（</a:t>
            </a:r>
            <a:r>
              <a:rPr lang="en-US" altLang="zh-CN" sz="2800" b="1" dirty="0"/>
              <a:t>1</a:t>
            </a:r>
            <a:r>
              <a:rPr lang="zh-CN" altLang="en-US" sz="2800" b="1" dirty="0"/>
              <a:t>）二分搜索技术； </a:t>
            </a:r>
          </a:p>
          <a:p>
            <a:pPr>
              <a:buFont typeface="Wingdings" panose="05000000000000000000" pitchFamily="2" charset="2"/>
              <a:buNone/>
              <a:defRPr/>
            </a:pPr>
            <a:r>
              <a:rPr lang="zh-CN" altLang="en-US" sz="2800" b="1" dirty="0"/>
              <a:t>（</a:t>
            </a:r>
            <a:r>
              <a:rPr lang="en-US" altLang="zh-CN" sz="2800" b="1" dirty="0"/>
              <a:t>2</a:t>
            </a:r>
            <a:r>
              <a:rPr lang="zh-CN" altLang="en-US" sz="2800" b="1" dirty="0"/>
              <a:t>）大整数乘法；</a:t>
            </a:r>
          </a:p>
          <a:p>
            <a:pPr marL="0" indent="0">
              <a:buFont typeface="Wingdings" panose="05000000000000000000" pitchFamily="2" charset="2"/>
              <a:buNone/>
              <a:defRPr/>
            </a:pPr>
            <a:r>
              <a:rPr lang="zh-CN" altLang="en-US" sz="2800" b="1" dirty="0"/>
              <a:t>（</a:t>
            </a:r>
            <a:r>
              <a:rPr lang="en-US" altLang="zh-CN" sz="2800" b="1" dirty="0"/>
              <a:t>3</a:t>
            </a:r>
            <a:r>
              <a:rPr lang="zh-CN" altLang="en-US" sz="2800" b="1" dirty="0"/>
              <a:t>）棋盘覆盖；</a:t>
            </a:r>
          </a:p>
          <a:p>
            <a:pPr>
              <a:buFont typeface="Wingdings" panose="05000000000000000000" pitchFamily="2" charset="2"/>
              <a:buNone/>
              <a:defRPr/>
            </a:pPr>
            <a:r>
              <a:rPr lang="zh-CN" altLang="en-US" sz="2800" b="1" dirty="0"/>
              <a:t>（</a:t>
            </a:r>
            <a:r>
              <a:rPr lang="en-US" altLang="zh-CN" sz="2800" b="1" dirty="0"/>
              <a:t>4</a:t>
            </a:r>
            <a:r>
              <a:rPr lang="zh-CN" altLang="en-US" sz="2800" b="1" dirty="0"/>
              <a:t>）合并排序和快速排序；</a:t>
            </a:r>
          </a:p>
          <a:p>
            <a:pPr>
              <a:buFont typeface="Wingdings" panose="05000000000000000000" pitchFamily="2" charset="2"/>
              <a:buNone/>
              <a:defRPr/>
            </a:pPr>
            <a:r>
              <a:rPr lang="zh-CN" altLang="en-US" sz="2800" b="1" dirty="0"/>
              <a:t>（</a:t>
            </a:r>
            <a:r>
              <a:rPr lang="en-US" altLang="zh-CN" sz="2800" b="1" dirty="0"/>
              <a:t>5</a:t>
            </a:r>
            <a:r>
              <a:rPr lang="zh-CN" altLang="en-US" sz="2800" b="1" dirty="0"/>
              <a:t>）</a:t>
            </a:r>
            <a:r>
              <a:rPr lang="zh-CN" altLang="en-US" sz="2800" b="1" dirty="0">
                <a:solidFill>
                  <a:srgbClr val="FF0000"/>
                </a:solidFill>
              </a:rPr>
              <a:t>线性时间选择；</a:t>
            </a:r>
          </a:p>
          <a:p>
            <a:pPr>
              <a:buFont typeface="Wingdings" panose="05000000000000000000" pitchFamily="2" charset="2"/>
              <a:buNone/>
              <a:defRPr/>
            </a:pPr>
            <a:r>
              <a:rPr lang="zh-CN" altLang="en-US" sz="2800" b="1" dirty="0"/>
              <a:t>（</a:t>
            </a:r>
            <a:r>
              <a:rPr lang="en-US" altLang="zh-CN" sz="2800" b="1" dirty="0"/>
              <a:t>6</a:t>
            </a:r>
            <a:r>
              <a:rPr lang="zh-CN" altLang="en-US" sz="2800" b="1" dirty="0"/>
              <a:t>）最接近点对问题 ；</a:t>
            </a:r>
            <a:endParaRPr lang="en-US" altLang="zh-CN" sz="2800" b="1" dirty="0"/>
          </a:p>
          <a:p>
            <a:pPr>
              <a:buFont typeface="Wingdings" panose="05000000000000000000" pitchFamily="2" charset="2"/>
              <a:buNone/>
              <a:defRPr/>
            </a:pPr>
            <a:r>
              <a:rPr lang="zh-CN" altLang="en-US" sz="2800" b="1" dirty="0"/>
              <a:t>（</a:t>
            </a:r>
            <a:r>
              <a:rPr lang="en-US" altLang="zh-CN" sz="2800" b="1" dirty="0"/>
              <a:t>7</a:t>
            </a:r>
            <a:r>
              <a:rPr lang="zh-CN" altLang="en-US" sz="2800" b="1" dirty="0"/>
              <a:t>）循环赛日程表</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object 6"/>
          <p:cNvSpPr txBox="1">
            <a:spLocks noChangeArrowheads="1"/>
          </p:cNvSpPr>
          <p:nvPr/>
        </p:nvSpPr>
        <p:spPr bwMode="auto">
          <a:xfrm>
            <a:off x="546100" y="1174750"/>
            <a:ext cx="7947025"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100"/>
              </a:spcBef>
            </a:pPr>
            <a:r>
              <a:rPr lang="zh-CN" altLang="zh-CN" sz="2400" b="1">
                <a:latin typeface="微软雅黑" panose="020B0503020204020204" pitchFamily="34" charset="-122"/>
                <a:ea typeface="微软雅黑" panose="020B0503020204020204" pitchFamily="34" charset="-122"/>
              </a:rPr>
              <a:t>给定线性序集中</a:t>
            </a:r>
            <a:r>
              <a:rPr lang="zh-CN" altLang="zh-CN" sz="2400" b="1">
                <a:cs typeface="Arial" panose="020B0604020202020204" pitchFamily="34" charset="0"/>
              </a:rPr>
              <a:t>n</a:t>
            </a:r>
            <a:r>
              <a:rPr lang="zh-CN" altLang="zh-CN" sz="2400" b="1">
                <a:latin typeface="微软雅黑" panose="020B0503020204020204" pitchFamily="34" charset="-122"/>
                <a:ea typeface="微软雅黑" panose="020B0503020204020204" pitchFamily="34" charset="-122"/>
              </a:rPr>
              <a:t>个元素和一个整数</a:t>
            </a:r>
            <a:r>
              <a:rPr lang="zh-CN" altLang="zh-CN" sz="2400" b="1">
                <a:cs typeface="Arial" panose="020B0604020202020204" pitchFamily="34" charset="0"/>
              </a:rPr>
              <a:t>k</a:t>
            </a:r>
            <a:r>
              <a:rPr lang="zh-CN" altLang="zh-CN" sz="2400" b="1">
                <a:latin typeface="微软雅黑" panose="020B0503020204020204" pitchFamily="34" charset="-122"/>
                <a:ea typeface="微软雅黑" panose="020B0503020204020204" pitchFamily="34" charset="-122"/>
              </a:rPr>
              <a:t>，</a:t>
            </a:r>
            <a:r>
              <a:rPr lang="zh-CN" altLang="zh-CN" sz="2400" b="1">
                <a:cs typeface="Arial" panose="020B0604020202020204" pitchFamily="34" charset="0"/>
              </a:rPr>
              <a:t>1≤k≤n</a:t>
            </a:r>
            <a:r>
              <a:rPr lang="zh-CN" altLang="zh-CN" sz="2400" b="1">
                <a:latin typeface="微软雅黑" panose="020B0503020204020204" pitchFamily="34" charset="-122"/>
                <a:ea typeface="微软雅黑" panose="020B0503020204020204" pitchFamily="34" charset="-122"/>
              </a:rPr>
              <a:t>，要求找出这</a:t>
            </a:r>
            <a:endParaRPr lang="zh-CN" altLang="zh-CN" sz="2400">
              <a:latin typeface="微软雅黑" panose="020B0503020204020204" pitchFamily="34" charset="-122"/>
              <a:ea typeface="微软雅黑" panose="020B0503020204020204" pitchFamily="34" charset="-122"/>
            </a:endParaRPr>
          </a:p>
          <a:p>
            <a:r>
              <a:rPr lang="zh-CN" altLang="zh-CN" sz="2400" b="1">
                <a:cs typeface="Arial" panose="020B0604020202020204" pitchFamily="34" charset="0"/>
              </a:rPr>
              <a:t>n</a:t>
            </a:r>
            <a:r>
              <a:rPr lang="zh-CN" altLang="zh-CN" sz="2400" b="1">
                <a:latin typeface="微软雅黑" panose="020B0503020204020204" pitchFamily="34" charset="-122"/>
                <a:ea typeface="微软雅黑" panose="020B0503020204020204" pitchFamily="34" charset="-122"/>
              </a:rPr>
              <a:t>个元素中第</a:t>
            </a:r>
            <a:r>
              <a:rPr lang="zh-CN" altLang="zh-CN" sz="2400" b="1">
                <a:cs typeface="Arial" panose="020B0604020202020204" pitchFamily="34" charset="0"/>
              </a:rPr>
              <a:t>k</a:t>
            </a:r>
            <a:r>
              <a:rPr lang="zh-CN" altLang="zh-CN" sz="2400" b="1">
                <a:latin typeface="微软雅黑" panose="020B0503020204020204" pitchFamily="34" charset="-122"/>
                <a:ea typeface="微软雅黑" panose="020B0503020204020204" pitchFamily="34" charset="-122"/>
              </a:rPr>
              <a:t>小的元素？</a:t>
            </a:r>
            <a:endParaRPr lang="zh-CN" altLang="zh-CN" sz="2400">
              <a:latin typeface="微软雅黑" panose="020B0503020204020204" pitchFamily="34" charset="-122"/>
              <a:ea typeface="微软雅黑" panose="020B0503020204020204" pitchFamily="34" charset="-122"/>
            </a:endParaRPr>
          </a:p>
          <a:p>
            <a:pPr>
              <a:spcBef>
                <a:spcPts val="2338"/>
              </a:spcBef>
              <a:buSzPct val="107000"/>
              <a:buFontTx/>
              <a:buChar char="•"/>
            </a:pPr>
            <a:r>
              <a:rPr lang="zh-CN" altLang="zh-CN" sz="2800">
                <a:cs typeface="Arial" panose="020B0604020202020204" pitchFamily="34" charset="0"/>
              </a:rPr>
              <a:t>k = 1: </a:t>
            </a:r>
            <a:r>
              <a:rPr lang="zh-CN" altLang="zh-CN" sz="2800">
                <a:latin typeface="微软雅黑" panose="020B0503020204020204" pitchFamily="34" charset="-122"/>
                <a:ea typeface="微软雅黑" panose="020B0503020204020204" pitchFamily="34" charset="-122"/>
              </a:rPr>
              <a:t>最小值</a:t>
            </a:r>
            <a:r>
              <a:rPr lang="zh-CN" altLang="zh-CN" sz="2800">
                <a:cs typeface="Arial" panose="020B0604020202020204" pitchFamily="34" charset="0"/>
              </a:rPr>
              <a:t>;</a:t>
            </a:r>
          </a:p>
          <a:p>
            <a:pPr>
              <a:spcBef>
                <a:spcPts val="25"/>
              </a:spcBef>
              <a:buFontTx/>
              <a:buChar char="•"/>
            </a:pPr>
            <a:r>
              <a:rPr lang="zh-CN" altLang="zh-CN" sz="2800">
                <a:cs typeface="Arial" panose="020B0604020202020204" pitchFamily="34" charset="0"/>
              </a:rPr>
              <a:t>k = n: </a:t>
            </a:r>
            <a:r>
              <a:rPr lang="zh-CN" altLang="zh-CN" sz="2800">
                <a:latin typeface="微软雅黑" panose="020B0503020204020204" pitchFamily="34" charset="-122"/>
                <a:ea typeface="微软雅黑" panose="020B0503020204020204" pitchFamily="34" charset="-122"/>
              </a:rPr>
              <a:t>最大值</a:t>
            </a:r>
            <a:r>
              <a:rPr lang="zh-CN" altLang="zh-CN" sz="2800">
                <a:cs typeface="Arial" panose="020B0604020202020204" pitchFamily="34" charset="0"/>
              </a:rPr>
              <a:t>;</a:t>
            </a:r>
          </a:p>
          <a:p>
            <a:pPr>
              <a:buFontTx/>
              <a:buChar char="•"/>
            </a:pPr>
            <a:r>
              <a:rPr lang="zh-CN" altLang="zh-CN" sz="2800">
                <a:cs typeface="Arial" panose="020B0604020202020204" pitchFamily="34" charset="0"/>
              </a:rPr>
              <a:t>k = n/2 : </a:t>
            </a:r>
            <a:r>
              <a:rPr lang="zh-CN" altLang="zh-CN" sz="2800">
                <a:latin typeface="微软雅黑" panose="020B0503020204020204" pitchFamily="34" charset="-122"/>
                <a:ea typeface="微软雅黑" panose="020B0503020204020204" pitchFamily="34" charset="-122"/>
              </a:rPr>
              <a:t>中位数</a:t>
            </a:r>
          </a:p>
          <a:p>
            <a:pPr>
              <a:spcBef>
                <a:spcPts val="88"/>
              </a:spcBef>
            </a:pPr>
            <a:endParaRPr lang="zh-CN" altLang="zh-CN" sz="1900">
              <a:latin typeface="微软雅黑" panose="020B0503020204020204" pitchFamily="34" charset="-122"/>
              <a:ea typeface="微软雅黑" panose="020B0503020204020204" pitchFamily="34" charset="-122"/>
            </a:endParaRPr>
          </a:p>
          <a:p>
            <a:r>
              <a:rPr lang="zh-CN" altLang="zh-CN">
                <a:latin typeface="微软雅黑" panose="020B0503020204020204" pitchFamily="34" charset="-122"/>
                <a:ea typeface="微软雅黑" panose="020B0503020204020204" pitchFamily="34" charset="-122"/>
              </a:rPr>
              <a:t>最简单的方法</a:t>
            </a:r>
            <a:r>
              <a:rPr lang="zh-CN" altLang="zh-CN">
                <a:cs typeface="Arial" panose="020B0604020202020204" pitchFamily="34" charset="0"/>
              </a:rPr>
              <a:t>: </a:t>
            </a:r>
            <a:r>
              <a:rPr lang="zh-CN" altLang="zh-CN">
                <a:latin typeface="微软雅黑" panose="020B0503020204020204" pitchFamily="34" charset="-122"/>
                <a:ea typeface="微软雅黑" panose="020B0503020204020204" pitchFamily="34" charset="-122"/>
              </a:rPr>
              <a:t>排序</a:t>
            </a:r>
            <a:r>
              <a:rPr lang="zh-CN" altLang="zh-CN">
                <a:cs typeface="Arial" panose="020B0604020202020204" pitchFamily="34" charset="0"/>
              </a:rPr>
              <a:t>+</a:t>
            </a:r>
            <a:r>
              <a:rPr lang="zh-CN" altLang="zh-CN">
                <a:latin typeface="微软雅黑" panose="020B0503020204020204" pitchFamily="34" charset="-122"/>
                <a:ea typeface="微软雅黑" panose="020B0503020204020204" pitchFamily="34" charset="-122"/>
              </a:rPr>
              <a:t>选择</a:t>
            </a:r>
            <a:endParaRPr lang="zh-CN" altLang="zh-CN">
              <a:cs typeface="Arial" panose="020B0604020202020204" pitchFamily="34" charset="0"/>
            </a:endParaRPr>
          </a:p>
          <a:p>
            <a:pPr>
              <a:spcBef>
                <a:spcPts val="25"/>
              </a:spcBef>
            </a:pPr>
            <a:r>
              <a:rPr lang="zh-CN" altLang="zh-CN">
                <a:cs typeface="Arial" panose="020B0604020202020204" pitchFamily="34" charset="0"/>
              </a:rPr>
              <a:t>T(n) = Θ(n log n) + Θ(1) = Θ(n log n)</a:t>
            </a:r>
          </a:p>
          <a:p>
            <a:pPr algn="ctr">
              <a:spcBef>
                <a:spcPts val="2800"/>
              </a:spcBef>
            </a:pPr>
            <a:r>
              <a:rPr lang="zh-CN" altLang="zh-CN" sz="4000" b="1">
                <a:solidFill>
                  <a:srgbClr val="FF0000"/>
                </a:solidFill>
                <a:latin typeface="微软雅黑" panose="020B0503020204020204" pitchFamily="34" charset="-122"/>
                <a:ea typeface="微软雅黑" panose="020B0503020204020204" pitchFamily="34" charset="-122"/>
              </a:rPr>
              <a:t>有没有可能更简单？</a:t>
            </a:r>
            <a:endParaRPr lang="zh-CN" altLang="zh-CN" sz="4000">
              <a:latin typeface="微软雅黑" panose="020B0503020204020204" pitchFamily="34" charset="-122"/>
              <a:ea typeface="微软雅黑" panose="020B0503020204020204" pitchFamily="34" charset="-122"/>
            </a:endParaRPr>
          </a:p>
        </p:txBody>
      </p:sp>
      <p:sp>
        <p:nvSpPr>
          <p:cNvPr id="7" name="Rectangle 5"/>
          <p:cNvSpPr>
            <a:spLocks noChangeArrowheads="1"/>
          </p:cNvSpPr>
          <p:nvPr/>
        </p:nvSpPr>
        <p:spPr bwMode="auto">
          <a:xfrm>
            <a:off x="684213" y="0"/>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zh-CN" sz="4400" dirty="0">
                <a:effectLst>
                  <a:outerShdw blurRad="38100" dist="38100" dir="2700000" algn="tl">
                    <a:srgbClr val="C0C0C0"/>
                  </a:outerShdw>
                </a:effectLst>
                <a:latin typeface="黑体" pitchFamily="2" charset="-122"/>
                <a:ea typeface="黑体" pitchFamily="2" charset="-122"/>
                <a:cs typeface="Times New Roman" pitchFamily="18" charset="0"/>
              </a:rPr>
              <a:t>2.9 </a:t>
            </a:r>
            <a:r>
              <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rPr>
              <a:t>线性时间选择</a:t>
            </a: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矩形 1"/>
          <p:cNvSpPr>
            <a:spLocks noChangeArrowheads="1"/>
          </p:cNvSpPr>
          <p:nvPr/>
        </p:nvSpPr>
        <p:spPr bwMode="auto">
          <a:xfrm>
            <a:off x="3419475" y="1970088"/>
            <a:ext cx="504825" cy="554037"/>
          </a:xfrm>
          <a:prstGeom prst="rect">
            <a:avLst/>
          </a:prstGeom>
          <a:ln/>
        </p:spPr>
        <p:style>
          <a:lnRef idx="2">
            <a:schemeClr val="accent6"/>
          </a:lnRef>
          <a:fillRef idx="1">
            <a:schemeClr val="lt1"/>
          </a:fillRef>
          <a:effectRef idx="0">
            <a:schemeClr val="accent6"/>
          </a:effectRef>
          <a:fontRef idx="minor">
            <a:schemeClr val="dk1"/>
          </a:fontRef>
        </p:style>
        <p:txBody>
          <a:bodyPr>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defRPr/>
            </a:pPr>
            <a:endParaRPr lang="zh-CN" altLang="en-US" dirty="0"/>
          </a:p>
        </p:txBody>
      </p:sp>
      <p:sp>
        <p:nvSpPr>
          <p:cNvPr id="49156" name="Rectangle 4"/>
          <p:cNvSpPr>
            <a:spLocks noChangeArrowheads="1"/>
          </p:cNvSpPr>
          <p:nvPr/>
        </p:nvSpPr>
        <p:spPr bwMode="auto">
          <a:xfrm>
            <a:off x="684213" y="0"/>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en-US" sz="4400" dirty="0">
                <a:effectLst>
                  <a:outerShdw blurRad="38100" dist="38100" dir="2700000" algn="tl">
                    <a:srgbClr val="C0C0C0"/>
                  </a:outerShdw>
                </a:effectLst>
                <a:latin typeface="黑体" pitchFamily="2" charset="-122"/>
                <a:ea typeface="黑体" pitchFamily="2" charset="-122"/>
                <a:cs typeface="Times New Roman" pitchFamily="18" charset="0"/>
              </a:rPr>
              <a:t>2.8 </a:t>
            </a:r>
            <a:r>
              <a:rPr lang="en-US" altLang="en-US" sz="4400" dirty="0" err="1">
                <a:effectLst>
                  <a:outerShdw blurRad="38100" dist="38100" dir="2700000" algn="tl">
                    <a:srgbClr val="C0C0C0"/>
                  </a:outerShdw>
                </a:effectLst>
                <a:latin typeface="黑体" pitchFamily="2" charset="-122"/>
                <a:ea typeface="黑体" pitchFamily="2" charset="-122"/>
                <a:cs typeface="Times New Roman" pitchFamily="18" charset="0"/>
              </a:rPr>
              <a:t>快速排序</a:t>
            </a:r>
            <a:endPar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endParaRPr>
          </a:p>
        </p:txBody>
      </p:sp>
      <p:sp>
        <p:nvSpPr>
          <p:cNvPr id="50180" name="Rectangle 5"/>
          <p:cNvSpPr>
            <a:spLocks noChangeArrowheads="1"/>
          </p:cNvSpPr>
          <p:nvPr/>
        </p:nvSpPr>
        <p:spPr bwMode="auto">
          <a:xfrm>
            <a:off x="179388" y="908050"/>
            <a:ext cx="3859212" cy="590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Wingdings" panose="05000000000000000000" pitchFamily="2" charset="2"/>
              <a:buNone/>
            </a:pPr>
            <a:r>
              <a:rPr kumimoji="1" lang="en-US" altLang="zh-CN" sz="1600">
                <a:solidFill>
                  <a:srgbClr val="000066"/>
                </a:solidFill>
                <a:ea typeface="楷体_GB2312" pitchFamily="49" charset="-122"/>
              </a:rPr>
              <a:t>template&lt;class Type&gt;</a:t>
            </a:r>
          </a:p>
          <a:p>
            <a:pPr eaLnBrk="1" hangingPunct="1">
              <a:lnSpc>
                <a:spcPct val="120000"/>
              </a:lnSpc>
              <a:buFont typeface="Wingdings" panose="05000000000000000000" pitchFamily="2" charset="2"/>
              <a:buNone/>
            </a:pPr>
            <a:r>
              <a:rPr kumimoji="1" lang="en-US" altLang="zh-CN" sz="1600">
                <a:solidFill>
                  <a:srgbClr val="000066"/>
                </a:solidFill>
                <a:ea typeface="楷体_GB2312" pitchFamily="49" charset="-122"/>
              </a:rPr>
              <a:t>int </a:t>
            </a:r>
            <a:r>
              <a:rPr kumimoji="1" lang="en-US" altLang="zh-CN" sz="1600" b="1">
                <a:solidFill>
                  <a:srgbClr val="FF0000"/>
                </a:solidFill>
                <a:ea typeface="楷体_GB2312" pitchFamily="49" charset="-122"/>
              </a:rPr>
              <a:t>Partition</a:t>
            </a:r>
            <a:r>
              <a:rPr kumimoji="1" lang="en-US" altLang="zh-CN" sz="1600">
                <a:solidFill>
                  <a:srgbClr val="000066"/>
                </a:solidFill>
                <a:ea typeface="楷体_GB2312" pitchFamily="49" charset="-122"/>
              </a:rPr>
              <a:t> (Type a[], int </a:t>
            </a:r>
            <a:r>
              <a:rPr kumimoji="1" lang="en-US" altLang="zh-CN" sz="1600">
                <a:solidFill>
                  <a:srgbClr val="FF0000"/>
                </a:solidFill>
                <a:ea typeface="楷体_GB2312" pitchFamily="49" charset="-122"/>
              </a:rPr>
              <a:t>p</a:t>
            </a:r>
            <a:r>
              <a:rPr kumimoji="1" lang="en-US" altLang="zh-CN" sz="1600">
                <a:solidFill>
                  <a:srgbClr val="000066"/>
                </a:solidFill>
                <a:ea typeface="楷体_GB2312" pitchFamily="49" charset="-122"/>
              </a:rPr>
              <a:t>, int r)</a:t>
            </a:r>
          </a:p>
          <a:p>
            <a:pPr eaLnBrk="1" hangingPunct="1">
              <a:lnSpc>
                <a:spcPct val="120000"/>
              </a:lnSpc>
              <a:buFont typeface="Wingdings" panose="05000000000000000000" pitchFamily="2" charset="2"/>
              <a:buNone/>
            </a:pPr>
            <a:r>
              <a:rPr kumimoji="1" lang="en-US" altLang="zh-CN" sz="1600">
                <a:solidFill>
                  <a:srgbClr val="000066"/>
                </a:solidFill>
                <a:ea typeface="楷体_GB2312" pitchFamily="49" charset="-122"/>
              </a:rPr>
              <a:t>{</a:t>
            </a:r>
          </a:p>
          <a:p>
            <a:pPr eaLnBrk="1" hangingPunct="1">
              <a:lnSpc>
                <a:spcPct val="120000"/>
              </a:lnSpc>
              <a:buFont typeface="Wingdings" panose="05000000000000000000" pitchFamily="2" charset="2"/>
              <a:buNone/>
            </a:pPr>
            <a:r>
              <a:rPr kumimoji="1" lang="en-US" altLang="zh-CN" sz="1600">
                <a:solidFill>
                  <a:srgbClr val="000066"/>
                </a:solidFill>
                <a:ea typeface="楷体_GB2312" pitchFamily="49" charset="-122"/>
              </a:rPr>
              <a:t>        int </a:t>
            </a:r>
            <a:r>
              <a:rPr kumimoji="1" lang="en-US" altLang="zh-CN" sz="1600">
                <a:solidFill>
                  <a:srgbClr val="FF0000"/>
                </a:solidFill>
                <a:ea typeface="楷体_GB2312" pitchFamily="49" charset="-122"/>
              </a:rPr>
              <a:t>i = p</a:t>
            </a:r>
            <a:r>
              <a:rPr kumimoji="1" lang="en-US" altLang="zh-CN" sz="1600">
                <a:solidFill>
                  <a:srgbClr val="000066"/>
                </a:solidFill>
                <a:ea typeface="楷体_GB2312" pitchFamily="49" charset="-122"/>
              </a:rPr>
              <a:t>, </a:t>
            </a:r>
            <a:r>
              <a:rPr kumimoji="1" lang="en-US" altLang="zh-CN" sz="1600">
                <a:solidFill>
                  <a:srgbClr val="FF0000"/>
                </a:solidFill>
                <a:ea typeface="楷体_GB2312" pitchFamily="49" charset="-122"/>
              </a:rPr>
              <a:t>j = r + 1</a:t>
            </a:r>
            <a:r>
              <a:rPr kumimoji="1" lang="en-US" altLang="zh-CN" sz="1600">
                <a:solidFill>
                  <a:srgbClr val="000066"/>
                </a:solidFill>
                <a:ea typeface="楷体_GB2312" pitchFamily="49" charset="-122"/>
              </a:rPr>
              <a:t>; </a:t>
            </a:r>
          </a:p>
          <a:p>
            <a:pPr eaLnBrk="1" hangingPunct="1">
              <a:lnSpc>
                <a:spcPct val="120000"/>
              </a:lnSpc>
              <a:buFont typeface="Wingdings" panose="05000000000000000000" pitchFamily="2" charset="2"/>
              <a:buNone/>
            </a:pPr>
            <a:r>
              <a:rPr kumimoji="1" lang="en-US" altLang="zh-CN" sz="1600">
                <a:solidFill>
                  <a:srgbClr val="000066"/>
                </a:solidFill>
                <a:ea typeface="楷体_GB2312" pitchFamily="49" charset="-122"/>
              </a:rPr>
              <a:t>        Type </a:t>
            </a:r>
            <a:r>
              <a:rPr kumimoji="1" lang="en-US" altLang="zh-CN" sz="1600">
                <a:solidFill>
                  <a:srgbClr val="FF0000"/>
                </a:solidFill>
                <a:ea typeface="楷体_GB2312" pitchFamily="49" charset="-122"/>
              </a:rPr>
              <a:t>x=a[p]</a:t>
            </a:r>
            <a:r>
              <a:rPr kumimoji="1" lang="en-US" altLang="zh-CN" sz="1600">
                <a:solidFill>
                  <a:srgbClr val="000066"/>
                </a:solidFill>
                <a:ea typeface="楷体_GB2312" pitchFamily="49" charset="-122"/>
              </a:rPr>
              <a:t>;</a:t>
            </a:r>
          </a:p>
          <a:p>
            <a:pPr eaLnBrk="1" hangingPunct="1">
              <a:lnSpc>
                <a:spcPct val="120000"/>
              </a:lnSpc>
              <a:buFont typeface="Wingdings" panose="05000000000000000000" pitchFamily="2" charset="2"/>
              <a:buNone/>
            </a:pPr>
            <a:r>
              <a:rPr kumimoji="1" lang="en-US" altLang="zh-CN" sz="1600">
                <a:solidFill>
                  <a:srgbClr val="000066"/>
                </a:solidFill>
                <a:ea typeface="楷体_GB2312" pitchFamily="49" charset="-122"/>
              </a:rPr>
              <a:t>        // </a:t>
            </a:r>
            <a:r>
              <a:rPr kumimoji="1" lang="zh-CN" altLang="en-US" sz="1600">
                <a:solidFill>
                  <a:srgbClr val="000066"/>
                </a:solidFill>
                <a:ea typeface="楷体_GB2312" pitchFamily="49" charset="-122"/>
              </a:rPr>
              <a:t>将</a:t>
            </a:r>
            <a:r>
              <a:rPr kumimoji="1" lang="en-US" altLang="zh-CN" sz="1600">
                <a:solidFill>
                  <a:srgbClr val="000066"/>
                </a:solidFill>
                <a:ea typeface="楷体_GB2312" pitchFamily="49" charset="-122"/>
              </a:rPr>
              <a:t>&lt; x</a:t>
            </a:r>
            <a:r>
              <a:rPr kumimoji="1" lang="zh-CN" altLang="en-US" sz="1600">
                <a:solidFill>
                  <a:srgbClr val="000066"/>
                </a:solidFill>
                <a:ea typeface="楷体_GB2312" pitchFamily="49" charset="-122"/>
              </a:rPr>
              <a:t>的元素交换到左边区域</a:t>
            </a:r>
          </a:p>
          <a:p>
            <a:pPr eaLnBrk="1" hangingPunct="1">
              <a:lnSpc>
                <a:spcPct val="120000"/>
              </a:lnSpc>
              <a:buFont typeface="Wingdings" panose="05000000000000000000" pitchFamily="2" charset="2"/>
              <a:buNone/>
            </a:pPr>
            <a:r>
              <a:rPr kumimoji="1" lang="zh-CN" altLang="en-US" sz="1600">
                <a:solidFill>
                  <a:srgbClr val="000066"/>
                </a:solidFill>
                <a:ea typeface="楷体_GB2312" pitchFamily="49" charset="-122"/>
              </a:rPr>
              <a:t>        </a:t>
            </a:r>
            <a:r>
              <a:rPr kumimoji="1" lang="en-US" altLang="zh-CN" sz="1600">
                <a:solidFill>
                  <a:srgbClr val="000066"/>
                </a:solidFill>
                <a:ea typeface="楷体_GB2312" pitchFamily="49" charset="-122"/>
              </a:rPr>
              <a:t>// </a:t>
            </a:r>
            <a:r>
              <a:rPr kumimoji="1" lang="zh-CN" altLang="en-US" sz="1600">
                <a:solidFill>
                  <a:srgbClr val="000066"/>
                </a:solidFill>
                <a:ea typeface="楷体_GB2312" pitchFamily="49" charset="-122"/>
              </a:rPr>
              <a:t>将</a:t>
            </a:r>
            <a:r>
              <a:rPr kumimoji="1" lang="en-US" altLang="zh-CN" sz="1600">
                <a:solidFill>
                  <a:srgbClr val="000066"/>
                </a:solidFill>
                <a:ea typeface="楷体_GB2312" pitchFamily="49" charset="-122"/>
              </a:rPr>
              <a:t>&gt; x</a:t>
            </a:r>
            <a:r>
              <a:rPr kumimoji="1" lang="zh-CN" altLang="en-US" sz="1600">
                <a:solidFill>
                  <a:srgbClr val="000066"/>
                </a:solidFill>
                <a:ea typeface="楷体_GB2312" pitchFamily="49" charset="-122"/>
              </a:rPr>
              <a:t>的元素交换到右边区域</a:t>
            </a:r>
          </a:p>
          <a:p>
            <a:pPr eaLnBrk="1" hangingPunct="1">
              <a:lnSpc>
                <a:spcPct val="120000"/>
              </a:lnSpc>
              <a:buFont typeface="Wingdings" panose="05000000000000000000" pitchFamily="2" charset="2"/>
              <a:buNone/>
            </a:pPr>
            <a:r>
              <a:rPr kumimoji="1" lang="zh-CN" altLang="en-US" sz="1600">
                <a:solidFill>
                  <a:srgbClr val="000066"/>
                </a:solidFill>
                <a:ea typeface="楷体_GB2312" pitchFamily="49" charset="-122"/>
              </a:rPr>
              <a:t>        </a:t>
            </a:r>
            <a:r>
              <a:rPr kumimoji="1" lang="en-US" altLang="zh-CN" sz="1600">
                <a:solidFill>
                  <a:srgbClr val="000066"/>
                </a:solidFill>
                <a:ea typeface="楷体_GB2312" pitchFamily="49" charset="-122"/>
              </a:rPr>
              <a:t>while (true) {</a:t>
            </a:r>
          </a:p>
          <a:p>
            <a:pPr eaLnBrk="1" hangingPunct="1">
              <a:lnSpc>
                <a:spcPct val="120000"/>
              </a:lnSpc>
              <a:buFont typeface="Wingdings" panose="05000000000000000000" pitchFamily="2" charset="2"/>
              <a:buNone/>
            </a:pPr>
            <a:r>
              <a:rPr kumimoji="1" lang="en-US" altLang="zh-CN" sz="1600">
                <a:solidFill>
                  <a:srgbClr val="000066"/>
                </a:solidFill>
                <a:ea typeface="楷体_GB2312" pitchFamily="49" charset="-122"/>
              </a:rPr>
              <a:t>           </a:t>
            </a:r>
            <a:r>
              <a:rPr kumimoji="1" lang="en-US" altLang="zh-CN" sz="1600">
                <a:solidFill>
                  <a:srgbClr val="C00000"/>
                </a:solidFill>
                <a:ea typeface="楷体_GB2312" pitchFamily="49" charset="-122"/>
              </a:rPr>
              <a:t>while (a[++i] &lt;x);</a:t>
            </a:r>
          </a:p>
          <a:p>
            <a:pPr eaLnBrk="1" hangingPunct="1">
              <a:lnSpc>
                <a:spcPct val="120000"/>
              </a:lnSpc>
              <a:buFont typeface="Wingdings" panose="05000000000000000000" pitchFamily="2" charset="2"/>
              <a:buNone/>
            </a:pPr>
            <a:r>
              <a:rPr kumimoji="1" lang="en-US" altLang="zh-CN" sz="1600">
                <a:solidFill>
                  <a:srgbClr val="C00000"/>
                </a:solidFill>
                <a:ea typeface="楷体_GB2312" pitchFamily="49" charset="-122"/>
              </a:rPr>
              <a:t>           while (a[- -j] &gt;x);</a:t>
            </a:r>
          </a:p>
          <a:p>
            <a:pPr eaLnBrk="1" hangingPunct="1">
              <a:lnSpc>
                <a:spcPct val="120000"/>
              </a:lnSpc>
              <a:buFont typeface="Wingdings" panose="05000000000000000000" pitchFamily="2" charset="2"/>
              <a:buNone/>
            </a:pPr>
            <a:r>
              <a:rPr kumimoji="1" lang="en-US" altLang="zh-CN" sz="1600">
                <a:solidFill>
                  <a:srgbClr val="C00000"/>
                </a:solidFill>
                <a:ea typeface="楷体_GB2312" pitchFamily="49" charset="-122"/>
              </a:rPr>
              <a:t>           </a:t>
            </a:r>
            <a:r>
              <a:rPr kumimoji="1" lang="en-US" altLang="zh-CN" sz="1600" u="sng">
                <a:solidFill>
                  <a:srgbClr val="C00000"/>
                </a:solidFill>
                <a:ea typeface="楷体_GB2312" pitchFamily="49" charset="-122"/>
              </a:rPr>
              <a:t>if (i &gt;= j) break; </a:t>
            </a:r>
          </a:p>
          <a:p>
            <a:pPr eaLnBrk="1" hangingPunct="1">
              <a:lnSpc>
                <a:spcPct val="120000"/>
              </a:lnSpc>
              <a:buFont typeface="Wingdings" panose="05000000000000000000" pitchFamily="2" charset="2"/>
              <a:buNone/>
            </a:pPr>
            <a:r>
              <a:rPr kumimoji="1" lang="en-US" altLang="zh-CN" sz="1600">
                <a:solidFill>
                  <a:srgbClr val="C00000"/>
                </a:solidFill>
                <a:ea typeface="楷体_GB2312" pitchFamily="49" charset="-122"/>
              </a:rPr>
              <a:t>           swap(a[i], a[j]);</a:t>
            </a:r>
          </a:p>
          <a:p>
            <a:pPr eaLnBrk="1" hangingPunct="1">
              <a:lnSpc>
                <a:spcPct val="120000"/>
              </a:lnSpc>
              <a:buFont typeface="Wingdings" panose="05000000000000000000" pitchFamily="2" charset="2"/>
              <a:buNone/>
            </a:pPr>
            <a:r>
              <a:rPr kumimoji="1" lang="en-US" altLang="zh-CN" sz="1600">
                <a:solidFill>
                  <a:srgbClr val="000066"/>
                </a:solidFill>
                <a:ea typeface="楷体_GB2312" pitchFamily="49" charset="-122"/>
              </a:rPr>
              <a:t>           }</a:t>
            </a:r>
          </a:p>
          <a:p>
            <a:pPr eaLnBrk="1" hangingPunct="1">
              <a:lnSpc>
                <a:spcPct val="120000"/>
              </a:lnSpc>
              <a:buFont typeface="Wingdings" panose="05000000000000000000" pitchFamily="2" charset="2"/>
              <a:buNone/>
            </a:pPr>
            <a:r>
              <a:rPr kumimoji="1" lang="en-US" altLang="zh-CN" sz="1600">
                <a:solidFill>
                  <a:srgbClr val="000066"/>
                </a:solidFill>
                <a:ea typeface="楷体_GB2312" pitchFamily="49" charset="-122"/>
              </a:rPr>
              <a:t>       a[p] = a[j];</a:t>
            </a:r>
          </a:p>
          <a:p>
            <a:pPr eaLnBrk="1" hangingPunct="1">
              <a:lnSpc>
                <a:spcPct val="120000"/>
              </a:lnSpc>
              <a:buFont typeface="Wingdings" panose="05000000000000000000" pitchFamily="2" charset="2"/>
              <a:buNone/>
            </a:pPr>
            <a:r>
              <a:rPr kumimoji="1" lang="en-US" altLang="zh-CN" sz="1600">
                <a:solidFill>
                  <a:srgbClr val="000066"/>
                </a:solidFill>
                <a:ea typeface="楷体_GB2312" pitchFamily="49" charset="-122"/>
              </a:rPr>
              <a:t>       a[j] = x;</a:t>
            </a:r>
          </a:p>
          <a:p>
            <a:pPr eaLnBrk="1" hangingPunct="1">
              <a:lnSpc>
                <a:spcPct val="120000"/>
              </a:lnSpc>
              <a:buFont typeface="Wingdings" panose="05000000000000000000" pitchFamily="2" charset="2"/>
              <a:buNone/>
            </a:pPr>
            <a:r>
              <a:rPr kumimoji="1" lang="en-US" altLang="zh-CN" sz="1600">
                <a:solidFill>
                  <a:srgbClr val="000066"/>
                </a:solidFill>
                <a:ea typeface="楷体_GB2312" pitchFamily="49" charset="-122"/>
              </a:rPr>
              <a:t>       return j;</a:t>
            </a:r>
          </a:p>
          <a:p>
            <a:pPr eaLnBrk="1" hangingPunct="1">
              <a:lnSpc>
                <a:spcPct val="120000"/>
              </a:lnSpc>
              <a:buFont typeface="Wingdings" panose="05000000000000000000" pitchFamily="2" charset="2"/>
              <a:buNone/>
            </a:pPr>
            <a:r>
              <a:rPr kumimoji="1" lang="en-US" altLang="zh-CN" sz="1600">
                <a:solidFill>
                  <a:srgbClr val="000066"/>
                </a:solidFill>
                <a:ea typeface="楷体_GB2312" pitchFamily="49" charset="-122"/>
              </a:rPr>
              <a:t>}</a:t>
            </a:r>
          </a:p>
        </p:txBody>
      </p:sp>
      <p:pic>
        <p:nvPicPr>
          <p:cNvPr id="50181"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25838" y="2062163"/>
            <a:ext cx="5584825"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矩形 2"/>
          <p:cNvSpPr>
            <a:spLocks noChangeArrowheads="1"/>
          </p:cNvSpPr>
          <p:nvPr/>
        </p:nvSpPr>
        <p:spPr bwMode="auto">
          <a:xfrm>
            <a:off x="3287713" y="5600700"/>
            <a:ext cx="55737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r>
              <a:rPr kumimoji="1" lang="en-US" altLang="zh-CN" sz="3200" b="1"/>
              <a:t>Partition</a:t>
            </a:r>
            <a:r>
              <a:rPr kumimoji="1" lang="zh-CN" altLang="en-US" sz="3200" b="1"/>
              <a:t>的时间复杂度是</a:t>
            </a:r>
            <a:r>
              <a:rPr kumimoji="1" lang="en-US" altLang="zh-CN" sz="3200" b="1"/>
              <a:t>O(n)</a:t>
            </a:r>
            <a:endParaRPr lang="zh-CN" altLang="en-US"/>
          </a:p>
        </p:txBody>
      </p:sp>
      <p:sp>
        <p:nvSpPr>
          <p:cNvPr id="50183" name="Text Box 5"/>
          <p:cNvSpPr txBox="1">
            <a:spLocks noChangeArrowheads="1"/>
          </p:cNvSpPr>
          <p:nvPr/>
        </p:nvSpPr>
        <p:spPr bwMode="auto">
          <a:xfrm>
            <a:off x="4543425" y="355600"/>
            <a:ext cx="4500563" cy="1201738"/>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kumimoji="1" lang="zh-CN" altLang="en-US" sz="1800">
                <a:solidFill>
                  <a:srgbClr val="000066"/>
                </a:solidFill>
                <a:latin typeface="楷体_GB2312" pitchFamily="49" charset="-122"/>
                <a:ea typeface="楷体_GB2312" pitchFamily="49" charset="-122"/>
              </a:rPr>
              <a:t>在快速排序中，记录的比较和交换是从两端向中间进行的，值较大的记录一次就能交换到后面单元，较小的记录一次就能交换到前面单元。</a:t>
            </a:r>
            <a:endParaRPr kumimoji="1" lang="ja-JP" altLang="en-US" sz="1800">
              <a:solidFill>
                <a:srgbClr val="000066"/>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object 2"/>
          <p:cNvSpPr txBox="1">
            <a:spLocks noChangeArrowheads="1"/>
          </p:cNvSpPr>
          <p:nvPr/>
        </p:nvSpPr>
        <p:spPr bwMode="auto">
          <a:xfrm>
            <a:off x="596900" y="1152525"/>
            <a:ext cx="7947025" cy="448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100"/>
              </a:spcBef>
            </a:pPr>
            <a:r>
              <a:rPr lang="zh-CN" altLang="zh-CN" sz="2400" b="1">
                <a:latin typeface="微软雅黑" panose="020B0503020204020204" pitchFamily="34" charset="-122"/>
                <a:ea typeface="微软雅黑" panose="020B0503020204020204" pitchFamily="34" charset="-122"/>
              </a:rPr>
              <a:t>给定线性序集中</a:t>
            </a:r>
            <a:r>
              <a:rPr lang="zh-CN" altLang="zh-CN" sz="2400" b="1">
                <a:cs typeface="Arial" panose="020B0604020202020204" pitchFamily="34" charset="0"/>
              </a:rPr>
              <a:t>n</a:t>
            </a:r>
            <a:r>
              <a:rPr lang="zh-CN" altLang="zh-CN" sz="2400" b="1">
                <a:latin typeface="微软雅黑" panose="020B0503020204020204" pitchFamily="34" charset="-122"/>
                <a:ea typeface="微软雅黑" panose="020B0503020204020204" pitchFamily="34" charset="-122"/>
              </a:rPr>
              <a:t>个元素和一个整数</a:t>
            </a:r>
            <a:r>
              <a:rPr lang="zh-CN" altLang="zh-CN" sz="2400" b="1">
                <a:cs typeface="Arial" panose="020B0604020202020204" pitchFamily="34" charset="0"/>
              </a:rPr>
              <a:t>k</a:t>
            </a:r>
            <a:r>
              <a:rPr lang="zh-CN" altLang="zh-CN" sz="2400" b="1">
                <a:latin typeface="微软雅黑" panose="020B0503020204020204" pitchFamily="34" charset="-122"/>
                <a:ea typeface="微软雅黑" panose="020B0503020204020204" pitchFamily="34" charset="-122"/>
              </a:rPr>
              <a:t>，</a:t>
            </a:r>
            <a:r>
              <a:rPr lang="zh-CN" altLang="zh-CN" sz="2400" b="1">
                <a:cs typeface="Arial" panose="020B0604020202020204" pitchFamily="34" charset="0"/>
              </a:rPr>
              <a:t>1≤k≤n</a:t>
            </a:r>
            <a:r>
              <a:rPr lang="zh-CN" altLang="zh-CN" sz="2400" b="1">
                <a:latin typeface="微软雅黑" panose="020B0503020204020204" pitchFamily="34" charset="-122"/>
                <a:ea typeface="微软雅黑" panose="020B0503020204020204" pitchFamily="34" charset="-122"/>
              </a:rPr>
              <a:t>，要求找出这</a:t>
            </a:r>
            <a:endParaRPr lang="zh-CN" altLang="zh-CN" sz="2400">
              <a:latin typeface="微软雅黑" panose="020B0503020204020204" pitchFamily="34" charset="-122"/>
              <a:ea typeface="微软雅黑" panose="020B0503020204020204" pitchFamily="34" charset="-122"/>
            </a:endParaRPr>
          </a:p>
          <a:p>
            <a:r>
              <a:rPr lang="zh-CN" altLang="zh-CN" sz="2400" b="1">
                <a:cs typeface="Arial" panose="020B0604020202020204" pitchFamily="34" charset="0"/>
              </a:rPr>
              <a:t>n</a:t>
            </a:r>
            <a:r>
              <a:rPr lang="zh-CN" altLang="zh-CN" sz="2400" b="1">
                <a:latin typeface="微软雅黑" panose="020B0503020204020204" pitchFamily="34" charset="-122"/>
                <a:ea typeface="微软雅黑" panose="020B0503020204020204" pitchFamily="34" charset="-122"/>
              </a:rPr>
              <a:t>个元素中第</a:t>
            </a:r>
            <a:r>
              <a:rPr lang="zh-CN" altLang="zh-CN" sz="2400" b="1">
                <a:cs typeface="Arial" panose="020B0604020202020204" pitchFamily="34" charset="0"/>
              </a:rPr>
              <a:t>k</a:t>
            </a:r>
            <a:r>
              <a:rPr lang="zh-CN" altLang="zh-CN" sz="2400" b="1">
                <a:latin typeface="微软雅黑" panose="020B0503020204020204" pitchFamily="34" charset="-122"/>
                <a:ea typeface="微软雅黑" panose="020B0503020204020204" pitchFamily="34" charset="-122"/>
              </a:rPr>
              <a:t>小的元素</a:t>
            </a:r>
            <a:endParaRPr lang="zh-CN" altLang="zh-CN" sz="2400">
              <a:latin typeface="微软雅黑" panose="020B0503020204020204" pitchFamily="34" charset="-122"/>
              <a:ea typeface="微软雅黑" panose="020B0503020204020204" pitchFamily="34" charset="-122"/>
            </a:endParaRPr>
          </a:p>
          <a:p>
            <a:pPr>
              <a:spcBef>
                <a:spcPts val="2225"/>
              </a:spcBef>
            </a:pPr>
            <a:r>
              <a:rPr lang="zh-CN" altLang="zh-CN" sz="2400">
                <a:latin typeface="宋体" panose="02010600030101010101" pitchFamily="2" charset="-122"/>
                <a:ea typeface="宋体" panose="02010600030101010101" pitchFamily="2" charset="-122"/>
              </a:rPr>
              <a:t>设列表是以数组实现的，</a:t>
            </a:r>
            <a:r>
              <a:rPr lang="en-US" altLang="zh-CN" sz="2400" i="1">
                <a:latin typeface="宋体" panose="02010600030101010101" pitchFamily="2" charset="-122"/>
                <a:ea typeface="宋体" panose="02010600030101010101" pitchFamily="2" charset="-122"/>
              </a:rPr>
              <a:t>i</a:t>
            </a:r>
            <a:r>
              <a:rPr lang="zh-CN" altLang="zh-CN" sz="2400">
                <a:latin typeface="宋体" panose="02010600030101010101" pitchFamily="2" charset="-122"/>
                <a:ea typeface="宋体" panose="02010600030101010101" pitchFamily="2" charset="-122"/>
              </a:rPr>
              <a:t>是划分的分割位置，也就是划分后中轴所在元素的索引。</a:t>
            </a:r>
            <a:r>
              <a:rPr lang="zh-CN" altLang="en-US" sz="2400">
                <a:latin typeface="宋体" panose="02010600030101010101" pitchFamily="2" charset="-122"/>
                <a:ea typeface="宋体" panose="02010600030101010101" pitchFamily="2" charset="-122"/>
              </a:rPr>
              <a:t>记</a:t>
            </a:r>
            <a:r>
              <a:rPr lang="en-US" altLang="zh-CN" sz="2400">
                <a:latin typeface="宋体" panose="02010600030101010101" pitchFamily="2" charset="-122"/>
                <a:ea typeface="宋体" panose="02010600030101010101" pitchFamily="2" charset="-122"/>
              </a:rPr>
              <a:t>j=i-p+1</a:t>
            </a:r>
            <a:endParaRPr lang="zh-CN" altLang="zh-CN" sz="2400">
              <a:latin typeface="宋体" panose="02010600030101010101" pitchFamily="2" charset="-122"/>
              <a:ea typeface="宋体" panose="02010600030101010101" pitchFamily="2" charset="-122"/>
            </a:endParaRPr>
          </a:p>
          <a:p>
            <a:pPr>
              <a:spcBef>
                <a:spcPts val="775"/>
              </a:spcBef>
            </a:pPr>
            <a:r>
              <a:rPr lang="zh-CN" altLang="zh-CN" sz="2400">
                <a:latin typeface="宋体" panose="02010600030101010101" pitchFamily="2" charset="-122"/>
                <a:ea typeface="宋体" panose="02010600030101010101" pitchFamily="2" charset="-122"/>
              </a:rPr>
              <a:t>如果k</a:t>
            </a:r>
            <a:r>
              <a:rPr lang="en-US" altLang="zh-CN" sz="2400">
                <a:latin typeface="宋体" panose="02010600030101010101" pitchFamily="2" charset="-122"/>
                <a:ea typeface="宋体" panose="02010600030101010101" pitchFamily="2" charset="-122"/>
              </a:rPr>
              <a:t>=j</a:t>
            </a:r>
            <a:r>
              <a:rPr lang="zh-CN" altLang="zh-CN" sz="2400">
                <a:latin typeface="宋体" panose="02010600030101010101" pitchFamily="2" charset="-122"/>
                <a:ea typeface="宋体" panose="02010600030101010101" pitchFamily="2" charset="-122"/>
              </a:rPr>
              <a:t>，中轴</a:t>
            </a:r>
            <a:r>
              <a:rPr lang="en-US" altLang="zh-CN" sz="2400" i="1">
                <a:latin typeface="宋体" panose="02010600030101010101" pitchFamily="2" charset="-122"/>
                <a:ea typeface="宋体" panose="02010600030101010101" pitchFamily="2" charset="-122"/>
              </a:rPr>
              <a:t>i</a:t>
            </a:r>
            <a:r>
              <a:rPr lang="zh-CN" altLang="zh-CN" sz="2400">
                <a:latin typeface="宋体" panose="02010600030101010101" pitchFamily="2" charset="-122"/>
                <a:ea typeface="宋体" panose="02010600030101010101" pitchFamily="2" charset="-122"/>
              </a:rPr>
              <a:t>本身显然就是第k小的元素。</a:t>
            </a:r>
          </a:p>
          <a:p>
            <a:pPr>
              <a:spcBef>
                <a:spcPts val="750"/>
              </a:spcBef>
            </a:pPr>
            <a:r>
              <a:rPr lang="zh-CN" altLang="zh-CN" sz="2400">
                <a:latin typeface="宋体" panose="02010600030101010101" pitchFamily="2" charset="-122"/>
                <a:ea typeface="宋体" panose="02010600030101010101" pitchFamily="2" charset="-122"/>
              </a:rPr>
              <a:t>如果k</a:t>
            </a:r>
            <a:r>
              <a:rPr lang="en-US" altLang="zh-CN" sz="2400">
                <a:latin typeface="宋体" panose="02010600030101010101" pitchFamily="2" charset="-122"/>
                <a:ea typeface="宋体" panose="02010600030101010101" pitchFamily="2" charset="-122"/>
              </a:rPr>
              <a:t>&lt;j </a:t>
            </a:r>
            <a:r>
              <a:rPr lang="zh-CN" altLang="zh-CN" sz="2400">
                <a:latin typeface="宋体" panose="02010600030101010101" pitchFamily="2" charset="-122"/>
                <a:ea typeface="宋体" panose="02010600030101010101" pitchFamily="2" charset="-122"/>
              </a:rPr>
              <a:t>，整个列表的第k小元素就是被划分数组左边部分的第k小的元素。</a:t>
            </a:r>
          </a:p>
          <a:p>
            <a:pPr>
              <a:spcBef>
                <a:spcPts val="775"/>
              </a:spcBef>
            </a:pPr>
            <a:r>
              <a:rPr lang="zh-CN" altLang="zh-CN" sz="2400">
                <a:latin typeface="宋体" panose="02010600030101010101" pitchFamily="2" charset="-122"/>
                <a:ea typeface="宋体" panose="02010600030101010101" pitchFamily="2" charset="-122"/>
              </a:rPr>
              <a:t>而如果k</a:t>
            </a:r>
            <a:r>
              <a:rPr lang="en-US" altLang="zh-CN" sz="2400">
                <a:latin typeface="宋体" panose="02010600030101010101" pitchFamily="2" charset="-122"/>
                <a:ea typeface="宋体" panose="02010600030101010101" pitchFamily="2" charset="-122"/>
              </a:rPr>
              <a:t>&gt;j </a:t>
            </a:r>
            <a:r>
              <a:rPr lang="zh-CN" altLang="zh-CN" sz="2400">
                <a:latin typeface="宋体" panose="02010600030101010101" pitchFamily="2" charset="-122"/>
                <a:ea typeface="宋体" panose="02010600030101010101" pitchFamily="2" charset="-122"/>
              </a:rPr>
              <a:t>，就是数组右边部分的第（k-</a:t>
            </a:r>
            <a:r>
              <a:rPr lang="en-US" altLang="zh-CN" sz="2400">
                <a:latin typeface="宋体" panose="02010600030101010101" pitchFamily="2" charset="-122"/>
                <a:ea typeface="宋体" panose="02010600030101010101" pitchFamily="2" charset="-122"/>
              </a:rPr>
              <a:t>j</a:t>
            </a:r>
            <a:r>
              <a:rPr lang="zh-CN" altLang="zh-CN" sz="2400">
                <a:latin typeface="宋体" panose="02010600030101010101" pitchFamily="2" charset="-122"/>
                <a:ea typeface="宋体" panose="02010600030101010101" pitchFamily="2" charset="-122"/>
              </a:rPr>
              <a:t>）小元素。</a:t>
            </a:r>
            <a:endParaRPr lang="en-US" altLang="zh-CN" sz="2400">
              <a:latin typeface="宋体" panose="02010600030101010101" pitchFamily="2" charset="-122"/>
              <a:ea typeface="宋体" panose="02010600030101010101" pitchFamily="2" charset="-122"/>
            </a:endParaRPr>
          </a:p>
          <a:p>
            <a:pPr>
              <a:spcBef>
                <a:spcPts val="775"/>
              </a:spcBef>
            </a:pPr>
            <a:endParaRPr lang="zh-CN" altLang="zh-CN" sz="2400">
              <a:latin typeface="宋体" panose="02010600030101010101" pitchFamily="2" charset="-122"/>
              <a:ea typeface="宋体" panose="02010600030101010101" pitchFamily="2" charset="-122"/>
            </a:endParaRPr>
          </a:p>
          <a:p>
            <a:pPr>
              <a:spcBef>
                <a:spcPts val="725"/>
              </a:spcBef>
            </a:pPr>
            <a:r>
              <a:rPr lang="zh-CN" altLang="zh-CN" sz="2400">
                <a:latin typeface="宋体" panose="02010600030101010101" pitchFamily="2" charset="-122"/>
                <a:ea typeface="宋体" panose="02010600030101010101" pitchFamily="2" charset="-122"/>
              </a:rPr>
              <a:t>实例规模变小了，</a:t>
            </a:r>
            <a:r>
              <a:rPr lang="zh-CN" altLang="en-US" sz="2400">
                <a:latin typeface="宋体" panose="02010600030101010101" pitchFamily="2" charset="-122"/>
                <a:ea typeface="宋体" panose="02010600030101010101" pitchFamily="2" charset="-122"/>
              </a:rPr>
              <a:t>而且</a:t>
            </a:r>
            <a:r>
              <a:rPr lang="zh-CN" altLang="zh-CN" sz="2400">
                <a:latin typeface="宋体" panose="02010600030101010101" pitchFamily="2" charset="-122"/>
                <a:ea typeface="宋体" panose="02010600030101010101" pitchFamily="2" charset="-122"/>
              </a:rPr>
              <a:t>较小实例可以用同样方法来解决</a:t>
            </a:r>
            <a:r>
              <a:rPr lang="zh-CN" altLang="en-US" sz="2400">
                <a:latin typeface="宋体" panose="02010600030101010101" pitchFamily="2" charset="-122"/>
                <a:ea typeface="宋体" panose="02010600030101010101" pitchFamily="2" charset="-122"/>
              </a:rPr>
              <a:t>。</a:t>
            </a:r>
            <a:endParaRPr lang="zh-CN" altLang="zh-CN" sz="2400">
              <a:latin typeface="宋体" panose="02010600030101010101" pitchFamily="2" charset="-122"/>
              <a:ea typeface="宋体" panose="02010600030101010101" pitchFamily="2" charset="-122"/>
            </a:endParaRPr>
          </a:p>
        </p:txBody>
      </p:sp>
      <p:sp>
        <p:nvSpPr>
          <p:cNvPr id="7" name="Rectangle 5"/>
          <p:cNvSpPr>
            <a:spLocks noChangeArrowheads="1"/>
          </p:cNvSpPr>
          <p:nvPr/>
        </p:nvSpPr>
        <p:spPr bwMode="auto">
          <a:xfrm>
            <a:off x="684213" y="0"/>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zh-CN" sz="4400" dirty="0">
                <a:effectLst>
                  <a:outerShdw blurRad="38100" dist="38100" dir="2700000" algn="tl">
                    <a:srgbClr val="C0C0C0"/>
                  </a:outerShdw>
                </a:effectLst>
                <a:latin typeface="黑体" pitchFamily="2" charset="-122"/>
                <a:ea typeface="黑体" pitchFamily="2" charset="-122"/>
                <a:cs typeface="Times New Roman" pitchFamily="18" charset="0"/>
              </a:rPr>
              <a:t>2.9 </a:t>
            </a:r>
            <a:r>
              <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rPr>
              <a:t>线性时间选择</a:t>
            </a:r>
          </a:p>
        </p:txBody>
      </p:sp>
      <p:sp>
        <p:nvSpPr>
          <p:cNvPr id="2" name="矩形 1"/>
          <p:cNvSpPr/>
          <p:nvPr/>
        </p:nvSpPr>
        <p:spPr bwMode="auto">
          <a:xfrm>
            <a:off x="2268538" y="5902325"/>
            <a:ext cx="1655762" cy="32702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eaLnBrk="1" hangingPunct="1">
              <a:spcBef>
                <a:spcPct val="20000"/>
              </a:spcBef>
              <a:buClr>
                <a:schemeClr val="accent1"/>
              </a:buClr>
              <a:buSzPct val="65000"/>
              <a:defRPr/>
            </a:pPr>
            <a:r>
              <a:rPr lang="zh-CN" altLang="en-US" sz="1500" dirty="0">
                <a:latin typeface="Arial" charset="0"/>
                <a:cs typeface="Times New Roman" pitchFamily="18" charset="0"/>
              </a:rPr>
              <a:t>≤ </a:t>
            </a:r>
            <a:r>
              <a:rPr lang="en-US" altLang="zh-CN" sz="1500" i="1" dirty="0">
                <a:latin typeface="Arial" charset="0"/>
                <a:cs typeface="Times New Roman" pitchFamily="18" charset="0"/>
              </a:rPr>
              <a:t>a</a:t>
            </a:r>
            <a:r>
              <a:rPr lang="en-US" altLang="zh-CN" sz="1500" dirty="0">
                <a:latin typeface="Arial" charset="0"/>
                <a:cs typeface="Times New Roman" pitchFamily="18" charset="0"/>
              </a:rPr>
              <a:t>[</a:t>
            </a:r>
            <a:r>
              <a:rPr lang="en-US" altLang="zh-CN" sz="1500" i="1" dirty="0" err="1">
                <a:latin typeface="Arial" charset="0"/>
                <a:cs typeface="Times New Roman" pitchFamily="18" charset="0"/>
              </a:rPr>
              <a:t>i</a:t>
            </a:r>
            <a:r>
              <a:rPr lang="en-US" altLang="zh-CN" sz="1500" dirty="0">
                <a:latin typeface="Arial" charset="0"/>
                <a:cs typeface="Times New Roman" pitchFamily="18" charset="0"/>
              </a:rPr>
              <a:t>]</a:t>
            </a:r>
            <a:endParaRPr lang="zh-CN" altLang="en-US" sz="1500" dirty="0">
              <a:latin typeface="Arial" charset="0"/>
              <a:cs typeface="Times New Roman" pitchFamily="18" charset="0"/>
            </a:endParaRPr>
          </a:p>
        </p:txBody>
      </p:sp>
      <p:sp>
        <p:nvSpPr>
          <p:cNvPr id="52229" name="矩形 5"/>
          <p:cNvSpPr>
            <a:spLocks noChangeArrowheads="1"/>
          </p:cNvSpPr>
          <p:nvPr/>
        </p:nvSpPr>
        <p:spPr bwMode="auto">
          <a:xfrm>
            <a:off x="4087813" y="5902325"/>
            <a:ext cx="1655762" cy="327025"/>
          </a:xfrm>
          <a:prstGeom prst="rect">
            <a:avLst/>
          </a:prstGeom>
          <a:solidFill>
            <a:srgbClr val="A1DA98"/>
          </a:solidFill>
          <a:ln w="9525" algn="ctr">
            <a:solidFill>
              <a:schemeClr val="tx1"/>
            </a:solidFill>
            <a:round/>
            <a:headEnd/>
            <a:tailEnd/>
          </a:ln>
        </p:spPr>
        <p:txBody>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lgn="ctr" eaLnBrk="1" hangingPunct="1">
              <a:spcBef>
                <a:spcPct val="20000"/>
              </a:spcBef>
              <a:buClr>
                <a:srgbClr val="CC9900"/>
              </a:buClr>
              <a:buSzPct val="65000"/>
            </a:pPr>
            <a:r>
              <a:rPr lang="zh-CN" altLang="en-US" sz="1500">
                <a:cs typeface="Times New Roman" panose="02020603050405020304" pitchFamily="18" charset="0"/>
              </a:rPr>
              <a:t>≥ </a:t>
            </a:r>
            <a:r>
              <a:rPr lang="en-US" altLang="zh-CN" sz="1500" i="1">
                <a:cs typeface="Times New Roman" panose="02020603050405020304" pitchFamily="18" charset="0"/>
              </a:rPr>
              <a:t>a</a:t>
            </a:r>
            <a:r>
              <a:rPr lang="en-US" altLang="zh-CN" sz="1500">
                <a:cs typeface="Times New Roman" panose="02020603050405020304" pitchFamily="18" charset="0"/>
              </a:rPr>
              <a:t>[</a:t>
            </a:r>
            <a:r>
              <a:rPr lang="en-US" altLang="zh-CN" sz="1500" i="1">
                <a:cs typeface="Times New Roman" panose="02020603050405020304" pitchFamily="18" charset="0"/>
              </a:rPr>
              <a:t>i</a:t>
            </a:r>
            <a:r>
              <a:rPr lang="en-US" altLang="zh-CN" sz="1500">
                <a:cs typeface="Times New Roman" panose="02020603050405020304" pitchFamily="18" charset="0"/>
              </a:rPr>
              <a:t>]</a:t>
            </a:r>
            <a:endParaRPr lang="zh-CN" altLang="en-US">
              <a:cs typeface="Times New Roman" panose="02020603050405020304" pitchFamily="18" charset="0"/>
            </a:endParaRPr>
          </a:p>
        </p:txBody>
      </p:sp>
      <p:sp>
        <p:nvSpPr>
          <p:cNvPr id="52230" name="矩形 7"/>
          <p:cNvSpPr>
            <a:spLocks noChangeArrowheads="1"/>
          </p:cNvSpPr>
          <p:nvPr/>
        </p:nvSpPr>
        <p:spPr bwMode="auto">
          <a:xfrm>
            <a:off x="3887788" y="5902325"/>
            <a:ext cx="196850" cy="327025"/>
          </a:xfrm>
          <a:prstGeom prst="rect">
            <a:avLst/>
          </a:prstGeom>
          <a:solidFill>
            <a:srgbClr val="FFFF00"/>
          </a:solidFill>
          <a:ln w="9525" algn="ctr">
            <a:solidFill>
              <a:schemeClr val="tx1"/>
            </a:solidFill>
            <a:round/>
            <a:headEnd/>
            <a:tailEnd/>
          </a:ln>
        </p:spPr>
        <p:txBody>
          <a:bodyPr/>
          <a:lstStyle>
            <a:lvl1pPr marL="342900" indent="-3429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eaLnBrk="1" hangingPunct="1">
              <a:spcBef>
                <a:spcPct val="20000"/>
              </a:spcBef>
              <a:buClr>
                <a:schemeClr val="accent1"/>
              </a:buClr>
              <a:buSzPct val="65000"/>
              <a:buFont typeface="Wingdings" panose="05000000000000000000" pitchFamily="2" charset="2"/>
              <a:buChar char="n"/>
            </a:pPr>
            <a:endParaRPr lang="zh-CN" altLang="en-US">
              <a:cs typeface="Times New Roman" panose="02020603050405020304" pitchFamily="18" charset="0"/>
            </a:endParaRPr>
          </a:p>
        </p:txBody>
      </p:sp>
      <p:sp>
        <p:nvSpPr>
          <p:cNvPr id="52231" name="文本框 2"/>
          <p:cNvSpPr txBox="1">
            <a:spLocks noChangeArrowheads="1"/>
          </p:cNvSpPr>
          <p:nvPr/>
        </p:nvSpPr>
        <p:spPr bwMode="auto">
          <a:xfrm>
            <a:off x="2151063" y="6216650"/>
            <a:ext cx="328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r>
              <a:rPr lang="en-US" altLang="zh-CN" sz="2000"/>
              <a:t>p</a:t>
            </a:r>
            <a:endParaRPr lang="zh-CN" altLang="en-US" sz="2000"/>
          </a:p>
        </p:txBody>
      </p:sp>
      <p:sp>
        <p:nvSpPr>
          <p:cNvPr id="52232" name="文本框 8"/>
          <p:cNvSpPr txBox="1">
            <a:spLocks noChangeArrowheads="1"/>
          </p:cNvSpPr>
          <p:nvPr/>
        </p:nvSpPr>
        <p:spPr bwMode="auto">
          <a:xfrm>
            <a:off x="5580063" y="6215063"/>
            <a:ext cx="269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r>
              <a:rPr lang="en-US" altLang="zh-CN" sz="2000" i="1"/>
              <a:t>r</a:t>
            </a:r>
            <a:endParaRPr lang="zh-CN" altLang="en-US" sz="2000"/>
          </a:p>
        </p:txBody>
      </p:sp>
      <p:sp>
        <p:nvSpPr>
          <p:cNvPr id="52233" name="文本框 9"/>
          <p:cNvSpPr txBox="1">
            <a:spLocks noChangeArrowheads="1"/>
          </p:cNvSpPr>
          <p:nvPr/>
        </p:nvSpPr>
        <p:spPr bwMode="auto">
          <a:xfrm>
            <a:off x="3825875" y="6207125"/>
            <a:ext cx="241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r>
              <a:rPr lang="en-US" altLang="zh-CN" sz="2000" i="1"/>
              <a:t>i</a:t>
            </a: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object 6"/>
          <p:cNvSpPr txBox="1">
            <a:spLocks noChangeArrowheads="1"/>
          </p:cNvSpPr>
          <p:nvPr/>
        </p:nvSpPr>
        <p:spPr bwMode="auto">
          <a:xfrm>
            <a:off x="579438" y="1022350"/>
            <a:ext cx="7947025" cy="437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100"/>
              </a:spcBef>
            </a:pPr>
            <a:r>
              <a:rPr lang="zh-CN" altLang="zh-CN" sz="2400" b="1">
                <a:latin typeface="微软雅黑" panose="020B0503020204020204" pitchFamily="34" charset="-122"/>
                <a:ea typeface="微软雅黑" panose="020B0503020204020204" pitchFamily="34" charset="-122"/>
              </a:rPr>
              <a:t>给定线性序集中</a:t>
            </a:r>
            <a:r>
              <a:rPr lang="zh-CN" altLang="zh-CN" sz="2400" b="1">
                <a:cs typeface="Arial" panose="020B0604020202020204" pitchFamily="34" charset="0"/>
              </a:rPr>
              <a:t>n</a:t>
            </a:r>
            <a:r>
              <a:rPr lang="zh-CN" altLang="zh-CN" sz="2400" b="1">
                <a:latin typeface="微软雅黑" panose="020B0503020204020204" pitchFamily="34" charset="-122"/>
                <a:ea typeface="微软雅黑" panose="020B0503020204020204" pitchFamily="34" charset="-122"/>
              </a:rPr>
              <a:t>个元素和一个整数</a:t>
            </a:r>
            <a:r>
              <a:rPr lang="zh-CN" altLang="zh-CN" sz="2400" b="1">
                <a:cs typeface="Arial" panose="020B0604020202020204" pitchFamily="34" charset="0"/>
              </a:rPr>
              <a:t>k</a:t>
            </a:r>
            <a:r>
              <a:rPr lang="zh-CN" altLang="zh-CN" sz="2400" b="1">
                <a:latin typeface="微软雅黑" panose="020B0503020204020204" pitchFamily="34" charset="-122"/>
                <a:ea typeface="微软雅黑" panose="020B0503020204020204" pitchFamily="34" charset="-122"/>
              </a:rPr>
              <a:t>，</a:t>
            </a:r>
            <a:r>
              <a:rPr lang="zh-CN" altLang="zh-CN" sz="2400" b="1">
                <a:cs typeface="Arial" panose="020B0604020202020204" pitchFamily="34" charset="0"/>
              </a:rPr>
              <a:t>1≤k≤n</a:t>
            </a:r>
            <a:r>
              <a:rPr lang="zh-CN" altLang="zh-CN" sz="2400" b="1">
                <a:latin typeface="微软雅黑" panose="020B0503020204020204" pitchFamily="34" charset="-122"/>
                <a:ea typeface="微软雅黑" panose="020B0503020204020204" pitchFamily="34" charset="-122"/>
              </a:rPr>
              <a:t>，要求找出这</a:t>
            </a:r>
            <a:endParaRPr lang="zh-CN" altLang="zh-CN" sz="2400">
              <a:latin typeface="微软雅黑" panose="020B0503020204020204" pitchFamily="34" charset="-122"/>
              <a:ea typeface="微软雅黑" panose="020B0503020204020204" pitchFamily="34" charset="-122"/>
            </a:endParaRPr>
          </a:p>
          <a:p>
            <a:r>
              <a:rPr lang="zh-CN" altLang="zh-CN" sz="2400" b="1">
                <a:cs typeface="Arial" panose="020B0604020202020204" pitchFamily="34" charset="0"/>
              </a:rPr>
              <a:t>n</a:t>
            </a:r>
            <a:r>
              <a:rPr lang="zh-CN" altLang="zh-CN" sz="2400" b="1">
                <a:latin typeface="微软雅黑" panose="020B0503020204020204" pitchFamily="34" charset="-122"/>
                <a:ea typeface="微软雅黑" panose="020B0503020204020204" pitchFamily="34" charset="-122"/>
              </a:rPr>
              <a:t>个元素中第</a:t>
            </a:r>
            <a:r>
              <a:rPr lang="zh-CN" altLang="zh-CN" sz="2400" b="1">
                <a:cs typeface="Arial" panose="020B0604020202020204" pitchFamily="34" charset="0"/>
              </a:rPr>
              <a:t>k</a:t>
            </a:r>
            <a:r>
              <a:rPr lang="zh-CN" altLang="zh-CN" sz="2400" b="1">
                <a:latin typeface="微软雅黑" panose="020B0503020204020204" pitchFamily="34" charset="-122"/>
                <a:ea typeface="微软雅黑" panose="020B0503020204020204" pitchFamily="34" charset="-122"/>
              </a:rPr>
              <a:t>小的元素</a:t>
            </a:r>
            <a:endParaRPr lang="zh-CN" altLang="zh-CN" sz="2400">
              <a:latin typeface="微软雅黑" panose="020B0503020204020204" pitchFamily="34" charset="-122"/>
              <a:ea typeface="微软雅黑" panose="020B0503020204020204" pitchFamily="34" charset="-122"/>
            </a:endParaRPr>
          </a:p>
          <a:p>
            <a:pPr>
              <a:spcBef>
                <a:spcPts val="1125"/>
              </a:spcBef>
            </a:pPr>
            <a:r>
              <a:rPr lang="zh-CN" altLang="zh-CN" sz="2400">
                <a:cs typeface="Arial" panose="020B0604020202020204" pitchFamily="34" charset="0"/>
              </a:rPr>
              <a:t>template&lt;class Type&gt;</a:t>
            </a:r>
          </a:p>
          <a:p>
            <a:pPr>
              <a:spcBef>
                <a:spcPts val="575"/>
              </a:spcBef>
            </a:pPr>
            <a:r>
              <a:rPr lang="zh-CN" altLang="zh-CN" sz="2400">
                <a:cs typeface="Arial" panose="020B0604020202020204" pitchFamily="34" charset="0"/>
              </a:rPr>
              <a:t>Type </a:t>
            </a:r>
            <a:r>
              <a:rPr lang="zh-CN" altLang="zh-CN" sz="2400" b="1">
                <a:cs typeface="Arial" panose="020B0604020202020204" pitchFamily="34" charset="0"/>
              </a:rPr>
              <a:t>RandomizedSelect</a:t>
            </a:r>
            <a:r>
              <a:rPr lang="zh-CN" altLang="zh-CN" sz="2400">
                <a:cs typeface="Arial" panose="020B0604020202020204" pitchFamily="34" charset="0"/>
              </a:rPr>
              <a:t>(Type a[],int p,int r,int k)</a:t>
            </a:r>
          </a:p>
          <a:p>
            <a:pPr>
              <a:spcBef>
                <a:spcPts val="575"/>
              </a:spcBef>
            </a:pPr>
            <a:r>
              <a:rPr lang="zh-CN" altLang="zh-CN" sz="2400">
                <a:cs typeface="Arial" panose="020B0604020202020204" pitchFamily="34" charset="0"/>
              </a:rPr>
              <a:t>{</a:t>
            </a:r>
          </a:p>
          <a:p>
            <a:pPr lvl="1">
              <a:spcBef>
                <a:spcPts val="575"/>
              </a:spcBef>
            </a:pPr>
            <a:r>
              <a:rPr lang="zh-CN" altLang="zh-CN" sz="2400">
                <a:cs typeface="Arial" panose="020B0604020202020204" pitchFamily="34" charset="0"/>
              </a:rPr>
              <a:t>if (p==r) return a[p];</a:t>
            </a:r>
          </a:p>
          <a:p>
            <a:pPr lvl="1">
              <a:lnSpc>
                <a:spcPct val="120000"/>
              </a:lnSpc>
            </a:pPr>
            <a:r>
              <a:rPr lang="zh-CN" altLang="zh-CN" sz="2400">
                <a:cs typeface="Arial" panose="020B0604020202020204" pitchFamily="34" charset="0"/>
              </a:rPr>
              <a:t>int i=</a:t>
            </a:r>
            <a:r>
              <a:rPr lang="zh-CN" altLang="zh-CN" sz="2400">
                <a:solidFill>
                  <a:srgbClr val="FF0000"/>
                </a:solidFill>
                <a:cs typeface="Arial" panose="020B0604020202020204" pitchFamily="34" charset="0"/>
              </a:rPr>
              <a:t>RandomizedPartition</a:t>
            </a:r>
            <a:r>
              <a:rPr lang="zh-CN" altLang="zh-CN" sz="2400">
                <a:cs typeface="Arial" panose="020B0604020202020204" pitchFamily="34" charset="0"/>
              </a:rPr>
              <a:t>(a,p,r), j=i-p+1;</a:t>
            </a:r>
          </a:p>
          <a:p>
            <a:pPr lvl="1">
              <a:lnSpc>
                <a:spcPct val="120000"/>
              </a:lnSpc>
            </a:pPr>
            <a:r>
              <a:rPr lang="zh-CN" altLang="zh-CN" sz="2400">
                <a:cs typeface="Arial" panose="020B0604020202020204" pitchFamily="34" charset="0"/>
              </a:rPr>
              <a:t>if (k&lt;=j) return </a:t>
            </a:r>
            <a:r>
              <a:rPr lang="zh-CN" altLang="zh-CN" sz="2400" u="sng">
                <a:cs typeface="Arial" panose="020B0604020202020204" pitchFamily="34" charset="0"/>
              </a:rPr>
              <a:t>RandomizedSelect</a:t>
            </a:r>
            <a:r>
              <a:rPr lang="zh-CN" altLang="zh-CN" sz="2400">
                <a:cs typeface="Arial" panose="020B0604020202020204" pitchFamily="34" charset="0"/>
              </a:rPr>
              <a:t>(a,p,i,k); </a:t>
            </a:r>
            <a:endParaRPr lang="en-US" altLang="zh-CN" sz="2400">
              <a:cs typeface="Arial" panose="020B0604020202020204" pitchFamily="34" charset="0"/>
            </a:endParaRPr>
          </a:p>
          <a:p>
            <a:pPr lvl="1">
              <a:lnSpc>
                <a:spcPct val="120000"/>
              </a:lnSpc>
            </a:pPr>
            <a:r>
              <a:rPr lang="zh-CN" altLang="zh-CN" sz="2400">
                <a:cs typeface="Arial" panose="020B0604020202020204" pitchFamily="34" charset="0"/>
              </a:rPr>
              <a:t>else </a:t>
            </a:r>
            <a:r>
              <a:rPr lang="en-US" altLang="zh-CN" sz="2400">
                <a:cs typeface="Arial" panose="020B0604020202020204" pitchFamily="34" charset="0"/>
              </a:rPr>
              <a:t>     </a:t>
            </a:r>
            <a:r>
              <a:rPr lang="zh-CN" altLang="zh-CN" sz="2400">
                <a:cs typeface="Arial" panose="020B0604020202020204" pitchFamily="34" charset="0"/>
              </a:rPr>
              <a:t>return </a:t>
            </a:r>
            <a:r>
              <a:rPr lang="zh-CN" altLang="zh-CN" sz="2400" u="sng">
                <a:cs typeface="Arial" panose="020B0604020202020204" pitchFamily="34" charset="0"/>
              </a:rPr>
              <a:t>RandomizedSelect</a:t>
            </a:r>
            <a:r>
              <a:rPr lang="zh-CN" altLang="zh-CN" sz="2400">
                <a:cs typeface="Arial" panose="020B0604020202020204" pitchFamily="34" charset="0"/>
              </a:rPr>
              <a:t>(a,i+1,r,k-j);</a:t>
            </a:r>
          </a:p>
          <a:p>
            <a:pPr>
              <a:spcBef>
                <a:spcPts val="575"/>
              </a:spcBef>
            </a:pPr>
            <a:r>
              <a:rPr lang="zh-CN" altLang="zh-CN" sz="2400">
                <a:cs typeface="Arial" panose="020B0604020202020204" pitchFamily="34" charset="0"/>
              </a:rPr>
              <a:t>}</a:t>
            </a:r>
          </a:p>
        </p:txBody>
      </p:sp>
      <p:sp>
        <p:nvSpPr>
          <p:cNvPr id="8" name="Rectangle 5"/>
          <p:cNvSpPr>
            <a:spLocks noChangeArrowheads="1"/>
          </p:cNvSpPr>
          <p:nvPr/>
        </p:nvSpPr>
        <p:spPr bwMode="auto">
          <a:xfrm>
            <a:off x="684213" y="0"/>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zh-CN" sz="4400" dirty="0">
                <a:effectLst>
                  <a:outerShdw blurRad="38100" dist="38100" dir="2700000" algn="tl">
                    <a:srgbClr val="C0C0C0"/>
                  </a:outerShdw>
                </a:effectLst>
                <a:latin typeface="黑体" pitchFamily="2" charset="-122"/>
                <a:ea typeface="黑体" pitchFamily="2" charset="-122"/>
                <a:cs typeface="Times New Roman" pitchFamily="18" charset="0"/>
              </a:rPr>
              <a:t>2.9 </a:t>
            </a:r>
            <a:r>
              <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rPr>
              <a:t>线性时间选择</a:t>
            </a:r>
          </a:p>
        </p:txBody>
      </p:sp>
      <p:sp>
        <p:nvSpPr>
          <p:cNvPr id="5" name="矩形 4"/>
          <p:cNvSpPr/>
          <p:nvPr/>
        </p:nvSpPr>
        <p:spPr bwMode="auto">
          <a:xfrm>
            <a:off x="2392363" y="5516563"/>
            <a:ext cx="1655762" cy="32861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eaLnBrk="1" hangingPunct="1">
              <a:spcBef>
                <a:spcPct val="20000"/>
              </a:spcBef>
              <a:buClr>
                <a:schemeClr val="accent1"/>
              </a:buClr>
              <a:buSzPct val="65000"/>
              <a:defRPr/>
            </a:pPr>
            <a:r>
              <a:rPr lang="zh-CN" altLang="en-US" sz="1500" dirty="0">
                <a:latin typeface="Arial" charset="0"/>
                <a:cs typeface="Times New Roman" pitchFamily="18" charset="0"/>
              </a:rPr>
              <a:t>≤ </a:t>
            </a:r>
            <a:r>
              <a:rPr lang="en-US" altLang="zh-CN" sz="1500" i="1" dirty="0">
                <a:latin typeface="Arial" charset="0"/>
                <a:cs typeface="Times New Roman" pitchFamily="18" charset="0"/>
              </a:rPr>
              <a:t>a</a:t>
            </a:r>
            <a:r>
              <a:rPr lang="en-US" altLang="zh-CN" sz="1500" dirty="0">
                <a:latin typeface="Arial" charset="0"/>
                <a:cs typeface="Times New Roman" pitchFamily="18" charset="0"/>
              </a:rPr>
              <a:t>[</a:t>
            </a:r>
            <a:r>
              <a:rPr lang="en-US" altLang="zh-CN" sz="1500" i="1" dirty="0" err="1">
                <a:latin typeface="Arial" charset="0"/>
                <a:cs typeface="Times New Roman" pitchFamily="18" charset="0"/>
              </a:rPr>
              <a:t>i</a:t>
            </a:r>
            <a:r>
              <a:rPr lang="en-US" altLang="zh-CN" sz="1500" dirty="0">
                <a:latin typeface="Arial" charset="0"/>
                <a:cs typeface="Times New Roman" pitchFamily="18" charset="0"/>
              </a:rPr>
              <a:t>]</a:t>
            </a:r>
            <a:endParaRPr lang="zh-CN" altLang="en-US" sz="1500" dirty="0">
              <a:latin typeface="Arial" charset="0"/>
              <a:cs typeface="Times New Roman" pitchFamily="18" charset="0"/>
            </a:endParaRPr>
          </a:p>
        </p:txBody>
      </p:sp>
      <p:sp>
        <p:nvSpPr>
          <p:cNvPr id="53253" name="矩形 5"/>
          <p:cNvSpPr>
            <a:spLocks noChangeArrowheads="1"/>
          </p:cNvSpPr>
          <p:nvPr/>
        </p:nvSpPr>
        <p:spPr bwMode="auto">
          <a:xfrm>
            <a:off x="4211638" y="5516563"/>
            <a:ext cx="1655762" cy="328612"/>
          </a:xfrm>
          <a:prstGeom prst="rect">
            <a:avLst/>
          </a:prstGeom>
          <a:solidFill>
            <a:srgbClr val="A1DA98"/>
          </a:solidFill>
          <a:ln w="9525" algn="ctr">
            <a:solidFill>
              <a:schemeClr val="tx1"/>
            </a:solidFill>
            <a:round/>
            <a:headEnd/>
            <a:tailEnd/>
          </a:ln>
        </p:spPr>
        <p:txBody>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lgn="ctr" eaLnBrk="1" hangingPunct="1">
              <a:spcBef>
                <a:spcPct val="20000"/>
              </a:spcBef>
              <a:buClr>
                <a:srgbClr val="CC9900"/>
              </a:buClr>
              <a:buSzPct val="65000"/>
            </a:pPr>
            <a:r>
              <a:rPr lang="zh-CN" altLang="en-US" sz="1500">
                <a:cs typeface="Times New Roman" panose="02020603050405020304" pitchFamily="18" charset="0"/>
              </a:rPr>
              <a:t>≥ </a:t>
            </a:r>
            <a:r>
              <a:rPr lang="en-US" altLang="zh-CN" sz="1500" i="1">
                <a:cs typeface="Times New Roman" panose="02020603050405020304" pitchFamily="18" charset="0"/>
              </a:rPr>
              <a:t>a</a:t>
            </a:r>
            <a:r>
              <a:rPr lang="en-US" altLang="zh-CN" sz="1500">
                <a:cs typeface="Times New Roman" panose="02020603050405020304" pitchFamily="18" charset="0"/>
              </a:rPr>
              <a:t>[</a:t>
            </a:r>
            <a:r>
              <a:rPr lang="en-US" altLang="zh-CN" sz="1500" i="1">
                <a:cs typeface="Times New Roman" panose="02020603050405020304" pitchFamily="18" charset="0"/>
              </a:rPr>
              <a:t>i</a:t>
            </a:r>
            <a:r>
              <a:rPr lang="en-US" altLang="zh-CN" sz="1500">
                <a:cs typeface="Times New Roman" panose="02020603050405020304" pitchFamily="18" charset="0"/>
              </a:rPr>
              <a:t>]</a:t>
            </a:r>
            <a:endParaRPr lang="zh-CN" altLang="en-US">
              <a:cs typeface="Times New Roman" panose="02020603050405020304" pitchFamily="18" charset="0"/>
            </a:endParaRPr>
          </a:p>
        </p:txBody>
      </p:sp>
      <p:sp>
        <p:nvSpPr>
          <p:cNvPr id="53254" name="矩形 6"/>
          <p:cNvSpPr>
            <a:spLocks noChangeArrowheads="1"/>
          </p:cNvSpPr>
          <p:nvPr/>
        </p:nvSpPr>
        <p:spPr bwMode="auto">
          <a:xfrm>
            <a:off x="4013200" y="5516563"/>
            <a:ext cx="196850" cy="328612"/>
          </a:xfrm>
          <a:prstGeom prst="rect">
            <a:avLst/>
          </a:prstGeom>
          <a:solidFill>
            <a:srgbClr val="FFFF00"/>
          </a:solidFill>
          <a:ln w="9525" algn="ctr">
            <a:solidFill>
              <a:schemeClr val="tx1"/>
            </a:solidFill>
            <a:round/>
            <a:headEnd/>
            <a:tailEnd/>
          </a:ln>
        </p:spPr>
        <p:txBody>
          <a:bodyPr/>
          <a:lstStyle>
            <a:lvl1pPr marL="342900" indent="-3429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eaLnBrk="1" hangingPunct="1">
              <a:spcBef>
                <a:spcPct val="20000"/>
              </a:spcBef>
              <a:buClr>
                <a:schemeClr val="accent1"/>
              </a:buClr>
              <a:buSzPct val="65000"/>
              <a:buFont typeface="Wingdings" panose="05000000000000000000" pitchFamily="2" charset="2"/>
              <a:buChar char="n"/>
            </a:pPr>
            <a:endParaRPr lang="zh-CN" altLang="en-US">
              <a:cs typeface="Times New Roman" panose="02020603050405020304" pitchFamily="18" charset="0"/>
            </a:endParaRPr>
          </a:p>
        </p:txBody>
      </p:sp>
      <p:sp>
        <p:nvSpPr>
          <p:cNvPr id="53255" name="文本框 8"/>
          <p:cNvSpPr txBox="1">
            <a:spLocks noChangeArrowheads="1"/>
          </p:cNvSpPr>
          <p:nvPr/>
        </p:nvSpPr>
        <p:spPr bwMode="auto">
          <a:xfrm>
            <a:off x="2276475" y="5832475"/>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r>
              <a:rPr lang="en-US" altLang="zh-CN" sz="2000"/>
              <a:t>p</a:t>
            </a:r>
            <a:endParaRPr lang="zh-CN" altLang="en-US" sz="2000"/>
          </a:p>
        </p:txBody>
      </p:sp>
      <p:sp>
        <p:nvSpPr>
          <p:cNvPr id="53256" name="文本框 9"/>
          <p:cNvSpPr txBox="1">
            <a:spLocks noChangeArrowheads="1"/>
          </p:cNvSpPr>
          <p:nvPr/>
        </p:nvSpPr>
        <p:spPr bwMode="auto">
          <a:xfrm>
            <a:off x="5705475" y="5830888"/>
            <a:ext cx="2682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r>
              <a:rPr lang="en-US" altLang="zh-CN" sz="2000" i="1"/>
              <a:t>r</a:t>
            </a:r>
            <a:endParaRPr lang="zh-CN" altLang="en-US" sz="2000"/>
          </a:p>
        </p:txBody>
      </p:sp>
      <p:sp>
        <p:nvSpPr>
          <p:cNvPr id="53257" name="文本框 10"/>
          <p:cNvSpPr txBox="1">
            <a:spLocks noChangeArrowheads="1"/>
          </p:cNvSpPr>
          <p:nvPr/>
        </p:nvSpPr>
        <p:spPr bwMode="auto">
          <a:xfrm>
            <a:off x="3949700" y="5822950"/>
            <a:ext cx="242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r>
              <a:rPr lang="en-US" altLang="zh-CN" sz="2000" i="1"/>
              <a:t>i</a:t>
            </a:r>
          </a:p>
        </p:txBody>
      </p:sp>
      <p:sp>
        <p:nvSpPr>
          <p:cNvPr id="10" name="Text Box 9"/>
          <p:cNvSpPr txBox="1">
            <a:spLocks noChangeArrowheads="1"/>
          </p:cNvSpPr>
          <p:nvPr/>
        </p:nvSpPr>
        <p:spPr bwMode="auto">
          <a:xfrm>
            <a:off x="250825" y="4340225"/>
            <a:ext cx="8569325" cy="1717675"/>
          </a:xfrm>
          <a:prstGeom prst="rect">
            <a:avLst/>
          </a:prstGeom>
          <a:solidFill>
            <a:schemeClr val="bg1"/>
          </a:solidFill>
          <a:ln w="63500">
            <a:solidFill>
              <a:srgbClr val="FF6600"/>
            </a:solidFill>
            <a:miter lim="800000"/>
            <a:headEnd/>
            <a:tailEnd/>
          </a:ln>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a:solidFill>
                  <a:srgbClr val="000066"/>
                </a:solidFill>
                <a:ea typeface="楷体_GB2312" pitchFamily="49" charset="-122"/>
              </a:rPr>
              <a:t>在最坏情况下，算法</a:t>
            </a:r>
            <a:r>
              <a:rPr lang="en-US" altLang="zh-CN" sz="2400" b="1">
                <a:solidFill>
                  <a:srgbClr val="000066"/>
                </a:solidFill>
                <a:ea typeface="楷体_GB2312" pitchFamily="49" charset="-122"/>
              </a:rPr>
              <a:t>RandomizedSelect</a:t>
            </a:r>
            <a:r>
              <a:rPr lang="zh-CN" altLang="en-US" sz="2400">
                <a:solidFill>
                  <a:srgbClr val="000066"/>
                </a:solidFill>
                <a:ea typeface="楷体_GB2312" pitchFamily="49" charset="-122"/>
              </a:rPr>
              <a:t>需要</a:t>
            </a:r>
            <a:r>
              <a:rPr lang="en-US" altLang="zh-CN" sz="2400">
                <a:solidFill>
                  <a:srgbClr val="000066"/>
                </a:solidFill>
                <a:ea typeface="楷体_GB2312" pitchFamily="49" charset="-122"/>
              </a:rPr>
              <a:t>O(n</a:t>
            </a:r>
            <a:r>
              <a:rPr lang="en-US" altLang="zh-CN" sz="2400" baseline="30000">
                <a:solidFill>
                  <a:srgbClr val="000066"/>
                </a:solidFill>
                <a:ea typeface="楷体_GB2312" pitchFamily="49" charset="-122"/>
              </a:rPr>
              <a:t>2</a:t>
            </a:r>
            <a:r>
              <a:rPr lang="en-US" altLang="zh-CN" sz="2400">
                <a:solidFill>
                  <a:srgbClr val="000066"/>
                </a:solidFill>
                <a:ea typeface="楷体_GB2312" pitchFamily="49" charset="-122"/>
              </a:rPr>
              <a:t>)</a:t>
            </a:r>
            <a:r>
              <a:rPr lang="zh-CN" altLang="en-US" sz="2400">
                <a:solidFill>
                  <a:srgbClr val="000066"/>
                </a:solidFill>
                <a:ea typeface="楷体_GB2312" pitchFamily="49" charset="-122"/>
              </a:rPr>
              <a:t>计算时间</a:t>
            </a:r>
          </a:p>
          <a:p>
            <a:pPr eaLnBrk="1" hangingPunct="1">
              <a:buFont typeface="Wingdings" panose="05000000000000000000" pitchFamily="2" charset="2"/>
              <a:buNone/>
            </a:pPr>
            <a:r>
              <a:rPr lang="zh-CN" altLang="en-US" sz="2400">
                <a:solidFill>
                  <a:srgbClr val="000066"/>
                </a:solidFill>
                <a:ea typeface="楷体_GB2312" pitchFamily="49" charset="-122"/>
              </a:rPr>
              <a:t>但可以证明，算法</a:t>
            </a:r>
            <a:r>
              <a:rPr lang="en-US" altLang="zh-CN" sz="2400" b="1">
                <a:solidFill>
                  <a:srgbClr val="000066"/>
                </a:solidFill>
                <a:ea typeface="楷体_GB2312" pitchFamily="49" charset="-122"/>
              </a:rPr>
              <a:t>RandomizedSelect</a:t>
            </a:r>
            <a:r>
              <a:rPr lang="zh-CN" altLang="en-US" sz="2400">
                <a:solidFill>
                  <a:srgbClr val="000066"/>
                </a:solidFill>
                <a:ea typeface="楷体_GB2312" pitchFamily="49" charset="-122"/>
              </a:rPr>
              <a:t>可以在</a:t>
            </a:r>
            <a:r>
              <a:rPr lang="en-US" altLang="zh-CN" sz="2400">
                <a:solidFill>
                  <a:srgbClr val="000066"/>
                </a:solidFill>
                <a:ea typeface="楷体_GB2312" pitchFamily="49" charset="-122"/>
              </a:rPr>
              <a:t>O(n)</a:t>
            </a:r>
            <a:r>
              <a:rPr lang="zh-CN" altLang="en-US" sz="2400">
                <a:solidFill>
                  <a:srgbClr val="000066"/>
                </a:solidFill>
                <a:ea typeface="楷体_GB2312" pitchFamily="49" charset="-122"/>
              </a:rPr>
              <a:t>平均时间内找出</a:t>
            </a:r>
            <a:r>
              <a:rPr lang="en-US" altLang="zh-CN" sz="2400">
                <a:solidFill>
                  <a:srgbClr val="000066"/>
                </a:solidFill>
                <a:ea typeface="楷体_GB2312" pitchFamily="49" charset="-122"/>
              </a:rPr>
              <a:t>n</a:t>
            </a:r>
            <a:r>
              <a:rPr lang="zh-CN" altLang="en-US" sz="2400">
                <a:solidFill>
                  <a:srgbClr val="000066"/>
                </a:solidFill>
                <a:ea typeface="楷体_GB2312" pitchFamily="49" charset="-122"/>
              </a:rPr>
              <a:t>个输入元素中的第</a:t>
            </a:r>
            <a:r>
              <a:rPr lang="en-US" altLang="zh-CN" sz="2400">
                <a:solidFill>
                  <a:srgbClr val="000066"/>
                </a:solidFill>
                <a:ea typeface="楷体_GB2312" pitchFamily="49" charset="-122"/>
              </a:rPr>
              <a:t>k</a:t>
            </a:r>
            <a:r>
              <a:rPr lang="zh-CN" altLang="en-US" sz="2400">
                <a:solidFill>
                  <a:srgbClr val="000066"/>
                </a:solidFill>
                <a:ea typeface="楷体_GB2312" pitchFamily="49" charset="-122"/>
              </a:rPr>
              <a:t>小元素。</a:t>
            </a:r>
            <a:endParaRPr lang="en-US" altLang="zh-CN" sz="2400">
              <a:solidFill>
                <a:srgbClr val="000066"/>
              </a:solidFill>
              <a:ea typeface="楷体_GB2312" pitchFamily="49" charset="-122"/>
            </a:endParaRPr>
          </a:p>
          <a:p>
            <a:pPr eaLnBrk="1" hangingPunct="1">
              <a:buFont typeface="Wingdings" panose="05000000000000000000" pitchFamily="2" charset="2"/>
              <a:buNone/>
            </a:pPr>
            <a:endParaRPr lang="zh-CN" altLang="en-US" sz="2400">
              <a:solidFill>
                <a:srgbClr val="000066"/>
              </a:solidFill>
              <a:ea typeface="楷体_GB2312" pitchFamily="49" charset="-122"/>
            </a:endParaRPr>
          </a:p>
        </p:txBody>
      </p:sp>
      <p:sp>
        <p:nvSpPr>
          <p:cNvPr id="11" name="矩形 10"/>
          <p:cNvSpPr>
            <a:spLocks noChangeArrowheads="1"/>
          </p:cNvSpPr>
          <p:nvPr/>
        </p:nvSpPr>
        <p:spPr bwMode="auto">
          <a:xfrm>
            <a:off x="107950" y="6351588"/>
            <a:ext cx="79200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2225"/>
              </a:spcBef>
            </a:pPr>
            <a:r>
              <a:rPr lang="zh-CN" altLang="en-US" b="1">
                <a:solidFill>
                  <a:srgbClr val="FF0000"/>
                </a:solidFill>
                <a:latin typeface="微软雅黑" panose="020B0503020204020204" pitchFamily="34" charset="-122"/>
                <a:ea typeface="微软雅黑" panose="020B0503020204020204" pitchFamily="34" charset="-122"/>
              </a:rPr>
              <a:t>有没有最坏情况下依然为线性的算法？</a:t>
            </a:r>
            <a:endParaRPr lang="zh-CN" altLang="en-US">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13333" y="516852"/>
            <a:ext cx="4860290" cy="695960"/>
          </a:xfrm>
          <a:prstGeom prst="rect">
            <a:avLst/>
          </a:prstGeom>
        </p:spPr>
        <p:txBody>
          <a:bodyPr vert="horz" wrap="square" lIns="0" tIns="12700" rIns="0" bIns="0" rtlCol="0">
            <a:spAutoFit/>
          </a:bodyPr>
          <a:lstStyle/>
          <a:p>
            <a:pPr marL="12700">
              <a:lnSpc>
                <a:spcPct val="100000"/>
              </a:lnSpc>
              <a:spcBef>
                <a:spcPts val="100"/>
              </a:spcBef>
              <a:tabLst>
                <a:tab pos="1493520" algn="l"/>
              </a:tabLst>
            </a:pPr>
            <a:r>
              <a:rPr sz="4400" b="1" spc="570" dirty="0">
                <a:solidFill>
                  <a:srgbClr val="000066"/>
                </a:solidFill>
                <a:latin typeface="黑体" panose="02010609060101010101" pitchFamily="49" charset="-122"/>
                <a:ea typeface="黑体" panose="02010609060101010101" pitchFamily="49" charset="-122"/>
                <a:cs typeface="Tahoma"/>
              </a:rPr>
              <a:t>2.3</a:t>
            </a:r>
            <a:r>
              <a:rPr sz="4400" b="1" dirty="0">
                <a:solidFill>
                  <a:srgbClr val="000066"/>
                </a:solidFill>
                <a:latin typeface="黑体" panose="02010609060101010101" pitchFamily="49" charset="-122"/>
                <a:ea typeface="黑体" panose="02010609060101010101" pitchFamily="49" charset="-122"/>
                <a:cs typeface="Tahoma"/>
              </a:rPr>
              <a:t>	</a:t>
            </a:r>
            <a:r>
              <a:rPr sz="4400" b="1" spc="-10" dirty="0">
                <a:solidFill>
                  <a:srgbClr val="000066"/>
                </a:solidFill>
                <a:latin typeface="黑体" panose="02010609060101010101" pitchFamily="49" charset="-122"/>
                <a:ea typeface="黑体" panose="02010609060101010101" pitchFamily="49" charset="-122"/>
              </a:rPr>
              <a:t>二分搜索技术</a:t>
            </a:r>
            <a:endParaRPr sz="4400" b="1" dirty="0">
              <a:latin typeface="黑体" panose="02010609060101010101" pitchFamily="49" charset="-122"/>
              <a:ea typeface="黑体" panose="02010609060101010101" pitchFamily="49" charset="-122"/>
              <a:cs typeface="Tahoma"/>
            </a:endParaRPr>
          </a:p>
        </p:txBody>
      </p:sp>
      <p:sp>
        <p:nvSpPr>
          <p:cNvPr id="9" name="object 9"/>
          <p:cNvSpPr txBox="1"/>
          <p:nvPr/>
        </p:nvSpPr>
        <p:spPr>
          <a:xfrm>
            <a:off x="613333" y="1275029"/>
            <a:ext cx="7933055" cy="751488"/>
          </a:xfrm>
          <a:prstGeom prst="rect">
            <a:avLst/>
          </a:prstGeom>
        </p:spPr>
        <p:txBody>
          <a:bodyPr vert="horz" wrap="square" lIns="0" tIns="12700" rIns="0" bIns="0" rtlCol="0">
            <a:spAutoFit/>
          </a:bodyPr>
          <a:lstStyle/>
          <a:p>
            <a:pPr marL="12700" marR="5080">
              <a:lnSpc>
                <a:spcPct val="100000"/>
              </a:lnSpc>
              <a:spcBef>
                <a:spcPts val="100"/>
              </a:spcBef>
            </a:pPr>
            <a:r>
              <a:rPr sz="2400" b="1" dirty="0">
                <a:solidFill>
                  <a:srgbClr val="000066"/>
                </a:solidFill>
                <a:latin typeface="宋体"/>
                <a:cs typeface="宋体"/>
              </a:rPr>
              <a:t>给定</a:t>
            </a:r>
            <a:r>
              <a:rPr sz="2400" b="1" spc="-10" dirty="0">
                <a:solidFill>
                  <a:srgbClr val="FF0000"/>
                </a:solidFill>
                <a:latin typeface="宋体"/>
                <a:cs typeface="宋体"/>
              </a:rPr>
              <a:t>已按升序排好序</a:t>
            </a:r>
            <a:r>
              <a:rPr sz="2400" b="1" spc="-315" dirty="0">
                <a:solidFill>
                  <a:srgbClr val="000066"/>
                </a:solidFill>
                <a:latin typeface="宋体"/>
                <a:cs typeface="宋体"/>
              </a:rPr>
              <a:t>的 </a:t>
            </a:r>
            <a:r>
              <a:rPr sz="2400" b="1" dirty="0">
                <a:solidFill>
                  <a:srgbClr val="000066"/>
                </a:solidFill>
                <a:latin typeface="Times New Roman"/>
                <a:cs typeface="Times New Roman"/>
              </a:rPr>
              <a:t>n</a:t>
            </a:r>
            <a:r>
              <a:rPr sz="2400" b="1" spc="-35" dirty="0">
                <a:solidFill>
                  <a:srgbClr val="000066"/>
                </a:solidFill>
                <a:latin typeface="Times New Roman"/>
                <a:cs typeface="Times New Roman"/>
              </a:rPr>
              <a:t> </a:t>
            </a:r>
            <a:r>
              <a:rPr sz="2400" b="1" spc="-160" dirty="0">
                <a:solidFill>
                  <a:srgbClr val="000066"/>
                </a:solidFill>
                <a:latin typeface="宋体"/>
                <a:cs typeface="宋体"/>
              </a:rPr>
              <a:t>个元素 </a:t>
            </a:r>
            <a:r>
              <a:rPr sz="2400" b="1" spc="-20" dirty="0">
                <a:solidFill>
                  <a:srgbClr val="000066"/>
                </a:solidFill>
                <a:latin typeface="Times New Roman"/>
                <a:cs typeface="Times New Roman"/>
              </a:rPr>
              <a:t>a[0:n-</a:t>
            </a:r>
            <a:r>
              <a:rPr sz="2400" b="1" dirty="0">
                <a:solidFill>
                  <a:srgbClr val="000066"/>
                </a:solidFill>
                <a:latin typeface="Times New Roman"/>
                <a:cs typeface="Times New Roman"/>
              </a:rPr>
              <a:t>1]</a:t>
            </a:r>
            <a:r>
              <a:rPr sz="2400" b="1" spc="-20" dirty="0">
                <a:solidFill>
                  <a:srgbClr val="000066"/>
                </a:solidFill>
                <a:latin typeface="Times New Roman"/>
                <a:cs typeface="Times New Roman"/>
              </a:rPr>
              <a:t> </a:t>
            </a:r>
            <a:r>
              <a:rPr sz="2400" b="1" spc="-160" dirty="0">
                <a:solidFill>
                  <a:srgbClr val="000066"/>
                </a:solidFill>
                <a:latin typeface="宋体"/>
                <a:cs typeface="宋体"/>
              </a:rPr>
              <a:t>，在这 </a:t>
            </a:r>
            <a:r>
              <a:rPr sz="2400" b="1" dirty="0">
                <a:solidFill>
                  <a:srgbClr val="000066"/>
                </a:solidFill>
                <a:latin typeface="Times New Roman"/>
                <a:cs typeface="Times New Roman"/>
              </a:rPr>
              <a:t>n</a:t>
            </a:r>
            <a:r>
              <a:rPr sz="2400" b="1" spc="-40" dirty="0">
                <a:solidFill>
                  <a:srgbClr val="000066"/>
                </a:solidFill>
                <a:latin typeface="Times New Roman"/>
                <a:cs typeface="Times New Roman"/>
              </a:rPr>
              <a:t> </a:t>
            </a:r>
            <a:r>
              <a:rPr sz="2400" b="1" spc="-20" dirty="0">
                <a:solidFill>
                  <a:srgbClr val="000066"/>
                </a:solidFill>
                <a:latin typeface="宋体"/>
                <a:cs typeface="宋体"/>
              </a:rPr>
              <a:t>个元素中</a:t>
            </a:r>
            <a:r>
              <a:rPr sz="2400" b="1" spc="-85" dirty="0">
                <a:solidFill>
                  <a:srgbClr val="000066"/>
                </a:solidFill>
                <a:latin typeface="宋体"/>
                <a:cs typeface="宋体"/>
              </a:rPr>
              <a:t>找出一特定元素 </a:t>
            </a:r>
            <a:r>
              <a:rPr sz="2400" b="1" dirty="0">
                <a:solidFill>
                  <a:srgbClr val="000066"/>
                </a:solidFill>
                <a:latin typeface="Times New Roman"/>
                <a:cs typeface="Times New Roman"/>
              </a:rPr>
              <a:t>x</a:t>
            </a:r>
            <a:r>
              <a:rPr sz="2400" b="1" spc="-25" dirty="0">
                <a:solidFill>
                  <a:srgbClr val="000066"/>
                </a:solidFill>
                <a:latin typeface="Times New Roman"/>
                <a:cs typeface="Times New Roman"/>
              </a:rPr>
              <a:t> </a:t>
            </a:r>
            <a:r>
              <a:rPr sz="2400" b="1" spc="-50" dirty="0" smtClean="0">
                <a:solidFill>
                  <a:srgbClr val="000066"/>
                </a:solidFill>
                <a:latin typeface="宋体"/>
                <a:cs typeface="宋体"/>
              </a:rPr>
              <a:t>。</a:t>
            </a:r>
            <a:endParaRPr sz="2400" b="1" dirty="0">
              <a:latin typeface="宋体"/>
              <a:cs typeface="宋体"/>
            </a:endParaRPr>
          </a:p>
        </p:txBody>
      </p:sp>
      <p:sp>
        <p:nvSpPr>
          <p:cNvPr id="10" name="object 10"/>
          <p:cNvSpPr txBox="1"/>
          <p:nvPr/>
        </p:nvSpPr>
        <p:spPr>
          <a:xfrm>
            <a:off x="755576" y="2132856"/>
            <a:ext cx="7515859" cy="1224694"/>
          </a:xfrm>
          <a:prstGeom prst="rect">
            <a:avLst/>
          </a:prstGeom>
        </p:spPr>
        <p:txBody>
          <a:bodyPr vert="horz" wrap="square" lIns="0" tIns="135890" rIns="0" bIns="0" rtlCol="0">
            <a:spAutoFit/>
          </a:bodyPr>
          <a:lstStyle/>
          <a:p>
            <a:pPr marL="12700">
              <a:lnSpc>
                <a:spcPct val="100000"/>
              </a:lnSpc>
              <a:spcBef>
                <a:spcPts val="1070"/>
              </a:spcBef>
            </a:pPr>
            <a:r>
              <a:rPr sz="1800" b="1" dirty="0" smtClean="0">
                <a:solidFill>
                  <a:srgbClr val="000066"/>
                </a:solidFill>
                <a:latin typeface="Arial"/>
                <a:cs typeface="Arial"/>
              </a:rPr>
              <a:t>template&lt;class</a:t>
            </a:r>
            <a:r>
              <a:rPr sz="1800" b="1" spc="-110" dirty="0" smtClean="0">
                <a:solidFill>
                  <a:srgbClr val="000066"/>
                </a:solidFill>
                <a:latin typeface="Arial"/>
                <a:cs typeface="Arial"/>
              </a:rPr>
              <a:t> </a:t>
            </a:r>
            <a:r>
              <a:rPr sz="1800" b="1" spc="-10" dirty="0" smtClean="0">
                <a:solidFill>
                  <a:srgbClr val="000066"/>
                </a:solidFill>
                <a:latin typeface="Arial"/>
                <a:cs typeface="Arial"/>
              </a:rPr>
              <a:t>Type&gt;</a:t>
            </a:r>
            <a:endParaRPr sz="1800" b="1" dirty="0" smtClean="0">
              <a:latin typeface="Arial"/>
              <a:cs typeface="Arial"/>
            </a:endParaRPr>
          </a:p>
          <a:p>
            <a:pPr marL="12700">
              <a:lnSpc>
                <a:spcPct val="100000"/>
              </a:lnSpc>
              <a:spcBef>
                <a:spcPts val="969"/>
              </a:spcBef>
              <a:tabLst>
                <a:tab pos="7097395" algn="l"/>
                <a:tab pos="7367905" algn="l"/>
              </a:tabLst>
            </a:pPr>
            <a:r>
              <a:rPr lang="en-US" sz="1800" b="1" dirty="0" smtClean="0">
                <a:solidFill>
                  <a:srgbClr val="000066"/>
                </a:solidFill>
                <a:latin typeface="Arial"/>
                <a:cs typeface="Arial"/>
              </a:rPr>
              <a:t> </a:t>
            </a:r>
            <a:r>
              <a:rPr sz="1800" b="1" dirty="0" err="1" smtClean="0">
                <a:solidFill>
                  <a:srgbClr val="000066"/>
                </a:solidFill>
                <a:latin typeface="Arial"/>
                <a:cs typeface="Arial"/>
              </a:rPr>
              <a:t>int</a:t>
            </a:r>
            <a:r>
              <a:rPr sz="1800" b="1" spc="-20" dirty="0" smtClean="0">
                <a:solidFill>
                  <a:srgbClr val="000066"/>
                </a:solidFill>
                <a:latin typeface="Arial"/>
                <a:cs typeface="Arial"/>
              </a:rPr>
              <a:t> </a:t>
            </a:r>
            <a:r>
              <a:rPr sz="1800" b="1" dirty="0" err="1" smtClean="0">
                <a:solidFill>
                  <a:srgbClr val="FF0000"/>
                </a:solidFill>
                <a:latin typeface="Arial"/>
                <a:cs typeface="Arial"/>
              </a:rPr>
              <a:t>BinarySearch</a:t>
            </a:r>
            <a:r>
              <a:rPr sz="1800" b="1" dirty="0" smtClean="0">
                <a:solidFill>
                  <a:srgbClr val="000066"/>
                </a:solidFill>
                <a:latin typeface="Arial"/>
                <a:cs typeface="Arial"/>
              </a:rPr>
              <a:t>(</a:t>
            </a:r>
            <a:r>
              <a:rPr sz="1800" b="1" spc="-35" dirty="0" smtClean="0">
                <a:solidFill>
                  <a:srgbClr val="000066"/>
                </a:solidFill>
                <a:latin typeface="Arial"/>
                <a:cs typeface="Arial"/>
              </a:rPr>
              <a:t> </a:t>
            </a:r>
            <a:r>
              <a:rPr sz="1800" b="1" dirty="0" smtClean="0">
                <a:solidFill>
                  <a:srgbClr val="000066"/>
                </a:solidFill>
                <a:latin typeface="Arial"/>
                <a:cs typeface="Arial"/>
              </a:rPr>
              <a:t>a[],</a:t>
            </a:r>
            <a:r>
              <a:rPr sz="1800" b="1" spc="385" dirty="0" smtClean="0">
                <a:solidFill>
                  <a:srgbClr val="000066"/>
                </a:solidFill>
                <a:latin typeface="Arial"/>
                <a:cs typeface="Arial"/>
              </a:rPr>
              <a:t> </a:t>
            </a:r>
            <a:r>
              <a:rPr sz="1800" b="1" spc="-25" dirty="0" err="1" smtClean="0">
                <a:solidFill>
                  <a:srgbClr val="000066"/>
                </a:solidFill>
                <a:latin typeface="Arial"/>
                <a:cs typeface="Arial"/>
              </a:rPr>
              <a:t>x,l,r</a:t>
            </a:r>
            <a:r>
              <a:rPr sz="1800" b="1" spc="-25" dirty="0" smtClean="0">
                <a:solidFill>
                  <a:srgbClr val="000066"/>
                </a:solidFill>
                <a:latin typeface="Arial"/>
                <a:cs typeface="Arial"/>
              </a:rPr>
              <a:t>)</a:t>
            </a:r>
            <a:endParaRPr sz="1800" b="1" dirty="0" smtClean="0">
              <a:latin typeface="Arial"/>
              <a:cs typeface="Arial"/>
            </a:endParaRPr>
          </a:p>
          <a:p>
            <a:pPr marL="12700">
              <a:lnSpc>
                <a:spcPct val="100000"/>
              </a:lnSpc>
              <a:spcBef>
                <a:spcPts val="969"/>
              </a:spcBef>
              <a:tabLst>
                <a:tab pos="4761865" algn="l"/>
              </a:tabLst>
            </a:pPr>
            <a:r>
              <a:rPr sz="1800" b="1" spc="-50" dirty="0" smtClean="0">
                <a:solidFill>
                  <a:srgbClr val="000066"/>
                </a:solidFill>
                <a:latin typeface="Arial"/>
                <a:cs typeface="Arial"/>
              </a:rPr>
              <a:t>{</a:t>
            </a:r>
            <a:r>
              <a:rPr sz="1800" b="1" dirty="0" smtClean="0">
                <a:solidFill>
                  <a:srgbClr val="000066"/>
                </a:solidFill>
                <a:latin typeface="Arial"/>
                <a:cs typeface="Arial"/>
              </a:rPr>
              <a:t>	</a:t>
            </a:r>
            <a:endParaRPr sz="1800" b="1" dirty="0">
              <a:latin typeface="Arial"/>
              <a:cs typeface="Arial"/>
            </a:endParaRPr>
          </a:p>
        </p:txBody>
      </p:sp>
      <p:sp>
        <p:nvSpPr>
          <p:cNvPr id="12" name="object 12"/>
          <p:cNvSpPr txBox="1"/>
          <p:nvPr/>
        </p:nvSpPr>
        <p:spPr>
          <a:xfrm>
            <a:off x="669778" y="3113037"/>
            <a:ext cx="3830214" cy="2759472"/>
          </a:xfrm>
          <a:prstGeom prst="rect">
            <a:avLst/>
          </a:prstGeom>
        </p:spPr>
        <p:txBody>
          <a:bodyPr vert="horz" wrap="square" lIns="0" tIns="120014" rIns="0" bIns="0" rtlCol="0">
            <a:spAutoFit/>
          </a:bodyPr>
          <a:lstStyle/>
          <a:p>
            <a:pPr marL="288925">
              <a:lnSpc>
                <a:spcPct val="100000"/>
              </a:lnSpc>
              <a:spcBef>
                <a:spcPts val="944"/>
              </a:spcBef>
            </a:pPr>
            <a:r>
              <a:rPr sz="1800" b="1" dirty="0">
                <a:solidFill>
                  <a:srgbClr val="000066"/>
                </a:solidFill>
                <a:latin typeface="Arial"/>
                <a:cs typeface="Arial"/>
              </a:rPr>
              <a:t>int</a:t>
            </a:r>
            <a:r>
              <a:rPr sz="1800" b="1" spc="5" dirty="0">
                <a:solidFill>
                  <a:srgbClr val="000066"/>
                </a:solidFill>
                <a:latin typeface="Arial"/>
                <a:cs typeface="Arial"/>
              </a:rPr>
              <a:t> </a:t>
            </a:r>
            <a:r>
              <a:rPr sz="1800" b="1" dirty="0">
                <a:solidFill>
                  <a:srgbClr val="000066"/>
                </a:solidFill>
                <a:latin typeface="Arial"/>
                <a:cs typeface="Arial"/>
              </a:rPr>
              <a:t>m = </a:t>
            </a:r>
            <a:r>
              <a:rPr sz="1800" b="1" spc="-10" dirty="0">
                <a:solidFill>
                  <a:srgbClr val="000066"/>
                </a:solidFill>
                <a:latin typeface="Arial"/>
                <a:cs typeface="Arial"/>
              </a:rPr>
              <a:t>(l+r)/2;</a:t>
            </a:r>
            <a:endParaRPr sz="1800" b="1" dirty="0">
              <a:latin typeface="Arial"/>
              <a:cs typeface="Arial"/>
            </a:endParaRPr>
          </a:p>
          <a:p>
            <a:pPr marL="294005">
              <a:lnSpc>
                <a:spcPct val="100000"/>
              </a:lnSpc>
              <a:spcBef>
                <a:spcPts val="850"/>
              </a:spcBef>
            </a:pPr>
            <a:r>
              <a:rPr sz="1800" b="1" dirty="0">
                <a:solidFill>
                  <a:srgbClr val="000066"/>
                </a:solidFill>
                <a:latin typeface="Arial"/>
                <a:cs typeface="Arial"/>
              </a:rPr>
              <a:t>if</a:t>
            </a:r>
            <a:r>
              <a:rPr sz="1800" b="1" spc="5" dirty="0">
                <a:solidFill>
                  <a:srgbClr val="000066"/>
                </a:solidFill>
                <a:latin typeface="Arial"/>
                <a:cs typeface="Arial"/>
              </a:rPr>
              <a:t> </a:t>
            </a:r>
            <a:r>
              <a:rPr sz="1800" b="1" dirty="0">
                <a:solidFill>
                  <a:srgbClr val="000066"/>
                </a:solidFill>
                <a:latin typeface="Arial"/>
                <a:cs typeface="Arial"/>
              </a:rPr>
              <a:t>(</a:t>
            </a:r>
            <a:r>
              <a:rPr sz="1800" b="1" dirty="0">
                <a:solidFill>
                  <a:srgbClr val="00B0F0"/>
                </a:solidFill>
                <a:latin typeface="Arial"/>
                <a:cs typeface="Arial"/>
              </a:rPr>
              <a:t>x</a:t>
            </a:r>
            <a:r>
              <a:rPr sz="1800" b="1" spc="15" dirty="0">
                <a:solidFill>
                  <a:srgbClr val="00B0F0"/>
                </a:solidFill>
                <a:latin typeface="Arial"/>
                <a:cs typeface="Arial"/>
              </a:rPr>
              <a:t> </a:t>
            </a:r>
            <a:r>
              <a:rPr sz="1800" b="1" dirty="0">
                <a:solidFill>
                  <a:srgbClr val="00B0F0"/>
                </a:solidFill>
                <a:latin typeface="Arial"/>
                <a:cs typeface="Arial"/>
              </a:rPr>
              <a:t>== a[m]</a:t>
            </a:r>
            <a:r>
              <a:rPr sz="1800" b="1" dirty="0">
                <a:solidFill>
                  <a:srgbClr val="000066"/>
                </a:solidFill>
                <a:latin typeface="Arial"/>
                <a:cs typeface="Arial"/>
              </a:rPr>
              <a:t>)</a:t>
            </a:r>
            <a:r>
              <a:rPr sz="1800" b="1" spc="-5" dirty="0">
                <a:solidFill>
                  <a:srgbClr val="000066"/>
                </a:solidFill>
                <a:latin typeface="Arial"/>
                <a:cs typeface="Arial"/>
              </a:rPr>
              <a:t> </a:t>
            </a:r>
            <a:r>
              <a:rPr sz="1800" b="1" dirty="0">
                <a:solidFill>
                  <a:srgbClr val="000066"/>
                </a:solidFill>
                <a:latin typeface="Arial"/>
                <a:cs typeface="Arial"/>
              </a:rPr>
              <a:t>return </a:t>
            </a:r>
            <a:r>
              <a:rPr sz="1800" b="1" spc="-25" dirty="0">
                <a:solidFill>
                  <a:srgbClr val="000066"/>
                </a:solidFill>
                <a:latin typeface="Arial"/>
                <a:cs typeface="Arial"/>
              </a:rPr>
              <a:t>m;</a:t>
            </a:r>
            <a:endParaRPr sz="1800" b="1" dirty="0">
              <a:latin typeface="Arial"/>
              <a:cs typeface="Arial"/>
            </a:endParaRPr>
          </a:p>
          <a:p>
            <a:pPr marL="529590" marR="5080" indent="-235585">
              <a:lnSpc>
                <a:spcPct val="129099"/>
              </a:lnSpc>
              <a:spcBef>
                <a:spcPts val="365"/>
              </a:spcBef>
            </a:pPr>
            <a:r>
              <a:rPr sz="1800" b="1" dirty="0">
                <a:solidFill>
                  <a:srgbClr val="000066"/>
                </a:solidFill>
                <a:latin typeface="Arial"/>
                <a:cs typeface="Arial"/>
              </a:rPr>
              <a:t>else if</a:t>
            </a:r>
            <a:r>
              <a:rPr sz="1800" b="1" spc="5" dirty="0">
                <a:solidFill>
                  <a:srgbClr val="000066"/>
                </a:solidFill>
                <a:latin typeface="Arial"/>
                <a:cs typeface="Arial"/>
              </a:rPr>
              <a:t> </a:t>
            </a:r>
            <a:r>
              <a:rPr sz="1800" b="1" dirty="0">
                <a:solidFill>
                  <a:srgbClr val="000066"/>
                </a:solidFill>
                <a:latin typeface="Arial"/>
                <a:cs typeface="Arial"/>
              </a:rPr>
              <a:t>(</a:t>
            </a:r>
            <a:r>
              <a:rPr sz="1800" b="1" dirty="0">
                <a:solidFill>
                  <a:srgbClr val="00B0F0"/>
                </a:solidFill>
                <a:latin typeface="Arial"/>
                <a:cs typeface="Arial"/>
              </a:rPr>
              <a:t>x &lt;</a:t>
            </a:r>
            <a:r>
              <a:rPr sz="1800" b="1" spc="-5" dirty="0">
                <a:solidFill>
                  <a:srgbClr val="00B0F0"/>
                </a:solidFill>
                <a:latin typeface="Arial"/>
                <a:cs typeface="Arial"/>
              </a:rPr>
              <a:t> </a:t>
            </a:r>
            <a:r>
              <a:rPr sz="1800" b="1" dirty="0">
                <a:solidFill>
                  <a:srgbClr val="00B0F0"/>
                </a:solidFill>
                <a:latin typeface="Arial"/>
                <a:cs typeface="Arial"/>
              </a:rPr>
              <a:t>a[m]</a:t>
            </a:r>
            <a:r>
              <a:rPr sz="1800" b="1" dirty="0">
                <a:solidFill>
                  <a:srgbClr val="000066"/>
                </a:solidFill>
                <a:latin typeface="Arial"/>
                <a:cs typeface="Arial"/>
              </a:rPr>
              <a:t>)</a:t>
            </a:r>
            <a:r>
              <a:rPr sz="1800" b="1" spc="15" dirty="0">
                <a:solidFill>
                  <a:srgbClr val="000066"/>
                </a:solidFill>
                <a:latin typeface="Arial"/>
                <a:cs typeface="Arial"/>
              </a:rPr>
              <a:t> </a:t>
            </a:r>
            <a:r>
              <a:rPr sz="1800" b="1" dirty="0">
                <a:solidFill>
                  <a:srgbClr val="FF0000"/>
                </a:solidFill>
                <a:latin typeface="Arial"/>
                <a:cs typeface="Arial"/>
              </a:rPr>
              <a:t>BinarySearch</a:t>
            </a:r>
            <a:r>
              <a:rPr sz="1800" b="1" dirty="0">
                <a:solidFill>
                  <a:srgbClr val="000066"/>
                </a:solidFill>
                <a:latin typeface="Arial"/>
                <a:cs typeface="Arial"/>
              </a:rPr>
              <a:t>(a,</a:t>
            </a:r>
            <a:r>
              <a:rPr sz="1800" b="1" spc="10" dirty="0">
                <a:solidFill>
                  <a:srgbClr val="000066"/>
                </a:solidFill>
                <a:latin typeface="Arial"/>
                <a:cs typeface="Arial"/>
              </a:rPr>
              <a:t> </a:t>
            </a:r>
            <a:r>
              <a:rPr sz="1800" b="1" dirty="0">
                <a:solidFill>
                  <a:srgbClr val="000066"/>
                </a:solidFill>
                <a:latin typeface="Arial"/>
                <a:cs typeface="Arial"/>
              </a:rPr>
              <a:t>x,</a:t>
            </a:r>
            <a:r>
              <a:rPr sz="1800" b="1" spc="5" dirty="0">
                <a:solidFill>
                  <a:srgbClr val="000066"/>
                </a:solidFill>
                <a:latin typeface="Arial"/>
                <a:cs typeface="Arial"/>
              </a:rPr>
              <a:t> </a:t>
            </a:r>
            <a:r>
              <a:rPr sz="1800" b="1" dirty="0">
                <a:solidFill>
                  <a:srgbClr val="000066"/>
                </a:solidFill>
                <a:latin typeface="Arial"/>
                <a:cs typeface="Arial"/>
              </a:rPr>
              <a:t>l,</a:t>
            </a:r>
            <a:r>
              <a:rPr sz="1800" b="1" spc="5" dirty="0">
                <a:solidFill>
                  <a:srgbClr val="000066"/>
                </a:solidFill>
                <a:latin typeface="Arial"/>
                <a:cs typeface="Arial"/>
              </a:rPr>
              <a:t> </a:t>
            </a:r>
            <a:r>
              <a:rPr sz="1800" b="1" spc="-25" dirty="0" smtClean="0">
                <a:solidFill>
                  <a:srgbClr val="000066"/>
                </a:solidFill>
                <a:latin typeface="Arial"/>
                <a:cs typeface="Arial"/>
              </a:rPr>
              <a:t>m-1</a:t>
            </a:r>
            <a:r>
              <a:rPr sz="1800" b="1" spc="-25" dirty="0">
                <a:solidFill>
                  <a:srgbClr val="000066"/>
                </a:solidFill>
                <a:latin typeface="Arial"/>
                <a:cs typeface="Arial"/>
              </a:rPr>
              <a:t>);</a:t>
            </a:r>
            <a:endParaRPr sz="1800" b="1" dirty="0">
              <a:latin typeface="Arial"/>
              <a:cs typeface="Arial"/>
            </a:endParaRPr>
          </a:p>
          <a:p>
            <a:pPr marL="288925">
              <a:lnSpc>
                <a:spcPct val="100000"/>
              </a:lnSpc>
              <a:spcBef>
                <a:spcPts val="850"/>
              </a:spcBef>
            </a:pPr>
            <a:r>
              <a:rPr sz="1800" b="1" dirty="0">
                <a:solidFill>
                  <a:srgbClr val="000066"/>
                </a:solidFill>
                <a:latin typeface="Arial"/>
                <a:cs typeface="Arial"/>
              </a:rPr>
              <a:t>else</a:t>
            </a:r>
            <a:r>
              <a:rPr sz="1800" b="1" spc="-5" dirty="0">
                <a:solidFill>
                  <a:srgbClr val="000066"/>
                </a:solidFill>
                <a:latin typeface="Arial"/>
                <a:cs typeface="Arial"/>
              </a:rPr>
              <a:t> </a:t>
            </a:r>
            <a:r>
              <a:rPr sz="1800" b="1" dirty="0">
                <a:solidFill>
                  <a:srgbClr val="FF0000"/>
                </a:solidFill>
                <a:latin typeface="Arial"/>
                <a:cs typeface="Arial"/>
              </a:rPr>
              <a:t>BinarySearch</a:t>
            </a:r>
            <a:r>
              <a:rPr sz="1800" b="1" dirty="0">
                <a:solidFill>
                  <a:srgbClr val="000066"/>
                </a:solidFill>
                <a:latin typeface="Arial"/>
                <a:cs typeface="Arial"/>
              </a:rPr>
              <a:t>(a,</a:t>
            </a:r>
            <a:r>
              <a:rPr sz="1800" b="1" spc="5" dirty="0">
                <a:solidFill>
                  <a:srgbClr val="000066"/>
                </a:solidFill>
                <a:latin typeface="Arial"/>
                <a:cs typeface="Arial"/>
              </a:rPr>
              <a:t> </a:t>
            </a:r>
            <a:r>
              <a:rPr sz="1800" b="1" dirty="0">
                <a:solidFill>
                  <a:srgbClr val="000066"/>
                </a:solidFill>
                <a:latin typeface="Arial"/>
                <a:cs typeface="Arial"/>
              </a:rPr>
              <a:t>x,</a:t>
            </a:r>
            <a:r>
              <a:rPr sz="1800" b="1" spc="5" dirty="0">
                <a:solidFill>
                  <a:srgbClr val="000066"/>
                </a:solidFill>
                <a:latin typeface="Arial"/>
                <a:cs typeface="Arial"/>
              </a:rPr>
              <a:t> </a:t>
            </a:r>
            <a:r>
              <a:rPr sz="1800" b="1" spc="-10" dirty="0" smtClean="0">
                <a:solidFill>
                  <a:srgbClr val="000066"/>
                </a:solidFill>
                <a:latin typeface="Arial"/>
                <a:cs typeface="Arial"/>
              </a:rPr>
              <a:t>m+1,r</a:t>
            </a:r>
            <a:r>
              <a:rPr sz="1800" b="1" spc="-10" dirty="0">
                <a:solidFill>
                  <a:srgbClr val="000066"/>
                </a:solidFill>
                <a:latin typeface="Arial"/>
                <a:cs typeface="Arial"/>
              </a:rPr>
              <a:t>);</a:t>
            </a:r>
            <a:endParaRPr sz="1800" b="1" dirty="0">
              <a:latin typeface="Arial"/>
              <a:cs typeface="Arial"/>
            </a:endParaRPr>
          </a:p>
          <a:p>
            <a:pPr marL="238760">
              <a:lnSpc>
                <a:spcPct val="100000"/>
              </a:lnSpc>
              <a:spcBef>
                <a:spcPts val="970"/>
              </a:spcBef>
            </a:pPr>
            <a:r>
              <a:rPr sz="1800" b="1" spc="-50" dirty="0">
                <a:solidFill>
                  <a:srgbClr val="000066"/>
                </a:solidFill>
                <a:latin typeface="Arial"/>
                <a:cs typeface="Arial"/>
              </a:rPr>
              <a:t>}</a:t>
            </a:r>
            <a:endParaRPr sz="1800" b="1" dirty="0">
              <a:latin typeface="Arial"/>
              <a:cs typeface="Arial"/>
            </a:endParaRPr>
          </a:p>
          <a:p>
            <a:pPr marL="12700">
              <a:lnSpc>
                <a:spcPct val="100000"/>
              </a:lnSpc>
              <a:spcBef>
                <a:spcPts val="969"/>
              </a:spcBef>
            </a:pPr>
            <a:r>
              <a:rPr sz="1800" b="1" dirty="0">
                <a:solidFill>
                  <a:srgbClr val="000066"/>
                </a:solidFill>
                <a:latin typeface="Arial"/>
                <a:cs typeface="Arial"/>
              </a:rPr>
              <a:t>return</a:t>
            </a:r>
            <a:r>
              <a:rPr sz="1800" b="1" spc="-55" dirty="0">
                <a:solidFill>
                  <a:srgbClr val="000066"/>
                </a:solidFill>
                <a:latin typeface="Arial"/>
                <a:cs typeface="Arial"/>
              </a:rPr>
              <a:t> </a:t>
            </a:r>
            <a:r>
              <a:rPr sz="1800" b="1" spc="-20" dirty="0">
                <a:solidFill>
                  <a:srgbClr val="000066"/>
                </a:solidFill>
                <a:latin typeface="Arial"/>
                <a:cs typeface="Arial"/>
              </a:rPr>
              <a:t>-</a:t>
            </a:r>
            <a:r>
              <a:rPr sz="1800" b="1" spc="-25" dirty="0">
                <a:solidFill>
                  <a:srgbClr val="000066"/>
                </a:solidFill>
                <a:latin typeface="Arial"/>
                <a:cs typeface="Arial"/>
              </a:rPr>
              <a:t>1;</a:t>
            </a:r>
            <a:endParaRPr sz="1800" b="1" dirty="0">
              <a:latin typeface="Arial"/>
              <a:cs typeface="Arial"/>
            </a:endParaRPr>
          </a:p>
        </p:txBody>
      </p:sp>
      <p:sp>
        <p:nvSpPr>
          <p:cNvPr id="14" name="object 14"/>
          <p:cNvSpPr txBox="1"/>
          <p:nvPr/>
        </p:nvSpPr>
        <p:spPr>
          <a:xfrm>
            <a:off x="5148064" y="2715589"/>
            <a:ext cx="3470332" cy="1515800"/>
          </a:xfrm>
          <a:prstGeom prst="rect">
            <a:avLst/>
          </a:prstGeom>
        </p:spPr>
        <p:style>
          <a:lnRef idx="2">
            <a:schemeClr val="accent5"/>
          </a:lnRef>
          <a:fillRef idx="1">
            <a:schemeClr val="lt1"/>
          </a:fillRef>
          <a:effectRef idx="0">
            <a:schemeClr val="accent5"/>
          </a:effectRef>
          <a:fontRef idx="minor">
            <a:schemeClr val="dk1"/>
          </a:fontRef>
        </p:style>
        <p:txBody>
          <a:bodyPr vert="horz" wrap="square" lIns="0" tIns="12700" rIns="0" bIns="0" rtlCol="0">
            <a:spAutoFit/>
          </a:bodyPr>
          <a:lstStyle/>
          <a:p>
            <a:pPr marL="12700">
              <a:lnSpc>
                <a:spcPct val="100000"/>
              </a:lnSpc>
              <a:spcBef>
                <a:spcPts val="100"/>
              </a:spcBef>
            </a:pPr>
            <a:r>
              <a:rPr sz="3200" spc="-140" dirty="0">
                <a:latin typeface="宋体"/>
                <a:cs typeface="宋体"/>
              </a:rPr>
              <a:t>递推方程： </a:t>
            </a:r>
            <a:endParaRPr lang="en-US" sz="3200" spc="-140" dirty="0" smtClean="0">
              <a:latin typeface="宋体"/>
              <a:cs typeface="宋体"/>
            </a:endParaRPr>
          </a:p>
          <a:p>
            <a:pPr marL="12700">
              <a:lnSpc>
                <a:spcPct val="100000"/>
              </a:lnSpc>
              <a:spcBef>
                <a:spcPts val="100"/>
              </a:spcBef>
            </a:pPr>
            <a:endParaRPr lang="en-US" sz="3200" spc="-140" dirty="0" smtClean="0">
              <a:latin typeface="宋体"/>
              <a:cs typeface="宋体"/>
            </a:endParaRPr>
          </a:p>
          <a:p>
            <a:pPr marL="12700">
              <a:lnSpc>
                <a:spcPct val="100000"/>
              </a:lnSpc>
              <a:spcBef>
                <a:spcPts val="100"/>
              </a:spcBef>
            </a:pPr>
            <a:r>
              <a:rPr sz="3200" dirty="0" smtClean="0">
                <a:solidFill>
                  <a:srgbClr val="000066"/>
                </a:solidFill>
                <a:latin typeface="Times New Roman"/>
                <a:cs typeface="Times New Roman"/>
              </a:rPr>
              <a:t>T(n</a:t>
            </a:r>
            <a:r>
              <a:rPr sz="3200" dirty="0">
                <a:solidFill>
                  <a:srgbClr val="000066"/>
                </a:solidFill>
                <a:latin typeface="Times New Roman"/>
                <a:cs typeface="Times New Roman"/>
              </a:rPr>
              <a:t>) = T(n/2) + </a:t>
            </a:r>
            <a:r>
              <a:rPr sz="3200" spc="-50" dirty="0">
                <a:solidFill>
                  <a:srgbClr val="000066"/>
                </a:solidFill>
                <a:latin typeface="Times New Roman"/>
                <a:cs typeface="Times New Roman"/>
              </a:rPr>
              <a:t>c</a:t>
            </a:r>
            <a:endParaRPr sz="3200" dirty="0">
              <a:latin typeface="Times New Roman"/>
              <a:cs typeface="Times New Roman"/>
            </a:endParaRPr>
          </a:p>
        </p:txBody>
      </p:sp>
      <p:sp>
        <p:nvSpPr>
          <p:cNvPr id="15" name="object 4"/>
          <p:cNvSpPr txBox="1"/>
          <p:nvPr/>
        </p:nvSpPr>
        <p:spPr>
          <a:xfrm>
            <a:off x="5148064" y="5157192"/>
            <a:ext cx="3285341" cy="612988"/>
          </a:xfrm>
          <a:prstGeom prst="rect">
            <a:avLst/>
          </a:prstGeom>
        </p:spPr>
        <p:txBody>
          <a:bodyPr vert="horz" wrap="square" lIns="0" tIns="12700" rIns="0" bIns="0" rtlCol="0">
            <a:spAutoFit/>
          </a:bodyPr>
          <a:lstStyle/>
          <a:p>
            <a:pPr>
              <a:lnSpc>
                <a:spcPct val="100000"/>
              </a:lnSpc>
              <a:spcBef>
                <a:spcPts val="100"/>
              </a:spcBef>
            </a:pPr>
            <a:r>
              <a:rPr sz="3900" dirty="0" err="1" smtClean="0">
                <a:ln w="0"/>
                <a:solidFill>
                  <a:schemeClr val="tx1"/>
                </a:solidFill>
                <a:effectLst>
                  <a:outerShdw blurRad="38100" dist="19050" dir="2700000" algn="tl" rotWithShape="0">
                    <a:schemeClr val="dk1">
                      <a:alpha val="40000"/>
                    </a:schemeClr>
                  </a:outerShdw>
                </a:effectLst>
                <a:latin typeface="宋体"/>
                <a:cs typeface="宋体"/>
              </a:rPr>
              <a:t>复杂性分析</a:t>
            </a:r>
            <a:r>
              <a:rPr lang="zh-CN" altLang="en-US" sz="3900" dirty="0" smtClean="0">
                <a:ln w="0"/>
                <a:solidFill>
                  <a:schemeClr val="tx1"/>
                </a:solidFill>
                <a:effectLst>
                  <a:outerShdw blurRad="38100" dist="19050" dir="2700000" algn="tl" rotWithShape="0">
                    <a:schemeClr val="dk1">
                      <a:alpha val="40000"/>
                    </a:schemeClr>
                  </a:outerShdw>
                </a:effectLst>
                <a:latin typeface="宋体"/>
                <a:cs typeface="宋体"/>
              </a:rPr>
              <a:t>？</a:t>
            </a:r>
            <a:r>
              <a:rPr lang="en-US" sz="3900" dirty="0" smtClean="0">
                <a:ln w="0"/>
                <a:solidFill>
                  <a:schemeClr val="tx1"/>
                </a:solidFill>
                <a:effectLst>
                  <a:outerShdw blurRad="38100" dist="19050" dir="2700000" algn="tl" rotWithShape="0">
                    <a:schemeClr val="dk1">
                      <a:alpha val="40000"/>
                    </a:schemeClr>
                  </a:outerShdw>
                </a:effectLst>
                <a:latin typeface="宋体"/>
                <a:cs typeface="宋体"/>
              </a:rPr>
              <a:t> </a:t>
            </a:r>
            <a:endParaRPr sz="3900" dirty="0">
              <a:ln w="0"/>
              <a:solidFill>
                <a:schemeClr val="tx1"/>
              </a:solidFill>
              <a:effectLst>
                <a:outerShdw blurRad="38100" dist="19050" dir="2700000" algn="tl" rotWithShape="0">
                  <a:schemeClr val="dk1">
                    <a:alpha val="40000"/>
                  </a:schemeClr>
                </a:outerShdw>
              </a:effectLst>
              <a:latin typeface="宋体"/>
              <a:cs typeface="宋体"/>
            </a:endParaRPr>
          </a:p>
        </p:txBody>
      </p:sp>
    </p:spTree>
    <p:extLst>
      <p:ext uri="{BB962C8B-B14F-4D97-AF65-F5344CB8AC3E}">
        <p14:creationId xmlns:p14="http://schemas.microsoft.com/office/powerpoint/2010/main" val="157547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5298"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963" y="1781175"/>
            <a:ext cx="5053012"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8963" y="3241675"/>
            <a:ext cx="50450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bject 4"/>
          <p:cNvSpPr txBox="1"/>
          <p:nvPr/>
        </p:nvSpPr>
        <p:spPr>
          <a:xfrm>
            <a:off x="4610100" y="4217988"/>
            <a:ext cx="1857375" cy="482600"/>
          </a:xfrm>
          <a:prstGeom prst="rect">
            <a:avLst/>
          </a:prstGeom>
        </p:spPr>
        <p:txBody>
          <a:bodyPr lIns="0" tIns="12700" rIns="0" bIns="0">
            <a:spAutoFit/>
          </a:bodyPr>
          <a:lstStyle/>
          <a:p>
            <a:pPr marL="12700">
              <a:spcBef>
                <a:spcPts val="100"/>
              </a:spcBef>
              <a:defRPr/>
            </a:pPr>
            <a:r>
              <a:rPr dirty="0">
                <a:latin typeface="Arial"/>
                <a:cs typeface="Arial"/>
              </a:rPr>
              <a:t>7</a:t>
            </a:r>
            <a:r>
              <a:rPr spc="-20" dirty="0">
                <a:latin typeface="Arial"/>
                <a:cs typeface="Arial"/>
              </a:rPr>
              <a:t> </a:t>
            </a:r>
            <a:r>
              <a:rPr dirty="0">
                <a:latin typeface="Arial"/>
                <a:cs typeface="Arial"/>
              </a:rPr>
              <a:t>–</a:t>
            </a:r>
            <a:r>
              <a:rPr spc="-5" dirty="0">
                <a:latin typeface="Arial"/>
                <a:cs typeface="Arial"/>
              </a:rPr>
              <a:t> </a:t>
            </a:r>
            <a:r>
              <a:rPr dirty="0">
                <a:latin typeface="Arial"/>
                <a:cs typeface="Arial"/>
              </a:rPr>
              <a:t>4</a:t>
            </a:r>
            <a:r>
              <a:rPr spc="-5" dirty="0">
                <a:latin typeface="Arial"/>
                <a:cs typeface="Arial"/>
              </a:rPr>
              <a:t> </a:t>
            </a:r>
            <a:r>
              <a:rPr dirty="0">
                <a:latin typeface="Arial"/>
                <a:cs typeface="Arial"/>
              </a:rPr>
              <a:t>=</a:t>
            </a:r>
            <a:r>
              <a:rPr spc="-10" dirty="0">
                <a:latin typeface="Arial"/>
                <a:cs typeface="Arial"/>
              </a:rPr>
              <a:t> </a:t>
            </a:r>
            <a:r>
              <a:rPr spc="-25" dirty="0">
                <a:latin typeface="Arial"/>
                <a:cs typeface="Arial"/>
              </a:rPr>
              <a:t>3rd</a:t>
            </a:r>
            <a:endParaRPr>
              <a:latin typeface="Arial"/>
              <a:cs typeface="Arial"/>
            </a:endParaRPr>
          </a:p>
        </p:txBody>
      </p:sp>
      <p:sp>
        <p:nvSpPr>
          <p:cNvPr id="55301" name="object 5"/>
          <p:cNvSpPr txBox="1">
            <a:spLocks noChangeArrowheads="1"/>
          </p:cNvSpPr>
          <p:nvPr/>
        </p:nvSpPr>
        <p:spPr bwMode="auto">
          <a:xfrm>
            <a:off x="950913" y="2632075"/>
            <a:ext cx="7874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100"/>
              </a:spcBef>
            </a:pPr>
            <a:r>
              <a:rPr lang="zh-CN" altLang="zh-CN">
                <a:latin typeface="微软雅黑" panose="020B0503020204020204" pitchFamily="34" charset="-122"/>
                <a:ea typeface="微软雅黑" panose="020B0503020204020204" pitchFamily="34" charset="-122"/>
              </a:rPr>
              <a:t>划分</a:t>
            </a:r>
          </a:p>
        </p:txBody>
      </p:sp>
      <p:sp>
        <p:nvSpPr>
          <p:cNvPr id="55302" name="object 9"/>
          <p:cNvSpPr>
            <a:spLocks noGrp="1" noChangeArrowheads="1"/>
          </p:cNvSpPr>
          <p:nvPr>
            <p:ph type="title" idx="4294967295"/>
          </p:nvPr>
        </p:nvSpPr>
        <p:spPr>
          <a:xfrm>
            <a:off x="763588" y="177800"/>
            <a:ext cx="4495800" cy="1260475"/>
          </a:xfrm>
        </p:spPr>
        <p:txBody>
          <a:bodyPr lIns="0" tIns="76200" rIns="0" bIns="0">
            <a:spAutoFit/>
          </a:bodyPr>
          <a:lstStyle/>
          <a:p>
            <a:pPr marL="12700">
              <a:spcBef>
                <a:spcPts val="338"/>
              </a:spcBef>
            </a:pPr>
            <a:r>
              <a:rPr lang="en-US" altLang="zh-CN" smtClean="0"/>
              <a:t> </a:t>
            </a:r>
            <a:r>
              <a:rPr lang="zh-CN" altLang="zh-CN" smtClean="0"/>
              <a:t/>
            </a:r>
            <a:br>
              <a:rPr lang="zh-CN" altLang="zh-CN" smtClean="0"/>
            </a:br>
            <a:r>
              <a:rPr lang="zh-CN" altLang="zh-CN" sz="3000" smtClean="0">
                <a:latin typeface="微软雅黑" panose="020B0503020204020204" pitchFamily="34" charset="-122"/>
                <a:ea typeface="微软雅黑" panose="020B0503020204020204" pitchFamily="34" charset="-122"/>
              </a:rPr>
              <a:t>找到第</a:t>
            </a:r>
            <a:r>
              <a:rPr lang="zh-CN" altLang="zh-CN" sz="3000" smtClean="0">
                <a:latin typeface="Arial" panose="020B0604020202020204" pitchFamily="34" charset="0"/>
                <a:cs typeface="Arial" panose="020B0604020202020204" pitchFamily="34" charset="0"/>
              </a:rPr>
              <a:t>7</a:t>
            </a:r>
            <a:r>
              <a:rPr lang="zh-CN" altLang="zh-CN" sz="3000" smtClean="0">
                <a:latin typeface="微软雅黑" panose="020B0503020204020204" pitchFamily="34" charset="-122"/>
                <a:ea typeface="微软雅黑" panose="020B0503020204020204" pitchFamily="34" charset="-122"/>
              </a:rPr>
              <a:t>个最小的数</a:t>
            </a:r>
          </a:p>
        </p:txBody>
      </p:sp>
      <p:sp>
        <p:nvSpPr>
          <p:cNvPr id="10" name="object 10"/>
          <p:cNvSpPr txBox="1"/>
          <p:nvPr/>
        </p:nvSpPr>
        <p:spPr>
          <a:xfrm>
            <a:off x="649288" y="4498975"/>
            <a:ext cx="2328862" cy="1239838"/>
          </a:xfrm>
          <a:prstGeom prst="rect">
            <a:avLst/>
          </a:prstGeom>
        </p:spPr>
        <p:txBody>
          <a:bodyPr lIns="0" tIns="12700" rIns="0" bIns="0">
            <a:spAutoFit/>
          </a:bodyPr>
          <a:lstStyle/>
          <a:p>
            <a:pPr marL="12700">
              <a:spcBef>
                <a:spcPts val="100"/>
              </a:spcBef>
              <a:defRPr/>
            </a:pPr>
            <a:r>
              <a:rPr sz="2400" b="1" spc="-10" dirty="0">
                <a:solidFill>
                  <a:srgbClr val="FF0000"/>
                </a:solidFill>
                <a:latin typeface="Arial"/>
                <a:cs typeface="Arial"/>
              </a:rPr>
              <a:t>Lucky</a:t>
            </a:r>
            <a:r>
              <a:rPr sz="2400" spc="-10" dirty="0">
                <a:latin typeface="Arial"/>
                <a:cs typeface="Arial"/>
              </a:rPr>
              <a:t>:</a:t>
            </a:r>
            <a:endParaRPr sz="2400" dirty="0">
              <a:latin typeface="Arial"/>
              <a:cs typeface="Arial"/>
            </a:endParaRPr>
          </a:p>
          <a:p>
            <a:pPr marL="12700">
              <a:defRPr/>
            </a:pPr>
            <a:r>
              <a:rPr sz="2400" dirty="0">
                <a:latin typeface="Arial"/>
                <a:cs typeface="Arial"/>
              </a:rPr>
              <a:t>T(n)</a:t>
            </a:r>
            <a:r>
              <a:rPr sz="2400" spc="-15" dirty="0">
                <a:latin typeface="Arial"/>
                <a:cs typeface="Arial"/>
              </a:rPr>
              <a:t> </a:t>
            </a:r>
            <a:r>
              <a:rPr sz="2400" dirty="0">
                <a:latin typeface="Arial"/>
                <a:cs typeface="Arial"/>
              </a:rPr>
              <a:t>=O(n)</a:t>
            </a:r>
            <a:r>
              <a:rPr sz="2400" spc="-40" dirty="0">
                <a:latin typeface="Arial"/>
                <a:cs typeface="Arial"/>
              </a:rPr>
              <a:t> </a:t>
            </a:r>
            <a:r>
              <a:rPr lang="en-US" sz="2400" spc="-10" dirty="0">
                <a:latin typeface="Arial"/>
                <a:cs typeface="Arial"/>
              </a:rPr>
              <a:t> </a:t>
            </a:r>
            <a:endParaRPr sz="2400" dirty="0">
              <a:latin typeface="Arial"/>
              <a:cs typeface="Arial"/>
            </a:endParaRPr>
          </a:p>
          <a:p>
            <a:pPr marL="12700">
              <a:spcBef>
                <a:spcPts val="915"/>
              </a:spcBef>
              <a:defRPr/>
            </a:pPr>
            <a:r>
              <a:rPr sz="2400" b="1" spc="-10" dirty="0">
                <a:solidFill>
                  <a:srgbClr val="FF0000"/>
                </a:solidFill>
                <a:latin typeface="Arial"/>
                <a:cs typeface="Arial"/>
              </a:rPr>
              <a:t>Unlucky</a:t>
            </a:r>
            <a:r>
              <a:rPr sz="2400" spc="-10" dirty="0">
                <a:latin typeface="Arial"/>
                <a:cs typeface="Arial"/>
              </a:rPr>
              <a:t>:</a:t>
            </a:r>
            <a:endParaRPr sz="2400" dirty="0">
              <a:latin typeface="Arial"/>
              <a:cs typeface="Arial"/>
            </a:endParaRPr>
          </a:p>
        </p:txBody>
      </p:sp>
      <p:sp>
        <p:nvSpPr>
          <p:cNvPr id="11" name="object 11"/>
          <p:cNvSpPr txBox="1"/>
          <p:nvPr/>
        </p:nvSpPr>
        <p:spPr>
          <a:xfrm>
            <a:off x="4341813" y="5722938"/>
            <a:ext cx="138112" cy="269875"/>
          </a:xfrm>
          <a:prstGeom prst="rect">
            <a:avLst/>
          </a:prstGeom>
        </p:spPr>
        <p:txBody>
          <a:bodyPr lIns="0" tIns="12065" rIns="0" bIns="0">
            <a:spAutoFit/>
          </a:bodyPr>
          <a:lstStyle/>
          <a:p>
            <a:pPr marL="12700">
              <a:spcBef>
                <a:spcPts val="95"/>
              </a:spcBef>
              <a:defRPr/>
            </a:pPr>
            <a:r>
              <a:rPr sz="1600" spc="-5" dirty="0">
                <a:latin typeface="Arial"/>
                <a:cs typeface="Arial"/>
              </a:rPr>
              <a:t>2</a:t>
            </a:r>
            <a:endParaRPr sz="1600">
              <a:latin typeface="Arial"/>
              <a:cs typeface="Arial"/>
            </a:endParaRPr>
          </a:p>
        </p:txBody>
      </p:sp>
      <p:sp>
        <p:nvSpPr>
          <p:cNvPr id="12" name="object 12"/>
          <p:cNvSpPr txBox="1"/>
          <p:nvPr/>
        </p:nvSpPr>
        <p:spPr>
          <a:xfrm>
            <a:off x="649288" y="5711825"/>
            <a:ext cx="3932237" cy="392113"/>
          </a:xfrm>
          <a:prstGeom prst="rect">
            <a:avLst/>
          </a:prstGeom>
        </p:spPr>
        <p:txBody>
          <a:bodyPr lIns="0" tIns="12700" rIns="0" bIns="0">
            <a:spAutoFit/>
          </a:bodyPr>
          <a:lstStyle/>
          <a:p>
            <a:pPr marL="12700">
              <a:spcBef>
                <a:spcPts val="100"/>
              </a:spcBef>
              <a:defRPr/>
            </a:pPr>
            <a:r>
              <a:rPr sz="2400" dirty="0">
                <a:latin typeface="Arial"/>
                <a:cs typeface="Arial"/>
              </a:rPr>
              <a:t>T(n)</a:t>
            </a:r>
            <a:r>
              <a:rPr sz="2400" spc="-10" dirty="0">
                <a:latin typeface="Arial"/>
                <a:cs typeface="Arial"/>
              </a:rPr>
              <a:t> </a:t>
            </a:r>
            <a:r>
              <a:rPr sz="2400" dirty="0">
                <a:latin typeface="Arial"/>
                <a:cs typeface="Arial"/>
              </a:rPr>
              <a:t>=</a:t>
            </a:r>
            <a:r>
              <a:rPr sz="2400" spc="-65" dirty="0">
                <a:latin typeface="Arial"/>
                <a:cs typeface="Arial"/>
              </a:rPr>
              <a:t> </a:t>
            </a:r>
            <a:r>
              <a:rPr sz="2400" dirty="0">
                <a:latin typeface="Arial"/>
                <a:cs typeface="Arial"/>
              </a:rPr>
              <a:t>T(n</a:t>
            </a:r>
            <a:r>
              <a:rPr sz="2400" spc="-15" dirty="0">
                <a:latin typeface="Arial"/>
                <a:cs typeface="Arial"/>
              </a:rPr>
              <a:t> </a:t>
            </a:r>
            <a:r>
              <a:rPr sz="2400" dirty="0">
                <a:latin typeface="Arial"/>
                <a:cs typeface="Arial"/>
              </a:rPr>
              <a:t>–</a:t>
            </a:r>
            <a:r>
              <a:rPr sz="2400" spc="-10" dirty="0">
                <a:latin typeface="Arial"/>
                <a:cs typeface="Arial"/>
              </a:rPr>
              <a:t> </a:t>
            </a:r>
            <a:r>
              <a:rPr sz="2400" dirty="0">
                <a:latin typeface="Arial"/>
                <a:cs typeface="Arial"/>
              </a:rPr>
              <a:t>1)</a:t>
            </a:r>
            <a:r>
              <a:rPr sz="2400" spc="-10" dirty="0">
                <a:latin typeface="Arial"/>
                <a:cs typeface="Arial"/>
              </a:rPr>
              <a:t> </a:t>
            </a:r>
            <a:r>
              <a:rPr sz="2400" dirty="0">
                <a:latin typeface="Arial"/>
                <a:cs typeface="Arial"/>
              </a:rPr>
              <a:t>+</a:t>
            </a:r>
            <a:r>
              <a:rPr sz="2400" spc="-20" dirty="0">
                <a:latin typeface="Arial"/>
                <a:cs typeface="Arial"/>
              </a:rPr>
              <a:t> </a:t>
            </a:r>
            <a:r>
              <a:rPr sz="2400" dirty="0">
                <a:latin typeface="Arial"/>
                <a:cs typeface="Arial"/>
              </a:rPr>
              <a:t>O(n)=</a:t>
            </a:r>
            <a:r>
              <a:rPr sz="2400" spc="-40" dirty="0">
                <a:latin typeface="Arial"/>
                <a:cs typeface="Arial"/>
              </a:rPr>
              <a:t> </a:t>
            </a:r>
            <a:r>
              <a:rPr sz="2400" dirty="0">
                <a:latin typeface="Arial"/>
                <a:cs typeface="Arial"/>
              </a:rPr>
              <a:t>O(n</a:t>
            </a:r>
            <a:r>
              <a:rPr sz="2400" spc="195" dirty="0">
                <a:latin typeface="Arial"/>
                <a:cs typeface="Arial"/>
              </a:rPr>
              <a:t> </a:t>
            </a:r>
            <a:r>
              <a:rPr sz="2400" spc="-50" dirty="0">
                <a:latin typeface="Arial"/>
                <a:cs typeface="Arial"/>
              </a:rPr>
              <a:t>)</a:t>
            </a:r>
            <a:endParaRPr sz="2400" dirty="0">
              <a:latin typeface="Arial"/>
              <a:cs typeface="Arial"/>
            </a:endParaRPr>
          </a:p>
        </p:txBody>
      </p:sp>
      <p:sp>
        <p:nvSpPr>
          <p:cNvPr id="14" name="Rectangle 5"/>
          <p:cNvSpPr>
            <a:spLocks noChangeArrowheads="1"/>
          </p:cNvSpPr>
          <p:nvPr/>
        </p:nvSpPr>
        <p:spPr bwMode="auto">
          <a:xfrm>
            <a:off x="684213" y="0"/>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zh-CN" sz="4400" dirty="0">
                <a:effectLst>
                  <a:outerShdw blurRad="38100" dist="38100" dir="2700000" algn="tl">
                    <a:srgbClr val="C0C0C0"/>
                  </a:outerShdw>
                </a:effectLst>
                <a:latin typeface="黑体" pitchFamily="2" charset="-122"/>
                <a:ea typeface="黑体" pitchFamily="2" charset="-122"/>
                <a:cs typeface="Times New Roman" pitchFamily="18" charset="0"/>
              </a:rPr>
              <a:t>2.9 </a:t>
            </a:r>
            <a:r>
              <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rPr>
              <a:t>线性时间选择</a:t>
            </a:r>
          </a:p>
        </p:txBody>
      </p:sp>
      <p:sp>
        <p:nvSpPr>
          <p:cNvPr id="15" name="Text Box 9"/>
          <p:cNvSpPr txBox="1">
            <a:spLocks noChangeArrowheads="1"/>
          </p:cNvSpPr>
          <p:nvPr/>
        </p:nvSpPr>
        <p:spPr bwMode="auto">
          <a:xfrm>
            <a:off x="250825" y="4340225"/>
            <a:ext cx="8569325" cy="1717675"/>
          </a:xfrm>
          <a:prstGeom prst="rect">
            <a:avLst/>
          </a:prstGeom>
          <a:solidFill>
            <a:schemeClr val="bg1"/>
          </a:solidFill>
          <a:ln w="63500">
            <a:solidFill>
              <a:srgbClr val="FF6600"/>
            </a:solidFill>
            <a:miter lim="800000"/>
            <a:headEnd/>
            <a:tailEnd/>
          </a:ln>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a:solidFill>
                  <a:srgbClr val="000066"/>
                </a:solidFill>
                <a:ea typeface="楷体_GB2312" pitchFamily="49" charset="-122"/>
              </a:rPr>
              <a:t>在最坏情况下，算法</a:t>
            </a:r>
            <a:r>
              <a:rPr lang="en-US" altLang="zh-CN" sz="2400" b="1">
                <a:solidFill>
                  <a:srgbClr val="000066"/>
                </a:solidFill>
                <a:ea typeface="楷体_GB2312" pitchFamily="49" charset="-122"/>
              </a:rPr>
              <a:t>RandomizedSelect</a:t>
            </a:r>
            <a:r>
              <a:rPr lang="zh-CN" altLang="en-US" sz="2400">
                <a:solidFill>
                  <a:srgbClr val="000066"/>
                </a:solidFill>
                <a:ea typeface="楷体_GB2312" pitchFamily="49" charset="-122"/>
              </a:rPr>
              <a:t>需要</a:t>
            </a:r>
            <a:r>
              <a:rPr lang="en-US" altLang="zh-CN" sz="2400">
                <a:solidFill>
                  <a:srgbClr val="000066"/>
                </a:solidFill>
                <a:ea typeface="楷体_GB2312" pitchFamily="49" charset="-122"/>
              </a:rPr>
              <a:t>O(n</a:t>
            </a:r>
            <a:r>
              <a:rPr lang="en-US" altLang="zh-CN" sz="2400" baseline="30000">
                <a:solidFill>
                  <a:srgbClr val="000066"/>
                </a:solidFill>
                <a:ea typeface="楷体_GB2312" pitchFamily="49" charset="-122"/>
              </a:rPr>
              <a:t>2</a:t>
            </a:r>
            <a:r>
              <a:rPr lang="en-US" altLang="zh-CN" sz="2400">
                <a:solidFill>
                  <a:srgbClr val="000066"/>
                </a:solidFill>
                <a:ea typeface="楷体_GB2312" pitchFamily="49" charset="-122"/>
              </a:rPr>
              <a:t>)</a:t>
            </a:r>
            <a:r>
              <a:rPr lang="zh-CN" altLang="en-US" sz="2400">
                <a:solidFill>
                  <a:srgbClr val="000066"/>
                </a:solidFill>
                <a:ea typeface="楷体_GB2312" pitchFamily="49" charset="-122"/>
              </a:rPr>
              <a:t>计算时间</a:t>
            </a:r>
          </a:p>
          <a:p>
            <a:pPr eaLnBrk="1" hangingPunct="1">
              <a:buFont typeface="Wingdings" panose="05000000000000000000" pitchFamily="2" charset="2"/>
              <a:buNone/>
            </a:pPr>
            <a:r>
              <a:rPr lang="zh-CN" altLang="en-US" sz="2400">
                <a:solidFill>
                  <a:srgbClr val="000066"/>
                </a:solidFill>
                <a:ea typeface="楷体_GB2312" pitchFamily="49" charset="-122"/>
              </a:rPr>
              <a:t>但可以证明，算法</a:t>
            </a:r>
            <a:r>
              <a:rPr lang="en-US" altLang="zh-CN" sz="2400" b="1">
                <a:solidFill>
                  <a:srgbClr val="000066"/>
                </a:solidFill>
                <a:ea typeface="楷体_GB2312" pitchFamily="49" charset="-122"/>
              </a:rPr>
              <a:t>RandomizedSelect</a:t>
            </a:r>
            <a:r>
              <a:rPr lang="zh-CN" altLang="en-US" sz="2400">
                <a:solidFill>
                  <a:srgbClr val="000066"/>
                </a:solidFill>
                <a:ea typeface="楷体_GB2312" pitchFamily="49" charset="-122"/>
              </a:rPr>
              <a:t>可以在</a:t>
            </a:r>
            <a:r>
              <a:rPr lang="en-US" altLang="zh-CN" sz="2400">
                <a:solidFill>
                  <a:srgbClr val="000066"/>
                </a:solidFill>
                <a:ea typeface="楷体_GB2312" pitchFamily="49" charset="-122"/>
              </a:rPr>
              <a:t>O(n)</a:t>
            </a:r>
            <a:r>
              <a:rPr lang="zh-CN" altLang="en-US" sz="2400">
                <a:solidFill>
                  <a:srgbClr val="000066"/>
                </a:solidFill>
                <a:ea typeface="楷体_GB2312" pitchFamily="49" charset="-122"/>
              </a:rPr>
              <a:t>平均时间内找出</a:t>
            </a:r>
            <a:r>
              <a:rPr lang="en-US" altLang="zh-CN" sz="2400">
                <a:solidFill>
                  <a:srgbClr val="000066"/>
                </a:solidFill>
                <a:ea typeface="楷体_GB2312" pitchFamily="49" charset="-122"/>
              </a:rPr>
              <a:t>n</a:t>
            </a:r>
            <a:r>
              <a:rPr lang="zh-CN" altLang="en-US" sz="2400">
                <a:solidFill>
                  <a:srgbClr val="000066"/>
                </a:solidFill>
                <a:ea typeface="楷体_GB2312" pitchFamily="49" charset="-122"/>
              </a:rPr>
              <a:t>个输入元素中的第</a:t>
            </a:r>
            <a:r>
              <a:rPr lang="en-US" altLang="zh-CN" sz="2400">
                <a:solidFill>
                  <a:srgbClr val="000066"/>
                </a:solidFill>
                <a:ea typeface="楷体_GB2312" pitchFamily="49" charset="-122"/>
              </a:rPr>
              <a:t>k</a:t>
            </a:r>
            <a:r>
              <a:rPr lang="zh-CN" altLang="en-US" sz="2400">
                <a:solidFill>
                  <a:srgbClr val="000066"/>
                </a:solidFill>
                <a:ea typeface="楷体_GB2312" pitchFamily="49" charset="-122"/>
              </a:rPr>
              <a:t>小元素。</a:t>
            </a:r>
            <a:endParaRPr lang="en-US" altLang="zh-CN" sz="2400">
              <a:solidFill>
                <a:srgbClr val="000066"/>
              </a:solidFill>
              <a:ea typeface="楷体_GB2312" pitchFamily="49" charset="-122"/>
            </a:endParaRPr>
          </a:p>
          <a:p>
            <a:pPr eaLnBrk="1" hangingPunct="1">
              <a:buFont typeface="Wingdings" panose="05000000000000000000" pitchFamily="2" charset="2"/>
              <a:buNone/>
            </a:pPr>
            <a:endParaRPr lang="zh-CN" altLang="en-US" sz="2400">
              <a:solidFill>
                <a:srgbClr val="000066"/>
              </a:solidFill>
              <a:ea typeface="楷体_GB2312" pitchFamily="49" charset="-122"/>
            </a:endParaRPr>
          </a:p>
        </p:txBody>
      </p:sp>
      <p:sp>
        <p:nvSpPr>
          <p:cNvPr id="16" name="矩形 15"/>
          <p:cNvSpPr>
            <a:spLocks noChangeArrowheads="1"/>
          </p:cNvSpPr>
          <p:nvPr/>
        </p:nvSpPr>
        <p:spPr bwMode="auto">
          <a:xfrm>
            <a:off x="107950" y="6351588"/>
            <a:ext cx="79200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2225"/>
              </a:spcBef>
            </a:pPr>
            <a:r>
              <a:rPr lang="zh-CN" altLang="en-US" b="1">
                <a:solidFill>
                  <a:srgbClr val="FF0000"/>
                </a:solidFill>
                <a:latin typeface="微软雅黑" panose="020B0503020204020204" pitchFamily="34" charset="-122"/>
                <a:ea typeface="微软雅黑" panose="020B0503020204020204" pitchFamily="34" charset="-122"/>
              </a:rPr>
              <a:t>有没有最坏情况下依然为线性的算法？</a:t>
            </a:r>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linds(horizontal)">
                                      <p:cBhvr>
                                        <p:cTn id="19" dur="500"/>
                                        <p:tgtEl>
                                          <p:spTgt spid="1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图片 1"/>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587375" y="1293813"/>
            <a:ext cx="79692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Rectangle 5"/>
          <p:cNvSpPr>
            <a:spLocks noChangeArrowheads="1"/>
          </p:cNvSpPr>
          <p:nvPr/>
        </p:nvSpPr>
        <p:spPr bwMode="auto">
          <a:xfrm>
            <a:off x="684213" y="0"/>
            <a:ext cx="7772400" cy="1143000"/>
          </a:xfrm>
          <a:prstGeom prst="rect">
            <a:avLst/>
          </a:prstGeom>
          <a:noFill/>
          <a:ln>
            <a:noFill/>
          </a:ln>
          <a:effectLst/>
        </p:spPr>
        <p:txBody>
          <a:bodyPr anchor="ctr"/>
          <a:lstStyle/>
          <a:p>
            <a:pPr>
              <a:spcBef>
                <a:spcPct val="20000"/>
              </a:spcBef>
              <a:buClr>
                <a:schemeClr val="accent1"/>
              </a:buClr>
              <a:buSzPct val="65000"/>
              <a:buFont typeface="Wingdings" panose="05000000000000000000" pitchFamily="2" charset="2"/>
              <a:buNone/>
              <a:defRPr/>
            </a:pPr>
            <a:r>
              <a:rPr lang="en-US" altLang="zh-CN" sz="4400" dirty="0">
                <a:effectLst>
                  <a:outerShdw blurRad="38100" dist="38100" dir="2700000" algn="tl">
                    <a:srgbClr val="C0C0C0"/>
                  </a:outerShdw>
                </a:effectLst>
                <a:latin typeface="黑体" panose="02010609060101010101" pitchFamily="49" charset="-122"/>
                <a:ea typeface="黑体" panose="02010609060101010101" pitchFamily="49" charset="-122"/>
                <a:cs typeface="Times New Roman" panose="02020603050405020304" pitchFamily="18" charset="0"/>
              </a:rPr>
              <a:t>2.9 </a:t>
            </a:r>
            <a:r>
              <a:rPr lang="zh-CN" altLang="en-US" sz="4400" dirty="0">
                <a:effectLst>
                  <a:outerShdw blurRad="38100" dist="38100" dir="2700000" algn="tl">
                    <a:srgbClr val="C0C0C0"/>
                  </a:outerShdw>
                </a:effectLst>
                <a:latin typeface="黑体" panose="02010609060101010101" pitchFamily="49" charset="-122"/>
                <a:ea typeface="黑体" panose="02010609060101010101" pitchFamily="49" charset="-122"/>
                <a:cs typeface="Times New Roman" panose="02020603050405020304" pitchFamily="18" charset="0"/>
              </a:rPr>
              <a:t>线性时间选择</a:t>
            </a:r>
          </a:p>
        </p:txBody>
      </p:sp>
      <p:sp>
        <p:nvSpPr>
          <p:cNvPr id="56324" name="文本框 3"/>
          <p:cNvSpPr txBox="1">
            <a:spLocks noChangeArrowheads="1"/>
          </p:cNvSpPr>
          <p:nvPr/>
        </p:nvSpPr>
        <p:spPr bwMode="auto">
          <a:xfrm>
            <a:off x="342900" y="1016000"/>
            <a:ext cx="2019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r>
              <a:rPr lang="zh-CN" altLang="en-US" sz="2400" b="1">
                <a:solidFill>
                  <a:srgbClr val="FF0000"/>
                </a:solidFill>
                <a:sym typeface="宋体" panose="02010600030101010101" pitchFamily="2" charset="-122"/>
              </a:rPr>
              <a:t>计算耗时分析</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363" y="1974850"/>
            <a:ext cx="48768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object 3"/>
          <p:cNvSpPr txBox="1">
            <a:spLocks noChangeArrowheads="1"/>
          </p:cNvSpPr>
          <p:nvPr/>
        </p:nvSpPr>
        <p:spPr bwMode="auto">
          <a:xfrm>
            <a:off x="955675" y="4437063"/>
            <a:ext cx="724376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127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lgn="just">
              <a:spcBef>
                <a:spcPts val="100"/>
              </a:spcBef>
            </a:pPr>
            <a:r>
              <a:rPr lang="zh-CN" altLang="zh-CN" b="1">
                <a:cs typeface="Arial" panose="020B0604020202020204" pitchFamily="34" charset="0"/>
              </a:rPr>
              <a:t>1</a:t>
            </a:r>
            <a:r>
              <a:rPr lang="zh-CN" altLang="zh-CN" b="1">
                <a:latin typeface="微软雅黑" panose="020B0503020204020204" pitchFamily="34" charset="-122"/>
                <a:ea typeface="微软雅黑" panose="020B0503020204020204" pitchFamily="34" charset="-122"/>
              </a:rPr>
              <a:t>）将</a:t>
            </a:r>
            <a:r>
              <a:rPr lang="zh-CN" altLang="zh-CN" b="1">
                <a:cs typeface="Arial" panose="020B0604020202020204" pitchFamily="34" charset="0"/>
              </a:rPr>
              <a:t>n</a:t>
            </a:r>
            <a:r>
              <a:rPr lang="zh-CN" altLang="zh-CN" b="1">
                <a:latin typeface="微软雅黑" panose="020B0503020204020204" pitchFamily="34" charset="-122"/>
                <a:ea typeface="微软雅黑" panose="020B0503020204020204" pitchFamily="34" charset="-122"/>
              </a:rPr>
              <a:t>个输入元素划分成</a:t>
            </a:r>
            <a:r>
              <a:rPr lang="zh-CN" altLang="zh-CN">
                <a:latin typeface="Lucida Sans Unicode" panose="020B0602030504020204" pitchFamily="34" charset="0"/>
                <a:cs typeface="Lucida Sans Unicode" panose="020B0602030504020204" pitchFamily="34" charset="0"/>
              </a:rPr>
              <a:t>⌊</a:t>
            </a:r>
            <a:r>
              <a:rPr lang="zh-CN" altLang="zh-CN">
                <a:cs typeface="Arial" panose="020B0604020202020204" pitchFamily="34" charset="0"/>
              </a:rPr>
              <a:t>n/</a:t>
            </a:r>
            <a:r>
              <a:rPr lang="en-US" altLang="zh-CN">
                <a:cs typeface="Arial" panose="020B0604020202020204" pitchFamily="34" charset="0"/>
              </a:rPr>
              <a:t>5</a:t>
            </a:r>
            <a:r>
              <a:rPr lang="zh-CN" altLang="zh-CN">
                <a:latin typeface="Lucida Sans Unicode" panose="020B0602030504020204" pitchFamily="34" charset="0"/>
                <a:cs typeface="Lucida Sans Unicode" panose="020B0602030504020204" pitchFamily="34" charset="0"/>
              </a:rPr>
              <a:t>⌋</a:t>
            </a:r>
            <a:r>
              <a:rPr lang="zh-CN" altLang="zh-CN" b="1">
                <a:latin typeface="微软雅黑" panose="020B0503020204020204" pitchFamily="34" charset="-122"/>
                <a:ea typeface="微软雅黑" panose="020B0503020204020204" pitchFamily="34" charset="-122"/>
              </a:rPr>
              <a:t>个组，每组</a:t>
            </a:r>
            <a:r>
              <a:rPr lang="zh-CN" altLang="zh-CN" b="1">
                <a:cs typeface="Arial" panose="020B0604020202020204" pitchFamily="34" charset="0"/>
              </a:rPr>
              <a:t>5</a:t>
            </a:r>
            <a:r>
              <a:rPr lang="zh-CN" altLang="zh-CN" b="1">
                <a:latin typeface="微软雅黑" panose="020B0503020204020204" pitchFamily="34" charset="-122"/>
                <a:ea typeface="微软雅黑" panose="020B0503020204020204" pitchFamily="34" charset="-122"/>
              </a:rPr>
              <a:t>个元素</a:t>
            </a:r>
            <a:r>
              <a:rPr lang="zh-CN" altLang="en-US" b="1">
                <a:latin typeface="微软雅黑" panose="020B0503020204020204" pitchFamily="34" charset="-122"/>
                <a:ea typeface="微软雅黑" panose="020B0503020204020204" pitchFamily="34" charset="-122"/>
              </a:rPr>
              <a:t>。</a:t>
            </a:r>
            <a:r>
              <a:rPr lang="zh-CN" altLang="zh-CN" b="1">
                <a:latin typeface="微软雅黑" panose="020B0503020204020204" pitchFamily="34" charset="-122"/>
                <a:ea typeface="微软雅黑" panose="020B0503020204020204" pitchFamily="34" charset="-122"/>
              </a:rPr>
              <a:t>剩下</a:t>
            </a:r>
            <a:r>
              <a:rPr lang="zh-CN" altLang="zh-CN" b="1">
                <a:cs typeface="Arial" panose="020B0604020202020204" pitchFamily="34" charset="0"/>
              </a:rPr>
              <a:t>n mod 5</a:t>
            </a:r>
            <a:r>
              <a:rPr lang="zh-CN" altLang="zh-CN" b="1">
                <a:latin typeface="微软雅黑" panose="020B0503020204020204" pitchFamily="34" charset="-122"/>
                <a:ea typeface="微软雅黑" panose="020B0503020204020204" pitchFamily="34" charset="-122"/>
              </a:rPr>
              <a:t>个元素</a:t>
            </a:r>
            <a:endParaRPr lang="zh-CN" altLang="zh-CN">
              <a:latin typeface="微软雅黑" panose="020B0503020204020204" pitchFamily="34" charset="-122"/>
              <a:ea typeface="微软雅黑" panose="020B0503020204020204" pitchFamily="34" charset="-122"/>
            </a:endParaRPr>
          </a:p>
        </p:txBody>
      </p:sp>
      <p:sp>
        <p:nvSpPr>
          <p:cNvPr id="57348" name="object 8"/>
          <p:cNvSpPr txBox="1">
            <a:spLocks noChangeArrowheads="1"/>
          </p:cNvSpPr>
          <p:nvPr/>
        </p:nvSpPr>
        <p:spPr bwMode="auto">
          <a:xfrm>
            <a:off x="763588" y="1162050"/>
            <a:ext cx="2290762"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100"/>
              </a:spcBef>
            </a:pPr>
            <a:r>
              <a:rPr lang="zh-CN" altLang="zh-CN" b="1">
                <a:solidFill>
                  <a:srgbClr val="FF0000"/>
                </a:solidFill>
                <a:cs typeface="Arial" panose="020B0604020202020204" pitchFamily="34" charset="0"/>
              </a:rPr>
              <a:t>Select</a:t>
            </a:r>
            <a:r>
              <a:rPr lang="zh-CN" altLang="zh-CN" b="1">
                <a:solidFill>
                  <a:srgbClr val="FF0000"/>
                </a:solidFill>
                <a:latin typeface="微软雅黑" panose="020B0503020204020204" pitchFamily="34" charset="-122"/>
                <a:ea typeface="微软雅黑" panose="020B0503020204020204" pitchFamily="34" charset="-122"/>
              </a:rPr>
              <a:t>算法</a:t>
            </a:r>
            <a:r>
              <a:rPr lang="zh-CN" altLang="zh-CN">
                <a:latin typeface="微软雅黑" panose="020B0503020204020204" pitchFamily="34" charset="-122"/>
                <a:ea typeface="微软雅黑" panose="020B0503020204020204" pitchFamily="34" charset="-122"/>
              </a:rPr>
              <a:t>：</a:t>
            </a:r>
          </a:p>
        </p:txBody>
      </p:sp>
      <p:sp>
        <p:nvSpPr>
          <p:cNvPr id="10" name="Rectangle 5"/>
          <p:cNvSpPr>
            <a:spLocks noChangeArrowheads="1"/>
          </p:cNvSpPr>
          <p:nvPr/>
        </p:nvSpPr>
        <p:spPr bwMode="auto">
          <a:xfrm>
            <a:off x="684213" y="0"/>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zh-CN" sz="4400" dirty="0">
                <a:effectLst>
                  <a:outerShdw blurRad="38100" dist="38100" dir="2700000" algn="tl">
                    <a:srgbClr val="C0C0C0"/>
                  </a:outerShdw>
                </a:effectLst>
                <a:latin typeface="黑体" pitchFamily="2" charset="-122"/>
                <a:ea typeface="黑体" pitchFamily="2" charset="-122"/>
                <a:cs typeface="Times New Roman" pitchFamily="18" charset="0"/>
              </a:rPr>
              <a:t>2.9 </a:t>
            </a:r>
            <a:r>
              <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rPr>
              <a:t>线性时间选择</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object 8"/>
          <p:cNvSpPr txBox="1">
            <a:spLocks noChangeArrowheads="1"/>
          </p:cNvSpPr>
          <p:nvPr/>
        </p:nvSpPr>
        <p:spPr bwMode="auto">
          <a:xfrm>
            <a:off x="763588" y="1162050"/>
            <a:ext cx="2290762"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100"/>
              </a:spcBef>
            </a:pPr>
            <a:r>
              <a:rPr lang="zh-CN" altLang="zh-CN" b="1">
                <a:solidFill>
                  <a:srgbClr val="FF0000"/>
                </a:solidFill>
                <a:cs typeface="Arial" panose="020B0604020202020204" pitchFamily="34" charset="0"/>
              </a:rPr>
              <a:t>Select</a:t>
            </a:r>
            <a:r>
              <a:rPr lang="zh-CN" altLang="zh-CN" b="1">
                <a:solidFill>
                  <a:srgbClr val="FF0000"/>
                </a:solidFill>
                <a:latin typeface="微软雅黑" panose="020B0503020204020204" pitchFamily="34" charset="-122"/>
                <a:ea typeface="微软雅黑" panose="020B0503020204020204" pitchFamily="34" charset="-122"/>
              </a:rPr>
              <a:t>算法</a:t>
            </a:r>
            <a:r>
              <a:rPr lang="zh-CN" altLang="zh-CN">
                <a:latin typeface="微软雅黑" panose="020B0503020204020204" pitchFamily="34" charset="-122"/>
                <a:ea typeface="微软雅黑" panose="020B0503020204020204" pitchFamily="34" charset="-122"/>
              </a:rPr>
              <a:t>：</a:t>
            </a:r>
          </a:p>
        </p:txBody>
      </p:sp>
      <p:sp>
        <p:nvSpPr>
          <p:cNvPr id="10" name="Rectangle 5"/>
          <p:cNvSpPr>
            <a:spLocks noChangeArrowheads="1"/>
          </p:cNvSpPr>
          <p:nvPr/>
        </p:nvSpPr>
        <p:spPr bwMode="auto">
          <a:xfrm>
            <a:off x="684213" y="0"/>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zh-CN" sz="4400" dirty="0">
                <a:effectLst>
                  <a:outerShdw blurRad="38100" dist="38100" dir="2700000" algn="tl">
                    <a:srgbClr val="C0C0C0"/>
                  </a:outerShdw>
                </a:effectLst>
                <a:latin typeface="黑体" pitchFamily="2" charset="-122"/>
                <a:ea typeface="黑体" pitchFamily="2" charset="-122"/>
                <a:cs typeface="Times New Roman" pitchFamily="18" charset="0"/>
              </a:rPr>
              <a:t>2.9 </a:t>
            </a:r>
            <a:r>
              <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rPr>
              <a:t>线性时间选择</a:t>
            </a:r>
          </a:p>
        </p:txBody>
      </p:sp>
      <p:pic>
        <p:nvPicPr>
          <p:cNvPr id="58372"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119313"/>
            <a:ext cx="4945063"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object 3"/>
          <p:cNvSpPr txBox="1">
            <a:spLocks noChangeArrowheads="1"/>
          </p:cNvSpPr>
          <p:nvPr/>
        </p:nvSpPr>
        <p:spPr bwMode="auto">
          <a:xfrm>
            <a:off x="1000125" y="4402138"/>
            <a:ext cx="7100888"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430" rIns="0" bIns="0">
            <a:spAutoFit/>
          </a:bodyPr>
          <a:lstStyle>
            <a:lvl1pPr marL="127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88"/>
              </a:spcBef>
            </a:pPr>
            <a:r>
              <a:rPr lang="zh-CN" altLang="zh-CN" b="1">
                <a:latin typeface="微软雅黑" panose="020B0503020204020204" pitchFamily="34" charset="-122"/>
                <a:ea typeface="微软雅黑" panose="020B0503020204020204" pitchFamily="34" charset="-122"/>
              </a:rPr>
              <a:t>用排序算法，将每组中的元素排好序，取出每组的中位数，共</a:t>
            </a:r>
            <a:r>
              <a:rPr lang="zh-CN" altLang="zh-CN">
                <a:latin typeface="Lucida Sans Unicode" panose="020B0602030504020204" pitchFamily="34" charset="0"/>
                <a:cs typeface="Lucida Sans Unicode" panose="020B0602030504020204" pitchFamily="34" charset="0"/>
              </a:rPr>
              <a:t>⌊</a:t>
            </a:r>
            <a:r>
              <a:rPr lang="zh-CN" altLang="zh-CN">
                <a:cs typeface="Arial" panose="020B0604020202020204" pitchFamily="34" charset="0"/>
              </a:rPr>
              <a:t>n/</a:t>
            </a:r>
            <a:r>
              <a:rPr lang="en-US" altLang="zh-CN">
                <a:cs typeface="Arial" panose="020B0604020202020204" pitchFamily="34" charset="0"/>
              </a:rPr>
              <a:t>5</a:t>
            </a:r>
            <a:r>
              <a:rPr lang="zh-CN" altLang="zh-CN">
                <a:latin typeface="Lucida Sans Unicode" panose="020B0602030504020204" pitchFamily="34" charset="0"/>
                <a:cs typeface="Lucida Sans Unicode" panose="020B0602030504020204" pitchFamily="34" charset="0"/>
              </a:rPr>
              <a:t>⌋</a:t>
            </a:r>
            <a:r>
              <a:rPr lang="zh-CN" altLang="zh-CN" b="1">
                <a:latin typeface="微软雅黑" panose="020B0503020204020204" pitchFamily="34" charset="-122"/>
                <a:ea typeface="微软雅黑" panose="020B0503020204020204" pitchFamily="34" charset="-122"/>
              </a:rPr>
              <a:t>个。</a:t>
            </a:r>
            <a:endParaRPr lang="zh-CN" altLang="zh-CN">
              <a:latin typeface="微软雅黑" panose="020B0503020204020204" pitchFamily="34" charset="-122"/>
              <a:ea typeface="微软雅黑" panose="020B0503020204020204" pitchFamily="34" charset="-122"/>
            </a:endParaRPr>
          </a:p>
        </p:txBody>
      </p:sp>
      <p:pic>
        <p:nvPicPr>
          <p:cNvPr id="58374"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5388" y="2951163"/>
            <a:ext cx="639762"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684213" y="0"/>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zh-CN" sz="4400" dirty="0">
                <a:effectLst>
                  <a:outerShdw blurRad="38100" dist="38100" dir="2700000" algn="tl">
                    <a:srgbClr val="C0C0C0"/>
                  </a:outerShdw>
                </a:effectLst>
                <a:latin typeface="黑体" pitchFamily="2" charset="-122"/>
                <a:ea typeface="黑体" pitchFamily="2" charset="-122"/>
                <a:cs typeface="Times New Roman" pitchFamily="18" charset="0"/>
              </a:rPr>
              <a:t>2.9 </a:t>
            </a:r>
            <a:r>
              <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rPr>
              <a:t>线性时间选择</a:t>
            </a:r>
          </a:p>
        </p:txBody>
      </p:sp>
      <p:pic>
        <p:nvPicPr>
          <p:cNvPr id="59395"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8" y="1928813"/>
            <a:ext cx="4945062"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object 7"/>
          <p:cNvSpPr txBox="1">
            <a:spLocks/>
          </p:cNvSpPr>
          <p:nvPr/>
        </p:nvSpPr>
        <p:spPr bwMode="auto">
          <a:xfrm>
            <a:off x="1370013" y="4365625"/>
            <a:ext cx="6400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ts val="100"/>
              </a:spcBef>
            </a:pPr>
            <a:r>
              <a:rPr lang="en-US" altLang="zh-CN">
                <a:cs typeface="Arial" panose="020B0604020202020204" pitchFamily="34" charset="0"/>
              </a:rPr>
              <a:t>2</a:t>
            </a:r>
            <a:r>
              <a:rPr lang="zh-CN" altLang="en-US">
                <a:latin typeface="微软雅黑" panose="020B0503020204020204" pitchFamily="34" charset="-122"/>
                <a:ea typeface="微软雅黑" panose="020B0503020204020204" pitchFamily="34" charset="-122"/>
              </a:rPr>
              <a:t>）调用</a:t>
            </a:r>
            <a:r>
              <a:rPr lang="en-US" altLang="zh-CN" b="1">
                <a:solidFill>
                  <a:srgbClr val="FF0000"/>
                </a:solidFill>
                <a:cs typeface="Arial" panose="020B0604020202020204" pitchFamily="34" charset="0"/>
              </a:rPr>
              <a:t>Select</a:t>
            </a:r>
            <a:r>
              <a:rPr lang="zh-CN" altLang="en-US">
                <a:latin typeface="微软雅黑" panose="020B0503020204020204" pitchFamily="34" charset="-122"/>
                <a:ea typeface="微软雅黑" panose="020B0503020204020204" pitchFamily="34" charset="-122"/>
              </a:rPr>
              <a:t>来找出这</a:t>
            </a:r>
            <a:r>
              <a:rPr lang="zh-CN" altLang="en-US">
                <a:latin typeface="Lucida Sans Unicode" panose="020B0602030504020204" pitchFamily="34" charset="0"/>
                <a:cs typeface="Lucida Sans Unicode" panose="020B0602030504020204" pitchFamily="34" charset="0"/>
              </a:rPr>
              <a:t>⌊</a:t>
            </a:r>
            <a:r>
              <a:rPr lang="en-US" altLang="zh-CN">
                <a:latin typeface="Times New Roman" panose="02020603050405020304" pitchFamily="18" charset="0"/>
                <a:cs typeface="Times New Roman" panose="02020603050405020304" pitchFamily="18" charset="0"/>
              </a:rPr>
              <a:t>n/5</a:t>
            </a:r>
            <a:r>
              <a:rPr lang="zh-CN" altLang="en-US">
                <a:latin typeface="Lucida Sans Unicode" panose="020B0602030504020204" pitchFamily="34" charset="0"/>
                <a:cs typeface="Lucida Sans Unicode" panose="020B0602030504020204" pitchFamily="34" charset="0"/>
              </a:rPr>
              <a:t>⌋</a:t>
            </a:r>
            <a:r>
              <a:rPr lang="zh-CN" altLang="en-US">
                <a:latin typeface="微软雅黑" panose="020B0503020204020204" pitchFamily="34" charset="-122"/>
                <a:ea typeface="微软雅黑" panose="020B0503020204020204" pitchFamily="34" charset="-122"/>
              </a:rPr>
              <a:t>个中位数的中位数</a:t>
            </a:r>
            <a:r>
              <a:rPr lang="en-US" altLang="zh-CN" b="1" i="1">
                <a:cs typeface="Arial" panose="020B0604020202020204" pitchFamily="34" charset="0"/>
              </a:rPr>
              <a:t>x</a:t>
            </a:r>
            <a:r>
              <a:rPr lang="zh-CN" altLang="en-US">
                <a:latin typeface="微软雅黑" panose="020B0503020204020204" pitchFamily="34" charset="-122"/>
                <a:ea typeface="微软雅黑" panose="020B0503020204020204" pitchFamily="34" charset="-122"/>
              </a:rPr>
              <a:t>。</a:t>
            </a:r>
          </a:p>
        </p:txBody>
      </p:sp>
      <p:pic>
        <p:nvPicPr>
          <p:cNvPr id="59397"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4475" y="2343150"/>
            <a:ext cx="639763"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8" name="object 8"/>
          <p:cNvSpPr txBox="1">
            <a:spLocks noChangeArrowheads="1"/>
          </p:cNvSpPr>
          <p:nvPr/>
        </p:nvSpPr>
        <p:spPr bwMode="auto">
          <a:xfrm>
            <a:off x="763588" y="1162050"/>
            <a:ext cx="2290762"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100"/>
              </a:spcBef>
            </a:pPr>
            <a:r>
              <a:rPr lang="zh-CN" altLang="zh-CN" b="1">
                <a:solidFill>
                  <a:srgbClr val="FF0000"/>
                </a:solidFill>
                <a:cs typeface="Arial" panose="020B0604020202020204" pitchFamily="34" charset="0"/>
              </a:rPr>
              <a:t>Select</a:t>
            </a:r>
            <a:r>
              <a:rPr lang="zh-CN" altLang="zh-CN" b="1">
                <a:solidFill>
                  <a:srgbClr val="FF0000"/>
                </a:solidFill>
                <a:latin typeface="微软雅黑" panose="020B0503020204020204" pitchFamily="34" charset="-122"/>
                <a:ea typeface="微软雅黑" panose="020B0503020204020204" pitchFamily="34" charset="-122"/>
              </a:rPr>
              <a:t>算法</a:t>
            </a:r>
            <a:r>
              <a:rPr lang="zh-CN" altLang="zh-CN">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684213" y="0"/>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zh-CN" sz="4400" dirty="0">
                <a:effectLst>
                  <a:outerShdw blurRad="38100" dist="38100" dir="2700000" algn="tl">
                    <a:srgbClr val="C0C0C0"/>
                  </a:outerShdw>
                </a:effectLst>
                <a:latin typeface="黑体" pitchFamily="2" charset="-122"/>
                <a:ea typeface="黑体" pitchFamily="2" charset="-122"/>
                <a:cs typeface="Times New Roman" pitchFamily="18" charset="0"/>
              </a:rPr>
              <a:t>2.9 </a:t>
            </a:r>
            <a:r>
              <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rPr>
              <a:t>线性时间选择</a:t>
            </a:r>
          </a:p>
        </p:txBody>
      </p:sp>
      <p:pic>
        <p:nvPicPr>
          <p:cNvPr id="60419"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916113"/>
            <a:ext cx="4983163"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object 3"/>
          <p:cNvSpPr txBox="1">
            <a:spLocks noChangeArrowheads="1"/>
          </p:cNvSpPr>
          <p:nvPr/>
        </p:nvSpPr>
        <p:spPr bwMode="auto">
          <a:xfrm>
            <a:off x="1041400" y="4578350"/>
            <a:ext cx="5043488"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lnSpc>
                <a:spcPts val="3488"/>
              </a:lnSpc>
              <a:spcBef>
                <a:spcPts val="100"/>
              </a:spcBef>
            </a:pPr>
            <a:r>
              <a:rPr lang="zh-CN" altLang="zh-CN">
                <a:latin typeface="微软雅黑" panose="020B0503020204020204" pitchFamily="34" charset="-122"/>
                <a:ea typeface="微软雅黑" panose="020B0503020204020204" pitchFamily="34" charset="-122"/>
              </a:rPr>
              <a:t>最少有一半中位数 </a:t>
            </a:r>
            <a:r>
              <a:rPr lang="zh-CN" altLang="zh-CN">
                <a:cs typeface="Arial" panose="020B0604020202020204" pitchFamily="34" charset="0"/>
              </a:rPr>
              <a:t>≤ x, </a:t>
            </a:r>
            <a:r>
              <a:rPr lang="zh-CN" altLang="zh-CN">
                <a:latin typeface="微软雅黑" panose="020B0503020204020204" pitchFamily="34" charset="-122"/>
                <a:ea typeface="微软雅黑" panose="020B0503020204020204" pitchFamily="34" charset="-122"/>
              </a:rPr>
              <a:t>也就是</a:t>
            </a:r>
          </a:p>
          <a:p>
            <a:pPr>
              <a:lnSpc>
                <a:spcPts val="3488"/>
              </a:lnSpc>
            </a:pPr>
            <a:r>
              <a:rPr lang="zh-CN" altLang="zh-CN">
                <a:latin typeface="Lucida Sans Unicode" panose="020B0602030504020204" pitchFamily="34" charset="0"/>
                <a:cs typeface="Lucida Sans Unicode" panose="020B0602030504020204" pitchFamily="34" charset="0"/>
              </a:rPr>
              <a:t>⌊⌊</a:t>
            </a:r>
            <a:r>
              <a:rPr lang="zh-CN" altLang="zh-CN">
                <a:latin typeface="Times New Roman" panose="02020603050405020304" pitchFamily="18" charset="0"/>
                <a:cs typeface="Times New Roman" panose="02020603050405020304" pitchFamily="18" charset="0"/>
              </a:rPr>
              <a:t>n/5</a:t>
            </a:r>
            <a:r>
              <a:rPr lang="zh-CN" altLang="zh-CN">
                <a:latin typeface="Lucida Sans Unicode" panose="020B0602030504020204" pitchFamily="34" charset="0"/>
                <a:cs typeface="Lucida Sans Unicode" panose="020B0602030504020204" pitchFamily="34" charset="0"/>
              </a:rPr>
              <a:t>⌋ </a:t>
            </a:r>
            <a:r>
              <a:rPr lang="zh-CN" altLang="zh-CN">
                <a:latin typeface="Times New Roman" panose="02020603050405020304" pitchFamily="18" charset="0"/>
                <a:cs typeface="Times New Roman" panose="02020603050405020304" pitchFamily="18" charset="0"/>
              </a:rPr>
              <a:t>/2</a:t>
            </a:r>
            <a:r>
              <a:rPr lang="zh-CN" altLang="zh-CN">
                <a:latin typeface="Lucida Sans Unicode" panose="020B0602030504020204" pitchFamily="34" charset="0"/>
                <a:cs typeface="Lucida Sans Unicode" panose="020B0602030504020204" pitchFamily="34" charset="0"/>
              </a:rPr>
              <a:t>⌋</a:t>
            </a:r>
            <a:r>
              <a:rPr lang="zh-CN" altLang="zh-CN">
                <a:cs typeface="Arial" panose="020B0604020202020204" pitchFamily="34" charset="0"/>
              </a:rPr>
              <a:t>= </a:t>
            </a:r>
            <a:r>
              <a:rPr lang="zh-CN" altLang="zh-CN">
                <a:latin typeface="Lucida Sans Unicode" panose="020B0602030504020204" pitchFamily="34" charset="0"/>
                <a:cs typeface="Lucida Sans Unicode" panose="020B0602030504020204" pitchFamily="34" charset="0"/>
              </a:rPr>
              <a:t>⌊</a:t>
            </a:r>
            <a:r>
              <a:rPr lang="zh-CN" altLang="zh-CN">
                <a:cs typeface="Arial" panose="020B0604020202020204" pitchFamily="34" charset="0"/>
              </a:rPr>
              <a:t>n/10</a:t>
            </a:r>
            <a:r>
              <a:rPr lang="zh-CN" altLang="zh-CN">
                <a:latin typeface="Lucida Sans Unicode" panose="020B0602030504020204" pitchFamily="34" charset="0"/>
                <a:cs typeface="Lucida Sans Unicode" panose="020B0602030504020204" pitchFamily="34" charset="0"/>
              </a:rPr>
              <a:t>⌋</a:t>
            </a:r>
          </a:p>
        </p:txBody>
      </p:sp>
      <p:pic>
        <p:nvPicPr>
          <p:cNvPr id="60421"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6488" y="2941638"/>
            <a:ext cx="639762"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684213" y="0"/>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zh-CN" sz="4400" dirty="0">
                <a:effectLst>
                  <a:outerShdw blurRad="38100" dist="38100" dir="2700000" algn="tl">
                    <a:srgbClr val="C0C0C0"/>
                  </a:outerShdw>
                </a:effectLst>
                <a:latin typeface="黑体" pitchFamily="2" charset="-122"/>
                <a:ea typeface="黑体" pitchFamily="2" charset="-122"/>
                <a:cs typeface="Times New Roman" pitchFamily="18" charset="0"/>
              </a:rPr>
              <a:t>2.9 </a:t>
            </a:r>
            <a:r>
              <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rPr>
              <a:t>线性时间选择</a:t>
            </a:r>
          </a:p>
        </p:txBody>
      </p:sp>
      <p:pic>
        <p:nvPicPr>
          <p:cNvPr id="61443"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925" y="1582738"/>
            <a:ext cx="5492750"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object 3"/>
          <p:cNvSpPr txBox="1">
            <a:spLocks noChangeArrowheads="1"/>
          </p:cNvSpPr>
          <p:nvPr/>
        </p:nvSpPr>
        <p:spPr bwMode="auto">
          <a:xfrm>
            <a:off x="539750" y="3890963"/>
            <a:ext cx="9221788"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33338">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lnSpc>
                <a:spcPts val="3488"/>
              </a:lnSpc>
              <a:spcBef>
                <a:spcPts val="100"/>
              </a:spcBef>
            </a:pPr>
            <a:endParaRPr lang="zh-CN" altLang="zh-CN">
              <a:latin typeface="Lucida Sans Unicode" panose="020B0602030504020204" pitchFamily="34" charset="0"/>
              <a:cs typeface="Lucida Sans Unicode" panose="020B0602030504020204" pitchFamily="34" charset="0"/>
            </a:endParaRPr>
          </a:p>
          <a:p>
            <a:pPr>
              <a:spcBef>
                <a:spcPts val="1625"/>
              </a:spcBef>
            </a:pPr>
            <a:r>
              <a:rPr lang="zh-CN" altLang="zh-CN">
                <a:latin typeface="微软雅黑" panose="020B0503020204020204" pitchFamily="34" charset="-122"/>
                <a:ea typeface="微软雅黑" panose="020B0503020204020204" pitchFamily="34" charset="-122"/>
              </a:rPr>
              <a:t>因此，</a:t>
            </a:r>
            <a:r>
              <a:rPr lang="zh-CN" altLang="zh-CN">
                <a:cs typeface="Arial" panose="020B0604020202020204" pitchFamily="34" charset="0"/>
              </a:rPr>
              <a:t>3 </a:t>
            </a:r>
            <a:r>
              <a:rPr lang="zh-CN" altLang="zh-CN">
                <a:latin typeface="Lucida Sans Unicode" panose="020B0602030504020204" pitchFamily="34" charset="0"/>
                <a:cs typeface="Lucida Sans Unicode" panose="020B0602030504020204" pitchFamily="34" charset="0"/>
              </a:rPr>
              <a:t>⌊</a:t>
            </a:r>
            <a:r>
              <a:rPr lang="en-US" altLang="zh-CN">
                <a:latin typeface="Lucida Sans Unicode" panose="020B0602030504020204" pitchFamily="34" charset="0"/>
                <a:cs typeface="Lucida Sans Unicode" panose="020B0602030504020204" pitchFamily="34" charset="0"/>
              </a:rPr>
              <a:t>(</a:t>
            </a:r>
            <a:r>
              <a:rPr lang="zh-CN" altLang="zh-CN">
                <a:cs typeface="Arial" panose="020B0604020202020204" pitchFamily="34" charset="0"/>
              </a:rPr>
              <a:t>n</a:t>
            </a:r>
            <a:r>
              <a:rPr lang="en-US" altLang="zh-CN">
                <a:cs typeface="Arial" panose="020B0604020202020204" pitchFamily="34" charset="0"/>
              </a:rPr>
              <a:t>-5)</a:t>
            </a:r>
            <a:r>
              <a:rPr lang="zh-CN" altLang="zh-CN">
                <a:cs typeface="Arial" panose="020B0604020202020204" pitchFamily="34" charset="0"/>
              </a:rPr>
              <a:t>/10</a:t>
            </a:r>
            <a:r>
              <a:rPr lang="zh-CN" altLang="zh-CN">
                <a:latin typeface="Lucida Sans Unicode" panose="020B0602030504020204" pitchFamily="34" charset="0"/>
                <a:cs typeface="Lucida Sans Unicode" panose="020B0602030504020204" pitchFamily="34" charset="0"/>
              </a:rPr>
              <a:t>⌋ </a:t>
            </a:r>
            <a:r>
              <a:rPr lang="zh-CN" altLang="zh-CN">
                <a:latin typeface="微软雅黑" panose="020B0503020204020204" pitchFamily="34" charset="-122"/>
                <a:ea typeface="微软雅黑" panose="020B0503020204020204" pitchFamily="34" charset="-122"/>
              </a:rPr>
              <a:t>个数 </a:t>
            </a:r>
            <a:r>
              <a:rPr lang="zh-CN" altLang="zh-CN">
                <a:cs typeface="Arial" panose="020B0604020202020204" pitchFamily="34" charset="0"/>
              </a:rPr>
              <a:t>≤ x</a:t>
            </a:r>
          </a:p>
        </p:txBody>
      </p:sp>
      <p:pic>
        <p:nvPicPr>
          <p:cNvPr id="61445"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6488" y="2941638"/>
            <a:ext cx="639762"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a:spLocks noChangeArrowheads="1"/>
          </p:cNvSpPr>
          <p:nvPr/>
        </p:nvSpPr>
        <p:spPr bwMode="auto">
          <a:xfrm>
            <a:off x="4284663" y="2492375"/>
            <a:ext cx="2447925" cy="1368425"/>
          </a:xfrm>
          <a:prstGeom prst="rect">
            <a:avLst/>
          </a:prstGeom>
          <a:noFill/>
          <a:ln w="381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eaLnBrk="1" hangingPunct="1">
              <a:spcBef>
                <a:spcPct val="20000"/>
              </a:spcBef>
              <a:buClr>
                <a:schemeClr val="accent1"/>
              </a:buClr>
              <a:buSzPct val="65000"/>
              <a:buFont typeface="Wingdings" panose="05000000000000000000" pitchFamily="2" charset="2"/>
              <a:buChar char="n"/>
            </a:pPr>
            <a:endParaRPr lang="zh-CN" altLang="en-US">
              <a:cs typeface="Times New Roman" panose="02020603050405020304" pitchFamily="18" charset="0"/>
            </a:endParaRPr>
          </a:p>
        </p:txBody>
      </p:sp>
      <p:sp>
        <p:nvSpPr>
          <p:cNvPr id="3" name="矩形 2"/>
          <p:cNvSpPr>
            <a:spLocks noChangeArrowheads="1"/>
          </p:cNvSpPr>
          <p:nvPr/>
        </p:nvSpPr>
        <p:spPr bwMode="auto">
          <a:xfrm>
            <a:off x="468313" y="5167313"/>
            <a:ext cx="4927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1625"/>
              </a:spcBef>
            </a:pPr>
            <a:r>
              <a:rPr lang="zh-CN" altLang="en-US" b="1">
                <a:cs typeface="Arial" panose="020B0604020202020204" pitchFamily="34" charset="0"/>
              </a:rPr>
              <a:t>同理</a:t>
            </a:r>
            <a:r>
              <a:rPr lang="zh-CN" altLang="en-US">
                <a:cs typeface="Arial" panose="020B0604020202020204" pitchFamily="34" charset="0"/>
              </a:rPr>
              <a:t>，</a:t>
            </a:r>
            <a:r>
              <a:rPr lang="zh-CN" altLang="zh-CN">
                <a:solidFill>
                  <a:srgbClr val="FF0000"/>
                </a:solidFill>
                <a:cs typeface="Arial" panose="020B0604020202020204" pitchFamily="34" charset="0"/>
              </a:rPr>
              <a:t>3 </a:t>
            </a:r>
            <a:r>
              <a:rPr lang="zh-CN" altLang="zh-CN">
                <a:solidFill>
                  <a:srgbClr val="FF0000"/>
                </a:solidFill>
                <a:latin typeface="Lucida Sans Unicode" panose="020B0602030504020204" pitchFamily="34" charset="0"/>
                <a:cs typeface="Lucida Sans Unicode" panose="020B0602030504020204" pitchFamily="34" charset="0"/>
              </a:rPr>
              <a:t>⌊</a:t>
            </a:r>
            <a:r>
              <a:rPr lang="en-US" altLang="zh-CN">
                <a:solidFill>
                  <a:srgbClr val="FF0000"/>
                </a:solidFill>
                <a:latin typeface="Lucida Sans Unicode" panose="020B0602030504020204" pitchFamily="34" charset="0"/>
                <a:cs typeface="Lucida Sans Unicode" panose="020B0602030504020204" pitchFamily="34" charset="0"/>
              </a:rPr>
              <a:t>(</a:t>
            </a:r>
            <a:r>
              <a:rPr lang="zh-CN" altLang="zh-CN">
                <a:solidFill>
                  <a:srgbClr val="FF0000"/>
                </a:solidFill>
                <a:cs typeface="Arial" panose="020B0604020202020204" pitchFamily="34" charset="0"/>
              </a:rPr>
              <a:t>n</a:t>
            </a:r>
            <a:r>
              <a:rPr lang="en-US" altLang="zh-CN">
                <a:solidFill>
                  <a:srgbClr val="FF0000"/>
                </a:solidFill>
                <a:cs typeface="Arial" panose="020B0604020202020204" pitchFamily="34" charset="0"/>
              </a:rPr>
              <a:t>-5)</a:t>
            </a:r>
            <a:r>
              <a:rPr lang="zh-CN" altLang="zh-CN">
                <a:solidFill>
                  <a:srgbClr val="FF0000"/>
                </a:solidFill>
                <a:cs typeface="Arial" panose="020B0604020202020204" pitchFamily="34" charset="0"/>
              </a:rPr>
              <a:t>/10</a:t>
            </a:r>
            <a:r>
              <a:rPr lang="zh-CN" altLang="zh-CN">
                <a:solidFill>
                  <a:srgbClr val="FF0000"/>
                </a:solidFill>
                <a:latin typeface="Lucida Sans Unicode" panose="020B0602030504020204" pitchFamily="34" charset="0"/>
                <a:cs typeface="Lucida Sans Unicode" panose="020B0602030504020204" pitchFamily="34" charset="0"/>
              </a:rPr>
              <a:t>⌋ </a:t>
            </a:r>
            <a:r>
              <a:rPr lang="zh-CN" altLang="zh-CN">
                <a:solidFill>
                  <a:srgbClr val="FF0000"/>
                </a:solidFill>
                <a:latin typeface="微软雅黑" panose="020B0503020204020204" pitchFamily="34" charset="-122"/>
                <a:ea typeface="微软雅黑" panose="020B0503020204020204" pitchFamily="34" charset="-122"/>
              </a:rPr>
              <a:t>个数 </a:t>
            </a:r>
            <a:r>
              <a:rPr lang="zh-CN" altLang="en-US">
                <a:solidFill>
                  <a:srgbClr val="FF0000"/>
                </a:solidFill>
                <a:cs typeface="Arial" panose="020B0604020202020204" pitchFamily="34" charset="0"/>
              </a:rPr>
              <a:t>≥</a:t>
            </a:r>
            <a:r>
              <a:rPr lang="zh-CN" altLang="zh-CN">
                <a:solidFill>
                  <a:srgbClr val="FF0000"/>
                </a:solidFill>
                <a:cs typeface="Arial" panose="020B0604020202020204" pitchFamily="34" charset="0"/>
              </a:rPr>
              <a:t> x</a:t>
            </a:r>
          </a:p>
        </p:txBody>
      </p:sp>
      <p:sp>
        <p:nvSpPr>
          <p:cNvPr id="56328" name="object 3"/>
          <p:cNvSpPr txBox="1">
            <a:spLocks noChangeArrowheads="1"/>
          </p:cNvSpPr>
          <p:nvPr/>
        </p:nvSpPr>
        <p:spPr bwMode="auto">
          <a:xfrm>
            <a:off x="2843213" y="6308725"/>
            <a:ext cx="6459537"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lgn="ctr">
              <a:spcBef>
                <a:spcPts val="2013"/>
              </a:spcBef>
            </a:pPr>
            <a:r>
              <a:rPr lang="zh-CN" altLang="zh-CN" sz="2400" b="1">
                <a:solidFill>
                  <a:srgbClr val="FF0000"/>
                </a:solidFill>
                <a:latin typeface="微软雅黑" panose="020B0503020204020204" pitchFamily="34" charset="-122"/>
                <a:ea typeface="微软雅黑" panose="020B0503020204020204" pitchFamily="34" charset="-122"/>
              </a:rPr>
              <a:t>选取</a:t>
            </a:r>
            <a:r>
              <a:rPr lang="zh-CN" altLang="zh-CN" sz="2400" b="1">
                <a:solidFill>
                  <a:srgbClr val="FF0000"/>
                </a:solidFill>
                <a:cs typeface="Arial" panose="020B0604020202020204" pitchFamily="34" charset="0"/>
              </a:rPr>
              <a:t>x</a:t>
            </a:r>
            <a:r>
              <a:rPr lang="zh-CN" altLang="zh-CN" sz="2400" b="1">
                <a:solidFill>
                  <a:srgbClr val="FF0000"/>
                </a:solidFill>
                <a:latin typeface="微软雅黑" panose="020B0503020204020204" pitchFamily="34" charset="-122"/>
                <a:ea typeface="微软雅黑" panose="020B0503020204020204" pitchFamily="34" charset="-122"/>
              </a:rPr>
              <a:t>为</a:t>
            </a:r>
            <a:r>
              <a:rPr lang="zh-CN" altLang="en-US" sz="2400" b="1">
                <a:solidFill>
                  <a:srgbClr val="FF0000"/>
                </a:solidFill>
                <a:latin typeface="微软雅黑" panose="020B0503020204020204" pitchFamily="34" charset="-122"/>
                <a:ea typeface="微软雅黑" panose="020B0503020204020204" pitchFamily="34" charset="-122"/>
              </a:rPr>
              <a:t>划分基准</a:t>
            </a:r>
            <a:r>
              <a:rPr lang="zh-CN" altLang="zh-CN" sz="2400" b="1">
                <a:solidFill>
                  <a:srgbClr val="FF0000"/>
                </a:solidFill>
                <a:latin typeface="微软雅黑" panose="020B0503020204020204" pitchFamily="34" charset="-122"/>
                <a:ea typeface="微软雅黑" panose="020B0503020204020204" pitchFamily="34" charset="-122"/>
              </a:rPr>
              <a:t>的优点？</a:t>
            </a:r>
            <a:endParaRPr lang="zh-CN" altLang="zh-CN" sz="24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632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684213" y="0"/>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zh-CN" sz="4400" dirty="0">
                <a:effectLst>
                  <a:outerShdw blurRad="38100" dist="38100" dir="2700000" algn="tl">
                    <a:srgbClr val="C0C0C0"/>
                  </a:outerShdw>
                </a:effectLst>
                <a:latin typeface="黑体" pitchFamily="2" charset="-122"/>
                <a:ea typeface="黑体" pitchFamily="2" charset="-122"/>
                <a:cs typeface="Times New Roman" pitchFamily="18" charset="0"/>
              </a:rPr>
              <a:t>2.9 </a:t>
            </a:r>
            <a:r>
              <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rPr>
              <a:t>线性时间选择</a:t>
            </a:r>
          </a:p>
        </p:txBody>
      </p:sp>
      <p:pic>
        <p:nvPicPr>
          <p:cNvPr id="62467"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925" y="1582738"/>
            <a:ext cx="5492750"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object 3"/>
          <p:cNvSpPr txBox="1">
            <a:spLocks noChangeArrowheads="1"/>
          </p:cNvSpPr>
          <p:nvPr/>
        </p:nvSpPr>
        <p:spPr bwMode="auto">
          <a:xfrm>
            <a:off x="539750" y="3890963"/>
            <a:ext cx="9221788"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33338">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lnSpc>
                <a:spcPts val="3488"/>
              </a:lnSpc>
              <a:spcBef>
                <a:spcPts val="100"/>
              </a:spcBef>
            </a:pPr>
            <a:endParaRPr lang="zh-CN" altLang="zh-CN">
              <a:latin typeface="Lucida Sans Unicode" panose="020B0602030504020204" pitchFamily="34" charset="0"/>
              <a:cs typeface="Lucida Sans Unicode" panose="020B0602030504020204" pitchFamily="34" charset="0"/>
            </a:endParaRPr>
          </a:p>
          <a:p>
            <a:pPr>
              <a:spcBef>
                <a:spcPts val="1625"/>
              </a:spcBef>
            </a:pPr>
            <a:r>
              <a:rPr lang="zh-CN" altLang="zh-CN">
                <a:latin typeface="微软雅黑" panose="020B0503020204020204" pitchFamily="34" charset="-122"/>
                <a:ea typeface="微软雅黑" panose="020B0503020204020204" pitchFamily="34" charset="-122"/>
              </a:rPr>
              <a:t>因此，</a:t>
            </a:r>
            <a:r>
              <a:rPr lang="zh-CN" altLang="zh-CN">
                <a:cs typeface="Arial" panose="020B0604020202020204" pitchFamily="34" charset="0"/>
              </a:rPr>
              <a:t>3 </a:t>
            </a:r>
            <a:r>
              <a:rPr lang="zh-CN" altLang="zh-CN">
                <a:latin typeface="Lucida Sans Unicode" panose="020B0602030504020204" pitchFamily="34" charset="0"/>
                <a:cs typeface="Lucida Sans Unicode" panose="020B0602030504020204" pitchFamily="34" charset="0"/>
              </a:rPr>
              <a:t>⌊</a:t>
            </a:r>
            <a:r>
              <a:rPr lang="en-US" altLang="zh-CN">
                <a:latin typeface="Lucida Sans Unicode" panose="020B0602030504020204" pitchFamily="34" charset="0"/>
                <a:cs typeface="Lucida Sans Unicode" panose="020B0602030504020204" pitchFamily="34" charset="0"/>
              </a:rPr>
              <a:t>(</a:t>
            </a:r>
            <a:r>
              <a:rPr lang="zh-CN" altLang="zh-CN">
                <a:cs typeface="Arial" panose="020B0604020202020204" pitchFamily="34" charset="0"/>
              </a:rPr>
              <a:t>n</a:t>
            </a:r>
            <a:r>
              <a:rPr lang="en-US" altLang="zh-CN">
                <a:cs typeface="Arial" panose="020B0604020202020204" pitchFamily="34" charset="0"/>
              </a:rPr>
              <a:t>-5)</a:t>
            </a:r>
            <a:r>
              <a:rPr lang="zh-CN" altLang="zh-CN">
                <a:cs typeface="Arial" panose="020B0604020202020204" pitchFamily="34" charset="0"/>
              </a:rPr>
              <a:t>/10</a:t>
            </a:r>
            <a:r>
              <a:rPr lang="zh-CN" altLang="zh-CN">
                <a:latin typeface="Lucida Sans Unicode" panose="020B0602030504020204" pitchFamily="34" charset="0"/>
                <a:cs typeface="Lucida Sans Unicode" panose="020B0602030504020204" pitchFamily="34" charset="0"/>
              </a:rPr>
              <a:t>⌋ </a:t>
            </a:r>
            <a:r>
              <a:rPr lang="zh-CN" altLang="zh-CN">
                <a:latin typeface="微软雅黑" panose="020B0503020204020204" pitchFamily="34" charset="-122"/>
                <a:ea typeface="微软雅黑" panose="020B0503020204020204" pitchFamily="34" charset="-122"/>
              </a:rPr>
              <a:t>个数 </a:t>
            </a:r>
            <a:r>
              <a:rPr lang="zh-CN" altLang="zh-CN">
                <a:cs typeface="Arial" panose="020B0604020202020204" pitchFamily="34" charset="0"/>
              </a:rPr>
              <a:t>≤ x</a:t>
            </a:r>
          </a:p>
        </p:txBody>
      </p:sp>
      <p:pic>
        <p:nvPicPr>
          <p:cNvPr id="62469"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6488" y="2941638"/>
            <a:ext cx="639762"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a:spLocks noChangeArrowheads="1"/>
          </p:cNvSpPr>
          <p:nvPr/>
        </p:nvSpPr>
        <p:spPr bwMode="auto">
          <a:xfrm>
            <a:off x="468313" y="5167313"/>
            <a:ext cx="4927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1625"/>
              </a:spcBef>
            </a:pPr>
            <a:r>
              <a:rPr lang="zh-CN" altLang="en-US" b="1">
                <a:cs typeface="Arial" panose="020B0604020202020204" pitchFamily="34" charset="0"/>
              </a:rPr>
              <a:t>同理</a:t>
            </a:r>
            <a:r>
              <a:rPr lang="zh-CN" altLang="en-US">
                <a:cs typeface="Arial" panose="020B0604020202020204" pitchFamily="34" charset="0"/>
              </a:rPr>
              <a:t>，</a:t>
            </a:r>
            <a:r>
              <a:rPr lang="zh-CN" altLang="zh-CN">
                <a:solidFill>
                  <a:srgbClr val="FF0000"/>
                </a:solidFill>
                <a:cs typeface="Arial" panose="020B0604020202020204" pitchFamily="34" charset="0"/>
              </a:rPr>
              <a:t>3 </a:t>
            </a:r>
            <a:r>
              <a:rPr lang="zh-CN" altLang="zh-CN">
                <a:solidFill>
                  <a:srgbClr val="FF0000"/>
                </a:solidFill>
                <a:latin typeface="Lucida Sans Unicode" panose="020B0602030504020204" pitchFamily="34" charset="0"/>
                <a:cs typeface="Lucida Sans Unicode" panose="020B0602030504020204" pitchFamily="34" charset="0"/>
              </a:rPr>
              <a:t>⌊</a:t>
            </a:r>
            <a:r>
              <a:rPr lang="en-US" altLang="zh-CN">
                <a:solidFill>
                  <a:srgbClr val="FF0000"/>
                </a:solidFill>
                <a:latin typeface="Lucida Sans Unicode" panose="020B0602030504020204" pitchFamily="34" charset="0"/>
                <a:cs typeface="Lucida Sans Unicode" panose="020B0602030504020204" pitchFamily="34" charset="0"/>
              </a:rPr>
              <a:t>(</a:t>
            </a:r>
            <a:r>
              <a:rPr lang="zh-CN" altLang="zh-CN">
                <a:solidFill>
                  <a:srgbClr val="FF0000"/>
                </a:solidFill>
                <a:cs typeface="Arial" panose="020B0604020202020204" pitchFamily="34" charset="0"/>
              </a:rPr>
              <a:t>n</a:t>
            </a:r>
            <a:r>
              <a:rPr lang="en-US" altLang="zh-CN">
                <a:solidFill>
                  <a:srgbClr val="FF0000"/>
                </a:solidFill>
                <a:cs typeface="Arial" panose="020B0604020202020204" pitchFamily="34" charset="0"/>
              </a:rPr>
              <a:t>-5)</a:t>
            </a:r>
            <a:r>
              <a:rPr lang="zh-CN" altLang="zh-CN">
                <a:solidFill>
                  <a:srgbClr val="FF0000"/>
                </a:solidFill>
                <a:cs typeface="Arial" panose="020B0604020202020204" pitchFamily="34" charset="0"/>
              </a:rPr>
              <a:t>/10</a:t>
            </a:r>
            <a:r>
              <a:rPr lang="zh-CN" altLang="zh-CN">
                <a:solidFill>
                  <a:srgbClr val="FF0000"/>
                </a:solidFill>
                <a:latin typeface="Lucida Sans Unicode" panose="020B0602030504020204" pitchFamily="34" charset="0"/>
                <a:cs typeface="Lucida Sans Unicode" panose="020B0602030504020204" pitchFamily="34" charset="0"/>
              </a:rPr>
              <a:t>⌋ </a:t>
            </a:r>
            <a:r>
              <a:rPr lang="zh-CN" altLang="zh-CN">
                <a:solidFill>
                  <a:srgbClr val="FF0000"/>
                </a:solidFill>
                <a:latin typeface="微软雅黑" panose="020B0503020204020204" pitchFamily="34" charset="-122"/>
                <a:ea typeface="微软雅黑" panose="020B0503020204020204" pitchFamily="34" charset="-122"/>
              </a:rPr>
              <a:t>个数 </a:t>
            </a:r>
            <a:r>
              <a:rPr lang="zh-CN" altLang="en-US">
                <a:solidFill>
                  <a:srgbClr val="FF0000"/>
                </a:solidFill>
                <a:cs typeface="Arial" panose="020B0604020202020204" pitchFamily="34" charset="0"/>
              </a:rPr>
              <a:t>≥</a:t>
            </a:r>
            <a:r>
              <a:rPr lang="zh-CN" altLang="zh-CN">
                <a:solidFill>
                  <a:srgbClr val="FF0000"/>
                </a:solidFill>
                <a:cs typeface="Arial" panose="020B0604020202020204" pitchFamily="34" charset="0"/>
              </a:rPr>
              <a:t> x</a:t>
            </a:r>
          </a:p>
        </p:txBody>
      </p:sp>
      <p:sp>
        <p:nvSpPr>
          <p:cNvPr id="62471" name="object 2"/>
          <p:cNvSpPr txBox="1">
            <a:spLocks noChangeArrowheads="1"/>
          </p:cNvSpPr>
          <p:nvPr/>
        </p:nvSpPr>
        <p:spPr bwMode="auto">
          <a:xfrm>
            <a:off x="406400" y="5241925"/>
            <a:ext cx="8328025" cy="1630363"/>
          </a:xfrm>
          <a:prstGeom prst="rect">
            <a:avLst/>
          </a:prstGeom>
          <a:solidFill>
            <a:schemeClr val="bg1"/>
          </a:solidFill>
          <a:ln w="9525">
            <a:solidFill>
              <a:srgbClr val="C00000"/>
            </a:solidFill>
            <a:miter lim="800000"/>
            <a:headEnd/>
            <a:tailEnd/>
          </a:ln>
        </p:spPr>
        <p:txBody>
          <a:bodyPr lIns="0" tIns="36830" rIns="0" bIns="0">
            <a:spAutoFit/>
          </a:bodyPr>
          <a:lstStyle>
            <a:lvl1pPr marL="438150" indent="-285750">
              <a:tabLst>
                <a:tab pos="438150" algn="l"/>
              </a:tabLst>
              <a:defRPr sz="3000">
                <a:solidFill>
                  <a:srgbClr val="000066"/>
                </a:solidFill>
                <a:latin typeface="Arial" panose="020B0604020202020204" pitchFamily="34" charset="0"/>
                <a:ea typeface="楷体_GB2312" pitchFamily="49" charset="-122"/>
              </a:defRPr>
            </a:lvl1pPr>
            <a:lvl2pPr marL="742950" indent="-285750">
              <a:tabLst>
                <a:tab pos="438150" algn="l"/>
              </a:tabLst>
              <a:defRPr sz="3000">
                <a:solidFill>
                  <a:srgbClr val="000066"/>
                </a:solidFill>
                <a:latin typeface="Arial" panose="020B0604020202020204" pitchFamily="34" charset="0"/>
                <a:ea typeface="楷体_GB2312" pitchFamily="49" charset="-122"/>
              </a:defRPr>
            </a:lvl2pPr>
            <a:lvl3pPr marL="1143000" indent="-228600">
              <a:tabLst>
                <a:tab pos="438150" algn="l"/>
              </a:tabLst>
              <a:defRPr sz="3000">
                <a:solidFill>
                  <a:srgbClr val="000066"/>
                </a:solidFill>
                <a:latin typeface="Arial" panose="020B0604020202020204" pitchFamily="34" charset="0"/>
                <a:ea typeface="楷体_GB2312" pitchFamily="49" charset="-122"/>
              </a:defRPr>
            </a:lvl3pPr>
            <a:lvl4pPr marL="1600200" indent="-228600">
              <a:tabLst>
                <a:tab pos="438150" algn="l"/>
              </a:tabLst>
              <a:defRPr sz="3000">
                <a:solidFill>
                  <a:srgbClr val="000066"/>
                </a:solidFill>
                <a:latin typeface="Arial" panose="020B0604020202020204" pitchFamily="34" charset="0"/>
                <a:ea typeface="楷体_GB2312" pitchFamily="49" charset="-122"/>
              </a:defRPr>
            </a:lvl4pPr>
            <a:lvl5pPr marL="2057400" indent="-228600">
              <a:tabLst>
                <a:tab pos="438150" algn="l"/>
              </a:tabLst>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tabLst>
                <a:tab pos="438150" algn="l"/>
              </a:tabLs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tabLst>
                <a:tab pos="438150" algn="l"/>
              </a:tabLs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tabLst>
                <a:tab pos="438150" algn="l"/>
              </a:tabLs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tabLst>
                <a:tab pos="438150" algn="l"/>
              </a:tabLst>
              <a:defRPr sz="3000">
                <a:solidFill>
                  <a:srgbClr val="000066"/>
                </a:solidFill>
                <a:latin typeface="Arial" panose="020B0604020202020204" pitchFamily="34" charset="0"/>
                <a:ea typeface="楷体_GB2312" pitchFamily="49" charset="-122"/>
              </a:defRPr>
            </a:lvl9pPr>
          </a:lstStyle>
          <a:p>
            <a:pPr>
              <a:spcBef>
                <a:spcPts val="288"/>
              </a:spcBef>
              <a:buFont typeface="Arial" panose="020B0604020202020204" pitchFamily="34" charset="0"/>
              <a:buChar char="•"/>
            </a:pPr>
            <a:r>
              <a:rPr lang="zh-CN" altLang="zh-CN" sz="2400">
                <a:latin typeface="微软雅黑" panose="020B0503020204020204" pitchFamily="34" charset="-122"/>
                <a:ea typeface="微软雅黑" panose="020B0503020204020204" pitchFamily="34" charset="-122"/>
              </a:rPr>
              <a:t>对于</a:t>
            </a:r>
            <a:r>
              <a:rPr lang="zh-CN" altLang="zh-CN" sz="2400">
                <a:cs typeface="Arial" panose="020B0604020202020204" pitchFamily="34" charset="0"/>
              </a:rPr>
              <a:t>n≥</a:t>
            </a:r>
            <a:r>
              <a:rPr lang="en-US" altLang="zh-CN" sz="2400">
                <a:cs typeface="Arial" panose="020B0604020202020204" pitchFamily="34" charset="0"/>
              </a:rPr>
              <a:t>7</a:t>
            </a:r>
            <a:r>
              <a:rPr lang="zh-CN" altLang="zh-CN" sz="2400">
                <a:cs typeface="Arial" panose="020B0604020202020204" pitchFamily="34" charset="0"/>
              </a:rPr>
              <a:t>5</a:t>
            </a:r>
            <a:r>
              <a:rPr lang="zh-CN" altLang="zh-CN" sz="2400">
                <a:latin typeface="微软雅黑" panose="020B0503020204020204" pitchFamily="34" charset="-122"/>
                <a:ea typeface="微软雅黑" panose="020B0503020204020204" pitchFamily="34" charset="-122"/>
              </a:rPr>
              <a:t>，有</a:t>
            </a:r>
            <a:r>
              <a:rPr lang="zh-CN" altLang="zh-CN" sz="2400">
                <a:cs typeface="Arial" panose="020B0604020202020204" pitchFamily="34" charset="0"/>
              </a:rPr>
              <a:t>3 </a:t>
            </a:r>
            <a:r>
              <a:rPr lang="zh-CN" altLang="zh-CN" sz="2400">
                <a:latin typeface="Lucida Sans Unicode" panose="020B0602030504020204" pitchFamily="34" charset="0"/>
                <a:cs typeface="Lucida Sans Unicode" panose="020B0602030504020204" pitchFamily="34" charset="0"/>
              </a:rPr>
              <a:t>⌊</a:t>
            </a:r>
            <a:r>
              <a:rPr lang="en-US" altLang="zh-CN" sz="2400">
                <a:latin typeface="Lucida Sans Unicode" panose="020B0602030504020204" pitchFamily="34" charset="0"/>
                <a:cs typeface="Lucida Sans Unicode" panose="020B0602030504020204" pitchFamily="34" charset="0"/>
              </a:rPr>
              <a:t>(</a:t>
            </a:r>
            <a:r>
              <a:rPr lang="zh-CN" altLang="zh-CN" sz="2400">
                <a:cs typeface="Arial" panose="020B0604020202020204" pitchFamily="34" charset="0"/>
              </a:rPr>
              <a:t>n</a:t>
            </a:r>
            <a:r>
              <a:rPr lang="en-US" altLang="zh-CN" sz="2400">
                <a:cs typeface="Arial" panose="020B0604020202020204" pitchFamily="34" charset="0"/>
              </a:rPr>
              <a:t>-5) </a:t>
            </a:r>
            <a:r>
              <a:rPr lang="zh-CN" altLang="zh-CN" sz="2400">
                <a:cs typeface="Arial" panose="020B0604020202020204" pitchFamily="34" charset="0"/>
              </a:rPr>
              <a:t>/10</a:t>
            </a:r>
            <a:r>
              <a:rPr lang="zh-CN" altLang="zh-CN" sz="2400">
                <a:latin typeface="Lucida Sans Unicode" panose="020B0602030504020204" pitchFamily="34" charset="0"/>
                <a:cs typeface="Lucida Sans Unicode" panose="020B0602030504020204" pitchFamily="34" charset="0"/>
              </a:rPr>
              <a:t>⌋ </a:t>
            </a:r>
            <a:r>
              <a:rPr lang="zh-CN" altLang="zh-CN" sz="2400">
                <a:cs typeface="Arial" panose="020B0604020202020204" pitchFamily="34" charset="0"/>
              </a:rPr>
              <a:t>≥n/4</a:t>
            </a:r>
            <a:r>
              <a:rPr lang="zh-CN" altLang="zh-CN" sz="2400">
                <a:latin typeface="微软雅黑" panose="020B0503020204020204" pitchFamily="34" charset="-122"/>
                <a:ea typeface="微软雅黑" panose="020B0503020204020204" pitchFamily="34" charset="-122"/>
              </a:rPr>
              <a:t>。</a:t>
            </a:r>
            <a:endParaRPr lang="en-US" altLang="zh-CN" sz="2400">
              <a:latin typeface="微软雅黑" panose="020B0503020204020204" pitchFamily="34" charset="-122"/>
              <a:ea typeface="微软雅黑" panose="020B0503020204020204" pitchFamily="34" charset="-122"/>
            </a:endParaRPr>
          </a:p>
          <a:p>
            <a:pPr>
              <a:spcBef>
                <a:spcPts val="288"/>
              </a:spcBef>
              <a:buFont typeface="Arial" panose="020B0604020202020204" pitchFamily="34" charset="0"/>
              <a:buChar char="•"/>
            </a:pPr>
            <a:endParaRPr lang="en-US" altLang="zh-CN" sz="2400">
              <a:latin typeface="微软雅黑" panose="020B0503020204020204" pitchFamily="34" charset="-122"/>
              <a:ea typeface="微软雅黑" panose="020B0503020204020204" pitchFamily="34" charset="-122"/>
            </a:endParaRPr>
          </a:p>
          <a:p>
            <a:pPr>
              <a:spcBef>
                <a:spcPts val="288"/>
              </a:spcBef>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rPr>
              <a:t>所以，按此基准划分所得的两个子数组长度至少缩短</a:t>
            </a:r>
            <a:r>
              <a:rPr lang="en-US" altLang="zh-CN" sz="2400">
                <a:latin typeface="微软雅黑" panose="020B0503020204020204" pitchFamily="34" charset="-122"/>
                <a:ea typeface="微软雅黑" panose="020B0503020204020204" pitchFamily="34" charset="-122"/>
              </a:rPr>
              <a:t>1/4</a:t>
            </a:r>
          </a:p>
          <a:p>
            <a:pPr>
              <a:spcBef>
                <a:spcPts val="288"/>
              </a:spcBef>
              <a:buFont typeface="Arial" panose="020B0604020202020204" pitchFamily="34" charset="0"/>
              <a:buChar char="•"/>
            </a:pPr>
            <a:endParaRPr lang="zh-CN" altLang="zh-CN" sz="24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684213" y="0"/>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zh-CN" sz="4400" dirty="0">
                <a:effectLst>
                  <a:outerShdw blurRad="38100" dist="38100" dir="2700000" algn="tl">
                    <a:srgbClr val="C0C0C0"/>
                  </a:outerShdw>
                </a:effectLst>
                <a:latin typeface="黑体" pitchFamily="2" charset="-122"/>
                <a:ea typeface="黑体" pitchFamily="2" charset="-122"/>
                <a:cs typeface="Times New Roman" pitchFamily="18" charset="0"/>
              </a:rPr>
              <a:t>2.9 </a:t>
            </a:r>
            <a:r>
              <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rPr>
              <a:t>线性时间选择</a:t>
            </a:r>
          </a:p>
        </p:txBody>
      </p:sp>
      <p:pic>
        <p:nvPicPr>
          <p:cNvPr id="63491"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925" y="1582738"/>
            <a:ext cx="5492750"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object 3"/>
          <p:cNvSpPr txBox="1">
            <a:spLocks noChangeArrowheads="1"/>
          </p:cNvSpPr>
          <p:nvPr/>
        </p:nvSpPr>
        <p:spPr bwMode="auto">
          <a:xfrm>
            <a:off x="996950" y="4198938"/>
            <a:ext cx="7459663"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100"/>
              </a:spcBef>
            </a:pPr>
            <a:r>
              <a:rPr lang="zh-CN" altLang="zh-CN">
                <a:cs typeface="Arial" panose="020B0604020202020204" pitchFamily="34" charset="0"/>
              </a:rPr>
              <a:t>4</a:t>
            </a:r>
            <a:r>
              <a:rPr lang="zh-CN"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根据</a:t>
            </a:r>
            <a:r>
              <a:rPr lang="zh-CN" altLang="zh-CN">
                <a:latin typeface="微软雅黑" panose="020B0503020204020204" pitchFamily="34" charset="-122"/>
                <a:ea typeface="微软雅黑" panose="020B0503020204020204" pitchFamily="34" charset="-122"/>
              </a:rPr>
              <a:t>找到的</a:t>
            </a:r>
            <a:r>
              <a:rPr lang="zh-CN" altLang="zh-CN">
                <a:cs typeface="Arial" panose="020B0604020202020204" pitchFamily="34" charset="0"/>
              </a:rPr>
              <a:t>x</a:t>
            </a:r>
            <a:r>
              <a:rPr lang="zh-CN" altLang="en-US">
                <a:cs typeface="Arial" panose="020B0604020202020204" pitchFamily="34" charset="0"/>
              </a:rPr>
              <a:t>，</a:t>
            </a:r>
            <a:r>
              <a:rPr lang="zh-CN" altLang="zh-CN">
                <a:latin typeface="微软雅黑" panose="020B0503020204020204" pitchFamily="34" charset="-122"/>
                <a:ea typeface="微软雅黑" panose="020B0503020204020204" pitchFamily="34" charset="-122"/>
              </a:rPr>
              <a:t>对全部 </a:t>
            </a:r>
            <a:r>
              <a:rPr lang="zh-CN" altLang="zh-CN">
                <a:cs typeface="Arial" panose="020B0604020202020204" pitchFamily="34" charset="0"/>
              </a:rPr>
              <a:t>n</a:t>
            </a:r>
            <a:r>
              <a:rPr lang="zh-CN" altLang="zh-CN">
                <a:latin typeface="微软雅黑" panose="020B0503020204020204" pitchFamily="34" charset="-122"/>
                <a:ea typeface="微软雅黑" panose="020B0503020204020204" pitchFamily="34" charset="-122"/>
              </a:rPr>
              <a:t>个元素</a:t>
            </a:r>
            <a:r>
              <a:rPr lang="zh-CN" altLang="en-US">
                <a:latin typeface="微软雅黑" panose="020B0503020204020204" pitchFamily="34" charset="-122"/>
                <a:ea typeface="微软雅黑" panose="020B0503020204020204" pitchFamily="34" charset="-122"/>
              </a:rPr>
              <a:t>递归</a:t>
            </a:r>
            <a:r>
              <a:rPr lang="zh-CN" altLang="zh-CN">
                <a:latin typeface="微软雅黑" panose="020B0503020204020204" pitchFamily="34" charset="-122"/>
                <a:ea typeface="微软雅黑" panose="020B0503020204020204" pitchFamily="34" charset="-122"/>
              </a:rPr>
              <a:t>划分</a:t>
            </a:r>
            <a:endParaRPr lang="zh-CN" altLang="zh-CN">
              <a:cs typeface="Arial" panose="020B0604020202020204" pitchFamily="34" charset="0"/>
            </a:endParaRPr>
          </a:p>
        </p:txBody>
      </p:sp>
      <p:sp>
        <p:nvSpPr>
          <p:cNvPr id="11" name="object 2"/>
          <p:cNvSpPr txBox="1">
            <a:spLocks noChangeArrowheads="1"/>
          </p:cNvSpPr>
          <p:nvPr/>
        </p:nvSpPr>
        <p:spPr bwMode="auto">
          <a:xfrm>
            <a:off x="684213" y="5445125"/>
            <a:ext cx="7943850" cy="1176338"/>
          </a:xfrm>
          <a:prstGeom prst="rect">
            <a:avLst/>
          </a:prstGeom>
          <a:noFill/>
          <a:ln>
            <a:noFill/>
          </a:ln>
        </p:spPr>
        <p:txBody>
          <a:bodyPr lIns="0" tIns="36830" rIns="0" bIns="0">
            <a:spAutoFit/>
          </a:bodyPr>
          <a:lstStyle>
            <a:lvl1pPr marL="438150" indent="-285750">
              <a:tabLst>
                <a:tab pos="438150" algn="l"/>
              </a:tabLst>
              <a:defRPr sz="3000">
                <a:solidFill>
                  <a:srgbClr val="000066"/>
                </a:solidFill>
                <a:latin typeface="Arial" panose="020B0604020202020204" pitchFamily="34" charset="0"/>
                <a:ea typeface="楷体_GB2312" pitchFamily="49" charset="-122"/>
              </a:defRPr>
            </a:lvl1pPr>
            <a:lvl2pPr marL="742950" indent="-285750">
              <a:tabLst>
                <a:tab pos="438150" algn="l"/>
              </a:tabLst>
              <a:defRPr sz="3000">
                <a:solidFill>
                  <a:srgbClr val="000066"/>
                </a:solidFill>
                <a:latin typeface="Arial" panose="020B0604020202020204" pitchFamily="34" charset="0"/>
                <a:ea typeface="楷体_GB2312" pitchFamily="49" charset="-122"/>
              </a:defRPr>
            </a:lvl2pPr>
            <a:lvl3pPr marL="1143000" indent="-228600">
              <a:tabLst>
                <a:tab pos="438150" algn="l"/>
              </a:tabLst>
              <a:defRPr sz="3000">
                <a:solidFill>
                  <a:srgbClr val="000066"/>
                </a:solidFill>
                <a:latin typeface="Arial" panose="020B0604020202020204" pitchFamily="34" charset="0"/>
                <a:ea typeface="楷体_GB2312" pitchFamily="49" charset="-122"/>
              </a:defRPr>
            </a:lvl3pPr>
            <a:lvl4pPr marL="1600200" indent="-228600">
              <a:tabLst>
                <a:tab pos="438150" algn="l"/>
              </a:tabLst>
              <a:defRPr sz="3000">
                <a:solidFill>
                  <a:srgbClr val="000066"/>
                </a:solidFill>
                <a:latin typeface="Arial" panose="020B0604020202020204" pitchFamily="34" charset="0"/>
                <a:ea typeface="楷体_GB2312" pitchFamily="49" charset="-122"/>
              </a:defRPr>
            </a:lvl4pPr>
            <a:lvl5pPr marL="2057400" indent="-228600">
              <a:tabLst>
                <a:tab pos="438150" algn="l"/>
              </a:tabLst>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tabLst>
                <a:tab pos="438150" algn="l"/>
              </a:tabLs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tabLst>
                <a:tab pos="438150" algn="l"/>
              </a:tabLs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tabLst>
                <a:tab pos="438150" algn="l"/>
              </a:tabLs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tabLst>
                <a:tab pos="438150" algn="l"/>
              </a:tabLst>
              <a:defRPr sz="3000">
                <a:solidFill>
                  <a:srgbClr val="000066"/>
                </a:solidFill>
                <a:latin typeface="Arial" panose="020B0604020202020204" pitchFamily="34" charset="0"/>
                <a:ea typeface="楷体_GB2312" pitchFamily="49" charset="-122"/>
              </a:defRPr>
            </a:lvl9pPr>
          </a:lstStyle>
          <a:p>
            <a:pPr>
              <a:defRPr/>
            </a:pPr>
            <a:r>
              <a:rPr lang="zh-CN" altLang="en-US" sz="2400" dirty="0">
                <a:solidFill>
                  <a:srgbClr val="FF0000"/>
                </a:solidFill>
                <a:latin typeface="微软雅黑" panose="020B0503020204020204" pitchFamily="34" charset="-122"/>
                <a:ea typeface="微软雅黑" panose="020B0503020204020204" pitchFamily="34" charset="-122"/>
              </a:rPr>
              <a:t>对于</a:t>
            </a:r>
            <a:r>
              <a:rPr lang="en-US" altLang="zh-CN" sz="2400" dirty="0">
                <a:solidFill>
                  <a:srgbClr val="FF0000"/>
                </a:solidFill>
                <a:latin typeface="微软雅黑" panose="020B0503020204020204" pitchFamily="34" charset="-122"/>
                <a:ea typeface="微软雅黑" panose="020B0503020204020204" pitchFamily="34" charset="-122"/>
              </a:rPr>
              <a:t>n≥75,  </a:t>
            </a:r>
            <a:r>
              <a:rPr lang="zh-CN" altLang="en-US" sz="2400" dirty="0">
                <a:solidFill>
                  <a:srgbClr val="FF0000"/>
                </a:solidFill>
                <a:latin typeface="微软雅黑" panose="020B0503020204020204" pitchFamily="34" charset="-122"/>
                <a:ea typeface="微软雅黑" panose="020B0503020204020204" pitchFamily="34" charset="-122"/>
              </a:rPr>
              <a:t>这一步骤</a:t>
            </a:r>
            <a:r>
              <a:rPr lang="zh-CN" altLang="zh-CN" sz="2400" dirty="0">
                <a:solidFill>
                  <a:srgbClr val="FF0000"/>
                </a:solidFill>
                <a:latin typeface="微软雅黑" panose="020B0503020204020204" pitchFamily="34" charset="-122"/>
                <a:ea typeface="微软雅黑" panose="020B0503020204020204" pitchFamily="34" charset="-122"/>
              </a:rPr>
              <a:t>最坏情况</a:t>
            </a:r>
            <a:r>
              <a:rPr lang="zh-CN" altLang="en-US" sz="2400" dirty="0">
                <a:solidFill>
                  <a:srgbClr val="FF0000"/>
                </a:solidFill>
                <a:latin typeface="微软雅黑" panose="020B0503020204020204" pitchFamily="34" charset="-122"/>
                <a:ea typeface="微软雅黑" panose="020B0503020204020204" pitchFamily="34" charset="-122"/>
              </a:rPr>
              <a:t>时间</a:t>
            </a:r>
            <a:r>
              <a:rPr lang="zh-CN" altLang="zh-CN" sz="2400" dirty="0">
                <a:solidFill>
                  <a:srgbClr val="FF0000"/>
                </a:solidFill>
                <a:latin typeface="微软雅黑" panose="020B0503020204020204" pitchFamily="34" charset="-122"/>
                <a:ea typeface="微软雅黑" panose="020B0503020204020204" pitchFamily="34" charset="-122"/>
              </a:rPr>
              <a:t>为</a:t>
            </a:r>
            <a:r>
              <a:rPr lang="zh-CN" altLang="zh-CN" sz="2400" dirty="0">
                <a:solidFill>
                  <a:srgbClr val="FF0000"/>
                </a:solidFill>
                <a:cs typeface="Arial" panose="020B0604020202020204" pitchFamily="34" charset="0"/>
              </a:rPr>
              <a:t>T</a:t>
            </a:r>
            <a:r>
              <a:rPr lang="zh-CN" altLang="zh-CN" sz="2400" dirty="0">
                <a:solidFill>
                  <a:srgbClr val="FF0000"/>
                </a:solidFill>
                <a:latin typeface="微软雅黑" panose="020B0503020204020204" pitchFamily="34" charset="-122"/>
                <a:ea typeface="微软雅黑" panose="020B0503020204020204" pitchFamily="34" charset="-122"/>
              </a:rPr>
              <a:t>（</a:t>
            </a:r>
            <a:r>
              <a:rPr lang="zh-CN" altLang="zh-CN" sz="2400" dirty="0">
                <a:solidFill>
                  <a:srgbClr val="FF0000"/>
                </a:solidFill>
                <a:cs typeface="Arial" panose="020B0604020202020204" pitchFamily="34" charset="0"/>
              </a:rPr>
              <a:t>3n/4</a:t>
            </a:r>
            <a:r>
              <a:rPr lang="zh-CN" altLang="zh-CN" sz="2400" dirty="0">
                <a:solidFill>
                  <a:srgbClr val="FF0000"/>
                </a:solidFill>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a:spcBef>
                <a:spcPts val="25"/>
              </a:spcBef>
              <a:defRPr/>
            </a:pPr>
            <a:endParaRPr lang="zh-CN" altLang="zh-CN" sz="2600" dirty="0">
              <a:latin typeface="微软雅黑" panose="020B0503020204020204" pitchFamily="34" charset="-122"/>
              <a:ea typeface="微软雅黑" panose="020B0503020204020204" pitchFamily="34" charset="-122"/>
            </a:endParaRPr>
          </a:p>
          <a:p>
            <a:pPr marL="152400" indent="0">
              <a:defRPr/>
            </a:pPr>
            <a:r>
              <a:rPr lang="zh-CN" altLang="zh-CN" sz="2400" dirty="0">
                <a:latin typeface="微软雅黑" panose="020B0503020204020204" pitchFamily="34" charset="-122"/>
                <a:ea typeface="微软雅黑" panose="020B0503020204020204" pitchFamily="34" charset="-122"/>
              </a:rPr>
              <a:t>对于</a:t>
            </a:r>
            <a:r>
              <a:rPr lang="zh-CN" altLang="zh-CN" sz="2400" dirty="0">
                <a:cs typeface="Arial" panose="020B0604020202020204" pitchFamily="34" charset="0"/>
              </a:rPr>
              <a:t>n&lt;</a:t>
            </a:r>
            <a:r>
              <a:rPr lang="en-US" altLang="zh-CN" sz="2400" dirty="0">
                <a:cs typeface="Arial" panose="020B0604020202020204" pitchFamily="34" charset="0"/>
              </a:rPr>
              <a:t>7</a:t>
            </a:r>
            <a:r>
              <a:rPr lang="zh-CN" altLang="zh-CN" sz="2400" dirty="0">
                <a:cs typeface="Arial" panose="020B0604020202020204" pitchFamily="34" charset="0"/>
              </a:rPr>
              <a:t>5</a:t>
            </a:r>
            <a:r>
              <a:rPr lang="zh-CN" altLang="zh-CN" sz="2400" dirty="0">
                <a:latin typeface="微软雅黑" panose="020B0503020204020204" pitchFamily="34" charset="-122"/>
                <a:ea typeface="微软雅黑" panose="020B0503020204020204" pitchFamily="34" charset="-122"/>
              </a:rPr>
              <a:t>，最坏情况时间为 </a:t>
            </a:r>
            <a:r>
              <a:rPr lang="zh-CN" altLang="zh-CN" sz="2400" dirty="0">
                <a:cs typeface="Arial" panose="020B0604020202020204" pitchFamily="34" charset="0"/>
              </a:rPr>
              <a:t>T</a:t>
            </a:r>
            <a:r>
              <a:rPr lang="zh-CN" altLang="zh-CN" sz="2400" dirty="0">
                <a:latin typeface="微软雅黑" panose="020B0503020204020204" pitchFamily="34" charset="-122"/>
                <a:ea typeface="微软雅黑" panose="020B0503020204020204" pitchFamily="34" charset="-122"/>
              </a:rPr>
              <a:t>（</a:t>
            </a:r>
            <a:r>
              <a:rPr lang="zh-CN" altLang="zh-CN" sz="2400" dirty="0">
                <a:cs typeface="Arial" panose="020B0604020202020204" pitchFamily="34" charset="0"/>
              </a:rPr>
              <a:t>n</a:t>
            </a:r>
            <a:r>
              <a:rPr lang="zh-CN" altLang="zh-CN" sz="2400" dirty="0">
                <a:latin typeface="微软雅黑" panose="020B0503020204020204" pitchFamily="34" charset="-122"/>
                <a:ea typeface="微软雅黑" panose="020B0503020204020204" pitchFamily="34" charset="-122"/>
              </a:rPr>
              <a:t>）</a:t>
            </a:r>
            <a:r>
              <a:rPr lang="zh-CN" altLang="zh-CN" sz="2400" dirty="0">
                <a:cs typeface="Arial" panose="020B0604020202020204" pitchFamily="34" charset="0"/>
              </a:rPr>
              <a:t>=</a:t>
            </a:r>
            <a:r>
              <a:rPr lang="en-US" altLang="zh-CN" sz="2400" dirty="0">
                <a:cs typeface="Arial" panose="020B0604020202020204" pitchFamily="34" charset="0"/>
              </a:rPr>
              <a:t>O</a:t>
            </a:r>
            <a:r>
              <a:rPr lang="zh-CN" altLang="zh-CN" sz="2400" dirty="0">
                <a:latin typeface="微软雅黑" panose="020B0503020204020204" pitchFamily="34" charset="-122"/>
                <a:ea typeface="微软雅黑" panose="020B0503020204020204" pitchFamily="34" charset="-122"/>
              </a:rPr>
              <a:t>（</a:t>
            </a:r>
            <a:r>
              <a:rPr lang="zh-CN" altLang="zh-CN" sz="2400" dirty="0">
                <a:cs typeface="Arial" panose="020B0604020202020204" pitchFamily="34" charset="0"/>
              </a:rPr>
              <a:t>1</a:t>
            </a:r>
            <a:r>
              <a:rPr lang="zh-CN" altLang="zh-CN" sz="2400"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图片 1"/>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587375" y="1293813"/>
            <a:ext cx="79692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Rectangle 5"/>
          <p:cNvSpPr>
            <a:spLocks noChangeArrowheads="1"/>
          </p:cNvSpPr>
          <p:nvPr/>
        </p:nvSpPr>
        <p:spPr bwMode="auto">
          <a:xfrm>
            <a:off x="684213" y="0"/>
            <a:ext cx="7772400" cy="1143000"/>
          </a:xfrm>
          <a:prstGeom prst="rect">
            <a:avLst/>
          </a:prstGeom>
          <a:noFill/>
          <a:ln>
            <a:noFill/>
          </a:ln>
          <a:effectLst/>
        </p:spPr>
        <p:txBody>
          <a:bodyPr anchor="ctr"/>
          <a:lstStyle/>
          <a:p>
            <a:pPr>
              <a:spcBef>
                <a:spcPct val="20000"/>
              </a:spcBef>
              <a:buClr>
                <a:schemeClr val="accent1"/>
              </a:buClr>
              <a:buSzPct val="65000"/>
              <a:buFont typeface="Wingdings" panose="05000000000000000000" pitchFamily="2" charset="2"/>
              <a:buNone/>
              <a:defRPr/>
            </a:pPr>
            <a:r>
              <a:rPr lang="en-US" altLang="zh-CN" sz="4400" dirty="0">
                <a:effectLst>
                  <a:outerShdw blurRad="38100" dist="38100" dir="2700000" algn="tl">
                    <a:srgbClr val="C0C0C0"/>
                  </a:outerShdw>
                </a:effectLst>
                <a:latin typeface="黑体" panose="02010609060101010101" pitchFamily="49" charset="-122"/>
                <a:ea typeface="黑体" panose="02010609060101010101" pitchFamily="49" charset="-122"/>
                <a:cs typeface="Times New Roman" panose="02020603050405020304" pitchFamily="18" charset="0"/>
              </a:rPr>
              <a:t>2.9 </a:t>
            </a:r>
            <a:r>
              <a:rPr lang="zh-CN" altLang="en-US" sz="4400" dirty="0">
                <a:effectLst>
                  <a:outerShdw blurRad="38100" dist="38100" dir="2700000" algn="tl">
                    <a:srgbClr val="C0C0C0"/>
                  </a:outerShdw>
                </a:effectLst>
                <a:latin typeface="黑体" panose="02010609060101010101" pitchFamily="49" charset="-122"/>
                <a:ea typeface="黑体" panose="02010609060101010101" pitchFamily="49" charset="-122"/>
                <a:cs typeface="Times New Roman" panose="02020603050405020304" pitchFamily="18" charset="0"/>
              </a:rPr>
              <a:t>线性时间选择</a:t>
            </a:r>
          </a:p>
        </p:txBody>
      </p:sp>
      <p:sp>
        <p:nvSpPr>
          <p:cNvPr id="64516" name="文本框 3"/>
          <p:cNvSpPr txBox="1">
            <a:spLocks noChangeArrowheads="1"/>
          </p:cNvSpPr>
          <p:nvPr/>
        </p:nvSpPr>
        <p:spPr bwMode="auto">
          <a:xfrm>
            <a:off x="342900" y="1016000"/>
            <a:ext cx="2019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r>
              <a:rPr lang="zh-CN" altLang="en-US" sz="2400" b="1">
                <a:solidFill>
                  <a:srgbClr val="FF0000"/>
                </a:solidFill>
                <a:sym typeface="宋体" panose="02010600030101010101" pitchFamily="2" charset="-122"/>
              </a:rPr>
              <a:t>计算耗时分析</a:t>
            </a:r>
          </a:p>
        </p:txBody>
      </p:sp>
      <p:sp>
        <p:nvSpPr>
          <p:cNvPr id="64517" name="矩形 4"/>
          <p:cNvSpPr>
            <a:spLocks noChangeArrowheads="1"/>
          </p:cNvSpPr>
          <p:nvPr/>
        </p:nvSpPr>
        <p:spPr bwMode="auto">
          <a:xfrm>
            <a:off x="5435600" y="1016000"/>
            <a:ext cx="20177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lgn="ctr">
              <a:spcBef>
                <a:spcPct val="20000"/>
              </a:spcBef>
              <a:buClr>
                <a:srgbClr val="CC9900"/>
              </a:buClr>
              <a:buSzPct val="65000"/>
              <a:buFont typeface="Wingdings" panose="05000000000000000000" pitchFamily="2" charset="2"/>
              <a:buNone/>
            </a:pPr>
            <a:r>
              <a:rPr lang="en-US" altLang="zh-CN" sz="3200">
                <a:solidFill>
                  <a:srgbClr val="FF0000"/>
                </a:solidFill>
                <a:ea typeface="黑体" panose="02010609060101010101" pitchFamily="49" charset="-122"/>
                <a:cs typeface="Times New Roman" panose="02020603050405020304" pitchFamily="18" charset="0"/>
              </a:rPr>
              <a:t>T(n)=</a:t>
            </a:r>
            <a:r>
              <a:rPr lang="en-US" altLang="zh-CN" sz="3200" b="1">
                <a:solidFill>
                  <a:srgbClr val="FF0000"/>
                </a:solidFill>
                <a:ea typeface="黑体" panose="02010609060101010101" pitchFamily="49" charset="-122"/>
                <a:cs typeface="Times New Roman" panose="02020603050405020304" pitchFamily="18" charset="0"/>
              </a:rPr>
              <a:t>O(n)</a:t>
            </a:r>
            <a:endParaRPr lang="en-US" altLang="zh-CN" sz="3200" b="1">
              <a:solidFill>
                <a:srgbClr val="FF0000"/>
              </a:solidFill>
              <a:ea typeface="黑体" panose="02010609060101010101" pitchFamily="49" charset="-122"/>
              <a:cs typeface="Times New Roman" panose="02020603050405020304" pitchFamily="18" charset="0"/>
              <a:sym typeface="Wingdings" panose="05000000000000000000" pitchFamily="2" charset="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3104" y="833297"/>
            <a:ext cx="4860290" cy="695960"/>
          </a:xfrm>
          <a:prstGeom prst="rect">
            <a:avLst/>
          </a:prstGeom>
        </p:spPr>
        <p:txBody>
          <a:bodyPr vert="horz" wrap="square" lIns="0" tIns="12700" rIns="0" bIns="0" rtlCol="0">
            <a:spAutoFit/>
          </a:bodyPr>
          <a:lstStyle/>
          <a:p>
            <a:pPr marL="12700">
              <a:lnSpc>
                <a:spcPct val="100000"/>
              </a:lnSpc>
              <a:spcBef>
                <a:spcPts val="100"/>
              </a:spcBef>
              <a:tabLst>
                <a:tab pos="1493520" algn="l"/>
              </a:tabLst>
            </a:pPr>
            <a:r>
              <a:rPr sz="4400" spc="565" dirty="0">
                <a:solidFill>
                  <a:srgbClr val="000066"/>
                </a:solidFill>
                <a:latin typeface="Tahoma"/>
                <a:cs typeface="Tahoma"/>
              </a:rPr>
              <a:t>2.3</a:t>
            </a:r>
            <a:r>
              <a:rPr sz="4400" dirty="0">
                <a:solidFill>
                  <a:srgbClr val="000066"/>
                </a:solidFill>
                <a:latin typeface="Tahoma"/>
                <a:cs typeface="Tahoma"/>
              </a:rPr>
              <a:t>	</a:t>
            </a:r>
            <a:r>
              <a:rPr sz="4400" spc="-10" dirty="0">
                <a:solidFill>
                  <a:srgbClr val="000066"/>
                </a:solidFill>
              </a:rPr>
              <a:t>二分搜索技术</a:t>
            </a:r>
            <a:endParaRPr sz="4400">
              <a:latin typeface="Tahoma"/>
              <a:cs typeface="Tahoma"/>
            </a:endParaRPr>
          </a:p>
        </p:txBody>
      </p:sp>
      <p:sp>
        <p:nvSpPr>
          <p:cNvPr id="3" name="object 3"/>
          <p:cNvSpPr/>
          <p:nvPr/>
        </p:nvSpPr>
        <p:spPr>
          <a:xfrm>
            <a:off x="107504" y="1990830"/>
            <a:ext cx="4460240" cy="3957954"/>
          </a:xfrm>
          <a:custGeom>
            <a:avLst/>
            <a:gdLst/>
            <a:ahLst/>
            <a:cxnLst/>
            <a:rect l="l" t="t" r="r" b="b"/>
            <a:pathLst>
              <a:path w="4460240" h="3957954">
                <a:moveTo>
                  <a:pt x="0" y="0"/>
                </a:moveTo>
                <a:lnTo>
                  <a:pt x="4459681" y="0"/>
                </a:lnTo>
                <a:lnTo>
                  <a:pt x="4459681" y="3957485"/>
                </a:lnTo>
                <a:lnTo>
                  <a:pt x="0" y="3957485"/>
                </a:lnTo>
                <a:lnTo>
                  <a:pt x="0" y="0"/>
                </a:lnTo>
                <a:close/>
              </a:path>
            </a:pathLst>
          </a:custGeom>
          <a:solidFill>
            <a:srgbClr val="F8F3ED">
              <a:alpha val="50000"/>
            </a:srgbClr>
          </a:solidFill>
        </p:spPr>
        <p:txBody>
          <a:bodyPr wrap="square" lIns="0" tIns="0" rIns="0" bIns="0" rtlCol="0"/>
          <a:lstStyle/>
          <a:p>
            <a:endParaRPr/>
          </a:p>
        </p:txBody>
      </p:sp>
      <p:sp>
        <p:nvSpPr>
          <p:cNvPr id="4" name="object 4"/>
          <p:cNvSpPr txBox="1"/>
          <p:nvPr/>
        </p:nvSpPr>
        <p:spPr>
          <a:xfrm>
            <a:off x="269278" y="2020582"/>
            <a:ext cx="1841500" cy="391795"/>
          </a:xfrm>
          <a:prstGeom prst="rect">
            <a:avLst/>
          </a:prstGeom>
        </p:spPr>
        <p:txBody>
          <a:bodyPr vert="horz" wrap="square" lIns="0" tIns="12700" rIns="0" bIns="0" rtlCol="0">
            <a:spAutoFit/>
          </a:bodyPr>
          <a:lstStyle/>
          <a:p>
            <a:pPr>
              <a:lnSpc>
                <a:spcPct val="100000"/>
              </a:lnSpc>
              <a:spcBef>
                <a:spcPts val="100"/>
              </a:spcBef>
            </a:pPr>
            <a:r>
              <a:rPr sz="2400" spc="-20" dirty="0">
                <a:latin typeface="宋体"/>
                <a:cs typeface="宋体"/>
              </a:rPr>
              <a:t>复杂性分析：</a:t>
            </a:r>
            <a:endParaRPr sz="2400" dirty="0">
              <a:latin typeface="宋体"/>
              <a:cs typeface="宋体"/>
            </a:endParaRPr>
          </a:p>
        </p:txBody>
      </p:sp>
      <p:sp>
        <p:nvSpPr>
          <p:cNvPr id="5" name="object 5"/>
          <p:cNvSpPr txBox="1"/>
          <p:nvPr/>
        </p:nvSpPr>
        <p:spPr>
          <a:xfrm>
            <a:off x="2829582" y="4321501"/>
            <a:ext cx="1440180" cy="764312"/>
          </a:xfrm>
          <a:prstGeom prst="rect">
            <a:avLst/>
          </a:prstGeom>
        </p:spPr>
        <p:txBody>
          <a:bodyPr vert="horz" wrap="square" lIns="0" tIns="12700" rIns="0" bIns="0" rtlCol="0">
            <a:spAutoFit/>
          </a:bodyPr>
          <a:lstStyle/>
          <a:p>
            <a:pPr>
              <a:spcBef>
                <a:spcPts val="100"/>
              </a:spcBef>
              <a:tabLst>
                <a:tab pos="560070" algn="l"/>
              </a:tabLst>
            </a:pPr>
            <a:r>
              <a:rPr sz="2400" spc="-50" dirty="0" err="1" smtClean="0">
                <a:latin typeface="宋体"/>
                <a:cs typeface="宋体"/>
              </a:rPr>
              <a:t>设</a:t>
            </a:r>
            <a:r>
              <a:rPr sz="2400" dirty="0" err="1" smtClean="0">
                <a:latin typeface="Times New Roman"/>
                <a:cs typeface="Times New Roman"/>
              </a:rPr>
              <a:t>k</a:t>
            </a:r>
            <a:r>
              <a:rPr sz="2400" spc="-10" dirty="0" smtClean="0">
                <a:latin typeface="Times New Roman"/>
                <a:cs typeface="Times New Roman"/>
              </a:rPr>
              <a:t> </a:t>
            </a:r>
            <a:r>
              <a:rPr sz="2400" dirty="0">
                <a:latin typeface="Times New Roman"/>
                <a:cs typeface="Times New Roman"/>
              </a:rPr>
              <a:t>=</a:t>
            </a:r>
            <a:r>
              <a:rPr sz="2400" spc="5" dirty="0">
                <a:latin typeface="Times New Roman"/>
                <a:cs typeface="Times New Roman"/>
              </a:rPr>
              <a:t> </a:t>
            </a:r>
            <a:r>
              <a:rPr sz="2400" spc="-25" dirty="0" err="1" smtClean="0">
                <a:latin typeface="Times New Roman"/>
                <a:cs typeface="Times New Roman"/>
              </a:rPr>
              <a:t>log</a:t>
            </a:r>
            <a:r>
              <a:rPr lang="en-US" altLang="zh-CN" sz="2400" spc="-50" dirty="0" err="1" smtClean="0">
                <a:latin typeface="Times New Roman"/>
                <a:cs typeface="Times New Roman"/>
              </a:rPr>
              <a:t>n</a:t>
            </a:r>
            <a:endParaRPr lang="en-US" altLang="zh-CN" sz="2400" dirty="0" smtClean="0">
              <a:latin typeface="Times New Roman"/>
              <a:cs typeface="Times New Roman"/>
            </a:endParaRPr>
          </a:p>
          <a:p>
            <a:pPr>
              <a:lnSpc>
                <a:spcPct val="100000"/>
              </a:lnSpc>
              <a:spcBef>
                <a:spcPts val="100"/>
              </a:spcBef>
              <a:tabLst>
                <a:tab pos="560070" algn="l"/>
              </a:tabLst>
            </a:pPr>
            <a:endParaRPr sz="2400" dirty="0">
              <a:latin typeface="Times New Roman"/>
              <a:cs typeface="Times New Roman"/>
            </a:endParaRPr>
          </a:p>
        </p:txBody>
      </p:sp>
      <p:sp>
        <p:nvSpPr>
          <p:cNvPr id="6" name="object 6"/>
          <p:cNvSpPr txBox="1"/>
          <p:nvPr/>
        </p:nvSpPr>
        <p:spPr>
          <a:xfrm>
            <a:off x="337951" y="2556916"/>
            <a:ext cx="2755747" cy="3529171"/>
          </a:xfrm>
          <a:prstGeom prst="rect">
            <a:avLst/>
          </a:prstGeom>
        </p:spPr>
        <p:txBody>
          <a:bodyPr vert="horz" wrap="square" lIns="0" tIns="12700" rIns="0" bIns="0" rtlCol="0">
            <a:spAutoFit/>
          </a:bodyPr>
          <a:lstStyle/>
          <a:p>
            <a:pPr marL="38100">
              <a:lnSpc>
                <a:spcPct val="150000"/>
              </a:lnSpc>
              <a:spcBef>
                <a:spcPts val="100"/>
              </a:spcBef>
            </a:pPr>
            <a:r>
              <a:rPr sz="2400" dirty="0">
                <a:latin typeface="Times New Roman"/>
                <a:cs typeface="Times New Roman"/>
              </a:rPr>
              <a:t>T(n)</a:t>
            </a:r>
            <a:r>
              <a:rPr sz="2400" spc="-10" dirty="0">
                <a:latin typeface="Times New Roman"/>
                <a:cs typeface="Times New Roman"/>
              </a:rPr>
              <a:t> </a:t>
            </a:r>
            <a:r>
              <a:rPr sz="2400" dirty="0">
                <a:latin typeface="Times New Roman"/>
                <a:cs typeface="Times New Roman"/>
              </a:rPr>
              <a:t>=</a:t>
            </a:r>
            <a:r>
              <a:rPr sz="2400" spc="-10" dirty="0">
                <a:latin typeface="Times New Roman"/>
                <a:cs typeface="Times New Roman"/>
              </a:rPr>
              <a:t> </a:t>
            </a:r>
            <a:r>
              <a:rPr sz="2400" dirty="0">
                <a:latin typeface="Times New Roman"/>
                <a:cs typeface="Times New Roman"/>
              </a:rPr>
              <a:t>T(n/2)</a:t>
            </a:r>
            <a:r>
              <a:rPr sz="2400" spc="-15" dirty="0">
                <a:latin typeface="Times New Roman"/>
                <a:cs typeface="Times New Roman"/>
              </a:rPr>
              <a:t> </a:t>
            </a:r>
            <a:r>
              <a:rPr sz="2400" dirty="0">
                <a:latin typeface="Times New Roman"/>
                <a:cs typeface="Times New Roman"/>
              </a:rPr>
              <a:t>+</a:t>
            </a:r>
            <a:r>
              <a:rPr sz="2400" spc="-10" dirty="0">
                <a:latin typeface="Times New Roman"/>
                <a:cs typeface="Times New Roman"/>
              </a:rPr>
              <a:t> </a:t>
            </a:r>
            <a:r>
              <a:rPr sz="2400" spc="-50" dirty="0">
                <a:latin typeface="Times New Roman"/>
                <a:cs typeface="Times New Roman"/>
              </a:rPr>
              <a:t>c</a:t>
            </a:r>
            <a:endParaRPr sz="2400" dirty="0">
              <a:latin typeface="Times New Roman"/>
              <a:cs typeface="Times New Roman"/>
            </a:endParaRPr>
          </a:p>
          <a:p>
            <a:pPr marL="114300">
              <a:lnSpc>
                <a:spcPct val="150000"/>
              </a:lnSpc>
            </a:pPr>
            <a:r>
              <a:rPr sz="2400" dirty="0">
                <a:latin typeface="Times New Roman"/>
                <a:cs typeface="Times New Roman"/>
              </a:rPr>
              <a:t>=</a:t>
            </a:r>
            <a:r>
              <a:rPr sz="2400" spc="-15" dirty="0">
                <a:latin typeface="Times New Roman"/>
                <a:cs typeface="Times New Roman"/>
              </a:rPr>
              <a:t> </a:t>
            </a:r>
            <a:r>
              <a:rPr sz="2400" dirty="0">
                <a:latin typeface="Times New Roman"/>
                <a:cs typeface="Times New Roman"/>
              </a:rPr>
              <a:t>T(n/4) +</a:t>
            </a:r>
            <a:r>
              <a:rPr sz="2400" spc="-10" dirty="0">
                <a:latin typeface="Times New Roman"/>
                <a:cs typeface="Times New Roman"/>
              </a:rPr>
              <a:t> </a:t>
            </a:r>
            <a:r>
              <a:rPr sz="2400" dirty="0">
                <a:latin typeface="Times New Roman"/>
                <a:cs typeface="Times New Roman"/>
              </a:rPr>
              <a:t>c</a:t>
            </a:r>
            <a:r>
              <a:rPr sz="2400" spc="-5" dirty="0">
                <a:latin typeface="Times New Roman"/>
                <a:cs typeface="Times New Roman"/>
              </a:rPr>
              <a:t> </a:t>
            </a:r>
            <a:r>
              <a:rPr sz="2400" dirty="0">
                <a:latin typeface="Times New Roman"/>
                <a:cs typeface="Times New Roman"/>
              </a:rPr>
              <a:t>+ </a:t>
            </a:r>
            <a:r>
              <a:rPr sz="2400" spc="-50" dirty="0" smtClean="0">
                <a:latin typeface="Times New Roman"/>
                <a:cs typeface="Times New Roman"/>
              </a:rPr>
              <a:t>c</a:t>
            </a:r>
            <a:endParaRPr lang="en-US" sz="2400" dirty="0">
              <a:latin typeface="Times New Roman"/>
              <a:cs typeface="Times New Roman"/>
            </a:endParaRPr>
          </a:p>
          <a:p>
            <a:pPr marL="114300">
              <a:lnSpc>
                <a:spcPct val="150000"/>
              </a:lnSpc>
            </a:pPr>
            <a:r>
              <a:rPr sz="2400" dirty="0" smtClean="0">
                <a:latin typeface="Times New Roman"/>
                <a:cs typeface="Times New Roman"/>
              </a:rPr>
              <a:t>=</a:t>
            </a:r>
            <a:r>
              <a:rPr sz="2400" spc="-10" dirty="0" smtClean="0">
                <a:latin typeface="Times New Roman"/>
                <a:cs typeface="Times New Roman"/>
              </a:rPr>
              <a:t> </a:t>
            </a:r>
            <a:r>
              <a:rPr sz="2400" dirty="0">
                <a:latin typeface="Times New Roman"/>
                <a:cs typeface="Times New Roman"/>
              </a:rPr>
              <a:t>T(n/8) +</a:t>
            </a:r>
            <a:r>
              <a:rPr sz="2400" spc="-10" dirty="0">
                <a:latin typeface="Times New Roman"/>
                <a:cs typeface="Times New Roman"/>
              </a:rPr>
              <a:t> </a:t>
            </a:r>
            <a:r>
              <a:rPr sz="2400" dirty="0">
                <a:latin typeface="Times New Roman"/>
                <a:cs typeface="Times New Roman"/>
              </a:rPr>
              <a:t>c</a:t>
            </a:r>
            <a:r>
              <a:rPr sz="2400" spc="-5" dirty="0">
                <a:latin typeface="Times New Roman"/>
                <a:cs typeface="Times New Roman"/>
              </a:rPr>
              <a:t> </a:t>
            </a:r>
            <a:r>
              <a:rPr sz="2400" dirty="0">
                <a:latin typeface="Times New Roman"/>
                <a:cs typeface="Times New Roman"/>
              </a:rPr>
              <a:t>+ c</a:t>
            </a:r>
            <a:r>
              <a:rPr sz="2400" spc="-5" dirty="0">
                <a:latin typeface="Times New Roman"/>
                <a:cs typeface="Times New Roman"/>
              </a:rPr>
              <a:t> </a:t>
            </a:r>
            <a:r>
              <a:rPr sz="2400" dirty="0">
                <a:latin typeface="Times New Roman"/>
                <a:cs typeface="Times New Roman"/>
              </a:rPr>
              <a:t>+</a:t>
            </a:r>
            <a:r>
              <a:rPr sz="2400" spc="-5" dirty="0">
                <a:latin typeface="Times New Roman"/>
                <a:cs typeface="Times New Roman"/>
              </a:rPr>
              <a:t> </a:t>
            </a:r>
            <a:r>
              <a:rPr sz="2400" spc="-50" dirty="0">
                <a:latin typeface="Times New Roman"/>
                <a:cs typeface="Times New Roman"/>
              </a:rPr>
              <a:t>c</a:t>
            </a:r>
            <a:endParaRPr sz="2400" dirty="0">
              <a:latin typeface="Times New Roman"/>
              <a:cs typeface="Times New Roman"/>
            </a:endParaRPr>
          </a:p>
          <a:p>
            <a:pPr marL="38100" marR="721360" indent="76200">
              <a:lnSpc>
                <a:spcPct val="150000"/>
              </a:lnSpc>
            </a:pPr>
            <a:r>
              <a:rPr sz="2400" dirty="0">
                <a:latin typeface="Times New Roman"/>
                <a:cs typeface="Times New Roman"/>
              </a:rPr>
              <a:t>=</a:t>
            </a:r>
            <a:r>
              <a:rPr sz="2400" spc="-5" dirty="0">
                <a:latin typeface="Times New Roman"/>
                <a:cs typeface="Times New Roman"/>
              </a:rPr>
              <a:t> </a:t>
            </a:r>
            <a:r>
              <a:rPr sz="2400" dirty="0">
                <a:latin typeface="Times New Roman"/>
                <a:cs typeface="Times New Roman"/>
              </a:rPr>
              <a:t>T(n/2</a:t>
            </a:r>
            <a:r>
              <a:rPr sz="2025" baseline="28806" dirty="0">
                <a:latin typeface="Times New Roman"/>
                <a:cs typeface="Times New Roman"/>
              </a:rPr>
              <a:t>k</a:t>
            </a:r>
            <a:r>
              <a:rPr sz="2400" dirty="0">
                <a:latin typeface="Times New Roman"/>
                <a:cs typeface="Times New Roman"/>
              </a:rPr>
              <a:t>)</a:t>
            </a:r>
            <a:r>
              <a:rPr sz="2400" spc="5" dirty="0">
                <a:latin typeface="Times New Roman"/>
                <a:cs typeface="Times New Roman"/>
              </a:rPr>
              <a:t> </a:t>
            </a:r>
            <a:r>
              <a:rPr sz="2400" dirty="0">
                <a:latin typeface="Times New Roman"/>
                <a:cs typeface="Times New Roman"/>
              </a:rPr>
              <a:t>+ </a:t>
            </a:r>
            <a:r>
              <a:rPr sz="2400" spc="-25" dirty="0" smtClean="0">
                <a:latin typeface="Times New Roman"/>
                <a:cs typeface="Times New Roman"/>
              </a:rPr>
              <a:t>kc</a:t>
            </a:r>
            <a:endParaRPr lang="en-US" sz="2400" spc="-25" dirty="0" smtClean="0">
              <a:latin typeface="Times New Roman"/>
              <a:cs typeface="Times New Roman"/>
            </a:endParaRPr>
          </a:p>
          <a:p>
            <a:pPr marL="38100" marR="721360" indent="76200">
              <a:lnSpc>
                <a:spcPct val="150000"/>
              </a:lnSpc>
            </a:pPr>
            <a:r>
              <a:rPr sz="2400" dirty="0" smtClean="0">
                <a:latin typeface="Times New Roman"/>
                <a:cs typeface="Times New Roman"/>
              </a:rPr>
              <a:t>=</a:t>
            </a:r>
            <a:r>
              <a:rPr sz="2400" spc="-15" dirty="0" smtClean="0">
                <a:latin typeface="Times New Roman"/>
                <a:cs typeface="Times New Roman"/>
              </a:rPr>
              <a:t> </a:t>
            </a:r>
            <a:r>
              <a:rPr sz="2400" dirty="0">
                <a:latin typeface="Times New Roman"/>
                <a:cs typeface="Times New Roman"/>
              </a:rPr>
              <a:t>T(1)</a:t>
            </a:r>
            <a:r>
              <a:rPr sz="2400" spc="-5" dirty="0">
                <a:latin typeface="Times New Roman"/>
                <a:cs typeface="Times New Roman"/>
              </a:rPr>
              <a:t> </a:t>
            </a:r>
            <a:r>
              <a:rPr sz="2400" dirty="0">
                <a:latin typeface="Times New Roman"/>
                <a:cs typeface="Times New Roman"/>
              </a:rPr>
              <a:t>+ c</a:t>
            </a:r>
            <a:r>
              <a:rPr sz="2400" spc="-5" dirty="0">
                <a:latin typeface="Times New Roman"/>
                <a:cs typeface="Times New Roman"/>
              </a:rPr>
              <a:t> </a:t>
            </a:r>
            <a:r>
              <a:rPr sz="2400" dirty="0" err="1" smtClean="0">
                <a:latin typeface="Times New Roman"/>
                <a:cs typeface="Times New Roman"/>
              </a:rPr>
              <a:t>log</a:t>
            </a:r>
            <a:r>
              <a:rPr sz="2400" spc="-50" dirty="0" err="1" smtClean="0">
                <a:latin typeface="Times New Roman"/>
                <a:cs typeface="Times New Roman"/>
              </a:rPr>
              <a:t>n</a:t>
            </a:r>
            <a:endParaRPr sz="2400" dirty="0">
              <a:latin typeface="Times New Roman"/>
              <a:cs typeface="Times New Roman"/>
            </a:endParaRPr>
          </a:p>
          <a:p>
            <a:pPr marL="114300">
              <a:lnSpc>
                <a:spcPct val="150000"/>
              </a:lnSpc>
              <a:spcBef>
                <a:spcPts val="1500"/>
              </a:spcBef>
              <a:tabLst>
                <a:tab pos="589915" algn="l"/>
              </a:tabLst>
            </a:pPr>
            <a:r>
              <a:rPr sz="2400" spc="-50" dirty="0" smtClean="0">
                <a:latin typeface="Times New Roman"/>
                <a:cs typeface="Times New Roman"/>
              </a:rPr>
              <a:t>=</a:t>
            </a:r>
            <a:r>
              <a:rPr lang="en-US" sz="2400" spc="-50" dirty="0" smtClean="0">
                <a:latin typeface="Times New Roman"/>
                <a:cs typeface="Times New Roman"/>
              </a:rPr>
              <a:t> </a:t>
            </a:r>
            <a:r>
              <a:rPr sz="2400" dirty="0" smtClean="0">
                <a:solidFill>
                  <a:srgbClr val="FF0000"/>
                </a:solidFill>
                <a:latin typeface="Times New Roman"/>
                <a:cs typeface="Times New Roman"/>
              </a:rPr>
              <a:t>O(log</a:t>
            </a:r>
            <a:r>
              <a:rPr sz="2400" spc="-30" dirty="0" smtClean="0">
                <a:solidFill>
                  <a:srgbClr val="FF0000"/>
                </a:solidFill>
                <a:latin typeface="Times New Roman"/>
                <a:cs typeface="Times New Roman"/>
              </a:rPr>
              <a:t> </a:t>
            </a:r>
            <a:r>
              <a:rPr sz="2400" spc="-25" dirty="0">
                <a:solidFill>
                  <a:srgbClr val="FF0000"/>
                </a:solidFill>
                <a:latin typeface="Times New Roman"/>
                <a:cs typeface="Times New Roman"/>
              </a:rPr>
              <a:t>n)</a:t>
            </a:r>
            <a:endParaRPr sz="2400" dirty="0">
              <a:latin typeface="Times New Roman"/>
              <a:cs typeface="Times New Roman"/>
            </a:endParaRPr>
          </a:p>
        </p:txBody>
      </p:sp>
      <p:pic>
        <p:nvPicPr>
          <p:cNvPr id="7" name="object 7"/>
          <p:cNvPicPr/>
          <p:nvPr/>
        </p:nvPicPr>
        <p:blipFill>
          <a:blip r:embed="rId2" cstate="print"/>
          <a:stretch>
            <a:fillRect/>
          </a:stretch>
        </p:blipFill>
        <p:spPr>
          <a:xfrm>
            <a:off x="5402272" y="2452151"/>
            <a:ext cx="3516460" cy="359444"/>
          </a:xfrm>
          <a:prstGeom prst="rect">
            <a:avLst/>
          </a:prstGeom>
        </p:spPr>
      </p:pic>
      <p:grpSp>
        <p:nvGrpSpPr>
          <p:cNvPr id="10" name="object 10"/>
          <p:cNvGrpSpPr/>
          <p:nvPr/>
        </p:nvGrpSpPr>
        <p:grpSpPr>
          <a:xfrm>
            <a:off x="4974745" y="1399393"/>
            <a:ext cx="4171315" cy="4439129"/>
            <a:chOff x="4211960" y="1044359"/>
            <a:chExt cx="4171315" cy="4872202"/>
          </a:xfrm>
        </p:grpSpPr>
        <p:pic>
          <p:nvPicPr>
            <p:cNvPr id="11" name="object 11"/>
            <p:cNvPicPr/>
            <p:nvPr/>
          </p:nvPicPr>
          <p:blipFill>
            <a:blip r:embed="rId3" cstate="print"/>
            <a:stretch>
              <a:fillRect/>
            </a:stretch>
          </p:blipFill>
          <p:spPr>
            <a:xfrm>
              <a:off x="6867359" y="2717279"/>
              <a:ext cx="790917" cy="401764"/>
            </a:xfrm>
            <a:prstGeom prst="rect">
              <a:avLst/>
            </a:prstGeom>
          </p:spPr>
        </p:pic>
        <p:pic>
          <p:nvPicPr>
            <p:cNvPr id="12" name="object 12"/>
            <p:cNvPicPr/>
            <p:nvPr/>
          </p:nvPicPr>
          <p:blipFill>
            <a:blip r:embed="rId4" cstate="print"/>
            <a:stretch>
              <a:fillRect/>
            </a:stretch>
          </p:blipFill>
          <p:spPr>
            <a:xfrm>
              <a:off x="5431203" y="5380305"/>
              <a:ext cx="646823" cy="298747"/>
            </a:xfrm>
            <a:prstGeom prst="rect">
              <a:avLst/>
            </a:prstGeom>
          </p:spPr>
        </p:pic>
        <p:sp>
          <p:nvSpPr>
            <p:cNvPr id="13" name="object 13"/>
            <p:cNvSpPr/>
            <p:nvPr/>
          </p:nvSpPr>
          <p:spPr>
            <a:xfrm>
              <a:off x="4211960" y="1563001"/>
              <a:ext cx="4171315" cy="4353560"/>
            </a:xfrm>
            <a:custGeom>
              <a:avLst/>
              <a:gdLst/>
              <a:ahLst/>
              <a:cxnLst/>
              <a:rect l="l" t="t" r="r" b="b"/>
              <a:pathLst>
                <a:path w="4171315" h="4353560">
                  <a:moveTo>
                    <a:pt x="0" y="0"/>
                  </a:moveTo>
                  <a:lnTo>
                    <a:pt x="4170959" y="0"/>
                  </a:lnTo>
                  <a:lnTo>
                    <a:pt x="4170959" y="4353483"/>
                  </a:lnTo>
                  <a:lnTo>
                    <a:pt x="0" y="4353483"/>
                  </a:lnTo>
                  <a:lnTo>
                    <a:pt x="0" y="0"/>
                  </a:lnTo>
                  <a:close/>
                </a:path>
              </a:pathLst>
            </a:custGeom>
            <a:solidFill>
              <a:srgbClr val="A0D997">
                <a:alpha val="15998"/>
              </a:srgbClr>
            </a:solidFill>
          </p:spPr>
          <p:txBody>
            <a:bodyPr wrap="square" lIns="0" tIns="0" rIns="0" bIns="0" rtlCol="0"/>
            <a:lstStyle/>
            <a:p>
              <a:endParaRPr/>
            </a:p>
          </p:txBody>
        </p:sp>
        <p:sp>
          <p:nvSpPr>
            <p:cNvPr id="14" name="object 14"/>
            <p:cNvSpPr/>
            <p:nvPr/>
          </p:nvSpPr>
          <p:spPr>
            <a:xfrm>
              <a:off x="6028194" y="1044359"/>
              <a:ext cx="1402080" cy="581660"/>
            </a:xfrm>
            <a:custGeom>
              <a:avLst/>
              <a:gdLst/>
              <a:ahLst/>
              <a:cxnLst/>
              <a:rect l="l" t="t" r="r" b="b"/>
              <a:pathLst>
                <a:path w="1402079" h="581660">
                  <a:moveTo>
                    <a:pt x="1401483" y="0"/>
                  </a:moveTo>
                  <a:lnTo>
                    <a:pt x="0" y="0"/>
                  </a:lnTo>
                  <a:lnTo>
                    <a:pt x="0" y="581405"/>
                  </a:lnTo>
                  <a:lnTo>
                    <a:pt x="700925" y="581405"/>
                  </a:lnTo>
                  <a:lnTo>
                    <a:pt x="1401483" y="581405"/>
                  </a:lnTo>
                  <a:lnTo>
                    <a:pt x="1401483" y="0"/>
                  </a:lnTo>
                  <a:close/>
                </a:path>
              </a:pathLst>
            </a:custGeom>
            <a:solidFill>
              <a:srgbClr val="A0D997"/>
            </a:solidFill>
          </p:spPr>
          <p:txBody>
            <a:bodyPr wrap="square" lIns="0" tIns="0" rIns="0" bIns="0" rtlCol="0"/>
            <a:lstStyle/>
            <a:p>
              <a:endParaRPr/>
            </a:p>
          </p:txBody>
        </p:sp>
      </p:grpSp>
      <p:sp>
        <p:nvSpPr>
          <p:cNvPr id="15" name="object 15"/>
          <p:cNvSpPr txBox="1"/>
          <p:nvPr/>
        </p:nvSpPr>
        <p:spPr>
          <a:xfrm>
            <a:off x="6816375" y="1386115"/>
            <a:ext cx="1246505" cy="513715"/>
          </a:xfrm>
          <a:prstGeom prst="rect">
            <a:avLst/>
          </a:prstGeom>
        </p:spPr>
        <p:txBody>
          <a:bodyPr vert="horz" wrap="square" lIns="0" tIns="12700" rIns="0" bIns="0" rtlCol="0">
            <a:spAutoFit/>
          </a:bodyPr>
          <a:lstStyle/>
          <a:p>
            <a:pPr marL="12700">
              <a:lnSpc>
                <a:spcPct val="100000"/>
              </a:lnSpc>
              <a:spcBef>
                <a:spcPts val="100"/>
              </a:spcBef>
            </a:pPr>
            <a:r>
              <a:rPr sz="3200" spc="-20" dirty="0">
                <a:solidFill>
                  <a:srgbClr val="000066"/>
                </a:solidFill>
                <a:latin typeface="宋体"/>
                <a:cs typeface="宋体"/>
              </a:rPr>
              <a:t>主定理</a:t>
            </a:r>
            <a:endParaRPr sz="3200" dirty="0">
              <a:latin typeface="宋体"/>
              <a:cs typeface="宋体"/>
            </a:endParaRPr>
          </a:p>
        </p:txBody>
      </p:sp>
      <p:sp>
        <p:nvSpPr>
          <p:cNvPr id="16" name="object 16"/>
          <p:cNvSpPr txBox="1"/>
          <p:nvPr/>
        </p:nvSpPr>
        <p:spPr>
          <a:xfrm>
            <a:off x="5497509" y="2966798"/>
            <a:ext cx="3446782" cy="1656992"/>
          </a:xfrm>
          <a:prstGeom prst="rect">
            <a:avLst/>
          </a:prstGeom>
          <a:solidFill>
            <a:srgbClr val="A1DA98"/>
          </a:solidFill>
        </p:spPr>
        <p:txBody>
          <a:bodyPr vert="horz" wrap="square" lIns="0" tIns="12700" rIns="0" bIns="0" rtlCol="0">
            <a:spAutoFit/>
          </a:bodyPr>
          <a:lstStyle/>
          <a:p>
            <a:pPr marL="530860" marR="5080" indent="-531495">
              <a:lnSpc>
                <a:spcPct val="132300"/>
              </a:lnSpc>
              <a:spcBef>
                <a:spcPts val="3200"/>
              </a:spcBef>
            </a:pPr>
            <a:r>
              <a:rPr sz="3200" i="1" dirty="0" smtClean="0">
                <a:solidFill>
                  <a:srgbClr val="000066"/>
                </a:solidFill>
                <a:latin typeface="Times New Roman"/>
                <a:cs typeface="Times New Roman"/>
              </a:rPr>
              <a:t>T</a:t>
            </a:r>
            <a:r>
              <a:rPr sz="3200" dirty="0" smtClean="0">
                <a:solidFill>
                  <a:srgbClr val="000066"/>
                </a:solidFill>
                <a:latin typeface="Times New Roman"/>
                <a:cs typeface="Times New Roman"/>
              </a:rPr>
              <a:t>(</a:t>
            </a:r>
            <a:r>
              <a:rPr sz="3200" i="1" dirty="0" smtClean="0">
                <a:solidFill>
                  <a:srgbClr val="000066"/>
                </a:solidFill>
                <a:latin typeface="Times New Roman"/>
                <a:cs typeface="Times New Roman"/>
              </a:rPr>
              <a:t>n</a:t>
            </a:r>
            <a:r>
              <a:rPr sz="3200" dirty="0">
                <a:solidFill>
                  <a:srgbClr val="000066"/>
                </a:solidFill>
                <a:latin typeface="Times New Roman"/>
                <a:cs typeface="Times New Roman"/>
              </a:rPr>
              <a:t>) =</a:t>
            </a:r>
            <a:r>
              <a:rPr sz="3200" spc="10" dirty="0">
                <a:solidFill>
                  <a:srgbClr val="000066"/>
                </a:solidFill>
                <a:latin typeface="Times New Roman"/>
                <a:cs typeface="Times New Roman"/>
              </a:rPr>
              <a:t> </a:t>
            </a:r>
            <a:r>
              <a:rPr sz="3200" i="1" dirty="0">
                <a:solidFill>
                  <a:srgbClr val="000066"/>
                </a:solidFill>
                <a:latin typeface="Times New Roman"/>
                <a:cs typeface="Times New Roman"/>
              </a:rPr>
              <a:t>T</a:t>
            </a:r>
            <a:r>
              <a:rPr sz="3200" dirty="0">
                <a:solidFill>
                  <a:srgbClr val="000066"/>
                </a:solidFill>
                <a:latin typeface="Times New Roman"/>
                <a:cs typeface="Times New Roman"/>
              </a:rPr>
              <a:t>(</a:t>
            </a:r>
            <a:r>
              <a:rPr sz="3200" i="1" dirty="0">
                <a:solidFill>
                  <a:srgbClr val="000066"/>
                </a:solidFill>
                <a:latin typeface="Times New Roman"/>
                <a:cs typeface="Times New Roman"/>
              </a:rPr>
              <a:t>n</a:t>
            </a:r>
            <a:r>
              <a:rPr sz="3200" dirty="0">
                <a:solidFill>
                  <a:srgbClr val="000066"/>
                </a:solidFill>
                <a:latin typeface="Times New Roman"/>
                <a:cs typeface="Times New Roman"/>
              </a:rPr>
              <a:t>/2) +</a:t>
            </a:r>
            <a:r>
              <a:rPr sz="3200" spc="25" dirty="0">
                <a:solidFill>
                  <a:srgbClr val="000066"/>
                </a:solidFill>
                <a:latin typeface="Times New Roman"/>
                <a:cs typeface="Times New Roman"/>
              </a:rPr>
              <a:t> </a:t>
            </a:r>
            <a:r>
              <a:rPr sz="3200" i="1" spc="-50" dirty="0">
                <a:solidFill>
                  <a:srgbClr val="000066"/>
                </a:solidFill>
                <a:latin typeface="Times New Roman"/>
                <a:cs typeface="Times New Roman"/>
              </a:rPr>
              <a:t>c </a:t>
            </a:r>
            <a:endParaRPr lang="en-US" sz="3200" i="1" spc="-50" dirty="0" smtClean="0">
              <a:solidFill>
                <a:srgbClr val="000066"/>
              </a:solidFill>
              <a:latin typeface="Times New Roman"/>
              <a:cs typeface="Times New Roman"/>
            </a:endParaRPr>
          </a:p>
          <a:p>
            <a:pPr marL="530860" marR="5080" indent="-531495">
              <a:lnSpc>
                <a:spcPct val="132300"/>
              </a:lnSpc>
              <a:spcBef>
                <a:spcPts val="3200"/>
              </a:spcBef>
            </a:pPr>
            <a:r>
              <a:rPr sz="3200" i="1" dirty="0" smtClean="0">
                <a:solidFill>
                  <a:srgbClr val="000066"/>
                </a:solidFill>
                <a:latin typeface="Times New Roman"/>
                <a:cs typeface="Times New Roman"/>
              </a:rPr>
              <a:t>a</a:t>
            </a:r>
            <a:r>
              <a:rPr sz="3200" dirty="0" smtClean="0">
                <a:solidFill>
                  <a:srgbClr val="000066"/>
                </a:solidFill>
                <a:latin typeface="Times New Roman"/>
                <a:cs typeface="Times New Roman"/>
              </a:rPr>
              <a:t>=1</a:t>
            </a:r>
            <a:r>
              <a:rPr sz="3200" dirty="0">
                <a:solidFill>
                  <a:srgbClr val="000066"/>
                </a:solidFill>
                <a:latin typeface="Times New Roman"/>
                <a:cs typeface="Times New Roman"/>
              </a:rPr>
              <a:t>,</a:t>
            </a:r>
            <a:r>
              <a:rPr sz="3200" spc="20" dirty="0">
                <a:solidFill>
                  <a:srgbClr val="000066"/>
                </a:solidFill>
                <a:latin typeface="Times New Roman"/>
                <a:cs typeface="Times New Roman"/>
              </a:rPr>
              <a:t> </a:t>
            </a:r>
            <a:r>
              <a:rPr sz="3200" i="1" dirty="0">
                <a:solidFill>
                  <a:srgbClr val="000066"/>
                </a:solidFill>
                <a:latin typeface="Times New Roman"/>
                <a:cs typeface="Times New Roman"/>
              </a:rPr>
              <a:t>b</a:t>
            </a:r>
            <a:r>
              <a:rPr sz="3200" dirty="0">
                <a:solidFill>
                  <a:srgbClr val="000066"/>
                </a:solidFill>
                <a:latin typeface="Times New Roman"/>
                <a:cs typeface="Times New Roman"/>
              </a:rPr>
              <a:t>=2,</a:t>
            </a:r>
            <a:r>
              <a:rPr sz="3200" spc="25" dirty="0">
                <a:solidFill>
                  <a:srgbClr val="000066"/>
                </a:solidFill>
                <a:latin typeface="Times New Roman"/>
                <a:cs typeface="Times New Roman"/>
              </a:rPr>
              <a:t> </a:t>
            </a:r>
            <a:r>
              <a:rPr sz="3200" i="1" spc="-25" dirty="0">
                <a:solidFill>
                  <a:srgbClr val="000066"/>
                </a:solidFill>
                <a:latin typeface="Times New Roman"/>
                <a:cs typeface="Times New Roman"/>
              </a:rPr>
              <a:t>d</a:t>
            </a:r>
            <a:r>
              <a:rPr sz="3200" spc="-25" dirty="0">
                <a:solidFill>
                  <a:srgbClr val="000066"/>
                </a:solidFill>
                <a:latin typeface="Times New Roman"/>
                <a:cs typeface="Times New Roman"/>
              </a:rPr>
              <a:t>=0</a:t>
            </a:r>
            <a:endParaRPr sz="3200" dirty="0">
              <a:latin typeface="Times New Roman"/>
              <a:cs typeface="Times New Roman"/>
            </a:endParaRPr>
          </a:p>
        </p:txBody>
      </p:sp>
      <p:sp>
        <p:nvSpPr>
          <p:cNvPr id="17" name="object 17"/>
          <p:cNvSpPr txBox="1"/>
          <p:nvPr/>
        </p:nvSpPr>
        <p:spPr>
          <a:xfrm>
            <a:off x="6012160" y="5231720"/>
            <a:ext cx="2548890" cy="1437640"/>
          </a:xfrm>
          <a:prstGeom prst="rect">
            <a:avLst/>
          </a:prstGeom>
        </p:spPr>
        <p:txBody>
          <a:bodyPr vert="horz" wrap="square" lIns="0" tIns="12700" rIns="0" bIns="0" rtlCol="0">
            <a:spAutoFit/>
          </a:bodyPr>
          <a:lstStyle/>
          <a:p>
            <a:pPr marR="43180" algn="r">
              <a:lnSpc>
                <a:spcPct val="100000"/>
              </a:lnSpc>
              <a:spcBef>
                <a:spcPts val="100"/>
              </a:spcBef>
              <a:tabLst>
                <a:tab pos="749935" algn="l"/>
              </a:tabLst>
            </a:pPr>
            <a:r>
              <a:rPr sz="3200" spc="-25" dirty="0">
                <a:solidFill>
                  <a:srgbClr val="000066"/>
                </a:solidFill>
                <a:latin typeface="Times New Roman"/>
                <a:cs typeface="Times New Roman"/>
              </a:rPr>
              <a:t>=1;</a:t>
            </a:r>
            <a:r>
              <a:rPr sz="3200" dirty="0">
                <a:solidFill>
                  <a:srgbClr val="000066"/>
                </a:solidFill>
                <a:latin typeface="Times New Roman"/>
                <a:cs typeface="Times New Roman"/>
              </a:rPr>
              <a:t>	</a:t>
            </a:r>
            <a:r>
              <a:rPr sz="3200" i="1" dirty="0">
                <a:latin typeface="Times New Roman"/>
                <a:cs typeface="Times New Roman"/>
              </a:rPr>
              <a:t>n</a:t>
            </a:r>
            <a:r>
              <a:rPr sz="2775" i="1" baseline="28528" dirty="0">
                <a:latin typeface="Times New Roman"/>
                <a:cs typeface="Times New Roman"/>
              </a:rPr>
              <a:t>d</a:t>
            </a:r>
            <a:r>
              <a:rPr sz="2775" i="1" spc="487" baseline="28528" dirty="0">
                <a:latin typeface="Times New Roman"/>
                <a:cs typeface="Times New Roman"/>
              </a:rPr>
              <a:t> </a:t>
            </a:r>
            <a:r>
              <a:rPr sz="3200" spc="-35" dirty="0">
                <a:solidFill>
                  <a:srgbClr val="000066"/>
                </a:solidFill>
                <a:latin typeface="Times New Roman"/>
                <a:cs typeface="Times New Roman"/>
              </a:rPr>
              <a:t>=1</a:t>
            </a:r>
            <a:endParaRPr sz="3200" dirty="0">
              <a:latin typeface="Times New Roman"/>
              <a:cs typeface="Times New Roman"/>
            </a:endParaRPr>
          </a:p>
          <a:p>
            <a:pPr marR="88265" algn="r">
              <a:lnSpc>
                <a:spcPct val="100000"/>
              </a:lnSpc>
              <a:spcBef>
                <a:spcPts val="3440"/>
              </a:spcBef>
            </a:pPr>
            <a:r>
              <a:rPr sz="3200" i="1" dirty="0">
                <a:solidFill>
                  <a:srgbClr val="000066"/>
                </a:solidFill>
                <a:latin typeface="Times New Roman"/>
                <a:cs typeface="Times New Roman"/>
              </a:rPr>
              <a:t>T</a:t>
            </a:r>
            <a:r>
              <a:rPr sz="3200" dirty="0">
                <a:solidFill>
                  <a:srgbClr val="000066"/>
                </a:solidFill>
                <a:latin typeface="Times New Roman"/>
                <a:cs typeface="Times New Roman"/>
              </a:rPr>
              <a:t>(</a:t>
            </a:r>
            <a:r>
              <a:rPr sz="3200" i="1" dirty="0">
                <a:solidFill>
                  <a:srgbClr val="000066"/>
                </a:solidFill>
                <a:latin typeface="Times New Roman"/>
                <a:cs typeface="Times New Roman"/>
              </a:rPr>
              <a:t>n</a:t>
            </a:r>
            <a:r>
              <a:rPr sz="3200" dirty="0">
                <a:solidFill>
                  <a:srgbClr val="000066"/>
                </a:solidFill>
                <a:latin typeface="Times New Roman"/>
                <a:cs typeface="Times New Roman"/>
              </a:rPr>
              <a:t>)= </a:t>
            </a:r>
            <a:r>
              <a:rPr sz="3200" dirty="0">
                <a:solidFill>
                  <a:srgbClr val="FF0000"/>
                </a:solidFill>
                <a:latin typeface="Times New Roman"/>
                <a:cs typeface="Times New Roman"/>
              </a:rPr>
              <a:t>O(log</a:t>
            </a:r>
            <a:r>
              <a:rPr sz="3200" spc="5" dirty="0">
                <a:solidFill>
                  <a:srgbClr val="FF0000"/>
                </a:solidFill>
                <a:latin typeface="Times New Roman"/>
                <a:cs typeface="Times New Roman"/>
              </a:rPr>
              <a:t> </a:t>
            </a:r>
            <a:r>
              <a:rPr sz="3200" i="1" spc="-25" dirty="0">
                <a:solidFill>
                  <a:srgbClr val="FF0000"/>
                </a:solidFill>
                <a:latin typeface="Times New Roman"/>
                <a:cs typeface="Times New Roman"/>
              </a:rPr>
              <a:t>n</a:t>
            </a:r>
            <a:r>
              <a:rPr sz="3200" spc="-25" dirty="0">
                <a:solidFill>
                  <a:srgbClr val="FF0000"/>
                </a:solidFill>
                <a:latin typeface="Times New Roman"/>
                <a:cs typeface="Times New Roman"/>
              </a:rPr>
              <a:t>)</a:t>
            </a:r>
            <a:endParaRPr sz="3200" dirty="0">
              <a:latin typeface="Times New Roman"/>
              <a:cs typeface="Times New Roman"/>
            </a:endParaRPr>
          </a:p>
        </p:txBody>
      </p:sp>
      <p:sp>
        <p:nvSpPr>
          <p:cNvPr id="18" name="object 18"/>
          <p:cNvSpPr/>
          <p:nvPr/>
        </p:nvSpPr>
        <p:spPr>
          <a:xfrm>
            <a:off x="2535834" y="1985759"/>
            <a:ext cx="1402080" cy="581660"/>
          </a:xfrm>
          <a:custGeom>
            <a:avLst/>
            <a:gdLst/>
            <a:ahLst/>
            <a:cxnLst/>
            <a:rect l="l" t="t" r="r" b="b"/>
            <a:pathLst>
              <a:path w="1402079" h="581660">
                <a:moveTo>
                  <a:pt x="1401483" y="0"/>
                </a:moveTo>
                <a:lnTo>
                  <a:pt x="0" y="0"/>
                </a:lnTo>
                <a:lnTo>
                  <a:pt x="0" y="581406"/>
                </a:lnTo>
                <a:lnTo>
                  <a:pt x="700925" y="581406"/>
                </a:lnTo>
                <a:lnTo>
                  <a:pt x="1401483" y="581406"/>
                </a:lnTo>
                <a:lnTo>
                  <a:pt x="1401483" y="0"/>
                </a:lnTo>
                <a:close/>
              </a:path>
            </a:pathLst>
          </a:custGeom>
          <a:solidFill>
            <a:srgbClr val="A0D997"/>
          </a:solidFill>
        </p:spPr>
        <p:txBody>
          <a:bodyPr wrap="square" lIns="0" tIns="0" rIns="0" bIns="0" rtlCol="0"/>
          <a:lstStyle/>
          <a:p>
            <a:endParaRPr/>
          </a:p>
        </p:txBody>
      </p:sp>
      <p:sp>
        <p:nvSpPr>
          <p:cNvPr id="19" name="object 19"/>
          <p:cNvSpPr txBox="1"/>
          <p:nvPr/>
        </p:nvSpPr>
        <p:spPr>
          <a:xfrm>
            <a:off x="2626194" y="2019147"/>
            <a:ext cx="1233170" cy="513715"/>
          </a:xfrm>
          <a:prstGeom prst="rect">
            <a:avLst/>
          </a:prstGeom>
        </p:spPr>
        <p:txBody>
          <a:bodyPr vert="horz" wrap="square" lIns="0" tIns="12700" rIns="0" bIns="0" rtlCol="0">
            <a:spAutoFit/>
          </a:bodyPr>
          <a:lstStyle/>
          <a:p>
            <a:pPr>
              <a:lnSpc>
                <a:spcPct val="100000"/>
              </a:lnSpc>
              <a:spcBef>
                <a:spcPts val="100"/>
              </a:spcBef>
            </a:pPr>
            <a:r>
              <a:rPr sz="3200" spc="-20" dirty="0">
                <a:solidFill>
                  <a:srgbClr val="000066"/>
                </a:solidFill>
                <a:latin typeface="宋体"/>
                <a:cs typeface="宋体"/>
              </a:rPr>
              <a:t>迭代法</a:t>
            </a:r>
            <a:endParaRPr sz="3200">
              <a:latin typeface="宋体"/>
              <a:cs typeface="宋体"/>
            </a:endParaRPr>
          </a:p>
        </p:txBody>
      </p:sp>
    </p:spTree>
    <p:extLst>
      <p:ext uri="{BB962C8B-B14F-4D97-AF65-F5344CB8AC3E}">
        <p14:creationId xmlns:p14="http://schemas.microsoft.com/office/powerpoint/2010/main" val="54097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Group 12"/>
          <p:cNvGrpSpPr>
            <a:grpSpLocks/>
          </p:cNvGrpSpPr>
          <p:nvPr/>
        </p:nvGrpSpPr>
        <p:grpSpPr bwMode="auto">
          <a:xfrm>
            <a:off x="838200" y="695325"/>
            <a:ext cx="6988175" cy="1982788"/>
            <a:chOff x="657" y="1253"/>
            <a:chExt cx="4402" cy="1249"/>
          </a:xfrm>
        </p:grpSpPr>
        <p:sp>
          <p:nvSpPr>
            <p:cNvPr id="54279" name="AutoShape 7"/>
            <p:cNvSpPr>
              <a:spLocks noChangeArrowheads="1"/>
            </p:cNvSpPr>
            <p:nvPr/>
          </p:nvSpPr>
          <p:spPr bwMode="auto">
            <a:xfrm>
              <a:off x="657" y="1253"/>
              <a:ext cx="4402" cy="1249"/>
            </a:xfrm>
            <a:prstGeom prst="roundRect">
              <a:avLst>
                <a:gd name="adj" fmla="val 16667"/>
              </a:avLst>
            </a:prstGeom>
            <a:solidFill>
              <a:schemeClr val="bg1"/>
            </a:solidFill>
            <a:ln w="38100">
              <a:solidFill>
                <a:srgbClr val="063DE8"/>
              </a:solidFill>
              <a:round/>
            </a:ln>
            <a:effectLst/>
          </p:spPr>
          <p:txBody>
            <a:bodyPr>
              <a:spAutoFit/>
            </a:bodyPr>
            <a:lstStyle/>
            <a:p>
              <a:pPr>
                <a:spcBef>
                  <a:spcPct val="20000"/>
                </a:spcBef>
                <a:buClr>
                  <a:srgbClr val="CC9900"/>
                </a:buClr>
                <a:buSzPct val="65000"/>
                <a:buFont typeface="Wingdings" panose="05000000000000000000" pitchFamily="2" charset="2"/>
                <a:buNone/>
                <a:defRPr/>
              </a:pPr>
              <a:r>
                <a:rPr lang="zh-CN" altLang="en-US" sz="2400" b="1" dirty="0">
                  <a:ea typeface="黑体" panose="02010609060101010101" pitchFamily="49" charset="-122"/>
                  <a:cs typeface="Times New Roman" panose="02020603050405020304" pitchFamily="18" charset="0"/>
                </a:rPr>
                <a:t>复杂度分析</a:t>
              </a:r>
            </a:p>
            <a:p>
              <a:pPr>
                <a:spcBef>
                  <a:spcPct val="20000"/>
                </a:spcBef>
                <a:buClr>
                  <a:srgbClr val="CC9900"/>
                </a:buClr>
                <a:buSzPct val="65000"/>
                <a:buFont typeface="Wingdings" panose="05000000000000000000" pitchFamily="2" charset="2"/>
                <a:buNone/>
                <a:defRPr/>
              </a:pPr>
              <a:endParaRPr lang="zh-CN" altLang="en-US" sz="2400" b="1" dirty="0">
                <a:effectLst>
                  <a:outerShdw blurRad="38100" dist="38100" dir="2700000" algn="tl">
                    <a:srgbClr val="C0C0C0"/>
                  </a:outerShdw>
                </a:effectLst>
                <a:ea typeface="黑体" panose="02010609060101010101" pitchFamily="49" charset="-122"/>
                <a:cs typeface="Times New Roman" panose="02020603050405020304" pitchFamily="18" charset="0"/>
              </a:endParaRPr>
            </a:p>
            <a:p>
              <a:pPr>
                <a:spcBef>
                  <a:spcPct val="20000"/>
                </a:spcBef>
                <a:buClr>
                  <a:srgbClr val="CC9900"/>
                </a:buClr>
                <a:buSzPct val="65000"/>
                <a:buFont typeface="Wingdings" panose="05000000000000000000" pitchFamily="2" charset="2"/>
                <a:buNone/>
                <a:defRPr/>
              </a:pPr>
              <a:endParaRPr lang="zh-CN" altLang="en-US" sz="2400" b="1" dirty="0">
                <a:ea typeface="黑体" panose="02010609060101010101" pitchFamily="49" charset="-122"/>
                <a:cs typeface="Times New Roman" panose="02020603050405020304" pitchFamily="18" charset="0"/>
              </a:endParaRPr>
            </a:p>
            <a:p>
              <a:pPr algn="ctr">
                <a:spcBef>
                  <a:spcPct val="20000"/>
                </a:spcBef>
                <a:buClr>
                  <a:srgbClr val="CC9900"/>
                </a:buClr>
                <a:buSzPct val="65000"/>
                <a:buFont typeface="Wingdings" panose="05000000000000000000" pitchFamily="2" charset="2"/>
                <a:buNone/>
                <a:defRPr/>
              </a:pPr>
              <a:r>
                <a:rPr lang="en-US" altLang="zh-CN" sz="2400" dirty="0">
                  <a:ea typeface="黑体" panose="02010609060101010101" pitchFamily="49" charset="-122"/>
                  <a:cs typeface="Times New Roman" panose="02020603050405020304" pitchFamily="18" charset="0"/>
                </a:rPr>
                <a:t>T(n)=</a:t>
              </a:r>
              <a:r>
                <a:rPr lang="en-US" altLang="zh-CN" sz="2400" b="1" dirty="0">
                  <a:ea typeface="黑体" panose="02010609060101010101" pitchFamily="49" charset="-122"/>
                  <a:cs typeface="Times New Roman" panose="02020603050405020304" pitchFamily="18" charset="0"/>
                </a:rPr>
                <a:t>O(n)</a:t>
              </a:r>
              <a:endParaRPr lang="en-US" altLang="zh-CN" sz="2400" b="1" dirty="0">
                <a:solidFill>
                  <a:srgbClr val="FF0000"/>
                </a:solidFill>
                <a:ea typeface="黑体" panose="02010609060101010101" pitchFamily="49" charset="-122"/>
                <a:cs typeface="Times New Roman" panose="02020603050405020304" pitchFamily="18" charset="0"/>
                <a:sym typeface="Wingdings" panose="05000000000000000000" pitchFamily="2" charset="2"/>
              </a:endParaRPr>
            </a:p>
          </p:txBody>
        </p:sp>
        <p:graphicFrame>
          <p:nvGraphicFramePr>
            <p:cNvPr id="65541" name="Object 2"/>
            <p:cNvGraphicFramePr>
              <a:graphicFrameLocks noChangeAspect="1"/>
            </p:cNvGraphicFramePr>
            <p:nvPr/>
          </p:nvGraphicFramePr>
          <p:xfrm>
            <a:off x="1655" y="1480"/>
            <a:ext cx="2948" cy="563"/>
          </p:xfrm>
          <a:graphic>
            <a:graphicData uri="http://schemas.openxmlformats.org/presentationml/2006/ole">
              <mc:AlternateContent xmlns:mc="http://schemas.openxmlformats.org/markup-compatibility/2006">
                <mc:Choice xmlns:v="urn:schemas-microsoft-com:vml" Requires="v">
                  <p:oleObj spid="_x0000_s65543" r:id="rId3" imgW="2540000" imgH="482600" progId="Equation.3">
                    <p:embed/>
                  </p:oleObj>
                </mc:Choice>
                <mc:Fallback>
                  <p:oleObj r:id="rId3" imgW="2540000" imgH="482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5" y="1480"/>
                          <a:ext cx="2948"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8" name="object 2"/>
          <p:cNvSpPr txBox="1">
            <a:spLocks/>
          </p:cNvSpPr>
          <p:nvPr/>
        </p:nvSpPr>
        <p:spPr bwMode="auto">
          <a:xfrm>
            <a:off x="539750" y="3030538"/>
            <a:ext cx="8137525" cy="2878137"/>
          </a:xfrm>
          <a:prstGeom prst="rect">
            <a:avLst/>
          </a:prstGeom>
          <a:noFill/>
          <a:ln w="64007">
            <a:solidFill>
              <a:srgbClr val="FF6600"/>
            </a:solidFill>
            <a:miter lim="800000"/>
            <a:headEnd/>
            <a:tailEnd/>
          </a:ln>
        </p:spPr>
        <p:txBody>
          <a:bodyPr lIns="0" tIns="34925" rIns="0" bIns="0">
            <a:sp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marL="90488">
              <a:lnSpc>
                <a:spcPct val="200000"/>
              </a:lnSpc>
              <a:spcBef>
                <a:spcPts val="275"/>
              </a:spcBef>
              <a:defRPr/>
            </a:pPr>
            <a:r>
              <a:rPr lang="zh-CN" altLang="zh-CN" sz="2400" kern="0" dirty="0">
                <a:latin typeface="微软雅黑" panose="020B0503020204020204" pitchFamily="34" charset="-122"/>
                <a:ea typeface="微软雅黑" panose="020B0503020204020204" pitchFamily="34" charset="-122"/>
              </a:rPr>
              <a:t>上述算法将每一组的大小定为</a:t>
            </a:r>
            <a:r>
              <a:rPr lang="zh-CN" altLang="zh-CN" sz="2400" kern="0" dirty="0">
                <a:latin typeface="Arial" panose="020B0604020202020204" pitchFamily="34" charset="0"/>
                <a:cs typeface="Arial" panose="020B0604020202020204" pitchFamily="34" charset="0"/>
              </a:rPr>
              <a:t>5</a:t>
            </a:r>
            <a:r>
              <a:rPr lang="zh-CN" altLang="zh-CN" sz="2400" kern="0" dirty="0">
                <a:latin typeface="微软雅黑" panose="020B0503020204020204" pitchFamily="34" charset="-122"/>
                <a:ea typeface="微软雅黑" panose="020B0503020204020204" pitchFamily="34" charset="-122"/>
              </a:rPr>
              <a:t>，并选取</a:t>
            </a:r>
            <a:r>
              <a:rPr lang="zh-CN" altLang="zh-CN" sz="2400" kern="0" dirty="0">
                <a:latin typeface="Arial" panose="020B0604020202020204" pitchFamily="34" charset="0"/>
                <a:cs typeface="Arial" panose="020B0604020202020204" pitchFamily="34" charset="0"/>
              </a:rPr>
              <a:t>75</a:t>
            </a:r>
            <a:r>
              <a:rPr lang="zh-CN" altLang="zh-CN" sz="2400" kern="0" dirty="0">
                <a:latin typeface="微软雅黑" panose="020B0503020204020204" pitchFamily="34" charset="-122"/>
                <a:ea typeface="微软雅黑" panose="020B0503020204020204" pitchFamily="34" charset="-122"/>
              </a:rPr>
              <a:t>作为是否作递归调用的分界点。这</a:t>
            </a:r>
            <a:r>
              <a:rPr lang="zh-CN" altLang="zh-CN" sz="2400" kern="0" dirty="0">
                <a:latin typeface="Arial" panose="020B0604020202020204" pitchFamily="34" charset="0"/>
                <a:cs typeface="Arial" panose="020B0604020202020204" pitchFamily="34" charset="0"/>
              </a:rPr>
              <a:t>2</a:t>
            </a:r>
            <a:r>
              <a:rPr lang="zh-CN" altLang="zh-CN" sz="2400" kern="0" dirty="0">
                <a:latin typeface="微软雅黑" panose="020B0503020204020204" pitchFamily="34" charset="-122"/>
                <a:ea typeface="微软雅黑" panose="020B0503020204020204" pitchFamily="34" charset="-122"/>
              </a:rPr>
              <a:t>点保证了</a:t>
            </a:r>
            <a:r>
              <a:rPr lang="zh-CN" altLang="zh-CN" sz="2400" kern="0" dirty="0">
                <a:latin typeface="Arial" panose="020B0604020202020204" pitchFamily="34" charset="0"/>
                <a:cs typeface="Arial" panose="020B0604020202020204" pitchFamily="34" charset="0"/>
              </a:rPr>
              <a:t>T(n)</a:t>
            </a:r>
            <a:r>
              <a:rPr lang="zh-CN" altLang="zh-CN" sz="2400" kern="0" dirty="0">
                <a:latin typeface="微软雅黑" panose="020B0503020204020204" pitchFamily="34" charset="-122"/>
                <a:ea typeface="微软雅黑" panose="020B0503020204020204" pitchFamily="34" charset="-122"/>
              </a:rPr>
              <a:t>的递归式中</a:t>
            </a:r>
            <a:r>
              <a:rPr lang="zh-CN" altLang="zh-CN" sz="2400" kern="0" dirty="0">
                <a:latin typeface="Arial" panose="020B0604020202020204" pitchFamily="34" charset="0"/>
                <a:cs typeface="Arial" panose="020B0604020202020204" pitchFamily="34" charset="0"/>
              </a:rPr>
              <a:t>2</a:t>
            </a:r>
            <a:r>
              <a:rPr lang="zh-CN" altLang="zh-CN" sz="2400" kern="0" dirty="0">
                <a:latin typeface="微软雅黑" panose="020B0503020204020204" pitchFamily="34" charset="-122"/>
                <a:ea typeface="微软雅黑" panose="020B0503020204020204" pitchFamily="34" charset="-122"/>
              </a:rPr>
              <a:t>个自变量之和 </a:t>
            </a:r>
            <a:r>
              <a:rPr lang="zh-CN" altLang="zh-CN" sz="2400" kern="0" dirty="0">
                <a:latin typeface="Arial" panose="020B0604020202020204" pitchFamily="34" charset="0"/>
                <a:cs typeface="Arial" panose="020B0604020202020204" pitchFamily="34" charset="0"/>
              </a:rPr>
              <a:t>n/5+3n/4=19n/20=εn</a:t>
            </a:r>
            <a:r>
              <a:rPr lang="zh-CN" altLang="zh-CN" sz="2400" kern="0" dirty="0">
                <a:latin typeface="微软雅黑" panose="020B0503020204020204" pitchFamily="34" charset="-122"/>
                <a:ea typeface="微软雅黑" panose="020B0503020204020204" pitchFamily="34" charset="-122"/>
              </a:rPr>
              <a:t>，</a:t>
            </a:r>
            <a:r>
              <a:rPr lang="zh-CN" altLang="zh-CN" sz="2400" kern="0" dirty="0">
                <a:latin typeface="Arial" panose="020B0604020202020204" pitchFamily="34" charset="0"/>
                <a:cs typeface="Arial" panose="020B0604020202020204" pitchFamily="34" charset="0"/>
              </a:rPr>
              <a:t>0&lt;ε&lt;1</a:t>
            </a:r>
            <a:r>
              <a:rPr lang="zh-CN" altLang="zh-CN" sz="2400" kern="0" dirty="0">
                <a:latin typeface="微软雅黑" panose="020B0503020204020204" pitchFamily="34" charset="-122"/>
                <a:ea typeface="微软雅黑" panose="020B0503020204020204" pitchFamily="34" charset="-122"/>
              </a:rPr>
              <a:t>。这是使</a:t>
            </a:r>
            <a:r>
              <a:rPr lang="zh-CN" altLang="zh-CN" sz="2400" kern="0" dirty="0">
                <a:latin typeface="Arial" panose="020B0604020202020204" pitchFamily="34" charset="0"/>
                <a:cs typeface="Arial" panose="020B0604020202020204" pitchFamily="34" charset="0"/>
              </a:rPr>
              <a:t>T(n)=O(n)</a:t>
            </a:r>
            <a:r>
              <a:rPr lang="zh-CN" altLang="zh-CN" sz="2400" kern="0" dirty="0">
                <a:latin typeface="微软雅黑" panose="020B0503020204020204" pitchFamily="34" charset="-122"/>
                <a:ea typeface="微软雅黑" panose="020B0503020204020204" pitchFamily="34" charset="-122"/>
              </a:rPr>
              <a:t>的关键之处。当然，除了</a:t>
            </a:r>
            <a:r>
              <a:rPr lang="zh-CN" altLang="zh-CN" sz="2400" kern="0" dirty="0">
                <a:latin typeface="Arial" panose="020B0604020202020204" pitchFamily="34" charset="0"/>
                <a:cs typeface="Arial" panose="020B0604020202020204" pitchFamily="34" charset="0"/>
              </a:rPr>
              <a:t>5</a:t>
            </a:r>
            <a:r>
              <a:rPr lang="zh-CN" altLang="zh-CN" sz="2400" kern="0" dirty="0">
                <a:latin typeface="微软雅黑" panose="020B0503020204020204" pitchFamily="34" charset="-122"/>
                <a:ea typeface="微软雅黑" panose="020B0503020204020204" pitchFamily="34" charset="-122"/>
              </a:rPr>
              <a:t>和</a:t>
            </a:r>
            <a:r>
              <a:rPr lang="zh-CN" altLang="zh-CN" sz="2400" kern="0" dirty="0">
                <a:latin typeface="Arial" panose="020B0604020202020204" pitchFamily="34" charset="0"/>
                <a:cs typeface="Arial" panose="020B0604020202020204" pitchFamily="34" charset="0"/>
              </a:rPr>
              <a:t>75</a:t>
            </a:r>
            <a:r>
              <a:rPr lang="zh-CN" altLang="zh-CN" sz="2400" kern="0" dirty="0">
                <a:latin typeface="微软雅黑" panose="020B0503020204020204" pitchFamily="34" charset="-122"/>
                <a:ea typeface="微软雅黑" panose="020B0503020204020204" pitchFamily="34" charset="-122"/>
              </a:rPr>
              <a:t>之外，还有其他选择。</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63625" y="2290763"/>
            <a:ext cx="7016750" cy="2924175"/>
          </a:xfrm>
          <a:prstGeom prst="rect">
            <a:avLst/>
          </a:prstGeom>
          <a:noFill/>
        </p:spPr>
        <p:txBody>
          <a:bodyPr>
            <a:spAutoFit/>
          </a:bodyPr>
          <a:lstStyle/>
          <a:p>
            <a:pPr marL="457200" indent="-457200">
              <a:buFont typeface="Arial" panose="020B0604020202020204" pitchFamily="34" charset="0"/>
              <a:buChar char="•"/>
              <a:defRPr/>
            </a:pPr>
            <a:r>
              <a:rPr lang="zh-CN" altLang="en-US" noProof="1"/>
              <a:t>实际上，</a:t>
            </a:r>
            <a:r>
              <a:rPr lang="en-US" altLang="zh-CN" noProof="1"/>
              <a:t>SELECT</a:t>
            </a:r>
            <a:r>
              <a:rPr lang="zh-CN" altLang="en-US" noProof="1"/>
              <a:t>算法运行缓慢，因为n前面的常数很大。</a:t>
            </a:r>
          </a:p>
          <a:p>
            <a:pPr>
              <a:defRPr/>
            </a:pPr>
            <a:endParaRPr lang="zh-CN" altLang="en-US" noProof="1"/>
          </a:p>
          <a:p>
            <a:pPr marL="457200" indent="-457200">
              <a:buFont typeface="Arial" panose="020B0604020202020204" pitchFamily="34" charset="0"/>
              <a:buChar char="•"/>
              <a:defRPr/>
            </a:pPr>
            <a:r>
              <a:rPr lang="zh-CN" altLang="en-US" noProof="1"/>
              <a:t>所以在很多实际应用中，</a:t>
            </a:r>
            <a:r>
              <a:rPr lang="zh-CN" altLang="zh-CN" sz="3200" b="1" dirty="0">
                <a:cs typeface="Arial" panose="020B0604020202020204" pitchFamily="34" charset="0"/>
              </a:rPr>
              <a:t> RandomizedSelect</a:t>
            </a:r>
            <a:r>
              <a:rPr lang="zh-CN" altLang="en-US" noProof="1"/>
              <a:t>随机算法比较实用。</a:t>
            </a:r>
          </a:p>
        </p:txBody>
      </p:sp>
      <p:sp>
        <p:nvSpPr>
          <p:cNvPr id="66563" name="文本框 4"/>
          <p:cNvSpPr txBox="1">
            <a:spLocks noChangeArrowheads="1"/>
          </p:cNvSpPr>
          <p:nvPr/>
        </p:nvSpPr>
        <p:spPr bwMode="auto">
          <a:xfrm>
            <a:off x="808038" y="1387475"/>
            <a:ext cx="22240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r>
              <a:rPr lang="zh-CN" altLang="en-US" sz="3200" b="1">
                <a:solidFill>
                  <a:srgbClr val="FF0000"/>
                </a:solidFill>
                <a:sym typeface="宋体" panose="02010600030101010101" pitchFamily="2" charset="-122"/>
              </a:rPr>
              <a:t>补充两点：</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2"/>
          <p:cNvSpPr>
            <a:spLocks noGrp="1" noChangeArrowheads="1"/>
          </p:cNvSpPr>
          <p:nvPr>
            <p:ph type="title" idx="4294967295"/>
          </p:nvPr>
        </p:nvSpPr>
        <p:spPr>
          <a:xfrm>
            <a:off x="428625" y="285750"/>
            <a:ext cx="8077200" cy="855663"/>
          </a:xfrm>
        </p:spPr>
        <p:txBody>
          <a:bodyPr/>
          <a:lstStyle/>
          <a:p>
            <a:r>
              <a:rPr lang="zh-CN" altLang="en-US" smtClean="0"/>
              <a:t>学习要点</a:t>
            </a:r>
          </a:p>
        </p:txBody>
      </p:sp>
      <p:sp>
        <p:nvSpPr>
          <p:cNvPr id="26627" name="Rectangle 3"/>
          <p:cNvSpPr>
            <a:spLocks noGrp="1" noChangeArrowheads="1"/>
          </p:cNvSpPr>
          <p:nvPr>
            <p:ph type="body" idx="1"/>
          </p:nvPr>
        </p:nvSpPr>
        <p:spPr>
          <a:xfrm>
            <a:off x="357188" y="1052513"/>
            <a:ext cx="8404225" cy="5589587"/>
          </a:xfrm>
        </p:spPr>
        <p:txBody>
          <a:bodyPr/>
          <a:lstStyle/>
          <a:p>
            <a:pPr>
              <a:defRPr/>
            </a:pPr>
            <a:r>
              <a:rPr lang="zh-CN" altLang="en-US" sz="2800" b="1" dirty="0"/>
              <a:t>理解递归的概念</a:t>
            </a:r>
          </a:p>
          <a:p>
            <a:pPr>
              <a:defRPr/>
            </a:pPr>
            <a:r>
              <a:rPr lang="zh-CN" altLang="en-US" sz="2800" b="1" dirty="0"/>
              <a:t>掌握设计有效算法的分治策略</a:t>
            </a:r>
            <a:endParaRPr lang="zh-CN" altLang="en-US" sz="2800" b="1" dirty="0">
              <a:sym typeface="Symbol" panose="05050102010706020507" pitchFamily="18" charset="2"/>
            </a:endParaRPr>
          </a:p>
          <a:p>
            <a:pPr>
              <a:defRPr/>
            </a:pPr>
            <a:endParaRPr lang="en-US" altLang="zh-CN" sz="2800" b="1" dirty="0"/>
          </a:p>
          <a:p>
            <a:pPr>
              <a:defRPr/>
            </a:pPr>
            <a:r>
              <a:rPr lang="zh-CN" altLang="en-US" sz="2800" b="1" dirty="0"/>
              <a:t>通过下面的范例学习分治策略设计技巧</a:t>
            </a:r>
          </a:p>
          <a:p>
            <a:pPr>
              <a:buFont typeface="Wingdings" panose="05000000000000000000" pitchFamily="2" charset="2"/>
              <a:buNone/>
              <a:defRPr/>
            </a:pPr>
            <a:r>
              <a:rPr lang="zh-CN" altLang="en-US" sz="2800" b="1" dirty="0"/>
              <a:t>（</a:t>
            </a:r>
            <a:r>
              <a:rPr lang="en-US" altLang="zh-CN" sz="2800" b="1" dirty="0"/>
              <a:t>1</a:t>
            </a:r>
            <a:r>
              <a:rPr lang="zh-CN" altLang="en-US" sz="2800" b="1" dirty="0"/>
              <a:t>）二分搜索技术； </a:t>
            </a:r>
          </a:p>
          <a:p>
            <a:pPr>
              <a:buFont typeface="Wingdings" panose="05000000000000000000" pitchFamily="2" charset="2"/>
              <a:buNone/>
              <a:defRPr/>
            </a:pPr>
            <a:r>
              <a:rPr lang="zh-CN" altLang="en-US" sz="2800" b="1" dirty="0"/>
              <a:t>（</a:t>
            </a:r>
            <a:r>
              <a:rPr lang="en-US" altLang="zh-CN" sz="2800" b="1" dirty="0"/>
              <a:t>2</a:t>
            </a:r>
            <a:r>
              <a:rPr lang="zh-CN" altLang="en-US" sz="2800" b="1" dirty="0"/>
              <a:t>）大整数乘法；</a:t>
            </a:r>
          </a:p>
          <a:p>
            <a:pPr marL="0" indent="0">
              <a:buFont typeface="Wingdings" panose="05000000000000000000" pitchFamily="2" charset="2"/>
              <a:buNone/>
              <a:defRPr/>
            </a:pPr>
            <a:r>
              <a:rPr lang="zh-CN" altLang="en-US" sz="2800" b="1" dirty="0"/>
              <a:t>（</a:t>
            </a:r>
            <a:r>
              <a:rPr lang="en-US" altLang="zh-CN" sz="2800" b="1" dirty="0"/>
              <a:t>3</a:t>
            </a:r>
            <a:r>
              <a:rPr lang="zh-CN" altLang="en-US" sz="2800" b="1" dirty="0"/>
              <a:t>）棋盘覆盖；</a:t>
            </a:r>
          </a:p>
          <a:p>
            <a:pPr>
              <a:buFont typeface="Wingdings" panose="05000000000000000000" pitchFamily="2" charset="2"/>
              <a:buNone/>
              <a:defRPr/>
            </a:pPr>
            <a:r>
              <a:rPr lang="zh-CN" altLang="en-US" sz="2800" b="1" dirty="0"/>
              <a:t>（</a:t>
            </a:r>
            <a:r>
              <a:rPr lang="en-US" altLang="zh-CN" sz="2800" b="1" dirty="0"/>
              <a:t>4</a:t>
            </a:r>
            <a:r>
              <a:rPr lang="zh-CN" altLang="en-US" sz="2800" b="1" dirty="0"/>
              <a:t>）合并排序和快速排序；</a:t>
            </a:r>
          </a:p>
          <a:p>
            <a:pPr>
              <a:buFont typeface="Wingdings" panose="05000000000000000000" pitchFamily="2" charset="2"/>
              <a:buNone/>
              <a:defRPr/>
            </a:pPr>
            <a:r>
              <a:rPr lang="zh-CN" altLang="en-US" sz="2800" b="1" dirty="0"/>
              <a:t>（</a:t>
            </a:r>
            <a:r>
              <a:rPr lang="en-US" altLang="zh-CN" sz="2800" b="1" dirty="0"/>
              <a:t>5</a:t>
            </a:r>
            <a:r>
              <a:rPr lang="zh-CN" altLang="en-US" sz="2800" b="1" dirty="0"/>
              <a:t>）线性时间选择；</a:t>
            </a:r>
          </a:p>
          <a:p>
            <a:pPr>
              <a:buFont typeface="Wingdings" panose="05000000000000000000" pitchFamily="2" charset="2"/>
              <a:buNone/>
              <a:defRPr/>
            </a:pPr>
            <a:r>
              <a:rPr lang="zh-CN" altLang="en-US" sz="2800" b="1" dirty="0"/>
              <a:t>（</a:t>
            </a:r>
            <a:r>
              <a:rPr lang="en-US" altLang="zh-CN" sz="2800" b="1" dirty="0"/>
              <a:t>6</a:t>
            </a:r>
            <a:r>
              <a:rPr lang="zh-CN" altLang="en-US" sz="2800" b="1" dirty="0"/>
              <a:t>）</a:t>
            </a:r>
            <a:r>
              <a:rPr lang="zh-CN" altLang="en-US" sz="2800" b="1" dirty="0">
                <a:solidFill>
                  <a:srgbClr val="FF0000"/>
                </a:solidFill>
              </a:rPr>
              <a:t>最接近点对问题 </a:t>
            </a:r>
            <a:r>
              <a:rPr lang="zh-CN" altLang="en-US" sz="2800" b="1" dirty="0"/>
              <a:t>；</a:t>
            </a:r>
            <a:endParaRPr lang="en-US" altLang="zh-CN" sz="2800" b="1" dirty="0"/>
          </a:p>
          <a:p>
            <a:pPr>
              <a:buFont typeface="Wingdings" panose="05000000000000000000" pitchFamily="2" charset="2"/>
              <a:buNone/>
              <a:defRPr/>
            </a:pPr>
            <a:r>
              <a:rPr lang="zh-CN" altLang="en-US" sz="2800" b="1" dirty="0"/>
              <a:t>（</a:t>
            </a:r>
            <a:r>
              <a:rPr lang="en-US" altLang="zh-CN" sz="2800" b="1" dirty="0"/>
              <a:t>7</a:t>
            </a:r>
            <a:r>
              <a:rPr lang="zh-CN" altLang="en-US" sz="2800" b="1" dirty="0"/>
              <a:t>）循环赛日程表</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39150" y="6448425"/>
            <a:ext cx="168275" cy="209550"/>
          </a:xfrm>
          <a:prstGeom prst="rect">
            <a:avLst/>
          </a:prstGeom>
        </p:spPr>
        <p:txBody>
          <a:bodyPr lIns="0" tIns="12700" rIns="0" bIns="0">
            <a:spAutoFit/>
          </a:bodyPr>
          <a:lstStyle/>
          <a:p>
            <a:pPr marL="12700">
              <a:spcBef>
                <a:spcPts val="100"/>
              </a:spcBef>
              <a:defRPr/>
            </a:pPr>
            <a:r>
              <a:rPr sz="1200" spc="-25" dirty="0">
                <a:latin typeface="Garamond"/>
                <a:cs typeface="Garamond"/>
              </a:rPr>
              <a:t>56</a:t>
            </a:r>
            <a:endParaRPr sz="1200">
              <a:latin typeface="Garamond"/>
              <a:cs typeface="Garamond"/>
            </a:endParaRPr>
          </a:p>
        </p:txBody>
      </p:sp>
      <p:sp>
        <p:nvSpPr>
          <p:cNvPr id="6" name="object 6"/>
          <p:cNvSpPr txBox="1">
            <a:spLocks noGrp="1"/>
          </p:cNvSpPr>
          <p:nvPr>
            <p:ph type="title"/>
          </p:nvPr>
        </p:nvSpPr>
        <p:spPr>
          <a:xfrm>
            <a:off x="611188" y="476250"/>
            <a:ext cx="5335587" cy="695325"/>
          </a:xfrm>
        </p:spPr>
        <p:txBody>
          <a:bodyPr lIns="0" tIns="13335" rIns="0" bIns="0" rtlCol="0">
            <a:spAutoFit/>
          </a:bodyPr>
          <a:lstStyle/>
          <a:p>
            <a:pPr marL="12700">
              <a:spcBef>
                <a:spcPts val="105"/>
              </a:spcBef>
              <a:defRPr/>
            </a:pPr>
            <a:r>
              <a:rPr dirty="0"/>
              <a:t>2.10</a:t>
            </a:r>
            <a:r>
              <a:rPr spc="-15" dirty="0"/>
              <a:t> 最接近点对问题</a:t>
            </a:r>
          </a:p>
        </p:txBody>
      </p:sp>
      <p:sp>
        <p:nvSpPr>
          <p:cNvPr id="72708" name="object 7"/>
          <p:cNvSpPr txBox="1">
            <a:spLocks noChangeArrowheads="1"/>
          </p:cNvSpPr>
          <p:nvPr/>
        </p:nvSpPr>
        <p:spPr bwMode="auto">
          <a:xfrm>
            <a:off x="442913" y="1628775"/>
            <a:ext cx="80264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100"/>
              </a:spcBef>
            </a:pPr>
            <a:r>
              <a:rPr lang="zh-CN" altLang="zh-CN">
                <a:latin typeface="微软雅黑" panose="020B0503020204020204" pitchFamily="34" charset="-122"/>
                <a:ea typeface="微软雅黑" panose="020B0503020204020204" pitchFamily="34" charset="-122"/>
              </a:rPr>
              <a:t>计算几何学中研究的基本问题之一。</a:t>
            </a:r>
          </a:p>
          <a:p>
            <a:r>
              <a:rPr lang="zh-CN" altLang="zh-CN">
                <a:latin typeface="微软雅黑" panose="020B0503020204020204" pitchFamily="34" charset="-122"/>
                <a:ea typeface="微软雅黑" panose="020B0503020204020204" pitchFamily="34" charset="-122"/>
              </a:rPr>
              <a:t>在涉及几何对象的问题中，常需要了解其邻域中其他几何对象的信息。例如，在空中交通控制问题中，若将飞机作为空间中移动的一个点来看待，则具有最大碰撞危险的两架飞机，就是这个空间中最接近的一对点。</a:t>
            </a:r>
          </a:p>
          <a:p>
            <a:pPr algn="just">
              <a:spcBef>
                <a:spcPts val="1950"/>
              </a:spcBef>
            </a:pPr>
            <a:r>
              <a:rPr lang="zh-CN" altLang="zh-CN" sz="2800" b="1">
                <a:latin typeface="微软雅黑" panose="020B0503020204020204" pitchFamily="34" charset="-122"/>
                <a:ea typeface="微软雅黑" panose="020B0503020204020204" pitchFamily="34" charset="-122"/>
              </a:rPr>
              <a:t>最接近点问题：给定平面上的</a:t>
            </a:r>
            <a:r>
              <a:rPr lang="zh-CN" altLang="zh-CN" sz="2800" b="1" i="1">
                <a:latin typeface="Times New Roman" panose="02020603050405020304" pitchFamily="18" charset="0"/>
                <a:cs typeface="Times New Roman" panose="02020603050405020304" pitchFamily="18" charset="0"/>
              </a:rPr>
              <a:t>n</a:t>
            </a:r>
            <a:r>
              <a:rPr lang="zh-CN" altLang="zh-CN" sz="2800" b="1">
                <a:latin typeface="微软雅黑" panose="020B0503020204020204" pitchFamily="34" charset="-122"/>
                <a:ea typeface="微软雅黑" panose="020B0503020204020204" pitchFamily="34" charset="-122"/>
              </a:rPr>
              <a:t>个点，找其中的一对点，使得在</a:t>
            </a:r>
            <a:r>
              <a:rPr lang="zh-CN" altLang="zh-CN" sz="2800" b="1" i="1">
                <a:latin typeface="Times New Roman" panose="02020603050405020304" pitchFamily="18" charset="0"/>
                <a:cs typeface="Times New Roman" panose="02020603050405020304" pitchFamily="18" charset="0"/>
              </a:rPr>
              <a:t>n</a:t>
            </a:r>
            <a:r>
              <a:rPr lang="zh-CN" altLang="zh-CN" sz="2800" b="1">
                <a:latin typeface="微软雅黑" panose="020B0503020204020204" pitchFamily="34" charset="-122"/>
                <a:ea typeface="微软雅黑" panose="020B0503020204020204" pitchFamily="34" charset="-122"/>
              </a:rPr>
              <a:t>个点组成的所有点对中，该点距离最小</a:t>
            </a:r>
            <a:endParaRPr lang="zh-CN" altLang="zh-CN" sz="28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93750" y="241300"/>
            <a:ext cx="5335588" cy="695325"/>
          </a:xfrm>
        </p:spPr>
        <p:txBody>
          <a:bodyPr lIns="0" tIns="12700" rIns="0" bIns="0" rtlCol="0">
            <a:spAutoFit/>
          </a:bodyPr>
          <a:lstStyle/>
          <a:p>
            <a:pPr marL="12700">
              <a:spcBef>
                <a:spcPts val="100"/>
              </a:spcBef>
              <a:defRPr/>
            </a:pPr>
            <a:r>
              <a:rPr dirty="0"/>
              <a:t>2.10</a:t>
            </a:r>
            <a:r>
              <a:rPr spc="-15" dirty="0"/>
              <a:t> 最接近点对问题</a:t>
            </a:r>
          </a:p>
        </p:txBody>
      </p:sp>
      <p:sp>
        <p:nvSpPr>
          <p:cNvPr id="74755" name="object 6"/>
          <p:cNvSpPr txBox="1">
            <a:spLocks noChangeArrowheads="1"/>
          </p:cNvSpPr>
          <p:nvPr/>
        </p:nvSpPr>
        <p:spPr bwMode="auto">
          <a:xfrm>
            <a:off x="703263" y="1236663"/>
            <a:ext cx="8223250" cy="229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34925">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100"/>
              </a:spcBef>
            </a:pPr>
            <a:r>
              <a:rPr lang="zh-CN" altLang="zh-CN" sz="2400">
                <a:latin typeface="微软雅黑" panose="020B0503020204020204" pitchFamily="34" charset="-122"/>
                <a:ea typeface="微软雅黑" panose="020B0503020204020204" pitchFamily="34" charset="-122"/>
              </a:rPr>
              <a:t>给定平面上</a:t>
            </a:r>
            <a:r>
              <a:rPr lang="zh-CN" altLang="zh-CN" sz="2400">
                <a:cs typeface="Arial" panose="020B0604020202020204" pitchFamily="34" charset="0"/>
              </a:rPr>
              <a:t>n</a:t>
            </a:r>
            <a:r>
              <a:rPr lang="zh-CN" altLang="zh-CN" sz="2400">
                <a:latin typeface="微软雅黑" panose="020B0503020204020204" pitchFamily="34" charset="-122"/>
                <a:ea typeface="微软雅黑" panose="020B0503020204020204" pitchFamily="34" charset="-122"/>
              </a:rPr>
              <a:t>个点的集合</a:t>
            </a:r>
            <a:r>
              <a:rPr lang="zh-CN" altLang="zh-CN" sz="2400">
                <a:cs typeface="Arial" panose="020B0604020202020204" pitchFamily="34" charset="0"/>
              </a:rPr>
              <a:t>S</a:t>
            </a:r>
            <a:r>
              <a:rPr lang="zh-CN" altLang="zh-CN" sz="2400">
                <a:latin typeface="微软雅黑" panose="020B0503020204020204" pitchFamily="34" charset="-122"/>
                <a:ea typeface="微软雅黑" panose="020B0503020204020204" pitchFamily="34" charset="-122"/>
              </a:rPr>
              <a:t>，找其中的一对点，使得在</a:t>
            </a:r>
            <a:r>
              <a:rPr lang="zh-CN" altLang="zh-CN" sz="2400">
                <a:cs typeface="Arial" panose="020B0604020202020204" pitchFamily="34" charset="0"/>
              </a:rPr>
              <a:t>n</a:t>
            </a:r>
            <a:r>
              <a:rPr lang="zh-CN" altLang="zh-CN" sz="2400">
                <a:latin typeface="微软雅黑" panose="020B0503020204020204" pitchFamily="34" charset="-122"/>
                <a:ea typeface="微软雅黑" panose="020B0503020204020204" pitchFamily="34" charset="-122"/>
              </a:rPr>
              <a:t>个点组成的所有点对中，该点对间的距离最小。</a:t>
            </a:r>
          </a:p>
          <a:p>
            <a:pPr algn="just">
              <a:spcBef>
                <a:spcPts val="3463"/>
              </a:spcBef>
            </a:pPr>
            <a:r>
              <a:rPr lang="zh-CN" altLang="zh-CN" sz="2400">
                <a:latin typeface="微软雅黑" panose="020B0503020204020204" pitchFamily="34" charset="-122"/>
                <a:ea typeface="微软雅黑" panose="020B0503020204020204" pitchFamily="34" charset="-122"/>
              </a:rPr>
              <a:t>为了使问题易于理解和分析，先来考虑</a:t>
            </a:r>
            <a:r>
              <a:rPr lang="zh-CN" altLang="zh-CN" sz="2400" b="1">
                <a:latin typeface="微软雅黑" panose="020B0503020204020204" pitchFamily="34" charset="-122"/>
                <a:ea typeface="微软雅黑" panose="020B0503020204020204" pitchFamily="34" charset="-122"/>
              </a:rPr>
              <a:t>一维</a:t>
            </a:r>
            <a:r>
              <a:rPr lang="zh-CN" altLang="zh-CN" sz="2400">
                <a:latin typeface="微软雅黑" panose="020B0503020204020204" pitchFamily="34" charset="-122"/>
                <a:ea typeface="微软雅黑" panose="020B0503020204020204" pitchFamily="34" charset="-122"/>
              </a:rPr>
              <a:t>的情形。此时，</a:t>
            </a:r>
            <a:r>
              <a:rPr lang="zh-CN" altLang="zh-CN" sz="2400">
                <a:cs typeface="Arial" panose="020B0604020202020204" pitchFamily="34" charset="0"/>
              </a:rPr>
              <a:t>S</a:t>
            </a:r>
            <a:r>
              <a:rPr lang="zh-CN" altLang="zh-CN" sz="2400">
                <a:latin typeface="微软雅黑" panose="020B0503020204020204" pitchFamily="34" charset="-122"/>
                <a:ea typeface="微软雅黑" panose="020B0503020204020204" pitchFamily="34" charset="-122"/>
              </a:rPr>
              <a:t>中的</a:t>
            </a:r>
            <a:r>
              <a:rPr lang="zh-CN" altLang="zh-CN" sz="2400">
                <a:cs typeface="Arial" panose="020B0604020202020204" pitchFamily="34" charset="0"/>
              </a:rPr>
              <a:t>n</a:t>
            </a:r>
            <a:r>
              <a:rPr lang="zh-CN" altLang="zh-CN" sz="2400">
                <a:latin typeface="微软雅黑" panose="020B0503020204020204" pitchFamily="34" charset="-122"/>
                <a:ea typeface="微软雅黑" panose="020B0503020204020204" pitchFamily="34" charset="-122"/>
              </a:rPr>
              <a:t>个点退化为</a:t>
            </a:r>
            <a:r>
              <a:rPr lang="zh-CN" altLang="zh-CN" sz="2400">
                <a:cs typeface="Arial" panose="020B0604020202020204" pitchFamily="34" charset="0"/>
              </a:rPr>
              <a:t>x</a:t>
            </a:r>
            <a:r>
              <a:rPr lang="zh-CN" altLang="zh-CN" sz="2400">
                <a:latin typeface="微软雅黑" panose="020B0503020204020204" pitchFamily="34" charset="-122"/>
                <a:ea typeface="微软雅黑" panose="020B0503020204020204" pitchFamily="34" charset="-122"/>
              </a:rPr>
              <a:t>轴上的</a:t>
            </a:r>
            <a:r>
              <a:rPr lang="zh-CN" altLang="zh-CN" sz="2400">
                <a:cs typeface="Arial" panose="020B0604020202020204" pitchFamily="34" charset="0"/>
              </a:rPr>
              <a:t>n</a:t>
            </a:r>
            <a:r>
              <a:rPr lang="zh-CN" altLang="zh-CN" sz="2400">
                <a:latin typeface="微软雅黑" panose="020B0503020204020204" pitchFamily="34" charset="-122"/>
                <a:ea typeface="微软雅黑" panose="020B0503020204020204" pitchFamily="34" charset="-122"/>
              </a:rPr>
              <a:t>个实数 </a:t>
            </a:r>
            <a:r>
              <a:rPr lang="zh-CN" altLang="zh-CN" sz="2400">
                <a:cs typeface="Arial" panose="020B0604020202020204" pitchFamily="34" charset="0"/>
              </a:rPr>
              <a:t>x1,x2,…,xn</a:t>
            </a:r>
            <a:r>
              <a:rPr lang="zh-CN" altLang="zh-CN" sz="2400">
                <a:latin typeface="微软雅黑" panose="020B0503020204020204" pitchFamily="34" charset="-122"/>
                <a:ea typeface="微软雅黑" panose="020B0503020204020204" pitchFamily="34" charset="-122"/>
              </a:rPr>
              <a:t>。最接近点对即为这</a:t>
            </a:r>
            <a:r>
              <a:rPr lang="zh-CN" altLang="zh-CN" sz="2400">
                <a:cs typeface="Arial" panose="020B0604020202020204" pitchFamily="34" charset="0"/>
              </a:rPr>
              <a:t>n</a:t>
            </a:r>
            <a:r>
              <a:rPr lang="zh-CN" altLang="zh-CN" sz="2400">
                <a:latin typeface="微软雅黑" panose="020B0503020204020204" pitchFamily="34" charset="-122"/>
                <a:ea typeface="微软雅黑" panose="020B0503020204020204" pitchFamily="34" charset="-122"/>
              </a:rPr>
              <a:t>个实数中相差最小的</a:t>
            </a:r>
            <a:r>
              <a:rPr lang="zh-CN" altLang="zh-CN" sz="2400">
                <a:cs typeface="Arial" panose="020B0604020202020204" pitchFamily="34" charset="0"/>
              </a:rPr>
              <a:t>2</a:t>
            </a:r>
            <a:r>
              <a:rPr lang="zh-CN" altLang="zh-CN" sz="2400">
                <a:latin typeface="微软雅黑" panose="020B0503020204020204" pitchFamily="34" charset="-122"/>
                <a:ea typeface="微软雅黑" panose="020B0503020204020204" pitchFamily="34" charset="-122"/>
              </a:rPr>
              <a:t>个实数。</a:t>
            </a:r>
          </a:p>
        </p:txBody>
      </p:sp>
      <p:pic>
        <p:nvPicPr>
          <p:cNvPr id="74756"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275" y="4322763"/>
            <a:ext cx="6724650"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93750" y="241300"/>
            <a:ext cx="5335588" cy="695325"/>
          </a:xfrm>
        </p:spPr>
        <p:txBody>
          <a:bodyPr lIns="0" tIns="12700" rIns="0" bIns="0" rtlCol="0">
            <a:spAutoFit/>
          </a:bodyPr>
          <a:lstStyle/>
          <a:p>
            <a:pPr marL="12700">
              <a:spcBef>
                <a:spcPts val="100"/>
              </a:spcBef>
              <a:defRPr/>
            </a:pPr>
            <a:r>
              <a:rPr dirty="0"/>
              <a:t>2.10</a:t>
            </a:r>
            <a:r>
              <a:rPr spc="-15" dirty="0"/>
              <a:t> 最接近点对问题</a:t>
            </a:r>
          </a:p>
        </p:txBody>
      </p:sp>
      <p:pic>
        <p:nvPicPr>
          <p:cNvPr id="75779"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063" y="4287838"/>
            <a:ext cx="6724650"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bject 8"/>
          <p:cNvSpPr txBox="1"/>
          <p:nvPr/>
        </p:nvSpPr>
        <p:spPr>
          <a:xfrm>
            <a:off x="493713" y="1435100"/>
            <a:ext cx="8262937" cy="2438400"/>
          </a:xfrm>
          <a:prstGeom prst="rect">
            <a:avLst/>
          </a:prstGeom>
          <a:solidFill>
            <a:schemeClr val="bg1">
              <a:lumMod val="95000"/>
            </a:schemeClr>
          </a:solidFill>
          <a:ln>
            <a:solidFill>
              <a:schemeClr val="bg1"/>
            </a:solidFill>
          </a:ln>
        </p:spPr>
        <p:txBody>
          <a:bodyPr lIns="0" tIns="12700" rIns="0" bIns="0">
            <a:spAutoFit/>
          </a:bodyPr>
          <a:lstStyle>
            <a:lvl1pPr marL="127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100"/>
              </a:spcBef>
              <a:defRPr/>
            </a:pPr>
            <a:r>
              <a:rPr lang="zh-CN" altLang="zh-CN" sz="2400" dirty="0">
                <a:latin typeface="微软雅黑" panose="020B0503020204020204" pitchFamily="34" charset="-122"/>
                <a:ea typeface="微软雅黑" panose="020B0503020204020204" pitchFamily="34" charset="-122"/>
              </a:rPr>
              <a:t>假设我们用</a:t>
            </a:r>
            <a:r>
              <a:rPr lang="zh-CN" altLang="zh-CN" sz="2400" dirty="0">
                <a:cs typeface="Arial" panose="020B0604020202020204" pitchFamily="34" charset="0"/>
              </a:rPr>
              <a:t>x</a:t>
            </a:r>
            <a:r>
              <a:rPr lang="zh-CN" altLang="zh-CN" sz="2400" dirty="0">
                <a:latin typeface="微软雅黑" panose="020B0503020204020204" pitchFamily="34" charset="-122"/>
                <a:ea typeface="微软雅黑" panose="020B0503020204020204" pitchFamily="34" charset="-122"/>
              </a:rPr>
              <a:t>轴上某个点</a:t>
            </a:r>
            <a:r>
              <a:rPr lang="zh-CN" altLang="zh-CN" sz="2400" dirty="0">
                <a:cs typeface="Arial" panose="020B0604020202020204" pitchFamily="34" charset="0"/>
              </a:rPr>
              <a:t>m</a:t>
            </a:r>
            <a:r>
              <a:rPr lang="zh-CN" altLang="zh-CN" sz="2400" dirty="0">
                <a:latin typeface="微软雅黑" panose="020B0503020204020204" pitchFamily="34" charset="-122"/>
                <a:ea typeface="微软雅黑" panose="020B0503020204020204" pitchFamily="34" charset="-122"/>
              </a:rPr>
              <a:t>将</a:t>
            </a:r>
            <a:r>
              <a:rPr lang="zh-CN" altLang="zh-CN" sz="2400" dirty="0">
                <a:cs typeface="Arial" panose="020B0604020202020204" pitchFamily="34" charset="0"/>
              </a:rPr>
              <a:t>S</a:t>
            </a:r>
            <a:r>
              <a:rPr lang="zh-CN" altLang="zh-CN" sz="2400" dirty="0">
                <a:latin typeface="微软雅黑" panose="020B0503020204020204" pitchFamily="34" charset="-122"/>
                <a:ea typeface="微软雅黑" panose="020B0503020204020204" pitchFamily="34" charset="-122"/>
              </a:rPr>
              <a:t>划分为</a:t>
            </a:r>
            <a:r>
              <a:rPr lang="zh-CN" altLang="zh-CN" sz="2400" dirty="0">
                <a:cs typeface="Arial" panose="020B0604020202020204" pitchFamily="34" charset="0"/>
              </a:rPr>
              <a:t>2</a:t>
            </a:r>
            <a:r>
              <a:rPr lang="zh-CN" altLang="zh-CN" sz="2400" dirty="0">
                <a:latin typeface="微软雅黑" panose="020B0503020204020204" pitchFamily="34" charset="-122"/>
                <a:ea typeface="微软雅黑" panose="020B0503020204020204" pitchFamily="34" charset="-122"/>
              </a:rPr>
              <a:t>个子集</a:t>
            </a:r>
            <a:r>
              <a:rPr lang="zh-CN" altLang="zh-CN" sz="2400" dirty="0">
                <a:cs typeface="Arial" panose="020B0604020202020204" pitchFamily="34" charset="0"/>
              </a:rPr>
              <a:t>S1</a:t>
            </a:r>
            <a:r>
              <a:rPr lang="zh-CN" altLang="zh-CN" sz="2400" dirty="0">
                <a:latin typeface="微软雅黑" panose="020B0503020204020204" pitchFamily="34" charset="-122"/>
                <a:ea typeface="微软雅黑" panose="020B0503020204020204" pitchFamily="34" charset="-122"/>
              </a:rPr>
              <a:t>和</a:t>
            </a:r>
            <a:r>
              <a:rPr lang="zh-CN" altLang="zh-CN" sz="2400" dirty="0">
                <a:cs typeface="Arial" panose="020B0604020202020204" pitchFamily="34" charset="0"/>
              </a:rPr>
              <a:t>S2 </a:t>
            </a:r>
            <a:r>
              <a:rPr lang="zh-CN" altLang="zh-CN" sz="2400" dirty="0">
                <a:latin typeface="微软雅黑" panose="020B0503020204020204" pitchFamily="34" charset="-122"/>
                <a:ea typeface="微软雅黑" panose="020B0503020204020204" pitchFamily="34" charset="-122"/>
              </a:rPr>
              <a:t>，基于</a:t>
            </a:r>
          </a:p>
          <a:p>
            <a:pPr>
              <a:spcBef>
                <a:spcPts val="25"/>
              </a:spcBef>
              <a:defRPr/>
            </a:pPr>
            <a:r>
              <a:rPr lang="zh-CN" altLang="zh-CN" sz="2400" b="1" dirty="0">
                <a:solidFill>
                  <a:srgbClr val="FF0000"/>
                </a:solidFill>
                <a:latin typeface="黑体" panose="02010609060101010101" pitchFamily="49" charset="-122"/>
                <a:ea typeface="黑体" panose="02010609060101010101" pitchFamily="49" charset="-122"/>
              </a:rPr>
              <a:t>平衡子问题</a:t>
            </a:r>
            <a:r>
              <a:rPr lang="zh-CN" altLang="zh-CN" sz="2400" dirty="0">
                <a:latin typeface="微软雅黑" panose="020B0503020204020204" pitchFamily="34" charset="-122"/>
                <a:ea typeface="微软雅黑" panose="020B0503020204020204" pitchFamily="34" charset="-122"/>
              </a:rPr>
              <a:t>的思想，用</a:t>
            </a:r>
            <a:r>
              <a:rPr lang="zh-CN" altLang="zh-CN" sz="2400" dirty="0">
                <a:cs typeface="Arial" panose="020B0604020202020204" pitchFamily="34" charset="0"/>
              </a:rPr>
              <a:t>S</a:t>
            </a:r>
            <a:r>
              <a:rPr lang="zh-CN" altLang="zh-CN" sz="2400" dirty="0">
                <a:latin typeface="微软雅黑" panose="020B0503020204020204" pitchFamily="34" charset="-122"/>
                <a:ea typeface="微软雅黑" panose="020B0503020204020204" pitchFamily="34" charset="-122"/>
              </a:rPr>
              <a:t>中各点坐标的</a:t>
            </a:r>
            <a:r>
              <a:rPr lang="zh-CN" altLang="zh-CN" sz="2400" b="1" dirty="0">
                <a:solidFill>
                  <a:srgbClr val="FF0000"/>
                </a:solidFill>
                <a:latin typeface="微软雅黑" panose="020B0503020204020204" pitchFamily="34" charset="-122"/>
                <a:ea typeface="微软雅黑" panose="020B0503020204020204" pitchFamily="34" charset="-122"/>
              </a:rPr>
              <a:t>中位数</a:t>
            </a:r>
            <a:r>
              <a:rPr lang="zh-CN" altLang="zh-CN" sz="2400" dirty="0">
                <a:latin typeface="微软雅黑" panose="020B0503020204020204" pitchFamily="34" charset="-122"/>
                <a:ea typeface="微软雅黑" panose="020B0503020204020204" pitchFamily="34" charset="-122"/>
              </a:rPr>
              <a:t>来作分割点。</a:t>
            </a:r>
          </a:p>
          <a:p>
            <a:pPr>
              <a:spcBef>
                <a:spcPts val="550"/>
              </a:spcBef>
              <a:defRPr/>
            </a:pPr>
            <a:r>
              <a:rPr lang="zh-CN" altLang="zh-CN" sz="2400" dirty="0">
                <a:solidFill>
                  <a:srgbClr val="FF0000"/>
                </a:solidFill>
                <a:latin typeface="微软雅黑" panose="020B0503020204020204" pitchFamily="34" charset="-122"/>
                <a:ea typeface="微软雅黑" panose="020B0503020204020204" pitchFamily="34" charset="-122"/>
              </a:rPr>
              <a:t>递归</a:t>
            </a:r>
            <a:r>
              <a:rPr lang="zh-CN" altLang="zh-CN" sz="2400" dirty="0">
                <a:latin typeface="微软雅黑" panose="020B0503020204020204" pitchFamily="34" charset="-122"/>
                <a:ea typeface="微软雅黑" panose="020B0503020204020204" pitchFamily="34" charset="-122"/>
              </a:rPr>
              <a:t>地在</a:t>
            </a:r>
            <a:r>
              <a:rPr lang="zh-CN" altLang="zh-CN" sz="2400" dirty="0">
                <a:cs typeface="Arial" panose="020B0604020202020204" pitchFamily="34" charset="0"/>
              </a:rPr>
              <a:t>S1</a:t>
            </a:r>
            <a:r>
              <a:rPr lang="zh-CN" altLang="zh-CN" sz="2400" dirty="0">
                <a:latin typeface="微软雅黑" panose="020B0503020204020204" pitchFamily="34" charset="-122"/>
                <a:ea typeface="微软雅黑" panose="020B0503020204020204" pitchFamily="34" charset="-122"/>
              </a:rPr>
              <a:t>和</a:t>
            </a:r>
            <a:r>
              <a:rPr lang="zh-CN" altLang="zh-CN" sz="2400" dirty="0">
                <a:cs typeface="Arial" panose="020B0604020202020204" pitchFamily="34" charset="0"/>
              </a:rPr>
              <a:t>S2</a:t>
            </a:r>
            <a:r>
              <a:rPr lang="zh-CN" altLang="zh-CN" sz="2400" dirty="0">
                <a:latin typeface="微软雅黑" panose="020B0503020204020204" pitchFamily="34" charset="-122"/>
                <a:ea typeface="微软雅黑" panose="020B0503020204020204" pitchFamily="34" charset="-122"/>
              </a:rPr>
              <a:t>上找出其最接近点对</a:t>
            </a:r>
            <a:r>
              <a:rPr lang="zh-CN" altLang="zh-CN" sz="2400" dirty="0">
                <a:cs typeface="Arial" panose="020B0604020202020204" pitchFamily="34" charset="0"/>
              </a:rPr>
              <a:t>{p1,p2}</a:t>
            </a:r>
            <a:r>
              <a:rPr lang="zh-CN" altLang="zh-CN" sz="2400" dirty="0">
                <a:latin typeface="微软雅黑" panose="020B0503020204020204" pitchFamily="34" charset="-122"/>
                <a:ea typeface="微软雅黑" panose="020B0503020204020204" pitchFamily="34" charset="-122"/>
              </a:rPr>
              <a:t>和</a:t>
            </a:r>
            <a:r>
              <a:rPr lang="zh-CN" altLang="zh-CN" sz="2400" dirty="0">
                <a:cs typeface="Arial" panose="020B0604020202020204" pitchFamily="34" charset="0"/>
              </a:rPr>
              <a:t>{q1,q2}</a:t>
            </a:r>
            <a:r>
              <a:rPr lang="zh-CN" altLang="zh-CN" sz="2400" dirty="0">
                <a:latin typeface="微软雅黑" panose="020B0503020204020204" pitchFamily="34" charset="-122"/>
                <a:ea typeface="微软雅黑" panose="020B0503020204020204" pitchFamily="34" charset="-122"/>
              </a:rPr>
              <a:t>，并设 </a:t>
            </a:r>
            <a:r>
              <a:rPr lang="zh-CN" altLang="zh-CN" sz="2400" b="1" dirty="0">
                <a:cs typeface="Arial" panose="020B0604020202020204" pitchFamily="34" charset="0"/>
              </a:rPr>
              <a:t>d=min{|p1-p2|,|q1-q2|}</a:t>
            </a:r>
            <a:r>
              <a:rPr lang="zh-CN" altLang="zh-CN" sz="2400" dirty="0">
                <a:latin typeface="微软雅黑" panose="020B0503020204020204" pitchFamily="34" charset="-122"/>
                <a:ea typeface="微软雅黑" panose="020B0503020204020204" pitchFamily="34" charset="-122"/>
              </a:rPr>
              <a:t>，</a:t>
            </a:r>
            <a:r>
              <a:rPr lang="zh-CN" altLang="zh-CN" sz="2400" dirty="0">
                <a:cs typeface="Arial" panose="020B0604020202020204" pitchFamily="34" charset="0"/>
              </a:rPr>
              <a:t>S</a:t>
            </a:r>
            <a:r>
              <a:rPr lang="zh-CN" altLang="zh-CN" sz="2400" dirty="0">
                <a:latin typeface="微软雅黑" panose="020B0503020204020204" pitchFamily="34" charset="-122"/>
                <a:ea typeface="微软雅黑" panose="020B0503020204020204" pitchFamily="34" charset="-122"/>
              </a:rPr>
              <a:t>中的最接近点</a:t>
            </a:r>
            <a:r>
              <a:rPr lang="zh-CN" altLang="zh-CN" sz="2400" dirty="0" smtClean="0">
                <a:latin typeface="微软雅黑" panose="020B0503020204020204" pitchFamily="34" charset="-122"/>
                <a:ea typeface="微软雅黑" panose="020B0503020204020204" pitchFamily="34" charset="-122"/>
              </a:rPr>
              <a:t>对 </a:t>
            </a:r>
            <a:r>
              <a:rPr lang="zh-CN" altLang="zh-CN" sz="2400" dirty="0" smtClean="0">
                <a:cs typeface="Arial" panose="020B0604020202020204" pitchFamily="34" charset="0"/>
              </a:rPr>
              <a:t>{</a:t>
            </a:r>
            <a:r>
              <a:rPr lang="zh-CN" altLang="zh-CN" sz="2400" dirty="0">
                <a:cs typeface="Arial" panose="020B0604020202020204" pitchFamily="34" charset="0"/>
              </a:rPr>
              <a:t>p1,p2</a:t>
            </a:r>
            <a:r>
              <a:rPr lang="zh-CN" altLang="zh-CN" sz="2400" dirty="0" smtClean="0">
                <a:cs typeface="Arial" panose="020B0604020202020204" pitchFamily="34" charset="0"/>
              </a:rPr>
              <a:t>}</a:t>
            </a:r>
            <a:r>
              <a:rPr lang="zh-CN" altLang="en-US" sz="2400" dirty="0">
                <a:latin typeface="微软雅黑" panose="020B0503020204020204" pitchFamily="34" charset="-122"/>
                <a:ea typeface="微软雅黑" panose="020B0503020204020204" pitchFamily="34" charset="-122"/>
              </a:rPr>
              <a:t>、</a:t>
            </a:r>
            <a:r>
              <a:rPr lang="zh-CN" altLang="zh-CN" sz="2400" dirty="0" smtClean="0">
                <a:latin typeface="微软雅黑" panose="020B0503020204020204" pitchFamily="34" charset="-122"/>
                <a:ea typeface="微软雅黑" panose="020B0503020204020204" pitchFamily="34" charset="-122"/>
              </a:rPr>
              <a:t>或者</a:t>
            </a:r>
            <a:r>
              <a:rPr lang="zh-CN" altLang="zh-CN" sz="2400" dirty="0">
                <a:latin typeface="微软雅黑" panose="020B0503020204020204" pitchFamily="34" charset="-122"/>
                <a:ea typeface="微软雅黑" panose="020B0503020204020204" pitchFamily="34" charset="-122"/>
              </a:rPr>
              <a:t>是</a:t>
            </a:r>
            <a:r>
              <a:rPr lang="zh-CN" altLang="zh-CN" sz="2400" dirty="0">
                <a:cs typeface="Arial" panose="020B0604020202020204" pitchFamily="34" charset="0"/>
              </a:rPr>
              <a:t>{q1,q2}</a:t>
            </a:r>
            <a:r>
              <a:rPr lang="zh-CN" altLang="zh-CN" sz="2400" dirty="0">
                <a:latin typeface="微软雅黑" panose="020B0503020204020204" pitchFamily="34" charset="-122"/>
                <a:ea typeface="微软雅黑" panose="020B0503020204020204" pitchFamily="34" charset="-122"/>
              </a:rPr>
              <a:t>，或者是某个</a:t>
            </a:r>
            <a:r>
              <a:rPr lang="zh-CN" altLang="zh-CN" sz="2400" dirty="0">
                <a:cs typeface="Arial" panose="020B0604020202020204" pitchFamily="34" charset="0"/>
              </a:rPr>
              <a:t>{p3,q3}</a:t>
            </a:r>
            <a:r>
              <a:rPr lang="zh-CN" altLang="zh-CN" sz="2400" dirty="0">
                <a:latin typeface="微软雅黑" panose="020B0503020204020204" pitchFamily="34" charset="-122"/>
                <a:ea typeface="微软雅黑" panose="020B0503020204020204" pitchFamily="34" charset="-122"/>
              </a:rPr>
              <a:t>，其中</a:t>
            </a:r>
            <a:r>
              <a:rPr lang="zh-CN" altLang="zh-CN" sz="2400" dirty="0">
                <a:cs typeface="Arial" panose="020B0604020202020204" pitchFamily="34" charset="0"/>
              </a:rPr>
              <a:t>p3</a:t>
            </a:r>
            <a:r>
              <a:rPr lang="zh-CN" altLang="zh-CN" sz="2400" dirty="0">
                <a:latin typeface="微软雅黑" panose="020B0503020204020204" pitchFamily="34" charset="-122"/>
                <a:ea typeface="微软雅黑" panose="020B0503020204020204" pitchFamily="34" charset="-122"/>
              </a:rPr>
              <a:t>∈</a:t>
            </a:r>
            <a:r>
              <a:rPr lang="zh-CN" altLang="zh-CN" sz="2400" dirty="0">
                <a:cs typeface="Arial" panose="020B0604020202020204" pitchFamily="34" charset="0"/>
              </a:rPr>
              <a:t>S1</a:t>
            </a:r>
            <a:r>
              <a:rPr lang="zh-CN" altLang="zh-CN" sz="2400" dirty="0">
                <a:latin typeface="微软雅黑" panose="020B0503020204020204" pitchFamily="34" charset="-122"/>
                <a:ea typeface="微软雅黑" panose="020B0503020204020204" pitchFamily="34" charset="-122"/>
              </a:rPr>
              <a:t>且</a:t>
            </a:r>
            <a:r>
              <a:rPr lang="zh-CN" altLang="zh-CN" sz="2400" dirty="0">
                <a:cs typeface="Arial" panose="020B0604020202020204" pitchFamily="34" charset="0"/>
              </a:rPr>
              <a:t>q3</a:t>
            </a:r>
            <a:r>
              <a:rPr lang="zh-CN" altLang="zh-CN" sz="2400" dirty="0">
                <a:latin typeface="微软雅黑" panose="020B0503020204020204" pitchFamily="34" charset="-122"/>
                <a:ea typeface="微软雅黑" panose="020B0503020204020204" pitchFamily="34" charset="-122"/>
              </a:rPr>
              <a:t>∈</a:t>
            </a:r>
            <a:r>
              <a:rPr lang="zh-CN" altLang="zh-CN" sz="2400" dirty="0">
                <a:cs typeface="Arial" panose="020B0604020202020204" pitchFamily="34" charset="0"/>
              </a:rPr>
              <a:t>S2</a:t>
            </a:r>
            <a:r>
              <a:rPr lang="zh-CN" altLang="zh-CN" sz="2400" dirty="0">
                <a:latin typeface="微软雅黑" panose="020B0503020204020204" pitchFamily="34" charset="-122"/>
                <a:ea typeface="微软雅黑" panose="020B0503020204020204" pitchFamily="34" charset="-122"/>
              </a:rPr>
              <a:t>。</a:t>
            </a:r>
          </a:p>
          <a:p>
            <a:pPr>
              <a:spcBef>
                <a:spcPts val="663"/>
              </a:spcBef>
              <a:defRPr/>
            </a:pPr>
            <a:r>
              <a:rPr lang="zh-CN" altLang="zh-CN" sz="2800" b="1" dirty="0">
                <a:solidFill>
                  <a:srgbClr val="FF0000"/>
                </a:solidFill>
                <a:latin typeface="微软雅黑" panose="020B0503020204020204" pitchFamily="34" charset="-122"/>
                <a:ea typeface="微软雅黑" panose="020B0503020204020204" pitchFamily="34" charset="-122"/>
              </a:rPr>
              <a:t>能否在线性时间内找到</a:t>
            </a:r>
            <a:r>
              <a:rPr lang="zh-CN" altLang="zh-CN" sz="2800" b="1" dirty="0">
                <a:solidFill>
                  <a:srgbClr val="FF0000"/>
                </a:solidFill>
                <a:cs typeface="Arial" panose="020B0604020202020204" pitchFamily="34" charset="0"/>
              </a:rPr>
              <a:t>p3,q3</a:t>
            </a:r>
            <a:r>
              <a:rPr lang="zh-CN" altLang="zh-CN" sz="2800" b="1" dirty="0">
                <a:solidFill>
                  <a:srgbClr val="FF0000"/>
                </a:solidFill>
                <a:latin typeface="微软雅黑" panose="020B0503020204020204" pitchFamily="34" charset="-122"/>
                <a:ea typeface="微软雅黑" panose="020B0503020204020204" pitchFamily="34" charset="-122"/>
              </a:rPr>
              <a:t>？</a:t>
            </a:r>
            <a:endParaRPr lang="zh-CN" altLang="zh-CN" sz="2800" dirty="0">
              <a:latin typeface="微软雅黑" panose="020B0503020204020204" pitchFamily="34" charset="-122"/>
              <a:ea typeface="微软雅黑" panose="020B0503020204020204" pitchFamily="34" charset="-122"/>
            </a:endParaRPr>
          </a:p>
        </p:txBody>
      </p:sp>
      <p:grpSp>
        <p:nvGrpSpPr>
          <p:cNvPr id="75781" name="object 9"/>
          <p:cNvGrpSpPr>
            <a:grpSpLocks/>
          </p:cNvGrpSpPr>
          <p:nvPr/>
        </p:nvGrpSpPr>
        <p:grpSpPr bwMode="auto">
          <a:xfrm>
            <a:off x="5932488" y="5822950"/>
            <a:ext cx="2633662" cy="549275"/>
            <a:chOff x="5932932" y="5823203"/>
            <a:chExt cx="2633980" cy="548640"/>
          </a:xfrm>
        </p:grpSpPr>
        <p:sp>
          <p:nvSpPr>
            <p:cNvPr id="75783" name="object 10"/>
            <p:cNvSpPr>
              <a:spLocks/>
            </p:cNvSpPr>
            <p:nvPr/>
          </p:nvSpPr>
          <p:spPr bwMode="auto">
            <a:xfrm>
              <a:off x="5951982" y="5842253"/>
              <a:ext cx="2595880" cy="510540"/>
            </a:xfrm>
            <a:custGeom>
              <a:avLst/>
              <a:gdLst>
                <a:gd name="T0" fmla="*/ 2510287 w 2595879"/>
                <a:gd name="T1" fmla="*/ 0 h 510539"/>
                <a:gd name="T2" fmla="*/ 85089 w 2595879"/>
                <a:gd name="T3" fmla="*/ 0 h 510539"/>
                <a:gd name="T4" fmla="*/ 51970 w 2595879"/>
                <a:gd name="T5" fmla="*/ 6687 h 510539"/>
                <a:gd name="T6" fmla="*/ 24923 w 2595879"/>
                <a:gd name="T7" fmla="*/ 24923 h 510539"/>
                <a:gd name="T8" fmla="*/ 6687 w 2595879"/>
                <a:gd name="T9" fmla="*/ 51970 h 510539"/>
                <a:gd name="T10" fmla="*/ 0 w 2595879"/>
                <a:gd name="T11" fmla="*/ 85090 h 510539"/>
                <a:gd name="T12" fmla="*/ 0 w 2595879"/>
                <a:gd name="T13" fmla="*/ 425455 h 510539"/>
                <a:gd name="T14" fmla="*/ 6687 w 2595879"/>
                <a:gd name="T15" fmla="*/ 458574 h 510539"/>
                <a:gd name="T16" fmla="*/ 24923 w 2595879"/>
                <a:gd name="T17" fmla="*/ 485621 h 510539"/>
                <a:gd name="T18" fmla="*/ 51970 w 2595879"/>
                <a:gd name="T19" fmla="*/ 503857 h 510539"/>
                <a:gd name="T20" fmla="*/ 85089 w 2595879"/>
                <a:gd name="T21" fmla="*/ 510545 h 510539"/>
                <a:gd name="T22" fmla="*/ 2510287 w 2595879"/>
                <a:gd name="T23" fmla="*/ 510545 h 510539"/>
                <a:gd name="T24" fmla="*/ 2543406 w 2595879"/>
                <a:gd name="T25" fmla="*/ 503857 h 510539"/>
                <a:gd name="T26" fmla="*/ 2570453 w 2595879"/>
                <a:gd name="T27" fmla="*/ 485621 h 510539"/>
                <a:gd name="T28" fmla="*/ 2588689 w 2595879"/>
                <a:gd name="T29" fmla="*/ 458574 h 510539"/>
                <a:gd name="T30" fmla="*/ 2595376 w 2595879"/>
                <a:gd name="T31" fmla="*/ 425455 h 510539"/>
                <a:gd name="T32" fmla="*/ 2595376 w 2595879"/>
                <a:gd name="T33" fmla="*/ 85090 h 510539"/>
                <a:gd name="T34" fmla="*/ 2588689 w 2595879"/>
                <a:gd name="T35" fmla="*/ 51970 h 510539"/>
                <a:gd name="T36" fmla="*/ 2570453 w 2595879"/>
                <a:gd name="T37" fmla="*/ 24923 h 510539"/>
                <a:gd name="T38" fmla="*/ 2543406 w 2595879"/>
                <a:gd name="T39" fmla="*/ 6687 h 510539"/>
                <a:gd name="T40" fmla="*/ 2510287 w 2595879"/>
                <a:gd name="T41" fmla="*/ 0 h 5105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95879" h="510539">
                  <a:moveTo>
                    <a:pt x="2510282" y="0"/>
                  </a:moveTo>
                  <a:lnTo>
                    <a:pt x="85089" y="0"/>
                  </a:lnTo>
                  <a:lnTo>
                    <a:pt x="51970" y="6687"/>
                  </a:lnTo>
                  <a:lnTo>
                    <a:pt x="24923" y="24923"/>
                  </a:lnTo>
                  <a:lnTo>
                    <a:pt x="6687" y="51970"/>
                  </a:lnTo>
                  <a:lnTo>
                    <a:pt x="0" y="85090"/>
                  </a:lnTo>
                  <a:lnTo>
                    <a:pt x="0" y="425450"/>
                  </a:lnTo>
                  <a:lnTo>
                    <a:pt x="6687" y="458569"/>
                  </a:lnTo>
                  <a:lnTo>
                    <a:pt x="24923" y="485616"/>
                  </a:lnTo>
                  <a:lnTo>
                    <a:pt x="51970" y="503852"/>
                  </a:lnTo>
                  <a:lnTo>
                    <a:pt x="85089" y="510540"/>
                  </a:lnTo>
                  <a:lnTo>
                    <a:pt x="2510282" y="510540"/>
                  </a:lnTo>
                  <a:lnTo>
                    <a:pt x="2543401" y="503852"/>
                  </a:lnTo>
                  <a:lnTo>
                    <a:pt x="2570448" y="485616"/>
                  </a:lnTo>
                  <a:lnTo>
                    <a:pt x="2588684" y="458569"/>
                  </a:lnTo>
                  <a:lnTo>
                    <a:pt x="2595371" y="425450"/>
                  </a:lnTo>
                  <a:lnTo>
                    <a:pt x="2595371" y="85090"/>
                  </a:lnTo>
                  <a:lnTo>
                    <a:pt x="2588684" y="51970"/>
                  </a:lnTo>
                  <a:lnTo>
                    <a:pt x="2570448" y="24923"/>
                  </a:lnTo>
                  <a:lnTo>
                    <a:pt x="2543401" y="6687"/>
                  </a:lnTo>
                  <a:lnTo>
                    <a:pt x="251028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5784" name="object 11"/>
            <p:cNvSpPr>
              <a:spLocks/>
            </p:cNvSpPr>
            <p:nvPr/>
          </p:nvSpPr>
          <p:spPr bwMode="auto">
            <a:xfrm>
              <a:off x="5951982" y="5842253"/>
              <a:ext cx="2595880" cy="510540"/>
            </a:xfrm>
            <a:custGeom>
              <a:avLst/>
              <a:gdLst>
                <a:gd name="T0" fmla="*/ 0 w 2595879"/>
                <a:gd name="T1" fmla="*/ 85090 h 510539"/>
                <a:gd name="T2" fmla="*/ 6687 w 2595879"/>
                <a:gd name="T3" fmla="*/ 51970 h 510539"/>
                <a:gd name="T4" fmla="*/ 24923 w 2595879"/>
                <a:gd name="T5" fmla="*/ 24923 h 510539"/>
                <a:gd name="T6" fmla="*/ 51970 w 2595879"/>
                <a:gd name="T7" fmla="*/ 6687 h 510539"/>
                <a:gd name="T8" fmla="*/ 85089 w 2595879"/>
                <a:gd name="T9" fmla="*/ 0 h 510539"/>
                <a:gd name="T10" fmla="*/ 2510287 w 2595879"/>
                <a:gd name="T11" fmla="*/ 0 h 510539"/>
                <a:gd name="T12" fmla="*/ 2543406 w 2595879"/>
                <a:gd name="T13" fmla="*/ 6687 h 510539"/>
                <a:gd name="T14" fmla="*/ 2570453 w 2595879"/>
                <a:gd name="T15" fmla="*/ 24923 h 510539"/>
                <a:gd name="T16" fmla="*/ 2588689 w 2595879"/>
                <a:gd name="T17" fmla="*/ 51970 h 510539"/>
                <a:gd name="T18" fmla="*/ 2595376 w 2595879"/>
                <a:gd name="T19" fmla="*/ 85090 h 510539"/>
                <a:gd name="T20" fmla="*/ 2595376 w 2595879"/>
                <a:gd name="T21" fmla="*/ 425455 h 510539"/>
                <a:gd name="T22" fmla="*/ 2588689 w 2595879"/>
                <a:gd name="T23" fmla="*/ 458574 h 510539"/>
                <a:gd name="T24" fmla="*/ 2570453 w 2595879"/>
                <a:gd name="T25" fmla="*/ 485621 h 510539"/>
                <a:gd name="T26" fmla="*/ 2543406 w 2595879"/>
                <a:gd name="T27" fmla="*/ 503857 h 510539"/>
                <a:gd name="T28" fmla="*/ 2510287 w 2595879"/>
                <a:gd name="T29" fmla="*/ 510545 h 510539"/>
                <a:gd name="T30" fmla="*/ 85089 w 2595879"/>
                <a:gd name="T31" fmla="*/ 510545 h 510539"/>
                <a:gd name="T32" fmla="*/ 51970 w 2595879"/>
                <a:gd name="T33" fmla="*/ 503857 h 510539"/>
                <a:gd name="T34" fmla="*/ 24923 w 2595879"/>
                <a:gd name="T35" fmla="*/ 485621 h 510539"/>
                <a:gd name="T36" fmla="*/ 6687 w 2595879"/>
                <a:gd name="T37" fmla="*/ 458574 h 510539"/>
                <a:gd name="T38" fmla="*/ 0 w 2595879"/>
                <a:gd name="T39" fmla="*/ 425455 h 510539"/>
                <a:gd name="T40" fmla="*/ 0 w 2595879"/>
                <a:gd name="T41" fmla="*/ 85090 h 5105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95879" h="510539">
                  <a:moveTo>
                    <a:pt x="0" y="85090"/>
                  </a:moveTo>
                  <a:lnTo>
                    <a:pt x="6687" y="51970"/>
                  </a:lnTo>
                  <a:lnTo>
                    <a:pt x="24923" y="24923"/>
                  </a:lnTo>
                  <a:lnTo>
                    <a:pt x="51970" y="6687"/>
                  </a:lnTo>
                  <a:lnTo>
                    <a:pt x="85089" y="0"/>
                  </a:lnTo>
                  <a:lnTo>
                    <a:pt x="2510282" y="0"/>
                  </a:lnTo>
                  <a:lnTo>
                    <a:pt x="2543401" y="6687"/>
                  </a:lnTo>
                  <a:lnTo>
                    <a:pt x="2570448" y="24923"/>
                  </a:lnTo>
                  <a:lnTo>
                    <a:pt x="2588684" y="51970"/>
                  </a:lnTo>
                  <a:lnTo>
                    <a:pt x="2595371" y="85090"/>
                  </a:lnTo>
                  <a:lnTo>
                    <a:pt x="2595371" y="425450"/>
                  </a:lnTo>
                  <a:lnTo>
                    <a:pt x="2588684" y="458569"/>
                  </a:lnTo>
                  <a:lnTo>
                    <a:pt x="2570448" y="485616"/>
                  </a:lnTo>
                  <a:lnTo>
                    <a:pt x="2543401" y="503852"/>
                  </a:lnTo>
                  <a:lnTo>
                    <a:pt x="2510282" y="510540"/>
                  </a:lnTo>
                  <a:lnTo>
                    <a:pt x="85089" y="510540"/>
                  </a:lnTo>
                  <a:lnTo>
                    <a:pt x="51970" y="503852"/>
                  </a:lnTo>
                  <a:lnTo>
                    <a:pt x="24923" y="485616"/>
                  </a:lnTo>
                  <a:lnTo>
                    <a:pt x="6687" y="458569"/>
                  </a:lnTo>
                  <a:lnTo>
                    <a:pt x="0" y="425450"/>
                  </a:lnTo>
                  <a:lnTo>
                    <a:pt x="0" y="85090"/>
                  </a:lnTo>
                  <a:close/>
                </a:path>
              </a:pathLst>
            </a:custGeom>
            <a:noFill/>
            <a:ln w="38100">
              <a:solidFill>
                <a:srgbClr val="053CE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grpSp>
      <p:sp>
        <p:nvSpPr>
          <p:cNvPr id="75782" name="object 12"/>
          <p:cNvSpPr txBox="1">
            <a:spLocks noChangeArrowheads="1"/>
          </p:cNvSpPr>
          <p:nvPr/>
        </p:nvSpPr>
        <p:spPr bwMode="auto">
          <a:xfrm>
            <a:off x="6056313" y="5895975"/>
            <a:ext cx="26193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100"/>
              </a:spcBef>
            </a:pPr>
            <a:r>
              <a:rPr lang="zh-CN" altLang="zh-CN" sz="2400" b="1">
                <a:solidFill>
                  <a:srgbClr val="FF0000"/>
                </a:solidFill>
                <a:latin typeface="黑体" panose="02010609060101010101" pitchFamily="49" charset="-122"/>
                <a:ea typeface="黑体" panose="02010609060101010101" pitchFamily="49" charset="-122"/>
              </a:rPr>
              <a:t>为什么不用均值</a:t>
            </a:r>
            <a:r>
              <a:rPr lang="zh-CN" altLang="en-US" sz="2400" b="1">
                <a:solidFill>
                  <a:srgbClr val="FF0000"/>
                </a:solidFill>
                <a:latin typeface="黑体" panose="02010609060101010101" pitchFamily="49" charset="-122"/>
                <a:ea typeface="黑体" panose="02010609060101010101" pitchFamily="49" charset="-122"/>
              </a:rPr>
              <a:t>？</a:t>
            </a:r>
            <a:endParaRPr lang="zh-CN" altLang="zh-CN" sz="240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63588" y="241300"/>
            <a:ext cx="5335587" cy="695325"/>
          </a:xfrm>
        </p:spPr>
        <p:txBody>
          <a:bodyPr lIns="0" tIns="12700" rIns="0" bIns="0" rtlCol="0">
            <a:spAutoFit/>
          </a:bodyPr>
          <a:lstStyle/>
          <a:p>
            <a:pPr marL="12700">
              <a:spcBef>
                <a:spcPts val="100"/>
              </a:spcBef>
              <a:defRPr/>
            </a:pPr>
            <a:r>
              <a:rPr dirty="0"/>
              <a:t>2.10</a:t>
            </a:r>
            <a:r>
              <a:rPr spc="-15" dirty="0"/>
              <a:t> 最接近点对问题</a:t>
            </a:r>
          </a:p>
        </p:txBody>
      </p:sp>
      <p:pic>
        <p:nvPicPr>
          <p:cNvPr id="76803"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4437063"/>
            <a:ext cx="6911975"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object 8"/>
          <p:cNvSpPr>
            <a:spLocks/>
          </p:cNvSpPr>
          <p:nvPr/>
        </p:nvSpPr>
        <p:spPr bwMode="auto">
          <a:xfrm>
            <a:off x="395288" y="941388"/>
            <a:ext cx="8496300" cy="3562350"/>
          </a:xfrm>
          <a:custGeom>
            <a:avLst/>
            <a:gdLst>
              <a:gd name="T0" fmla="*/ 8496300 w 8496300"/>
              <a:gd name="T1" fmla="*/ 0 h 3563620"/>
              <a:gd name="T2" fmla="*/ 0 w 8496300"/>
              <a:gd name="T3" fmla="*/ 0 h 3563620"/>
              <a:gd name="T4" fmla="*/ 0 w 8496300"/>
              <a:gd name="T5" fmla="*/ 3563112 h 3563620"/>
              <a:gd name="T6" fmla="*/ 8496300 w 8496300"/>
              <a:gd name="T7" fmla="*/ 3563112 h 3563620"/>
              <a:gd name="T8" fmla="*/ 8496300 w 8496300"/>
              <a:gd name="T9" fmla="*/ 0 h 3563620"/>
            </a:gdLst>
            <a:ahLst/>
            <a:cxnLst>
              <a:cxn ang="0">
                <a:pos x="T0" y="T1"/>
              </a:cxn>
              <a:cxn ang="0">
                <a:pos x="T2" y="T3"/>
              </a:cxn>
              <a:cxn ang="0">
                <a:pos x="T4" y="T5"/>
              </a:cxn>
              <a:cxn ang="0">
                <a:pos x="T6" y="T7"/>
              </a:cxn>
              <a:cxn ang="0">
                <a:pos x="T8" y="T9"/>
              </a:cxn>
            </a:cxnLst>
            <a:rect l="0" t="0" r="r" b="b"/>
            <a:pathLst>
              <a:path w="8496300" h="3563620">
                <a:moveTo>
                  <a:pt x="8496300" y="0"/>
                </a:moveTo>
                <a:lnTo>
                  <a:pt x="0" y="0"/>
                </a:lnTo>
                <a:lnTo>
                  <a:pt x="0" y="3563112"/>
                </a:lnTo>
                <a:lnTo>
                  <a:pt x="8496300" y="3563112"/>
                </a:lnTo>
                <a:lnTo>
                  <a:pt x="8496300" y="0"/>
                </a:lnTo>
                <a:close/>
              </a:path>
            </a:pathLst>
          </a:custGeom>
          <a:solidFill>
            <a:schemeClr val="bg1">
              <a:lumMod val="95000"/>
            </a:schemeClr>
          </a:solidFill>
          <a:ln>
            <a:noFill/>
          </a:ln>
        </p:spPr>
        <p:txBody>
          <a:bodyPr lIns="0" tIns="0" rIns="0" bIns="0"/>
          <a:lstStyle/>
          <a:p>
            <a:pPr>
              <a:defRPr/>
            </a:pPr>
            <a:endParaRPr lang="zh-CN" altLang="en-US"/>
          </a:p>
        </p:txBody>
      </p:sp>
      <p:sp>
        <p:nvSpPr>
          <p:cNvPr id="76805" name="object 9"/>
          <p:cNvSpPr txBox="1">
            <a:spLocks noChangeArrowheads="1"/>
          </p:cNvSpPr>
          <p:nvPr/>
        </p:nvSpPr>
        <p:spPr bwMode="auto">
          <a:xfrm>
            <a:off x="423863" y="977900"/>
            <a:ext cx="8250237"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192088">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1763"/>
              </a:spcBef>
              <a:buClr>
                <a:srgbClr val="3A812E"/>
              </a:buClr>
              <a:buSzPct val="46000"/>
              <a:buFont typeface="Wingdings" panose="05000000000000000000" pitchFamily="2" charset="2"/>
              <a:buChar char=""/>
            </a:pPr>
            <a:r>
              <a:rPr lang="zh-CN" altLang="zh-CN" sz="2400" b="1">
                <a:solidFill>
                  <a:srgbClr val="FF0000"/>
                </a:solidFill>
                <a:latin typeface="微软雅黑" panose="020B0503020204020204" pitchFamily="34" charset="-122"/>
                <a:ea typeface="微软雅黑" panose="020B0503020204020204" pitchFamily="34" charset="-122"/>
              </a:rPr>
              <a:t>如果</a:t>
            </a:r>
            <a:r>
              <a:rPr lang="zh-CN" altLang="zh-CN" sz="2400" b="1">
                <a:solidFill>
                  <a:srgbClr val="FF0000"/>
                </a:solidFill>
                <a:cs typeface="Arial" panose="020B0604020202020204" pitchFamily="34" charset="0"/>
              </a:rPr>
              <a:t>S</a:t>
            </a:r>
            <a:r>
              <a:rPr lang="zh-CN" altLang="zh-CN" sz="2400" b="1">
                <a:solidFill>
                  <a:srgbClr val="FF0000"/>
                </a:solidFill>
                <a:latin typeface="微软雅黑" panose="020B0503020204020204" pitchFamily="34" charset="-122"/>
                <a:ea typeface="微软雅黑" panose="020B0503020204020204" pitchFamily="34" charset="-122"/>
              </a:rPr>
              <a:t>的最接近点对是</a:t>
            </a:r>
            <a:r>
              <a:rPr lang="zh-CN" altLang="zh-CN" sz="2400" b="1">
                <a:solidFill>
                  <a:srgbClr val="FF0000"/>
                </a:solidFill>
                <a:cs typeface="Arial" panose="020B0604020202020204" pitchFamily="34" charset="0"/>
              </a:rPr>
              <a:t>{p3,q3}</a:t>
            </a:r>
            <a:r>
              <a:rPr lang="zh-CN" altLang="zh-CN" sz="2400">
                <a:latin typeface="微软雅黑" panose="020B0503020204020204" pitchFamily="34" charset="-122"/>
                <a:ea typeface="微软雅黑" panose="020B0503020204020204" pitchFamily="34" charset="-122"/>
              </a:rPr>
              <a:t>，即</a:t>
            </a:r>
            <a:r>
              <a:rPr lang="zh-CN" altLang="zh-CN" sz="2400">
                <a:cs typeface="Arial" panose="020B0604020202020204" pitchFamily="34" charset="0"/>
              </a:rPr>
              <a:t>|p3-q3|&lt;d</a:t>
            </a:r>
            <a:r>
              <a:rPr lang="zh-CN" altLang="zh-CN" sz="2400">
                <a:latin typeface="微软雅黑" panose="020B0503020204020204" pitchFamily="34" charset="-122"/>
                <a:ea typeface="微软雅黑" panose="020B0503020204020204" pitchFamily="34" charset="-122"/>
              </a:rPr>
              <a:t>，则</a:t>
            </a:r>
            <a:r>
              <a:rPr lang="zh-CN" altLang="zh-CN" sz="2400">
                <a:cs typeface="Arial" panose="020B0604020202020204" pitchFamily="34" charset="0"/>
              </a:rPr>
              <a:t>p3</a:t>
            </a:r>
            <a:r>
              <a:rPr lang="zh-CN" altLang="zh-CN" sz="2400">
                <a:latin typeface="微软雅黑" panose="020B0503020204020204" pitchFamily="34" charset="-122"/>
                <a:ea typeface="微软雅黑" panose="020B0503020204020204" pitchFamily="34" charset="-122"/>
              </a:rPr>
              <a:t>和</a:t>
            </a:r>
            <a:r>
              <a:rPr lang="zh-CN" altLang="zh-CN" sz="2400">
                <a:cs typeface="Arial" panose="020B0604020202020204" pitchFamily="34" charset="0"/>
              </a:rPr>
              <a:t>q3</a:t>
            </a:r>
            <a:r>
              <a:rPr lang="zh-CN" altLang="zh-CN" sz="2400">
                <a:latin typeface="微软雅黑" panose="020B0503020204020204" pitchFamily="34" charset="-122"/>
                <a:ea typeface="微软雅黑" panose="020B0503020204020204" pitchFamily="34" charset="-122"/>
              </a:rPr>
              <a:t>两者与</a:t>
            </a:r>
            <a:r>
              <a:rPr lang="zh-CN" altLang="zh-CN" sz="2400">
                <a:cs typeface="Arial" panose="020B0604020202020204" pitchFamily="34" charset="0"/>
              </a:rPr>
              <a:t>m</a:t>
            </a:r>
            <a:r>
              <a:rPr lang="zh-CN" altLang="zh-CN" sz="2400">
                <a:latin typeface="微软雅黑" panose="020B0503020204020204" pitchFamily="34" charset="-122"/>
                <a:ea typeface="微软雅黑" panose="020B0503020204020204" pitchFamily="34" charset="-122"/>
              </a:rPr>
              <a:t>的距离不超过</a:t>
            </a:r>
            <a:r>
              <a:rPr lang="zh-CN" altLang="zh-CN" sz="2400">
                <a:cs typeface="Arial" panose="020B0604020202020204" pitchFamily="34" charset="0"/>
              </a:rPr>
              <a:t>d</a:t>
            </a:r>
            <a:r>
              <a:rPr lang="zh-CN" altLang="zh-CN" sz="2400">
                <a:latin typeface="微软雅黑" panose="020B0503020204020204" pitchFamily="34" charset="-122"/>
                <a:ea typeface="微软雅黑" panose="020B0503020204020204" pitchFamily="34" charset="-122"/>
              </a:rPr>
              <a:t>，即</a:t>
            </a:r>
            <a:r>
              <a:rPr lang="zh-CN" altLang="zh-CN" sz="2400" b="1">
                <a:cs typeface="Arial" panose="020B0604020202020204" pitchFamily="34" charset="0"/>
              </a:rPr>
              <a:t>p3</a:t>
            </a:r>
            <a:r>
              <a:rPr lang="zh-CN" altLang="zh-CN" sz="2400" b="1">
                <a:latin typeface="微软雅黑" panose="020B0503020204020204" pitchFamily="34" charset="-122"/>
                <a:ea typeface="微软雅黑" panose="020B0503020204020204" pitchFamily="34" charset="-122"/>
              </a:rPr>
              <a:t>∈</a:t>
            </a:r>
            <a:r>
              <a:rPr lang="zh-CN" altLang="zh-CN" sz="2400" b="1">
                <a:cs typeface="Arial" panose="020B0604020202020204" pitchFamily="34" charset="0"/>
              </a:rPr>
              <a:t>(m-d,m]</a:t>
            </a:r>
            <a:r>
              <a:rPr lang="zh-CN" altLang="zh-CN" sz="2400" b="1">
                <a:latin typeface="微软雅黑" panose="020B0503020204020204" pitchFamily="34" charset="-122"/>
                <a:ea typeface="微软雅黑" panose="020B0503020204020204" pitchFamily="34" charset="-122"/>
              </a:rPr>
              <a:t>，</a:t>
            </a:r>
            <a:r>
              <a:rPr lang="zh-CN" altLang="zh-CN" sz="2400" b="1">
                <a:cs typeface="Arial" panose="020B0604020202020204" pitchFamily="34" charset="0"/>
              </a:rPr>
              <a:t>q3</a:t>
            </a:r>
            <a:r>
              <a:rPr lang="zh-CN" altLang="zh-CN" sz="2400" b="1">
                <a:latin typeface="微软雅黑" panose="020B0503020204020204" pitchFamily="34" charset="-122"/>
                <a:ea typeface="微软雅黑" panose="020B0503020204020204" pitchFamily="34" charset="-122"/>
              </a:rPr>
              <a:t>∈</a:t>
            </a:r>
            <a:r>
              <a:rPr lang="zh-CN" altLang="zh-CN" sz="2400" b="1">
                <a:cs typeface="Arial" panose="020B0604020202020204" pitchFamily="34" charset="0"/>
              </a:rPr>
              <a:t>(m,m+d]</a:t>
            </a:r>
            <a:r>
              <a:rPr lang="zh-CN" altLang="zh-CN" sz="2400">
                <a:latin typeface="微软雅黑" panose="020B0503020204020204" pitchFamily="34" charset="-122"/>
                <a:ea typeface="微软雅黑" panose="020B0503020204020204" pitchFamily="34" charset="-122"/>
              </a:rPr>
              <a:t>。</a:t>
            </a:r>
          </a:p>
          <a:p>
            <a:pPr>
              <a:spcBef>
                <a:spcPts val="575"/>
              </a:spcBef>
              <a:buClr>
                <a:srgbClr val="3A812E"/>
              </a:buClr>
              <a:buSzPct val="46000"/>
              <a:buFont typeface="Wingdings" panose="05000000000000000000" pitchFamily="2" charset="2"/>
              <a:buChar char=""/>
            </a:pPr>
            <a:r>
              <a:rPr lang="zh-CN" altLang="zh-CN" sz="2400">
                <a:latin typeface="微软雅黑" panose="020B0503020204020204" pitchFamily="34" charset="-122"/>
                <a:ea typeface="微软雅黑" panose="020B0503020204020204" pitchFamily="34" charset="-122"/>
              </a:rPr>
              <a:t>由于在</a:t>
            </a:r>
            <a:r>
              <a:rPr lang="zh-CN" altLang="zh-CN" sz="2400">
                <a:cs typeface="Arial" panose="020B0604020202020204" pitchFamily="34" charset="0"/>
              </a:rPr>
              <a:t>S1</a:t>
            </a:r>
            <a:r>
              <a:rPr lang="zh-CN" altLang="zh-CN" sz="2400">
                <a:latin typeface="微软雅黑" panose="020B0503020204020204" pitchFamily="34" charset="-122"/>
                <a:ea typeface="微软雅黑" panose="020B0503020204020204" pitchFamily="34" charset="-122"/>
              </a:rPr>
              <a:t>中，</a:t>
            </a:r>
            <a:r>
              <a:rPr lang="zh-CN" altLang="zh-CN" sz="2400" b="1">
                <a:solidFill>
                  <a:srgbClr val="FF0000"/>
                </a:solidFill>
                <a:latin typeface="微软雅黑" panose="020B0503020204020204" pitchFamily="34" charset="-122"/>
                <a:ea typeface="微软雅黑" panose="020B0503020204020204" pitchFamily="34" charset="-122"/>
              </a:rPr>
              <a:t>每个长度为</a:t>
            </a:r>
            <a:r>
              <a:rPr lang="zh-CN" altLang="zh-CN" sz="2400" b="1">
                <a:solidFill>
                  <a:srgbClr val="FF0000"/>
                </a:solidFill>
                <a:cs typeface="Arial" panose="020B0604020202020204" pitchFamily="34" charset="0"/>
              </a:rPr>
              <a:t>d</a:t>
            </a:r>
            <a:r>
              <a:rPr lang="zh-CN" altLang="zh-CN" sz="2400" b="1">
                <a:solidFill>
                  <a:srgbClr val="FF0000"/>
                </a:solidFill>
                <a:latin typeface="微软雅黑" panose="020B0503020204020204" pitchFamily="34" charset="-122"/>
                <a:ea typeface="微软雅黑" panose="020B0503020204020204" pitchFamily="34" charset="-122"/>
              </a:rPr>
              <a:t>的半闭区间至多包含一个点</a:t>
            </a:r>
            <a:r>
              <a:rPr lang="zh-CN" altLang="zh-CN" sz="2400">
                <a:cs typeface="Arial" panose="020B0604020202020204" pitchFamily="34" charset="0"/>
              </a:rPr>
              <a:t>(</a:t>
            </a:r>
            <a:r>
              <a:rPr lang="zh-CN" altLang="zh-CN" sz="2400">
                <a:latin typeface="微软雅黑" panose="020B0503020204020204" pitchFamily="34" charset="-122"/>
                <a:ea typeface="微软雅黑" panose="020B0503020204020204" pitchFamily="34" charset="-122"/>
              </a:rPr>
              <a:t>否则必有两点距离小于</a:t>
            </a:r>
            <a:r>
              <a:rPr lang="zh-CN" altLang="zh-CN" sz="2400">
                <a:cs typeface="Arial" panose="020B0604020202020204" pitchFamily="34" charset="0"/>
              </a:rPr>
              <a:t>d)</a:t>
            </a:r>
            <a:r>
              <a:rPr lang="zh-CN" altLang="zh-CN" sz="2400">
                <a:latin typeface="微软雅黑" panose="020B0503020204020204" pitchFamily="34" charset="-122"/>
                <a:ea typeface="微软雅黑" panose="020B0503020204020204" pitchFamily="34" charset="-122"/>
              </a:rPr>
              <a:t>，并且</a:t>
            </a:r>
            <a:r>
              <a:rPr lang="zh-CN" altLang="zh-CN" sz="2400">
                <a:cs typeface="Arial" panose="020B0604020202020204" pitchFamily="34" charset="0"/>
              </a:rPr>
              <a:t>m</a:t>
            </a:r>
            <a:r>
              <a:rPr lang="zh-CN" altLang="zh-CN" sz="2400">
                <a:latin typeface="微软雅黑" panose="020B0503020204020204" pitchFamily="34" charset="-122"/>
                <a:ea typeface="微软雅黑" panose="020B0503020204020204" pitchFamily="34" charset="-122"/>
              </a:rPr>
              <a:t>是</a:t>
            </a:r>
            <a:r>
              <a:rPr lang="zh-CN" altLang="zh-CN" sz="2400">
                <a:cs typeface="Arial" panose="020B0604020202020204" pitchFamily="34" charset="0"/>
              </a:rPr>
              <a:t>S1</a:t>
            </a:r>
            <a:r>
              <a:rPr lang="zh-CN" altLang="zh-CN" sz="2400">
                <a:latin typeface="微软雅黑" panose="020B0503020204020204" pitchFamily="34" charset="-122"/>
                <a:ea typeface="微软雅黑" panose="020B0503020204020204" pitchFamily="34" charset="-122"/>
              </a:rPr>
              <a:t>和</a:t>
            </a:r>
            <a:r>
              <a:rPr lang="zh-CN" altLang="zh-CN" sz="2400">
                <a:cs typeface="Arial" panose="020B0604020202020204" pitchFamily="34" charset="0"/>
              </a:rPr>
              <a:t>S2</a:t>
            </a:r>
            <a:r>
              <a:rPr lang="zh-CN" altLang="zh-CN" sz="2400">
                <a:latin typeface="微软雅黑" panose="020B0503020204020204" pitchFamily="34" charset="-122"/>
                <a:ea typeface="微软雅黑" panose="020B0503020204020204" pitchFamily="34" charset="-122"/>
              </a:rPr>
              <a:t>的分割点，因此</a:t>
            </a:r>
            <a:r>
              <a:rPr lang="zh-CN" altLang="zh-CN" sz="2400">
                <a:cs typeface="Arial" panose="020B0604020202020204" pitchFamily="34" charset="0"/>
              </a:rPr>
              <a:t>(m- d,m]</a:t>
            </a:r>
            <a:r>
              <a:rPr lang="zh-CN" altLang="zh-CN" sz="2400">
                <a:latin typeface="微软雅黑" panose="020B0503020204020204" pitchFamily="34" charset="-122"/>
                <a:ea typeface="微软雅黑" panose="020B0503020204020204" pitchFamily="34" charset="-122"/>
              </a:rPr>
              <a:t>中至多包含</a:t>
            </a:r>
            <a:r>
              <a:rPr lang="zh-CN" altLang="zh-CN" sz="2400">
                <a:cs typeface="Arial" panose="020B0604020202020204" pitchFamily="34" charset="0"/>
              </a:rPr>
              <a:t>S</a:t>
            </a:r>
            <a:r>
              <a:rPr lang="zh-CN" altLang="zh-CN" sz="2400">
                <a:latin typeface="微软雅黑" panose="020B0503020204020204" pitchFamily="34" charset="-122"/>
                <a:ea typeface="微软雅黑" panose="020B0503020204020204" pitchFamily="34" charset="-122"/>
              </a:rPr>
              <a:t>中的一个点。由图可以看出，</a:t>
            </a:r>
            <a:r>
              <a:rPr lang="zh-CN" altLang="zh-CN" sz="2400" b="1">
                <a:latin typeface="微软雅黑" panose="020B0503020204020204" pitchFamily="34" charset="-122"/>
                <a:ea typeface="微软雅黑" panose="020B0503020204020204" pitchFamily="34" charset="-122"/>
              </a:rPr>
              <a:t>如果</a:t>
            </a:r>
            <a:r>
              <a:rPr lang="zh-CN" altLang="zh-CN" sz="2400" b="1">
                <a:cs typeface="Arial" panose="020B0604020202020204" pitchFamily="34" charset="0"/>
              </a:rPr>
              <a:t>(m-d,m]</a:t>
            </a:r>
            <a:r>
              <a:rPr lang="zh-CN" altLang="zh-CN" sz="2400" b="1">
                <a:latin typeface="微软雅黑" panose="020B0503020204020204" pitchFamily="34" charset="-122"/>
                <a:ea typeface="微软雅黑" panose="020B0503020204020204" pitchFamily="34" charset="-122"/>
              </a:rPr>
              <a:t>中有</a:t>
            </a:r>
            <a:r>
              <a:rPr lang="zh-CN" altLang="zh-CN" sz="2400" b="1">
                <a:cs typeface="Arial" panose="020B0604020202020204" pitchFamily="34" charset="0"/>
              </a:rPr>
              <a:t>S</a:t>
            </a:r>
            <a:r>
              <a:rPr lang="zh-CN" altLang="zh-CN" sz="2400" b="1">
                <a:latin typeface="微软雅黑" panose="020B0503020204020204" pitchFamily="34" charset="-122"/>
                <a:ea typeface="微软雅黑" panose="020B0503020204020204" pitchFamily="34" charset="-122"/>
              </a:rPr>
              <a:t>中的点，则此点就是</a:t>
            </a:r>
            <a:r>
              <a:rPr lang="zh-CN" altLang="zh-CN" sz="2400" b="1">
                <a:cs typeface="Arial" panose="020B0604020202020204" pitchFamily="34" charset="0"/>
              </a:rPr>
              <a:t>S1</a:t>
            </a:r>
            <a:r>
              <a:rPr lang="zh-CN" altLang="zh-CN" sz="2400" b="1">
                <a:latin typeface="微软雅黑" panose="020B0503020204020204" pitchFamily="34" charset="-122"/>
                <a:ea typeface="微软雅黑" panose="020B0503020204020204" pitchFamily="34" charset="-122"/>
              </a:rPr>
              <a:t>中最大点。</a:t>
            </a:r>
            <a:endParaRPr lang="zh-CN" altLang="zh-CN" sz="2400">
              <a:latin typeface="微软雅黑" panose="020B0503020204020204" pitchFamily="34" charset="-122"/>
              <a:ea typeface="微软雅黑" panose="020B0503020204020204" pitchFamily="34" charset="-122"/>
            </a:endParaRPr>
          </a:p>
          <a:p>
            <a:pPr>
              <a:spcBef>
                <a:spcPts val="575"/>
              </a:spcBef>
              <a:buClr>
                <a:srgbClr val="3A812E"/>
              </a:buClr>
              <a:buSzPct val="46000"/>
              <a:buFont typeface="Wingdings" panose="05000000000000000000" pitchFamily="2" charset="2"/>
              <a:buChar char=""/>
            </a:pPr>
            <a:r>
              <a:rPr lang="zh-CN" altLang="zh-CN" sz="2400">
                <a:latin typeface="微软雅黑" panose="020B0503020204020204" pitchFamily="34" charset="-122"/>
                <a:ea typeface="微软雅黑" panose="020B0503020204020204" pitchFamily="34" charset="-122"/>
              </a:rPr>
              <a:t>因此，我们用线性时间就能找到区间</a:t>
            </a:r>
            <a:r>
              <a:rPr lang="zh-CN" altLang="zh-CN" sz="2400">
                <a:cs typeface="Arial" panose="020B0604020202020204" pitchFamily="34" charset="0"/>
              </a:rPr>
              <a:t>(m-d,m]</a:t>
            </a:r>
            <a:r>
              <a:rPr lang="zh-CN" altLang="zh-CN" sz="2400">
                <a:latin typeface="微软雅黑" panose="020B0503020204020204" pitchFamily="34" charset="-122"/>
                <a:ea typeface="微软雅黑" panose="020B0503020204020204" pitchFamily="34" charset="-122"/>
              </a:rPr>
              <a:t>和</a:t>
            </a:r>
            <a:r>
              <a:rPr lang="zh-CN" altLang="zh-CN" sz="2400">
                <a:cs typeface="Arial" panose="020B0604020202020204" pitchFamily="34" charset="0"/>
              </a:rPr>
              <a:t>(m,m+d]</a:t>
            </a:r>
            <a:r>
              <a:rPr lang="zh-CN" altLang="zh-CN" sz="2400">
                <a:latin typeface="微软雅黑" panose="020B0503020204020204" pitchFamily="34" charset="-122"/>
                <a:ea typeface="微软雅黑" panose="020B0503020204020204" pitchFamily="34" charset="-122"/>
              </a:rPr>
              <a:t>中所有点，即</a:t>
            </a:r>
            <a:r>
              <a:rPr lang="zh-CN" altLang="zh-CN" sz="2400">
                <a:cs typeface="Arial" panose="020B0604020202020204" pitchFamily="34" charset="0"/>
              </a:rPr>
              <a:t>p3</a:t>
            </a:r>
            <a:r>
              <a:rPr lang="zh-CN" altLang="zh-CN" sz="2400">
                <a:latin typeface="微软雅黑" panose="020B0503020204020204" pitchFamily="34" charset="-122"/>
                <a:ea typeface="微软雅黑" panose="020B0503020204020204" pitchFamily="34" charset="-122"/>
              </a:rPr>
              <a:t>和</a:t>
            </a:r>
            <a:r>
              <a:rPr lang="zh-CN" altLang="zh-CN" sz="2400">
                <a:cs typeface="Arial" panose="020B0604020202020204" pitchFamily="34" charset="0"/>
              </a:rPr>
              <a:t>q3</a:t>
            </a:r>
            <a:r>
              <a:rPr lang="zh-CN" altLang="zh-CN" sz="2400">
                <a:latin typeface="微软雅黑" panose="020B0503020204020204" pitchFamily="34" charset="-122"/>
                <a:ea typeface="微软雅黑" panose="020B0503020204020204" pitchFamily="34" charset="-122"/>
              </a:rPr>
              <a:t>。</a:t>
            </a:r>
            <a:r>
              <a:rPr lang="zh-CN" altLang="zh-CN" sz="2400" b="1">
                <a:latin typeface="微软雅黑" panose="020B0503020204020204" pitchFamily="34" charset="-122"/>
                <a:ea typeface="微软雅黑" panose="020B0503020204020204" pitchFamily="34" charset="-122"/>
              </a:rPr>
              <a:t>从而我们用线性时间就可以将</a:t>
            </a:r>
            <a:r>
              <a:rPr lang="zh-CN" altLang="zh-CN" sz="2400" b="1">
                <a:cs typeface="Arial" panose="020B0604020202020204" pitchFamily="34" charset="0"/>
              </a:rPr>
              <a:t>S1</a:t>
            </a:r>
            <a:r>
              <a:rPr lang="zh-CN" altLang="zh-CN" sz="2400" b="1">
                <a:latin typeface="微软雅黑" panose="020B0503020204020204" pitchFamily="34" charset="-122"/>
                <a:ea typeface="微软雅黑" panose="020B0503020204020204" pitchFamily="34" charset="-122"/>
              </a:rPr>
              <a:t>的解和</a:t>
            </a:r>
            <a:r>
              <a:rPr lang="zh-CN" altLang="zh-CN" sz="2400" b="1">
                <a:cs typeface="Arial" panose="020B0604020202020204" pitchFamily="34" charset="0"/>
              </a:rPr>
              <a:t>S2</a:t>
            </a:r>
            <a:r>
              <a:rPr lang="zh-CN" altLang="zh-CN" sz="2400" b="1">
                <a:latin typeface="微软雅黑" panose="020B0503020204020204" pitchFamily="34" charset="-122"/>
                <a:ea typeface="微软雅黑" panose="020B0503020204020204" pitchFamily="34" charset="-122"/>
              </a:rPr>
              <a:t>的解合并成为</a:t>
            </a:r>
            <a:r>
              <a:rPr lang="zh-CN" altLang="zh-CN" sz="2400" b="1">
                <a:cs typeface="Arial" panose="020B0604020202020204" pitchFamily="34" charset="0"/>
              </a:rPr>
              <a:t>S</a:t>
            </a:r>
            <a:r>
              <a:rPr lang="zh-CN" altLang="zh-CN" sz="2400" b="1">
                <a:latin typeface="微软雅黑" panose="020B0503020204020204" pitchFamily="34" charset="-122"/>
                <a:ea typeface="微软雅黑" panose="020B0503020204020204" pitchFamily="34" charset="-122"/>
              </a:rPr>
              <a:t>的解</a:t>
            </a:r>
            <a:r>
              <a:rPr lang="zh-CN" altLang="zh-CN" sz="240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63588" y="241300"/>
            <a:ext cx="5335587" cy="695325"/>
          </a:xfrm>
        </p:spPr>
        <p:txBody>
          <a:bodyPr lIns="0" tIns="12700" rIns="0" bIns="0" rtlCol="0">
            <a:spAutoFit/>
          </a:bodyPr>
          <a:lstStyle/>
          <a:p>
            <a:pPr marL="12700">
              <a:spcBef>
                <a:spcPts val="100"/>
              </a:spcBef>
              <a:defRPr/>
            </a:pPr>
            <a:r>
              <a:rPr dirty="0"/>
              <a:t>2.10</a:t>
            </a:r>
            <a:r>
              <a:rPr spc="-15" dirty="0"/>
              <a:t> 最接近点对问题</a:t>
            </a:r>
          </a:p>
        </p:txBody>
      </p:sp>
      <p:grpSp>
        <p:nvGrpSpPr>
          <p:cNvPr id="77827" name="object 6"/>
          <p:cNvGrpSpPr>
            <a:grpSpLocks/>
          </p:cNvGrpSpPr>
          <p:nvPr/>
        </p:nvGrpSpPr>
        <p:grpSpPr bwMode="auto">
          <a:xfrm>
            <a:off x="684213" y="981075"/>
            <a:ext cx="7981950" cy="2963863"/>
            <a:chOff x="684276" y="981455"/>
            <a:chExt cx="7981315" cy="2962910"/>
          </a:xfrm>
        </p:grpSpPr>
        <p:sp>
          <p:nvSpPr>
            <p:cNvPr id="77830" name="object 7"/>
            <p:cNvSpPr>
              <a:spLocks/>
            </p:cNvSpPr>
            <p:nvPr/>
          </p:nvSpPr>
          <p:spPr bwMode="auto">
            <a:xfrm>
              <a:off x="684276" y="981455"/>
              <a:ext cx="7745095" cy="431800"/>
            </a:xfrm>
            <a:custGeom>
              <a:avLst/>
              <a:gdLst>
                <a:gd name="T0" fmla="*/ 0 w 7745095"/>
                <a:gd name="T1" fmla="*/ 431292 h 431800"/>
                <a:gd name="T2" fmla="*/ 7744968 w 7745095"/>
                <a:gd name="T3" fmla="*/ 431292 h 431800"/>
                <a:gd name="T4" fmla="*/ 7744968 w 7745095"/>
                <a:gd name="T5" fmla="*/ 0 h 431800"/>
                <a:gd name="T6" fmla="*/ 0 w 7745095"/>
                <a:gd name="T7" fmla="*/ 0 h 431800"/>
                <a:gd name="T8" fmla="*/ 0 w 7745095"/>
                <a:gd name="T9" fmla="*/ 431292 h 43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745095" h="431800">
                  <a:moveTo>
                    <a:pt x="0" y="431292"/>
                  </a:moveTo>
                  <a:lnTo>
                    <a:pt x="7744968" y="431292"/>
                  </a:lnTo>
                  <a:lnTo>
                    <a:pt x="7744968" y="0"/>
                  </a:lnTo>
                  <a:lnTo>
                    <a:pt x="0" y="0"/>
                  </a:lnTo>
                  <a:lnTo>
                    <a:pt x="0" y="4312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7592" name="object 8"/>
            <p:cNvSpPr>
              <a:spLocks/>
            </p:cNvSpPr>
            <p:nvPr/>
          </p:nvSpPr>
          <p:spPr bwMode="auto">
            <a:xfrm>
              <a:off x="684276" y="1413116"/>
              <a:ext cx="7981315" cy="2531249"/>
            </a:xfrm>
            <a:custGeom>
              <a:avLst/>
              <a:gdLst>
                <a:gd name="T0" fmla="*/ 7981188 w 7981315"/>
                <a:gd name="T1" fmla="*/ 0 h 2531745"/>
                <a:gd name="T2" fmla="*/ 0 w 7981315"/>
                <a:gd name="T3" fmla="*/ 0 h 2531745"/>
                <a:gd name="T4" fmla="*/ 0 w 7981315"/>
                <a:gd name="T5" fmla="*/ 2531364 h 2531745"/>
                <a:gd name="T6" fmla="*/ 7981188 w 7981315"/>
                <a:gd name="T7" fmla="*/ 2531364 h 2531745"/>
                <a:gd name="T8" fmla="*/ 7981188 w 7981315"/>
                <a:gd name="T9" fmla="*/ 0 h 2531745"/>
              </a:gdLst>
              <a:ahLst/>
              <a:cxnLst>
                <a:cxn ang="0">
                  <a:pos x="T0" y="T1"/>
                </a:cxn>
                <a:cxn ang="0">
                  <a:pos x="T2" y="T3"/>
                </a:cxn>
                <a:cxn ang="0">
                  <a:pos x="T4" y="T5"/>
                </a:cxn>
                <a:cxn ang="0">
                  <a:pos x="T6" y="T7"/>
                </a:cxn>
                <a:cxn ang="0">
                  <a:pos x="T8" y="T9"/>
                </a:cxn>
              </a:cxnLst>
              <a:rect l="0" t="0" r="r" b="b"/>
              <a:pathLst>
                <a:path w="7981315" h="2531745">
                  <a:moveTo>
                    <a:pt x="7981188" y="0"/>
                  </a:moveTo>
                  <a:lnTo>
                    <a:pt x="0" y="0"/>
                  </a:lnTo>
                  <a:lnTo>
                    <a:pt x="0" y="2531364"/>
                  </a:lnTo>
                  <a:lnTo>
                    <a:pt x="7981188" y="2531364"/>
                  </a:lnTo>
                  <a:lnTo>
                    <a:pt x="7981188" y="0"/>
                  </a:lnTo>
                  <a:close/>
                </a:path>
              </a:pathLst>
            </a:custGeom>
            <a:solidFill>
              <a:schemeClr val="bg1">
                <a:lumMod val="95000"/>
              </a:schemeClr>
            </a:solidFill>
            <a:ln>
              <a:noFill/>
            </a:ln>
          </p:spPr>
          <p:txBody>
            <a:bodyPr lIns="0" tIns="0" rIns="0" bIns="0"/>
            <a:lstStyle/>
            <a:p>
              <a:pPr>
                <a:defRPr/>
              </a:pPr>
              <a:endParaRPr lang="zh-CN" altLang="en-US"/>
            </a:p>
          </p:txBody>
        </p:sp>
      </p:grpSp>
      <p:sp>
        <p:nvSpPr>
          <p:cNvPr id="77828" name="object 9"/>
          <p:cNvSpPr txBox="1">
            <a:spLocks noChangeArrowheads="1"/>
          </p:cNvSpPr>
          <p:nvPr/>
        </p:nvSpPr>
        <p:spPr bwMode="auto">
          <a:xfrm>
            <a:off x="763588" y="938213"/>
            <a:ext cx="7694612" cy="29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8740" rIns="0" bIns="0">
            <a:spAutoFit/>
          </a:bodyPr>
          <a:lstStyle>
            <a:lvl1pPr marL="161925" indent="-149225">
              <a:tabLst>
                <a:tab pos="161925" algn="l"/>
              </a:tabLst>
              <a:defRPr sz="3000">
                <a:solidFill>
                  <a:srgbClr val="000066"/>
                </a:solidFill>
                <a:latin typeface="Arial" panose="020B0604020202020204" pitchFamily="34" charset="0"/>
                <a:ea typeface="楷体_GB2312" pitchFamily="49" charset="-122"/>
              </a:defRPr>
            </a:lvl1pPr>
            <a:lvl2pPr marL="742950" indent="-285750">
              <a:tabLst>
                <a:tab pos="161925" algn="l"/>
              </a:tabLst>
              <a:defRPr sz="3000">
                <a:solidFill>
                  <a:srgbClr val="000066"/>
                </a:solidFill>
                <a:latin typeface="Arial" panose="020B0604020202020204" pitchFamily="34" charset="0"/>
                <a:ea typeface="楷体_GB2312" pitchFamily="49" charset="-122"/>
              </a:defRPr>
            </a:lvl2pPr>
            <a:lvl3pPr marL="1143000" indent="-228600">
              <a:tabLst>
                <a:tab pos="161925" algn="l"/>
              </a:tabLst>
              <a:defRPr sz="3000">
                <a:solidFill>
                  <a:srgbClr val="000066"/>
                </a:solidFill>
                <a:latin typeface="Arial" panose="020B0604020202020204" pitchFamily="34" charset="0"/>
                <a:ea typeface="楷体_GB2312" pitchFamily="49" charset="-122"/>
              </a:defRPr>
            </a:lvl3pPr>
            <a:lvl4pPr marL="1600200" indent="-228600">
              <a:tabLst>
                <a:tab pos="161925" algn="l"/>
              </a:tabLst>
              <a:defRPr sz="3000">
                <a:solidFill>
                  <a:srgbClr val="000066"/>
                </a:solidFill>
                <a:latin typeface="Arial" panose="020B0604020202020204" pitchFamily="34" charset="0"/>
                <a:ea typeface="楷体_GB2312" pitchFamily="49" charset="-122"/>
              </a:defRPr>
            </a:lvl4pPr>
            <a:lvl5pPr marL="2057400" indent="-228600">
              <a:tabLst>
                <a:tab pos="161925" algn="l"/>
              </a:tabLst>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tabLst>
                <a:tab pos="161925" algn="l"/>
              </a:tabLs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tabLst>
                <a:tab pos="161925" algn="l"/>
              </a:tabLs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tabLst>
                <a:tab pos="161925" algn="l"/>
              </a:tabLs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tabLst>
                <a:tab pos="161925" algn="l"/>
              </a:tabLst>
              <a:defRPr sz="3000">
                <a:solidFill>
                  <a:srgbClr val="000066"/>
                </a:solidFill>
                <a:latin typeface="Arial" panose="020B0604020202020204" pitchFamily="34" charset="0"/>
                <a:ea typeface="楷体_GB2312" pitchFamily="49" charset="-122"/>
              </a:defRPr>
            </a:lvl9pPr>
          </a:lstStyle>
          <a:p>
            <a:pPr>
              <a:spcBef>
                <a:spcPts val="625"/>
              </a:spcBef>
              <a:buClr>
                <a:srgbClr val="3A812E"/>
              </a:buClr>
              <a:buSzPct val="46000"/>
              <a:buFont typeface="Wingdings" panose="05000000000000000000" pitchFamily="2" charset="2"/>
              <a:buChar char=""/>
            </a:pPr>
            <a:r>
              <a:rPr lang="zh-CN" altLang="zh-CN" sz="2400">
                <a:latin typeface="微软雅黑" panose="020B0503020204020204" pitchFamily="34" charset="-122"/>
                <a:ea typeface="微软雅黑" panose="020B0503020204020204" pitchFamily="34" charset="-122"/>
              </a:rPr>
              <a:t>下面来考虑二维的情形。</a:t>
            </a:r>
          </a:p>
          <a:p>
            <a:pPr>
              <a:spcBef>
                <a:spcPts val="525"/>
              </a:spcBef>
              <a:buClr>
                <a:srgbClr val="3A812E"/>
              </a:buClr>
              <a:buSzPct val="58000"/>
              <a:buFont typeface="Wingdings" panose="05000000000000000000" pitchFamily="2" charset="2"/>
              <a:buChar char=""/>
            </a:pPr>
            <a:r>
              <a:rPr lang="zh-CN" altLang="zh-CN" sz="2400">
                <a:latin typeface="微软雅黑" panose="020B0503020204020204" pitchFamily="34" charset="-122"/>
                <a:ea typeface="微软雅黑" panose="020B0503020204020204" pitchFamily="34" charset="-122"/>
              </a:rPr>
              <a:t>选取一垂直线</a:t>
            </a:r>
            <a:r>
              <a:rPr lang="zh-CN" altLang="zh-CN" sz="2400" b="1">
                <a:cs typeface="Arial" panose="020B0604020202020204" pitchFamily="34" charset="0"/>
              </a:rPr>
              <a:t>l:x=m</a:t>
            </a:r>
            <a:r>
              <a:rPr lang="zh-CN" altLang="zh-CN" sz="2400">
                <a:latin typeface="微软雅黑" panose="020B0503020204020204" pitchFamily="34" charset="-122"/>
                <a:ea typeface="微软雅黑" panose="020B0503020204020204" pitchFamily="34" charset="-122"/>
              </a:rPr>
              <a:t>来作为分割直线。其中</a:t>
            </a:r>
            <a:r>
              <a:rPr lang="zh-CN" altLang="zh-CN" sz="2400">
                <a:cs typeface="Arial" panose="020B0604020202020204" pitchFamily="34" charset="0"/>
              </a:rPr>
              <a:t>m</a:t>
            </a:r>
            <a:r>
              <a:rPr lang="zh-CN" altLang="zh-CN" sz="2400">
                <a:latin typeface="微软雅黑" panose="020B0503020204020204" pitchFamily="34" charset="-122"/>
                <a:ea typeface="微软雅黑" panose="020B0503020204020204" pitchFamily="34" charset="-122"/>
              </a:rPr>
              <a:t>为</a:t>
            </a:r>
            <a:r>
              <a:rPr lang="zh-CN" altLang="zh-CN" sz="2400">
                <a:cs typeface="Arial" panose="020B0604020202020204" pitchFamily="34" charset="0"/>
              </a:rPr>
              <a:t>S</a:t>
            </a:r>
            <a:r>
              <a:rPr lang="zh-CN" altLang="zh-CN" sz="2400">
                <a:latin typeface="微软雅黑" panose="020B0503020204020204" pitchFamily="34" charset="-122"/>
                <a:ea typeface="微软雅黑" panose="020B0503020204020204" pitchFamily="34" charset="-122"/>
              </a:rPr>
              <a:t>中各点</a:t>
            </a:r>
            <a:r>
              <a:rPr lang="zh-CN" altLang="zh-CN" sz="2400">
                <a:cs typeface="Arial" panose="020B0604020202020204" pitchFamily="34" charset="0"/>
              </a:rPr>
              <a:t>x</a:t>
            </a:r>
          </a:p>
          <a:p>
            <a:r>
              <a:rPr lang="zh-CN" altLang="zh-CN" sz="2400">
                <a:latin typeface="微软雅黑" panose="020B0503020204020204" pitchFamily="34" charset="-122"/>
                <a:ea typeface="微软雅黑" panose="020B0503020204020204" pitchFamily="34" charset="-122"/>
              </a:rPr>
              <a:t>坐标的中位数。由此将</a:t>
            </a:r>
            <a:r>
              <a:rPr lang="zh-CN" altLang="zh-CN" sz="2400">
                <a:cs typeface="Arial" panose="020B0604020202020204" pitchFamily="34" charset="0"/>
              </a:rPr>
              <a:t>S</a:t>
            </a:r>
            <a:r>
              <a:rPr lang="zh-CN" altLang="zh-CN" sz="2400">
                <a:latin typeface="微软雅黑" panose="020B0503020204020204" pitchFamily="34" charset="-122"/>
                <a:ea typeface="微软雅黑" panose="020B0503020204020204" pitchFamily="34" charset="-122"/>
              </a:rPr>
              <a:t>分割为</a:t>
            </a:r>
            <a:r>
              <a:rPr lang="zh-CN" altLang="zh-CN" sz="2400">
                <a:cs typeface="Arial" panose="020B0604020202020204" pitchFamily="34" charset="0"/>
              </a:rPr>
              <a:t>S1</a:t>
            </a:r>
            <a:r>
              <a:rPr lang="zh-CN" altLang="zh-CN" sz="2400">
                <a:latin typeface="微软雅黑" panose="020B0503020204020204" pitchFamily="34" charset="-122"/>
                <a:ea typeface="微软雅黑" panose="020B0503020204020204" pitchFamily="34" charset="-122"/>
              </a:rPr>
              <a:t>和</a:t>
            </a:r>
            <a:r>
              <a:rPr lang="zh-CN" altLang="zh-CN" sz="2400">
                <a:cs typeface="Arial" panose="020B0604020202020204" pitchFamily="34" charset="0"/>
              </a:rPr>
              <a:t>S2</a:t>
            </a:r>
            <a:r>
              <a:rPr lang="zh-CN" altLang="zh-CN" sz="2400">
                <a:latin typeface="微软雅黑" panose="020B0503020204020204" pitchFamily="34" charset="-122"/>
                <a:ea typeface="微软雅黑" panose="020B0503020204020204" pitchFamily="34" charset="-122"/>
              </a:rPr>
              <a:t>。</a:t>
            </a:r>
          </a:p>
          <a:p>
            <a:pPr>
              <a:spcBef>
                <a:spcPts val="575"/>
              </a:spcBef>
              <a:buClr>
                <a:srgbClr val="3A812E"/>
              </a:buClr>
              <a:buSzPct val="58000"/>
              <a:buFont typeface="Wingdings" panose="05000000000000000000" pitchFamily="2" charset="2"/>
              <a:buChar char=""/>
            </a:pPr>
            <a:r>
              <a:rPr lang="zh-CN" altLang="zh-CN" sz="2400">
                <a:latin typeface="微软雅黑" panose="020B0503020204020204" pitchFamily="34" charset="-122"/>
                <a:ea typeface="微软雅黑" panose="020B0503020204020204" pitchFamily="34" charset="-122"/>
              </a:rPr>
              <a:t>递归地在</a:t>
            </a:r>
            <a:r>
              <a:rPr lang="zh-CN" altLang="zh-CN" sz="2400">
                <a:cs typeface="Arial" panose="020B0604020202020204" pitchFamily="34" charset="0"/>
              </a:rPr>
              <a:t>S1</a:t>
            </a:r>
            <a:r>
              <a:rPr lang="zh-CN" altLang="zh-CN" sz="2400">
                <a:latin typeface="微软雅黑" panose="020B0503020204020204" pitchFamily="34" charset="-122"/>
                <a:ea typeface="微软雅黑" panose="020B0503020204020204" pitchFamily="34" charset="-122"/>
              </a:rPr>
              <a:t>和</a:t>
            </a:r>
            <a:r>
              <a:rPr lang="zh-CN" altLang="zh-CN" sz="2400">
                <a:cs typeface="Arial" panose="020B0604020202020204" pitchFamily="34" charset="0"/>
              </a:rPr>
              <a:t>S2</a:t>
            </a:r>
            <a:r>
              <a:rPr lang="zh-CN" altLang="zh-CN" sz="2400">
                <a:latin typeface="微软雅黑" panose="020B0503020204020204" pitchFamily="34" charset="-122"/>
                <a:ea typeface="微软雅黑" panose="020B0503020204020204" pitchFamily="34" charset="-122"/>
              </a:rPr>
              <a:t>上找出其最小距离</a:t>
            </a:r>
            <a:r>
              <a:rPr lang="zh-CN" altLang="zh-CN" sz="2400">
                <a:cs typeface="Arial" panose="020B0604020202020204" pitchFamily="34" charset="0"/>
              </a:rPr>
              <a:t>d1</a:t>
            </a:r>
            <a:r>
              <a:rPr lang="zh-CN" altLang="zh-CN" sz="2400">
                <a:latin typeface="微软雅黑" panose="020B0503020204020204" pitchFamily="34" charset="-122"/>
                <a:ea typeface="微软雅黑" panose="020B0503020204020204" pitchFamily="34" charset="-122"/>
              </a:rPr>
              <a:t>和</a:t>
            </a:r>
            <a:r>
              <a:rPr lang="zh-CN" altLang="zh-CN" sz="2400">
                <a:cs typeface="Arial" panose="020B0604020202020204" pitchFamily="34" charset="0"/>
              </a:rPr>
              <a:t>d2</a:t>
            </a:r>
            <a:r>
              <a:rPr lang="zh-CN" altLang="zh-CN" sz="2400">
                <a:latin typeface="微软雅黑" panose="020B0503020204020204" pitchFamily="34" charset="-122"/>
                <a:ea typeface="微软雅黑" panose="020B0503020204020204" pitchFamily="34" charset="-122"/>
              </a:rPr>
              <a:t>，并设</a:t>
            </a:r>
          </a:p>
          <a:p>
            <a:r>
              <a:rPr lang="zh-CN" altLang="zh-CN" sz="2400" b="1">
                <a:cs typeface="Arial" panose="020B0604020202020204" pitchFamily="34" charset="0"/>
              </a:rPr>
              <a:t>d=min{d1,d2}</a:t>
            </a:r>
            <a:r>
              <a:rPr lang="zh-CN" altLang="zh-CN" sz="2400">
                <a:latin typeface="微软雅黑" panose="020B0503020204020204" pitchFamily="34" charset="-122"/>
                <a:ea typeface="微软雅黑" panose="020B0503020204020204" pitchFamily="34" charset="-122"/>
              </a:rPr>
              <a:t>，</a:t>
            </a:r>
            <a:r>
              <a:rPr lang="zh-CN" altLang="zh-CN" sz="2400">
                <a:cs typeface="Arial" panose="020B0604020202020204" pitchFamily="34" charset="0"/>
              </a:rPr>
              <a:t>S</a:t>
            </a:r>
            <a:r>
              <a:rPr lang="zh-CN" altLang="zh-CN" sz="2400">
                <a:latin typeface="微软雅黑" panose="020B0503020204020204" pitchFamily="34" charset="-122"/>
                <a:ea typeface="微软雅黑" panose="020B0503020204020204" pitchFamily="34" charset="-122"/>
              </a:rPr>
              <a:t>中的最接近点对或者是</a:t>
            </a:r>
            <a:r>
              <a:rPr lang="zh-CN" altLang="zh-CN" sz="2400">
                <a:cs typeface="Arial" panose="020B0604020202020204" pitchFamily="34" charset="0"/>
              </a:rPr>
              <a:t>d</a:t>
            </a:r>
            <a:r>
              <a:rPr lang="zh-CN" altLang="zh-CN" sz="2400">
                <a:latin typeface="微软雅黑" panose="020B0503020204020204" pitchFamily="34" charset="-122"/>
                <a:ea typeface="微软雅黑" panose="020B0503020204020204" pitchFamily="34" charset="-122"/>
              </a:rPr>
              <a:t>，或者是某个</a:t>
            </a:r>
          </a:p>
          <a:p>
            <a:r>
              <a:rPr lang="zh-CN" altLang="zh-CN" sz="2400">
                <a:cs typeface="Arial" panose="020B0604020202020204" pitchFamily="34" charset="0"/>
              </a:rPr>
              <a:t>{p,q}</a:t>
            </a:r>
            <a:r>
              <a:rPr lang="zh-CN" altLang="zh-CN" sz="2400">
                <a:latin typeface="微软雅黑" panose="020B0503020204020204" pitchFamily="34" charset="-122"/>
                <a:ea typeface="微软雅黑" panose="020B0503020204020204" pitchFamily="34" charset="-122"/>
              </a:rPr>
              <a:t>，其中</a:t>
            </a:r>
            <a:r>
              <a:rPr lang="zh-CN" altLang="zh-CN" sz="2400">
                <a:cs typeface="Arial" panose="020B0604020202020204" pitchFamily="34" charset="0"/>
              </a:rPr>
              <a:t>p</a:t>
            </a:r>
            <a:r>
              <a:rPr lang="zh-CN" altLang="zh-CN" sz="2400">
                <a:latin typeface="微软雅黑" panose="020B0503020204020204" pitchFamily="34" charset="-122"/>
                <a:ea typeface="微软雅黑" panose="020B0503020204020204" pitchFamily="34" charset="-122"/>
              </a:rPr>
              <a:t>∈</a:t>
            </a:r>
            <a:r>
              <a:rPr lang="zh-CN" altLang="zh-CN" sz="2400">
                <a:cs typeface="Arial" panose="020B0604020202020204" pitchFamily="34" charset="0"/>
              </a:rPr>
              <a:t>S1</a:t>
            </a:r>
            <a:r>
              <a:rPr lang="zh-CN" altLang="zh-CN" sz="2400">
                <a:latin typeface="微软雅黑" panose="020B0503020204020204" pitchFamily="34" charset="-122"/>
                <a:ea typeface="微软雅黑" panose="020B0503020204020204" pitchFamily="34" charset="-122"/>
              </a:rPr>
              <a:t>且</a:t>
            </a:r>
            <a:r>
              <a:rPr lang="zh-CN" altLang="zh-CN" sz="2400">
                <a:cs typeface="Arial" panose="020B0604020202020204" pitchFamily="34" charset="0"/>
              </a:rPr>
              <a:t>q</a:t>
            </a:r>
            <a:r>
              <a:rPr lang="zh-CN" altLang="zh-CN" sz="2400">
                <a:latin typeface="微软雅黑" panose="020B0503020204020204" pitchFamily="34" charset="-122"/>
                <a:ea typeface="微软雅黑" panose="020B0503020204020204" pitchFamily="34" charset="-122"/>
              </a:rPr>
              <a:t>∈</a:t>
            </a:r>
            <a:r>
              <a:rPr lang="zh-CN" altLang="zh-CN" sz="2400">
                <a:cs typeface="Arial" panose="020B0604020202020204" pitchFamily="34" charset="0"/>
              </a:rPr>
              <a:t>S2</a:t>
            </a:r>
            <a:r>
              <a:rPr lang="zh-CN" altLang="zh-CN"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P1</a:t>
            </a:r>
            <a:r>
              <a:rPr lang="zh-CN" altLang="en-US" sz="2400">
                <a:latin typeface="微软雅黑" panose="020B0503020204020204" pitchFamily="34" charset="-122"/>
                <a:ea typeface="微软雅黑" panose="020B0503020204020204" pitchFamily="34" charset="-122"/>
              </a:rPr>
              <a:t>表示</a:t>
            </a:r>
            <a:r>
              <a:rPr lang="en-US" altLang="zh-CN" sz="2400">
                <a:latin typeface="微软雅黑" panose="020B0503020204020204" pitchFamily="34" charset="-122"/>
                <a:ea typeface="微软雅黑" panose="020B0503020204020204" pitchFamily="34" charset="-122"/>
              </a:rPr>
              <a:t>S1</a:t>
            </a:r>
            <a:r>
              <a:rPr lang="zh-CN" altLang="en-US" sz="2400">
                <a:latin typeface="微软雅黑" panose="020B0503020204020204" pitchFamily="34" charset="-122"/>
                <a:ea typeface="微软雅黑" panose="020B0503020204020204" pitchFamily="34" charset="-122"/>
              </a:rPr>
              <a:t>中距离</a:t>
            </a:r>
            <a:r>
              <a:rPr lang="en-US" altLang="zh-CN" sz="2400">
                <a:latin typeface="微软雅黑" panose="020B0503020204020204" pitchFamily="34" charset="-122"/>
                <a:ea typeface="微软雅黑" panose="020B0503020204020204" pitchFamily="34" charset="-122"/>
              </a:rPr>
              <a:t>l</a:t>
            </a:r>
            <a:r>
              <a:rPr lang="zh-CN" altLang="en-US" sz="2400">
                <a:latin typeface="微软雅黑" panose="020B0503020204020204" pitchFamily="34" charset="-122"/>
                <a:ea typeface="微软雅黑" panose="020B0503020204020204" pitchFamily="34" charset="-122"/>
              </a:rPr>
              <a:t>为</a:t>
            </a:r>
            <a:r>
              <a:rPr lang="en-US" altLang="zh-CN" sz="2400">
                <a:latin typeface="微软雅黑" panose="020B0503020204020204" pitchFamily="34" charset="-122"/>
                <a:ea typeface="微软雅黑" panose="020B0503020204020204" pitchFamily="34" charset="-122"/>
              </a:rPr>
              <a:t>d</a:t>
            </a:r>
            <a:r>
              <a:rPr lang="zh-CN" altLang="en-US" sz="2400">
                <a:latin typeface="微软雅黑" panose="020B0503020204020204" pitchFamily="34" charset="-122"/>
                <a:ea typeface="微软雅黑" panose="020B0503020204020204" pitchFamily="34" charset="-122"/>
              </a:rPr>
              <a:t>的区域</a:t>
            </a:r>
            <a:endParaRPr lang="zh-CN" altLang="zh-CN" sz="2400">
              <a:latin typeface="微软雅黑" panose="020B0503020204020204" pitchFamily="34" charset="-122"/>
              <a:ea typeface="微软雅黑" panose="020B0503020204020204" pitchFamily="34" charset="-122"/>
            </a:endParaRPr>
          </a:p>
          <a:p>
            <a:pPr>
              <a:spcBef>
                <a:spcPts val="650"/>
              </a:spcBef>
              <a:buClr>
                <a:srgbClr val="3A812E"/>
              </a:buClr>
              <a:buSzPct val="61000"/>
              <a:buFont typeface="Wingdings" panose="05000000000000000000" pitchFamily="2" charset="2"/>
              <a:buChar char=""/>
            </a:pPr>
            <a:r>
              <a:rPr lang="zh-CN" altLang="zh-CN" sz="2800" b="1">
                <a:solidFill>
                  <a:srgbClr val="FF0000"/>
                </a:solidFill>
                <a:latin typeface="微软雅黑" panose="020B0503020204020204" pitchFamily="34" charset="-122"/>
                <a:ea typeface="微软雅黑" panose="020B0503020204020204" pitchFamily="34" charset="-122"/>
              </a:rPr>
              <a:t>能否在线性时间内找到</a:t>
            </a:r>
            <a:r>
              <a:rPr lang="zh-CN" altLang="zh-CN" sz="2800" b="1">
                <a:solidFill>
                  <a:srgbClr val="FF0000"/>
                </a:solidFill>
                <a:cs typeface="Arial" panose="020B0604020202020204" pitchFamily="34" charset="0"/>
              </a:rPr>
              <a:t>p,q</a:t>
            </a:r>
            <a:r>
              <a:rPr lang="zh-CN" altLang="zh-CN" sz="2800" b="1">
                <a:solidFill>
                  <a:srgbClr val="FF0000"/>
                </a:solidFill>
                <a:latin typeface="微软雅黑" panose="020B0503020204020204" pitchFamily="34" charset="-122"/>
                <a:ea typeface="微软雅黑" panose="020B0503020204020204" pitchFamily="34" charset="-122"/>
              </a:rPr>
              <a:t>？</a:t>
            </a:r>
            <a:endParaRPr lang="zh-CN" altLang="zh-CN" sz="2800">
              <a:latin typeface="微软雅黑" panose="020B0503020204020204" pitchFamily="34" charset="-122"/>
              <a:ea typeface="微软雅黑" panose="020B0503020204020204" pitchFamily="34" charset="-122"/>
            </a:endParaRPr>
          </a:p>
        </p:txBody>
      </p:sp>
      <p:pic>
        <p:nvPicPr>
          <p:cNvPr id="77829"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4044950"/>
            <a:ext cx="3024188"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5"/>
          <p:cNvSpPr txBox="1">
            <a:spLocks noChangeArrowheads="1"/>
          </p:cNvSpPr>
          <p:nvPr/>
        </p:nvSpPr>
        <p:spPr bwMode="auto">
          <a:xfrm>
            <a:off x="160338" y="1382713"/>
            <a:ext cx="8820150" cy="2457450"/>
          </a:xfrm>
          <a:prstGeom prst="rect">
            <a:avLst/>
          </a:prstGeom>
          <a:solidFill>
            <a:schemeClr val="bg1">
              <a:lumMod val="95000"/>
            </a:schemeClr>
          </a:solidFill>
          <a:ln>
            <a:noFill/>
          </a:ln>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50000"/>
              <a:buFont typeface="Wingdings" panose="05000000000000000000" pitchFamily="2" charset="2"/>
              <a:buChar char="u"/>
              <a:defRPr/>
            </a:pPr>
            <a:r>
              <a:rPr lang="zh-CN" altLang="en-US" sz="2400" dirty="0">
                <a:solidFill>
                  <a:srgbClr val="000066"/>
                </a:solidFill>
                <a:ea typeface="楷体_GB2312" pitchFamily="49" charset="-122"/>
              </a:rPr>
              <a:t>考虑</a:t>
            </a:r>
            <a:r>
              <a:rPr lang="en-US" altLang="zh-CN" sz="2400" dirty="0">
                <a:solidFill>
                  <a:srgbClr val="000066"/>
                </a:solidFill>
                <a:ea typeface="楷体_GB2312" pitchFamily="49" charset="-122"/>
              </a:rPr>
              <a:t>P1</a:t>
            </a:r>
            <a:r>
              <a:rPr lang="zh-CN" altLang="en-US" sz="2400" dirty="0">
                <a:solidFill>
                  <a:srgbClr val="000066"/>
                </a:solidFill>
                <a:ea typeface="楷体_GB2312" pitchFamily="49" charset="-122"/>
              </a:rPr>
              <a:t>中任意一点</a:t>
            </a:r>
            <a:r>
              <a:rPr lang="en-US" altLang="zh-CN" sz="2400" dirty="0">
                <a:solidFill>
                  <a:srgbClr val="000066"/>
                </a:solidFill>
                <a:ea typeface="楷体_GB2312" pitchFamily="49" charset="-122"/>
              </a:rPr>
              <a:t>p</a:t>
            </a:r>
            <a:r>
              <a:rPr lang="zh-CN" altLang="en-US" sz="2400" dirty="0">
                <a:solidFill>
                  <a:srgbClr val="000066"/>
                </a:solidFill>
                <a:ea typeface="楷体_GB2312" pitchFamily="49" charset="-122"/>
              </a:rPr>
              <a:t>，它若与</a:t>
            </a:r>
            <a:r>
              <a:rPr lang="en-US" altLang="zh-CN" sz="2400" dirty="0">
                <a:solidFill>
                  <a:srgbClr val="000066"/>
                </a:solidFill>
                <a:ea typeface="楷体_GB2312" pitchFamily="49" charset="-122"/>
              </a:rPr>
              <a:t>P2</a:t>
            </a:r>
            <a:r>
              <a:rPr lang="zh-CN" altLang="en-US" sz="2400" dirty="0">
                <a:solidFill>
                  <a:srgbClr val="000066"/>
                </a:solidFill>
                <a:ea typeface="楷体_GB2312" pitchFamily="49" charset="-122"/>
              </a:rPr>
              <a:t>中的点</a:t>
            </a:r>
            <a:r>
              <a:rPr lang="en-US" altLang="zh-CN" sz="2400" dirty="0">
                <a:solidFill>
                  <a:srgbClr val="000066"/>
                </a:solidFill>
                <a:ea typeface="楷体_GB2312" pitchFamily="49" charset="-122"/>
              </a:rPr>
              <a:t>q</a:t>
            </a:r>
            <a:r>
              <a:rPr lang="zh-CN" altLang="en-US" sz="2400" dirty="0">
                <a:solidFill>
                  <a:srgbClr val="000066"/>
                </a:solidFill>
                <a:ea typeface="楷体_GB2312" pitchFamily="49" charset="-122"/>
              </a:rPr>
              <a:t>构成最接近点对的候选者，则必有</a:t>
            </a:r>
            <a:r>
              <a:rPr lang="en-US" altLang="zh-CN" sz="2400" dirty="0">
                <a:solidFill>
                  <a:srgbClr val="000066"/>
                </a:solidFill>
                <a:ea typeface="楷体_GB2312" pitchFamily="49" charset="-122"/>
              </a:rPr>
              <a:t>distance(p</a:t>
            </a:r>
            <a:r>
              <a:rPr lang="zh-CN" altLang="en-US" sz="2400" dirty="0">
                <a:solidFill>
                  <a:srgbClr val="000066"/>
                </a:solidFill>
                <a:ea typeface="楷体_GB2312" pitchFamily="49" charset="-122"/>
              </a:rPr>
              <a:t>，</a:t>
            </a:r>
            <a:r>
              <a:rPr lang="en-US" altLang="zh-CN" sz="2400" dirty="0">
                <a:solidFill>
                  <a:srgbClr val="000066"/>
                </a:solidFill>
                <a:ea typeface="楷体_GB2312" pitchFamily="49" charset="-122"/>
              </a:rPr>
              <a:t>q)</a:t>
            </a:r>
            <a:r>
              <a:rPr lang="zh-CN" altLang="en-US" sz="2400" dirty="0">
                <a:solidFill>
                  <a:srgbClr val="000066"/>
                </a:solidFill>
                <a:ea typeface="楷体_GB2312" pitchFamily="49" charset="-122"/>
              </a:rPr>
              <a:t>＜</a:t>
            </a:r>
            <a:r>
              <a:rPr lang="en-US" altLang="zh-CN" sz="2400" dirty="0">
                <a:solidFill>
                  <a:srgbClr val="000066"/>
                </a:solidFill>
                <a:ea typeface="楷体_GB2312" pitchFamily="49" charset="-122"/>
              </a:rPr>
              <a:t>d</a:t>
            </a:r>
            <a:r>
              <a:rPr lang="zh-CN" altLang="en-US" sz="2400" dirty="0">
                <a:solidFill>
                  <a:srgbClr val="000066"/>
                </a:solidFill>
                <a:ea typeface="楷体_GB2312" pitchFamily="49" charset="-122"/>
              </a:rPr>
              <a:t>。</a:t>
            </a:r>
            <a:r>
              <a:rPr lang="zh-CN" altLang="en-US" sz="2400" b="1" dirty="0">
                <a:solidFill>
                  <a:srgbClr val="000066"/>
                </a:solidFill>
                <a:ea typeface="楷体_GB2312" pitchFamily="49" charset="-122"/>
              </a:rPr>
              <a:t>满足这个条件的</a:t>
            </a:r>
            <a:r>
              <a:rPr lang="en-US" altLang="zh-CN" sz="2400" b="1" dirty="0">
                <a:solidFill>
                  <a:srgbClr val="000066"/>
                </a:solidFill>
                <a:ea typeface="楷体_GB2312" pitchFamily="49" charset="-122"/>
              </a:rPr>
              <a:t>P2</a:t>
            </a:r>
            <a:r>
              <a:rPr lang="zh-CN" altLang="en-US" sz="2400" b="1" dirty="0">
                <a:solidFill>
                  <a:srgbClr val="000066"/>
                </a:solidFill>
                <a:ea typeface="楷体_GB2312" pitchFamily="49" charset="-122"/>
              </a:rPr>
              <a:t>中的点一定落在一个</a:t>
            </a:r>
            <a:r>
              <a:rPr lang="en-US" altLang="zh-CN" sz="2400" b="1" dirty="0">
                <a:solidFill>
                  <a:srgbClr val="000066"/>
                </a:solidFill>
                <a:ea typeface="楷体_GB2312" pitchFamily="49" charset="-122"/>
              </a:rPr>
              <a:t>d×2d</a:t>
            </a:r>
            <a:r>
              <a:rPr lang="zh-CN" altLang="en-US" sz="2400" b="1" dirty="0">
                <a:solidFill>
                  <a:srgbClr val="000066"/>
                </a:solidFill>
                <a:ea typeface="楷体_GB2312" pitchFamily="49" charset="-122"/>
              </a:rPr>
              <a:t>的矩形</a:t>
            </a:r>
            <a:r>
              <a:rPr lang="en-US" altLang="zh-CN" sz="2400" b="1" dirty="0">
                <a:solidFill>
                  <a:srgbClr val="000066"/>
                </a:solidFill>
                <a:ea typeface="楷体_GB2312" pitchFamily="49" charset="-122"/>
              </a:rPr>
              <a:t>R</a:t>
            </a:r>
            <a:r>
              <a:rPr lang="zh-CN" altLang="en-US" sz="2400" b="1" dirty="0">
                <a:solidFill>
                  <a:srgbClr val="000066"/>
                </a:solidFill>
                <a:ea typeface="楷体_GB2312" pitchFamily="49" charset="-122"/>
              </a:rPr>
              <a:t>中</a:t>
            </a:r>
          </a:p>
          <a:p>
            <a:pPr eaLnBrk="1" hangingPunct="1">
              <a:buClr>
                <a:schemeClr val="accent2"/>
              </a:buClr>
              <a:buSzPct val="50000"/>
              <a:buFont typeface="Wingdings" panose="05000000000000000000" pitchFamily="2" charset="2"/>
              <a:buChar char="u"/>
              <a:defRPr/>
            </a:pPr>
            <a:r>
              <a:rPr lang="zh-CN" altLang="en-US" sz="2400" dirty="0">
                <a:solidFill>
                  <a:srgbClr val="000066"/>
                </a:solidFill>
                <a:ea typeface="楷体_GB2312" pitchFamily="49" charset="-122"/>
              </a:rPr>
              <a:t>由</a:t>
            </a:r>
            <a:r>
              <a:rPr lang="en-US" altLang="zh-CN" sz="2400" dirty="0">
                <a:solidFill>
                  <a:srgbClr val="000066"/>
                </a:solidFill>
                <a:ea typeface="楷体_GB2312" pitchFamily="49" charset="-122"/>
              </a:rPr>
              <a:t>d</a:t>
            </a:r>
            <a:r>
              <a:rPr lang="zh-CN" altLang="en-US" sz="2400" dirty="0">
                <a:solidFill>
                  <a:srgbClr val="000066"/>
                </a:solidFill>
                <a:ea typeface="楷体_GB2312" pitchFamily="49" charset="-122"/>
              </a:rPr>
              <a:t>的意义可知，</a:t>
            </a:r>
            <a:r>
              <a:rPr lang="en-US" altLang="zh-CN" sz="2400" dirty="0">
                <a:solidFill>
                  <a:srgbClr val="000066"/>
                </a:solidFill>
                <a:ea typeface="楷体_GB2312" pitchFamily="49" charset="-122"/>
              </a:rPr>
              <a:t>P2</a:t>
            </a:r>
            <a:r>
              <a:rPr lang="zh-CN" altLang="en-US" sz="2400" dirty="0">
                <a:solidFill>
                  <a:srgbClr val="000066"/>
                </a:solidFill>
                <a:ea typeface="楷体_GB2312" pitchFamily="49" charset="-122"/>
              </a:rPr>
              <a:t>中任何</a:t>
            </a:r>
            <a:r>
              <a:rPr lang="en-US" altLang="zh-CN" sz="2400" dirty="0">
                <a:solidFill>
                  <a:srgbClr val="000066"/>
                </a:solidFill>
                <a:ea typeface="楷体_GB2312" pitchFamily="49" charset="-122"/>
              </a:rPr>
              <a:t>2</a:t>
            </a:r>
            <a:r>
              <a:rPr lang="zh-CN" altLang="en-US" sz="2400" dirty="0">
                <a:solidFill>
                  <a:srgbClr val="000066"/>
                </a:solidFill>
                <a:ea typeface="楷体_GB2312" pitchFamily="49" charset="-122"/>
              </a:rPr>
              <a:t>个</a:t>
            </a:r>
            <a:r>
              <a:rPr lang="en-US" altLang="zh-CN" sz="2400" dirty="0">
                <a:solidFill>
                  <a:srgbClr val="000066"/>
                </a:solidFill>
                <a:ea typeface="楷体_GB2312" pitchFamily="49" charset="-122"/>
              </a:rPr>
              <a:t>S</a:t>
            </a:r>
            <a:r>
              <a:rPr lang="zh-CN" altLang="en-US" sz="2400" dirty="0">
                <a:solidFill>
                  <a:srgbClr val="000066"/>
                </a:solidFill>
                <a:ea typeface="楷体_GB2312" pitchFamily="49" charset="-122"/>
              </a:rPr>
              <a:t>中的点的距离都不小于</a:t>
            </a:r>
            <a:r>
              <a:rPr lang="en-US" altLang="zh-CN" sz="2400" dirty="0">
                <a:solidFill>
                  <a:srgbClr val="000066"/>
                </a:solidFill>
                <a:ea typeface="楷体_GB2312" pitchFamily="49" charset="-122"/>
              </a:rPr>
              <a:t>d</a:t>
            </a:r>
            <a:r>
              <a:rPr lang="zh-CN" altLang="en-US" sz="2400" dirty="0">
                <a:solidFill>
                  <a:srgbClr val="000066"/>
                </a:solidFill>
                <a:ea typeface="楷体_GB2312" pitchFamily="49" charset="-122"/>
              </a:rPr>
              <a:t>。由此可以推出</a:t>
            </a:r>
            <a:r>
              <a:rPr lang="zh-CN" altLang="en-US" sz="2400" b="1" dirty="0">
                <a:solidFill>
                  <a:srgbClr val="000066"/>
                </a:solidFill>
                <a:ea typeface="楷体_GB2312" pitchFamily="49" charset="-122"/>
              </a:rPr>
              <a:t>矩形</a:t>
            </a:r>
            <a:r>
              <a:rPr lang="en-US" altLang="zh-CN" sz="2400" b="1" dirty="0">
                <a:solidFill>
                  <a:srgbClr val="000066"/>
                </a:solidFill>
                <a:ea typeface="楷体_GB2312" pitchFamily="49" charset="-122"/>
              </a:rPr>
              <a:t>R</a:t>
            </a:r>
            <a:r>
              <a:rPr lang="zh-CN" altLang="en-US" sz="2400" b="1" dirty="0">
                <a:solidFill>
                  <a:srgbClr val="000066"/>
                </a:solidFill>
                <a:ea typeface="楷体_GB2312" pitchFamily="49" charset="-122"/>
              </a:rPr>
              <a:t>中最多只有</a:t>
            </a:r>
            <a:r>
              <a:rPr lang="en-US" altLang="zh-CN" sz="2400" b="1" dirty="0">
                <a:solidFill>
                  <a:srgbClr val="000066"/>
                </a:solidFill>
                <a:ea typeface="楷体_GB2312" pitchFamily="49" charset="-122"/>
              </a:rPr>
              <a:t>6</a:t>
            </a:r>
            <a:r>
              <a:rPr lang="zh-CN" altLang="en-US" sz="2400" b="1" dirty="0">
                <a:solidFill>
                  <a:srgbClr val="000066"/>
                </a:solidFill>
                <a:ea typeface="楷体_GB2312" pitchFamily="49" charset="-122"/>
              </a:rPr>
              <a:t>个</a:t>
            </a:r>
            <a:r>
              <a:rPr lang="en-US" altLang="zh-CN" sz="2400" b="1" dirty="0">
                <a:solidFill>
                  <a:srgbClr val="000066"/>
                </a:solidFill>
                <a:ea typeface="楷体_GB2312" pitchFamily="49" charset="-122"/>
              </a:rPr>
              <a:t>S</a:t>
            </a:r>
            <a:r>
              <a:rPr lang="zh-CN" altLang="en-US" sz="2400" b="1" dirty="0">
                <a:solidFill>
                  <a:srgbClr val="000066"/>
                </a:solidFill>
                <a:ea typeface="楷体_GB2312" pitchFamily="49" charset="-122"/>
              </a:rPr>
              <a:t>中的点</a:t>
            </a:r>
            <a:r>
              <a:rPr lang="zh-CN" altLang="en-US" sz="2400" dirty="0">
                <a:solidFill>
                  <a:srgbClr val="000066"/>
                </a:solidFill>
                <a:ea typeface="楷体_GB2312" pitchFamily="49" charset="-122"/>
              </a:rPr>
              <a:t>。</a:t>
            </a:r>
          </a:p>
          <a:p>
            <a:pPr eaLnBrk="1" hangingPunct="1">
              <a:buClr>
                <a:schemeClr val="accent2"/>
              </a:buClr>
              <a:buSzPct val="50000"/>
              <a:buFont typeface="Wingdings" panose="05000000000000000000" pitchFamily="2" charset="2"/>
              <a:buChar char="u"/>
              <a:defRPr/>
            </a:pPr>
            <a:r>
              <a:rPr lang="zh-CN" altLang="en-US" sz="2400" dirty="0">
                <a:solidFill>
                  <a:srgbClr val="000066"/>
                </a:solidFill>
                <a:ea typeface="楷体_GB2312" pitchFamily="49" charset="-122"/>
              </a:rPr>
              <a:t>因此，在分治法合并步骤中</a:t>
            </a:r>
            <a:r>
              <a:rPr lang="zh-CN" altLang="en-US" sz="2400" b="1" dirty="0">
                <a:solidFill>
                  <a:srgbClr val="000066"/>
                </a:solidFill>
                <a:ea typeface="楷体_GB2312" pitchFamily="49" charset="-122"/>
              </a:rPr>
              <a:t>最多只需要检查</a:t>
            </a:r>
            <a:r>
              <a:rPr lang="en-US" altLang="zh-CN" sz="2400" b="1" dirty="0">
                <a:solidFill>
                  <a:srgbClr val="000066"/>
                </a:solidFill>
                <a:ea typeface="楷体_GB2312" pitchFamily="49" charset="-122"/>
              </a:rPr>
              <a:t>6×n/2=3n</a:t>
            </a:r>
            <a:r>
              <a:rPr lang="zh-CN" altLang="en-US" sz="2400" b="1" dirty="0">
                <a:solidFill>
                  <a:srgbClr val="000066"/>
                </a:solidFill>
                <a:ea typeface="楷体_GB2312" pitchFamily="49" charset="-122"/>
              </a:rPr>
              <a:t>个候选者</a:t>
            </a:r>
          </a:p>
        </p:txBody>
      </p:sp>
      <p:sp>
        <p:nvSpPr>
          <p:cNvPr id="78851" name="Rectangle 6"/>
          <p:cNvSpPr>
            <a:spLocks noChangeArrowheads="1"/>
          </p:cNvSpPr>
          <p:nvPr/>
        </p:nvSpPr>
        <p:spPr bwMode="auto">
          <a:xfrm>
            <a:off x="571500" y="928688"/>
            <a:ext cx="4152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b="1">
                <a:solidFill>
                  <a:srgbClr val="FF0000"/>
                </a:solidFill>
                <a:ea typeface="楷体_GB2312" pitchFamily="49" charset="-122"/>
              </a:rPr>
              <a:t>能否在线性时间内找到</a:t>
            </a:r>
            <a:r>
              <a:rPr lang="en-US" altLang="zh-CN" sz="2400" b="1">
                <a:solidFill>
                  <a:srgbClr val="FF0000"/>
                </a:solidFill>
                <a:ea typeface="楷体_GB2312" pitchFamily="49" charset="-122"/>
              </a:rPr>
              <a:t>p,q</a:t>
            </a:r>
            <a:r>
              <a:rPr lang="zh-CN" altLang="en-US" sz="2400" b="1">
                <a:solidFill>
                  <a:srgbClr val="FF0000"/>
                </a:solidFill>
                <a:ea typeface="楷体_GB2312" pitchFamily="49" charset="-122"/>
              </a:rPr>
              <a:t>？</a:t>
            </a:r>
          </a:p>
        </p:txBody>
      </p:sp>
      <p:pic>
        <p:nvPicPr>
          <p:cNvPr id="78852" name="Picture 8" descr="t2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63" y="4097338"/>
            <a:ext cx="2295525"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9" descr="t2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3463" y="4051300"/>
            <a:ext cx="2663825"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4" name="Text Box 10"/>
          <p:cNvSpPr txBox="1">
            <a:spLocks noChangeArrowheads="1"/>
          </p:cNvSpPr>
          <p:nvPr/>
        </p:nvSpPr>
        <p:spPr bwMode="auto">
          <a:xfrm>
            <a:off x="3722688" y="3986213"/>
            <a:ext cx="5508625" cy="2678112"/>
          </a:xfrm>
          <a:prstGeom prst="rect">
            <a:avLst/>
          </a:prstGeom>
          <a:solidFill>
            <a:schemeClr val="bg1"/>
          </a:solidFill>
          <a:ln w="63500">
            <a:solidFill>
              <a:srgbClr val="FF6600"/>
            </a:solidFill>
            <a:miter lim="800000"/>
            <a:headEnd/>
            <a:tailEnd/>
          </a:ln>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50000"/>
              <a:buFont typeface="Wingdings" panose="05000000000000000000" pitchFamily="2" charset="2"/>
              <a:buNone/>
            </a:pPr>
            <a:r>
              <a:rPr lang="zh-CN" altLang="en-US" sz="2000" b="1">
                <a:solidFill>
                  <a:srgbClr val="000066"/>
                </a:solidFill>
                <a:ea typeface="楷体_GB2312" pitchFamily="49" charset="-122"/>
              </a:rPr>
              <a:t>证明</a:t>
            </a:r>
            <a:r>
              <a:rPr lang="en-US" altLang="zh-CN" sz="2000" b="1">
                <a:solidFill>
                  <a:srgbClr val="000066"/>
                </a:solidFill>
                <a:ea typeface="楷体_GB2312" pitchFamily="49" charset="-122"/>
              </a:rPr>
              <a:t>:</a:t>
            </a:r>
            <a:r>
              <a:rPr lang="zh-CN" altLang="en-US" sz="2000">
                <a:solidFill>
                  <a:srgbClr val="000066"/>
                </a:solidFill>
                <a:ea typeface="楷体_GB2312" pitchFamily="49" charset="-122"/>
              </a:rPr>
              <a:t>将矩形</a:t>
            </a:r>
            <a:r>
              <a:rPr lang="en-US" altLang="zh-CN" sz="2000">
                <a:solidFill>
                  <a:srgbClr val="000066"/>
                </a:solidFill>
                <a:ea typeface="楷体_GB2312" pitchFamily="49" charset="-122"/>
              </a:rPr>
              <a:t>R</a:t>
            </a:r>
            <a:r>
              <a:rPr lang="zh-CN" altLang="en-US" sz="2000">
                <a:solidFill>
                  <a:srgbClr val="000066"/>
                </a:solidFill>
                <a:ea typeface="楷体_GB2312" pitchFamily="49" charset="-122"/>
              </a:rPr>
              <a:t>的长为</a:t>
            </a:r>
            <a:r>
              <a:rPr lang="en-US" altLang="zh-CN" sz="2000">
                <a:solidFill>
                  <a:srgbClr val="000066"/>
                </a:solidFill>
                <a:ea typeface="楷体_GB2312" pitchFamily="49" charset="-122"/>
              </a:rPr>
              <a:t>2d</a:t>
            </a:r>
            <a:r>
              <a:rPr lang="zh-CN" altLang="en-US" sz="2000">
                <a:solidFill>
                  <a:srgbClr val="000066"/>
                </a:solidFill>
                <a:ea typeface="楷体_GB2312" pitchFamily="49" charset="-122"/>
              </a:rPr>
              <a:t>的边</a:t>
            </a:r>
            <a:r>
              <a:rPr lang="en-US" altLang="zh-CN" sz="2000">
                <a:solidFill>
                  <a:srgbClr val="000066"/>
                </a:solidFill>
                <a:ea typeface="楷体_GB2312" pitchFamily="49" charset="-122"/>
              </a:rPr>
              <a:t>3</a:t>
            </a:r>
            <a:r>
              <a:rPr lang="zh-CN" altLang="en-US" sz="2000">
                <a:solidFill>
                  <a:srgbClr val="000066"/>
                </a:solidFill>
                <a:ea typeface="楷体_GB2312" pitchFamily="49" charset="-122"/>
              </a:rPr>
              <a:t>等分，将它的长为</a:t>
            </a:r>
            <a:r>
              <a:rPr lang="en-US" altLang="zh-CN" sz="2000">
                <a:solidFill>
                  <a:srgbClr val="000066"/>
                </a:solidFill>
                <a:ea typeface="楷体_GB2312" pitchFamily="49" charset="-122"/>
              </a:rPr>
              <a:t>d</a:t>
            </a:r>
            <a:r>
              <a:rPr lang="zh-CN" altLang="en-US" sz="2000">
                <a:solidFill>
                  <a:srgbClr val="000066"/>
                </a:solidFill>
                <a:ea typeface="楷体_GB2312" pitchFamily="49" charset="-122"/>
              </a:rPr>
              <a:t>的边</a:t>
            </a:r>
            <a:r>
              <a:rPr lang="en-US" altLang="zh-CN" sz="2000">
                <a:solidFill>
                  <a:srgbClr val="000066"/>
                </a:solidFill>
                <a:ea typeface="楷体_GB2312" pitchFamily="49" charset="-122"/>
              </a:rPr>
              <a:t>2</a:t>
            </a:r>
            <a:r>
              <a:rPr lang="zh-CN" altLang="en-US" sz="2000">
                <a:solidFill>
                  <a:srgbClr val="000066"/>
                </a:solidFill>
                <a:ea typeface="楷体_GB2312" pitchFamily="49" charset="-122"/>
              </a:rPr>
              <a:t>等分，由此导出</a:t>
            </a:r>
            <a:r>
              <a:rPr lang="en-US" altLang="zh-CN" sz="2000">
                <a:solidFill>
                  <a:srgbClr val="000066"/>
                </a:solidFill>
                <a:ea typeface="楷体_GB2312" pitchFamily="49" charset="-122"/>
              </a:rPr>
              <a:t>6</a:t>
            </a:r>
            <a:r>
              <a:rPr lang="zh-CN" altLang="en-US" sz="2000">
                <a:solidFill>
                  <a:srgbClr val="000066"/>
                </a:solidFill>
                <a:ea typeface="楷体_GB2312" pitchFamily="49" charset="-122"/>
              </a:rPr>
              <a:t>个</a:t>
            </a:r>
            <a:r>
              <a:rPr lang="en-US" altLang="zh-CN" sz="2000">
                <a:solidFill>
                  <a:srgbClr val="000066"/>
                </a:solidFill>
                <a:ea typeface="楷体_GB2312" pitchFamily="49" charset="-122"/>
              </a:rPr>
              <a:t>(d/2)×(2d/3)</a:t>
            </a:r>
            <a:r>
              <a:rPr lang="zh-CN" altLang="en-US" sz="2000">
                <a:solidFill>
                  <a:srgbClr val="000066"/>
                </a:solidFill>
                <a:ea typeface="楷体_GB2312" pitchFamily="49" charset="-122"/>
              </a:rPr>
              <a:t>的矩形。若矩形</a:t>
            </a:r>
            <a:r>
              <a:rPr lang="en-US" altLang="zh-CN" sz="2000">
                <a:solidFill>
                  <a:srgbClr val="000066"/>
                </a:solidFill>
                <a:ea typeface="楷体_GB2312" pitchFamily="49" charset="-122"/>
              </a:rPr>
              <a:t>R</a:t>
            </a:r>
            <a:r>
              <a:rPr lang="zh-CN" altLang="en-US" sz="2000">
                <a:solidFill>
                  <a:srgbClr val="000066"/>
                </a:solidFill>
                <a:ea typeface="楷体_GB2312" pitchFamily="49" charset="-122"/>
              </a:rPr>
              <a:t>中有多于</a:t>
            </a:r>
            <a:r>
              <a:rPr lang="en-US" altLang="zh-CN" sz="2000">
                <a:solidFill>
                  <a:srgbClr val="000066"/>
                </a:solidFill>
                <a:ea typeface="楷体_GB2312" pitchFamily="49" charset="-122"/>
              </a:rPr>
              <a:t>6</a:t>
            </a:r>
            <a:r>
              <a:rPr lang="zh-CN" altLang="en-US" sz="2000">
                <a:solidFill>
                  <a:srgbClr val="000066"/>
                </a:solidFill>
                <a:ea typeface="楷体_GB2312" pitchFamily="49" charset="-122"/>
              </a:rPr>
              <a:t>个</a:t>
            </a:r>
            <a:r>
              <a:rPr lang="en-US" altLang="zh-CN" sz="2000">
                <a:solidFill>
                  <a:srgbClr val="000066"/>
                </a:solidFill>
                <a:ea typeface="楷体_GB2312" pitchFamily="49" charset="-122"/>
              </a:rPr>
              <a:t>S</a:t>
            </a:r>
            <a:r>
              <a:rPr lang="zh-CN" altLang="en-US" sz="2000">
                <a:solidFill>
                  <a:srgbClr val="000066"/>
                </a:solidFill>
                <a:ea typeface="楷体_GB2312" pitchFamily="49" charset="-122"/>
              </a:rPr>
              <a:t>中的点，则由鸽舍原理易知至少有一个</a:t>
            </a:r>
            <a:r>
              <a:rPr lang="en-US" altLang="zh-CN" sz="2000">
                <a:solidFill>
                  <a:srgbClr val="000066"/>
                </a:solidFill>
                <a:ea typeface="楷体_GB2312" pitchFamily="49" charset="-122"/>
              </a:rPr>
              <a:t>(d/2)×(2d/3)</a:t>
            </a:r>
            <a:r>
              <a:rPr lang="zh-CN" altLang="en-US" sz="2000">
                <a:solidFill>
                  <a:srgbClr val="000066"/>
                </a:solidFill>
                <a:ea typeface="楷体_GB2312" pitchFamily="49" charset="-122"/>
              </a:rPr>
              <a:t>的小矩形中有</a:t>
            </a:r>
            <a:r>
              <a:rPr lang="en-US" altLang="zh-CN" sz="2000">
                <a:solidFill>
                  <a:srgbClr val="000066"/>
                </a:solidFill>
                <a:ea typeface="楷体_GB2312" pitchFamily="49" charset="-122"/>
              </a:rPr>
              <a:t>2</a:t>
            </a:r>
            <a:r>
              <a:rPr lang="zh-CN" altLang="en-US" sz="2000">
                <a:solidFill>
                  <a:srgbClr val="000066"/>
                </a:solidFill>
                <a:ea typeface="楷体_GB2312" pitchFamily="49" charset="-122"/>
              </a:rPr>
              <a:t>个以上</a:t>
            </a:r>
            <a:r>
              <a:rPr lang="en-US" altLang="zh-CN" sz="2000">
                <a:solidFill>
                  <a:srgbClr val="000066"/>
                </a:solidFill>
                <a:ea typeface="楷体_GB2312" pitchFamily="49" charset="-122"/>
              </a:rPr>
              <a:t>S</a:t>
            </a:r>
            <a:r>
              <a:rPr lang="zh-CN" altLang="en-US" sz="2000">
                <a:solidFill>
                  <a:srgbClr val="000066"/>
                </a:solidFill>
                <a:ea typeface="楷体_GB2312" pitchFamily="49" charset="-122"/>
              </a:rPr>
              <a:t>中的点。设</a:t>
            </a:r>
            <a:r>
              <a:rPr lang="en-US" altLang="zh-CN" sz="2000">
                <a:solidFill>
                  <a:srgbClr val="000066"/>
                </a:solidFill>
                <a:ea typeface="楷体_GB2312" pitchFamily="49" charset="-122"/>
              </a:rPr>
              <a:t>u</a:t>
            </a:r>
            <a:r>
              <a:rPr lang="zh-CN" altLang="en-US" sz="2000">
                <a:solidFill>
                  <a:srgbClr val="000066"/>
                </a:solidFill>
                <a:ea typeface="楷体_GB2312" pitchFamily="49" charset="-122"/>
              </a:rPr>
              <a:t>，</a:t>
            </a:r>
            <a:r>
              <a:rPr lang="en-US" altLang="zh-CN" sz="2000">
                <a:solidFill>
                  <a:srgbClr val="000066"/>
                </a:solidFill>
                <a:ea typeface="楷体_GB2312" pitchFamily="49" charset="-122"/>
              </a:rPr>
              <a:t>v</a:t>
            </a:r>
            <a:r>
              <a:rPr lang="zh-CN" altLang="en-US" sz="2000">
                <a:solidFill>
                  <a:srgbClr val="000066"/>
                </a:solidFill>
                <a:ea typeface="楷体_GB2312" pitchFamily="49" charset="-122"/>
              </a:rPr>
              <a:t>是位于同一小矩形中的</a:t>
            </a:r>
            <a:r>
              <a:rPr lang="en-US" altLang="zh-CN" sz="2000">
                <a:solidFill>
                  <a:srgbClr val="000066"/>
                </a:solidFill>
                <a:ea typeface="楷体_GB2312" pitchFamily="49" charset="-122"/>
              </a:rPr>
              <a:t>2</a:t>
            </a:r>
            <a:r>
              <a:rPr lang="zh-CN" altLang="en-US" sz="2000">
                <a:solidFill>
                  <a:srgbClr val="000066"/>
                </a:solidFill>
                <a:ea typeface="楷体_GB2312" pitchFamily="49" charset="-122"/>
              </a:rPr>
              <a:t>个点，则</a:t>
            </a:r>
          </a:p>
          <a:p>
            <a:pPr eaLnBrk="1" hangingPunct="1">
              <a:buClr>
                <a:schemeClr val="accent2"/>
              </a:buClr>
              <a:buSzPct val="50000"/>
              <a:buFont typeface="Wingdings" panose="05000000000000000000" pitchFamily="2" charset="2"/>
              <a:buNone/>
            </a:pPr>
            <a:endParaRPr lang="zh-CN" altLang="en-US" sz="2000">
              <a:solidFill>
                <a:srgbClr val="000066"/>
              </a:solidFill>
              <a:ea typeface="楷体_GB2312" pitchFamily="49" charset="-122"/>
            </a:endParaRPr>
          </a:p>
          <a:p>
            <a:pPr eaLnBrk="1" hangingPunct="1">
              <a:buClr>
                <a:schemeClr val="accent2"/>
              </a:buClr>
              <a:buSzPct val="50000"/>
              <a:buFont typeface="Wingdings" panose="05000000000000000000" pitchFamily="2" charset="2"/>
              <a:buNone/>
            </a:pPr>
            <a:r>
              <a:rPr lang="en-US" altLang="zh-CN" sz="2000">
                <a:solidFill>
                  <a:srgbClr val="000066"/>
                </a:solidFill>
                <a:ea typeface="楷体_GB2312" pitchFamily="49" charset="-122"/>
              </a:rPr>
              <a:t>distance(u,v)&lt;d</a:t>
            </a:r>
            <a:r>
              <a:rPr lang="zh-CN" altLang="en-US" sz="2000">
                <a:solidFill>
                  <a:srgbClr val="000066"/>
                </a:solidFill>
                <a:ea typeface="楷体_GB2312" pitchFamily="49" charset="-122"/>
              </a:rPr>
              <a:t>。这与</a:t>
            </a:r>
            <a:r>
              <a:rPr lang="en-US" altLang="zh-CN" sz="2000">
                <a:solidFill>
                  <a:srgbClr val="000066"/>
                </a:solidFill>
                <a:ea typeface="楷体_GB2312" pitchFamily="49" charset="-122"/>
              </a:rPr>
              <a:t>d</a:t>
            </a:r>
            <a:r>
              <a:rPr lang="zh-CN" altLang="en-US" sz="2000">
                <a:solidFill>
                  <a:srgbClr val="000066"/>
                </a:solidFill>
                <a:ea typeface="楷体_GB2312" pitchFamily="49" charset="-122"/>
              </a:rPr>
              <a:t>的意义相矛盾。</a:t>
            </a:r>
          </a:p>
        </p:txBody>
      </p:sp>
      <p:sp>
        <p:nvSpPr>
          <p:cNvPr id="78855"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000066"/>
              </a:solidFill>
              <a:ea typeface="楷体_GB2312" pitchFamily="49" charset="-122"/>
            </a:endParaRPr>
          </a:p>
        </p:txBody>
      </p:sp>
      <p:graphicFrame>
        <p:nvGraphicFramePr>
          <p:cNvPr id="78856" name="Object 2"/>
          <p:cNvGraphicFramePr>
            <a:graphicFrameLocks noChangeAspect="1"/>
          </p:cNvGraphicFramePr>
          <p:nvPr/>
        </p:nvGraphicFramePr>
        <p:xfrm>
          <a:off x="3708400" y="5876925"/>
          <a:ext cx="5435600" cy="581025"/>
        </p:xfrm>
        <a:graphic>
          <a:graphicData uri="http://schemas.openxmlformats.org/presentationml/2006/ole">
            <mc:AlternateContent xmlns:mc="http://schemas.openxmlformats.org/markup-compatibility/2006">
              <mc:Choice xmlns:v="urn:schemas-microsoft-com:vml" Requires="v">
                <p:oleObj spid="_x0000_s78859" name="公式" r:id="rId6" imgW="3657600" imgH="393700" progId="Equation.3">
                  <p:embed/>
                </p:oleObj>
              </mc:Choice>
              <mc:Fallback>
                <p:oleObj name="公式" r:id="rId6" imgW="3657600" imgH="39370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8400" y="5876925"/>
                        <a:ext cx="5435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object 7"/>
          <p:cNvSpPr txBox="1">
            <a:spLocks/>
          </p:cNvSpPr>
          <p:nvPr/>
        </p:nvSpPr>
        <p:spPr>
          <a:xfrm>
            <a:off x="763588" y="241300"/>
            <a:ext cx="5335587" cy="695325"/>
          </a:xfrm>
          <a:prstGeom prst="rect">
            <a:avLst/>
          </a:prstGeom>
        </p:spPr>
        <p:txBody>
          <a:bodyPr lIns="0" tIns="12700" rIns="0" bIns="0">
            <a:sp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marL="12700">
              <a:spcBef>
                <a:spcPts val="100"/>
              </a:spcBef>
              <a:defRPr/>
            </a:pPr>
            <a:r>
              <a:rPr lang="en-US" altLang="zh-CN" kern="0"/>
              <a:t>2.10</a:t>
            </a:r>
            <a:r>
              <a:rPr lang="zh-CN" altLang="en-US" kern="0" spc="-15"/>
              <a:t> 最接近点对问题</a:t>
            </a:r>
            <a:endParaRPr lang="zh-CN" altLang="en-US" kern="0" spc="-15"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object 2"/>
          <p:cNvSpPr>
            <a:spLocks/>
          </p:cNvSpPr>
          <p:nvPr/>
        </p:nvSpPr>
        <p:spPr bwMode="auto">
          <a:xfrm>
            <a:off x="644525" y="1127125"/>
            <a:ext cx="5851525" cy="5038725"/>
          </a:xfrm>
          <a:custGeom>
            <a:avLst/>
            <a:gdLst>
              <a:gd name="T0" fmla="*/ 0 w 8106409"/>
              <a:gd name="T1" fmla="*/ 4217049 h 5507990"/>
              <a:gd name="T2" fmla="*/ 3048383 w 8106409"/>
              <a:gd name="T3" fmla="*/ 4217049 h 5507990"/>
              <a:gd name="T4" fmla="*/ 3048383 w 8106409"/>
              <a:gd name="T5" fmla="*/ 0 h 5507990"/>
              <a:gd name="T6" fmla="*/ 0 w 8106409"/>
              <a:gd name="T7" fmla="*/ 0 h 5507990"/>
              <a:gd name="T8" fmla="*/ 0 w 8106409"/>
              <a:gd name="T9" fmla="*/ 4217049 h 55079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06409" h="5507990">
                <a:moveTo>
                  <a:pt x="0" y="5507736"/>
                </a:moveTo>
                <a:lnTo>
                  <a:pt x="8106156" y="5507736"/>
                </a:lnTo>
                <a:lnTo>
                  <a:pt x="8106156" y="0"/>
                </a:lnTo>
                <a:lnTo>
                  <a:pt x="0" y="0"/>
                </a:lnTo>
                <a:lnTo>
                  <a:pt x="0" y="5507736"/>
                </a:lnTo>
                <a:close/>
              </a:path>
            </a:pathLst>
          </a:custGeom>
          <a:noFill/>
          <a:ln w="50291">
            <a:solidFill>
              <a:srgbClr val="3A812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0899" name="object 3"/>
          <p:cNvSpPr txBox="1">
            <a:spLocks noChangeArrowheads="1"/>
          </p:cNvSpPr>
          <p:nvPr/>
        </p:nvSpPr>
        <p:spPr bwMode="auto">
          <a:xfrm>
            <a:off x="722313" y="1143000"/>
            <a:ext cx="5649912" cy="565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35" rIns="0" bIns="0">
            <a:spAutoFit/>
          </a:bodyPr>
          <a:lstStyle>
            <a:lvl1pPr marL="222250" indent="-209550">
              <a:tabLst>
                <a:tab pos="222250" algn="l"/>
              </a:tabLst>
              <a:defRPr sz="3000">
                <a:solidFill>
                  <a:srgbClr val="000066"/>
                </a:solidFill>
                <a:latin typeface="Arial" panose="020B0604020202020204" pitchFamily="34" charset="0"/>
                <a:ea typeface="楷体_GB2312" pitchFamily="49" charset="-122"/>
              </a:defRPr>
            </a:lvl1pPr>
            <a:lvl2pPr marL="742950" indent="-285750">
              <a:tabLst>
                <a:tab pos="222250" algn="l"/>
              </a:tabLst>
              <a:defRPr sz="3000">
                <a:solidFill>
                  <a:srgbClr val="000066"/>
                </a:solidFill>
                <a:latin typeface="Arial" panose="020B0604020202020204" pitchFamily="34" charset="0"/>
                <a:ea typeface="楷体_GB2312" pitchFamily="49" charset="-122"/>
              </a:defRPr>
            </a:lvl2pPr>
            <a:lvl3pPr marL="1143000" indent="-228600">
              <a:tabLst>
                <a:tab pos="222250" algn="l"/>
              </a:tabLst>
              <a:defRPr sz="3000">
                <a:solidFill>
                  <a:srgbClr val="000066"/>
                </a:solidFill>
                <a:latin typeface="Arial" panose="020B0604020202020204" pitchFamily="34" charset="0"/>
                <a:ea typeface="楷体_GB2312" pitchFamily="49" charset="-122"/>
              </a:defRPr>
            </a:lvl3pPr>
            <a:lvl4pPr marL="1600200" indent="-228600">
              <a:tabLst>
                <a:tab pos="222250" algn="l"/>
              </a:tabLst>
              <a:defRPr sz="3000">
                <a:solidFill>
                  <a:srgbClr val="000066"/>
                </a:solidFill>
                <a:latin typeface="Arial" panose="020B0604020202020204" pitchFamily="34" charset="0"/>
                <a:ea typeface="楷体_GB2312" pitchFamily="49" charset="-122"/>
              </a:defRPr>
            </a:lvl4pPr>
            <a:lvl5pPr marL="2057400" indent="-228600">
              <a:tabLst>
                <a:tab pos="222250" algn="l"/>
              </a:tabLst>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tabLst>
                <a:tab pos="222250" algn="l"/>
              </a:tabLs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tabLst>
                <a:tab pos="222250" algn="l"/>
              </a:tabLs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tabLst>
                <a:tab pos="222250" algn="l"/>
              </a:tabLs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tabLst>
                <a:tab pos="222250" algn="l"/>
              </a:tabLst>
              <a:defRPr sz="3000">
                <a:solidFill>
                  <a:srgbClr val="000066"/>
                </a:solidFill>
                <a:latin typeface="Arial" panose="020B0604020202020204" pitchFamily="34" charset="0"/>
                <a:ea typeface="楷体_GB2312" pitchFamily="49" charset="-122"/>
              </a:defRPr>
            </a:lvl9pPr>
          </a:lstStyle>
          <a:p>
            <a:pPr>
              <a:lnSpc>
                <a:spcPct val="150000"/>
              </a:lnSpc>
              <a:spcBef>
                <a:spcPts val="100"/>
              </a:spcBef>
              <a:buClr>
                <a:srgbClr val="3A812E"/>
              </a:buClr>
              <a:buSzPct val="61000"/>
              <a:buFont typeface="Wingdings" panose="05000000000000000000" pitchFamily="2" charset="2"/>
              <a:buChar char=""/>
            </a:pPr>
            <a:r>
              <a:rPr lang="zh-CN" altLang="zh-CN" sz="2400">
                <a:latin typeface="微软雅黑" panose="020B0503020204020204" pitchFamily="34" charset="-122"/>
                <a:ea typeface="微软雅黑" panose="020B0503020204020204" pitchFamily="34" charset="-122"/>
              </a:rPr>
              <a:t>为了确切知道检查哪</a:t>
            </a:r>
            <a:r>
              <a:rPr lang="zh-CN" altLang="zh-CN" sz="2400">
                <a:cs typeface="Arial" panose="020B0604020202020204" pitchFamily="34" charset="0"/>
              </a:rPr>
              <a:t>6</a:t>
            </a:r>
            <a:r>
              <a:rPr lang="zh-CN" altLang="zh-CN" sz="2400">
                <a:latin typeface="微软雅黑" panose="020B0503020204020204" pitchFamily="34" charset="-122"/>
                <a:ea typeface="微软雅黑" panose="020B0503020204020204" pitchFamily="34" charset="-122"/>
              </a:rPr>
              <a:t>个点，可以将</a:t>
            </a:r>
            <a:r>
              <a:rPr lang="zh-CN" altLang="zh-CN" sz="2400">
                <a:cs typeface="Arial" panose="020B0604020202020204" pitchFamily="34" charset="0"/>
              </a:rPr>
              <a:t>p</a:t>
            </a:r>
            <a:r>
              <a:rPr lang="zh-CN" altLang="zh-CN" sz="2400">
                <a:latin typeface="微软雅黑" panose="020B0503020204020204" pitchFamily="34" charset="-122"/>
                <a:ea typeface="微软雅黑" panose="020B0503020204020204" pitchFamily="34" charset="-122"/>
              </a:rPr>
              <a:t>和</a:t>
            </a:r>
            <a:r>
              <a:rPr lang="zh-CN" altLang="zh-CN" sz="2400">
                <a:cs typeface="Arial" panose="020B0604020202020204" pitchFamily="34" charset="0"/>
              </a:rPr>
              <a:t>P2</a:t>
            </a:r>
            <a:r>
              <a:rPr lang="zh-CN" altLang="zh-CN" sz="2400">
                <a:latin typeface="微软雅黑" panose="020B0503020204020204" pitchFamily="34" charset="-122"/>
                <a:ea typeface="微软雅黑" panose="020B0503020204020204" pitchFamily="34" charset="-122"/>
              </a:rPr>
              <a:t>中所有</a:t>
            </a:r>
            <a:r>
              <a:rPr lang="zh-CN" altLang="zh-CN" sz="2400">
                <a:cs typeface="Arial" panose="020B0604020202020204" pitchFamily="34" charset="0"/>
              </a:rPr>
              <a:t>S2</a:t>
            </a:r>
            <a:r>
              <a:rPr lang="zh-CN" altLang="zh-CN" sz="2400">
                <a:latin typeface="微软雅黑" panose="020B0503020204020204" pitchFamily="34" charset="-122"/>
                <a:ea typeface="微软雅黑" panose="020B0503020204020204" pitchFamily="34" charset="-122"/>
              </a:rPr>
              <a:t>的点投影到垂直线</a:t>
            </a:r>
            <a:r>
              <a:rPr lang="zh-CN" altLang="zh-CN" sz="2400">
                <a:cs typeface="Arial" panose="020B0604020202020204" pitchFamily="34" charset="0"/>
              </a:rPr>
              <a:t>l</a:t>
            </a:r>
            <a:r>
              <a:rPr lang="zh-CN" altLang="zh-CN" sz="2400">
                <a:latin typeface="微软雅黑" panose="020B0503020204020204" pitchFamily="34" charset="-122"/>
                <a:ea typeface="微软雅黑" panose="020B0503020204020204" pitchFamily="34" charset="-122"/>
              </a:rPr>
              <a:t>上。由于能与</a:t>
            </a:r>
            <a:r>
              <a:rPr lang="zh-CN" altLang="zh-CN" sz="2400">
                <a:cs typeface="Arial" panose="020B0604020202020204" pitchFamily="34" charset="0"/>
              </a:rPr>
              <a:t>p</a:t>
            </a:r>
            <a:r>
              <a:rPr lang="zh-CN" altLang="zh-CN" sz="2400">
                <a:latin typeface="微软雅黑" panose="020B0503020204020204" pitchFamily="34" charset="-122"/>
                <a:ea typeface="微软雅黑" panose="020B0503020204020204" pitchFamily="34" charset="-122"/>
              </a:rPr>
              <a:t>点一起构成最接近点对候选者的</a:t>
            </a:r>
            <a:r>
              <a:rPr lang="zh-CN" altLang="zh-CN" sz="2400">
                <a:cs typeface="Arial" panose="020B0604020202020204" pitchFamily="34" charset="0"/>
              </a:rPr>
              <a:t>S2</a:t>
            </a:r>
            <a:r>
              <a:rPr lang="zh-CN" altLang="zh-CN" sz="2400">
                <a:latin typeface="微软雅黑" panose="020B0503020204020204" pitchFamily="34" charset="-122"/>
                <a:ea typeface="微软雅黑" panose="020B0503020204020204" pitchFamily="34" charset="-122"/>
              </a:rPr>
              <a:t>中点一定在矩形</a:t>
            </a:r>
            <a:r>
              <a:rPr lang="zh-CN" altLang="zh-CN" sz="2400">
                <a:cs typeface="Arial" panose="020B0604020202020204" pitchFamily="34" charset="0"/>
              </a:rPr>
              <a:t>R</a:t>
            </a:r>
            <a:r>
              <a:rPr lang="zh-CN" altLang="zh-CN" sz="2400">
                <a:latin typeface="微软雅黑" panose="020B0503020204020204" pitchFamily="34" charset="-122"/>
                <a:ea typeface="微软雅黑" panose="020B0503020204020204" pitchFamily="34" charset="-122"/>
              </a:rPr>
              <a:t>中，所以它们在直线</a:t>
            </a:r>
            <a:r>
              <a:rPr lang="zh-CN" altLang="zh-CN" sz="2400">
                <a:cs typeface="Arial" panose="020B0604020202020204" pitchFamily="34" charset="0"/>
              </a:rPr>
              <a:t>l</a:t>
            </a:r>
            <a:r>
              <a:rPr lang="zh-CN" altLang="zh-CN" sz="2400">
                <a:latin typeface="微软雅黑" panose="020B0503020204020204" pitchFamily="34" charset="-122"/>
                <a:ea typeface="微软雅黑" panose="020B0503020204020204" pitchFamily="34" charset="-122"/>
              </a:rPr>
              <a:t>上的投影点距</a:t>
            </a:r>
            <a:r>
              <a:rPr lang="zh-CN" altLang="zh-CN" sz="2400">
                <a:cs typeface="Arial" panose="020B0604020202020204" pitchFamily="34" charset="0"/>
              </a:rPr>
              <a:t>p</a:t>
            </a:r>
            <a:r>
              <a:rPr lang="zh-CN" altLang="zh-CN" sz="2400">
                <a:latin typeface="微软雅黑" panose="020B0503020204020204" pitchFamily="34" charset="-122"/>
                <a:ea typeface="微软雅黑" panose="020B0503020204020204" pitchFamily="34" charset="-122"/>
              </a:rPr>
              <a:t>在</a:t>
            </a:r>
            <a:r>
              <a:rPr lang="zh-CN" altLang="zh-CN" sz="2400">
                <a:cs typeface="Arial" panose="020B0604020202020204" pitchFamily="34" charset="0"/>
              </a:rPr>
              <a:t>l</a:t>
            </a:r>
            <a:r>
              <a:rPr lang="zh-CN" altLang="zh-CN" sz="2400">
                <a:latin typeface="微软雅黑" panose="020B0503020204020204" pitchFamily="34" charset="-122"/>
                <a:ea typeface="微软雅黑" panose="020B0503020204020204" pitchFamily="34" charset="-122"/>
              </a:rPr>
              <a:t>上投影点的距离小于</a:t>
            </a:r>
            <a:r>
              <a:rPr lang="zh-CN" altLang="zh-CN" sz="2400">
                <a:cs typeface="Arial" panose="020B0604020202020204" pitchFamily="34" charset="0"/>
              </a:rPr>
              <a:t>d</a:t>
            </a:r>
            <a:endParaRPr lang="zh-CN" altLang="zh-CN" sz="2400">
              <a:latin typeface="微软雅黑" panose="020B0503020204020204" pitchFamily="34" charset="-122"/>
              <a:ea typeface="微软雅黑" panose="020B0503020204020204" pitchFamily="34" charset="-122"/>
            </a:endParaRPr>
          </a:p>
          <a:p>
            <a:pPr>
              <a:lnSpc>
                <a:spcPct val="150000"/>
              </a:lnSpc>
              <a:spcBef>
                <a:spcPts val="775"/>
              </a:spcBef>
              <a:buClr>
                <a:srgbClr val="3A812E"/>
              </a:buClr>
              <a:buSzPct val="61000"/>
              <a:buFont typeface="Wingdings" panose="05000000000000000000" pitchFamily="2" charset="2"/>
              <a:buChar char=""/>
            </a:pPr>
            <a:r>
              <a:rPr lang="zh-CN" altLang="zh-CN" sz="2400">
                <a:latin typeface="微软雅黑" panose="020B0503020204020204" pitchFamily="34" charset="-122"/>
                <a:ea typeface="微软雅黑" panose="020B0503020204020204" pitchFamily="34" charset="-122"/>
              </a:rPr>
              <a:t>因此，将</a:t>
            </a:r>
            <a:r>
              <a:rPr lang="zh-CN" altLang="zh-CN" sz="2400">
                <a:cs typeface="Arial" panose="020B0604020202020204" pitchFamily="34" charset="0"/>
              </a:rPr>
              <a:t>P1</a:t>
            </a:r>
            <a:r>
              <a:rPr lang="zh-CN" altLang="zh-CN" sz="2400">
                <a:latin typeface="微软雅黑" panose="020B0503020204020204" pitchFamily="34" charset="-122"/>
                <a:ea typeface="微软雅黑" panose="020B0503020204020204" pitchFamily="34" charset="-122"/>
              </a:rPr>
              <a:t>和</a:t>
            </a:r>
            <a:r>
              <a:rPr lang="zh-CN" altLang="zh-CN" sz="2400">
                <a:cs typeface="Arial" panose="020B0604020202020204" pitchFamily="34" charset="0"/>
              </a:rPr>
              <a:t>P2</a:t>
            </a:r>
            <a:r>
              <a:rPr lang="zh-CN" altLang="zh-CN" sz="2400">
                <a:latin typeface="微软雅黑" panose="020B0503020204020204" pitchFamily="34" charset="-122"/>
                <a:ea typeface="微软雅黑" panose="020B0503020204020204" pitchFamily="34" charset="-122"/>
              </a:rPr>
              <a:t>中所有</a:t>
            </a:r>
            <a:r>
              <a:rPr lang="zh-CN" altLang="zh-CN" sz="2400">
                <a:cs typeface="Arial" panose="020B0604020202020204" pitchFamily="34" charset="0"/>
              </a:rPr>
              <a:t>S</a:t>
            </a:r>
            <a:r>
              <a:rPr lang="zh-CN" altLang="zh-CN" sz="2400">
                <a:latin typeface="微软雅黑" panose="020B0503020204020204" pitchFamily="34" charset="-122"/>
                <a:ea typeface="微软雅黑" panose="020B0503020204020204" pitchFamily="34" charset="-122"/>
              </a:rPr>
              <a:t>中点按其</a:t>
            </a:r>
            <a:r>
              <a:rPr lang="zh-CN" altLang="zh-CN" sz="2400">
                <a:cs typeface="Arial" panose="020B0604020202020204" pitchFamily="34" charset="0"/>
              </a:rPr>
              <a:t>y</a:t>
            </a:r>
            <a:r>
              <a:rPr lang="zh-CN" altLang="zh-CN" sz="2400">
                <a:latin typeface="微软雅黑" panose="020B0503020204020204" pitchFamily="34" charset="-122"/>
                <a:ea typeface="微软雅黑" panose="020B0503020204020204" pitchFamily="34" charset="-122"/>
              </a:rPr>
              <a:t>坐标排好序，对</a:t>
            </a:r>
            <a:r>
              <a:rPr lang="zh-CN" altLang="zh-CN" sz="2400">
                <a:cs typeface="Arial" panose="020B0604020202020204" pitchFamily="34" charset="0"/>
              </a:rPr>
              <a:t>P1</a:t>
            </a:r>
            <a:r>
              <a:rPr lang="zh-CN" altLang="zh-CN" sz="2400">
                <a:latin typeface="微软雅黑" panose="020B0503020204020204" pitchFamily="34" charset="-122"/>
                <a:ea typeface="微软雅黑" panose="020B0503020204020204" pitchFamily="34" charset="-122"/>
              </a:rPr>
              <a:t>中所有点，对排好序的点列作一次扫描，就可以找出所有最接近点对的候选者。对</a:t>
            </a:r>
            <a:r>
              <a:rPr lang="zh-CN" altLang="zh-CN" sz="2400">
                <a:cs typeface="Arial" panose="020B0604020202020204" pitchFamily="34" charset="0"/>
              </a:rPr>
              <a:t>P1</a:t>
            </a:r>
            <a:r>
              <a:rPr lang="zh-CN" altLang="zh-CN" sz="2400">
                <a:latin typeface="微软雅黑" panose="020B0503020204020204" pitchFamily="34" charset="-122"/>
                <a:ea typeface="微软雅黑" panose="020B0503020204020204" pitchFamily="34" charset="-122"/>
              </a:rPr>
              <a:t>中每一点</a:t>
            </a: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最多只要检查</a:t>
            </a:r>
            <a:r>
              <a:rPr lang="zh-CN" altLang="zh-CN" sz="2400">
                <a:cs typeface="Arial" panose="020B0604020202020204" pitchFamily="34" charset="0"/>
              </a:rPr>
              <a:t>P2</a:t>
            </a:r>
            <a:r>
              <a:rPr lang="zh-CN" altLang="zh-CN" sz="2400">
                <a:latin typeface="微软雅黑" panose="020B0503020204020204" pitchFamily="34" charset="-122"/>
                <a:ea typeface="微软雅黑" panose="020B0503020204020204" pitchFamily="34" charset="-122"/>
              </a:rPr>
              <a:t>中</a:t>
            </a:r>
            <a:r>
              <a:rPr lang="zh-CN" altLang="zh-CN" sz="2400">
                <a:cs typeface="Arial" panose="020B0604020202020204" pitchFamily="34" charset="0"/>
              </a:rPr>
              <a:t>6</a:t>
            </a:r>
            <a:r>
              <a:rPr lang="zh-CN" altLang="zh-CN" sz="2400">
                <a:latin typeface="微软雅黑" panose="020B0503020204020204" pitchFamily="34" charset="-122"/>
                <a:ea typeface="微软雅黑" panose="020B0503020204020204" pitchFamily="34" charset="-122"/>
              </a:rPr>
              <a:t>个点。</a:t>
            </a:r>
          </a:p>
        </p:txBody>
      </p:sp>
      <p:sp>
        <p:nvSpPr>
          <p:cNvPr id="7" name="object 7"/>
          <p:cNvSpPr txBox="1">
            <a:spLocks noGrp="1"/>
          </p:cNvSpPr>
          <p:nvPr>
            <p:ph type="title"/>
          </p:nvPr>
        </p:nvSpPr>
        <p:spPr>
          <a:xfrm>
            <a:off x="763588" y="241300"/>
            <a:ext cx="5335587" cy="695325"/>
          </a:xfrm>
        </p:spPr>
        <p:txBody>
          <a:bodyPr lIns="0" tIns="12700" rIns="0" bIns="0" rtlCol="0">
            <a:spAutoFit/>
          </a:bodyPr>
          <a:lstStyle/>
          <a:p>
            <a:pPr marL="12700">
              <a:spcBef>
                <a:spcPts val="100"/>
              </a:spcBef>
              <a:defRPr/>
            </a:pPr>
            <a:r>
              <a:rPr dirty="0"/>
              <a:t>2.10</a:t>
            </a:r>
            <a:r>
              <a:rPr spc="-15" dirty="0"/>
              <a:t> 最接近点对问题</a:t>
            </a:r>
          </a:p>
        </p:txBody>
      </p:sp>
      <p:pic>
        <p:nvPicPr>
          <p:cNvPr id="80901" name="Picture 8" descr="t2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588" y="2636838"/>
            <a:ext cx="2295525"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noChangeArrowheads="1"/>
          </p:cNvSpPr>
          <p:nvPr>
            <p:ph type="title"/>
          </p:nvPr>
        </p:nvSpPr>
        <p:spPr/>
        <p:txBody>
          <a:bodyPr/>
          <a:lstStyle/>
          <a:p>
            <a:r>
              <a:rPr lang="zh-CN" altLang="en-US" dirty="0" smtClean="0">
                <a:latin typeface="黑体" panose="02010609060101010101" pitchFamily="49" charset="-122"/>
                <a:ea typeface="黑体" panose="02010609060101010101" pitchFamily="49" charset="-122"/>
              </a:rPr>
              <a:t>常用的递推式和复杂度</a:t>
            </a:r>
            <a:endParaRPr lang="zh-CN" altLang="en-US" dirty="0" smtClean="0">
              <a:latin typeface="黑体" panose="02010609060101010101" pitchFamily="49" charset="-122"/>
              <a:ea typeface="黑体" panose="02010609060101010101" pitchFamily="49" charset="-122"/>
            </a:endParaRPr>
          </a:p>
        </p:txBody>
      </p:sp>
      <p:sp>
        <p:nvSpPr>
          <p:cNvPr id="93187" name="灯片编号占位符 2"/>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fld id="{4EF75CC6-B9A4-4E25-941F-6BC901C15155}" type="slidenum">
              <a:rPr altLang="zh-CN" sz="1200" smtClean="0">
                <a:solidFill>
                  <a:srgbClr val="898989"/>
                </a:solidFill>
                <a:latin typeface="Garamond" panose="02020404030301010803" pitchFamily="18" charset="0"/>
                <a:ea typeface="宋体" panose="02010600030101010101" pitchFamily="2" charset="-122"/>
              </a:rPr>
              <a:pPr/>
              <a:t>7</a:t>
            </a:fld>
            <a:endParaRPr lang="zh-CN" altLang="zh-CN" sz="1200" smtClean="0">
              <a:solidFill>
                <a:srgbClr val="898989"/>
              </a:solidFill>
              <a:latin typeface="Garamond" panose="02020404030301010803" pitchFamily="18" charset="0"/>
              <a:ea typeface="宋体" panose="02010600030101010101" pitchFamily="2" charset="-122"/>
            </a:endParaRPr>
          </a:p>
        </p:txBody>
      </p:sp>
      <p:pic>
        <p:nvPicPr>
          <p:cNvPr id="93188" name="Picture 2" descr="在这里插入图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63" y="1125538"/>
            <a:ext cx="8362950"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14665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ChangeArrowheads="1"/>
          </p:cNvSpPr>
          <p:nvPr/>
        </p:nvSpPr>
        <p:spPr bwMode="auto">
          <a:xfrm>
            <a:off x="684213" y="0"/>
            <a:ext cx="7772400" cy="1143000"/>
          </a:xfrm>
          <a:prstGeom prst="rect">
            <a:avLst/>
          </a:prstGeom>
          <a:noFill/>
          <a:ln>
            <a:noFill/>
          </a:ln>
          <a:effectLst/>
        </p:spPr>
        <p:txBody>
          <a:bodyPr anchor="ctr"/>
          <a:lstStyle/>
          <a:p>
            <a:pPr eaLnBrk="1" hangingPunct="1">
              <a:spcBef>
                <a:spcPct val="20000"/>
              </a:spcBef>
              <a:buClr>
                <a:schemeClr val="accent1"/>
              </a:buClr>
              <a:buSzPct val="65000"/>
              <a:buFont typeface="Wingdings" panose="05000000000000000000" pitchFamily="2" charset="2"/>
              <a:buNone/>
              <a:defRPr/>
            </a:pPr>
            <a:r>
              <a:rPr lang="en-US" altLang="zh-CN" sz="4400" dirty="0">
                <a:effectLst>
                  <a:outerShdw blurRad="38100" dist="38100" dir="2700000" algn="tl">
                    <a:srgbClr val="C0C0C0"/>
                  </a:outerShdw>
                </a:effectLst>
                <a:latin typeface="黑体" pitchFamily="2" charset="-122"/>
                <a:ea typeface="黑体" pitchFamily="2" charset="-122"/>
                <a:cs typeface="Times New Roman" pitchFamily="18" charset="0"/>
              </a:rPr>
              <a:t>2.10 </a:t>
            </a:r>
            <a:r>
              <a:rPr lang="zh-CN" altLang="en-US" sz="4400" dirty="0">
                <a:effectLst>
                  <a:outerShdw blurRad="38100" dist="38100" dir="2700000" algn="tl">
                    <a:srgbClr val="C0C0C0"/>
                  </a:outerShdw>
                </a:effectLst>
                <a:latin typeface="黑体" pitchFamily="2" charset="-122"/>
                <a:ea typeface="黑体" pitchFamily="2" charset="-122"/>
                <a:cs typeface="Times New Roman" pitchFamily="18" charset="0"/>
              </a:rPr>
              <a:t>最接近点对问题</a:t>
            </a:r>
          </a:p>
        </p:txBody>
      </p:sp>
      <p:sp>
        <p:nvSpPr>
          <p:cNvPr id="81923" name="Rectangle 6"/>
          <p:cNvSpPr>
            <a:spLocks noChangeArrowheads="1"/>
          </p:cNvSpPr>
          <p:nvPr/>
        </p:nvSpPr>
        <p:spPr bwMode="auto">
          <a:xfrm>
            <a:off x="166688" y="1143000"/>
            <a:ext cx="3489325"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1800">
                <a:solidFill>
                  <a:srgbClr val="000066"/>
                </a:solidFill>
                <a:ea typeface="楷体_GB2312" pitchFamily="49" charset="-122"/>
              </a:rPr>
              <a:t>double </a:t>
            </a:r>
            <a:r>
              <a:rPr lang="en-US" altLang="zh-CN" sz="1800" b="1">
                <a:solidFill>
                  <a:srgbClr val="000066"/>
                </a:solidFill>
                <a:ea typeface="楷体_GB2312" pitchFamily="49" charset="-122"/>
              </a:rPr>
              <a:t>cpair2</a:t>
            </a:r>
            <a:r>
              <a:rPr lang="en-US" altLang="zh-CN" sz="1800">
                <a:solidFill>
                  <a:srgbClr val="000066"/>
                </a:solidFill>
                <a:ea typeface="楷体_GB2312" pitchFamily="49" charset="-122"/>
              </a:rPr>
              <a:t>(S)</a:t>
            </a:r>
          </a:p>
          <a:p>
            <a:pPr eaLnBrk="1" hangingPunct="1">
              <a:spcBef>
                <a:spcPct val="50000"/>
              </a:spcBef>
              <a:buFont typeface="Wingdings" panose="05000000000000000000" pitchFamily="2" charset="2"/>
              <a:buNone/>
            </a:pPr>
            <a:r>
              <a:rPr lang="en-US" altLang="zh-CN" sz="1800">
                <a:solidFill>
                  <a:srgbClr val="000066"/>
                </a:solidFill>
                <a:ea typeface="楷体_GB2312" pitchFamily="49" charset="-122"/>
              </a:rPr>
              <a:t>{     n=|S|;</a:t>
            </a:r>
          </a:p>
          <a:p>
            <a:pPr eaLnBrk="1" hangingPunct="1">
              <a:spcBef>
                <a:spcPct val="50000"/>
              </a:spcBef>
              <a:buFont typeface="Wingdings" panose="05000000000000000000" pitchFamily="2" charset="2"/>
              <a:buNone/>
            </a:pPr>
            <a:r>
              <a:rPr lang="en-US" altLang="zh-CN" sz="1800">
                <a:solidFill>
                  <a:srgbClr val="000066"/>
                </a:solidFill>
                <a:ea typeface="楷体_GB2312" pitchFamily="49" charset="-122"/>
              </a:rPr>
              <a:t>      </a:t>
            </a:r>
            <a:r>
              <a:rPr lang="en-US" altLang="zh-CN" sz="1800" b="1">
                <a:solidFill>
                  <a:srgbClr val="000066"/>
                </a:solidFill>
                <a:ea typeface="楷体_GB2312" pitchFamily="49" charset="-122"/>
              </a:rPr>
              <a:t>if</a:t>
            </a:r>
            <a:r>
              <a:rPr lang="en-US" altLang="zh-CN" sz="1800">
                <a:solidFill>
                  <a:srgbClr val="000066"/>
                </a:solidFill>
                <a:ea typeface="楷体_GB2312" pitchFamily="49" charset="-122"/>
              </a:rPr>
              <a:t> (n &lt; 2) </a:t>
            </a:r>
            <a:r>
              <a:rPr lang="en-US" altLang="zh-CN" sz="1800" b="1">
                <a:solidFill>
                  <a:srgbClr val="000066"/>
                </a:solidFill>
                <a:ea typeface="楷体_GB2312" pitchFamily="49" charset="-122"/>
              </a:rPr>
              <a:t>return</a:t>
            </a:r>
            <a:r>
              <a:rPr lang="en-US" altLang="zh-CN" sz="1800">
                <a:solidFill>
                  <a:srgbClr val="000066"/>
                </a:solidFill>
                <a:ea typeface="楷体_GB2312" pitchFamily="49" charset="-122"/>
              </a:rPr>
              <a:t>;</a:t>
            </a:r>
          </a:p>
          <a:p>
            <a:pPr eaLnBrk="1" hangingPunct="1">
              <a:spcBef>
                <a:spcPct val="50000"/>
              </a:spcBef>
              <a:buFont typeface="Wingdings" panose="05000000000000000000" pitchFamily="2" charset="2"/>
              <a:buNone/>
            </a:pPr>
            <a:r>
              <a:rPr lang="en-US" altLang="zh-CN" sz="1800">
                <a:solidFill>
                  <a:srgbClr val="000066"/>
                </a:solidFill>
                <a:ea typeface="楷体_GB2312" pitchFamily="49" charset="-122"/>
              </a:rPr>
              <a:t>1</a:t>
            </a:r>
            <a:r>
              <a:rPr lang="zh-CN" altLang="en-US" sz="1800">
                <a:solidFill>
                  <a:srgbClr val="000066"/>
                </a:solidFill>
                <a:ea typeface="楷体_GB2312" pitchFamily="49" charset="-122"/>
              </a:rPr>
              <a:t>、</a:t>
            </a:r>
            <a:r>
              <a:rPr lang="en-US" altLang="zh-CN" sz="1800">
                <a:solidFill>
                  <a:srgbClr val="000066"/>
                </a:solidFill>
                <a:ea typeface="楷体_GB2312" pitchFamily="49" charset="-122"/>
              </a:rPr>
              <a:t>m=S</a:t>
            </a:r>
            <a:r>
              <a:rPr lang="zh-CN" altLang="en-US" sz="1800">
                <a:solidFill>
                  <a:srgbClr val="000066"/>
                </a:solidFill>
                <a:ea typeface="楷体_GB2312" pitchFamily="49" charset="-122"/>
              </a:rPr>
              <a:t>中各点</a:t>
            </a:r>
            <a:r>
              <a:rPr lang="en-US" altLang="zh-CN" sz="1800">
                <a:solidFill>
                  <a:srgbClr val="000066"/>
                </a:solidFill>
                <a:ea typeface="楷体_GB2312" pitchFamily="49" charset="-122"/>
              </a:rPr>
              <a:t>x</a:t>
            </a:r>
            <a:r>
              <a:rPr lang="zh-CN" altLang="en-US" sz="1800">
                <a:solidFill>
                  <a:srgbClr val="000066"/>
                </a:solidFill>
                <a:ea typeface="楷体_GB2312" pitchFamily="49" charset="-122"/>
              </a:rPr>
              <a:t>间坐标的中位数</a:t>
            </a:r>
            <a:r>
              <a:rPr lang="en-US" altLang="zh-CN" sz="1800">
                <a:solidFill>
                  <a:srgbClr val="000066"/>
                </a:solidFill>
                <a:ea typeface="楷体_GB2312" pitchFamily="49" charset="-122"/>
              </a:rPr>
              <a:t>;</a:t>
            </a:r>
          </a:p>
          <a:p>
            <a:pPr eaLnBrk="1" hangingPunct="1">
              <a:spcBef>
                <a:spcPct val="50000"/>
              </a:spcBef>
              <a:buFont typeface="Wingdings" panose="05000000000000000000" pitchFamily="2" charset="2"/>
              <a:buNone/>
            </a:pPr>
            <a:r>
              <a:rPr lang="en-US" altLang="zh-CN" sz="1800">
                <a:solidFill>
                  <a:srgbClr val="000066"/>
                </a:solidFill>
                <a:ea typeface="楷体_GB2312" pitchFamily="49" charset="-122"/>
              </a:rPr>
              <a:t>      //</a:t>
            </a:r>
            <a:r>
              <a:rPr lang="zh-CN" altLang="en-US" sz="1800">
                <a:solidFill>
                  <a:srgbClr val="000066"/>
                </a:solidFill>
                <a:ea typeface="楷体_GB2312" pitchFamily="49" charset="-122"/>
              </a:rPr>
              <a:t>构造</a:t>
            </a:r>
            <a:r>
              <a:rPr lang="en-US" altLang="zh-CN" sz="1800">
                <a:solidFill>
                  <a:srgbClr val="000066"/>
                </a:solidFill>
                <a:ea typeface="楷体_GB2312" pitchFamily="49" charset="-122"/>
              </a:rPr>
              <a:t>S1</a:t>
            </a:r>
            <a:r>
              <a:rPr lang="zh-CN" altLang="en-US" sz="1800">
                <a:solidFill>
                  <a:srgbClr val="000066"/>
                </a:solidFill>
                <a:ea typeface="楷体_GB2312" pitchFamily="49" charset="-122"/>
              </a:rPr>
              <a:t>和</a:t>
            </a:r>
            <a:r>
              <a:rPr lang="en-US" altLang="zh-CN" sz="1800">
                <a:solidFill>
                  <a:srgbClr val="000066"/>
                </a:solidFill>
                <a:ea typeface="楷体_GB2312" pitchFamily="49" charset="-122"/>
              </a:rPr>
              <a:t>S2</a:t>
            </a:r>
            <a:r>
              <a:rPr lang="zh-CN" altLang="en-US" sz="1800">
                <a:solidFill>
                  <a:srgbClr val="000066"/>
                </a:solidFill>
                <a:ea typeface="楷体_GB2312" pitchFamily="49" charset="-122"/>
              </a:rPr>
              <a:t>；</a:t>
            </a:r>
          </a:p>
          <a:p>
            <a:pPr eaLnBrk="1" hangingPunct="1">
              <a:spcBef>
                <a:spcPct val="50000"/>
              </a:spcBef>
              <a:buFont typeface="Wingdings" panose="05000000000000000000" pitchFamily="2" charset="2"/>
              <a:buNone/>
            </a:pPr>
            <a:r>
              <a:rPr lang="en-US" altLang="zh-CN" sz="1800">
                <a:solidFill>
                  <a:srgbClr val="000066"/>
                </a:solidFill>
                <a:ea typeface="楷体_GB2312" pitchFamily="49" charset="-122"/>
              </a:rPr>
              <a:t>     S1={p∈S|x(p)&lt;=m}, </a:t>
            </a:r>
          </a:p>
          <a:p>
            <a:pPr eaLnBrk="1" hangingPunct="1">
              <a:spcBef>
                <a:spcPct val="50000"/>
              </a:spcBef>
              <a:buFont typeface="Wingdings" panose="05000000000000000000" pitchFamily="2" charset="2"/>
              <a:buNone/>
            </a:pPr>
            <a:r>
              <a:rPr lang="en-US" altLang="zh-CN" sz="1800">
                <a:solidFill>
                  <a:srgbClr val="000066"/>
                </a:solidFill>
                <a:ea typeface="楷体_GB2312" pitchFamily="49" charset="-122"/>
              </a:rPr>
              <a:t>     S2={p∈S|x(p)&gt;m}</a:t>
            </a:r>
          </a:p>
          <a:p>
            <a:pPr eaLnBrk="1" hangingPunct="1">
              <a:spcBef>
                <a:spcPct val="50000"/>
              </a:spcBef>
              <a:buFont typeface="Wingdings" panose="05000000000000000000" pitchFamily="2" charset="2"/>
              <a:buNone/>
            </a:pPr>
            <a:r>
              <a:rPr lang="en-US" altLang="zh-CN" sz="1800">
                <a:solidFill>
                  <a:srgbClr val="000066"/>
                </a:solidFill>
                <a:ea typeface="楷体_GB2312" pitchFamily="49" charset="-122"/>
              </a:rPr>
              <a:t>2</a:t>
            </a:r>
            <a:r>
              <a:rPr lang="zh-CN" altLang="en-US" sz="1800">
                <a:solidFill>
                  <a:srgbClr val="000066"/>
                </a:solidFill>
                <a:ea typeface="楷体_GB2312" pitchFamily="49" charset="-122"/>
              </a:rPr>
              <a:t>、</a:t>
            </a:r>
            <a:r>
              <a:rPr lang="en-US" altLang="zh-CN" sz="1800">
                <a:solidFill>
                  <a:srgbClr val="000066"/>
                </a:solidFill>
                <a:ea typeface="楷体_GB2312" pitchFamily="49" charset="-122"/>
              </a:rPr>
              <a:t>d1=</a:t>
            </a:r>
            <a:r>
              <a:rPr lang="en-US" altLang="zh-CN" sz="1800" b="1">
                <a:solidFill>
                  <a:srgbClr val="000066"/>
                </a:solidFill>
                <a:ea typeface="楷体_GB2312" pitchFamily="49" charset="-122"/>
              </a:rPr>
              <a:t>cpair2</a:t>
            </a:r>
            <a:r>
              <a:rPr lang="en-US" altLang="zh-CN" sz="1800">
                <a:solidFill>
                  <a:srgbClr val="000066"/>
                </a:solidFill>
                <a:ea typeface="楷体_GB2312" pitchFamily="49" charset="-122"/>
              </a:rPr>
              <a:t>(S1);</a:t>
            </a:r>
          </a:p>
          <a:p>
            <a:pPr eaLnBrk="1" hangingPunct="1">
              <a:spcBef>
                <a:spcPct val="50000"/>
              </a:spcBef>
              <a:buFont typeface="Wingdings" panose="05000000000000000000" pitchFamily="2" charset="2"/>
              <a:buNone/>
            </a:pPr>
            <a:r>
              <a:rPr lang="en-US" altLang="zh-CN" sz="1800">
                <a:solidFill>
                  <a:srgbClr val="000066"/>
                </a:solidFill>
                <a:ea typeface="楷体_GB2312" pitchFamily="49" charset="-122"/>
              </a:rPr>
              <a:t>      d2=</a:t>
            </a:r>
            <a:r>
              <a:rPr lang="en-US" altLang="zh-CN" sz="1800" b="1">
                <a:solidFill>
                  <a:srgbClr val="000066"/>
                </a:solidFill>
                <a:ea typeface="楷体_GB2312" pitchFamily="49" charset="-122"/>
              </a:rPr>
              <a:t>cpair2</a:t>
            </a:r>
            <a:r>
              <a:rPr lang="en-US" altLang="zh-CN" sz="1800">
                <a:solidFill>
                  <a:srgbClr val="000066"/>
                </a:solidFill>
                <a:ea typeface="楷体_GB2312" pitchFamily="49" charset="-122"/>
              </a:rPr>
              <a:t>(S2);</a:t>
            </a:r>
          </a:p>
          <a:p>
            <a:pPr eaLnBrk="1" hangingPunct="1">
              <a:spcBef>
                <a:spcPct val="50000"/>
              </a:spcBef>
              <a:buFont typeface="Wingdings" panose="05000000000000000000" pitchFamily="2" charset="2"/>
              <a:buNone/>
            </a:pPr>
            <a:r>
              <a:rPr lang="en-US" altLang="zh-CN" sz="1800">
                <a:solidFill>
                  <a:srgbClr val="000066"/>
                </a:solidFill>
                <a:ea typeface="楷体_GB2312" pitchFamily="49" charset="-122"/>
              </a:rPr>
              <a:t>3</a:t>
            </a:r>
            <a:r>
              <a:rPr lang="zh-CN" altLang="en-US" sz="1800">
                <a:solidFill>
                  <a:srgbClr val="000066"/>
                </a:solidFill>
                <a:ea typeface="楷体_GB2312" pitchFamily="49" charset="-122"/>
              </a:rPr>
              <a:t>、</a:t>
            </a:r>
            <a:r>
              <a:rPr lang="en-US" altLang="zh-CN" sz="1800">
                <a:solidFill>
                  <a:srgbClr val="000066"/>
                </a:solidFill>
                <a:ea typeface="楷体_GB2312" pitchFamily="49" charset="-122"/>
              </a:rPr>
              <a:t>dm=</a:t>
            </a:r>
            <a:r>
              <a:rPr lang="en-US" altLang="zh-CN" sz="1800" b="1">
                <a:solidFill>
                  <a:srgbClr val="000066"/>
                </a:solidFill>
                <a:ea typeface="楷体_GB2312" pitchFamily="49" charset="-122"/>
              </a:rPr>
              <a:t>min</a:t>
            </a:r>
            <a:r>
              <a:rPr lang="en-US" altLang="zh-CN" sz="1800">
                <a:solidFill>
                  <a:srgbClr val="000066"/>
                </a:solidFill>
                <a:ea typeface="楷体_GB2312" pitchFamily="49" charset="-122"/>
              </a:rPr>
              <a:t>(d1,d2);</a:t>
            </a:r>
          </a:p>
        </p:txBody>
      </p:sp>
      <p:sp>
        <p:nvSpPr>
          <p:cNvPr id="81924" name="Text Box 7"/>
          <p:cNvSpPr txBox="1">
            <a:spLocks noChangeArrowheads="1"/>
          </p:cNvSpPr>
          <p:nvPr/>
        </p:nvSpPr>
        <p:spPr bwMode="auto">
          <a:xfrm>
            <a:off x="3530600" y="990600"/>
            <a:ext cx="5505450"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000">
                <a:solidFill>
                  <a:srgbClr val="000066"/>
                </a:solidFill>
                <a:ea typeface="楷体_GB2312" pitchFamily="49" charset="-122"/>
              </a:rPr>
              <a:t>4</a:t>
            </a:r>
            <a:r>
              <a:rPr lang="zh-CN" altLang="en-US" sz="2000">
                <a:solidFill>
                  <a:srgbClr val="000066"/>
                </a:solidFill>
                <a:ea typeface="楷体_GB2312" pitchFamily="49" charset="-122"/>
              </a:rPr>
              <a:t>、</a:t>
            </a:r>
            <a:r>
              <a:rPr lang="en-US" altLang="zh-CN" sz="2000">
                <a:solidFill>
                  <a:srgbClr val="000066"/>
                </a:solidFill>
                <a:ea typeface="楷体_GB2312" pitchFamily="49" charset="-122"/>
              </a:rPr>
              <a:t>P1</a:t>
            </a:r>
            <a:r>
              <a:rPr lang="zh-CN" altLang="en-US" sz="2000">
                <a:solidFill>
                  <a:srgbClr val="000066"/>
                </a:solidFill>
                <a:ea typeface="楷体_GB2312" pitchFamily="49" charset="-122"/>
              </a:rPr>
              <a:t>是</a:t>
            </a:r>
            <a:r>
              <a:rPr lang="en-US" altLang="zh-CN" sz="2000">
                <a:solidFill>
                  <a:srgbClr val="000066"/>
                </a:solidFill>
                <a:ea typeface="楷体_GB2312" pitchFamily="49" charset="-122"/>
              </a:rPr>
              <a:t>S1</a:t>
            </a:r>
            <a:r>
              <a:rPr lang="zh-CN" altLang="en-US" sz="2000">
                <a:solidFill>
                  <a:srgbClr val="000066"/>
                </a:solidFill>
                <a:ea typeface="楷体_GB2312" pitchFamily="49" charset="-122"/>
              </a:rPr>
              <a:t>中距分割线</a:t>
            </a:r>
            <a:r>
              <a:rPr lang="en-US" altLang="zh-CN" sz="2000">
                <a:solidFill>
                  <a:srgbClr val="000066"/>
                </a:solidFill>
                <a:ea typeface="楷体_GB2312" pitchFamily="49" charset="-122"/>
              </a:rPr>
              <a:t>l</a:t>
            </a:r>
            <a:r>
              <a:rPr lang="zh-CN" altLang="en-US" sz="2000">
                <a:solidFill>
                  <a:srgbClr val="000066"/>
                </a:solidFill>
                <a:ea typeface="楷体_GB2312" pitchFamily="49" charset="-122"/>
              </a:rPr>
              <a:t>在</a:t>
            </a:r>
            <a:r>
              <a:rPr lang="en-US" altLang="zh-CN" sz="2000">
                <a:solidFill>
                  <a:srgbClr val="000066"/>
                </a:solidFill>
                <a:ea typeface="楷体_GB2312" pitchFamily="49" charset="-122"/>
              </a:rPr>
              <a:t>dm</a:t>
            </a:r>
            <a:r>
              <a:rPr lang="zh-CN" altLang="en-US" sz="2000">
                <a:solidFill>
                  <a:srgbClr val="000066"/>
                </a:solidFill>
                <a:ea typeface="楷体_GB2312" pitchFamily="49" charset="-122"/>
              </a:rPr>
              <a:t>之内所有点的集合；</a:t>
            </a:r>
          </a:p>
          <a:p>
            <a:pPr eaLnBrk="1" hangingPunct="1">
              <a:buFont typeface="Wingdings" panose="05000000000000000000" pitchFamily="2" charset="2"/>
              <a:buNone/>
            </a:pPr>
            <a:r>
              <a:rPr lang="zh-CN" altLang="en-US" sz="2000">
                <a:solidFill>
                  <a:srgbClr val="000066"/>
                </a:solidFill>
                <a:ea typeface="楷体_GB2312" pitchFamily="49" charset="-122"/>
              </a:rPr>
              <a:t>      </a:t>
            </a:r>
            <a:r>
              <a:rPr lang="en-US" altLang="zh-CN" sz="2000">
                <a:solidFill>
                  <a:srgbClr val="000066"/>
                </a:solidFill>
                <a:ea typeface="楷体_GB2312" pitchFamily="49" charset="-122"/>
              </a:rPr>
              <a:t>P2</a:t>
            </a:r>
            <a:r>
              <a:rPr lang="zh-CN" altLang="en-US" sz="2000">
                <a:solidFill>
                  <a:srgbClr val="000066"/>
                </a:solidFill>
                <a:ea typeface="楷体_GB2312" pitchFamily="49" charset="-122"/>
              </a:rPr>
              <a:t>是</a:t>
            </a:r>
            <a:r>
              <a:rPr lang="en-US" altLang="zh-CN" sz="2000">
                <a:solidFill>
                  <a:srgbClr val="000066"/>
                </a:solidFill>
                <a:ea typeface="楷体_GB2312" pitchFamily="49" charset="-122"/>
              </a:rPr>
              <a:t>S2</a:t>
            </a:r>
            <a:r>
              <a:rPr lang="zh-CN" altLang="en-US" sz="2000">
                <a:solidFill>
                  <a:srgbClr val="000066"/>
                </a:solidFill>
                <a:ea typeface="楷体_GB2312" pitchFamily="49" charset="-122"/>
              </a:rPr>
              <a:t>中距分割线</a:t>
            </a:r>
            <a:r>
              <a:rPr lang="en-US" altLang="zh-CN" sz="2000">
                <a:solidFill>
                  <a:srgbClr val="000066"/>
                </a:solidFill>
                <a:ea typeface="楷体_GB2312" pitchFamily="49" charset="-122"/>
              </a:rPr>
              <a:t>l</a:t>
            </a:r>
            <a:r>
              <a:rPr lang="zh-CN" altLang="en-US" sz="2000">
                <a:solidFill>
                  <a:srgbClr val="000066"/>
                </a:solidFill>
                <a:ea typeface="楷体_GB2312" pitchFamily="49" charset="-122"/>
              </a:rPr>
              <a:t>在</a:t>
            </a:r>
            <a:r>
              <a:rPr lang="en-US" altLang="zh-CN" sz="2000">
                <a:solidFill>
                  <a:srgbClr val="000066"/>
                </a:solidFill>
                <a:ea typeface="楷体_GB2312" pitchFamily="49" charset="-122"/>
              </a:rPr>
              <a:t>dm</a:t>
            </a:r>
            <a:r>
              <a:rPr lang="zh-CN" altLang="en-US" sz="2000">
                <a:solidFill>
                  <a:srgbClr val="000066"/>
                </a:solidFill>
                <a:ea typeface="楷体_GB2312" pitchFamily="49" charset="-122"/>
              </a:rPr>
              <a:t>之内所有点的集合；</a:t>
            </a:r>
          </a:p>
          <a:p>
            <a:pPr eaLnBrk="1" hangingPunct="1">
              <a:buFont typeface="Wingdings" panose="05000000000000000000" pitchFamily="2" charset="2"/>
              <a:buNone/>
            </a:pPr>
            <a:r>
              <a:rPr lang="zh-CN" altLang="en-US" sz="2000">
                <a:solidFill>
                  <a:srgbClr val="000066"/>
                </a:solidFill>
                <a:ea typeface="楷体_GB2312" pitchFamily="49" charset="-122"/>
              </a:rPr>
              <a:t>      将</a:t>
            </a:r>
            <a:r>
              <a:rPr lang="en-US" altLang="zh-CN" sz="2000">
                <a:solidFill>
                  <a:srgbClr val="000066"/>
                </a:solidFill>
                <a:ea typeface="楷体_GB2312" pitchFamily="49" charset="-122"/>
              </a:rPr>
              <a:t>P1</a:t>
            </a:r>
            <a:r>
              <a:rPr lang="zh-CN" altLang="en-US" sz="2000">
                <a:solidFill>
                  <a:srgbClr val="000066"/>
                </a:solidFill>
                <a:ea typeface="楷体_GB2312" pitchFamily="49" charset="-122"/>
              </a:rPr>
              <a:t>和</a:t>
            </a:r>
            <a:r>
              <a:rPr lang="en-US" altLang="zh-CN" sz="2000">
                <a:solidFill>
                  <a:srgbClr val="000066"/>
                </a:solidFill>
                <a:ea typeface="楷体_GB2312" pitchFamily="49" charset="-122"/>
              </a:rPr>
              <a:t>P2</a:t>
            </a:r>
            <a:r>
              <a:rPr lang="zh-CN" altLang="en-US" sz="2000">
                <a:solidFill>
                  <a:srgbClr val="000066"/>
                </a:solidFill>
                <a:ea typeface="楷体_GB2312" pitchFamily="49" charset="-122"/>
              </a:rPr>
              <a:t>中点依其</a:t>
            </a:r>
            <a:r>
              <a:rPr lang="en-US" altLang="zh-CN" sz="2000">
                <a:solidFill>
                  <a:srgbClr val="000066"/>
                </a:solidFill>
                <a:ea typeface="楷体_GB2312" pitchFamily="49" charset="-122"/>
              </a:rPr>
              <a:t>y</a:t>
            </a:r>
            <a:r>
              <a:rPr lang="zh-CN" altLang="en-US" sz="2000">
                <a:solidFill>
                  <a:srgbClr val="000066"/>
                </a:solidFill>
                <a:ea typeface="楷体_GB2312" pitchFamily="49" charset="-122"/>
              </a:rPr>
              <a:t>坐标值排序；</a:t>
            </a:r>
          </a:p>
          <a:p>
            <a:pPr eaLnBrk="1" hangingPunct="1">
              <a:buFont typeface="Wingdings" panose="05000000000000000000" pitchFamily="2" charset="2"/>
              <a:buNone/>
            </a:pPr>
            <a:r>
              <a:rPr lang="zh-CN" altLang="en-US" sz="2000">
                <a:solidFill>
                  <a:srgbClr val="000066"/>
                </a:solidFill>
                <a:ea typeface="楷体_GB2312" pitchFamily="49" charset="-122"/>
              </a:rPr>
              <a:t>      设</a:t>
            </a:r>
            <a:r>
              <a:rPr lang="en-US" altLang="zh-CN" sz="2000">
                <a:solidFill>
                  <a:srgbClr val="000066"/>
                </a:solidFill>
                <a:ea typeface="楷体_GB2312" pitchFamily="49" charset="-122"/>
              </a:rPr>
              <a:t>X</a:t>
            </a:r>
            <a:r>
              <a:rPr lang="zh-CN" altLang="en-US" sz="2000">
                <a:solidFill>
                  <a:srgbClr val="000066"/>
                </a:solidFill>
                <a:ea typeface="楷体_GB2312" pitchFamily="49" charset="-122"/>
              </a:rPr>
              <a:t>和</a:t>
            </a:r>
            <a:r>
              <a:rPr lang="en-US" altLang="zh-CN" sz="2000">
                <a:solidFill>
                  <a:srgbClr val="000066"/>
                </a:solidFill>
                <a:ea typeface="楷体_GB2312" pitchFamily="49" charset="-122"/>
              </a:rPr>
              <a:t>Y</a:t>
            </a:r>
            <a:r>
              <a:rPr lang="zh-CN" altLang="en-US" sz="2000">
                <a:solidFill>
                  <a:srgbClr val="000066"/>
                </a:solidFill>
                <a:ea typeface="楷体_GB2312" pitchFamily="49" charset="-122"/>
              </a:rPr>
              <a:t>是相应的已排好序的点列；</a:t>
            </a:r>
            <a:endParaRPr lang="en-US" altLang="zh-CN" sz="2000">
              <a:solidFill>
                <a:srgbClr val="000066"/>
              </a:solidFill>
              <a:ea typeface="楷体_GB2312" pitchFamily="49" charset="-122"/>
            </a:endParaRPr>
          </a:p>
          <a:p>
            <a:pPr eaLnBrk="1" hangingPunct="1">
              <a:buFont typeface="Wingdings" panose="05000000000000000000" pitchFamily="2" charset="2"/>
              <a:buNone/>
            </a:pPr>
            <a:endParaRPr lang="zh-CN" altLang="en-US" sz="2000">
              <a:solidFill>
                <a:srgbClr val="000066"/>
              </a:solidFill>
              <a:ea typeface="楷体_GB2312" pitchFamily="49" charset="-122"/>
            </a:endParaRPr>
          </a:p>
          <a:p>
            <a:pPr eaLnBrk="1" hangingPunct="1">
              <a:buFont typeface="Wingdings" panose="05000000000000000000" pitchFamily="2" charset="2"/>
              <a:buNone/>
            </a:pPr>
            <a:r>
              <a:rPr lang="en-US" altLang="zh-CN" sz="2000">
                <a:solidFill>
                  <a:srgbClr val="000066"/>
                </a:solidFill>
                <a:ea typeface="楷体_GB2312" pitchFamily="49" charset="-122"/>
              </a:rPr>
              <a:t>5</a:t>
            </a:r>
            <a:r>
              <a:rPr lang="zh-CN" altLang="en-US" sz="2000">
                <a:solidFill>
                  <a:srgbClr val="000066"/>
                </a:solidFill>
                <a:ea typeface="楷体_GB2312" pitchFamily="49" charset="-122"/>
              </a:rPr>
              <a:t>、通过扫描</a:t>
            </a:r>
            <a:r>
              <a:rPr lang="en-US" altLang="zh-CN" sz="2000">
                <a:solidFill>
                  <a:srgbClr val="000066"/>
                </a:solidFill>
                <a:ea typeface="楷体_GB2312" pitchFamily="49" charset="-122"/>
              </a:rPr>
              <a:t>X</a:t>
            </a:r>
            <a:r>
              <a:rPr lang="zh-CN" altLang="en-US" sz="2000">
                <a:solidFill>
                  <a:srgbClr val="000066"/>
                </a:solidFill>
                <a:ea typeface="楷体_GB2312" pitchFamily="49" charset="-122"/>
              </a:rPr>
              <a:t>以及对于</a:t>
            </a:r>
            <a:r>
              <a:rPr lang="en-US" altLang="zh-CN" sz="2000">
                <a:solidFill>
                  <a:srgbClr val="000066"/>
                </a:solidFill>
                <a:ea typeface="楷体_GB2312" pitchFamily="49" charset="-122"/>
              </a:rPr>
              <a:t>X</a:t>
            </a:r>
            <a:r>
              <a:rPr lang="zh-CN" altLang="en-US" sz="2000">
                <a:solidFill>
                  <a:srgbClr val="000066"/>
                </a:solidFill>
                <a:ea typeface="楷体_GB2312" pitchFamily="49" charset="-122"/>
              </a:rPr>
              <a:t>中每个点检查</a:t>
            </a:r>
            <a:r>
              <a:rPr lang="en-US" altLang="zh-CN" sz="2000">
                <a:solidFill>
                  <a:srgbClr val="000066"/>
                </a:solidFill>
                <a:ea typeface="楷体_GB2312" pitchFamily="49" charset="-122"/>
              </a:rPr>
              <a:t>Y</a:t>
            </a:r>
            <a:r>
              <a:rPr lang="zh-CN" altLang="en-US" sz="2000">
                <a:solidFill>
                  <a:srgbClr val="000066"/>
                </a:solidFill>
                <a:ea typeface="楷体_GB2312" pitchFamily="49" charset="-122"/>
              </a:rPr>
              <a:t>中与其距离在</a:t>
            </a:r>
            <a:r>
              <a:rPr lang="en-US" altLang="zh-CN" sz="2000">
                <a:solidFill>
                  <a:srgbClr val="000066"/>
                </a:solidFill>
                <a:ea typeface="楷体_GB2312" pitchFamily="49" charset="-122"/>
              </a:rPr>
              <a:t>dm</a:t>
            </a:r>
            <a:r>
              <a:rPr lang="zh-CN" altLang="en-US" sz="2000">
                <a:solidFill>
                  <a:srgbClr val="000066"/>
                </a:solidFill>
                <a:ea typeface="楷体_GB2312" pitchFamily="49" charset="-122"/>
              </a:rPr>
              <a:t>之内的所有点</a:t>
            </a:r>
            <a:r>
              <a:rPr lang="en-US" altLang="zh-CN" sz="2000">
                <a:solidFill>
                  <a:srgbClr val="000066"/>
                </a:solidFill>
                <a:ea typeface="楷体_GB2312" pitchFamily="49" charset="-122"/>
              </a:rPr>
              <a:t>(</a:t>
            </a:r>
            <a:r>
              <a:rPr lang="zh-CN" altLang="en-US" sz="2000">
                <a:solidFill>
                  <a:srgbClr val="000066"/>
                </a:solidFill>
                <a:ea typeface="楷体_GB2312" pitchFamily="49" charset="-122"/>
              </a:rPr>
              <a:t>最多</a:t>
            </a:r>
            <a:r>
              <a:rPr lang="en-US" altLang="zh-CN" sz="2000">
                <a:solidFill>
                  <a:srgbClr val="000066"/>
                </a:solidFill>
                <a:ea typeface="楷体_GB2312" pitchFamily="49" charset="-122"/>
              </a:rPr>
              <a:t>6</a:t>
            </a:r>
            <a:r>
              <a:rPr lang="zh-CN" altLang="en-US" sz="2000">
                <a:solidFill>
                  <a:srgbClr val="000066"/>
                </a:solidFill>
                <a:ea typeface="楷体_GB2312" pitchFamily="49" charset="-122"/>
              </a:rPr>
              <a:t>个</a:t>
            </a:r>
            <a:r>
              <a:rPr lang="en-US" altLang="zh-CN" sz="2000">
                <a:solidFill>
                  <a:srgbClr val="000066"/>
                </a:solidFill>
                <a:ea typeface="楷体_GB2312" pitchFamily="49" charset="-122"/>
              </a:rPr>
              <a:t>)</a:t>
            </a:r>
            <a:r>
              <a:rPr lang="zh-CN" altLang="en-US" sz="2000">
                <a:solidFill>
                  <a:srgbClr val="000066"/>
                </a:solidFill>
                <a:ea typeface="楷体_GB2312" pitchFamily="49" charset="-122"/>
              </a:rPr>
              <a:t> ：</a:t>
            </a:r>
            <a:endParaRPr lang="en-US" altLang="zh-CN" sz="2000">
              <a:solidFill>
                <a:srgbClr val="000066"/>
              </a:solidFill>
              <a:ea typeface="楷体_GB2312" pitchFamily="49" charset="-122"/>
            </a:endParaRPr>
          </a:p>
          <a:p>
            <a:pPr eaLnBrk="1" hangingPunct="1">
              <a:buFont typeface="Wingdings" panose="05000000000000000000" pitchFamily="2" charset="2"/>
              <a:buNone/>
            </a:pPr>
            <a:r>
              <a:rPr lang="zh-CN" altLang="en-US" sz="2000">
                <a:solidFill>
                  <a:srgbClr val="000066"/>
                </a:solidFill>
                <a:ea typeface="楷体_GB2312" pitchFamily="49" charset="-122"/>
              </a:rPr>
              <a:t>      当</a:t>
            </a:r>
            <a:r>
              <a:rPr lang="en-US" altLang="zh-CN" sz="2000">
                <a:solidFill>
                  <a:srgbClr val="000066"/>
                </a:solidFill>
                <a:ea typeface="楷体_GB2312" pitchFamily="49" charset="-122"/>
              </a:rPr>
              <a:t>X</a:t>
            </a:r>
            <a:r>
              <a:rPr lang="zh-CN" altLang="en-US" sz="2000">
                <a:solidFill>
                  <a:srgbClr val="000066"/>
                </a:solidFill>
                <a:ea typeface="楷体_GB2312" pitchFamily="49" charset="-122"/>
              </a:rPr>
              <a:t>中扫描指针逐次向上移动时，</a:t>
            </a:r>
            <a:r>
              <a:rPr lang="en-US" altLang="zh-CN" sz="2000">
                <a:solidFill>
                  <a:srgbClr val="000066"/>
                </a:solidFill>
                <a:ea typeface="楷体_GB2312" pitchFamily="49" charset="-122"/>
              </a:rPr>
              <a:t>Y</a:t>
            </a:r>
            <a:r>
              <a:rPr lang="zh-CN" altLang="en-US" sz="2000">
                <a:solidFill>
                  <a:srgbClr val="000066"/>
                </a:solidFill>
                <a:ea typeface="楷体_GB2312" pitchFamily="49" charset="-122"/>
              </a:rPr>
              <a:t>中的扫描指针可在宽为</a:t>
            </a:r>
            <a:r>
              <a:rPr lang="en-US" altLang="zh-CN" sz="2000">
                <a:solidFill>
                  <a:srgbClr val="000066"/>
                </a:solidFill>
                <a:ea typeface="楷体_GB2312" pitchFamily="49" charset="-122"/>
              </a:rPr>
              <a:t>2dm</a:t>
            </a:r>
            <a:r>
              <a:rPr lang="zh-CN" altLang="en-US" sz="2000">
                <a:solidFill>
                  <a:srgbClr val="000066"/>
                </a:solidFill>
                <a:ea typeface="楷体_GB2312" pitchFamily="49" charset="-122"/>
              </a:rPr>
              <a:t>的区间内移动；</a:t>
            </a:r>
          </a:p>
          <a:p>
            <a:pPr eaLnBrk="1" hangingPunct="1">
              <a:buFont typeface="Wingdings" panose="05000000000000000000" pitchFamily="2" charset="2"/>
              <a:buNone/>
            </a:pPr>
            <a:r>
              <a:rPr lang="zh-CN" altLang="en-US" sz="2000">
                <a:solidFill>
                  <a:srgbClr val="000066"/>
                </a:solidFill>
                <a:ea typeface="楷体_GB2312" pitchFamily="49" charset="-122"/>
              </a:rPr>
              <a:t>      设</a:t>
            </a:r>
            <a:r>
              <a:rPr lang="en-US" altLang="zh-CN" sz="2000">
                <a:solidFill>
                  <a:srgbClr val="000066"/>
                </a:solidFill>
                <a:ea typeface="楷体_GB2312" pitchFamily="49" charset="-122"/>
              </a:rPr>
              <a:t>dl</a:t>
            </a:r>
            <a:r>
              <a:rPr lang="zh-CN" altLang="en-US" sz="2000">
                <a:solidFill>
                  <a:srgbClr val="000066"/>
                </a:solidFill>
                <a:ea typeface="楷体_GB2312" pitchFamily="49" charset="-122"/>
              </a:rPr>
              <a:t>是按这种扫描方式找到的点对间的最小距离；</a:t>
            </a:r>
          </a:p>
          <a:p>
            <a:pPr eaLnBrk="1" hangingPunct="1">
              <a:buFont typeface="Wingdings" panose="05000000000000000000" pitchFamily="2" charset="2"/>
              <a:buNone/>
            </a:pPr>
            <a:r>
              <a:rPr lang="en-US" altLang="zh-CN" sz="2000">
                <a:solidFill>
                  <a:srgbClr val="000066"/>
                </a:solidFill>
                <a:ea typeface="楷体_GB2312" pitchFamily="49" charset="-122"/>
              </a:rPr>
              <a:t>6</a:t>
            </a:r>
            <a:r>
              <a:rPr lang="zh-CN" altLang="en-US" sz="2000">
                <a:solidFill>
                  <a:srgbClr val="000066"/>
                </a:solidFill>
                <a:ea typeface="楷体_GB2312" pitchFamily="49" charset="-122"/>
              </a:rPr>
              <a:t>、</a:t>
            </a:r>
            <a:r>
              <a:rPr lang="en-US" altLang="zh-CN" sz="2000">
                <a:solidFill>
                  <a:srgbClr val="000066"/>
                </a:solidFill>
                <a:ea typeface="楷体_GB2312" pitchFamily="49" charset="-122"/>
              </a:rPr>
              <a:t>d=</a:t>
            </a:r>
            <a:r>
              <a:rPr lang="en-US" altLang="zh-CN" sz="2000" b="1">
                <a:solidFill>
                  <a:srgbClr val="000066"/>
                </a:solidFill>
                <a:ea typeface="楷体_GB2312" pitchFamily="49" charset="-122"/>
              </a:rPr>
              <a:t>min</a:t>
            </a:r>
            <a:r>
              <a:rPr lang="en-US" altLang="zh-CN" sz="2000">
                <a:solidFill>
                  <a:srgbClr val="000066"/>
                </a:solidFill>
                <a:ea typeface="楷体_GB2312" pitchFamily="49" charset="-122"/>
              </a:rPr>
              <a:t>(dm,dl);</a:t>
            </a:r>
          </a:p>
          <a:p>
            <a:pPr eaLnBrk="1" hangingPunct="1">
              <a:buFont typeface="Wingdings" panose="05000000000000000000" pitchFamily="2" charset="2"/>
              <a:buNone/>
            </a:pPr>
            <a:r>
              <a:rPr lang="en-US" altLang="zh-CN" sz="2000">
                <a:solidFill>
                  <a:srgbClr val="000066"/>
                </a:solidFill>
                <a:ea typeface="楷体_GB2312" pitchFamily="49" charset="-122"/>
              </a:rPr>
              <a:t>      </a:t>
            </a:r>
            <a:r>
              <a:rPr lang="en-US" altLang="zh-CN" sz="2000" b="1">
                <a:solidFill>
                  <a:srgbClr val="000066"/>
                </a:solidFill>
                <a:ea typeface="楷体_GB2312" pitchFamily="49" charset="-122"/>
              </a:rPr>
              <a:t>return</a:t>
            </a:r>
            <a:r>
              <a:rPr lang="en-US" altLang="zh-CN" sz="2000">
                <a:solidFill>
                  <a:srgbClr val="000066"/>
                </a:solidFill>
                <a:ea typeface="楷体_GB2312" pitchFamily="49" charset="-122"/>
              </a:rPr>
              <a:t> d;</a:t>
            </a:r>
          </a:p>
          <a:p>
            <a:pPr eaLnBrk="1" hangingPunct="1">
              <a:buFont typeface="Wingdings" panose="05000000000000000000" pitchFamily="2" charset="2"/>
              <a:buNone/>
            </a:pPr>
            <a:r>
              <a:rPr lang="en-US" altLang="zh-CN" sz="2000">
                <a:solidFill>
                  <a:srgbClr val="000066"/>
                </a:solidFill>
                <a:ea typeface="楷体_GB2312" pitchFamily="49" charset="-122"/>
              </a:rPr>
              <a:t>}</a:t>
            </a:r>
          </a:p>
          <a:p>
            <a:pPr eaLnBrk="1" hangingPunct="1">
              <a:buFont typeface="Wingdings" panose="05000000000000000000" pitchFamily="2" charset="2"/>
              <a:buNone/>
            </a:pPr>
            <a:endParaRPr lang="en-US" altLang="zh-CN" sz="2000">
              <a:solidFill>
                <a:srgbClr val="000066"/>
              </a:solidFill>
              <a:ea typeface="楷体_GB2312" pitchFamily="49" charset="-122"/>
            </a:endParaRPr>
          </a:p>
        </p:txBody>
      </p:sp>
      <p:sp>
        <p:nvSpPr>
          <p:cNvPr id="81925" name="Rectangle 12"/>
          <p:cNvSpPr>
            <a:spLocks noChangeArrowheads="1"/>
          </p:cNvSpPr>
          <p:nvPr/>
        </p:nvSpPr>
        <p:spPr bwMode="auto">
          <a:xfrm>
            <a:off x="0" y="2924175"/>
            <a:ext cx="1841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a:solidFill>
                <a:srgbClr val="000066"/>
              </a:solidFill>
              <a:ea typeface="楷体_GB2312" pitchFamily="49" charset="-122"/>
            </a:endParaRPr>
          </a:p>
        </p:txBody>
      </p:sp>
      <p:sp>
        <p:nvSpPr>
          <p:cNvPr id="10" name="矩形 2"/>
          <p:cNvSpPr>
            <a:spLocks noChangeArrowheads="1"/>
          </p:cNvSpPr>
          <p:nvPr/>
        </p:nvSpPr>
        <p:spPr bwMode="auto">
          <a:xfrm>
            <a:off x="2703513" y="2905125"/>
            <a:ext cx="1117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r>
              <a:rPr lang="en-US" altLang="zh-CN" sz="3200">
                <a:solidFill>
                  <a:srgbClr val="FF0000"/>
                </a:solidFill>
                <a:sym typeface="Wingdings" panose="05000000000000000000" pitchFamily="2" charset="2"/>
              </a:rPr>
              <a:t>O(n)</a:t>
            </a:r>
            <a:r>
              <a:rPr lang="en-US" altLang="zh-CN" sz="3200">
                <a:sym typeface="Wingdings" panose="05000000000000000000" pitchFamily="2" charset="2"/>
              </a:rPr>
              <a:t> </a:t>
            </a:r>
            <a:endParaRPr lang="zh-CN" altLang="en-US"/>
          </a:p>
        </p:txBody>
      </p:sp>
      <p:sp>
        <p:nvSpPr>
          <p:cNvPr id="11" name="矩形 2"/>
          <p:cNvSpPr>
            <a:spLocks noChangeArrowheads="1"/>
          </p:cNvSpPr>
          <p:nvPr/>
        </p:nvSpPr>
        <p:spPr bwMode="auto">
          <a:xfrm>
            <a:off x="2413000" y="3986213"/>
            <a:ext cx="161766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r>
              <a:rPr lang="en-US" altLang="zh-CN" sz="3200">
                <a:solidFill>
                  <a:srgbClr val="FF0000"/>
                </a:solidFill>
                <a:sym typeface="Wingdings" panose="05000000000000000000" pitchFamily="2" charset="2"/>
              </a:rPr>
              <a:t>2T(n/2)</a:t>
            </a:r>
            <a:r>
              <a:rPr lang="en-US" altLang="zh-CN" sz="3200">
                <a:sym typeface="Wingdings" panose="05000000000000000000" pitchFamily="2" charset="2"/>
              </a:rPr>
              <a:t> </a:t>
            </a:r>
            <a:endParaRPr lang="zh-CN" altLang="en-US"/>
          </a:p>
        </p:txBody>
      </p:sp>
      <p:sp>
        <p:nvSpPr>
          <p:cNvPr id="12" name="矩形 2"/>
          <p:cNvSpPr>
            <a:spLocks noChangeArrowheads="1"/>
          </p:cNvSpPr>
          <p:nvPr/>
        </p:nvSpPr>
        <p:spPr bwMode="auto">
          <a:xfrm>
            <a:off x="7897813" y="1809750"/>
            <a:ext cx="1117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r>
              <a:rPr lang="en-US" altLang="zh-CN" sz="3200">
                <a:solidFill>
                  <a:srgbClr val="FF0000"/>
                </a:solidFill>
                <a:sym typeface="Wingdings" panose="05000000000000000000" pitchFamily="2" charset="2"/>
              </a:rPr>
              <a:t>O(n)</a:t>
            </a:r>
            <a:r>
              <a:rPr lang="en-US" altLang="zh-CN" sz="3200">
                <a:sym typeface="Wingdings" panose="05000000000000000000" pitchFamily="2" charset="2"/>
              </a:rPr>
              <a:t> </a:t>
            </a:r>
            <a:endParaRPr lang="zh-CN" altLang="en-US"/>
          </a:p>
        </p:txBody>
      </p:sp>
      <p:sp>
        <p:nvSpPr>
          <p:cNvPr id="13" name="矩形 2"/>
          <p:cNvSpPr>
            <a:spLocks noChangeArrowheads="1"/>
          </p:cNvSpPr>
          <p:nvPr/>
        </p:nvSpPr>
        <p:spPr bwMode="auto">
          <a:xfrm>
            <a:off x="7837488" y="3060700"/>
            <a:ext cx="1117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r>
              <a:rPr lang="en-US" altLang="zh-CN" sz="3200">
                <a:solidFill>
                  <a:srgbClr val="FF0000"/>
                </a:solidFill>
                <a:sym typeface="Wingdings" panose="05000000000000000000" pitchFamily="2" charset="2"/>
              </a:rPr>
              <a:t>O(n)</a:t>
            </a:r>
            <a:r>
              <a:rPr lang="en-US" altLang="zh-CN" sz="3200">
                <a:sym typeface="Wingdings" panose="05000000000000000000" pitchFamily="2" charset="2"/>
              </a:rPr>
              <a:t> </a:t>
            </a:r>
            <a:endParaRPr lang="zh-CN" altLang="en-US"/>
          </a:p>
        </p:txBody>
      </p:sp>
      <p:sp>
        <p:nvSpPr>
          <p:cNvPr id="14" name="矩形 2"/>
          <p:cNvSpPr>
            <a:spLocks noChangeArrowheads="1"/>
          </p:cNvSpPr>
          <p:nvPr/>
        </p:nvSpPr>
        <p:spPr bwMode="auto">
          <a:xfrm>
            <a:off x="1858963" y="5191125"/>
            <a:ext cx="1117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r>
              <a:rPr lang="en-US" altLang="zh-CN" sz="3200">
                <a:solidFill>
                  <a:srgbClr val="FF0000"/>
                </a:solidFill>
                <a:sym typeface="Wingdings" panose="05000000000000000000" pitchFamily="2" charset="2"/>
              </a:rPr>
              <a:t>O(1)</a:t>
            </a:r>
            <a:r>
              <a:rPr lang="en-US" altLang="zh-CN" sz="3200">
                <a:sym typeface="Wingdings" panose="05000000000000000000" pitchFamily="2" charset="2"/>
              </a:rPr>
              <a:t> </a:t>
            </a:r>
            <a:endParaRPr lang="zh-CN" altLang="en-US"/>
          </a:p>
        </p:txBody>
      </p:sp>
      <p:sp>
        <p:nvSpPr>
          <p:cNvPr id="15" name="矩形 2"/>
          <p:cNvSpPr>
            <a:spLocks noChangeArrowheads="1"/>
          </p:cNvSpPr>
          <p:nvPr/>
        </p:nvSpPr>
        <p:spPr bwMode="auto">
          <a:xfrm>
            <a:off x="5754688" y="4981575"/>
            <a:ext cx="1117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r>
              <a:rPr lang="en-US" altLang="zh-CN" sz="3200">
                <a:solidFill>
                  <a:srgbClr val="FF0000"/>
                </a:solidFill>
                <a:sym typeface="Wingdings" panose="05000000000000000000" pitchFamily="2" charset="2"/>
              </a:rPr>
              <a:t>O(1)</a:t>
            </a:r>
            <a:r>
              <a:rPr lang="en-US" altLang="zh-CN" sz="3200">
                <a:sym typeface="Wingdings" panose="05000000000000000000" pitchFamily="2" charset="2"/>
              </a:rPr>
              <a:t> </a:t>
            </a:r>
            <a:endParaRPr lang="zh-CN" altLang="en-US"/>
          </a:p>
        </p:txBody>
      </p:sp>
      <p:grpSp>
        <p:nvGrpSpPr>
          <p:cNvPr id="2" name="Group 13"/>
          <p:cNvGrpSpPr>
            <a:grpSpLocks/>
          </p:cNvGrpSpPr>
          <p:nvPr/>
        </p:nvGrpSpPr>
        <p:grpSpPr bwMode="auto">
          <a:xfrm>
            <a:off x="1468438" y="2638425"/>
            <a:ext cx="6988175" cy="1981200"/>
            <a:chOff x="657" y="1253"/>
            <a:chExt cx="4402" cy="1248"/>
          </a:xfrm>
        </p:grpSpPr>
        <p:sp>
          <p:nvSpPr>
            <p:cNvPr id="60425" name="AutoShape 9"/>
            <p:cNvSpPr>
              <a:spLocks noChangeArrowheads="1"/>
            </p:cNvSpPr>
            <p:nvPr/>
          </p:nvSpPr>
          <p:spPr bwMode="auto">
            <a:xfrm>
              <a:off x="657" y="1253"/>
              <a:ext cx="4402" cy="1248"/>
            </a:xfrm>
            <a:prstGeom prst="roundRect">
              <a:avLst>
                <a:gd name="adj" fmla="val 16667"/>
              </a:avLst>
            </a:prstGeom>
            <a:solidFill>
              <a:schemeClr val="bg1"/>
            </a:solidFill>
            <a:ln w="38100">
              <a:solidFill>
                <a:srgbClr val="063DE8"/>
              </a:solidFill>
              <a:round/>
              <a:headEnd/>
              <a:tailEnd/>
            </a:ln>
            <a:effectLst/>
          </p:spPr>
          <p:txBody>
            <a:bodyPr>
              <a:spAutoFit/>
            </a:bodyPr>
            <a:lstStyle/>
            <a:p>
              <a:pPr>
                <a:spcBef>
                  <a:spcPct val="20000"/>
                </a:spcBef>
                <a:buClr>
                  <a:schemeClr val="accent1"/>
                </a:buClr>
                <a:buSzPct val="65000"/>
                <a:buFont typeface="Wingdings" panose="05000000000000000000" pitchFamily="2" charset="2"/>
                <a:buNone/>
                <a:defRPr/>
              </a:pPr>
              <a:r>
                <a:rPr lang="zh-CN" altLang="en-US" sz="2400" b="1">
                  <a:ea typeface="黑体" pitchFamily="49" charset="-122"/>
                  <a:cs typeface="Times New Roman" pitchFamily="18" charset="0"/>
                </a:rPr>
                <a:t>复杂度分析</a:t>
              </a:r>
            </a:p>
            <a:p>
              <a:pPr>
                <a:spcBef>
                  <a:spcPct val="20000"/>
                </a:spcBef>
                <a:buClr>
                  <a:schemeClr val="accent1"/>
                </a:buClr>
                <a:buSzPct val="65000"/>
                <a:buFont typeface="Wingdings" panose="05000000000000000000" pitchFamily="2" charset="2"/>
                <a:buNone/>
                <a:defRPr/>
              </a:pPr>
              <a:endParaRPr lang="zh-CN" altLang="en-US" sz="2400" b="1">
                <a:effectLst>
                  <a:outerShdw blurRad="38100" dist="38100" dir="2700000" algn="tl">
                    <a:srgbClr val="C0C0C0"/>
                  </a:outerShdw>
                </a:effectLst>
                <a:ea typeface="黑体" pitchFamily="49" charset="-122"/>
                <a:cs typeface="Times New Roman" pitchFamily="18" charset="0"/>
              </a:endParaRPr>
            </a:p>
            <a:p>
              <a:pPr>
                <a:spcBef>
                  <a:spcPct val="20000"/>
                </a:spcBef>
                <a:buClr>
                  <a:schemeClr val="accent1"/>
                </a:buClr>
                <a:buSzPct val="65000"/>
                <a:buFont typeface="Wingdings" panose="05000000000000000000" pitchFamily="2" charset="2"/>
                <a:buNone/>
                <a:defRPr/>
              </a:pPr>
              <a:endParaRPr lang="zh-CN" altLang="en-US" sz="2400" b="1">
                <a:ea typeface="黑体" pitchFamily="49" charset="-122"/>
                <a:cs typeface="Times New Roman" pitchFamily="18" charset="0"/>
              </a:endParaRPr>
            </a:p>
            <a:p>
              <a:pPr algn="ctr">
                <a:spcBef>
                  <a:spcPct val="20000"/>
                </a:spcBef>
                <a:buClr>
                  <a:schemeClr val="accent1"/>
                </a:buClr>
                <a:buSzPct val="65000"/>
                <a:buFont typeface="Wingdings" panose="05000000000000000000" pitchFamily="2" charset="2"/>
                <a:buNone/>
                <a:defRPr/>
              </a:pPr>
              <a:r>
                <a:rPr lang="en-US" altLang="zh-CN" sz="2400" b="1">
                  <a:ea typeface="黑体" pitchFamily="49" charset="-122"/>
                  <a:cs typeface="Times New Roman" pitchFamily="18" charset="0"/>
                </a:rPr>
                <a:t>T(n)=O(nlogn)</a:t>
              </a:r>
              <a:endParaRPr lang="en-US" altLang="zh-CN" sz="2400" b="1">
                <a:solidFill>
                  <a:srgbClr val="FF0000"/>
                </a:solidFill>
                <a:ea typeface="黑体" pitchFamily="49" charset="-122"/>
                <a:cs typeface="Times New Roman" pitchFamily="18" charset="0"/>
                <a:sym typeface="Wingdings" pitchFamily="2" charset="2"/>
              </a:endParaRPr>
            </a:p>
          </p:txBody>
        </p:sp>
        <p:graphicFrame>
          <p:nvGraphicFramePr>
            <p:cNvPr id="81934" name="Object 2"/>
            <p:cNvGraphicFramePr>
              <a:graphicFrameLocks noChangeAspect="1"/>
            </p:cNvGraphicFramePr>
            <p:nvPr/>
          </p:nvGraphicFramePr>
          <p:xfrm>
            <a:off x="1701" y="1389"/>
            <a:ext cx="2677" cy="627"/>
          </p:xfrm>
          <a:graphic>
            <a:graphicData uri="http://schemas.openxmlformats.org/presentationml/2006/ole">
              <mc:AlternateContent xmlns:mc="http://schemas.openxmlformats.org/markup-compatibility/2006">
                <mc:Choice xmlns:v="urn:schemas-microsoft-com:vml" Requires="v">
                  <p:oleObj spid="_x0000_s81936" name="公式" r:id="rId3" imgW="1955800" imgH="457200" progId="Equation.3">
                    <p:embed/>
                  </p:oleObj>
                </mc:Choice>
                <mc:Fallback>
                  <p:oleObj name="公式" r:id="rId3" imgW="1955800" imgH="457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 y="1389"/>
                          <a:ext cx="2677"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2"/>
          <p:cNvSpPr>
            <a:spLocks noGrp="1" noChangeArrowheads="1"/>
          </p:cNvSpPr>
          <p:nvPr>
            <p:ph type="title" idx="4294967295"/>
          </p:nvPr>
        </p:nvSpPr>
        <p:spPr>
          <a:xfrm>
            <a:off x="428625" y="285750"/>
            <a:ext cx="8077200" cy="855663"/>
          </a:xfrm>
        </p:spPr>
        <p:txBody>
          <a:bodyPr/>
          <a:lstStyle/>
          <a:p>
            <a:r>
              <a:rPr lang="zh-CN" altLang="en-US" smtClean="0"/>
              <a:t>学习要点</a:t>
            </a:r>
          </a:p>
        </p:txBody>
      </p:sp>
      <p:sp>
        <p:nvSpPr>
          <p:cNvPr id="26627" name="Rectangle 3"/>
          <p:cNvSpPr>
            <a:spLocks noGrp="1" noChangeArrowheads="1"/>
          </p:cNvSpPr>
          <p:nvPr>
            <p:ph type="body" idx="1"/>
          </p:nvPr>
        </p:nvSpPr>
        <p:spPr>
          <a:xfrm>
            <a:off x="357188" y="1052513"/>
            <a:ext cx="8404225" cy="5589587"/>
          </a:xfrm>
        </p:spPr>
        <p:txBody>
          <a:bodyPr/>
          <a:lstStyle/>
          <a:p>
            <a:pPr>
              <a:defRPr/>
            </a:pPr>
            <a:r>
              <a:rPr lang="zh-CN" altLang="en-US" sz="2800" b="1" dirty="0"/>
              <a:t>理解递归的概念</a:t>
            </a:r>
          </a:p>
          <a:p>
            <a:pPr>
              <a:defRPr/>
            </a:pPr>
            <a:r>
              <a:rPr lang="zh-CN" altLang="en-US" sz="2800" b="1" dirty="0"/>
              <a:t>掌握设计有效算法的分治策略</a:t>
            </a:r>
            <a:endParaRPr lang="zh-CN" altLang="en-US" sz="2800" b="1" dirty="0">
              <a:sym typeface="Symbol" panose="05050102010706020507" pitchFamily="18" charset="2"/>
            </a:endParaRPr>
          </a:p>
          <a:p>
            <a:pPr>
              <a:defRPr/>
            </a:pPr>
            <a:endParaRPr lang="en-US" altLang="zh-CN" sz="2800" b="1" dirty="0"/>
          </a:p>
          <a:p>
            <a:pPr>
              <a:defRPr/>
            </a:pPr>
            <a:r>
              <a:rPr lang="zh-CN" altLang="en-US" sz="2800" b="1" dirty="0"/>
              <a:t>通过下面的范例学习分治策略设计技巧</a:t>
            </a:r>
          </a:p>
          <a:p>
            <a:pPr>
              <a:buFont typeface="Wingdings" panose="05000000000000000000" pitchFamily="2" charset="2"/>
              <a:buNone/>
              <a:defRPr/>
            </a:pPr>
            <a:r>
              <a:rPr lang="zh-CN" altLang="en-US" sz="2800" b="1" dirty="0"/>
              <a:t>（</a:t>
            </a:r>
            <a:r>
              <a:rPr lang="en-US" altLang="zh-CN" sz="2800" b="1" dirty="0"/>
              <a:t>1</a:t>
            </a:r>
            <a:r>
              <a:rPr lang="zh-CN" altLang="en-US" sz="2800" b="1" dirty="0"/>
              <a:t>）二分搜索技术； </a:t>
            </a:r>
          </a:p>
          <a:p>
            <a:pPr>
              <a:buFont typeface="Wingdings" panose="05000000000000000000" pitchFamily="2" charset="2"/>
              <a:buNone/>
              <a:defRPr/>
            </a:pPr>
            <a:r>
              <a:rPr lang="zh-CN" altLang="en-US" sz="2800" b="1" dirty="0"/>
              <a:t>（</a:t>
            </a:r>
            <a:r>
              <a:rPr lang="en-US" altLang="zh-CN" sz="2800" b="1" dirty="0"/>
              <a:t>2</a:t>
            </a:r>
            <a:r>
              <a:rPr lang="zh-CN" altLang="en-US" sz="2800" b="1" dirty="0"/>
              <a:t>）大整数乘法；</a:t>
            </a:r>
          </a:p>
          <a:p>
            <a:pPr marL="0" indent="0">
              <a:buFont typeface="Wingdings" panose="05000000000000000000" pitchFamily="2" charset="2"/>
              <a:buNone/>
              <a:defRPr/>
            </a:pPr>
            <a:r>
              <a:rPr lang="zh-CN" altLang="en-US" sz="2800" b="1" dirty="0"/>
              <a:t>（</a:t>
            </a:r>
            <a:r>
              <a:rPr lang="en-US" altLang="zh-CN" sz="2800" b="1" dirty="0"/>
              <a:t>3</a:t>
            </a:r>
            <a:r>
              <a:rPr lang="zh-CN" altLang="en-US" sz="2800" b="1" dirty="0"/>
              <a:t>）棋盘覆盖；</a:t>
            </a:r>
          </a:p>
          <a:p>
            <a:pPr>
              <a:buFont typeface="Wingdings" panose="05000000000000000000" pitchFamily="2" charset="2"/>
              <a:buNone/>
              <a:defRPr/>
            </a:pPr>
            <a:r>
              <a:rPr lang="zh-CN" altLang="en-US" sz="2800" b="1" dirty="0"/>
              <a:t>（</a:t>
            </a:r>
            <a:r>
              <a:rPr lang="en-US" altLang="zh-CN" sz="2800" b="1" dirty="0"/>
              <a:t>4</a:t>
            </a:r>
            <a:r>
              <a:rPr lang="zh-CN" altLang="en-US" sz="2800" b="1" dirty="0"/>
              <a:t>）合并排序和快速排序；</a:t>
            </a:r>
          </a:p>
          <a:p>
            <a:pPr>
              <a:buFont typeface="Wingdings" panose="05000000000000000000" pitchFamily="2" charset="2"/>
              <a:buNone/>
              <a:defRPr/>
            </a:pPr>
            <a:r>
              <a:rPr lang="zh-CN" altLang="en-US" sz="2800" b="1" dirty="0"/>
              <a:t>（</a:t>
            </a:r>
            <a:r>
              <a:rPr lang="en-US" altLang="zh-CN" sz="2800" b="1" dirty="0"/>
              <a:t>5</a:t>
            </a:r>
            <a:r>
              <a:rPr lang="zh-CN" altLang="en-US" sz="2800" b="1" dirty="0"/>
              <a:t>）线性时间选择；</a:t>
            </a:r>
          </a:p>
          <a:p>
            <a:pPr>
              <a:buFont typeface="Wingdings" panose="05000000000000000000" pitchFamily="2" charset="2"/>
              <a:buNone/>
              <a:defRPr/>
            </a:pPr>
            <a:r>
              <a:rPr lang="zh-CN" altLang="en-US" sz="2800" b="1" dirty="0"/>
              <a:t>（</a:t>
            </a:r>
            <a:r>
              <a:rPr lang="en-US" altLang="zh-CN" sz="2800" b="1" dirty="0"/>
              <a:t>6</a:t>
            </a:r>
            <a:r>
              <a:rPr lang="zh-CN" altLang="en-US" sz="2800" b="1" dirty="0"/>
              <a:t>）最接近点对问题 ；</a:t>
            </a:r>
            <a:endParaRPr lang="en-US" altLang="zh-CN" sz="2800" b="1" dirty="0"/>
          </a:p>
          <a:p>
            <a:pPr>
              <a:buFont typeface="Wingdings" panose="05000000000000000000" pitchFamily="2" charset="2"/>
              <a:buNone/>
              <a:defRPr/>
            </a:pPr>
            <a:r>
              <a:rPr lang="zh-CN" altLang="en-US" sz="2800" b="1" dirty="0"/>
              <a:t>（</a:t>
            </a:r>
            <a:r>
              <a:rPr lang="en-US" altLang="zh-CN" sz="2800" b="1" dirty="0"/>
              <a:t>7</a:t>
            </a:r>
            <a:r>
              <a:rPr lang="zh-CN" altLang="en-US" sz="2800" b="1" dirty="0"/>
              <a:t>）</a:t>
            </a:r>
            <a:r>
              <a:rPr lang="zh-CN" altLang="en-US" sz="2800" b="1" dirty="0">
                <a:solidFill>
                  <a:srgbClr val="FF0000"/>
                </a:solidFill>
              </a:rPr>
              <a:t>循环赛日程表</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63588" y="241300"/>
            <a:ext cx="4775200" cy="695325"/>
          </a:xfrm>
        </p:spPr>
        <p:txBody>
          <a:bodyPr lIns="0" tIns="12700" rIns="0" bIns="0" rtlCol="0">
            <a:spAutoFit/>
          </a:bodyPr>
          <a:lstStyle/>
          <a:p>
            <a:pPr marL="12700">
              <a:spcBef>
                <a:spcPts val="100"/>
              </a:spcBef>
              <a:defRPr/>
            </a:pPr>
            <a:r>
              <a:rPr dirty="0"/>
              <a:t>2.11</a:t>
            </a:r>
            <a:r>
              <a:rPr spc="-20" dirty="0"/>
              <a:t> 循环赛日程表</a:t>
            </a:r>
          </a:p>
        </p:txBody>
      </p:sp>
      <p:sp>
        <p:nvSpPr>
          <p:cNvPr id="83971" name="object 6"/>
          <p:cNvSpPr txBox="1">
            <a:spLocks noChangeArrowheads="1"/>
          </p:cNvSpPr>
          <p:nvPr/>
        </p:nvSpPr>
        <p:spPr bwMode="auto">
          <a:xfrm>
            <a:off x="623888" y="982663"/>
            <a:ext cx="7550150"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5410" rIns="0" bIns="0">
            <a:spAutoFit/>
          </a:bodyPr>
          <a:lstStyle>
            <a:lvl1pPr marL="127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825"/>
              </a:spcBef>
            </a:pPr>
            <a:r>
              <a:rPr lang="zh-CN" altLang="zh-CN" sz="2400">
                <a:latin typeface="微软雅黑" panose="020B0503020204020204" pitchFamily="34" charset="-122"/>
                <a:ea typeface="微软雅黑" panose="020B0503020204020204" pitchFamily="34" charset="-122"/>
              </a:rPr>
              <a:t>有</a:t>
            </a:r>
            <a:r>
              <a:rPr lang="zh-CN" altLang="zh-CN" sz="2400">
                <a:cs typeface="Arial" panose="020B0604020202020204" pitchFamily="34" charset="0"/>
              </a:rPr>
              <a:t>n=2</a:t>
            </a:r>
            <a:r>
              <a:rPr lang="zh-CN" altLang="zh-CN" sz="2400" baseline="30000">
                <a:cs typeface="Arial" panose="020B0604020202020204" pitchFamily="34" charset="0"/>
              </a:rPr>
              <a:t>k</a:t>
            </a:r>
            <a:r>
              <a:rPr lang="zh-CN" altLang="zh-CN" sz="2400">
                <a:latin typeface="微软雅黑" panose="020B0503020204020204" pitchFamily="34" charset="-122"/>
                <a:ea typeface="微软雅黑" panose="020B0503020204020204" pitchFamily="34" charset="-122"/>
              </a:rPr>
              <a:t>名选手，设计一个满足以下要求的比赛日程表：</a:t>
            </a:r>
          </a:p>
          <a:p>
            <a:pPr>
              <a:lnSpc>
                <a:spcPct val="120000"/>
              </a:lnSpc>
              <a:spcBef>
                <a:spcPts val="163"/>
              </a:spcBef>
            </a:pPr>
            <a:r>
              <a:rPr lang="zh-CN" altLang="zh-CN" sz="2400">
                <a:latin typeface="黑体" panose="02010609060101010101" pitchFamily="49" charset="-122"/>
                <a:ea typeface="黑体" panose="02010609060101010101" pitchFamily="49" charset="-122"/>
              </a:rPr>
              <a:t>(1)每个选手必须与其他n-1个选手各赛一次；</a:t>
            </a:r>
            <a:endParaRPr lang="en-US" altLang="zh-CN" sz="2400">
              <a:latin typeface="黑体" panose="02010609060101010101" pitchFamily="49" charset="-122"/>
              <a:ea typeface="黑体" panose="02010609060101010101" pitchFamily="49" charset="-122"/>
            </a:endParaRPr>
          </a:p>
          <a:p>
            <a:pPr>
              <a:lnSpc>
                <a:spcPct val="120000"/>
              </a:lnSpc>
              <a:spcBef>
                <a:spcPts val="163"/>
              </a:spcBef>
            </a:pPr>
            <a:r>
              <a:rPr lang="zh-CN" altLang="zh-CN" sz="2400">
                <a:latin typeface="黑体" panose="02010609060101010101" pitchFamily="49" charset="-122"/>
                <a:ea typeface="黑体" panose="02010609060101010101" pitchFamily="49" charset="-122"/>
              </a:rPr>
              <a:t>(2)每个选手一天只能赛一次；</a:t>
            </a:r>
          </a:p>
          <a:p>
            <a:pPr>
              <a:spcBef>
                <a:spcPts val="575"/>
              </a:spcBef>
            </a:pPr>
            <a:r>
              <a:rPr lang="zh-CN" altLang="zh-CN" sz="2400">
                <a:latin typeface="黑体" panose="02010609060101010101" pitchFamily="49" charset="-122"/>
                <a:ea typeface="黑体" panose="02010609060101010101" pitchFamily="49" charset="-122"/>
              </a:rPr>
              <a:t>(3)循环赛一共进行n-1天。</a:t>
            </a:r>
          </a:p>
        </p:txBody>
      </p:sp>
      <p:graphicFrame>
        <p:nvGraphicFramePr>
          <p:cNvPr id="7" name="object 7"/>
          <p:cNvGraphicFramePr>
            <a:graphicFrameLocks noGrp="1"/>
          </p:cNvGraphicFramePr>
          <p:nvPr/>
        </p:nvGraphicFramePr>
        <p:xfrm>
          <a:off x="1284288" y="3094038"/>
          <a:ext cx="6208713" cy="1870076"/>
        </p:xfrm>
        <a:graphic>
          <a:graphicData uri="http://schemas.openxmlformats.org/drawingml/2006/table">
            <a:tbl>
              <a:tblPr firstRow="1" bandRow="1">
                <a:tableStyleId>{2D5ABB26-0587-4C30-8999-92F81FD0307C}</a:tableStyleId>
              </a:tblPr>
              <a:tblGrid>
                <a:gridCol w="819109">
                  <a:extLst>
                    <a:ext uri="{9D8B030D-6E8A-4147-A177-3AD203B41FA5}">
                      <a16:colId xmlns:a16="http://schemas.microsoft.com/office/drawing/2014/main" val="20000"/>
                    </a:ext>
                  </a:extLst>
                </a:gridCol>
                <a:gridCol w="819109">
                  <a:extLst>
                    <a:ext uri="{9D8B030D-6E8A-4147-A177-3AD203B41FA5}">
                      <a16:colId xmlns:a16="http://schemas.microsoft.com/office/drawing/2014/main" val="20001"/>
                    </a:ext>
                  </a:extLst>
                </a:gridCol>
                <a:gridCol w="450191">
                  <a:extLst>
                    <a:ext uri="{9D8B030D-6E8A-4147-A177-3AD203B41FA5}">
                      <a16:colId xmlns:a16="http://schemas.microsoft.com/office/drawing/2014/main" val="20002"/>
                    </a:ext>
                  </a:extLst>
                </a:gridCol>
                <a:gridCol w="504164">
                  <a:extLst>
                    <a:ext uri="{9D8B030D-6E8A-4147-A177-3AD203B41FA5}">
                      <a16:colId xmlns:a16="http://schemas.microsoft.com/office/drawing/2014/main" val="20003"/>
                    </a:ext>
                  </a:extLst>
                </a:gridCol>
                <a:gridCol w="360026">
                  <a:extLst>
                    <a:ext uri="{9D8B030D-6E8A-4147-A177-3AD203B41FA5}">
                      <a16:colId xmlns:a16="http://schemas.microsoft.com/office/drawing/2014/main" val="20004"/>
                    </a:ext>
                  </a:extLst>
                </a:gridCol>
                <a:gridCol w="1151832">
                  <a:extLst>
                    <a:ext uri="{9D8B030D-6E8A-4147-A177-3AD203B41FA5}">
                      <a16:colId xmlns:a16="http://schemas.microsoft.com/office/drawing/2014/main" val="20005"/>
                    </a:ext>
                  </a:extLst>
                </a:gridCol>
                <a:gridCol w="1080080">
                  <a:extLst>
                    <a:ext uri="{9D8B030D-6E8A-4147-A177-3AD203B41FA5}">
                      <a16:colId xmlns:a16="http://schemas.microsoft.com/office/drawing/2014/main" val="20006"/>
                    </a:ext>
                  </a:extLst>
                </a:gridCol>
                <a:gridCol w="1024202">
                  <a:extLst>
                    <a:ext uri="{9D8B030D-6E8A-4147-A177-3AD203B41FA5}">
                      <a16:colId xmlns:a16="http://schemas.microsoft.com/office/drawing/2014/main" val="20007"/>
                    </a:ext>
                  </a:extLst>
                </a:gridCol>
              </a:tblGrid>
              <a:tr h="467519">
                <a:tc>
                  <a:txBody>
                    <a:bodyPr/>
                    <a:lstStyle/>
                    <a:p>
                      <a:pPr marL="91440">
                        <a:lnSpc>
                          <a:spcPct val="100000"/>
                        </a:lnSpc>
                        <a:spcBef>
                          <a:spcPts val="315"/>
                        </a:spcBef>
                      </a:pPr>
                      <a:r>
                        <a:rPr sz="1800" b="1" spc="-20" dirty="0">
                          <a:solidFill>
                            <a:srgbClr val="FFFFFF"/>
                          </a:solidFill>
                          <a:latin typeface="Arial"/>
                          <a:cs typeface="Arial"/>
                        </a:rPr>
                        <a:t>Day1</a:t>
                      </a:r>
                      <a:endParaRPr sz="1800">
                        <a:latin typeface="Arial"/>
                        <a:cs typeface="Arial"/>
                      </a:endParaRPr>
                    </a:p>
                  </a:txBody>
                  <a:tcPr marL="0" marR="0" marT="4001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C9900"/>
                    </a:solidFill>
                  </a:tcPr>
                </a:tc>
                <a:tc>
                  <a:txBody>
                    <a:bodyPr/>
                    <a:lstStyle/>
                    <a:p>
                      <a:pPr marL="91440">
                        <a:lnSpc>
                          <a:spcPct val="100000"/>
                        </a:lnSpc>
                        <a:spcBef>
                          <a:spcPts val="315"/>
                        </a:spcBef>
                      </a:pPr>
                      <a:r>
                        <a:rPr sz="1800" b="1" spc="-20" dirty="0">
                          <a:solidFill>
                            <a:srgbClr val="FFFFFF"/>
                          </a:solidFill>
                          <a:latin typeface="Arial"/>
                          <a:cs typeface="Arial"/>
                        </a:rPr>
                        <a:t>Day2</a:t>
                      </a:r>
                      <a:endParaRPr sz="1800">
                        <a:latin typeface="Arial"/>
                        <a:cs typeface="Arial"/>
                      </a:endParaRPr>
                    </a:p>
                  </a:txBody>
                  <a:tcPr marL="0" marR="0" marT="4001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C9900"/>
                    </a:solidFill>
                  </a:tcPr>
                </a:tc>
                <a:tc>
                  <a:txBody>
                    <a:bodyPr/>
                    <a:lstStyle/>
                    <a:p>
                      <a:pPr marL="91440">
                        <a:lnSpc>
                          <a:spcPct val="100000"/>
                        </a:lnSpc>
                        <a:spcBef>
                          <a:spcPts val="315"/>
                        </a:spcBef>
                      </a:pPr>
                      <a:r>
                        <a:rPr sz="1800" b="1" spc="-50" dirty="0">
                          <a:solidFill>
                            <a:srgbClr val="FFFFFF"/>
                          </a:solidFill>
                          <a:latin typeface="Arial"/>
                          <a:cs typeface="Arial"/>
                        </a:rPr>
                        <a:t>…</a:t>
                      </a:r>
                      <a:endParaRPr sz="1800">
                        <a:latin typeface="Arial"/>
                        <a:cs typeface="Arial"/>
                      </a:endParaRPr>
                    </a:p>
                  </a:txBody>
                  <a:tcPr marL="0" marR="0" marT="4001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C9900"/>
                    </a:solidFill>
                  </a:tcPr>
                </a:tc>
                <a:tc>
                  <a:txBody>
                    <a:bodyPr/>
                    <a:lstStyle/>
                    <a:p>
                      <a:pPr marL="91440">
                        <a:lnSpc>
                          <a:spcPct val="100000"/>
                        </a:lnSpc>
                        <a:spcBef>
                          <a:spcPts val="315"/>
                        </a:spcBef>
                      </a:pPr>
                      <a:r>
                        <a:rPr sz="1800" b="1" spc="-50" dirty="0">
                          <a:solidFill>
                            <a:srgbClr val="FFFFFF"/>
                          </a:solidFill>
                          <a:latin typeface="Arial"/>
                          <a:cs typeface="Arial"/>
                        </a:rPr>
                        <a:t>…</a:t>
                      </a:r>
                      <a:endParaRPr sz="1800">
                        <a:latin typeface="Arial"/>
                        <a:cs typeface="Arial"/>
                      </a:endParaRPr>
                    </a:p>
                  </a:txBody>
                  <a:tcPr marL="0" marR="0" marT="4001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C9900"/>
                    </a:solidFill>
                  </a:tcPr>
                </a:tc>
                <a:tc>
                  <a:txBody>
                    <a:bodyPr/>
                    <a:lstStyle/>
                    <a:p>
                      <a:pPr marL="91440">
                        <a:lnSpc>
                          <a:spcPct val="100000"/>
                        </a:lnSpc>
                        <a:spcBef>
                          <a:spcPts val="315"/>
                        </a:spcBef>
                      </a:pPr>
                      <a:r>
                        <a:rPr sz="1800" b="1" spc="-50" dirty="0">
                          <a:solidFill>
                            <a:srgbClr val="FFFFFF"/>
                          </a:solidFill>
                          <a:latin typeface="Arial"/>
                          <a:cs typeface="Arial"/>
                        </a:rPr>
                        <a:t>…</a:t>
                      </a:r>
                      <a:endParaRPr sz="1800">
                        <a:latin typeface="Arial"/>
                        <a:cs typeface="Arial"/>
                      </a:endParaRPr>
                    </a:p>
                  </a:txBody>
                  <a:tcPr marL="0" marR="0" marT="4001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C9900"/>
                    </a:solidFill>
                  </a:tcPr>
                </a:tc>
                <a:tc>
                  <a:txBody>
                    <a:bodyPr/>
                    <a:lstStyle/>
                    <a:p>
                      <a:pPr marL="92075">
                        <a:lnSpc>
                          <a:spcPct val="100000"/>
                        </a:lnSpc>
                        <a:spcBef>
                          <a:spcPts val="315"/>
                        </a:spcBef>
                      </a:pPr>
                      <a:r>
                        <a:rPr sz="1800" b="1" spc="-10" dirty="0">
                          <a:solidFill>
                            <a:srgbClr val="FFFFFF"/>
                          </a:solidFill>
                          <a:latin typeface="Arial"/>
                          <a:cs typeface="Arial"/>
                        </a:rPr>
                        <a:t>Day(n-</a:t>
                      </a:r>
                      <a:r>
                        <a:rPr sz="1800" b="1" spc="-35" dirty="0">
                          <a:solidFill>
                            <a:srgbClr val="FFFFFF"/>
                          </a:solidFill>
                          <a:latin typeface="Arial"/>
                          <a:cs typeface="Arial"/>
                        </a:rPr>
                        <a:t>3)</a:t>
                      </a:r>
                      <a:endParaRPr sz="1800">
                        <a:latin typeface="Arial"/>
                        <a:cs typeface="Arial"/>
                      </a:endParaRPr>
                    </a:p>
                  </a:txBody>
                  <a:tcPr marL="0" marR="0" marT="4001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C9900"/>
                    </a:solidFill>
                  </a:tcPr>
                </a:tc>
                <a:tc>
                  <a:txBody>
                    <a:bodyPr/>
                    <a:lstStyle/>
                    <a:p>
                      <a:pPr marL="92075">
                        <a:lnSpc>
                          <a:spcPct val="100000"/>
                        </a:lnSpc>
                        <a:spcBef>
                          <a:spcPts val="315"/>
                        </a:spcBef>
                      </a:pPr>
                      <a:r>
                        <a:rPr sz="1800" b="1" spc="-10" dirty="0">
                          <a:solidFill>
                            <a:srgbClr val="FFFFFF"/>
                          </a:solidFill>
                          <a:latin typeface="Arial"/>
                          <a:cs typeface="Arial"/>
                        </a:rPr>
                        <a:t>Day(n-</a:t>
                      </a:r>
                      <a:r>
                        <a:rPr sz="1800" b="1" spc="-25" dirty="0">
                          <a:solidFill>
                            <a:srgbClr val="FFFFFF"/>
                          </a:solidFill>
                          <a:latin typeface="Arial"/>
                          <a:cs typeface="Arial"/>
                        </a:rPr>
                        <a:t>2)</a:t>
                      </a:r>
                      <a:endParaRPr sz="1800">
                        <a:latin typeface="Arial"/>
                        <a:cs typeface="Arial"/>
                      </a:endParaRPr>
                    </a:p>
                  </a:txBody>
                  <a:tcPr marL="0" marR="0" marT="4001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C9900"/>
                    </a:solidFill>
                  </a:tcPr>
                </a:tc>
                <a:tc>
                  <a:txBody>
                    <a:bodyPr/>
                    <a:lstStyle/>
                    <a:p>
                      <a:pPr marL="92075">
                        <a:lnSpc>
                          <a:spcPct val="100000"/>
                        </a:lnSpc>
                        <a:spcBef>
                          <a:spcPts val="315"/>
                        </a:spcBef>
                      </a:pPr>
                      <a:r>
                        <a:rPr sz="1800" b="1" spc="-10" dirty="0">
                          <a:solidFill>
                            <a:srgbClr val="FFFFFF"/>
                          </a:solidFill>
                          <a:latin typeface="Arial"/>
                          <a:cs typeface="Arial"/>
                        </a:rPr>
                        <a:t>Day(n-</a:t>
                      </a:r>
                      <a:r>
                        <a:rPr sz="1800" b="1" spc="-25" dirty="0">
                          <a:solidFill>
                            <a:srgbClr val="FFFFFF"/>
                          </a:solidFill>
                          <a:latin typeface="Arial"/>
                          <a:cs typeface="Arial"/>
                        </a:rPr>
                        <a:t>1)</a:t>
                      </a:r>
                      <a:endParaRPr sz="1800">
                        <a:latin typeface="Arial"/>
                        <a:cs typeface="Arial"/>
                      </a:endParaRPr>
                    </a:p>
                  </a:txBody>
                  <a:tcPr marL="0" marR="0" marT="4001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C9900"/>
                    </a:solidFill>
                  </a:tcPr>
                </a:tc>
                <a:extLst>
                  <a:ext uri="{0D108BD9-81ED-4DB2-BD59-A6C34878D82A}">
                    <a16:rowId xmlns:a16="http://schemas.microsoft.com/office/drawing/2014/main" val="10000"/>
                  </a:ext>
                </a:extLst>
              </a:tr>
              <a:tr h="467519">
                <a:tc>
                  <a:txBody>
                    <a:bodyPr/>
                    <a:lstStyle/>
                    <a:p>
                      <a:pPr marL="91440">
                        <a:lnSpc>
                          <a:spcPct val="100000"/>
                        </a:lnSpc>
                        <a:spcBef>
                          <a:spcPts val="320"/>
                        </a:spcBef>
                      </a:pPr>
                      <a:r>
                        <a:rPr sz="1800" spc="-10" dirty="0">
                          <a:latin typeface="Arial"/>
                          <a:cs typeface="Arial"/>
                        </a:rPr>
                        <a:t>case1</a:t>
                      </a:r>
                      <a:endParaRPr sz="1800">
                        <a:latin typeface="Arial"/>
                        <a:cs typeface="Arial"/>
                      </a:endParaRPr>
                    </a:p>
                  </a:txBody>
                  <a:tcPr marL="0" marR="0" marT="4065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BDECA"/>
                    </a:solidFill>
                  </a:tcPr>
                </a:tc>
                <a:tc>
                  <a:txBody>
                    <a:bodyPr/>
                    <a:lstStyle/>
                    <a:p>
                      <a:pPr marL="91440">
                        <a:lnSpc>
                          <a:spcPct val="100000"/>
                        </a:lnSpc>
                        <a:spcBef>
                          <a:spcPts val="320"/>
                        </a:spcBef>
                      </a:pPr>
                      <a:r>
                        <a:rPr sz="1800" spc="-10" dirty="0">
                          <a:latin typeface="Arial"/>
                          <a:cs typeface="Arial"/>
                        </a:rPr>
                        <a:t>case1</a:t>
                      </a:r>
                      <a:endParaRPr sz="1800">
                        <a:latin typeface="Arial"/>
                        <a:cs typeface="Arial"/>
                      </a:endParaRPr>
                    </a:p>
                  </a:txBody>
                  <a:tcPr marL="0" marR="0" marT="4065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BDECA"/>
                    </a:solidFill>
                  </a:tcPr>
                </a:tc>
                <a:tc>
                  <a:txBody>
                    <a:bodyPr/>
                    <a:lstStyle/>
                    <a:p>
                      <a:pPr>
                        <a:lnSpc>
                          <a:spcPct val="100000"/>
                        </a:lnSpc>
                      </a:pPr>
                      <a:endParaRPr sz="22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BDECA"/>
                    </a:solidFill>
                  </a:tcPr>
                </a:tc>
                <a:tc>
                  <a:txBody>
                    <a:bodyPr/>
                    <a:lstStyle/>
                    <a:p>
                      <a:pPr>
                        <a:lnSpc>
                          <a:spcPct val="100000"/>
                        </a:lnSpc>
                      </a:pPr>
                      <a:endParaRPr sz="22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BDECA"/>
                    </a:solidFill>
                  </a:tcPr>
                </a:tc>
                <a:tc>
                  <a:txBody>
                    <a:bodyPr/>
                    <a:lstStyle/>
                    <a:p>
                      <a:pPr>
                        <a:lnSpc>
                          <a:spcPct val="100000"/>
                        </a:lnSpc>
                      </a:pPr>
                      <a:endParaRPr sz="22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BDECA"/>
                    </a:solidFill>
                  </a:tcPr>
                </a:tc>
                <a:tc>
                  <a:txBody>
                    <a:bodyPr/>
                    <a:lstStyle/>
                    <a:p>
                      <a:pPr marL="92075">
                        <a:lnSpc>
                          <a:spcPct val="100000"/>
                        </a:lnSpc>
                        <a:spcBef>
                          <a:spcPts val="320"/>
                        </a:spcBef>
                      </a:pPr>
                      <a:r>
                        <a:rPr sz="1800" spc="-10" dirty="0">
                          <a:latin typeface="Arial"/>
                          <a:cs typeface="Arial"/>
                        </a:rPr>
                        <a:t>case1</a:t>
                      </a:r>
                      <a:endParaRPr sz="1800">
                        <a:latin typeface="Arial"/>
                        <a:cs typeface="Arial"/>
                      </a:endParaRPr>
                    </a:p>
                  </a:txBody>
                  <a:tcPr marL="0" marR="0" marT="4065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BDECA"/>
                    </a:solidFill>
                  </a:tcPr>
                </a:tc>
                <a:tc>
                  <a:txBody>
                    <a:bodyPr/>
                    <a:lstStyle/>
                    <a:p>
                      <a:pPr marL="92075">
                        <a:lnSpc>
                          <a:spcPct val="100000"/>
                        </a:lnSpc>
                        <a:spcBef>
                          <a:spcPts val="320"/>
                        </a:spcBef>
                      </a:pPr>
                      <a:r>
                        <a:rPr sz="1800" spc="-10" dirty="0">
                          <a:latin typeface="Arial"/>
                          <a:cs typeface="Arial"/>
                        </a:rPr>
                        <a:t>case1</a:t>
                      </a:r>
                      <a:endParaRPr sz="1800">
                        <a:latin typeface="Arial"/>
                        <a:cs typeface="Arial"/>
                      </a:endParaRPr>
                    </a:p>
                  </a:txBody>
                  <a:tcPr marL="0" marR="0" marT="4065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BDECA"/>
                    </a:solidFill>
                  </a:tcPr>
                </a:tc>
                <a:tc>
                  <a:txBody>
                    <a:bodyPr/>
                    <a:lstStyle/>
                    <a:p>
                      <a:pPr marL="92075">
                        <a:lnSpc>
                          <a:spcPct val="100000"/>
                        </a:lnSpc>
                        <a:spcBef>
                          <a:spcPts val="320"/>
                        </a:spcBef>
                      </a:pPr>
                      <a:r>
                        <a:rPr sz="1800" spc="-10" dirty="0">
                          <a:latin typeface="Arial"/>
                          <a:cs typeface="Arial"/>
                        </a:rPr>
                        <a:t>case1</a:t>
                      </a:r>
                      <a:endParaRPr sz="1800">
                        <a:latin typeface="Arial"/>
                        <a:cs typeface="Arial"/>
                      </a:endParaRPr>
                    </a:p>
                  </a:txBody>
                  <a:tcPr marL="0" marR="0" marT="4065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BDECA"/>
                    </a:solidFill>
                  </a:tcPr>
                </a:tc>
                <a:extLst>
                  <a:ext uri="{0D108BD9-81ED-4DB2-BD59-A6C34878D82A}">
                    <a16:rowId xmlns:a16="http://schemas.microsoft.com/office/drawing/2014/main" val="10001"/>
                  </a:ext>
                </a:extLst>
              </a:tr>
              <a:tr h="467519">
                <a:tc>
                  <a:txBody>
                    <a:bodyPr/>
                    <a:lstStyle/>
                    <a:p>
                      <a:pPr marL="91440">
                        <a:lnSpc>
                          <a:spcPct val="100000"/>
                        </a:lnSpc>
                        <a:spcBef>
                          <a:spcPts val="320"/>
                        </a:spcBef>
                      </a:pPr>
                      <a:r>
                        <a:rPr sz="1800" spc="-10" dirty="0">
                          <a:latin typeface="Arial"/>
                          <a:cs typeface="Arial"/>
                        </a:rPr>
                        <a:t>case2</a:t>
                      </a:r>
                      <a:endParaRPr sz="1800">
                        <a:latin typeface="Arial"/>
                        <a:cs typeface="Arial"/>
                      </a:endParaRPr>
                    </a:p>
                  </a:txBody>
                  <a:tcPr marL="0" marR="0" marT="4065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6EEE7"/>
                    </a:solidFill>
                  </a:tcPr>
                </a:tc>
                <a:tc>
                  <a:txBody>
                    <a:bodyPr/>
                    <a:lstStyle/>
                    <a:p>
                      <a:pPr marL="91440">
                        <a:lnSpc>
                          <a:spcPct val="100000"/>
                        </a:lnSpc>
                        <a:spcBef>
                          <a:spcPts val="320"/>
                        </a:spcBef>
                      </a:pPr>
                      <a:r>
                        <a:rPr sz="1800" spc="-10" dirty="0">
                          <a:latin typeface="Arial"/>
                          <a:cs typeface="Arial"/>
                        </a:rPr>
                        <a:t>case2</a:t>
                      </a:r>
                      <a:endParaRPr sz="1800">
                        <a:latin typeface="Arial"/>
                        <a:cs typeface="Arial"/>
                      </a:endParaRPr>
                    </a:p>
                  </a:txBody>
                  <a:tcPr marL="0" marR="0" marT="4065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6EEE7"/>
                    </a:solidFill>
                  </a:tcPr>
                </a:tc>
                <a:tc>
                  <a:txBody>
                    <a:bodyPr/>
                    <a:lstStyle/>
                    <a:p>
                      <a:pPr>
                        <a:lnSpc>
                          <a:spcPct val="100000"/>
                        </a:lnSpc>
                      </a:pPr>
                      <a:endParaRPr sz="22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6EEE7"/>
                    </a:solidFill>
                  </a:tcPr>
                </a:tc>
                <a:tc>
                  <a:txBody>
                    <a:bodyPr/>
                    <a:lstStyle/>
                    <a:p>
                      <a:pPr>
                        <a:lnSpc>
                          <a:spcPct val="100000"/>
                        </a:lnSpc>
                      </a:pPr>
                      <a:endParaRPr sz="22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6EEE7"/>
                    </a:solidFill>
                  </a:tcPr>
                </a:tc>
                <a:tc>
                  <a:txBody>
                    <a:bodyPr/>
                    <a:lstStyle/>
                    <a:p>
                      <a:pPr>
                        <a:lnSpc>
                          <a:spcPct val="100000"/>
                        </a:lnSpc>
                      </a:pPr>
                      <a:endParaRPr sz="22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6EEE7"/>
                    </a:solidFill>
                  </a:tcPr>
                </a:tc>
                <a:tc>
                  <a:txBody>
                    <a:bodyPr/>
                    <a:lstStyle/>
                    <a:p>
                      <a:pPr marL="92075">
                        <a:lnSpc>
                          <a:spcPct val="100000"/>
                        </a:lnSpc>
                        <a:spcBef>
                          <a:spcPts val="320"/>
                        </a:spcBef>
                      </a:pPr>
                      <a:r>
                        <a:rPr sz="1800" spc="-10" dirty="0">
                          <a:latin typeface="Arial"/>
                          <a:cs typeface="Arial"/>
                        </a:rPr>
                        <a:t>case2</a:t>
                      </a:r>
                      <a:endParaRPr sz="1800">
                        <a:latin typeface="Arial"/>
                        <a:cs typeface="Arial"/>
                      </a:endParaRPr>
                    </a:p>
                  </a:txBody>
                  <a:tcPr marL="0" marR="0" marT="4065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6EEE7"/>
                    </a:solidFill>
                  </a:tcPr>
                </a:tc>
                <a:tc>
                  <a:txBody>
                    <a:bodyPr/>
                    <a:lstStyle/>
                    <a:p>
                      <a:pPr marL="92075">
                        <a:lnSpc>
                          <a:spcPct val="100000"/>
                        </a:lnSpc>
                        <a:spcBef>
                          <a:spcPts val="320"/>
                        </a:spcBef>
                      </a:pPr>
                      <a:r>
                        <a:rPr sz="1800" spc="-10" dirty="0">
                          <a:latin typeface="Arial"/>
                          <a:cs typeface="Arial"/>
                        </a:rPr>
                        <a:t>case2</a:t>
                      </a:r>
                      <a:endParaRPr sz="1800">
                        <a:latin typeface="Arial"/>
                        <a:cs typeface="Arial"/>
                      </a:endParaRPr>
                    </a:p>
                  </a:txBody>
                  <a:tcPr marL="0" marR="0" marT="4065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6EEE7"/>
                    </a:solidFill>
                  </a:tcPr>
                </a:tc>
                <a:tc>
                  <a:txBody>
                    <a:bodyPr/>
                    <a:lstStyle/>
                    <a:p>
                      <a:pPr marL="92075">
                        <a:lnSpc>
                          <a:spcPct val="100000"/>
                        </a:lnSpc>
                        <a:spcBef>
                          <a:spcPts val="320"/>
                        </a:spcBef>
                      </a:pPr>
                      <a:r>
                        <a:rPr sz="1800" spc="-10" dirty="0">
                          <a:latin typeface="Arial"/>
                          <a:cs typeface="Arial"/>
                        </a:rPr>
                        <a:t>case2</a:t>
                      </a:r>
                      <a:endParaRPr sz="1800">
                        <a:latin typeface="Arial"/>
                        <a:cs typeface="Arial"/>
                      </a:endParaRPr>
                    </a:p>
                  </a:txBody>
                  <a:tcPr marL="0" marR="0" marT="4065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6EEE7"/>
                    </a:solidFill>
                  </a:tcPr>
                </a:tc>
                <a:extLst>
                  <a:ext uri="{0D108BD9-81ED-4DB2-BD59-A6C34878D82A}">
                    <a16:rowId xmlns:a16="http://schemas.microsoft.com/office/drawing/2014/main" val="10002"/>
                  </a:ext>
                </a:extLst>
              </a:tr>
              <a:tr h="467519">
                <a:tc>
                  <a:txBody>
                    <a:bodyPr/>
                    <a:lstStyle/>
                    <a:p>
                      <a:pPr marL="91440">
                        <a:lnSpc>
                          <a:spcPct val="100000"/>
                        </a:lnSpc>
                        <a:spcBef>
                          <a:spcPts val="320"/>
                        </a:spcBef>
                      </a:pPr>
                      <a:r>
                        <a:rPr sz="1800" spc="-50" dirty="0">
                          <a:latin typeface="Arial"/>
                          <a:cs typeface="Arial"/>
                        </a:rPr>
                        <a:t>…</a:t>
                      </a:r>
                      <a:endParaRPr sz="1800">
                        <a:latin typeface="Arial"/>
                        <a:cs typeface="Arial"/>
                      </a:endParaRPr>
                    </a:p>
                  </a:txBody>
                  <a:tcPr marL="0" marR="0" marT="4065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DECA"/>
                    </a:solidFill>
                  </a:tcPr>
                </a:tc>
                <a:tc>
                  <a:txBody>
                    <a:bodyPr/>
                    <a:lstStyle/>
                    <a:p>
                      <a:pPr marL="91440">
                        <a:lnSpc>
                          <a:spcPct val="100000"/>
                        </a:lnSpc>
                        <a:spcBef>
                          <a:spcPts val="320"/>
                        </a:spcBef>
                      </a:pPr>
                      <a:r>
                        <a:rPr sz="1800" spc="-50" dirty="0">
                          <a:latin typeface="Arial"/>
                          <a:cs typeface="Arial"/>
                        </a:rPr>
                        <a:t>…</a:t>
                      </a:r>
                      <a:endParaRPr sz="1800">
                        <a:latin typeface="Arial"/>
                        <a:cs typeface="Arial"/>
                      </a:endParaRPr>
                    </a:p>
                  </a:txBody>
                  <a:tcPr marL="0" marR="0" marT="4065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DECA"/>
                    </a:solidFill>
                  </a:tcPr>
                </a:tc>
                <a:tc>
                  <a:txBody>
                    <a:bodyPr/>
                    <a:lstStyle/>
                    <a:p>
                      <a:pPr>
                        <a:lnSpc>
                          <a:spcPct val="100000"/>
                        </a:lnSpc>
                      </a:pPr>
                      <a:endParaRPr sz="22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DECA"/>
                    </a:solidFill>
                  </a:tcPr>
                </a:tc>
                <a:tc>
                  <a:txBody>
                    <a:bodyPr/>
                    <a:lstStyle/>
                    <a:p>
                      <a:pPr>
                        <a:lnSpc>
                          <a:spcPct val="100000"/>
                        </a:lnSpc>
                      </a:pPr>
                      <a:endParaRPr sz="22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DECA"/>
                    </a:solidFill>
                  </a:tcPr>
                </a:tc>
                <a:tc>
                  <a:txBody>
                    <a:bodyPr/>
                    <a:lstStyle/>
                    <a:p>
                      <a:pPr>
                        <a:lnSpc>
                          <a:spcPct val="100000"/>
                        </a:lnSpc>
                      </a:pPr>
                      <a:endParaRPr sz="22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DECA"/>
                    </a:solidFill>
                  </a:tcPr>
                </a:tc>
                <a:tc>
                  <a:txBody>
                    <a:bodyPr/>
                    <a:lstStyle/>
                    <a:p>
                      <a:pPr marL="92075">
                        <a:lnSpc>
                          <a:spcPct val="100000"/>
                        </a:lnSpc>
                        <a:spcBef>
                          <a:spcPts val="320"/>
                        </a:spcBef>
                      </a:pPr>
                      <a:r>
                        <a:rPr sz="1800" spc="-50" dirty="0">
                          <a:latin typeface="Arial"/>
                          <a:cs typeface="Arial"/>
                        </a:rPr>
                        <a:t>…</a:t>
                      </a:r>
                      <a:endParaRPr sz="1800">
                        <a:latin typeface="Arial"/>
                        <a:cs typeface="Arial"/>
                      </a:endParaRPr>
                    </a:p>
                  </a:txBody>
                  <a:tcPr marL="0" marR="0" marT="4065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DECA"/>
                    </a:solidFill>
                  </a:tcPr>
                </a:tc>
                <a:tc>
                  <a:txBody>
                    <a:bodyPr/>
                    <a:lstStyle/>
                    <a:p>
                      <a:pPr marL="92075">
                        <a:lnSpc>
                          <a:spcPct val="100000"/>
                        </a:lnSpc>
                        <a:spcBef>
                          <a:spcPts val="320"/>
                        </a:spcBef>
                      </a:pPr>
                      <a:r>
                        <a:rPr sz="1800" spc="-50" dirty="0">
                          <a:latin typeface="Arial"/>
                          <a:cs typeface="Arial"/>
                        </a:rPr>
                        <a:t>…</a:t>
                      </a:r>
                      <a:endParaRPr sz="1800">
                        <a:latin typeface="Arial"/>
                        <a:cs typeface="Arial"/>
                      </a:endParaRPr>
                    </a:p>
                  </a:txBody>
                  <a:tcPr marL="0" marR="0" marT="4065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DECA"/>
                    </a:solidFill>
                  </a:tcPr>
                </a:tc>
                <a:tc>
                  <a:txBody>
                    <a:bodyPr/>
                    <a:lstStyle/>
                    <a:p>
                      <a:pPr marL="92075">
                        <a:lnSpc>
                          <a:spcPct val="100000"/>
                        </a:lnSpc>
                        <a:spcBef>
                          <a:spcPts val="320"/>
                        </a:spcBef>
                      </a:pPr>
                      <a:r>
                        <a:rPr sz="1800" spc="-50" dirty="0">
                          <a:latin typeface="Arial"/>
                          <a:cs typeface="Arial"/>
                        </a:rPr>
                        <a:t>…</a:t>
                      </a:r>
                      <a:endParaRPr sz="1800" dirty="0">
                        <a:latin typeface="Arial"/>
                        <a:cs typeface="Arial"/>
                      </a:endParaRPr>
                    </a:p>
                  </a:txBody>
                  <a:tcPr marL="0" marR="0" marT="4065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DECA"/>
                    </a:solidFill>
                  </a:tcPr>
                </a:tc>
                <a:extLst>
                  <a:ext uri="{0D108BD9-81ED-4DB2-BD59-A6C34878D82A}">
                    <a16:rowId xmlns:a16="http://schemas.microsoft.com/office/drawing/2014/main" val="10003"/>
                  </a:ext>
                </a:extLst>
              </a:tr>
            </a:tbl>
          </a:graphicData>
        </a:graphic>
      </p:graphicFrame>
      <p:sp>
        <p:nvSpPr>
          <p:cNvPr id="84019" name="object 8"/>
          <p:cNvSpPr txBox="1">
            <a:spLocks noChangeArrowheads="1"/>
          </p:cNvSpPr>
          <p:nvPr/>
        </p:nvSpPr>
        <p:spPr bwMode="auto">
          <a:xfrm>
            <a:off x="763588" y="5386388"/>
            <a:ext cx="76454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100"/>
              </a:spcBef>
            </a:pPr>
            <a:r>
              <a:rPr lang="zh-CN" altLang="zh-CN" sz="2400">
                <a:latin typeface="黑体" panose="02010609060101010101" pitchFamily="49" charset="-122"/>
                <a:ea typeface="黑体" panose="02010609060101010101" pitchFamily="49" charset="-122"/>
              </a:rPr>
              <a:t>日程表直观设计如上，但为了便于计算，可以对数据结构进行简化</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63588" y="241300"/>
            <a:ext cx="4775200" cy="695325"/>
          </a:xfrm>
        </p:spPr>
        <p:txBody>
          <a:bodyPr lIns="0" tIns="12700" rIns="0" bIns="0" rtlCol="0">
            <a:spAutoFit/>
          </a:bodyPr>
          <a:lstStyle/>
          <a:p>
            <a:pPr marL="12700">
              <a:spcBef>
                <a:spcPts val="100"/>
              </a:spcBef>
              <a:defRPr/>
            </a:pPr>
            <a:r>
              <a:rPr dirty="0"/>
              <a:t>2.11</a:t>
            </a:r>
            <a:r>
              <a:rPr spc="-20" dirty="0"/>
              <a:t> 循环赛日程表</a:t>
            </a:r>
          </a:p>
        </p:txBody>
      </p:sp>
      <p:sp>
        <p:nvSpPr>
          <p:cNvPr id="84995" name="object 6"/>
          <p:cNvSpPr txBox="1">
            <a:spLocks noChangeArrowheads="1"/>
          </p:cNvSpPr>
          <p:nvPr/>
        </p:nvSpPr>
        <p:spPr bwMode="auto">
          <a:xfrm>
            <a:off x="620713" y="982663"/>
            <a:ext cx="7797800"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5410" rIns="0" bIns="0">
            <a:spAutoFit/>
          </a:bodyPr>
          <a:lstStyle>
            <a:lvl1pPr marL="15875">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825"/>
              </a:spcBef>
            </a:pPr>
            <a:r>
              <a:rPr lang="zh-CN" altLang="zh-CN" sz="2400">
                <a:latin typeface="微软雅黑" panose="020B0503020204020204" pitchFamily="34" charset="-122"/>
                <a:ea typeface="微软雅黑" panose="020B0503020204020204" pitchFamily="34" charset="-122"/>
              </a:rPr>
              <a:t>有</a:t>
            </a:r>
            <a:r>
              <a:rPr lang="zh-CN" altLang="zh-CN" sz="2400">
                <a:cs typeface="Arial" panose="020B0604020202020204" pitchFamily="34" charset="0"/>
              </a:rPr>
              <a:t>n=2</a:t>
            </a:r>
            <a:r>
              <a:rPr lang="zh-CN" altLang="zh-CN" sz="2400" baseline="30000">
                <a:cs typeface="Arial" panose="020B0604020202020204" pitchFamily="34" charset="0"/>
              </a:rPr>
              <a:t>k</a:t>
            </a:r>
            <a:r>
              <a:rPr lang="zh-CN" altLang="zh-CN" sz="2400">
                <a:latin typeface="微软雅黑" panose="020B0503020204020204" pitchFamily="34" charset="-122"/>
                <a:ea typeface="微软雅黑" panose="020B0503020204020204" pitchFamily="34" charset="-122"/>
              </a:rPr>
              <a:t>名选手，设计一个满足以下要求的比赛日程表：</a:t>
            </a:r>
          </a:p>
          <a:p>
            <a:pPr>
              <a:lnSpc>
                <a:spcPct val="120000"/>
              </a:lnSpc>
              <a:spcBef>
                <a:spcPts val="163"/>
              </a:spcBef>
            </a:pPr>
            <a:r>
              <a:rPr lang="zh-CN" altLang="zh-CN" sz="2400">
                <a:latin typeface="黑体" panose="02010609060101010101" pitchFamily="49" charset="-122"/>
                <a:ea typeface="黑体" panose="02010609060101010101" pitchFamily="49" charset="-122"/>
              </a:rPr>
              <a:t>(1)每个选手必须与其他n-1个选手各赛一次； </a:t>
            </a:r>
            <a:endParaRPr lang="en-US" altLang="zh-CN" sz="2400">
              <a:latin typeface="黑体" panose="02010609060101010101" pitchFamily="49" charset="-122"/>
              <a:ea typeface="黑体" panose="02010609060101010101" pitchFamily="49" charset="-122"/>
            </a:endParaRPr>
          </a:p>
          <a:p>
            <a:pPr>
              <a:lnSpc>
                <a:spcPct val="120000"/>
              </a:lnSpc>
              <a:spcBef>
                <a:spcPts val="163"/>
              </a:spcBef>
            </a:pPr>
            <a:r>
              <a:rPr lang="zh-CN" altLang="zh-CN" sz="2400">
                <a:latin typeface="黑体" panose="02010609060101010101" pitchFamily="49" charset="-122"/>
                <a:ea typeface="黑体" panose="02010609060101010101" pitchFamily="49" charset="-122"/>
              </a:rPr>
              <a:t>(2)每个选手一天只能赛一次；</a:t>
            </a:r>
          </a:p>
          <a:p>
            <a:pPr>
              <a:spcBef>
                <a:spcPts val="575"/>
              </a:spcBef>
            </a:pPr>
            <a:r>
              <a:rPr lang="zh-CN" altLang="zh-CN" sz="2400">
                <a:latin typeface="黑体" panose="02010609060101010101" pitchFamily="49" charset="-122"/>
                <a:ea typeface="黑体" panose="02010609060101010101" pitchFamily="49" charset="-122"/>
              </a:rPr>
              <a:t>(3)循环赛一共进行n-1天。</a:t>
            </a:r>
          </a:p>
          <a:p>
            <a:pPr>
              <a:spcBef>
                <a:spcPts val="838"/>
              </a:spcBef>
            </a:pPr>
            <a:r>
              <a:rPr lang="zh-CN" altLang="zh-CN" sz="2400">
                <a:latin typeface="黑体" panose="02010609060101010101" pitchFamily="49" charset="-122"/>
                <a:ea typeface="黑体" panose="02010609060101010101" pitchFamily="49" charset="-122"/>
              </a:rPr>
              <a:t>将日程表设计成 </a:t>
            </a:r>
            <a:r>
              <a:rPr lang="zh-CN" altLang="zh-CN" sz="2400">
                <a:solidFill>
                  <a:srgbClr val="FF0000"/>
                </a:solidFill>
                <a:latin typeface="黑体" panose="02010609060101010101" pitchFamily="49" charset="-122"/>
                <a:ea typeface="黑体" panose="02010609060101010101" pitchFamily="49" charset="-122"/>
              </a:rPr>
              <a:t>n 行 n 列</a:t>
            </a:r>
            <a:r>
              <a:rPr lang="zh-CN" altLang="zh-CN" sz="2400">
                <a:latin typeface="黑体" panose="02010609060101010101" pitchFamily="49" charset="-122"/>
                <a:ea typeface="黑体" panose="02010609060101010101" pitchFamily="49" charset="-122"/>
              </a:rPr>
              <a:t>的表，在表中</a:t>
            </a:r>
            <a:r>
              <a:rPr lang="zh-CN" altLang="zh-CN" sz="2400">
                <a:solidFill>
                  <a:srgbClr val="FF0000"/>
                </a:solidFill>
                <a:latin typeface="黑体" panose="02010609060101010101" pitchFamily="49" charset="-122"/>
                <a:ea typeface="黑体" panose="02010609060101010101" pitchFamily="49" charset="-122"/>
              </a:rPr>
              <a:t>第 i 行、第 j+1列</a:t>
            </a:r>
            <a:r>
              <a:rPr lang="zh-CN" altLang="zh-CN" sz="2400">
                <a:latin typeface="黑体" panose="02010609060101010101" pitchFamily="49" charset="-122"/>
                <a:ea typeface="黑体" panose="02010609060101010101" pitchFamily="49" charset="-122"/>
              </a:rPr>
              <a:t>处填入第 </a:t>
            </a:r>
            <a:r>
              <a:rPr lang="zh-CN" altLang="zh-CN" sz="2400">
                <a:solidFill>
                  <a:srgbClr val="FF0000"/>
                </a:solidFill>
                <a:latin typeface="黑体" panose="02010609060101010101" pitchFamily="49" charset="-122"/>
                <a:ea typeface="黑体" panose="02010609060101010101" pitchFamily="49" charset="-122"/>
              </a:rPr>
              <a:t>i</a:t>
            </a:r>
            <a:r>
              <a:rPr lang="zh-CN" altLang="zh-CN" sz="2400">
                <a:latin typeface="黑体" panose="02010609060101010101" pitchFamily="49" charset="-122"/>
                <a:ea typeface="黑体" panose="02010609060101010101" pitchFamily="49" charset="-122"/>
              </a:rPr>
              <a:t>个选手在第 </a:t>
            </a:r>
            <a:r>
              <a:rPr lang="zh-CN" altLang="zh-CN" sz="2400">
                <a:solidFill>
                  <a:srgbClr val="FF0000"/>
                </a:solidFill>
                <a:latin typeface="黑体" panose="02010609060101010101" pitchFamily="49" charset="-122"/>
                <a:ea typeface="黑体" panose="02010609060101010101" pitchFamily="49" charset="-122"/>
              </a:rPr>
              <a:t>j</a:t>
            </a:r>
            <a:r>
              <a:rPr lang="zh-CN" altLang="zh-CN" sz="2400">
                <a:latin typeface="黑体" panose="02010609060101010101" pitchFamily="49" charset="-122"/>
                <a:ea typeface="黑体" panose="02010609060101010101" pitchFamily="49" charset="-122"/>
              </a:rPr>
              <a:t>天所遇到的</a:t>
            </a:r>
            <a:r>
              <a:rPr lang="zh-CN" altLang="zh-CN" sz="2400">
                <a:solidFill>
                  <a:srgbClr val="FF0000"/>
                </a:solidFill>
                <a:latin typeface="黑体" panose="02010609060101010101" pitchFamily="49" charset="-122"/>
                <a:ea typeface="黑体" panose="02010609060101010101" pitchFamily="49" charset="-122"/>
              </a:rPr>
              <a:t>对手（第一列是运动员编号）。</a:t>
            </a:r>
            <a:endParaRPr lang="zh-CN" altLang="zh-CN" sz="2400">
              <a:latin typeface="黑体" panose="02010609060101010101" pitchFamily="49" charset="-122"/>
              <a:ea typeface="黑体" panose="02010609060101010101" pitchFamily="49" charset="-122"/>
            </a:endParaRPr>
          </a:p>
        </p:txBody>
      </p:sp>
      <p:graphicFrame>
        <p:nvGraphicFramePr>
          <p:cNvPr id="7" name="object 7"/>
          <p:cNvGraphicFramePr>
            <a:graphicFrameLocks noGrp="1"/>
          </p:cNvGraphicFramePr>
          <p:nvPr/>
        </p:nvGraphicFramePr>
        <p:xfrm>
          <a:off x="763588" y="4292600"/>
          <a:ext cx="7786687" cy="1828800"/>
        </p:xfrm>
        <a:graphic>
          <a:graphicData uri="http://schemas.openxmlformats.org/drawingml/2006/table">
            <a:tbl>
              <a:tblPr firstRow="1" bandRow="1">
                <a:tableStyleId>{2D5ABB26-0587-4C30-8999-92F81FD0307C}</a:tableStyleId>
              </a:tblPr>
              <a:tblGrid>
                <a:gridCol w="1397693">
                  <a:extLst>
                    <a:ext uri="{9D8B030D-6E8A-4147-A177-3AD203B41FA5}">
                      <a16:colId xmlns:a16="http://schemas.microsoft.com/office/drawing/2014/main" val="20000"/>
                    </a:ext>
                  </a:extLst>
                </a:gridCol>
                <a:gridCol w="971590">
                  <a:extLst>
                    <a:ext uri="{9D8B030D-6E8A-4147-A177-3AD203B41FA5}">
                      <a16:colId xmlns:a16="http://schemas.microsoft.com/office/drawing/2014/main" val="20001"/>
                    </a:ext>
                  </a:extLst>
                </a:gridCol>
                <a:gridCol w="971590">
                  <a:extLst>
                    <a:ext uri="{9D8B030D-6E8A-4147-A177-3AD203B41FA5}">
                      <a16:colId xmlns:a16="http://schemas.microsoft.com/office/drawing/2014/main" val="20002"/>
                    </a:ext>
                  </a:extLst>
                </a:gridCol>
                <a:gridCol w="971590">
                  <a:extLst>
                    <a:ext uri="{9D8B030D-6E8A-4147-A177-3AD203B41FA5}">
                      <a16:colId xmlns:a16="http://schemas.microsoft.com/office/drawing/2014/main" val="20003"/>
                    </a:ext>
                  </a:extLst>
                </a:gridCol>
                <a:gridCol w="586763">
                  <a:extLst>
                    <a:ext uri="{9D8B030D-6E8A-4147-A177-3AD203B41FA5}">
                      <a16:colId xmlns:a16="http://schemas.microsoft.com/office/drawing/2014/main" val="20004"/>
                    </a:ext>
                  </a:extLst>
                </a:gridCol>
                <a:gridCol w="576603">
                  <a:extLst>
                    <a:ext uri="{9D8B030D-6E8A-4147-A177-3AD203B41FA5}">
                      <a16:colId xmlns:a16="http://schemas.microsoft.com/office/drawing/2014/main" val="20005"/>
                    </a:ext>
                  </a:extLst>
                </a:gridCol>
                <a:gridCol w="1224329">
                  <a:extLst>
                    <a:ext uri="{9D8B030D-6E8A-4147-A177-3AD203B41FA5}">
                      <a16:colId xmlns:a16="http://schemas.microsoft.com/office/drawing/2014/main" val="20006"/>
                    </a:ext>
                  </a:extLst>
                </a:gridCol>
                <a:gridCol w="1086529">
                  <a:extLst>
                    <a:ext uri="{9D8B030D-6E8A-4147-A177-3AD203B41FA5}">
                      <a16:colId xmlns:a16="http://schemas.microsoft.com/office/drawing/2014/main" val="20007"/>
                    </a:ext>
                  </a:extLst>
                </a:gridCol>
              </a:tblGrid>
              <a:tr h="365887">
                <a:tc>
                  <a:txBody>
                    <a:bodyPr/>
                    <a:lstStyle/>
                    <a:p>
                      <a:pPr marL="91440">
                        <a:lnSpc>
                          <a:spcPct val="100000"/>
                        </a:lnSpc>
                        <a:spcBef>
                          <a:spcPts val="330"/>
                        </a:spcBef>
                      </a:pPr>
                      <a:r>
                        <a:rPr sz="1800" b="1" spc="-20" dirty="0">
                          <a:solidFill>
                            <a:srgbClr val="FFFFFF"/>
                          </a:solidFill>
                          <a:latin typeface="宋体"/>
                          <a:cs typeface="宋体"/>
                        </a:rPr>
                        <a:t>运动员编号</a:t>
                      </a:r>
                      <a:endParaRPr sz="1800">
                        <a:latin typeface="宋体"/>
                        <a:cs typeface="宋体"/>
                      </a:endParaRPr>
                    </a:p>
                  </a:txBody>
                  <a:tcPr marL="0" marR="0" marT="4192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C9900"/>
                    </a:solidFill>
                  </a:tcPr>
                </a:tc>
                <a:tc>
                  <a:txBody>
                    <a:bodyPr/>
                    <a:lstStyle/>
                    <a:p>
                      <a:pPr marL="155575">
                        <a:lnSpc>
                          <a:spcPct val="100000"/>
                        </a:lnSpc>
                        <a:spcBef>
                          <a:spcPts val="320"/>
                        </a:spcBef>
                      </a:pPr>
                      <a:r>
                        <a:rPr sz="1800" b="1" spc="-20" dirty="0">
                          <a:solidFill>
                            <a:srgbClr val="FFFFFF"/>
                          </a:solidFill>
                          <a:latin typeface="Arial"/>
                          <a:cs typeface="Arial"/>
                        </a:rPr>
                        <a:t>Day1</a:t>
                      </a:r>
                      <a:endParaRPr sz="1800">
                        <a:latin typeface="Arial"/>
                        <a:cs typeface="Arial"/>
                      </a:endParaRPr>
                    </a:p>
                  </a:txBody>
                  <a:tcPr marL="0" marR="0" marT="4065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C9900"/>
                    </a:solidFill>
                  </a:tcPr>
                </a:tc>
                <a:tc>
                  <a:txBody>
                    <a:bodyPr/>
                    <a:lstStyle/>
                    <a:p>
                      <a:pPr marL="91440">
                        <a:lnSpc>
                          <a:spcPct val="100000"/>
                        </a:lnSpc>
                        <a:spcBef>
                          <a:spcPts val="320"/>
                        </a:spcBef>
                      </a:pPr>
                      <a:r>
                        <a:rPr sz="1800" b="1" spc="-20" dirty="0">
                          <a:solidFill>
                            <a:srgbClr val="FFFFFF"/>
                          </a:solidFill>
                          <a:latin typeface="Arial"/>
                          <a:cs typeface="Arial"/>
                        </a:rPr>
                        <a:t>Day2</a:t>
                      </a:r>
                      <a:endParaRPr sz="1800">
                        <a:latin typeface="Arial"/>
                        <a:cs typeface="Arial"/>
                      </a:endParaRPr>
                    </a:p>
                  </a:txBody>
                  <a:tcPr marL="0" marR="0" marT="4065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C9900"/>
                    </a:solidFill>
                  </a:tcPr>
                </a:tc>
                <a:tc>
                  <a:txBody>
                    <a:bodyPr/>
                    <a:lstStyle/>
                    <a:p>
                      <a:pPr marL="91440">
                        <a:lnSpc>
                          <a:spcPct val="100000"/>
                        </a:lnSpc>
                        <a:spcBef>
                          <a:spcPts val="320"/>
                        </a:spcBef>
                      </a:pPr>
                      <a:r>
                        <a:rPr sz="1800" b="1" spc="-20" dirty="0">
                          <a:solidFill>
                            <a:srgbClr val="FFFFFF"/>
                          </a:solidFill>
                          <a:latin typeface="Arial"/>
                          <a:cs typeface="Arial"/>
                        </a:rPr>
                        <a:t>Day3</a:t>
                      </a:r>
                      <a:endParaRPr sz="1800">
                        <a:latin typeface="Arial"/>
                        <a:cs typeface="Arial"/>
                      </a:endParaRPr>
                    </a:p>
                  </a:txBody>
                  <a:tcPr marL="0" marR="0" marT="4065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C9900"/>
                    </a:solidFill>
                  </a:tcPr>
                </a:tc>
                <a:tc>
                  <a:txBody>
                    <a:bodyPr/>
                    <a:lstStyle/>
                    <a:p>
                      <a:pPr marL="92075">
                        <a:lnSpc>
                          <a:spcPct val="100000"/>
                        </a:lnSpc>
                        <a:spcBef>
                          <a:spcPts val="320"/>
                        </a:spcBef>
                      </a:pPr>
                      <a:r>
                        <a:rPr sz="1800" b="1" spc="-50" dirty="0">
                          <a:solidFill>
                            <a:srgbClr val="FFFFFF"/>
                          </a:solidFill>
                          <a:latin typeface="Arial"/>
                          <a:cs typeface="Arial"/>
                        </a:rPr>
                        <a:t>…</a:t>
                      </a:r>
                      <a:endParaRPr sz="1800">
                        <a:latin typeface="Arial"/>
                        <a:cs typeface="Arial"/>
                      </a:endParaRPr>
                    </a:p>
                  </a:txBody>
                  <a:tcPr marL="0" marR="0" marT="4065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C9900"/>
                    </a:solidFill>
                  </a:tcPr>
                </a:tc>
                <a:tc>
                  <a:txBody>
                    <a:bodyPr/>
                    <a:lstStyle/>
                    <a:p>
                      <a:pPr marL="92075">
                        <a:lnSpc>
                          <a:spcPct val="100000"/>
                        </a:lnSpc>
                        <a:spcBef>
                          <a:spcPts val="320"/>
                        </a:spcBef>
                      </a:pPr>
                      <a:r>
                        <a:rPr sz="1800" b="1" spc="-50" dirty="0">
                          <a:solidFill>
                            <a:srgbClr val="FFFFFF"/>
                          </a:solidFill>
                          <a:latin typeface="Arial"/>
                          <a:cs typeface="Arial"/>
                        </a:rPr>
                        <a:t>…</a:t>
                      </a:r>
                      <a:endParaRPr sz="1800">
                        <a:latin typeface="Arial"/>
                        <a:cs typeface="Arial"/>
                      </a:endParaRPr>
                    </a:p>
                  </a:txBody>
                  <a:tcPr marL="0" marR="0" marT="4065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C9900"/>
                    </a:solidFill>
                  </a:tcPr>
                </a:tc>
                <a:tc>
                  <a:txBody>
                    <a:bodyPr/>
                    <a:lstStyle/>
                    <a:p>
                      <a:pPr marL="92075">
                        <a:lnSpc>
                          <a:spcPct val="100000"/>
                        </a:lnSpc>
                        <a:spcBef>
                          <a:spcPts val="320"/>
                        </a:spcBef>
                      </a:pPr>
                      <a:r>
                        <a:rPr sz="1800" b="1" spc="-10" dirty="0">
                          <a:solidFill>
                            <a:srgbClr val="FFFFFF"/>
                          </a:solidFill>
                          <a:latin typeface="Arial"/>
                          <a:cs typeface="Arial"/>
                        </a:rPr>
                        <a:t>Day(n-</a:t>
                      </a:r>
                      <a:r>
                        <a:rPr sz="1800" b="1" spc="-25" dirty="0">
                          <a:solidFill>
                            <a:srgbClr val="FFFFFF"/>
                          </a:solidFill>
                          <a:latin typeface="Arial"/>
                          <a:cs typeface="Arial"/>
                        </a:rPr>
                        <a:t>2)</a:t>
                      </a:r>
                      <a:endParaRPr sz="1800">
                        <a:latin typeface="Arial"/>
                        <a:cs typeface="Arial"/>
                      </a:endParaRPr>
                    </a:p>
                  </a:txBody>
                  <a:tcPr marL="0" marR="0" marT="4065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C9900"/>
                    </a:solidFill>
                  </a:tcPr>
                </a:tc>
                <a:tc>
                  <a:txBody>
                    <a:bodyPr/>
                    <a:lstStyle/>
                    <a:p>
                      <a:pPr marL="92075">
                        <a:lnSpc>
                          <a:spcPct val="100000"/>
                        </a:lnSpc>
                        <a:spcBef>
                          <a:spcPts val="320"/>
                        </a:spcBef>
                      </a:pPr>
                      <a:r>
                        <a:rPr sz="1800" b="1" spc="-10" dirty="0">
                          <a:solidFill>
                            <a:srgbClr val="FFFFFF"/>
                          </a:solidFill>
                          <a:latin typeface="Arial"/>
                          <a:cs typeface="Arial"/>
                        </a:rPr>
                        <a:t>Day(n-</a:t>
                      </a:r>
                      <a:r>
                        <a:rPr sz="1800" b="1" spc="-35" dirty="0">
                          <a:solidFill>
                            <a:srgbClr val="FFFFFF"/>
                          </a:solidFill>
                          <a:latin typeface="Arial"/>
                          <a:cs typeface="Arial"/>
                        </a:rPr>
                        <a:t>1)</a:t>
                      </a:r>
                      <a:endParaRPr sz="1800">
                        <a:latin typeface="Arial"/>
                        <a:cs typeface="Arial"/>
                      </a:endParaRPr>
                    </a:p>
                  </a:txBody>
                  <a:tcPr marL="0" marR="0" marT="4065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C9900"/>
                    </a:solidFill>
                  </a:tcPr>
                </a:tc>
                <a:extLst>
                  <a:ext uri="{0D108BD9-81ED-4DB2-BD59-A6C34878D82A}">
                    <a16:rowId xmlns:a16="http://schemas.microsoft.com/office/drawing/2014/main" val="10000"/>
                  </a:ext>
                </a:extLst>
              </a:tr>
              <a:tr h="365252">
                <a:tc>
                  <a:txBody>
                    <a:bodyPr/>
                    <a:lstStyle/>
                    <a:p>
                      <a:pPr marL="1270" algn="ctr">
                        <a:lnSpc>
                          <a:spcPct val="100000"/>
                        </a:lnSpc>
                        <a:spcBef>
                          <a:spcPts val="320"/>
                        </a:spcBef>
                      </a:pPr>
                      <a:r>
                        <a:rPr sz="1800" spc="-50" dirty="0">
                          <a:latin typeface="Arial"/>
                          <a:cs typeface="Arial"/>
                        </a:rPr>
                        <a:t>1</a:t>
                      </a:r>
                      <a:endParaRPr sz="1800">
                        <a:latin typeface="Arial"/>
                        <a:cs typeface="Arial"/>
                      </a:endParaRPr>
                    </a:p>
                  </a:txBody>
                  <a:tcPr marL="0" marR="0" marT="4065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BDECA"/>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BDECA"/>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BDECA"/>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BDECA"/>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BDECA"/>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BDECA"/>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BDECA"/>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BDECA"/>
                    </a:solidFill>
                  </a:tcPr>
                </a:tc>
                <a:extLst>
                  <a:ext uri="{0D108BD9-81ED-4DB2-BD59-A6C34878D82A}">
                    <a16:rowId xmlns:a16="http://schemas.microsoft.com/office/drawing/2014/main" val="10001"/>
                  </a:ext>
                </a:extLst>
              </a:tr>
              <a:tr h="365887">
                <a:tc>
                  <a:txBody>
                    <a:bodyPr/>
                    <a:lstStyle/>
                    <a:p>
                      <a:pPr marL="1270" algn="ctr">
                        <a:lnSpc>
                          <a:spcPct val="100000"/>
                        </a:lnSpc>
                        <a:spcBef>
                          <a:spcPts val="320"/>
                        </a:spcBef>
                      </a:pPr>
                      <a:r>
                        <a:rPr sz="1800" spc="-50" dirty="0">
                          <a:latin typeface="Arial"/>
                          <a:cs typeface="Arial"/>
                        </a:rPr>
                        <a:t>2</a:t>
                      </a:r>
                      <a:endParaRPr sz="1800">
                        <a:latin typeface="Arial"/>
                        <a:cs typeface="Arial"/>
                      </a:endParaRPr>
                    </a:p>
                  </a:txBody>
                  <a:tcPr marL="0" marR="0" marT="4065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6EEE7"/>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6EEE7"/>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6EEE7"/>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6EEE7"/>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6EEE7"/>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6EEE7"/>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6EEE7"/>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6EEE7"/>
                    </a:solidFill>
                  </a:tcPr>
                </a:tc>
                <a:extLst>
                  <a:ext uri="{0D108BD9-81ED-4DB2-BD59-A6C34878D82A}">
                    <a16:rowId xmlns:a16="http://schemas.microsoft.com/office/drawing/2014/main" val="10002"/>
                  </a:ext>
                </a:extLst>
              </a:tr>
              <a:tr h="365887">
                <a:tc>
                  <a:txBody>
                    <a:bodyPr/>
                    <a:lstStyle/>
                    <a:p>
                      <a:pPr algn="ctr">
                        <a:lnSpc>
                          <a:spcPct val="100000"/>
                        </a:lnSpc>
                        <a:spcBef>
                          <a:spcPts val="320"/>
                        </a:spcBef>
                      </a:pPr>
                      <a:r>
                        <a:rPr sz="1800" spc="-50" dirty="0">
                          <a:latin typeface="Arial"/>
                          <a:cs typeface="Arial"/>
                        </a:rPr>
                        <a:t>…</a:t>
                      </a:r>
                      <a:endParaRPr sz="1800">
                        <a:latin typeface="Arial"/>
                        <a:cs typeface="Arial"/>
                      </a:endParaRPr>
                    </a:p>
                  </a:txBody>
                  <a:tcPr marL="0" marR="0" marT="4065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DECA"/>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DECA"/>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DECA"/>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DECA"/>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DECA"/>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DECA"/>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DECA"/>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DECA"/>
                    </a:solidFill>
                  </a:tcPr>
                </a:tc>
                <a:extLst>
                  <a:ext uri="{0D108BD9-81ED-4DB2-BD59-A6C34878D82A}">
                    <a16:rowId xmlns:a16="http://schemas.microsoft.com/office/drawing/2014/main" val="10003"/>
                  </a:ext>
                </a:extLst>
              </a:tr>
              <a:tr h="365887">
                <a:tc>
                  <a:txBody>
                    <a:bodyPr/>
                    <a:lstStyle/>
                    <a:p>
                      <a:pPr marL="1270" algn="ctr">
                        <a:lnSpc>
                          <a:spcPct val="100000"/>
                        </a:lnSpc>
                        <a:spcBef>
                          <a:spcPts val="320"/>
                        </a:spcBef>
                      </a:pPr>
                      <a:r>
                        <a:rPr sz="1800" spc="-50" dirty="0">
                          <a:latin typeface="Arial"/>
                          <a:cs typeface="Arial"/>
                        </a:rPr>
                        <a:t>n</a:t>
                      </a:r>
                      <a:endParaRPr sz="1800">
                        <a:latin typeface="Arial"/>
                        <a:cs typeface="Arial"/>
                      </a:endParaRPr>
                    </a:p>
                  </a:txBody>
                  <a:tcPr marL="0" marR="0" marT="4065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6EEE7"/>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6EEE7"/>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6EEE7"/>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6EEE7"/>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6EEE7"/>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6EEE7"/>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6EEE7"/>
                    </a:solidFill>
                  </a:tcPr>
                </a:tc>
                <a:tc>
                  <a:txBody>
                    <a:bodyPr/>
                    <a:lstStyle/>
                    <a:p>
                      <a:pPr>
                        <a:lnSpc>
                          <a:spcPct val="100000"/>
                        </a:lnSpc>
                      </a:pPr>
                      <a:endParaRPr sz="23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6EEE7"/>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63588" y="241300"/>
            <a:ext cx="4775200" cy="695325"/>
          </a:xfrm>
        </p:spPr>
        <p:txBody>
          <a:bodyPr lIns="0" tIns="12700" rIns="0" bIns="0" rtlCol="0">
            <a:spAutoFit/>
          </a:bodyPr>
          <a:lstStyle/>
          <a:p>
            <a:pPr marL="12700">
              <a:spcBef>
                <a:spcPts val="100"/>
              </a:spcBef>
              <a:defRPr/>
            </a:pPr>
            <a:r>
              <a:rPr dirty="0"/>
              <a:t>2.11</a:t>
            </a:r>
            <a:r>
              <a:rPr spc="-20" dirty="0"/>
              <a:t> 循环赛日程表</a:t>
            </a:r>
          </a:p>
        </p:txBody>
      </p:sp>
      <p:sp>
        <p:nvSpPr>
          <p:cNvPr id="86019" name="object 6"/>
          <p:cNvSpPr txBox="1">
            <a:spLocks noChangeArrowheads="1"/>
          </p:cNvSpPr>
          <p:nvPr/>
        </p:nvSpPr>
        <p:spPr bwMode="auto">
          <a:xfrm>
            <a:off x="374650" y="1025525"/>
            <a:ext cx="8445500" cy="384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7950" rIns="0" bIns="0">
            <a:spAutoFit/>
          </a:bodyPr>
          <a:lstStyle>
            <a:lvl1pPr marL="127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850"/>
              </a:spcBef>
            </a:pPr>
            <a:r>
              <a:rPr lang="zh-CN" altLang="zh-CN" sz="2400">
                <a:latin typeface="微软雅黑" panose="020B0503020204020204" pitchFamily="34" charset="-122"/>
                <a:ea typeface="微软雅黑" panose="020B0503020204020204" pitchFamily="34" charset="-122"/>
              </a:rPr>
              <a:t>有</a:t>
            </a:r>
            <a:r>
              <a:rPr lang="zh-CN" altLang="zh-CN" sz="2400">
                <a:cs typeface="Arial" panose="020B0604020202020204" pitchFamily="34" charset="0"/>
              </a:rPr>
              <a:t>n=2</a:t>
            </a:r>
            <a:r>
              <a:rPr lang="zh-CN" altLang="zh-CN" sz="2400" baseline="30000">
                <a:cs typeface="Arial" panose="020B0604020202020204" pitchFamily="34" charset="0"/>
              </a:rPr>
              <a:t>k</a:t>
            </a:r>
            <a:r>
              <a:rPr lang="zh-CN" altLang="zh-CN" sz="2400">
                <a:latin typeface="微软雅黑" panose="020B0503020204020204" pitchFamily="34" charset="-122"/>
                <a:ea typeface="微软雅黑" panose="020B0503020204020204" pitchFamily="34" charset="-122"/>
              </a:rPr>
              <a:t>名选手，设计一个满足要求的比赛日程表：</a:t>
            </a:r>
          </a:p>
          <a:p>
            <a:pPr>
              <a:spcBef>
                <a:spcPts val="750"/>
              </a:spcBef>
            </a:pPr>
            <a:r>
              <a:rPr lang="zh-CN" altLang="zh-CN" sz="2400">
                <a:solidFill>
                  <a:srgbClr val="FF0000"/>
                </a:solidFill>
                <a:latin typeface="黑体" panose="02010609060101010101" pitchFamily="49" charset="-122"/>
                <a:ea typeface="黑体" panose="02010609060101010101" pitchFamily="49" charset="-122"/>
              </a:rPr>
              <a:t>递归关系分析：</a:t>
            </a:r>
            <a:endParaRPr lang="zh-CN" altLang="zh-CN" sz="2400">
              <a:latin typeface="黑体" panose="02010609060101010101" pitchFamily="49" charset="-122"/>
              <a:ea typeface="黑体" panose="02010609060101010101" pitchFamily="49" charset="-122"/>
            </a:endParaRPr>
          </a:p>
          <a:p>
            <a:pPr>
              <a:spcBef>
                <a:spcPts val="575"/>
              </a:spcBef>
              <a:buClr>
                <a:srgbClr val="CC9900"/>
              </a:buClr>
              <a:buSzPct val="65000"/>
              <a:buFont typeface="Arial" panose="020B0604020202020204" pitchFamily="34" charset="0"/>
              <a:buChar char="•"/>
            </a:pPr>
            <a:r>
              <a:rPr lang="zh-CN" altLang="zh-CN" sz="2400">
                <a:latin typeface="黑体" panose="02010609060101010101" pitchFamily="49" charset="-122"/>
                <a:ea typeface="黑体" panose="02010609060101010101" pitchFamily="49" charset="-122"/>
              </a:rPr>
              <a:t>把n名选手分成两部分：1～n/2	和 (n/2+1)～n；</a:t>
            </a:r>
          </a:p>
          <a:p>
            <a:pPr>
              <a:spcBef>
                <a:spcPts val="575"/>
              </a:spcBef>
              <a:buClr>
                <a:srgbClr val="CC9900"/>
              </a:buClr>
              <a:buSzPct val="65000"/>
              <a:buFont typeface="Arial" panose="020B0604020202020204" pitchFamily="34" charset="0"/>
              <a:buChar char="•"/>
            </a:pPr>
            <a:r>
              <a:rPr lang="zh-CN" altLang="zh-CN" sz="2400">
                <a:latin typeface="黑体" panose="02010609060101010101" pitchFamily="49" charset="-122"/>
                <a:ea typeface="黑体" panose="02010609060101010101" pitchFamily="49" charset="-122"/>
              </a:rPr>
              <a:t>1～n/2日程表</a:t>
            </a:r>
            <a:r>
              <a:rPr lang="zh-CN" altLang="zh-CN" sz="2400">
                <a:solidFill>
                  <a:srgbClr val="FF0000"/>
                </a:solidFill>
                <a:latin typeface="黑体" panose="02010609060101010101" pitchFamily="49" charset="-122"/>
                <a:ea typeface="黑体" panose="02010609060101010101" pitchFamily="49" charset="-122"/>
              </a:rPr>
              <a:t>A</a:t>
            </a:r>
            <a:r>
              <a:rPr lang="zh-CN" altLang="zh-CN" sz="2400">
                <a:latin typeface="黑体" panose="02010609060101010101" pitchFamily="49" charset="-122"/>
                <a:ea typeface="黑体" panose="02010609060101010101" pitchFamily="49" charset="-122"/>
              </a:rPr>
              <a:t>：由数字1～n/2组成的(n/2)×(n/2)表格；</a:t>
            </a:r>
          </a:p>
          <a:p>
            <a:pPr>
              <a:spcBef>
                <a:spcPts val="575"/>
              </a:spcBef>
              <a:buClr>
                <a:srgbClr val="CC9900"/>
              </a:buClr>
              <a:buSzPct val="65000"/>
              <a:buFont typeface="Arial" panose="020B0604020202020204" pitchFamily="34" charset="0"/>
              <a:buChar char="•"/>
            </a:pPr>
            <a:r>
              <a:rPr lang="zh-CN" altLang="zh-CN" sz="2400">
                <a:latin typeface="黑体" panose="02010609060101010101" pitchFamily="49" charset="-122"/>
                <a:ea typeface="黑体" panose="02010609060101010101" pitchFamily="49" charset="-122"/>
              </a:rPr>
              <a:t>(n/2+1)～n日程表</a:t>
            </a:r>
            <a:r>
              <a:rPr lang="zh-CN" altLang="zh-CN" sz="2400">
                <a:solidFill>
                  <a:srgbClr val="FF0000"/>
                </a:solidFill>
                <a:latin typeface="黑体" panose="02010609060101010101" pitchFamily="49" charset="-122"/>
                <a:ea typeface="黑体" panose="02010609060101010101" pitchFamily="49" charset="-122"/>
              </a:rPr>
              <a:t>B</a:t>
            </a:r>
            <a:r>
              <a:rPr lang="zh-CN" altLang="zh-CN" sz="2400">
                <a:latin typeface="黑体" panose="02010609060101010101" pitchFamily="49" charset="-122"/>
                <a:ea typeface="黑体" panose="02010609060101010101" pitchFamily="49" charset="-122"/>
              </a:rPr>
              <a:t>：由数字(n/2+1)～n组成的(n/2)×(n/2)表格；</a:t>
            </a:r>
          </a:p>
          <a:p>
            <a:pPr>
              <a:spcBef>
                <a:spcPts val="575"/>
              </a:spcBef>
              <a:buClr>
                <a:srgbClr val="CC9900"/>
              </a:buClr>
              <a:buSzPct val="65000"/>
              <a:buFont typeface="Arial" panose="020B0604020202020204" pitchFamily="34" charset="0"/>
              <a:buChar char="•"/>
            </a:pPr>
            <a:r>
              <a:rPr lang="zh-CN" altLang="zh-CN" sz="2400">
                <a:latin typeface="黑体" panose="02010609060101010101" pitchFamily="49" charset="-122"/>
                <a:ea typeface="黑体" panose="02010609060101010101" pitchFamily="49" charset="-122"/>
              </a:rPr>
              <a:t>n名选手日程表是一个n×n的表格，把行和列分别分成两半，可以得到四个(n/2)×(n/2)的表格，记为L1，R1， L2，R2，其中L1与A完全一致，L2与B完全一致；</a:t>
            </a:r>
          </a:p>
        </p:txBody>
      </p:sp>
      <p:graphicFrame>
        <p:nvGraphicFramePr>
          <p:cNvPr id="7" name="object 7"/>
          <p:cNvGraphicFramePr>
            <a:graphicFrameLocks noGrp="1"/>
          </p:cNvGraphicFramePr>
          <p:nvPr/>
        </p:nvGraphicFramePr>
        <p:xfrm>
          <a:off x="4067175" y="4986338"/>
          <a:ext cx="1173163" cy="1133476"/>
        </p:xfrm>
        <a:graphic>
          <a:graphicData uri="http://schemas.openxmlformats.org/drawingml/2006/table">
            <a:tbl>
              <a:tblPr/>
              <a:tblGrid>
                <a:gridCol w="585788">
                  <a:extLst>
                    <a:ext uri="{9D8B030D-6E8A-4147-A177-3AD203B41FA5}">
                      <a16:colId xmlns:a16="http://schemas.microsoft.com/office/drawing/2014/main" val="20000"/>
                    </a:ext>
                  </a:extLst>
                </a:gridCol>
                <a:gridCol w="587375">
                  <a:extLst>
                    <a:ext uri="{9D8B030D-6E8A-4147-A177-3AD203B41FA5}">
                      <a16:colId xmlns:a16="http://schemas.microsoft.com/office/drawing/2014/main" val="20001"/>
                    </a:ext>
                  </a:extLst>
                </a:gridCol>
              </a:tblGrid>
              <a:tr h="566738">
                <a:tc>
                  <a:txBody>
                    <a:bodyPr/>
                    <a:lstStyle>
                      <a:lvl1pPr marL="90488">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90488" marR="0" lvl="0" indent="0" algn="l" defTabSz="914400" rtl="0" eaLnBrk="1" fontAlgn="base" latinLnBrk="0" hangingPunct="1">
                        <a:lnSpc>
                          <a:spcPct val="100000"/>
                        </a:lnSpc>
                        <a:spcBef>
                          <a:spcPts val="300"/>
                        </a:spcBef>
                        <a:spcAft>
                          <a:spcPct val="0"/>
                        </a:spcAft>
                        <a:buClrTx/>
                        <a:buSzTx/>
                        <a:buFontTx/>
                        <a:buNone/>
                        <a:tabLst/>
                      </a:pPr>
                      <a:r>
                        <a:rPr kumimoji="0" lang="zh-CN" altLang="zh-CN" sz="2400" b="0" i="0" u="none" strike="noStrike" cap="none" normalizeH="0" baseline="0">
                          <a:ln>
                            <a:noFill/>
                          </a:ln>
                          <a:solidFill>
                            <a:srgbClr val="000066"/>
                          </a:solidFill>
                          <a:effectLst/>
                          <a:latin typeface="Arial" panose="020B0604020202020204" pitchFamily="34" charset="0"/>
                          <a:ea typeface="宋体" panose="02010600030101010101" pitchFamily="2" charset="-122"/>
                          <a:cs typeface="Arial" panose="020B0604020202020204" pitchFamily="34" charset="0"/>
                        </a:rPr>
                        <a:t>L1</a:t>
                      </a: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0" marR="0" marT="38735" marB="0" horzOverflow="overflow">
                    <a:lnL>
                      <a:noFill/>
                    </a:lnL>
                    <a:lnR>
                      <a:noFill/>
                    </a:lnR>
                    <a:lnT>
                      <a:noFill/>
                    </a:lnT>
                    <a:lnB>
                      <a:noFill/>
                    </a:lnB>
                    <a:lnTlToBr>
                      <a:noFill/>
                    </a:lnTlToBr>
                    <a:lnBlToTr>
                      <a:noFill/>
                    </a:lnBlToTr>
                    <a:solidFill>
                      <a:srgbClr val="FFDF85"/>
                    </a:solid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300"/>
                        </a:spcBef>
                        <a:spcAft>
                          <a:spcPct val="0"/>
                        </a:spcAft>
                        <a:buClrTx/>
                        <a:buSzTx/>
                        <a:buFontTx/>
                        <a:buNone/>
                        <a:tabLst/>
                      </a:pPr>
                      <a:r>
                        <a:rPr kumimoji="0" lang="zh-CN" altLang="zh-CN" sz="2400" b="0" i="0" u="none" strike="noStrike" cap="none" normalizeH="0" baseline="0">
                          <a:ln>
                            <a:noFill/>
                          </a:ln>
                          <a:solidFill>
                            <a:srgbClr val="000066"/>
                          </a:solidFill>
                          <a:effectLst/>
                          <a:latin typeface="Arial" panose="020B0604020202020204" pitchFamily="34" charset="0"/>
                          <a:ea typeface="宋体" panose="02010600030101010101" pitchFamily="2" charset="-122"/>
                          <a:cs typeface="Arial" panose="020B0604020202020204" pitchFamily="34" charset="0"/>
                        </a:rPr>
                        <a:t>R1</a:t>
                      </a: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0" marR="0" marT="38735" marB="0" horzOverflow="overflow">
                    <a:lnL>
                      <a:noFill/>
                    </a:lnL>
                    <a:lnR>
                      <a:noFill/>
                    </a:lnR>
                    <a:lnT>
                      <a:noFill/>
                    </a:lnT>
                    <a:lnB>
                      <a:noFill/>
                    </a:lnB>
                    <a:lnTlToBr>
                      <a:noFill/>
                    </a:lnTlToBr>
                    <a:lnBlToTr>
                      <a:noFill/>
                    </a:lnBlToTr>
                    <a:solidFill>
                      <a:srgbClr val="A0DA97"/>
                    </a:solidFill>
                  </a:tcPr>
                </a:tc>
                <a:extLst>
                  <a:ext uri="{0D108BD9-81ED-4DB2-BD59-A6C34878D82A}">
                    <a16:rowId xmlns:a16="http://schemas.microsoft.com/office/drawing/2014/main" val="10000"/>
                  </a:ext>
                </a:extLst>
              </a:tr>
              <a:tr h="566738">
                <a:tc>
                  <a:txBody>
                    <a:bodyPr/>
                    <a:lstStyle>
                      <a:lvl1pPr marL="90488">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90488" marR="0" lvl="0" indent="0" algn="l" defTabSz="914400" rtl="0" eaLnBrk="1" fontAlgn="base" latinLnBrk="0" hangingPunct="1">
                        <a:lnSpc>
                          <a:spcPct val="100000"/>
                        </a:lnSpc>
                        <a:spcBef>
                          <a:spcPts val="300"/>
                        </a:spcBef>
                        <a:spcAft>
                          <a:spcPct val="0"/>
                        </a:spcAft>
                        <a:buClrTx/>
                        <a:buSzTx/>
                        <a:buFontTx/>
                        <a:buNone/>
                        <a:tabLst/>
                      </a:pPr>
                      <a:r>
                        <a:rPr kumimoji="0" lang="zh-CN" altLang="zh-CN" sz="2400" b="0" i="0" u="none" strike="noStrike" cap="none" normalizeH="0" baseline="0">
                          <a:ln>
                            <a:noFill/>
                          </a:ln>
                          <a:solidFill>
                            <a:srgbClr val="000066"/>
                          </a:solidFill>
                          <a:effectLst/>
                          <a:latin typeface="Arial" panose="020B0604020202020204" pitchFamily="34" charset="0"/>
                          <a:ea typeface="宋体" panose="02010600030101010101" pitchFamily="2" charset="-122"/>
                          <a:cs typeface="Arial" panose="020B0604020202020204" pitchFamily="34" charset="0"/>
                        </a:rPr>
                        <a:t>L2</a:t>
                      </a: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0" marR="0" marT="38735" marB="0" horzOverflow="overflow">
                    <a:lnL>
                      <a:noFill/>
                    </a:lnL>
                    <a:lnR>
                      <a:noFill/>
                    </a:lnR>
                    <a:lnT>
                      <a:noFill/>
                    </a:lnT>
                    <a:lnB>
                      <a:noFill/>
                    </a:lnB>
                    <a:lnTlToBr>
                      <a:noFill/>
                    </a:lnTlToBr>
                    <a:lnBlToTr>
                      <a:noFill/>
                    </a:lnBlToTr>
                    <a:solidFill>
                      <a:srgbClr val="FFFF00"/>
                    </a:solid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300"/>
                        </a:spcBef>
                        <a:spcAft>
                          <a:spcPct val="0"/>
                        </a:spcAft>
                        <a:buClrTx/>
                        <a:buSzTx/>
                        <a:buFontTx/>
                        <a:buNone/>
                        <a:tabLst/>
                      </a:pPr>
                      <a:r>
                        <a:rPr kumimoji="0" lang="zh-CN" altLang="zh-CN" sz="2400" b="0" i="0" u="none" strike="noStrike" cap="none" normalizeH="0" baseline="0" dirty="0">
                          <a:ln>
                            <a:noFill/>
                          </a:ln>
                          <a:solidFill>
                            <a:srgbClr val="000066"/>
                          </a:solidFill>
                          <a:effectLst/>
                          <a:latin typeface="Arial" panose="020B0604020202020204" pitchFamily="34" charset="0"/>
                          <a:ea typeface="宋体" panose="02010600030101010101" pitchFamily="2" charset="-122"/>
                          <a:cs typeface="Arial" panose="020B0604020202020204" pitchFamily="34" charset="0"/>
                        </a:rPr>
                        <a:t>R2</a:t>
                      </a:r>
                      <a:endParaRPr kumimoji="0" lang="zh-CN"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0" marR="0" marT="38735" marB="0" horzOverflow="overflow">
                    <a:lnL>
                      <a:noFill/>
                    </a:lnL>
                    <a:lnR>
                      <a:noFill/>
                    </a:lnR>
                    <a:lnT>
                      <a:noFill/>
                    </a:lnT>
                    <a:lnB>
                      <a:noFill/>
                    </a:lnB>
                    <a:lnTlToBr>
                      <a:noFill/>
                    </a:lnTlToBr>
                    <a:lnBlToTr>
                      <a:noFill/>
                    </a:lnBlToTr>
                    <a:solidFill>
                      <a:srgbClr val="5CFFAC"/>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63588" y="241300"/>
            <a:ext cx="4775200" cy="695325"/>
          </a:xfrm>
        </p:spPr>
        <p:txBody>
          <a:bodyPr lIns="0" tIns="12700" rIns="0" bIns="0" rtlCol="0">
            <a:spAutoFit/>
          </a:bodyPr>
          <a:lstStyle/>
          <a:p>
            <a:pPr marL="12700">
              <a:spcBef>
                <a:spcPts val="100"/>
              </a:spcBef>
              <a:defRPr/>
            </a:pPr>
            <a:r>
              <a:rPr dirty="0"/>
              <a:t>2.11</a:t>
            </a:r>
            <a:r>
              <a:rPr spc="-20" dirty="0"/>
              <a:t> 循环赛日程表</a:t>
            </a:r>
          </a:p>
        </p:txBody>
      </p:sp>
      <p:sp>
        <p:nvSpPr>
          <p:cNvPr id="87043" name="object 6"/>
          <p:cNvSpPr txBox="1">
            <a:spLocks noChangeArrowheads="1"/>
          </p:cNvSpPr>
          <p:nvPr/>
        </p:nvSpPr>
        <p:spPr bwMode="auto">
          <a:xfrm>
            <a:off x="623888" y="979488"/>
            <a:ext cx="7694612"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7950" rIns="0" bIns="0">
            <a:spAutoFit/>
          </a:bodyPr>
          <a:lstStyle>
            <a:lvl1pPr marL="127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850"/>
              </a:spcBef>
            </a:pPr>
            <a:r>
              <a:rPr lang="zh-CN" altLang="zh-CN" sz="2400">
                <a:latin typeface="微软雅黑" panose="020B0503020204020204" pitchFamily="34" charset="-122"/>
                <a:ea typeface="微软雅黑" panose="020B0503020204020204" pitchFamily="34" charset="-122"/>
              </a:rPr>
              <a:t>有</a:t>
            </a:r>
            <a:r>
              <a:rPr lang="zh-CN" altLang="zh-CN" sz="2400">
                <a:cs typeface="Arial" panose="020B0604020202020204" pitchFamily="34" charset="0"/>
              </a:rPr>
              <a:t>n=2</a:t>
            </a:r>
            <a:r>
              <a:rPr lang="zh-CN" altLang="zh-CN" sz="2400" baseline="30000">
                <a:cs typeface="Arial" panose="020B0604020202020204" pitchFamily="34" charset="0"/>
              </a:rPr>
              <a:t>k</a:t>
            </a:r>
            <a:r>
              <a:rPr lang="zh-CN" altLang="zh-CN" sz="2400">
                <a:latin typeface="微软雅黑" panose="020B0503020204020204" pitchFamily="34" charset="-122"/>
                <a:ea typeface="微软雅黑" panose="020B0503020204020204" pitchFamily="34" charset="-122"/>
              </a:rPr>
              <a:t>名选手，设计一个满足要求的比赛日程表：</a:t>
            </a:r>
          </a:p>
          <a:p>
            <a:pPr>
              <a:spcBef>
                <a:spcPts val="750"/>
              </a:spcBef>
            </a:pPr>
            <a:r>
              <a:rPr lang="zh-CN" altLang="zh-CN" sz="2400">
                <a:solidFill>
                  <a:srgbClr val="FF0000"/>
                </a:solidFill>
                <a:latin typeface="黑体" panose="02010609060101010101" pitchFamily="49" charset="-122"/>
                <a:ea typeface="黑体" panose="02010609060101010101" pitchFamily="49" charset="-122"/>
              </a:rPr>
              <a:t>递归关系分析：</a:t>
            </a:r>
            <a:endParaRPr lang="zh-CN" altLang="zh-CN" sz="2400">
              <a:latin typeface="黑体" panose="02010609060101010101" pitchFamily="49" charset="-122"/>
              <a:ea typeface="黑体" panose="02010609060101010101" pitchFamily="49" charset="-122"/>
            </a:endParaRPr>
          </a:p>
          <a:p>
            <a:pPr>
              <a:spcBef>
                <a:spcPts val="575"/>
              </a:spcBef>
              <a:buClr>
                <a:srgbClr val="CC9900"/>
              </a:buClr>
              <a:buSzPct val="65000"/>
              <a:buFont typeface="Arial" panose="020B0604020202020204" pitchFamily="34" charset="0"/>
              <a:buChar char="•"/>
            </a:pPr>
            <a:r>
              <a:rPr lang="zh-CN" altLang="zh-CN" sz="2400">
                <a:latin typeface="黑体" panose="02010609060101010101" pitchFamily="49" charset="-122"/>
                <a:ea typeface="黑体" panose="02010609060101010101" pitchFamily="49" charset="-122"/>
              </a:rPr>
              <a:t>R1是n/2+1～n组成的(n/2)×(n/2)表格，可以与L2完全一致，因此R2与L1完全一致；</a:t>
            </a:r>
          </a:p>
          <a:p>
            <a:pPr>
              <a:spcBef>
                <a:spcPts val="913"/>
              </a:spcBef>
            </a:pPr>
            <a:endParaRPr lang="zh-CN" altLang="zh-CN" sz="2400">
              <a:latin typeface="黑体" panose="02010609060101010101" pitchFamily="49" charset="-122"/>
              <a:ea typeface="黑体" panose="02010609060101010101" pitchFamily="49" charset="-122"/>
            </a:endParaRPr>
          </a:p>
          <a:p>
            <a:r>
              <a:rPr lang="zh-CN" altLang="zh-CN" sz="2400">
                <a:solidFill>
                  <a:srgbClr val="FF0000"/>
                </a:solidFill>
                <a:latin typeface="黑体" panose="02010609060101010101" pitchFamily="49" charset="-122"/>
                <a:ea typeface="黑体" panose="02010609060101010101" pitchFamily="49" charset="-122"/>
              </a:rPr>
              <a:t>递归终结状态（n=2即k=1）：</a:t>
            </a:r>
            <a:endParaRPr lang="zh-CN" altLang="zh-CN" sz="2400">
              <a:latin typeface="黑体" panose="02010609060101010101" pitchFamily="49" charset="-122"/>
              <a:ea typeface="黑体" panose="02010609060101010101" pitchFamily="49" charset="-122"/>
            </a:endParaRPr>
          </a:p>
          <a:p>
            <a:pPr>
              <a:spcBef>
                <a:spcPts val="575"/>
              </a:spcBef>
            </a:pPr>
            <a:r>
              <a:rPr lang="zh-CN" altLang="zh-CN" sz="2400">
                <a:latin typeface="黑体" panose="02010609060101010101" pitchFamily="49" charset="-122"/>
                <a:ea typeface="黑体" panose="02010609060101010101" pitchFamily="49" charset="-122"/>
              </a:rPr>
              <a:t>n=2时设编号分别为1，2，日程表如下：</a:t>
            </a:r>
          </a:p>
        </p:txBody>
      </p:sp>
      <p:graphicFrame>
        <p:nvGraphicFramePr>
          <p:cNvPr id="7" name="object 7"/>
          <p:cNvGraphicFramePr>
            <a:graphicFrameLocks noGrp="1"/>
          </p:cNvGraphicFramePr>
          <p:nvPr/>
        </p:nvGraphicFramePr>
        <p:xfrm>
          <a:off x="6875463" y="2781300"/>
          <a:ext cx="1174750" cy="1133476"/>
        </p:xfrm>
        <a:graphic>
          <a:graphicData uri="http://schemas.openxmlformats.org/drawingml/2006/table">
            <a:tbl>
              <a:tblPr/>
              <a:tblGrid>
                <a:gridCol w="585788">
                  <a:extLst>
                    <a:ext uri="{9D8B030D-6E8A-4147-A177-3AD203B41FA5}">
                      <a16:colId xmlns:a16="http://schemas.microsoft.com/office/drawing/2014/main" val="20000"/>
                    </a:ext>
                  </a:extLst>
                </a:gridCol>
                <a:gridCol w="588962">
                  <a:extLst>
                    <a:ext uri="{9D8B030D-6E8A-4147-A177-3AD203B41FA5}">
                      <a16:colId xmlns:a16="http://schemas.microsoft.com/office/drawing/2014/main" val="20001"/>
                    </a:ext>
                  </a:extLst>
                </a:gridCol>
              </a:tblGrid>
              <a:tr h="566738">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300"/>
                        </a:spcBef>
                        <a:spcAft>
                          <a:spcPct val="0"/>
                        </a:spcAft>
                        <a:buClrTx/>
                        <a:buSzTx/>
                        <a:buFontTx/>
                        <a:buNone/>
                        <a:tabLst/>
                      </a:pPr>
                      <a:r>
                        <a:rPr kumimoji="0" lang="zh-CN" altLang="zh-CN" sz="2400" b="0" i="0" u="none" strike="noStrike" cap="none" normalizeH="0" baseline="0">
                          <a:ln>
                            <a:noFill/>
                          </a:ln>
                          <a:solidFill>
                            <a:srgbClr val="000066"/>
                          </a:solidFill>
                          <a:effectLst/>
                          <a:latin typeface="Arial" panose="020B0604020202020204" pitchFamily="34" charset="0"/>
                          <a:ea typeface="宋体" panose="02010600030101010101" pitchFamily="2" charset="-122"/>
                          <a:cs typeface="Arial" panose="020B0604020202020204" pitchFamily="34" charset="0"/>
                        </a:rPr>
                        <a:t>L1</a:t>
                      </a: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0" marR="0" marT="38100" marB="0" horzOverflow="overflow">
                    <a:lnL>
                      <a:noFill/>
                    </a:lnL>
                    <a:lnR>
                      <a:noFill/>
                    </a:lnR>
                    <a:lnT>
                      <a:noFill/>
                    </a:lnT>
                    <a:lnB>
                      <a:noFill/>
                    </a:lnB>
                    <a:lnTlToBr>
                      <a:noFill/>
                    </a:lnTlToBr>
                    <a:lnBlToTr>
                      <a:noFill/>
                    </a:lnBlToTr>
                    <a:solidFill>
                      <a:srgbClr val="FFDF85"/>
                    </a:solid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300"/>
                        </a:spcBef>
                        <a:spcAft>
                          <a:spcPct val="0"/>
                        </a:spcAft>
                        <a:buClrTx/>
                        <a:buSzTx/>
                        <a:buFontTx/>
                        <a:buNone/>
                        <a:tabLst/>
                      </a:pPr>
                      <a:r>
                        <a:rPr kumimoji="0" lang="zh-CN" altLang="zh-CN" sz="2400" b="0" i="0" u="none" strike="noStrike" cap="none" normalizeH="0" baseline="0">
                          <a:ln>
                            <a:noFill/>
                          </a:ln>
                          <a:solidFill>
                            <a:srgbClr val="000066"/>
                          </a:solidFill>
                          <a:effectLst/>
                          <a:latin typeface="Arial" panose="020B0604020202020204" pitchFamily="34" charset="0"/>
                          <a:ea typeface="宋体" panose="02010600030101010101" pitchFamily="2" charset="-122"/>
                          <a:cs typeface="Arial" panose="020B0604020202020204" pitchFamily="34" charset="0"/>
                        </a:rPr>
                        <a:t>R1</a:t>
                      </a: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0" marR="0" marT="38100" marB="0" horzOverflow="overflow">
                    <a:lnL>
                      <a:noFill/>
                    </a:lnL>
                    <a:lnR>
                      <a:noFill/>
                    </a:lnR>
                    <a:lnT>
                      <a:noFill/>
                    </a:lnT>
                    <a:lnB>
                      <a:noFill/>
                    </a:lnB>
                    <a:lnTlToBr>
                      <a:noFill/>
                    </a:lnTlToBr>
                    <a:lnBlToTr>
                      <a:noFill/>
                    </a:lnBlToTr>
                    <a:solidFill>
                      <a:srgbClr val="A0DA97"/>
                    </a:solidFill>
                  </a:tcPr>
                </a:tc>
                <a:extLst>
                  <a:ext uri="{0D108BD9-81ED-4DB2-BD59-A6C34878D82A}">
                    <a16:rowId xmlns:a16="http://schemas.microsoft.com/office/drawing/2014/main" val="10000"/>
                  </a:ext>
                </a:extLst>
              </a:tr>
              <a:tr h="566738">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300"/>
                        </a:spcBef>
                        <a:spcAft>
                          <a:spcPct val="0"/>
                        </a:spcAft>
                        <a:buClrTx/>
                        <a:buSzTx/>
                        <a:buFontTx/>
                        <a:buNone/>
                        <a:tabLst/>
                      </a:pPr>
                      <a:r>
                        <a:rPr kumimoji="0" lang="zh-CN" altLang="zh-CN" sz="2400" b="0" i="0" u="none" strike="noStrike" cap="none" normalizeH="0" baseline="0">
                          <a:ln>
                            <a:noFill/>
                          </a:ln>
                          <a:solidFill>
                            <a:srgbClr val="000066"/>
                          </a:solidFill>
                          <a:effectLst/>
                          <a:latin typeface="Arial" panose="020B0604020202020204" pitchFamily="34" charset="0"/>
                          <a:ea typeface="宋体" panose="02010600030101010101" pitchFamily="2" charset="-122"/>
                          <a:cs typeface="Arial" panose="020B0604020202020204" pitchFamily="34" charset="0"/>
                        </a:rPr>
                        <a:t>L2</a:t>
                      </a:r>
                      <a:endParaRPr kumimoji="0" lang="zh-CN"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0" marR="0" marT="38100" marB="0" horzOverflow="overflow">
                    <a:lnL>
                      <a:noFill/>
                    </a:lnL>
                    <a:lnR>
                      <a:noFill/>
                    </a:lnR>
                    <a:lnT>
                      <a:noFill/>
                    </a:lnT>
                    <a:lnB>
                      <a:noFill/>
                    </a:lnB>
                    <a:lnTlToBr>
                      <a:noFill/>
                    </a:lnTlToBr>
                    <a:lnBlToTr>
                      <a:noFill/>
                    </a:lnBlToTr>
                    <a:solidFill>
                      <a:srgbClr val="FFFF00"/>
                    </a:solid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ts val="300"/>
                        </a:spcBef>
                        <a:spcAft>
                          <a:spcPct val="0"/>
                        </a:spcAft>
                        <a:buClrTx/>
                        <a:buSzTx/>
                        <a:buFontTx/>
                        <a:buNone/>
                        <a:tabLst/>
                      </a:pPr>
                      <a:r>
                        <a:rPr kumimoji="0" lang="zh-CN" altLang="zh-CN" sz="2400" b="0" i="0" u="none" strike="noStrike" cap="none" normalizeH="0" baseline="0" dirty="0">
                          <a:ln>
                            <a:noFill/>
                          </a:ln>
                          <a:solidFill>
                            <a:srgbClr val="000066"/>
                          </a:solidFill>
                          <a:effectLst/>
                          <a:latin typeface="Arial" panose="020B0604020202020204" pitchFamily="34" charset="0"/>
                          <a:ea typeface="宋体" panose="02010600030101010101" pitchFamily="2" charset="-122"/>
                          <a:cs typeface="Arial" panose="020B0604020202020204" pitchFamily="34" charset="0"/>
                        </a:rPr>
                        <a:t>R2</a:t>
                      </a:r>
                      <a:endParaRPr kumimoji="0" lang="zh-CN"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0" marR="0" marT="38100" marB="0" horzOverflow="overflow">
                    <a:lnL>
                      <a:noFill/>
                    </a:lnL>
                    <a:lnR>
                      <a:noFill/>
                    </a:lnR>
                    <a:lnT>
                      <a:noFill/>
                    </a:lnT>
                    <a:lnB>
                      <a:noFill/>
                    </a:lnB>
                    <a:lnTlToBr>
                      <a:noFill/>
                    </a:lnTlToBr>
                    <a:lnBlToTr>
                      <a:noFill/>
                    </a:lnBlToTr>
                    <a:solidFill>
                      <a:srgbClr val="5CFFAC"/>
                    </a:solidFill>
                  </a:tcPr>
                </a:tc>
                <a:extLst>
                  <a:ext uri="{0D108BD9-81ED-4DB2-BD59-A6C34878D82A}">
                    <a16:rowId xmlns:a16="http://schemas.microsoft.com/office/drawing/2014/main" val="10001"/>
                  </a:ext>
                </a:extLst>
              </a:tr>
            </a:tbl>
          </a:graphicData>
        </a:graphic>
      </p:graphicFrame>
      <p:graphicFrame>
        <p:nvGraphicFramePr>
          <p:cNvPr id="8" name="object 8"/>
          <p:cNvGraphicFramePr>
            <a:graphicFrameLocks noGrp="1"/>
          </p:cNvGraphicFramePr>
          <p:nvPr/>
        </p:nvGraphicFramePr>
        <p:xfrm>
          <a:off x="3629025" y="4359275"/>
          <a:ext cx="2068514" cy="1279526"/>
        </p:xfrm>
        <a:graphic>
          <a:graphicData uri="http://schemas.openxmlformats.org/drawingml/2006/table">
            <a:tbl>
              <a:tblPr firstRow="1" bandRow="1">
                <a:tableStyleId>{2D5ABB26-0587-4C30-8999-92F81FD0307C}</a:tableStyleId>
              </a:tblPr>
              <a:tblGrid>
                <a:gridCol w="1034257">
                  <a:extLst>
                    <a:ext uri="{9D8B030D-6E8A-4147-A177-3AD203B41FA5}">
                      <a16:colId xmlns:a16="http://schemas.microsoft.com/office/drawing/2014/main" val="20000"/>
                    </a:ext>
                  </a:extLst>
                </a:gridCol>
                <a:gridCol w="1034257">
                  <a:extLst>
                    <a:ext uri="{9D8B030D-6E8A-4147-A177-3AD203B41FA5}">
                      <a16:colId xmlns:a16="http://schemas.microsoft.com/office/drawing/2014/main" val="20001"/>
                    </a:ext>
                  </a:extLst>
                </a:gridCol>
              </a:tblGrid>
              <a:tr h="639763">
                <a:tc>
                  <a:txBody>
                    <a:bodyPr/>
                    <a:lstStyle/>
                    <a:p>
                      <a:pPr algn="ctr">
                        <a:lnSpc>
                          <a:spcPct val="100000"/>
                        </a:lnSpc>
                        <a:spcBef>
                          <a:spcPts val="2000"/>
                        </a:spcBef>
                      </a:pPr>
                      <a:r>
                        <a:rPr sz="2000" b="1" spc="-25" dirty="0" smtClean="0">
                          <a:solidFill>
                            <a:srgbClr val="FFFFFF"/>
                          </a:solidFill>
                          <a:latin typeface="Arial"/>
                          <a:cs typeface="Arial"/>
                        </a:rPr>
                        <a:t>1</a:t>
                      </a:r>
                      <a:endParaRPr sz="2000" dirty="0">
                        <a:latin typeface="Arial"/>
                        <a:cs typeface="Arial"/>
                      </a:endParaRPr>
                    </a:p>
                  </a:txBody>
                  <a:tcPr marL="0" marR="0" marT="254126"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C9900"/>
                    </a:solidFill>
                  </a:tcPr>
                </a:tc>
                <a:tc>
                  <a:txBody>
                    <a:bodyPr/>
                    <a:lstStyle/>
                    <a:p>
                      <a:pPr algn="ctr">
                        <a:lnSpc>
                          <a:spcPct val="100000"/>
                        </a:lnSpc>
                        <a:spcBef>
                          <a:spcPts val="2000"/>
                        </a:spcBef>
                      </a:pPr>
                      <a:r>
                        <a:rPr sz="2000" b="1" spc="-25" dirty="0" smtClean="0">
                          <a:solidFill>
                            <a:srgbClr val="FFFFFF"/>
                          </a:solidFill>
                          <a:latin typeface="Arial"/>
                          <a:cs typeface="Arial"/>
                        </a:rPr>
                        <a:t>2</a:t>
                      </a:r>
                      <a:endParaRPr sz="2000" dirty="0">
                        <a:latin typeface="Arial"/>
                        <a:cs typeface="Arial"/>
                      </a:endParaRPr>
                    </a:p>
                  </a:txBody>
                  <a:tcPr marL="0" marR="0" marT="254126"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C9900"/>
                    </a:solidFill>
                  </a:tcPr>
                </a:tc>
                <a:extLst>
                  <a:ext uri="{0D108BD9-81ED-4DB2-BD59-A6C34878D82A}">
                    <a16:rowId xmlns:a16="http://schemas.microsoft.com/office/drawing/2014/main" val="10000"/>
                  </a:ext>
                </a:extLst>
              </a:tr>
              <a:tr h="639763">
                <a:tc>
                  <a:txBody>
                    <a:bodyPr/>
                    <a:lstStyle/>
                    <a:p>
                      <a:pPr marL="635" algn="ctr">
                        <a:lnSpc>
                          <a:spcPct val="100000"/>
                        </a:lnSpc>
                        <a:spcBef>
                          <a:spcPts val="2005"/>
                        </a:spcBef>
                      </a:pPr>
                      <a:r>
                        <a:rPr sz="2000" spc="-25" dirty="0" smtClean="0">
                          <a:latin typeface="Arial"/>
                          <a:cs typeface="Arial"/>
                        </a:rPr>
                        <a:t>2</a:t>
                      </a:r>
                      <a:endParaRPr sz="2000" dirty="0">
                        <a:latin typeface="Arial"/>
                        <a:cs typeface="Arial"/>
                      </a:endParaRPr>
                    </a:p>
                  </a:txBody>
                  <a:tcPr marL="0" marR="0" marT="254761"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BDECA"/>
                    </a:solidFill>
                  </a:tcPr>
                </a:tc>
                <a:tc>
                  <a:txBody>
                    <a:bodyPr/>
                    <a:lstStyle/>
                    <a:p>
                      <a:pPr marL="1270" algn="ctr">
                        <a:lnSpc>
                          <a:spcPct val="100000"/>
                        </a:lnSpc>
                        <a:spcBef>
                          <a:spcPts val="2005"/>
                        </a:spcBef>
                      </a:pPr>
                      <a:r>
                        <a:rPr sz="2000" spc="-25" dirty="0" smtClean="0">
                          <a:latin typeface="Arial"/>
                          <a:cs typeface="Arial"/>
                        </a:rPr>
                        <a:t>1</a:t>
                      </a:r>
                      <a:endParaRPr sz="2000" dirty="0">
                        <a:latin typeface="Arial"/>
                        <a:cs typeface="Arial"/>
                      </a:endParaRPr>
                    </a:p>
                  </a:txBody>
                  <a:tcPr marL="0" marR="0" marT="254761"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BDECA"/>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6"/>
          <p:cNvGraphicFramePr>
            <a:graphicFrameLocks noGrp="1"/>
          </p:cNvGraphicFramePr>
          <p:nvPr/>
        </p:nvGraphicFramePr>
        <p:xfrm>
          <a:off x="457200" y="4095750"/>
          <a:ext cx="8229599" cy="2611438"/>
        </p:xfrm>
        <a:graphic>
          <a:graphicData uri="http://schemas.openxmlformats.org/drawingml/2006/table">
            <a:tbl>
              <a:tblPr firstRow="1" bandRow="1">
                <a:tableStyleId>{2D5ABB26-0587-4C30-8999-92F81FD0307C}</a:tableStyleId>
              </a:tblPr>
              <a:tblGrid>
                <a:gridCol w="2042161">
                  <a:extLst>
                    <a:ext uri="{9D8B030D-6E8A-4147-A177-3AD203B41FA5}">
                      <a16:colId xmlns:a16="http://schemas.microsoft.com/office/drawing/2014/main" val="20000"/>
                    </a:ext>
                  </a:extLst>
                </a:gridCol>
                <a:gridCol w="585469">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gridCol w="586105">
                  <a:extLst>
                    <a:ext uri="{9D8B030D-6E8A-4147-A177-3AD203B41FA5}">
                      <a16:colId xmlns:a16="http://schemas.microsoft.com/office/drawing/2014/main" val="20003"/>
                    </a:ext>
                  </a:extLst>
                </a:gridCol>
                <a:gridCol w="584200">
                  <a:extLst>
                    <a:ext uri="{9D8B030D-6E8A-4147-A177-3AD203B41FA5}">
                      <a16:colId xmlns:a16="http://schemas.microsoft.com/office/drawing/2014/main" val="20004"/>
                    </a:ext>
                  </a:extLst>
                </a:gridCol>
                <a:gridCol w="585470">
                  <a:extLst>
                    <a:ext uri="{9D8B030D-6E8A-4147-A177-3AD203B41FA5}">
                      <a16:colId xmlns:a16="http://schemas.microsoft.com/office/drawing/2014/main" val="20005"/>
                    </a:ext>
                  </a:extLst>
                </a:gridCol>
                <a:gridCol w="584200">
                  <a:extLst>
                    <a:ext uri="{9D8B030D-6E8A-4147-A177-3AD203B41FA5}">
                      <a16:colId xmlns:a16="http://schemas.microsoft.com/office/drawing/2014/main" val="20006"/>
                    </a:ext>
                  </a:extLst>
                </a:gridCol>
                <a:gridCol w="586104">
                  <a:extLst>
                    <a:ext uri="{9D8B030D-6E8A-4147-A177-3AD203B41FA5}">
                      <a16:colId xmlns:a16="http://schemas.microsoft.com/office/drawing/2014/main" val="20007"/>
                    </a:ext>
                  </a:extLst>
                </a:gridCol>
                <a:gridCol w="584199">
                  <a:extLst>
                    <a:ext uri="{9D8B030D-6E8A-4147-A177-3AD203B41FA5}">
                      <a16:colId xmlns:a16="http://schemas.microsoft.com/office/drawing/2014/main" val="20008"/>
                    </a:ext>
                  </a:extLst>
                </a:gridCol>
                <a:gridCol w="1507491">
                  <a:extLst>
                    <a:ext uri="{9D8B030D-6E8A-4147-A177-3AD203B41FA5}">
                      <a16:colId xmlns:a16="http://schemas.microsoft.com/office/drawing/2014/main" val="20009"/>
                    </a:ext>
                  </a:extLst>
                </a:gridCol>
              </a:tblGrid>
              <a:tr h="327065">
                <a:tc rowSpan="7">
                  <a:txBody>
                    <a:bodyPr/>
                    <a:lstStyle/>
                    <a:p>
                      <a:pPr>
                        <a:lnSpc>
                          <a:spcPct val="100000"/>
                        </a:lnSpc>
                      </a:pPr>
                      <a:endParaRPr sz="2000">
                        <a:latin typeface="Times New Roman"/>
                        <a:cs typeface="Times New Roman"/>
                      </a:endParaRPr>
                    </a:p>
                  </a:txBody>
                  <a:tcPr marL="0" marR="0" marT="0" marB="0">
                    <a:lnR w="12700">
                      <a:solidFill>
                        <a:srgbClr val="000000"/>
                      </a:solidFill>
                      <a:prstDash val="solid"/>
                    </a:lnR>
                    <a:lnB w="28575">
                      <a:solidFill>
                        <a:srgbClr val="CC9900"/>
                      </a:solidFill>
                      <a:prstDash val="solid"/>
                    </a:lnB>
                  </a:tcPr>
                </a:tc>
                <a:tc>
                  <a:txBody>
                    <a:bodyPr/>
                    <a:lstStyle/>
                    <a:p>
                      <a:pPr marL="1905" algn="ctr">
                        <a:lnSpc>
                          <a:spcPct val="100000"/>
                        </a:lnSpc>
                        <a:spcBef>
                          <a:spcPts val="340"/>
                        </a:spcBef>
                      </a:pPr>
                      <a:r>
                        <a:rPr sz="1000" spc="-50" dirty="0">
                          <a:latin typeface="Arial"/>
                          <a:cs typeface="Arial"/>
                        </a:rPr>
                        <a:t>1</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9900"/>
                    </a:solidFill>
                  </a:tcPr>
                </a:tc>
                <a:tc>
                  <a:txBody>
                    <a:bodyPr/>
                    <a:lstStyle/>
                    <a:p>
                      <a:pPr marL="635" algn="ctr">
                        <a:lnSpc>
                          <a:spcPct val="100000"/>
                        </a:lnSpc>
                        <a:spcBef>
                          <a:spcPts val="340"/>
                        </a:spcBef>
                      </a:pPr>
                      <a:r>
                        <a:rPr sz="1000" spc="-50" dirty="0">
                          <a:latin typeface="Arial"/>
                          <a:cs typeface="Arial"/>
                        </a:rPr>
                        <a:t>2</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9900"/>
                    </a:solidFill>
                  </a:tcPr>
                </a:tc>
                <a:tc>
                  <a:txBody>
                    <a:bodyPr/>
                    <a:lstStyle/>
                    <a:p>
                      <a:pPr marL="1905" algn="ctr">
                        <a:lnSpc>
                          <a:spcPct val="100000"/>
                        </a:lnSpc>
                        <a:spcBef>
                          <a:spcPts val="340"/>
                        </a:spcBef>
                      </a:pPr>
                      <a:r>
                        <a:rPr sz="1000" spc="-50" dirty="0">
                          <a:latin typeface="Arial"/>
                          <a:cs typeface="Arial"/>
                        </a:rPr>
                        <a:t>3</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635" algn="ctr">
                        <a:lnSpc>
                          <a:spcPct val="100000"/>
                        </a:lnSpc>
                        <a:spcBef>
                          <a:spcPts val="340"/>
                        </a:spcBef>
                      </a:pPr>
                      <a:r>
                        <a:rPr sz="1000" spc="-50" dirty="0">
                          <a:latin typeface="Arial"/>
                          <a:cs typeface="Arial"/>
                        </a:rPr>
                        <a:t>4</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1905" algn="ctr">
                        <a:lnSpc>
                          <a:spcPct val="100000"/>
                        </a:lnSpc>
                        <a:spcBef>
                          <a:spcPts val="340"/>
                        </a:spcBef>
                      </a:pPr>
                      <a:r>
                        <a:rPr sz="1000" spc="-50" dirty="0">
                          <a:latin typeface="Arial"/>
                          <a:cs typeface="Arial"/>
                        </a:rPr>
                        <a:t>5</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a:txBody>
                    <a:bodyPr/>
                    <a:lstStyle/>
                    <a:p>
                      <a:pPr marL="635" algn="ctr">
                        <a:lnSpc>
                          <a:spcPct val="100000"/>
                        </a:lnSpc>
                        <a:spcBef>
                          <a:spcPts val="340"/>
                        </a:spcBef>
                      </a:pPr>
                      <a:r>
                        <a:rPr sz="1000" spc="-50" dirty="0">
                          <a:latin typeface="Arial"/>
                          <a:cs typeface="Arial"/>
                        </a:rPr>
                        <a:t>6</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a:txBody>
                    <a:bodyPr/>
                    <a:lstStyle/>
                    <a:p>
                      <a:pPr marL="2540" algn="ctr">
                        <a:lnSpc>
                          <a:spcPct val="100000"/>
                        </a:lnSpc>
                        <a:spcBef>
                          <a:spcPts val="340"/>
                        </a:spcBef>
                      </a:pPr>
                      <a:r>
                        <a:rPr sz="1000" spc="-50" dirty="0">
                          <a:latin typeface="Arial"/>
                          <a:cs typeface="Arial"/>
                        </a:rPr>
                        <a:t>7</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a:txBody>
                    <a:bodyPr/>
                    <a:lstStyle/>
                    <a:p>
                      <a:pPr marL="635" algn="ctr">
                        <a:lnSpc>
                          <a:spcPct val="100000"/>
                        </a:lnSpc>
                        <a:spcBef>
                          <a:spcPts val="340"/>
                        </a:spcBef>
                      </a:pPr>
                      <a:r>
                        <a:rPr sz="1000" spc="-50" dirty="0">
                          <a:latin typeface="Arial"/>
                          <a:cs typeface="Arial"/>
                        </a:rPr>
                        <a:t>8</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rowSpan="7">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B w="28575">
                      <a:solidFill>
                        <a:srgbClr val="CC9900"/>
                      </a:solidFill>
                      <a:prstDash val="solid"/>
                    </a:lnB>
                  </a:tcPr>
                </a:tc>
                <a:extLst>
                  <a:ext uri="{0D108BD9-81ED-4DB2-BD59-A6C34878D82A}">
                    <a16:rowId xmlns:a16="http://schemas.microsoft.com/office/drawing/2014/main" val="10000"/>
                  </a:ext>
                </a:extLst>
              </a:tr>
              <a:tr h="327065">
                <a:tc vMerge="1">
                  <a:txBody>
                    <a:bodyPr/>
                    <a:lstStyle/>
                    <a:p>
                      <a:endParaRPr/>
                    </a:p>
                  </a:txBody>
                  <a:tcPr marL="0" marR="0" marT="0" marB="0">
                    <a:lnR w="12700">
                      <a:solidFill>
                        <a:srgbClr val="000000"/>
                      </a:solidFill>
                      <a:prstDash val="solid"/>
                    </a:lnR>
                    <a:lnB w="28575">
                      <a:solidFill>
                        <a:srgbClr val="CC9900"/>
                      </a:solidFill>
                      <a:prstDash val="solid"/>
                    </a:lnB>
                  </a:tcPr>
                </a:tc>
                <a:tc>
                  <a:txBody>
                    <a:bodyPr/>
                    <a:lstStyle/>
                    <a:p>
                      <a:pPr marL="1905" algn="ctr">
                        <a:lnSpc>
                          <a:spcPct val="100000"/>
                        </a:lnSpc>
                        <a:spcBef>
                          <a:spcPts val="340"/>
                        </a:spcBef>
                      </a:pPr>
                      <a:r>
                        <a:rPr sz="1000" spc="-50" dirty="0">
                          <a:latin typeface="Arial"/>
                          <a:cs typeface="Arial"/>
                        </a:rPr>
                        <a:t>2</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9900"/>
                    </a:solidFill>
                  </a:tcPr>
                </a:tc>
                <a:tc>
                  <a:txBody>
                    <a:bodyPr/>
                    <a:lstStyle/>
                    <a:p>
                      <a:pPr marL="635" algn="ctr">
                        <a:lnSpc>
                          <a:spcPct val="100000"/>
                        </a:lnSpc>
                        <a:spcBef>
                          <a:spcPts val="340"/>
                        </a:spcBef>
                      </a:pPr>
                      <a:r>
                        <a:rPr sz="1000" spc="-50" dirty="0">
                          <a:latin typeface="Arial"/>
                          <a:cs typeface="Arial"/>
                        </a:rPr>
                        <a:t>1</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9900"/>
                    </a:solidFill>
                  </a:tcPr>
                </a:tc>
                <a:tc>
                  <a:txBody>
                    <a:bodyPr/>
                    <a:lstStyle/>
                    <a:p>
                      <a:pPr marL="1905" algn="ctr">
                        <a:lnSpc>
                          <a:spcPct val="100000"/>
                        </a:lnSpc>
                        <a:spcBef>
                          <a:spcPts val="340"/>
                        </a:spcBef>
                      </a:pPr>
                      <a:r>
                        <a:rPr sz="1000" spc="-50" dirty="0">
                          <a:latin typeface="Arial"/>
                          <a:cs typeface="Arial"/>
                        </a:rPr>
                        <a:t>4</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635" algn="ctr">
                        <a:lnSpc>
                          <a:spcPct val="100000"/>
                        </a:lnSpc>
                        <a:spcBef>
                          <a:spcPts val="340"/>
                        </a:spcBef>
                      </a:pPr>
                      <a:r>
                        <a:rPr sz="1000" spc="-50" dirty="0">
                          <a:latin typeface="Arial"/>
                          <a:cs typeface="Arial"/>
                        </a:rPr>
                        <a:t>3</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1905" algn="ctr">
                        <a:lnSpc>
                          <a:spcPct val="100000"/>
                        </a:lnSpc>
                        <a:spcBef>
                          <a:spcPts val="340"/>
                        </a:spcBef>
                      </a:pPr>
                      <a:r>
                        <a:rPr sz="1000" spc="-50" dirty="0">
                          <a:latin typeface="Arial"/>
                          <a:cs typeface="Arial"/>
                        </a:rPr>
                        <a:t>6</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a:txBody>
                    <a:bodyPr/>
                    <a:lstStyle/>
                    <a:p>
                      <a:pPr marL="635" algn="ctr">
                        <a:lnSpc>
                          <a:spcPct val="100000"/>
                        </a:lnSpc>
                        <a:spcBef>
                          <a:spcPts val="340"/>
                        </a:spcBef>
                      </a:pPr>
                      <a:r>
                        <a:rPr sz="1000" spc="-50" dirty="0">
                          <a:latin typeface="Arial"/>
                          <a:cs typeface="Arial"/>
                        </a:rPr>
                        <a:t>5</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a:txBody>
                    <a:bodyPr/>
                    <a:lstStyle/>
                    <a:p>
                      <a:pPr marL="2540" algn="ctr">
                        <a:lnSpc>
                          <a:spcPct val="100000"/>
                        </a:lnSpc>
                        <a:spcBef>
                          <a:spcPts val="340"/>
                        </a:spcBef>
                      </a:pPr>
                      <a:r>
                        <a:rPr sz="1000" spc="-50" dirty="0">
                          <a:latin typeface="Arial"/>
                          <a:cs typeface="Arial"/>
                        </a:rPr>
                        <a:t>8</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a:txBody>
                    <a:bodyPr/>
                    <a:lstStyle/>
                    <a:p>
                      <a:pPr marL="635" algn="ctr">
                        <a:lnSpc>
                          <a:spcPct val="100000"/>
                        </a:lnSpc>
                        <a:spcBef>
                          <a:spcPts val="340"/>
                        </a:spcBef>
                      </a:pPr>
                      <a:r>
                        <a:rPr sz="1000" spc="-50" dirty="0">
                          <a:latin typeface="Arial"/>
                          <a:cs typeface="Arial"/>
                        </a:rPr>
                        <a:t>7</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vMerge="1">
                  <a:txBody>
                    <a:bodyPr/>
                    <a:lstStyle/>
                    <a:p>
                      <a:endParaRPr/>
                    </a:p>
                  </a:txBody>
                  <a:tcPr marL="0" marR="0" marT="0" marB="0">
                    <a:lnL w="12700">
                      <a:solidFill>
                        <a:srgbClr val="000000"/>
                      </a:solidFill>
                      <a:prstDash val="solid"/>
                    </a:lnL>
                    <a:lnB w="28575">
                      <a:solidFill>
                        <a:srgbClr val="CC9900"/>
                      </a:solidFill>
                      <a:prstDash val="solid"/>
                    </a:lnB>
                  </a:tcPr>
                </a:tc>
                <a:extLst>
                  <a:ext uri="{0D108BD9-81ED-4DB2-BD59-A6C34878D82A}">
                    <a16:rowId xmlns:a16="http://schemas.microsoft.com/office/drawing/2014/main" val="10001"/>
                  </a:ext>
                </a:extLst>
              </a:tr>
              <a:tr h="325160">
                <a:tc vMerge="1">
                  <a:txBody>
                    <a:bodyPr/>
                    <a:lstStyle/>
                    <a:p>
                      <a:endParaRPr/>
                    </a:p>
                  </a:txBody>
                  <a:tcPr marL="0" marR="0" marT="0" marB="0">
                    <a:lnR w="12700">
                      <a:solidFill>
                        <a:srgbClr val="000000"/>
                      </a:solidFill>
                      <a:prstDash val="solid"/>
                    </a:lnR>
                    <a:lnB w="28575">
                      <a:solidFill>
                        <a:srgbClr val="CC9900"/>
                      </a:solidFill>
                      <a:prstDash val="solid"/>
                    </a:lnB>
                  </a:tcPr>
                </a:tc>
                <a:tc>
                  <a:txBody>
                    <a:bodyPr/>
                    <a:lstStyle/>
                    <a:p>
                      <a:pPr marL="1905" algn="ctr">
                        <a:lnSpc>
                          <a:spcPct val="100000"/>
                        </a:lnSpc>
                        <a:spcBef>
                          <a:spcPts val="340"/>
                        </a:spcBef>
                      </a:pPr>
                      <a:r>
                        <a:rPr sz="1000" spc="-50" dirty="0">
                          <a:latin typeface="Arial"/>
                          <a:cs typeface="Arial"/>
                        </a:rPr>
                        <a:t>3</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635" algn="ctr">
                        <a:lnSpc>
                          <a:spcPct val="100000"/>
                        </a:lnSpc>
                        <a:spcBef>
                          <a:spcPts val="340"/>
                        </a:spcBef>
                      </a:pPr>
                      <a:r>
                        <a:rPr sz="1000" spc="-50" dirty="0">
                          <a:latin typeface="Arial"/>
                          <a:cs typeface="Arial"/>
                        </a:rPr>
                        <a:t>4</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1905" algn="ctr">
                        <a:lnSpc>
                          <a:spcPct val="100000"/>
                        </a:lnSpc>
                        <a:spcBef>
                          <a:spcPts val="340"/>
                        </a:spcBef>
                      </a:pPr>
                      <a:r>
                        <a:rPr sz="1000" spc="-50" dirty="0">
                          <a:latin typeface="Arial"/>
                          <a:cs typeface="Arial"/>
                        </a:rPr>
                        <a:t>1</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9900"/>
                    </a:solidFill>
                  </a:tcPr>
                </a:tc>
                <a:tc>
                  <a:txBody>
                    <a:bodyPr/>
                    <a:lstStyle/>
                    <a:p>
                      <a:pPr marL="635" algn="ctr">
                        <a:lnSpc>
                          <a:spcPct val="100000"/>
                        </a:lnSpc>
                        <a:spcBef>
                          <a:spcPts val="340"/>
                        </a:spcBef>
                      </a:pPr>
                      <a:r>
                        <a:rPr sz="1000" spc="-50" dirty="0">
                          <a:latin typeface="Arial"/>
                          <a:cs typeface="Arial"/>
                        </a:rPr>
                        <a:t>2</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9900"/>
                    </a:solidFill>
                  </a:tcPr>
                </a:tc>
                <a:tc>
                  <a:txBody>
                    <a:bodyPr/>
                    <a:lstStyle/>
                    <a:p>
                      <a:pPr marL="1905" algn="ctr">
                        <a:lnSpc>
                          <a:spcPct val="100000"/>
                        </a:lnSpc>
                        <a:spcBef>
                          <a:spcPts val="340"/>
                        </a:spcBef>
                      </a:pPr>
                      <a:r>
                        <a:rPr sz="1000" spc="-50" dirty="0">
                          <a:latin typeface="Arial"/>
                          <a:cs typeface="Arial"/>
                        </a:rPr>
                        <a:t>7</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a:txBody>
                    <a:bodyPr/>
                    <a:lstStyle/>
                    <a:p>
                      <a:pPr marL="635" algn="ctr">
                        <a:lnSpc>
                          <a:spcPct val="100000"/>
                        </a:lnSpc>
                        <a:spcBef>
                          <a:spcPts val="340"/>
                        </a:spcBef>
                      </a:pPr>
                      <a:r>
                        <a:rPr sz="1000" spc="-50" dirty="0">
                          <a:latin typeface="Arial"/>
                          <a:cs typeface="Arial"/>
                        </a:rPr>
                        <a:t>8</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a:txBody>
                    <a:bodyPr/>
                    <a:lstStyle/>
                    <a:p>
                      <a:pPr marL="2540" algn="ctr">
                        <a:lnSpc>
                          <a:spcPct val="100000"/>
                        </a:lnSpc>
                        <a:spcBef>
                          <a:spcPts val="340"/>
                        </a:spcBef>
                      </a:pPr>
                      <a:r>
                        <a:rPr sz="1000" spc="-50" dirty="0">
                          <a:latin typeface="Arial"/>
                          <a:cs typeface="Arial"/>
                        </a:rPr>
                        <a:t>5</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a:txBody>
                    <a:bodyPr/>
                    <a:lstStyle/>
                    <a:p>
                      <a:pPr marL="635" algn="ctr">
                        <a:lnSpc>
                          <a:spcPct val="100000"/>
                        </a:lnSpc>
                        <a:spcBef>
                          <a:spcPts val="340"/>
                        </a:spcBef>
                      </a:pPr>
                      <a:r>
                        <a:rPr sz="1000" spc="-50" dirty="0">
                          <a:latin typeface="Arial"/>
                          <a:cs typeface="Arial"/>
                        </a:rPr>
                        <a:t>6</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vMerge="1">
                  <a:txBody>
                    <a:bodyPr/>
                    <a:lstStyle/>
                    <a:p>
                      <a:endParaRPr/>
                    </a:p>
                  </a:txBody>
                  <a:tcPr marL="0" marR="0" marT="0" marB="0">
                    <a:lnL w="12700">
                      <a:solidFill>
                        <a:srgbClr val="000000"/>
                      </a:solidFill>
                      <a:prstDash val="solid"/>
                    </a:lnL>
                    <a:lnB w="28575">
                      <a:solidFill>
                        <a:srgbClr val="CC9900"/>
                      </a:solidFill>
                      <a:prstDash val="solid"/>
                    </a:lnB>
                  </a:tcPr>
                </a:tc>
                <a:extLst>
                  <a:ext uri="{0D108BD9-81ED-4DB2-BD59-A6C34878D82A}">
                    <a16:rowId xmlns:a16="http://schemas.microsoft.com/office/drawing/2014/main" val="10002"/>
                  </a:ext>
                </a:extLst>
              </a:tr>
              <a:tr h="327065">
                <a:tc vMerge="1">
                  <a:txBody>
                    <a:bodyPr/>
                    <a:lstStyle/>
                    <a:p>
                      <a:endParaRPr/>
                    </a:p>
                  </a:txBody>
                  <a:tcPr marL="0" marR="0" marT="0" marB="0">
                    <a:lnR w="12700">
                      <a:solidFill>
                        <a:srgbClr val="000000"/>
                      </a:solidFill>
                      <a:prstDash val="solid"/>
                    </a:lnR>
                    <a:lnB w="28575">
                      <a:solidFill>
                        <a:srgbClr val="CC9900"/>
                      </a:solidFill>
                      <a:prstDash val="solid"/>
                    </a:lnB>
                  </a:tcPr>
                </a:tc>
                <a:tc>
                  <a:txBody>
                    <a:bodyPr/>
                    <a:lstStyle/>
                    <a:p>
                      <a:pPr marL="1905" algn="ctr">
                        <a:lnSpc>
                          <a:spcPct val="100000"/>
                        </a:lnSpc>
                        <a:spcBef>
                          <a:spcPts val="340"/>
                        </a:spcBef>
                      </a:pPr>
                      <a:r>
                        <a:rPr sz="1000" spc="-50" dirty="0">
                          <a:latin typeface="Arial"/>
                          <a:cs typeface="Arial"/>
                        </a:rPr>
                        <a:t>4</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635" algn="ctr">
                        <a:lnSpc>
                          <a:spcPct val="100000"/>
                        </a:lnSpc>
                        <a:spcBef>
                          <a:spcPts val="340"/>
                        </a:spcBef>
                      </a:pPr>
                      <a:r>
                        <a:rPr sz="1000" spc="-50" dirty="0">
                          <a:latin typeface="Arial"/>
                          <a:cs typeface="Arial"/>
                        </a:rPr>
                        <a:t>3</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99"/>
                    </a:solidFill>
                  </a:tcPr>
                </a:tc>
                <a:tc>
                  <a:txBody>
                    <a:bodyPr/>
                    <a:lstStyle/>
                    <a:p>
                      <a:pPr marL="1905" algn="ctr">
                        <a:lnSpc>
                          <a:spcPct val="100000"/>
                        </a:lnSpc>
                        <a:spcBef>
                          <a:spcPts val="340"/>
                        </a:spcBef>
                      </a:pPr>
                      <a:r>
                        <a:rPr sz="1000" spc="-50" dirty="0">
                          <a:latin typeface="Arial"/>
                          <a:cs typeface="Arial"/>
                        </a:rPr>
                        <a:t>2</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9900"/>
                    </a:solidFill>
                  </a:tcPr>
                </a:tc>
                <a:tc>
                  <a:txBody>
                    <a:bodyPr/>
                    <a:lstStyle/>
                    <a:p>
                      <a:pPr marL="635" algn="ctr">
                        <a:lnSpc>
                          <a:spcPct val="100000"/>
                        </a:lnSpc>
                        <a:spcBef>
                          <a:spcPts val="340"/>
                        </a:spcBef>
                      </a:pPr>
                      <a:r>
                        <a:rPr sz="1000" spc="-50" dirty="0">
                          <a:latin typeface="Arial"/>
                          <a:cs typeface="Arial"/>
                        </a:rPr>
                        <a:t>1</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9900"/>
                    </a:solidFill>
                  </a:tcPr>
                </a:tc>
                <a:tc>
                  <a:txBody>
                    <a:bodyPr/>
                    <a:lstStyle/>
                    <a:p>
                      <a:pPr marL="1905" algn="ctr">
                        <a:lnSpc>
                          <a:spcPct val="100000"/>
                        </a:lnSpc>
                        <a:spcBef>
                          <a:spcPts val="340"/>
                        </a:spcBef>
                      </a:pPr>
                      <a:r>
                        <a:rPr sz="1000" spc="-50" dirty="0">
                          <a:latin typeface="Arial"/>
                          <a:cs typeface="Arial"/>
                        </a:rPr>
                        <a:t>8</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a:txBody>
                    <a:bodyPr/>
                    <a:lstStyle/>
                    <a:p>
                      <a:pPr marL="635" algn="ctr">
                        <a:lnSpc>
                          <a:spcPct val="100000"/>
                        </a:lnSpc>
                        <a:spcBef>
                          <a:spcPts val="340"/>
                        </a:spcBef>
                      </a:pPr>
                      <a:r>
                        <a:rPr sz="1000" spc="-50" dirty="0">
                          <a:latin typeface="Arial"/>
                          <a:cs typeface="Arial"/>
                        </a:rPr>
                        <a:t>7</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a:txBody>
                    <a:bodyPr/>
                    <a:lstStyle/>
                    <a:p>
                      <a:pPr marL="2540" algn="ctr">
                        <a:lnSpc>
                          <a:spcPct val="100000"/>
                        </a:lnSpc>
                        <a:spcBef>
                          <a:spcPts val="340"/>
                        </a:spcBef>
                      </a:pPr>
                      <a:r>
                        <a:rPr sz="1000" spc="-50" dirty="0">
                          <a:latin typeface="Arial"/>
                          <a:cs typeface="Arial"/>
                        </a:rPr>
                        <a:t>6</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a:txBody>
                    <a:bodyPr/>
                    <a:lstStyle/>
                    <a:p>
                      <a:pPr marL="635" algn="ctr">
                        <a:lnSpc>
                          <a:spcPct val="100000"/>
                        </a:lnSpc>
                        <a:spcBef>
                          <a:spcPts val="340"/>
                        </a:spcBef>
                      </a:pPr>
                      <a:r>
                        <a:rPr sz="1000" spc="-50" dirty="0">
                          <a:latin typeface="Arial"/>
                          <a:cs typeface="Arial"/>
                        </a:rPr>
                        <a:t>5</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vMerge="1">
                  <a:txBody>
                    <a:bodyPr/>
                    <a:lstStyle/>
                    <a:p>
                      <a:endParaRPr/>
                    </a:p>
                  </a:txBody>
                  <a:tcPr marL="0" marR="0" marT="0" marB="0">
                    <a:lnL w="12700">
                      <a:solidFill>
                        <a:srgbClr val="000000"/>
                      </a:solidFill>
                      <a:prstDash val="solid"/>
                    </a:lnL>
                    <a:lnB w="28575">
                      <a:solidFill>
                        <a:srgbClr val="CC9900"/>
                      </a:solidFill>
                      <a:prstDash val="solid"/>
                    </a:lnB>
                  </a:tcPr>
                </a:tc>
                <a:extLst>
                  <a:ext uri="{0D108BD9-81ED-4DB2-BD59-A6C34878D82A}">
                    <a16:rowId xmlns:a16="http://schemas.microsoft.com/office/drawing/2014/main" val="10003"/>
                  </a:ext>
                </a:extLst>
              </a:tr>
              <a:tr h="326430">
                <a:tc vMerge="1">
                  <a:txBody>
                    <a:bodyPr/>
                    <a:lstStyle/>
                    <a:p>
                      <a:endParaRPr/>
                    </a:p>
                  </a:txBody>
                  <a:tcPr marL="0" marR="0" marT="0" marB="0">
                    <a:lnR w="12700">
                      <a:solidFill>
                        <a:srgbClr val="000000"/>
                      </a:solidFill>
                      <a:prstDash val="solid"/>
                    </a:lnR>
                    <a:lnB w="28575">
                      <a:solidFill>
                        <a:srgbClr val="CC9900"/>
                      </a:solidFill>
                      <a:prstDash val="solid"/>
                    </a:lnB>
                  </a:tcPr>
                </a:tc>
                <a:tc>
                  <a:txBody>
                    <a:bodyPr/>
                    <a:lstStyle/>
                    <a:p>
                      <a:pPr marL="1905" algn="ctr">
                        <a:lnSpc>
                          <a:spcPct val="100000"/>
                        </a:lnSpc>
                        <a:spcBef>
                          <a:spcPts val="340"/>
                        </a:spcBef>
                      </a:pPr>
                      <a:r>
                        <a:rPr sz="1000" spc="-50" dirty="0">
                          <a:latin typeface="Arial"/>
                          <a:cs typeface="Arial"/>
                        </a:rPr>
                        <a:t>5</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a:txBody>
                    <a:bodyPr/>
                    <a:lstStyle/>
                    <a:p>
                      <a:pPr marL="635" algn="ctr">
                        <a:lnSpc>
                          <a:spcPct val="100000"/>
                        </a:lnSpc>
                        <a:spcBef>
                          <a:spcPts val="340"/>
                        </a:spcBef>
                      </a:pPr>
                      <a:r>
                        <a:rPr sz="1000" spc="-50" dirty="0">
                          <a:latin typeface="Arial"/>
                          <a:cs typeface="Arial"/>
                        </a:rPr>
                        <a:t>6</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a:txBody>
                    <a:bodyPr/>
                    <a:lstStyle/>
                    <a:p>
                      <a:pPr marL="1905" algn="ctr">
                        <a:lnSpc>
                          <a:spcPct val="100000"/>
                        </a:lnSpc>
                        <a:spcBef>
                          <a:spcPts val="340"/>
                        </a:spcBef>
                      </a:pPr>
                      <a:r>
                        <a:rPr sz="1000" spc="-50" dirty="0">
                          <a:latin typeface="Arial"/>
                          <a:cs typeface="Arial"/>
                        </a:rPr>
                        <a:t>7</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a:txBody>
                    <a:bodyPr/>
                    <a:lstStyle/>
                    <a:p>
                      <a:pPr marL="635" algn="ctr">
                        <a:lnSpc>
                          <a:spcPct val="100000"/>
                        </a:lnSpc>
                        <a:spcBef>
                          <a:spcPts val="340"/>
                        </a:spcBef>
                      </a:pPr>
                      <a:r>
                        <a:rPr sz="1000" spc="-50" dirty="0">
                          <a:latin typeface="Arial"/>
                          <a:cs typeface="Arial"/>
                        </a:rPr>
                        <a:t>8</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a:txBody>
                    <a:bodyPr/>
                    <a:lstStyle/>
                    <a:p>
                      <a:pPr marL="1905" algn="ctr">
                        <a:lnSpc>
                          <a:spcPct val="100000"/>
                        </a:lnSpc>
                        <a:spcBef>
                          <a:spcPts val="340"/>
                        </a:spcBef>
                      </a:pPr>
                      <a:r>
                        <a:rPr sz="1000" spc="-50" dirty="0">
                          <a:latin typeface="Arial"/>
                          <a:cs typeface="Arial"/>
                        </a:rPr>
                        <a:t>1</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9900"/>
                    </a:solidFill>
                  </a:tcPr>
                </a:tc>
                <a:tc>
                  <a:txBody>
                    <a:bodyPr/>
                    <a:lstStyle/>
                    <a:p>
                      <a:pPr marL="635" algn="ctr">
                        <a:lnSpc>
                          <a:spcPct val="100000"/>
                        </a:lnSpc>
                        <a:spcBef>
                          <a:spcPts val="340"/>
                        </a:spcBef>
                      </a:pPr>
                      <a:r>
                        <a:rPr sz="1000" spc="-50" dirty="0">
                          <a:latin typeface="Arial"/>
                          <a:cs typeface="Arial"/>
                        </a:rPr>
                        <a:t>2</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9900"/>
                    </a:solidFill>
                  </a:tcPr>
                </a:tc>
                <a:tc>
                  <a:txBody>
                    <a:bodyPr/>
                    <a:lstStyle/>
                    <a:p>
                      <a:pPr marL="2540" algn="ctr">
                        <a:lnSpc>
                          <a:spcPct val="100000"/>
                        </a:lnSpc>
                        <a:spcBef>
                          <a:spcPts val="340"/>
                        </a:spcBef>
                      </a:pPr>
                      <a:r>
                        <a:rPr sz="1000" spc="-50" dirty="0">
                          <a:latin typeface="Arial"/>
                          <a:cs typeface="Arial"/>
                        </a:rPr>
                        <a:t>3</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9900"/>
                    </a:solidFill>
                  </a:tcPr>
                </a:tc>
                <a:tc>
                  <a:txBody>
                    <a:bodyPr/>
                    <a:lstStyle/>
                    <a:p>
                      <a:pPr marL="635" algn="ctr">
                        <a:lnSpc>
                          <a:spcPct val="100000"/>
                        </a:lnSpc>
                        <a:spcBef>
                          <a:spcPts val="340"/>
                        </a:spcBef>
                      </a:pPr>
                      <a:r>
                        <a:rPr sz="1000" spc="-50" dirty="0">
                          <a:latin typeface="Arial"/>
                          <a:cs typeface="Arial"/>
                        </a:rPr>
                        <a:t>4</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9900"/>
                    </a:solidFill>
                  </a:tcPr>
                </a:tc>
                <a:tc vMerge="1">
                  <a:txBody>
                    <a:bodyPr/>
                    <a:lstStyle/>
                    <a:p>
                      <a:endParaRPr/>
                    </a:p>
                  </a:txBody>
                  <a:tcPr marL="0" marR="0" marT="0" marB="0">
                    <a:lnL w="12700">
                      <a:solidFill>
                        <a:srgbClr val="000000"/>
                      </a:solidFill>
                      <a:prstDash val="solid"/>
                    </a:lnL>
                    <a:lnB w="28575">
                      <a:solidFill>
                        <a:srgbClr val="CC9900"/>
                      </a:solidFill>
                      <a:prstDash val="solid"/>
                    </a:lnB>
                  </a:tcPr>
                </a:tc>
                <a:extLst>
                  <a:ext uri="{0D108BD9-81ED-4DB2-BD59-A6C34878D82A}">
                    <a16:rowId xmlns:a16="http://schemas.microsoft.com/office/drawing/2014/main" val="10004"/>
                  </a:ext>
                </a:extLst>
              </a:tr>
              <a:tr h="327065">
                <a:tc vMerge="1">
                  <a:txBody>
                    <a:bodyPr/>
                    <a:lstStyle/>
                    <a:p>
                      <a:endParaRPr/>
                    </a:p>
                  </a:txBody>
                  <a:tcPr marL="0" marR="0" marT="0" marB="0">
                    <a:lnR w="12700">
                      <a:solidFill>
                        <a:srgbClr val="000000"/>
                      </a:solidFill>
                      <a:prstDash val="solid"/>
                    </a:lnR>
                    <a:lnB w="28575">
                      <a:solidFill>
                        <a:srgbClr val="CC9900"/>
                      </a:solidFill>
                      <a:prstDash val="solid"/>
                    </a:lnB>
                  </a:tcPr>
                </a:tc>
                <a:tc>
                  <a:txBody>
                    <a:bodyPr/>
                    <a:lstStyle/>
                    <a:p>
                      <a:pPr marL="1905" algn="ctr">
                        <a:lnSpc>
                          <a:spcPct val="100000"/>
                        </a:lnSpc>
                        <a:spcBef>
                          <a:spcPts val="340"/>
                        </a:spcBef>
                      </a:pPr>
                      <a:r>
                        <a:rPr sz="1000" spc="-50" dirty="0">
                          <a:latin typeface="Arial"/>
                          <a:cs typeface="Arial"/>
                        </a:rPr>
                        <a:t>6</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a:txBody>
                    <a:bodyPr/>
                    <a:lstStyle/>
                    <a:p>
                      <a:pPr marL="635" algn="ctr">
                        <a:lnSpc>
                          <a:spcPct val="100000"/>
                        </a:lnSpc>
                        <a:spcBef>
                          <a:spcPts val="340"/>
                        </a:spcBef>
                      </a:pPr>
                      <a:r>
                        <a:rPr sz="1000" spc="-50" dirty="0">
                          <a:latin typeface="Arial"/>
                          <a:cs typeface="Arial"/>
                        </a:rPr>
                        <a:t>5</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a:txBody>
                    <a:bodyPr/>
                    <a:lstStyle/>
                    <a:p>
                      <a:pPr marL="1905" algn="ctr">
                        <a:lnSpc>
                          <a:spcPct val="100000"/>
                        </a:lnSpc>
                        <a:spcBef>
                          <a:spcPts val="340"/>
                        </a:spcBef>
                      </a:pPr>
                      <a:r>
                        <a:rPr sz="1000" spc="-50" dirty="0">
                          <a:latin typeface="Arial"/>
                          <a:cs typeface="Arial"/>
                        </a:rPr>
                        <a:t>8</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a:txBody>
                    <a:bodyPr/>
                    <a:lstStyle/>
                    <a:p>
                      <a:pPr marL="635" algn="ctr">
                        <a:lnSpc>
                          <a:spcPct val="100000"/>
                        </a:lnSpc>
                        <a:spcBef>
                          <a:spcPts val="340"/>
                        </a:spcBef>
                      </a:pPr>
                      <a:r>
                        <a:rPr sz="1000" spc="-50" dirty="0">
                          <a:latin typeface="Arial"/>
                          <a:cs typeface="Arial"/>
                        </a:rPr>
                        <a:t>7</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a:txBody>
                    <a:bodyPr/>
                    <a:lstStyle/>
                    <a:p>
                      <a:pPr marL="1905" algn="ctr">
                        <a:lnSpc>
                          <a:spcPct val="100000"/>
                        </a:lnSpc>
                        <a:spcBef>
                          <a:spcPts val="340"/>
                        </a:spcBef>
                      </a:pPr>
                      <a:r>
                        <a:rPr sz="1000" spc="-50" dirty="0">
                          <a:latin typeface="Arial"/>
                          <a:cs typeface="Arial"/>
                        </a:rPr>
                        <a:t>2</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9900"/>
                    </a:solidFill>
                  </a:tcPr>
                </a:tc>
                <a:tc>
                  <a:txBody>
                    <a:bodyPr/>
                    <a:lstStyle/>
                    <a:p>
                      <a:pPr marL="635" algn="ctr">
                        <a:lnSpc>
                          <a:spcPct val="100000"/>
                        </a:lnSpc>
                        <a:spcBef>
                          <a:spcPts val="340"/>
                        </a:spcBef>
                      </a:pPr>
                      <a:r>
                        <a:rPr sz="1000" spc="-50" dirty="0">
                          <a:latin typeface="Arial"/>
                          <a:cs typeface="Arial"/>
                        </a:rPr>
                        <a:t>1</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9900"/>
                    </a:solidFill>
                  </a:tcPr>
                </a:tc>
                <a:tc>
                  <a:txBody>
                    <a:bodyPr/>
                    <a:lstStyle/>
                    <a:p>
                      <a:pPr marL="2540" algn="ctr">
                        <a:lnSpc>
                          <a:spcPct val="100000"/>
                        </a:lnSpc>
                        <a:spcBef>
                          <a:spcPts val="340"/>
                        </a:spcBef>
                      </a:pPr>
                      <a:r>
                        <a:rPr sz="1000" spc="-50" dirty="0">
                          <a:latin typeface="Arial"/>
                          <a:cs typeface="Arial"/>
                        </a:rPr>
                        <a:t>4</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9900"/>
                    </a:solidFill>
                  </a:tcPr>
                </a:tc>
                <a:tc>
                  <a:txBody>
                    <a:bodyPr/>
                    <a:lstStyle/>
                    <a:p>
                      <a:pPr marL="635" algn="ctr">
                        <a:lnSpc>
                          <a:spcPct val="100000"/>
                        </a:lnSpc>
                        <a:spcBef>
                          <a:spcPts val="340"/>
                        </a:spcBef>
                      </a:pPr>
                      <a:r>
                        <a:rPr sz="1000" spc="-50" dirty="0">
                          <a:latin typeface="Arial"/>
                          <a:cs typeface="Arial"/>
                        </a:rPr>
                        <a:t>3</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9900"/>
                    </a:solidFill>
                  </a:tcPr>
                </a:tc>
                <a:tc vMerge="1">
                  <a:txBody>
                    <a:bodyPr/>
                    <a:lstStyle/>
                    <a:p>
                      <a:endParaRPr/>
                    </a:p>
                  </a:txBody>
                  <a:tcPr marL="0" marR="0" marT="0" marB="0">
                    <a:lnL w="12700">
                      <a:solidFill>
                        <a:srgbClr val="000000"/>
                      </a:solidFill>
                      <a:prstDash val="solid"/>
                    </a:lnL>
                    <a:lnB w="28575">
                      <a:solidFill>
                        <a:srgbClr val="CC9900"/>
                      </a:solidFill>
                      <a:prstDash val="solid"/>
                    </a:lnB>
                  </a:tcPr>
                </a:tc>
                <a:extLst>
                  <a:ext uri="{0D108BD9-81ED-4DB2-BD59-A6C34878D82A}">
                    <a16:rowId xmlns:a16="http://schemas.microsoft.com/office/drawing/2014/main" val="10005"/>
                  </a:ext>
                </a:extLst>
              </a:tr>
              <a:tr h="109868">
                <a:tc vMerge="1">
                  <a:txBody>
                    <a:bodyPr/>
                    <a:lstStyle/>
                    <a:p>
                      <a:endParaRPr/>
                    </a:p>
                  </a:txBody>
                  <a:tcPr marL="0" marR="0" marT="0" marB="0">
                    <a:lnR w="12700">
                      <a:solidFill>
                        <a:srgbClr val="000000"/>
                      </a:solidFill>
                      <a:prstDash val="solid"/>
                    </a:lnR>
                    <a:lnB w="28575">
                      <a:solidFill>
                        <a:srgbClr val="CC9900"/>
                      </a:solidFill>
                      <a:prstDash val="solid"/>
                    </a:lnB>
                  </a:tcPr>
                </a:tc>
                <a:tc rowSpan="2">
                  <a:txBody>
                    <a:bodyPr/>
                    <a:lstStyle/>
                    <a:p>
                      <a:pPr marL="1905" algn="ctr">
                        <a:lnSpc>
                          <a:spcPct val="100000"/>
                        </a:lnSpc>
                        <a:spcBef>
                          <a:spcPts val="340"/>
                        </a:spcBef>
                      </a:pPr>
                      <a:r>
                        <a:rPr sz="1000" spc="-50" dirty="0">
                          <a:latin typeface="Arial"/>
                          <a:cs typeface="Arial"/>
                        </a:rPr>
                        <a:t>7</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rowSpan="2">
                  <a:txBody>
                    <a:bodyPr/>
                    <a:lstStyle/>
                    <a:p>
                      <a:pPr marL="635" algn="ctr">
                        <a:lnSpc>
                          <a:spcPct val="100000"/>
                        </a:lnSpc>
                        <a:spcBef>
                          <a:spcPts val="340"/>
                        </a:spcBef>
                      </a:pPr>
                      <a:r>
                        <a:rPr sz="1000" spc="-50" dirty="0">
                          <a:latin typeface="Arial"/>
                          <a:cs typeface="Arial"/>
                        </a:rPr>
                        <a:t>8</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rowSpan="2">
                  <a:txBody>
                    <a:bodyPr/>
                    <a:lstStyle/>
                    <a:p>
                      <a:pPr marL="1905" algn="ctr">
                        <a:lnSpc>
                          <a:spcPct val="100000"/>
                        </a:lnSpc>
                        <a:spcBef>
                          <a:spcPts val="340"/>
                        </a:spcBef>
                      </a:pPr>
                      <a:r>
                        <a:rPr sz="1000" spc="-50" dirty="0">
                          <a:latin typeface="Arial"/>
                          <a:cs typeface="Arial"/>
                        </a:rPr>
                        <a:t>5</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rowSpan="2">
                  <a:txBody>
                    <a:bodyPr/>
                    <a:lstStyle/>
                    <a:p>
                      <a:pPr marL="635" algn="ctr">
                        <a:lnSpc>
                          <a:spcPct val="100000"/>
                        </a:lnSpc>
                        <a:spcBef>
                          <a:spcPts val="340"/>
                        </a:spcBef>
                      </a:pPr>
                      <a:r>
                        <a:rPr sz="1000" spc="-50" dirty="0">
                          <a:latin typeface="Arial"/>
                          <a:cs typeface="Arial"/>
                        </a:rPr>
                        <a:t>6</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a:txBody>
                    <a:bodyPr/>
                    <a:lstStyle/>
                    <a:p>
                      <a:pPr>
                        <a:lnSpc>
                          <a:spcPct val="100000"/>
                        </a:lnSpc>
                      </a:pPr>
                      <a:endParaRPr sz="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CC9900"/>
                      </a:solidFill>
                      <a:prstDash val="solid"/>
                    </a:lnB>
                    <a:solidFill>
                      <a:srgbClr val="CC9900"/>
                    </a:solidFill>
                  </a:tcPr>
                </a:tc>
                <a:tc>
                  <a:txBody>
                    <a:bodyPr/>
                    <a:lstStyle/>
                    <a:p>
                      <a:pPr>
                        <a:lnSpc>
                          <a:spcPct val="100000"/>
                        </a:lnSpc>
                      </a:pPr>
                      <a:endParaRPr sz="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CC9900"/>
                      </a:solidFill>
                      <a:prstDash val="solid"/>
                    </a:lnB>
                    <a:solidFill>
                      <a:srgbClr val="CC9900"/>
                    </a:solidFill>
                  </a:tcPr>
                </a:tc>
                <a:tc>
                  <a:txBody>
                    <a:bodyPr/>
                    <a:lstStyle/>
                    <a:p>
                      <a:pPr>
                        <a:lnSpc>
                          <a:spcPct val="100000"/>
                        </a:lnSpc>
                      </a:pPr>
                      <a:endParaRPr sz="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CC9900"/>
                      </a:solidFill>
                      <a:prstDash val="solid"/>
                    </a:lnB>
                    <a:solidFill>
                      <a:srgbClr val="CC9900"/>
                    </a:solidFill>
                  </a:tcPr>
                </a:tc>
                <a:tc>
                  <a:txBody>
                    <a:bodyPr/>
                    <a:lstStyle/>
                    <a:p>
                      <a:pPr>
                        <a:lnSpc>
                          <a:spcPct val="100000"/>
                        </a:lnSpc>
                      </a:pPr>
                      <a:endParaRPr sz="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CC9900"/>
                      </a:solidFill>
                      <a:prstDash val="solid"/>
                    </a:lnB>
                    <a:solidFill>
                      <a:srgbClr val="CC9900"/>
                    </a:solidFill>
                  </a:tcPr>
                </a:tc>
                <a:tc vMerge="1">
                  <a:txBody>
                    <a:bodyPr/>
                    <a:lstStyle/>
                    <a:p>
                      <a:endParaRPr/>
                    </a:p>
                  </a:txBody>
                  <a:tcPr marL="0" marR="0" marT="0" marB="0">
                    <a:lnL w="12700">
                      <a:solidFill>
                        <a:srgbClr val="000000"/>
                      </a:solidFill>
                      <a:prstDash val="solid"/>
                    </a:lnL>
                    <a:lnB w="28575">
                      <a:solidFill>
                        <a:srgbClr val="CC9900"/>
                      </a:solidFill>
                      <a:prstDash val="solid"/>
                    </a:lnB>
                  </a:tcPr>
                </a:tc>
                <a:extLst>
                  <a:ext uri="{0D108BD9-81ED-4DB2-BD59-A6C34878D82A}">
                    <a16:rowId xmlns:a16="http://schemas.microsoft.com/office/drawing/2014/main" val="10006"/>
                  </a:ext>
                </a:extLst>
              </a:tr>
              <a:tr h="214655">
                <a:tc rowSpan="2">
                  <a:txBody>
                    <a:bodyPr/>
                    <a:lstStyle/>
                    <a:p>
                      <a:pPr>
                        <a:lnSpc>
                          <a:spcPct val="100000"/>
                        </a:lnSpc>
                      </a:pPr>
                      <a:endParaRPr sz="2000">
                        <a:latin typeface="Times New Roman"/>
                        <a:cs typeface="Times New Roman"/>
                      </a:endParaRPr>
                    </a:p>
                  </a:txBody>
                  <a:tcPr marL="0" marR="0" marT="0" marB="0">
                    <a:lnR w="12700">
                      <a:solidFill>
                        <a:srgbClr val="000000"/>
                      </a:solidFill>
                      <a:prstDash val="solid"/>
                    </a:lnR>
                    <a:lnT w="28575">
                      <a:solidFill>
                        <a:srgbClr val="CC9900"/>
                      </a:solidFill>
                      <a:prstDash val="solid"/>
                    </a:lnT>
                  </a:tcPr>
                </a:tc>
                <a:tc vMerge="1">
                  <a:txBody>
                    <a:bodyPr/>
                    <a:lstStyle/>
                    <a:p>
                      <a:endParaRPr/>
                    </a:p>
                  </a:txBody>
                  <a:tcPr marL="0" marR="0" marT="431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vMerge="1">
                  <a:txBody>
                    <a:bodyPr/>
                    <a:lstStyle/>
                    <a:p>
                      <a:endParaRPr/>
                    </a:p>
                  </a:txBody>
                  <a:tcPr marL="0" marR="0" marT="431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vMerge="1">
                  <a:txBody>
                    <a:bodyPr/>
                    <a:lstStyle/>
                    <a:p>
                      <a:endParaRPr/>
                    </a:p>
                  </a:txBody>
                  <a:tcPr marL="0" marR="0" marT="431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vMerge="1">
                  <a:txBody>
                    <a:bodyPr/>
                    <a:lstStyle/>
                    <a:p>
                      <a:endParaRPr/>
                    </a:p>
                  </a:txBody>
                  <a:tcPr marL="0" marR="0" marT="431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a:txBody>
                    <a:bodyPr/>
                    <a:lstStyle/>
                    <a:p>
                      <a:pPr marL="2540" algn="ctr">
                        <a:lnSpc>
                          <a:spcPts val="675"/>
                        </a:lnSpc>
                      </a:pPr>
                      <a:r>
                        <a:rPr sz="1000" spc="-50" dirty="0">
                          <a:latin typeface="Arial"/>
                          <a:cs typeface="Arial"/>
                        </a:rPr>
                        <a:t>3</a:t>
                      </a:r>
                      <a:endParaRPr sz="10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CC9900"/>
                      </a:solidFill>
                      <a:prstDash val="solid"/>
                    </a:lnT>
                    <a:lnB w="12700">
                      <a:solidFill>
                        <a:srgbClr val="000000"/>
                      </a:solidFill>
                      <a:prstDash val="solid"/>
                    </a:lnB>
                    <a:solidFill>
                      <a:srgbClr val="CC9900"/>
                    </a:solidFill>
                  </a:tcPr>
                </a:tc>
                <a:tc>
                  <a:txBody>
                    <a:bodyPr/>
                    <a:lstStyle/>
                    <a:p>
                      <a:pPr marL="1270" algn="ctr">
                        <a:lnSpc>
                          <a:spcPts val="675"/>
                        </a:lnSpc>
                      </a:pPr>
                      <a:r>
                        <a:rPr sz="1000" spc="-50" dirty="0">
                          <a:latin typeface="Arial"/>
                          <a:cs typeface="Arial"/>
                        </a:rPr>
                        <a:t>4</a:t>
                      </a:r>
                      <a:endParaRPr sz="10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CC9900"/>
                      </a:solidFill>
                      <a:prstDash val="solid"/>
                    </a:lnT>
                    <a:lnB w="12700">
                      <a:solidFill>
                        <a:srgbClr val="000000"/>
                      </a:solidFill>
                      <a:prstDash val="solid"/>
                    </a:lnB>
                    <a:solidFill>
                      <a:srgbClr val="CC9900"/>
                    </a:solidFill>
                  </a:tcPr>
                </a:tc>
                <a:tc>
                  <a:txBody>
                    <a:bodyPr/>
                    <a:lstStyle/>
                    <a:p>
                      <a:pPr marL="2540" algn="ctr">
                        <a:lnSpc>
                          <a:spcPts val="675"/>
                        </a:lnSpc>
                      </a:pPr>
                      <a:r>
                        <a:rPr sz="1000" spc="-50" dirty="0">
                          <a:latin typeface="Arial"/>
                          <a:cs typeface="Arial"/>
                        </a:rPr>
                        <a:t>1</a:t>
                      </a:r>
                      <a:endParaRPr sz="10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CC9900"/>
                      </a:solidFill>
                      <a:prstDash val="solid"/>
                    </a:lnT>
                    <a:lnB w="12700">
                      <a:solidFill>
                        <a:srgbClr val="000000"/>
                      </a:solidFill>
                      <a:prstDash val="solid"/>
                    </a:lnB>
                    <a:solidFill>
                      <a:srgbClr val="CC9900"/>
                    </a:solidFill>
                  </a:tcPr>
                </a:tc>
                <a:tc>
                  <a:txBody>
                    <a:bodyPr/>
                    <a:lstStyle/>
                    <a:p>
                      <a:pPr marL="1270" algn="ctr">
                        <a:lnSpc>
                          <a:spcPts val="675"/>
                        </a:lnSpc>
                      </a:pPr>
                      <a:r>
                        <a:rPr sz="1000" spc="-50" dirty="0">
                          <a:latin typeface="Arial"/>
                          <a:cs typeface="Arial"/>
                        </a:rPr>
                        <a:t>2</a:t>
                      </a:r>
                      <a:endParaRPr sz="1000">
                        <a:latin typeface="Arial"/>
                        <a:cs typeface="Arial"/>
                      </a:endParaRPr>
                    </a:p>
                  </a:txBody>
                  <a:tcPr marL="0" marR="0" marT="0" marB="0">
                    <a:lnL w="12700">
                      <a:solidFill>
                        <a:srgbClr val="000000"/>
                      </a:solidFill>
                      <a:prstDash val="solid"/>
                    </a:lnL>
                    <a:lnR w="12700">
                      <a:solidFill>
                        <a:srgbClr val="000000"/>
                      </a:solidFill>
                      <a:prstDash val="solid"/>
                    </a:lnR>
                    <a:lnT w="28575">
                      <a:solidFill>
                        <a:srgbClr val="CC9900"/>
                      </a:solidFill>
                      <a:prstDash val="solid"/>
                    </a:lnT>
                    <a:lnB w="12700">
                      <a:solidFill>
                        <a:srgbClr val="000000"/>
                      </a:solidFill>
                      <a:prstDash val="solid"/>
                    </a:lnB>
                    <a:solidFill>
                      <a:srgbClr val="CC9900"/>
                    </a:solidFill>
                  </a:tcPr>
                </a:tc>
                <a:tc rowSpan="2">
                  <a:txBody>
                    <a:bodyPr/>
                    <a:lstStyle/>
                    <a:p>
                      <a:pPr>
                        <a:lnSpc>
                          <a:spcPct val="100000"/>
                        </a:lnSpc>
                      </a:pPr>
                      <a:endParaRPr sz="2000">
                        <a:latin typeface="Times New Roman"/>
                        <a:cs typeface="Times New Roman"/>
                      </a:endParaRPr>
                    </a:p>
                  </a:txBody>
                  <a:tcPr marL="0" marR="0" marT="0" marB="0">
                    <a:lnL w="12700">
                      <a:solidFill>
                        <a:srgbClr val="000000"/>
                      </a:solidFill>
                      <a:prstDash val="solid"/>
                    </a:lnL>
                    <a:lnT w="28575">
                      <a:solidFill>
                        <a:srgbClr val="CC9900"/>
                      </a:solidFill>
                      <a:prstDash val="solid"/>
                    </a:lnT>
                  </a:tcPr>
                </a:tc>
                <a:extLst>
                  <a:ext uri="{0D108BD9-81ED-4DB2-BD59-A6C34878D82A}">
                    <a16:rowId xmlns:a16="http://schemas.microsoft.com/office/drawing/2014/main" val="10007"/>
                  </a:ext>
                </a:extLst>
              </a:tr>
              <a:tr h="327065">
                <a:tc vMerge="1">
                  <a:txBody>
                    <a:bodyPr/>
                    <a:lstStyle/>
                    <a:p>
                      <a:endParaRPr/>
                    </a:p>
                  </a:txBody>
                  <a:tcPr marL="0" marR="0" marT="0" marB="0">
                    <a:lnR w="12700">
                      <a:solidFill>
                        <a:srgbClr val="000000"/>
                      </a:solidFill>
                      <a:prstDash val="solid"/>
                    </a:lnR>
                    <a:lnT w="28575">
                      <a:solidFill>
                        <a:srgbClr val="CC9900"/>
                      </a:solidFill>
                      <a:prstDash val="solid"/>
                    </a:lnT>
                  </a:tcPr>
                </a:tc>
                <a:tc>
                  <a:txBody>
                    <a:bodyPr/>
                    <a:lstStyle/>
                    <a:p>
                      <a:pPr marL="1905" algn="ctr">
                        <a:lnSpc>
                          <a:spcPct val="100000"/>
                        </a:lnSpc>
                        <a:spcBef>
                          <a:spcPts val="340"/>
                        </a:spcBef>
                      </a:pPr>
                      <a:r>
                        <a:rPr sz="1000" spc="-50" dirty="0">
                          <a:latin typeface="Arial"/>
                          <a:cs typeface="Arial"/>
                        </a:rPr>
                        <a:t>8</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a:txBody>
                    <a:bodyPr/>
                    <a:lstStyle/>
                    <a:p>
                      <a:pPr marL="635" algn="ctr">
                        <a:lnSpc>
                          <a:spcPct val="100000"/>
                        </a:lnSpc>
                        <a:spcBef>
                          <a:spcPts val="340"/>
                        </a:spcBef>
                      </a:pPr>
                      <a:r>
                        <a:rPr sz="1000" spc="-50" dirty="0">
                          <a:latin typeface="Arial"/>
                          <a:cs typeface="Arial"/>
                        </a:rPr>
                        <a:t>7</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a:txBody>
                    <a:bodyPr/>
                    <a:lstStyle/>
                    <a:p>
                      <a:pPr marL="1905" algn="ctr">
                        <a:lnSpc>
                          <a:spcPct val="100000"/>
                        </a:lnSpc>
                        <a:spcBef>
                          <a:spcPts val="340"/>
                        </a:spcBef>
                      </a:pPr>
                      <a:r>
                        <a:rPr sz="1000" spc="-50" dirty="0">
                          <a:latin typeface="Arial"/>
                          <a:cs typeface="Arial"/>
                        </a:rPr>
                        <a:t>6</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a:txBody>
                    <a:bodyPr/>
                    <a:lstStyle/>
                    <a:p>
                      <a:pPr marL="635" algn="ctr">
                        <a:lnSpc>
                          <a:spcPct val="100000"/>
                        </a:lnSpc>
                        <a:spcBef>
                          <a:spcPts val="340"/>
                        </a:spcBef>
                      </a:pPr>
                      <a:r>
                        <a:rPr sz="1000" spc="-50" dirty="0">
                          <a:latin typeface="Arial"/>
                          <a:cs typeface="Arial"/>
                        </a:rPr>
                        <a:t>5</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6600"/>
                    </a:solidFill>
                  </a:tcPr>
                </a:tc>
                <a:tc>
                  <a:txBody>
                    <a:bodyPr/>
                    <a:lstStyle/>
                    <a:p>
                      <a:pPr marL="2540" algn="ctr">
                        <a:lnSpc>
                          <a:spcPct val="100000"/>
                        </a:lnSpc>
                        <a:spcBef>
                          <a:spcPts val="340"/>
                        </a:spcBef>
                      </a:pPr>
                      <a:r>
                        <a:rPr sz="1000" spc="-50" dirty="0">
                          <a:latin typeface="Arial"/>
                          <a:cs typeface="Arial"/>
                        </a:rPr>
                        <a:t>4</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9900"/>
                    </a:solidFill>
                  </a:tcPr>
                </a:tc>
                <a:tc>
                  <a:txBody>
                    <a:bodyPr/>
                    <a:lstStyle/>
                    <a:p>
                      <a:pPr marL="1270" algn="ctr">
                        <a:lnSpc>
                          <a:spcPct val="100000"/>
                        </a:lnSpc>
                        <a:spcBef>
                          <a:spcPts val="340"/>
                        </a:spcBef>
                      </a:pPr>
                      <a:r>
                        <a:rPr sz="1000" spc="-50" dirty="0">
                          <a:latin typeface="Arial"/>
                          <a:cs typeface="Arial"/>
                        </a:rPr>
                        <a:t>3</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9900"/>
                    </a:solidFill>
                  </a:tcPr>
                </a:tc>
                <a:tc>
                  <a:txBody>
                    <a:bodyPr/>
                    <a:lstStyle/>
                    <a:p>
                      <a:pPr marL="2540" algn="ctr">
                        <a:lnSpc>
                          <a:spcPct val="100000"/>
                        </a:lnSpc>
                        <a:spcBef>
                          <a:spcPts val="340"/>
                        </a:spcBef>
                      </a:pPr>
                      <a:r>
                        <a:rPr sz="1000" spc="-50" dirty="0">
                          <a:latin typeface="Arial"/>
                          <a:cs typeface="Arial"/>
                        </a:rPr>
                        <a:t>2</a:t>
                      </a:r>
                      <a:endParaRPr sz="100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9900"/>
                    </a:solidFill>
                  </a:tcPr>
                </a:tc>
                <a:tc>
                  <a:txBody>
                    <a:bodyPr/>
                    <a:lstStyle/>
                    <a:p>
                      <a:pPr marL="1270" algn="ctr">
                        <a:lnSpc>
                          <a:spcPct val="100000"/>
                        </a:lnSpc>
                        <a:spcBef>
                          <a:spcPts val="340"/>
                        </a:spcBef>
                      </a:pPr>
                      <a:r>
                        <a:rPr sz="1000" spc="-50" dirty="0">
                          <a:latin typeface="Arial"/>
                          <a:cs typeface="Arial"/>
                        </a:rPr>
                        <a:t>1</a:t>
                      </a:r>
                      <a:endParaRPr sz="1000" dirty="0">
                        <a:latin typeface="Arial"/>
                        <a:cs typeface="Arial"/>
                      </a:endParaRPr>
                    </a:p>
                  </a:txBody>
                  <a:tcPr marL="0" marR="0" marT="4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9900"/>
                    </a:solidFill>
                  </a:tcPr>
                </a:tc>
                <a:tc vMerge="1">
                  <a:txBody>
                    <a:bodyPr/>
                    <a:lstStyle/>
                    <a:p>
                      <a:endParaRPr/>
                    </a:p>
                  </a:txBody>
                  <a:tcPr marL="0" marR="0" marT="0" marB="0">
                    <a:lnL w="12700">
                      <a:solidFill>
                        <a:srgbClr val="000000"/>
                      </a:solidFill>
                      <a:prstDash val="solid"/>
                    </a:lnL>
                    <a:lnT w="28575">
                      <a:solidFill>
                        <a:srgbClr val="CC9900"/>
                      </a:solidFill>
                      <a:prstDash val="solid"/>
                    </a:lnT>
                  </a:tcPr>
                </a:tc>
                <a:extLst>
                  <a:ext uri="{0D108BD9-81ED-4DB2-BD59-A6C34878D82A}">
                    <a16:rowId xmlns:a16="http://schemas.microsoft.com/office/drawing/2014/main" val="10008"/>
                  </a:ext>
                </a:extLst>
              </a:tr>
            </a:tbl>
          </a:graphicData>
        </a:graphic>
      </p:graphicFrame>
      <p:sp>
        <p:nvSpPr>
          <p:cNvPr id="7" name="object 7"/>
          <p:cNvSpPr txBox="1">
            <a:spLocks noGrp="1"/>
          </p:cNvSpPr>
          <p:nvPr>
            <p:ph type="title"/>
          </p:nvPr>
        </p:nvSpPr>
        <p:spPr>
          <a:xfrm>
            <a:off x="763588" y="241300"/>
            <a:ext cx="4775200" cy="695325"/>
          </a:xfrm>
        </p:spPr>
        <p:txBody>
          <a:bodyPr lIns="0" tIns="12700" rIns="0" bIns="0" rtlCol="0">
            <a:spAutoFit/>
          </a:bodyPr>
          <a:lstStyle/>
          <a:p>
            <a:pPr marL="12700">
              <a:spcBef>
                <a:spcPts val="100"/>
              </a:spcBef>
              <a:defRPr/>
            </a:pPr>
            <a:r>
              <a:rPr dirty="0"/>
              <a:t>2.11</a:t>
            </a:r>
            <a:r>
              <a:rPr spc="-20" dirty="0"/>
              <a:t> 循环赛日程表</a:t>
            </a:r>
          </a:p>
        </p:txBody>
      </p:sp>
      <p:sp>
        <p:nvSpPr>
          <p:cNvPr id="88160" name="object 8"/>
          <p:cNvSpPr txBox="1">
            <a:spLocks noChangeArrowheads="1"/>
          </p:cNvSpPr>
          <p:nvPr/>
        </p:nvSpPr>
        <p:spPr bwMode="auto">
          <a:xfrm>
            <a:off x="508000" y="954088"/>
            <a:ext cx="510857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90805" rIns="0" bIns="0">
            <a:spAutoFit/>
          </a:bodyPr>
          <a:lstStyle>
            <a:lvl1pPr marL="127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713"/>
              </a:spcBef>
            </a:pPr>
            <a:r>
              <a:rPr lang="zh-CN" altLang="zh-CN" sz="2000">
                <a:latin typeface="微软雅黑" panose="020B0503020204020204" pitchFamily="34" charset="-122"/>
                <a:ea typeface="微软雅黑" panose="020B0503020204020204" pitchFamily="34" charset="-122"/>
              </a:rPr>
              <a:t>设计一个满足以下要求的比赛日程表：</a:t>
            </a:r>
          </a:p>
          <a:p>
            <a:pPr>
              <a:lnSpc>
                <a:spcPct val="120000"/>
              </a:lnSpc>
              <a:spcBef>
                <a:spcPts val="138"/>
              </a:spcBef>
            </a:pPr>
            <a:r>
              <a:rPr lang="zh-CN" altLang="zh-CN" sz="2000">
                <a:latin typeface="黑体" panose="02010609060101010101" pitchFamily="49" charset="-122"/>
                <a:ea typeface="黑体" panose="02010609060101010101" pitchFamily="49" charset="-122"/>
              </a:rPr>
              <a:t>(1)每个选手必须与其他n-1个选手各赛一次； (2)每个选手一天只能赛一次；</a:t>
            </a:r>
          </a:p>
          <a:p>
            <a:pPr>
              <a:spcBef>
                <a:spcPts val="475"/>
              </a:spcBef>
            </a:pPr>
            <a:r>
              <a:rPr lang="zh-CN" altLang="zh-CN" sz="2000">
                <a:latin typeface="黑体" panose="02010609060101010101" pitchFamily="49" charset="-122"/>
                <a:ea typeface="黑体" panose="02010609060101010101" pitchFamily="49" charset="-122"/>
              </a:rPr>
              <a:t>(3)循环赛一共进行n-1天。</a:t>
            </a:r>
          </a:p>
        </p:txBody>
      </p:sp>
      <p:sp>
        <p:nvSpPr>
          <p:cNvPr id="88161" name="object 9"/>
          <p:cNvSpPr txBox="1">
            <a:spLocks noChangeArrowheads="1"/>
          </p:cNvSpPr>
          <p:nvPr/>
        </p:nvSpPr>
        <p:spPr bwMode="auto">
          <a:xfrm>
            <a:off x="366713" y="2516188"/>
            <a:ext cx="8407400" cy="1570037"/>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5560" rIns="0" bIns="0">
            <a:spAutoFit/>
          </a:bodyPr>
          <a:lstStyle>
            <a:lvl1pPr marL="90488">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lgn="just">
              <a:spcBef>
                <a:spcPts val="275"/>
              </a:spcBef>
            </a:pPr>
            <a:r>
              <a:rPr lang="zh-CN" altLang="zh-CN" sz="2400">
                <a:latin typeface="微软雅黑" panose="020B0503020204020204" pitchFamily="34" charset="-122"/>
                <a:ea typeface="微软雅黑" panose="020B0503020204020204" pitchFamily="34" charset="-122"/>
              </a:rPr>
              <a:t>按分治策略，将所有的选手分为两半，</a:t>
            </a:r>
            <a:r>
              <a:rPr lang="zh-CN" altLang="zh-CN" sz="2400">
                <a:cs typeface="Arial" panose="020B0604020202020204" pitchFamily="34" charset="0"/>
              </a:rPr>
              <a:t>n</a:t>
            </a:r>
            <a:r>
              <a:rPr lang="zh-CN" altLang="zh-CN" sz="2400">
                <a:latin typeface="微软雅黑" panose="020B0503020204020204" pitchFamily="34" charset="-122"/>
                <a:ea typeface="微软雅黑" panose="020B0503020204020204" pitchFamily="34" charset="-122"/>
              </a:rPr>
              <a:t>个选手的比赛日程表就可以通过为</a:t>
            </a:r>
            <a:r>
              <a:rPr lang="zh-CN" altLang="zh-CN" sz="2400">
                <a:cs typeface="Arial" panose="020B0604020202020204" pitchFamily="34" charset="0"/>
              </a:rPr>
              <a:t>n/2</a:t>
            </a:r>
            <a:r>
              <a:rPr lang="zh-CN" altLang="zh-CN" sz="2400">
                <a:latin typeface="微软雅黑" panose="020B0503020204020204" pitchFamily="34" charset="-122"/>
                <a:ea typeface="微软雅黑" panose="020B0503020204020204" pitchFamily="34" charset="-122"/>
              </a:rPr>
              <a:t>个选手设计的比赛日程表来决定。递归地用对选手进行分割，直到只剩下</a:t>
            </a:r>
            <a:r>
              <a:rPr lang="zh-CN" altLang="zh-CN" sz="2400">
                <a:cs typeface="Arial" panose="020B0604020202020204" pitchFamily="34" charset="0"/>
              </a:rPr>
              <a:t>2</a:t>
            </a:r>
            <a:r>
              <a:rPr lang="zh-CN" altLang="zh-CN" sz="2400">
                <a:latin typeface="微软雅黑" panose="020B0503020204020204" pitchFamily="34" charset="-122"/>
                <a:ea typeface="微软雅黑" panose="020B0503020204020204" pitchFamily="34" charset="-122"/>
              </a:rPr>
              <a:t>个选手时，比赛日程表的制定就变得很简单。这时只要让这</a:t>
            </a:r>
            <a:r>
              <a:rPr lang="zh-CN" altLang="zh-CN" sz="2400">
                <a:cs typeface="Arial" panose="020B0604020202020204" pitchFamily="34" charset="0"/>
              </a:rPr>
              <a:t>2</a:t>
            </a:r>
            <a:r>
              <a:rPr lang="zh-CN" altLang="zh-CN" sz="2400">
                <a:latin typeface="微软雅黑" panose="020B0503020204020204" pitchFamily="34" charset="-122"/>
                <a:ea typeface="微软雅黑" panose="020B0503020204020204" pitchFamily="34" charset="-122"/>
              </a:rPr>
              <a:t>个选手进行比赛就可以了。</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2"/>
          <p:cNvSpPr>
            <a:spLocks noGrp="1" noChangeArrowheads="1"/>
          </p:cNvSpPr>
          <p:nvPr>
            <p:ph type="title" idx="4294967295"/>
          </p:nvPr>
        </p:nvSpPr>
        <p:spPr>
          <a:xfrm>
            <a:off x="428625" y="285750"/>
            <a:ext cx="8077200" cy="855663"/>
          </a:xfrm>
        </p:spPr>
        <p:txBody>
          <a:bodyPr/>
          <a:lstStyle/>
          <a:p>
            <a:r>
              <a:rPr lang="zh-CN" altLang="en-US" smtClean="0"/>
              <a:t>学习要点</a:t>
            </a:r>
          </a:p>
        </p:txBody>
      </p:sp>
      <p:sp>
        <p:nvSpPr>
          <p:cNvPr id="26627" name="Rectangle 3"/>
          <p:cNvSpPr>
            <a:spLocks noGrp="1" noChangeArrowheads="1"/>
          </p:cNvSpPr>
          <p:nvPr>
            <p:ph type="body" idx="1"/>
          </p:nvPr>
        </p:nvSpPr>
        <p:spPr>
          <a:xfrm>
            <a:off x="357188" y="1052513"/>
            <a:ext cx="8404225" cy="5589587"/>
          </a:xfrm>
        </p:spPr>
        <p:txBody>
          <a:bodyPr/>
          <a:lstStyle/>
          <a:p>
            <a:pPr>
              <a:defRPr/>
            </a:pPr>
            <a:r>
              <a:rPr lang="zh-CN" altLang="en-US" sz="2800" b="1" dirty="0"/>
              <a:t>理解递归的概念</a:t>
            </a:r>
          </a:p>
          <a:p>
            <a:pPr>
              <a:defRPr/>
            </a:pPr>
            <a:r>
              <a:rPr lang="zh-CN" altLang="en-US" sz="2800" b="1" dirty="0"/>
              <a:t>掌握设计有效算法的分治策略</a:t>
            </a:r>
            <a:endParaRPr lang="zh-CN" altLang="en-US" sz="2800" b="1" dirty="0">
              <a:sym typeface="Symbol" panose="05050102010706020507" pitchFamily="18" charset="2"/>
            </a:endParaRPr>
          </a:p>
          <a:p>
            <a:pPr>
              <a:defRPr/>
            </a:pPr>
            <a:endParaRPr lang="en-US" altLang="zh-CN" sz="2800" b="1" dirty="0"/>
          </a:p>
          <a:p>
            <a:pPr>
              <a:defRPr/>
            </a:pPr>
            <a:r>
              <a:rPr lang="zh-CN" altLang="en-US" sz="2800" b="1" dirty="0"/>
              <a:t>通过下面的范例学习分治策略设计技巧</a:t>
            </a:r>
          </a:p>
          <a:p>
            <a:pPr>
              <a:buFont typeface="Wingdings" panose="05000000000000000000" pitchFamily="2" charset="2"/>
              <a:buNone/>
              <a:defRPr/>
            </a:pPr>
            <a:r>
              <a:rPr lang="zh-CN" altLang="en-US" sz="2800" b="1" dirty="0"/>
              <a:t>（</a:t>
            </a:r>
            <a:r>
              <a:rPr lang="en-US" altLang="zh-CN" sz="2800" b="1" dirty="0"/>
              <a:t>1</a:t>
            </a:r>
            <a:r>
              <a:rPr lang="zh-CN" altLang="en-US" sz="2800" b="1" dirty="0"/>
              <a:t>）二分搜索技术； </a:t>
            </a:r>
          </a:p>
          <a:p>
            <a:pPr>
              <a:buFont typeface="Wingdings" panose="05000000000000000000" pitchFamily="2" charset="2"/>
              <a:buNone/>
              <a:defRPr/>
            </a:pPr>
            <a:r>
              <a:rPr lang="zh-CN" altLang="en-US" sz="2800" b="1" dirty="0"/>
              <a:t>（</a:t>
            </a:r>
            <a:r>
              <a:rPr lang="en-US" altLang="zh-CN" sz="2800" b="1" dirty="0"/>
              <a:t>2</a:t>
            </a:r>
            <a:r>
              <a:rPr lang="zh-CN" altLang="en-US" sz="2800" b="1" dirty="0"/>
              <a:t>）大整数乘法；</a:t>
            </a:r>
          </a:p>
          <a:p>
            <a:pPr marL="0" indent="0">
              <a:buFont typeface="Wingdings" panose="05000000000000000000" pitchFamily="2" charset="2"/>
              <a:buNone/>
              <a:defRPr/>
            </a:pPr>
            <a:r>
              <a:rPr lang="zh-CN" altLang="en-US" sz="2800" b="1" dirty="0"/>
              <a:t>（</a:t>
            </a:r>
            <a:r>
              <a:rPr lang="en-US" altLang="zh-CN" sz="2800" b="1" dirty="0"/>
              <a:t>3</a:t>
            </a:r>
            <a:r>
              <a:rPr lang="zh-CN" altLang="en-US" sz="2800" b="1" dirty="0"/>
              <a:t>）棋盘覆盖；</a:t>
            </a:r>
          </a:p>
          <a:p>
            <a:pPr>
              <a:buFont typeface="Wingdings" panose="05000000000000000000" pitchFamily="2" charset="2"/>
              <a:buNone/>
              <a:defRPr/>
            </a:pPr>
            <a:r>
              <a:rPr lang="zh-CN" altLang="en-US" sz="2800" b="1" dirty="0"/>
              <a:t>（</a:t>
            </a:r>
            <a:r>
              <a:rPr lang="en-US" altLang="zh-CN" sz="2800" b="1" dirty="0"/>
              <a:t>4</a:t>
            </a:r>
            <a:r>
              <a:rPr lang="zh-CN" altLang="en-US" sz="2800" b="1" dirty="0"/>
              <a:t>）合并排序和快速排序；</a:t>
            </a:r>
          </a:p>
          <a:p>
            <a:pPr>
              <a:buFont typeface="Wingdings" panose="05000000000000000000" pitchFamily="2" charset="2"/>
              <a:buNone/>
              <a:defRPr/>
            </a:pPr>
            <a:r>
              <a:rPr lang="zh-CN" altLang="en-US" sz="2800" b="1" dirty="0"/>
              <a:t>（</a:t>
            </a:r>
            <a:r>
              <a:rPr lang="en-US" altLang="zh-CN" sz="2800" b="1" dirty="0"/>
              <a:t>5</a:t>
            </a:r>
            <a:r>
              <a:rPr lang="zh-CN" altLang="en-US" sz="2800" b="1" dirty="0"/>
              <a:t>）线性时间选择；</a:t>
            </a:r>
          </a:p>
          <a:p>
            <a:pPr>
              <a:buFont typeface="Wingdings" panose="05000000000000000000" pitchFamily="2" charset="2"/>
              <a:buNone/>
              <a:defRPr/>
            </a:pPr>
            <a:r>
              <a:rPr lang="zh-CN" altLang="en-US" sz="2800" b="1" dirty="0"/>
              <a:t>（</a:t>
            </a:r>
            <a:r>
              <a:rPr lang="en-US" altLang="zh-CN" sz="2800" b="1" dirty="0"/>
              <a:t>6</a:t>
            </a:r>
            <a:r>
              <a:rPr lang="zh-CN" altLang="en-US" sz="2800" b="1" dirty="0"/>
              <a:t>）最接近点对问题 ；</a:t>
            </a:r>
            <a:endParaRPr lang="en-US" altLang="zh-CN" sz="2800" b="1" dirty="0"/>
          </a:p>
          <a:p>
            <a:pPr>
              <a:buFont typeface="Wingdings" panose="05000000000000000000" pitchFamily="2" charset="2"/>
              <a:buNone/>
              <a:defRPr/>
            </a:pPr>
            <a:r>
              <a:rPr lang="zh-CN" altLang="en-US" sz="2800" b="1" dirty="0"/>
              <a:t>（</a:t>
            </a:r>
            <a:r>
              <a:rPr lang="en-US" altLang="zh-CN" sz="2800" b="1" dirty="0"/>
              <a:t>7</a:t>
            </a:r>
            <a:r>
              <a:rPr lang="zh-CN" altLang="en-US" sz="2800" b="1" dirty="0"/>
              <a:t>）循环赛日程表</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defRPr/>
            </a:pPr>
            <a:r>
              <a:rPr lang="zh-CN" altLang="en-US">
                <a:effectLst>
                  <a:outerShdw blurRad="38100" dist="38100" dir="2700000" algn="tl">
                    <a:srgbClr val="C0C0C0"/>
                  </a:outerShdw>
                </a:effectLst>
                <a:ea typeface="黑体" pitchFamily="2" charset="-122"/>
              </a:rPr>
              <a:t>分治法的适用条件</a:t>
            </a:r>
          </a:p>
        </p:txBody>
      </p:sp>
      <p:sp>
        <p:nvSpPr>
          <p:cNvPr id="27651" name="Rectangle 3"/>
          <p:cNvSpPr>
            <a:spLocks noGrp="1" noChangeArrowheads="1"/>
          </p:cNvSpPr>
          <p:nvPr>
            <p:ph type="body" idx="1"/>
          </p:nvPr>
        </p:nvSpPr>
        <p:spPr>
          <a:xfrm>
            <a:off x="357188" y="1268413"/>
            <a:ext cx="8766175" cy="3529012"/>
          </a:xfrm>
        </p:spPr>
        <p:txBody>
          <a:bodyPr>
            <a:noAutofit/>
          </a:bodyPr>
          <a:lstStyle/>
          <a:p>
            <a:pPr>
              <a:buFont typeface="Wingdings" panose="05000000000000000000" pitchFamily="2" charset="2"/>
              <a:buNone/>
              <a:defRPr/>
            </a:pPr>
            <a:r>
              <a:rPr lang="zh-CN" altLang="en-US" sz="2800" b="1" dirty="0">
                <a:effectLst>
                  <a:outerShdw blurRad="38100" dist="38100" dir="2700000" algn="tl">
                    <a:srgbClr val="C0C0C0"/>
                  </a:outerShdw>
                </a:effectLst>
                <a:ea typeface="黑体" pitchFamily="2" charset="-122"/>
              </a:rPr>
              <a:t>分治法所能解决的问题一般具有以下几个特征：</a:t>
            </a:r>
          </a:p>
          <a:p>
            <a:pPr>
              <a:defRPr/>
            </a:pPr>
            <a:r>
              <a:rPr lang="zh-CN" altLang="en-US" sz="2800" b="1" dirty="0">
                <a:ea typeface="楷体_GB2312" pitchFamily="49" charset="-122"/>
              </a:rPr>
              <a:t>该问题的</a:t>
            </a:r>
            <a:r>
              <a:rPr lang="zh-CN" altLang="en-US" sz="2800" b="1" dirty="0">
                <a:solidFill>
                  <a:srgbClr val="FF0000"/>
                </a:solidFill>
                <a:ea typeface="楷体_GB2312" pitchFamily="49" charset="-122"/>
              </a:rPr>
              <a:t>规模缩小</a:t>
            </a:r>
            <a:r>
              <a:rPr lang="zh-CN" altLang="en-US" sz="2800" b="1" dirty="0">
                <a:ea typeface="楷体_GB2312" pitchFamily="49" charset="-122"/>
              </a:rPr>
              <a:t>到一定的程度就可以容易地解决；</a:t>
            </a:r>
            <a:endParaRPr lang="zh-CN" altLang="en-US" sz="2800" dirty="0">
              <a:ea typeface="楷体_GB2312" pitchFamily="49" charset="-122"/>
            </a:endParaRPr>
          </a:p>
          <a:p>
            <a:pPr>
              <a:defRPr/>
            </a:pPr>
            <a:r>
              <a:rPr lang="zh-CN" altLang="en-US" sz="2800" b="1" dirty="0">
                <a:ea typeface="楷体_GB2312" pitchFamily="49" charset="-122"/>
              </a:rPr>
              <a:t>该问题可以分解为若干个规模较小的</a:t>
            </a:r>
            <a:r>
              <a:rPr lang="zh-CN" altLang="en-US" sz="2800" b="1" dirty="0">
                <a:solidFill>
                  <a:srgbClr val="FF0000"/>
                </a:solidFill>
                <a:ea typeface="楷体_GB2312" pitchFamily="49" charset="-122"/>
              </a:rPr>
              <a:t>相同问题</a:t>
            </a:r>
            <a:r>
              <a:rPr lang="en-US" altLang="zh-CN" sz="2800" b="1" dirty="0">
                <a:ea typeface="楷体_GB2312" pitchFamily="49" charset="-122"/>
              </a:rPr>
              <a:t>;</a:t>
            </a:r>
          </a:p>
          <a:p>
            <a:pPr>
              <a:defRPr/>
            </a:pPr>
            <a:r>
              <a:rPr lang="zh-CN" altLang="en-US" sz="2800" b="1" dirty="0" smtClean="0">
                <a:ea typeface="楷体_GB2312" pitchFamily="49" charset="-122"/>
              </a:rPr>
              <a:t>利用分解出的子问题的解</a:t>
            </a:r>
            <a:r>
              <a:rPr lang="zh-CN" altLang="en-US" sz="2800" b="1" dirty="0" smtClean="0">
                <a:solidFill>
                  <a:srgbClr val="FF0000"/>
                </a:solidFill>
                <a:ea typeface="楷体_GB2312" pitchFamily="49" charset="-122"/>
              </a:rPr>
              <a:t>可以合并</a:t>
            </a:r>
            <a:r>
              <a:rPr lang="zh-CN" altLang="en-US" sz="2800" b="1" dirty="0" smtClean="0">
                <a:ea typeface="楷体_GB2312" pitchFamily="49" charset="-122"/>
              </a:rPr>
              <a:t>为该问题的解；</a:t>
            </a:r>
          </a:p>
          <a:p>
            <a:pPr>
              <a:defRPr/>
            </a:pPr>
            <a:r>
              <a:rPr lang="zh-CN" altLang="en-US" sz="2800" b="1" dirty="0" smtClean="0">
                <a:ea typeface="楷体_GB2312" pitchFamily="49" charset="-122"/>
              </a:rPr>
              <a:t>该问题所</a:t>
            </a:r>
            <a:r>
              <a:rPr lang="zh-CN" altLang="en-US" sz="2800" b="1" dirty="0" smtClean="0">
                <a:solidFill>
                  <a:srgbClr val="FF0000"/>
                </a:solidFill>
                <a:ea typeface="楷体_GB2312" pitchFamily="49" charset="-122"/>
              </a:rPr>
              <a:t>分解出的各个子问题是相互独立的</a:t>
            </a:r>
            <a:r>
              <a:rPr lang="zh-CN" altLang="en-US" sz="2800" b="1" dirty="0" smtClean="0">
                <a:ea typeface="楷体_GB2312" pitchFamily="49" charset="-122"/>
              </a:rPr>
              <a:t>，即子问题之间不包含公共的子问题。 </a:t>
            </a:r>
            <a:endParaRPr lang="zh-CN" altLang="en-US" sz="2800" b="1" dirty="0">
              <a:ea typeface="楷体_GB2312" pitchFamily="49" charset="-122"/>
            </a:endParaRPr>
          </a:p>
        </p:txBody>
      </p:sp>
      <p:sp>
        <p:nvSpPr>
          <p:cNvPr id="27655" name="Text Box 7"/>
          <p:cNvSpPr txBox="1">
            <a:spLocks noChangeArrowheads="1"/>
          </p:cNvSpPr>
          <p:nvPr/>
        </p:nvSpPr>
        <p:spPr bwMode="auto">
          <a:xfrm>
            <a:off x="1042988" y="4652963"/>
            <a:ext cx="6913562" cy="1200150"/>
          </a:xfrm>
          <a:prstGeom prst="rect">
            <a:avLst/>
          </a:prstGeom>
          <a:solidFill>
            <a:schemeClr val="bg1"/>
          </a:solidFill>
          <a:ln w="50800">
            <a:solidFill>
              <a:srgbClr val="FF6600"/>
            </a:solidFill>
            <a:miter lim="800000"/>
            <a:headEnd/>
            <a:tailEnd/>
          </a:ln>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a:solidFill>
                  <a:srgbClr val="000066"/>
                </a:solidFill>
                <a:ea typeface="楷体_GB2312" pitchFamily="49" charset="-122"/>
              </a:rPr>
              <a:t>如果各子问题是不独立的，则分治法要做许多不必要的工作，重复地解公共的子问题，此时虽然也可用分治法，但一般用</a:t>
            </a:r>
            <a:r>
              <a:rPr lang="zh-CN" altLang="en-US" sz="2400" b="1">
                <a:solidFill>
                  <a:srgbClr val="000066"/>
                </a:solidFill>
                <a:ea typeface="黑体" panose="02010609060101010101" pitchFamily="49" charset="-122"/>
                <a:cs typeface="楷体_GB2312" pitchFamily="49" charset="-122"/>
              </a:rPr>
              <a:t>动态规划</a:t>
            </a:r>
            <a:r>
              <a:rPr lang="zh-CN" altLang="en-US" sz="2400">
                <a:solidFill>
                  <a:srgbClr val="000066"/>
                </a:solidFill>
                <a:ea typeface="楷体_GB2312" pitchFamily="49" charset="-122"/>
              </a:rPr>
              <a:t>较好。</a:t>
            </a:r>
          </a:p>
        </p:txBody>
      </p:sp>
    </p:spTree>
  </p:cSld>
  <p:clrMapOvr>
    <a:masterClrMapping/>
  </p:clrMapOvr>
  <p:transition/>
  <p:timing>
    <p:tnLst>
      <p:par>
        <p:cTn id="1" dur="indefinite" restart="never" nodeType="tmRoot"/>
      </p:par>
    </p:tnLst>
    <p:bldLst>
      <p:bldP spid="27651" grpId="0" build="p"/>
      <p:bldP spid="2765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2"/>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fld id="{5A551AE6-9B0A-4C73-B41F-3765EAC205A5}" type="slidenum">
              <a:rPr altLang="zh-CN" sz="1200" smtClean="0">
                <a:solidFill>
                  <a:srgbClr val="898989"/>
                </a:solidFill>
                <a:latin typeface="Garamond" panose="02020404030301010803" pitchFamily="18" charset="0"/>
                <a:ea typeface="宋体" panose="02010600030101010101" pitchFamily="2" charset="-122"/>
              </a:rPr>
              <a:pPr/>
              <a:t>79</a:t>
            </a:fld>
            <a:endParaRPr lang="zh-CN" altLang="zh-CN" sz="1200" smtClean="0">
              <a:solidFill>
                <a:srgbClr val="898989"/>
              </a:solidFill>
              <a:latin typeface="Garamond" panose="02020404030301010803" pitchFamily="18" charset="0"/>
              <a:ea typeface="宋体" panose="02010600030101010101" pitchFamily="2" charset="-122"/>
            </a:endParaRPr>
          </a:p>
        </p:txBody>
      </p:sp>
      <p:sp>
        <p:nvSpPr>
          <p:cNvPr id="97283" name="矩形 3"/>
          <p:cNvSpPr>
            <a:spLocks noChangeArrowheads="1"/>
          </p:cNvSpPr>
          <p:nvPr/>
        </p:nvSpPr>
        <p:spPr bwMode="auto">
          <a:xfrm>
            <a:off x="539750" y="333375"/>
            <a:ext cx="8135938"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r>
              <a:rPr lang="zh-CN" altLang="en-US" sz="4800" dirty="0">
                <a:solidFill>
                  <a:srgbClr val="000065"/>
                </a:solidFill>
                <a:latin typeface="黑体" panose="02010609060101010101" pitchFamily="49" charset="-122"/>
                <a:ea typeface="黑体" panose="02010609060101010101" pitchFamily="49" charset="-122"/>
              </a:rPr>
              <a:t>作业</a:t>
            </a:r>
          </a:p>
          <a:p>
            <a:r>
              <a:rPr lang="en-US" altLang="zh-CN" sz="3200" dirty="0">
                <a:solidFill>
                  <a:srgbClr val="000065"/>
                </a:solidFill>
                <a:latin typeface="Times New Roman" panose="02020603050405020304" pitchFamily="18" charset="0"/>
                <a:ea typeface="黑体" panose="02010609060101010101" pitchFamily="49" charset="-122"/>
              </a:rPr>
              <a:t>1. </a:t>
            </a:r>
            <a:r>
              <a:rPr lang="zh-CN" altLang="en-US" sz="3200" dirty="0">
                <a:solidFill>
                  <a:srgbClr val="000065"/>
                </a:solidFill>
                <a:latin typeface="黑体" panose="02010609060101010101" pitchFamily="49" charset="-122"/>
                <a:ea typeface="黑体" panose="02010609060101010101" pitchFamily="49" charset="-122"/>
              </a:rPr>
              <a:t>最小的</a:t>
            </a:r>
            <a:r>
              <a:rPr lang="en-US" altLang="zh-CN" sz="3200" dirty="0">
                <a:solidFill>
                  <a:srgbClr val="000065"/>
                </a:solidFill>
                <a:latin typeface="Times New Roman" panose="02020603050405020304" pitchFamily="18" charset="0"/>
                <a:ea typeface="黑体" panose="02010609060101010101" pitchFamily="49" charset="-122"/>
              </a:rPr>
              <a:t>K</a:t>
            </a:r>
            <a:r>
              <a:rPr lang="zh-CN" altLang="en-US" sz="3200" dirty="0">
                <a:solidFill>
                  <a:srgbClr val="000065"/>
                </a:solidFill>
                <a:latin typeface="黑体" panose="02010609060101010101" pitchFamily="49" charset="-122"/>
                <a:ea typeface="黑体" panose="02010609060101010101" pitchFamily="49" charset="-122"/>
              </a:rPr>
              <a:t>个整数：输入整数数组</a:t>
            </a:r>
            <a:r>
              <a:rPr lang="en-US" altLang="zh-CN" sz="3200" dirty="0" err="1">
                <a:solidFill>
                  <a:srgbClr val="000065"/>
                </a:solidFill>
                <a:latin typeface="Times New Roman" panose="02020603050405020304" pitchFamily="18" charset="0"/>
                <a:ea typeface="黑体" panose="02010609060101010101" pitchFamily="49" charset="-122"/>
              </a:rPr>
              <a:t>arr</a:t>
            </a:r>
            <a:r>
              <a:rPr lang="zh-CN" altLang="en-US" sz="3200" dirty="0">
                <a:solidFill>
                  <a:srgbClr val="000065"/>
                </a:solidFill>
                <a:latin typeface="黑体" panose="02010609060101010101" pitchFamily="49" charset="-122"/>
                <a:ea typeface="黑体" panose="02010609060101010101" pitchFamily="49" charset="-122"/>
              </a:rPr>
              <a:t>，找出其中最小的</a:t>
            </a:r>
            <a:r>
              <a:rPr lang="en-US" altLang="zh-CN" sz="3200" dirty="0">
                <a:solidFill>
                  <a:srgbClr val="000065"/>
                </a:solidFill>
                <a:latin typeface="Times New Roman" panose="02020603050405020304" pitchFamily="18" charset="0"/>
                <a:ea typeface="黑体" panose="02010609060101010101" pitchFamily="49" charset="-122"/>
              </a:rPr>
              <a:t>k </a:t>
            </a:r>
            <a:r>
              <a:rPr lang="zh-CN" altLang="en-US" sz="3200" dirty="0">
                <a:solidFill>
                  <a:srgbClr val="000065"/>
                </a:solidFill>
                <a:latin typeface="黑体" panose="02010609060101010101" pitchFamily="49" charset="-122"/>
                <a:ea typeface="黑体" panose="02010609060101010101" pitchFamily="49" charset="-122"/>
              </a:rPr>
              <a:t>个数。例如，输入</a:t>
            </a:r>
            <a:r>
              <a:rPr lang="en-US" altLang="zh-CN" sz="3200" dirty="0">
                <a:solidFill>
                  <a:srgbClr val="000065"/>
                </a:solidFill>
                <a:latin typeface="Times New Roman" panose="02020603050405020304" pitchFamily="18" charset="0"/>
                <a:ea typeface="黑体" panose="02010609060101010101" pitchFamily="49" charset="-122"/>
              </a:rPr>
              <a:t>4</a:t>
            </a:r>
            <a:r>
              <a:rPr lang="zh-CN" altLang="en-US" sz="3200" dirty="0">
                <a:solidFill>
                  <a:srgbClr val="000065"/>
                </a:solidFill>
                <a:latin typeface="黑体" panose="02010609060101010101" pitchFamily="49" charset="-122"/>
                <a:ea typeface="黑体" panose="02010609060101010101" pitchFamily="49" charset="-122"/>
              </a:rPr>
              <a:t>、</a:t>
            </a:r>
            <a:r>
              <a:rPr lang="en-US" altLang="zh-CN" sz="3200" dirty="0">
                <a:solidFill>
                  <a:srgbClr val="000065"/>
                </a:solidFill>
                <a:latin typeface="Times New Roman" panose="02020603050405020304" pitchFamily="18" charset="0"/>
                <a:ea typeface="黑体" panose="02010609060101010101" pitchFamily="49" charset="-122"/>
              </a:rPr>
              <a:t>5</a:t>
            </a:r>
            <a:r>
              <a:rPr lang="zh-CN" altLang="en-US" sz="3200" dirty="0">
                <a:solidFill>
                  <a:srgbClr val="000065"/>
                </a:solidFill>
                <a:latin typeface="黑体" panose="02010609060101010101" pitchFamily="49" charset="-122"/>
                <a:ea typeface="黑体" panose="02010609060101010101" pitchFamily="49" charset="-122"/>
              </a:rPr>
              <a:t>、</a:t>
            </a:r>
            <a:r>
              <a:rPr lang="en-US" altLang="zh-CN" sz="3200" dirty="0">
                <a:solidFill>
                  <a:srgbClr val="000065"/>
                </a:solidFill>
                <a:latin typeface="Times New Roman" panose="02020603050405020304" pitchFamily="18" charset="0"/>
                <a:ea typeface="黑体" panose="02010609060101010101" pitchFamily="49" charset="-122"/>
              </a:rPr>
              <a:t>1</a:t>
            </a:r>
            <a:r>
              <a:rPr lang="zh-CN" altLang="en-US" sz="3200" dirty="0">
                <a:solidFill>
                  <a:srgbClr val="000065"/>
                </a:solidFill>
                <a:latin typeface="黑体" panose="02010609060101010101" pitchFamily="49" charset="-122"/>
                <a:ea typeface="黑体" panose="02010609060101010101" pitchFamily="49" charset="-122"/>
              </a:rPr>
              <a:t>、</a:t>
            </a:r>
            <a:r>
              <a:rPr lang="en-US" altLang="zh-CN" sz="3200" dirty="0">
                <a:solidFill>
                  <a:srgbClr val="000065"/>
                </a:solidFill>
                <a:latin typeface="Times New Roman" panose="02020603050405020304" pitchFamily="18" charset="0"/>
                <a:ea typeface="黑体" panose="02010609060101010101" pitchFamily="49" charset="-122"/>
              </a:rPr>
              <a:t>6</a:t>
            </a:r>
            <a:r>
              <a:rPr lang="zh-CN" altLang="en-US" sz="3200" dirty="0">
                <a:solidFill>
                  <a:srgbClr val="000065"/>
                </a:solidFill>
                <a:latin typeface="黑体" panose="02010609060101010101" pitchFamily="49" charset="-122"/>
                <a:ea typeface="黑体" panose="02010609060101010101" pitchFamily="49" charset="-122"/>
              </a:rPr>
              <a:t>、</a:t>
            </a:r>
            <a:r>
              <a:rPr lang="en-US" altLang="zh-CN" sz="3200" dirty="0">
                <a:solidFill>
                  <a:srgbClr val="000065"/>
                </a:solidFill>
                <a:latin typeface="Times New Roman" panose="02020603050405020304" pitchFamily="18" charset="0"/>
                <a:ea typeface="黑体" panose="02010609060101010101" pitchFamily="49" charset="-122"/>
              </a:rPr>
              <a:t>2</a:t>
            </a:r>
            <a:r>
              <a:rPr lang="zh-CN" altLang="en-US" sz="3200" dirty="0">
                <a:solidFill>
                  <a:srgbClr val="000065"/>
                </a:solidFill>
                <a:latin typeface="黑体" panose="02010609060101010101" pitchFamily="49" charset="-122"/>
                <a:ea typeface="黑体" panose="02010609060101010101" pitchFamily="49" charset="-122"/>
              </a:rPr>
              <a:t>、</a:t>
            </a:r>
            <a:r>
              <a:rPr lang="en-US" altLang="zh-CN" sz="3200" dirty="0">
                <a:solidFill>
                  <a:srgbClr val="000065"/>
                </a:solidFill>
                <a:latin typeface="Times New Roman" panose="02020603050405020304" pitchFamily="18" charset="0"/>
                <a:ea typeface="黑体" panose="02010609060101010101" pitchFamily="49" charset="-122"/>
              </a:rPr>
              <a:t>7</a:t>
            </a:r>
            <a:r>
              <a:rPr lang="zh-CN" altLang="en-US" sz="3200" dirty="0">
                <a:solidFill>
                  <a:srgbClr val="000065"/>
                </a:solidFill>
                <a:latin typeface="黑体" panose="02010609060101010101" pitchFamily="49" charset="-122"/>
                <a:ea typeface="黑体" panose="02010609060101010101" pitchFamily="49" charset="-122"/>
              </a:rPr>
              <a:t>、</a:t>
            </a:r>
            <a:r>
              <a:rPr lang="en-US" altLang="zh-CN" sz="3200" dirty="0">
                <a:solidFill>
                  <a:srgbClr val="000065"/>
                </a:solidFill>
                <a:latin typeface="Times New Roman" panose="02020603050405020304" pitchFamily="18" charset="0"/>
                <a:ea typeface="黑体" panose="02010609060101010101" pitchFamily="49" charset="-122"/>
              </a:rPr>
              <a:t>3</a:t>
            </a:r>
            <a:r>
              <a:rPr lang="zh-CN" altLang="en-US" sz="3200" dirty="0">
                <a:solidFill>
                  <a:srgbClr val="000065"/>
                </a:solidFill>
                <a:latin typeface="黑体" panose="02010609060101010101" pitchFamily="49" charset="-122"/>
                <a:ea typeface="黑体" panose="02010609060101010101" pitchFamily="49" charset="-122"/>
              </a:rPr>
              <a:t>、</a:t>
            </a:r>
            <a:r>
              <a:rPr lang="en-US" altLang="zh-CN" sz="3200" dirty="0">
                <a:solidFill>
                  <a:srgbClr val="000065"/>
                </a:solidFill>
                <a:latin typeface="Times New Roman" panose="02020603050405020304" pitchFamily="18" charset="0"/>
                <a:ea typeface="黑体" panose="02010609060101010101" pitchFamily="49" charset="-122"/>
              </a:rPr>
              <a:t>8</a:t>
            </a:r>
            <a:r>
              <a:rPr lang="zh-CN" altLang="en-US" sz="3200" dirty="0">
                <a:solidFill>
                  <a:srgbClr val="000065"/>
                </a:solidFill>
                <a:latin typeface="黑体" panose="02010609060101010101" pitchFamily="49" charset="-122"/>
                <a:ea typeface="黑体" panose="02010609060101010101" pitchFamily="49" charset="-122"/>
              </a:rPr>
              <a:t>这</a:t>
            </a:r>
            <a:r>
              <a:rPr lang="en-US" altLang="zh-CN" sz="3200" dirty="0">
                <a:solidFill>
                  <a:srgbClr val="000065"/>
                </a:solidFill>
                <a:latin typeface="Times New Roman" panose="02020603050405020304" pitchFamily="18" charset="0"/>
                <a:ea typeface="黑体" panose="02010609060101010101" pitchFamily="49" charset="-122"/>
              </a:rPr>
              <a:t>8</a:t>
            </a:r>
            <a:r>
              <a:rPr lang="zh-CN" altLang="en-US" sz="3200" dirty="0">
                <a:solidFill>
                  <a:srgbClr val="000065"/>
                </a:solidFill>
                <a:latin typeface="黑体" panose="02010609060101010101" pitchFamily="49" charset="-122"/>
                <a:ea typeface="黑体" panose="02010609060101010101" pitchFamily="49" charset="-122"/>
              </a:rPr>
              <a:t>个数字，则最小的</a:t>
            </a:r>
            <a:r>
              <a:rPr lang="en-US" altLang="zh-CN" sz="3200" dirty="0">
                <a:solidFill>
                  <a:srgbClr val="000065"/>
                </a:solidFill>
                <a:latin typeface="Times New Roman" panose="02020603050405020304" pitchFamily="18" charset="0"/>
                <a:ea typeface="黑体" panose="02010609060101010101" pitchFamily="49" charset="-122"/>
              </a:rPr>
              <a:t>4</a:t>
            </a:r>
            <a:r>
              <a:rPr lang="zh-CN" altLang="en-US" sz="3200" dirty="0">
                <a:solidFill>
                  <a:srgbClr val="000065"/>
                </a:solidFill>
                <a:latin typeface="黑体" panose="02010609060101010101" pitchFamily="49" charset="-122"/>
                <a:ea typeface="黑体" panose="02010609060101010101" pitchFamily="49" charset="-122"/>
              </a:rPr>
              <a:t>个数字是</a:t>
            </a:r>
            <a:r>
              <a:rPr lang="en-US" altLang="zh-CN" sz="3200" dirty="0">
                <a:solidFill>
                  <a:srgbClr val="000065"/>
                </a:solidFill>
                <a:latin typeface="Times New Roman" panose="02020603050405020304" pitchFamily="18" charset="0"/>
                <a:ea typeface="黑体" panose="02010609060101010101" pitchFamily="49" charset="-122"/>
              </a:rPr>
              <a:t>1</a:t>
            </a:r>
            <a:r>
              <a:rPr lang="zh-CN" altLang="en-US" sz="3200" dirty="0">
                <a:solidFill>
                  <a:srgbClr val="000065"/>
                </a:solidFill>
                <a:latin typeface="黑体" panose="02010609060101010101" pitchFamily="49" charset="-122"/>
                <a:ea typeface="黑体" panose="02010609060101010101" pitchFamily="49" charset="-122"/>
              </a:rPr>
              <a:t>、</a:t>
            </a:r>
            <a:r>
              <a:rPr lang="en-US" altLang="zh-CN" sz="3200" dirty="0">
                <a:solidFill>
                  <a:srgbClr val="000065"/>
                </a:solidFill>
                <a:latin typeface="Times New Roman" panose="02020603050405020304" pitchFamily="18" charset="0"/>
                <a:ea typeface="黑体" panose="02010609060101010101" pitchFamily="49" charset="-122"/>
              </a:rPr>
              <a:t>2</a:t>
            </a:r>
            <a:r>
              <a:rPr lang="zh-CN" altLang="en-US" sz="3200" dirty="0">
                <a:solidFill>
                  <a:srgbClr val="000065"/>
                </a:solidFill>
                <a:latin typeface="黑体" panose="02010609060101010101" pitchFamily="49" charset="-122"/>
                <a:ea typeface="黑体" panose="02010609060101010101" pitchFamily="49" charset="-122"/>
              </a:rPr>
              <a:t>、</a:t>
            </a:r>
            <a:r>
              <a:rPr lang="en-US" altLang="zh-CN" sz="3200" dirty="0">
                <a:solidFill>
                  <a:srgbClr val="000065"/>
                </a:solidFill>
                <a:latin typeface="Times New Roman" panose="02020603050405020304" pitchFamily="18" charset="0"/>
                <a:ea typeface="黑体" panose="02010609060101010101" pitchFamily="49" charset="-122"/>
              </a:rPr>
              <a:t>3</a:t>
            </a:r>
            <a:r>
              <a:rPr lang="zh-CN" altLang="en-US" sz="3200" dirty="0">
                <a:solidFill>
                  <a:srgbClr val="000065"/>
                </a:solidFill>
                <a:latin typeface="黑体" panose="02010609060101010101" pitchFamily="49" charset="-122"/>
                <a:ea typeface="黑体" panose="02010609060101010101" pitchFamily="49" charset="-122"/>
              </a:rPr>
              <a:t>、</a:t>
            </a:r>
            <a:r>
              <a:rPr lang="en-US" altLang="zh-CN" sz="3200" dirty="0">
                <a:solidFill>
                  <a:srgbClr val="000065"/>
                </a:solidFill>
                <a:latin typeface="Times New Roman" panose="02020603050405020304" pitchFamily="18" charset="0"/>
                <a:ea typeface="黑体" panose="02010609060101010101" pitchFamily="49" charset="-122"/>
              </a:rPr>
              <a:t>4</a:t>
            </a:r>
            <a:r>
              <a:rPr lang="zh-CN" altLang="en-US" sz="3200" dirty="0">
                <a:solidFill>
                  <a:srgbClr val="000065"/>
                </a:solidFill>
                <a:latin typeface="黑体" panose="02010609060101010101" pitchFamily="49" charset="-122"/>
                <a:ea typeface="黑体" panose="02010609060101010101" pitchFamily="49" charset="-122"/>
              </a:rPr>
              <a:t>。备注：使用线性时间选择方法完成</a:t>
            </a:r>
          </a:p>
          <a:p>
            <a:r>
              <a:rPr lang="en-US" altLang="zh-CN" sz="2400" dirty="0">
                <a:solidFill>
                  <a:srgbClr val="996500"/>
                </a:solidFill>
                <a:latin typeface="Times New Roman" panose="02020603050405020304" pitchFamily="18" charset="0"/>
                <a:ea typeface="黑体" panose="02010609060101010101" pitchFamily="49" charset="-122"/>
                <a:hlinkClick r:id="rId2"/>
              </a:rPr>
              <a:t>https://leetcode-cn.com/problems/zui-xiao-de-kge-shu-lcof</a:t>
            </a:r>
            <a:r>
              <a:rPr lang="en-US" altLang="zh-CN" sz="2400" dirty="0" smtClean="0">
                <a:solidFill>
                  <a:srgbClr val="996500"/>
                </a:solidFill>
                <a:latin typeface="Times New Roman" panose="02020603050405020304" pitchFamily="18" charset="0"/>
                <a:ea typeface="黑体" panose="02010609060101010101" pitchFamily="49" charset="-122"/>
                <a:hlinkClick r:id="rId2"/>
              </a:rPr>
              <a:t>/</a:t>
            </a:r>
            <a:endParaRPr lang="en-US" altLang="zh-CN" sz="2400" dirty="0" smtClean="0">
              <a:solidFill>
                <a:srgbClr val="996500"/>
              </a:solidFill>
              <a:latin typeface="Times New Roman" panose="02020603050405020304" pitchFamily="18" charset="0"/>
              <a:ea typeface="黑体" panose="02010609060101010101" pitchFamily="49" charset="-122"/>
            </a:endParaRPr>
          </a:p>
          <a:p>
            <a:endParaRPr lang="en-US" altLang="zh-CN" sz="2400" dirty="0">
              <a:solidFill>
                <a:srgbClr val="996500"/>
              </a:solidFill>
              <a:latin typeface="Times New Roman" panose="02020603050405020304" pitchFamily="18" charset="0"/>
              <a:ea typeface="黑体" panose="02010609060101010101" pitchFamily="49" charset="-122"/>
            </a:endParaRPr>
          </a:p>
          <a:p>
            <a:r>
              <a:rPr lang="en-US" altLang="zh-CN" sz="3200" dirty="0">
                <a:solidFill>
                  <a:srgbClr val="000065"/>
                </a:solidFill>
                <a:latin typeface="Times New Roman" panose="02020603050405020304" pitchFamily="18" charset="0"/>
                <a:ea typeface="黑体" panose="02010609060101010101" pitchFamily="49" charset="-122"/>
              </a:rPr>
              <a:t>2. </a:t>
            </a:r>
            <a:r>
              <a:rPr lang="zh-CN" altLang="en-US" sz="3200" dirty="0">
                <a:solidFill>
                  <a:srgbClr val="000065"/>
                </a:solidFill>
                <a:latin typeface="黑体" panose="02010609060101010101" pitchFamily="49" charset="-122"/>
                <a:ea typeface="黑体" panose="02010609060101010101" pitchFamily="49" charset="-122"/>
              </a:rPr>
              <a:t>教材</a:t>
            </a:r>
            <a:r>
              <a:rPr lang="en-US" altLang="zh-CN" sz="3200" dirty="0">
                <a:solidFill>
                  <a:srgbClr val="000065"/>
                </a:solidFill>
                <a:latin typeface="Times New Roman" panose="02020603050405020304" pitchFamily="18" charset="0"/>
                <a:ea typeface="黑体" panose="02010609060101010101" pitchFamily="49" charset="-122"/>
              </a:rPr>
              <a:t>  </a:t>
            </a:r>
            <a:r>
              <a:rPr lang="zh-CN" altLang="en-US" sz="3200" dirty="0">
                <a:solidFill>
                  <a:srgbClr val="FF0000"/>
                </a:solidFill>
                <a:latin typeface="黑体" panose="02010609060101010101" pitchFamily="49" charset="-122"/>
                <a:ea typeface="黑体" panose="02010609060101010101" pitchFamily="49" charset="-122"/>
              </a:rPr>
              <a:t>算法分析</a:t>
            </a:r>
            <a:r>
              <a:rPr lang="en-US" altLang="zh-CN" sz="3200" dirty="0">
                <a:solidFill>
                  <a:srgbClr val="FF0000"/>
                </a:solidFill>
                <a:latin typeface="Times New Roman" panose="02020603050405020304" pitchFamily="18" charset="0"/>
                <a:ea typeface="黑体" panose="02010609060101010101" pitchFamily="49" charset="-122"/>
              </a:rPr>
              <a:t>2-7</a:t>
            </a:r>
            <a:r>
              <a:rPr lang="zh-CN" altLang="en-US" sz="3200" dirty="0">
                <a:solidFill>
                  <a:srgbClr val="000065"/>
                </a:solidFill>
                <a:latin typeface="黑体" panose="02010609060101010101" pitchFamily="49" charset="-122"/>
                <a:ea typeface="黑体" panose="02010609060101010101" pitchFamily="49" charset="-122"/>
              </a:rPr>
              <a:t>；</a:t>
            </a:r>
            <a:r>
              <a:rPr lang="en-US" altLang="zh-CN" sz="3200" dirty="0">
                <a:solidFill>
                  <a:srgbClr val="000065"/>
                </a:solidFill>
                <a:latin typeface="Times New Roman" panose="02020603050405020304" pitchFamily="18" charset="0"/>
                <a:ea typeface="黑体" panose="02010609060101010101" pitchFamily="49" charset="-122"/>
              </a:rPr>
              <a:t>3</a:t>
            </a:r>
            <a:r>
              <a:rPr lang="en-US" altLang="zh-CN" sz="3200" dirty="0" smtClean="0">
                <a:solidFill>
                  <a:srgbClr val="000065"/>
                </a:solidFill>
                <a:latin typeface="Times New Roman" panose="02020603050405020304" pitchFamily="18" charset="0"/>
                <a:ea typeface="黑体" panose="02010609060101010101" pitchFamily="49" charset="-122"/>
              </a:rPr>
              <a:t>. </a:t>
            </a:r>
            <a:r>
              <a:rPr lang="zh-CN" altLang="en-US" sz="3200" dirty="0" smtClean="0">
                <a:solidFill>
                  <a:srgbClr val="FF0000"/>
                </a:solidFill>
                <a:latin typeface="黑体" panose="02010609060101010101" pitchFamily="49" charset="-122"/>
                <a:ea typeface="黑体" panose="02010609060101010101" pitchFamily="49" charset="-122"/>
              </a:rPr>
              <a:t>算法分析</a:t>
            </a:r>
            <a:r>
              <a:rPr lang="en-US" altLang="zh-CN" sz="3200" dirty="0" smtClean="0">
                <a:solidFill>
                  <a:srgbClr val="FF0000"/>
                </a:solidFill>
                <a:latin typeface="Times New Roman" panose="02020603050405020304" pitchFamily="18" charset="0"/>
                <a:ea typeface="黑体" panose="02010609060101010101" pitchFamily="49" charset="-122"/>
              </a:rPr>
              <a:t>2-15</a:t>
            </a:r>
          </a:p>
          <a:p>
            <a:endParaRPr lang="en-US" altLang="zh-CN" sz="3200" dirty="0">
              <a:solidFill>
                <a:srgbClr val="000065"/>
              </a:solidFill>
              <a:latin typeface="Times New Roman" panose="02020603050405020304" pitchFamily="18" charset="0"/>
              <a:ea typeface="黑体" panose="02010609060101010101" pitchFamily="49" charset="-122"/>
            </a:endParaRPr>
          </a:p>
          <a:p>
            <a:r>
              <a:rPr lang="en-US" altLang="zh-CN" sz="3200" dirty="0">
                <a:solidFill>
                  <a:srgbClr val="000065"/>
                </a:solidFill>
                <a:latin typeface="Times New Roman" panose="02020603050405020304" pitchFamily="18" charset="0"/>
                <a:ea typeface="黑体" panose="02010609060101010101" pitchFamily="49" charset="-122"/>
              </a:rPr>
              <a:t>4. </a:t>
            </a:r>
            <a:r>
              <a:rPr lang="zh-CN" altLang="en-US" sz="3200" dirty="0">
                <a:solidFill>
                  <a:srgbClr val="000065"/>
                </a:solidFill>
                <a:latin typeface="黑体" panose="02010609060101010101" pitchFamily="49" charset="-122"/>
                <a:ea typeface="黑体" panose="02010609060101010101" pitchFamily="49" charset="-122"/>
              </a:rPr>
              <a:t>教材</a:t>
            </a:r>
            <a:r>
              <a:rPr lang="en-US" altLang="zh-CN" sz="3200" dirty="0">
                <a:solidFill>
                  <a:srgbClr val="000065"/>
                </a:solidFill>
                <a:latin typeface="Times New Roman" panose="02020603050405020304" pitchFamily="18" charset="0"/>
                <a:ea typeface="黑体" panose="02010609060101010101" pitchFamily="49" charset="-122"/>
              </a:rPr>
              <a:t>  </a:t>
            </a:r>
            <a:r>
              <a:rPr lang="zh-CN" altLang="en-US" sz="3200" dirty="0">
                <a:solidFill>
                  <a:srgbClr val="FF0000"/>
                </a:solidFill>
                <a:latin typeface="黑体" panose="02010609060101010101" pitchFamily="49" charset="-122"/>
                <a:ea typeface="黑体" panose="02010609060101010101" pitchFamily="49" charset="-122"/>
              </a:rPr>
              <a:t>算法实现</a:t>
            </a:r>
            <a:r>
              <a:rPr lang="en-US" altLang="zh-CN" sz="3200" dirty="0">
                <a:solidFill>
                  <a:srgbClr val="FF0000"/>
                </a:solidFill>
                <a:latin typeface="Times New Roman" panose="02020603050405020304" pitchFamily="18" charset="0"/>
                <a:ea typeface="黑体" panose="02010609060101010101" pitchFamily="49" charset="-122"/>
              </a:rPr>
              <a:t>2-6</a:t>
            </a:r>
            <a:r>
              <a:rPr lang="zh-CN" altLang="en-US" sz="3200" dirty="0">
                <a:solidFill>
                  <a:srgbClr val="000065"/>
                </a:solidFill>
                <a:latin typeface="黑体" panose="02010609060101010101" pitchFamily="49" charset="-122"/>
                <a:ea typeface="黑体" panose="02010609060101010101" pitchFamily="49" charset="-122"/>
              </a:rPr>
              <a:t>；</a:t>
            </a:r>
            <a:r>
              <a:rPr lang="en-US" altLang="zh-CN" sz="3200" dirty="0">
                <a:solidFill>
                  <a:srgbClr val="000065"/>
                </a:solidFill>
                <a:latin typeface="Times New Roman" panose="02020603050405020304" pitchFamily="18" charset="0"/>
                <a:ea typeface="黑体" panose="02010609060101010101" pitchFamily="49" charset="-122"/>
              </a:rPr>
              <a:t>5</a:t>
            </a:r>
            <a:r>
              <a:rPr lang="en-US" altLang="zh-CN" sz="3200" dirty="0" smtClean="0">
                <a:solidFill>
                  <a:srgbClr val="000065"/>
                </a:solidFill>
                <a:latin typeface="Times New Roman" panose="02020603050405020304" pitchFamily="18" charset="0"/>
                <a:ea typeface="黑体" panose="02010609060101010101" pitchFamily="49" charset="-122"/>
              </a:rPr>
              <a:t>. </a:t>
            </a:r>
            <a:r>
              <a:rPr lang="zh-CN" altLang="en-US" sz="3200" dirty="0" smtClean="0">
                <a:solidFill>
                  <a:srgbClr val="FF0000"/>
                </a:solidFill>
                <a:latin typeface="黑体" panose="02010609060101010101" pitchFamily="49" charset="-122"/>
                <a:ea typeface="黑体" panose="02010609060101010101" pitchFamily="49" charset="-122"/>
              </a:rPr>
              <a:t>算法</a:t>
            </a:r>
            <a:r>
              <a:rPr lang="zh-CN" altLang="en-US" sz="3200" dirty="0">
                <a:solidFill>
                  <a:srgbClr val="FF0000"/>
                </a:solidFill>
                <a:latin typeface="黑体" panose="02010609060101010101" pitchFamily="49" charset="-122"/>
                <a:ea typeface="黑体" panose="02010609060101010101" pitchFamily="49" charset="-122"/>
              </a:rPr>
              <a:t>实现</a:t>
            </a:r>
            <a:r>
              <a:rPr lang="en-US" altLang="zh-CN" sz="3200" dirty="0">
                <a:solidFill>
                  <a:srgbClr val="FF0000"/>
                </a:solidFill>
                <a:latin typeface="Times New Roman" panose="02020603050405020304" pitchFamily="18" charset="0"/>
                <a:ea typeface="黑体" panose="02010609060101010101" pitchFamily="49" charset="-122"/>
              </a:rPr>
              <a:t>2-11</a:t>
            </a:r>
          </a:p>
          <a:p>
            <a:endParaRPr lang="en-US" altLang="zh-CN" sz="3200" dirty="0">
              <a:solidFill>
                <a:srgbClr val="000065"/>
              </a:solidFill>
              <a:latin typeface="Times New Roman" panose="02020603050405020304" pitchFamily="18" charset="0"/>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2"/>
          <p:cNvSpPr>
            <a:spLocks noGrp="1" noChangeArrowheads="1"/>
          </p:cNvSpPr>
          <p:nvPr>
            <p:ph type="title" idx="4294967295"/>
          </p:nvPr>
        </p:nvSpPr>
        <p:spPr>
          <a:xfrm>
            <a:off x="428625" y="285750"/>
            <a:ext cx="8077200" cy="855663"/>
          </a:xfrm>
        </p:spPr>
        <p:txBody>
          <a:bodyPr/>
          <a:lstStyle/>
          <a:p>
            <a:r>
              <a:rPr lang="zh-CN" altLang="en-US" smtClean="0"/>
              <a:t>学习要点</a:t>
            </a:r>
          </a:p>
        </p:txBody>
      </p:sp>
      <p:sp>
        <p:nvSpPr>
          <p:cNvPr id="12291" name="Rectangle 3"/>
          <p:cNvSpPr>
            <a:spLocks noGrp="1" noChangeArrowheads="1"/>
          </p:cNvSpPr>
          <p:nvPr>
            <p:ph type="body" idx="1"/>
          </p:nvPr>
        </p:nvSpPr>
        <p:spPr>
          <a:xfrm>
            <a:off x="357188" y="1052513"/>
            <a:ext cx="8404225" cy="5589587"/>
          </a:xfrm>
        </p:spPr>
        <p:txBody>
          <a:bodyPr/>
          <a:lstStyle/>
          <a:p>
            <a:pPr>
              <a:defRPr/>
            </a:pPr>
            <a:r>
              <a:rPr lang="zh-CN" altLang="en-US" sz="2800" b="1" dirty="0"/>
              <a:t>理解递归的概念</a:t>
            </a:r>
          </a:p>
          <a:p>
            <a:pPr>
              <a:defRPr/>
            </a:pPr>
            <a:r>
              <a:rPr lang="zh-CN" altLang="en-US" sz="2800" b="1" dirty="0"/>
              <a:t>掌握设计有效算法的分治策略</a:t>
            </a:r>
            <a:endParaRPr lang="zh-CN" altLang="en-US" sz="2800" b="1" dirty="0">
              <a:sym typeface="Symbol" panose="05050102010706020507" pitchFamily="18" charset="2"/>
            </a:endParaRPr>
          </a:p>
          <a:p>
            <a:pPr>
              <a:defRPr/>
            </a:pPr>
            <a:endParaRPr lang="en-US" altLang="zh-CN" sz="2800" b="1" dirty="0"/>
          </a:p>
          <a:p>
            <a:pPr>
              <a:defRPr/>
            </a:pPr>
            <a:r>
              <a:rPr lang="zh-CN" altLang="en-US" sz="2800" b="1" dirty="0"/>
              <a:t>通过下面的范例学习分治策略设计技巧</a:t>
            </a:r>
          </a:p>
          <a:p>
            <a:pPr>
              <a:buFont typeface="Wingdings" panose="05000000000000000000" pitchFamily="2" charset="2"/>
              <a:buNone/>
              <a:defRPr/>
            </a:pPr>
            <a:r>
              <a:rPr lang="zh-CN" altLang="en-US" sz="2800" b="1" dirty="0"/>
              <a:t>（</a:t>
            </a:r>
            <a:r>
              <a:rPr lang="en-US" altLang="zh-CN" sz="2800" b="1" dirty="0"/>
              <a:t>1</a:t>
            </a:r>
            <a:r>
              <a:rPr lang="zh-CN" altLang="en-US" sz="2800" b="1" dirty="0"/>
              <a:t>）二分搜索技术； </a:t>
            </a:r>
          </a:p>
          <a:p>
            <a:pPr>
              <a:buFont typeface="Wingdings" panose="05000000000000000000" pitchFamily="2" charset="2"/>
              <a:buNone/>
              <a:defRPr/>
            </a:pPr>
            <a:r>
              <a:rPr lang="zh-CN" altLang="en-US" sz="2800" b="1" dirty="0"/>
              <a:t>（</a:t>
            </a:r>
            <a:r>
              <a:rPr lang="en-US" altLang="zh-CN" sz="2800" b="1" dirty="0"/>
              <a:t>2</a:t>
            </a:r>
            <a:r>
              <a:rPr lang="zh-CN" altLang="en-US" sz="2800" b="1" dirty="0"/>
              <a:t>）</a:t>
            </a:r>
            <a:r>
              <a:rPr lang="zh-CN" altLang="en-US" sz="2800" b="1" dirty="0">
                <a:solidFill>
                  <a:srgbClr val="FF0000"/>
                </a:solidFill>
              </a:rPr>
              <a:t>大整数</a:t>
            </a:r>
            <a:r>
              <a:rPr lang="zh-CN" altLang="en-US" sz="2800" b="1" dirty="0" smtClean="0">
                <a:solidFill>
                  <a:srgbClr val="FF0000"/>
                </a:solidFill>
              </a:rPr>
              <a:t>乘法</a:t>
            </a:r>
            <a:r>
              <a:rPr lang="zh-CN" altLang="en-US" sz="2800" b="1" dirty="0" smtClean="0"/>
              <a:t>、矩阵乘法；</a:t>
            </a:r>
            <a:endParaRPr lang="zh-CN" altLang="en-US" sz="2800" b="1" dirty="0"/>
          </a:p>
          <a:p>
            <a:pPr marL="0" indent="0">
              <a:buFont typeface="Wingdings" panose="05000000000000000000" pitchFamily="2" charset="2"/>
              <a:buNone/>
              <a:defRPr/>
            </a:pPr>
            <a:r>
              <a:rPr lang="zh-CN" altLang="en-US" sz="2800" b="1" dirty="0"/>
              <a:t>（</a:t>
            </a:r>
            <a:r>
              <a:rPr lang="en-US" altLang="zh-CN" sz="2800" b="1" dirty="0"/>
              <a:t>3</a:t>
            </a:r>
            <a:r>
              <a:rPr lang="zh-CN" altLang="en-US" sz="2800" b="1" dirty="0"/>
              <a:t>）棋盘覆盖；</a:t>
            </a:r>
          </a:p>
          <a:p>
            <a:pPr>
              <a:buFont typeface="Wingdings" panose="05000000000000000000" pitchFamily="2" charset="2"/>
              <a:buNone/>
              <a:defRPr/>
            </a:pPr>
            <a:r>
              <a:rPr lang="zh-CN" altLang="en-US" sz="2800" b="1" dirty="0"/>
              <a:t>（</a:t>
            </a:r>
            <a:r>
              <a:rPr lang="en-US" altLang="zh-CN" sz="2800" b="1" dirty="0"/>
              <a:t>4</a:t>
            </a:r>
            <a:r>
              <a:rPr lang="zh-CN" altLang="en-US" sz="2800" b="1" dirty="0"/>
              <a:t>）合并排序和快速排序；</a:t>
            </a:r>
          </a:p>
          <a:p>
            <a:pPr>
              <a:buFont typeface="Wingdings" panose="05000000000000000000" pitchFamily="2" charset="2"/>
              <a:buNone/>
              <a:defRPr/>
            </a:pPr>
            <a:r>
              <a:rPr lang="zh-CN" altLang="en-US" sz="2800" b="1" dirty="0"/>
              <a:t>（</a:t>
            </a:r>
            <a:r>
              <a:rPr lang="en-US" altLang="zh-CN" sz="2800" b="1" dirty="0"/>
              <a:t>5</a:t>
            </a:r>
            <a:r>
              <a:rPr lang="zh-CN" altLang="en-US" sz="2800" b="1" dirty="0"/>
              <a:t>）线性时间选择；</a:t>
            </a:r>
          </a:p>
          <a:p>
            <a:pPr>
              <a:buFont typeface="Wingdings" panose="05000000000000000000" pitchFamily="2" charset="2"/>
              <a:buNone/>
              <a:defRPr/>
            </a:pPr>
            <a:r>
              <a:rPr lang="zh-CN" altLang="en-US" sz="2800" b="1" dirty="0"/>
              <a:t>（</a:t>
            </a:r>
            <a:r>
              <a:rPr lang="en-US" altLang="zh-CN" sz="2800" b="1" dirty="0"/>
              <a:t>6</a:t>
            </a:r>
            <a:r>
              <a:rPr lang="zh-CN" altLang="en-US" sz="2800" b="1" dirty="0"/>
              <a:t>）最接近点对问题 ；</a:t>
            </a:r>
            <a:endParaRPr lang="en-US" altLang="zh-CN" sz="2800" b="1" dirty="0"/>
          </a:p>
          <a:p>
            <a:pPr>
              <a:buFont typeface="Wingdings" panose="05000000000000000000" pitchFamily="2" charset="2"/>
              <a:buNone/>
              <a:defRPr/>
            </a:pPr>
            <a:r>
              <a:rPr lang="zh-CN" altLang="en-US" sz="2800" b="1" dirty="0"/>
              <a:t>（</a:t>
            </a:r>
            <a:r>
              <a:rPr lang="en-US" altLang="zh-CN" sz="2800" b="1" dirty="0"/>
              <a:t>7</a:t>
            </a:r>
            <a:r>
              <a:rPr lang="zh-CN" altLang="en-US" sz="2800" b="1" dirty="0"/>
              <a:t>）循环赛日程表</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bject 2"/>
          <p:cNvSpPr>
            <a:spLocks noGrp="1" noChangeArrowheads="1"/>
          </p:cNvSpPr>
          <p:nvPr>
            <p:ph type="ctrTitle"/>
          </p:nvPr>
        </p:nvSpPr>
        <p:spPr>
          <a:xfrm>
            <a:off x="609600" y="674688"/>
            <a:ext cx="7537450" cy="1620837"/>
          </a:xfrm>
        </p:spPr>
        <p:txBody>
          <a:bodyPr tIns="202565"/>
          <a:lstStyle/>
          <a:p>
            <a:pPr marL="161925">
              <a:spcBef>
                <a:spcPts val="825"/>
              </a:spcBef>
            </a:pPr>
            <a:r>
              <a:rPr lang="zh-CN" altLang="zh-CN" dirty="0" smtClean="0">
                <a:latin typeface="黑体" panose="02010609060101010101" pitchFamily="49" charset="-122"/>
                <a:ea typeface="黑体" panose="02010609060101010101" pitchFamily="49" charset="-122"/>
              </a:rPr>
              <a:t>2.4 大整数的乘法</a:t>
            </a:r>
            <a:br>
              <a:rPr lang="zh-CN" altLang="zh-CN" dirty="0" smtClean="0">
                <a:latin typeface="黑体" panose="02010609060101010101" pitchFamily="49" charset="-122"/>
                <a:ea typeface="黑体" panose="02010609060101010101" pitchFamily="49" charset="-122"/>
              </a:rPr>
            </a:br>
            <a:r>
              <a:rPr lang="zh-CN" altLang="zh-CN" sz="2400" b="1" dirty="0" smtClean="0">
                <a:latin typeface="微软雅黑" panose="020B0503020204020204" pitchFamily="34" charset="-122"/>
                <a:ea typeface="微软雅黑" panose="020B0503020204020204" pitchFamily="34" charset="-122"/>
                <a:cs typeface="黑体" panose="02010609060101010101" pitchFamily="49" charset="-122"/>
              </a:rPr>
              <a:t>设计一个有效的算法，可以进行两个</a:t>
            </a:r>
            <a:r>
              <a:rPr lang="zh-CN" altLang="zh-CN" sz="2400" b="1" dirty="0" smtClean="0">
                <a:solidFill>
                  <a:srgbClr val="FF0000"/>
                </a:solidFill>
                <a:latin typeface="微软雅黑" panose="020B0503020204020204" pitchFamily="34" charset="-122"/>
                <a:ea typeface="微软雅黑" panose="020B0503020204020204" pitchFamily="34" charset="-122"/>
                <a:cs typeface="黑体" panose="02010609060101010101" pitchFamily="49" charset="-122"/>
              </a:rPr>
              <a:t>n位二进制大整数</a:t>
            </a:r>
            <a:r>
              <a:rPr lang="zh-CN" altLang="zh-CN" sz="2400" b="1" dirty="0" smtClean="0">
                <a:latin typeface="微软雅黑" panose="020B0503020204020204" pitchFamily="34" charset="-122"/>
                <a:ea typeface="微软雅黑" panose="020B0503020204020204" pitchFamily="34" charset="-122"/>
                <a:cs typeface="黑体" panose="02010609060101010101" pitchFamily="49" charset="-122"/>
              </a:rPr>
              <a:t>的乘法运算</a:t>
            </a:r>
            <a:endParaRPr lang="zh-CN" altLang="zh-CN" sz="2400" dirty="0" smtClean="0">
              <a:latin typeface="微软雅黑" panose="020B0503020204020204" pitchFamily="34" charset="-122"/>
              <a:ea typeface="微软雅黑" panose="020B0503020204020204" pitchFamily="34" charset="-122"/>
              <a:cs typeface="黑体" panose="02010609060101010101" pitchFamily="49" charset="-122"/>
            </a:endParaRPr>
          </a:p>
        </p:txBody>
      </p:sp>
      <p:sp>
        <p:nvSpPr>
          <p:cNvPr id="15363" name="object 3"/>
          <p:cNvSpPr txBox="1">
            <a:spLocks noChangeArrowheads="1"/>
          </p:cNvSpPr>
          <p:nvPr/>
        </p:nvSpPr>
        <p:spPr bwMode="auto">
          <a:xfrm>
            <a:off x="1385888" y="6267450"/>
            <a:ext cx="20335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381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100"/>
              </a:spcBef>
            </a:pPr>
            <a:r>
              <a:rPr lang="zh-CN" altLang="zh-CN" sz="2400" b="1">
                <a:latin typeface="微软雅黑" panose="020B0503020204020204" pitchFamily="34" charset="-122"/>
                <a:ea typeface="微软雅黑" panose="020B0503020204020204" pitchFamily="34" charset="-122"/>
              </a:rPr>
              <a:t>复杂度：</a:t>
            </a:r>
            <a:r>
              <a:rPr lang="zh-CN" altLang="zh-CN" sz="2400" b="1">
                <a:cs typeface="Arial" panose="020B0604020202020204" pitchFamily="34" charset="0"/>
              </a:rPr>
              <a:t>O(n</a:t>
            </a:r>
            <a:r>
              <a:rPr lang="zh-CN" altLang="zh-CN" sz="2400" b="1" baseline="24000">
                <a:cs typeface="Arial" panose="020B0604020202020204" pitchFamily="34" charset="0"/>
              </a:rPr>
              <a:t>2</a:t>
            </a:r>
            <a:r>
              <a:rPr lang="zh-CN" altLang="zh-CN" sz="2400" b="1">
                <a:cs typeface="Arial" panose="020B0604020202020204" pitchFamily="34" charset="0"/>
              </a:rPr>
              <a:t>)</a:t>
            </a:r>
            <a:endParaRPr lang="zh-CN" altLang="zh-CN" sz="2400">
              <a:cs typeface="Arial" panose="020B0604020202020204" pitchFamily="34" charset="0"/>
            </a:endParaRPr>
          </a:p>
        </p:txBody>
      </p:sp>
      <p:sp>
        <p:nvSpPr>
          <p:cNvPr id="15364" name="object 4"/>
          <p:cNvSpPr txBox="1">
            <a:spLocks noChangeArrowheads="1"/>
          </p:cNvSpPr>
          <p:nvPr/>
        </p:nvSpPr>
        <p:spPr bwMode="auto">
          <a:xfrm>
            <a:off x="4378325" y="6115050"/>
            <a:ext cx="15367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pPr>
              <a:spcBef>
                <a:spcPts val="100"/>
              </a:spcBef>
            </a:pPr>
            <a:r>
              <a:rPr lang="zh-CN" altLang="zh-CN" sz="3600">
                <a:solidFill>
                  <a:srgbClr val="FF0000"/>
                </a:solidFill>
                <a:latin typeface="Wingdings" panose="05000000000000000000" pitchFamily="2" charset="2"/>
              </a:rPr>
              <a:t></a:t>
            </a:r>
            <a:r>
              <a:rPr lang="zh-CN" altLang="zh-CN" sz="2400" b="1">
                <a:solidFill>
                  <a:srgbClr val="FF0000"/>
                </a:solidFill>
                <a:latin typeface="微软雅黑" panose="020B0503020204020204" pitchFamily="34" charset="-122"/>
                <a:ea typeface="微软雅黑" panose="020B0503020204020204" pitchFamily="34" charset="-122"/>
              </a:rPr>
              <a:t>效率太低</a:t>
            </a:r>
            <a:endParaRPr lang="zh-CN" altLang="zh-CN" sz="2400">
              <a:latin typeface="微软雅黑" panose="020B0503020204020204" pitchFamily="34" charset="-122"/>
              <a:ea typeface="微软雅黑" panose="020B0503020204020204" pitchFamily="34" charset="-122"/>
            </a:endParaRPr>
          </a:p>
        </p:txBody>
      </p:sp>
      <p:pic>
        <p:nvPicPr>
          <p:cNvPr id="15365"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2166938"/>
            <a:ext cx="3865563" cy="376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矩形 5"/>
          <p:cNvSpPr>
            <a:spLocks noChangeArrowheads="1"/>
          </p:cNvSpPr>
          <p:nvPr/>
        </p:nvSpPr>
        <p:spPr bwMode="auto">
          <a:xfrm>
            <a:off x="998978" y="3756819"/>
            <a:ext cx="22367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a:solidFill>
                  <a:srgbClr val="000066"/>
                </a:solidFill>
                <a:latin typeface="Arial" panose="020B0604020202020204" pitchFamily="34" charset="0"/>
                <a:ea typeface="楷体_GB2312" pitchFamily="49" charset="-122"/>
              </a:defRPr>
            </a:lvl1pPr>
            <a:lvl2pPr marL="742950" indent="-285750">
              <a:defRPr sz="3000">
                <a:solidFill>
                  <a:srgbClr val="000066"/>
                </a:solidFill>
                <a:latin typeface="Arial" panose="020B0604020202020204" pitchFamily="34" charset="0"/>
                <a:ea typeface="楷体_GB2312" pitchFamily="49" charset="-122"/>
              </a:defRPr>
            </a:lvl2pPr>
            <a:lvl3pPr marL="1143000" indent="-228600">
              <a:defRPr sz="3000">
                <a:solidFill>
                  <a:srgbClr val="000066"/>
                </a:solidFill>
                <a:latin typeface="Arial" panose="020B0604020202020204" pitchFamily="34" charset="0"/>
                <a:ea typeface="楷体_GB2312" pitchFamily="49" charset="-122"/>
              </a:defRPr>
            </a:lvl3pPr>
            <a:lvl4pPr marL="1600200" indent="-228600">
              <a:defRPr sz="3000">
                <a:solidFill>
                  <a:srgbClr val="000066"/>
                </a:solidFill>
                <a:latin typeface="Arial" panose="020B0604020202020204" pitchFamily="34" charset="0"/>
                <a:ea typeface="楷体_GB2312" pitchFamily="49" charset="-122"/>
              </a:defRPr>
            </a:lvl4pPr>
            <a:lvl5pPr marL="2057400" indent="-228600">
              <a:defRPr sz="3000">
                <a:solidFill>
                  <a:srgbClr val="000066"/>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3000">
                <a:solidFill>
                  <a:srgbClr val="000066"/>
                </a:solidFill>
                <a:latin typeface="Arial" panose="020B0604020202020204" pitchFamily="34" charset="0"/>
                <a:ea typeface="楷体_GB2312" pitchFamily="49" charset="-122"/>
              </a:defRPr>
            </a:lvl9pPr>
          </a:lstStyle>
          <a:p>
            <a:r>
              <a:rPr lang="zh-CN" altLang="en-US" sz="3200" dirty="0"/>
              <a:t>小学的方法</a:t>
            </a:r>
            <a:endParaRPr lang="zh-CN" alt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440,&quot;width&quot;:12552}"/>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440,&quot;width&quot;:12552}"/>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00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kumimoji="0" lang="en-US" sz="3000" b="0" i="0" u="none" strike="noStrike" cap="none" normalizeH="0" baseline="0" smtClean="0">
            <a:ln>
              <a:noFill/>
            </a:ln>
            <a:solidFill>
              <a:srgbClr val="000066"/>
            </a:solidFill>
            <a:effectLst/>
            <a:latin typeface="Arial" charset="0"/>
            <a:ea typeface="楷体_GB2312" pitchFamily="49" charset="-122"/>
            <a:cs typeface="Times New Roman" pitchFamily="18" charset="0"/>
          </a:defRPr>
        </a:defPPr>
      </a:lstStyle>
    </a:spDef>
    <a:lnDef>
      <a:spPr bwMode="auto">
        <a:xfrm>
          <a:off x="0" y="0"/>
          <a:ext cx="1" cy="1"/>
        </a:xfrm>
        <a:custGeom>
          <a:avLst/>
          <a:gdLst/>
          <a:ahLst/>
          <a:cxnLst/>
          <a:rect l="0" t="0" r="0" b="0"/>
          <a:pathLst/>
        </a:custGeom>
        <a:solidFill>
          <a:srgbClr val="FF00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kumimoji="0" lang="en-US" sz="3000" b="0" i="0" u="none" strike="noStrike" cap="none" normalizeH="0" baseline="0" smtClean="0">
            <a:ln>
              <a:noFill/>
            </a:ln>
            <a:solidFill>
              <a:srgbClr val="000066"/>
            </a:solidFill>
            <a:effectLst/>
            <a:latin typeface="Arial" charset="0"/>
            <a:ea typeface="楷体_GB2312" pitchFamily="49" charset="-122"/>
            <a:cs typeface="Times New Roman" pitchFamily="18"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0000"/>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kumimoji="0" 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defRPr>
        </a:defPPr>
      </a:lstStyle>
    </a:spDef>
    <a:lnDef>
      <a:spPr bwMode="auto">
        <a:xfrm>
          <a:off x="0" y="0"/>
          <a:ext cx="1" cy="1"/>
        </a:xfrm>
        <a:custGeom>
          <a:avLst/>
          <a:gdLst/>
          <a:ahLst/>
          <a:cxnLst/>
          <a:rect l="0" t="0" r="0" b="0"/>
          <a:pathLst/>
        </a:custGeom>
        <a:solidFill>
          <a:srgbClr val="FF0000"/>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kumimoji="0" lang="en-US" sz="3000" b="0" i="0" u="none" strike="noStrike" cap="none" normalizeH="0" baseline="0" smtClean="0">
            <a:ln>
              <a:noFill/>
            </a:ln>
            <a:solidFill>
              <a:srgbClr val="000066"/>
            </a:solidFill>
            <a:effectLst/>
            <a:latin typeface="Arial" panose="020B0604020202020204" pitchFamily="34" charset="0"/>
            <a:ea typeface="楷体_GB2312" pitchFamily="49" charset="-122"/>
            <a:cs typeface="Times New Roman" panose="02020603050405020304" pitchFamily="18"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18121</TotalTime>
  <Words>7181</Words>
  <Application>Microsoft Office PowerPoint</Application>
  <PresentationFormat>全屏显示(4:3)</PresentationFormat>
  <Paragraphs>802</Paragraphs>
  <Slides>79</Slides>
  <Notes>15</Notes>
  <HiddenSlides>2</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2</vt:i4>
      </vt:variant>
      <vt:variant>
        <vt:lpstr>幻灯片标题</vt:lpstr>
      </vt:variant>
      <vt:variant>
        <vt:i4>79</vt:i4>
      </vt:variant>
    </vt:vector>
  </HeadingPairs>
  <TitlesOfParts>
    <vt:vector size="96" baseType="lpstr">
      <vt:lpstr>Arial</vt:lpstr>
      <vt:lpstr>楷体_GB2312</vt:lpstr>
      <vt:lpstr>Garamond</vt:lpstr>
      <vt:lpstr>宋体</vt:lpstr>
      <vt:lpstr>Wingdings</vt:lpstr>
      <vt:lpstr>Times New Roman</vt:lpstr>
      <vt:lpstr>黑体</vt:lpstr>
      <vt:lpstr>Symbol</vt:lpstr>
      <vt:lpstr>微软雅黑</vt:lpstr>
      <vt:lpstr>Arial Rounded MT Bold</vt:lpstr>
      <vt:lpstr>-apple-system</vt:lpstr>
      <vt:lpstr>PingFang SC</vt:lpstr>
      <vt:lpstr>Lucida Sans Unicode</vt:lpstr>
      <vt:lpstr>Edge</vt:lpstr>
      <vt:lpstr>1_Edge</vt:lpstr>
      <vt:lpstr>公式</vt:lpstr>
      <vt:lpstr>Microsoft 公式 3.0</vt:lpstr>
      <vt:lpstr>第2章  递归与分治策略</vt:lpstr>
      <vt:lpstr>学习要点</vt:lpstr>
      <vt:lpstr>2.3 二分搜索技术</vt:lpstr>
      <vt:lpstr>PowerPoint 演示文稿</vt:lpstr>
      <vt:lpstr>2.3 二分搜索技术</vt:lpstr>
      <vt:lpstr>2.3 二分搜索技术</vt:lpstr>
      <vt:lpstr>常用的递推式和复杂度</vt:lpstr>
      <vt:lpstr>学习要点</vt:lpstr>
      <vt:lpstr>2.4 大整数的乘法 设计一个有效的算法，可以进行两个n位二进制大整数的乘法运算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2.5 Strassen矩阵乘法</vt:lpstr>
      <vt:lpstr>PowerPoint 演示文稿</vt:lpstr>
      <vt:lpstr>PowerPoint 演示文稿</vt:lpstr>
      <vt:lpstr>PowerPoint 演示文稿</vt:lpstr>
      <vt:lpstr>PowerPoint 演示文稿</vt:lpstr>
      <vt:lpstr>学习要点</vt:lpstr>
      <vt:lpstr>2.6 棋盘覆盖</vt:lpstr>
      <vt:lpstr>2.6 棋盘覆盖</vt:lpstr>
      <vt:lpstr>棋盘覆盖问题中数据结构的设计：</vt:lpstr>
      <vt:lpstr>2.6 棋盘覆盖</vt:lpstr>
      <vt:lpstr>2.6 棋盘覆盖</vt:lpstr>
      <vt:lpstr>学习要点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学习要点</vt:lpstr>
      <vt:lpstr>PowerPoint 演示文稿</vt:lpstr>
      <vt:lpstr>PowerPoint 演示文稿</vt:lpstr>
      <vt:lpstr>PowerPoint 演示文稿</vt:lpstr>
      <vt:lpstr>PowerPoint 演示文稿</vt:lpstr>
      <vt:lpstr>  找到第7个最小的数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学习要点</vt:lpstr>
      <vt:lpstr>2.10 最接近点对问题</vt:lpstr>
      <vt:lpstr>2.10 最接近点对问题</vt:lpstr>
      <vt:lpstr>2.10 最接近点对问题</vt:lpstr>
      <vt:lpstr>2.10 最接近点对问题</vt:lpstr>
      <vt:lpstr>2.10 最接近点对问题</vt:lpstr>
      <vt:lpstr>PowerPoint 演示文稿</vt:lpstr>
      <vt:lpstr>2.10 最接近点对问题</vt:lpstr>
      <vt:lpstr>PowerPoint 演示文稿</vt:lpstr>
      <vt:lpstr>学习要点</vt:lpstr>
      <vt:lpstr>2.11 循环赛日程表</vt:lpstr>
      <vt:lpstr>2.11 循环赛日程表</vt:lpstr>
      <vt:lpstr>2.11 循环赛日程表</vt:lpstr>
      <vt:lpstr>2.11 循环赛日程表</vt:lpstr>
      <vt:lpstr>2.11 循环赛日程表</vt:lpstr>
      <vt:lpstr>学习要点</vt:lpstr>
      <vt:lpstr>分治法的适用条件</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动态规划</dc:title>
  <dc:creator>wang</dc:creator>
  <cp:lastModifiedBy>WJL</cp:lastModifiedBy>
  <cp:revision>454</cp:revision>
  <cp:lastPrinted>2018-03-12T05:22:36Z</cp:lastPrinted>
  <dcterms:created xsi:type="dcterms:W3CDTF">2003-05-27T06:14:28Z</dcterms:created>
  <dcterms:modified xsi:type="dcterms:W3CDTF">2025-03-16T05:33:27Z</dcterms:modified>
</cp:coreProperties>
</file>