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8"/>
  </p:notesMasterIdLst>
  <p:handoutMasterIdLst>
    <p:handoutMasterId r:id="rId99"/>
  </p:handoutMasterIdLst>
  <p:sldIdLst>
    <p:sldId id="256" r:id="rId2"/>
    <p:sldId id="304" r:id="rId3"/>
    <p:sldId id="257" r:id="rId4"/>
    <p:sldId id="258" r:id="rId5"/>
    <p:sldId id="259" r:id="rId6"/>
    <p:sldId id="470" r:id="rId7"/>
    <p:sldId id="339" r:id="rId8"/>
    <p:sldId id="461" r:id="rId9"/>
    <p:sldId id="340" r:id="rId10"/>
    <p:sldId id="341" r:id="rId11"/>
    <p:sldId id="342" r:id="rId12"/>
    <p:sldId id="462" r:id="rId13"/>
    <p:sldId id="262" r:id="rId14"/>
    <p:sldId id="261" r:id="rId15"/>
    <p:sldId id="263" r:id="rId16"/>
    <p:sldId id="333" r:id="rId17"/>
    <p:sldId id="484" r:id="rId18"/>
    <p:sldId id="485" r:id="rId19"/>
    <p:sldId id="264" r:id="rId20"/>
    <p:sldId id="265" r:id="rId21"/>
    <p:sldId id="489" r:id="rId22"/>
    <p:sldId id="266" r:id="rId23"/>
    <p:sldId id="490" r:id="rId24"/>
    <p:sldId id="450" r:id="rId25"/>
    <p:sldId id="317" r:id="rId26"/>
    <p:sldId id="467" r:id="rId27"/>
    <p:sldId id="468" r:id="rId28"/>
    <p:sldId id="334" r:id="rId29"/>
    <p:sldId id="308" r:id="rId30"/>
    <p:sldId id="309" r:id="rId31"/>
    <p:sldId id="310" r:id="rId32"/>
    <p:sldId id="311" r:id="rId33"/>
    <p:sldId id="459" r:id="rId34"/>
    <p:sldId id="312" r:id="rId35"/>
    <p:sldId id="471" r:id="rId36"/>
    <p:sldId id="474" r:id="rId37"/>
    <p:sldId id="469" r:id="rId38"/>
    <p:sldId id="476" r:id="rId39"/>
    <p:sldId id="477" r:id="rId40"/>
    <p:sldId id="270" r:id="rId41"/>
    <p:sldId id="475" r:id="rId42"/>
    <p:sldId id="478" r:id="rId43"/>
    <p:sldId id="479" r:id="rId44"/>
    <p:sldId id="480" r:id="rId45"/>
    <p:sldId id="481" r:id="rId46"/>
    <p:sldId id="482" r:id="rId47"/>
    <p:sldId id="483" r:id="rId48"/>
    <p:sldId id="544" r:id="rId49"/>
    <p:sldId id="538" r:id="rId50"/>
    <p:sldId id="539" r:id="rId51"/>
    <p:sldId id="554" r:id="rId52"/>
    <p:sldId id="541" r:id="rId53"/>
    <p:sldId id="543" r:id="rId54"/>
    <p:sldId id="542" r:id="rId55"/>
    <p:sldId id="491" r:id="rId56"/>
    <p:sldId id="492" r:id="rId57"/>
    <p:sldId id="493" r:id="rId58"/>
    <p:sldId id="494" r:id="rId59"/>
    <p:sldId id="495" r:id="rId60"/>
    <p:sldId id="496" r:id="rId61"/>
    <p:sldId id="497" r:id="rId62"/>
    <p:sldId id="498" r:id="rId63"/>
    <p:sldId id="499" r:id="rId64"/>
    <p:sldId id="500" r:id="rId65"/>
    <p:sldId id="501" r:id="rId66"/>
    <p:sldId id="502" r:id="rId67"/>
    <p:sldId id="503" r:id="rId68"/>
    <p:sldId id="504" r:id="rId69"/>
    <p:sldId id="520" r:id="rId70"/>
    <p:sldId id="521" r:id="rId71"/>
    <p:sldId id="522" r:id="rId72"/>
    <p:sldId id="553" r:id="rId73"/>
    <p:sldId id="523" r:id="rId74"/>
    <p:sldId id="524" r:id="rId75"/>
    <p:sldId id="525" r:id="rId76"/>
    <p:sldId id="545" r:id="rId77"/>
    <p:sldId id="546" r:id="rId78"/>
    <p:sldId id="547" r:id="rId79"/>
    <p:sldId id="548" r:id="rId80"/>
    <p:sldId id="549" r:id="rId81"/>
    <p:sldId id="550" r:id="rId82"/>
    <p:sldId id="551" r:id="rId83"/>
    <p:sldId id="552" r:id="rId84"/>
    <p:sldId id="526" r:id="rId85"/>
    <p:sldId id="527" r:id="rId86"/>
    <p:sldId id="528" r:id="rId87"/>
    <p:sldId id="529" r:id="rId88"/>
    <p:sldId id="530" r:id="rId89"/>
    <p:sldId id="531" r:id="rId90"/>
    <p:sldId id="532" r:id="rId91"/>
    <p:sldId id="533" r:id="rId92"/>
    <p:sldId id="534" r:id="rId93"/>
    <p:sldId id="535" r:id="rId94"/>
    <p:sldId id="536" r:id="rId95"/>
    <p:sldId id="537" r:id="rId96"/>
    <p:sldId id="460" r:id="rId97"/>
  </p:sldIdLst>
  <p:sldSz cx="9144000" cy="6858000" type="screen4x3"/>
  <p:notesSz cx="6858000" cy="9947275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1"/>
      </a:buClr>
      <a:buSzPct val="65000"/>
      <a:buFont typeface="Wingdings" panose="05000000000000000000" pitchFamily="2" charset="2"/>
      <a:buChar char="n"/>
      <a:defRPr sz="3000" kern="1200">
        <a:solidFill>
          <a:srgbClr val="000066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1"/>
      </a:buClr>
      <a:buSzPct val="65000"/>
      <a:buFont typeface="Wingdings" panose="05000000000000000000" pitchFamily="2" charset="2"/>
      <a:buChar char="n"/>
      <a:defRPr sz="3000" kern="1200">
        <a:solidFill>
          <a:srgbClr val="000066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1"/>
      </a:buClr>
      <a:buSzPct val="65000"/>
      <a:buFont typeface="Wingdings" panose="05000000000000000000" pitchFamily="2" charset="2"/>
      <a:buChar char="n"/>
      <a:defRPr sz="3000" kern="1200">
        <a:solidFill>
          <a:srgbClr val="000066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1"/>
      </a:buClr>
      <a:buSzPct val="65000"/>
      <a:buFont typeface="Wingdings" panose="05000000000000000000" pitchFamily="2" charset="2"/>
      <a:buChar char="n"/>
      <a:defRPr sz="3000" kern="1200">
        <a:solidFill>
          <a:srgbClr val="000066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1"/>
      </a:buClr>
      <a:buSzPct val="65000"/>
      <a:buFont typeface="Wingdings" panose="05000000000000000000" pitchFamily="2" charset="2"/>
      <a:buChar char="n"/>
      <a:defRPr sz="3000" kern="1200">
        <a:solidFill>
          <a:srgbClr val="000066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3000" kern="1200">
        <a:solidFill>
          <a:srgbClr val="000066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3000" kern="1200">
        <a:solidFill>
          <a:srgbClr val="000066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3000" kern="1200">
        <a:solidFill>
          <a:srgbClr val="000066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3000" kern="1200">
        <a:solidFill>
          <a:srgbClr val="000066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9900FF"/>
    <a:srgbClr val="DDDDDD"/>
    <a:srgbClr val="663300"/>
    <a:srgbClr val="CC0000"/>
    <a:srgbClr val="800000"/>
    <a:srgbClr val="A50021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5678" autoAdjust="0"/>
  </p:normalViewPr>
  <p:slideViewPr>
    <p:cSldViewPr>
      <p:cViewPr varScale="1">
        <p:scale>
          <a:sx n="110" d="100"/>
          <a:sy n="110" d="100"/>
        </p:scale>
        <p:origin x="97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46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Relationship Id="rId14" Type="http://schemas.openxmlformats.org/officeDocument/2006/relationships/image" Target="../media/image2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27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973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9911"/>
            <a:ext cx="2971800" cy="4973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449911"/>
            <a:ext cx="2971800" cy="4973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7332E482-4A1E-42A3-B796-17180D93CEC6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631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73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956"/>
            <a:ext cx="5029200" cy="44762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9911"/>
            <a:ext cx="2971800" cy="4973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49911"/>
            <a:ext cx="2971800" cy="4973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1CC96E6C-8DAC-47F8-AFF8-4EF8BA149B46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7388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2492E3E2-6039-4001-980A-5CD9D854BD54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0619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）是</a:t>
            </a:r>
            <a:r>
              <a:rPr lang="en-US" altLang="zh-CN" dirty="0" err="1" smtClean="0"/>
              <a:t>CatAlan</a:t>
            </a:r>
            <a:r>
              <a:rPr lang="zh-CN" altLang="en-US" dirty="0" smtClean="0"/>
              <a:t>数，即</a:t>
            </a:r>
            <a:r>
              <a:rPr lang="en-US" altLang="zh-CN" dirty="0" smtClean="0"/>
              <a:t>P(n)=C(n-1)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C96E6C-8DAC-47F8-AFF8-4EF8BA149B46}" type="slidenum">
              <a:rPr lang="zh-CN" altLang="en-US" smtClean="0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1337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贪心策略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“每次消去最大的中间维度”  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效率高，但不能保证最优解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C96E6C-8DAC-47F8-AFF8-4EF8BA149B46}" type="slidenum">
              <a:rPr lang="zh-CN" altLang="en-US" smtClean="0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976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贪心策略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“每次消去最大的中间维度”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C96E6C-8DAC-47F8-AFF8-4EF8BA149B46}" type="slidenum">
              <a:rPr lang="zh-CN" altLang="en-US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4367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6A66A7F1-8AB8-405F-A390-64BF6DAA029D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19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子问题重叠</a:t>
            </a:r>
          </a:p>
        </p:txBody>
      </p:sp>
    </p:spTree>
    <p:extLst>
      <p:ext uri="{BB962C8B-B14F-4D97-AF65-F5344CB8AC3E}">
        <p14:creationId xmlns:p14="http://schemas.microsoft.com/office/powerpoint/2010/main" val="613046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B6724AD2-3AE6-41E1-A37A-FF3A34583845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1688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B6724AD2-3AE6-41E1-A37A-FF3A34583845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5534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550F6B8F-7A52-44DD-B964-2053EAC84FF6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65358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550F6B8F-7A52-44DD-B964-2053EAC84FF6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07588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550F6B8F-7A52-44DD-B964-2053EAC84FF6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3446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D30F3558-B5BE-4B8B-ADAB-D071301D66A2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26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87780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D747F1C8-EE42-430E-AA24-5A23297A5BEF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01674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D30F3558-B5BE-4B8B-ADAB-D071301D66A2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27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893368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D30F3558-B5BE-4B8B-ADAB-D071301D66A2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r=4;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=2,k=2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09246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C900B56F-8B74-417F-A811-E3955DC61D8A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29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185973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D23A471B-85B8-49B8-BF6D-A797A937B6E9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108451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6D2F6D96-5D30-42F5-9F4A-E6EE9811DBA1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31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374015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A4DD7361-98CB-4967-96C7-E38B03EC6C6A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695262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9297FDC8-D7D8-49D6-AAA9-0D30A02ECE7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34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419411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6FDA55BA-7F02-49E0-AD5D-9C8EA54A7A2D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35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38175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E65C4AE0-E30F-498A-9E3E-03B72CB47018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37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420007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C15B3D20-5970-48D1-BD40-F01C2F220779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38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大多数动态规划问题旨在最大化或最小化某个目标函数</a:t>
            </a:r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0411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4BC7B65C-ADCD-46AB-B164-A5DADBE4318F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讨论：</a:t>
            </a:r>
            <a:r>
              <a:rPr lang="zh-CN" altLang="en-US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动态规划算法和强化学习的关系？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86145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C15B3D20-5970-48D1-BD40-F01C2F220779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39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451964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24F5D178-33F3-40C2-9701-B95B7645B566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044558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D747F1C8-EE42-430E-AA24-5A23297A5BEF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41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最优子结构性质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并非问题的固有属性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，而是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依赖于分解方式的选择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eaLnBrk="1" hangingPunct="1"/>
            <a:endParaRPr lang="en-US" altLang="zh-CN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eaLnBrk="1" hangingPunct="1"/>
            <a:r>
              <a:rPr lang="zh-CN" altLang="en-US" b="1" dirty="0" smtClean="0">
                <a:effectLst/>
              </a:rPr>
              <a:t>最优子结构的存在性</a:t>
            </a:r>
            <a:r>
              <a:rPr lang="zh-CN" altLang="en-US" dirty="0" smtClean="0">
                <a:effectLst/>
              </a:rPr>
              <a:t>取决于如何定义子问题和分解方式。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681268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E65C4AE0-E30F-498A-9E3E-03B72CB47018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030160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78A6369B-3BAF-436A-9DDA-38806D9FD5BC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43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弦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xián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剖（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pōu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eaLnBrk="1" hangingPunct="1"/>
            <a:endParaRPr lang="en-US" altLang="zh-CN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eaLnBrk="1" hangingPunct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凸多边形：对于多边形内的任意两点，连接它们的线段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完全包含在多边形内部或边界上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eaLnBrk="1" hangingPunct="1"/>
            <a:endParaRPr lang="en-US" altLang="zh-CN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eaLnBrk="1" hangingPunct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任意凸多边形可被三角剖分成 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−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个三角形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82434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78A6369B-3BAF-436A-9DDA-38806D9FD5BC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44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862634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B7D62521-93EB-4D3C-A7CF-CC0112A95596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45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379971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8CB8A702-AA73-4BEB-AB80-C5D611FAE2EF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46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167711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E65C4AE0-E30F-498A-9E3E-03B72CB47018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48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544921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259B1AAE-0E43-4511-B8BF-FCE256447A88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49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14621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D23B1E54-1A24-4D8B-8739-68B5B2A16420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829123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FA09DBDE-A248-4F50-9453-D3285F254338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51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586652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FA09DBDE-A248-4F50-9453-D3285F254338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52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的问题转化为了</a:t>
            </a:r>
            <a:r>
              <a:rPr lang="en-US" altLang="zh-CN" dirty="0" smtClean="0"/>
              <a:t>s[i-1]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s[i-2]…. s[1]</a:t>
            </a:r>
            <a:r>
              <a:rPr lang="zh-CN" altLang="en-US" dirty="0" smtClean="0"/>
              <a:t>的问题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81071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添加段头开销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C96E6C-8DAC-47F8-AFF8-4EF8BA149B46}" type="slidenum">
              <a:rPr lang="zh-CN" altLang="en-US" smtClean="0"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15879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C96E6C-8DAC-47F8-AFF8-4EF8BA149B46}" type="slidenum">
              <a:rPr lang="zh-CN" altLang="en-US" smtClean="0"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58267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E65C4AE0-E30F-498A-9E3E-03B72CB47018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55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78966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7A69A478-19D3-437D-B1E4-0B70601B0F0F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56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改动了</a:t>
            </a:r>
          </a:p>
        </p:txBody>
      </p:sp>
    </p:spTree>
    <p:extLst>
      <p:ext uri="{BB962C8B-B14F-4D97-AF65-F5344CB8AC3E}">
        <p14:creationId xmlns:p14="http://schemas.microsoft.com/office/powerpoint/2010/main" val="9816890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改动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C96E6C-8DAC-47F8-AFF8-4EF8BA149B46}" type="slidenum">
              <a:rPr lang="zh-CN" altLang="en-US" smtClean="0"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61213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考虑</a:t>
            </a:r>
            <a:r>
              <a:rPr lang="en-US" altLang="zh-CN" dirty="0" smtClean="0"/>
              <a:t>X</a:t>
            </a:r>
            <a:r>
              <a:rPr lang="zh-CN" altLang="en-US" dirty="0" smtClean="0"/>
              <a:t>中每个元素都是否出现在子序列中，有两种选择，所以子序列个数有</a:t>
            </a:r>
            <a:r>
              <a:rPr lang="en-US" altLang="zh-CN" dirty="0" smtClean="0"/>
              <a:t>2^m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C96E6C-8DAC-47F8-AFF8-4EF8BA149B46}" type="slidenum">
              <a:rPr lang="zh-CN" altLang="en-US" smtClean="0"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98131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1E0B4694-7287-4F74-9AA4-857F22D060BF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59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611008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9865DD66-8493-4984-A166-497D31B94346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26173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45EDC1CD-D8D0-4956-9425-BF58D3434654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259266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E7D2CF8A-9144-4A47-BA0B-3605F363905F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63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3055200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E7D2CF8A-9144-4A47-BA0B-3605F363905F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65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222660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1C89255C-793D-4363-81BF-FA578468D7EB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67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改动</a:t>
            </a:r>
          </a:p>
        </p:txBody>
      </p:sp>
    </p:spTree>
    <p:extLst>
      <p:ext uri="{BB962C8B-B14F-4D97-AF65-F5344CB8AC3E}">
        <p14:creationId xmlns:p14="http://schemas.microsoft.com/office/powerpoint/2010/main" val="3727633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1C89255C-793D-4363-81BF-FA578468D7EB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68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改动</a:t>
            </a:r>
          </a:p>
        </p:txBody>
      </p:sp>
    </p:spTree>
    <p:extLst>
      <p:ext uri="{BB962C8B-B14F-4D97-AF65-F5344CB8AC3E}">
        <p14:creationId xmlns:p14="http://schemas.microsoft.com/office/powerpoint/2010/main" val="118347612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E65C4AE0-E30F-498A-9E3E-03B72CB47018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69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858649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F5ECC845-9B19-4311-864A-7D324479A5CF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70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853530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F5ECC845-9B19-4311-864A-7D324479A5CF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71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894027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1A1085BE-04A9-4216-BDF7-A4A4B4E465B1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72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1200" kern="1200" dirty="0" smtClean="0">
                <a:solidFill>
                  <a:srgbClr val="FF0000"/>
                </a:solidFill>
                <a:latin typeface="+mn-ea"/>
                <a:ea typeface="宋体" panose="02010600030101010101" pitchFamily="2" charset="-122"/>
                <a:cs typeface="+mn-cs"/>
              </a:rPr>
              <a:t>m(</a:t>
            </a:r>
            <a:r>
              <a:rPr lang="en-US" altLang="zh-CN" sz="1200" kern="1200" dirty="0" err="1" smtClean="0">
                <a:solidFill>
                  <a:srgbClr val="FF0000"/>
                </a:solidFill>
                <a:latin typeface="+mn-ea"/>
                <a:ea typeface="宋体" panose="02010600030101010101" pitchFamily="2" charset="-122"/>
                <a:cs typeface="+mn-cs"/>
              </a:rPr>
              <a:t>i</a:t>
            </a:r>
            <a:r>
              <a:rPr lang="zh-CN" altLang="en-US" sz="1200" kern="1200" dirty="0" smtClean="0">
                <a:solidFill>
                  <a:srgbClr val="FF0000"/>
                </a:solidFill>
                <a:latin typeface="+mn-ea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rgbClr val="FF0000"/>
                </a:solidFill>
                <a:latin typeface="+mn-ea"/>
                <a:ea typeface="宋体" panose="02010600030101010101" pitchFamily="2" charset="-122"/>
                <a:cs typeface="+mn-cs"/>
              </a:rPr>
              <a:t>j)</a:t>
            </a:r>
            <a:r>
              <a:rPr lang="zh-CN" altLang="en-US" sz="1200" kern="1200" dirty="0" smtClean="0">
                <a:solidFill>
                  <a:srgbClr val="FF0000"/>
                </a:solidFill>
                <a:latin typeface="+mn-ea"/>
                <a:ea typeface="宋体" panose="02010600030101010101" pitchFamily="2" charset="-122"/>
                <a:cs typeface="+mn-cs"/>
              </a:rPr>
              <a:t>也可以定义为：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考虑前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个物品，背包容量为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时的最大价值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117538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1A1085BE-04A9-4216-BDF7-A4A4B4E465B1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73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7588105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需要填充一个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DP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表，每个状态 的计算时间是 </a:t>
            </a:r>
            <a:r>
              <a:rPr lang="en-US" altLang="zh-CN" dirty="0" smtClean="0"/>
              <a:t>O(1)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C96E6C-8DAC-47F8-AFF8-4EF8BA149B46}" type="slidenum">
              <a:rPr lang="zh-CN" altLang="en-US" smtClean="0"/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1814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E65C4AE0-E30F-498A-9E3E-03B72CB47018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3154440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E65C4AE0-E30F-498A-9E3E-03B72CB47018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76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0628155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向下取整符号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:⌊ x 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C96E6C-8DAC-47F8-AFF8-4EF8BA149B46}" type="slidenum">
              <a:rPr lang="zh-CN" altLang="en-US" smtClean="0"/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88853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C96E6C-8DAC-47F8-AFF8-4EF8BA149B46}" type="slidenum">
              <a:rPr lang="zh-CN" altLang="en-US" smtClean="0"/>
              <a:t>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072005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E65C4AE0-E30F-498A-9E3E-03B72CB47018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84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967840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0" marR="55880">
              <a:lnSpc>
                <a:spcPct val="100000"/>
              </a:lnSpc>
              <a:spcBef>
                <a:spcPts val="100"/>
              </a:spcBef>
              <a:buNone/>
            </a:pPr>
            <a:r>
              <a:rPr lang="zh-CN" altLang="en-US" sz="1200" dirty="0" smtClean="0">
                <a:solidFill>
                  <a:srgbClr val="FF0000"/>
                </a:solidFill>
                <a:latin typeface="微软雅黑"/>
                <a:cs typeface="微软雅黑"/>
              </a:rPr>
              <a:t>原因：</a:t>
            </a:r>
            <a:r>
              <a:rPr lang="zh-CN" altLang="en-US" sz="1200" dirty="0" smtClean="0">
                <a:latin typeface="微软雅黑"/>
                <a:cs typeface="微软雅黑"/>
              </a:rPr>
              <a:t>若</a:t>
            </a:r>
            <a:r>
              <a:rPr lang="en-US" altLang="zh-CN" sz="1200" spc="-15" dirty="0" smtClean="0">
                <a:latin typeface="Arial"/>
                <a:cs typeface="Arial"/>
              </a:rPr>
              <a:t>M</a:t>
            </a:r>
            <a:r>
              <a:rPr lang="en-US" altLang="zh-CN" sz="1200" spc="-22" baseline="-20833" dirty="0" smtClean="0">
                <a:latin typeface="Arial"/>
                <a:cs typeface="Arial"/>
              </a:rPr>
              <a:t>2</a:t>
            </a:r>
            <a:r>
              <a:rPr lang="zh-CN" altLang="en-US" sz="1200" dirty="0" smtClean="0">
                <a:latin typeface="微软雅黑"/>
                <a:cs typeface="微软雅黑"/>
              </a:rPr>
              <a:t>在开始加工</a:t>
            </a:r>
            <a:r>
              <a:rPr lang="en-US" altLang="zh-CN" sz="1200" dirty="0" smtClean="0">
                <a:latin typeface="Arial"/>
                <a:cs typeface="Arial"/>
              </a:rPr>
              <a:t>S</a:t>
            </a:r>
            <a:r>
              <a:rPr lang="zh-CN" altLang="en-US" sz="1200" dirty="0" smtClean="0">
                <a:latin typeface="微软雅黑"/>
                <a:cs typeface="微软雅黑"/>
              </a:rPr>
              <a:t>中的作业之前需等待</a:t>
            </a:r>
            <a:r>
              <a:rPr lang="en-US" altLang="zh-CN" sz="1200" spc="-25" dirty="0" smtClean="0">
                <a:latin typeface="Arial"/>
                <a:cs typeface="Arial"/>
              </a:rPr>
              <a:t>t</a:t>
            </a:r>
            <a:r>
              <a:rPr lang="zh-CN" altLang="en-US" sz="1200" spc="-25" dirty="0" smtClean="0">
                <a:latin typeface="微软雅黑"/>
                <a:cs typeface="微软雅黑"/>
              </a:rPr>
              <a:t>个时</a:t>
            </a:r>
            <a:r>
              <a:rPr lang="zh-CN" altLang="en-US" sz="1200" spc="-50" dirty="0" smtClean="0">
                <a:latin typeface="微软雅黑"/>
                <a:cs typeface="微软雅黑"/>
              </a:rPr>
              <a:t> </a:t>
            </a:r>
            <a:r>
              <a:rPr lang="zh-CN" altLang="en-US" sz="1200" spc="-10" dirty="0" smtClean="0">
                <a:latin typeface="微软雅黑"/>
                <a:cs typeface="微软雅黑"/>
              </a:rPr>
              <a:t>间单位，且</a:t>
            </a:r>
            <a:r>
              <a:rPr lang="en-US" altLang="zh-CN" sz="1200" dirty="0" smtClean="0">
                <a:latin typeface="Arial"/>
                <a:cs typeface="Arial"/>
              </a:rPr>
              <a:t>t &gt; </a:t>
            </a:r>
            <a:r>
              <a:rPr lang="en-US" altLang="zh-CN" sz="1200" dirty="0" err="1" smtClean="0">
                <a:latin typeface="Arial"/>
                <a:cs typeface="Arial"/>
              </a:rPr>
              <a:t>a</a:t>
            </a:r>
            <a:r>
              <a:rPr lang="en-US" altLang="zh-CN" sz="1200" baseline="-20833" dirty="0" err="1" smtClean="0">
                <a:latin typeface="Arial"/>
                <a:cs typeface="Arial"/>
              </a:rPr>
              <a:t>i</a:t>
            </a:r>
            <a:r>
              <a:rPr lang="zh-CN" altLang="en-US" sz="1200" spc="-10" dirty="0" smtClean="0">
                <a:latin typeface="微软雅黑"/>
                <a:cs typeface="微软雅黑"/>
              </a:rPr>
              <a:t>，则作业</a:t>
            </a:r>
            <a:r>
              <a:rPr lang="en-US" altLang="zh-CN" sz="1200" dirty="0" err="1" smtClean="0">
                <a:latin typeface="Arial"/>
                <a:cs typeface="Arial"/>
              </a:rPr>
              <a:t>i</a:t>
            </a:r>
            <a:r>
              <a:rPr lang="zh-CN" altLang="en-US" sz="1200" dirty="0" smtClean="0">
                <a:latin typeface="微软雅黑"/>
                <a:cs typeface="微软雅黑"/>
              </a:rPr>
              <a:t>在</a:t>
            </a:r>
            <a:r>
              <a:rPr lang="en-US" altLang="zh-CN" sz="1200" spc="-10" dirty="0" smtClean="0">
                <a:latin typeface="Arial"/>
                <a:cs typeface="Arial"/>
              </a:rPr>
              <a:t>M</a:t>
            </a:r>
            <a:r>
              <a:rPr lang="en-US" altLang="zh-CN" sz="1200" spc="-15" baseline="-20833" dirty="0" smtClean="0">
                <a:latin typeface="Arial"/>
                <a:cs typeface="Arial"/>
              </a:rPr>
              <a:t>1</a:t>
            </a:r>
            <a:r>
              <a:rPr lang="zh-CN" altLang="en-US" sz="1200" spc="-10" dirty="0" smtClean="0">
                <a:latin typeface="微软雅黑"/>
                <a:cs typeface="微软雅黑"/>
              </a:rPr>
              <a:t>上加工完毕</a:t>
            </a:r>
            <a:r>
              <a:rPr lang="zh-CN" altLang="en-US" sz="1200" dirty="0" smtClean="0">
                <a:latin typeface="微软雅黑"/>
                <a:cs typeface="微软雅黑"/>
              </a:rPr>
              <a:t>（</a:t>
            </a:r>
            <a:r>
              <a:rPr lang="zh-CN" altLang="en-US" sz="1200" spc="-5" dirty="0" smtClean="0">
                <a:latin typeface="微软雅黑"/>
                <a:cs typeface="微软雅黑"/>
              </a:rPr>
              <a:t>需时</a:t>
            </a:r>
            <a:r>
              <a:rPr lang="en-US" altLang="zh-CN" sz="1200" spc="-25" dirty="0" err="1" smtClean="0">
                <a:latin typeface="Arial"/>
                <a:cs typeface="Arial"/>
              </a:rPr>
              <a:t>a</a:t>
            </a:r>
            <a:r>
              <a:rPr lang="en-US" altLang="zh-CN" sz="1200" spc="-37" baseline="-20833" dirty="0" err="1" smtClean="0">
                <a:latin typeface="Arial"/>
                <a:cs typeface="Arial"/>
              </a:rPr>
              <a:t>i</a:t>
            </a:r>
            <a:r>
              <a:rPr lang="zh-CN" altLang="en-US" sz="1200" spc="-25" dirty="0" smtClean="0">
                <a:latin typeface="微软雅黑"/>
                <a:cs typeface="微软雅黑"/>
              </a:rPr>
              <a:t>）</a:t>
            </a:r>
            <a:r>
              <a:rPr lang="zh-CN" altLang="en-US" sz="1200" dirty="0" smtClean="0">
                <a:latin typeface="微软雅黑"/>
                <a:cs typeface="微软雅黑"/>
              </a:rPr>
              <a:t>之后，还要再等</a:t>
            </a:r>
            <a:r>
              <a:rPr lang="en-US" altLang="zh-CN" sz="1200" spc="-20" dirty="0" smtClean="0">
                <a:latin typeface="Arial"/>
                <a:cs typeface="Arial"/>
              </a:rPr>
              <a:t>t-</a:t>
            </a:r>
            <a:r>
              <a:rPr lang="en-US" altLang="zh-CN" sz="1200" spc="-10" dirty="0" err="1" smtClean="0">
                <a:latin typeface="Arial"/>
                <a:cs typeface="Arial"/>
              </a:rPr>
              <a:t>a</a:t>
            </a:r>
            <a:r>
              <a:rPr lang="en-US" altLang="zh-CN" sz="1200" spc="-15" baseline="-20833" dirty="0" err="1" smtClean="0">
                <a:latin typeface="Arial"/>
                <a:cs typeface="Arial"/>
              </a:rPr>
              <a:t>i</a:t>
            </a:r>
            <a:r>
              <a:rPr lang="zh-CN" altLang="en-US" sz="1200" dirty="0" smtClean="0">
                <a:latin typeface="微软雅黑"/>
                <a:cs typeface="微软雅黑"/>
              </a:rPr>
              <a:t>个时间单位才能开始在</a:t>
            </a:r>
            <a:r>
              <a:rPr lang="en-US" altLang="zh-CN" sz="1200" spc="-15" dirty="0" smtClean="0">
                <a:latin typeface="Arial"/>
                <a:cs typeface="Arial"/>
              </a:rPr>
              <a:t>M</a:t>
            </a:r>
            <a:r>
              <a:rPr lang="en-US" altLang="zh-CN" sz="1200" spc="-22" baseline="-20833" dirty="0" smtClean="0">
                <a:latin typeface="Arial"/>
                <a:cs typeface="Arial"/>
              </a:rPr>
              <a:t>2</a:t>
            </a:r>
            <a:r>
              <a:rPr lang="zh-CN" altLang="en-US" sz="1200" spc="-20" dirty="0" smtClean="0">
                <a:latin typeface="微软雅黑"/>
                <a:cs typeface="微软雅黑"/>
              </a:rPr>
              <a:t>上加工</a:t>
            </a:r>
            <a:r>
              <a:rPr lang="zh-CN" altLang="en-US" sz="1200" dirty="0" smtClean="0">
                <a:latin typeface="微软雅黑"/>
                <a:cs typeface="微软雅黑"/>
              </a:rPr>
              <a:t>若</a:t>
            </a:r>
            <a:r>
              <a:rPr lang="en-US" altLang="zh-CN" sz="1200" spc="-10" dirty="0" err="1" smtClean="0">
                <a:latin typeface="Arial"/>
                <a:cs typeface="Arial"/>
              </a:rPr>
              <a:t>t≤a</a:t>
            </a:r>
            <a:r>
              <a:rPr lang="en-US" altLang="zh-CN" sz="1200" spc="-15" baseline="-20833" dirty="0" err="1" smtClean="0">
                <a:latin typeface="Arial"/>
                <a:cs typeface="Arial"/>
              </a:rPr>
              <a:t>i</a:t>
            </a:r>
            <a:r>
              <a:rPr lang="zh-CN" altLang="en-US" sz="1200" spc="-5" dirty="0" smtClean="0">
                <a:latin typeface="微软雅黑"/>
                <a:cs typeface="微软雅黑"/>
              </a:rPr>
              <a:t>，则作业</a:t>
            </a:r>
            <a:r>
              <a:rPr lang="en-US" altLang="zh-CN" sz="1200" dirty="0" err="1" smtClean="0">
                <a:latin typeface="Arial"/>
                <a:cs typeface="Arial"/>
              </a:rPr>
              <a:t>i</a:t>
            </a:r>
            <a:r>
              <a:rPr lang="zh-CN" altLang="en-US" sz="1200" dirty="0" smtClean="0">
                <a:latin typeface="微软雅黑"/>
                <a:cs typeface="微软雅黑"/>
              </a:rPr>
              <a:t>在</a:t>
            </a:r>
            <a:r>
              <a:rPr lang="en-US" altLang="zh-CN" sz="1200" spc="-15" dirty="0" smtClean="0">
                <a:latin typeface="Arial"/>
                <a:cs typeface="Arial"/>
              </a:rPr>
              <a:t>M</a:t>
            </a:r>
            <a:r>
              <a:rPr lang="en-US" altLang="zh-CN" sz="1200" spc="-22" baseline="-20833" dirty="0" smtClean="0">
                <a:latin typeface="Arial"/>
                <a:cs typeface="Arial"/>
              </a:rPr>
              <a:t>1</a:t>
            </a:r>
            <a:r>
              <a:rPr lang="zh-CN" altLang="en-US" sz="1200" spc="-5" dirty="0" smtClean="0">
                <a:latin typeface="微软雅黑"/>
                <a:cs typeface="微软雅黑"/>
              </a:rPr>
              <a:t>上加工完毕之后，立即可以在</a:t>
            </a:r>
            <a:r>
              <a:rPr lang="zh-CN" altLang="en-US" sz="1200" spc="-50" dirty="0" smtClean="0">
                <a:latin typeface="微软雅黑"/>
                <a:cs typeface="微软雅黑"/>
              </a:rPr>
              <a:t> </a:t>
            </a:r>
            <a:r>
              <a:rPr lang="en-US" altLang="zh-CN" sz="1200" spc="-10" dirty="0" smtClean="0">
                <a:latin typeface="Arial"/>
                <a:cs typeface="Arial"/>
              </a:rPr>
              <a:t>M</a:t>
            </a:r>
            <a:r>
              <a:rPr lang="en-US" altLang="zh-CN" sz="1200" spc="-15" baseline="-20833" dirty="0" smtClean="0">
                <a:latin typeface="Arial"/>
                <a:cs typeface="Arial"/>
              </a:rPr>
              <a:t>2</a:t>
            </a:r>
            <a:r>
              <a:rPr lang="zh-CN" altLang="en-US" sz="1200" spc="-5" dirty="0" smtClean="0">
                <a:latin typeface="微软雅黑"/>
                <a:cs typeface="微软雅黑"/>
              </a:rPr>
              <a:t>上加工，等待时间为</a:t>
            </a:r>
            <a:r>
              <a:rPr lang="en-US" altLang="zh-CN" sz="1200" spc="-10" dirty="0" smtClean="0">
                <a:latin typeface="Arial"/>
                <a:cs typeface="Arial"/>
              </a:rPr>
              <a:t>0</a:t>
            </a:r>
            <a:r>
              <a:rPr lang="zh-CN" altLang="en-US" sz="1200" spc="-5" dirty="0" smtClean="0">
                <a:latin typeface="微软雅黑"/>
                <a:cs typeface="微软雅黑"/>
              </a:rPr>
              <a:t>。故</a:t>
            </a:r>
            <a:r>
              <a:rPr lang="en-US" altLang="zh-CN" sz="1200" spc="-10" dirty="0" smtClean="0">
                <a:latin typeface="Arial"/>
                <a:cs typeface="Arial"/>
              </a:rPr>
              <a:t>M</a:t>
            </a:r>
            <a:r>
              <a:rPr lang="en-US" altLang="zh-CN" sz="1200" spc="-15" baseline="-20833" dirty="0" smtClean="0">
                <a:latin typeface="Arial"/>
                <a:cs typeface="Arial"/>
              </a:rPr>
              <a:t>2</a:t>
            </a:r>
            <a:r>
              <a:rPr lang="zh-CN" altLang="en-US" sz="1200" spc="-10" dirty="0" smtClean="0">
                <a:latin typeface="微软雅黑"/>
                <a:cs typeface="微软雅黑"/>
              </a:rPr>
              <a:t>在开始对</a:t>
            </a:r>
            <a:r>
              <a:rPr lang="en-US" altLang="zh-CN" sz="1200" spc="-10" dirty="0" smtClean="0">
                <a:latin typeface="Arial"/>
                <a:cs typeface="Arial"/>
              </a:rPr>
              <a:t>S-{</a:t>
            </a:r>
            <a:r>
              <a:rPr lang="en-US" altLang="zh-CN" sz="1200" spc="-10" dirty="0" err="1" smtClean="0">
                <a:latin typeface="Arial"/>
                <a:cs typeface="Arial"/>
              </a:rPr>
              <a:t>i</a:t>
            </a:r>
            <a:r>
              <a:rPr lang="en-US" altLang="zh-CN" sz="1200" spc="-10" dirty="0" smtClean="0">
                <a:latin typeface="Arial"/>
                <a:cs typeface="Arial"/>
              </a:rPr>
              <a:t>}</a:t>
            </a:r>
            <a:r>
              <a:rPr lang="zh-CN" altLang="en-US" sz="1200" spc="-30" dirty="0" smtClean="0">
                <a:latin typeface="微软雅黑"/>
                <a:cs typeface="微软雅黑"/>
              </a:rPr>
              <a:t>中的</a:t>
            </a:r>
            <a:r>
              <a:rPr lang="zh-CN" altLang="en-US" sz="1200" dirty="0" smtClean="0">
                <a:latin typeface="微软雅黑"/>
                <a:cs typeface="微软雅黑"/>
              </a:rPr>
              <a:t>作业进行加工之前，所需要的等待时间为</a:t>
            </a:r>
            <a:r>
              <a:rPr lang="en-US" altLang="zh-CN" sz="1200" dirty="0" smtClean="0">
                <a:latin typeface="Arial"/>
                <a:cs typeface="Arial"/>
              </a:rPr>
              <a:t>t’= b</a:t>
            </a:r>
            <a:r>
              <a:rPr lang="en-US" altLang="zh-CN" sz="1200" baseline="-20833" dirty="0" smtClean="0">
                <a:latin typeface="Arial"/>
                <a:cs typeface="Arial"/>
              </a:rPr>
              <a:t>i</a:t>
            </a:r>
            <a:r>
              <a:rPr lang="zh-CN" altLang="en-US" sz="1200" spc="-7" baseline="-20833" dirty="0" smtClean="0">
                <a:latin typeface="Arial"/>
                <a:cs typeface="Arial"/>
              </a:rPr>
              <a:t> </a:t>
            </a:r>
            <a:r>
              <a:rPr lang="en-US" altLang="zh-CN" sz="1200" spc="-50" dirty="0" smtClean="0">
                <a:latin typeface="Arial"/>
                <a:cs typeface="Arial"/>
              </a:rPr>
              <a:t>+ </a:t>
            </a:r>
            <a:r>
              <a:rPr lang="en-US" altLang="zh-CN" sz="1200" spc="-10" dirty="0" smtClean="0">
                <a:latin typeface="Arial"/>
                <a:cs typeface="Arial"/>
              </a:rPr>
              <a:t>max{t-a</a:t>
            </a:r>
            <a:r>
              <a:rPr lang="en-US" altLang="zh-CN" sz="1200" spc="-15" baseline="-20833" dirty="0" smtClean="0">
                <a:latin typeface="Arial"/>
                <a:cs typeface="Arial"/>
              </a:rPr>
              <a:t>i</a:t>
            </a:r>
            <a:r>
              <a:rPr lang="en-US" altLang="zh-CN" sz="1200" spc="-10" dirty="0" smtClean="0">
                <a:latin typeface="Arial"/>
                <a:cs typeface="Arial"/>
              </a:rPr>
              <a:t>,0}</a:t>
            </a:r>
            <a:r>
              <a:rPr lang="zh-CN" altLang="en-US" sz="1200" dirty="0" smtClean="0">
                <a:latin typeface="微软雅黑"/>
                <a:cs typeface="微软雅黑"/>
              </a:rPr>
              <a:t>。</a:t>
            </a:r>
            <a:r>
              <a:rPr lang="zh-CN" altLang="en-US" sz="1200" spc="-10" dirty="0" smtClean="0">
                <a:latin typeface="微软雅黑"/>
                <a:cs typeface="微软雅黑"/>
              </a:rPr>
              <a:t>（</a:t>
            </a:r>
            <a:r>
              <a:rPr lang="en-US" altLang="zh-CN" sz="1200" spc="-10" dirty="0" smtClean="0">
                <a:latin typeface="Arial"/>
                <a:cs typeface="Arial"/>
              </a:rPr>
              <a:t>b</a:t>
            </a:r>
            <a:r>
              <a:rPr lang="en-US" altLang="zh-CN" sz="1200" spc="-15" baseline="-20833" dirty="0" smtClean="0">
                <a:latin typeface="Arial"/>
                <a:cs typeface="Arial"/>
              </a:rPr>
              <a:t>i</a:t>
            </a:r>
            <a:r>
              <a:rPr lang="zh-CN" altLang="en-US" sz="1200" dirty="0" smtClean="0">
                <a:latin typeface="微软雅黑"/>
                <a:cs typeface="微软雅黑"/>
              </a:rPr>
              <a:t>是作业</a:t>
            </a:r>
            <a:r>
              <a:rPr lang="en-US" altLang="zh-CN" sz="1200" spc="-10" dirty="0" err="1" smtClean="0">
                <a:latin typeface="Arial"/>
                <a:cs typeface="Arial"/>
              </a:rPr>
              <a:t>i</a:t>
            </a:r>
            <a:r>
              <a:rPr lang="zh-CN" altLang="en-US" sz="1200" dirty="0" smtClean="0">
                <a:latin typeface="微软雅黑"/>
                <a:cs typeface="微软雅黑"/>
              </a:rPr>
              <a:t>在</a:t>
            </a:r>
            <a:r>
              <a:rPr lang="en-US" altLang="zh-CN" sz="1200" spc="-20" dirty="0" smtClean="0">
                <a:latin typeface="Arial"/>
                <a:cs typeface="Arial"/>
              </a:rPr>
              <a:t>M</a:t>
            </a:r>
            <a:r>
              <a:rPr lang="en-US" altLang="zh-CN" sz="1200" spc="-30" baseline="-20833" dirty="0" smtClean="0">
                <a:latin typeface="Arial"/>
                <a:cs typeface="Arial"/>
              </a:rPr>
              <a:t>2</a:t>
            </a:r>
            <a:r>
              <a:rPr lang="zh-CN" altLang="en-US" sz="1200" dirty="0" smtClean="0">
                <a:latin typeface="微软雅黑"/>
                <a:cs typeface="微软雅黑"/>
              </a:rPr>
              <a:t>上加工所需的时间）</a:t>
            </a:r>
            <a:r>
              <a:rPr lang="zh-CN" altLang="en-US" sz="1200" spc="-50" dirty="0" smtClean="0">
                <a:latin typeface="微软雅黑"/>
                <a:cs typeface="微软雅黑"/>
              </a:rPr>
              <a:t>。</a:t>
            </a:r>
            <a:r>
              <a:rPr lang="zh-CN" altLang="en-US" sz="1200" spc="-10" dirty="0" smtClean="0">
                <a:latin typeface="微软雅黑"/>
                <a:cs typeface="微软雅黑"/>
              </a:rPr>
              <a:t>所以，假定</a:t>
            </a:r>
            <a:r>
              <a:rPr lang="en-US" altLang="zh-CN" sz="1200" spc="-10" dirty="0" err="1" smtClean="0">
                <a:latin typeface="Arial"/>
                <a:cs typeface="Arial"/>
              </a:rPr>
              <a:t>a</a:t>
            </a:r>
            <a:r>
              <a:rPr lang="en-US" altLang="zh-CN" sz="1200" spc="-15" baseline="-20833" dirty="0" err="1" smtClean="0">
                <a:latin typeface="Arial"/>
                <a:cs typeface="Arial"/>
              </a:rPr>
              <a:t>i</a:t>
            </a:r>
            <a:r>
              <a:rPr lang="zh-CN" altLang="en-US" sz="1200" spc="-10" dirty="0" smtClean="0">
                <a:latin typeface="微软雅黑"/>
                <a:cs typeface="微软雅黑"/>
              </a:rPr>
              <a:t>为已知的使得</a:t>
            </a:r>
            <a:r>
              <a:rPr lang="en-US" altLang="zh-CN" sz="1200" spc="-25" dirty="0" smtClean="0">
                <a:latin typeface="Arial"/>
                <a:cs typeface="Arial"/>
              </a:rPr>
              <a:t>T(</a:t>
            </a:r>
            <a:r>
              <a:rPr lang="en-US" altLang="zh-CN" sz="1200" spc="-25" dirty="0" err="1" smtClean="0">
                <a:latin typeface="Arial"/>
                <a:cs typeface="Arial"/>
              </a:rPr>
              <a:t>S,t</a:t>
            </a:r>
            <a:r>
              <a:rPr lang="en-US" altLang="zh-CN" sz="1200" spc="-25" dirty="0" smtClean="0">
                <a:latin typeface="Arial"/>
                <a:cs typeface="Arial"/>
              </a:rPr>
              <a:t>)</a:t>
            </a:r>
            <a:r>
              <a:rPr lang="zh-CN" altLang="en-US" sz="1200" spc="-15" dirty="0" smtClean="0">
                <a:latin typeface="微软雅黑"/>
                <a:cs typeface="微软雅黑"/>
              </a:rPr>
              <a:t>值最小的第一个执</a:t>
            </a:r>
            <a:r>
              <a:rPr lang="zh-CN" altLang="en-US" sz="1200" spc="-10" dirty="0" smtClean="0">
                <a:latin typeface="微软雅黑"/>
                <a:cs typeface="微软雅黑"/>
              </a:rPr>
              <a:t>行的作业，可以得到</a:t>
            </a:r>
            <a:endParaRPr lang="zh-CN" altLang="en-US" sz="1200" dirty="0" smtClean="0">
              <a:latin typeface="微软雅黑"/>
              <a:cs typeface="微软雅黑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C96E6C-8DAC-47F8-AFF8-4EF8BA149B46}" type="slidenum">
              <a:rPr lang="zh-CN" altLang="en-US" smtClean="0"/>
              <a:t>88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3693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D747F1C8-EE42-430E-AA24-5A23297A5BEF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95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9813572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C96E6C-8DAC-47F8-AFF8-4EF8BA149B46}" type="slidenum">
              <a:rPr lang="zh-CN" altLang="en-US" smtClean="0"/>
              <a:t>96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2382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C786FF09-907C-430B-8CA5-C8B81E3AE391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7056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A68B3114-64CF-47D7-BDE8-ED6B5F19E7A1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51764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A14400B3-47D5-4C50-B377-96E9F31BB759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35393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zh-CN"/>
              <a:t>单击此处编辑母版标题样式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61FC4-7B83-4A34-B91B-AA6A7262B82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5AA4F-4438-4060-9BE6-1687BE62E50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A5884-0E10-422A-BBC2-5432D414C5C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407C5-FC56-4DDD-A8E0-6641EA62F7D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0066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24A68D7-DB73-4720-BD85-9735725BF3D0}" type="datetimeFigureOut">
              <a:rPr lang="en-US"/>
              <a:pPr>
                <a:defRPr/>
              </a:pPr>
              <a:t>3/30/2025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A71C345-75BE-406F-868E-6795E4F05F6E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4311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1761" y="229361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>
            <a:pPr marL="46990">
              <a:lnSpc>
                <a:spcPts val="137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40780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7C3B9-C4A1-44EB-A7E4-09B702A35F6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81B5F-1444-4077-BC77-407B2714132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E8737-0108-453D-8E63-E5843A559DB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21E1C-CF44-4D36-81D1-1A2D0D06896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ECCE5-9117-43C2-A947-E276A873C0A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93474-1D8D-4761-9B06-86ACF302DEB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0" indent="0">
              <a:buNone/>
              <a:defRPr sz="3200"/>
            </a:lvl1pPr>
            <a:lvl2pPr marL="344170" indent="0">
              <a:buNone/>
              <a:defRPr sz="2800"/>
            </a:lvl2pPr>
            <a:lvl3pPr marL="671195" indent="0">
              <a:buNone/>
              <a:defRPr sz="2400"/>
            </a:lvl3pPr>
            <a:lvl4pPr marL="1023620" indent="0">
              <a:buNone/>
              <a:defRPr sz="2000"/>
            </a:lvl4pPr>
            <a:lvl5pPr marL="1341755" indent="0"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9736E-C9A8-4780-B271-18585DB712F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7AE1E-65D8-4842-83F3-9881A5F9DAC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单击此处编辑母版文本样式</a:t>
            </a:r>
          </a:p>
          <a:p>
            <a:pPr lvl="1"/>
            <a:r>
              <a:rPr lang="en-US" altLang="zh-CN" smtClean="0"/>
              <a:t>第二级</a:t>
            </a:r>
          </a:p>
          <a:p>
            <a:pPr lvl="2"/>
            <a:r>
              <a:rPr lang="en-US" altLang="zh-CN" smtClean="0"/>
              <a:t>第三级</a:t>
            </a:r>
          </a:p>
          <a:p>
            <a:pPr lvl="3"/>
            <a:r>
              <a:rPr lang="en-US" altLang="zh-CN" smtClean="0"/>
              <a:t>第四级</a:t>
            </a:r>
          </a:p>
          <a:p>
            <a:pPr lvl="4"/>
            <a:r>
              <a:rPr lang="en-US" altLang="zh-CN" smtClean="0"/>
              <a:t>第五级</a:t>
            </a:r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50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AD041E20-F650-42BC-93E4-699D042D3CF5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4.wmf"/><Relationship Id="rId26" Type="http://schemas.openxmlformats.org/officeDocument/2006/relationships/image" Target="../media/image18.wmf"/><Relationship Id="rId3" Type="http://schemas.openxmlformats.org/officeDocument/2006/relationships/notesSlide" Target="../notesSlides/notesSlide8.xml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29" Type="http://schemas.openxmlformats.org/officeDocument/2006/relationships/oleObject" Target="../embeddings/oleObject2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17.wmf"/><Relationship Id="rId32" Type="http://schemas.openxmlformats.org/officeDocument/2006/relationships/image" Target="../media/image21.wmf"/><Relationship Id="rId5" Type="http://schemas.openxmlformats.org/officeDocument/2006/relationships/image" Target="../media/image8.wmf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28" Type="http://schemas.openxmlformats.org/officeDocument/2006/relationships/image" Target="../media/image19.wmf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5.bin"/><Relationship Id="rId31" Type="http://schemas.openxmlformats.org/officeDocument/2006/relationships/oleObject" Target="../embeddings/oleObject21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Relationship Id="rId27" Type="http://schemas.openxmlformats.org/officeDocument/2006/relationships/oleObject" Target="../embeddings/oleObject19.bin"/><Relationship Id="rId30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1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png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png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0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5.wmf"/><Relationship Id="rId10" Type="http://schemas.openxmlformats.org/officeDocument/2006/relationships/image" Target="../media/image31.png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7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8.wmf"/><Relationship Id="rId10" Type="http://schemas.openxmlformats.org/officeDocument/2006/relationships/image" Target="../media/image31.png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8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4.png"/><Relationship Id="rId4" Type="http://schemas.openxmlformats.org/officeDocument/2006/relationships/oleObject" Target="../embeddings/oleObject40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41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2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44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46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59.emf"/><Relationship Id="rId4" Type="http://schemas.openxmlformats.org/officeDocument/2006/relationships/oleObject" Target="../embeddings/oleObject47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61.wmf"/><Relationship Id="rId4" Type="http://schemas.openxmlformats.org/officeDocument/2006/relationships/oleObject" Target="../embeddings/oleObject48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59.emf"/><Relationship Id="rId4" Type="http://schemas.openxmlformats.org/officeDocument/2006/relationships/oleObject" Target="../embeddings/oleObject47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3" Type="http://schemas.openxmlformats.org/officeDocument/2006/relationships/image" Target="../media/image64.png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11" Type="http://schemas.openxmlformats.org/officeDocument/2006/relationships/image" Target="../media/image590.png"/><Relationship Id="rId5" Type="http://schemas.openxmlformats.org/officeDocument/2006/relationships/image" Target="../media/image66.png"/><Relationship Id="rId10" Type="http://schemas.openxmlformats.org/officeDocument/2006/relationships/image" Target="../media/image580.png"/><Relationship Id="rId4" Type="http://schemas.openxmlformats.org/officeDocument/2006/relationships/image" Target="../media/image6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notesSlide" Target="../notesSlides/notesSlide56.xml"/><Relationship Id="rId7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49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7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73.wmf"/><Relationship Id="rId4" Type="http://schemas.openxmlformats.org/officeDocument/2006/relationships/oleObject" Target="../embeddings/oleObject51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notesSlide" Target="../notesSlides/notesSlide58.xml"/><Relationship Id="rId7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76.wmf"/><Relationship Id="rId5" Type="http://schemas.openxmlformats.org/officeDocument/2006/relationships/image" Target="../media/image73.w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75.w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notesSlide" Target="../notesSlides/notesSlide59.xml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7.e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78.jpe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9.png"/><Relationship Id="rId4" Type="http://schemas.openxmlformats.org/officeDocument/2006/relationships/image" Target="../media/image87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1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n/problems/word-break/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E44E4-9FFF-4CAB-BC32-D9653269BBD6}" type="slidenum">
              <a:rPr lang="en-US" altLang="zh-CN"/>
              <a:t>1</a:t>
            </a:fld>
            <a:endParaRPr lang="en-US" altLang="zh-CN"/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2300" y="2204864"/>
            <a:ext cx="8064500" cy="1081087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sz="36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36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章  动态规划</a:t>
            </a:r>
            <a:r>
              <a:rPr lang="en-US" altLang="zh-CN" sz="36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/>
            </a:r>
            <a:br>
              <a:rPr lang="en-US" altLang="zh-CN" sz="36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</a:br>
            <a:endParaRPr lang="zh-CN" altLang="en-US" sz="3600" dirty="0" smtClean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93474-1D8D-4761-9B06-86ACF302DEB0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528" y="260648"/>
            <a:ext cx="49422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自底向上的方法</a:t>
            </a:r>
            <a:endParaRPr lang="zh-CN" altLang="en-US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1665500"/>
            <a:ext cx="6470497" cy="336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public static int fib(int n</a:t>
            </a: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){</a:t>
            </a:r>
            <a:endParaRPr lang="en-US" altLang="zh-CN" sz="18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</a:t>
            </a:r>
            <a:r>
              <a:rPr lang="zh-CN" altLang="en-US" sz="1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if(n&lt;=0)            return n</a:t>
            </a: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endParaRPr lang="en-US" altLang="zh-CN" sz="18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</a:t>
            </a:r>
            <a:r>
              <a:rPr lang="zh-CN" altLang="en-US" sz="1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 []Memo=new int[n+1]</a:t>
            </a: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endParaRPr lang="en-US" altLang="zh-CN" sz="18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</a:t>
            </a: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Memo</a:t>
            </a:r>
            <a:r>
              <a:rPr lang="zh-CN" altLang="en-US" sz="1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[0]=0</a:t>
            </a: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endParaRPr lang="en-US" altLang="zh-CN" sz="18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</a:t>
            </a:r>
            <a:r>
              <a:rPr lang="zh-CN" altLang="en-US" sz="1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Memo[1]=1</a:t>
            </a: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endParaRPr lang="en-US" altLang="zh-CN" sz="18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for(int i=2;i&lt;=n;i++) 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</a:t>
            </a:r>
            <a:endParaRPr lang="en-US" altLang="zh-CN" sz="1800" dirty="0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Memo[i]=Memo[i-1]+Memo[i-2]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endParaRPr lang="en-US" altLang="zh-CN" sz="1800" dirty="0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       </a:t>
            </a:r>
            <a:r>
              <a:rPr lang="zh-CN" altLang="en-US" sz="1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</a:t>
            </a:r>
            <a:endParaRPr lang="en-US" altLang="zh-CN" sz="18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</a:t>
            </a: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return </a:t>
            </a:r>
            <a:r>
              <a:rPr lang="zh-CN" altLang="en-US" sz="1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Memo[n]</a:t>
            </a: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endParaRPr lang="en-US" altLang="zh-CN" sz="18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endParaRPr lang="zh-CN" altLang="en-US" sz="1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1049117"/>
            <a:ext cx="79106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先计算子问题，再由子问题计算父问题。</a:t>
            </a:r>
          </a:p>
        </p:txBody>
      </p:sp>
      <p:sp>
        <p:nvSpPr>
          <p:cNvPr id="17" name="矩形 16"/>
          <p:cNvSpPr/>
          <p:nvPr/>
        </p:nvSpPr>
        <p:spPr>
          <a:xfrm>
            <a:off x="683568" y="5260891"/>
            <a:ext cx="75711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参与循环的只有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i-1 , i-2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三项，因此该方法的空间可以进一步的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压缩 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93474-1D8D-4761-9B06-86ACF302DEB0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528" y="260648"/>
            <a:ext cx="49422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自底向上的方法</a:t>
            </a:r>
            <a:r>
              <a:rPr lang="en-US" altLang="zh-CN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改进</a:t>
            </a:r>
          </a:p>
        </p:txBody>
      </p:sp>
      <p:sp>
        <p:nvSpPr>
          <p:cNvPr id="4" name="矩形 3"/>
          <p:cNvSpPr/>
          <p:nvPr/>
        </p:nvSpPr>
        <p:spPr>
          <a:xfrm>
            <a:off x="4463988" y="919004"/>
            <a:ext cx="4320480" cy="402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public static int fib(int n)    </a:t>
            </a: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</a:t>
            </a:r>
            <a:endParaRPr lang="en-US" altLang="zh-CN" sz="18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</a:t>
            </a:r>
            <a:r>
              <a:rPr lang="zh-CN" altLang="en-US" sz="1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if(n&lt;=1)            return n</a:t>
            </a: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endParaRPr lang="en-US" altLang="zh-CN" sz="18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</a:t>
            </a:r>
            <a:r>
              <a:rPr lang="zh-CN" altLang="en-US" sz="1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 Memo_i_2=0</a:t>
            </a: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endParaRPr lang="en-US" altLang="zh-CN" sz="18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</a:t>
            </a:r>
            <a:r>
              <a:rPr lang="zh-CN" altLang="en-US" sz="1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 Memo_i_1=1</a:t>
            </a: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endParaRPr lang="en-US" altLang="zh-CN" sz="18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</a:t>
            </a:r>
            <a:r>
              <a:rPr lang="zh-CN" altLang="en-US" sz="1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 Memo_i=1</a:t>
            </a: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endParaRPr lang="en-US" altLang="zh-CN" sz="18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</a:t>
            </a:r>
            <a:r>
              <a:rPr lang="zh-CN" altLang="en-US" sz="1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for(int i=2;i&lt;=n;i</a:t>
            </a: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++){</a:t>
            </a:r>
            <a:endParaRPr lang="en-US" altLang="zh-CN" sz="18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Memo_i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=Memo_i_2+Memo_i_1</a:t>
            </a: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endParaRPr lang="en-US" altLang="zh-CN" sz="18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</a:t>
            </a:r>
            <a:r>
              <a:rPr lang="zh-CN" altLang="en-US" sz="1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Memo_i_2=Memo_i_1</a:t>
            </a: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endParaRPr lang="en-US" altLang="zh-CN" sz="18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</a:t>
            </a:r>
            <a:r>
              <a:rPr lang="zh-CN" altLang="en-US" sz="1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Memo_i_1=Memo_i</a:t>
            </a: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endParaRPr lang="en-US" altLang="zh-CN" sz="18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}</a:t>
            </a:r>
            <a:endParaRPr lang="en-US" altLang="zh-CN" sz="18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return </a:t>
            </a:r>
            <a:r>
              <a:rPr lang="zh-CN" altLang="en-US" sz="1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Memo_i</a:t>
            </a: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endParaRPr lang="en-US" altLang="zh-CN" sz="18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endParaRPr lang="zh-CN" altLang="en-US" sz="1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9542" y="1974682"/>
            <a:ext cx="360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参与循环的只有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i-1 , i-2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三项，因此该方法的空间可以进一步的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压缩 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4994015"/>
            <a:ext cx="84691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400" dirty="0">
                <a:solidFill>
                  <a:srgbClr val="4D4D4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一般来说由于</a:t>
            </a:r>
            <a:r>
              <a:rPr lang="zh-CN" altLang="en-US" sz="2400" u="sng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备忘录方式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的动态规划方法使用了递归</a:t>
            </a:r>
            <a:r>
              <a:rPr lang="zh-CN" altLang="en-US" sz="2400" dirty="0">
                <a:solidFill>
                  <a:srgbClr val="4D4D4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，递归的时候会产生额外的开销</a:t>
            </a:r>
            <a:r>
              <a:rPr lang="zh-CN" altLang="en-US" sz="2400" dirty="0" smtClean="0">
                <a:solidFill>
                  <a:srgbClr val="4D4D4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4D4D4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通常</a:t>
            </a:r>
            <a:r>
              <a:rPr lang="zh-CN" altLang="en-US" sz="2400" dirty="0" smtClean="0">
                <a:solidFill>
                  <a:srgbClr val="4D4D4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使用</a:t>
            </a:r>
            <a:r>
              <a:rPr lang="zh-CN" altLang="en-US" sz="2400" u="sng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自底向上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的动态规划方法要比备忘录方法好</a:t>
            </a:r>
            <a:r>
              <a:rPr lang="zh-CN" altLang="en-US" sz="2400" dirty="0">
                <a:solidFill>
                  <a:srgbClr val="4D4D4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59632" y="3627766"/>
            <a:ext cx="23762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F7313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复杂度</a:t>
            </a:r>
            <a:r>
              <a:rPr lang="en-US" altLang="zh-CN" dirty="0" smtClean="0">
                <a:solidFill>
                  <a:srgbClr val="F7313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O(n)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A4A06F-5B1C-4193-8570-D84EF66A7F0D}" type="slidenum">
              <a:rPr lang="en-US" altLang="zh-CN"/>
              <a:t>12</a:t>
            </a:fld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428625"/>
            <a:ext cx="8229600" cy="5715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 smtClean="0"/>
              <a:t>通过应用范例学习动态规划算法设计策略。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zh-CN" altLang="en-US" sz="2400" dirty="0" smtClean="0">
                <a:solidFill>
                  <a:srgbClr val="FF0000"/>
                </a:solidFill>
              </a:rPr>
              <a:t>矩阵连乘问题；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/>
              <a:t>掌握动态规划算法的基本要素：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dirty="0" smtClean="0"/>
              <a:t>     </a:t>
            </a:r>
            <a:r>
              <a:rPr lang="zh-CN" altLang="en-US" sz="2400" u="sng" dirty="0" smtClean="0"/>
              <a:t>最</a:t>
            </a:r>
            <a:r>
              <a:rPr lang="zh-CN" altLang="en-US" sz="2400" u="sng" dirty="0"/>
              <a:t>优子结构性质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dirty="0" smtClean="0"/>
              <a:t>     </a:t>
            </a:r>
            <a:r>
              <a:rPr lang="zh-CN" altLang="en-US" sz="2400" u="sng" dirty="0" smtClean="0"/>
              <a:t>重叠</a:t>
            </a:r>
            <a:r>
              <a:rPr lang="zh-CN" altLang="en-US" sz="2400" u="sng" dirty="0"/>
              <a:t>子问题性质</a:t>
            </a:r>
            <a:endParaRPr lang="en-US" altLang="zh-CN" sz="2400" u="sng" dirty="0"/>
          </a:p>
          <a:p>
            <a:pPr eaLnBrk="1" hangingPunct="1">
              <a:lnSpc>
                <a:spcPct val="120000"/>
              </a:lnSpc>
              <a:buNone/>
            </a:pPr>
            <a:endParaRPr lang="en-US" altLang="zh-CN" sz="2400" dirty="0" smtClean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）凸多边形最优三角剖分</a:t>
            </a:r>
            <a:r>
              <a:rPr lang="en-US" altLang="zh-CN" sz="2400" dirty="0" smtClean="0"/>
              <a:t>;</a:t>
            </a:r>
            <a:endParaRPr lang="ja-JP" altLang="en-US" sz="2400" dirty="0" smtClean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）最长公共子序列；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）最大子段和；</a:t>
            </a:r>
            <a:endParaRPr lang="en-US" altLang="zh-CN" sz="2400" dirty="0" smtClean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）图像压缩；</a:t>
            </a:r>
            <a:endParaRPr lang="en-US" altLang="zh-CN" sz="2400" dirty="0" smtClean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0-1</a:t>
            </a:r>
            <a:r>
              <a:rPr lang="zh-CN" altLang="en-US" sz="2400" dirty="0" smtClean="0"/>
              <a:t>背包问题</a:t>
            </a:r>
            <a:endParaRPr lang="en-US" altLang="zh-CN" sz="2400" dirty="0" smtClean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7</a:t>
            </a:r>
            <a:r>
              <a:rPr lang="zh-CN" altLang="en-US" sz="2400" dirty="0"/>
              <a:t>）流水作业调度</a:t>
            </a:r>
          </a:p>
          <a:p>
            <a:pPr eaLnBrk="1" hangingPunct="1">
              <a:lnSpc>
                <a:spcPct val="120000"/>
              </a:lnSpc>
              <a:buNone/>
            </a:pPr>
            <a:endParaRPr lang="en-US" altLang="zh-CN" sz="2400" dirty="0" smtClean="0"/>
          </a:p>
          <a:p>
            <a:pPr eaLnBrk="1" hangingPunct="1">
              <a:buNone/>
            </a:pPr>
            <a:endParaRPr lang="zh-CN" altLang="en-US" sz="2400" dirty="0" smtClean="0"/>
          </a:p>
        </p:txBody>
      </p:sp>
      <p:sp>
        <p:nvSpPr>
          <p:cNvPr id="2" name="矩形 1"/>
          <p:cNvSpPr/>
          <p:nvPr/>
        </p:nvSpPr>
        <p:spPr>
          <a:xfrm>
            <a:off x="5436096" y="1844824"/>
            <a:ext cx="3466728" cy="1154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3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除了计数问题，大多数</a:t>
            </a:r>
            <a:r>
              <a:rPr lang="zh-CN" altLang="en-US" sz="2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动态规划问题旨在最大化或最小化某个目标函数</a:t>
            </a:r>
            <a:endParaRPr lang="zh-CN" altLang="en-US" sz="2300" b="0" i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386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A4695A-3B21-4405-930A-DD02C791093B}" type="slidenum">
              <a:rPr lang="en-US" altLang="zh-CN">
                <a:latin typeface="+mn-ea"/>
              </a:rPr>
              <a:t>13</a:t>
            </a:fld>
            <a:endParaRPr lang="en-US" altLang="zh-CN">
              <a:latin typeface="+mn-ea"/>
            </a:endParaRPr>
          </a:p>
        </p:txBody>
      </p:sp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571500" y="285750"/>
            <a:ext cx="5395913" cy="79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3.1 </a:t>
            </a:r>
            <a:r>
              <a:rPr lang="zh-CN" altLang="en-US" sz="3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矩阵</a:t>
            </a:r>
            <a:r>
              <a:rPr lang="zh-CN" altLang="en-US" sz="3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连乘问题</a:t>
            </a:r>
            <a:endParaRPr lang="ja-JP" altLang="en-US" sz="3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057" name="Rectangle 3"/>
          <p:cNvSpPr>
            <a:spLocks noChangeArrowheads="1"/>
          </p:cNvSpPr>
          <p:nvPr/>
        </p:nvSpPr>
        <p:spPr bwMode="auto">
          <a:xfrm>
            <a:off x="395536" y="1336412"/>
            <a:ext cx="8358188" cy="4857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buClr>
                <a:schemeClr val="accent2"/>
              </a:buClr>
              <a:buSzPct val="50000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给定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个矩阵             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，      其中  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与    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 是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可乘的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，          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        。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考察这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n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个矩阵的连乘积          </a:t>
            </a:r>
          </a:p>
          <a:p>
            <a:pPr marL="342900" indent="-342900">
              <a:buClr>
                <a:schemeClr val="accent2"/>
              </a:buClr>
              <a:buSzPct val="50000"/>
              <a:defRPr/>
            </a:pP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>
              <a:buClr>
                <a:schemeClr val="accent2"/>
              </a:buClr>
              <a:buSzPct val="50000"/>
              <a:defRPr/>
            </a:pP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50000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由于矩阵乘法满足结合律，所以计算矩阵的连乘可以有许多不同的计算次序。这种计算次序可以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用给矩阵加括号的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方式来确定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126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931116"/>
              </p:ext>
            </p:extLst>
          </p:nvPr>
        </p:nvGraphicFramePr>
        <p:xfrm>
          <a:off x="2895849" y="1269737"/>
          <a:ext cx="22860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2" name="数式" r:id="rId4" imgW="862965" imgH="228600" progId="Equation.3">
                  <p:embed/>
                </p:oleObj>
              </mc:Choice>
              <mc:Fallback>
                <p:oleObj name="数式" r:id="rId4" imgW="862965" imgH="228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849" y="1269737"/>
                        <a:ext cx="2286000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867458"/>
              </p:ext>
            </p:extLst>
          </p:nvPr>
        </p:nvGraphicFramePr>
        <p:xfrm>
          <a:off x="5895935" y="1283126"/>
          <a:ext cx="4286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" name="数式" r:id="rId6" imgW="165100" imgH="228600" progId="Equation.3">
                  <p:embed/>
                </p:oleObj>
              </mc:Choice>
              <mc:Fallback>
                <p:oleObj name="数式" r:id="rId6" imgW="165100" imgH="228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5935" y="1283126"/>
                        <a:ext cx="428625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556728"/>
              </p:ext>
            </p:extLst>
          </p:nvPr>
        </p:nvGraphicFramePr>
        <p:xfrm>
          <a:off x="6596167" y="1311012"/>
          <a:ext cx="6286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" name="数式" r:id="rId8" imgW="254000" imgH="228600" progId="Equation.3">
                  <p:embed/>
                </p:oleObj>
              </mc:Choice>
              <mc:Fallback>
                <p:oleObj name="数式" r:id="rId8" imgW="254000" imgH="228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6167" y="1311012"/>
                        <a:ext cx="62865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564951"/>
              </p:ext>
            </p:extLst>
          </p:nvPr>
        </p:nvGraphicFramePr>
        <p:xfrm>
          <a:off x="1463129" y="1868486"/>
          <a:ext cx="19796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" name="数式" r:id="rId10" imgW="876300" imgH="190500" progId="Equation.3">
                  <p:embed/>
                </p:oleObj>
              </mc:Choice>
              <mc:Fallback>
                <p:oleObj name="数式" r:id="rId10" imgW="876300" imgH="1905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129" y="1868486"/>
                        <a:ext cx="197961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063269"/>
              </p:ext>
            </p:extLst>
          </p:nvPr>
        </p:nvGraphicFramePr>
        <p:xfrm>
          <a:off x="2967286" y="2479412"/>
          <a:ext cx="1928813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" name="数式" r:id="rId12" imgW="584200" imgH="228600" progId="Equation.3">
                  <p:embed/>
                </p:oleObj>
              </mc:Choice>
              <mc:Fallback>
                <p:oleObj name="数式" r:id="rId12" imgW="584200" imgH="228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286" y="2479412"/>
                        <a:ext cx="1928813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15462" y="5599973"/>
            <a:ext cx="30075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SzPct val="50000"/>
              <a:buNone/>
              <a:defRPr/>
            </a:pPr>
            <a:r>
              <a:rPr lang="zh-CN" altLang="en-US" sz="3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假设</a:t>
            </a:r>
            <a:r>
              <a:rPr lang="en-US" altLang="zh-CN" sz="3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r>
              <a:rPr lang="zh-CN" altLang="en-US" sz="3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的维数为</a:t>
            </a:r>
            <a:endParaRPr lang="en-US" altLang="zh-CN" sz="3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829571"/>
              </p:ext>
            </p:extLst>
          </p:nvPr>
        </p:nvGraphicFramePr>
        <p:xfrm>
          <a:off x="3316815" y="5587511"/>
          <a:ext cx="1257815" cy="55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" name="数式" r:id="rId14" imgW="520700" imgH="228600" progId="Equation.3">
                  <p:embed/>
                </p:oleObj>
              </mc:Choice>
              <mc:Fallback>
                <p:oleObj name="数式" r:id="rId14" imgW="520700" imgH="228600" progId="Equation.3">
                  <p:embed/>
                  <p:pic>
                    <p:nvPicPr>
                      <p:cNvPr id="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815" y="5587511"/>
                        <a:ext cx="1257815" cy="552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F1D131-E49A-44ED-828A-540F5022C219}" type="slidenum">
              <a:rPr lang="en-US" altLang="zh-CN">
                <a:latin typeface="+mn-ea"/>
              </a:rPr>
              <a:t>14</a:t>
            </a:fld>
            <a:endParaRPr lang="en-US" altLang="zh-CN">
              <a:latin typeface="+mn-ea"/>
            </a:endParaRPr>
          </a:p>
        </p:txBody>
      </p:sp>
      <p:grpSp>
        <p:nvGrpSpPr>
          <p:cNvPr id="10243" name="Group 2"/>
          <p:cNvGrpSpPr/>
          <p:nvPr/>
        </p:nvGrpSpPr>
        <p:grpSpPr bwMode="auto">
          <a:xfrm>
            <a:off x="363538" y="1876425"/>
            <a:ext cx="7826373" cy="1598613"/>
            <a:chOff x="1062" y="1620"/>
            <a:chExt cx="4930" cy="1007"/>
          </a:xfrm>
        </p:grpSpPr>
        <p:sp>
          <p:nvSpPr>
            <p:cNvPr id="1047" name="Text Box 3"/>
            <p:cNvSpPr txBox="1">
              <a:spLocks noChangeArrowheads="1"/>
            </p:cNvSpPr>
            <p:nvPr/>
          </p:nvSpPr>
          <p:spPr bwMode="auto">
            <a:xfrm>
              <a:off x="1062" y="1620"/>
              <a:ext cx="4930" cy="75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sz="2400" dirty="0">
                  <a:solidFill>
                    <a:schemeClr val="tx1"/>
                  </a:solidFill>
                  <a:latin typeface="+mn-ea"/>
                  <a:ea typeface="+mn-ea"/>
                </a:rPr>
                <a:t>（</a:t>
              </a:r>
              <a:r>
                <a:rPr kumimoji="1"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1</a:t>
              </a:r>
              <a:r>
                <a:rPr kumimoji="1" lang="zh-CN" altLang="en-US" sz="2400" dirty="0">
                  <a:solidFill>
                    <a:schemeClr val="tx1"/>
                  </a:solidFill>
                  <a:latin typeface="+mn-ea"/>
                  <a:ea typeface="+mn-ea"/>
                </a:rPr>
                <a:t>）单个矩阵是完全加括号的；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sz="2400" dirty="0">
                  <a:solidFill>
                    <a:schemeClr val="tx1"/>
                  </a:solidFill>
                  <a:latin typeface="+mn-ea"/>
                  <a:ea typeface="+mn-ea"/>
                </a:rPr>
                <a:t>（</a:t>
              </a:r>
              <a:r>
                <a:rPr kumimoji="1"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2</a:t>
              </a:r>
              <a:r>
                <a:rPr kumimoji="1" lang="zh-CN" altLang="en-US" sz="2400" dirty="0">
                  <a:solidFill>
                    <a:schemeClr val="tx1"/>
                  </a:solidFill>
                  <a:latin typeface="+mn-ea"/>
                  <a:ea typeface="+mn-ea"/>
                </a:rPr>
                <a:t>）矩阵连乘积   是完全加括号的，则  </a:t>
              </a:r>
              <a:r>
                <a:rPr kumimoji="1" lang="zh-CN" altLang="en-US" sz="2400" dirty="0" smtClean="0">
                  <a:solidFill>
                    <a:schemeClr val="tx1"/>
                  </a:solidFill>
                  <a:latin typeface="+mn-ea"/>
                  <a:ea typeface="+mn-ea"/>
                </a:rPr>
                <a:t> 可表示为</a:t>
              </a:r>
              <a:r>
                <a:rPr kumimoji="1" lang="en-US" altLang="zh-CN" sz="2400" dirty="0" smtClean="0">
                  <a:solidFill>
                    <a:schemeClr val="tx1"/>
                  </a:solidFill>
                  <a:latin typeface="+mn-ea"/>
                  <a:ea typeface="+mn-ea"/>
                </a:rPr>
                <a:t>2</a:t>
              </a:r>
              <a:r>
                <a:rPr kumimoji="1" lang="zh-CN" altLang="en-US" sz="2400" dirty="0" smtClean="0">
                  <a:solidFill>
                    <a:schemeClr val="tx1"/>
                  </a:solidFill>
                  <a:latin typeface="+mn-ea"/>
                  <a:ea typeface="+mn-ea"/>
                </a:rPr>
                <a:t>个</a:t>
              </a:r>
              <a:endParaRPr kumimoji="1" lang="en-US" altLang="zh-CN" sz="240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kumimoji="1" lang="en-US" altLang="zh-CN" sz="2400" dirty="0" smtClean="0">
                  <a:solidFill>
                    <a:schemeClr val="tx1"/>
                  </a:solidFill>
                  <a:latin typeface="+mn-ea"/>
                  <a:ea typeface="+mn-ea"/>
                </a:rPr>
                <a:t>        </a:t>
              </a:r>
              <a:r>
                <a:rPr kumimoji="1" lang="zh-CN" altLang="en-US" sz="2400" dirty="0" smtClean="0">
                  <a:solidFill>
                    <a:schemeClr val="tx1"/>
                  </a:solidFill>
                  <a:latin typeface="+mn-ea"/>
                  <a:ea typeface="+mn-ea"/>
                </a:rPr>
                <a:t>完全加括号的矩阵   和    的乘积并加括号，即    </a:t>
              </a:r>
              <a:endParaRPr kumimoji="1" lang="ja-JP" altLang="en-US" sz="24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10259" name="Object 4"/>
            <p:cNvGraphicFramePr>
              <a:graphicFrameLocks noChangeAspect="1"/>
            </p:cNvGraphicFramePr>
            <p:nvPr/>
          </p:nvGraphicFramePr>
          <p:xfrm>
            <a:off x="2570" y="1862"/>
            <a:ext cx="22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00" name="数式" r:id="rId4" imgW="152400" imgH="165100" progId="Equation.3">
                    <p:embed/>
                  </p:oleObj>
                </mc:Choice>
                <mc:Fallback>
                  <p:oleObj name="数式" r:id="rId4" imgW="152400" imgH="16510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0" y="1862"/>
                          <a:ext cx="224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0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4703620"/>
                </p:ext>
              </p:extLst>
            </p:nvPr>
          </p:nvGraphicFramePr>
          <p:xfrm>
            <a:off x="4429" y="1860"/>
            <a:ext cx="22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01" name="数式" r:id="rId6" imgW="152400" imgH="165100" progId="Equation.3">
                    <p:embed/>
                  </p:oleObj>
                </mc:Choice>
                <mc:Fallback>
                  <p:oleObj name="数式" r:id="rId6" imgW="152400" imgH="16510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9" y="1860"/>
                          <a:ext cx="224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1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2134386"/>
                </p:ext>
              </p:extLst>
            </p:nvPr>
          </p:nvGraphicFramePr>
          <p:xfrm>
            <a:off x="3155" y="2095"/>
            <a:ext cx="22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02" name="数式" r:id="rId7" imgW="152400" imgH="152400" progId="Equation.3">
                    <p:embed/>
                  </p:oleObj>
                </mc:Choice>
                <mc:Fallback>
                  <p:oleObj name="数式" r:id="rId7" imgW="152400" imgH="152400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5" y="2095"/>
                          <a:ext cx="224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723133"/>
                </p:ext>
              </p:extLst>
            </p:nvPr>
          </p:nvGraphicFramePr>
          <p:xfrm>
            <a:off x="3512" y="2098"/>
            <a:ext cx="224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03" name="数式" r:id="rId9" imgW="152400" imgH="177800" progId="Equation.3">
                    <p:embed/>
                  </p:oleObj>
                </mc:Choice>
                <mc:Fallback>
                  <p:oleObj name="数式" r:id="rId9" imgW="152400" imgH="177800" progId="Equation.3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2" y="2098"/>
                          <a:ext cx="224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3" name="Object 8"/>
            <p:cNvGraphicFramePr>
              <a:graphicFrameLocks noChangeAspect="1"/>
            </p:cNvGraphicFramePr>
            <p:nvPr/>
          </p:nvGraphicFramePr>
          <p:xfrm>
            <a:off x="3533" y="2328"/>
            <a:ext cx="896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04" name="数式" r:id="rId11" imgW="609600" imgH="203200" progId="Equation.3">
                    <p:embed/>
                  </p:oleObj>
                </mc:Choice>
                <mc:Fallback>
                  <p:oleObj name="数式" r:id="rId11" imgW="609600" imgH="203200" progId="Equation.3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3" y="2328"/>
                          <a:ext cx="896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44" name="Object 9"/>
          <p:cNvGraphicFramePr>
            <a:graphicFrameLocks noChangeAspect="1"/>
          </p:cNvGraphicFramePr>
          <p:nvPr/>
        </p:nvGraphicFramePr>
        <p:xfrm>
          <a:off x="2786063" y="3643313"/>
          <a:ext cx="16891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05" name="数式" r:id="rId13" imgW="660400" imgH="190500" progId="Equation.3">
                  <p:embed/>
                </p:oleObj>
              </mc:Choice>
              <mc:Fallback>
                <p:oleObj name="数式" r:id="rId13" imgW="660400" imgH="1905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3643313"/>
                        <a:ext cx="1689100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5" name="Group 10"/>
          <p:cNvGrpSpPr/>
          <p:nvPr/>
        </p:nvGrpSpPr>
        <p:grpSpPr bwMode="auto">
          <a:xfrm>
            <a:off x="714375" y="4071938"/>
            <a:ext cx="6372225" cy="428625"/>
            <a:chOff x="824" y="2639"/>
            <a:chExt cx="4014" cy="270"/>
          </a:xfrm>
        </p:grpSpPr>
        <p:graphicFrame>
          <p:nvGraphicFramePr>
            <p:cNvPr id="10254" name="Object 11"/>
            <p:cNvGraphicFramePr>
              <a:graphicFrameLocks noChangeAspect="1"/>
            </p:cNvGraphicFramePr>
            <p:nvPr/>
          </p:nvGraphicFramePr>
          <p:xfrm>
            <a:off x="824" y="2665"/>
            <a:ext cx="97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06" name="数式" r:id="rId15" imgW="711200" imgH="177800" progId="Equation.3">
                    <p:embed/>
                  </p:oleObj>
                </mc:Choice>
                <mc:Fallback>
                  <p:oleObj name="数式" r:id="rId15" imgW="711200" imgH="177800" progId="Equation.3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" y="2665"/>
                          <a:ext cx="975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5" name="Object 12"/>
            <p:cNvGraphicFramePr>
              <a:graphicFrameLocks noChangeAspect="1"/>
            </p:cNvGraphicFramePr>
            <p:nvPr/>
          </p:nvGraphicFramePr>
          <p:xfrm>
            <a:off x="1860" y="2660"/>
            <a:ext cx="954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07" name="数式" r:id="rId17" imgW="711200" imgH="177800" progId="Equation.3">
                    <p:embed/>
                  </p:oleObj>
                </mc:Choice>
                <mc:Fallback>
                  <p:oleObj name="数式" r:id="rId17" imgW="711200" imgH="177800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" y="2660"/>
                          <a:ext cx="954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6" name="Object 13"/>
            <p:cNvGraphicFramePr>
              <a:graphicFrameLocks noChangeAspect="1"/>
            </p:cNvGraphicFramePr>
            <p:nvPr/>
          </p:nvGraphicFramePr>
          <p:xfrm>
            <a:off x="2866" y="2649"/>
            <a:ext cx="1011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08" name="数式" r:id="rId19" imgW="735965" imgH="177800" progId="Equation.3">
                    <p:embed/>
                  </p:oleObj>
                </mc:Choice>
                <mc:Fallback>
                  <p:oleObj name="数式" r:id="rId19" imgW="735965" imgH="177800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6" y="2649"/>
                          <a:ext cx="1011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7" name="Object 14"/>
            <p:cNvGraphicFramePr>
              <a:graphicFrameLocks noChangeAspect="1"/>
            </p:cNvGraphicFramePr>
            <p:nvPr/>
          </p:nvGraphicFramePr>
          <p:xfrm>
            <a:off x="3940" y="2639"/>
            <a:ext cx="898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09" name="数式" r:id="rId21" imgW="660400" imgH="177800" progId="Equation.3">
                    <p:embed/>
                  </p:oleObj>
                </mc:Choice>
                <mc:Fallback>
                  <p:oleObj name="数式" r:id="rId21" imgW="660400" imgH="177800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0" y="2639"/>
                          <a:ext cx="898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46" name="Object 15"/>
          <p:cNvGraphicFramePr>
            <a:graphicFrameLocks noChangeAspect="1"/>
          </p:cNvGraphicFramePr>
          <p:nvPr/>
        </p:nvGraphicFramePr>
        <p:xfrm>
          <a:off x="1341438" y="4884738"/>
          <a:ext cx="17002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10" name="数式" r:id="rId23" imgW="786765" imgH="203200" progId="Equation.3">
                  <p:embed/>
                </p:oleObj>
              </mc:Choice>
              <mc:Fallback>
                <p:oleObj name="数式" r:id="rId23" imgW="786765" imgH="2032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4884738"/>
                        <a:ext cx="1700212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16"/>
          <p:cNvGraphicFramePr>
            <a:graphicFrameLocks noChangeAspect="1"/>
          </p:cNvGraphicFramePr>
          <p:nvPr/>
        </p:nvGraphicFramePr>
        <p:xfrm>
          <a:off x="1341438" y="5349875"/>
          <a:ext cx="17002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11" name="数式" r:id="rId25" imgW="786765" imgH="203200" progId="Equation.3">
                  <p:embed/>
                </p:oleObj>
              </mc:Choice>
              <mc:Fallback>
                <p:oleObj name="数式" r:id="rId25" imgW="786765" imgH="2032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5349875"/>
                        <a:ext cx="1700212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17"/>
          <p:cNvGraphicFramePr>
            <a:graphicFrameLocks noChangeAspect="1"/>
          </p:cNvGraphicFramePr>
          <p:nvPr/>
        </p:nvGraphicFramePr>
        <p:xfrm>
          <a:off x="3500438" y="5357813"/>
          <a:ext cx="17002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12" name="数式" r:id="rId27" imgW="786765" imgH="203200" progId="Equation.3">
                  <p:embed/>
                </p:oleObj>
              </mc:Choice>
              <mc:Fallback>
                <p:oleObj name="数式" r:id="rId27" imgW="786765" imgH="2032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5357813"/>
                        <a:ext cx="1700212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18"/>
          <p:cNvGraphicFramePr>
            <a:graphicFrameLocks noChangeAspect="1"/>
          </p:cNvGraphicFramePr>
          <p:nvPr/>
        </p:nvGraphicFramePr>
        <p:xfrm>
          <a:off x="3530600" y="4900613"/>
          <a:ext cx="16732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13" name="数式" r:id="rId29" imgW="774065" imgH="203200" progId="Equation.3">
                  <p:embed/>
                </p:oleObj>
              </mc:Choice>
              <mc:Fallback>
                <p:oleObj name="数式" r:id="rId29" imgW="774065" imgH="2032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4900613"/>
                        <a:ext cx="167322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9"/>
          <p:cNvGraphicFramePr>
            <a:graphicFrameLocks noChangeAspect="1"/>
          </p:cNvGraphicFramePr>
          <p:nvPr/>
        </p:nvGraphicFramePr>
        <p:xfrm>
          <a:off x="5510213" y="4935538"/>
          <a:ext cx="16732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14" name="数式" r:id="rId31" imgW="774065" imgH="203200" progId="Equation.3">
                  <p:embed/>
                </p:oleObj>
              </mc:Choice>
              <mc:Fallback>
                <p:oleObj name="数式" r:id="rId31" imgW="774065" imgH="20320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0213" y="4935538"/>
                        <a:ext cx="167322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" name="Text Box 20"/>
          <p:cNvSpPr txBox="1">
            <a:spLocks noChangeArrowheads="1"/>
          </p:cNvSpPr>
          <p:nvPr/>
        </p:nvSpPr>
        <p:spPr bwMode="auto">
          <a:xfrm>
            <a:off x="610970" y="5740503"/>
            <a:ext cx="834074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所需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数乘次数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分别为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16000</a:t>
            </a:r>
            <a:r>
              <a:rPr kumimoji="1" lang="ja-JP" altLang="en-US" sz="2400" dirty="0">
                <a:solidFill>
                  <a:schemeClr val="tx1"/>
                </a:solidFill>
                <a:latin typeface="+mn-ea"/>
                <a:ea typeface="+mn-ea"/>
              </a:rPr>
              <a:t>, 10500, 36000, 87500, 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34500</a:t>
            </a:r>
            <a:r>
              <a:rPr kumimoji="1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次</a:t>
            </a:r>
            <a:endParaRPr kumimoji="1" lang="ja-JP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470188" y="1427266"/>
            <a:ext cx="8218488" cy="4737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完全加括号的矩阵连乘积可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递归地定义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为：</a:t>
            </a:r>
          </a:p>
          <a:p>
            <a:pPr marL="342900" indent="-34290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/>
            </a:pPr>
            <a:endParaRPr lang="zh-CN" altLang="en-US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/>
            </a:pPr>
            <a:endParaRPr lang="zh-CN" altLang="en-US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/>
            </a:pPr>
            <a:endParaRPr lang="zh-CN" altLang="en-US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/>
            </a:pPr>
            <a:endParaRPr lang="zh-CN" altLang="en-US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设有四个矩阵           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</a:rPr>
              <a:t>        ，它们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的维数分别是：</a:t>
            </a:r>
          </a:p>
          <a:p>
            <a:pPr marL="342900" indent="-34290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/>
            </a:pPr>
            <a:endParaRPr lang="zh-CN" altLang="en-US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总共有五种完全加括号的方式</a:t>
            </a:r>
            <a:endParaRPr lang="ja-JP" altLang="en-US" sz="2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8790" name="Rectangle 22"/>
          <p:cNvSpPr>
            <a:spLocks noChangeArrowheads="1"/>
          </p:cNvSpPr>
          <p:nvPr/>
        </p:nvSpPr>
        <p:spPr bwMode="auto">
          <a:xfrm>
            <a:off x="428624" y="285750"/>
            <a:ext cx="7023695" cy="846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3.1 </a:t>
            </a:r>
            <a:r>
              <a:rPr lang="zh-CN" altLang="en-US" sz="3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完全</a:t>
            </a:r>
            <a:r>
              <a:rPr lang="zh-CN" altLang="en-US" sz="3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加括号的矩阵连乘积</a:t>
            </a:r>
            <a:endParaRPr lang="ja-JP" altLang="en-US" sz="3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307AF-B7D0-4696-84D8-9281A65FA80D}" type="slidenum"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818" name="Rectangle 2"/>
          <p:cNvSpPr>
            <a:spLocks noChangeArrowheads="1"/>
          </p:cNvSpPr>
          <p:nvPr/>
        </p:nvSpPr>
        <p:spPr bwMode="auto">
          <a:xfrm>
            <a:off x="684213" y="260350"/>
            <a:ext cx="7772400" cy="882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3.1 </a:t>
            </a:r>
            <a:r>
              <a:rPr lang="zh-CN" altLang="en-US" sz="3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矩阵</a:t>
            </a:r>
            <a:r>
              <a:rPr lang="zh-CN" altLang="en-US" sz="3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连乘问题</a:t>
            </a:r>
          </a:p>
        </p:txBody>
      </p:sp>
      <p:sp>
        <p:nvSpPr>
          <p:cNvPr id="3077" name="Text Box 3"/>
          <p:cNvSpPr txBox="1">
            <a:spLocks noChangeArrowheads="1"/>
          </p:cNvSpPr>
          <p:nvPr/>
        </p:nvSpPr>
        <p:spPr bwMode="auto">
          <a:xfrm>
            <a:off x="250825" y="1196975"/>
            <a:ext cx="8642350" cy="120015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问题：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给定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个矩阵｛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,A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,…,A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｝，其中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i+1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是可乘的，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2…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。如何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确定计算矩阵连乘积的</a:t>
            </a:r>
            <a:r>
              <a:rPr lang="zh-CN" altLang="en-US" sz="2400" u="sng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计算次序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，使得依此次序计算矩阵连乘积需要的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数乘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次数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最少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078" name="Text Box 4"/>
          <p:cNvSpPr txBox="1">
            <a:spLocks noChangeArrowheads="1"/>
          </p:cNvSpPr>
          <p:nvPr/>
        </p:nvSpPr>
        <p:spPr bwMode="auto">
          <a:xfrm>
            <a:off x="261670" y="2667114"/>
            <a:ext cx="8351838" cy="120015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穷举法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：列举出所有可能的计算次序，并计算出每一种计算次序相应需要的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数乘次数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，从中找出一种数乘次数最少的计算次序。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3079" name="Rectangle 5"/>
          <p:cNvSpPr>
            <a:spLocks noChangeArrowheads="1"/>
          </p:cNvSpPr>
          <p:nvPr/>
        </p:nvSpPr>
        <p:spPr bwMode="auto">
          <a:xfrm>
            <a:off x="0" y="-276225"/>
            <a:ext cx="369888" cy="55245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14489"/>
              </p:ext>
            </p:extLst>
          </p:nvPr>
        </p:nvGraphicFramePr>
        <p:xfrm>
          <a:off x="1341438" y="4884738"/>
          <a:ext cx="17002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1" name="数式" r:id="rId4" imgW="786765" imgH="203200" progId="Equation.3">
                  <p:embed/>
                </p:oleObj>
              </mc:Choice>
              <mc:Fallback>
                <p:oleObj name="数式" r:id="rId4" imgW="786765" imgH="203200" progId="Equation.3">
                  <p:embed/>
                  <p:pic>
                    <p:nvPicPr>
                      <p:cNvPr id="1024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4884738"/>
                        <a:ext cx="1700212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696572"/>
              </p:ext>
            </p:extLst>
          </p:nvPr>
        </p:nvGraphicFramePr>
        <p:xfrm>
          <a:off x="1341438" y="5349875"/>
          <a:ext cx="17002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2" name="数式" r:id="rId6" imgW="786765" imgH="203200" progId="Equation.3">
                  <p:embed/>
                </p:oleObj>
              </mc:Choice>
              <mc:Fallback>
                <p:oleObj name="数式" r:id="rId6" imgW="786765" imgH="203200" progId="Equation.3">
                  <p:embed/>
                  <p:pic>
                    <p:nvPicPr>
                      <p:cNvPr id="1024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5349875"/>
                        <a:ext cx="1700212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707401"/>
              </p:ext>
            </p:extLst>
          </p:nvPr>
        </p:nvGraphicFramePr>
        <p:xfrm>
          <a:off x="3500438" y="5357813"/>
          <a:ext cx="17002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3" name="数式" r:id="rId8" imgW="786765" imgH="203200" progId="Equation.3">
                  <p:embed/>
                </p:oleObj>
              </mc:Choice>
              <mc:Fallback>
                <p:oleObj name="数式" r:id="rId8" imgW="786765" imgH="203200" progId="Equation.3">
                  <p:embed/>
                  <p:pic>
                    <p:nvPicPr>
                      <p:cNvPr id="1024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5357813"/>
                        <a:ext cx="1700212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780603"/>
              </p:ext>
            </p:extLst>
          </p:nvPr>
        </p:nvGraphicFramePr>
        <p:xfrm>
          <a:off x="3530600" y="4900613"/>
          <a:ext cx="16732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4" name="数式" r:id="rId10" imgW="774065" imgH="203200" progId="Equation.3">
                  <p:embed/>
                </p:oleObj>
              </mc:Choice>
              <mc:Fallback>
                <p:oleObj name="数式" r:id="rId10" imgW="774065" imgH="203200" progId="Equation.3">
                  <p:embed/>
                  <p:pic>
                    <p:nvPicPr>
                      <p:cNvPr id="1024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4900613"/>
                        <a:ext cx="167322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599885"/>
              </p:ext>
            </p:extLst>
          </p:nvPr>
        </p:nvGraphicFramePr>
        <p:xfrm>
          <a:off x="5510213" y="4935538"/>
          <a:ext cx="16732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5" name="数式" r:id="rId12" imgW="774065" imgH="203200" progId="Equation.3">
                  <p:embed/>
                </p:oleObj>
              </mc:Choice>
              <mc:Fallback>
                <p:oleObj name="数式" r:id="rId12" imgW="774065" imgH="203200" progId="Equation.3">
                  <p:embed/>
                  <p:pic>
                    <p:nvPicPr>
                      <p:cNvPr id="1025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0213" y="4935538"/>
                        <a:ext cx="167322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610970" y="5740503"/>
            <a:ext cx="772519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所需数乘次数分别为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16000</a:t>
            </a:r>
            <a:r>
              <a:rPr kumimoji="1" lang="ja-JP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ja-JP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10500</a:t>
            </a:r>
            <a:r>
              <a:rPr kumimoji="1" lang="ja-JP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36000, 87500, 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34500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次</a:t>
            </a:r>
            <a:endParaRPr kumimoji="1" lang="ja-JP" altLang="en-US" sz="24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5799" y="4234079"/>
            <a:ext cx="6318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总共有五种完全加括号的方式</a:t>
            </a:r>
            <a:endParaRPr lang="ja-JP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EECCE5-9117-43C2-A947-E276A873C0A8}" type="slidenum">
              <a:rPr lang="en-US" altLang="zh-CN" smtClean="0"/>
              <a:t>16</a:t>
            </a:fld>
            <a:endParaRPr lang="en-US" altLang="zh-CN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39552" y="790949"/>
            <a:ext cx="8354146" cy="3046413"/>
          </a:xfrm>
          <a:prstGeom prst="rect">
            <a:avLst/>
          </a:prstGeom>
          <a:solidFill>
            <a:srgbClr val="00FFFF"/>
          </a:solidFill>
          <a:ln w="50800">
            <a:solidFill>
              <a:srgbClr val="FF6600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分析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：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对于</a:t>
            </a:r>
            <a:r>
              <a:rPr lang="en-US" altLang="zh-CN" sz="2400" i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个矩阵的连乘积，设其不同的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计算次序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为</a:t>
            </a:r>
            <a:r>
              <a:rPr lang="en-US" altLang="zh-CN" sz="2400" i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P(n)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种。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由于每种加括号方式都可以分解为两个子矩阵的加括号问题：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(A</a:t>
            </a:r>
            <a:r>
              <a:rPr lang="en-US" altLang="zh-CN" sz="2400" baseline="-250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...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)(A</a:t>
            </a:r>
            <a:r>
              <a:rPr lang="en-US" altLang="zh-CN" sz="2400" baseline="-250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k+1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…A</a:t>
            </a:r>
            <a:r>
              <a:rPr lang="en-US" altLang="zh-CN" sz="2400" baseline="-250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可以得到关于</a:t>
            </a:r>
            <a:r>
              <a:rPr lang="en-US" altLang="zh-CN" sz="2400" i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P(n)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的递推式如下：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400" dirty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 dirty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400" dirty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400" dirty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453929"/>
              </p:ext>
            </p:extLst>
          </p:nvPr>
        </p:nvGraphicFramePr>
        <p:xfrm>
          <a:off x="1547664" y="2492896"/>
          <a:ext cx="5643563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4" name="Equation" r:id="rId4" imgW="3276600" imgH="609600" progId="Equation.DSMT4">
                  <p:embed/>
                </p:oleObj>
              </mc:Choice>
              <mc:Fallback>
                <p:oleObj name="Equation" r:id="rId4" imgW="3276600" imgH="609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492896"/>
                        <a:ext cx="5643563" cy="1227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68153" y="4046381"/>
            <a:ext cx="8496944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ea"/>
                <a:ea typeface="+mn-ea"/>
              </a:rPr>
              <a:t>因此，</a:t>
            </a:r>
            <a:r>
              <a:rPr lang="zh-CN" altLang="en-US" sz="2800" b="1" dirty="0" smtClean="0">
                <a:latin typeface="+mn-ea"/>
                <a:ea typeface="+mn-ea"/>
              </a:rPr>
              <a:t>计算次序的数量</a:t>
            </a:r>
            <a:r>
              <a:rPr lang="zh-CN" altLang="en-US" sz="2800" dirty="0" smtClean="0">
                <a:latin typeface="+mn-ea"/>
                <a:ea typeface="+mn-ea"/>
              </a:rPr>
              <a:t>与</a:t>
            </a:r>
            <a:r>
              <a:rPr lang="en-US" altLang="zh-CN" sz="2800" dirty="0" smtClean="0">
                <a:latin typeface="+mn-ea"/>
                <a:ea typeface="+mn-ea"/>
              </a:rPr>
              <a:t>n</a:t>
            </a:r>
            <a:r>
              <a:rPr lang="zh-CN" altLang="en-US" sz="2800" dirty="0" smtClean="0">
                <a:latin typeface="+mn-ea"/>
                <a:ea typeface="+mn-ea"/>
              </a:rPr>
              <a:t>呈指数关系，通过穷举所有可能的方案来寻找最优方案，是一个糟糕的策略</a:t>
            </a:r>
            <a:endParaRPr lang="en-US" altLang="zh-CN" sz="2800" dirty="0" smtClean="0">
              <a:latin typeface="+mn-ea"/>
              <a:ea typeface="+mn-ea"/>
            </a:endParaRPr>
          </a:p>
          <a:p>
            <a:endParaRPr lang="en-US" altLang="zh-CN" sz="2800" dirty="0" smtClean="0">
              <a:latin typeface="+mn-ea"/>
              <a:ea typeface="+mn-ea"/>
            </a:endParaRPr>
          </a:p>
          <a:p>
            <a:r>
              <a:rPr lang="zh-CN" altLang="en-US" sz="2800" dirty="0" smtClean="0">
                <a:latin typeface="+mn-ea"/>
                <a:ea typeface="+mn-ea"/>
              </a:rPr>
              <a:t>注意区分这里的计算</a:t>
            </a:r>
            <a:r>
              <a:rPr lang="zh-CN" altLang="en-US" sz="2800" u="sng" dirty="0" smtClean="0">
                <a:latin typeface="+mn-ea"/>
                <a:ea typeface="+mn-ea"/>
              </a:rPr>
              <a:t>次序数量</a:t>
            </a:r>
            <a:r>
              <a:rPr lang="zh-CN" altLang="en-US" sz="2800" dirty="0" smtClean="0">
                <a:latin typeface="+mn-ea"/>
                <a:ea typeface="+mn-ea"/>
              </a:rPr>
              <a:t>与上文的</a:t>
            </a:r>
            <a:r>
              <a:rPr lang="zh-CN" altLang="en-US" sz="2800" u="sng" dirty="0" smtClean="0">
                <a:latin typeface="+mn-ea"/>
                <a:ea typeface="+mn-ea"/>
              </a:rPr>
              <a:t>数乘次数</a:t>
            </a:r>
            <a:endParaRPr lang="zh-CN" altLang="en-US" sz="2800" u="sng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EECCE5-9117-43C2-A947-E276A873C0A8}" type="slidenum">
              <a:rPr lang="en-US" altLang="zh-CN" smtClean="0"/>
              <a:t>17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204864"/>
            <a:ext cx="3714499" cy="3831654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4213" y="260350"/>
            <a:ext cx="7772400" cy="882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3.1 </a:t>
            </a:r>
            <a:r>
              <a:rPr lang="zh-CN" altLang="en-US" sz="3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矩阵</a:t>
            </a:r>
            <a:r>
              <a:rPr lang="zh-CN" altLang="en-US" sz="3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连乘问题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67544" y="1628800"/>
            <a:ext cx="8351838" cy="193899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lang="zh-CN" altLang="en-US" sz="2400" b="1" strike="sngStrike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穷举法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u"/>
              <a:defRPr/>
            </a:pPr>
            <a:endParaRPr lang="en-US" altLang="zh-CN" sz="2400" b="1" dirty="0" smtClean="0">
              <a:solidFill>
                <a:schemeClr val="tx1"/>
              </a:solidFill>
              <a:latin typeface="+mn-ea"/>
              <a:ea typeface="+mn-ea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贪心法</a:t>
            </a:r>
            <a:endParaRPr lang="en-US" altLang="zh-CN" sz="2400" b="1" dirty="0">
              <a:solidFill>
                <a:schemeClr val="tx1"/>
              </a:solidFill>
              <a:latin typeface="+mn-ea"/>
              <a:ea typeface="+mn-ea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u"/>
              <a:defRPr/>
            </a:pPr>
            <a:endParaRPr lang="en-US" altLang="zh-CN" sz="2400" b="1" dirty="0">
              <a:solidFill>
                <a:schemeClr val="tx1"/>
              </a:solidFill>
              <a:latin typeface="+mn-ea"/>
              <a:ea typeface="+mn-ea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动态规划</a:t>
            </a:r>
            <a:endParaRPr lang="en-US" altLang="zh-CN" sz="2400" b="1" dirty="0">
              <a:solidFill>
                <a:schemeClr val="tx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22298" y="1358478"/>
            <a:ext cx="402170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kumimoji="1" lang="zh-CN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贪心策略</a:t>
            </a:r>
            <a:r>
              <a:rPr kumimoji="1" lang="en-US" altLang="zh-CN" sz="2500" dirty="0" smtClean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kumimoji="1" lang="zh-CN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endParaRPr kumimoji="1" lang="en-US" altLang="zh-CN" sz="25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buNone/>
            </a:pPr>
            <a:r>
              <a:rPr lang="zh-CN" altLang="en-US" sz="2000" dirty="0">
                <a:latin typeface="+mn-ea"/>
                <a:ea typeface="+mn-ea"/>
              </a:rPr>
              <a:t>每次选择乘法代价最小的分割点</a:t>
            </a:r>
          </a:p>
        </p:txBody>
      </p:sp>
      <p:sp>
        <p:nvSpPr>
          <p:cNvPr id="8" name="矩形 7"/>
          <p:cNvSpPr/>
          <p:nvPr/>
        </p:nvSpPr>
        <p:spPr>
          <a:xfrm>
            <a:off x="6459397" y="4797152"/>
            <a:ext cx="2016224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kumimoji="1" lang="zh-CN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贪心策略</a:t>
            </a:r>
            <a:r>
              <a:rPr kumimoji="1" lang="en-US" altLang="zh-CN" sz="2500" dirty="0" smtClean="0">
                <a:solidFill>
                  <a:schemeClr val="tx1"/>
                </a:solidFill>
                <a:latin typeface="+mn-ea"/>
                <a:ea typeface="+mn-ea"/>
              </a:rPr>
              <a:t>2 </a:t>
            </a:r>
            <a:r>
              <a:rPr kumimoji="1" lang="zh-CN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？ </a:t>
            </a:r>
            <a:endParaRPr kumimoji="1" lang="en-US" altLang="zh-CN" sz="25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buNone/>
            </a:pPr>
            <a:r>
              <a:rPr lang="zh-CN" altLang="en-US" sz="2000" dirty="0" smtClean="0">
                <a:latin typeface="+mn-ea"/>
                <a:ea typeface="+mn-ea"/>
              </a:rPr>
              <a:t> 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44164" y="6269951"/>
            <a:ext cx="447615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最小化某种代价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的分割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 </a:t>
            </a:r>
            <a:endParaRPr lang="zh-CN" altLang="en-US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558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EECCE5-9117-43C2-A947-E276A873C0A8}" type="slidenum">
              <a:rPr lang="en-US" altLang="zh-CN" smtClean="0"/>
              <a:t>18</a:t>
            </a:fld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204864"/>
            <a:ext cx="3714499" cy="3831654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4213" y="260350"/>
            <a:ext cx="7772400" cy="882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3.1 </a:t>
            </a:r>
            <a:r>
              <a:rPr lang="zh-CN" altLang="en-US" sz="3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矩阵</a:t>
            </a:r>
            <a:r>
              <a:rPr lang="zh-CN" altLang="en-US" sz="3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连乘问题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67544" y="1628800"/>
            <a:ext cx="8351838" cy="193899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lang="zh-CN" altLang="en-US" sz="2400" b="1" strike="sngStrike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穷举法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u"/>
              <a:defRPr/>
            </a:pPr>
            <a:endParaRPr lang="en-US" altLang="zh-CN" sz="2400" b="1" dirty="0" smtClean="0">
              <a:solidFill>
                <a:schemeClr val="tx1"/>
              </a:solidFill>
              <a:latin typeface="+mn-ea"/>
              <a:ea typeface="+mn-ea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贪心法</a:t>
            </a:r>
            <a:endParaRPr lang="en-US" altLang="zh-CN" sz="2400" b="1" dirty="0">
              <a:solidFill>
                <a:schemeClr val="tx1"/>
              </a:solidFill>
              <a:latin typeface="+mn-ea"/>
              <a:ea typeface="+mn-ea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u"/>
              <a:defRPr/>
            </a:pPr>
            <a:endParaRPr lang="en-US" altLang="zh-CN" sz="2400" b="1" dirty="0">
              <a:solidFill>
                <a:schemeClr val="tx1"/>
              </a:solidFill>
              <a:latin typeface="+mn-ea"/>
              <a:ea typeface="+mn-ea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动态规划</a:t>
            </a:r>
            <a:endParaRPr lang="en-US" altLang="zh-CN" sz="2400" b="1" dirty="0">
              <a:solidFill>
                <a:schemeClr val="tx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22298" y="1358478"/>
            <a:ext cx="402170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kumimoji="1" lang="zh-CN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贪心策略</a:t>
            </a:r>
            <a:r>
              <a:rPr kumimoji="1" lang="en-US" altLang="zh-CN" sz="2500" dirty="0" smtClean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kumimoji="1" lang="zh-CN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endParaRPr kumimoji="1" lang="en-US" altLang="zh-CN" sz="25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buNone/>
            </a:pPr>
            <a:r>
              <a:rPr lang="zh-CN" altLang="en-US" sz="2000" dirty="0">
                <a:latin typeface="+mn-ea"/>
                <a:ea typeface="+mn-ea"/>
              </a:rPr>
              <a:t>每次选择乘法代价最小的分割点</a:t>
            </a:r>
          </a:p>
        </p:txBody>
      </p:sp>
      <p:sp>
        <p:nvSpPr>
          <p:cNvPr id="8" name="矩形 7"/>
          <p:cNvSpPr/>
          <p:nvPr/>
        </p:nvSpPr>
        <p:spPr>
          <a:xfrm>
            <a:off x="6459397" y="4797152"/>
            <a:ext cx="2016224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kumimoji="1" lang="zh-CN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贪心策略</a:t>
            </a:r>
            <a:r>
              <a:rPr kumimoji="1" lang="en-US" altLang="zh-CN" sz="2500" dirty="0" smtClean="0">
                <a:solidFill>
                  <a:schemeClr val="tx1"/>
                </a:solidFill>
                <a:latin typeface="+mn-ea"/>
                <a:ea typeface="+mn-ea"/>
              </a:rPr>
              <a:t>2 </a:t>
            </a:r>
            <a:r>
              <a:rPr kumimoji="1" lang="zh-CN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？ </a:t>
            </a:r>
            <a:endParaRPr kumimoji="1" lang="en-US" altLang="zh-CN" sz="25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buNone/>
            </a:pPr>
            <a:r>
              <a:rPr lang="zh-CN" altLang="en-US" sz="2000" dirty="0" smtClean="0">
                <a:latin typeface="+mn-ea"/>
                <a:ea typeface="+mn-ea"/>
              </a:rPr>
              <a:t> 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11760" y="3866857"/>
            <a:ext cx="3168352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 smtClean="0"/>
              <a:t>2*3   3*5   5*4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851920" y="4715368"/>
            <a:ext cx="555813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500" dirty="0" smtClean="0"/>
              <a:t>60</a:t>
            </a:r>
            <a:endParaRPr lang="zh-CN" altLang="en-US" sz="2500" dirty="0"/>
          </a:p>
        </p:txBody>
      </p:sp>
      <p:sp>
        <p:nvSpPr>
          <p:cNvPr id="10" name="文本框 9"/>
          <p:cNvSpPr txBox="1"/>
          <p:nvPr/>
        </p:nvSpPr>
        <p:spPr>
          <a:xfrm>
            <a:off x="3347864" y="5468194"/>
            <a:ext cx="576064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500" dirty="0" smtClean="0"/>
              <a:t>84</a:t>
            </a:r>
            <a:endParaRPr lang="zh-CN" altLang="en-US" sz="25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987824" y="2999468"/>
            <a:ext cx="555813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500" dirty="0" smtClean="0"/>
              <a:t>30</a:t>
            </a:r>
            <a:endParaRPr lang="zh-CN" altLang="en-US" sz="25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440123" y="2251194"/>
            <a:ext cx="555813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500" dirty="0" smtClean="0"/>
              <a:t>70</a:t>
            </a:r>
            <a:endParaRPr lang="zh-CN" altLang="en-US" sz="25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302205" y="2774168"/>
            <a:ext cx="555813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500" dirty="0" smtClean="0"/>
              <a:t>70</a:t>
            </a:r>
            <a:endParaRPr lang="zh-CN" altLang="en-US" sz="25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354401" y="4864644"/>
            <a:ext cx="576064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500" dirty="0" smtClean="0"/>
              <a:t>84</a:t>
            </a:r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14907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BA4192-133B-4F60-8839-40046F262025}" type="slidenum">
              <a:rPr lang="en-US" altLang="zh-CN">
                <a:latin typeface="+mn-ea"/>
              </a:rPr>
              <a:t>19</a:t>
            </a:fld>
            <a:endParaRPr lang="en-US" altLang="zh-CN">
              <a:latin typeface="+mn-ea"/>
            </a:endParaRPr>
          </a:p>
        </p:txBody>
      </p:sp>
      <p:sp>
        <p:nvSpPr>
          <p:cNvPr id="291842" name="Rectangle 2"/>
          <p:cNvSpPr>
            <a:spLocks noChangeArrowheads="1"/>
          </p:cNvSpPr>
          <p:nvPr/>
        </p:nvSpPr>
        <p:spPr bwMode="auto">
          <a:xfrm>
            <a:off x="357188" y="357188"/>
            <a:ext cx="5395912" cy="79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3.1 </a:t>
            </a:r>
            <a:r>
              <a:rPr lang="zh-CN" altLang="en-US" sz="3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矩阵</a:t>
            </a:r>
            <a:r>
              <a:rPr lang="zh-CN" altLang="en-US" sz="3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连乘问题</a:t>
            </a:r>
            <a:endParaRPr lang="ja-JP" altLang="en-US" sz="3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102" name="Text Box 3"/>
          <p:cNvSpPr txBox="1">
            <a:spLocks noChangeArrowheads="1"/>
          </p:cNvSpPr>
          <p:nvPr/>
        </p:nvSpPr>
        <p:spPr bwMode="auto">
          <a:xfrm>
            <a:off x="333562" y="1285781"/>
            <a:ext cx="8351838" cy="83026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lang="zh-CN" altLang="en-US" sz="2400" b="1" strike="sngStrike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穷举</a:t>
            </a:r>
            <a:r>
              <a:rPr lang="zh-CN" altLang="en-US" sz="2400" b="1" strike="sngStrike" dirty="0" smtClean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法、贪心法</a:t>
            </a:r>
            <a:endParaRPr lang="zh-CN" altLang="en-US" sz="2400" b="1" strike="sngStrike" dirty="0">
              <a:solidFill>
                <a:schemeClr val="tx1"/>
              </a:solidFill>
              <a:latin typeface="+mn-ea"/>
              <a:ea typeface="+mn-ea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动态规划</a:t>
            </a:r>
            <a:endParaRPr lang="en-US" altLang="zh-CN" sz="2400" b="1" dirty="0">
              <a:solidFill>
                <a:schemeClr val="tx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4103" name="Text Box 4"/>
          <p:cNvSpPr txBox="1">
            <a:spLocks noChangeArrowheads="1"/>
          </p:cNvSpPr>
          <p:nvPr/>
        </p:nvSpPr>
        <p:spPr bwMode="auto">
          <a:xfrm>
            <a:off x="713161" y="2131690"/>
            <a:ext cx="778827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将矩阵连乘积           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+mn-ea"/>
                <a:ea typeface="+mn-ea"/>
              </a:rPr>
              <a:t>       简记</a:t>
            </a:r>
            <a:r>
              <a:rPr kumimoji="1"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为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r>
              <a:rPr kumimoji="1"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，这里 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zh-CN" sz="2400" b="1" dirty="0" err="1">
                <a:solidFill>
                  <a:schemeClr val="tx1"/>
                </a:solidFill>
                <a:latin typeface="+mn-ea"/>
                <a:ea typeface="+mn-ea"/>
              </a:rPr>
              <a:t>≤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+mn-ea"/>
                <a:ea typeface="+mn-ea"/>
              </a:rPr>
              <a:t>j</a:t>
            </a:r>
            <a:r>
              <a:rPr kumimoji="1"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kumimoji="1"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r>
              <a:rPr kumimoji="1"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endParaRPr kumimoji="1" lang="en-US" altLang="ja-JP" sz="2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434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888427"/>
              </p:ext>
            </p:extLst>
          </p:nvPr>
        </p:nvGraphicFramePr>
        <p:xfrm>
          <a:off x="2694361" y="2122165"/>
          <a:ext cx="150812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33" name="Equation" r:id="rId4" imgW="635000" imgH="241300" progId="Equation.DSMT4">
                  <p:embed/>
                </p:oleObj>
              </mc:Choice>
              <mc:Fallback>
                <p:oleObj name="Equation" r:id="rId4" imgW="635000" imgH="2413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4361" y="2122165"/>
                        <a:ext cx="1508125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6"/>
          <p:cNvSpPr txBox="1">
            <a:spLocks noChangeArrowheads="1"/>
          </p:cNvSpPr>
          <p:nvPr/>
        </p:nvSpPr>
        <p:spPr bwMode="auto">
          <a:xfrm>
            <a:off x="611560" y="2795265"/>
            <a:ext cx="7773428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假设存在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            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的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最优计算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次序，在矩阵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+mn-ea"/>
                <a:ea typeface="+mn-ea"/>
              </a:rPr>
              <a:t>A</a:t>
            </a:r>
            <a:r>
              <a:rPr kumimoji="1" lang="en-US" altLang="zh-CN" sz="2400" b="1" baseline="-25000" dirty="0" err="1">
                <a:solidFill>
                  <a:srgbClr val="FF0000"/>
                </a:solidFill>
                <a:latin typeface="+mn-ea"/>
                <a:ea typeface="+mn-ea"/>
              </a:rPr>
              <a:t>k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A</a:t>
            </a:r>
            <a:r>
              <a:rPr kumimoji="1" lang="en-US" altLang="zh-CN" sz="2400" b="1" baseline="-25000" dirty="0">
                <a:solidFill>
                  <a:srgbClr val="FF0000"/>
                </a:solidFill>
                <a:latin typeface="+mn-ea"/>
                <a:ea typeface="+mn-ea"/>
              </a:rPr>
              <a:t>k+1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之间</a:t>
            </a:r>
            <a:endParaRPr kumimoji="1"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将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矩阵链断开</a:t>
            </a:r>
            <a:r>
              <a:rPr kumimoji="1"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kumimoji="1" lang="en-US" altLang="zh-CN" sz="2400" b="1" u="sng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zh-CN" sz="2400" b="1" u="sng" dirty="0" err="1">
                <a:solidFill>
                  <a:schemeClr val="tx1"/>
                </a:solidFill>
                <a:latin typeface="+mn-ea"/>
                <a:ea typeface="+mn-ea"/>
              </a:rPr>
              <a:t>≤k</a:t>
            </a:r>
            <a:r>
              <a:rPr lang="zh-CN" altLang="en-US" sz="2400" b="1" u="sng" dirty="0">
                <a:solidFill>
                  <a:schemeClr val="tx1"/>
                </a:solidFill>
                <a:latin typeface="+mn-ea"/>
                <a:ea typeface="+mn-ea"/>
              </a:rPr>
              <a:t>＜</a:t>
            </a:r>
            <a:r>
              <a:rPr lang="en-US" altLang="zh-CN" sz="2400" b="1" u="sng" dirty="0" smtClean="0">
                <a:solidFill>
                  <a:schemeClr val="tx1"/>
                </a:solidFill>
                <a:latin typeface="+mn-ea"/>
                <a:ea typeface="+mn-ea"/>
              </a:rPr>
              <a:t>j</a:t>
            </a:r>
            <a:endParaRPr kumimoji="1" lang="ja-JP" altLang="en-US" sz="2400" b="1" u="sng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434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122314"/>
              </p:ext>
            </p:extLst>
          </p:nvPr>
        </p:nvGraphicFramePr>
        <p:xfrm>
          <a:off x="2875289" y="3937928"/>
          <a:ext cx="38909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34" name="数式" r:id="rId6" imgW="1638300" imgH="241300" progId="Equation.3">
                  <p:embed/>
                </p:oleObj>
              </mc:Choice>
              <mc:Fallback>
                <p:oleObj name="数式" r:id="rId6" imgW="1638300" imgH="2413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5289" y="3937928"/>
                        <a:ext cx="38909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534334"/>
              </p:ext>
            </p:extLst>
          </p:nvPr>
        </p:nvGraphicFramePr>
        <p:xfrm>
          <a:off x="5358186" y="2177727"/>
          <a:ext cx="107156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35" name="Equation" r:id="rId8" imgW="444500" imgH="203200" progId="Equation.DSMT4">
                  <p:embed/>
                </p:oleObj>
              </mc:Choice>
              <mc:Fallback>
                <p:oleObj name="Equation" r:id="rId8" imgW="444500" imgH="2032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8186" y="2177727"/>
                        <a:ext cx="1071562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327396"/>
              </p:ext>
            </p:extLst>
          </p:nvPr>
        </p:nvGraphicFramePr>
        <p:xfrm>
          <a:off x="1857748" y="2749227"/>
          <a:ext cx="107156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36" name="Equation" r:id="rId10" imgW="444500" imgH="203200" progId="Equation.DSMT4">
                  <p:embed/>
                </p:oleObj>
              </mc:Choice>
              <mc:Fallback>
                <p:oleObj name="Equation" r:id="rId10" imgW="444500" imgH="2032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748" y="2749227"/>
                        <a:ext cx="107156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616786" y="4458835"/>
            <a:ext cx="803799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特征：</a:t>
            </a:r>
            <a:r>
              <a:rPr lang="zh-CN" altLang="en-US" sz="2400" b="1" u="sng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计算</a:t>
            </a:r>
            <a:r>
              <a:rPr lang="en-US" altLang="zh-CN" sz="2400" b="1" u="sng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A[</a:t>
            </a:r>
            <a:r>
              <a:rPr lang="en-US" altLang="zh-CN" sz="2400" b="1" u="sng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i:j</a:t>
            </a:r>
            <a:r>
              <a:rPr lang="en-US" altLang="zh-CN" sz="2400" b="1" u="sng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]</a:t>
            </a:r>
            <a:r>
              <a:rPr lang="zh-CN" altLang="en-US" sz="2400" b="1" u="sng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sz="2400" b="1" u="sng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最优次序</a:t>
            </a:r>
            <a:r>
              <a:rPr lang="zh-CN" altLang="en-US" sz="2400" b="1" u="sng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所包含的计算矩阵子链 </a:t>
            </a:r>
            <a:r>
              <a:rPr lang="en-US" altLang="zh-CN" sz="2400" b="1" u="sng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A[</a:t>
            </a:r>
            <a:r>
              <a:rPr lang="en-US" altLang="zh-CN" sz="2400" b="1" u="sng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i:k</a:t>
            </a:r>
            <a:r>
              <a:rPr lang="en-US" altLang="zh-CN" sz="2400" b="1" u="sng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]</a:t>
            </a:r>
            <a:r>
              <a:rPr lang="zh-CN" altLang="en-US" sz="2400" b="1" u="sng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2400" b="1" u="sng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A[k+1:j]</a:t>
            </a:r>
            <a:r>
              <a:rPr lang="zh-CN" altLang="en-US" sz="2400" b="1" u="sng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sz="2400" b="1" u="sng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次序也是最优的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8784" y="5658295"/>
            <a:ext cx="3068469" cy="623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buClr>
                <a:srgbClr val="CC9900"/>
              </a:buClr>
              <a:buNone/>
              <a:defRPr/>
            </a:pPr>
            <a:r>
              <a:rPr lang="zh-CN" alt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zh-CN" alt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3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A[1:6]</a:t>
            </a:r>
            <a:r>
              <a:rPr lang="zh-CN" alt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</a:t>
            </a:r>
            <a:r>
              <a:rPr lang="zh-CN" alt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优次序</a:t>
            </a:r>
            <a:endParaRPr lang="en-US" altLang="zh-CN" sz="23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63057" y="5636906"/>
            <a:ext cx="38234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)][(A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5883CB-3BE9-4ECA-90B4-65C5BE141A00}" type="slidenum">
              <a:rPr lang="en-US" altLang="zh-CN"/>
              <a:t>2</a:t>
            </a:fld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63" y="228600"/>
            <a:ext cx="8229600" cy="6072188"/>
          </a:xfrm>
        </p:spPr>
        <p:txBody>
          <a:bodyPr/>
          <a:lstStyle/>
          <a:p>
            <a:pPr hangingPunct="1">
              <a:lnSpc>
                <a:spcPct val="120000"/>
              </a:lnSpc>
              <a:buNone/>
            </a:pPr>
            <a:r>
              <a:rPr lang="zh-CN" altLang="en-US" sz="2400" b="1" dirty="0" smtClean="0">
                <a:solidFill>
                  <a:srgbClr val="3907F1"/>
                </a:solidFill>
              </a:rPr>
              <a:t>     学习要点</a:t>
            </a:r>
            <a:r>
              <a:rPr lang="en-US" altLang="zh-CN" sz="2400" b="1" dirty="0" smtClean="0">
                <a:solidFill>
                  <a:srgbClr val="3907F1"/>
                </a:solidFill>
              </a:rPr>
              <a:t>: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 smtClean="0"/>
              <a:t>理解动态规划算法的基本思想。</a:t>
            </a:r>
            <a:endParaRPr lang="en-US" altLang="zh-CN" sz="2400" dirty="0" smtClean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 smtClean="0"/>
              <a:t>掌握动态规划算法的基本要素：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zh-CN" altLang="en-US" sz="2400" u="sng" dirty="0" smtClean="0"/>
              <a:t>最优子结构性质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zh-CN" altLang="en-US" sz="2400" u="sng" dirty="0" smtClean="0"/>
              <a:t>重叠子问题性质</a:t>
            </a:r>
            <a:endParaRPr lang="en-US" altLang="zh-CN" sz="2400" u="sng" dirty="0" smtClean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/>
              <a:t>通过应用范例学习动态规划算法设计策略。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）矩阵连乘问题；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）凸多边形最优三角剖分</a:t>
            </a:r>
            <a:r>
              <a:rPr lang="en-US" altLang="zh-CN" sz="2400" dirty="0"/>
              <a:t>;</a:t>
            </a:r>
            <a:endParaRPr lang="ja-JP" altLang="en-US" sz="24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）图像压缩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）最长公共子序列；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/>
              <a:t>5</a:t>
            </a:r>
            <a:r>
              <a:rPr lang="zh-CN" altLang="en-US" sz="2400" dirty="0" smtClean="0"/>
              <a:t>）</a:t>
            </a:r>
            <a:r>
              <a:rPr lang="en-US" altLang="zh-CN" sz="2400" dirty="0"/>
              <a:t>0-1</a:t>
            </a:r>
            <a:r>
              <a:rPr lang="zh-CN" altLang="en-US" sz="2400" dirty="0"/>
              <a:t>背包</a:t>
            </a:r>
            <a:r>
              <a:rPr lang="zh-CN" altLang="en-US" sz="2400" dirty="0" smtClean="0"/>
              <a:t>问题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/>
              <a:t>6</a:t>
            </a:r>
            <a:r>
              <a:rPr lang="zh-CN" altLang="en-US" sz="2400" dirty="0"/>
              <a:t>）最大子段和；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/>
              <a:t>7</a:t>
            </a:r>
            <a:r>
              <a:rPr lang="zh-CN" altLang="en-US" sz="2400" dirty="0"/>
              <a:t>）流水作业调度</a:t>
            </a:r>
          </a:p>
          <a:p>
            <a:pPr eaLnBrk="1" hangingPunct="1">
              <a:lnSpc>
                <a:spcPct val="120000"/>
              </a:lnSpc>
              <a:buNone/>
            </a:pPr>
            <a:endParaRPr lang="en-US" altLang="zh-CN" sz="2400" dirty="0" smtClean="0"/>
          </a:p>
          <a:p>
            <a:pPr eaLnBrk="1" hangingPunct="1">
              <a:buNone/>
            </a:pPr>
            <a:endParaRPr lang="zh-CN" altLang="en-US" sz="2400" dirty="0"/>
          </a:p>
          <a:p>
            <a:pPr eaLnBrk="1" hangingPunct="1">
              <a:lnSpc>
                <a:spcPct val="120000"/>
              </a:lnSpc>
              <a:buNone/>
            </a:pPr>
            <a:endParaRPr lang="zh-CN" altLang="en-US" sz="2400" u="sng" dirty="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7F928-4731-4D0C-8AD8-71BDB58C9ACA}" type="slidenum">
              <a:rPr lang="en-US" altLang="zh-CN">
                <a:latin typeface="+mn-ea"/>
              </a:rPr>
              <a:t>20</a:t>
            </a:fld>
            <a:endParaRPr lang="en-US" altLang="zh-CN">
              <a:latin typeface="+mn-ea"/>
            </a:endParaRPr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264647" y="1052736"/>
            <a:ext cx="8419852" cy="3714750"/>
          </a:xfrm>
          <a:prstGeom prst="rect">
            <a:avLst/>
          </a:prstGeom>
          <a:solidFill>
            <a:schemeClr val="bg1"/>
          </a:solidFill>
          <a:ln w="50800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defRPr/>
            </a:pPr>
            <a:r>
              <a:rPr lang="zh-CN" alt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矩阵</a:t>
            </a:r>
            <a:r>
              <a:rPr lang="zh-CN" altLang="en-US" sz="23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连乘计算次序问题的</a:t>
            </a:r>
            <a:r>
              <a:rPr lang="zh-CN" altLang="en-US" sz="2300" u="sng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最优解包含着其子问题的最优解</a:t>
            </a:r>
            <a:r>
              <a:rPr lang="zh-CN" altLang="en-US" sz="23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。这种性质称为</a:t>
            </a:r>
            <a:r>
              <a:rPr lang="zh-CN" altLang="en-US" sz="23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最优子结构性质</a:t>
            </a:r>
            <a:r>
              <a:rPr lang="zh-CN" alt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r>
              <a:rPr lang="zh-CN" altLang="en-US" sz="23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en-US" altLang="zh-CN" sz="2300" dirty="0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zh-CN" altLang="en-US" sz="23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最优子结构性质表述</a:t>
            </a:r>
            <a:r>
              <a:rPr lang="en-US" altLang="zh-CN" sz="23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endParaRPr lang="ja-JP" altLang="en-US" sz="23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428625" y="138463"/>
            <a:ext cx="7793038" cy="7858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最优子结构性质证明</a:t>
            </a:r>
          </a:p>
        </p:txBody>
      </p:sp>
      <p:sp>
        <p:nvSpPr>
          <p:cNvPr id="11" name="矩形 10"/>
          <p:cNvSpPr/>
          <p:nvPr/>
        </p:nvSpPr>
        <p:spPr>
          <a:xfrm>
            <a:off x="1093559" y="2780928"/>
            <a:ext cx="75108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计算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A[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i:j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最优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次序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处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分割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包含的计算矩阵子链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A[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i:k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A[k+1:j]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次序也是最优的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186" y="4149080"/>
            <a:ext cx="8193484" cy="1826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3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最</a:t>
            </a:r>
            <a:r>
              <a:rPr lang="zh-CN" altLang="en-US" sz="2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优子结构的证明</a:t>
            </a:r>
            <a:r>
              <a:rPr lang="zh-CN" altLang="en-US" sz="2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通常采用：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sz="2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反证法</a:t>
            </a:r>
            <a:r>
              <a:rPr lang="zh-CN" altLang="en-US" sz="2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（假设子问题非最优，导出矛盾）。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sz="2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归纳法</a:t>
            </a:r>
            <a:r>
              <a:rPr lang="zh-CN" altLang="en-US" sz="2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（从小规模问题推广到大规模问题）。</a:t>
            </a:r>
            <a:endParaRPr lang="zh-CN" altLang="en-US" sz="2300" b="0" i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7F928-4731-4D0C-8AD8-71BDB58C9ACA}" type="slidenum">
              <a:rPr lang="en-US" altLang="zh-CN">
                <a:latin typeface="+mn-ea"/>
              </a:rPr>
              <a:t>21</a:t>
            </a:fld>
            <a:endParaRPr lang="en-US" altLang="zh-CN">
              <a:latin typeface="+mn-ea"/>
            </a:endParaRPr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279987" y="924276"/>
            <a:ext cx="8419852" cy="3714750"/>
          </a:xfrm>
          <a:prstGeom prst="rect">
            <a:avLst/>
          </a:prstGeom>
          <a:solidFill>
            <a:schemeClr val="bg1"/>
          </a:solidFill>
          <a:ln w="50800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defRPr/>
            </a:pPr>
            <a:r>
              <a:rPr lang="zh-CN" altLang="en-US" sz="23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最优子结构性质表述</a:t>
            </a:r>
            <a:r>
              <a:rPr lang="en-US" altLang="zh-CN" sz="23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endParaRPr lang="ja-JP" altLang="en-US" sz="23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428625" y="138463"/>
            <a:ext cx="7793038" cy="7858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最优子结构性质证明</a:t>
            </a:r>
            <a:endParaRPr lang="ja-JP" altLang="en-US" sz="3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79976" y="1396776"/>
            <a:ext cx="75108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计算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A[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i:j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最优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次序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处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分割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包含的计算矩阵子链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A[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i:k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A[k+1:j]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次序也是最优的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8402" y="2643094"/>
            <a:ext cx="8915598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3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最</a:t>
            </a:r>
            <a:r>
              <a:rPr lang="zh-CN" altLang="en-US" sz="2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优子结构的</a:t>
            </a:r>
            <a:r>
              <a:rPr lang="zh-CN" altLang="en-US" sz="23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  <a:r>
              <a:rPr lang="zh-CN" altLang="en-US" sz="23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3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反证法</a:t>
            </a:r>
            <a:r>
              <a:rPr lang="zh-CN" altLang="en-US" sz="2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（假设子问题非最优，导出矛盾）</a:t>
            </a:r>
            <a:r>
              <a:rPr lang="zh-CN" altLang="en-US" sz="23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sz="23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300" b="0" i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442" y="3255570"/>
            <a:ext cx="8856983" cy="341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defRPr/>
            </a:pPr>
            <a:r>
              <a:rPr lang="zh-CN" altLang="en-US" sz="22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假设</a:t>
            </a:r>
            <a:r>
              <a:rPr lang="zh-CN" altLang="en-US" sz="22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A[</a:t>
            </a:r>
            <a:r>
              <a:rPr lang="en-US" altLang="zh-C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i:j</a:t>
            </a:r>
            <a:r>
              <a:rPr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r>
              <a:rPr lang="zh-CN" altLang="en-US" sz="2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的最优</a:t>
            </a:r>
            <a:r>
              <a:rPr lang="zh-CN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次序</a:t>
            </a:r>
            <a:r>
              <a:rPr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lang="zh-CN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</a:t>
            </a:r>
            <a:r>
              <a:rPr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zh-CN" altLang="en-US" sz="2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处</a:t>
            </a:r>
            <a:r>
              <a:rPr lang="zh-CN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分割，左子</a:t>
            </a:r>
            <a:r>
              <a:rPr lang="zh-CN" altLang="en-US" sz="2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链</a:t>
            </a:r>
            <a:r>
              <a:rPr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A[</a:t>
            </a:r>
            <a:r>
              <a:rPr lang="en-US" altLang="zh-C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i:k</a:t>
            </a:r>
            <a:r>
              <a:rPr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r>
              <a:rPr lang="zh-CN" altLang="en-US" sz="2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的计算</a:t>
            </a:r>
            <a:r>
              <a:rPr lang="zh-CN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次序</a:t>
            </a:r>
            <a:r>
              <a:rPr lang="en-US" altLang="zh-CN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lang="en-US" altLang="zh-CN" sz="22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不是</a:t>
            </a:r>
            <a:r>
              <a:rPr lang="zh-CN" altLang="en-US" sz="2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最优</a:t>
            </a:r>
            <a:r>
              <a:rPr lang="zh-CN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defRPr/>
            </a:pPr>
            <a:r>
              <a:rPr lang="zh-CN" altLang="en-US" sz="22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构造</a:t>
            </a:r>
            <a:r>
              <a:rPr lang="zh-CN" altLang="en-US" sz="22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新</a:t>
            </a:r>
            <a:r>
              <a:rPr lang="zh-CN" altLang="en-US" sz="22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解：</a:t>
            </a:r>
            <a:r>
              <a:rPr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</a:t>
            </a:r>
            <a:r>
              <a:rPr lang="en-US" altLang="zh-CN" sz="2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i:k</a:t>
            </a:r>
            <a:r>
              <a:rPr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一定存在</a:t>
            </a:r>
            <a:r>
              <a:rPr lang="en-US" altLang="zh-CN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2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是最优的，用</a:t>
            </a:r>
            <a:r>
              <a:rPr lang="en-US" altLang="zh-CN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2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替换</a:t>
            </a:r>
            <a:r>
              <a:rPr lang="en-US" altLang="zh-CN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2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，得到</a:t>
            </a:r>
            <a:r>
              <a:rPr lang="en-US" altLang="zh-CN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S*</a:t>
            </a:r>
            <a:endParaRPr lang="en-US" altLang="zh-CN" sz="2200" dirty="0" smtClean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defRPr/>
            </a:pPr>
            <a:r>
              <a:rPr lang="zh-CN" altLang="en-US" sz="22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矛盾：</a:t>
            </a:r>
            <a:r>
              <a:rPr lang="en-US" altLang="zh-CN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S*</a:t>
            </a:r>
            <a:r>
              <a:rPr lang="zh-CN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比</a:t>
            </a:r>
            <a:r>
              <a:rPr lang="en-US" altLang="zh-CN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lang="zh-CN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sz="2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计算</a:t>
            </a:r>
            <a:r>
              <a:rPr lang="zh-CN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次序更少，与</a:t>
            </a:r>
            <a:r>
              <a:rPr lang="en-US" altLang="zh-CN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lang="zh-CN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是最优次序矛盾。</a:t>
            </a:r>
            <a:endParaRPr lang="en-US" altLang="zh-CN" sz="2200" dirty="0" smtClean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defRPr/>
            </a:pPr>
            <a:r>
              <a:rPr lang="zh-CN" altLang="en-US" sz="22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结论</a:t>
            </a:r>
            <a:r>
              <a:rPr lang="zh-CN" altLang="en-US" sz="2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zh-CN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最优解</a:t>
            </a:r>
            <a:r>
              <a:rPr lang="en-US" altLang="zh-CN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lang="zh-CN" alt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必须</a:t>
            </a:r>
            <a:r>
              <a:rPr lang="zh-CN" altLang="en-US" sz="2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包含子问题的最优解。</a:t>
            </a:r>
          </a:p>
          <a:p>
            <a:pPr marL="800100" lvl="1" indent="-342900">
              <a:lnSpc>
                <a:spcPct val="150000"/>
              </a:lnSpc>
              <a:defRPr/>
            </a:pPr>
            <a:endParaRPr lang="zh-CN" altLang="en-US" sz="2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31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900678" y="266981"/>
            <a:ext cx="4144963" cy="769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建立递归关系</a:t>
            </a:r>
            <a:endParaRPr lang="ja-JP" altLang="en-US" sz="3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402442"/>
              </p:ext>
            </p:extLst>
          </p:nvPr>
        </p:nvGraphicFramePr>
        <p:xfrm>
          <a:off x="2123728" y="1226978"/>
          <a:ext cx="38909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7" name="数式" r:id="rId4" imgW="1638300" imgH="241300" progId="Equation.3">
                  <p:embed/>
                </p:oleObj>
              </mc:Choice>
              <mc:Fallback>
                <p:oleObj name="数式" r:id="rId4" imgW="1638300" imgH="241300" progId="Equation.3">
                  <p:embed/>
                  <p:pic>
                    <p:nvPicPr>
                      <p:cNvPr id="1434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226978"/>
                        <a:ext cx="38909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48897" y="1785032"/>
            <a:ext cx="7888288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计算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量（数乘次数）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m[</a:t>
            </a:r>
            <a:r>
              <a:rPr lang="en-US" altLang="zh-CN" sz="2400" dirty="0" err="1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]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kumimoji="1"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A[i:k]</a:t>
            </a:r>
            <a:r>
              <a:rPr kumimoji="1"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的计算量加上</a:t>
            </a:r>
            <a:r>
              <a:rPr kumimoji="1"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A[k+1:j]</a:t>
            </a:r>
            <a:r>
              <a:rPr kumimoji="1"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的计算量，再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+mn-ea"/>
                <a:ea typeface="+mn-ea"/>
              </a:rPr>
              <a:t>加上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+mn-ea"/>
                <a:ea typeface="+mn-ea"/>
              </a:rPr>
              <a:t>A[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+mn-ea"/>
                <a:ea typeface="+mn-ea"/>
              </a:rPr>
              <a:t>i:k</a:t>
            </a:r>
            <a:r>
              <a:rPr kumimoji="1"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kumimoji="1"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kumimoji="1"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A[k+1:j]</a:t>
            </a:r>
            <a:r>
              <a:rPr kumimoji="1"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相乘的计算量</a:t>
            </a:r>
            <a:endParaRPr kumimoji="1" lang="ja-JP" altLang="en-US" sz="2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283174"/>
              </p:ext>
            </p:extLst>
          </p:nvPr>
        </p:nvGraphicFramePr>
        <p:xfrm>
          <a:off x="1127134" y="4115913"/>
          <a:ext cx="6731813" cy="69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8" name="数式" r:id="rId6" imgW="2336800" imgH="241300" progId="Equation.3">
                  <p:embed/>
                </p:oleObj>
              </mc:Choice>
              <mc:Fallback>
                <p:oleObj name="数式" r:id="rId6" imgW="2336800" imgH="241300" progId="Equation.3">
                  <p:embed/>
                  <p:pic>
                    <p:nvPicPr>
                      <p:cNvPr id="1638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34" y="4115913"/>
                        <a:ext cx="6731813" cy="69558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48897" y="5301208"/>
            <a:ext cx="8208912" cy="8309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latin typeface="+mn-ea"/>
                <a:ea typeface="+mn-ea"/>
              </a:rPr>
              <a:t>新构成的两个子矩阵的大小分别为</a:t>
            </a:r>
            <a:r>
              <a:rPr lang="en-US" altLang="zh-CN" sz="2400" dirty="0" smtClean="0">
                <a:latin typeface="+mn-ea"/>
                <a:ea typeface="+mn-ea"/>
              </a:rPr>
              <a:t>p</a:t>
            </a:r>
            <a:r>
              <a:rPr lang="en-US" altLang="zh-CN" sz="2400" baseline="-25000" dirty="0" smtClean="0">
                <a:latin typeface="+mn-ea"/>
                <a:ea typeface="+mn-ea"/>
              </a:rPr>
              <a:t>i-1*</a:t>
            </a:r>
            <a:r>
              <a:rPr lang="en-US" altLang="zh-CN" sz="2400" dirty="0" err="1" smtClean="0">
                <a:latin typeface="+mn-ea"/>
                <a:ea typeface="+mn-ea"/>
              </a:rPr>
              <a:t>p</a:t>
            </a:r>
            <a:r>
              <a:rPr lang="en-US" altLang="zh-CN" sz="2400" baseline="-25000" dirty="0" err="1" smtClean="0">
                <a:latin typeface="+mn-ea"/>
                <a:ea typeface="+mn-ea"/>
              </a:rPr>
              <a:t>k</a:t>
            </a:r>
            <a:r>
              <a:rPr lang="zh-CN" altLang="en-US" sz="2400" dirty="0" smtClean="0">
                <a:latin typeface="+mn-ea"/>
                <a:ea typeface="+mn-ea"/>
              </a:rPr>
              <a:t>和</a:t>
            </a:r>
            <a:r>
              <a:rPr lang="en-US" altLang="zh-CN" sz="2400" dirty="0" err="1" smtClean="0">
                <a:latin typeface="+mn-ea"/>
                <a:ea typeface="+mn-ea"/>
              </a:rPr>
              <a:t>p</a:t>
            </a:r>
            <a:r>
              <a:rPr lang="en-US" altLang="zh-CN" sz="2400" baseline="-25000" dirty="0" err="1" smtClean="0">
                <a:latin typeface="+mn-ea"/>
                <a:ea typeface="+mn-ea"/>
              </a:rPr>
              <a:t>k</a:t>
            </a:r>
            <a:r>
              <a:rPr lang="en-US" altLang="zh-CN" sz="2400" baseline="-25000" dirty="0" smtClean="0">
                <a:latin typeface="+mn-ea"/>
                <a:ea typeface="+mn-ea"/>
              </a:rPr>
              <a:t>*</a:t>
            </a:r>
            <a:r>
              <a:rPr lang="en-US" altLang="zh-CN" sz="2400" dirty="0" err="1" smtClean="0">
                <a:latin typeface="+mn-ea"/>
                <a:ea typeface="+mn-ea"/>
              </a:rPr>
              <a:t>p</a:t>
            </a:r>
            <a:r>
              <a:rPr lang="en-US" altLang="zh-CN" sz="2400" baseline="-25000" dirty="0" err="1" smtClean="0">
                <a:latin typeface="+mn-ea"/>
                <a:ea typeface="+mn-ea"/>
              </a:rPr>
              <a:t>j</a:t>
            </a:r>
            <a:r>
              <a:rPr lang="zh-CN" altLang="en-US" sz="2400" dirty="0" smtClean="0">
                <a:latin typeface="+mn-ea"/>
                <a:ea typeface="+mn-ea"/>
              </a:rPr>
              <a:t>，这两个矩阵相乘，需要的数乘次数为</a:t>
            </a:r>
            <a:r>
              <a:rPr lang="en-US" altLang="zh-CN" sz="2400" dirty="0" smtClean="0">
                <a:latin typeface="+mn-ea"/>
                <a:ea typeface="+mn-ea"/>
              </a:rPr>
              <a:t>p</a:t>
            </a:r>
            <a:r>
              <a:rPr lang="en-US" altLang="zh-CN" sz="2400" baseline="-25000" dirty="0" smtClean="0">
                <a:latin typeface="+mn-ea"/>
                <a:ea typeface="+mn-ea"/>
              </a:rPr>
              <a:t>i-1</a:t>
            </a:r>
            <a:r>
              <a:rPr lang="en-US" altLang="zh-CN" sz="2400" dirty="0" smtClean="0">
                <a:latin typeface="+mn-ea"/>
                <a:ea typeface="+mn-ea"/>
              </a:rPr>
              <a:t>p</a:t>
            </a:r>
            <a:r>
              <a:rPr lang="en-US" altLang="zh-CN" sz="2400" baseline="-25000" dirty="0" smtClean="0">
                <a:latin typeface="+mn-ea"/>
                <a:ea typeface="+mn-ea"/>
              </a:rPr>
              <a:t>k</a:t>
            </a:r>
            <a:r>
              <a:rPr lang="en-US" altLang="zh-CN" sz="2400" dirty="0" smtClean="0">
                <a:latin typeface="+mn-ea"/>
                <a:ea typeface="+mn-ea"/>
              </a:rPr>
              <a:t>p</a:t>
            </a:r>
            <a:r>
              <a:rPr lang="en-US" altLang="zh-CN" sz="2400" baseline="-25000" dirty="0" smtClean="0">
                <a:latin typeface="+mn-ea"/>
                <a:ea typeface="+mn-ea"/>
              </a:rPr>
              <a:t>j</a:t>
            </a:r>
          </a:p>
        </p:txBody>
      </p:sp>
      <p:sp>
        <p:nvSpPr>
          <p:cNvPr id="15" name="矩形 14"/>
          <p:cNvSpPr/>
          <p:nvPr/>
        </p:nvSpPr>
        <p:spPr>
          <a:xfrm>
            <a:off x="574593" y="3289995"/>
            <a:ext cx="38379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SzPct val="50000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假设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的维数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为                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93441"/>
              </p:ext>
            </p:extLst>
          </p:nvPr>
        </p:nvGraphicFramePr>
        <p:xfrm>
          <a:off x="2825258" y="3244721"/>
          <a:ext cx="1257815" cy="55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9" name="数式" r:id="rId8" imgW="520700" imgH="228600" progId="Equation.3">
                  <p:embed/>
                </p:oleObj>
              </mc:Choice>
              <mc:Fallback>
                <p:oleObj name="数式" r:id="rId8" imgW="520700" imgH="228600" progId="Equation.3">
                  <p:embed/>
                  <p:pic>
                    <p:nvPicPr>
                      <p:cNvPr id="1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258" y="3244721"/>
                        <a:ext cx="1257815" cy="552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箭头连接符 17"/>
          <p:cNvCxnSpPr/>
          <p:nvPr/>
        </p:nvCxnSpPr>
        <p:spPr bwMode="auto">
          <a:xfrm flipH="1">
            <a:off x="3707904" y="4712077"/>
            <a:ext cx="2880320" cy="58913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DA08FB-B23C-4EFA-A17D-5F0DDFD230FA}" type="slidenum">
              <a:rPr lang="en-US" altLang="zh-CN">
                <a:latin typeface="+mn-ea"/>
                <a:cs typeface="Times New Roman" panose="02020603050405020304" pitchFamily="18" charset="0"/>
              </a:rPr>
              <a:t>23</a:t>
            </a:fld>
            <a:endParaRPr lang="en-US" altLang="zh-CN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900678" y="266981"/>
            <a:ext cx="4144963" cy="769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建立递归关系</a:t>
            </a:r>
            <a:endParaRPr lang="ja-JP" altLang="en-US" sz="3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130" name="Rectangle 3"/>
          <p:cNvSpPr>
            <a:spLocks noChangeArrowheads="1"/>
          </p:cNvSpPr>
          <p:nvPr/>
        </p:nvSpPr>
        <p:spPr bwMode="auto">
          <a:xfrm>
            <a:off x="473075" y="1062038"/>
            <a:ext cx="7772400" cy="4238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buClr>
                <a:schemeClr val="accent2"/>
              </a:buClr>
              <a:buSzPct val="50000"/>
              <a:defRPr/>
            </a:pPr>
            <a:endParaRPr lang="en-US" altLang="zh-CN" sz="2100" dirty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2"/>
              </a:buClr>
              <a:buSzPct val="50000"/>
              <a:defRPr/>
            </a:pPr>
            <a:r>
              <a:rPr lang="zh-CN" altLang="en-US" sz="21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当</a:t>
            </a:r>
            <a:r>
              <a:rPr lang="en-US" altLang="zh-CN" sz="2100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1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=j</a:t>
            </a:r>
            <a:r>
              <a:rPr lang="zh-CN" altLang="en-US" sz="21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时，</a:t>
            </a:r>
            <a:r>
              <a:rPr lang="en-US" altLang="zh-CN" sz="21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A[i:j]=</a:t>
            </a:r>
            <a:r>
              <a:rPr lang="en-US" altLang="zh-CN" sz="21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100" baseline="-250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21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，不需要数乘，因此</a:t>
            </a:r>
            <a:r>
              <a:rPr lang="zh-CN" altLang="en-US" sz="21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1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m[</a:t>
            </a:r>
            <a:r>
              <a:rPr lang="en-US" altLang="zh-CN" sz="2100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i,i</a:t>
            </a:r>
            <a:r>
              <a:rPr lang="en-US" altLang="zh-CN" sz="21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]=0</a:t>
            </a:r>
            <a:r>
              <a:rPr lang="zh-CN" altLang="en-US" sz="21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100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1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=1,2,…,n</a:t>
            </a:r>
          </a:p>
          <a:p>
            <a:pPr marL="342900" indent="-342900">
              <a:buClr>
                <a:schemeClr val="accent2"/>
              </a:buClr>
              <a:buSzPct val="50000"/>
              <a:defRPr/>
            </a:pPr>
            <a:endParaRPr lang="en-US" altLang="zh-CN" sz="2100" dirty="0" smtClean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2"/>
              </a:buClr>
              <a:buSzPct val="50000"/>
              <a:defRPr/>
            </a:pPr>
            <a:r>
              <a:rPr lang="zh-CN" altLang="en-US" sz="21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当</a:t>
            </a:r>
            <a:r>
              <a:rPr lang="en-US" altLang="zh-CN" sz="2100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1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&lt;j</a:t>
            </a:r>
            <a:r>
              <a:rPr lang="zh-CN" altLang="en-US" sz="21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时，</a:t>
            </a:r>
          </a:p>
          <a:p>
            <a:pPr marL="342900" indent="-342900">
              <a:buClr>
                <a:schemeClr val="accent2"/>
              </a:buClr>
              <a:buSzPct val="50000"/>
              <a:defRPr/>
            </a:pPr>
            <a:endParaRPr lang="zh-CN" altLang="en-US" sz="2100" dirty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2"/>
              </a:buClr>
              <a:buSzPct val="50000"/>
              <a:defRPr/>
            </a:pPr>
            <a:endParaRPr lang="en-US" altLang="zh-CN" sz="2100" dirty="0" smtClean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2"/>
              </a:buClr>
              <a:buSzPct val="50000"/>
              <a:defRPr/>
            </a:pPr>
            <a:r>
              <a:rPr lang="zh-CN" altLang="en-US" sz="21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递归</a:t>
            </a:r>
            <a:r>
              <a:rPr lang="zh-CN" altLang="en-US" sz="21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地定义</a:t>
            </a:r>
            <a:r>
              <a:rPr lang="en-US" altLang="zh-CN" sz="21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m[</a:t>
            </a:r>
            <a:r>
              <a:rPr lang="en-US" altLang="zh-CN" sz="2100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i,j</a:t>
            </a:r>
            <a:r>
              <a:rPr lang="en-US" altLang="zh-CN" sz="21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]</a:t>
            </a:r>
            <a:r>
              <a:rPr lang="zh-CN" altLang="en-US" sz="21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为：</a:t>
            </a:r>
          </a:p>
          <a:p>
            <a:pPr marL="342900" indent="-342900">
              <a:buClr>
                <a:schemeClr val="accent2"/>
              </a:buClr>
              <a:buSzPct val="50000"/>
              <a:defRPr/>
            </a:pPr>
            <a:endParaRPr lang="ja-JP" altLang="en-US" sz="2100" dirty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63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440768"/>
              </p:ext>
            </p:extLst>
          </p:nvPr>
        </p:nvGraphicFramePr>
        <p:xfrm>
          <a:off x="1979712" y="2204864"/>
          <a:ext cx="50085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9" name="数式" r:id="rId4" imgW="2336800" imgH="241300" progId="Equation.3">
                  <p:embed/>
                </p:oleObj>
              </mc:Choice>
              <mc:Fallback>
                <p:oleObj name="数式" r:id="rId4" imgW="2336800" imgH="241300" progId="Equation.3">
                  <p:embed/>
                  <p:pic>
                    <p:nvPicPr>
                      <p:cNvPr id="1638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204864"/>
                        <a:ext cx="5008563" cy="517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626816"/>
              </p:ext>
            </p:extLst>
          </p:nvPr>
        </p:nvGraphicFramePr>
        <p:xfrm>
          <a:off x="611560" y="4221088"/>
          <a:ext cx="7766081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0" name="数式" r:id="rId6" imgW="3200400" imgH="533400" progId="Equation.3">
                  <p:embed/>
                </p:oleObj>
              </mc:Choice>
              <mc:Fallback>
                <p:oleObj name="数式" r:id="rId6" imgW="3200400" imgH="533400" progId="Equation.3">
                  <p:embed/>
                  <p:pic>
                    <p:nvPicPr>
                      <p:cNvPr id="1639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221088"/>
                        <a:ext cx="7766081" cy="129614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858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DA08FB-B23C-4EFA-A17D-5F0DDFD230FA}" type="slidenum">
              <a:rPr lang="en-US" altLang="zh-CN">
                <a:latin typeface="+mn-ea"/>
                <a:cs typeface="Times New Roman" panose="02020603050405020304" pitchFamily="18" charset="0"/>
              </a:rPr>
              <a:t>24</a:t>
            </a:fld>
            <a:endParaRPr lang="en-US" altLang="zh-CN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900678" y="266981"/>
            <a:ext cx="4144963" cy="769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建立递归关系</a:t>
            </a:r>
            <a:endParaRPr lang="ja-JP" altLang="en-US" sz="3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130" name="Rectangle 3"/>
          <p:cNvSpPr>
            <a:spLocks noChangeArrowheads="1"/>
          </p:cNvSpPr>
          <p:nvPr/>
        </p:nvSpPr>
        <p:spPr bwMode="auto">
          <a:xfrm>
            <a:off x="473075" y="1062038"/>
            <a:ext cx="7772400" cy="4238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buClr>
                <a:schemeClr val="accent2"/>
              </a:buClr>
              <a:buSzPct val="50000"/>
              <a:defRPr/>
            </a:pPr>
            <a:r>
              <a:rPr lang="en-US" altLang="zh-CN" sz="21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1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递归定义</a:t>
            </a:r>
            <a:endParaRPr lang="zh-CN" altLang="en-US" sz="2100" dirty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2"/>
              </a:buClr>
              <a:buSzPct val="50000"/>
              <a:defRPr/>
            </a:pPr>
            <a:endParaRPr lang="ja-JP" altLang="en-US" sz="2100" dirty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639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146518"/>
              </p:ext>
            </p:extLst>
          </p:nvPr>
        </p:nvGraphicFramePr>
        <p:xfrm>
          <a:off x="1392084" y="1340768"/>
          <a:ext cx="6858000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2" name="数式" r:id="rId4" imgW="3200400" imgH="533400" progId="Equation.3">
                  <p:embed/>
                </p:oleObj>
              </mc:Choice>
              <mc:Fallback>
                <p:oleObj name="数式" r:id="rId4" imgW="3200400" imgH="533400" progId="Equation.3">
                  <p:embed/>
                  <p:pic>
                    <p:nvPicPr>
                      <p:cNvPr id="1639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084" y="1340768"/>
                        <a:ext cx="6858000" cy="1144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7664" y="2764085"/>
            <a:ext cx="5354988" cy="223224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25874" y="5359207"/>
            <a:ext cx="81609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SzPct val="50000"/>
              <a:defRPr/>
            </a:pPr>
            <a:r>
              <a:rPr lang="zh-CN" altLang="en-US" sz="21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由此可见，在递归计算时，</a:t>
            </a:r>
            <a:r>
              <a:rPr lang="zh-CN" altLang="en-US" sz="21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许多子问题被重复计算多次</a:t>
            </a:r>
            <a:r>
              <a:rPr lang="zh-CN" altLang="en-US" sz="21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。这也是该问题可用动态规划算法求解的又一显著特征。</a:t>
            </a:r>
          </a:p>
        </p:txBody>
      </p:sp>
    </p:spTree>
    <p:extLst>
      <p:ext uri="{BB962C8B-B14F-4D97-AF65-F5344CB8AC3E}">
        <p14:creationId xmlns:p14="http://schemas.microsoft.com/office/powerpoint/2010/main" val="402070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</a:t>
            </a:r>
          </a:p>
        </p:txBody>
      </p:sp>
      <p:sp>
        <p:nvSpPr>
          <p:cNvPr id="176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计算最优值</a:t>
            </a:r>
            <a:endParaRPr lang="ja-JP" altLang="en-US" sz="3400" b="1" dirty="0"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36509" y="3645024"/>
            <a:ext cx="3377425" cy="2760094"/>
            <a:chOff x="4541838" y="2492375"/>
            <a:chExt cx="3889375" cy="3121025"/>
          </a:xfrm>
        </p:grpSpPr>
        <p:pic>
          <p:nvPicPr>
            <p:cNvPr id="18435" name="Picture 1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41838" y="2492375"/>
              <a:ext cx="3889375" cy="312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38" name="Line 5"/>
            <p:cNvSpPr>
              <a:spLocks noChangeShapeType="1"/>
            </p:cNvSpPr>
            <p:nvPr/>
          </p:nvSpPr>
          <p:spPr bwMode="auto">
            <a:xfrm>
              <a:off x="5062538" y="3400425"/>
              <a:ext cx="151288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sysDot"/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39" name="Line 6"/>
            <p:cNvSpPr>
              <a:spLocks noChangeShapeType="1"/>
            </p:cNvSpPr>
            <p:nvPr/>
          </p:nvSpPr>
          <p:spPr bwMode="auto">
            <a:xfrm>
              <a:off x="6573838" y="3400425"/>
              <a:ext cx="0" cy="12969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sysDot"/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40" name="Line 7"/>
            <p:cNvSpPr>
              <a:spLocks noChangeShapeType="1"/>
            </p:cNvSpPr>
            <p:nvPr/>
          </p:nvSpPr>
          <p:spPr bwMode="auto">
            <a:xfrm>
              <a:off x="5508625" y="3789363"/>
              <a:ext cx="1512888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prstDash val="sysDot"/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41" name="Line 8"/>
            <p:cNvSpPr>
              <a:spLocks noChangeShapeType="1"/>
            </p:cNvSpPr>
            <p:nvPr/>
          </p:nvSpPr>
          <p:spPr bwMode="auto">
            <a:xfrm>
              <a:off x="7019925" y="3789363"/>
              <a:ext cx="0" cy="1296987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sysDot"/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42" name="Oval 9"/>
            <p:cNvSpPr>
              <a:spLocks noChangeArrowheads="1"/>
            </p:cNvSpPr>
            <p:nvPr/>
          </p:nvSpPr>
          <p:spPr bwMode="auto">
            <a:xfrm>
              <a:off x="6948488" y="3716338"/>
              <a:ext cx="144462" cy="144462"/>
            </a:xfrm>
            <a:prstGeom prst="ellipse">
              <a:avLst/>
            </a:prstGeom>
            <a:solidFill>
              <a:schemeClr val="bg1"/>
            </a:solidFill>
            <a:ln w="6350" algn="ctr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3" name="Oval 10"/>
            <p:cNvSpPr>
              <a:spLocks noChangeArrowheads="1"/>
            </p:cNvSpPr>
            <p:nvPr/>
          </p:nvSpPr>
          <p:spPr bwMode="auto">
            <a:xfrm>
              <a:off x="6516688" y="3716338"/>
              <a:ext cx="144462" cy="144462"/>
            </a:xfrm>
            <a:prstGeom prst="ellipse">
              <a:avLst/>
            </a:prstGeom>
            <a:solidFill>
              <a:srgbClr val="FF3300"/>
            </a:solidFill>
            <a:ln w="6350" algn="ctr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4" name="Oval 11"/>
            <p:cNvSpPr>
              <a:spLocks noChangeArrowheads="1"/>
            </p:cNvSpPr>
            <p:nvPr/>
          </p:nvSpPr>
          <p:spPr bwMode="auto">
            <a:xfrm>
              <a:off x="6084888" y="3716338"/>
              <a:ext cx="144462" cy="144462"/>
            </a:xfrm>
            <a:prstGeom prst="ellipse">
              <a:avLst/>
            </a:prstGeom>
            <a:solidFill>
              <a:srgbClr val="FF3300"/>
            </a:solidFill>
            <a:ln w="6350" algn="ctr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5" name="Oval 12"/>
            <p:cNvSpPr>
              <a:spLocks noChangeArrowheads="1"/>
            </p:cNvSpPr>
            <p:nvPr/>
          </p:nvSpPr>
          <p:spPr bwMode="auto">
            <a:xfrm>
              <a:off x="6948488" y="4076700"/>
              <a:ext cx="144462" cy="144463"/>
            </a:xfrm>
            <a:prstGeom prst="ellipse">
              <a:avLst/>
            </a:prstGeom>
            <a:solidFill>
              <a:srgbClr val="FF3300"/>
            </a:solidFill>
            <a:ln w="6350" algn="ctr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6" name="Oval 13"/>
            <p:cNvSpPr>
              <a:spLocks noChangeArrowheads="1"/>
            </p:cNvSpPr>
            <p:nvPr/>
          </p:nvSpPr>
          <p:spPr bwMode="auto">
            <a:xfrm>
              <a:off x="6948488" y="4437063"/>
              <a:ext cx="144462" cy="144462"/>
            </a:xfrm>
            <a:prstGeom prst="ellipse">
              <a:avLst/>
            </a:prstGeom>
            <a:solidFill>
              <a:srgbClr val="FF3300"/>
            </a:solidFill>
            <a:ln w="6350" algn="ctr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738" y="1196752"/>
            <a:ext cx="8229600" cy="4530725"/>
          </a:xfrm>
        </p:spPr>
        <p:txBody>
          <a:bodyPr/>
          <a:lstStyle/>
          <a:p>
            <a:pPr marL="0" indent="0" eaLnBrk="1" hangingPunct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动态规划</a:t>
            </a:r>
            <a:r>
              <a:rPr lang="zh-CN" altLang="en-US" sz="2400" dirty="0">
                <a:solidFill>
                  <a:srgbClr val="FF0000"/>
                </a:solidFill>
              </a:rPr>
              <a:t>自底向上</a:t>
            </a:r>
            <a:r>
              <a:rPr lang="zh-CN" altLang="en-US" sz="2400" dirty="0" smtClean="0">
                <a:solidFill>
                  <a:srgbClr val="FF0000"/>
                </a:solidFill>
              </a:rPr>
              <a:t>求解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问题，在计算过程中，保存已解决的子问题答案。每个子问题只计算一次，而在后面需要时只要简单查一下，从而避免大量的重复计算，最终得到多项式时间的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en-US" altLang="zh-CN" sz="2400" dirty="0" smtClean="0"/>
          </a:p>
          <a:p>
            <a:pPr marL="0" indent="0" eaLnBrk="1" hangingPunct="1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在求解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长度为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的矩阵链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前，先把所有长度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的矩阵链都求完。以此类推。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118" y="3806924"/>
            <a:ext cx="4722978" cy="1968792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537156" y="641253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1400" dirty="0" smtClean="0">
                <a:solidFill>
                  <a:srgbClr val="FF0000"/>
                </a:solidFill>
              </a:rPr>
              <a:t>自底向上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DABF8-8318-4417-8E79-95CFEA66FB9E}" type="slidenum"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5938" name="Rectangle 2"/>
          <p:cNvSpPr>
            <a:spLocks noChangeArrowheads="1"/>
          </p:cNvSpPr>
          <p:nvPr/>
        </p:nvSpPr>
        <p:spPr bwMode="auto">
          <a:xfrm>
            <a:off x="571500" y="0"/>
            <a:ext cx="5634038" cy="79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用动态规划法求最优解</a:t>
            </a:r>
            <a:endParaRPr lang="ja-JP" altLang="en-US" sz="34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173" name="Rectangle 3"/>
          <p:cNvSpPr>
            <a:spLocks noChangeArrowheads="1"/>
          </p:cNvSpPr>
          <p:nvPr/>
        </p:nvSpPr>
        <p:spPr bwMode="auto">
          <a:xfrm>
            <a:off x="467544" y="794614"/>
            <a:ext cx="8424863" cy="537839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void </a:t>
            </a:r>
            <a:r>
              <a:rPr kumimoji="1"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MatrixChain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*p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**m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**s)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</a:t>
            </a:r>
            <a:r>
              <a:rPr kumimoji="1"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 to n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m[</a:t>
            </a:r>
            <a:r>
              <a:rPr kumimoji="1"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][</a:t>
            </a:r>
            <a:r>
              <a:rPr kumimoji="1"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]=0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for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 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to n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 to n-r+1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j=i+r-1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m[</a:t>
            </a:r>
            <a:r>
              <a:rPr kumimoji="1"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][j]=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∞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for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k=</a:t>
            </a:r>
            <a:r>
              <a:rPr kumimoji="1"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 j-1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q = 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m[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][k] + m[k+1][j] + p[i-1]*p[k]*p[j];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if (q 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 m[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][j]) </a:t>
            </a:r>
            <a:endParaRPr kumimoji="1" lang="en-US" altLang="zh-CN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m[</a:t>
            </a:r>
            <a:r>
              <a:rPr kumimoji="1"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][j] = q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s[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][j] = k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                         //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s[</a:t>
            </a:r>
            <a:r>
              <a:rPr lang="en-US" altLang="zh-CN" sz="1600" b="1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i,j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]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记录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m[</a:t>
            </a:r>
            <a:r>
              <a:rPr lang="en-US" altLang="zh-CN" sz="1600" b="1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i,j</a:t>
            </a:r>
            <a:r>
              <a:rPr lang="en-US" altLang="zh-CN" sz="16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]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最小的分割点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k 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7198" name="Rectangle 28"/>
          <p:cNvSpPr>
            <a:spLocks noChangeArrowheads="1"/>
          </p:cNvSpPr>
          <p:nvPr/>
        </p:nvSpPr>
        <p:spPr bwMode="auto">
          <a:xfrm>
            <a:off x="0" y="2795588"/>
            <a:ext cx="369888" cy="55245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64173" y="2442993"/>
            <a:ext cx="4824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800" dirty="0" smtClean="0"/>
              <a:t>// </a:t>
            </a:r>
            <a:r>
              <a:rPr lang="zh-CN" altLang="en-US" sz="1800" dirty="0" smtClean="0"/>
              <a:t>第一次循环</a:t>
            </a:r>
            <a:r>
              <a:rPr lang="en-US" altLang="zh-CN" sz="1800" dirty="0" smtClean="0"/>
              <a:t>: </a:t>
            </a:r>
            <a:r>
              <a:rPr lang="zh-CN" altLang="en-US" sz="1800" dirty="0" smtClean="0">
                <a:solidFill>
                  <a:srgbClr val="FF0000"/>
                </a:solidFill>
              </a:rPr>
              <a:t>长度</a:t>
            </a:r>
            <a:r>
              <a:rPr lang="zh-CN" altLang="en-US" sz="1800" dirty="0">
                <a:solidFill>
                  <a:srgbClr val="FF0000"/>
                </a:solidFill>
              </a:rPr>
              <a:t>为</a:t>
            </a:r>
            <a:r>
              <a:rPr lang="en-US" altLang="zh-CN" sz="1800" dirty="0">
                <a:solidFill>
                  <a:srgbClr val="FF0000"/>
                </a:solidFill>
              </a:rPr>
              <a:t>r</a:t>
            </a:r>
            <a:r>
              <a:rPr lang="zh-CN" altLang="en-US" sz="1800" dirty="0"/>
              <a:t>的矩阵</a:t>
            </a:r>
            <a:r>
              <a:rPr lang="zh-CN" altLang="en-US" sz="1800" dirty="0" smtClean="0"/>
              <a:t>链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// </a:t>
            </a:r>
            <a:r>
              <a:rPr lang="zh-CN" altLang="en-US" sz="1800" dirty="0" smtClean="0"/>
              <a:t>第二</a:t>
            </a:r>
            <a:r>
              <a:rPr lang="zh-CN" altLang="en-US" sz="1800" dirty="0"/>
              <a:t>次</a:t>
            </a:r>
            <a:r>
              <a:rPr lang="zh-CN" altLang="en-US" sz="1800" dirty="0" smtClean="0"/>
              <a:t>循环</a:t>
            </a:r>
            <a:r>
              <a:rPr lang="en-US" altLang="zh-CN" sz="1800" dirty="0" smtClean="0"/>
              <a:t>: </a:t>
            </a:r>
            <a:r>
              <a:rPr lang="zh-CN" altLang="en-US" sz="1800" dirty="0" smtClean="0"/>
              <a:t>矩阵</a:t>
            </a:r>
            <a:r>
              <a:rPr lang="zh-CN" altLang="en-US" sz="1800" dirty="0" smtClean="0"/>
              <a:t>链的</a:t>
            </a:r>
            <a:r>
              <a:rPr lang="zh-CN" altLang="en-US" sz="1800" dirty="0" smtClean="0">
                <a:solidFill>
                  <a:srgbClr val="FF0000"/>
                </a:solidFill>
              </a:rPr>
              <a:t>起始</a:t>
            </a:r>
            <a:r>
              <a:rPr lang="zh-CN" altLang="en-US" sz="1800" dirty="0" smtClean="0">
                <a:solidFill>
                  <a:srgbClr val="FF0000"/>
                </a:solidFill>
              </a:rPr>
              <a:t>位置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i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r>
              <a:rPr lang="en-US" altLang="zh-CN" sz="1800" dirty="0" smtClean="0"/>
              <a:t>//</a:t>
            </a:r>
            <a:r>
              <a:rPr lang="zh-CN" altLang="en-US" sz="1800" dirty="0" smtClean="0"/>
              <a:t>第</a:t>
            </a:r>
            <a:r>
              <a:rPr lang="zh-CN" altLang="en-US" sz="1800" dirty="0"/>
              <a:t>三</a:t>
            </a:r>
            <a:r>
              <a:rPr lang="zh-CN" altLang="en-US" sz="1800" dirty="0" smtClean="0"/>
              <a:t>次</a:t>
            </a:r>
            <a:r>
              <a:rPr lang="zh-CN" altLang="en-US" sz="1800" dirty="0"/>
              <a:t>循环</a:t>
            </a:r>
            <a:r>
              <a:rPr lang="en-US" altLang="zh-CN" sz="1800" dirty="0"/>
              <a:t>: </a:t>
            </a:r>
            <a:r>
              <a:rPr lang="zh-CN" altLang="en-US" sz="1800" dirty="0" smtClean="0">
                <a:solidFill>
                  <a:srgbClr val="FF0000"/>
                </a:solidFill>
              </a:rPr>
              <a:t>断点</a:t>
            </a:r>
            <a:r>
              <a:rPr lang="en-US" altLang="zh-CN" sz="1800" dirty="0" smtClean="0">
                <a:solidFill>
                  <a:srgbClr val="FF0000"/>
                </a:solidFill>
              </a:rPr>
              <a:t>k</a:t>
            </a:r>
            <a:endParaRPr lang="zh-CN" altLang="en-US" sz="18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z="18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2051720" y="1892731"/>
            <a:ext cx="1776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000" dirty="0" smtClean="0"/>
              <a:t>// </a:t>
            </a:r>
            <a:r>
              <a:rPr lang="zh-CN" altLang="en-US" sz="2000" dirty="0" smtClean="0"/>
              <a:t>对</a:t>
            </a:r>
            <a:r>
              <a:rPr lang="en-US" altLang="zh-CN" sz="2000" dirty="0" smtClean="0"/>
              <a:t>m[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</a:t>
            </a:r>
            <a:r>
              <a:rPr lang="zh-CN" altLang="en-US" sz="2000" dirty="0" smtClean="0"/>
              <a:t>置零</a:t>
            </a:r>
            <a:endParaRPr lang="zh-CN" altLang="en-US" sz="2000" dirty="0"/>
          </a:p>
        </p:txBody>
      </p:sp>
      <p:pic>
        <p:nvPicPr>
          <p:cNvPr id="35" name="Picture 27" descr="t31"/>
          <p:cNvPicPr>
            <a:picLocks noChangeAspect="1" noChangeArrowheads="1"/>
          </p:cNvPicPr>
          <p:nvPr/>
        </p:nvPicPr>
        <p:blipFill rotWithShape="1">
          <a:blip r:embed="rId4" cstate="print"/>
          <a:srcRect r="75128"/>
          <a:stretch/>
        </p:blipFill>
        <p:spPr bwMode="auto">
          <a:xfrm>
            <a:off x="6876256" y="321993"/>
            <a:ext cx="1728192" cy="188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6" name="直接箭头连接符 35"/>
          <p:cNvCxnSpPr/>
          <p:nvPr/>
        </p:nvCxnSpPr>
        <p:spPr bwMode="auto">
          <a:xfrm>
            <a:off x="7383562" y="823196"/>
            <a:ext cx="1093495" cy="86409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 bwMode="auto">
          <a:xfrm>
            <a:off x="7527578" y="742493"/>
            <a:ext cx="864096" cy="7287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 bwMode="auto">
          <a:xfrm>
            <a:off x="7815610" y="823196"/>
            <a:ext cx="661447" cy="5495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 bwMode="auto">
          <a:xfrm>
            <a:off x="8002588" y="773428"/>
            <a:ext cx="474469" cy="42435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 bwMode="auto">
          <a:xfrm>
            <a:off x="8167276" y="791821"/>
            <a:ext cx="237235" cy="1937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203340"/>
              </p:ext>
            </p:extLst>
          </p:nvPr>
        </p:nvGraphicFramePr>
        <p:xfrm>
          <a:off x="835173" y="5756564"/>
          <a:ext cx="6858000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1" name="数式" r:id="rId5" imgW="3200400" imgH="533400" progId="Equation.3">
                  <p:embed/>
                </p:oleObj>
              </mc:Choice>
              <mc:Fallback>
                <p:oleObj name="数式" r:id="rId5" imgW="3200400" imgH="533400" progId="Equation.3">
                  <p:embed/>
                  <p:pic>
                    <p:nvPicPr>
                      <p:cNvPr id="1639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173" y="5756564"/>
                        <a:ext cx="6858000" cy="1144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208838" y="452189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1800" dirty="0"/>
              <a:t>//</a:t>
            </a:r>
            <a:r>
              <a:rPr lang="zh-CN" altLang="en-US" sz="1800" dirty="0"/>
              <a:t>寻找使</a:t>
            </a:r>
            <a:r>
              <a:rPr lang="en-US" altLang="zh-CN" sz="1800" dirty="0"/>
              <a:t>m[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][j]</a:t>
            </a:r>
            <a:r>
              <a:rPr lang="zh-CN" altLang="en-US" sz="1800" dirty="0"/>
              <a:t>最小</a:t>
            </a:r>
            <a:r>
              <a:rPr lang="zh-CN" altLang="en-US" sz="1800" dirty="0" smtClean="0"/>
              <a:t>的</a:t>
            </a:r>
            <a:r>
              <a:rPr lang="zh-CN" altLang="en-US" sz="1800" dirty="0"/>
              <a:t>分</a:t>
            </a:r>
            <a:r>
              <a:rPr lang="zh-CN" altLang="en-US" sz="1800" dirty="0" smtClean="0"/>
              <a:t>割</a:t>
            </a:r>
            <a:r>
              <a:rPr lang="zh-CN" altLang="en-US" sz="1800" dirty="0"/>
              <a:t>方案</a:t>
            </a:r>
          </a:p>
        </p:txBody>
      </p:sp>
    </p:spTree>
    <p:extLst>
      <p:ext uri="{BB962C8B-B14F-4D97-AF65-F5344CB8AC3E}">
        <p14:creationId xmlns:p14="http://schemas.microsoft.com/office/powerpoint/2010/main" val="50250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DABF8-8318-4417-8E79-95CFEA66FB9E}" type="slidenum"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5938" name="Rectangle 2"/>
          <p:cNvSpPr>
            <a:spLocks noChangeArrowheads="1"/>
          </p:cNvSpPr>
          <p:nvPr/>
        </p:nvSpPr>
        <p:spPr bwMode="auto">
          <a:xfrm>
            <a:off x="571500" y="0"/>
            <a:ext cx="5634038" cy="79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用动态规划法求最优解</a:t>
            </a:r>
            <a:endParaRPr lang="ja-JP" altLang="en-US" sz="34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173" name="Rectangle 3"/>
          <p:cNvSpPr>
            <a:spLocks noChangeArrowheads="1"/>
          </p:cNvSpPr>
          <p:nvPr/>
        </p:nvSpPr>
        <p:spPr bwMode="auto">
          <a:xfrm>
            <a:off x="467544" y="794614"/>
            <a:ext cx="8424863" cy="526297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void </a:t>
            </a:r>
            <a:r>
              <a:rPr kumimoji="1"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MatrixChain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*p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**m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**s)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</a:t>
            </a:r>
            <a:r>
              <a:rPr kumimoji="1"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 to n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m[</a:t>
            </a:r>
            <a:r>
              <a:rPr kumimoji="1"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][</a:t>
            </a:r>
            <a:r>
              <a:rPr kumimoji="1"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]=0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for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 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to n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 to n-r+1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j=i+r-1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m[</a:t>
            </a:r>
            <a:r>
              <a:rPr kumimoji="1"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][j]=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∞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for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k=</a:t>
            </a:r>
            <a:r>
              <a:rPr kumimoji="1"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 j-1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q = 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m[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][k] + m[k+1][j] + p[i-1]*p[k]*p[j];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if (q 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 m[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][j]) </a:t>
            </a:r>
            <a:endParaRPr kumimoji="1" lang="en-US" altLang="zh-CN" sz="1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m[</a:t>
            </a:r>
            <a:r>
              <a:rPr kumimoji="1"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][j] = q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s[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][j] = k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7198" name="Rectangle 28"/>
          <p:cNvSpPr>
            <a:spLocks noChangeArrowheads="1"/>
          </p:cNvSpPr>
          <p:nvPr/>
        </p:nvSpPr>
        <p:spPr bwMode="auto">
          <a:xfrm>
            <a:off x="0" y="2795588"/>
            <a:ext cx="369888" cy="55245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64173" y="2425661"/>
            <a:ext cx="4824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800" dirty="0" smtClean="0"/>
              <a:t>// </a:t>
            </a:r>
            <a:r>
              <a:rPr lang="zh-CN" altLang="en-US" sz="1800" dirty="0" smtClean="0"/>
              <a:t>第一次循环</a:t>
            </a:r>
            <a:r>
              <a:rPr lang="en-US" altLang="zh-CN" sz="1800" dirty="0" smtClean="0"/>
              <a:t>: </a:t>
            </a:r>
            <a:r>
              <a:rPr lang="zh-CN" altLang="en-US" sz="1800" dirty="0" smtClean="0"/>
              <a:t>长度</a:t>
            </a:r>
            <a:r>
              <a:rPr lang="zh-CN" altLang="en-US" sz="1800" dirty="0"/>
              <a:t>为</a:t>
            </a:r>
            <a:r>
              <a:rPr lang="en-US" altLang="zh-CN" sz="1800" dirty="0"/>
              <a:t>r</a:t>
            </a:r>
            <a:r>
              <a:rPr lang="zh-CN" altLang="en-US" sz="1800" dirty="0"/>
              <a:t>的矩阵</a:t>
            </a:r>
            <a:r>
              <a:rPr lang="zh-CN" altLang="en-US" sz="1800" dirty="0" smtClean="0"/>
              <a:t>链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// </a:t>
            </a:r>
            <a:r>
              <a:rPr lang="zh-CN" altLang="en-US" sz="1800" dirty="0" smtClean="0"/>
              <a:t>第二</a:t>
            </a:r>
            <a:r>
              <a:rPr lang="zh-CN" altLang="en-US" sz="1800" dirty="0"/>
              <a:t>次</a:t>
            </a:r>
            <a:r>
              <a:rPr lang="zh-CN" altLang="en-US" sz="1800" dirty="0" smtClean="0"/>
              <a:t>循环</a:t>
            </a:r>
            <a:r>
              <a:rPr lang="en-US" altLang="zh-CN" sz="1800" dirty="0" smtClean="0"/>
              <a:t>: </a:t>
            </a:r>
            <a:r>
              <a:rPr lang="en-US" altLang="zh-CN" sz="1800" dirty="0" err="1" smtClean="0"/>
              <a:t>i</a:t>
            </a:r>
            <a:r>
              <a:rPr lang="zh-CN" altLang="en-US" sz="1800" dirty="0" smtClean="0"/>
              <a:t>是矩阵链的起始位置</a:t>
            </a: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r>
              <a:rPr lang="en-US" altLang="zh-CN" sz="1800" dirty="0" smtClean="0"/>
              <a:t>//</a:t>
            </a:r>
            <a:r>
              <a:rPr lang="zh-CN" altLang="en-US" sz="1800" dirty="0" smtClean="0"/>
              <a:t>第</a:t>
            </a:r>
            <a:r>
              <a:rPr lang="zh-CN" altLang="en-US" sz="1800" dirty="0"/>
              <a:t>三</a:t>
            </a:r>
            <a:r>
              <a:rPr lang="zh-CN" altLang="en-US" sz="1800" dirty="0" smtClean="0"/>
              <a:t>次</a:t>
            </a:r>
            <a:r>
              <a:rPr lang="zh-CN" altLang="en-US" sz="1800" dirty="0"/>
              <a:t>循环</a:t>
            </a:r>
            <a:r>
              <a:rPr lang="en-US" altLang="zh-CN" sz="1800" dirty="0"/>
              <a:t>: </a:t>
            </a:r>
            <a:r>
              <a:rPr lang="zh-CN" altLang="en-US" sz="1800" dirty="0" smtClean="0"/>
              <a:t>断点</a:t>
            </a:r>
            <a:r>
              <a:rPr lang="en-US" altLang="zh-CN" sz="1800" dirty="0" smtClean="0"/>
              <a:t>k</a:t>
            </a:r>
            <a:endParaRPr lang="zh-CN" altLang="en-US" sz="1800" dirty="0"/>
          </a:p>
          <a:p>
            <a:pPr>
              <a:buNone/>
            </a:pPr>
            <a:endParaRPr lang="en-US" altLang="zh-CN" sz="18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2051720" y="1892731"/>
            <a:ext cx="1776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000" dirty="0" smtClean="0"/>
              <a:t>// </a:t>
            </a:r>
            <a:r>
              <a:rPr lang="zh-CN" altLang="en-US" sz="2000" dirty="0" smtClean="0"/>
              <a:t>对</a:t>
            </a:r>
            <a:r>
              <a:rPr lang="en-US" altLang="zh-CN" sz="2000" dirty="0" smtClean="0"/>
              <a:t>m[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</a:t>
            </a:r>
            <a:r>
              <a:rPr lang="zh-CN" altLang="en-US" sz="2000" dirty="0" smtClean="0"/>
              <a:t>置零</a:t>
            </a:r>
            <a:endParaRPr lang="zh-CN" altLang="en-US" sz="2000" dirty="0"/>
          </a:p>
        </p:txBody>
      </p:sp>
      <p:pic>
        <p:nvPicPr>
          <p:cNvPr id="35" name="Picture 27" descr="t31"/>
          <p:cNvPicPr>
            <a:picLocks noChangeAspect="1" noChangeArrowheads="1"/>
          </p:cNvPicPr>
          <p:nvPr/>
        </p:nvPicPr>
        <p:blipFill rotWithShape="1">
          <a:blip r:embed="rId4" cstate="print"/>
          <a:srcRect r="75128"/>
          <a:stretch/>
        </p:blipFill>
        <p:spPr bwMode="auto">
          <a:xfrm>
            <a:off x="6876256" y="321993"/>
            <a:ext cx="1728192" cy="188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6" name="直接箭头连接符 35"/>
          <p:cNvCxnSpPr/>
          <p:nvPr/>
        </p:nvCxnSpPr>
        <p:spPr bwMode="auto">
          <a:xfrm>
            <a:off x="7383562" y="823196"/>
            <a:ext cx="1093495" cy="86409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 bwMode="auto">
          <a:xfrm>
            <a:off x="7527578" y="742493"/>
            <a:ext cx="864096" cy="7287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 bwMode="auto">
          <a:xfrm>
            <a:off x="7815610" y="823196"/>
            <a:ext cx="661447" cy="5495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 bwMode="auto">
          <a:xfrm>
            <a:off x="8002588" y="773428"/>
            <a:ext cx="474469" cy="42435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 bwMode="auto">
          <a:xfrm>
            <a:off x="8167276" y="791821"/>
            <a:ext cx="237235" cy="1937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203340"/>
              </p:ext>
            </p:extLst>
          </p:nvPr>
        </p:nvGraphicFramePr>
        <p:xfrm>
          <a:off x="835173" y="5756564"/>
          <a:ext cx="6858000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9" name="数式" r:id="rId5" imgW="3200400" imgH="533400" progId="Equation.3">
                  <p:embed/>
                </p:oleObj>
              </mc:Choice>
              <mc:Fallback>
                <p:oleObj name="数式" r:id="rId5" imgW="3200400" imgH="533400" progId="Equation.3">
                  <p:embed/>
                  <p:pic>
                    <p:nvPicPr>
                      <p:cNvPr id="2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173" y="5756564"/>
                        <a:ext cx="6858000" cy="1144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208838" y="452189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1800" dirty="0"/>
              <a:t>//</a:t>
            </a:r>
            <a:r>
              <a:rPr lang="zh-CN" altLang="en-US" sz="1800" dirty="0"/>
              <a:t>寻找使</a:t>
            </a:r>
            <a:r>
              <a:rPr lang="en-US" altLang="zh-CN" sz="1800" dirty="0"/>
              <a:t>m[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][j]</a:t>
            </a:r>
            <a:r>
              <a:rPr lang="zh-CN" altLang="en-US" sz="1800" dirty="0"/>
              <a:t>最小</a:t>
            </a:r>
            <a:r>
              <a:rPr lang="zh-CN" altLang="en-US" sz="1800" dirty="0" smtClean="0"/>
              <a:t>的</a:t>
            </a:r>
            <a:r>
              <a:rPr lang="zh-CN" altLang="en-US" sz="1800" dirty="0"/>
              <a:t>分</a:t>
            </a:r>
            <a:r>
              <a:rPr lang="zh-CN" altLang="en-US" sz="1800" dirty="0" smtClean="0"/>
              <a:t>割</a:t>
            </a:r>
            <a:r>
              <a:rPr lang="zh-CN" altLang="en-US" sz="1800" dirty="0"/>
              <a:t>方案</a:t>
            </a:r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670159" y="5632070"/>
            <a:ext cx="7505252" cy="1200329"/>
          </a:xfrm>
          <a:prstGeom prst="rect">
            <a:avLst/>
          </a:prstGeom>
          <a:solidFill>
            <a:srgbClr val="00FFFF"/>
          </a:solidFill>
          <a:ln w="50800">
            <a:solidFill>
              <a:srgbClr val="FF6600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算法复杂度分析：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算法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MatrixChain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的主要计算量取决于算法中对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重循环。循环体内的计算量为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O(1)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，而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重循环的总次数为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O(n</a:t>
            </a:r>
            <a:r>
              <a:rPr lang="en-US" altLang="zh-CN" sz="18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。因此算法的计算时间上界为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O(n</a:t>
            </a:r>
            <a:r>
              <a:rPr lang="en-US" altLang="zh-CN" sz="18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。算法所占用的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空间为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O(n</a:t>
            </a:r>
            <a:r>
              <a:rPr lang="en-US" altLang="zh-CN" sz="18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27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DABF8-8318-4417-8E79-95CFEA66FB9E}" type="slidenum">
              <a:rPr lang="en-US" altLang="zh-CN">
                <a:latin typeface="+mn-ea"/>
                <a:cs typeface="Times New Roman" panose="02020603050405020304" pitchFamily="18" charset="0"/>
              </a:rPr>
              <a:t>28</a:t>
            </a:fld>
            <a:endParaRPr lang="en-US" altLang="zh-CN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95938" name="Rectangle 2"/>
          <p:cNvSpPr>
            <a:spLocks noChangeArrowheads="1"/>
          </p:cNvSpPr>
          <p:nvPr/>
        </p:nvSpPr>
        <p:spPr bwMode="auto">
          <a:xfrm>
            <a:off x="571500" y="0"/>
            <a:ext cx="5634038" cy="79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用动态规划法求最优解</a:t>
            </a:r>
            <a:endParaRPr lang="ja-JP" altLang="en-US" sz="34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9596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779304"/>
              </p:ext>
            </p:extLst>
          </p:nvPr>
        </p:nvGraphicFramePr>
        <p:xfrm>
          <a:off x="1595413" y="1397784"/>
          <a:ext cx="5357812" cy="849316"/>
        </p:xfrm>
        <a:graphic>
          <a:graphicData uri="http://schemas.openxmlformats.org/drawingml/2006/table">
            <a:tbl>
              <a:tblPr/>
              <a:tblGrid>
                <a:gridCol w="905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7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56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61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1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marL="91439" marR="91439"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A2</a:t>
                      </a:r>
                    </a:p>
                  </a:txBody>
                  <a:tcPr marL="91439" marR="91439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A3</a:t>
                      </a:r>
                    </a:p>
                  </a:txBody>
                  <a:tcPr marL="91439" marR="91439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A4</a:t>
                      </a:r>
                    </a:p>
                  </a:txBody>
                  <a:tcPr marL="91439" marR="91439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A5</a:t>
                      </a:r>
                    </a:p>
                  </a:txBody>
                  <a:tcPr marL="91439" marR="91439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A6</a:t>
                      </a:r>
                    </a:p>
                  </a:txBody>
                  <a:tcPr marL="91439" marR="91439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35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35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91439" marR="91439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1439" marR="91439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1439" marR="91439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L="91439" marR="91439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</a:t>
                      </a:r>
                    </a:p>
                  </a:txBody>
                  <a:tcPr marL="91439" marR="91439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486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718842"/>
              </p:ext>
            </p:extLst>
          </p:nvPr>
        </p:nvGraphicFramePr>
        <p:xfrm>
          <a:off x="524753" y="3107255"/>
          <a:ext cx="8039713" cy="1205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9" name="公式" r:id="rId4" imgW="4762500" imgH="711200" progId="Equation.3">
                  <p:embed/>
                </p:oleObj>
              </mc:Choice>
              <mc:Fallback>
                <p:oleObj name="公式" r:id="rId4" imgW="4762500" imgH="711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753" y="3107255"/>
                        <a:ext cx="8039713" cy="120595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07569" y="997674"/>
            <a:ext cx="3786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+mn-ea"/>
                <a:ea typeface="+mn-ea"/>
              </a:rPr>
              <a:t>例：</a:t>
            </a:r>
            <a:r>
              <a:rPr lang="en-US" altLang="zh-CN" sz="2000" dirty="0" smtClean="0">
                <a:latin typeface="+mn-ea"/>
                <a:ea typeface="+mn-ea"/>
              </a:rPr>
              <a:t>6</a:t>
            </a:r>
            <a:r>
              <a:rPr lang="zh-CN" altLang="en-US" sz="2000" dirty="0" smtClean="0">
                <a:latin typeface="+mn-ea"/>
                <a:ea typeface="+mn-ea"/>
              </a:rPr>
              <a:t>个矩阵，其大小分别为：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4452" y="2663461"/>
            <a:ext cx="2839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+mn-ea"/>
                <a:ea typeface="+mn-ea"/>
              </a:rPr>
              <a:t>在算</a:t>
            </a:r>
            <a:r>
              <a:rPr lang="en-US" altLang="zh-CN" sz="1600" dirty="0" smtClean="0">
                <a:latin typeface="+mn-ea"/>
                <a:ea typeface="+mn-ea"/>
              </a:rPr>
              <a:t>m[2][5]</a:t>
            </a:r>
            <a:r>
              <a:rPr lang="zh-CN" altLang="en-US" sz="1600" dirty="0" smtClean="0">
                <a:latin typeface="+mn-ea"/>
                <a:ea typeface="+mn-ea"/>
              </a:rPr>
              <a:t>时，其过程为：</a:t>
            </a:r>
            <a:endParaRPr lang="zh-CN" altLang="en-US" sz="1600" dirty="0">
              <a:latin typeface="+mn-ea"/>
              <a:ea typeface="+mn-ea"/>
            </a:endParaRPr>
          </a:p>
        </p:txBody>
      </p:sp>
      <p:pic>
        <p:nvPicPr>
          <p:cNvPr id="30" name="Picture 27" descr="t31"/>
          <p:cNvPicPr>
            <a:picLocks noChangeAspect="1" noChangeArrowheads="1"/>
          </p:cNvPicPr>
          <p:nvPr/>
        </p:nvPicPr>
        <p:blipFill rotWithShape="1">
          <a:blip r:embed="rId6" cstate="print"/>
          <a:srcRect r="75128"/>
          <a:stretch/>
        </p:blipFill>
        <p:spPr bwMode="auto">
          <a:xfrm>
            <a:off x="2627784" y="4268763"/>
            <a:ext cx="2376264" cy="2590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直接箭头连接符 31"/>
          <p:cNvCxnSpPr/>
          <p:nvPr/>
        </p:nvCxnSpPr>
        <p:spPr bwMode="auto">
          <a:xfrm>
            <a:off x="3270105" y="4903521"/>
            <a:ext cx="1499884" cy="125635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 bwMode="auto">
          <a:xfrm>
            <a:off x="3527883" y="4891063"/>
            <a:ext cx="1242106" cy="103105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 bwMode="auto">
          <a:xfrm>
            <a:off x="3815916" y="4889257"/>
            <a:ext cx="954073" cy="78507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 bwMode="auto">
          <a:xfrm>
            <a:off x="4117594" y="4903894"/>
            <a:ext cx="652395" cy="50269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 bwMode="auto">
          <a:xfrm>
            <a:off x="4464051" y="5121357"/>
            <a:ext cx="107949" cy="107843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kumimoji="0" lang="zh-CN" altLang="en-US" sz="3000" b="0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3518918" y="5154718"/>
            <a:ext cx="988974" cy="0"/>
          </a:xfrm>
          <a:prstGeom prst="line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 bwMode="auto">
          <a:xfrm>
            <a:off x="4499992" y="5132372"/>
            <a:ext cx="14445" cy="816908"/>
          </a:xfrm>
          <a:prstGeom prst="line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 bwMode="auto">
          <a:xfrm>
            <a:off x="7956376" y="3501008"/>
            <a:ext cx="608090" cy="36004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kumimoji="0" lang="zh-CN" altLang="en-US" sz="3000" b="0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A38256-F237-43A9-96DF-0726882E6F9F}" type="slidenum">
              <a:rPr lang="en-US" altLang="zh-CN">
                <a:latin typeface="+mn-ea"/>
              </a:rPr>
              <a:t>29</a:t>
            </a:fld>
            <a:endParaRPr lang="en-US" altLang="zh-CN">
              <a:latin typeface="+mn-ea"/>
            </a:endParaRPr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40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计算过程演示</a:t>
            </a:r>
            <a:endParaRPr lang="en-US" altLang="zh-CN" sz="3400" smtClean="0"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52513"/>
            <a:ext cx="4762500" cy="5078412"/>
          </a:xfrm>
        </p:spPr>
        <p:txBody>
          <a:bodyPr/>
          <a:lstStyle/>
          <a:p>
            <a:pPr eaLnBrk="1" hangingPunct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m[1][2]=P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*P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*P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=30*35*15=15750;</a:t>
            </a:r>
          </a:p>
          <a:p>
            <a:pPr eaLnBrk="1" hangingPunct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m[2][3]=P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*P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*P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=35*15*5=2625;</a:t>
            </a:r>
          </a:p>
          <a:p>
            <a:pPr eaLnBrk="1" hangingPunct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m[3][4]=P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*P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*P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=15*5*10=750;</a:t>
            </a:r>
          </a:p>
          <a:p>
            <a:pPr eaLnBrk="1" hangingPunct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m[4][5]=P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*P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*P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=5*10*20=1000;</a:t>
            </a:r>
          </a:p>
          <a:p>
            <a:pPr eaLnBrk="1" hangingPunct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m[5][6]=P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*P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*P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=10*20*25=5000;</a:t>
            </a:r>
          </a:p>
          <a:p>
            <a:pPr eaLnBrk="1" hangingPunct="1"/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r=3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1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s[1][3]=1;</a:t>
            </a:r>
          </a:p>
          <a:p>
            <a:pPr eaLnBrk="1" hangingPunct="1"/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s[2][4]=3;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9" name="Rectangle 5"/>
          <p:cNvSpPr>
            <a:spLocks noChangeArrowheads="1"/>
          </p:cNvSpPr>
          <p:nvPr/>
        </p:nvSpPr>
        <p:spPr bwMode="auto">
          <a:xfrm>
            <a:off x="0" y="-276225"/>
            <a:ext cx="369888" cy="5524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graphicFrame>
        <p:nvGraphicFramePr>
          <p:cNvPr id="215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17000"/>
              </p:ext>
            </p:extLst>
          </p:nvPr>
        </p:nvGraphicFramePr>
        <p:xfrm>
          <a:off x="2078801" y="3356992"/>
          <a:ext cx="57594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0" name="公式" r:id="rId4" imgW="3162300" imgH="495300" progId="Equation.3">
                  <p:embed/>
                </p:oleObj>
              </mc:Choice>
              <mc:Fallback>
                <p:oleObj name="公式" r:id="rId4" imgW="3162300" imgH="4953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801" y="3356992"/>
                        <a:ext cx="575945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2150239" y="4570308"/>
          <a:ext cx="5688012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1" name="公式" r:id="rId6" imgW="3200400" imgH="419100" progId="Equation.3">
                  <p:embed/>
                </p:oleObj>
              </mc:Choice>
              <mc:Fallback>
                <p:oleObj name="公式" r:id="rId6" imgW="3200400" imgH="419100" progId="Equation.3">
                  <p:embed/>
                  <p:pic>
                    <p:nvPicPr>
                      <p:cNvPr id="0" name="Picture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0239" y="4570308"/>
                        <a:ext cx="5688012" cy="74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66340" y="76470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</a:rPr>
              <a:t>r=2</a:t>
            </a:r>
            <a:r>
              <a:rPr lang="zh-CN" altLang="en-US" sz="1800" dirty="0" smtClean="0">
                <a:solidFill>
                  <a:srgbClr val="FF0000"/>
                </a:solidFill>
              </a:rPr>
              <a:t>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0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208844"/>
              </p:ext>
            </p:extLst>
          </p:nvPr>
        </p:nvGraphicFramePr>
        <p:xfrm>
          <a:off x="4001781" y="286213"/>
          <a:ext cx="4805544" cy="548532"/>
        </p:xfrm>
        <a:graphic>
          <a:graphicData uri="http://schemas.openxmlformats.org/drawingml/2006/table">
            <a:tbl>
              <a:tblPr/>
              <a:tblGrid>
                <a:gridCol w="812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2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2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2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6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marL="91439" marR="91439"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A2</a:t>
                      </a:r>
                    </a:p>
                  </a:txBody>
                  <a:tcPr marL="91439" marR="91439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A3</a:t>
                      </a:r>
                    </a:p>
                  </a:txBody>
                  <a:tcPr marL="91439" marR="91439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A4</a:t>
                      </a:r>
                    </a:p>
                  </a:txBody>
                  <a:tcPr marL="91439" marR="91439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A5</a:t>
                      </a:r>
                    </a:p>
                  </a:txBody>
                  <a:tcPr marL="91439" marR="91439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A6</a:t>
                      </a:r>
                    </a:p>
                  </a:txBody>
                  <a:tcPr marL="91439" marR="91439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9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35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35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91439" marR="91439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1439" marR="91439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1439" marR="91439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L="91439" marR="91439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</a:t>
                      </a:r>
                    </a:p>
                  </a:txBody>
                  <a:tcPr marL="91439" marR="91439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" name="Picture 27" descr="t31"/>
          <p:cNvPicPr>
            <a:picLocks noChangeAspect="1" noChangeArrowheads="1"/>
          </p:cNvPicPr>
          <p:nvPr/>
        </p:nvPicPr>
        <p:blipFill rotWithShape="1">
          <a:blip r:embed="rId8" cstate="print"/>
          <a:srcRect r="75128"/>
          <a:stretch/>
        </p:blipFill>
        <p:spPr bwMode="auto">
          <a:xfrm>
            <a:off x="6660232" y="1109611"/>
            <a:ext cx="1728192" cy="188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直接箭头连接符 21"/>
          <p:cNvCxnSpPr/>
          <p:nvPr/>
        </p:nvCxnSpPr>
        <p:spPr bwMode="auto">
          <a:xfrm>
            <a:off x="7167538" y="1610814"/>
            <a:ext cx="1093495" cy="86409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 bwMode="auto">
          <a:xfrm>
            <a:off x="7311554" y="1530111"/>
            <a:ext cx="864096" cy="7287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 bwMode="auto">
          <a:xfrm>
            <a:off x="7599586" y="1610814"/>
            <a:ext cx="661447" cy="5495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989340" y="977018"/>
            <a:ext cx="17363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s[1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][2]=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929313"/>
            <a:ext cx="2133600" cy="457200"/>
          </a:xfrm>
        </p:spPr>
        <p:txBody>
          <a:bodyPr/>
          <a:lstStyle/>
          <a:p>
            <a:pPr>
              <a:defRPr/>
            </a:pPr>
            <a:fld id="{E1EE8F05-8808-4896-934B-33F590ABD582}" type="slidenum">
              <a:rPr lang="en-US" altLang="zh-CN"/>
              <a:t>3</a:t>
            </a:fld>
            <a:endParaRPr lang="en-US" altLang="zh-CN"/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534317" y="1198563"/>
            <a:ext cx="8174037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just"/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动态规划算法</a:t>
            </a:r>
            <a:r>
              <a:rPr lang="en-US" altLang="zh-CN" dirty="0"/>
              <a:t>(Dynamic </a:t>
            </a:r>
            <a:r>
              <a:rPr lang="en-US" altLang="zh-CN" dirty="0" smtClean="0"/>
              <a:t>Programming,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DP</a:t>
            </a:r>
            <a:r>
              <a:rPr lang="en-US" altLang="zh-CN" dirty="0"/>
              <a:t>)</a:t>
            </a:r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分治法类似，其基本思想也是将待求解问题分解成若干个子问题</a:t>
            </a:r>
          </a:p>
        </p:txBody>
      </p:sp>
      <p:sp>
        <p:nvSpPr>
          <p:cNvPr id="284675" name="Rectangle 3"/>
          <p:cNvSpPr>
            <a:spLocks noChangeArrowheads="1"/>
          </p:cNvSpPr>
          <p:nvPr/>
        </p:nvSpPr>
        <p:spPr bwMode="auto">
          <a:xfrm>
            <a:off x="609600" y="2540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黑体" panose="02010609060101010101" pitchFamily="2" charset="-122"/>
              </a:rPr>
              <a:t>算法总体思想</a:t>
            </a:r>
          </a:p>
        </p:txBody>
      </p:sp>
      <p:grpSp>
        <p:nvGrpSpPr>
          <p:cNvPr id="6149" name="Group 4"/>
          <p:cNvGrpSpPr/>
          <p:nvPr/>
        </p:nvGrpSpPr>
        <p:grpSpPr bwMode="auto">
          <a:xfrm>
            <a:off x="428625" y="2900363"/>
            <a:ext cx="8715375" cy="3200400"/>
            <a:chOff x="270" y="2025"/>
            <a:chExt cx="5490" cy="2016"/>
          </a:xfrm>
        </p:grpSpPr>
        <p:sp>
          <p:nvSpPr>
            <p:cNvPr id="6150" name="Oval 5"/>
            <p:cNvSpPr>
              <a:spLocks noChangeArrowheads="1"/>
            </p:cNvSpPr>
            <p:nvPr/>
          </p:nvSpPr>
          <p:spPr bwMode="auto">
            <a:xfrm>
              <a:off x="2699" y="2205"/>
              <a:ext cx="504" cy="3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n</a:t>
              </a:r>
            </a:p>
          </p:txBody>
        </p:sp>
        <p:cxnSp>
          <p:nvCxnSpPr>
            <p:cNvPr id="6151" name="AutoShape 6"/>
            <p:cNvCxnSpPr>
              <a:cxnSpLocks noChangeShapeType="1"/>
              <a:stCxn id="6150" idx="4"/>
              <a:endCxn id="6158" idx="0"/>
            </p:cNvCxnSpPr>
            <p:nvPr/>
          </p:nvCxnSpPr>
          <p:spPr bwMode="auto">
            <a:xfrm>
              <a:off x="2951" y="2595"/>
              <a:ext cx="2281" cy="51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6152" name="AutoShape 7"/>
            <p:cNvCxnSpPr>
              <a:cxnSpLocks noChangeShapeType="1"/>
              <a:stCxn id="6150" idx="4"/>
              <a:endCxn id="6155" idx="0"/>
            </p:cNvCxnSpPr>
            <p:nvPr/>
          </p:nvCxnSpPr>
          <p:spPr bwMode="auto">
            <a:xfrm flipH="1">
              <a:off x="798" y="2595"/>
              <a:ext cx="2153" cy="48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6153" name="AutoShape 8"/>
            <p:cNvCxnSpPr>
              <a:cxnSpLocks noChangeShapeType="1"/>
              <a:stCxn id="6150" idx="4"/>
              <a:endCxn id="6156" idx="0"/>
            </p:cNvCxnSpPr>
            <p:nvPr/>
          </p:nvCxnSpPr>
          <p:spPr bwMode="auto">
            <a:xfrm flipH="1">
              <a:off x="2276" y="2595"/>
              <a:ext cx="675" cy="51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6154" name="AutoShape 9"/>
            <p:cNvCxnSpPr>
              <a:cxnSpLocks noChangeShapeType="1"/>
              <a:stCxn id="6150" idx="4"/>
              <a:endCxn id="6157" idx="0"/>
            </p:cNvCxnSpPr>
            <p:nvPr/>
          </p:nvCxnSpPr>
          <p:spPr bwMode="auto">
            <a:xfrm>
              <a:off x="2951" y="2595"/>
              <a:ext cx="803" cy="51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sp>
          <p:nvSpPr>
            <p:cNvPr id="6155" name="AutoShape 10"/>
            <p:cNvSpPr>
              <a:spLocks noChangeArrowheads="1"/>
            </p:cNvSpPr>
            <p:nvPr/>
          </p:nvSpPr>
          <p:spPr bwMode="auto">
            <a:xfrm>
              <a:off x="270" y="3081"/>
              <a:ext cx="1056" cy="9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T(n/2)</a:t>
              </a:r>
            </a:p>
          </p:txBody>
        </p:sp>
        <p:sp>
          <p:nvSpPr>
            <p:cNvPr id="6156" name="AutoShape 11"/>
            <p:cNvSpPr>
              <a:spLocks noChangeArrowheads="1"/>
            </p:cNvSpPr>
            <p:nvPr/>
          </p:nvSpPr>
          <p:spPr bwMode="auto">
            <a:xfrm>
              <a:off x="1748" y="3113"/>
              <a:ext cx="1056" cy="9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T(n/2)</a:t>
              </a:r>
            </a:p>
          </p:txBody>
        </p:sp>
        <p:sp>
          <p:nvSpPr>
            <p:cNvPr id="6157" name="AutoShape 12"/>
            <p:cNvSpPr>
              <a:spLocks noChangeArrowheads="1"/>
            </p:cNvSpPr>
            <p:nvPr/>
          </p:nvSpPr>
          <p:spPr bwMode="auto">
            <a:xfrm>
              <a:off x="3226" y="3113"/>
              <a:ext cx="1056" cy="9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T(n/2)</a:t>
              </a:r>
            </a:p>
          </p:txBody>
        </p:sp>
        <p:sp>
          <p:nvSpPr>
            <p:cNvPr id="6158" name="AutoShape 13"/>
            <p:cNvSpPr>
              <a:spLocks noChangeArrowheads="1"/>
            </p:cNvSpPr>
            <p:nvPr/>
          </p:nvSpPr>
          <p:spPr bwMode="auto">
            <a:xfrm>
              <a:off x="4704" y="3113"/>
              <a:ext cx="1056" cy="9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T(n/2)</a:t>
              </a:r>
            </a:p>
          </p:txBody>
        </p:sp>
        <p:sp>
          <p:nvSpPr>
            <p:cNvPr id="6159" name="AutoShape 14"/>
            <p:cNvSpPr>
              <a:spLocks noChangeArrowheads="1"/>
            </p:cNvSpPr>
            <p:nvPr/>
          </p:nvSpPr>
          <p:spPr bwMode="auto">
            <a:xfrm>
              <a:off x="384" y="2025"/>
              <a:ext cx="816" cy="67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T(n)</a:t>
              </a:r>
            </a:p>
          </p:txBody>
        </p:sp>
        <p:sp>
          <p:nvSpPr>
            <p:cNvPr id="6160" name="Text Box 15"/>
            <p:cNvSpPr txBox="1">
              <a:spLocks noChangeArrowheads="1"/>
            </p:cNvSpPr>
            <p:nvPr/>
          </p:nvSpPr>
          <p:spPr bwMode="auto">
            <a:xfrm>
              <a:off x="1824" y="2236"/>
              <a:ext cx="672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3200">
                  <a:solidFill>
                    <a:schemeClr val="tx1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DF5C6-E0BE-4961-A04E-0B0BDBCB07AB}" type="slidenum">
              <a:rPr lang="en-US" altLang="zh-CN"/>
              <a:t>30</a:t>
            </a:fld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8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s[3][5]=3;</a:t>
            </a:r>
          </a:p>
          <a:p>
            <a:pPr eaLnBrk="1" hangingPunct="1">
              <a:lnSpc>
                <a:spcPct val="90000"/>
              </a:lnSpc>
            </a:pPr>
            <a:endParaRPr lang="en-US" altLang="zh-CN" sz="18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0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8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s[4][6]=5;</a:t>
            </a:r>
          </a:p>
          <a:p>
            <a:pPr eaLnBrk="1" hangingPunct="1">
              <a:lnSpc>
                <a:spcPct val="90000"/>
              </a:lnSpc>
            </a:pPr>
            <a:endParaRPr lang="en-US" altLang="zh-CN" sz="18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r=4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endParaRPr lang="en-US" altLang="zh-CN" sz="1800" dirty="0" smtClean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18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18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18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8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s[1][4]=3;</a:t>
            </a:r>
          </a:p>
          <a:p>
            <a:pPr eaLnBrk="1" hangingPunct="1">
              <a:lnSpc>
                <a:spcPct val="90000"/>
              </a:lnSpc>
            </a:pPr>
            <a:endParaRPr lang="en-US" altLang="zh-CN" sz="18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18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18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0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1475656" y="892969"/>
          <a:ext cx="62642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1" name="公式" r:id="rId4" imgW="3162300" imgH="444500" progId="Equation.3">
                  <p:embed/>
                </p:oleObj>
              </mc:Choice>
              <mc:Fallback>
                <p:oleObj name="公式" r:id="rId4" imgW="3162300" imgH="4445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892969"/>
                        <a:ext cx="6264275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1619672" y="2251074"/>
          <a:ext cx="626586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2" name="公式" r:id="rId6" imgW="3175000" imgH="419100" progId="Equation.3">
                  <p:embed/>
                </p:oleObj>
              </mc:Choice>
              <mc:Fallback>
                <p:oleObj name="公式" r:id="rId6" imgW="3175000" imgH="4191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251074"/>
                        <a:ext cx="6265862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13"/>
          <p:cNvGraphicFramePr>
            <a:graphicFrameLocks noGrp="1" noChangeAspect="1"/>
          </p:cNvGraphicFramePr>
          <p:nvPr>
            <p:ph sz="half" idx="2"/>
          </p:nvPr>
        </p:nvGraphicFramePr>
        <p:xfrm>
          <a:off x="1619672" y="3638551"/>
          <a:ext cx="570865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3" name="公式" r:id="rId8" imgW="3200400" imgH="673100" progId="Equation.3">
                  <p:embed/>
                </p:oleObj>
              </mc:Choice>
              <mc:Fallback>
                <p:oleObj name="公式" r:id="rId8" imgW="3200400" imgH="6731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638551"/>
                        <a:ext cx="5708650" cy="120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7" descr="t31"/>
          <p:cNvPicPr>
            <a:picLocks noChangeAspect="1" noChangeArrowheads="1"/>
          </p:cNvPicPr>
          <p:nvPr/>
        </p:nvPicPr>
        <p:blipFill rotWithShape="1">
          <a:blip r:embed="rId10" cstate="print"/>
          <a:srcRect r="75128"/>
          <a:stretch/>
        </p:blipFill>
        <p:spPr bwMode="auto">
          <a:xfrm>
            <a:off x="6946236" y="4554538"/>
            <a:ext cx="1728192" cy="188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箭头连接符 10"/>
          <p:cNvCxnSpPr/>
          <p:nvPr/>
        </p:nvCxnSpPr>
        <p:spPr bwMode="auto">
          <a:xfrm>
            <a:off x="7453542" y="5055741"/>
            <a:ext cx="1093495" cy="86409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>
            <a:off x="7597558" y="4975038"/>
            <a:ext cx="864096" cy="7287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>
            <a:off x="7885590" y="5055741"/>
            <a:ext cx="661447" cy="5495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>
            <a:off x="8029606" y="5002886"/>
            <a:ext cx="432048" cy="37689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ADBA57-5FDC-491D-9360-677C866DBDED}" type="slidenum">
              <a:rPr lang="en-US" altLang="zh-CN"/>
              <a:t>31</a:t>
            </a:fld>
            <a:endParaRPr lang="en-US" altLang="zh-CN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078412"/>
          </a:xfrm>
        </p:spPr>
        <p:txBody>
          <a:bodyPr/>
          <a:lstStyle/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4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s[2][5]=3;</a:t>
            </a:r>
          </a:p>
          <a:p>
            <a:pPr eaLnBrk="1" hangingPunct="1"/>
            <a:endParaRPr lang="en-US" altLang="zh-CN" sz="24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4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s[3][6]=3;</a:t>
            </a:r>
          </a:p>
          <a:p>
            <a:pPr eaLnBrk="1" hangingPunct="1"/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r=5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4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4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0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s[1][5]=3;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59" name="Object 6"/>
          <p:cNvGraphicFramePr>
            <a:graphicFrameLocks noChangeAspect="1"/>
          </p:cNvGraphicFramePr>
          <p:nvPr/>
        </p:nvGraphicFramePr>
        <p:xfrm>
          <a:off x="889000" y="908050"/>
          <a:ext cx="549433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37" name="公式" r:id="rId4" imgW="3213100" imgH="596900" progId="Equation.3">
                  <p:embed/>
                </p:oleObj>
              </mc:Choice>
              <mc:Fallback>
                <p:oleObj name="公式" r:id="rId4" imgW="3213100" imgH="5969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908050"/>
                        <a:ext cx="5494338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Rectangle 9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61" name="Object 8"/>
          <p:cNvGraphicFramePr>
            <a:graphicFrameLocks noChangeAspect="1"/>
          </p:cNvGraphicFramePr>
          <p:nvPr/>
        </p:nvGraphicFramePr>
        <p:xfrm>
          <a:off x="900113" y="2349500"/>
          <a:ext cx="5616575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38" name="公式" r:id="rId6" imgW="3213100" imgH="596900" progId="Equation.3">
                  <p:embed/>
                </p:oleObj>
              </mc:Choice>
              <mc:Fallback>
                <p:oleObj name="公式" r:id="rId6" imgW="3213100" imgH="5969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349500"/>
                        <a:ext cx="5616575" cy="1049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Rectangle 11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63" name="Object 10"/>
          <p:cNvGraphicFramePr>
            <a:graphicFrameLocks noChangeAspect="1"/>
          </p:cNvGraphicFramePr>
          <p:nvPr/>
        </p:nvGraphicFramePr>
        <p:xfrm>
          <a:off x="1092200" y="3885406"/>
          <a:ext cx="5424488" cy="145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39" name="公式" r:id="rId8" imgW="2971800" imgH="800100" progId="Equation.3">
                  <p:embed/>
                </p:oleObj>
              </mc:Choice>
              <mc:Fallback>
                <p:oleObj name="公式" r:id="rId8" imgW="2971800" imgH="8001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3885406"/>
                        <a:ext cx="5424488" cy="1458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27" descr="t31"/>
          <p:cNvPicPr>
            <a:picLocks noChangeAspect="1" noChangeArrowheads="1"/>
          </p:cNvPicPr>
          <p:nvPr/>
        </p:nvPicPr>
        <p:blipFill rotWithShape="1">
          <a:blip r:embed="rId10" cstate="print"/>
          <a:srcRect r="75128"/>
          <a:stretch/>
        </p:blipFill>
        <p:spPr bwMode="auto">
          <a:xfrm>
            <a:off x="6876256" y="3885406"/>
            <a:ext cx="1728192" cy="188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直接箭头连接符 14"/>
          <p:cNvCxnSpPr/>
          <p:nvPr/>
        </p:nvCxnSpPr>
        <p:spPr bwMode="auto">
          <a:xfrm>
            <a:off x="7383562" y="4386609"/>
            <a:ext cx="1093495" cy="86409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>
            <a:off x="7527578" y="4305906"/>
            <a:ext cx="864096" cy="7287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 bwMode="auto">
          <a:xfrm>
            <a:off x="7815610" y="4386609"/>
            <a:ext cx="661447" cy="5495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 bwMode="auto">
          <a:xfrm>
            <a:off x="7959626" y="4333754"/>
            <a:ext cx="432048" cy="37689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>
            <a:off x="8164205" y="4305906"/>
            <a:ext cx="286810" cy="28857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FE1140-B067-44FB-B2E8-26998EAC81AA}" type="slidenum">
              <a:rPr lang="en-US" altLang="zh-CN">
                <a:latin typeface="+mn-ea"/>
              </a:rPr>
              <a:t>32</a:t>
            </a:fld>
            <a:endParaRPr lang="en-US" altLang="zh-CN">
              <a:latin typeface="+mn-ea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214438"/>
            <a:ext cx="8229600" cy="4933950"/>
          </a:xfrm>
        </p:spPr>
        <p:txBody>
          <a:bodyPr/>
          <a:lstStyle/>
          <a:p>
            <a:pPr eaLnBrk="1" hangingPunct="1"/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s[2][6]=3;</a:t>
            </a:r>
          </a:p>
          <a:p>
            <a:pPr eaLnBrk="1" hangingPunct="1"/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r=6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s[1][6]=3</a:t>
            </a:r>
          </a:p>
        </p:txBody>
      </p:sp>
      <p:sp>
        <p:nvSpPr>
          <p:cNvPr id="11271" name="Rectangle 5"/>
          <p:cNvSpPr>
            <a:spLocks noChangeArrowheads="1"/>
          </p:cNvSpPr>
          <p:nvPr/>
        </p:nvSpPr>
        <p:spPr bwMode="auto">
          <a:xfrm>
            <a:off x="0" y="-276225"/>
            <a:ext cx="369888" cy="5524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graphicFrame>
        <p:nvGraphicFramePr>
          <p:cNvPr id="24582" name="Object 4"/>
          <p:cNvGraphicFramePr>
            <a:graphicFrameLocks noChangeAspect="1"/>
          </p:cNvGraphicFramePr>
          <p:nvPr/>
        </p:nvGraphicFramePr>
        <p:xfrm>
          <a:off x="900113" y="836613"/>
          <a:ext cx="511175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05" name="公式" r:id="rId4" imgW="3009900" imgH="800100" progId="Equation.3">
                  <p:embed/>
                </p:oleObj>
              </mc:Choice>
              <mc:Fallback>
                <p:oleObj name="公式" r:id="rId4" imgW="3009900" imgH="8001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836613"/>
                        <a:ext cx="5111750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0" y="2662238"/>
            <a:ext cx="369888" cy="5524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graphicFrame>
        <p:nvGraphicFramePr>
          <p:cNvPr id="2458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507999"/>
              </p:ext>
            </p:extLst>
          </p:nvPr>
        </p:nvGraphicFramePr>
        <p:xfrm>
          <a:off x="1691357" y="3214688"/>
          <a:ext cx="4968875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06" name="公式" r:id="rId6" imgW="2971800" imgH="977900" progId="Equation.3">
                  <p:embed/>
                </p:oleObj>
              </mc:Choice>
              <mc:Fallback>
                <p:oleObj name="公式" r:id="rId6" imgW="2971800" imgH="9779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357" y="3214688"/>
                        <a:ext cx="4968875" cy="163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27" descr="t31"/>
          <p:cNvPicPr>
            <a:picLocks noChangeAspect="1" noChangeArrowheads="1"/>
          </p:cNvPicPr>
          <p:nvPr/>
        </p:nvPicPr>
        <p:blipFill rotWithShape="1">
          <a:blip r:embed="rId8" cstate="print"/>
          <a:srcRect r="75128"/>
          <a:stretch/>
        </p:blipFill>
        <p:spPr bwMode="auto">
          <a:xfrm>
            <a:off x="6876256" y="3885406"/>
            <a:ext cx="1728192" cy="188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直接箭头连接符 14"/>
          <p:cNvCxnSpPr/>
          <p:nvPr/>
        </p:nvCxnSpPr>
        <p:spPr bwMode="auto">
          <a:xfrm>
            <a:off x="7383562" y="4386609"/>
            <a:ext cx="1093495" cy="86409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>
            <a:off x="7527578" y="4305906"/>
            <a:ext cx="864096" cy="7287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 bwMode="auto">
          <a:xfrm>
            <a:off x="7815610" y="4386609"/>
            <a:ext cx="661447" cy="5495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 bwMode="auto">
          <a:xfrm>
            <a:off x="7959626" y="4333754"/>
            <a:ext cx="432048" cy="37689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>
            <a:off x="8164205" y="4305906"/>
            <a:ext cx="286810" cy="28857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 bwMode="auto">
          <a:xfrm>
            <a:off x="8391674" y="4305906"/>
            <a:ext cx="85383" cy="80703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kumimoji="0" lang="zh-CN" altLang="en-US" sz="3000" b="0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7C3B9-C4A1-44EB-A7E4-09B702A35F6D}" type="slidenum">
              <a:rPr lang="en-US" altLang="zh-CN" smtClean="0"/>
              <a:t>33</a:t>
            </a:fld>
            <a:endParaRPr lang="en-US" altLang="zh-CN"/>
          </a:p>
        </p:txBody>
      </p:sp>
      <p:pic>
        <p:nvPicPr>
          <p:cNvPr id="5" name="Picture 27" descr="t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780928"/>
            <a:ext cx="6948488" cy="188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683568" y="5262329"/>
            <a:ext cx="908335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从而可知最优乘积次序为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[A1(A2A3)][(A4A5)A6]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626411" y="4578351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600" dirty="0" smtClean="0"/>
              <a:t>s[1][6]=3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905520" y="591563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600" smtClean="0"/>
              <a:t>s[1][3]=1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445186" y="5850178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600" smtClean="0"/>
              <a:t>s[4][6]=5</a:t>
            </a:r>
          </a:p>
        </p:txBody>
      </p:sp>
      <p:cxnSp>
        <p:nvCxnSpPr>
          <p:cNvPr id="15" name="直接箭头连接符 14"/>
          <p:cNvCxnSpPr>
            <a:endCxn id="12" idx="2"/>
          </p:cNvCxnSpPr>
          <p:nvPr/>
        </p:nvCxnSpPr>
        <p:spPr bwMode="auto">
          <a:xfrm flipH="1" flipV="1">
            <a:off x="6116289" y="4916905"/>
            <a:ext cx="270089" cy="45631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3" idx="0"/>
          </p:cNvCxnSpPr>
          <p:nvPr/>
        </p:nvCxnSpPr>
        <p:spPr bwMode="auto">
          <a:xfrm>
            <a:off x="5266371" y="5661248"/>
            <a:ext cx="129027" cy="2543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 bwMode="auto">
          <a:xfrm flipH="1">
            <a:off x="7164288" y="5659297"/>
            <a:ext cx="353258" cy="20943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571500" y="0"/>
            <a:ext cx="5634038" cy="79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构造最优解</a:t>
            </a:r>
            <a:endParaRPr lang="ja-JP" altLang="en-US" sz="34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1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734917"/>
              </p:ext>
            </p:extLst>
          </p:nvPr>
        </p:nvGraphicFramePr>
        <p:xfrm>
          <a:off x="1622922" y="1609176"/>
          <a:ext cx="5357812" cy="849316"/>
        </p:xfrm>
        <a:graphic>
          <a:graphicData uri="http://schemas.openxmlformats.org/drawingml/2006/table">
            <a:tbl>
              <a:tblPr/>
              <a:tblGrid>
                <a:gridCol w="905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7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56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61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1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marL="91439" marR="91439"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A2</a:t>
                      </a:r>
                    </a:p>
                  </a:txBody>
                  <a:tcPr marL="91439" marR="91439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A3</a:t>
                      </a:r>
                    </a:p>
                  </a:txBody>
                  <a:tcPr marL="91439" marR="91439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A4</a:t>
                      </a:r>
                    </a:p>
                  </a:txBody>
                  <a:tcPr marL="91439" marR="91439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A5</a:t>
                      </a:r>
                    </a:p>
                  </a:txBody>
                  <a:tcPr marL="91439" marR="91439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A6</a:t>
                      </a:r>
                    </a:p>
                  </a:txBody>
                  <a:tcPr marL="91439" marR="91439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35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35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91439" marR="91439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1439" marR="91439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1439" marR="91439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L="91439" marR="91439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</a:t>
                      </a:r>
                    </a:p>
                  </a:txBody>
                  <a:tcPr marL="91439" marR="91439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07569" y="997674"/>
            <a:ext cx="3786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例：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个矩阵，其大小分别为：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0001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41E236-E33F-4714-9136-5F21096470ED}" type="slidenum">
              <a:rPr lang="en-US" altLang="zh-CN">
                <a:latin typeface="+mn-ea"/>
              </a:rPr>
              <a:t>34</a:t>
            </a:fld>
            <a:endParaRPr lang="en-US" altLang="zh-CN">
              <a:latin typeface="+mn-ea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1" dirty="0" smtClean="0">
                <a:latin typeface="+mn-ea"/>
                <a:ea typeface="+mn-ea"/>
              </a:rPr>
              <a:t>计算数乘次数</a:t>
            </a:r>
            <a:endParaRPr lang="ja-JP" altLang="en-US" sz="3400" b="1" dirty="0"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071563"/>
            <a:ext cx="8786812" cy="4786312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验证数乘次数如下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数乘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*P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*P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2625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的维数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:P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*P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数乘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*P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*P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5250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(A2A3)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的维数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:P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*P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数乘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*P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*P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的维数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:P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*P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)A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数乘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*P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*P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2500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)A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的维数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:P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*P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))((A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)A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数乘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*P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*P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3750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其维数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:P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*P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eaLnBrk="1" hangingPunct="1">
              <a:lnSpc>
                <a:spcPct val="150000"/>
              </a:lnSpc>
            </a:pPr>
            <a:endParaRPr lang="en-US" altLang="zh-CN" sz="24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故总的数乘次数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2625+5250+1000+2500+3750=15125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0" y="-276225"/>
            <a:ext cx="369888" cy="5524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55976" y="377025"/>
            <a:ext cx="42851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[A1(A2A3)][(A4A5)A6]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65900" y="6243638"/>
            <a:ext cx="2133600" cy="457200"/>
          </a:xfrm>
        </p:spPr>
        <p:txBody>
          <a:bodyPr/>
          <a:lstStyle/>
          <a:p>
            <a:pPr>
              <a:defRPr/>
            </a:pPr>
            <a:fld id="{55995339-05C3-4DB1-9AEA-8A4E6DA135F6}" type="slidenum"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010" name="Rectangle 2"/>
          <p:cNvSpPr>
            <a:spLocks noChangeArrowheads="1"/>
          </p:cNvSpPr>
          <p:nvPr/>
        </p:nvSpPr>
        <p:spPr bwMode="auto">
          <a:xfrm>
            <a:off x="395288" y="112713"/>
            <a:ext cx="6408737" cy="79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3.1 </a:t>
            </a:r>
            <a:r>
              <a:rPr lang="zh-CN" altLang="en-US" sz="3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矩阵连乘问题</a:t>
            </a:r>
            <a:endParaRPr lang="ja-JP" altLang="en-US" sz="3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</a:endParaRPr>
          </a:p>
        </p:txBody>
      </p:sp>
      <p:sp>
        <p:nvSpPr>
          <p:cNvPr id="299011" name="Text Box 3"/>
          <p:cNvSpPr txBox="1">
            <a:spLocks noChangeArrowheads="1"/>
          </p:cNvSpPr>
          <p:nvPr/>
        </p:nvSpPr>
        <p:spPr bwMode="auto">
          <a:xfrm>
            <a:off x="588610" y="922170"/>
            <a:ext cx="7919155" cy="461665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除了自底向上方法，也可以用带有备忘录的自顶向下方法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571500" y="1441237"/>
            <a:ext cx="8040221" cy="1200150"/>
          </a:xfrm>
          <a:prstGeom prst="rect">
            <a:avLst/>
          </a:prstGeom>
          <a:solidFill>
            <a:srgbClr val="FFCC00"/>
          </a:solidFill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>
                <a:schemeClr val="accent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备忘录方法的控制结构与直接递归方法的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控制结构相同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，区别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在于为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每个解过的子问题建立了备忘录以备需要时查看，避免了相同子问题的重复求解。</a:t>
            </a: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571500" y="2662655"/>
            <a:ext cx="8681020" cy="4247317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 anchor="ctr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kumimoji="1"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LookupChain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j)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kumimoji="1"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if (m[i][j] &gt; 0) return m[i][j]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</a:t>
            </a:r>
            <a:r>
              <a:rPr lang="en-US" altLang="zh-CN" sz="1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400" dirty="0"/>
              <a:t>赋</a:t>
            </a:r>
            <a:r>
              <a:rPr lang="en-US" altLang="zh-CN" sz="1400" dirty="0"/>
              <a:t>m[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][j]</a:t>
            </a:r>
            <a:r>
              <a:rPr lang="zh-CN" altLang="en-US" sz="1400" dirty="0"/>
              <a:t>初值为</a:t>
            </a:r>
            <a:r>
              <a:rPr lang="en-US" altLang="zh-CN" sz="1400" dirty="0"/>
              <a:t>-1</a:t>
            </a:r>
            <a:r>
              <a:rPr lang="zh-CN" altLang="en-US" sz="1400" dirty="0"/>
              <a:t>，则若</a:t>
            </a:r>
            <a:r>
              <a:rPr lang="en-US" altLang="zh-CN" sz="1400" dirty="0"/>
              <a:t>m[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][j]&gt;0</a:t>
            </a:r>
            <a:r>
              <a:rPr lang="zh-CN" altLang="en-US" sz="1400" dirty="0"/>
              <a:t>，说明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子问题已解</a:t>
            </a:r>
            <a:endParaRPr lang="en-US" altLang="zh-CN" sz="1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if (</a:t>
            </a:r>
            <a:r>
              <a:rPr kumimoji="1" lang="en-US" altLang="zh-CN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== j) return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</a:t>
            </a:r>
            <a:r>
              <a:rPr kumimoji="1" lang="en-US" altLang="zh-CN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u = </a:t>
            </a:r>
            <a:r>
              <a:rPr kumimoji="1"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LookupChain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(i</a:t>
            </a:r>
            <a:r>
              <a:rPr kumimoji="1"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i) </a:t>
            </a:r>
            <a:r>
              <a:rPr kumimoji="1"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 </a:t>
            </a:r>
            <a:r>
              <a:rPr kumimoji="1"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LookupChain</a:t>
            </a:r>
            <a:r>
              <a:rPr kumimoji="1"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(i+1</a:t>
            </a:r>
            <a:r>
              <a:rPr kumimoji="1"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j) + p[i-1]*p[</a:t>
            </a:r>
            <a:r>
              <a:rPr kumimoji="1" lang="en-US" altLang="zh-CN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]*p[j</a:t>
            </a:r>
            <a:r>
              <a:rPr kumimoji="1"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];   //</a:t>
            </a:r>
            <a:r>
              <a:rPr kumimoji="1"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初始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k=</a:t>
            </a:r>
            <a:r>
              <a:rPr kumimoji="1" lang="en-US" altLang="zh-CN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endParaRPr kumimoji="1"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s[i][j] = i; </a:t>
            </a:r>
            <a:r>
              <a:rPr kumimoji="1"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     </a:t>
            </a:r>
            <a:r>
              <a:rPr lang="en-US" altLang="zh-CN" sz="1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for (</a:t>
            </a:r>
            <a:r>
              <a:rPr kumimoji="1" lang="en-US" altLang="zh-CN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k = i+1; k &lt; j; k++) {   </a:t>
            </a:r>
            <a:r>
              <a:rPr kumimoji="1"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</a:t>
            </a:r>
            <a:r>
              <a:rPr lang="en-US" altLang="zh-CN" sz="1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遍历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kumimoji="1"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</a:t>
            </a:r>
            <a:r>
              <a:rPr kumimoji="1" lang="en-US" altLang="zh-CN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 = </a:t>
            </a:r>
            <a:r>
              <a:rPr kumimoji="1"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LookupChain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(i</a:t>
            </a:r>
            <a:r>
              <a:rPr kumimoji="1"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k) + </a:t>
            </a:r>
            <a:r>
              <a:rPr kumimoji="1"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LookupChain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(k+1</a:t>
            </a:r>
            <a:r>
              <a:rPr kumimoji="1"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j) + p[i-1]*p[k]*p[j];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if (t &lt; u)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u = t;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s[i][j] = k;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</a:t>
            </a:r>
            <a:r>
              <a:rPr lang="en-US" altLang="zh-CN" sz="1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记录最优分解位置</a:t>
            </a:r>
            <a:endParaRPr lang="en-US" altLang="zh-CN" sz="1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m[i][j] = u;    return u;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458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93474-1D8D-4761-9B06-86ACF302DEB0}" type="slidenum">
              <a:rPr lang="en-US" altLang="zh-CN" smtClean="0"/>
              <a:t>36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503931"/>
            <a:ext cx="7342239" cy="3330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39552" y="410777"/>
            <a:ext cx="828092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动态规划的两种实现方式</a:t>
            </a:r>
            <a:endParaRPr lang="en-US" altLang="zh-CN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自顶向下</a:t>
            </a:r>
            <a:r>
              <a:rPr lang="zh-CN" alt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Top-Down</a:t>
            </a:r>
            <a:r>
              <a:rPr lang="zh-CN" alt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，备忘录方法）</a:t>
            </a:r>
          </a:p>
          <a:p>
            <a:pPr marL="914400" lvl="1" indent="-457200">
              <a:buFont typeface="Wingdings" panose="05000000000000000000" pitchFamily="2" charset="2"/>
              <a:buChar char="p"/>
            </a:pPr>
            <a:r>
              <a:rPr lang="zh-CN" alt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从原问题出发，递归分解为子问题，用哈希表或数组缓存已计算的子问题解。</a:t>
            </a:r>
            <a:endParaRPr lang="en-US" altLang="zh-CN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自底向上</a:t>
            </a:r>
            <a:r>
              <a:rPr lang="zh-CN" alt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Bottom-Up</a:t>
            </a:r>
            <a:r>
              <a:rPr lang="zh-CN" alt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，表格法）</a:t>
            </a:r>
            <a:endParaRPr lang="zh-CN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p"/>
            </a:pPr>
            <a:r>
              <a:rPr lang="zh-CN" alt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从最小子问题开始，按依赖顺序逐步计算更大问题的解，通常用数组或表格存储结果。</a:t>
            </a:r>
          </a:p>
        </p:txBody>
      </p:sp>
    </p:spTree>
    <p:extLst>
      <p:ext uri="{BB962C8B-B14F-4D97-AF65-F5344CB8AC3E}">
        <p14:creationId xmlns:p14="http://schemas.microsoft.com/office/powerpoint/2010/main" val="153834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A4A06F-5B1C-4193-8570-D84EF66A7F0D}" type="slidenum">
              <a:rPr lang="en-US" altLang="zh-CN"/>
              <a:t>37</a:t>
            </a:fld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428625"/>
            <a:ext cx="8229600" cy="5715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 smtClean="0"/>
              <a:t>通过应用范例学习动态规划算法设计策略。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）矩阵连乘问题；</a:t>
            </a:r>
            <a:endParaRPr lang="en-US" altLang="zh-CN" sz="2400" dirty="0" smtClean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 smtClean="0"/>
              <a:t>掌握动态规划算法</a:t>
            </a:r>
            <a:r>
              <a:rPr lang="zh-CN" altLang="en-US" sz="2400" dirty="0"/>
              <a:t>的基本要素：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     </a:t>
            </a:r>
            <a:r>
              <a:rPr lang="zh-CN" altLang="en-US" sz="2400" u="sng" dirty="0" smtClean="0">
                <a:solidFill>
                  <a:srgbClr val="FF0000"/>
                </a:solidFill>
              </a:rPr>
              <a:t>最</a:t>
            </a:r>
            <a:r>
              <a:rPr lang="zh-CN" altLang="en-US" sz="2400" u="sng" dirty="0">
                <a:solidFill>
                  <a:srgbClr val="FF0000"/>
                </a:solidFill>
              </a:rPr>
              <a:t>优子结构性质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     </a:t>
            </a:r>
            <a:r>
              <a:rPr lang="zh-CN" altLang="en-US" sz="2400" u="sng" dirty="0" smtClean="0">
                <a:solidFill>
                  <a:srgbClr val="FF0000"/>
                </a:solidFill>
              </a:rPr>
              <a:t>重叠</a:t>
            </a:r>
            <a:r>
              <a:rPr lang="zh-CN" altLang="en-US" sz="2400" u="sng" dirty="0">
                <a:solidFill>
                  <a:srgbClr val="FF0000"/>
                </a:solidFill>
              </a:rPr>
              <a:t>子问题</a:t>
            </a:r>
            <a:r>
              <a:rPr lang="zh-CN" altLang="en-US" sz="2400" u="sng" dirty="0" smtClean="0">
                <a:solidFill>
                  <a:srgbClr val="FF0000"/>
                </a:solidFill>
              </a:rPr>
              <a:t>性质</a:t>
            </a:r>
            <a:endParaRPr lang="en-US" altLang="zh-CN" sz="2400" dirty="0" smtClean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）凸多边形最优三角剖分</a:t>
            </a:r>
            <a:r>
              <a:rPr lang="en-US" altLang="zh-CN" sz="2400" dirty="0" smtClean="0"/>
              <a:t>;</a:t>
            </a:r>
            <a:endParaRPr lang="ja-JP" altLang="en-US" sz="2400" dirty="0" smtClean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/>
              <a:t>）图像压缩；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）最</a:t>
            </a:r>
            <a:r>
              <a:rPr lang="zh-CN" altLang="en-US" sz="2400" dirty="0" smtClean="0"/>
              <a:t>长公共子序列；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</a:t>
            </a:r>
            <a:r>
              <a:rPr lang="en-US" altLang="zh-CN" sz="2400" dirty="0" smtClean="0"/>
              <a:t>0-1</a:t>
            </a:r>
            <a:r>
              <a:rPr lang="zh-CN" altLang="en-US" sz="2400" dirty="0"/>
              <a:t>背包</a:t>
            </a:r>
            <a:r>
              <a:rPr lang="zh-CN" altLang="en-US" sz="2400" dirty="0" smtClean="0"/>
              <a:t>问题</a:t>
            </a:r>
            <a:r>
              <a:rPr lang="en-US" altLang="zh-CN" sz="2400" dirty="0" smtClean="0"/>
              <a:t>;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6</a:t>
            </a:r>
            <a:r>
              <a:rPr lang="zh-CN" altLang="en-US" sz="2400" dirty="0"/>
              <a:t>）最大子段和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/>
              <a:t>7</a:t>
            </a:r>
            <a:r>
              <a:rPr lang="zh-CN" altLang="en-US" sz="2400" dirty="0"/>
              <a:t>）流水作业调度</a:t>
            </a:r>
          </a:p>
          <a:p>
            <a:pPr eaLnBrk="1" hangingPunct="1">
              <a:lnSpc>
                <a:spcPct val="120000"/>
              </a:lnSpc>
              <a:buNone/>
            </a:pPr>
            <a:endParaRPr lang="en-US" altLang="zh-CN" sz="2400" dirty="0" smtClean="0"/>
          </a:p>
          <a:p>
            <a:pPr eaLnBrk="1" hangingPunct="1">
              <a:buNone/>
            </a:pP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0580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B62624-3124-4D12-8521-51401285FD2B}" type="slidenum">
              <a:rPr lang="en-US" altLang="zh-CN">
                <a:latin typeface="+mn-ea"/>
              </a:rPr>
              <a:t>38</a:t>
            </a:fld>
            <a:endParaRPr lang="en-US" altLang="zh-CN">
              <a:latin typeface="+mn-ea"/>
            </a:endParaRPr>
          </a:p>
        </p:txBody>
      </p:sp>
      <p:sp>
        <p:nvSpPr>
          <p:cNvPr id="296962" name="Rectangle 2"/>
          <p:cNvSpPr>
            <a:spLocks noChangeArrowheads="1"/>
          </p:cNvSpPr>
          <p:nvPr/>
        </p:nvSpPr>
        <p:spPr bwMode="auto">
          <a:xfrm>
            <a:off x="563935" y="112712"/>
            <a:ext cx="7056065" cy="79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3.2 </a:t>
            </a:r>
            <a:r>
              <a:rPr lang="zh-CN" altLang="en-US" sz="3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动态规划算法</a:t>
            </a:r>
            <a:r>
              <a:rPr lang="zh-CN" altLang="en-US" sz="3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的基本要素</a:t>
            </a:r>
            <a:endParaRPr lang="ja-JP" altLang="en-US" sz="3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329764" y="943422"/>
            <a:ext cx="3040063" cy="579438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一、最优子结构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467544" y="1772816"/>
            <a:ext cx="8352606" cy="3046988"/>
          </a:xfrm>
          <a:prstGeom prst="rect">
            <a:avLst/>
          </a:prstGeom>
          <a:solidFill>
            <a:srgbClr val="FFCC00"/>
          </a:solidFill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>
                <a:schemeClr val="accent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问题</a:t>
            </a:r>
            <a:r>
              <a:rPr kumimoji="1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的最优解包含着其子问题的最优解。这种性质称为</a:t>
            </a:r>
            <a:r>
              <a:rPr kumimoji="1"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最优子结构性质</a:t>
            </a:r>
            <a:r>
              <a:rPr kumimoji="1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en-US" altLang="zh-CN" sz="24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 typeface="Arial" panose="020B0604020202020204" pitchFamily="34" charset="0"/>
              <a:buChar char="•"/>
              <a:defRPr/>
            </a:pP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利用问题的最优子结构性质，以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自底向上的方式递归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地从子问题的最优解逐步构造出整个问题的最优解。最优子结构是问题能用动态规划算法求解的前提。</a:t>
            </a:r>
          </a:p>
        </p:txBody>
      </p:sp>
      <p:sp>
        <p:nvSpPr>
          <p:cNvPr id="2" name="矩形 1"/>
          <p:cNvSpPr/>
          <p:nvPr/>
        </p:nvSpPr>
        <p:spPr>
          <a:xfrm>
            <a:off x="1115616" y="2702361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最优解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67744" y="2640805"/>
            <a:ext cx="38234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)][(A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9" name="矩形 8"/>
          <p:cNvSpPr/>
          <p:nvPr/>
        </p:nvSpPr>
        <p:spPr>
          <a:xfrm>
            <a:off x="423481" y="5069760"/>
            <a:ext cx="8385926" cy="1569660"/>
          </a:xfrm>
          <a:prstGeom prst="rect">
            <a:avLst/>
          </a:prstGeom>
          <a:solidFill>
            <a:srgbClr val="00FFFF"/>
          </a:solidFill>
          <a:ln w="50800">
            <a:solidFill>
              <a:srgbClr val="FF6600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在分析问题的最优子结构性质时，所用的方法具有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普遍性。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反证法</a:t>
            </a:r>
            <a:r>
              <a:rPr kumimoji="1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：首先假设由问题的最优解导出的子问题的解不是最优的，然后再设法说明在这个假设下可构造出比原问题最优解更好的解，从而导致矛盾。 </a:t>
            </a:r>
          </a:p>
        </p:txBody>
      </p:sp>
    </p:spTree>
    <p:extLst>
      <p:ext uri="{BB962C8B-B14F-4D97-AF65-F5344CB8AC3E}">
        <p14:creationId xmlns:p14="http://schemas.microsoft.com/office/powerpoint/2010/main" val="5641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B62624-3124-4D12-8521-51401285FD2B}" type="slidenum">
              <a:rPr lang="en-US" altLang="zh-CN">
                <a:latin typeface="+mn-ea"/>
              </a:rPr>
              <a:t>39</a:t>
            </a:fld>
            <a:endParaRPr lang="en-US" altLang="zh-CN">
              <a:latin typeface="+mn-ea"/>
            </a:endParaRPr>
          </a:p>
        </p:txBody>
      </p:sp>
      <p:sp>
        <p:nvSpPr>
          <p:cNvPr id="296962" name="Rectangle 2"/>
          <p:cNvSpPr>
            <a:spLocks noChangeArrowheads="1"/>
          </p:cNvSpPr>
          <p:nvPr/>
        </p:nvSpPr>
        <p:spPr bwMode="auto">
          <a:xfrm>
            <a:off x="563935" y="112712"/>
            <a:ext cx="7056065" cy="79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3.2 </a:t>
            </a:r>
            <a:r>
              <a:rPr lang="zh-CN" altLang="en-US" sz="3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动态规划算法</a:t>
            </a:r>
            <a:r>
              <a:rPr lang="zh-CN" altLang="en-US" sz="3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的基本要素</a:t>
            </a:r>
            <a:endParaRPr lang="ja-JP" altLang="en-US" sz="3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329764" y="943422"/>
            <a:ext cx="3040063" cy="579438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一、最优子结构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467544" y="1772816"/>
            <a:ext cx="8352606" cy="3046988"/>
          </a:xfrm>
          <a:prstGeom prst="rect">
            <a:avLst/>
          </a:prstGeom>
          <a:solidFill>
            <a:srgbClr val="FFCC00"/>
          </a:solidFill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>
                <a:schemeClr val="accent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问题</a:t>
            </a:r>
            <a:r>
              <a:rPr kumimoji="1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的最优解包含着其子问题的最优解。这种性质称为</a:t>
            </a:r>
            <a:r>
              <a:rPr kumimoji="1"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最优子结构性质</a:t>
            </a:r>
            <a:r>
              <a:rPr kumimoji="1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en-US" altLang="zh-CN" sz="24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 typeface="Arial" panose="020B0604020202020204" pitchFamily="34" charset="0"/>
              <a:buChar char="•"/>
              <a:defRPr/>
            </a:pP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利用问题的最优子结构性质，以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自底向上的方式递归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地从子问题的最优解逐步构造出整个问题的最优解。最优子结构是问题能用动态规划算法求解的前提。</a:t>
            </a:r>
          </a:p>
        </p:txBody>
      </p:sp>
      <p:sp>
        <p:nvSpPr>
          <p:cNvPr id="2" name="矩形 1"/>
          <p:cNvSpPr/>
          <p:nvPr/>
        </p:nvSpPr>
        <p:spPr>
          <a:xfrm>
            <a:off x="1115616" y="2702361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最优解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67744" y="2640805"/>
            <a:ext cx="38234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)][(A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67544" y="5350668"/>
            <a:ext cx="8352606" cy="830263"/>
          </a:xfrm>
          <a:prstGeom prst="rect">
            <a:avLst/>
          </a:prstGeom>
          <a:solidFill>
            <a:srgbClr val="00FFFF"/>
          </a:solidFill>
          <a:ln w="50800">
            <a:solidFill>
              <a:srgbClr val="FF6600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同一个问题可以有多种</a:t>
            </a:r>
            <a:r>
              <a:rPr kumimoji="1" lang="zh-CN" altLang="zh-CN" sz="2400" dirty="0">
                <a:solidFill>
                  <a:schemeClr val="tx1"/>
                </a:solidFill>
                <a:latin typeface="+mn-ea"/>
                <a:ea typeface="+mn-ea"/>
              </a:rPr>
              <a:t>方式刻划它的最优子结构，有些表示方法的求解速度更快（空间占用小，问题的维度低）</a:t>
            </a:r>
            <a:endParaRPr kumimoji="1"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785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291434" y="1030970"/>
            <a:ext cx="8501063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/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但是在动态规划问题中，经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分解得到的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子问题往往不是互相独立的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。不同子问题的数目常常只有多项式量级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。如果使用分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治法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求解，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有些子问题被重复计算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了许多次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。</a:t>
            </a:r>
          </a:p>
        </p:txBody>
      </p:sp>
      <p:sp>
        <p:nvSpPr>
          <p:cNvPr id="285699" name="Rectangle 3"/>
          <p:cNvSpPr>
            <a:spLocks noChangeArrowheads="1"/>
          </p:cNvSpPr>
          <p:nvPr/>
        </p:nvSpPr>
        <p:spPr bwMode="auto">
          <a:xfrm>
            <a:off x="476865" y="101601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4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黑体" panose="02010609060101010101" pitchFamily="2" charset="-122"/>
              </a:rPr>
              <a:t>算法总体思想</a:t>
            </a:r>
          </a:p>
        </p:txBody>
      </p:sp>
      <p:grpSp>
        <p:nvGrpSpPr>
          <p:cNvPr id="53" name="Group 4"/>
          <p:cNvGrpSpPr/>
          <p:nvPr/>
        </p:nvGrpSpPr>
        <p:grpSpPr bwMode="auto">
          <a:xfrm>
            <a:off x="581818" y="3068960"/>
            <a:ext cx="7983537" cy="2935288"/>
            <a:chOff x="521" y="2204"/>
            <a:chExt cx="5029" cy="1849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2699" y="2204"/>
              <a:ext cx="504" cy="3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n</a:t>
              </a:r>
            </a:p>
          </p:txBody>
        </p:sp>
        <p:cxnSp>
          <p:nvCxnSpPr>
            <p:cNvPr id="55" name="AutoShape 6"/>
            <p:cNvCxnSpPr>
              <a:cxnSpLocks noChangeShapeType="1"/>
              <a:stCxn id="54" idx="4"/>
              <a:endCxn id="81" idx="0"/>
            </p:cNvCxnSpPr>
            <p:nvPr/>
          </p:nvCxnSpPr>
          <p:spPr bwMode="auto">
            <a:xfrm>
              <a:off x="2951" y="2594"/>
              <a:ext cx="2216" cy="557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56" name="AutoShape 7"/>
            <p:cNvCxnSpPr>
              <a:cxnSpLocks noChangeShapeType="1"/>
              <a:stCxn id="54" idx="4"/>
              <a:endCxn id="60" idx="0"/>
            </p:cNvCxnSpPr>
            <p:nvPr/>
          </p:nvCxnSpPr>
          <p:spPr bwMode="auto">
            <a:xfrm flipH="1">
              <a:off x="1051" y="2594"/>
              <a:ext cx="1900" cy="558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57" name="AutoShape 8"/>
            <p:cNvCxnSpPr>
              <a:cxnSpLocks noChangeShapeType="1"/>
              <a:stCxn id="54" idx="4"/>
              <a:endCxn id="69" idx="0"/>
            </p:cNvCxnSpPr>
            <p:nvPr/>
          </p:nvCxnSpPr>
          <p:spPr bwMode="auto">
            <a:xfrm flipH="1">
              <a:off x="2774" y="2594"/>
              <a:ext cx="177" cy="558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58" name="AutoShape 9"/>
            <p:cNvCxnSpPr>
              <a:cxnSpLocks noChangeShapeType="1"/>
              <a:stCxn id="54" idx="4"/>
              <a:endCxn id="74" idx="0"/>
            </p:cNvCxnSpPr>
            <p:nvPr/>
          </p:nvCxnSpPr>
          <p:spPr bwMode="auto">
            <a:xfrm>
              <a:off x="2951" y="2594"/>
              <a:ext cx="811" cy="557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sp>
          <p:nvSpPr>
            <p:cNvPr id="59" name="Text Box 10"/>
            <p:cNvSpPr txBox="1">
              <a:spLocks noChangeArrowheads="1"/>
            </p:cNvSpPr>
            <p:nvPr/>
          </p:nvSpPr>
          <p:spPr bwMode="auto">
            <a:xfrm>
              <a:off x="1824" y="2235"/>
              <a:ext cx="672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3200">
                  <a:solidFill>
                    <a:schemeClr val="tx1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=</a:t>
              </a:r>
            </a:p>
          </p:txBody>
        </p:sp>
        <p:sp>
          <p:nvSpPr>
            <p:cNvPr id="60" name="Oval 11"/>
            <p:cNvSpPr>
              <a:spLocks noChangeArrowheads="1"/>
            </p:cNvSpPr>
            <p:nvPr/>
          </p:nvSpPr>
          <p:spPr bwMode="auto">
            <a:xfrm>
              <a:off x="839" y="3158"/>
              <a:ext cx="423" cy="31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n/2</a:t>
              </a:r>
            </a:p>
          </p:txBody>
        </p:sp>
        <p:cxnSp>
          <p:nvCxnSpPr>
            <p:cNvPr id="61" name="AutoShape 12"/>
            <p:cNvCxnSpPr>
              <a:cxnSpLocks noChangeShapeType="1"/>
              <a:stCxn id="60" idx="4"/>
              <a:endCxn id="68" idx="0"/>
            </p:cNvCxnSpPr>
            <p:nvPr/>
          </p:nvCxnSpPr>
          <p:spPr bwMode="auto">
            <a:xfrm>
              <a:off x="1051" y="3476"/>
              <a:ext cx="1305" cy="40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62" name="AutoShape 13"/>
            <p:cNvCxnSpPr>
              <a:cxnSpLocks noChangeShapeType="1"/>
              <a:stCxn id="60" idx="4"/>
              <a:endCxn id="65" idx="0"/>
            </p:cNvCxnSpPr>
            <p:nvPr/>
          </p:nvCxnSpPr>
          <p:spPr bwMode="auto">
            <a:xfrm flipH="1">
              <a:off x="632" y="3476"/>
              <a:ext cx="419" cy="40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63" name="AutoShape 14"/>
            <p:cNvCxnSpPr>
              <a:cxnSpLocks noChangeShapeType="1"/>
              <a:stCxn id="60" idx="4"/>
              <a:endCxn id="66" idx="0"/>
            </p:cNvCxnSpPr>
            <p:nvPr/>
          </p:nvCxnSpPr>
          <p:spPr bwMode="auto">
            <a:xfrm>
              <a:off x="1051" y="3476"/>
              <a:ext cx="126" cy="40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64" name="AutoShape 15"/>
            <p:cNvCxnSpPr>
              <a:cxnSpLocks noChangeShapeType="1"/>
              <a:stCxn id="60" idx="4"/>
              <a:endCxn id="67" idx="0"/>
            </p:cNvCxnSpPr>
            <p:nvPr/>
          </p:nvCxnSpPr>
          <p:spPr bwMode="auto">
            <a:xfrm>
              <a:off x="1051" y="3476"/>
              <a:ext cx="806" cy="40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sp>
          <p:nvSpPr>
            <p:cNvPr id="65" name="AutoShape 16"/>
            <p:cNvSpPr>
              <a:spLocks noChangeArrowheads="1"/>
            </p:cNvSpPr>
            <p:nvPr/>
          </p:nvSpPr>
          <p:spPr bwMode="auto">
            <a:xfrm>
              <a:off x="521" y="3884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T(n/4)</a:t>
              </a:r>
            </a:p>
          </p:txBody>
        </p:sp>
        <p:sp>
          <p:nvSpPr>
            <p:cNvPr id="66" name="AutoShape 17"/>
            <p:cNvSpPr>
              <a:spLocks noChangeArrowheads="1"/>
            </p:cNvSpPr>
            <p:nvPr/>
          </p:nvSpPr>
          <p:spPr bwMode="auto">
            <a:xfrm>
              <a:off x="1066" y="3884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T(n/4)</a:t>
              </a:r>
            </a:p>
          </p:txBody>
        </p:sp>
        <p:sp>
          <p:nvSpPr>
            <p:cNvPr id="67" name="AutoShape 18"/>
            <p:cNvSpPr>
              <a:spLocks noChangeArrowheads="1"/>
            </p:cNvSpPr>
            <p:nvPr/>
          </p:nvSpPr>
          <p:spPr bwMode="auto">
            <a:xfrm>
              <a:off x="1746" y="3884"/>
              <a:ext cx="222" cy="16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9050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T(n/4)</a:t>
              </a:r>
            </a:p>
          </p:txBody>
        </p:sp>
        <p:sp>
          <p:nvSpPr>
            <p:cNvPr id="68" name="AutoShape 19"/>
            <p:cNvSpPr>
              <a:spLocks noChangeArrowheads="1"/>
            </p:cNvSpPr>
            <p:nvPr/>
          </p:nvSpPr>
          <p:spPr bwMode="auto">
            <a:xfrm>
              <a:off x="2245" y="3884"/>
              <a:ext cx="221" cy="16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9050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T(n/4)</a:t>
              </a:r>
            </a:p>
          </p:txBody>
        </p:sp>
        <p:sp>
          <p:nvSpPr>
            <p:cNvPr id="69" name="Oval 20"/>
            <p:cNvSpPr>
              <a:spLocks noChangeArrowheads="1"/>
            </p:cNvSpPr>
            <p:nvPr/>
          </p:nvSpPr>
          <p:spPr bwMode="auto">
            <a:xfrm>
              <a:off x="2562" y="3158"/>
              <a:ext cx="423" cy="31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n/2</a:t>
              </a:r>
            </a:p>
          </p:txBody>
        </p:sp>
        <p:cxnSp>
          <p:nvCxnSpPr>
            <p:cNvPr id="70" name="AutoShape 21"/>
            <p:cNvCxnSpPr>
              <a:cxnSpLocks noChangeShapeType="1"/>
              <a:stCxn id="69" idx="4"/>
            </p:cNvCxnSpPr>
            <p:nvPr/>
          </p:nvCxnSpPr>
          <p:spPr bwMode="auto">
            <a:xfrm>
              <a:off x="2774" y="3476"/>
              <a:ext cx="483" cy="405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71" name="AutoShape 22"/>
            <p:cNvCxnSpPr>
              <a:cxnSpLocks noChangeShapeType="1"/>
              <a:stCxn id="69" idx="4"/>
              <a:endCxn id="67" idx="0"/>
            </p:cNvCxnSpPr>
            <p:nvPr/>
          </p:nvCxnSpPr>
          <p:spPr bwMode="auto">
            <a:xfrm flipH="1">
              <a:off x="1857" y="3476"/>
              <a:ext cx="917" cy="40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72" name="AutoShape 23"/>
            <p:cNvCxnSpPr>
              <a:cxnSpLocks noChangeShapeType="1"/>
              <a:stCxn id="69" idx="4"/>
              <a:endCxn id="68" idx="0"/>
            </p:cNvCxnSpPr>
            <p:nvPr/>
          </p:nvCxnSpPr>
          <p:spPr bwMode="auto">
            <a:xfrm flipH="1">
              <a:off x="2356" y="3476"/>
              <a:ext cx="418" cy="40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73" name="AutoShape 24"/>
            <p:cNvCxnSpPr>
              <a:cxnSpLocks noChangeShapeType="1"/>
              <a:stCxn id="69" idx="4"/>
              <a:endCxn id="89" idx="0"/>
            </p:cNvCxnSpPr>
            <p:nvPr/>
          </p:nvCxnSpPr>
          <p:spPr bwMode="auto">
            <a:xfrm>
              <a:off x="2774" y="3476"/>
              <a:ext cx="81" cy="40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sp>
          <p:nvSpPr>
            <p:cNvPr id="74" name="Oval 25"/>
            <p:cNvSpPr>
              <a:spLocks noChangeArrowheads="1"/>
            </p:cNvSpPr>
            <p:nvPr/>
          </p:nvSpPr>
          <p:spPr bwMode="auto">
            <a:xfrm>
              <a:off x="3550" y="3157"/>
              <a:ext cx="423" cy="31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n/2</a:t>
              </a:r>
            </a:p>
          </p:txBody>
        </p:sp>
        <p:cxnSp>
          <p:nvCxnSpPr>
            <p:cNvPr id="75" name="AutoShape 26"/>
            <p:cNvCxnSpPr>
              <a:cxnSpLocks noChangeShapeType="1"/>
              <a:stCxn id="74" idx="4"/>
              <a:endCxn id="86" idx="0"/>
            </p:cNvCxnSpPr>
            <p:nvPr/>
          </p:nvCxnSpPr>
          <p:spPr bwMode="auto">
            <a:xfrm>
              <a:off x="3762" y="3475"/>
              <a:ext cx="635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76" name="AutoShape 27"/>
            <p:cNvCxnSpPr>
              <a:cxnSpLocks noChangeShapeType="1"/>
              <a:stCxn id="74" idx="4"/>
            </p:cNvCxnSpPr>
            <p:nvPr/>
          </p:nvCxnSpPr>
          <p:spPr bwMode="auto">
            <a:xfrm flipH="1">
              <a:off x="3218" y="3474"/>
              <a:ext cx="543" cy="405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77" name="AutoShape 28"/>
            <p:cNvCxnSpPr>
              <a:cxnSpLocks noChangeShapeType="1"/>
              <a:stCxn id="74" idx="4"/>
              <a:endCxn id="79" idx="0"/>
            </p:cNvCxnSpPr>
            <p:nvPr/>
          </p:nvCxnSpPr>
          <p:spPr bwMode="auto">
            <a:xfrm flipH="1">
              <a:off x="3671" y="3475"/>
              <a:ext cx="91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78" name="AutoShape 29"/>
            <p:cNvCxnSpPr>
              <a:cxnSpLocks noChangeShapeType="1"/>
              <a:stCxn id="74" idx="4"/>
              <a:endCxn id="80" idx="0"/>
            </p:cNvCxnSpPr>
            <p:nvPr/>
          </p:nvCxnSpPr>
          <p:spPr bwMode="auto">
            <a:xfrm>
              <a:off x="3762" y="3475"/>
              <a:ext cx="272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sp>
          <p:nvSpPr>
            <p:cNvPr id="79" name="AutoShape 30"/>
            <p:cNvSpPr>
              <a:spLocks noChangeArrowheads="1"/>
            </p:cNvSpPr>
            <p:nvPr/>
          </p:nvSpPr>
          <p:spPr bwMode="auto">
            <a:xfrm>
              <a:off x="3560" y="3884"/>
              <a:ext cx="222" cy="16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9050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T(n/4)</a:t>
              </a:r>
            </a:p>
          </p:txBody>
        </p:sp>
        <p:sp>
          <p:nvSpPr>
            <p:cNvPr id="80" name="AutoShape 31"/>
            <p:cNvSpPr>
              <a:spLocks noChangeArrowheads="1"/>
            </p:cNvSpPr>
            <p:nvPr/>
          </p:nvSpPr>
          <p:spPr bwMode="auto">
            <a:xfrm>
              <a:off x="3923" y="3884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T(n/4)</a:t>
              </a:r>
            </a:p>
          </p:txBody>
        </p:sp>
        <p:sp>
          <p:nvSpPr>
            <p:cNvPr id="81" name="Oval 32"/>
            <p:cNvSpPr>
              <a:spLocks noChangeArrowheads="1"/>
            </p:cNvSpPr>
            <p:nvPr/>
          </p:nvSpPr>
          <p:spPr bwMode="auto">
            <a:xfrm>
              <a:off x="4955" y="3157"/>
              <a:ext cx="423" cy="31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n/2</a:t>
              </a:r>
            </a:p>
          </p:txBody>
        </p:sp>
        <p:cxnSp>
          <p:nvCxnSpPr>
            <p:cNvPr id="82" name="AutoShape 33"/>
            <p:cNvCxnSpPr>
              <a:cxnSpLocks noChangeShapeType="1"/>
              <a:stCxn id="81" idx="4"/>
              <a:endCxn id="88" idx="0"/>
            </p:cNvCxnSpPr>
            <p:nvPr/>
          </p:nvCxnSpPr>
          <p:spPr bwMode="auto">
            <a:xfrm>
              <a:off x="5167" y="3475"/>
              <a:ext cx="273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83" name="AutoShape 34"/>
            <p:cNvCxnSpPr>
              <a:cxnSpLocks noChangeShapeType="1"/>
              <a:stCxn id="81" idx="4"/>
              <a:endCxn id="86" idx="0"/>
            </p:cNvCxnSpPr>
            <p:nvPr/>
          </p:nvCxnSpPr>
          <p:spPr bwMode="auto">
            <a:xfrm flipH="1">
              <a:off x="4397" y="3475"/>
              <a:ext cx="770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84" name="AutoShape 35"/>
            <p:cNvCxnSpPr>
              <a:cxnSpLocks noChangeShapeType="1"/>
              <a:stCxn id="81" idx="4"/>
              <a:endCxn id="87" idx="0"/>
            </p:cNvCxnSpPr>
            <p:nvPr/>
          </p:nvCxnSpPr>
          <p:spPr bwMode="auto">
            <a:xfrm flipH="1">
              <a:off x="4851" y="3475"/>
              <a:ext cx="316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85" name="AutoShape 36"/>
            <p:cNvCxnSpPr>
              <a:cxnSpLocks noChangeShapeType="1"/>
              <a:stCxn id="81" idx="4"/>
              <a:endCxn id="79" idx="0"/>
            </p:cNvCxnSpPr>
            <p:nvPr/>
          </p:nvCxnSpPr>
          <p:spPr bwMode="auto">
            <a:xfrm flipH="1">
              <a:off x="3671" y="3475"/>
              <a:ext cx="1496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sp>
          <p:nvSpPr>
            <p:cNvPr id="86" name="AutoShape 37"/>
            <p:cNvSpPr>
              <a:spLocks noChangeArrowheads="1"/>
            </p:cNvSpPr>
            <p:nvPr/>
          </p:nvSpPr>
          <p:spPr bwMode="auto">
            <a:xfrm>
              <a:off x="4286" y="3884"/>
              <a:ext cx="221" cy="16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9050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T(n/4)</a:t>
              </a:r>
            </a:p>
          </p:txBody>
        </p:sp>
        <p:sp>
          <p:nvSpPr>
            <p:cNvPr id="87" name="AutoShape 38"/>
            <p:cNvSpPr>
              <a:spLocks noChangeArrowheads="1"/>
            </p:cNvSpPr>
            <p:nvPr/>
          </p:nvSpPr>
          <p:spPr bwMode="auto">
            <a:xfrm>
              <a:off x="4740" y="3884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T(n/4)</a:t>
              </a:r>
            </a:p>
          </p:txBody>
        </p:sp>
        <p:sp>
          <p:nvSpPr>
            <p:cNvPr id="88" name="AutoShape 39"/>
            <p:cNvSpPr>
              <a:spLocks noChangeArrowheads="1"/>
            </p:cNvSpPr>
            <p:nvPr/>
          </p:nvSpPr>
          <p:spPr bwMode="auto">
            <a:xfrm>
              <a:off x="5329" y="3884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T(n/4)</a:t>
              </a:r>
            </a:p>
          </p:txBody>
        </p:sp>
        <p:sp>
          <p:nvSpPr>
            <p:cNvPr id="89" name="AutoShape 40"/>
            <p:cNvSpPr>
              <a:spLocks noChangeArrowheads="1"/>
            </p:cNvSpPr>
            <p:nvPr/>
          </p:nvSpPr>
          <p:spPr bwMode="auto">
            <a:xfrm>
              <a:off x="2744" y="3884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T(n/4)</a:t>
              </a:r>
            </a:p>
          </p:txBody>
        </p:sp>
        <p:sp>
          <p:nvSpPr>
            <p:cNvPr id="90" name="AutoShape 41"/>
            <p:cNvSpPr>
              <a:spLocks noChangeArrowheads="1"/>
            </p:cNvSpPr>
            <p:nvPr/>
          </p:nvSpPr>
          <p:spPr bwMode="auto">
            <a:xfrm>
              <a:off x="3152" y="3884"/>
              <a:ext cx="221" cy="16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9050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T(n/4)</a:t>
              </a:r>
            </a:p>
          </p:txBody>
        </p:sp>
      </p:grpSp>
      <p:sp>
        <p:nvSpPr>
          <p:cNvPr id="91" name="AutoShape 42"/>
          <p:cNvSpPr>
            <a:spLocks noChangeArrowheads="1"/>
          </p:cNvSpPr>
          <p:nvPr/>
        </p:nvSpPr>
        <p:spPr bwMode="auto">
          <a:xfrm>
            <a:off x="364330" y="2783210"/>
            <a:ext cx="1295400" cy="1066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rPr>
              <a:t>T(n)</a:t>
            </a:r>
          </a:p>
        </p:txBody>
      </p:sp>
      <p:sp>
        <p:nvSpPr>
          <p:cNvPr id="2" name="矩形 1"/>
          <p:cNvSpPr/>
          <p:nvPr/>
        </p:nvSpPr>
        <p:spPr>
          <a:xfrm>
            <a:off x="5817531" y="2830516"/>
            <a:ext cx="3057247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buNone/>
            </a:pPr>
            <a:r>
              <a:rPr lang="zh-CN" altLang="en-US" sz="3200" u="sng" dirty="0"/>
              <a:t>重叠子问题性质</a:t>
            </a:r>
            <a:endParaRPr lang="en-US" altLang="zh-CN" sz="32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31F8E-A9F1-4ADB-968A-F3DAFBFF67BA}" type="slidenum">
              <a:rPr lang="en-US" altLang="zh-CN">
                <a:latin typeface="+mn-ea"/>
              </a:rPr>
              <a:t>40</a:t>
            </a:fld>
            <a:endParaRPr lang="en-US" altLang="zh-CN">
              <a:latin typeface="+mn-ea"/>
            </a:endParaRPr>
          </a:p>
        </p:txBody>
      </p:sp>
      <p:sp>
        <p:nvSpPr>
          <p:cNvPr id="297986" name="Rectangle 2"/>
          <p:cNvSpPr>
            <a:spLocks noChangeArrowheads="1"/>
          </p:cNvSpPr>
          <p:nvPr/>
        </p:nvSpPr>
        <p:spPr bwMode="auto">
          <a:xfrm>
            <a:off x="539527" y="31863"/>
            <a:ext cx="6408737" cy="79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3.2 </a:t>
            </a:r>
            <a:r>
              <a:rPr lang="zh-CN" altLang="en-US" sz="3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动态规划算法</a:t>
            </a:r>
            <a:r>
              <a:rPr lang="zh-CN" altLang="en-US" sz="3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的基本要素</a:t>
            </a:r>
            <a:endParaRPr lang="ja-JP" altLang="en-US" sz="3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97987" name="Text Box 3"/>
          <p:cNvSpPr txBox="1">
            <a:spLocks noChangeArrowheads="1"/>
          </p:cNvSpPr>
          <p:nvPr/>
        </p:nvSpPr>
        <p:spPr bwMode="auto">
          <a:xfrm>
            <a:off x="250825" y="891381"/>
            <a:ext cx="3067050" cy="584200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二、重叠子问题</a:t>
            </a:r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356802" y="1477818"/>
            <a:ext cx="8463669" cy="2677656"/>
          </a:xfrm>
          <a:prstGeom prst="rect">
            <a:avLst/>
          </a:prstGeom>
          <a:solidFill>
            <a:srgbClr val="FFCC00"/>
          </a:solidFill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>
                <a:schemeClr val="accent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递归算法求解问题时，每次产生的子问题并不总是新问题，有些子问题被反复计算多次。</a:t>
            </a:r>
            <a:r>
              <a:rPr kumimoji="1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这种性质称为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子问题的重叠性质</a:t>
            </a:r>
            <a:r>
              <a:rPr kumimoji="1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。</a:t>
            </a: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动态规划算法，对每一个子问题只解一次，而后将其解保存在一个表格中，当再次需要解此子问题时，只是简单地用常数时间查看一下结果。 </a:t>
            </a: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通常不同的子问题个数随问题的大小呈多项式增长。因此用</a:t>
            </a:r>
            <a:r>
              <a:rPr kumimoji="1"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动态规划算法只需要多项式时间</a:t>
            </a:r>
            <a:r>
              <a:rPr kumimoji="1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，从而获得较高的解题效率。 </a:t>
            </a:r>
          </a:p>
        </p:txBody>
      </p:sp>
      <p:grpSp>
        <p:nvGrpSpPr>
          <p:cNvPr id="27654" name="组合 7"/>
          <p:cNvGrpSpPr/>
          <p:nvPr/>
        </p:nvGrpSpPr>
        <p:grpSpPr bwMode="auto">
          <a:xfrm>
            <a:off x="1809064" y="4255720"/>
            <a:ext cx="5395913" cy="2263775"/>
            <a:chOff x="1859864" y="4760049"/>
            <a:chExt cx="5395913" cy="2263775"/>
          </a:xfrm>
        </p:grpSpPr>
        <p:graphicFrame>
          <p:nvGraphicFramePr>
            <p:cNvPr id="2765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9347819"/>
                </p:ext>
              </p:extLst>
            </p:nvPr>
          </p:nvGraphicFramePr>
          <p:xfrm>
            <a:off x="1887854" y="4760049"/>
            <a:ext cx="5329238" cy="2263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15" name="BMP 图像" r:id="rId4" imgW="3429000" imgH="1457325" progId="Paint.Picture">
                    <p:embed/>
                  </p:oleObj>
                </mc:Choice>
                <mc:Fallback>
                  <p:oleObj name="BMP 图像" r:id="rId4" imgW="3429000" imgH="1457325" progId="Paint.Picture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7854" y="4760049"/>
                          <a:ext cx="5329238" cy="2263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189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6" name="Oval 8"/>
            <p:cNvSpPr>
              <a:spLocks noChangeArrowheads="1"/>
            </p:cNvSpPr>
            <p:nvPr/>
          </p:nvSpPr>
          <p:spPr bwMode="auto">
            <a:xfrm>
              <a:off x="1859864" y="5447368"/>
              <a:ext cx="1512888" cy="375227"/>
            </a:xfrm>
            <a:prstGeom prst="ellipse">
              <a:avLst/>
            </a:prstGeom>
            <a:noFill/>
            <a:ln w="28575" algn="ctr">
              <a:solidFill>
                <a:srgbClr val="FF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7" name="Oval 9"/>
            <p:cNvSpPr>
              <a:spLocks noChangeArrowheads="1"/>
            </p:cNvSpPr>
            <p:nvPr/>
          </p:nvSpPr>
          <p:spPr bwMode="auto">
            <a:xfrm>
              <a:off x="3817853" y="5440624"/>
              <a:ext cx="1512887" cy="412750"/>
            </a:xfrm>
            <a:prstGeom prst="ellipse">
              <a:avLst/>
            </a:prstGeom>
            <a:noFill/>
            <a:ln w="28575" algn="ctr">
              <a:solidFill>
                <a:srgbClr val="FF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8" name="Oval 10"/>
            <p:cNvSpPr>
              <a:spLocks noChangeArrowheads="1"/>
            </p:cNvSpPr>
            <p:nvPr/>
          </p:nvSpPr>
          <p:spPr bwMode="auto">
            <a:xfrm>
              <a:off x="5742889" y="5442897"/>
              <a:ext cx="1512888" cy="412750"/>
            </a:xfrm>
            <a:prstGeom prst="ellipse">
              <a:avLst/>
            </a:prstGeom>
            <a:noFill/>
            <a:ln w="28575" algn="ctr">
              <a:solidFill>
                <a:srgbClr val="FF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9" name="Oval 11"/>
            <p:cNvSpPr>
              <a:spLocks noChangeArrowheads="1"/>
            </p:cNvSpPr>
            <p:nvPr/>
          </p:nvSpPr>
          <p:spPr bwMode="auto">
            <a:xfrm>
              <a:off x="2397641" y="5962009"/>
              <a:ext cx="719138" cy="360362"/>
            </a:xfrm>
            <a:prstGeom prst="ellipse">
              <a:avLst/>
            </a:prstGeom>
            <a:noFill/>
            <a:ln w="6350" algn="ctr">
              <a:solidFill>
                <a:srgbClr val="FF33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0" name="Oval 12"/>
            <p:cNvSpPr>
              <a:spLocks noChangeArrowheads="1"/>
            </p:cNvSpPr>
            <p:nvPr/>
          </p:nvSpPr>
          <p:spPr bwMode="auto">
            <a:xfrm>
              <a:off x="3116779" y="5962009"/>
              <a:ext cx="719137" cy="360362"/>
            </a:xfrm>
            <a:prstGeom prst="ellipse">
              <a:avLst/>
            </a:prstGeom>
            <a:noFill/>
            <a:ln w="6350" algn="ctr">
              <a:solidFill>
                <a:srgbClr val="FF33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1" name="Oval 13"/>
            <p:cNvSpPr>
              <a:spLocks noChangeArrowheads="1"/>
            </p:cNvSpPr>
            <p:nvPr/>
          </p:nvSpPr>
          <p:spPr bwMode="auto">
            <a:xfrm>
              <a:off x="3837504" y="5962009"/>
              <a:ext cx="719137" cy="360362"/>
            </a:xfrm>
            <a:prstGeom prst="ellipse">
              <a:avLst/>
            </a:prstGeom>
            <a:noFill/>
            <a:ln w="6350" algn="ctr">
              <a:solidFill>
                <a:srgbClr val="FF33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2" name="Oval 14"/>
            <p:cNvSpPr>
              <a:spLocks noChangeArrowheads="1"/>
            </p:cNvSpPr>
            <p:nvPr/>
          </p:nvSpPr>
          <p:spPr bwMode="auto">
            <a:xfrm>
              <a:off x="4558229" y="5962009"/>
              <a:ext cx="719137" cy="360362"/>
            </a:xfrm>
            <a:prstGeom prst="ellipse">
              <a:avLst/>
            </a:prstGeom>
            <a:noFill/>
            <a:ln w="6350" algn="ctr">
              <a:solidFill>
                <a:srgbClr val="FF33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3" name="Oval 15"/>
            <p:cNvSpPr>
              <a:spLocks noChangeArrowheads="1"/>
            </p:cNvSpPr>
            <p:nvPr/>
          </p:nvSpPr>
          <p:spPr bwMode="auto">
            <a:xfrm>
              <a:off x="5350391" y="5962009"/>
              <a:ext cx="719138" cy="360362"/>
            </a:xfrm>
            <a:prstGeom prst="ellipse">
              <a:avLst/>
            </a:prstGeom>
            <a:noFill/>
            <a:ln w="6350" algn="ctr">
              <a:solidFill>
                <a:srgbClr val="FF33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4" name="Oval 16"/>
            <p:cNvSpPr>
              <a:spLocks noChangeArrowheads="1"/>
            </p:cNvSpPr>
            <p:nvPr/>
          </p:nvSpPr>
          <p:spPr bwMode="auto">
            <a:xfrm>
              <a:off x="6142554" y="5962009"/>
              <a:ext cx="719137" cy="360362"/>
            </a:xfrm>
            <a:prstGeom prst="ellipse">
              <a:avLst/>
            </a:prstGeom>
            <a:noFill/>
            <a:ln w="6350" algn="ctr">
              <a:solidFill>
                <a:srgbClr val="FF33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63" y="228600"/>
            <a:ext cx="8229600" cy="6072188"/>
          </a:xfrm>
        </p:spPr>
        <p:txBody>
          <a:bodyPr/>
          <a:lstStyle/>
          <a:p>
            <a:pPr hangingPunct="1">
              <a:lnSpc>
                <a:spcPct val="120000"/>
              </a:lnSpc>
              <a:buNone/>
            </a:pPr>
            <a:r>
              <a:rPr lang="zh-CN" altLang="en-US" sz="2800" dirty="0" smtClean="0">
                <a:solidFill>
                  <a:srgbClr val="3907F1"/>
                </a:solidFill>
              </a:rPr>
              <a:t>     学习要点</a:t>
            </a:r>
            <a:r>
              <a:rPr lang="en-US" altLang="zh-CN" sz="2800" dirty="0" smtClean="0">
                <a:solidFill>
                  <a:srgbClr val="3907F1"/>
                </a:solidFill>
              </a:rPr>
              <a:t>: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800" dirty="0" smtClean="0"/>
              <a:t>理解动态规划算法的概念。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800" dirty="0" smtClean="0"/>
              <a:t>掌握动态规划算法的基本要素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）最优子结构性质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）重叠子问题性质</a:t>
            </a:r>
            <a:endParaRPr lang="zh-CN" altLang="en-US" sz="2800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800" dirty="0" smtClean="0"/>
              <a:t>掌握设计动态规划算法的步骤。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800" dirty="0" smtClean="0"/>
              <a:t>(1)</a:t>
            </a:r>
            <a:r>
              <a:rPr lang="zh-CN" altLang="en-US" sz="2800" dirty="0" smtClean="0"/>
              <a:t>找出最优解的性质，并刻划其</a:t>
            </a:r>
            <a:r>
              <a:rPr lang="zh-CN" altLang="en-US" sz="2800" dirty="0" smtClean="0">
                <a:solidFill>
                  <a:srgbClr val="FF0000"/>
                </a:solidFill>
              </a:rPr>
              <a:t>结构特征</a:t>
            </a:r>
            <a:r>
              <a:rPr lang="zh-CN" altLang="en-US" sz="2800" dirty="0" smtClean="0"/>
              <a:t>。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800" dirty="0" smtClean="0"/>
              <a:t>(2)</a:t>
            </a:r>
            <a:r>
              <a:rPr lang="zh-CN" altLang="en-US" sz="2800" dirty="0" smtClean="0"/>
              <a:t>递归地</a:t>
            </a:r>
            <a:r>
              <a:rPr lang="zh-CN" altLang="en-US" sz="2800" dirty="0" smtClean="0">
                <a:solidFill>
                  <a:srgbClr val="FF0000"/>
                </a:solidFill>
              </a:rPr>
              <a:t>定义最优值</a:t>
            </a:r>
            <a:r>
              <a:rPr lang="zh-CN" altLang="en-US" sz="2800" dirty="0" smtClean="0"/>
              <a:t>。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800" dirty="0" smtClean="0"/>
              <a:t>(3)</a:t>
            </a:r>
            <a:r>
              <a:rPr lang="zh-CN" altLang="en-US" sz="2800" dirty="0" smtClean="0"/>
              <a:t>以</a:t>
            </a:r>
            <a:r>
              <a:rPr lang="zh-CN" altLang="en-US" sz="2800" dirty="0" smtClean="0">
                <a:solidFill>
                  <a:srgbClr val="FF0000"/>
                </a:solidFill>
              </a:rPr>
              <a:t>自底向上</a:t>
            </a:r>
            <a:r>
              <a:rPr lang="zh-CN" altLang="en-US" sz="2800" dirty="0" smtClean="0"/>
              <a:t>的方式</a:t>
            </a:r>
            <a:r>
              <a:rPr lang="zh-CN" altLang="en-US" sz="2800" dirty="0" smtClean="0">
                <a:solidFill>
                  <a:srgbClr val="FF0000"/>
                </a:solidFill>
              </a:rPr>
              <a:t>计算最优值</a:t>
            </a:r>
            <a:r>
              <a:rPr lang="zh-CN" altLang="en-US" sz="2800" dirty="0" smtClean="0"/>
              <a:t>。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800" dirty="0" smtClean="0"/>
              <a:t>(4)</a:t>
            </a:r>
            <a:r>
              <a:rPr lang="zh-CN" altLang="en-US" sz="2800" dirty="0" smtClean="0"/>
              <a:t>根据计算最优值时的信息，</a:t>
            </a:r>
            <a:r>
              <a:rPr lang="zh-CN" altLang="en-US" sz="2800" u="sng" dirty="0" smtClean="0">
                <a:solidFill>
                  <a:srgbClr val="FF0000"/>
                </a:solidFill>
              </a:rPr>
              <a:t>构造</a:t>
            </a:r>
            <a:r>
              <a:rPr lang="zh-CN" altLang="en-US" sz="2800" dirty="0" smtClean="0">
                <a:solidFill>
                  <a:srgbClr val="FF0000"/>
                </a:solidFill>
              </a:rPr>
              <a:t>最优解</a:t>
            </a:r>
            <a:r>
              <a:rPr lang="zh-CN" altLang="en-US" sz="2800" dirty="0" smtClean="0"/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7262995" y="5689699"/>
            <a:ext cx="1441420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1400" dirty="0" smtClean="0"/>
              <a:t>最优的计算次序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4513263" y="4509120"/>
            <a:ext cx="1620957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1600" dirty="0" smtClean="0"/>
              <a:t>最少的数</a:t>
            </a:r>
            <a:r>
              <a:rPr lang="zh-CN" altLang="en-US" sz="1600" dirty="0"/>
              <a:t>乘次数</a:t>
            </a:r>
          </a:p>
        </p:txBody>
      </p:sp>
      <p:graphicFrame>
        <p:nvGraphicFramePr>
          <p:cNvPr id="6" name="Object 18"/>
          <p:cNvGraphicFramePr>
            <a:graphicFrameLocks noChangeAspect="1"/>
          </p:cNvGraphicFramePr>
          <p:nvPr>
            <p:extLst/>
          </p:nvPr>
        </p:nvGraphicFramePr>
        <p:xfrm>
          <a:off x="7147092" y="6121055"/>
          <a:ext cx="16732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6" name="数式" r:id="rId4" imgW="774065" imgH="203200" progId="Equation.3">
                  <p:embed/>
                </p:oleObj>
              </mc:Choice>
              <mc:Fallback>
                <p:oleObj name="数式" r:id="rId4" imgW="774065" imgH="203200" progId="Equation.3">
                  <p:embed/>
                  <p:pic>
                    <p:nvPicPr>
                      <p:cNvPr id="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7092" y="6121055"/>
                        <a:ext cx="167322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6444208" y="2956917"/>
            <a:ext cx="2480166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1400" dirty="0" smtClean="0"/>
              <a:t>矩阵连乘问题，以</a:t>
            </a:r>
            <a:r>
              <a:rPr lang="en-US" altLang="zh-CN" sz="1400" dirty="0" smtClean="0"/>
              <a:t>ABCD</a:t>
            </a:r>
            <a:r>
              <a:rPr lang="zh-CN" altLang="en-US" sz="1400" dirty="0" smtClean="0"/>
              <a:t>为例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7293827" y="3969365"/>
            <a:ext cx="1210588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1600" dirty="0" smtClean="0"/>
              <a:t>最优子结构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5616183" y="1098083"/>
            <a:ext cx="33552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思考：这两个性质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是问题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的固有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属性？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707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8" grpId="0" animBg="1"/>
      <p:bldP spid="7" grpId="0" animBg="1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A4A06F-5B1C-4193-8570-D84EF66A7F0D}" type="slidenum">
              <a:rPr lang="en-US" altLang="zh-CN"/>
              <a:t>42</a:t>
            </a:fld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428625"/>
            <a:ext cx="8229600" cy="5715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 smtClean="0"/>
              <a:t>通过应用范例学习动态规划算法设计策略。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）矩阵连乘问题；</a:t>
            </a:r>
            <a:endParaRPr lang="en-US" altLang="zh-CN" sz="2400" b="1" dirty="0" smtClean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</a:t>
            </a:r>
            <a:r>
              <a:rPr lang="zh-CN" altLang="en-US" sz="2400" b="1" dirty="0">
                <a:solidFill>
                  <a:srgbClr val="FF0000"/>
                </a:solidFill>
              </a:rPr>
              <a:t>凸多边形最优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三角剖分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;</a:t>
            </a:r>
            <a:endParaRPr lang="ja-JP" altLang="en-US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3</a:t>
            </a:r>
            <a:r>
              <a:rPr lang="zh-CN" altLang="en-US" sz="2400" b="1" dirty="0"/>
              <a:t>）图像压缩；</a:t>
            </a:r>
            <a:endParaRPr lang="en-US" altLang="zh-CN" sz="2400" b="1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4</a:t>
            </a:r>
            <a:r>
              <a:rPr lang="zh-CN" altLang="en-US" sz="2400" b="1" dirty="0"/>
              <a:t>）最长公共子序列</a:t>
            </a:r>
            <a:r>
              <a:rPr lang="zh-CN" altLang="en-US" sz="2400" b="1" dirty="0" smtClean="0"/>
              <a:t>；</a:t>
            </a:r>
            <a:endParaRPr lang="en-US" altLang="zh-CN" sz="2400" b="1" dirty="0" smtClean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）</a:t>
            </a:r>
            <a:r>
              <a:rPr lang="en-US" altLang="zh-CN" sz="2400" b="1" dirty="0"/>
              <a:t>0-1</a:t>
            </a:r>
            <a:r>
              <a:rPr lang="zh-CN" altLang="en-US" sz="2400" b="1" dirty="0"/>
              <a:t>背包问题</a:t>
            </a:r>
            <a:r>
              <a:rPr lang="en-US" altLang="zh-CN" sz="2400" b="1" dirty="0" smtClean="0"/>
              <a:t>;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）最大子段和；</a:t>
            </a:r>
            <a:endParaRPr lang="en-US" altLang="zh-CN" sz="2400" b="1" dirty="0" smtClean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7</a:t>
            </a:r>
            <a:r>
              <a:rPr lang="zh-CN" altLang="en-US" sz="2400" b="1" dirty="0"/>
              <a:t>）流水作业调度</a:t>
            </a:r>
          </a:p>
          <a:p>
            <a:pPr eaLnBrk="1" hangingPunct="1">
              <a:lnSpc>
                <a:spcPct val="120000"/>
              </a:lnSpc>
              <a:buNone/>
            </a:pPr>
            <a:endParaRPr lang="en-US" altLang="zh-CN" sz="2400" b="1" dirty="0" smtClean="0"/>
          </a:p>
          <a:p>
            <a:pPr eaLnBrk="1" hangingPunct="1">
              <a:buNone/>
            </a:pPr>
            <a:endParaRPr lang="zh-CN" alt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28994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3D4A1-9F5B-4363-BC86-5FFBB9675902}" type="slidenum"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468313" y="71438"/>
            <a:ext cx="6408737" cy="79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3.5 </a:t>
            </a:r>
            <a:r>
              <a:rPr lang="zh-CN" altLang="en-US" sz="3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凸多边形</a:t>
            </a:r>
            <a:r>
              <a:rPr lang="zh-CN" altLang="en-US" sz="3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最优三角剖分</a:t>
            </a:r>
            <a:endParaRPr lang="ja-JP" altLang="en-US" sz="3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468312" y="1124744"/>
            <a:ext cx="8496176" cy="397031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用多边形顶点的逆时针序列表示凸多边形，即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P={v</a:t>
            </a:r>
            <a:r>
              <a:rPr lang="en-US" altLang="zh-CN" sz="2400" baseline="-250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,v</a:t>
            </a:r>
            <a:r>
              <a:rPr lang="en-US" altLang="zh-CN" sz="2400" baseline="-250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,…,v</a:t>
            </a:r>
            <a:r>
              <a:rPr lang="en-US" altLang="zh-CN" sz="2400" baseline="-250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n-1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表示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具有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条边的凸多边形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与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是多边形上不相邻的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个顶点，则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线段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err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err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称为多边形的一条弦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。弦将多边形分割成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个多边形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{v</a:t>
            </a:r>
            <a:r>
              <a:rPr lang="en-US" altLang="zh-CN" sz="2400" baseline="-250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,v</a:t>
            </a:r>
            <a:r>
              <a:rPr lang="en-US" altLang="zh-CN" sz="2400" baseline="-250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i+1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,…,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{v</a:t>
            </a:r>
            <a:r>
              <a:rPr lang="en-US" altLang="zh-CN" sz="2400" baseline="-250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,v</a:t>
            </a:r>
            <a:r>
              <a:rPr lang="en-US" altLang="zh-CN" sz="2400" baseline="-250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j+1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,…v</a:t>
            </a:r>
            <a:r>
              <a:rPr lang="en-US" altLang="zh-CN" sz="2400" baseline="-250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凸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多边形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的三角剖分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是将多边形分割成</a:t>
            </a:r>
            <a:r>
              <a:rPr lang="zh-CN" altLang="en-US" sz="2400" u="sng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互不相交的三角形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弦的集合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T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7893" name="Picture 4" descr="t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4787806"/>
            <a:ext cx="47529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714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3D4A1-9F5B-4363-BC86-5FFBB9675902}" type="slidenum"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468313" y="71438"/>
            <a:ext cx="6408737" cy="79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3.5 </a:t>
            </a:r>
            <a:r>
              <a:rPr lang="zh-CN" altLang="en-US" sz="3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凸多边形</a:t>
            </a:r>
            <a:r>
              <a:rPr lang="zh-CN" altLang="en-US" sz="3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最优三角剖分</a:t>
            </a:r>
            <a:endParaRPr lang="ja-JP" altLang="en-US" sz="3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323528" y="1052736"/>
            <a:ext cx="8642350" cy="2308324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凸多边形最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优三角剖分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问题：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给定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凸多边形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，以及定义在由多边形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的三个顶点组成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的三角形上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权函数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w(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要求确定该凸多边形的三角剖分，使得在该三角剖分中诸三角形上权之和为最小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 </a:t>
            </a:r>
          </a:p>
        </p:txBody>
      </p:sp>
      <p:pic>
        <p:nvPicPr>
          <p:cNvPr id="37893" name="Picture 4" descr="t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3861590"/>
            <a:ext cx="47529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549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18E18-FDAE-49C4-982A-FBD335B453E2}" type="slidenum">
              <a:rPr lang="en-US" altLang="zh-CN">
                <a:latin typeface="+mn-ea"/>
              </a:rPr>
              <a:t>45</a:t>
            </a:fld>
            <a:endParaRPr lang="en-US" altLang="zh-CN">
              <a:latin typeface="+mn-ea"/>
            </a:endParaRPr>
          </a:p>
        </p:txBody>
      </p:sp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467544" y="107941"/>
            <a:ext cx="6192688" cy="79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3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）最</a:t>
            </a:r>
            <a:r>
              <a:rPr lang="zh-CN" altLang="en-US" sz="3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优子结构性质</a:t>
            </a:r>
            <a:endParaRPr lang="ja-JP" altLang="en-US" sz="3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107504" y="980728"/>
            <a:ext cx="8928992" cy="3970318"/>
          </a:xfrm>
          <a:prstGeom prst="rect">
            <a:avLst/>
          </a:prstGeom>
          <a:solidFill>
            <a:srgbClr val="FFCC00"/>
          </a:solidFill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凸多边形的最优三角剖分问题有最优子结构性质。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设凸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边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形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P={v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,…,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n-1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最优三角剖分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包含三角形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n-1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1≤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≤n-1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，则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权分为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部分：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三角形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n-1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权，子多边形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,…,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k+1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,…,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的权之和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可以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断言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个子多边形的三角剖分也是最优的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。因为若有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,…,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k+1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,…,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的更小权的三角剖分将导致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不是最优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三角剖分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矛盾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 </a:t>
            </a:r>
          </a:p>
        </p:txBody>
      </p:sp>
      <p:pic>
        <p:nvPicPr>
          <p:cNvPr id="5" name="Picture 4" descr="t33"/>
          <p:cNvPicPr>
            <a:picLocks noChangeAspect="1" noChangeArrowheads="1"/>
          </p:cNvPicPr>
          <p:nvPr/>
        </p:nvPicPr>
        <p:blipFill rotWithShape="1">
          <a:blip r:embed="rId3" cstate="print"/>
          <a:srcRect r="48490"/>
          <a:stretch/>
        </p:blipFill>
        <p:spPr bwMode="auto">
          <a:xfrm>
            <a:off x="4427984" y="4558243"/>
            <a:ext cx="2653535" cy="2064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等腰三角形 1"/>
          <p:cNvSpPr/>
          <p:nvPr/>
        </p:nvSpPr>
        <p:spPr bwMode="auto">
          <a:xfrm rot="12339676">
            <a:off x="5516465" y="4856487"/>
            <a:ext cx="632494" cy="1728232"/>
          </a:xfrm>
          <a:prstGeom prst="triangle">
            <a:avLst>
              <a:gd name="adj" fmla="val 93922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kumimoji="0" lang="zh-CN" altLang="en-US" sz="3000" b="0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80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B659B9-FDD0-4095-92A1-33F8C7665C0C}" type="slidenum"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226" name="Rectangle 2"/>
          <p:cNvSpPr>
            <a:spLocks noChangeArrowheads="1"/>
          </p:cNvSpPr>
          <p:nvPr/>
        </p:nvSpPr>
        <p:spPr bwMode="auto">
          <a:xfrm>
            <a:off x="428625" y="142875"/>
            <a:ext cx="7345363" cy="79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lang="zh-CN" altLang="en-US" sz="3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</a:t>
            </a:r>
            <a:r>
              <a:rPr lang="zh-CN" altLang="en-US" sz="3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优三角剖分的递归结构</a:t>
            </a:r>
            <a:endParaRPr lang="ja-JP" altLang="en-US" sz="3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369888" y="1076184"/>
            <a:ext cx="8589963" cy="4154984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定义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t[</a:t>
            </a:r>
            <a:r>
              <a:rPr lang="en-US" altLang="zh-CN" sz="2200" b="1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][j]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1≤i&lt;</a:t>
            </a:r>
            <a:r>
              <a:rPr lang="en-US" altLang="zh-CN" sz="2200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j≤n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为凸子多边形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{v</a:t>
            </a:r>
            <a:r>
              <a:rPr lang="en-US" altLang="zh-CN" sz="2200" baseline="-250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i-1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,v</a:t>
            </a:r>
            <a:r>
              <a:rPr lang="en-US" altLang="zh-CN" sz="2200" baseline="-250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,…,</a:t>
            </a:r>
            <a:r>
              <a:rPr lang="en-US" altLang="zh-CN" sz="2200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200" baseline="-25000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j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}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的最优三角剖分所对应的权函数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值。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t[</a:t>
            </a:r>
            <a:r>
              <a:rPr lang="en-US" altLang="zh-CN" sz="2200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][j]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的值可以利用最优子结构性质递归地计算。</a:t>
            </a:r>
            <a:endParaRPr lang="en-US" altLang="zh-CN" sz="2200" dirty="0" smtClean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当</a:t>
            </a:r>
            <a:r>
              <a:rPr lang="en-US" altLang="zh-CN" sz="2200" b="1" dirty="0" err="1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200" b="1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=j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时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，退化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的多边形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{v</a:t>
            </a:r>
            <a:r>
              <a:rPr lang="en-US" altLang="zh-CN" sz="2200" baseline="-250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i-1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,v</a:t>
            </a:r>
            <a:r>
              <a:rPr lang="en-US" altLang="zh-CN" sz="2200" baseline="-250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}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 权值为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sz="2200" dirty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当</a:t>
            </a:r>
            <a:r>
              <a:rPr lang="en-US" altLang="zh-CN" sz="2200" b="1" dirty="0" err="1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200" b="1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&lt;j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时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，凸子多边形至少有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个顶点。由最优子结构性质，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t[</a:t>
            </a:r>
            <a:r>
              <a:rPr lang="en-US" altLang="zh-CN" sz="2200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][j]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的值应为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t[</a:t>
            </a:r>
            <a:r>
              <a:rPr lang="en-US" altLang="zh-CN" sz="2200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][k]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的值加上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t[k+1][j]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的值，再加上三角形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200" baseline="-250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i-1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200" baseline="-250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200" baseline="-250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j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的权值，其中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i≤k≤j-1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由于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k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的所有可能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位置有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j-</a:t>
            </a:r>
            <a:r>
              <a:rPr lang="en-US" altLang="zh-CN" sz="2200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个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需要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选出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使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t[</a:t>
            </a:r>
            <a:r>
              <a:rPr lang="en-US" altLang="zh-CN" sz="2200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][j]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值达到最小的位置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2200" dirty="0" smtClean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zh-CN" altLang="en-US" sz="22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由此，</a:t>
            </a:r>
            <a:r>
              <a:rPr lang="en-US" altLang="zh-CN" sz="2200" b="1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t[</a:t>
            </a:r>
            <a:r>
              <a:rPr lang="en-US" altLang="zh-CN" sz="2200" b="1" dirty="0" err="1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][j]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可递归地定义为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0" y="2886075"/>
            <a:ext cx="369888" cy="55245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40966" name="Object 5"/>
          <p:cNvGraphicFramePr>
            <a:graphicFrameLocks noChangeAspect="1"/>
          </p:cNvGraphicFramePr>
          <p:nvPr/>
        </p:nvGraphicFramePr>
        <p:xfrm>
          <a:off x="539552" y="5213350"/>
          <a:ext cx="7848600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8" name="公式" r:id="rId4" imgW="3327400" imgH="533400" progId="Equation.3">
                  <p:embed/>
                </p:oleObj>
              </mc:Choice>
              <mc:Fallback>
                <p:oleObj name="公式" r:id="rId4" imgW="3327400" imgH="533400" progId="Equation.3">
                  <p:embed/>
                  <p:pic>
                    <p:nvPicPr>
                      <p:cNvPr id="4096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213350"/>
                        <a:ext cx="7848600" cy="1258888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/>
          </p:nvPr>
        </p:nvGraphicFramePr>
        <p:xfrm>
          <a:off x="428624" y="3254683"/>
          <a:ext cx="7959527" cy="1328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9" name="数式" r:id="rId6" imgW="3200400" imgH="533400" progId="Equation.3">
                  <p:embed/>
                </p:oleObj>
              </mc:Choice>
              <mc:Fallback>
                <p:oleObj name="数式" r:id="rId6" imgW="3200400" imgH="533400" progId="Equation.3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4" y="3254683"/>
                        <a:ext cx="7959527" cy="132843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027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93474-1D8D-4761-9B06-86ACF302DEB0}" type="slidenum">
              <a:rPr lang="en-US" altLang="zh-CN" smtClean="0"/>
              <a:t>47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1344"/>
          <a:stretch/>
        </p:blipFill>
        <p:spPr>
          <a:xfrm>
            <a:off x="552450" y="1310044"/>
            <a:ext cx="4681648" cy="465277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2450" y="475225"/>
            <a:ext cx="29394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计算最优值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756217" y="404664"/>
            <a:ext cx="2939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构造</a:t>
            </a:r>
            <a:r>
              <a:rPr lang="zh-CN" altLang="en-US" dirty="0"/>
              <a:t>最优</a:t>
            </a:r>
            <a:r>
              <a:rPr lang="zh-CN" altLang="en-US" dirty="0" smtClean="0"/>
              <a:t>三角剖分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796136" y="1426421"/>
            <a:ext cx="30834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400" dirty="0" smtClean="0"/>
              <a:t>S[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][j]</a:t>
            </a:r>
            <a:r>
              <a:rPr lang="zh-CN" altLang="en-US" sz="2400" dirty="0"/>
              <a:t>记录</a:t>
            </a:r>
            <a:r>
              <a:rPr lang="zh-CN" altLang="en-US" sz="2400" dirty="0" smtClean="0"/>
              <a:t>了与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,v</a:t>
            </a:r>
            <a:r>
              <a:rPr lang="en-US" altLang="zh-CN" sz="2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一起构成三角形的第三个顶点的位置。</a:t>
            </a:r>
            <a:endParaRPr lang="zh-CN" altLang="en-US" sz="2400" dirty="0"/>
          </a:p>
        </p:txBody>
      </p:sp>
      <p:sp>
        <p:nvSpPr>
          <p:cNvPr id="8" name="Text Box 30"/>
          <p:cNvSpPr txBox="1">
            <a:spLocks noChangeArrowheads="1"/>
          </p:cNvSpPr>
          <p:nvPr/>
        </p:nvSpPr>
        <p:spPr bwMode="auto">
          <a:xfrm>
            <a:off x="2022165" y="5469031"/>
            <a:ext cx="6673626" cy="1200329"/>
          </a:xfrm>
          <a:prstGeom prst="rect">
            <a:avLst/>
          </a:prstGeom>
          <a:solidFill>
            <a:srgbClr val="00FFFF"/>
          </a:solidFill>
          <a:ln w="50800">
            <a:solidFill>
              <a:srgbClr val="FF6600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算法复杂度分析：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算法主要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计算量取决于算法中对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重循环。循环体内的计算量为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O(1)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，而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重循环的总次数为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O(n</a:t>
            </a:r>
            <a:r>
              <a:rPr lang="en-US" altLang="zh-CN" sz="18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。因此算法的计算时间上界为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O(n</a:t>
            </a:r>
            <a:r>
              <a:rPr lang="en-US" altLang="zh-CN" sz="18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。算法所占用的空间显然为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O(n</a:t>
            </a:r>
            <a:r>
              <a:rPr lang="en-US" altLang="zh-CN" sz="18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88" y="3422270"/>
            <a:ext cx="1715294" cy="161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0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A4A06F-5B1C-4193-8570-D84EF66A7F0D}" type="slidenum">
              <a:rPr lang="en-US" altLang="zh-CN"/>
              <a:t>48</a:t>
            </a:fld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428625"/>
            <a:ext cx="8229600" cy="5715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 smtClean="0"/>
              <a:t>通过应用范例学习动态规划算法设计策略。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）矩阵连乘问题；</a:t>
            </a:r>
            <a:endParaRPr lang="en-US" altLang="zh-CN" sz="2400" b="1" dirty="0" smtClean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</a:t>
            </a:r>
            <a:r>
              <a:rPr lang="zh-CN" altLang="en-US" sz="2400" b="1" dirty="0"/>
              <a:t>凸多边形最优</a:t>
            </a:r>
            <a:r>
              <a:rPr lang="zh-CN" altLang="en-US" sz="2400" b="1" dirty="0" smtClean="0"/>
              <a:t>三角剖分</a:t>
            </a:r>
            <a:r>
              <a:rPr lang="en-US" altLang="zh-CN" sz="2400" b="1" dirty="0" smtClean="0"/>
              <a:t>;</a:t>
            </a:r>
            <a:endParaRPr lang="ja-JP" altLang="en-US" sz="2400" b="1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）</a:t>
            </a:r>
            <a:r>
              <a:rPr lang="zh-CN" altLang="en-US" sz="2400" b="1" dirty="0">
                <a:solidFill>
                  <a:srgbClr val="FF0000"/>
                </a:solidFill>
              </a:rPr>
              <a:t>图像压缩；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）最</a:t>
            </a:r>
            <a:r>
              <a:rPr lang="zh-CN" altLang="en-US" sz="2400" b="1" dirty="0" smtClean="0"/>
              <a:t>长公共子序列；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 smtClean="0"/>
              <a:t>）</a:t>
            </a:r>
            <a:r>
              <a:rPr lang="en-US" altLang="zh-CN" sz="2400" b="1" dirty="0"/>
              <a:t>0-1</a:t>
            </a:r>
            <a:r>
              <a:rPr lang="zh-CN" altLang="en-US" sz="2400" b="1" dirty="0"/>
              <a:t>背包问题</a:t>
            </a:r>
            <a:r>
              <a:rPr lang="zh-CN" altLang="en-US" sz="2400" b="1" spc="-15" dirty="0"/>
              <a:t>；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spc="-15" dirty="0" smtClean="0"/>
              <a:t>（</a:t>
            </a:r>
            <a:r>
              <a:rPr lang="en-US" altLang="zh-CN" sz="2400" b="1" spc="-15" dirty="0" smtClean="0"/>
              <a:t>6</a:t>
            </a:r>
            <a:r>
              <a:rPr lang="zh-CN" altLang="en-US" sz="2400" b="1" spc="-15" dirty="0" smtClean="0"/>
              <a:t>）</a:t>
            </a:r>
            <a:r>
              <a:rPr lang="zh-CN" altLang="en-US" sz="2400" b="1" dirty="0"/>
              <a:t>最大子段和</a:t>
            </a:r>
            <a:r>
              <a:rPr lang="zh-CN" altLang="en-US" sz="2400" b="1" dirty="0" smtClean="0"/>
              <a:t>；</a:t>
            </a:r>
            <a:endParaRPr lang="en-US" altLang="zh-CN" sz="2400" b="1" dirty="0" smtClean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7</a:t>
            </a:r>
            <a:r>
              <a:rPr lang="zh-CN" altLang="en-US" sz="2400" b="1" dirty="0" smtClean="0"/>
              <a:t>）</a:t>
            </a:r>
            <a:r>
              <a:rPr lang="zh-CN" altLang="en-US" sz="2400" b="1" spc="-15" dirty="0" smtClean="0"/>
              <a:t>流水作业调度</a:t>
            </a:r>
            <a:endParaRPr lang="en-US" altLang="zh-CN" sz="2400" b="1" dirty="0" smtClean="0"/>
          </a:p>
          <a:p>
            <a:pPr eaLnBrk="1" hangingPunct="1">
              <a:buNone/>
            </a:pPr>
            <a:endParaRPr lang="zh-CN" alt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20331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3120D-B39F-479A-89CB-9A7F5C25884D}" type="slidenum">
              <a:rPr lang="en-US" altLang="zh-CN">
                <a:latin typeface="+mn-ea"/>
              </a:rPr>
              <a:t>49</a:t>
            </a:fld>
            <a:endParaRPr lang="en-US" altLang="zh-CN" dirty="0">
              <a:latin typeface="+mn-ea"/>
            </a:endParaRPr>
          </a:p>
        </p:txBody>
      </p:sp>
      <p:sp>
        <p:nvSpPr>
          <p:cNvPr id="311298" name="Rectangle 2"/>
          <p:cNvSpPr>
            <a:spLocks noChangeArrowheads="1"/>
          </p:cNvSpPr>
          <p:nvPr/>
        </p:nvSpPr>
        <p:spPr bwMode="auto">
          <a:xfrm>
            <a:off x="571500" y="142875"/>
            <a:ext cx="7345363" cy="79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3.7 </a:t>
            </a:r>
            <a:r>
              <a:rPr lang="zh-CN" altLang="en-US" sz="3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图像</a:t>
            </a:r>
            <a:r>
              <a:rPr lang="zh-CN" altLang="en-US" sz="3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压缩</a:t>
            </a:r>
            <a:endParaRPr lang="ja-JP" altLang="en-US" sz="3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8440" name="Text Box 3"/>
          <p:cNvSpPr txBox="1">
            <a:spLocks noChangeArrowheads="1"/>
          </p:cNvSpPr>
          <p:nvPr/>
        </p:nvSpPr>
        <p:spPr bwMode="auto">
          <a:xfrm>
            <a:off x="452146" y="1221391"/>
            <a:ext cx="8234654" cy="1815882"/>
          </a:xfrm>
          <a:prstGeom prst="rect">
            <a:avLst/>
          </a:prstGeom>
          <a:noFill/>
          <a:ln w="6350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在计算机中常用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像素点的灰度值序列</a:t>
            </a:r>
            <a:r>
              <a:rPr lang="en-US" altLang="zh-CN" sz="2800" dirty="0">
                <a:solidFill>
                  <a:srgbClr val="FF0000"/>
                </a:solidFill>
                <a:latin typeface="+mn-ea"/>
                <a:ea typeface="+mn-ea"/>
              </a:rPr>
              <a:t>{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  <a:ea typeface="+mn-ea"/>
              </a:rPr>
              <a:t>p</a:t>
            </a:r>
            <a:r>
              <a:rPr lang="en-US" altLang="zh-CN" sz="2800" baseline="-25000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  <a:ea typeface="+mn-ea"/>
              </a:rPr>
              <a:t>,p</a:t>
            </a:r>
            <a:r>
              <a:rPr lang="en-US" altLang="zh-CN" sz="2800" baseline="-25000" dirty="0" smtClean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  <a:ea typeface="+mn-ea"/>
              </a:rPr>
              <a:t>,……</a:t>
            </a:r>
            <a:r>
              <a:rPr lang="en-US" altLang="zh-CN" sz="2800" dirty="0" err="1">
                <a:solidFill>
                  <a:srgbClr val="FF0000"/>
                </a:solidFill>
                <a:latin typeface="+mn-ea"/>
                <a:ea typeface="+mn-ea"/>
              </a:rPr>
              <a:t>p</a:t>
            </a:r>
            <a:r>
              <a:rPr lang="en-US" altLang="zh-CN" sz="2800" baseline="-25000" dirty="0" err="1">
                <a:solidFill>
                  <a:srgbClr val="FF0000"/>
                </a:solidFill>
                <a:latin typeface="+mn-ea"/>
                <a:ea typeface="+mn-ea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latin typeface="+mn-ea"/>
                <a:ea typeface="+mn-ea"/>
              </a:rPr>
              <a:t>}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表示图像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。其中整数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p</a:t>
            </a:r>
            <a:r>
              <a:rPr lang="en-US" altLang="zh-CN" sz="2800" baseline="-25000" dirty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,1&lt;=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&lt;=n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，表示像素点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的灰度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值，范围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是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0~255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因此每个像素最多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需要</a:t>
            </a:r>
            <a:r>
              <a:rPr lang="en-US" altLang="zh-CN" sz="2800" dirty="0">
                <a:solidFill>
                  <a:srgbClr val="FF0000"/>
                </a:solidFill>
                <a:latin typeface="+mn-ea"/>
                <a:ea typeface="+mn-ea"/>
              </a:rPr>
              <a:t>8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位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表示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0" y="2937689"/>
            <a:ext cx="370614" cy="553998"/>
          </a:xfrm>
          <a:prstGeom prst="rect">
            <a:avLst/>
          </a:prstGeom>
          <a:noFill/>
          <a:ln w="6350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8134" name="Rectangle 7"/>
          <p:cNvSpPr>
            <a:spLocks noChangeArrowheads="1"/>
          </p:cNvSpPr>
          <p:nvPr/>
        </p:nvSpPr>
        <p:spPr bwMode="auto">
          <a:xfrm>
            <a:off x="0" y="2947214"/>
            <a:ext cx="370614" cy="553998"/>
          </a:xfrm>
          <a:prstGeom prst="rect">
            <a:avLst/>
          </a:prstGeom>
          <a:noFill/>
          <a:ln w="6350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8135" name="Rectangle 9"/>
          <p:cNvSpPr>
            <a:spLocks noChangeArrowheads="1"/>
          </p:cNvSpPr>
          <p:nvPr/>
        </p:nvSpPr>
        <p:spPr bwMode="auto">
          <a:xfrm>
            <a:off x="0" y="-276999"/>
            <a:ext cx="370614" cy="553998"/>
          </a:xfrm>
          <a:prstGeom prst="rect">
            <a:avLst/>
          </a:prstGeom>
          <a:noFill/>
          <a:ln w="6350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8136" name="Rectangle 10"/>
          <p:cNvSpPr>
            <a:spLocks noChangeArrowheads="1"/>
          </p:cNvSpPr>
          <p:nvPr/>
        </p:nvSpPr>
        <p:spPr bwMode="auto">
          <a:xfrm>
            <a:off x="0" y="2937689"/>
            <a:ext cx="370614" cy="553998"/>
          </a:xfrm>
          <a:prstGeom prst="rect">
            <a:avLst/>
          </a:prstGeom>
          <a:noFill/>
          <a:ln w="6350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8137" name="矩形 13"/>
          <p:cNvSpPr>
            <a:spLocks noChangeArrowheads="1"/>
          </p:cNvSpPr>
          <p:nvPr/>
        </p:nvSpPr>
        <p:spPr bwMode="auto">
          <a:xfrm>
            <a:off x="370614" y="2995338"/>
            <a:ext cx="864393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sz="2800" dirty="0">
                <a:latin typeface="+mn-ea"/>
                <a:ea typeface="+mn-ea"/>
              </a:rPr>
              <a:t>一张分辨率为</a:t>
            </a:r>
            <a:r>
              <a:rPr lang="en-US" altLang="zh-CN" sz="2800" dirty="0">
                <a:latin typeface="+mn-ea"/>
                <a:ea typeface="+mn-ea"/>
              </a:rPr>
              <a:t>640 x 480</a:t>
            </a:r>
            <a:r>
              <a:rPr lang="zh-CN" altLang="en-US" sz="2800" dirty="0">
                <a:latin typeface="+mn-ea"/>
                <a:ea typeface="+mn-ea"/>
              </a:rPr>
              <a:t>的图片</a:t>
            </a:r>
            <a:r>
              <a:rPr lang="zh-CN" altLang="en-US" sz="2800" dirty="0" smtClean="0">
                <a:latin typeface="+mn-ea"/>
                <a:ea typeface="+mn-ea"/>
              </a:rPr>
              <a:t>，达到了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  <a:ea typeface="+mn-ea"/>
              </a:rPr>
              <a:t>30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万像素</a:t>
            </a:r>
          </a:p>
        </p:txBody>
      </p:sp>
      <p:pic>
        <p:nvPicPr>
          <p:cNvPr id="4813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3564741"/>
            <a:ext cx="2157647" cy="21736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611560" y="3782506"/>
            <a:ext cx="4628246" cy="13234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如何减少存储空间？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一段连续像素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的最大灰度值比较小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，可以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用较少的位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比如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7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位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来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表示</a:t>
            </a:r>
            <a:endParaRPr lang="en-US" altLang="zh-CN" sz="20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403648" y="579069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79356044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550147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718605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13408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191844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94058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828131"/>
                  </a:ext>
                </a:extLst>
              </a:tr>
            </a:tbl>
          </a:graphicData>
        </a:graphic>
      </p:graphicFrame>
      <p:cxnSp>
        <p:nvCxnSpPr>
          <p:cNvPr id="4" name="直接连接符 3"/>
          <p:cNvCxnSpPr/>
          <p:nvPr/>
        </p:nvCxnSpPr>
        <p:spPr bwMode="auto">
          <a:xfrm>
            <a:off x="5466539" y="5448034"/>
            <a:ext cx="0" cy="1005302"/>
          </a:xfrm>
          <a:prstGeom prst="lin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矩形 4"/>
          <p:cNvSpPr/>
          <p:nvPr/>
        </p:nvSpPr>
        <p:spPr>
          <a:xfrm>
            <a:off x="4963837" y="647341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分成两段</a:t>
            </a:r>
            <a:endParaRPr lang="zh-CN" altLang="en-US" sz="1600" dirty="0">
              <a:latin typeface="+mn-ea"/>
              <a:ea typeface="+mn-ea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3419872" y="5448034"/>
            <a:ext cx="0" cy="1005302"/>
          </a:xfrm>
          <a:prstGeom prst="lin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矩形 15"/>
          <p:cNvSpPr/>
          <p:nvPr/>
        </p:nvSpPr>
        <p:spPr>
          <a:xfrm>
            <a:off x="2848394" y="647341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分成三段</a:t>
            </a:r>
            <a:endParaRPr lang="zh-CN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74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636FF1-A0D7-47C0-84E2-E9059E0415B4}" type="slidenum">
              <a:rPr lang="en-US" altLang="zh-CN"/>
              <a:t>5</a:t>
            </a:fld>
            <a:endParaRPr lang="en-US" altLang="zh-CN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438942" y="1198885"/>
            <a:ext cx="8247857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/>
            <a:r>
              <a:rPr lang="zh-CN" altLang="en-US" sz="2800" b="1" dirty="0">
                <a:solidFill>
                  <a:srgbClr val="FF0000"/>
                </a:solidFill>
                <a:latin typeface="Inter"/>
              </a:rPr>
              <a:t>“以空间换时间”</a:t>
            </a:r>
            <a:endParaRPr lang="en-US" altLang="zh-CN" sz="28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/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能够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保存已解决的子问题的答案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，而在需要时再找出已求得的答案，就可以避免大量重复计算，从而得到多项式时间算法</a:t>
            </a: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 dirty="0"/>
          </a:p>
          <a:p>
            <a:pPr marL="342900" indent="-342900"/>
            <a:endParaRPr lang="zh-CN" altLang="en-US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581818" y="219075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黑体" panose="02010609060101010101" pitchFamily="2" charset="-122"/>
              </a:rPr>
              <a:t>算法总体思想</a:t>
            </a:r>
          </a:p>
        </p:txBody>
      </p:sp>
      <p:grpSp>
        <p:nvGrpSpPr>
          <p:cNvPr id="8197" name="Group 4"/>
          <p:cNvGrpSpPr/>
          <p:nvPr/>
        </p:nvGrpSpPr>
        <p:grpSpPr bwMode="auto">
          <a:xfrm>
            <a:off x="581818" y="3068960"/>
            <a:ext cx="7983537" cy="2935288"/>
            <a:chOff x="521" y="2204"/>
            <a:chExt cx="5029" cy="1849"/>
          </a:xfrm>
        </p:grpSpPr>
        <p:sp>
          <p:nvSpPr>
            <p:cNvPr id="8199" name="Oval 5"/>
            <p:cNvSpPr>
              <a:spLocks noChangeArrowheads="1"/>
            </p:cNvSpPr>
            <p:nvPr/>
          </p:nvSpPr>
          <p:spPr bwMode="auto">
            <a:xfrm>
              <a:off x="2699" y="2204"/>
              <a:ext cx="504" cy="3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n</a:t>
              </a:r>
            </a:p>
          </p:txBody>
        </p:sp>
        <p:cxnSp>
          <p:nvCxnSpPr>
            <p:cNvPr id="8200" name="AutoShape 6"/>
            <p:cNvCxnSpPr>
              <a:cxnSpLocks noChangeShapeType="1"/>
              <a:stCxn id="8199" idx="4"/>
              <a:endCxn id="8226" idx="0"/>
            </p:cNvCxnSpPr>
            <p:nvPr/>
          </p:nvCxnSpPr>
          <p:spPr bwMode="auto">
            <a:xfrm>
              <a:off x="2951" y="2594"/>
              <a:ext cx="2216" cy="557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8201" name="AutoShape 7"/>
            <p:cNvCxnSpPr>
              <a:cxnSpLocks noChangeShapeType="1"/>
              <a:stCxn id="8199" idx="4"/>
              <a:endCxn id="8205" idx="0"/>
            </p:cNvCxnSpPr>
            <p:nvPr/>
          </p:nvCxnSpPr>
          <p:spPr bwMode="auto">
            <a:xfrm flipH="1">
              <a:off x="1051" y="2594"/>
              <a:ext cx="1900" cy="558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8202" name="AutoShape 8"/>
            <p:cNvCxnSpPr>
              <a:cxnSpLocks noChangeShapeType="1"/>
              <a:stCxn id="8199" idx="4"/>
              <a:endCxn id="8214" idx="0"/>
            </p:cNvCxnSpPr>
            <p:nvPr/>
          </p:nvCxnSpPr>
          <p:spPr bwMode="auto">
            <a:xfrm flipH="1">
              <a:off x="2774" y="2594"/>
              <a:ext cx="177" cy="558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8203" name="AutoShape 9"/>
            <p:cNvCxnSpPr>
              <a:cxnSpLocks noChangeShapeType="1"/>
              <a:stCxn id="8199" idx="4"/>
              <a:endCxn id="8219" idx="0"/>
            </p:cNvCxnSpPr>
            <p:nvPr/>
          </p:nvCxnSpPr>
          <p:spPr bwMode="auto">
            <a:xfrm>
              <a:off x="2951" y="2594"/>
              <a:ext cx="811" cy="557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sp>
          <p:nvSpPr>
            <p:cNvPr id="8204" name="Text Box 10"/>
            <p:cNvSpPr txBox="1">
              <a:spLocks noChangeArrowheads="1"/>
            </p:cNvSpPr>
            <p:nvPr/>
          </p:nvSpPr>
          <p:spPr bwMode="auto">
            <a:xfrm>
              <a:off x="1824" y="2235"/>
              <a:ext cx="672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3200">
                  <a:solidFill>
                    <a:schemeClr val="tx1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=</a:t>
              </a:r>
            </a:p>
          </p:txBody>
        </p:sp>
        <p:sp>
          <p:nvSpPr>
            <p:cNvPr id="8205" name="Oval 11"/>
            <p:cNvSpPr>
              <a:spLocks noChangeArrowheads="1"/>
            </p:cNvSpPr>
            <p:nvPr/>
          </p:nvSpPr>
          <p:spPr bwMode="auto">
            <a:xfrm>
              <a:off x="839" y="3158"/>
              <a:ext cx="423" cy="31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n/2</a:t>
              </a:r>
            </a:p>
          </p:txBody>
        </p:sp>
        <p:cxnSp>
          <p:nvCxnSpPr>
            <p:cNvPr id="8206" name="AutoShape 12"/>
            <p:cNvCxnSpPr>
              <a:cxnSpLocks noChangeShapeType="1"/>
              <a:stCxn id="8205" idx="4"/>
              <a:endCxn id="8213" idx="0"/>
            </p:cNvCxnSpPr>
            <p:nvPr/>
          </p:nvCxnSpPr>
          <p:spPr bwMode="auto">
            <a:xfrm>
              <a:off x="1051" y="3476"/>
              <a:ext cx="1305" cy="40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8207" name="AutoShape 13"/>
            <p:cNvCxnSpPr>
              <a:cxnSpLocks noChangeShapeType="1"/>
              <a:stCxn id="8205" idx="4"/>
              <a:endCxn id="8210" idx="0"/>
            </p:cNvCxnSpPr>
            <p:nvPr/>
          </p:nvCxnSpPr>
          <p:spPr bwMode="auto">
            <a:xfrm flipH="1">
              <a:off x="632" y="3476"/>
              <a:ext cx="419" cy="40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8208" name="AutoShape 14"/>
            <p:cNvCxnSpPr>
              <a:cxnSpLocks noChangeShapeType="1"/>
              <a:stCxn id="8205" idx="4"/>
              <a:endCxn id="8211" idx="0"/>
            </p:cNvCxnSpPr>
            <p:nvPr/>
          </p:nvCxnSpPr>
          <p:spPr bwMode="auto">
            <a:xfrm>
              <a:off x="1051" y="3476"/>
              <a:ext cx="126" cy="40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8209" name="AutoShape 15"/>
            <p:cNvCxnSpPr>
              <a:cxnSpLocks noChangeShapeType="1"/>
              <a:stCxn id="8205" idx="4"/>
              <a:endCxn id="8212" idx="0"/>
            </p:cNvCxnSpPr>
            <p:nvPr/>
          </p:nvCxnSpPr>
          <p:spPr bwMode="auto">
            <a:xfrm>
              <a:off x="1051" y="3476"/>
              <a:ext cx="806" cy="40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sp>
          <p:nvSpPr>
            <p:cNvPr id="8210" name="AutoShape 16"/>
            <p:cNvSpPr>
              <a:spLocks noChangeArrowheads="1"/>
            </p:cNvSpPr>
            <p:nvPr/>
          </p:nvSpPr>
          <p:spPr bwMode="auto">
            <a:xfrm>
              <a:off x="521" y="3884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T(n/4)</a:t>
              </a:r>
            </a:p>
          </p:txBody>
        </p:sp>
        <p:sp>
          <p:nvSpPr>
            <p:cNvPr id="8211" name="AutoShape 17"/>
            <p:cNvSpPr>
              <a:spLocks noChangeArrowheads="1"/>
            </p:cNvSpPr>
            <p:nvPr/>
          </p:nvSpPr>
          <p:spPr bwMode="auto">
            <a:xfrm>
              <a:off x="1066" y="3884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T(n/4)</a:t>
              </a:r>
            </a:p>
          </p:txBody>
        </p:sp>
        <p:sp>
          <p:nvSpPr>
            <p:cNvPr id="8212" name="AutoShape 18"/>
            <p:cNvSpPr>
              <a:spLocks noChangeArrowheads="1"/>
            </p:cNvSpPr>
            <p:nvPr/>
          </p:nvSpPr>
          <p:spPr bwMode="auto">
            <a:xfrm>
              <a:off x="1746" y="3884"/>
              <a:ext cx="222" cy="16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9050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T(n/4)</a:t>
              </a:r>
            </a:p>
          </p:txBody>
        </p:sp>
        <p:sp>
          <p:nvSpPr>
            <p:cNvPr id="8213" name="AutoShape 19"/>
            <p:cNvSpPr>
              <a:spLocks noChangeArrowheads="1"/>
            </p:cNvSpPr>
            <p:nvPr/>
          </p:nvSpPr>
          <p:spPr bwMode="auto">
            <a:xfrm>
              <a:off x="2245" y="3884"/>
              <a:ext cx="221" cy="16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9050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T(n/4)</a:t>
              </a:r>
            </a:p>
          </p:txBody>
        </p:sp>
        <p:sp>
          <p:nvSpPr>
            <p:cNvPr id="8214" name="Oval 20"/>
            <p:cNvSpPr>
              <a:spLocks noChangeArrowheads="1"/>
            </p:cNvSpPr>
            <p:nvPr/>
          </p:nvSpPr>
          <p:spPr bwMode="auto">
            <a:xfrm>
              <a:off x="2562" y="3158"/>
              <a:ext cx="423" cy="31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n/2</a:t>
              </a:r>
            </a:p>
          </p:txBody>
        </p:sp>
        <p:cxnSp>
          <p:nvCxnSpPr>
            <p:cNvPr id="8215" name="AutoShape 21"/>
            <p:cNvCxnSpPr>
              <a:cxnSpLocks noChangeShapeType="1"/>
              <a:stCxn id="8214" idx="4"/>
            </p:cNvCxnSpPr>
            <p:nvPr/>
          </p:nvCxnSpPr>
          <p:spPr bwMode="auto">
            <a:xfrm>
              <a:off x="2774" y="3476"/>
              <a:ext cx="483" cy="405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8216" name="AutoShape 22"/>
            <p:cNvCxnSpPr>
              <a:cxnSpLocks noChangeShapeType="1"/>
              <a:stCxn id="8214" idx="4"/>
              <a:endCxn id="8212" idx="0"/>
            </p:cNvCxnSpPr>
            <p:nvPr/>
          </p:nvCxnSpPr>
          <p:spPr bwMode="auto">
            <a:xfrm flipH="1">
              <a:off x="1857" y="3476"/>
              <a:ext cx="917" cy="40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8217" name="AutoShape 23"/>
            <p:cNvCxnSpPr>
              <a:cxnSpLocks noChangeShapeType="1"/>
              <a:stCxn id="8214" idx="4"/>
              <a:endCxn id="8213" idx="0"/>
            </p:cNvCxnSpPr>
            <p:nvPr/>
          </p:nvCxnSpPr>
          <p:spPr bwMode="auto">
            <a:xfrm flipH="1">
              <a:off x="2356" y="3476"/>
              <a:ext cx="418" cy="40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8218" name="AutoShape 24"/>
            <p:cNvCxnSpPr>
              <a:cxnSpLocks noChangeShapeType="1"/>
              <a:stCxn id="8214" idx="4"/>
              <a:endCxn id="8234" idx="0"/>
            </p:cNvCxnSpPr>
            <p:nvPr/>
          </p:nvCxnSpPr>
          <p:spPr bwMode="auto">
            <a:xfrm>
              <a:off x="2774" y="3476"/>
              <a:ext cx="81" cy="40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sp>
          <p:nvSpPr>
            <p:cNvPr id="8219" name="Oval 25"/>
            <p:cNvSpPr>
              <a:spLocks noChangeArrowheads="1"/>
            </p:cNvSpPr>
            <p:nvPr/>
          </p:nvSpPr>
          <p:spPr bwMode="auto">
            <a:xfrm>
              <a:off x="3550" y="3157"/>
              <a:ext cx="423" cy="31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n/2</a:t>
              </a:r>
            </a:p>
          </p:txBody>
        </p:sp>
        <p:cxnSp>
          <p:nvCxnSpPr>
            <p:cNvPr id="8220" name="AutoShape 26"/>
            <p:cNvCxnSpPr>
              <a:cxnSpLocks noChangeShapeType="1"/>
              <a:stCxn id="8219" idx="4"/>
              <a:endCxn id="8231" idx="0"/>
            </p:cNvCxnSpPr>
            <p:nvPr/>
          </p:nvCxnSpPr>
          <p:spPr bwMode="auto">
            <a:xfrm>
              <a:off x="3762" y="3475"/>
              <a:ext cx="635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8221" name="AutoShape 27"/>
            <p:cNvCxnSpPr>
              <a:cxnSpLocks noChangeShapeType="1"/>
              <a:stCxn id="8219" idx="4"/>
            </p:cNvCxnSpPr>
            <p:nvPr/>
          </p:nvCxnSpPr>
          <p:spPr bwMode="auto">
            <a:xfrm flipH="1">
              <a:off x="3218" y="3474"/>
              <a:ext cx="543" cy="405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8222" name="AutoShape 28"/>
            <p:cNvCxnSpPr>
              <a:cxnSpLocks noChangeShapeType="1"/>
              <a:stCxn id="8219" idx="4"/>
              <a:endCxn id="8224" idx="0"/>
            </p:cNvCxnSpPr>
            <p:nvPr/>
          </p:nvCxnSpPr>
          <p:spPr bwMode="auto">
            <a:xfrm flipH="1">
              <a:off x="3671" y="3475"/>
              <a:ext cx="91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8223" name="AutoShape 29"/>
            <p:cNvCxnSpPr>
              <a:cxnSpLocks noChangeShapeType="1"/>
              <a:stCxn id="8219" idx="4"/>
              <a:endCxn id="8225" idx="0"/>
            </p:cNvCxnSpPr>
            <p:nvPr/>
          </p:nvCxnSpPr>
          <p:spPr bwMode="auto">
            <a:xfrm>
              <a:off x="3762" y="3475"/>
              <a:ext cx="272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sp>
          <p:nvSpPr>
            <p:cNvPr id="8224" name="AutoShape 30"/>
            <p:cNvSpPr>
              <a:spLocks noChangeArrowheads="1"/>
            </p:cNvSpPr>
            <p:nvPr/>
          </p:nvSpPr>
          <p:spPr bwMode="auto">
            <a:xfrm>
              <a:off x="3560" y="3884"/>
              <a:ext cx="222" cy="16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9050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T(n/4)</a:t>
              </a:r>
            </a:p>
          </p:txBody>
        </p:sp>
        <p:sp>
          <p:nvSpPr>
            <p:cNvPr id="8225" name="AutoShape 31"/>
            <p:cNvSpPr>
              <a:spLocks noChangeArrowheads="1"/>
            </p:cNvSpPr>
            <p:nvPr/>
          </p:nvSpPr>
          <p:spPr bwMode="auto">
            <a:xfrm>
              <a:off x="3923" y="3884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T(n/4)</a:t>
              </a:r>
            </a:p>
          </p:txBody>
        </p:sp>
        <p:sp>
          <p:nvSpPr>
            <p:cNvPr id="8226" name="Oval 32"/>
            <p:cNvSpPr>
              <a:spLocks noChangeArrowheads="1"/>
            </p:cNvSpPr>
            <p:nvPr/>
          </p:nvSpPr>
          <p:spPr bwMode="auto">
            <a:xfrm>
              <a:off x="4955" y="3157"/>
              <a:ext cx="423" cy="31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n/2</a:t>
              </a:r>
            </a:p>
          </p:txBody>
        </p:sp>
        <p:cxnSp>
          <p:nvCxnSpPr>
            <p:cNvPr id="8227" name="AutoShape 33"/>
            <p:cNvCxnSpPr>
              <a:cxnSpLocks noChangeShapeType="1"/>
              <a:stCxn id="8226" idx="4"/>
              <a:endCxn id="8233" idx="0"/>
            </p:cNvCxnSpPr>
            <p:nvPr/>
          </p:nvCxnSpPr>
          <p:spPr bwMode="auto">
            <a:xfrm>
              <a:off x="5167" y="3475"/>
              <a:ext cx="273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8228" name="AutoShape 34"/>
            <p:cNvCxnSpPr>
              <a:cxnSpLocks noChangeShapeType="1"/>
              <a:stCxn id="8226" idx="4"/>
              <a:endCxn id="8231" idx="0"/>
            </p:cNvCxnSpPr>
            <p:nvPr/>
          </p:nvCxnSpPr>
          <p:spPr bwMode="auto">
            <a:xfrm flipH="1">
              <a:off x="4397" y="3475"/>
              <a:ext cx="770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8229" name="AutoShape 35"/>
            <p:cNvCxnSpPr>
              <a:cxnSpLocks noChangeShapeType="1"/>
              <a:stCxn id="8226" idx="4"/>
              <a:endCxn id="8232" idx="0"/>
            </p:cNvCxnSpPr>
            <p:nvPr/>
          </p:nvCxnSpPr>
          <p:spPr bwMode="auto">
            <a:xfrm flipH="1">
              <a:off x="4851" y="3475"/>
              <a:ext cx="316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8230" name="AutoShape 36"/>
            <p:cNvCxnSpPr>
              <a:cxnSpLocks noChangeShapeType="1"/>
              <a:stCxn id="8226" idx="4"/>
              <a:endCxn id="8224" idx="0"/>
            </p:cNvCxnSpPr>
            <p:nvPr/>
          </p:nvCxnSpPr>
          <p:spPr bwMode="auto">
            <a:xfrm flipH="1">
              <a:off x="3671" y="3475"/>
              <a:ext cx="1496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sp>
          <p:nvSpPr>
            <p:cNvPr id="8231" name="AutoShape 37"/>
            <p:cNvSpPr>
              <a:spLocks noChangeArrowheads="1"/>
            </p:cNvSpPr>
            <p:nvPr/>
          </p:nvSpPr>
          <p:spPr bwMode="auto">
            <a:xfrm>
              <a:off x="4286" y="3884"/>
              <a:ext cx="221" cy="16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9050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T(n/4)</a:t>
              </a:r>
            </a:p>
          </p:txBody>
        </p:sp>
        <p:sp>
          <p:nvSpPr>
            <p:cNvPr id="8232" name="AutoShape 38"/>
            <p:cNvSpPr>
              <a:spLocks noChangeArrowheads="1"/>
            </p:cNvSpPr>
            <p:nvPr/>
          </p:nvSpPr>
          <p:spPr bwMode="auto">
            <a:xfrm>
              <a:off x="4740" y="3884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T(n/4)</a:t>
              </a:r>
            </a:p>
          </p:txBody>
        </p:sp>
        <p:sp>
          <p:nvSpPr>
            <p:cNvPr id="8233" name="AutoShape 39"/>
            <p:cNvSpPr>
              <a:spLocks noChangeArrowheads="1"/>
            </p:cNvSpPr>
            <p:nvPr/>
          </p:nvSpPr>
          <p:spPr bwMode="auto">
            <a:xfrm>
              <a:off x="5329" y="3884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T(n/4)</a:t>
              </a:r>
            </a:p>
          </p:txBody>
        </p:sp>
        <p:sp>
          <p:nvSpPr>
            <p:cNvPr id="8234" name="AutoShape 40"/>
            <p:cNvSpPr>
              <a:spLocks noChangeArrowheads="1"/>
            </p:cNvSpPr>
            <p:nvPr/>
          </p:nvSpPr>
          <p:spPr bwMode="auto">
            <a:xfrm>
              <a:off x="2744" y="3884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T(n/4)</a:t>
              </a:r>
            </a:p>
          </p:txBody>
        </p:sp>
        <p:sp>
          <p:nvSpPr>
            <p:cNvPr id="8235" name="AutoShape 41"/>
            <p:cNvSpPr>
              <a:spLocks noChangeArrowheads="1"/>
            </p:cNvSpPr>
            <p:nvPr/>
          </p:nvSpPr>
          <p:spPr bwMode="auto">
            <a:xfrm>
              <a:off x="3152" y="3884"/>
              <a:ext cx="221" cy="16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9050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T(n/4)</a:t>
              </a:r>
            </a:p>
          </p:txBody>
        </p:sp>
      </p:grpSp>
      <p:sp>
        <p:nvSpPr>
          <p:cNvPr id="8198" name="AutoShape 42"/>
          <p:cNvSpPr>
            <a:spLocks noChangeArrowheads="1"/>
          </p:cNvSpPr>
          <p:nvPr/>
        </p:nvSpPr>
        <p:spPr bwMode="auto">
          <a:xfrm>
            <a:off x="364330" y="2783210"/>
            <a:ext cx="1295400" cy="1066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chemeClr val="tx1"/>
                </a:solidFill>
                <a:latin typeface="Arial Rounded MT Bold" panose="020F0704030504030204" pitchFamily="34" charset="0"/>
                <a:ea typeface="宋体" panose="02010600030101010101" pitchFamily="2" charset="-122"/>
              </a:rPr>
              <a:t>T(n)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6D64F4-1B6E-4298-8B6A-E3ADEC4D40FE}" type="slidenum">
              <a:rPr lang="en-US" altLang="zh-CN" smtClean="0">
                <a:latin typeface="+mn-ea"/>
              </a:rPr>
              <a:t>50</a:t>
            </a:fld>
            <a:endParaRPr lang="en-US" altLang="zh-CN" dirty="0">
              <a:latin typeface="+mn-ea"/>
            </a:endParaRP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23528" y="1009650"/>
            <a:ext cx="8501062" cy="4093428"/>
          </a:xfrm>
          <a:prstGeom prst="rect">
            <a:avLst/>
          </a:prstGeom>
          <a:noFill/>
          <a:ln w="6350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给定图像像素点序列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{p</a:t>
            </a:r>
            <a:r>
              <a:rPr lang="en-US" altLang="zh-CN" sz="2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,p</a:t>
            </a:r>
            <a:r>
              <a:rPr lang="en-US" altLang="zh-CN" sz="2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,…,</a:t>
            </a:r>
            <a:r>
              <a:rPr lang="en-US" altLang="zh-CN" sz="26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sz="26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r>
              <a:rPr lang="zh-CN" alt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0≤p</a:t>
            </a:r>
            <a:r>
              <a:rPr lang="en-US" altLang="zh-CN" sz="2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≤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255</a:t>
            </a:r>
            <a:r>
              <a:rPr lang="zh-CN" alt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变位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压缩存储格式</a:t>
            </a:r>
            <a:r>
              <a:rPr lang="zh-CN" alt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将序列</a:t>
            </a:r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分割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成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个连续段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lang="en-US" altLang="zh-CN" sz="2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,S</a:t>
            </a:r>
            <a:r>
              <a:rPr lang="en-US" altLang="zh-CN" sz="2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,…,S</a:t>
            </a:r>
            <a:r>
              <a:rPr lang="en-US" altLang="zh-CN" sz="2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26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</a:t>
            </a:r>
            <a:r>
              <a:rPr lang="en-US" altLang="zh-CN" sz="26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个像素段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lang="en-US" altLang="zh-CN" sz="2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(1≤i≤m)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l[</a:t>
            </a:r>
            <a:r>
              <a:rPr lang="en-US" altLang="zh-CN" sz="26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</a:t>
            </a:r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像素</a:t>
            </a:r>
            <a:r>
              <a:rPr lang="zh-CN" alt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，该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段中每个像素</a:t>
            </a:r>
            <a:r>
              <a:rPr lang="zh-CN" alt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都用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b[</a:t>
            </a:r>
            <a:r>
              <a:rPr lang="en-US" altLang="zh-CN" sz="2600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</a:t>
            </a:r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表示</a:t>
            </a:r>
            <a:r>
              <a:rPr lang="zh-CN" alt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b[</a:t>
            </a:r>
            <a:r>
              <a:rPr lang="en-US" altLang="zh-CN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r>
              <a:rPr lang="zh-CN" alt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。即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需要用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位表示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b[</a:t>
            </a:r>
            <a:r>
              <a:rPr lang="en-US" altLang="zh-CN" sz="26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r>
              <a:rPr lang="zh-CN" alt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</a:t>
            </a:r>
            <a:r>
              <a:rPr lang="zh-CN" altLang="en-US" sz="2600" u="sng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每</a:t>
            </a:r>
            <a:r>
              <a:rPr lang="zh-CN" altLang="en-US" sz="2600" u="sng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段不超过</a:t>
            </a:r>
            <a:r>
              <a:rPr lang="en-US" altLang="zh-CN" sz="2600" u="sng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256</a:t>
            </a:r>
            <a:r>
              <a:rPr lang="zh-CN" altLang="en-US" sz="2600" u="sng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</a:t>
            </a:r>
            <a:r>
              <a:rPr lang="zh-CN" altLang="en-US" sz="2600" u="sng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像素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，即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l[</a:t>
            </a:r>
            <a:r>
              <a:rPr lang="en-US" altLang="zh-CN" sz="26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255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，则需要用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位表示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l[</a:t>
            </a:r>
            <a:r>
              <a:rPr lang="en-US" altLang="zh-CN" sz="26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r>
              <a:rPr lang="zh-CN" alt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。因此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</a:t>
            </a:r>
            <a:r>
              <a:rPr lang="en-US" altLang="zh-CN" sz="2600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个像素段所需的存储空间</a:t>
            </a:r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l[</a:t>
            </a:r>
            <a:r>
              <a:rPr lang="en-US" altLang="zh-CN" sz="26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]*b[</a:t>
            </a:r>
            <a:r>
              <a:rPr lang="en-US" altLang="zh-CN" sz="26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]+8+3</a:t>
            </a:r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26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6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28625" y="214313"/>
            <a:ext cx="7345363" cy="79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图像压缩</a:t>
            </a:r>
            <a:endParaRPr lang="ja-JP" altLang="en-US" sz="3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4983643"/>
            <a:ext cx="825817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 smtClean="0">
                <a:solidFill>
                  <a:srgbClr val="FF0000"/>
                </a:solidFill>
                <a:latin typeface="+mn-ea"/>
                <a:ea typeface="+mn-ea"/>
              </a:rPr>
              <a:t>图</a:t>
            </a:r>
            <a:r>
              <a:rPr lang="zh-CN" altLang="en-US" sz="2600" dirty="0">
                <a:solidFill>
                  <a:srgbClr val="FF0000"/>
                </a:solidFill>
                <a:latin typeface="+mn-ea"/>
                <a:ea typeface="+mn-ea"/>
              </a:rPr>
              <a:t>像</a:t>
            </a:r>
            <a:r>
              <a:rPr lang="zh-CN" altLang="en-US" sz="2600" b="1" dirty="0" smtClean="0">
                <a:solidFill>
                  <a:srgbClr val="FF0000"/>
                </a:solidFill>
                <a:latin typeface="+mn-ea"/>
                <a:ea typeface="+mn-ea"/>
              </a:rPr>
              <a:t>压缩问题</a:t>
            </a:r>
            <a:r>
              <a:rPr lang="zh-CN" altLang="en-US" sz="2600" dirty="0" smtClean="0">
                <a:solidFill>
                  <a:srgbClr val="FF0000"/>
                </a:solidFill>
                <a:latin typeface="+mn-ea"/>
                <a:ea typeface="+mn-ea"/>
              </a:rPr>
              <a:t>：要求</a:t>
            </a:r>
            <a:r>
              <a:rPr lang="zh-CN" altLang="en-US" sz="2600" dirty="0">
                <a:solidFill>
                  <a:srgbClr val="FF0000"/>
                </a:solidFill>
                <a:latin typeface="+mn-ea"/>
                <a:ea typeface="+mn-ea"/>
              </a:rPr>
              <a:t>确定像素序列</a:t>
            </a:r>
            <a:r>
              <a:rPr lang="en-US" altLang="zh-CN" sz="2600" dirty="0">
                <a:solidFill>
                  <a:srgbClr val="FF0000"/>
                </a:solidFill>
                <a:latin typeface="+mn-ea"/>
                <a:ea typeface="+mn-ea"/>
              </a:rPr>
              <a:t>{p</a:t>
            </a:r>
            <a:r>
              <a:rPr lang="en-US" altLang="zh-CN" sz="2600" baseline="-25000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en-US" altLang="zh-CN" sz="2600" dirty="0">
                <a:solidFill>
                  <a:srgbClr val="FF0000"/>
                </a:solidFill>
                <a:latin typeface="+mn-ea"/>
                <a:ea typeface="+mn-ea"/>
              </a:rPr>
              <a:t>,p</a:t>
            </a:r>
            <a:r>
              <a:rPr lang="en-US" altLang="zh-CN" sz="2600" baseline="-25000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en-US" altLang="zh-CN" sz="2600" dirty="0">
                <a:solidFill>
                  <a:srgbClr val="FF0000"/>
                </a:solidFill>
                <a:latin typeface="+mn-ea"/>
                <a:ea typeface="+mn-ea"/>
              </a:rPr>
              <a:t>,…,</a:t>
            </a:r>
            <a:r>
              <a:rPr lang="en-US" altLang="zh-CN" sz="2600" dirty="0" err="1">
                <a:solidFill>
                  <a:srgbClr val="FF0000"/>
                </a:solidFill>
                <a:latin typeface="+mn-ea"/>
                <a:ea typeface="+mn-ea"/>
              </a:rPr>
              <a:t>p</a:t>
            </a:r>
            <a:r>
              <a:rPr lang="en-US" altLang="zh-CN" sz="2600" baseline="-25000" dirty="0" err="1">
                <a:solidFill>
                  <a:srgbClr val="FF0000"/>
                </a:solidFill>
                <a:latin typeface="+mn-ea"/>
                <a:ea typeface="+mn-ea"/>
              </a:rPr>
              <a:t>n</a:t>
            </a:r>
            <a:r>
              <a:rPr lang="en-US" altLang="zh-CN" sz="2600" dirty="0">
                <a:solidFill>
                  <a:srgbClr val="FF0000"/>
                </a:solidFill>
                <a:latin typeface="+mn-ea"/>
                <a:ea typeface="+mn-ea"/>
              </a:rPr>
              <a:t>}</a:t>
            </a:r>
            <a:r>
              <a:rPr lang="zh-CN" altLang="en-US" sz="2600" dirty="0">
                <a:solidFill>
                  <a:srgbClr val="FF0000"/>
                </a:solidFill>
                <a:latin typeface="+mn-ea"/>
                <a:ea typeface="+mn-ea"/>
              </a:rPr>
              <a:t>的最优分段，使得依此分段所需的存储空间最少</a:t>
            </a:r>
            <a:r>
              <a:rPr lang="zh-CN" altLang="en-US" sz="2600" dirty="0" smtClean="0">
                <a:solidFill>
                  <a:srgbClr val="FF0000"/>
                </a:solidFill>
                <a:latin typeface="+mn-ea"/>
                <a:ea typeface="+mn-ea"/>
              </a:rPr>
              <a:t>。</a:t>
            </a:r>
            <a:endParaRPr lang="zh-CN" altLang="en-US" sz="26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343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F2E09E-EDCD-4132-9710-3CD36E6959B6}" type="slidenum">
              <a:rPr lang="en-US" altLang="zh-CN"/>
              <a:t>51</a:t>
            </a:fld>
            <a:endParaRPr lang="en-US" altLang="zh-CN"/>
          </a:p>
        </p:txBody>
      </p:sp>
      <p:sp>
        <p:nvSpPr>
          <p:cNvPr id="312322" name="Rectangle 2"/>
          <p:cNvSpPr>
            <a:spLocks noChangeArrowheads="1"/>
          </p:cNvSpPr>
          <p:nvPr/>
        </p:nvSpPr>
        <p:spPr bwMode="auto">
          <a:xfrm>
            <a:off x="500063" y="214313"/>
            <a:ext cx="5152057" cy="714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最优子结构性质证明</a:t>
            </a:r>
            <a:endParaRPr lang="ja-JP" altLang="en-US" sz="3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</a:endParaRP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214313" y="948521"/>
            <a:ext cx="8318127" cy="707886"/>
          </a:xfrm>
          <a:prstGeom prst="rect">
            <a:avLst/>
          </a:prstGeom>
          <a:noFill/>
          <a:ln w="6350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命题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：图像压缩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问题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{p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,p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,…,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优分段的任意子问题必须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是对应子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序列的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最优压缩方案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。即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全局最优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解包含子问题的最优解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 w="6350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 w="6350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4313" y="1590261"/>
            <a:ext cx="8476008" cy="4708981"/>
          </a:xfrm>
          <a:prstGeom prst="rect">
            <a:avLst/>
          </a:prstGeom>
          <a:noFill/>
          <a:ln w="6350" algn="ctr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归纳法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证明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归纳基础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(n=1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唯一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划分是 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，显然是最优解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归纳假设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：假设对于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所有子序列长度 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≤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，最优子结构性质成立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归纳步骤：需证明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对于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长度为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k+1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的子序列，最优子结构性质仍成立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、设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,S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,…,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{p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,p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,…,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k+1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最优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划分，最后一段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覆盖子序列 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{p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,…,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k+1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 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≤i≤k+1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），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2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、反证法：假设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,S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,…,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m-1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不是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,p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,…,p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i-1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的最优划分，即存在更优的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划分，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则可以为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{p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,p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,…,p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k+1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构造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一个新的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划分，其存储空间是小于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,S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,…,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，这与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,S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,…,S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{p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,p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,…,p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k+1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的最优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划分矛盾。因此，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,S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,…,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m-1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{p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,p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,…,p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i-1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的最优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划分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47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F2E09E-EDCD-4132-9710-3CD36E6959B6}" type="slidenum"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322" name="Rectangle 2"/>
          <p:cNvSpPr>
            <a:spLocks noChangeArrowheads="1"/>
          </p:cNvSpPr>
          <p:nvPr/>
        </p:nvSpPr>
        <p:spPr bwMode="auto">
          <a:xfrm>
            <a:off x="500063" y="214313"/>
            <a:ext cx="2389187" cy="714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图像压缩</a:t>
            </a:r>
            <a:endParaRPr lang="ja-JP" altLang="en-US" sz="3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214313" y="1079004"/>
            <a:ext cx="8929687" cy="4893647"/>
          </a:xfrm>
          <a:prstGeom prst="rect">
            <a:avLst/>
          </a:prstGeom>
          <a:noFill/>
          <a:ln w="635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1≤i≤n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是像素序列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{p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,…,p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最优分段所需的存储位数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，则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s[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前</a:t>
            </a:r>
            <a:r>
              <a:rPr lang="en-US" altLang="zh-CN" sz="2400" u="sng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-k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的存储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位数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s[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-k]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加上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后</a:t>
            </a:r>
            <a:r>
              <a:rPr lang="en-US" altLang="zh-CN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个的</a:t>
            </a:r>
            <a:r>
              <a:rPr lang="zh-CN" altLang="en-US" sz="2400" u="sng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存储</a:t>
            </a:r>
            <a:r>
              <a:rPr lang="zh-CN" altLang="en-US" sz="2400" u="sng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位数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1&lt;=k&lt;=min{i,256}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最优子结构性质易知：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                       为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到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中最大的值需要的比特位数。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0" y="3004364"/>
            <a:ext cx="370614" cy="553998"/>
          </a:xfrm>
          <a:prstGeom prst="rect">
            <a:avLst/>
          </a:prstGeom>
          <a:noFill/>
          <a:ln w="6350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51206" name="Object 5"/>
          <p:cNvGraphicFramePr>
            <a:graphicFrameLocks noChangeAspect="1"/>
          </p:cNvGraphicFramePr>
          <p:nvPr>
            <p:extLst/>
          </p:nvPr>
        </p:nvGraphicFramePr>
        <p:xfrm>
          <a:off x="1043781" y="4547075"/>
          <a:ext cx="7056437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8" name="公式" r:id="rId4" imgW="3187700" imgH="292100" progId="Equation.3">
                  <p:embed/>
                </p:oleObj>
              </mc:Choice>
              <mc:Fallback>
                <p:oleObj name="公式" r:id="rId4" imgW="3187700" imgH="292100" progId="Equation.3">
                  <p:embed/>
                  <p:pic>
                    <p:nvPicPr>
                      <p:cNvPr id="5120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781" y="4547075"/>
                        <a:ext cx="7056437" cy="65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0" y="2961501"/>
            <a:ext cx="370614" cy="553998"/>
          </a:xfrm>
          <a:prstGeom prst="rect">
            <a:avLst/>
          </a:prstGeom>
          <a:noFill/>
          <a:ln w="6350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51208" name="Object 7"/>
          <p:cNvGraphicFramePr>
            <a:graphicFrameLocks noChangeAspect="1"/>
          </p:cNvGraphicFramePr>
          <p:nvPr>
            <p:extLst/>
          </p:nvPr>
        </p:nvGraphicFramePr>
        <p:xfrm>
          <a:off x="214313" y="5390589"/>
          <a:ext cx="38608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9" name="公式" r:id="rId6" imgW="2019300" imgH="406400" progId="Equation.3">
                  <p:embed/>
                </p:oleObj>
              </mc:Choice>
              <mc:Fallback>
                <p:oleObj name="公式" r:id="rId6" imgW="2019300" imgH="406400" progId="Equation.3">
                  <p:embed/>
                  <p:pic>
                    <p:nvPicPr>
                      <p:cNvPr id="5120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90589"/>
                        <a:ext cx="3860800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214313" y="3933056"/>
            <a:ext cx="8822183" cy="244827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kumimoji="0" lang="zh-CN" altLang="en-US" sz="3000" b="0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844811"/>
              </p:ext>
            </p:extLst>
          </p:nvPr>
        </p:nvGraphicFramePr>
        <p:xfrm>
          <a:off x="1547664" y="2652236"/>
          <a:ext cx="607206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11">
                  <a:extLst>
                    <a:ext uri="{9D8B030D-6E8A-4147-A177-3AD203B41FA5}">
                      <a16:colId xmlns:a16="http://schemas.microsoft.com/office/drawing/2014/main" val="1793560448"/>
                    </a:ext>
                  </a:extLst>
                </a:gridCol>
                <a:gridCol w="1012011">
                  <a:extLst>
                    <a:ext uri="{9D8B030D-6E8A-4147-A177-3AD203B41FA5}">
                      <a16:colId xmlns:a16="http://schemas.microsoft.com/office/drawing/2014/main" val="1495501474"/>
                    </a:ext>
                  </a:extLst>
                </a:gridCol>
                <a:gridCol w="1012011">
                  <a:extLst>
                    <a:ext uri="{9D8B030D-6E8A-4147-A177-3AD203B41FA5}">
                      <a16:colId xmlns:a16="http://schemas.microsoft.com/office/drawing/2014/main" val="2171860585"/>
                    </a:ext>
                  </a:extLst>
                </a:gridCol>
                <a:gridCol w="1012011">
                  <a:extLst>
                    <a:ext uri="{9D8B030D-6E8A-4147-A177-3AD203B41FA5}">
                      <a16:colId xmlns:a16="http://schemas.microsoft.com/office/drawing/2014/main" val="71340811"/>
                    </a:ext>
                  </a:extLst>
                </a:gridCol>
                <a:gridCol w="1012011">
                  <a:extLst>
                    <a:ext uri="{9D8B030D-6E8A-4147-A177-3AD203B41FA5}">
                      <a16:colId xmlns:a16="http://schemas.microsoft.com/office/drawing/2014/main" val="519184425"/>
                    </a:ext>
                  </a:extLst>
                </a:gridCol>
                <a:gridCol w="1012011">
                  <a:extLst>
                    <a:ext uri="{9D8B030D-6E8A-4147-A177-3AD203B41FA5}">
                      <a16:colId xmlns:a16="http://schemas.microsoft.com/office/drawing/2014/main" val="2894058831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06573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642659" y="3000364"/>
            <a:ext cx="5116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s[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]</a:t>
            </a:r>
            <a:endParaRPr lang="zh-CN" altLang="en-US" sz="20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950408"/>
              </p:ext>
            </p:extLst>
          </p:nvPr>
        </p:nvGraphicFramePr>
        <p:xfrm>
          <a:off x="1555980" y="3057567"/>
          <a:ext cx="607206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11">
                  <a:extLst>
                    <a:ext uri="{9D8B030D-6E8A-4147-A177-3AD203B41FA5}">
                      <a16:colId xmlns:a16="http://schemas.microsoft.com/office/drawing/2014/main" val="3602453697"/>
                    </a:ext>
                  </a:extLst>
                </a:gridCol>
                <a:gridCol w="1012011">
                  <a:extLst>
                    <a:ext uri="{9D8B030D-6E8A-4147-A177-3AD203B41FA5}">
                      <a16:colId xmlns:a16="http://schemas.microsoft.com/office/drawing/2014/main" val="3278363499"/>
                    </a:ext>
                  </a:extLst>
                </a:gridCol>
                <a:gridCol w="1012011">
                  <a:extLst>
                    <a:ext uri="{9D8B030D-6E8A-4147-A177-3AD203B41FA5}">
                      <a16:colId xmlns:a16="http://schemas.microsoft.com/office/drawing/2014/main" val="1626826306"/>
                    </a:ext>
                  </a:extLst>
                </a:gridCol>
                <a:gridCol w="1012011">
                  <a:extLst>
                    <a:ext uri="{9D8B030D-6E8A-4147-A177-3AD203B41FA5}">
                      <a16:colId xmlns:a16="http://schemas.microsoft.com/office/drawing/2014/main" val="1789187461"/>
                    </a:ext>
                  </a:extLst>
                </a:gridCol>
                <a:gridCol w="1012011">
                  <a:extLst>
                    <a:ext uri="{9D8B030D-6E8A-4147-A177-3AD203B41FA5}">
                      <a16:colId xmlns:a16="http://schemas.microsoft.com/office/drawing/2014/main" val="1707744206"/>
                    </a:ext>
                  </a:extLst>
                </a:gridCol>
                <a:gridCol w="1012011">
                  <a:extLst>
                    <a:ext uri="{9D8B030D-6E8A-4147-A177-3AD203B41FA5}">
                      <a16:colId xmlns:a16="http://schemas.microsoft.com/office/drawing/2014/main" val="3001328248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19479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/>
        </p:nvCxnSpPr>
        <p:spPr bwMode="auto">
          <a:xfrm>
            <a:off x="5628186" y="2492049"/>
            <a:ext cx="0" cy="1005302"/>
          </a:xfrm>
          <a:prstGeom prst="lin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矩形 13"/>
          <p:cNvSpPr/>
          <p:nvPr/>
        </p:nvSpPr>
        <p:spPr>
          <a:xfrm>
            <a:off x="5676296" y="3431960"/>
            <a:ext cx="21226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k</a:t>
            </a:r>
            <a:r>
              <a:rPr lang="zh-CN" altLang="en-US" sz="2000" dirty="0" smtClean="0">
                <a:solidFill>
                  <a:srgbClr val="FF0000"/>
                </a:solidFill>
              </a:rPr>
              <a:t>个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（需再计算）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07906" y="3400474"/>
            <a:ext cx="20778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s[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-k</a:t>
            </a:r>
            <a:r>
              <a:rPr lang="en-US" altLang="zh-CN" sz="2000" dirty="0" smtClean="0">
                <a:solidFill>
                  <a:schemeClr val="tx1"/>
                </a:solidFill>
              </a:rPr>
              <a:t>]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（已算过）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622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1800" y="297498"/>
            <a:ext cx="8255000" cy="6228243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395"/>
              </a:spcBef>
              <a:buNone/>
            </a:pPr>
            <a:r>
              <a:rPr sz="1800" dirty="0">
                <a:solidFill>
                  <a:srgbClr val="000066"/>
                </a:solidFill>
                <a:latin typeface="Arial"/>
                <a:cs typeface="Arial"/>
              </a:rPr>
              <a:t>void</a:t>
            </a:r>
            <a:r>
              <a:rPr sz="1800" spc="-2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66"/>
                </a:solidFill>
                <a:latin typeface="Arial"/>
                <a:cs typeface="Arial"/>
              </a:rPr>
              <a:t>Compress(int</a:t>
            </a:r>
            <a:r>
              <a:rPr sz="1800" spc="-4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66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000066"/>
                </a:solidFill>
                <a:latin typeface="Arial"/>
                <a:cs typeface="Arial"/>
              </a:rPr>
              <a:t>, </a:t>
            </a:r>
            <a:r>
              <a:rPr sz="1800" dirty="0">
                <a:solidFill>
                  <a:srgbClr val="000066"/>
                </a:solidFill>
                <a:latin typeface="Arial"/>
                <a:cs typeface="Arial"/>
              </a:rPr>
              <a:t>int</a:t>
            </a:r>
            <a:r>
              <a:rPr sz="1800" spc="-1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66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000066"/>
                </a:solidFill>
                <a:latin typeface="Arial"/>
                <a:cs typeface="Arial"/>
              </a:rPr>
              <a:t>[], </a:t>
            </a:r>
            <a:r>
              <a:rPr sz="1800" dirty="0">
                <a:solidFill>
                  <a:srgbClr val="000066"/>
                </a:solidFill>
                <a:latin typeface="Arial"/>
                <a:cs typeface="Arial"/>
              </a:rPr>
              <a:t>int</a:t>
            </a:r>
            <a:r>
              <a:rPr sz="1800" spc="-1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66"/>
                </a:solidFill>
                <a:latin typeface="Arial"/>
                <a:cs typeface="Arial"/>
              </a:rPr>
              <a:t>s[], int</a:t>
            </a:r>
            <a:r>
              <a:rPr sz="1800" spc="-2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66"/>
                </a:solidFill>
                <a:latin typeface="Arial"/>
                <a:cs typeface="Arial"/>
              </a:rPr>
              <a:t>l[],</a:t>
            </a:r>
            <a:r>
              <a:rPr sz="1800" spc="-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66"/>
                </a:solidFill>
                <a:latin typeface="Arial"/>
                <a:cs typeface="Arial"/>
              </a:rPr>
              <a:t>int</a:t>
            </a:r>
            <a:r>
              <a:rPr sz="1800" spc="-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66"/>
                </a:solidFill>
                <a:latin typeface="Arial"/>
                <a:cs typeface="Arial"/>
              </a:rPr>
              <a:t>b</a:t>
            </a:r>
            <a:r>
              <a:rPr sz="1800" spc="50" dirty="0">
                <a:solidFill>
                  <a:srgbClr val="000066"/>
                </a:solidFill>
                <a:latin typeface="Arial"/>
                <a:cs typeface="Arial"/>
              </a:rPr>
              <a:t>[]) </a:t>
            </a:r>
            <a:r>
              <a:rPr lang="en-US" sz="1800" spc="50" dirty="0" smtClean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endParaRPr sz="1800" dirty="0" smtClean="0">
              <a:latin typeface="微软雅黑"/>
              <a:cs typeface="微软雅黑"/>
            </a:endParaRPr>
          </a:p>
          <a:p>
            <a:pPr marL="102870">
              <a:lnSpc>
                <a:spcPct val="100000"/>
              </a:lnSpc>
              <a:spcBef>
                <a:spcPts val="300"/>
              </a:spcBef>
              <a:buNone/>
            </a:pPr>
            <a:r>
              <a:rPr sz="1800" spc="-50" dirty="0" smtClean="0">
                <a:solidFill>
                  <a:srgbClr val="000066"/>
                </a:solidFill>
                <a:latin typeface="Arial"/>
                <a:cs typeface="Arial"/>
              </a:rPr>
              <a:t>{</a:t>
            </a:r>
            <a:r>
              <a:rPr lang="en-US" sz="1800" spc="-50" dirty="0" smtClean="0">
                <a:solidFill>
                  <a:srgbClr val="000066"/>
                </a:solidFill>
                <a:latin typeface="Arial"/>
                <a:cs typeface="Arial"/>
              </a:rPr>
              <a:t>  </a:t>
            </a:r>
            <a:r>
              <a:rPr sz="1800" dirty="0" err="1" smtClean="0">
                <a:solidFill>
                  <a:srgbClr val="000066"/>
                </a:solidFill>
                <a:latin typeface="Arial"/>
                <a:cs typeface="Arial"/>
              </a:rPr>
              <a:t>int</a:t>
            </a:r>
            <a:r>
              <a:rPr sz="1800" spc="-5" dirty="0" smtClean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66"/>
                </a:solidFill>
                <a:latin typeface="Arial"/>
                <a:cs typeface="Arial"/>
              </a:rPr>
              <a:t>Lmax</a:t>
            </a:r>
            <a:r>
              <a:rPr sz="1800" spc="-3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66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66"/>
                </a:solidFill>
                <a:latin typeface="Arial"/>
                <a:cs typeface="Arial"/>
              </a:rPr>
              <a:t>256,</a:t>
            </a:r>
            <a:r>
              <a:rPr sz="1800" spc="-2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800" dirty="0" smtClean="0">
                <a:solidFill>
                  <a:srgbClr val="000066"/>
                </a:solidFill>
                <a:latin typeface="Arial"/>
                <a:cs typeface="Arial"/>
              </a:rPr>
              <a:t>header</a:t>
            </a:r>
            <a:r>
              <a:rPr sz="1800" spc="-25" dirty="0" smtClean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66"/>
                </a:solidFill>
                <a:latin typeface="Arial"/>
                <a:cs typeface="Arial"/>
              </a:rPr>
              <a:t>=</a:t>
            </a:r>
            <a:r>
              <a:rPr sz="1800" spc="-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1800" spc="-10" dirty="0" smtClean="0">
                <a:solidFill>
                  <a:srgbClr val="000066"/>
                </a:solidFill>
                <a:latin typeface="Arial"/>
                <a:cs typeface="Arial"/>
              </a:rPr>
              <a:t>1</a:t>
            </a:r>
            <a:r>
              <a:rPr sz="1800" spc="-25" dirty="0" smtClean="0">
                <a:solidFill>
                  <a:srgbClr val="000066"/>
                </a:solidFill>
                <a:latin typeface="Arial"/>
                <a:cs typeface="Arial"/>
              </a:rPr>
              <a:t>1</a:t>
            </a:r>
            <a:r>
              <a:rPr sz="1800" spc="-25" dirty="0">
                <a:solidFill>
                  <a:srgbClr val="000066"/>
                </a:solidFill>
                <a:latin typeface="Arial"/>
                <a:cs typeface="Arial"/>
              </a:rPr>
              <a:t>; </a:t>
            </a:r>
            <a:endParaRPr lang="en-US" sz="1800" spc="-25" dirty="0" smtClean="0">
              <a:solidFill>
                <a:srgbClr val="000066"/>
              </a:solidFill>
              <a:latin typeface="Arial"/>
              <a:cs typeface="Arial"/>
            </a:endParaRPr>
          </a:p>
          <a:p>
            <a:pPr marL="273685" marR="6038215">
              <a:lnSpc>
                <a:spcPct val="120000"/>
              </a:lnSpc>
              <a:spcBef>
                <a:spcPts val="5"/>
              </a:spcBef>
              <a:buNone/>
            </a:pPr>
            <a:r>
              <a:rPr sz="1800" u="sng" dirty="0" smtClean="0">
                <a:solidFill>
                  <a:srgbClr val="000066"/>
                </a:solidFill>
                <a:latin typeface="Arial"/>
                <a:cs typeface="Arial"/>
              </a:rPr>
              <a:t>s[0]</a:t>
            </a:r>
            <a:r>
              <a:rPr sz="1800" u="sng" spc="-5" dirty="0" smtClean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800" u="sng" dirty="0" smtClean="0">
                <a:solidFill>
                  <a:srgbClr val="000066"/>
                </a:solidFill>
                <a:latin typeface="Arial"/>
                <a:cs typeface="Arial"/>
              </a:rPr>
              <a:t>=</a:t>
            </a:r>
            <a:r>
              <a:rPr sz="1800" u="sng" spc="5" dirty="0" smtClean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800" u="sng" spc="-25" dirty="0" smtClean="0">
                <a:solidFill>
                  <a:srgbClr val="000066"/>
                </a:solidFill>
                <a:latin typeface="Arial"/>
                <a:cs typeface="Arial"/>
              </a:rPr>
              <a:t>0</a:t>
            </a:r>
            <a:r>
              <a:rPr sz="1800" spc="-25" dirty="0" smtClean="0">
                <a:solidFill>
                  <a:srgbClr val="000066"/>
                </a:solidFill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  <a:p>
            <a:pPr marL="273685">
              <a:spcBef>
                <a:spcPts val="275"/>
              </a:spcBef>
              <a:buNone/>
            </a:pPr>
            <a:r>
              <a:rPr sz="1800" dirty="0" smtClean="0">
                <a:solidFill>
                  <a:srgbClr val="FF0000"/>
                </a:solidFill>
                <a:latin typeface="Arial"/>
                <a:cs typeface="Arial"/>
              </a:rPr>
              <a:t>for(</a:t>
            </a:r>
            <a:r>
              <a:rPr sz="1800" dirty="0" err="1" smtClean="0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sz="1800" spc="-2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 err="1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dirty="0" smtClean="0">
                <a:solidFill>
                  <a:srgbClr val="FF0000"/>
                </a:solidFill>
                <a:latin typeface="Arial"/>
                <a:cs typeface="Arial"/>
              </a:rPr>
              <a:t>=1</a:t>
            </a:r>
            <a:r>
              <a:rPr sz="1800" spc="-10" dirty="0" smtClean="0">
                <a:solidFill>
                  <a:srgbClr val="FF0000"/>
                </a:solidFill>
                <a:latin typeface="Arial"/>
                <a:cs typeface="Arial"/>
              </a:rPr>
              <a:t>; </a:t>
            </a:r>
            <a:r>
              <a:rPr sz="1800" dirty="0" err="1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dirty="0" smtClean="0">
                <a:solidFill>
                  <a:srgbClr val="FF0000"/>
                </a:solidFill>
                <a:latin typeface="Arial"/>
                <a:cs typeface="Arial"/>
              </a:rPr>
              <a:t>&lt;=n</a:t>
            </a:r>
            <a:r>
              <a:rPr sz="1800" spc="-5" dirty="0" smtClean="0">
                <a:solidFill>
                  <a:srgbClr val="FF0000"/>
                </a:solidFill>
                <a:latin typeface="Arial"/>
                <a:cs typeface="Arial"/>
              </a:rPr>
              <a:t>; </a:t>
            </a:r>
            <a:r>
              <a:rPr sz="1800" dirty="0" err="1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50" dirty="0" smtClean="0">
                <a:solidFill>
                  <a:srgbClr val="FF0000"/>
                </a:solidFill>
                <a:latin typeface="Arial"/>
                <a:cs typeface="Arial"/>
              </a:rPr>
              <a:t>++)</a:t>
            </a:r>
            <a:r>
              <a:rPr lang="en-US" sz="1800" spc="50" dirty="0" smtClean="0">
                <a:solidFill>
                  <a:srgbClr val="FF0000"/>
                </a:solidFill>
                <a:latin typeface="Arial"/>
                <a:cs typeface="Arial"/>
              </a:rPr>
              <a:t>              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en-US" altLang="zh-CN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表示当前处理到第几个像素</a:t>
            </a:r>
            <a:endParaRPr lang="zh-CN" altLang="en-US" sz="1800" dirty="0"/>
          </a:p>
          <a:p>
            <a:pPr marL="273685">
              <a:lnSpc>
                <a:spcPct val="100000"/>
              </a:lnSpc>
              <a:spcBef>
                <a:spcPts val="300"/>
              </a:spcBef>
              <a:buNone/>
            </a:pPr>
            <a:r>
              <a:rPr sz="1800" spc="-50" dirty="0" smtClean="0">
                <a:solidFill>
                  <a:srgbClr val="000066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445770">
              <a:lnSpc>
                <a:spcPct val="100000"/>
              </a:lnSpc>
              <a:spcBef>
                <a:spcPts val="275"/>
              </a:spcBef>
              <a:buNone/>
            </a:pPr>
            <a:r>
              <a:rPr sz="1800" dirty="0">
                <a:solidFill>
                  <a:srgbClr val="000066"/>
                </a:solidFill>
                <a:latin typeface="Arial"/>
                <a:cs typeface="Arial"/>
              </a:rPr>
              <a:t>b[i]</a:t>
            </a:r>
            <a:r>
              <a:rPr sz="1800" spc="-5" dirty="0">
                <a:solidFill>
                  <a:srgbClr val="000066"/>
                </a:solidFill>
                <a:latin typeface="Arial"/>
                <a:cs typeface="Arial"/>
              </a:rPr>
              <a:t> = </a:t>
            </a:r>
            <a:r>
              <a:rPr sz="1800" b="1" dirty="0">
                <a:solidFill>
                  <a:srgbClr val="000066"/>
                </a:solidFill>
                <a:latin typeface="Arial"/>
                <a:cs typeface="Arial"/>
              </a:rPr>
              <a:t>length</a:t>
            </a:r>
            <a:r>
              <a:rPr sz="1800" dirty="0">
                <a:solidFill>
                  <a:srgbClr val="000066"/>
                </a:solidFill>
                <a:latin typeface="Arial"/>
                <a:cs typeface="Arial"/>
              </a:rPr>
              <a:t>(p[i]);</a:t>
            </a:r>
            <a:r>
              <a:rPr sz="1800" spc="-2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sz="1800" spc="-20" dirty="0" smtClean="0">
                <a:solidFill>
                  <a:srgbClr val="000066"/>
                </a:solidFill>
                <a:latin typeface="Arial"/>
                <a:cs typeface="Arial"/>
              </a:rPr>
              <a:t>                 </a:t>
            </a:r>
            <a:r>
              <a:rPr sz="1800" spc="-20" dirty="0" smtClean="0">
                <a:solidFill>
                  <a:srgbClr val="000066"/>
                </a:solidFill>
                <a:latin typeface="Arial"/>
                <a:cs typeface="Arial"/>
              </a:rPr>
              <a:t>//</a:t>
            </a:r>
            <a:r>
              <a:rPr sz="1800" dirty="0">
                <a:solidFill>
                  <a:srgbClr val="000066"/>
                </a:solidFill>
                <a:latin typeface="微软雅黑"/>
                <a:cs typeface="微软雅黑"/>
              </a:rPr>
              <a:t>计算像素点</a:t>
            </a:r>
            <a:r>
              <a:rPr sz="1800" dirty="0">
                <a:solidFill>
                  <a:srgbClr val="000066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000066"/>
                </a:solidFill>
                <a:latin typeface="微软雅黑"/>
                <a:cs typeface="微软雅黑"/>
              </a:rPr>
              <a:t>需要的存储位数</a:t>
            </a:r>
            <a:endParaRPr sz="1800" dirty="0">
              <a:latin typeface="微软雅黑"/>
              <a:cs typeface="微软雅黑"/>
            </a:endParaRPr>
          </a:p>
          <a:p>
            <a:pPr marL="445770">
              <a:spcBef>
                <a:spcPts val="300"/>
              </a:spcBef>
              <a:buNone/>
            </a:pPr>
            <a:r>
              <a:rPr sz="1800" dirty="0">
                <a:solidFill>
                  <a:srgbClr val="000066"/>
                </a:solidFill>
                <a:latin typeface="Arial"/>
                <a:cs typeface="Arial"/>
              </a:rPr>
              <a:t>int</a:t>
            </a:r>
            <a:r>
              <a:rPr sz="1800" spc="-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66"/>
                </a:solidFill>
                <a:latin typeface="Arial"/>
                <a:cs typeface="Arial"/>
              </a:rPr>
              <a:t>bmax</a:t>
            </a:r>
            <a:r>
              <a:rPr sz="1800" spc="-2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66"/>
                </a:solidFill>
                <a:latin typeface="Arial"/>
                <a:cs typeface="Arial"/>
              </a:rPr>
              <a:t>=</a:t>
            </a:r>
            <a:r>
              <a:rPr sz="1800" spc="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66"/>
                </a:solidFill>
                <a:latin typeface="Arial"/>
                <a:cs typeface="Arial"/>
              </a:rPr>
              <a:t>b[</a:t>
            </a:r>
            <a:r>
              <a:rPr sz="1800" spc="-10" dirty="0" err="1">
                <a:solidFill>
                  <a:srgbClr val="000066"/>
                </a:solidFill>
                <a:latin typeface="Arial"/>
                <a:cs typeface="Arial"/>
              </a:rPr>
              <a:t>i</a:t>
            </a:r>
            <a:r>
              <a:rPr sz="1800" spc="-10" dirty="0" smtClean="0">
                <a:solidFill>
                  <a:srgbClr val="000066"/>
                </a:solidFill>
                <a:latin typeface="Arial"/>
                <a:cs typeface="Arial"/>
              </a:rPr>
              <a:t>];</a:t>
            </a:r>
            <a:r>
              <a:rPr lang="en-US" sz="1800" spc="-10" dirty="0" smtClean="0">
                <a:solidFill>
                  <a:srgbClr val="000066"/>
                </a:solidFill>
                <a:latin typeface="Arial"/>
                <a:cs typeface="Arial"/>
              </a:rPr>
              <a:t>    </a:t>
            </a:r>
            <a:r>
              <a:rPr lang="en-US" altLang="zh-CN" sz="1800" dirty="0" smtClean="0">
                <a:latin typeface="Arial"/>
                <a:cs typeface="Arial"/>
              </a:rPr>
              <a:t>l[</a:t>
            </a:r>
            <a:r>
              <a:rPr lang="en-US" altLang="zh-CN" sz="1800" dirty="0" err="1" smtClean="0">
                <a:latin typeface="Arial"/>
                <a:cs typeface="Arial"/>
              </a:rPr>
              <a:t>i</a:t>
            </a:r>
            <a:r>
              <a:rPr lang="en-US" altLang="zh-CN" sz="1800" dirty="0">
                <a:latin typeface="Arial"/>
                <a:cs typeface="Arial"/>
              </a:rPr>
              <a:t>]</a:t>
            </a:r>
            <a:r>
              <a:rPr lang="en-US" altLang="zh-CN" sz="1800" spc="-10" dirty="0">
                <a:latin typeface="Arial"/>
                <a:cs typeface="Arial"/>
              </a:rPr>
              <a:t> </a:t>
            </a:r>
            <a:r>
              <a:rPr lang="en-US" altLang="zh-CN" sz="1800" dirty="0">
                <a:latin typeface="Arial"/>
                <a:cs typeface="Arial"/>
              </a:rPr>
              <a:t>= </a:t>
            </a:r>
            <a:r>
              <a:rPr lang="en-US" altLang="zh-CN" sz="1800" spc="-35" dirty="0" smtClean="0">
                <a:latin typeface="Arial"/>
                <a:cs typeface="Arial"/>
              </a:rPr>
              <a:t>1;       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初始化为不分段的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情况，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默认分段长度为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1800" dirty="0">
              <a:latin typeface="Arial"/>
              <a:cs typeface="Arial"/>
            </a:endParaRPr>
          </a:p>
          <a:p>
            <a:pPr marL="445770" marR="5306695">
              <a:lnSpc>
                <a:spcPts val="1739"/>
              </a:lnSpc>
              <a:spcBef>
                <a:spcPts val="85"/>
              </a:spcBef>
              <a:buNone/>
            </a:pPr>
            <a:r>
              <a:rPr sz="1800" u="sng" dirty="0" smtClean="0">
                <a:solidFill>
                  <a:srgbClr val="000066"/>
                </a:solidFill>
                <a:latin typeface="Arial"/>
                <a:cs typeface="Arial"/>
              </a:rPr>
              <a:t>s[</a:t>
            </a:r>
            <a:r>
              <a:rPr sz="1800" u="sng" dirty="0" err="1" smtClean="0">
                <a:solidFill>
                  <a:srgbClr val="000066"/>
                </a:solidFill>
                <a:latin typeface="Arial"/>
                <a:cs typeface="Arial"/>
              </a:rPr>
              <a:t>i</a:t>
            </a:r>
            <a:r>
              <a:rPr sz="1800" u="sng" dirty="0">
                <a:solidFill>
                  <a:srgbClr val="000066"/>
                </a:solidFill>
                <a:latin typeface="Arial"/>
                <a:cs typeface="Arial"/>
              </a:rPr>
              <a:t>] = </a:t>
            </a:r>
            <a:r>
              <a:rPr sz="1800" u="sng" spc="-10" dirty="0">
                <a:solidFill>
                  <a:srgbClr val="000066"/>
                </a:solidFill>
                <a:latin typeface="Arial"/>
                <a:cs typeface="Arial"/>
              </a:rPr>
              <a:t>s[i-</a:t>
            </a:r>
            <a:r>
              <a:rPr sz="1800" u="sng" dirty="0">
                <a:solidFill>
                  <a:srgbClr val="000066"/>
                </a:solidFill>
                <a:latin typeface="Arial"/>
                <a:cs typeface="Arial"/>
              </a:rPr>
              <a:t>1</a:t>
            </a:r>
            <a:r>
              <a:rPr sz="1800" u="sng" spc="-5" dirty="0">
                <a:solidFill>
                  <a:srgbClr val="000066"/>
                </a:solidFill>
                <a:latin typeface="Arial"/>
                <a:cs typeface="Arial"/>
              </a:rPr>
              <a:t>] + </a:t>
            </a:r>
            <a:r>
              <a:rPr sz="1800" u="sng" dirty="0">
                <a:solidFill>
                  <a:srgbClr val="000066"/>
                </a:solidFill>
                <a:latin typeface="Arial"/>
                <a:cs typeface="Arial"/>
              </a:rPr>
              <a:t>bmax</a:t>
            </a:r>
            <a:r>
              <a:rPr sz="1800" spc="70" dirty="0">
                <a:solidFill>
                  <a:srgbClr val="000066"/>
                </a:solidFill>
                <a:latin typeface="Arial"/>
                <a:cs typeface="Arial"/>
              </a:rPr>
              <a:t>; </a:t>
            </a:r>
            <a:endParaRPr sz="1800" dirty="0">
              <a:latin typeface="Arial"/>
              <a:cs typeface="Arial"/>
            </a:endParaRPr>
          </a:p>
          <a:p>
            <a:pPr marL="445770">
              <a:lnSpc>
                <a:spcPct val="100000"/>
              </a:lnSpc>
              <a:spcBef>
                <a:spcPts val="180"/>
              </a:spcBef>
              <a:buNone/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for(</a:t>
            </a:r>
            <a:r>
              <a:rPr sz="1800" dirty="0" err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sz="18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1800" dirty="0" smtClean="0">
                <a:solidFill>
                  <a:srgbClr val="FF0000"/>
                </a:solidFill>
                <a:latin typeface="Arial"/>
                <a:cs typeface="Arial"/>
              </a:rPr>
              <a:t>=2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1800" dirty="0" smtClean="0">
                <a:solidFill>
                  <a:srgbClr val="FF0000"/>
                </a:solidFill>
                <a:latin typeface="Arial"/>
                <a:cs typeface="Arial"/>
              </a:rPr>
              <a:t>&lt;=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&amp;&amp;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1800" dirty="0" smtClean="0">
                <a:solidFill>
                  <a:srgbClr val="FF0000"/>
                </a:solidFill>
                <a:latin typeface="Arial"/>
                <a:cs typeface="Arial"/>
              </a:rPr>
              <a:t>&lt;=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Lmax;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1800" spc="-20" dirty="0" smtClean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1800" spc="-20" dirty="0" smtClean="0">
                <a:solidFill>
                  <a:srgbClr val="FF0000"/>
                </a:solidFill>
                <a:latin typeface="Arial"/>
                <a:cs typeface="Arial"/>
              </a:rPr>
              <a:t>++)</a:t>
            </a:r>
            <a:r>
              <a:rPr lang="en-US" sz="1800" spc="-20" dirty="0" smtClean="0">
                <a:solidFill>
                  <a:srgbClr val="FF0000"/>
                </a:solidFill>
                <a:latin typeface="Arial"/>
                <a:cs typeface="Arial"/>
              </a:rPr>
              <a:t>    </a:t>
            </a:r>
            <a:r>
              <a:rPr lang="en-US" sz="1800" spc="-10" dirty="0" smtClean="0">
                <a:latin typeface="微软雅黑"/>
                <a:cs typeface="微软雅黑"/>
              </a:rPr>
              <a:t>//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尝试所有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可能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 ≤ k ≤ min(</a:t>
            </a:r>
            <a:r>
              <a:rPr lang="en-US" altLang="zh-CN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Lmax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)) </a:t>
            </a:r>
            <a:endParaRPr lang="en-US" altLang="zh-CN" sz="18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45770">
              <a:lnSpc>
                <a:spcPct val="100000"/>
              </a:lnSpc>
              <a:spcBef>
                <a:spcPts val="180"/>
              </a:spcBef>
              <a:buNone/>
            </a:pPr>
            <a:r>
              <a:rPr sz="1800" spc="-50" dirty="0" smtClean="0">
                <a:solidFill>
                  <a:srgbClr val="000066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617220">
              <a:lnSpc>
                <a:spcPct val="100000"/>
              </a:lnSpc>
              <a:spcBef>
                <a:spcPts val="285"/>
              </a:spcBef>
              <a:buNone/>
            </a:pPr>
            <a:r>
              <a:rPr sz="1800" dirty="0">
                <a:solidFill>
                  <a:srgbClr val="000066"/>
                </a:solidFill>
                <a:latin typeface="Arial"/>
                <a:cs typeface="Arial"/>
              </a:rPr>
              <a:t>if(bmax</a:t>
            </a:r>
            <a:r>
              <a:rPr sz="1800" spc="-1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66"/>
                </a:solidFill>
                <a:latin typeface="Arial"/>
                <a:cs typeface="Arial"/>
              </a:rPr>
              <a:t>&lt;</a:t>
            </a:r>
            <a:r>
              <a:rPr sz="1800" spc="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800" spc="-10" dirty="0" smtClean="0">
                <a:solidFill>
                  <a:srgbClr val="000066"/>
                </a:solidFill>
                <a:latin typeface="Arial"/>
                <a:cs typeface="Arial"/>
              </a:rPr>
              <a:t>b[i-</a:t>
            </a:r>
            <a:r>
              <a:rPr lang="en-US" sz="1800" spc="-20" dirty="0">
                <a:latin typeface="Arial"/>
                <a:cs typeface="Arial"/>
              </a:rPr>
              <a:t>k</a:t>
            </a:r>
            <a:r>
              <a:rPr sz="1800" spc="-20" dirty="0" smtClean="0">
                <a:solidFill>
                  <a:srgbClr val="000066"/>
                </a:solidFill>
                <a:latin typeface="Arial"/>
                <a:cs typeface="Arial"/>
              </a:rPr>
              <a:t>+1])</a:t>
            </a:r>
            <a:r>
              <a:rPr lang="en-US" sz="1800" spc="-20" dirty="0" smtClean="0">
                <a:solidFill>
                  <a:srgbClr val="000066"/>
                </a:solidFill>
                <a:latin typeface="Arial"/>
                <a:cs typeface="Arial"/>
              </a:rPr>
              <a:t>  </a:t>
            </a:r>
            <a:r>
              <a:rPr lang="en-US" sz="1800" dirty="0" smtClean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800" dirty="0" err="1" smtClean="0">
                <a:solidFill>
                  <a:srgbClr val="000066"/>
                </a:solidFill>
                <a:latin typeface="Arial"/>
                <a:cs typeface="Arial"/>
              </a:rPr>
              <a:t>bmax</a:t>
            </a:r>
            <a:r>
              <a:rPr sz="1800" spc="-15" dirty="0" smtClean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66"/>
                </a:solidFill>
                <a:latin typeface="Arial"/>
                <a:cs typeface="Arial"/>
              </a:rPr>
              <a:t>=</a:t>
            </a:r>
            <a:r>
              <a:rPr sz="1800" spc="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800" spc="-10" dirty="0" smtClean="0">
                <a:solidFill>
                  <a:srgbClr val="000066"/>
                </a:solidFill>
                <a:latin typeface="Arial"/>
                <a:cs typeface="Arial"/>
              </a:rPr>
              <a:t>b[i-</a:t>
            </a:r>
            <a:r>
              <a:rPr lang="en-US" sz="1800" spc="-20" dirty="0" smtClean="0">
                <a:solidFill>
                  <a:srgbClr val="000066"/>
                </a:solidFill>
                <a:latin typeface="Arial"/>
                <a:cs typeface="Arial"/>
              </a:rPr>
              <a:t>k</a:t>
            </a:r>
            <a:r>
              <a:rPr sz="1800" spc="-20" dirty="0" smtClean="0">
                <a:solidFill>
                  <a:srgbClr val="000066"/>
                </a:solidFill>
                <a:latin typeface="Arial"/>
                <a:cs typeface="Arial"/>
              </a:rPr>
              <a:t>+1];</a:t>
            </a:r>
            <a:r>
              <a:rPr lang="en-US" sz="1800" spc="-20" dirty="0" smtClean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更新当前分段的最大位数</a:t>
            </a:r>
            <a:endParaRPr lang="en-US" sz="1800" spc="-20" dirty="0" smtClean="0">
              <a:solidFill>
                <a:srgbClr val="000066"/>
              </a:solidFill>
              <a:latin typeface="Arial"/>
              <a:cs typeface="Arial"/>
            </a:endParaRPr>
          </a:p>
          <a:p>
            <a:pPr marL="617220">
              <a:lnSpc>
                <a:spcPct val="100000"/>
              </a:lnSpc>
              <a:spcBef>
                <a:spcPts val="285"/>
              </a:spcBef>
              <a:buNone/>
            </a:pPr>
            <a:r>
              <a:rPr sz="1800" dirty="0" smtClean="0">
                <a:solidFill>
                  <a:srgbClr val="000066"/>
                </a:solidFill>
                <a:latin typeface="Arial"/>
                <a:cs typeface="Arial"/>
              </a:rPr>
              <a:t>if(s[</a:t>
            </a:r>
            <a:r>
              <a:rPr sz="1800" dirty="0" err="1" smtClean="0">
                <a:solidFill>
                  <a:srgbClr val="000066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000066"/>
                </a:solidFill>
                <a:latin typeface="Arial"/>
                <a:cs typeface="Arial"/>
              </a:rPr>
              <a:t>]</a:t>
            </a:r>
            <a:r>
              <a:rPr sz="1800" spc="-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66"/>
                </a:solidFill>
                <a:latin typeface="Arial"/>
                <a:cs typeface="Arial"/>
              </a:rPr>
              <a:t>&gt; </a:t>
            </a:r>
            <a:r>
              <a:rPr sz="1800" spc="-10" dirty="0" smtClean="0">
                <a:solidFill>
                  <a:srgbClr val="000066"/>
                </a:solidFill>
                <a:latin typeface="Arial"/>
                <a:cs typeface="Arial"/>
              </a:rPr>
              <a:t>s[</a:t>
            </a:r>
            <a:r>
              <a:rPr sz="1800" spc="-10" dirty="0" err="1" smtClean="0">
                <a:solidFill>
                  <a:srgbClr val="000066"/>
                </a:solidFill>
                <a:latin typeface="Arial"/>
                <a:cs typeface="Arial"/>
              </a:rPr>
              <a:t>i</a:t>
            </a:r>
            <a:r>
              <a:rPr lang="en-US" sz="1800" spc="-10" dirty="0">
                <a:latin typeface="Arial"/>
                <a:cs typeface="Arial"/>
              </a:rPr>
              <a:t>-</a:t>
            </a:r>
            <a:r>
              <a:rPr lang="en-US" sz="1800" dirty="0" smtClean="0">
                <a:solidFill>
                  <a:srgbClr val="000066"/>
                </a:solidFill>
                <a:latin typeface="Arial"/>
                <a:cs typeface="Arial"/>
              </a:rPr>
              <a:t>k</a:t>
            </a:r>
            <a:r>
              <a:rPr sz="1800" dirty="0" smtClean="0">
                <a:solidFill>
                  <a:srgbClr val="000066"/>
                </a:solidFill>
                <a:latin typeface="Arial"/>
                <a:cs typeface="Arial"/>
              </a:rPr>
              <a:t>]+</a:t>
            </a:r>
            <a:r>
              <a:rPr lang="en-US" sz="1800" dirty="0" smtClean="0">
                <a:solidFill>
                  <a:srgbClr val="000066"/>
                </a:solidFill>
                <a:latin typeface="Arial"/>
                <a:cs typeface="Arial"/>
              </a:rPr>
              <a:t>k</a:t>
            </a:r>
            <a:r>
              <a:rPr sz="1800" spc="-10" dirty="0" smtClean="0">
                <a:solidFill>
                  <a:srgbClr val="000066"/>
                </a:solidFill>
                <a:latin typeface="Arial"/>
                <a:cs typeface="Arial"/>
              </a:rPr>
              <a:t>*</a:t>
            </a:r>
            <a:r>
              <a:rPr sz="1800" spc="-10" dirty="0" err="1" smtClean="0">
                <a:solidFill>
                  <a:srgbClr val="000066"/>
                </a:solidFill>
                <a:latin typeface="Arial"/>
                <a:cs typeface="Arial"/>
              </a:rPr>
              <a:t>bmax</a:t>
            </a:r>
            <a:r>
              <a:rPr sz="1800" spc="-10" dirty="0" smtClean="0">
                <a:solidFill>
                  <a:srgbClr val="000066"/>
                </a:solidFill>
                <a:latin typeface="Arial"/>
                <a:cs typeface="Arial"/>
              </a:rPr>
              <a:t>)</a:t>
            </a:r>
            <a:r>
              <a:rPr lang="en-US" sz="1800" spc="-10" dirty="0" smtClean="0">
                <a:solidFill>
                  <a:srgbClr val="000066"/>
                </a:solidFill>
                <a:latin typeface="Arial"/>
                <a:cs typeface="Arial"/>
              </a:rPr>
              <a:t>                       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如果找到更优的分段方式</a:t>
            </a:r>
            <a:endParaRPr sz="1800" dirty="0">
              <a:latin typeface="Arial"/>
              <a:cs typeface="Arial"/>
            </a:endParaRPr>
          </a:p>
          <a:p>
            <a:pPr marL="617220">
              <a:lnSpc>
                <a:spcPct val="100000"/>
              </a:lnSpc>
              <a:spcBef>
                <a:spcPts val="300"/>
              </a:spcBef>
              <a:buNone/>
            </a:pPr>
            <a:r>
              <a:rPr sz="1800" spc="-50" dirty="0" smtClean="0">
                <a:solidFill>
                  <a:srgbClr val="000066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789305">
              <a:lnSpc>
                <a:spcPct val="100000"/>
              </a:lnSpc>
              <a:spcBef>
                <a:spcPts val="285"/>
              </a:spcBef>
              <a:buNone/>
            </a:pPr>
            <a:r>
              <a:rPr sz="1800" u="sng" dirty="0">
                <a:solidFill>
                  <a:srgbClr val="FF0000"/>
                </a:solidFill>
                <a:latin typeface="Arial"/>
                <a:cs typeface="Arial"/>
              </a:rPr>
              <a:t>s[i] =</a:t>
            </a:r>
            <a:r>
              <a:rPr sz="1800" u="sng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u="sng" spc="-10" dirty="0" smtClean="0">
                <a:solidFill>
                  <a:srgbClr val="FF0000"/>
                </a:solidFill>
                <a:latin typeface="Arial"/>
                <a:cs typeface="Arial"/>
              </a:rPr>
              <a:t>s[</a:t>
            </a:r>
            <a:r>
              <a:rPr sz="1800" u="sng" spc="-10" dirty="0" err="1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u="sng" spc="-10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lang="en-US" altLang="zh-CN" sz="1800" u="sng" dirty="0" smtClean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1800" u="sng" dirty="0" smtClean="0">
                <a:solidFill>
                  <a:srgbClr val="FF0000"/>
                </a:solidFill>
                <a:latin typeface="Arial"/>
                <a:cs typeface="Arial"/>
              </a:rPr>
              <a:t>] </a:t>
            </a:r>
            <a:r>
              <a:rPr sz="1800" u="sng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800" u="sng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800" u="sng" spc="-10" dirty="0" smtClean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1800" u="sng" spc="-10" dirty="0" smtClean="0">
                <a:solidFill>
                  <a:srgbClr val="FF0000"/>
                </a:solidFill>
                <a:latin typeface="Arial"/>
                <a:cs typeface="Arial"/>
              </a:rPr>
              <a:t>*</a:t>
            </a:r>
            <a:r>
              <a:rPr sz="1800" u="sng" spc="-10" dirty="0" err="1" smtClean="0">
                <a:solidFill>
                  <a:srgbClr val="FF0000"/>
                </a:solidFill>
                <a:latin typeface="Arial"/>
                <a:cs typeface="Arial"/>
              </a:rPr>
              <a:t>bmax</a:t>
            </a:r>
            <a:r>
              <a:rPr sz="1800" spc="-10" dirty="0" smtClean="0">
                <a:solidFill>
                  <a:srgbClr val="000066"/>
                </a:solidFill>
                <a:latin typeface="Arial"/>
                <a:cs typeface="Arial"/>
              </a:rPr>
              <a:t>;</a:t>
            </a:r>
            <a:r>
              <a:rPr lang="en-US" sz="1800" spc="-10" dirty="0" smtClean="0">
                <a:solidFill>
                  <a:srgbClr val="000066"/>
                </a:solidFill>
                <a:latin typeface="Arial"/>
                <a:cs typeface="Arial"/>
              </a:rPr>
              <a:t>            </a:t>
            </a:r>
            <a:endParaRPr sz="1800" dirty="0">
              <a:latin typeface="Arial"/>
              <a:cs typeface="Arial"/>
            </a:endParaRPr>
          </a:p>
          <a:p>
            <a:pPr marL="789305">
              <a:lnSpc>
                <a:spcPct val="100000"/>
              </a:lnSpc>
              <a:spcBef>
                <a:spcPts val="290"/>
              </a:spcBef>
              <a:buNone/>
            </a:pPr>
            <a:r>
              <a:rPr sz="1800" dirty="0">
                <a:solidFill>
                  <a:srgbClr val="000066"/>
                </a:solidFill>
                <a:latin typeface="Arial"/>
                <a:cs typeface="Arial"/>
              </a:rPr>
              <a:t>l[i]</a:t>
            </a:r>
            <a:r>
              <a:rPr sz="1800" spc="-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66"/>
                </a:solidFill>
                <a:latin typeface="Arial"/>
                <a:cs typeface="Arial"/>
              </a:rPr>
              <a:t>= </a:t>
            </a:r>
            <a:r>
              <a:rPr lang="en-US" sz="1800" spc="-35" dirty="0" smtClean="0">
                <a:solidFill>
                  <a:srgbClr val="000066"/>
                </a:solidFill>
                <a:latin typeface="Arial"/>
                <a:cs typeface="Arial"/>
              </a:rPr>
              <a:t>k</a:t>
            </a:r>
            <a:r>
              <a:rPr sz="1800" spc="-35" dirty="0" smtClean="0">
                <a:solidFill>
                  <a:srgbClr val="000066"/>
                </a:solidFill>
                <a:latin typeface="Arial"/>
                <a:cs typeface="Arial"/>
              </a:rPr>
              <a:t>;</a:t>
            </a:r>
            <a:r>
              <a:rPr lang="en-US" sz="1800" spc="-35" dirty="0" smtClean="0">
                <a:solidFill>
                  <a:srgbClr val="000066"/>
                </a:solidFill>
                <a:latin typeface="Arial"/>
                <a:cs typeface="Arial"/>
              </a:rPr>
              <a:t>                                                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记录最优分段长度</a:t>
            </a:r>
            <a:endParaRPr sz="1800" dirty="0">
              <a:latin typeface="Arial"/>
              <a:cs typeface="Arial"/>
            </a:endParaRPr>
          </a:p>
          <a:p>
            <a:pPr marL="617220">
              <a:lnSpc>
                <a:spcPct val="100000"/>
              </a:lnSpc>
              <a:spcBef>
                <a:spcPts val="300"/>
              </a:spcBef>
              <a:buNone/>
            </a:pPr>
            <a:r>
              <a:rPr sz="1800" spc="-50" dirty="0" smtClean="0">
                <a:solidFill>
                  <a:srgbClr val="000066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445770">
              <a:lnSpc>
                <a:spcPct val="100000"/>
              </a:lnSpc>
              <a:spcBef>
                <a:spcPts val="285"/>
              </a:spcBef>
              <a:buNone/>
            </a:pPr>
            <a:r>
              <a:rPr sz="1800" spc="-50" dirty="0">
                <a:solidFill>
                  <a:srgbClr val="000066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445770">
              <a:lnSpc>
                <a:spcPct val="100000"/>
              </a:lnSpc>
              <a:spcBef>
                <a:spcPts val="295"/>
              </a:spcBef>
              <a:buNone/>
            </a:pPr>
            <a:r>
              <a:rPr sz="1800" dirty="0">
                <a:solidFill>
                  <a:srgbClr val="000066"/>
                </a:solidFill>
                <a:latin typeface="Arial"/>
                <a:cs typeface="Arial"/>
              </a:rPr>
              <a:t>s[i]</a:t>
            </a:r>
            <a:r>
              <a:rPr sz="1800" spc="-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66"/>
                </a:solidFill>
                <a:latin typeface="Arial"/>
                <a:cs typeface="Arial"/>
              </a:rPr>
              <a:t>+=</a:t>
            </a:r>
            <a:r>
              <a:rPr sz="1800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66"/>
                </a:solidFill>
                <a:latin typeface="Arial"/>
                <a:cs typeface="Arial"/>
              </a:rPr>
              <a:t>header</a:t>
            </a:r>
            <a:r>
              <a:rPr sz="1800" spc="-10" dirty="0" smtClean="0">
                <a:solidFill>
                  <a:srgbClr val="000066"/>
                </a:solidFill>
                <a:latin typeface="Arial"/>
                <a:cs typeface="Arial"/>
              </a:rPr>
              <a:t>;</a:t>
            </a:r>
            <a:r>
              <a:rPr lang="en-US" sz="1800" spc="-10" dirty="0" smtClean="0">
                <a:solidFill>
                  <a:srgbClr val="000066"/>
                </a:solidFill>
                <a:latin typeface="Arial"/>
                <a:cs typeface="Arial"/>
              </a:rPr>
              <a:t>                                     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添加段头开销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buNone/>
              <a:tabLst>
                <a:tab pos="273685" algn="l"/>
                <a:tab pos="8241665" algn="l"/>
              </a:tabLst>
            </a:pPr>
            <a:r>
              <a:rPr sz="1800" u="heavy" dirty="0">
                <a:solidFill>
                  <a:srgbClr val="000066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	</a:t>
            </a:r>
            <a:r>
              <a:rPr sz="1800" u="heavy" spc="-50" dirty="0">
                <a:solidFill>
                  <a:srgbClr val="000066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}</a:t>
            </a:r>
            <a:r>
              <a:rPr sz="1800" u="heavy" dirty="0">
                <a:solidFill>
                  <a:srgbClr val="000066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	</a:t>
            </a:r>
            <a:endParaRPr sz="1800" dirty="0">
              <a:latin typeface="Arial"/>
              <a:cs typeface="Arial"/>
            </a:endParaRPr>
          </a:p>
          <a:p>
            <a:pPr marL="102870">
              <a:lnSpc>
                <a:spcPct val="100000"/>
              </a:lnSpc>
              <a:spcBef>
                <a:spcPts val="290"/>
              </a:spcBef>
              <a:buNone/>
            </a:pPr>
            <a:r>
              <a:rPr sz="1800" spc="-50" dirty="0">
                <a:solidFill>
                  <a:srgbClr val="000066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375"/>
              </a:lnSpc>
            </a:pPr>
            <a:fld id="{81D60167-4931-47E6-BA6A-407CBD079E47}" type="slidenum">
              <a:rPr spc="-25" dirty="0"/>
              <a:t>53</a:t>
            </a:fld>
            <a:endParaRPr spc="-25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555776" y="5202302"/>
            <a:ext cx="6275040" cy="1323439"/>
          </a:xfrm>
          <a:prstGeom prst="rect">
            <a:avLst/>
          </a:prstGeom>
          <a:solidFill>
            <a:schemeClr val="bg1"/>
          </a:solidFill>
          <a:ln w="50800">
            <a:solidFill>
              <a:srgbClr val="FF6600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算法复杂度分析：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由于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算法中的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循环次数不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超过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256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，故对每一个确定的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，可在时间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O(1)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内完成的计算。因此整个算法所需的计算时间为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O(n)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。 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59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93474-1D8D-4761-9B06-86ACF302DEB0}" type="slidenum">
              <a:rPr lang="en-US" altLang="zh-CN" smtClean="0"/>
              <a:t>54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17" y="1882105"/>
            <a:ext cx="7575076" cy="40671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2728" y="1328107"/>
            <a:ext cx="71272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mtClean="0"/>
              <a:t>例：</a:t>
            </a:r>
            <a:r>
              <a:rPr lang="en-US" altLang="zh-CN" smtClean="0"/>
              <a:t>6</a:t>
            </a:r>
            <a:r>
              <a:rPr lang="zh-CN" altLang="en-US" smtClean="0"/>
              <a:t>个像素，值分别为</a:t>
            </a:r>
            <a:r>
              <a:rPr lang="en-US" altLang="zh-CN" smtClean="0"/>
              <a:t>10,12,15,255,1,2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84168" y="1773746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800" smtClean="0"/>
              <a:t>s[1]=15</a:t>
            </a:r>
            <a:endParaRPr lang="zh-CN" altLang="en-US" sz="1800"/>
          </a:p>
        </p:txBody>
      </p:sp>
      <p:sp>
        <p:nvSpPr>
          <p:cNvPr id="7" name="文本框 6"/>
          <p:cNvSpPr txBox="1"/>
          <p:nvPr/>
        </p:nvSpPr>
        <p:spPr>
          <a:xfrm>
            <a:off x="6057036" y="277432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800" smtClean="0"/>
              <a:t>s[2]=19</a:t>
            </a:r>
            <a:endParaRPr lang="zh-CN" altLang="en-US" sz="1800"/>
          </a:p>
        </p:txBody>
      </p:sp>
      <p:sp>
        <p:nvSpPr>
          <p:cNvPr id="8" name="文本框 7"/>
          <p:cNvSpPr txBox="1"/>
          <p:nvPr/>
        </p:nvSpPr>
        <p:spPr>
          <a:xfrm>
            <a:off x="6057036" y="377490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800" smtClean="0"/>
              <a:t>s[3]=23</a:t>
            </a:r>
            <a:endParaRPr lang="zh-CN" altLang="en-US" sz="1800"/>
          </a:p>
        </p:txBody>
      </p:sp>
      <p:sp>
        <p:nvSpPr>
          <p:cNvPr id="10" name="文本框 9"/>
          <p:cNvSpPr txBox="1"/>
          <p:nvPr/>
        </p:nvSpPr>
        <p:spPr>
          <a:xfrm>
            <a:off x="6095798" y="4796436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800" smtClean="0"/>
              <a:t>s[4]=s[3]+19=42</a:t>
            </a:r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255" y="6280471"/>
            <a:ext cx="6553200" cy="491851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00063" y="214313"/>
            <a:ext cx="2389187" cy="714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黑体" panose="02010609060101010101" pitchFamily="2" charset="-122"/>
              </a:rPr>
              <a:t>图像压缩</a:t>
            </a:r>
            <a:endParaRPr lang="ja-JP" altLang="en-US" sz="3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anose="02020404030301010803" pitchFamily="18" charset="0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4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A4A06F-5B1C-4193-8570-D84EF66A7F0D}" type="slidenum">
              <a:rPr lang="en-US" altLang="zh-CN"/>
              <a:t>55</a:t>
            </a:fld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428625"/>
            <a:ext cx="8229600" cy="5715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 smtClean="0"/>
              <a:t>通过应用范例学习动态规划算法设计策略。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）矩阵连乘问题；</a:t>
            </a:r>
            <a:endParaRPr lang="en-US" altLang="zh-CN" sz="2400" b="1" dirty="0" smtClean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</a:t>
            </a:r>
            <a:r>
              <a:rPr lang="zh-CN" altLang="en-US" sz="2400" b="1" dirty="0"/>
              <a:t>凸多边形最优</a:t>
            </a:r>
            <a:r>
              <a:rPr lang="zh-CN" altLang="en-US" sz="2400" b="1" dirty="0" smtClean="0"/>
              <a:t>三角剖分</a:t>
            </a:r>
            <a:r>
              <a:rPr lang="en-US" altLang="zh-CN" sz="2400" b="1" dirty="0" smtClean="0"/>
              <a:t>;</a:t>
            </a:r>
            <a:endParaRPr lang="ja-JP" altLang="en-US" sz="2400" b="1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3</a:t>
            </a:r>
            <a:r>
              <a:rPr lang="zh-CN" altLang="en-US" sz="2400" b="1" dirty="0"/>
              <a:t>）图像压缩；</a:t>
            </a:r>
            <a:endParaRPr lang="en-US" altLang="zh-CN" sz="2400" b="1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）</a:t>
            </a:r>
            <a:r>
              <a:rPr lang="zh-CN" altLang="en-US" sz="2400" b="1" dirty="0">
                <a:solidFill>
                  <a:srgbClr val="FF0000"/>
                </a:solidFill>
              </a:rPr>
              <a:t>最长公共子序列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；</a:t>
            </a:r>
            <a:endParaRPr lang="en-US" altLang="zh-CN" sz="2400" b="1" dirty="0" smtClean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）</a:t>
            </a:r>
            <a:r>
              <a:rPr lang="en-US" altLang="zh-CN" sz="2400" b="1" dirty="0"/>
              <a:t>0-1</a:t>
            </a:r>
            <a:r>
              <a:rPr lang="zh-CN" altLang="en-US" sz="2400" b="1" dirty="0"/>
              <a:t>背包</a:t>
            </a:r>
            <a:r>
              <a:rPr lang="zh-CN" altLang="en-US" sz="2400" b="1" dirty="0" smtClean="0"/>
              <a:t>问题；</a:t>
            </a:r>
            <a:endParaRPr lang="en-US" altLang="zh-CN" sz="2400" b="1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）最大子段和；</a:t>
            </a:r>
            <a:endParaRPr lang="en-US" altLang="zh-CN" sz="2400" b="1" dirty="0" smtClean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spc="-15" dirty="0" smtClean="0"/>
              <a:t>（</a:t>
            </a:r>
            <a:r>
              <a:rPr lang="en-US" altLang="zh-CN" sz="2400" b="1" spc="-15" dirty="0"/>
              <a:t>7</a:t>
            </a:r>
            <a:r>
              <a:rPr lang="zh-CN" altLang="en-US" sz="2400" b="1" spc="-15" dirty="0"/>
              <a:t>）流水作业调度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buNone/>
            </a:pPr>
            <a:endParaRPr lang="en-US" altLang="zh-CN" sz="2400" b="1" dirty="0"/>
          </a:p>
          <a:p>
            <a:pPr eaLnBrk="1" hangingPunct="1">
              <a:buNone/>
            </a:pPr>
            <a:endParaRPr lang="zh-CN" altLang="en-US" sz="2400" b="1" dirty="0" smtClean="0"/>
          </a:p>
        </p:txBody>
      </p:sp>
      <p:sp>
        <p:nvSpPr>
          <p:cNvPr id="4" name="矩形 3"/>
          <p:cNvSpPr/>
          <p:nvPr/>
        </p:nvSpPr>
        <p:spPr>
          <a:xfrm>
            <a:off x="4283968" y="2838016"/>
            <a:ext cx="3096344" cy="430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200" dirty="0">
                <a:solidFill>
                  <a:srgbClr val="404040"/>
                </a:solidFill>
                <a:latin typeface="DeepSeek-CJK-patch"/>
              </a:rPr>
              <a:t>基于当前条件的“选择”</a:t>
            </a:r>
          </a:p>
        </p:txBody>
      </p:sp>
      <p:sp>
        <p:nvSpPr>
          <p:cNvPr id="5" name="矩形 4"/>
          <p:cNvSpPr/>
          <p:nvPr/>
        </p:nvSpPr>
        <p:spPr>
          <a:xfrm>
            <a:off x="5043028" y="1340768"/>
            <a:ext cx="3020344" cy="430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200" dirty="0">
                <a:solidFill>
                  <a:srgbClr val="404040"/>
                </a:solidFill>
                <a:latin typeface="DeepSeek-CJK-patch"/>
                <a:ea typeface="+mn-ea"/>
              </a:rPr>
              <a:t>枚举</a:t>
            </a:r>
            <a:r>
              <a:rPr lang="zh-CN" altLang="en-US" sz="2200" dirty="0" smtClean="0">
                <a:solidFill>
                  <a:srgbClr val="404040"/>
                </a:solidFill>
                <a:latin typeface="DeepSeek-CJK-patch"/>
                <a:ea typeface="+mn-ea"/>
              </a:rPr>
              <a:t>所有分割点的组合</a:t>
            </a:r>
            <a:endParaRPr lang="zh-CN" altLang="en-US" sz="2200" dirty="0">
              <a:solidFill>
                <a:srgbClr val="404040"/>
              </a:solidFill>
              <a:latin typeface="DeepSeek-CJK-patch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4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D11426-9F84-4C4E-8E1A-5845B12A094F}" type="slidenum"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034" name="Rectangle 2"/>
          <p:cNvSpPr>
            <a:spLocks noChangeArrowheads="1"/>
          </p:cNvSpPr>
          <p:nvPr/>
        </p:nvSpPr>
        <p:spPr bwMode="auto">
          <a:xfrm>
            <a:off x="395288" y="246063"/>
            <a:ext cx="6408737" cy="6619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3.3 </a:t>
            </a:r>
            <a:r>
              <a:rPr lang="zh-CN" altLang="en-US" sz="3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</a:t>
            </a:r>
            <a:r>
              <a:rPr lang="zh-CN" altLang="en-US" sz="3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长公共子序列</a:t>
            </a:r>
            <a:endParaRPr lang="ja-JP" altLang="en-US" sz="3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179512" y="949881"/>
            <a:ext cx="8820472" cy="5293757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>
                <a:schemeClr val="accent2"/>
              </a:buClr>
              <a:buSzTx/>
              <a:buFontTx/>
              <a:buChar char="•"/>
              <a:defRPr/>
            </a:pP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若给定序列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X={x</a:t>
            </a:r>
            <a:r>
              <a:rPr lang="en-US" altLang="zh-CN" sz="2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x</a:t>
            </a:r>
            <a:r>
              <a:rPr lang="en-US" altLang="zh-CN" sz="2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,…, </a:t>
            </a:r>
            <a:r>
              <a:rPr lang="en-US" altLang="zh-CN" sz="26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6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，则另一序列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Z={z</a:t>
            </a:r>
            <a:r>
              <a:rPr lang="en-US" altLang="zh-CN" sz="2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z</a:t>
            </a:r>
            <a:r>
              <a:rPr lang="en-US" altLang="zh-CN" sz="2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…, </a:t>
            </a:r>
            <a:r>
              <a:rPr lang="en-US" altLang="zh-CN" sz="26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</a:t>
            </a:r>
            <a:r>
              <a:rPr lang="en-US" altLang="zh-CN" sz="26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r>
              <a:rPr lang="zh-CN" alt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子序列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是指存在一个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严格递增下标序列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{i</a:t>
            </a:r>
            <a:r>
              <a:rPr lang="en-US" altLang="zh-CN" sz="2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i</a:t>
            </a:r>
            <a:r>
              <a:rPr lang="en-US" altLang="zh-CN" sz="2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…, </a:t>
            </a:r>
            <a:r>
              <a:rPr lang="en-US" altLang="zh-CN" sz="26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6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使得对于所有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j=1,2,…,k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有：</a:t>
            </a:r>
            <a:r>
              <a:rPr lang="en-US" altLang="zh-CN" sz="26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</a:t>
            </a:r>
            <a:r>
              <a:rPr lang="en-US" altLang="zh-CN" sz="26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r>
              <a:rPr lang="en-US" altLang="zh-CN" sz="2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</a:t>
            </a:r>
            <a:r>
              <a:rPr lang="en-US" altLang="zh-CN" sz="26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6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600" baseline="-500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26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lang="en-US" altLang="zh-CN" sz="26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例如，给定序列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X={A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，序列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Z={B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B}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的子序列，相应的递增下标序列为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{2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7}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26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26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Tx/>
              <a:buChar char="•"/>
              <a:defRPr/>
            </a:pP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给定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个序列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，当另一序列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既是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的子序列又是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的子序列时，称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是序列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公共子序列</a:t>
            </a:r>
            <a:r>
              <a:rPr lang="zh-CN" alt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26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Tx/>
              <a:buChar char="•"/>
              <a:defRPr/>
            </a:pPr>
            <a:endParaRPr lang="zh-CN" altLang="en-US" sz="26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Tx/>
              <a:buChar char="•"/>
              <a:defRPr/>
            </a:pPr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问题描述</a:t>
            </a:r>
            <a:r>
              <a:rPr lang="zh-CN" alt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：给定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个序列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X={x</a:t>
            </a:r>
            <a:r>
              <a:rPr lang="en-US" altLang="zh-CN" sz="2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,x</a:t>
            </a:r>
            <a:r>
              <a:rPr lang="en-US" altLang="zh-CN" sz="2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,…,</a:t>
            </a:r>
            <a:r>
              <a:rPr lang="en-US" altLang="zh-CN" sz="26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6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Y={y</a:t>
            </a:r>
            <a:r>
              <a:rPr lang="en-US" altLang="zh-CN" sz="2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,y</a:t>
            </a:r>
            <a:r>
              <a:rPr lang="en-US" altLang="zh-CN" sz="2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,…,</a:t>
            </a:r>
            <a:r>
              <a:rPr lang="en-US" altLang="zh-CN" sz="26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altLang="zh-CN" sz="26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，找出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长公共子</a:t>
            </a:r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序列</a:t>
            </a:r>
            <a:r>
              <a:rPr lang="zh-CN" altLang="en-US" sz="2600" dirty="0" smtClean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 </a:t>
            </a:r>
            <a:endParaRPr lang="zh-CN" altLang="en-US" sz="26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47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93474-1D8D-4761-9B06-86ACF302DEB0}" type="slidenum">
              <a:rPr lang="en-US" altLang="zh-CN" smtClean="0"/>
              <a:t>57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484784"/>
            <a:ext cx="6490034" cy="149232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3568" y="764704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mtClean="0"/>
              <a:t>例如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42" y="4509120"/>
            <a:ext cx="1282766" cy="577880"/>
          </a:xfrm>
          <a:prstGeom prst="rect">
            <a:avLst/>
          </a:prstGeom>
        </p:spPr>
      </p:pic>
      <p:cxnSp>
        <p:nvCxnSpPr>
          <p:cNvPr id="7" name="直接箭头连接符 6"/>
          <p:cNvCxnSpPr>
            <a:stCxn id="3" idx="2"/>
            <a:endCxn id="5" idx="0"/>
          </p:cNvCxnSpPr>
          <p:nvPr/>
        </p:nvCxnSpPr>
        <p:spPr bwMode="auto">
          <a:xfrm>
            <a:off x="4288625" y="2977111"/>
            <a:ext cx="0" cy="153200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81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93474-1D8D-4761-9B06-86ACF302DEB0}" type="slidenum">
              <a:rPr lang="en-US" altLang="zh-CN" smtClean="0"/>
              <a:t>58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83568" y="620688"/>
            <a:ext cx="2023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 穷举法：</a:t>
            </a:r>
            <a:endParaRPr lang="zh-CN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7215" y="1325367"/>
            <a:ext cx="7642103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对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X[1..m]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的每一个子序列，检查是否为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Y[1..n]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的子序列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1462" y="1944457"/>
            <a:ext cx="7439726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</a:rPr>
              <a:t>复杂度分析：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</a:rPr>
              <a:t>X[1..m]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的子序列共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en-US" altLang="zh-CN" sz="2400" baseline="30000" dirty="0" smtClean="0">
                <a:solidFill>
                  <a:schemeClr val="tx1"/>
                </a:solidFill>
                <a:latin typeface="+mn-ea"/>
                <a:ea typeface="+mn-ea"/>
              </a:rPr>
              <a:t>m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个，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检查每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个子序列是否为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Y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的子序列需要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O(n)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时间。最坏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情况下，时间复杂度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O(n2</a:t>
            </a:r>
            <a:r>
              <a:rPr lang="en-US" altLang="zh-CN" sz="2400" b="1" baseline="3000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m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)</a:t>
            </a:r>
          </a:p>
          <a:p>
            <a:pPr>
              <a:lnSpc>
                <a:spcPct val="200000"/>
              </a:lnSpc>
              <a:buNone/>
            </a:pPr>
            <a:endParaRPr lang="en-US" altLang="zh-CN" sz="2400" b="1" dirty="0">
              <a:solidFill>
                <a:schemeClr val="tx1"/>
              </a:solidFill>
              <a:latin typeface="+mn-ea"/>
              <a:ea typeface="+mn-ea"/>
              <a:sym typeface="+mn-ea"/>
            </a:endParaRPr>
          </a:p>
          <a:p>
            <a:pPr>
              <a:lnSpc>
                <a:spcPct val="200000"/>
              </a:lnSpc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0992" y="4366610"/>
            <a:ext cx="26789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更好的算法：</a:t>
            </a:r>
            <a:endParaRPr lang="zh-CN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7664" y="5253529"/>
            <a:ext cx="49087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 关注最长公共子序列的长度</a:t>
            </a:r>
            <a:endParaRPr lang="zh-CN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309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C0A79-9745-43BC-8078-1530889EC706}" type="slidenum"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59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058" name="Rectangle 2"/>
          <p:cNvSpPr>
            <a:spLocks noChangeArrowheads="1"/>
          </p:cNvSpPr>
          <p:nvPr/>
        </p:nvSpPr>
        <p:spPr bwMode="auto">
          <a:xfrm>
            <a:off x="436563" y="252413"/>
            <a:ext cx="5430837" cy="6556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最长公共子序列的结构</a:t>
            </a:r>
            <a:endParaRPr lang="ja-JP" altLang="en-US" sz="3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500063" y="1225550"/>
            <a:ext cx="8215312" cy="397033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设序列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X={x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,x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,…,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Y={y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,y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,…,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最长公共子序列为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Z={z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,z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,…,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</a:t>
            </a:r>
            <a:r>
              <a:rPr lang="en-US" altLang="zh-CN" sz="28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 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从后向前推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，则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ClrTx/>
              <a:buSzTx/>
              <a:buFontTx/>
              <a:buAutoNum type="arabicParenBoth"/>
              <a:defRPr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，则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</a:t>
            </a:r>
            <a:r>
              <a:rPr lang="en-US" altLang="zh-CN" sz="28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，且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k-1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m-1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n-1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的最长公共子序列。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≠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且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</a:t>
            </a:r>
            <a:r>
              <a:rPr lang="en-US" altLang="zh-CN" sz="28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≠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，则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m-1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的最长公共子序列。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(3)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≠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且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</a:t>
            </a:r>
            <a:r>
              <a:rPr lang="en-US" altLang="zh-CN" sz="28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≠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，则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n-1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的最长公共子序列。</a:t>
            </a: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428625" y="5214938"/>
            <a:ext cx="8496300" cy="1384300"/>
          </a:xfrm>
          <a:prstGeom prst="rect">
            <a:avLst/>
          </a:prstGeom>
          <a:solidFill>
            <a:srgbClr val="FFCC00"/>
          </a:solidFill>
          <a:ln w="6350">
            <a:noFill/>
            <a:miter lim="800000"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由此可见，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个序列的最长公共子序列包含了这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个序列的前缀的最长公共子序列。因此，最长公共子序列问题具有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最优子结构性质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3783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</a:t>
            </a:r>
          </a:p>
        </p:txBody>
      </p:sp>
      <p:sp>
        <p:nvSpPr>
          <p:cNvPr id="179405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 anchor="b"/>
          <a:lstStyle/>
          <a:p>
            <a:pPr>
              <a:defRPr/>
            </a:pPr>
            <a:r>
              <a:rPr lang="zh-CN" altLang="en-US" sz="3800" kern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动态规划法 </a:t>
            </a:r>
            <a:r>
              <a:rPr lang="en-US" altLang="zh-CN" sz="3800" kern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.VS. </a:t>
            </a:r>
            <a:r>
              <a:rPr lang="zh-CN" altLang="en-US" sz="3800" kern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分治法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29600" cy="467995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1" dirty="0" smtClean="0">
                <a:latin typeface="宋体" panose="02010600030101010101" pitchFamily="2" charset="-122"/>
              </a:rPr>
              <a:t>动态规划法的实质也是将较大问题分解为较小的同类子问题，这一点上它与分治法类似。</a:t>
            </a:r>
            <a:endParaRPr lang="en-US" altLang="zh-CN" sz="2800" b="1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sz="2800" b="1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1" dirty="0" smtClean="0">
                <a:latin typeface="宋体" panose="02010600030101010101" pitchFamily="2" charset="-122"/>
              </a:rPr>
              <a:t>分治法的子问题相互独立，相同的子问题被重复计算。</a:t>
            </a:r>
            <a:endParaRPr lang="en-US" altLang="zh-CN" sz="2800" b="1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sz="2800" b="1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1" dirty="0" smtClean="0">
                <a:latin typeface="宋体" panose="02010600030101010101" pitchFamily="2" charset="-122"/>
              </a:rPr>
              <a:t>动态规划法利用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问题的最优子结构特征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，通过从子问题的最优解逐步构造出整个问题的最优解，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避免重复计算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311186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DC9-DED3-4821-BBD1-37BD0934F3CF}" type="slidenum">
              <a:rPr lang="en-US" altLang="zh-CN">
                <a:latin typeface="+mn-ea"/>
              </a:rPr>
              <a:t>60</a:t>
            </a:fld>
            <a:endParaRPr lang="en-US" altLang="zh-CN">
              <a:latin typeface="+mn-ea"/>
            </a:endParaRPr>
          </a:p>
        </p:txBody>
      </p:sp>
      <p:sp>
        <p:nvSpPr>
          <p:cNvPr id="302082" name="Rectangle 2"/>
          <p:cNvSpPr>
            <a:spLocks noChangeArrowheads="1"/>
          </p:cNvSpPr>
          <p:nvPr/>
        </p:nvSpPr>
        <p:spPr bwMode="auto">
          <a:xfrm>
            <a:off x="357188" y="214313"/>
            <a:ext cx="6408737" cy="6429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子问题的递归结构</a:t>
            </a:r>
            <a:endParaRPr lang="ja-JP" altLang="en-US" sz="3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428625" y="1071563"/>
            <a:ext cx="8372475" cy="2677656"/>
          </a:xfrm>
          <a:prstGeom prst="rect">
            <a:avLst/>
          </a:prstGeom>
          <a:solidFill>
            <a:srgbClr val="FFCC00"/>
          </a:solidFill>
          <a:ln w="635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由最长公共子序列问题的最优子结构性质建立子问题最优值的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递归关系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。用</a:t>
            </a:r>
            <a:r>
              <a:rPr lang="en-US" altLang="zh-CN" sz="2800" u="sng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c[i][j]</a:t>
            </a:r>
            <a:r>
              <a:rPr lang="zh-CN" altLang="en-US" sz="2800" u="sng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记录序列</a:t>
            </a:r>
            <a:r>
              <a:rPr lang="en-US" altLang="zh-CN" sz="2800" u="sng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u="sng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2800" u="sng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2800" u="sng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altLang="zh-CN" sz="2800" u="sng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r>
              <a:rPr lang="zh-CN" altLang="en-US" sz="2800" u="sng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的最长公共子序列的长度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。其中，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={x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,x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,…,x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={y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,y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,…,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最优子结构性质可建立递归关系如下：</a:t>
            </a: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0" y="2786063"/>
            <a:ext cx="369888" cy="55245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graphicFrame>
        <p:nvGraphicFramePr>
          <p:cNvPr id="33798" name="Object 5"/>
          <p:cNvGraphicFramePr>
            <a:graphicFrameLocks noChangeAspect="1"/>
          </p:cNvGraphicFramePr>
          <p:nvPr/>
        </p:nvGraphicFramePr>
        <p:xfrm>
          <a:off x="428625" y="4077072"/>
          <a:ext cx="7878763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5" name="Equation" r:id="rId4" imgW="79857600" imgH="17678400" progId="Equation.DSMT4">
                  <p:embed/>
                </p:oleObj>
              </mc:Choice>
              <mc:Fallback>
                <p:oleObj name="Equation" r:id="rId4" imgW="79857600" imgH="17678400" progId="Equation.DSMT4">
                  <p:embed/>
                  <p:pic>
                    <p:nvPicPr>
                      <p:cNvPr id="3379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4077072"/>
                        <a:ext cx="7878763" cy="173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918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93474-1D8D-4761-9B06-86ACF302DEB0}" type="slidenum">
              <a:rPr lang="en-US" altLang="zh-CN" smtClean="0">
                <a:latin typeface="+mn-ea"/>
              </a:rPr>
              <a:t>61</a:t>
            </a:fld>
            <a:endParaRPr lang="en-US" altLang="zh-CN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00808"/>
            <a:ext cx="5816899" cy="287669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3568" y="764704"/>
            <a:ext cx="3384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+mn-ea"/>
                <a:ea typeface="+mn-ea"/>
              </a:rPr>
              <a:t>递归树：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7584" y="4655173"/>
            <a:ext cx="803676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600" dirty="0" smtClean="0">
                <a:latin typeface="+mn-ea"/>
                <a:ea typeface="+mn-ea"/>
              </a:rPr>
              <a:t>高度</a:t>
            </a:r>
            <a:r>
              <a:rPr lang="en-US" altLang="zh-CN" sz="2600" dirty="0" smtClean="0">
                <a:latin typeface="+mn-ea"/>
                <a:ea typeface="+mn-ea"/>
              </a:rPr>
              <a:t>=</a:t>
            </a:r>
            <a:r>
              <a:rPr lang="en-US" altLang="zh-CN" sz="2600" dirty="0" err="1" smtClean="0">
                <a:latin typeface="+mn-ea"/>
                <a:ea typeface="+mn-ea"/>
              </a:rPr>
              <a:t>m+n</a:t>
            </a:r>
            <a:r>
              <a:rPr lang="zh-CN" altLang="en-US" sz="2600" dirty="0" smtClean="0">
                <a:latin typeface="+mn-ea"/>
                <a:ea typeface="+mn-ea"/>
              </a:rPr>
              <a:t>，该树的每个节点都计算一遍，需要</a:t>
            </a:r>
            <a:r>
              <a:rPr lang="zh-CN" altLang="en-US" sz="2600" dirty="0" smtClean="0">
                <a:solidFill>
                  <a:srgbClr val="FF0000"/>
                </a:solidFill>
                <a:latin typeface="+mn-ea"/>
                <a:ea typeface="+mn-ea"/>
              </a:rPr>
              <a:t>指数级时间</a:t>
            </a:r>
            <a:r>
              <a:rPr lang="zh-CN" altLang="en-US" sz="2600" dirty="0" smtClean="0">
                <a:latin typeface="+mn-ea"/>
                <a:ea typeface="+mn-ea"/>
              </a:rPr>
              <a:t>，但一些</a:t>
            </a:r>
            <a:r>
              <a:rPr lang="zh-CN" altLang="en-US" sz="2600" b="1" dirty="0" smtClean="0">
                <a:latin typeface="+mn-ea"/>
                <a:ea typeface="+mn-ea"/>
              </a:rPr>
              <a:t>子问题重复计算</a:t>
            </a:r>
            <a:endParaRPr lang="zh-CN" altLang="en-US" sz="2600" b="1" dirty="0"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260648"/>
            <a:ext cx="4811408" cy="17912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3567" y="5670836"/>
            <a:ext cx="818078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latin typeface="+mn-ea"/>
                <a:ea typeface="+mn-ea"/>
              </a:rPr>
              <a:t>备忘录算法：计算子问题的解后，将之存于表中。避免重复工作</a:t>
            </a:r>
            <a:endParaRPr lang="zh-CN" altLang="en-US" sz="2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36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93474-1D8D-4761-9B06-86ACF302DEB0}" type="slidenum">
              <a:rPr lang="en-US" altLang="zh-CN" smtClean="0">
                <a:latin typeface="+mn-ea"/>
              </a:rPr>
              <a:t>62</a:t>
            </a:fld>
            <a:endParaRPr lang="en-US" altLang="zh-CN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352" y="2499470"/>
            <a:ext cx="3918151" cy="332757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9512" y="2043214"/>
            <a:ext cx="44251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想法：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自底向上计算</a:t>
            </a: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时间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=O(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ea typeface="+mn-ea"/>
              </a:rPr>
              <a:t>mn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通过回溯构建最优解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空间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=O(</a:t>
            </a:r>
            <a:r>
              <a:rPr lang="en-US" altLang="zh-CN" dirty="0" err="1" smtClean="0">
                <a:solidFill>
                  <a:schemeClr val="tx1"/>
                </a:solidFill>
                <a:latin typeface="+mn-ea"/>
                <a:ea typeface="+mn-ea"/>
              </a:rPr>
              <a:t>mn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优化：空间可减少为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O(min{</a:t>
            </a:r>
            <a:r>
              <a:rPr lang="en-US" altLang="zh-CN" dirty="0" err="1" smtClean="0">
                <a:solidFill>
                  <a:schemeClr val="tx1"/>
                </a:solidFill>
                <a:latin typeface="+mn-ea"/>
                <a:ea typeface="+mn-ea"/>
              </a:rPr>
              <a:t>m,n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})</a:t>
            </a:r>
            <a:endParaRPr lang="zh-CN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03106" name="Rectangle 2"/>
          <p:cNvSpPr>
            <a:spLocks noChangeArrowheads="1"/>
          </p:cNvSpPr>
          <p:nvPr/>
        </p:nvSpPr>
        <p:spPr bwMode="auto">
          <a:xfrm>
            <a:off x="450850" y="0"/>
            <a:ext cx="6408738" cy="79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计算最优值</a:t>
            </a:r>
            <a:endParaRPr lang="ja-JP" altLang="en-US" sz="3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206626"/>
              </p:ext>
            </p:extLst>
          </p:nvPr>
        </p:nvGraphicFramePr>
        <p:xfrm>
          <a:off x="3166347" y="466321"/>
          <a:ext cx="5953697" cy="1312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0" name="Equation" r:id="rId4" imgW="7879188" imgH="1737422" progId="Equation.DSMT4">
                  <p:embed/>
                </p:oleObj>
              </mc:Choice>
              <mc:Fallback>
                <p:oleObj name="Equation" r:id="rId4" imgW="7879188" imgH="1737422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66347" y="466321"/>
                        <a:ext cx="5953697" cy="13123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 bwMode="auto">
          <a:xfrm>
            <a:off x="5167400" y="2801284"/>
            <a:ext cx="3384376" cy="29523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kumimoji="0" lang="zh-CN" altLang="en-US" sz="3000" b="0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 flipV="1">
            <a:off x="5167400" y="3066057"/>
            <a:ext cx="3384376" cy="72008"/>
          </a:xfrm>
          <a:prstGeom prst="lin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矩形 5"/>
          <p:cNvSpPr/>
          <p:nvPr/>
        </p:nvSpPr>
        <p:spPr>
          <a:xfrm>
            <a:off x="5102772" y="249669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1200" dirty="0">
                <a:latin typeface="+mn-ea"/>
                <a:ea typeface="+mn-ea"/>
              </a:rPr>
              <a:t>空</a:t>
            </a:r>
          </a:p>
        </p:txBody>
      </p:sp>
      <p:sp>
        <p:nvSpPr>
          <p:cNvPr id="10" name="矩形 9"/>
          <p:cNvSpPr/>
          <p:nvPr/>
        </p:nvSpPr>
        <p:spPr>
          <a:xfrm>
            <a:off x="4779470" y="2883564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1200" dirty="0">
                <a:latin typeface="+mn-ea"/>
                <a:ea typeface="+mn-ea"/>
              </a:rPr>
              <a:t>空</a:t>
            </a:r>
          </a:p>
        </p:txBody>
      </p:sp>
      <p:sp>
        <p:nvSpPr>
          <p:cNvPr id="8" name="矩形 7"/>
          <p:cNvSpPr/>
          <p:nvPr/>
        </p:nvSpPr>
        <p:spPr>
          <a:xfrm>
            <a:off x="3655219" y="23900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sz="1400" dirty="0">
                <a:solidFill>
                  <a:srgbClr val="FF0000"/>
                </a:solidFill>
                <a:latin typeface="+mn-ea"/>
                <a:ea typeface="+mn-ea"/>
              </a:rPr>
              <a:t>要得到</a:t>
            </a:r>
            <a:r>
              <a:rPr lang="en-US" altLang="zh-CN" sz="1400" dirty="0">
                <a:solidFill>
                  <a:srgbClr val="FF0000"/>
                </a:solidFill>
                <a:latin typeface="+mn-ea"/>
                <a:ea typeface="+mn-ea"/>
              </a:rPr>
              <a:t>c[</a:t>
            </a:r>
            <a:r>
              <a:rPr lang="en-US" altLang="zh-CN" sz="1400" dirty="0" err="1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1400" dirty="0">
                <a:solidFill>
                  <a:srgbClr val="FF0000"/>
                </a:solidFill>
                <a:latin typeface="+mn-ea"/>
                <a:ea typeface="+mn-ea"/>
              </a:rPr>
              <a:t>][j]</a:t>
            </a:r>
            <a:r>
              <a:rPr lang="zh-CN" altLang="en-US" sz="1400" dirty="0">
                <a:solidFill>
                  <a:srgbClr val="FF0000"/>
                </a:solidFill>
                <a:latin typeface="+mn-ea"/>
                <a:ea typeface="+mn-ea"/>
              </a:rPr>
              <a:t>，需要其左侧、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  <a:ea typeface="+mn-ea"/>
              </a:rPr>
              <a:t>上</a:t>
            </a:r>
            <a:r>
              <a:rPr lang="zh-CN" altLang="en-US" sz="1400" dirty="0">
                <a:solidFill>
                  <a:srgbClr val="FF0000"/>
                </a:solidFill>
                <a:latin typeface="+mn-ea"/>
                <a:ea typeface="+mn-ea"/>
              </a:rPr>
              <a:t>方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zh-CN" altLang="en-US" sz="1400" dirty="0">
                <a:solidFill>
                  <a:srgbClr val="FF0000"/>
                </a:solidFill>
                <a:latin typeface="+mn-ea"/>
                <a:ea typeface="+mn-ea"/>
              </a:rPr>
              <a:t>左上方的值</a:t>
            </a:r>
            <a:endParaRPr lang="en-US" altLang="zh-CN" sz="1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795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65535-7374-4514-89C0-DACF94A20980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63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3106" name="Rectangle 2"/>
          <p:cNvSpPr>
            <a:spLocks noChangeArrowheads="1"/>
          </p:cNvSpPr>
          <p:nvPr/>
        </p:nvSpPr>
        <p:spPr bwMode="auto">
          <a:xfrm>
            <a:off x="450850" y="0"/>
            <a:ext cx="6408738" cy="79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计算最优值</a:t>
            </a:r>
            <a:endParaRPr lang="ja-JP" altLang="en-US" sz="3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338138" y="765175"/>
            <a:ext cx="8805862" cy="83026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由于在所考虑的子问题空间中，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总共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不同的子问题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，因此，用动态规划算法自底向上地计算最优值能提高算法的效率。 </a:t>
            </a:r>
          </a:p>
        </p:txBody>
      </p:sp>
      <p:graphicFrame>
        <p:nvGraphicFramePr>
          <p:cNvPr id="3482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443738"/>
              </p:ext>
            </p:extLst>
          </p:nvPr>
        </p:nvGraphicFramePr>
        <p:xfrm>
          <a:off x="2186552" y="1892442"/>
          <a:ext cx="4366648" cy="192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4" name="Equation" r:id="rId4" imgW="2070100" imgH="914400" progId="Equation.DSMT4">
                  <p:embed/>
                </p:oleObj>
              </mc:Choice>
              <mc:Fallback>
                <p:oleObj name="Equation" r:id="rId4" imgW="2070100" imgH="914400" progId="Equation.DSMT4">
                  <p:embed/>
                  <p:pic>
                    <p:nvPicPr>
                      <p:cNvPr id="3482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6552" y="1892442"/>
                        <a:ext cx="4366648" cy="192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824" name="直接箭头连接符 38"/>
          <p:cNvCxnSpPr>
            <a:cxnSpLocks noChangeShapeType="1"/>
          </p:cNvCxnSpPr>
          <p:nvPr/>
        </p:nvCxnSpPr>
        <p:spPr bwMode="auto">
          <a:xfrm rot="16200000" flipH="1">
            <a:off x="3286126" y="4572000"/>
            <a:ext cx="342900" cy="200025"/>
          </a:xfrm>
          <a:prstGeom prst="straightConnector1">
            <a:avLst/>
          </a:prstGeom>
          <a:noFill/>
          <a:ln w="9525" algn="ctr">
            <a:noFill/>
            <a:round/>
            <a:tailEnd type="arrow" w="med" len="med"/>
          </a:ln>
        </p:spPr>
      </p:cxnSp>
      <p:sp>
        <p:nvSpPr>
          <p:cNvPr id="16" name="文本框 15"/>
          <p:cNvSpPr txBox="1"/>
          <p:nvPr/>
        </p:nvSpPr>
        <p:spPr>
          <a:xfrm>
            <a:off x="338138" y="4204140"/>
            <a:ext cx="7848872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要得到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c[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][j]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，需要其左侧、上方和左上方的值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先对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c[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][0]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c[0][j]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赋初值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然后计算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c[1][1]...c[m][1]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，再计算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c[1][2]...c[m][2]</a:t>
            </a: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以此类推，最终得到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c[m][n]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2843808" y="2132856"/>
            <a:ext cx="0" cy="144016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 bwMode="auto">
          <a:xfrm>
            <a:off x="2843808" y="2132856"/>
            <a:ext cx="309634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 bwMode="auto">
          <a:xfrm>
            <a:off x="4067944" y="2708920"/>
            <a:ext cx="0" cy="86409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>
            <a:off x="4932040" y="2708920"/>
            <a:ext cx="0" cy="79208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>
            <a:off x="5868144" y="2708920"/>
            <a:ext cx="0" cy="79208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55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93474-1D8D-4761-9B06-86ACF302DEB0}" type="slidenum">
              <a:rPr lang="en-US" altLang="zh-CN" smtClean="0"/>
              <a:t>64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253" y="2492896"/>
            <a:ext cx="3841947" cy="3302170"/>
          </a:xfrm>
          <a:prstGeom prst="rect">
            <a:avLst/>
          </a:prstGeom>
        </p:spPr>
      </p:pic>
      <p:sp>
        <p:nvSpPr>
          <p:cNvPr id="303106" name="Rectangle 2"/>
          <p:cNvSpPr>
            <a:spLocks noChangeArrowheads="1"/>
          </p:cNvSpPr>
          <p:nvPr/>
        </p:nvSpPr>
        <p:spPr bwMode="auto">
          <a:xfrm>
            <a:off x="450850" y="0"/>
            <a:ext cx="6408738" cy="79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计算最优值</a:t>
            </a:r>
            <a:endParaRPr lang="ja-JP" altLang="en-US" sz="3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2711253" y="709761"/>
          <a:ext cx="5953697" cy="1312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7" name="Equation" r:id="rId4" imgW="7879188" imgH="1737422" progId="Equation.DSMT4">
                  <p:embed/>
                </p:oleObj>
              </mc:Choice>
              <mc:Fallback>
                <p:oleObj name="Equation" r:id="rId4" imgW="7879188" imgH="1737422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11253" y="709761"/>
                        <a:ext cx="5953697" cy="13123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箭头连接符 5"/>
          <p:cNvCxnSpPr/>
          <p:nvPr/>
        </p:nvCxnSpPr>
        <p:spPr bwMode="auto">
          <a:xfrm>
            <a:off x="3203848" y="2852936"/>
            <a:ext cx="0" cy="27363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 bwMode="auto">
          <a:xfrm>
            <a:off x="3203848" y="2852936"/>
            <a:ext cx="309634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 bwMode="auto">
          <a:xfrm>
            <a:off x="3851920" y="3356992"/>
            <a:ext cx="0" cy="216024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 bwMode="auto">
          <a:xfrm>
            <a:off x="4283968" y="3356992"/>
            <a:ext cx="0" cy="216024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 bwMode="auto">
          <a:xfrm>
            <a:off x="6300192" y="3356992"/>
            <a:ext cx="0" cy="216024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13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65535-7374-4514-89C0-DACF94A20980}" type="slidenum">
              <a:rPr lang="en-US" altLang="zh-CN">
                <a:latin typeface="+mn-ea"/>
              </a:rPr>
              <a:t>65</a:t>
            </a:fld>
            <a:endParaRPr lang="en-US" altLang="zh-CN" dirty="0">
              <a:latin typeface="+mn-ea"/>
            </a:endParaRPr>
          </a:p>
        </p:txBody>
      </p:sp>
      <p:sp>
        <p:nvSpPr>
          <p:cNvPr id="303106" name="Rectangle 2"/>
          <p:cNvSpPr>
            <a:spLocks noChangeArrowheads="1"/>
          </p:cNvSpPr>
          <p:nvPr/>
        </p:nvSpPr>
        <p:spPr bwMode="auto">
          <a:xfrm>
            <a:off x="450850" y="0"/>
            <a:ext cx="6408738" cy="79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计算最优值</a:t>
            </a:r>
            <a:endParaRPr lang="ja-JP" altLang="en-US" sz="3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338138" y="765175"/>
            <a:ext cx="8805862" cy="83026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由于在所考虑的子问题空间中，总共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有</a:t>
            </a:r>
            <a:r>
              <a:rPr lang="en-US" altLang="zh-CN" sz="2400" dirty="0" err="1" smtClean="0">
                <a:solidFill>
                  <a:schemeClr val="tx1"/>
                </a:solidFill>
                <a:latin typeface="+mn-ea"/>
                <a:ea typeface="+mn-ea"/>
              </a:rPr>
              <a:t>mn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个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不同的子问题，因此，用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动态规划算法自底向上地计算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最优值能提高算法的效率。 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338138" y="1579563"/>
            <a:ext cx="5889625" cy="526415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void </a:t>
            </a:r>
            <a:r>
              <a:rPr kumimoji="1"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LCSLength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n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char *x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char *y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**c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**b)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1; 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&lt;= m; 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++) c[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][0]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1; 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&lt;= n; 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++) c[0][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 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1; 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&lt;= m; 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(j = 1; j &lt;= n; j++)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if (</a:t>
            </a:r>
            <a:r>
              <a:rPr kumimoji="1"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x[</a:t>
            </a:r>
            <a:r>
              <a:rPr kumimoji="1"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]==y[j]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c[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][j]=c[i-1][j-1]+1;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b[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][j]=1;  //</a:t>
            </a:r>
            <a:r>
              <a:rPr kumimoji="1"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“ 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左上角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endParaRPr kumimoji="1"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else if (</a:t>
            </a:r>
            <a:r>
              <a:rPr kumimoji="1"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c[i-1][j]&gt;=c[</a:t>
            </a:r>
            <a:r>
              <a:rPr kumimoji="1"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][j-1]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c[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][j]=c[i-1][j];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b[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][j]=2;  //</a:t>
            </a:r>
            <a:r>
              <a:rPr kumimoji="1"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上侧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else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c[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][j]=c[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][j-1];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b[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][j]=3; 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//</a:t>
            </a:r>
            <a:r>
              <a:rPr kumimoji="1"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(3)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“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左侧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”</a:t>
            </a:r>
            <a:endParaRPr kumimoji="1"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4644008" y="2154437"/>
            <a:ext cx="4253087" cy="401751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构造</a:t>
            </a:r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最优解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void </a:t>
            </a:r>
            <a:r>
              <a:rPr kumimoji="1"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LCS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</a:t>
            </a:r>
            <a:r>
              <a:rPr kumimoji="1"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j</a:t>
            </a:r>
            <a:r>
              <a:rPr kumimoji="1"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char *x</a:t>
            </a:r>
            <a:r>
              <a:rPr kumimoji="1"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**b)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if (i ==0 || j==0) return;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if (b[i][j]== 1){ 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</a:t>
            </a:r>
            <a:r>
              <a:rPr kumimoji="1"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LCS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(i-1</a:t>
            </a:r>
            <a:r>
              <a:rPr kumimoji="1"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j-1</a:t>
            </a:r>
            <a:r>
              <a:rPr kumimoji="1"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b); 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</a:t>
            </a:r>
            <a:r>
              <a:rPr kumimoji="1" lang="en-US" altLang="zh-CN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cout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&lt;&lt;x[i]; 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}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else if (b[i][j]== 2) </a:t>
            </a:r>
            <a:r>
              <a:rPr kumimoji="1"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LCS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(i-1</a:t>
            </a:r>
            <a:r>
              <a:rPr kumimoji="1"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r>
              <a:rPr kumimoji="1"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b);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else </a:t>
            </a:r>
            <a:r>
              <a:rPr kumimoji="1"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LCS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(i</a:t>
            </a:r>
            <a:r>
              <a:rPr kumimoji="1"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j-1</a:t>
            </a:r>
            <a:r>
              <a:rPr kumimoji="1"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b);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34824" name="直接箭头连接符 38"/>
          <p:cNvCxnSpPr>
            <a:cxnSpLocks noChangeShapeType="1"/>
          </p:cNvCxnSpPr>
          <p:nvPr/>
        </p:nvCxnSpPr>
        <p:spPr bwMode="auto">
          <a:xfrm rot="16200000" flipH="1">
            <a:off x="3286126" y="4572000"/>
            <a:ext cx="342900" cy="200025"/>
          </a:xfrm>
          <a:prstGeom prst="straightConnector1">
            <a:avLst/>
          </a:prstGeom>
          <a:noFill/>
          <a:ln w="9525" algn="ctr">
            <a:noFill/>
            <a:round/>
            <a:tailEnd type="arrow" w="med" len="med"/>
          </a:ln>
        </p:spPr>
      </p:cxnSp>
      <p:sp>
        <p:nvSpPr>
          <p:cNvPr id="4" name="文本框 3"/>
          <p:cNvSpPr txBox="1"/>
          <p:nvPr/>
        </p:nvSpPr>
        <p:spPr>
          <a:xfrm>
            <a:off x="1508990" y="6310357"/>
            <a:ext cx="6846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dirty="0" smtClean="0"/>
              <a:t>b[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][j]</a:t>
            </a:r>
            <a:r>
              <a:rPr lang="zh-CN" altLang="en-US" sz="2400" dirty="0" smtClean="0"/>
              <a:t>表示</a:t>
            </a:r>
            <a:r>
              <a:rPr lang="en-US" altLang="zh-CN" sz="2400" dirty="0" smtClean="0"/>
              <a:t>c[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][j]</a:t>
            </a:r>
            <a:r>
              <a:rPr lang="zh-CN" altLang="en-US" sz="2400" dirty="0" smtClean="0"/>
              <a:t>取值的三种情况，用来构造最优解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8198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1079278"/>
            <a:ext cx="868888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6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上述没有单独考虑</a:t>
            </a:r>
            <a:r>
              <a:rPr lang="en-US" altLang="zh-CN" sz="26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c[i-1</a:t>
            </a:r>
            <a:r>
              <a:rPr lang="en-US" altLang="zh-CN" sz="26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][j</a:t>
            </a:r>
            <a:r>
              <a:rPr lang="en-US" altLang="zh-CN" sz="26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]</a:t>
            </a:r>
            <a:r>
              <a:rPr lang="zh-CN" altLang="en-US" sz="26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等于</a:t>
            </a:r>
            <a:r>
              <a:rPr lang="en-US" altLang="zh-CN" sz="26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c[</a:t>
            </a:r>
            <a:r>
              <a:rPr lang="en-US" altLang="zh-CN" sz="2600" dirty="0" err="1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][j-1]</a:t>
            </a:r>
            <a:r>
              <a:rPr lang="zh-CN" altLang="en-US" sz="26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sz="26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情况。</a:t>
            </a:r>
            <a:r>
              <a:rPr lang="zh-CN" altLang="en-US" sz="2600" dirty="0" smtClean="0">
                <a:solidFill>
                  <a:schemeClr val="tx1"/>
                </a:solidFill>
                <a:latin typeface="+mn-ea"/>
                <a:ea typeface="+mn-ea"/>
              </a:rPr>
              <a:t>对</a:t>
            </a:r>
            <a:r>
              <a:rPr lang="en-US" altLang="zh-CN" sz="2600" dirty="0">
                <a:solidFill>
                  <a:schemeClr val="tx1"/>
                </a:solidFill>
                <a:latin typeface="+mn-ea"/>
                <a:ea typeface="+mn-ea"/>
              </a:rPr>
              <a:t>b[</a:t>
            </a:r>
            <a:r>
              <a:rPr lang="en-US" altLang="zh-CN" sz="260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zh-CN" sz="2600" dirty="0">
                <a:solidFill>
                  <a:schemeClr val="tx1"/>
                </a:solidFill>
                <a:latin typeface="+mn-ea"/>
                <a:ea typeface="+mn-ea"/>
              </a:rPr>
              <a:t>][j</a:t>
            </a:r>
            <a:r>
              <a:rPr lang="en-US" altLang="zh-CN" sz="2600" dirty="0" smtClean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sz="2600" dirty="0" smtClean="0">
                <a:solidFill>
                  <a:schemeClr val="tx1"/>
                </a:solidFill>
                <a:latin typeface="+mn-ea"/>
                <a:ea typeface="+mn-ea"/>
              </a:rPr>
              <a:t>的取值添加</a:t>
            </a:r>
            <a:r>
              <a:rPr lang="zh-CN" altLang="en-US" sz="2600" dirty="0">
                <a:solidFill>
                  <a:schemeClr val="tx1"/>
                </a:solidFill>
                <a:latin typeface="+mn-ea"/>
                <a:ea typeface="+mn-ea"/>
              </a:rPr>
              <a:t>一种可能，等于</a:t>
            </a:r>
            <a:r>
              <a:rPr lang="en-US" altLang="zh-CN" sz="2600" dirty="0" smtClean="0">
                <a:solidFill>
                  <a:schemeClr val="tx1"/>
                </a:solidFill>
                <a:latin typeface="+mn-ea"/>
                <a:ea typeface="+mn-ea"/>
              </a:rPr>
              <a:t>4</a:t>
            </a:r>
            <a:r>
              <a:rPr lang="zh-CN" altLang="en-US" sz="2600" dirty="0" smtClean="0">
                <a:solidFill>
                  <a:schemeClr val="tx1"/>
                </a:solidFill>
                <a:latin typeface="+mn-ea"/>
                <a:ea typeface="+mn-ea"/>
              </a:rPr>
              <a:t>，表示</a:t>
            </a:r>
            <a:r>
              <a:rPr lang="en-US" altLang="zh-CN" sz="26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c[i-1][j]==c[</a:t>
            </a:r>
            <a:r>
              <a:rPr lang="en-US" altLang="zh-CN" sz="2600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][j-1</a:t>
            </a:r>
            <a:r>
              <a:rPr lang="en-US" altLang="zh-CN" sz="26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]</a:t>
            </a:r>
            <a:r>
              <a:rPr lang="zh-CN" altLang="en-US" sz="26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。这样</a:t>
            </a:r>
            <a:r>
              <a:rPr lang="zh-CN" altLang="en-US" sz="2600" dirty="0" smtClean="0">
                <a:solidFill>
                  <a:schemeClr val="tx1"/>
                </a:solidFill>
                <a:latin typeface="+mn-ea"/>
                <a:ea typeface="+mn-ea"/>
              </a:rPr>
              <a:t>通过路径回溯可以找出</a:t>
            </a:r>
            <a:r>
              <a:rPr lang="zh-CN" altLang="en-US" sz="2600" b="1" dirty="0" smtClean="0">
                <a:solidFill>
                  <a:srgbClr val="FF0000"/>
                </a:solidFill>
                <a:latin typeface="+mn-ea"/>
                <a:ea typeface="+mn-ea"/>
              </a:rPr>
              <a:t>所有</a:t>
            </a:r>
            <a:r>
              <a:rPr lang="zh-CN" altLang="en-US" sz="2600" dirty="0" smtClean="0">
                <a:solidFill>
                  <a:srgbClr val="FF0000"/>
                </a:solidFill>
                <a:latin typeface="+mn-ea"/>
                <a:ea typeface="+mn-ea"/>
              </a:rPr>
              <a:t>最长公共子序列</a:t>
            </a:r>
            <a:r>
              <a:rPr lang="zh-CN" altLang="en-US" sz="2600" dirty="0" smtClean="0">
                <a:solidFill>
                  <a:schemeClr val="tx1"/>
                </a:solidFill>
                <a:latin typeface="+mn-ea"/>
                <a:ea typeface="+mn-ea"/>
              </a:rPr>
              <a:t>。 </a:t>
            </a:r>
            <a:endParaRPr lang="en-US" altLang="zh-CN" sz="2600" dirty="0" smtClean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20888"/>
            <a:ext cx="4319464" cy="3570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 bwMode="auto">
          <a:xfrm flipV="1">
            <a:off x="4828902" y="4142152"/>
            <a:ext cx="792088" cy="18886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620990" y="3730856"/>
            <a:ext cx="1742785" cy="7355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括号外面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c[</a:t>
            </a:r>
            <a:r>
              <a:rPr lang="en-US" altLang="zh-CN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buNone/>
            </a:pPr>
            <a:r>
              <a:rPr lang="zh-CN" alt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括号里面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b[</a:t>
            </a:r>
            <a:r>
              <a:rPr lang="en-US" altLang="zh-CN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</a:t>
            </a:r>
            <a:endParaRPr lang="zh-CN" altLang="en-US" sz="1900" dirty="0"/>
          </a:p>
        </p:txBody>
      </p:sp>
      <p:sp>
        <p:nvSpPr>
          <p:cNvPr id="10" name="文本框 9"/>
          <p:cNvSpPr txBox="1"/>
          <p:nvPr/>
        </p:nvSpPr>
        <p:spPr>
          <a:xfrm>
            <a:off x="5116934" y="5640695"/>
            <a:ext cx="97815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900" dirty="0" smtClean="0"/>
              <a:t>b[</a:t>
            </a:r>
            <a:r>
              <a:rPr lang="en-US" altLang="zh-CN" sz="1900" dirty="0" err="1" smtClean="0"/>
              <a:t>i</a:t>
            </a:r>
            <a:r>
              <a:rPr lang="en-US" altLang="zh-CN" sz="1900" dirty="0" smtClean="0"/>
              <a:t>][j]=4</a:t>
            </a:r>
            <a:endParaRPr lang="zh-CN" altLang="en-US" sz="1900" dirty="0"/>
          </a:p>
        </p:txBody>
      </p:sp>
      <p:cxnSp>
        <p:nvCxnSpPr>
          <p:cNvPr id="11" name="直接箭头连接符 10"/>
          <p:cNvCxnSpPr>
            <a:endCxn id="10" idx="1"/>
          </p:cNvCxnSpPr>
          <p:nvPr/>
        </p:nvCxnSpPr>
        <p:spPr bwMode="auto">
          <a:xfrm>
            <a:off x="4779464" y="5779266"/>
            <a:ext cx="337470" cy="2301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372200" y="5640695"/>
            <a:ext cx="2568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BCBA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</a:rPr>
              <a:t>BDAB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36563" y="115888"/>
            <a:ext cx="6408737" cy="79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算法的改进</a:t>
            </a:r>
            <a:endParaRPr lang="ja-JP" altLang="en-US" sz="3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46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E7CB31-EEE1-48D1-96BB-97B706B4F6DA}" type="slidenum">
              <a:rPr lang="en-US" altLang="zh-CN">
                <a:latin typeface="+mn-ea"/>
              </a:rPr>
              <a:t>67</a:t>
            </a:fld>
            <a:endParaRPr lang="en-US" altLang="zh-CN">
              <a:latin typeface="+mn-ea"/>
            </a:endParaRPr>
          </a:p>
        </p:txBody>
      </p:sp>
      <p:sp>
        <p:nvSpPr>
          <p:cNvPr id="304130" name="Rectangle 2"/>
          <p:cNvSpPr>
            <a:spLocks noChangeArrowheads="1"/>
          </p:cNvSpPr>
          <p:nvPr/>
        </p:nvSpPr>
        <p:spPr bwMode="auto">
          <a:xfrm>
            <a:off x="436563" y="115888"/>
            <a:ext cx="6408737" cy="79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算法的改进</a:t>
            </a:r>
            <a:endParaRPr lang="ja-JP" altLang="en-US" sz="3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266066" y="1165046"/>
            <a:ext cx="8516937" cy="1692771"/>
          </a:xfrm>
          <a:prstGeom prst="rect">
            <a:avLst/>
          </a:prstGeom>
          <a:solidFill>
            <a:srgbClr val="FFCC00"/>
          </a:solidFill>
          <a:ln w="635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</a:t>
            </a:r>
            <a:r>
              <a:rPr lang="zh-CN" alt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算法中可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进一步将数组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省去。事实上，数组元素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c[i][j]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的值仅由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c[i-1][j-1]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c[i-1][j]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c[i][j-1]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这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个数组元素的值所确定。对于给定的数组元素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c[i][j]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，可以不借助于数组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而仅</a:t>
            </a:r>
            <a:r>
              <a:rPr lang="zh-CN" alt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借助于三个值的关系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600" dirty="0">
                <a:solidFill>
                  <a:schemeClr val="tx1"/>
                </a:solidFill>
                <a:cs typeface="Times New Roman" panose="02020603050405020304" pitchFamily="18" charset="0"/>
              </a:rPr>
              <a:t>O(1)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时间</a:t>
            </a:r>
            <a:r>
              <a:rPr lang="zh-CN" alt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</a:t>
            </a:r>
            <a:r>
              <a:rPr lang="zh-CN" alt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确定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c[i][j]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值。</a:t>
            </a:r>
            <a:endParaRPr lang="zh-CN" altLang="en-US" sz="26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857817"/>
            <a:ext cx="3841947" cy="330217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 bwMode="auto">
          <a:xfrm>
            <a:off x="2976363" y="3217857"/>
            <a:ext cx="0" cy="27363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 bwMode="auto">
          <a:xfrm>
            <a:off x="2976363" y="3217857"/>
            <a:ext cx="309634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 bwMode="auto">
          <a:xfrm>
            <a:off x="3624435" y="3721913"/>
            <a:ext cx="0" cy="216024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 bwMode="auto">
          <a:xfrm>
            <a:off x="4056483" y="3721913"/>
            <a:ext cx="0" cy="216024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 bwMode="auto">
          <a:xfrm>
            <a:off x="6072707" y="3721913"/>
            <a:ext cx="0" cy="216024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87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E7CB31-EEE1-48D1-96BB-97B706B4F6DA}" type="slidenum">
              <a:rPr lang="en-US" altLang="zh-CN">
                <a:latin typeface="+mn-ea"/>
              </a:rPr>
              <a:t>68</a:t>
            </a:fld>
            <a:endParaRPr lang="en-US" altLang="zh-CN">
              <a:latin typeface="+mn-ea"/>
            </a:endParaRPr>
          </a:p>
        </p:txBody>
      </p:sp>
      <p:sp>
        <p:nvSpPr>
          <p:cNvPr id="304130" name="Rectangle 2"/>
          <p:cNvSpPr>
            <a:spLocks noChangeArrowheads="1"/>
          </p:cNvSpPr>
          <p:nvPr/>
        </p:nvSpPr>
        <p:spPr bwMode="auto">
          <a:xfrm>
            <a:off x="436563" y="115888"/>
            <a:ext cx="6408737" cy="79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算法的改进</a:t>
            </a:r>
            <a:endParaRPr lang="ja-JP" altLang="en-US" sz="3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373850" y="1135436"/>
            <a:ext cx="8516937" cy="2092881"/>
          </a:xfrm>
          <a:prstGeom prst="rect">
            <a:avLst/>
          </a:prstGeom>
          <a:solidFill>
            <a:srgbClr val="FFCC00"/>
          </a:solidFill>
          <a:ln w="635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zh-CN" altLang="en-US" sz="2600" b="1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如果只需要计算最长公共子序列的长度</a:t>
            </a:r>
            <a:r>
              <a:rPr lang="zh-CN" altLang="en-US" sz="26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，则算法的空间需求可大大减少。事实上，在计算</a:t>
            </a:r>
            <a:r>
              <a:rPr lang="en-US" altLang="zh-CN" sz="26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c[</a:t>
            </a:r>
            <a:r>
              <a:rPr lang="en-US" altLang="zh-CN" sz="2600" dirty="0" err="1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6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][j]</a:t>
            </a:r>
            <a:r>
              <a:rPr lang="zh-CN" altLang="en-US" sz="26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时，只用到数组</a:t>
            </a:r>
            <a:r>
              <a:rPr lang="en-US" altLang="zh-CN" sz="26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sz="26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的第</a:t>
            </a:r>
            <a:r>
              <a:rPr lang="en-US" altLang="zh-CN" sz="2600" dirty="0" err="1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26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行和第</a:t>
            </a:r>
            <a:r>
              <a:rPr lang="en-US" altLang="zh-CN" sz="26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i-1</a:t>
            </a:r>
            <a:r>
              <a:rPr lang="zh-CN" altLang="en-US" sz="26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行（或第</a:t>
            </a:r>
            <a:r>
              <a:rPr lang="en-US" altLang="zh-CN" sz="26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j-1</a:t>
            </a:r>
            <a:r>
              <a:rPr lang="zh-CN" altLang="en-US" sz="26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列和第</a:t>
            </a:r>
            <a:r>
              <a:rPr lang="en-US" altLang="zh-CN" sz="26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j</a:t>
            </a:r>
            <a:r>
              <a:rPr lang="zh-CN" altLang="en-US" sz="26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列）。因此，用</a:t>
            </a:r>
            <a:r>
              <a:rPr lang="en-US" altLang="zh-CN" sz="26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6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行的数组空间就可以计算出最长公共子序列的长度。进一步的分析还可将空间需求减至</a:t>
            </a:r>
            <a:r>
              <a:rPr lang="en-US" altLang="zh-CN" sz="26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O(min(</a:t>
            </a:r>
            <a:r>
              <a:rPr lang="en-US" altLang="zh-CN" sz="2600" dirty="0" err="1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m,n</a:t>
            </a:r>
            <a:r>
              <a:rPr lang="en-US" altLang="zh-CN" sz="26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))</a:t>
            </a:r>
            <a:r>
              <a:rPr lang="zh-CN" altLang="en-US" sz="26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sz="2600" dirty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563" y="3572201"/>
            <a:ext cx="43380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 smtClean="0">
                <a:latin typeface="+mn-ea"/>
                <a:ea typeface="+mn-ea"/>
              </a:rPr>
              <a:t>只准备</a:t>
            </a:r>
            <a:r>
              <a:rPr lang="en-US" altLang="zh-CN" sz="2600" dirty="0" smtClean="0">
                <a:latin typeface="+mn-ea"/>
                <a:ea typeface="+mn-ea"/>
              </a:rPr>
              <a:t>(m+1)*2</a:t>
            </a:r>
            <a:r>
              <a:rPr lang="zh-CN" altLang="en-US" sz="2600" dirty="0" smtClean="0">
                <a:latin typeface="+mn-ea"/>
                <a:ea typeface="+mn-ea"/>
              </a:rPr>
              <a:t>大小的空间</a:t>
            </a:r>
            <a:endParaRPr lang="zh-CN" altLang="en-US" sz="26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624475" y="4534890"/>
                <a:ext cx="918200" cy="10883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1]</m:t>
                            </m:r>
                          </m:e>
                        </m:mr>
                        <m:m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[1]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475" y="4534890"/>
                <a:ext cx="918200" cy="108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65009" y="4505886"/>
                <a:ext cx="918200" cy="10883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0]</m:t>
                            </m:r>
                          </m:e>
                        </m:mr>
                        <m:m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[0]</m:t>
                            </m: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[0]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09" y="4505886"/>
                <a:ext cx="918200" cy="1088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73" y="4405156"/>
            <a:ext cx="186336" cy="160973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2675" y="4405021"/>
            <a:ext cx="157117" cy="1555970"/>
          </a:xfrm>
          <a:prstGeom prst="rect">
            <a:avLst/>
          </a:prstGeom>
        </p:spPr>
      </p:pic>
      <p:cxnSp>
        <p:nvCxnSpPr>
          <p:cNvPr id="10" name="直接箭头连接符 9"/>
          <p:cNvCxnSpPr>
            <a:stCxn id="6" idx="0"/>
            <a:endCxn id="6" idx="2"/>
          </p:cNvCxnSpPr>
          <p:nvPr/>
        </p:nvCxnSpPr>
        <p:spPr bwMode="auto">
          <a:xfrm>
            <a:off x="2083575" y="4534890"/>
            <a:ext cx="0" cy="108831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16" idx="1"/>
          </p:cNvCxnSpPr>
          <p:nvPr/>
        </p:nvCxnSpPr>
        <p:spPr bwMode="auto">
          <a:xfrm flipV="1">
            <a:off x="2798287" y="5110320"/>
            <a:ext cx="459030" cy="703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 flipV="1">
            <a:off x="5521248" y="5115146"/>
            <a:ext cx="530677" cy="221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3257317" y="4305454"/>
            <a:ext cx="2171328" cy="1609731"/>
            <a:chOff x="3290646" y="3977370"/>
            <a:chExt cx="2171328" cy="16097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4384209" y="4149968"/>
                  <a:ext cx="918200" cy="10883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2]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[2]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4209" y="4149968"/>
                  <a:ext cx="918200" cy="108831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3466009" y="4154759"/>
                  <a:ext cx="918200" cy="10883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1]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oMath>
                    </m:oMathPara>
                  </a14:m>
                  <a:endParaRPr lang="zh-CN" altLang="en-US" sz="2000"/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6009" y="4154759"/>
                  <a:ext cx="918200" cy="108831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90646" y="3977370"/>
              <a:ext cx="186336" cy="1609731"/>
            </a:xfrm>
            <a:prstGeom prst="rect">
              <a:avLst/>
            </a:prstGeom>
          </p:spPr>
        </p:pic>
        <p:cxnSp>
          <p:nvCxnSpPr>
            <p:cNvPr id="17" name="直接箭头连接符 16"/>
            <p:cNvCxnSpPr>
              <a:stCxn id="14" idx="0"/>
              <a:endCxn id="14" idx="2"/>
            </p:cNvCxnSpPr>
            <p:nvPr/>
          </p:nvCxnSpPr>
          <p:spPr bwMode="auto">
            <a:xfrm>
              <a:off x="4843309" y="4149968"/>
              <a:ext cx="0" cy="108831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04857" y="3977370"/>
              <a:ext cx="157117" cy="1555970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6158821" y="4339549"/>
            <a:ext cx="2805667" cy="1518275"/>
            <a:chOff x="6505741" y="3968420"/>
            <a:chExt cx="2201349" cy="15559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6505741" y="4169111"/>
                  <a:ext cx="1376402" cy="10883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−1]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−1]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−1]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5741" y="4169111"/>
                  <a:ext cx="1376402" cy="1088311"/>
                </a:xfrm>
                <a:prstGeom prst="rect">
                  <a:avLst/>
                </a:prstGeom>
                <a:blipFill>
                  <a:blip r:embed="rId12"/>
                  <a:stretch>
                    <a:fillRect b="-17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7803121" y="4142201"/>
                  <a:ext cx="727622" cy="1115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3121" y="4142201"/>
                  <a:ext cx="727622" cy="11153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/>
            <p:cNvCxnSpPr>
              <a:stCxn id="21" idx="0"/>
              <a:endCxn id="21" idx="2"/>
            </p:cNvCxnSpPr>
            <p:nvPr/>
          </p:nvCxnSpPr>
          <p:spPr bwMode="auto">
            <a:xfrm>
              <a:off x="8153488" y="4149968"/>
              <a:ext cx="0" cy="108831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49973" y="3968420"/>
              <a:ext cx="157117" cy="1555970"/>
            </a:xfrm>
            <a:prstGeom prst="rect">
              <a:avLst/>
            </a:prstGeom>
          </p:spPr>
        </p:pic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146" y="4339549"/>
            <a:ext cx="186336" cy="160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9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A4A06F-5B1C-4193-8570-D84EF66A7F0D}" type="slidenum">
              <a:rPr lang="en-US" altLang="zh-CN"/>
              <a:t>69</a:t>
            </a:fld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428625"/>
            <a:ext cx="8229600" cy="5715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 smtClean="0"/>
              <a:t>通过应用范例学习动态规划算法设计策略。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）矩阵连乘问题；</a:t>
            </a:r>
            <a:endParaRPr lang="en-US" altLang="zh-CN" sz="2400" b="1" dirty="0" smtClean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</a:t>
            </a:r>
            <a:r>
              <a:rPr lang="zh-CN" altLang="en-US" sz="2400" b="1" dirty="0"/>
              <a:t>凸多边形最优</a:t>
            </a:r>
            <a:r>
              <a:rPr lang="zh-CN" altLang="en-US" sz="2400" b="1" dirty="0" smtClean="0"/>
              <a:t>三角剖分</a:t>
            </a:r>
            <a:r>
              <a:rPr lang="en-US" altLang="zh-CN" sz="2400" b="1" dirty="0" smtClean="0"/>
              <a:t>;</a:t>
            </a:r>
            <a:endParaRPr lang="ja-JP" altLang="en-US" sz="2400" b="1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3</a:t>
            </a:r>
            <a:r>
              <a:rPr lang="zh-CN" altLang="en-US" sz="2400" b="1" dirty="0"/>
              <a:t>）图像压缩；</a:t>
            </a:r>
            <a:endParaRPr lang="en-US" altLang="zh-CN" sz="2400" b="1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）最</a:t>
            </a:r>
            <a:r>
              <a:rPr lang="zh-CN" altLang="en-US" sz="2400" b="1" dirty="0" smtClean="0"/>
              <a:t>长公共子序列；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）</a:t>
            </a:r>
            <a:r>
              <a:rPr lang="en-US" altLang="zh-CN" sz="2400" b="1" dirty="0">
                <a:solidFill>
                  <a:srgbClr val="FF0000"/>
                </a:solidFill>
              </a:rPr>
              <a:t>0-1</a:t>
            </a:r>
            <a:r>
              <a:rPr lang="zh-CN" altLang="en-US" sz="2400" b="1" dirty="0">
                <a:solidFill>
                  <a:srgbClr val="FF0000"/>
                </a:solidFill>
              </a:rPr>
              <a:t>背包问题</a:t>
            </a:r>
            <a:r>
              <a:rPr lang="zh-CN" altLang="en-US" sz="2400" b="1" spc="-15" dirty="0"/>
              <a:t>；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spc="-15" dirty="0" smtClean="0"/>
              <a:t>（</a:t>
            </a:r>
            <a:r>
              <a:rPr lang="en-US" altLang="zh-CN" sz="2400" b="1" spc="-15" dirty="0" smtClean="0"/>
              <a:t>6</a:t>
            </a:r>
            <a:r>
              <a:rPr lang="zh-CN" altLang="en-US" sz="2400" b="1" spc="-15" dirty="0" smtClean="0"/>
              <a:t>）</a:t>
            </a:r>
            <a:r>
              <a:rPr lang="zh-CN" altLang="en-US" sz="2400" b="1" dirty="0"/>
              <a:t>最大子段和；</a:t>
            </a:r>
            <a:endParaRPr lang="en-US" altLang="zh-CN" sz="2400" b="1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7</a:t>
            </a:r>
            <a:r>
              <a:rPr lang="zh-CN" altLang="en-US" sz="2400" b="1" dirty="0" smtClean="0"/>
              <a:t>）</a:t>
            </a:r>
            <a:r>
              <a:rPr lang="zh-CN" altLang="en-US" sz="2400" b="1" spc="-15" dirty="0" smtClean="0"/>
              <a:t>流水作业</a:t>
            </a:r>
            <a:r>
              <a:rPr lang="zh-CN" altLang="en-US" sz="2400" b="1" spc="-15" dirty="0"/>
              <a:t>调度</a:t>
            </a:r>
            <a:endParaRPr lang="zh-CN" alt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24588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7C3B9-C4A1-44EB-A7E4-09B702A35F6D}" type="slidenum">
              <a:rPr lang="en-US" altLang="zh-CN" smtClean="0">
                <a:latin typeface="+mn-ea"/>
              </a:rPr>
              <a:t>7</a:t>
            </a:fld>
            <a:endParaRPr lang="en-US" altLang="zh-CN">
              <a:latin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1500" y="285750"/>
            <a:ext cx="8115300" cy="79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3.0 </a:t>
            </a:r>
            <a:r>
              <a:rPr lang="zh-CN" altLang="en-US" sz="3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简单示例</a:t>
            </a:r>
            <a:r>
              <a:rPr lang="en-US" altLang="zh-CN" sz="3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——</a:t>
            </a:r>
            <a:r>
              <a:rPr lang="zh-CN" altLang="en-US" sz="3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斐波那契数列</a:t>
            </a:r>
            <a:endParaRPr lang="ja-JP" altLang="en-US" sz="3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1500" y="1340768"/>
            <a:ext cx="5598368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altLang="zh-CN" sz="1800" dirty="0">
                <a:solidFill>
                  <a:srgbClr val="000088"/>
                </a:solidFill>
                <a:latin typeface="+mn-ea"/>
                <a:ea typeface="+mn-ea"/>
              </a:rPr>
              <a:t>Fibonacci</a:t>
            </a:r>
            <a:r>
              <a:rPr lang="pt-BR" altLang="zh-CN" sz="1800" dirty="0">
                <a:solidFill>
                  <a:srgbClr val="4F4F4F"/>
                </a:solidFill>
                <a:latin typeface="+mn-ea"/>
                <a:ea typeface="+mn-ea"/>
              </a:rPr>
              <a:t> (n) = </a:t>
            </a:r>
            <a:r>
              <a:rPr lang="pt-BR" altLang="zh-CN" sz="1800" dirty="0" smtClean="0">
                <a:solidFill>
                  <a:srgbClr val="006666"/>
                </a:solidFill>
                <a:latin typeface="+mn-ea"/>
                <a:ea typeface="+mn-ea"/>
              </a:rPr>
              <a:t>0</a:t>
            </a:r>
            <a:r>
              <a:rPr lang="pt-BR" altLang="zh-CN" sz="1800" dirty="0" smtClean="0">
                <a:solidFill>
                  <a:srgbClr val="4F4F4F"/>
                </a:solidFill>
                <a:latin typeface="+mn-ea"/>
                <a:ea typeface="+mn-ea"/>
              </a:rPr>
              <a:t>; </a:t>
            </a:r>
            <a:r>
              <a:rPr lang="pt-BR" altLang="zh-CN" sz="1800" dirty="0">
                <a:solidFill>
                  <a:srgbClr val="4F4F4F"/>
                </a:solidFill>
                <a:latin typeface="+mn-ea"/>
                <a:ea typeface="+mn-ea"/>
              </a:rPr>
              <a:t>n = </a:t>
            </a:r>
            <a:r>
              <a:rPr lang="pt-BR" altLang="zh-CN" sz="1800" dirty="0">
                <a:solidFill>
                  <a:srgbClr val="006666"/>
                </a:solidFill>
                <a:latin typeface="+mn-ea"/>
                <a:ea typeface="+mn-ea"/>
              </a:rPr>
              <a:t>0</a:t>
            </a:r>
            <a:r>
              <a:rPr lang="pt-BR" altLang="zh-CN" sz="1800" dirty="0">
                <a:solidFill>
                  <a:srgbClr val="4F4F4F"/>
                </a:solidFill>
                <a:latin typeface="+mn-ea"/>
                <a:ea typeface="+mn-ea"/>
              </a:rPr>
              <a:t> </a:t>
            </a:r>
            <a:endParaRPr lang="pt-BR" altLang="zh-CN" sz="1800" dirty="0" smtClean="0">
              <a:solidFill>
                <a:srgbClr val="4F4F4F"/>
              </a:solidFill>
              <a:latin typeface="+mn-ea"/>
              <a:ea typeface="+mn-ea"/>
            </a:endParaRPr>
          </a:p>
          <a:p>
            <a:pPr>
              <a:buNone/>
            </a:pPr>
            <a:r>
              <a:rPr lang="pt-BR" altLang="zh-CN" sz="1800" dirty="0" smtClean="0">
                <a:solidFill>
                  <a:srgbClr val="000088"/>
                </a:solidFill>
                <a:latin typeface="+mn-ea"/>
                <a:ea typeface="+mn-ea"/>
              </a:rPr>
              <a:t>Fibonacci</a:t>
            </a:r>
            <a:r>
              <a:rPr lang="pt-BR" altLang="zh-CN" sz="1800" dirty="0" smtClean="0">
                <a:solidFill>
                  <a:srgbClr val="4F4F4F"/>
                </a:solidFill>
                <a:latin typeface="+mn-ea"/>
                <a:ea typeface="+mn-ea"/>
              </a:rPr>
              <a:t> </a:t>
            </a:r>
            <a:r>
              <a:rPr lang="pt-BR" altLang="zh-CN" sz="1800" dirty="0">
                <a:solidFill>
                  <a:srgbClr val="4F4F4F"/>
                </a:solidFill>
                <a:latin typeface="+mn-ea"/>
                <a:ea typeface="+mn-ea"/>
              </a:rPr>
              <a:t>(n) = </a:t>
            </a:r>
            <a:r>
              <a:rPr lang="pt-BR" altLang="zh-CN" sz="1800" dirty="0">
                <a:solidFill>
                  <a:srgbClr val="006666"/>
                </a:solidFill>
                <a:latin typeface="+mn-ea"/>
                <a:ea typeface="+mn-ea"/>
              </a:rPr>
              <a:t>1</a:t>
            </a:r>
            <a:r>
              <a:rPr lang="pt-BR" altLang="zh-CN" sz="1800" dirty="0">
                <a:solidFill>
                  <a:srgbClr val="4F4F4F"/>
                </a:solidFill>
                <a:latin typeface="+mn-ea"/>
                <a:ea typeface="+mn-ea"/>
              </a:rPr>
              <a:t>; n = </a:t>
            </a:r>
            <a:r>
              <a:rPr lang="pt-BR" altLang="zh-CN" sz="1800" dirty="0">
                <a:solidFill>
                  <a:srgbClr val="006666"/>
                </a:solidFill>
                <a:latin typeface="+mn-ea"/>
                <a:ea typeface="+mn-ea"/>
              </a:rPr>
              <a:t>1</a:t>
            </a:r>
            <a:r>
              <a:rPr lang="pt-BR" altLang="zh-CN" sz="1800" dirty="0">
                <a:solidFill>
                  <a:srgbClr val="4F4F4F"/>
                </a:solidFill>
                <a:latin typeface="+mn-ea"/>
                <a:ea typeface="+mn-ea"/>
              </a:rPr>
              <a:t> </a:t>
            </a:r>
            <a:endParaRPr lang="pt-BR" altLang="zh-CN" sz="1800" dirty="0" smtClean="0">
              <a:solidFill>
                <a:srgbClr val="4F4F4F"/>
              </a:solidFill>
              <a:latin typeface="+mn-ea"/>
              <a:ea typeface="+mn-ea"/>
            </a:endParaRPr>
          </a:p>
          <a:p>
            <a:pPr>
              <a:buNone/>
            </a:pPr>
            <a:r>
              <a:rPr lang="pt-BR" altLang="zh-CN" sz="1800" dirty="0" smtClean="0">
                <a:solidFill>
                  <a:srgbClr val="000088"/>
                </a:solidFill>
                <a:latin typeface="+mn-ea"/>
                <a:ea typeface="+mn-ea"/>
              </a:rPr>
              <a:t>Fibonacci</a:t>
            </a:r>
            <a:r>
              <a:rPr lang="pt-BR" altLang="zh-CN" sz="1800" dirty="0" smtClean="0">
                <a:solidFill>
                  <a:srgbClr val="4F4F4F"/>
                </a:solidFill>
                <a:latin typeface="+mn-ea"/>
                <a:ea typeface="+mn-ea"/>
              </a:rPr>
              <a:t> </a:t>
            </a:r>
            <a:r>
              <a:rPr lang="pt-BR" altLang="zh-CN" sz="1800" dirty="0">
                <a:solidFill>
                  <a:srgbClr val="4F4F4F"/>
                </a:solidFill>
                <a:latin typeface="+mn-ea"/>
                <a:ea typeface="+mn-ea"/>
              </a:rPr>
              <a:t>(n) = </a:t>
            </a:r>
            <a:r>
              <a:rPr lang="pt-BR" altLang="zh-CN" sz="1800" dirty="0">
                <a:solidFill>
                  <a:srgbClr val="000088"/>
                </a:solidFill>
                <a:latin typeface="+mn-ea"/>
                <a:ea typeface="+mn-ea"/>
              </a:rPr>
              <a:t>Fibonacci</a:t>
            </a:r>
            <a:r>
              <a:rPr lang="pt-BR" altLang="zh-CN" sz="1800" dirty="0">
                <a:solidFill>
                  <a:srgbClr val="4F4F4F"/>
                </a:solidFill>
                <a:latin typeface="+mn-ea"/>
                <a:ea typeface="+mn-ea"/>
              </a:rPr>
              <a:t>(n-</a:t>
            </a:r>
            <a:r>
              <a:rPr lang="pt-BR" altLang="zh-CN" sz="1800" dirty="0">
                <a:solidFill>
                  <a:srgbClr val="006666"/>
                </a:solidFill>
                <a:latin typeface="+mn-ea"/>
                <a:ea typeface="+mn-ea"/>
              </a:rPr>
              <a:t>1</a:t>
            </a:r>
            <a:r>
              <a:rPr lang="pt-BR" altLang="zh-CN" sz="1800" dirty="0">
                <a:solidFill>
                  <a:srgbClr val="4F4F4F"/>
                </a:solidFill>
                <a:latin typeface="+mn-ea"/>
                <a:ea typeface="+mn-ea"/>
              </a:rPr>
              <a:t>) + </a:t>
            </a:r>
            <a:r>
              <a:rPr lang="pt-BR" altLang="zh-CN" sz="1800" dirty="0">
                <a:solidFill>
                  <a:srgbClr val="000088"/>
                </a:solidFill>
                <a:latin typeface="+mn-ea"/>
                <a:ea typeface="+mn-ea"/>
              </a:rPr>
              <a:t>Fibonacci</a:t>
            </a:r>
            <a:r>
              <a:rPr lang="pt-BR" altLang="zh-CN" sz="1800" dirty="0">
                <a:solidFill>
                  <a:srgbClr val="4F4F4F"/>
                </a:solidFill>
                <a:latin typeface="+mn-ea"/>
                <a:ea typeface="+mn-ea"/>
              </a:rPr>
              <a:t>(n-</a:t>
            </a:r>
            <a:r>
              <a:rPr lang="pt-BR" altLang="zh-CN" sz="1800" dirty="0">
                <a:solidFill>
                  <a:srgbClr val="006666"/>
                </a:solidFill>
                <a:latin typeface="+mn-ea"/>
                <a:ea typeface="+mn-ea"/>
              </a:rPr>
              <a:t>2</a:t>
            </a:r>
            <a:r>
              <a:rPr lang="pt-BR" altLang="zh-CN" sz="1800" dirty="0">
                <a:solidFill>
                  <a:srgbClr val="4F4F4F"/>
                </a:solidFill>
                <a:latin typeface="+mn-ea"/>
                <a:ea typeface="+mn-ea"/>
              </a:rPr>
              <a:t>)</a:t>
            </a:r>
            <a:endParaRPr lang="zh-CN" altLang="en-US" sz="1800" dirty="0">
              <a:latin typeface="+mn-ea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251520" y="2492896"/>
            <a:ext cx="50349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自顶向下的递归版本：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3164893"/>
            <a:ext cx="3672408" cy="169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800" dirty="0">
                <a:solidFill>
                  <a:srgbClr val="000088"/>
                </a:solidFill>
                <a:latin typeface="+mn-ea"/>
                <a:ea typeface="+mn-ea"/>
              </a:rPr>
              <a:t>public</a:t>
            </a:r>
            <a:r>
              <a:rPr lang="en-US" altLang="zh-CN" sz="1800" dirty="0">
                <a:solidFill>
                  <a:srgbClr val="4F4F4F"/>
                </a:solidFill>
                <a:latin typeface="+mn-ea"/>
                <a:ea typeface="+mn-ea"/>
              </a:rPr>
              <a:t> </a:t>
            </a:r>
            <a:r>
              <a:rPr lang="en-US" altLang="zh-CN" sz="1800" dirty="0" err="1">
                <a:solidFill>
                  <a:srgbClr val="000088"/>
                </a:solidFill>
                <a:latin typeface="+mn-ea"/>
                <a:ea typeface="+mn-ea"/>
              </a:rPr>
              <a:t>int</a:t>
            </a:r>
            <a:r>
              <a:rPr lang="en-US" altLang="zh-CN" sz="1800" dirty="0">
                <a:solidFill>
                  <a:srgbClr val="4F4F4F"/>
                </a:solidFill>
                <a:latin typeface="+mn-ea"/>
                <a:ea typeface="+mn-ea"/>
              </a:rPr>
              <a:t> </a:t>
            </a:r>
            <a:r>
              <a:rPr lang="en-US" altLang="zh-CN" sz="1800" dirty="0">
                <a:solidFill>
                  <a:srgbClr val="009900"/>
                </a:solidFill>
                <a:latin typeface="+mn-ea"/>
                <a:ea typeface="+mn-ea"/>
              </a:rPr>
              <a:t>fib</a:t>
            </a:r>
            <a:r>
              <a:rPr lang="en-US" altLang="zh-CN" sz="1800" dirty="0">
                <a:solidFill>
                  <a:srgbClr val="4F4F4F"/>
                </a:solidFill>
                <a:latin typeface="+mn-ea"/>
                <a:ea typeface="+mn-ea"/>
              </a:rPr>
              <a:t>(</a:t>
            </a:r>
            <a:r>
              <a:rPr lang="en-US" altLang="zh-CN" sz="1800" dirty="0" err="1">
                <a:solidFill>
                  <a:srgbClr val="000088"/>
                </a:solidFill>
                <a:latin typeface="+mn-ea"/>
                <a:ea typeface="+mn-ea"/>
              </a:rPr>
              <a:t>int</a:t>
            </a:r>
            <a:r>
              <a:rPr lang="en-US" altLang="zh-CN" sz="1800" dirty="0">
                <a:solidFill>
                  <a:srgbClr val="4F4F4F"/>
                </a:solidFill>
                <a:latin typeface="+mn-ea"/>
                <a:ea typeface="+mn-ea"/>
              </a:rPr>
              <a:t> n) { </a:t>
            </a:r>
            <a:endParaRPr lang="en-US" altLang="zh-CN" sz="1800" dirty="0" smtClean="0">
              <a:solidFill>
                <a:srgbClr val="4F4F4F"/>
              </a:solidFill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zh-CN" sz="1800" dirty="0" smtClean="0">
                <a:solidFill>
                  <a:srgbClr val="000088"/>
                </a:solidFill>
                <a:latin typeface="+mn-ea"/>
                <a:ea typeface="+mn-ea"/>
              </a:rPr>
              <a:t>if</a:t>
            </a:r>
            <a:r>
              <a:rPr lang="en-US" altLang="zh-CN" sz="1800" dirty="0" smtClean="0">
                <a:solidFill>
                  <a:srgbClr val="4F4F4F"/>
                </a:solidFill>
                <a:latin typeface="+mn-ea"/>
                <a:ea typeface="+mn-ea"/>
              </a:rPr>
              <a:t>(n</a:t>
            </a:r>
            <a:r>
              <a:rPr lang="en-US" altLang="zh-CN" sz="1800" dirty="0">
                <a:solidFill>
                  <a:srgbClr val="4F4F4F"/>
                </a:solidFill>
                <a:latin typeface="+mn-ea"/>
                <a:ea typeface="+mn-ea"/>
              </a:rPr>
              <a:t>&lt;=</a:t>
            </a:r>
            <a:r>
              <a:rPr lang="en-US" altLang="zh-CN" sz="1800" dirty="0">
                <a:solidFill>
                  <a:srgbClr val="006666"/>
                </a:solidFill>
                <a:latin typeface="+mn-ea"/>
                <a:ea typeface="+mn-ea"/>
              </a:rPr>
              <a:t>0</a:t>
            </a:r>
            <a:r>
              <a:rPr lang="en-US" altLang="zh-CN" sz="1800" dirty="0">
                <a:solidFill>
                  <a:srgbClr val="4F4F4F"/>
                </a:solidFill>
                <a:latin typeface="+mn-ea"/>
                <a:ea typeface="+mn-ea"/>
              </a:rPr>
              <a:t>) </a:t>
            </a:r>
            <a:r>
              <a:rPr lang="en-US" altLang="zh-CN" sz="1800" dirty="0">
                <a:solidFill>
                  <a:srgbClr val="000088"/>
                </a:solidFill>
                <a:latin typeface="+mn-ea"/>
                <a:ea typeface="+mn-ea"/>
              </a:rPr>
              <a:t>return</a:t>
            </a:r>
            <a:r>
              <a:rPr lang="en-US" altLang="zh-CN" sz="1800" dirty="0">
                <a:solidFill>
                  <a:srgbClr val="4F4F4F"/>
                </a:solidFill>
                <a:latin typeface="+mn-ea"/>
                <a:ea typeface="+mn-ea"/>
              </a:rPr>
              <a:t> </a:t>
            </a:r>
            <a:r>
              <a:rPr lang="en-US" altLang="zh-CN" sz="1800" dirty="0">
                <a:solidFill>
                  <a:srgbClr val="006666"/>
                </a:solidFill>
                <a:latin typeface="+mn-ea"/>
                <a:ea typeface="+mn-ea"/>
              </a:rPr>
              <a:t>0</a:t>
            </a:r>
            <a:r>
              <a:rPr lang="en-US" altLang="zh-CN" sz="1800" dirty="0">
                <a:solidFill>
                  <a:srgbClr val="4F4F4F"/>
                </a:solidFill>
                <a:latin typeface="+mn-ea"/>
                <a:ea typeface="+mn-ea"/>
              </a:rPr>
              <a:t>; </a:t>
            </a:r>
            <a:endParaRPr lang="en-US" altLang="zh-CN" sz="1800" dirty="0" smtClean="0">
              <a:solidFill>
                <a:srgbClr val="4F4F4F"/>
              </a:solidFill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zh-CN" sz="1800" dirty="0" smtClean="0">
                <a:solidFill>
                  <a:srgbClr val="000088"/>
                </a:solidFill>
                <a:latin typeface="+mn-ea"/>
                <a:ea typeface="+mn-ea"/>
              </a:rPr>
              <a:t>if</a:t>
            </a:r>
            <a:r>
              <a:rPr lang="en-US" altLang="zh-CN" sz="1800" dirty="0" smtClean="0">
                <a:solidFill>
                  <a:srgbClr val="4F4F4F"/>
                </a:solidFill>
                <a:latin typeface="+mn-ea"/>
                <a:ea typeface="+mn-ea"/>
              </a:rPr>
              <a:t>(n</a:t>
            </a:r>
            <a:r>
              <a:rPr lang="en-US" altLang="zh-CN" sz="1800" dirty="0">
                <a:solidFill>
                  <a:srgbClr val="4F4F4F"/>
                </a:solidFill>
                <a:latin typeface="+mn-ea"/>
                <a:ea typeface="+mn-ea"/>
              </a:rPr>
              <a:t>==</a:t>
            </a:r>
            <a:r>
              <a:rPr lang="en-US" altLang="zh-CN" sz="1800" dirty="0">
                <a:solidFill>
                  <a:srgbClr val="006666"/>
                </a:solidFill>
                <a:latin typeface="+mn-ea"/>
                <a:ea typeface="+mn-ea"/>
              </a:rPr>
              <a:t>1</a:t>
            </a:r>
            <a:r>
              <a:rPr lang="en-US" altLang="zh-CN" sz="1800" dirty="0">
                <a:solidFill>
                  <a:srgbClr val="4F4F4F"/>
                </a:solidFill>
                <a:latin typeface="+mn-ea"/>
                <a:ea typeface="+mn-ea"/>
              </a:rPr>
              <a:t>) </a:t>
            </a:r>
            <a:r>
              <a:rPr lang="en-US" altLang="zh-CN" sz="1800" dirty="0">
                <a:solidFill>
                  <a:srgbClr val="000088"/>
                </a:solidFill>
                <a:latin typeface="+mn-ea"/>
                <a:ea typeface="+mn-ea"/>
              </a:rPr>
              <a:t>return</a:t>
            </a:r>
            <a:r>
              <a:rPr lang="en-US" altLang="zh-CN" sz="1800" dirty="0">
                <a:solidFill>
                  <a:srgbClr val="4F4F4F"/>
                </a:solidFill>
                <a:latin typeface="+mn-ea"/>
                <a:ea typeface="+mn-ea"/>
              </a:rPr>
              <a:t> </a:t>
            </a:r>
            <a:r>
              <a:rPr lang="en-US" altLang="zh-CN" sz="1800" dirty="0">
                <a:solidFill>
                  <a:srgbClr val="006666"/>
                </a:solidFill>
                <a:latin typeface="+mn-ea"/>
                <a:ea typeface="+mn-ea"/>
              </a:rPr>
              <a:t>1</a:t>
            </a:r>
            <a:r>
              <a:rPr lang="en-US" altLang="zh-CN" sz="1800" dirty="0">
                <a:solidFill>
                  <a:srgbClr val="4F4F4F"/>
                </a:solidFill>
                <a:latin typeface="+mn-ea"/>
                <a:ea typeface="+mn-ea"/>
              </a:rPr>
              <a:t>; </a:t>
            </a:r>
            <a:endParaRPr lang="en-US" altLang="zh-CN" sz="1800" dirty="0" smtClean="0">
              <a:solidFill>
                <a:srgbClr val="4F4F4F"/>
              </a:solidFill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zh-CN" sz="1800" dirty="0" smtClean="0">
                <a:solidFill>
                  <a:srgbClr val="000088"/>
                </a:solidFill>
                <a:latin typeface="+mn-ea"/>
                <a:ea typeface="+mn-ea"/>
              </a:rPr>
              <a:t>return</a:t>
            </a:r>
            <a:r>
              <a:rPr lang="en-US" altLang="zh-CN" sz="1800" dirty="0" smtClean="0">
                <a:solidFill>
                  <a:srgbClr val="4F4F4F"/>
                </a:solidFill>
                <a:latin typeface="+mn-ea"/>
                <a:ea typeface="+mn-ea"/>
              </a:rPr>
              <a:t> fib(n-</a:t>
            </a:r>
            <a:r>
              <a:rPr lang="en-US" altLang="zh-CN" sz="1800" dirty="0" smtClean="0">
                <a:solidFill>
                  <a:srgbClr val="006666"/>
                </a:solidFill>
                <a:latin typeface="+mn-ea"/>
                <a:ea typeface="+mn-ea"/>
              </a:rPr>
              <a:t>1</a:t>
            </a:r>
            <a:r>
              <a:rPr lang="en-US" altLang="zh-CN" sz="1800" dirty="0">
                <a:solidFill>
                  <a:srgbClr val="4F4F4F"/>
                </a:solidFill>
                <a:latin typeface="+mn-ea"/>
                <a:ea typeface="+mn-ea"/>
              </a:rPr>
              <a:t>)+fib(n-</a:t>
            </a:r>
            <a:r>
              <a:rPr lang="en-US" altLang="zh-CN" sz="1800" dirty="0">
                <a:solidFill>
                  <a:srgbClr val="006666"/>
                </a:solidFill>
                <a:latin typeface="+mn-ea"/>
                <a:ea typeface="+mn-ea"/>
              </a:rPr>
              <a:t>2</a:t>
            </a:r>
            <a:r>
              <a:rPr lang="en-US" altLang="zh-CN" sz="1800" dirty="0">
                <a:solidFill>
                  <a:srgbClr val="4F4F4F"/>
                </a:solidFill>
                <a:latin typeface="+mn-ea"/>
                <a:ea typeface="+mn-ea"/>
              </a:rPr>
              <a:t>); </a:t>
            </a:r>
            <a:endParaRPr lang="en-US" altLang="zh-CN" sz="1800" dirty="0" smtClean="0">
              <a:solidFill>
                <a:srgbClr val="4F4F4F"/>
              </a:solidFill>
              <a:latin typeface="+mn-ea"/>
              <a:ea typeface="+mn-ea"/>
            </a:endParaRPr>
          </a:p>
          <a:p>
            <a:pPr>
              <a:buNone/>
            </a:pPr>
            <a:r>
              <a:rPr lang="en-US" altLang="zh-CN" sz="1800" dirty="0" smtClean="0">
                <a:solidFill>
                  <a:srgbClr val="4F4F4F"/>
                </a:solidFill>
                <a:latin typeface="+mn-ea"/>
                <a:ea typeface="+mn-ea"/>
              </a:rPr>
              <a:t>}//</a:t>
            </a:r>
            <a:r>
              <a:rPr lang="zh-CN" altLang="en-US" sz="1800" dirty="0" smtClean="0">
                <a:solidFill>
                  <a:srgbClr val="4F4F4F"/>
                </a:solidFill>
                <a:latin typeface="+mn-ea"/>
                <a:ea typeface="+mn-ea"/>
              </a:rPr>
              <a:t>测试</a:t>
            </a:r>
            <a:r>
              <a:rPr lang="en-US" altLang="zh-CN" sz="1800" dirty="0" smtClean="0">
                <a:solidFill>
                  <a:srgbClr val="4F4F4F"/>
                </a:solidFill>
                <a:latin typeface="+mn-ea"/>
                <a:ea typeface="+mn-ea"/>
              </a:rPr>
              <a:t>fib(6)</a:t>
            </a:r>
            <a:endParaRPr lang="zh-CN" altLang="en-US" sz="1800" dirty="0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355976" y="2233949"/>
            <a:ext cx="4557548" cy="2491196"/>
            <a:chOff x="4169550" y="3261511"/>
            <a:chExt cx="4485540" cy="2772713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9550" y="3573016"/>
              <a:ext cx="4485540" cy="2461208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7158375" y="3261511"/>
              <a:ext cx="1317675" cy="616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zh-CN" altLang="en-US" dirty="0" smtClean="0">
                  <a:latin typeface="+mn-ea"/>
                  <a:ea typeface="+mn-ea"/>
                </a:rPr>
                <a:t>递归树</a:t>
              </a:r>
              <a:endParaRPr lang="zh-CN" altLang="en-US" dirty="0">
                <a:latin typeface="+mn-ea"/>
                <a:ea typeface="+mn-ea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51520" y="5005022"/>
            <a:ext cx="85155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800" dirty="0" smtClean="0">
                <a:latin typeface="+mn-ea"/>
                <a:ea typeface="+mn-ea"/>
              </a:rPr>
              <a:t>上面的</a:t>
            </a:r>
            <a:r>
              <a:rPr lang="zh-CN" altLang="en-US" sz="1800" dirty="0">
                <a:latin typeface="+mn-ea"/>
                <a:ea typeface="+mn-ea"/>
              </a:rPr>
              <a:t>递归树中的每一个子节点都会执行一次，很多重复的节点被执行，fib(2)被重复执行了5次。由于调用每一个函数的时候都要保留上下文，所以空间上开销也不小。这么多的子节点被重复执行，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如果在执行的时候把执行过的子节点保存起来，后面要用到的时候直接查表调用的话可以节约大量的时间</a:t>
            </a:r>
            <a:r>
              <a:rPr lang="zh-CN" altLang="en-US" sz="1800" dirty="0" smtClean="0">
                <a:latin typeface="+mn-ea"/>
                <a:ea typeface="+mn-ea"/>
              </a:rPr>
              <a:t>。</a:t>
            </a:r>
            <a:endParaRPr lang="zh-CN" altLang="en-US" sz="1800" dirty="0"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6660232" y="4509120"/>
            <a:ext cx="2376264" cy="2160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kumimoji="0" lang="zh-CN" altLang="en-US" sz="3000" b="0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58452" y="6208229"/>
            <a:ext cx="23762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F73131"/>
                </a:solidFill>
                <a:latin typeface="+mn-ea"/>
                <a:ea typeface="+mn-ea"/>
              </a:rPr>
              <a:t>复杂度</a:t>
            </a:r>
            <a:r>
              <a:rPr lang="en-US" altLang="zh-CN" dirty="0" smtClean="0">
                <a:solidFill>
                  <a:srgbClr val="F73131"/>
                </a:solidFill>
                <a:latin typeface="+mn-ea"/>
                <a:ea typeface="+mn-ea"/>
              </a:rPr>
              <a:t>O(2</a:t>
            </a:r>
            <a:r>
              <a:rPr lang="en-US" altLang="zh-CN" baseline="30000" dirty="0" smtClean="0">
                <a:solidFill>
                  <a:srgbClr val="F73131"/>
                </a:solidFill>
                <a:latin typeface="+mn-ea"/>
                <a:ea typeface="+mn-ea"/>
              </a:rPr>
              <a:t>n</a:t>
            </a:r>
            <a:r>
              <a:rPr lang="en-US" altLang="zh-CN" dirty="0">
                <a:solidFill>
                  <a:srgbClr val="F73131"/>
                </a:solidFill>
                <a:latin typeface="+mn-ea"/>
                <a:ea typeface="+mn-ea"/>
              </a:rPr>
              <a:t>)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D5ECC8-8735-4ED6-9E37-1EA85107DDAF}" type="slidenum">
              <a:rPr lang="en-US" altLang="zh-CN">
                <a:latin typeface="+mn-ea"/>
              </a:rPr>
              <a:t>70</a:t>
            </a:fld>
            <a:endParaRPr lang="en-US" altLang="zh-CN">
              <a:latin typeface="+mn-ea"/>
            </a:endParaRPr>
          </a:p>
        </p:txBody>
      </p:sp>
      <p:sp>
        <p:nvSpPr>
          <p:cNvPr id="320514" name="Rectangle 2"/>
          <p:cNvSpPr>
            <a:spLocks noChangeArrowheads="1"/>
          </p:cNvSpPr>
          <p:nvPr/>
        </p:nvSpPr>
        <p:spPr bwMode="auto">
          <a:xfrm>
            <a:off x="467544" y="105452"/>
            <a:ext cx="7345362" cy="79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3.10  0-1</a:t>
            </a:r>
            <a:r>
              <a:rPr lang="zh-CN" altLang="en-US" sz="3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背包问题</a:t>
            </a:r>
            <a:endParaRPr lang="ja-JP" altLang="en-US" sz="3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231775" y="1000125"/>
            <a:ext cx="8372673" cy="3416320"/>
          </a:xfrm>
          <a:prstGeom prst="rect">
            <a:avLst/>
          </a:prstGeom>
          <a:noFill/>
          <a:ln w="6350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给定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n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种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物品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和一背包。物品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的重量是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w</a:t>
            </a:r>
            <a:r>
              <a:rPr lang="en-US" altLang="zh-CN" sz="2400" baseline="-25000" dirty="0" err="1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，其价值为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v</a:t>
            </a:r>
            <a:r>
              <a:rPr lang="en-US" altLang="zh-CN" sz="2400" baseline="-25000" dirty="0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，背包的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容量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为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C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。问应如何选择装入背包的物品，使得装入背包中物品的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总价值最大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</a:rPr>
              <a:t>?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设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x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表示是否将物品装入背包。</a:t>
            </a:r>
            <a:endParaRPr lang="en-US" altLang="zh-CN" sz="24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-288131" y="3317357"/>
            <a:ext cx="370614" cy="553998"/>
          </a:xfrm>
          <a:prstGeom prst="rect">
            <a:avLst/>
          </a:prstGeom>
          <a:noFill/>
          <a:ln w="6350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59398" name="Rectangle 5"/>
          <p:cNvSpPr>
            <a:spLocks noChangeArrowheads="1"/>
          </p:cNvSpPr>
          <p:nvPr/>
        </p:nvSpPr>
        <p:spPr bwMode="auto">
          <a:xfrm>
            <a:off x="-288131" y="3317357"/>
            <a:ext cx="370614" cy="553998"/>
          </a:xfrm>
          <a:prstGeom prst="rect">
            <a:avLst/>
          </a:prstGeom>
          <a:noFill/>
          <a:ln w="6350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59399" name="Rectangle 6"/>
          <p:cNvSpPr>
            <a:spLocks noChangeArrowheads="1"/>
          </p:cNvSpPr>
          <p:nvPr/>
        </p:nvSpPr>
        <p:spPr bwMode="auto">
          <a:xfrm>
            <a:off x="-288131" y="3317357"/>
            <a:ext cx="370614" cy="553998"/>
          </a:xfrm>
          <a:prstGeom prst="rect">
            <a:avLst/>
          </a:prstGeom>
          <a:noFill/>
          <a:ln w="6350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59401" name="Rectangle 8"/>
          <p:cNvSpPr>
            <a:spLocks noChangeArrowheads="1"/>
          </p:cNvSpPr>
          <p:nvPr/>
        </p:nvSpPr>
        <p:spPr bwMode="auto">
          <a:xfrm>
            <a:off x="-288131" y="3212582"/>
            <a:ext cx="370614" cy="553998"/>
          </a:xfrm>
          <a:prstGeom prst="rect">
            <a:avLst/>
          </a:prstGeom>
          <a:noFill/>
          <a:ln w="6350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pic>
        <p:nvPicPr>
          <p:cNvPr id="59403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7339" y="2210076"/>
            <a:ext cx="2133600" cy="2214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2" name="Rectangle 4"/>
          <p:cNvSpPr/>
          <p:nvPr/>
        </p:nvSpPr>
        <p:spPr>
          <a:xfrm>
            <a:off x="683568" y="4515780"/>
            <a:ext cx="7776864" cy="1422400"/>
          </a:xfrm>
          <a:prstGeom prst="rect">
            <a:avLst/>
          </a:prstGeom>
          <a:solidFill>
            <a:schemeClr val="bg1"/>
          </a:solidFill>
          <a:ln w="5080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+mn-ea"/>
              </a:rPr>
              <a:t> 在选择装入背包的物品时，对每种物品</a:t>
            </a: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i</a:t>
            </a:r>
            <a:r>
              <a:rPr lang="zh-CN" altLang="en-US" sz="2400" b="1" dirty="0">
                <a:solidFill>
                  <a:schemeClr val="accent2"/>
                </a:solidFill>
                <a:latin typeface="+mn-ea"/>
              </a:rPr>
              <a:t>只有</a:t>
            </a: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2</a:t>
            </a:r>
            <a:r>
              <a:rPr lang="zh-CN" altLang="en-US" sz="2400" b="1" dirty="0">
                <a:solidFill>
                  <a:schemeClr val="accent2"/>
                </a:solidFill>
                <a:latin typeface="+mn-ea"/>
              </a:rPr>
              <a:t>种选择，即装入背包或不装入背包。不能将物品</a:t>
            </a: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i</a:t>
            </a:r>
            <a:r>
              <a:rPr lang="zh-CN" altLang="en-US" sz="2400" b="1" dirty="0">
                <a:solidFill>
                  <a:schemeClr val="accent2"/>
                </a:solidFill>
                <a:latin typeface="+mn-ea"/>
              </a:rPr>
              <a:t>装入背包多次，也不能只装入部分的物品</a:t>
            </a: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i</a:t>
            </a:r>
            <a:r>
              <a:rPr lang="zh-CN" altLang="en-US" sz="2400" b="1" dirty="0">
                <a:solidFill>
                  <a:schemeClr val="accent2"/>
                </a:solidFill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5171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D5ECC8-8735-4ED6-9E37-1EA85107DDAF}" type="slidenum">
              <a:rPr lang="en-US" altLang="zh-CN">
                <a:latin typeface="+mn-ea"/>
              </a:rPr>
              <a:t>71</a:t>
            </a:fld>
            <a:endParaRPr lang="en-US" altLang="zh-CN">
              <a:latin typeface="+mn-ea"/>
            </a:endParaRPr>
          </a:p>
        </p:txBody>
      </p:sp>
      <p:sp>
        <p:nvSpPr>
          <p:cNvPr id="320514" name="Rectangle 2"/>
          <p:cNvSpPr>
            <a:spLocks noChangeArrowheads="1"/>
          </p:cNvSpPr>
          <p:nvPr/>
        </p:nvSpPr>
        <p:spPr bwMode="auto">
          <a:xfrm>
            <a:off x="467544" y="105452"/>
            <a:ext cx="7345362" cy="79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3.10  0-1</a:t>
            </a:r>
            <a:r>
              <a:rPr lang="zh-CN" altLang="en-US" sz="3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背包问题</a:t>
            </a:r>
            <a:endParaRPr lang="ja-JP" altLang="en-US" sz="3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231775" y="1000125"/>
            <a:ext cx="8516938" cy="2492990"/>
          </a:xfrm>
          <a:prstGeom prst="rect">
            <a:avLst/>
          </a:prstGeom>
          <a:noFill/>
          <a:ln w="6350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给定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n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种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物品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和一背包。物品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的重量是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w</a:t>
            </a:r>
            <a:r>
              <a:rPr lang="en-US" altLang="zh-CN" sz="2400" baseline="-25000" dirty="0" err="1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，其价值为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v</a:t>
            </a:r>
            <a:r>
              <a:rPr lang="en-US" altLang="zh-CN" sz="2400" baseline="-25000" dirty="0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，背包的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容量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为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C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。问应如何选择装入背包的物品，使得装入背包中物品的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总价值最大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</a:rPr>
              <a:t>? 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设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x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表示是否将物品装入背包。</a:t>
            </a:r>
            <a:endParaRPr lang="en-US" altLang="zh-CN" sz="24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0-1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背包问题是一个特殊的整数规划问题。</a:t>
            </a: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-288131" y="3317357"/>
            <a:ext cx="370614" cy="553998"/>
          </a:xfrm>
          <a:prstGeom prst="rect">
            <a:avLst/>
          </a:prstGeom>
          <a:noFill/>
          <a:ln w="6350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59398" name="Rectangle 5"/>
          <p:cNvSpPr>
            <a:spLocks noChangeArrowheads="1"/>
          </p:cNvSpPr>
          <p:nvPr/>
        </p:nvSpPr>
        <p:spPr bwMode="auto">
          <a:xfrm>
            <a:off x="-288131" y="3317357"/>
            <a:ext cx="370614" cy="553998"/>
          </a:xfrm>
          <a:prstGeom prst="rect">
            <a:avLst/>
          </a:prstGeom>
          <a:noFill/>
          <a:ln w="6350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59399" name="Rectangle 6"/>
          <p:cNvSpPr>
            <a:spLocks noChangeArrowheads="1"/>
          </p:cNvSpPr>
          <p:nvPr/>
        </p:nvSpPr>
        <p:spPr bwMode="auto">
          <a:xfrm>
            <a:off x="-288131" y="3317357"/>
            <a:ext cx="370614" cy="553998"/>
          </a:xfrm>
          <a:prstGeom prst="rect">
            <a:avLst/>
          </a:prstGeom>
          <a:noFill/>
          <a:ln w="6350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aphicFrame>
        <p:nvGraphicFramePr>
          <p:cNvPr id="5940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696876"/>
              </p:ext>
            </p:extLst>
          </p:nvPr>
        </p:nvGraphicFramePr>
        <p:xfrm>
          <a:off x="2699792" y="3578704"/>
          <a:ext cx="165576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2" name="公式" r:id="rId4" imgW="748665" imgH="431800" progId="Equation.3">
                  <p:embed/>
                </p:oleObj>
              </mc:Choice>
              <mc:Fallback>
                <p:oleObj name="公式" r:id="rId4" imgW="748665" imgH="431800" progId="Equation.3">
                  <p:embed/>
                  <p:pic>
                    <p:nvPicPr>
                      <p:cNvPr id="5940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578704"/>
                        <a:ext cx="1655763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1" name="Rectangle 8"/>
          <p:cNvSpPr>
            <a:spLocks noChangeArrowheads="1"/>
          </p:cNvSpPr>
          <p:nvPr/>
        </p:nvSpPr>
        <p:spPr bwMode="auto">
          <a:xfrm>
            <a:off x="-288131" y="3212582"/>
            <a:ext cx="370614" cy="553998"/>
          </a:xfrm>
          <a:prstGeom prst="rect">
            <a:avLst/>
          </a:prstGeom>
          <a:noFill/>
          <a:ln w="6350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aphicFrame>
        <p:nvGraphicFramePr>
          <p:cNvPr id="5940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731170"/>
              </p:ext>
            </p:extLst>
          </p:nvPr>
        </p:nvGraphicFramePr>
        <p:xfrm>
          <a:off x="2267744" y="4583441"/>
          <a:ext cx="2881313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3" name="公式" r:id="rId6" imgW="1218565" imgH="635000" progId="Equation.3">
                  <p:embed/>
                </p:oleObj>
              </mc:Choice>
              <mc:Fallback>
                <p:oleObj name="公式" r:id="rId6" imgW="1218565" imgH="635000" progId="Equation.3">
                  <p:embed/>
                  <p:pic>
                    <p:nvPicPr>
                      <p:cNvPr id="5940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583441"/>
                        <a:ext cx="2881313" cy="150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9403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53200" y="3803326"/>
            <a:ext cx="2133600" cy="2214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41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530163-D9BB-4C16-B9E9-C67B01CF2FC0}" type="slidenum">
              <a:rPr lang="en-US" altLang="zh-CN">
                <a:latin typeface="+mn-ea"/>
              </a:rPr>
              <a:t>72</a:t>
            </a:fld>
            <a:endParaRPr lang="en-US" altLang="zh-CN">
              <a:latin typeface="+mn-ea"/>
            </a:endParaRPr>
          </a:p>
        </p:txBody>
      </p:sp>
      <p:sp>
        <p:nvSpPr>
          <p:cNvPr id="321538" name="Rectangle 2"/>
          <p:cNvSpPr>
            <a:spLocks noChangeArrowheads="1"/>
          </p:cNvSpPr>
          <p:nvPr/>
        </p:nvSpPr>
        <p:spPr bwMode="auto">
          <a:xfrm>
            <a:off x="577324" y="32958"/>
            <a:ext cx="7345362" cy="79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子</a:t>
            </a:r>
            <a:r>
              <a:rPr lang="zh-CN" altLang="en-US" sz="3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问题与递归关系</a:t>
            </a:r>
            <a:endParaRPr lang="ja-JP" altLang="en-US" sz="3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250825" y="908050"/>
            <a:ext cx="3142207" cy="46166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</a:rPr>
              <a:t>0-1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背包问题的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子问题</a:t>
            </a:r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0" y="2937689"/>
            <a:ext cx="370614" cy="55399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aphicFrame>
        <p:nvGraphicFramePr>
          <p:cNvPr id="604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419751"/>
              </p:ext>
            </p:extLst>
          </p:nvPr>
        </p:nvGraphicFramePr>
        <p:xfrm>
          <a:off x="4999729" y="325789"/>
          <a:ext cx="1439862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8" name="公式" r:id="rId4" imgW="799465" imgH="431800" progId="Equation.3">
                  <p:embed/>
                </p:oleObj>
              </mc:Choice>
              <mc:Fallback>
                <p:oleObj name="公式" r:id="rId4" imgW="799465" imgH="431800" progId="Equation.3">
                  <p:embed/>
                  <p:pic>
                    <p:nvPicPr>
                      <p:cNvPr id="6042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729" y="325789"/>
                        <a:ext cx="1439862" cy="76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3" name="Rectangle 6"/>
          <p:cNvSpPr>
            <a:spLocks noChangeArrowheads="1"/>
          </p:cNvSpPr>
          <p:nvPr/>
        </p:nvSpPr>
        <p:spPr bwMode="auto">
          <a:xfrm>
            <a:off x="0" y="2832914"/>
            <a:ext cx="370614" cy="55399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aphicFrame>
        <p:nvGraphicFramePr>
          <p:cNvPr id="604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745910"/>
              </p:ext>
            </p:extLst>
          </p:nvPr>
        </p:nvGraphicFramePr>
        <p:xfrm>
          <a:off x="5076056" y="1154770"/>
          <a:ext cx="208915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9" name="公式" r:id="rId6" imgW="1282700" imgH="635000" progId="Equation.3">
                  <p:embed/>
                </p:oleObj>
              </mc:Choice>
              <mc:Fallback>
                <p:oleObj name="公式" r:id="rId6" imgW="1282700" imgH="635000" progId="Equation.3">
                  <p:embed/>
                  <p:pic>
                    <p:nvPicPr>
                      <p:cNvPr id="6042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1154770"/>
                        <a:ext cx="2089150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5" name="Text Box 8"/>
          <p:cNvSpPr txBox="1">
            <a:spLocks noChangeArrowheads="1"/>
          </p:cNvSpPr>
          <p:nvPr/>
        </p:nvSpPr>
        <p:spPr bwMode="auto">
          <a:xfrm>
            <a:off x="332002" y="3505975"/>
            <a:ext cx="8269383" cy="830997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由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0-1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背包问题的最优子结构性质，可以建立计算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m(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j)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的递归式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如下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</a:rPr>
              <a:t>: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0426" name="Rectangle 9"/>
          <p:cNvSpPr>
            <a:spLocks noChangeArrowheads="1"/>
          </p:cNvSpPr>
          <p:nvPr/>
        </p:nvSpPr>
        <p:spPr bwMode="auto">
          <a:xfrm>
            <a:off x="0" y="2923401"/>
            <a:ext cx="370614" cy="55399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60428" name="Rectangle 11"/>
          <p:cNvSpPr>
            <a:spLocks noChangeArrowheads="1"/>
          </p:cNvSpPr>
          <p:nvPr/>
        </p:nvSpPr>
        <p:spPr bwMode="auto">
          <a:xfrm>
            <a:off x="0" y="2923401"/>
            <a:ext cx="370614" cy="55399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8118" y="5383290"/>
            <a:ext cx="7214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若背包剩余容量小于第</a:t>
            </a:r>
            <a:r>
              <a:rPr lang="en-US" altLang="zh-CN" sz="2000" dirty="0" err="1" smtClean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个物品重量，则不考虑这个物品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2442" y="4483588"/>
            <a:ext cx="7248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若背包剩余容量大于第</a:t>
            </a:r>
            <a:r>
              <a:rPr lang="en-US" altLang="zh-CN" sz="2000" dirty="0" err="1" smtClean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个物品重量，则分别考虑装与不装两种情况的重量，取最大值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8253" y="2232749"/>
            <a:ext cx="7751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设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m(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j)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是</a:t>
            </a:r>
            <a:r>
              <a:rPr lang="zh-CN" altLang="en-US" sz="2400" u="sng" dirty="0">
                <a:solidFill>
                  <a:srgbClr val="FF0000"/>
                </a:solidFill>
                <a:latin typeface="+mn-ea"/>
                <a:ea typeface="+mn-ea"/>
              </a:rPr>
              <a:t>背包容量为</a:t>
            </a:r>
            <a:r>
              <a:rPr lang="en-US" altLang="zh-CN" sz="2400" u="sng" dirty="0" smtClean="0">
                <a:solidFill>
                  <a:srgbClr val="FF0000"/>
                </a:solidFill>
                <a:latin typeface="+mn-ea"/>
                <a:ea typeface="+mn-ea"/>
              </a:rPr>
              <a:t>j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、可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选择</a:t>
            </a:r>
            <a:r>
              <a:rPr lang="zh-CN" altLang="en-US" sz="2400" u="sng" dirty="0">
                <a:solidFill>
                  <a:srgbClr val="FF0000"/>
                </a:solidFill>
                <a:latin typeface="+mn-ea"/>
                <a:ea typeface="+mn-ea"/>
              </a:rPr>
              <a:t>物品为</a:t>
            </a:r>
            <a:r>
              <a:rPr lang="en-US" altLang="zh-CN" sz="2400" u="sng" dirty="0" err="1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zh-CN" altLang="en-US" sz="2400" u="sng" dirty="0">
                <a:solidFill>
                  <a:srgbClr val="FF0000"/>
                </a:solidFill>
                <a:latin typeface="+mn-ea"/>
                <a:ea typeface="+mn-ea"/>
              </a:rPr>
              <a:t>，</a:t>
            </a:r>
            <a:r>
              <a:rPr lang="en-US" altLang="zh-CN" sz="2400" u="sng" dirty="0">
                <a:solidFill>
                  <a:srgbClr val="FF0000"/>
                </a:solidFill>
                <a:latin typeface="+mn-ea"/>
                <a:ea typeface="+mn-ea"/>
              </a:rPr>
              <a:t>i+1</a:t>
            </a:r>
            <a:r>
              <a:rPr lang="zh-CN" altLang="en-US" sz="2400" u="sng" dirty="0">
                <a:solidFill>
                  <a:srgbClr val="FF0000"/>
                </a:solidFill>
                <a:latin typeface="+mn-ea"/>
                <a:ea typeface="+mn-ea"/>
              </a:rPr>
              <a:t>，</a:t>
            </a:r>
            <a:r>
              <a:rPr lang="en-US" altLang="zh-CN" sz="2400" u="sng" dirty="0">
                <a:solidFill>
                  <a:srgbClr val="FF0000"/>
                </a:solidFill>
                <a:latin typeface="+mn-ea"/>
                <a:ea typeface="+mn-ea"/>
              </a:rPr>
              <a:t>…</a:t>
            </a:r>
            <a:r>
              <a:rPr lang="zh-CN" altLang="en-US" sz="2400" u="sng" dirty="0">
                <a:solidFill>
                  <a:srgbClr val="FF0000"/>
                </a:solidFill>
                <a:latin typeface="+mn-ea"/>
                <a:ea typeface="+mn-ea"/>
              </a:rPr>
              <a:t>，</a:t>
            </a:r>
            <a:r>
              <a:rPr lang="en-US" altLang="zh-CN" sz="2400" u="sng" dirty="0">
                <a:solidFill>
                  <a:srgbClr val="FF0000"/>
                </a:solidFill>
                <a:latin typeface="+mn-ea"/>
                <a:ea typeface="+mn-ea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时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0-1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背包问题的最优值。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533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530163-D9BB-4C16-B9E9-C67B01CF2FC0}" type="slidenum">
              <a:rPr lang="en-US" altLang="zh-CN">
                <a:latin typeface="+mn-ea"/>
              </a:rPr>
              <a:t>73</a:t>
            </a:fld>
            <a:endParaRPr lang="en-US" altLang="zh-CN">
              <a:latin typeface="+mn-ea"/>
            </a:endParaRPr>
          </a:p>
        </p:txBody>
      </p:sp>
      <p:sp>
        <p:nvSpPr>
          <p:cNvPr id="321538" name="Rectangle 2"/>
          <p:cNvSpPr>
            <a:spLocks noChangeArrowheads="1"/>
          </p:cNvSpPr>
          <p:nvPr/>
        </p:nvSpPr>
        <p:spPr bwMode="auto">
          <a:xfrm>
            <a:off x="577324" y="32958"/>
            <a:ext cx="7345362" cy="79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子</a:t>
            </a:r>
            <a:r>
              <a:rPr lang="zh-CN" altLang="en-US" sz="3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问题与递归关系</a:t>
            </a:r>
            <a:endParaRPr lang="ja-JP" altLang="en-US" sz="3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250825" y="908050"/>
            <a:ext cx="3142207" cy="46166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</a:rPr>
              <a:t>0-1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背包问题的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子问题</a:t>
            </a:r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0" y="2937689"/>
            <a:ext cx="370614" cy="55399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aphicFrame>
        <p:nvGraphicFramePr>
          <p:cNvPr id="604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018488"/>
              </p:ext>
            </p:extLst>
          </p:nvPr>
        </p:nvGraphicFramePr>
        <p:xfrm>
          <a:off x="1861890" y="1299737"/>
          <a:ext cx="1439862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8" name="公式" r:id="rId4" imgW="799465" imgH="431800" progId="Equation.3">
                  <p:embed/>
                </p:oleObj>
              </mc:Choice>
              <mc:Fallback>
                <p:oleObj name="公式" r:id="rId4" imgW="799465" imgH="431800" progId="Equation.3">
                  <p:embed/>
                  <p:pic>
                    <p:nvPicPr>
                      <p:cNvPr id="6042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1890" y="1299737"/>
                        <a:ext cx="1439862" cy="76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3" name="Rectangle 6"/>
          <p:cNvSpPr>
            <a:spLocks noChangeArrowheads="1"/>
          </p:cNvSpPr>
          <p:nvPr/>
        </p:nvSpPr>
        <p:spPr bwMode="auto">
          <a:xfrm>
            <a:off x="0" y="2832914"/>
            <a:ext cx="370614" cy="55399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aphicFrame>
        <p:nvGraphicFramePr>
          <p:cNvPr id="604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841519"/>
              </p:ext>
            </p:extLst>
          </p:nvPr>
        </p:nvGraphicFramePr>
        <p:xfrm>
          <a:off x="1572965" y="2091899"/>
          <a:ext cx="208915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9" name="公式" r:id="rId6" imgW="1282700" imgH="635000" progId="Equation.3">
                  <p:embed/>
                </p:oleObj>
              </mc:Choice>
              <mc:Fallback>
                <p:oleObj name="公式" r:id="rId6" imgW="1282700" imgH="635000" progId="Equation.3">
                  <p:embed/>
                  <p:pic>
                    <p:nvPicPr>
                      <p:cNvPr id="6042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2965" y="2091899"/>
                        <a:ext cx="2089150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5" name="Text Box 8"/>
          <p:cNvSpPr txBox="1">
            <a:spLocks noChangeArrowheads="1"/>
          </p:cNvSpPr>
          <p:nvPr/>
        </p:nvSpPr>
        <p:spPr bwMode="auto">
          <a:xfrm>
            <a:off x="231775" y="3303588"/>
            <a:ext cx="8661400" cy="830997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由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0-1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背包问题的最优子结构性质，可以建立计算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m(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j)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的递归式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如下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</a:rPr>
              <a:t>: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0426" name="Rectangle 9"/>
          <p:cNvSpPr>
            <a:spLocks noChangeArrowheads="1"/>
          </p:cNvSpPr>
          <p:nvPr/>
        </p:nvSpPr>
        <p:spPr bwMode="auto">
          <a:xfrm>
            <a:off x="0" y="2923401"/>
            <a:ext cx="370614" cy="55399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aphicFrame>
        <p:nvGraphicFramePr>
          <p:cNvPr id="6042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767895"/>
              </p:ext>
            </p:extLst>
          </p:nvPr>
        </p:nvGraphicFramePr>
        <p:xfrm>
          <a:off x="611187" y="4247074"/>
          <a:ext cx="6658457" cy="851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0" name="公式" r:id="rId8" imgW="3581400" imgH="457200" progId="Equation.3">
                  <p:embed/>
                </p:oleObj>
              </mc:Choice>
              <mc:Fallback>
                <p:oleObj name="公式" r:id="rId8" imgW="3581400" imgH="457200" progId="Equation.3">
                  <p:embed/>
                  <p:pic>
                    <p:nvPicPr>
                      <p:cNvPr id="6042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7" y="4247074"/>
                        <a:ext cx="6658457" cy="85112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8" name="Rectangle 11"/>
          <p:cNvSpPr>
            <a:spLocks noChangeArrowheads="1"/>
          </p:cNvSpPr>
          <p:nvPr/>
        </p:nvSpPr>
        <p:spPr bwMode="auto">
          <a:xfrm>
            <a:off x="0" y="2923401"/>
            <a:ext cx="370614" cy="55399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aphicFrame>
        <p:nvGraphicFramePr>
          <p:cNvPr id="6042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728566"/>
              </p:ext>
            </p:extLst>
          </p:nvPr>
        </p:nvGraphicFramePr>
        <p:xfrm>
          <a:off x="631688" y="5349764"/>
          <a:ext cx="2853133" cy="816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1" name="公式" r:id="rId10" imgW="1600200" imgH="457200" progId="Equation.3">
                  <p:embed/>
                </p:oleObj>
              </mc:Choice>
              <mc:Fallback>
                <p:oleObj name="公式" r:id="rId10" imgW="1600200" imgH="457200" progId="Equation.3">
                  <p:embed/>
                  <p:pic>
                    <p:nvPicPr>
                      <p:cNvPr id="6042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688" y="5349764"/>
                        <a:ext cx="2853133" cy="81611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219386" y="4943437"/>
            <a:ext cx="1874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+mn-ea"/>
                <a:ea typeface="+mn-ea"/>
              </a:rPr>
              <a:t>若背包剩余容量小于第</a:t>
            </a:r>
            <a:r>
              <a:rPr lang="en-US" altLang="zh-CN" sz="1200" dirty="0" err="1" smtClean="0">
                <a:latin typeface="+mn-ea"/>
                <a:ea typeface="+mn-ea"/>
              </a:rPr>
              <a:t>i</a:t>
            </a:r>
            <a:r>
              <a:rPr lang="zh-CN" altLang="en-US" sz="1200" dirty="0" smtClean="0">
                <a:latin typeface="+mn-ea"/>
                <a:ea typeface="+mn-ea"/>
              </a:rPr>
              <a:t>个物品重量，则不考虑这个物品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252209" y="3878144"/>
            <a:ext cx="1791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+mn-ea"/>
                <a:ea typeface="+mn-ea"/>
              </a:rPr>
              <a:t>若背包剩余容量大于第</a:t>
            </a:r>
            <a:r>
              <a:rPr lang="en-US" altLang="zh-CN" sz="1200" dirty="0" err="1" smtClean="0">
                <a:latin typeface="+mn-ea"/>
                <a:ea typeface="+mn-ea"/>
              </a:rPr>
              <a:t>i</a:t>
            </a:r>
            <a:r>
              <a:rPr lang="zh-CN" altLang="en-US" sz="1200" dirty="0" smtClean="0">
                <a:latin typeface="+mn-ea"/>
                <a:ea typeface="+mn-ea"/>
              </a:rPr>
              <a:t>个物品重量，则分别考虑装与不装两种情况的重量，取最大值</a:t>
            </a:r>
            <a:endParaRPr lang="zh-CN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03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93474-1D8D-4761-9B06-86ACF302DEB0}" type="slidenum">
              <a:rPr lang="en-US" altLang="zh-CN" smtClean="0"/>
              <a:t>74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471592" y="1124744"/>
            <a:ext cx="3672408" cy="383797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1200" dirty="0"/>
              <a:t>//x[]</a:t>
            </a:r>
            <a:r>
              <a:rPr lang="zh-CN" altLang="en-US" sz="1200" dirty="0"/>
              <a:t>数组存储对应物品</a:t>
            </a:r>
            <a:r>
              <a:rPr lang="en-US" altLang="zh-CN" sz="1200" dirty="0"/>
              <a:t>0-1</a:t>
            </a:r>
            <a:r>
              <a:rPr lang="zh-CN" altLang="en-US" sz="1200" dirty="0"/>
              <a:t>向量</a:t>
            </a:r>
            <a:r>
              <a:rPr lang="en-US" altLang="zh-CN" sz="1200" dirty="0"/>
              <a:t>,0</a:t>
            </a:r>
            <a:r>
              <a:rPr lang="zh-CN" altLang="en-US" sz="1200" dirty="0"/>
              <a:t>不装入背包，</a:t>
            </a:r>
            <a:r>
              <a:rPr lang="en-US" altLang="zh-CN" sz="1200" dirty="0"/>
              <a:t>1</a:t>
            </a:r>
            <a:r>
              <a:rPr lang="zh-CN" altLang="en-US" sz="1200" dirty="0"/>
              <a:t>表示装入背包  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200" b="1" dirty="0"/>
              <a:t>void</a:t>
            </a:r>
            <a:r>
              <a:rPr lang="en-US" altLang="zh-CN" sz="1200" dirty="0"/>
              <a:t> </a:t>
            </a:r>
            <a:r>
              <a:rPr lang="en-US" altLang="zh-CN" sz="1200" dirty="0" err="1"/>
              <a:t>Traceback</a:t>
            </a:r>
            <a:r>
              <a:rPr lang="en-US" altLang="zh-CN" sz="1200" dirty="0"/>
              <a:t>(</a:t>
            </a:r>
            <a:r>
              <a:rPr lang="en-US" altLang="zh-CN" sz="1200" b="1" dirty="0" err="1"/>
              <a:t>int</a:t>
            </a:r>
            <a:r>
              <a:rPr lang="en-US" altLang="zh-CN" sz="1200" dirty="0"/>
              <a:t> m[][10],</a:t>
            </a:r>
            <a:r>
              <a:rPr lang="en-US" altLang="zh-CN" sz="1200" b="1" dirty="0" err="1"/>
              <a:t>int</a:t>
            </a:r>
            <a:r>
              <a:rPr lang="en-US" altLang="zh-CN" sz="1200" dirty="0"/>
              <a:t> w[],</a:t>
            </a:r>
            <a:r>
              <a:rPr lang="en-US" altLang="zh-CN" sz="1200" b="1" dirty="0" err="1"/>
              <a:t>int</a:t>
            </a:r>
            <a:r>
              <a:rPr lang="en-US" altLang="zh-CN" sz="1200" dirty="0"/>
              <a:t> </a:t>
            </a:r>
            <a:r>
              <a:rPr lang="en-US" altLang="zh-CN" sz="1200" dirty="0" err="1"/>
              <a:t>c,</a:t>
            </a:r>
            <a:r>
              <a:rPr lang="en-US" altLang="zh-CN" sz="1200" b="1" dirty="0" err="1"/>
              <a:t>int</a:t>
            </a:r>
            <a:r>
              <a:rPr lang="en-US" altLang="zh-CN" sz="1200" dirty="0"/>
              <a:t> </a:t>
            </a:r>
            <a:r>
              <a:rPr lang="en-US" altLang="zh-CN" sz="1200" dirty="0" err="1"/>
              <a:t>n,</a:t>
            </a:r>
            <a:r>
              <a:rPr lang="en-US" altLang="zh-CN" sz="1200" b="1" dirty="0" err="1"/>
              <a:t>int</a:t>
            </a:r>
            <a:r>
              <a:rPr lang="en-US" altLang="zh-CN" sz="1200" dirty="0"/>
              <a:t> x[])  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200" dirty="0"/>
              <a:t>{  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200" dirty="0"/>
              <a:t>    </a:t>
            </a:r>
            <a:r>
              <a:rPr lang="en-US" altLang="zh-CN" sz="1200" b="1" dirty="0"/>
              <a:t>for</a:t>
            </a:r>
            <a:r>
              <a:rPr lang="en-US" altLang="zh-CN" sz="1200" dirty="0"/>
              <a:t>(</a:t>
            </a:r>
            <a:r>
              <a:rPr lang="en-US" altLang="zh-CN" sz="1200" b="1" dirty="0" err="1"/>
              <a:t>int</a:t>
            </a:r>
            <a:r>
              <a:rPr lang="en-US" altLang="zh-CN" sz="1200" dirty="0"/>
              <a:t> </a:t>
            </a:r>
            <a:r>
              <a:rPr lang="en-US" altLang="zh-CN" sz="1200" dirty="0" err="1"/>
              <a:t>i</a:t>
            </a:r>
            <a:r>
              <a:rPr lang="en-US" altLang="zh-CN" sz="1200" dirty="0"/>
              <a:t>=1; </a:t>
            </a:r>
            <a:r>
              <a:rPr lang="en-US" altLang="zh-CN" sz="1200" dirty="0" err="1"/>
              <a:t>i</a:t>
            </a:r>
            <a:r>
              <a:rPr lang="en-US" altLang="zh-CN" sz="1200" dirty="0"/>
              <a:t>&lt;n; </a:t>
            </a:r>
            <a:r>
              <a:rPr lang="en-US" altLang="zh-CN" sz="1200" dirty="0" err="1"/>
              <a:t>i</a:t>
            </a:r>
            <a:r>
              <a:rPr lang="en-US" altLang="zh-CN" sz="1200" dirty="0"/>
              <a:t>++)  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200" dirty="0"/>
              <a:t>    {  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200" dirty="0"/>
              <a:t>        </a:t>
            </a:r>
            <a:r>
              <a:rPr lang="en-US" altLang="zh-CN" sz="1200" b="1" dirty="0"/>
              <a:t>if</a:t>
            </a:r>
            <a:r>
              <a:rPr lang="en-US" altLang="zh-CN" sz="1200" dirty="0"/>
              <a:t>(m[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][c] == m[i+1][c])  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200" dirty="0"/>
              <a:t>        {  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200" dirty="0"/>
              <a:t>            x[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]=0;  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200" dirty="0"/>
              <a:t>        }  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200" dirty="0"/>
              <a:t>        </a:t>
            </a:r>
            <a:r>
              <a:rPr lang="en-US" altLang="zh-CN" sz="1200" b="1" dirty="0"/>
              <a:t>else</a:t>
            </a:r>
            <a:r>
              <a:rPr lang="en-US" altLang="zh-CN" sz="1200" dirty="0"/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200" dirty="0"/>
              <a:t>        {  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200" dirty="0"/>
              <a:t>            x[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]=1;  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200" dirty="0"/>
              <a:t>            c-=w[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];  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200" dirty="0"/>
              <a:t>        }  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200" dirty="0"/>
              <a:t>    }  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200" dirty="0"/>
              <a:t>    x[n]=(m[n][c])?1:0;  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200" dirty="0"/>
              <a:t>}  </a:t>
            </a:r>
          </a:p>
          <a:p>
            <a:pPr>
              <a:spcBef>
                <a:spcPts val="0"/>
              </a:spcBef>
              <a:buNone/>
            </a:pPr>
            <a:endParaRPr lang="zh-CN" altLang="en-US" sz="100" dirty="0"/>
          </a:p>
          <a:p>
            <a:endParaRPr lang="zh-CN" altLang="en-US" sz="1200" dirty="0"/>
          </a:p>
        </p:txBody>
      </p:sp>
      <p:sp>
        <p:nvSpPr>
          <p:cNvPr id="4" name="文本框 3"/>
          <p:cNvSpPr txBox="1"/>
          <p:nvPr/>
        </p:nvSpPr>
        <p:spPr>
          <a:xfrm>
            <a:off x="467544" y="260648"/>
            <a:ext cx="547260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1400" b="1" dirty="0"/>
              <a:t>void</a:t>
            </a:r>
            <a:r>
              <a:rPr lang="en-US" altLang="zh-CN" sz="1400" dirty="0"/>
              <a:t> Knapsack(</a:t>
            </a:r>
            <a:r>
              <a:rPr lang="en-US" altLang="zh-CN" sz="1400" b="1" dirty="0" err="1"/>
              <a:t>int</a:t>
            </a:r>
            <a:r>
              <a:rPr lang="en-US" altLang="zh-CN" sz="1400" dirty="0"/>
              <a:t> v[],</a:t>
            </a:r>
            <a:r>
              <a:rPr lang="en-US" altLang="zh-CN" sz="1400" b="1" dirty="0" err="1"/>
              <a:t>int</a:t>
            </a:r>
            <a:r>
              <a:rPr lang="en-US" altLang="zh-CN" sz="1400" dirty="0"/>
              <a:t> w[],</a:t>
            </a:r>
            <a:r>
              <a:rPr lang="en-US" altLang="zh-CN" sz="1400" b="1" dirty="0" err="1"/>
              <a:t>int</a:t>
            </a:r>
            <a:r>
              <a:rPr lang="en-US" altLang="zh-CN" sz="1400" dirty="0"/>
              <a:t> </a:t>
            </a:r>
            <a:r>
              <a:rPr lang="en-US" altLang="zh-CN" sz="1400" dirty="0" err="1"/>
              <a:t>c,</a:t>
            </a:r>
            <a:r>
              <a:rPr lang="en-US" altLang="zh-CN" sz="1400" b="1" dirty="0" err="1"/>
              <a:t>int</a:t>
            </a:r>
            <a:r>
              <a:rPr lang="en-US" altLang="zh-CN" sz="1400" dirty="0"/>
              <a:t> </a:t>
            </a:r>
            <a:r>
              <a:rPr lang="en-US" altLang="zh-CN" sz="1400" dirty="0" err="1"/>
              <a:t>n,</a:t>
            </a:r>
            <a:r>
              <a:rPr lang="en-US" altLang="zh-CN" sz="1400" b="1" dirty="0" err="1"/>
              <a:t>int</a:t>
            </a:r>
            <a:r>
              <a:rPr lang="en-US" altLang="zh-CN" sz="1400" dirty="0"/>
              <a:t> m[][10])  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dirty="0" smtClean="0"/>
              <a:t>{</a:t>
            </a:r>
            <a:r>
              <a:rPr lang="en-US" altLang="zh-CN" sz="1400" dirty="0"/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dirty="0"/>
              <a:t>    </a:t>
            </a:r>
            <a:r>
              <a:rPr lang="en-US" altLang="zh-CN" sz="1400" b="1" dirty="0" err="1"/>
              <a:t>int</a:t>
            </a:r>
            <a:r>
              <a:rPr lang="en-US" altLang="zh-CN" sz="1400" dirty="0"/>
              <a:t> </a:t>
            </a:r>
            <a:r>
              <a:rPr lang="en-US" altLang="zh-CN" sz="1400" dirty="0" err="1"/>
              <a:t>jMax</a:t>
            </a:r>
            <a:r>
              <a:rPr lang="en-US" altLang="zh-CN" sz="1400" dirty="0"/>
              <a:t> = min(w[n]-1,c);//</a:t>
            </a:r>
            <a:r>
              <a:rPr lang="zh-CN" altLang="en-US" sz="1400" dirty="0"/>
              <a:t>背包剩余容量上限 范围</a:t>
            </a:r>
            <a:r>
              <a:rPr lang="en-US" altLang="zh-CN" sz="1400" dirty="0"/>
              <a:t>[0~w[n]-1]  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dirty="0"/>
              <a:t>    </a:t>
            </a:r>
            <a:r>
              <a:rPr lang="en-US" altLang="zh-CN" sz="1400" b="1" dirty="0"/>
              <a:t>for</a:t>
            </a:r>
            <a:r>
              <a:rPr lang="en-US" altLang="zh-CN" sz="1400" dirty="0"/>
              <a:t>(</a:t>
            </a:r>
            <a:r>
              <a:rPr lang="en-US" altLang="zh-CN" sz="1400" b="1" dirty="0" err="1"/>
              <a:t>int</a:t>
            </a:r>
            <a:r>
              <a:rPr lang="en-US" altLang="zh-CN" sz="1400" dirty="0"/>
              <a:t> j=0; j&lt;=</a:t>
            </a:r>
            <a:r>
              <a:rPr lang="en-US" altLang="zh-CN" sz="1400" dirty="0" err="1"/>
              <a:t>jMax;j</a:t>
            </a:r>
            <a:r>
              <a:rPr lang="en-US" altLang="zh-CN" sz="1400" dirty="0"/>
              <a:t>++)  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dirty="0"/>
              <a:t>    {  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dirty="0"/>
              <a:t>        </a:t>
            </a:r>
            <a:r>
              <a:rPr lang="en-US" altLang="zh-CN" sz="1400" dirty="0">
                <a:solidFill>
                  <a:srgbClr val="FF0000"/>
                </a:solidFill>
              </a:rPr>
              <a:t>m[n][j]=</a:t>
            </a:r>
            <a:r>
              <a:rPr lang="en-US" altLang="zh-CN" sz="1400" dirty="0"/>
              <a:t>0;  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dirty="0"/>
              <a:t>    }  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dirty="0"/>
              <a:t>    </a:t>
            </a:r>
            <a:r>
              <a:rPr lang="en-US" altLang="zh-CN" sz="1400" b="1" dirty="0"/>
              <a:t>for</a:t>
            </a:r>
            <a:r>
              <a:rPr lang="en-US" altLang="zh-CN" sz="1400" dirty="0"/>
              <a:t>(</a:t>
            </a:r>
            <a:r>
              <a:rPr lang="en-US" altLang="zh-CN" sz="1400" b="1" dirty="0" err="1"/>
              <a:t>int</a:t>
            </a:r>
            <a:r>
              <a:rPr lang="en-US" altLang="zh-CN" sz="1400" dirty="0"/>
              <a:t> j=w[n]; j&lt;=c; </a:t>
            </a:r>
            <a:r>
              <a:rPr lang="en-US" altLang="zh-CN" sz="1400" dirty="0" err="1"/>
              <a:t>j++</a:t>
            </a:r>
            <a:r>
              <a:rPr lang="en-US" altLang="zh-CN" sz="1400" dirty="0"/>
              <a:t>)//</a:t>
            </a:r>
            <a:r>
              <a:rPr lang="zh-CN" altLang="en-US" sz="1400" dirty="0"/>
              <a:t>限制范围</a:t>
            </a:r>
            <a:r>
              <a:rPr lang="en-US" altLang="zh-CN" sz="1400" dirty="0"/>
              <a:t>[w[n]~c]  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dirty="0"/>
              <a:t>    {  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dirty="0"/>
              <a:t>        </a:t>
            </a:r>
            <a:r>
              <a:rPr lang="en-US" altLang="zh-CN" sz="1400" dirty="0">
                <a:solidFill>
                  <a:srgbClr val="FF0000"/>
                </a:solidFill>
              </a:rPr>
              <a:t>m[n][j]</a:t>
            </a:r>
            <a:r>
              <a:rPr lang="en-US" altLang="zh-CN" sz="1400" dirty="0"/>
              <a:t> = v[n];  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dirty="0"/>
              <a:t>    }  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dirty="0"/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dirty="0"/>
              <a:t>    </a:t>
            </a:r>
            <a:r>
              <a:rPr lang="en-US" altLang="zh-CN" sz="1400" b="1" dirty="0"/>
              <a:t>for</a:t>
            </a:r>
            <a:r>
              <a:rPr lang="en-US" altLang="zh-CN" sz="1400" dirty="0"/>
              <a:t>(</a:t>
            </a:r>
            <a:r>
              <a:rPr lang="en-US" altLang="zh-CN" sz="1400" b="1" dirty="0" err="1"/>
              <a:t>int</a:t>
            </a:r>
            <a:r>
              <a:rPr lang="en-US" altLang="zh-CN" sz="1400" dirty="0"/>
              <a:t> 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=n-1; </a:t>
            </a:r>
            <a:r>
              <a:rPr lang="en-US" altLang="zh-CN" sz="1400" dirty="0" err="1"/>
              <a:t>i</a:t>
            </a:r>
            <a:r>
              <a:rPr lang="en-US" altLang="zh-CN" sz="1400" dirty="0"/>
              <a:t>&gt;1; </a:t>
            </a:r>
            <a:r>
              <a:rPr lang="en-US" altLang="zh-CN" sz="1400" dirty="0" err="1"/>
              <a:t>i</a:t>
            </a:r>
            <a:r>
              <a:rPr lang="en-US" altLang="zh-CN" sz="1400" dirty="0"/>
              <a:t>--)  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dirty="0"/>
              <a:t>    {  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dirty="0"/>
              <a:t>        </a:t>
            </a:r>
            <a:r>
              <a:rPr lang="en-US" altLang="zh-CN" sz="1400" dirty="0" err="1"/>
              <a:t>jMax</a:t>
            </a:r>
            <a:r>
              <a:rPr lang="en-US" altLang="zh-CN" sz="1400" dirty="0"/>
              <a:t> = min(w[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]-1,c);  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dirty="0"/>
              <a:t>        </a:t>
            </a:r>
            <a:r>
              <a:rPr lang="en-US" altLang="zh-CN" sz="1400" b="1" dirty="0"/>
              <a:t>for</a:t>
            </a:r>
            <a:r>
              <a:rPr lang="en-US" altLang="zh-CN" sz="1400" dirty="0"/>
              <a:t>(</a:t>
            </a:r>
            <a:r>
              <a:rPr lang="en-US" altLang="zh-CN" sz="1400" b="1" dirty="0" err="1"/>
              <a:t>int</a:t>
            </a:r>
            <a:r>
              <a:rPr lang="en-US" altLang="zh-CN" sz="1400" dirty="0"/>
              <a:t> j=0; j&lt;=</a:t>
            </a:r>
            <a:r>
              <a:rPr lang="en-US" altLang="zh-CN" sz="1400" dirty="0" err="1"/>
              <a:t>jMax</a:t>
            </a:r>
            <a:r>
              <a:rPr lang="en-US" altLang="zh-CN" sz="1400" dirty="0"/>
              <a:t>; </a:t>
            </a:r>
            <a:r>
              <a:rPr lang="en-US" altLang="zh-CN" sz="1400" dirty="0" err="1"/>
              <a:t>j++</a:t>
            </a:r>
            <a:r>
              <a:rPr lang="en-US" altLang="zh-CN" sz="1400" dirty="0"/>
              <a:t>)//</a:t>
            </a:r>
            <a:r>
              <a:rPr lang="zh-CN" altLang="en-US" sz="1400" dirty="0"/>
              <a:t>背包不同剩余容量</a:t>
            </a:r>
            <a:r>
              <a:rPr lang="en-US" altLang="zh-CN" sz="1400" dirty="0"/>
              <a:t>j&lt;=</a:t>
            </a:r>
            <a:r>
              <a:rPr lang="en-US" altLang="zh-CN" sz="1400" dirty="0" err="1"/>
              <a:t>jMax</a:t>
            </a:r>
            <a:r>
              <a:rPr lang="en-US" altLang="zh-CN" sz="1400" dirty="0"/>
              <a:t>&lt;c  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dirty="0"/>
              <a:t>        {  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dirty="0"/>
              <a:t>            </a:t>
            </a:r>
            <a:r>
              <a:rPr lang="en-US" altLang="zh-CN" sz="1400" dirty="0">
                <a:solidFill>
                  <a:srgbClr val="FF0000"/>
                </a:solidFill>
              </a:rPr>
              <a:t>m[</a:t>
            </a:r>
            <a:r>
              <a:rPr lang="en-US" altLang="zh-CN" sz="1400" dirty="0" err="1">
                <a:solidFill>
                  <a:srgbClr val="FF0000"/>
                </a:solidFill>
              </a:rPr>
              <a:t>i</a:t>
            </a:r>
            <a:r>
              <a:rPr lang="en-US" altLang="zh-CN" sz="1400" dirty="0">
                <a:solidFill>
                  <a:srgbClr val="FF0000"/>
                </a:solidFill>
              </a:rPr>
              <a:t>][j]</a:t>
            </a:r>
            <a:r>
              <a:rPr lang="en-US" altLang="zh-CN" sz="1400" dirty="0"/>
              <a:t> = m[i+1][j];//</a:t>
            </a:r>
            <a:r>
              <a:rPr lang="zh-CN" altLang="en-US" sz="1400" dirty="0"/>
              <a:t>没产生任何效益  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1400" dirty="0"/>
              <a:t>        </a:t>
            </a:r>
            <a:r>
              <a:rPr lang="en-US" altLang="zh-CN" sz="1400" dirty="0"/>
              <a:t>}  </a:t>
            </a:r>
            <a:r>
              <a:rPr lang="zh-CN" altLang="en-US" sz="1400" dirty="0"/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1400" dirty="0"/>
              <a:t>        </a:t>
            </a:r>
            <a:r>
              <a:rPr lang="en-US" altLang="zh-CN" sz="1400" b="1" dirty="0"/>
              <a:t>for</a:t>
            </a:r>
            <a:r>
              <a:rPr lang="en-US" altLang="zh-CN" sz="1400" dirty="0"/>
              <a:t>(</a:t>
            </a:r>
            <a:r>
              <a:rPr lang="en-US" altLang="zh-CN" sz="1400" b="1" dirty="0" err="1"/>
              <a:t>int</a:t>
            </a:r>
            <a:r>
              <a:rPr lang="en-US" altLang="zh-CN" sz="1400" dirty="0"/>
              <a:t> j=w[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]; j&lt;=c; </a:t>
            </a:r>
            <a:r>
              <a:rPr lang="en-US" altLang="zh-CN" sz="1400" dirty="0" err="1"/>
              <a:t>j++</a:t>
            </a:r>
            <a:r>
              <a:rPr lang="en-US" altLang="zh-CN" sz="1400" dirty="0"/>
              <a:t>) //</a:t>
            </a:r>
            <a:r>
              <a:rPr lang="zh-CN" altLang="en-US" sz="1400" dirty="0"/>
              <a:t>背包不同剩余容量</a:t>
            </a:r>
            <a:r>
              <a:rPr lang="en-US" altLang="zh-CN" sz="1400" dirty="0"/>
              <a:t>j-</a:t>
            </a:r>
            <a:r>
              <a:rPr lang="en-US" altLang="zh-CN" sz="1400" dirty="0" err="1"/>
              <a:t>wi</a:t>
            </a:r>
            <a:r>
              <a:rPr lang="en-US" altLang="zh-CN" sz="1400" dirty="0"/>
              <a:t> &gt;c  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dirty="0"/>
              <a:t>        {  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dirty="0"/>
              <a:t>            </a:t>
            </a:r>
            <a:r>
              <a:rPr lang="en-US" altLang="zh-CN" sz="1400" dirty="0">
                <a:solidFill>
                  <a:srgbClr val="FF0000"/>
                </a:solidFill>
              </a:rPr>
              <a:t>m[</a:t>
            </a:r>
            <a:r>
              <a:rPr lang="en-US" altLang="zh-CN" sz="1400" dirty="0" err="1">
                <a:solidFill>
                  <a:srgbClr val="FF0000"/>
                </a:solidFill>
              </a:rPr>
              <a:t>i</a:t>
            </a:r>
            <a:r>
              <a:rPr lang="en-US" altLang="zh-CN" sz="1400" dirty="0">
                <a:solidFill>
                  <a:srgbClr val="FF0000"/>
                </a:solidFill>
              </a:rPr>
              <a:t>][j]</a:t>
            </a:r>
            <a:r>
              <a:rPr lang="en-US" altLang="zh-CN" sz="1400" dirty="0"/>
              <a:t> = max(m[i+1][j],m[i+1][j-w[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]]+v[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]);//</a:t>
            </a:r>
            <a:r>
              <a:rPr lang="zh-CN" altLang="en-US" sz="1400" dirty="0"/>
              <a:t>效益值增长</a:t>
            </a:r>
            <a:r>
              <a:rPr lang="en-US" altLang="zh-CN" sz="1400" dirty="0"/>
              <a:t>vi   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dirty="0"/>
              <a:t>        }  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dirty="0"/>
              <a:t>    }  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dirty="0"/>
              <a:t>    m[1][c] = m[2][c];  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dirty="0"/>
              <a:t>    </a:t>
            </a:r>
            <a:r>
              <a:rPr lang="en-US" altLang="zh-CN" sz="1400" b="1" dirty="0"/>
              <a:t>if</a:t>
            </a:r>
            <a:r>
              <a:rPr lang="en-US" altLang="zh-CN" sz="1400" dirty="0"/>
              <a:t>(c&gt;=w[1])  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dirty="0"/>
              <a:t>    {  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dirty="0"/>
              <a:t>        m[1][c] = max(m[1][c],m[2][c-w[1]]+v[1]);  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dirty="0"/>
              <a:t>    }  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dirty="0"/>
              <a:t>}  </a:t>
            </a:r>
          </a:p>
        </p:txBody>
      </p:sp>
      <p:sp>
        <p:nvSpPr>
          <p:cNvPr id="3" name="矩形 2"/>
          <p:cNvSpPr/>
          <p:nvPr/>
        </p:nvSpPr>
        <p:spPr>
          <a:xfrm>
            <a:off x="6965623" y="786190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1600" dirty="0" smtClean="0">
                <a:solidFill>
                  <a:schemeClr val="tx1"/>
                </a:solidFill>
              </a:rPr>
              <a:t>构造最优解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7262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93474-1D8D-4761-9B06-86ACF302DEB0}" type="slidenum">
              <a:rPr lang="en-US" altLang="zh-CN" smtClean="0"/>
              <a:t>75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52736"/>
            <a:ext cx="8762237" cy="2880320"/>
          </a:xfrm>
          <a:prstGeom prst="rect">
            <a:avLst/>
          </a:prstGeom>
        </p:spPr>
      </p:pic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1043608" y="4509120"/>
            <a:ext cx="7127875" cy="1603375"/>
          </a:xfrm>
          <a:prstGeom prst="rect">
            <a:avLst/>
          </a:prstGeom>
          <a:solidFill>
            <a:schemeClr val="bg1"/>
          </a:solidFill>
          <a:ln w="50800">
            <a:solidFill>
              <a:srgbClr val="FF6600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2" charset="-122"/>
              </a:rPr>
              <a:t>算法复杂度分析：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chemeClr val="tx1"/>
                </a:solidFill>
              </a:rPr>
              <a:t>从</a:t>
            </a:r>
            <a:r>
              <a:rPr lang="en-US" altLang="zh-CN" sz="2400" dirty="0" smtClean="0">
                <a:solidFill>
                  <a:schemeClr val="tx1"/>
                </a:solidFill>
              </a:rPr>
              <a:t>Knapsack</a:t>
            </a:r>
            <a:r>
              <a:rPr lang="zh-CN" altLang="en-US" sz="2400" dirty="0" smtClean="0">
                <a:solidFill>
                  <a:schemeClr val="tx1"/>
                </a:solidFill>
              </a:rPr>
              <a:t>容易</a:t>
            </a:r>
            <a:r>
              <a:rPr lang="zh-CN" altLang="en-US" sz="2400" dirty="0">
                <a:solidFill>
                  <a:schemeClr val="tx1"/>
                </a:solidFill>
              </a:rPr>
              <a:t>看出，算法需要</a:t>
            </a:r>
            <a:r>
              <a:rPr lang="en-US" altLang="zh-CN" sz="2400" dirty="0">
                <a:solidFill>
                  <a:schemeClr val="tx1"/>
                </a:solidFill>
              </a:rPr>
              <a:t>O(</a:t>
            </a:r>
            <a:r>
              <a:rPr lang="en-US" altLang="zh-CN" sz="2400" dirty="0" err="1">
                <a:solidFill>
                  <a:schemeClr val="tx1"/>
                </a:solidFill>
              </a:rPr>
              <a:t>nc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zh-CN" altLang="en-US" sz="2400" dirty="0">
                <a:solidFill>
                  <a:schemeClr val="tx1"/>
                </a:solidFill>
              </a:rPr>
              <a:t>计算时间。当背包容量</a:t>
            </a:r>
            <a:r>
              <a:rPr lang="en-US" altLang="zh-CN" sz="2400" dirty="0">
                <a:solidFill>
                  <a:schemeClr val="tx1"/>
                </a:solidFill>
              </a:rPr>
              <a:t>c</a:t>
            </a:r>
            <a:r>
              <a:rPr lang="zh-CN" altLang="en-US" sz="2400" dirty="0">
                <a:solidFill>
                  <a:schemeClr val="tx1"/>
                </a:solidFill>
              </a:rPr>
              <a:t>很大时，算法需要的计算时间较多。例如，当</a:t>
            </a:r>
            <a:r>
              <a:rPr lang="en-US" altLang="zh-CN" sz="2400" dirty="0">
                <a:solidFill>
                  <a:schemeClr val="tx1"/>
                </a:solidFill>
              </a:rPr>
              <a:t>c&gt;2</a:t>
            </a:r>
            <a:r>
              <a:rPr lang="en-US" altLang="zh-CN" sz="2400" baseline="30000" dirty="0">
                <a:solidFill>
                  <a:schemeClr val="tx1"/>
                </a:solidFill>
              </a:rPr>
              <a:t>n</a:t>
            </a:r>
            <a:r>
              <a:rPr lang="zh-CN" altLang="en-US" sz="2400" dirty="0">
                <a:solidFill>
                  <a:schemeClr val="tx1"/>
                </a:solidFill>
              </a:rPr>
              <a:t>时，算法需要</a:t>
            </a:r>
            <a:r>
              <a:rPr lang="zh-CN" altLang="zh-CN" sz="2400" dirty="0">
                <a:solidFill>
                  <a:schemeClr val="tx1"/>
                </a:solidFill>
              </a:rPr>
              <a:t>Ω</a:t>
            </a:r>
            <a:r>
              <a:rPr lang="zh-CN" altLang="en-US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>
                <a:solidFill>
                  <a:schemeClr val="tx1"/>
                </a:solidFill>
              </a:rPr>
              <a:t>n2</a:t>
            </a:r>
            <a:r>
              <a:rPr lang="en-US" altLang="zh-CN" sz="2400" baseline="30000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zh-CN" altLang="en-US" sz="2400" dirty="0">
                <a:solidFill>
                  <a:schemeClr val="tx1"/>
                </a:solidFill>
              </a:rPr>
              <a:t>计算时间。 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3347864" y="332656"/>
          <a:ext cx="5688013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8" name="Equation" r:id="rId5" imgW="5687704" imgH="728666" progId="Equation.DSMT4">
                  <p:embed/>
                </p:oleObj>
              </mc:Choice>
              <mc:Fallback>
                <p:oleObj name="Equation" r:id="rId5" imgW="5687704" imgH="728666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7864" y="332656"/>
                        <a:ext cx="5688013" cy="728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/>
          </p:nvPr>
        </p:nvGraphicFramePr>
        <p:xfrm>
          <a:off x="539552" y="262766"/>
          <a:ext cx="2303251" cy="658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9" name="公式" r:id="rId7" imgW="1600200" imgH="457200" progId="Equation.3">
                  <p:embed/>
                </p:oleObj>
              </mc:Choice>
              <mc:Fallback>
                <p:oleObj name="公式" r:id="rId7" imgW="1600200" imgH="45720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62766"/>
                        <a:ext cx="2303251" cy="6588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000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A4A06F-5B1C-4193-8570-D84EF66A7F0D}" type="slidenum">
              <a:rPr lang="en-US" altLang="zh-CN"/>
              <a:t>76</a:t>
            </a:fld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428625"/>
            <a:ext cx="8229600" cy="5715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 smtClean="0"/>
              <a:t>通过应用范例学习动态规划算法设计策略。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）矩阵连乘问题；</a:t>
            </a:r>
            <a:endParaRPr lang="en-US" altLang="zh-CN" sz="2400" b="1" dirty="0" smtClean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</a:t>
            </a:r>
            <a:r>
              <a:rPr lang="zh-CN" altLang="en-US" sz="2400" b="1" dirty="0"/>
              <a:t>凸多边形最优</a:t>
            </a:r>
            <a:r>
              <a:rPr lang="zh-CN" altLang="en-US" sz="2400" b="1" dirty="0" smtClean="0"/>
              <a:t>三角剖分</a:t>
            </a:r>
            <a:r>
              <a:rPr lang="en-US" altLang="zh-CN" sz="2400" b="1" dirty="0" smtClean="0"/>
              <a:t>;</a:t>
            </a:r>
            <a:endParaRPr lang="ja-JP" altLang="en-US" sz="2400" b="1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3</a:t>
            </a:r>
            <a:r>
              <a:rPr lang="zh-CN" altLang="en-US" sz="2400" b="1" dirty="0"/>
              <a:t>）图像压缩；</a:t>
            </a:r>
            <a:endParaRPr lang="en-US" altLang="zh-CN" sz="2400" b="1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4</a:t>
            </a:r>
            <a:r>
              <a:rPr lang="zh-CN" altLang="en-US" sz="2400" b="1" dirty="0"/>
              <a:t>）最长公共子序列；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）</a:t>
            </a:r>
            <a:r>
              <a:rPr lang="en-US" altLang="zh-CN" sz="2400" b="1" dirty="0"/>
              <a:t>0-1</a:t>
            </a:r>
            <a:r>
              <a:rPr lang="zh-CN" altLang="en-US" sz="2400" b="1" dirty="0"/>
              <a:t>背包问题；</a:t>
            </a:r>
            <a:endParaRPr lang="en-US" altLang="zh-CN" sz="2400" b="1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/>
              <a:t>6</a:t>
            </a:r>
            <a:r>
              <a:rPr lang="zh-CN" altLang="en-US" sz="2400" b="1" dirty="0" smtClean="0"/>
              <a:t>）</a:t>
            </a:r>
            <a:r>
              <a:rPr lang="zh-CN" altLang="en-US" sz="2400" b="1" dirty="0">
                <a:solidFill>
                  <a:srgbClr val="FF0000"/>
                </a:solidFill>
              </a:rPr>
              <a:t>最大子段和</a:t>
            </a:r>
            <a:r>
              <a:rPr lang="zh-CN" altLang="en-US" sz="2400" b="1" dirty="0"/>
              <a:t>；</a:t>
            </a:r>
            <a:endParaRPr lang="en-US" altLang="zh-CN" sz="2400" b="1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spc="-15" dirty="0" smtClean="0"/>
              <a:t>（</a:t>
            </a:r>
            <a:r>
              <a:rPr lang="en-US" altLang="zh-CN" sz="2400" b="1" spc="-15" dirty="0" smtClean="0"/>
              <a:t>7</a:t>
            </a:r>
            <a:r>
              <a:rPr lang="zh-CN" altLang="en-US" sz="2400" b="1" spc="-15" dirty="0" smtClean="0"/>
              <a:t>）流水作业调度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buNone/>
            </a:pPr>
            <a:endParaRPr lang="en-US" altLang="zh-CN" sz="2400" b="1" dirty="0"/>
          </a:p>
          <a:p>
            <a:pPr eaLnBrk="1" hangingPunct="1">
              <a:buNone/>
            </a:pPr>
            <a:endParaRPr lang="zh-CN" alt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06386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93474-1D8D-4761-9B06-86ACF302DEB0}" type="slidenum">
              <a:rPr lang="en-US" altLang="zh-CN" smtClean="0"/>
              <a:t>77</a:t>
            </a:fld>
            <a:endParaRPr lang="en-US" altLang="zh-C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67544" y="260648"/>
            <a:ext cx="6408737" cy="79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3.4 </a:t>
            </a:r>
            <a:r>
              <a:rPr lang="zh-CN" altLang="en-US" sz="3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最大子段和</a:t>
            </a:r>
            <a:endParaRPr lang="ja-JP" altLang="en-US" sz="3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83894"/>
            <a:ext cx="7128162" cy="446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93474-1D8D-4761-9B06-86ACF302DEB0}" type="slidenum">
              <a:rPr lang="en-US" altLang="zh-CN" smtClean="0"/>
              <a:t>78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692696"/>
            <a:ext cx="7200800" cy="480687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452320" y="1124744"/>
            <a:ext cx="109677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O(n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3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54848" r="13929"/>
          <a:stretch/>
        </p:blipFill>
        <p:spPr>
          <a:xfrm>
            <a:off x="4906695" y="4581128"/>
            <a:ext cx="3780105" cy="1242251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147157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93474-1D8D-4761-9B06-86ACF302DEB0}" type="slidenum">
              <a:rPr lang="en-US" altLang="zh-CN" smtClean="0"/>
              <a:t>79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548680"/>
            <a:ext cx="6144477" cy="51769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045" y="1052736"/>
            <a:ext cx="2150639" cy="288032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9367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93474-1D8D-4761-9B06-86ACF302DEB0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67544" y="332656"/>
            <a:ext cx="8424936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动态规划的两种实现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方式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1)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自顶向下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Top-Down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，备忘录方法）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从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原问题出发，递归分解为子问题，用哈希表或数组缓存已计算的子问题解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自底向上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Bottom-Up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，迭代填表）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从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最小子问题开始，按依赖顺序逐步计算更大问题的解，通常用数组或表格存储结果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82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93474-1D8D-4761-9B06-86ACF302DEB0}" type="slidenum">
              <a:rPr lang="en-US" altLang="zh-CN" smtClean="0"/>
              <a:t>80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620688"/>
            <a:ext cx="7582781" cy="526414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39552" y="3645024"/>
            <a:ext cx="6013648" cy="504056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sz="3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543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93474-1D8D-4761-9B06-86ACF302DEB0}" type="slidenum">
              <a:rPr lang="en-US" altLang="zh-CN" smtClean="0"/>
              <a:t>81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196752"/>
            <a:ext cx="5737845" cy="4320480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36563" y="115888"/>
            <a:ext cx="6408737" cy="79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时间复杂度</a:t>
            </a:r>
            <a:endParaRPr lang="ja-JP" altLang="en-US" sz="3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3608" y="422108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递推方程</a:t>
            </a:r>
            <a:endParaRPr lang="ja-JP" altLang="en-US" sz="3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882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93474-1D8D-4761-9B06-86ACF302DEB0}" type="slidenum">
              <a:rPr lang="en-US" altLang="zh-CN" smtClean="0"/>
              <a:t>82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548680"/>
            <a:ext cx="6398368" cy="53274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7369" t="15507" b="54763"/>
          <a:stretch/>
        </p:blipFill>
        <p:spPr>
          <a:xfrm>
            <a:off x="3999366" y="5373216"/>
            <a:ext cx="3620634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4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93474-1D8D-4761-9B06-86ACF302DEB0}" type="slidenum">
              <a:rPr lang="en-US" altLang="zh-CN" smtClean="0"/>
              <a:t>83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705676"/>
            <a:ext cx="3908666" cy="2664296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6563" y="115888"/>
            <a:ext cx="6408737" cy="79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优化函数递推方程</a:t>
            </a:r>
            <a:endParaRPr lang="ja-JP" altLang="en-US" sz="3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05676"/>
            <a:ext cx="4306620" cy="39764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/>
          <a:srcRect t="54848" r="13929"/>
          <a:stretch/>
        </p:blipFill>
        <p:spPr>
          <a:xfrm>
            <a:off x="380081" y="4869160"/>
            <a:ext cx="3780105" cy="1242251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412735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04606" y="6470119"/>
            <a:ext cx="241553" cy="184666"/>
          </a:xfrm>
        </p:spPr>
        <p:txBody>
          <a:bodyPr/>
          <a:lstStyle/>
          <a:p>
            <a:pPr>
              <a:buNone/>
              <a:defRPr/>
            </a:pPr>
            <a:fld id="{44A4A06F-5B1C-4193-8570-D84EF66A7F0D}" type="slidenum">
              <a:rPr lang="en-US" altLang="zh-CN"/>
              <a:pPr>
                <a:buNone/>
                <a:defRPr/>
              </a:pPr>
              <a:t>84</a:t>
            </a:fld>
            <a:endParaRPr lang="en-US" altLang="zh-CN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428625"/>
            <a:ext cx="8229600" cy="5715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 smtClean="0"/>
              <a:t>通过应用范例学习动态规划算法设计策略。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）矩阵连乘问题；</a:t>
            </a:r>
            <a:endParaRPr lang="en-US" altLang="zh-CN" sz="2400" b="1" dirty="0" smtClean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</a:t>
            </a:r>
            <a:r>
              <a:rPr lang="zh-CN" altLang="en-US" sz="2400" b="1" dirty="0"/>
              <a:t>凸多边形最优</a:t>
            </a:r>
            <a:r>
              <a:rPr lang="zh-CN" altLang="en-US" sz="2400" b="1" dirty="0" smtClean="0"/>
              <a:t>三角剖分</a:t>
            </a:r>
            <a:r>
              <a:rPr lang="en-US" altLang="zh-CN" sz="2400" b="1" dirty="0" smtClean="0"/>
              <a:t>;</a:t>
            </a:r>
            <a:endParaRPr lang="ja-JP" altLang="en-US" sz="2400" b="1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）最长公共子序列；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）最大子段和；</a:t>
            </a:r>
            <a:endParaRPr lang="en-US" altLang="zh-CN" sz="2400" b="1" dirty="0" smtClean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）图像压缩；</a:t>
            </a:r>
            <a:endParaRPr lang="en-US" altLang="zh-CN" sz="2400" b="1" dirty="0" smtClean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spc="-15" dirty="0" smtClean="0"/>
              <a:t>（</a:t>
            </a:r>
            <a:r>
              <a:rPr lang="en-US" altLang="zh-CN" sz="2400" b="1" spc="-15" dirty="0" smtClean="0"/>
              <a:t>6</a:t>
            </a:r>
            <a:r>
              <a:rPr lang="zh-CN" altLang="en-US" sz="2400" b="1" spc="-15" dirty="0" smtClean="0"/>
              <a:t>）</a:t>
            </a:r>
            <a:r>
              <a:rPr lang="en-US" altLang="zh-CN" sz="2400" b="1" dirty="0"/>
              <a:t>0-1</a:t>
            </a:r>
            <a:r>
              <a:rPr lang="zh-CN" altLang="en-US" sz="2400" b="1" dirty="0"/>
              <a:t>背包</a:t>
            </a:r>
            <a:r>
              <a:rPr lang="zh-CN" altLang="en-US" sz="2400" b="1" dirty="0" smtClean="0"/>
              <a:t>问题；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7</a:t>
            </a:r>
            <a:r>
              <a:rPr lang="zh-CN" altLang="en-US" sz="2400" b="1" dirty="0" smtClean="0"/>
              <a:t>）</a:t>
            </a:r>
            <a:r>
              <a:rPr lang="zh-CN" altLang="en-US" sz="2400" b="1" spc="-15" dirty="0">
                <a:solidFill>
                  <a:srgbClr val="FF0000"/>
                </a:solidFill>
              </a:rPr>
              <a:t>流水作业</a:t>
            </a:r>
            <a:r>
              <a:rPr lang="zh-CN" altLang="en-US" sz="2400" b="1" spc="-15" dirty="0" smtClean="0">
                <a:solidFill>
                  <a:srgbClr val="FF0000"/>
                </a:solidFill>
              </a:rPr>
              <a:t>调度</a:t>
            </a:r>
            <a:endParaRPr lang="zh-CN" alt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6703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4546" y="547822"/>
            <a:ext cx="4529904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Garamond"/>
                <a:cs typeface="Garamond"/>
              </a:rPr>
              <a:t>3.9</a:t>
            </a:r>
            <a:r>
              <a:rPr spc="-25" dirty="0">
                <a:latin typeface="Garamond"/>
                <a:cs typeface="Garamond"/>
              </a:rPr>
              <a:t> </a:t>
            </a:r>
            <a:r>
              <a:rPr spc="-15" dirty="0"/>
              <a:t>流水作业调度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1366" y="1251843"/>
            <a:ext cx="8329930" cy="3644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406400" algn="just">
              <a:lnSpc>
                <a:spcPct val="100000"/>
              </a:lnSpc>
              <a:spcBef>
                <a:spcPts val="95"/>
              </a:spcBef>
              <a:buNone/>
            </a:pPr>
            <a:r>
              <a:rPr sz="2800" spc="-10" dirty="0">
                <a:latin typeface="Times New Roman"/>
                <a:cs typeface="Times New Roman"/>
              </a:rPr>
              <a:t>n</a:t>
            </a:r>
            <a:r>
              <a:rPr sz="2800" spc="-40" dirty="0">
                <a:latin typeface="宋体"/>
                <a:cs typeface="宋体"/>
              </a:rPr>
              <a:t>个作业</a:t>
            </a:r>
            <a:r>
              <a:rPr sz="2800" spc="-25" dirty="0">
                <a:latin typeface="Times New Roman"/>
                <a:cs typeface="Times New Roman"/>
              </a:rPr>
              <a:t>{1</a:t>
            </a:r>
            <a:r>
              <a:rPr sz="2800" spc="-25" dirty="0">
                <a:latin typeface="宋体"/>
                <a:cs typeface="宋体"/>
              </a:rPr>
              <a:t>，</a:t>
            </a:r>
            <a:r>
              <a:rPr sz="2800" spc="-25" dirty="0">
                <a:latin typeface="Times New Roman"/>
                <a:cs typeface="Times New Roman"/>
              </a:rPr>
              <a:t>2</a:t>
            </a:r>
            <a:r>
              <a:rPr sz="2800" spc="-25" dirty="0">
                <a:latin typeface="宋体"/>
                <a:cs typeface="宋体"/>
              </a:rPr>
              <a:t>，</a:t>
            </a:r>
            <a:r>
              <a:rPr sz="2800" spc="-25" dirty="0">
                <a:latin typeface="Times New Roman"/>
                <a:cs typeface="Times New Roman"/>
              </a:rPr>
              <a:t>…</a:t>
            </a:r>
            <a:r>
              <a:rPr sz="2800" spc="-25" dirty="0">
                <a:latin typeface="宋体"/>
                <a:cs typeface="宋体"/>
              </a:rPr>
              <a:t>，</a:t>
            </a:r>
            <a:r>
              <a:rPr sz="2800" spc="-25" dirty="0">
                <a:latin typeface="Times New Roman"/>
                <a:cs typeface="Times New Roman"/>
              </a:rPr>
              <a:t>n}</a:t>
            </a:r>
            <a:r>
              <a:rPr sz="2800" spc="-35" dirty="0">
                <a:latin typeface="宋体"/>
                <a:cs typeface="宋体"/>
              </a:rPr>
              <a:t>要在由</a:t>
            </a:r>
            <a:r>
              <a:rPr sz="2800" spc="-10" dirty="0">
                <a:latin typeface="Times New Roman"/>
                <a:cs typeface="Times New Roman"/>
              </a:rPr>
              <a:t>2</a:t>
            </a:r>
            <a:r>
              <a:rPr sz="2800" spc="-35" dirty="0">
                <a:latin typeface="宋体"/>
                <a:cs typeface="宋体"/>
              </a:rPr>
              <a:t>台机器</a:t>
            </a: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775" spc="-30" baseline="-21021" dirty="0">
                <a:latin typeface="Times New Roman"/>
                <a:cs typeface="Times New Roman"/>
              </a:rPr>
              <a:t>1</a:t>
            </a:r>
            <a:r>
              <a:rPr sz="2800" spc="-35" dirty="0">
                <a:latin typeface="宋体"/>
                <a:cs typeface="宋体"/>
              </a:rPr>
              <a:t>和</a:t>
            </a: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775" spc="-30" baseline="-21021" dirty="0">
                <a:latin typeface="Times New Roman"/>
                <a:cs typeface="Times New Roman"/>
              </a:rPr>
              <a:t>2</a:t>
            </a:r>
            <a:r>
              <a:rPr sz="2800" spc="-40" dirty="0">
                <a:latin typeface="宋体"/>
                <a:cs typeface="宋体"/>
              </a:rPr>
              <a:t>组成的流水线上完成加工。</a:t>
            </a:r>
            <a:r>
              <a:rPr sz="2800" u="sng" spc="-40" dirty="0">
                <a:latin typeface="宋体"/>
                <a:cs typeface="宋体"/>
              </a:rPr>
              <a:t>每个作业加工的顺序都是先</a:t>
            </a:r>
            <a:r>
              <a:rPr sz="2800" u="sng" spc="-35" dirty="0">
                <a:latin typeface="宋体"/>
                <a:cs typeface="宋体"/>
              </a:rPr>
              <a:t>在</a:t>
            </a:r>
            <a:r>
              <a:rPr sz="2800" u="sng" spc="-10" dirty="0">
                <a:latin typeface="Times New Roman"/>
                <a:cs typeface="Times New Roman"/>
              </a:rPr>
              <a:t>M</a:t>
            </a:r>
            <a:r>
              <a:rPr sz="2775" u="sng" spc="-15" baseline="-21021" dirty="0">
                <a:latin typeface="Times New Roman"/>
                <a:cs typeface="Times New Roman"/>
              </a:rPr>
              <a:t>1</a:t>
            </a:r>
            <a:r>
              <a:rPr sz="2800" u="sng" spc="-40" dirty="0">
                <a:latin typeface="宋体"/>
                <a:cs typeface="宋体"/>
              </a:rPr>
              <a:t>上加工，然后在</a:t>
            </a:r>
            <a:r>
              <a:rPr sz="2800" u="sng" dirty="0">
                <a:latin typeface="Times New Roman"/>
                <a:cs typeface="Times New Roman"/>
              </a:rPr>
              <a:t>M</a:t>
            </a:r>
            <a:r>
              <a:rPr sz="2775" u="sng" baseline="-21021" dirty="0">
                <a:latin typeface="Times New Roman"/>
                <a:cs typeface="Times New Roman"/>
              </a:rPr>
              <a:t>2</a:t>
            </a:r>
            <a:r>
              <a:rPr sz="2800" u="sng" spc="-40" dirty="0">
                <a:latin typeface="宋体"/>
                <a:cs typeface="宋体"/>
              </a:rPr>
              <a:t>上加工</a:t>
            </a:r>
            <a:r>
              <a:rPr sz="2800" spc="-40" dirty="0">
                <a:latin typeface="宋体"/>
                <a:cs typeface="宋体"/>
              </a:rPr>
              <a:t>。</a:t>
            </a:r>
            <a:r>
              <a:rPr sz="2800" dirty="0">
                <a:latin typeface="Times New Roman"/>
                <a:cs typeface="Times New Roman"/>
              </a:rPr>
              <a:t>M</a:t>
            </a:r>
            <a:r>
              <a:rPr sz="2775" baseline="-21021" dirty="0">
                <a:latin typeface="Times New Roman"/>
                <a:cs typeface="Times New Roman"/>
              </a:rPr>
              <a:t>1</a:t>
            </a:r>
            <a:r>
              <a:rPr sz="2800" spc="-40" dirty="0">
                <a:latin typeface="宋体"/>
                <a:cs typeface="宋体"/>
              </a:rPr>
              <a:t>和</a:t>
            </a:r>
            <a:r>
              <a:rPr sz="2800" dirty="0">
                <a:latin typeface="Times New Roman"/>
                <a:cs typeface="Times New Roman"/>
              </a:rPr>
              <a:t>M</a:t>
            </a:r>
            <a:r>
              <a:rPr sz="2775" baseline="-21021" dirty="0">
                <a:latin typeface="Times New Roman"/>
                <a:cs typeface="Times New Roman"/>
              </a:rPr>
              <a:t>2</a:t>
            </a:r>
            <a:r>
              <a:rPr sz="2800" spc="-40" dirty="0">
                <a:latin typeface="宋体"/>
                <a:cs typeface="宋体"/>
              </a:rPr>
              <a:t>加工作业</a:t>
            </a:r>
            <a:r>
              <a:rPr sz="2800" spc="-50" dirty="0">
                <a:latin typeface="Times New Roman"/>
                <a:cs typeface="Times New Roman"/>
              </a:rPr>
              <a:t>i</a:t>
            </a:r>
            <a:r>
              <a:rPr sz="2800" spc="-40" dirty="0">
                <a:latin typeface="宋体"/>
                <a:cs typeface="宋体"/>
              </a:rPr>
              <a:t>所需的时间分别为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775" spc="-15" baseline="-21021" dirty="0">
                <a:latin typeface="Times New Roman"/>
                <a:cs typeface="Times New Roman"/>
              </a:rPr>
              <a:t>i</a:t>
            </a:r>
            <a:r>
              <a:rPr sz="2800" spc="-35" dirty="0">
                <a:latin typeface="宋体"/>
                <a:cs typeface="宋体"/>
              </a:rPr>
              <a:t>和</a:t>
            </a:r>
            <a:r>
              <a:rPr sz="2800" spc="-10" dirty="0">
                <a:latin typeface="Times New Roman"/>
                <a:cs typeface="Times New Roman"/>
              </a:rPr>
              <a:t>b</a:t>
            </a:r>
            <a:r>
              <a:rPr sz="2775" spc="-15" baseline="-21021" dirty="0">
                <a:latin typeface="Times New Roman"/>
                <a:cs typeface="Times New Roman"/>
              </a:rPr>
              <a:t>i</a:t>
            </a:r>
            <a:r>
              <a:rPr sz="2800" spc="-50" dirty="0" smtClean="0">
                <a:latin typeface="宋体"/>
                <a:cs typeface="宋体"/>
              </a:rPr>
              <a:t>。</a:t>
            </a:r>
            <a:endParaRPr lang="en-US" sz="2800" spc="-50" dirty="0" smtClean="0">
              <a:latin typeface="宋体"/>
              <a:cs typeface="宋体"/>
            </a:endParaRPr>
          </a:p>
          <a:p>
            <a:pPr marL="38100" marR="406400" algn="just">
              <a:lnSpc>
                <a:spcPct val="100000"/>
              </a:lnSpc>
              <a:spcBef>
                <a:spcPts val="95"/>
              </a:spcBef>
              <a:buNone/>
            </a:pPr>
            <a:endParaRPr sz="2800" dirty="0">
              <a:latin typeface="宋体"/>
              <a:cs typeface="宋体"/>
            </a:endParaRPr>
          </a:p>
          <a:p>
            <a:pPr marL="38100" marR="388620">
              <a:lnSpc>
                <a:spcPct val="100000"/>
              </a:lnSpc>
              <a:buNone/>
            </a:pPr>
            <a:r>
              <a:rPr sz="2800" spc="-40" dirty="0">
                <a:latin typeface="宋体"/>
                <a:cs typeface="宋体"/>
              </a:rPr>
              <a:t>流水作业调度问题要求确定这</a:t>
            </a:r>
            <a:r>
              <a:rPr sz="2800" spc="-10" dirty="0">
                <a:latin typeface="Times New Roman"/>
                <a:cs typeface="Times New Roman"/>
              </a:rPr>
              <a:t>n</a:t>
            </a:r>
            <a:r>
              <a:rPr sz="2800" spc="-40" dirty="0">
                <a:latin typeface="宋体"/>
                <a:cs typeface="宋体"/>
              </a:rPr>
              <a:t>个作业的最优加工顺序，使得</a:t>
            </a:r>
            <a:r>
              <a:rPr sz="2800" spc="-40" dirty="0">
                <a:solidFill>
                  <a:srgbClr val="FF0000"/>
                </a:solidFill>
                <a:latin typeface="宋体"/>
                <a:cs typeface="宋体"/>
              </a:rPr>
              <a:t>从第一个作业</a:t>
            </a:r>
            <a:r>
              <a:rPr sz="2800" spc="-40" dirty="0">
                <a:latin typeface="宋体"/>
                <a:cs typeface="宋体"/>
              </a:rPr>
              <a:t>在机器</a:t>
            </a:r>
            <a:r>
              <a:rPr sz="2800" dirty="0">
                <a:latin typeface="Times New Roman"/>
                <a:cs typeface="Times New Roman"/>
              </a:rPr>
              <a:t>M</a:t>
            </a:r>
            <a:r>
              <a:rPr sz="2775" baseline="-21021" dirty="0">
                <a:latin typeface="Times New Roman"/>
                <a:cs typeface="Times New Roman"/>
              </a:rPr>
              <a:t>1</a:t>
            </a:r>
            <a:r>
              <a:rPr sz="2800" spc="-40" dirty="0">
                <a:latin typeface="宋体"/>
                <a:cs typeface="宋体"/>
              </a:rPr>
              <a:t>上开始加工，</a:t>
            </a:r>
            <a:r>
              <a:rPr sz="2800" spc="-40" dirty="0">
                <a:solidFill>
                  <a:srgbClr val="FF0000"/>
                </a:solidFill>
                <a:latin typeface="宋体"/>
                <a:cs typeface="宋体"/>
              </a:rPr>
              <a:t>到</a:t>
            </a:r>
            <a:endParaRPr sz="2800" dirty="0">
              <a:solidFill>
                <a:srgbClr val="FF0000"/>
              </a:solidFill>
              <a:latin typeface="宋体"/>
              <a:cs typeface="宋体"/>
            </a:endParaRPr>
          </a:p>
          <a:p>
            <a:pPr marL="38100">
              <a:lnSpc>
                <a:spcPct val="100000"/>
              </a:lnSpc>
              <a:buNone/>
            </a:pPr>
            <a:r>
              <a:rPr sz="2800" spc="-40" dirty="0">
                <a:solidFill>
                  <a:srgbClr val="FF0000"/>
                </a:solidFill>
                <a:latin typeface="宋体"/>
                <a:cs typeface="宋体"/>
              </a:rPr>
              <a:t>最后一个作业</a:t>
            </a:r>
            <a:r>
              <a:rPr sz="2800" spc="-40" dirty="0">
                <a:latin typeface="宋体"/>
                <a:cs typeface="宋体"/>
              </a:rPr>
              <a:t>在机器</a:t>
            </a: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775" spc="-30" baseline="-21021" dirty="0">
                <a:latin typeface="Times New Roman"/>
                <a:cs typeface="Times New Roman"/>
              </a:rPr>
              <a:t>2</a:t>
            </a:r>
            <a:r>
              <a:rPr sz="2800" spc="-40" dirty="0">
                <a:latin typeface="宋体"/>
                <a:cs typeface="宋体"/>
              </a:rPr>
              <a:t>上加工</a:t>
            </a:r>
            <a:r>
              <a:rPr sz="2800" spc="-40" dirty="0">
                <a:solidFill>
                  <a:srgbClr val="FF0000"/>
                </a:solidFill>
                <a:latin typeface="宋体"/>
                <a:cs typeface="宋体"/>
              </a:rPr>
              <a:t>完成所需的时间最少</a:t>
            </a:r>
            <a:r>
              <a:rPr sz="2800" spc="-40" dirty="0">
                <a:latin typeface="宋体"/>
                <a:cs typeface="宋体"/>
              </a:rPr>
              <a:t>。</a:t>
            </a:r>
            <a:endParaRPr sz="2800" dirty="0">
              <a:latin typeface="宋体"/>
              <a:cs typeface="宋体"/>
            </a:endParaRPr>
          </a:p>
        </p:txBody>
      </p:sp>
      <p:pic>
        <p:nvPicPr>
          <p:cNvPr id="4" name="object 8"/>
          <p:cNvPicPr/>
          <p:nvPr/>
        </p:nvPicPr>
        <p:blipFill rotWithShape="1">
          <a:blip r:embed="rId2" cstate="print"/>
          <a:srcRect l="1" r="2806" b="60817"/>
          <a:stretch/>
        </p:blipFill>
        <p:spPr>
          <a:xfrm>
            <a:off x="683568" y="4973705"/>
            <a:ext cx="6408712" cy="174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5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761" y="229361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962" y="6172961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6747" y="229361"/>
            <a:ext cx="47353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Garamond"/>
                <a:cs typeface="Garamond"/>
              </a:rPr>
              <a:t>3.9</a:t>
            </a:r>
            <a:r>
              <a:rPr spc="-25" dirty="0">
                <a:latin typeface="Garamond"/>
                <a:cs typeface="Garamond"/>
              </a:rPr>
              <a:t> </a:t>
            </a:r>
            <a:r>
              <a:rPr spc="-15" dirty="0"/>
              <a:t>流水作业调度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59096" y="838961"/>
            <a:ext cx="7901336" cy="5329428"/>
            <a:chOff x="559096" y="838961"/>
            <a:chExt cx="7901336" cy="5329428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9096" y="838961"/>
              <a:ext cx="7482840" cy="5329428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 bwMode="auto">
            <a:xfrm>
              <a:off x="5436096" y="3284984"/>
              <a:ext cx="3024336" cy="288340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kumimoji="0" lang="zh-CN" altLang="en-US" sz="3000" b="0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19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1882" y="486790"/>
            <a:ext cx="4340158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Garamond"/>
                <a:cs typeface="Garamond"/>
              </a:rPr>
              <a:t>3.9</a:t>
            </a:r>
            <a:r>
              <a:rPr spc="-25" dirty="0">
                <a:latin typeface="Garamond"/>
                <a:cs typeface="Garamond"/>
              </a:rPr>
              <a:t> </a:t>
            </a:r>
            <a:r>
              <a:rPr spc="-15" dirty="0"/>
              <a:t>流水作业调度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7544" y="1700808"/>
            <a:ext cx="8280920" cy="3973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buNone/>
            </a:pPr>
            <a:r>
              <a:rPr sz="2200" b="1" spc="-35" dirty="0">
                <a:latin typeface="宋体"/>
                <a:cs typeface="宋体"/>
              </a:rPr>
              <a:t>分析：</a:t>
            </a:r>
            <a:endParaRPr sz="2200" dirty="0">
              <a:latin typeface="宋体"/>
              <a:cs typeface="宋体"/>
            </a:endParaRPr>
          </a:p>
          <a:p>
            <a:pPr marL="29845" marR="30480" algn="just">
              <a:lnSpc>
                <a:spcPct val="150000"/>
              </a:lnSpc>
              <a:spcBef>
                <a:spcPts val="5"/>
              </a:spcBef>
              <a:buSzPct val="95833"/>
              <a:buNone/>
              <a:tabLst>
                <a:tab pos="144145" algn="l"/>
              </a:tabLst>
            </a:pPr>
            <a:r>
              <a:rPr sz="2200" dirty="0">
                <a:latin typeface="宋体"/>
                <a:cs typeface="宋体"/>
              </a:rPr>
              <a:t>	直观上，</a:t>
            </a:r>
            <a:r>
              <a:rPr sz="2200" b="1" spc="-20" dirty="0">
                <a:latin typeface="宋体"/>
                <a:cs typeface="宋体"/>
              </a:rPr>
              <a:t>一个最优调度应使机器</a:t>
            </a:r>
            <a:r>
              <a:rPr sz="2200" b="1" dirty="0">
                <a:latin typeface="Times New Roman"/>
                <a:cs typeface="Times New Roman"/>
              </a:rPr>
              <a:t>M</a:t>
            </a:r>
            <a:r>
              <a:rPr sz="2200" b="1" baseline="-20833" dirty="0">
                <a:latin typeface="Times New Roman"/>
                <a:cs typeface="Times New Roman"/>
              </a:rPr>
              <a:t>1</a:t>
            </a:r>
            <a:r>
              <a:rPr sz="2200" b="1" spc="-25" dirty="0">
                <a:latin typeface="宋体"/>
                <a:cs typeface="宋体"/>
              </a:rPr>
              <a:t>没有空闲时间，</a:t>
            </a:r>
            <a:r>
              <a:rPr sz="2200" b="1" spc="-25" dirty="0" smtClean="0">
                <a:latin typeface="宋体"/>
                <a:cs typeface="宋体"/>
              </a:rPr>
              <a:t>且机器</a:t>
            </a:r>
            <a:r>
              <a:rPr sz="2200" b="1" spc="-10" dirty="0" smtClean="0">
                <a:latin typeface="Times New Roman"/>
                <a:cs typeface="Times New Roman"/>
              </a:rPr>
              <a:t>M</a:t>
            </a:r>
            <a:r>
              <a:rPr sz="2200" b="1" spc="-15" baseline="-20833" dirty="0" smtClean="0">
                <a:latin typeface="Times New Roman"/>
                <a:cs typeface="Times New Roman"/>
              </a:rPr>
              <a:t>2</a:t>
            </a:r>
            <a:r>
              <a:rPr sz="2200" b="1" spc="-25" dirty="0">
                <a:latin typeface="宋体"/>
                <a:cs typeface="宋体"/>
              </a:rPr>
              <a:t>的空闲时间最少</a:t>
            </a:r>
            <a:r>
              <a:rPr sz="2200" spc="-5" dirty="0">
                <a:latin typeface="宋体"/>
                <a:cs typeface="宋体"/>
              </a:rPr>
              <a:t>。在一般情况下，机器</a:t>
            </a:r>
            <a:r>
              <a:rPr sz="2200" spc="-20" dirty="0">
                <a:latin typeface="Times New Roman"/>
                <a:cs typeface="Times New Roman"/>
              </a:rPr>
              <a:t>M</a:t>
            </a:r>
            <a:r>
              <a:rPr sz="2200" spc="-30" baseline="-20833" dirty="0">
                <a:latin typeface="Times New Roman"/>
                <a:cs typeface="Times New Roman"/>
              </a:rPr>
              <a:t>2</a:t>
            </a:r>
            <a:r>
              <a:rPr sz="2200" spc="-10" dirty="0" smtClean="0">
                <a:latin typeface="宋体"/>
                <a:cs typeface="宋体"/>
              </a:rPr>
              <a:t>上会有机器空闲</a:t>
            </a:r>
            <a:r>
              <a:rPr sz="2200" dirty="0" smtClean="0">
                <a:latin typeface="宋体"/>
                <a:cs typeface="宋体"/>
              </a:rPr>
              <a:t>和作业积压</a:t>
            </a:r>
            <a:r>
              <a:rPr sz="2200" spc="-15" dirty="0" smtClean="0">
                <a:latin typeface="宋体"/>
                <a:cs typeface="宋体"/>
              </a:rPr>
              <a:t>。</a:t>
            </a:r>
            <a:endParaRPr lang="en-US" sz="2200" spc="-15" dirty="0" smtClean="0">
              <a:latin typeface="宋体"/>
              <a:cs typeface="宋体"/>
            </a:endParaRPr>
          </a:p>
          <a:p>
            <a:pPr marL="29845" marR="30480" algn="just">
              <a:lnSpc>
                <a:spcPct val="150000"/>
              </a:lnSpc>
              <a:spcBef>
                <a:spcPts val="5"/>
              </a:spcBef>
              <a:buSzPct val="95833"/>
              <a:buNone/>
              <a:tabLst>
                <a:tab pos="144145" algn="l"/>
              </a:tabLst>
            </a:pPr>
            <a:endParaRPr sz="2200" dirty="0">
              <a:latin typeface="宋体"/>
              <a:cs typeface="宋体"/>
            </a:endParaRPr>
          </a:p>
          <a:p>
            <a:pPr marL="29845" marR="109855" algn="just">
              <a:lnSpc>
                <a:spcPct val="150000"/>
              </a:lnSpc>
              <a:buSzPct val="95833"/>
              <a:buNone/>
              <a:tabLst>
                <a:tab pos="144145" algn="l"/>
              </a:tabLst>
            </a:pPr>
            <a:r>
              <a:rPr sz="2200" dirty="0" err="1" smtClean="0">
                <a:latin typeface="宋体"/>
                <a:cs typeface="宋体"/>
              </a:rPr>
              <a:t>设全部作业的集合为</a:t>
            </a:r>
            <a:r>
              <a:rPr sz="2200" spc="-10" dirty="0" err="1">
                <a:latin typeface="Times New Roman"/>
                <a:cs typeface="Times New Roman"/>
              </a:rPr>
              <a:t>N</a:t>
            </a:r>
            <a:r>
              <a:rPr sz="2200" spc="-10" dirty="0">
                <a:latin typeface="Times New Roman"/>
                <a:cs typeface="Times New Roman"/>
              </a:rPr>
              <a:t>={1</a:t>
            </a:r>
            <a:r>
              <a:rPr sz="2200" spc="-10" dirty="0">
                <a:latin typeface="宋体"/>
                <a:cs typeface="宋体"/>
              </a:rPr>
              <a:t>，</a:t>
            </a:r>
            <a:r>
              <a:rPr sz="2200" spc="-10" dirty="0">
                <a:latin typeface="Times New Roman"/>
                <a:cs typeface="Times New Roman"/>
              </a:rPr>
              <a:t>2</a:t>
            </a:r>
            <a:r>
              <a:rPr sz="2200" spc="-10" dirty="0">
                <a:latin typeface="宋体"/>
                <a:cs typeface="宋体"/>
              </a:rPr>
              <a:t>，</a:t>
            </a:r>
            <a:r>
              <a:rPr sz="2200" spc="-10" dirty="0">
                <a:latin typeface="Times New Roman"/>
                <a:cs typeface="Times New Roman"/>
              </a:rPr>
              <a:t>…</a:t>
            </a:r>
            <a:r>
              <a:rPr sz="2200" spc="-10" dirty="0">
                <a:latin typeface="宋体"/>
                <a:cs typeface="宋体"/>
              </a:rPr>
              <a:t>，</a:t>
            </a:r>
            <a:r>
              <a:rPr sz="2200" spc="-10" dirty="0">
                <a:latin typeface="Times New Roman"/>
                <a:cs typeface="Times New Roman"/>
              </a:rPr>
              <a:t>n}</a:t>
            </a:r>
            <a:r>
              <a:rPr sz="2200" dirty="0">
                <a:latin typeface="宋体"/>
                <a:cs typeface="宋体"/>
              </a:rPr>
              <a:t>。</a:t>
            </a:r>
            <a:r>
              <a:rPr sz="2200" spc="-25" dirty="0">
                <a:latin typeface="Times New Roman"/>
                <a:cs typeface="Times New Roman"/>
              </a:rPr>
              <a:t>S</a:t>
            </a:r>
            <a:r>
              <a:rPr sz="2200" spc="-25" dirty="0">
                <a:latin typeface="Symbol"/>
                <a:cs typeface="Symbol"/>
              </a:rPr>
              <a:t></a:t>
            </a:r>
            <a:r>
              <a:rPr sz="2200" spc="-25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宋体"/>
                <a:cs typeface="宋体"/>
              </a:rPr>
              <a:t>是</a:t>
            </a:r>
            <a:r>
              <a:rPr sz="2200" spc="-30" dirty="0">
                <a:latin typeface="Times New Roman"/>
                <a:cs typeface="Times New Roman"/>
              </a:rPr>
              <a:t>N</a:t>
            </a:r>
            <a:r>
              <a:rPr sz="2200" spc="-15" dirty="0">
                <a:latin typeface="宋体"/>
                <a:cs typeface="宋体"/>
              </a:rPr>
              <a:t>的作业子</a:t>
            </a:r>
            <a:r>
              <a:rPr sz="2200" dirty="0">
                <a:latin typeface="宋体"/>
                <a:cs typeface="宋体"/>
              </a:rPr>
              <a:t>集。</a:t>
            </a:r>
            <a:r>
              <a:rPr sz="2200" u="sng" dirty="0">
                <a:latin typeface="宋体"/>
                <a:cs typeface="宋体"/>
              </a:rPr>
              <a:t>在一般情况下，机器</a:t>
            </a:r>
            <a:r>
              <a:rPr sz="2200" u="sng" spc="-25" dirty="0">
                <a:latin typeface="Times New Roman"/>
                <a:cs typeface="Times New Roman"/>
              </a:rPr>
              <a:t>M1</a:t>
            </a:r>
            <a:r>
              <a:rPr sz="2200" u="sng" dirty="0">
                <a:latin typeface="宋体"/>
                <a:cs typeface="宋体"/>
              </a:rPr>
              <a:t>开始加工</a:t>
            </a:r>
            <a:r>
              <a:rPr sz="2200" u="sng" spc="-25" dirty="0">
                <a:latin typeface="Times New Roman"/>
                <a:cs typeface="Times New Roman"/>
              </a:rPr>
              <a:t>S</a:t>
            </a:r>
            <a:r>
              <a:rPr sz="2200" u="sng" dirty="0">
                <a:latin typeface="宋体"/>
                <a:cs typeface="宋体"/>
              </a:rPr>
              <a:t>中作业时，机器</a:t>
            </a:r>
            <a:r>
              <a:rPr sz="2200" u="sng" spc="-20" dirty="0">
                <a:latin typeface="Times New Roman"/>
                <a:cs typeface="Times New Roman"/>
              </a:rPr>
              <a:t>M</a:t>
            </a:r>
            <a:r>
              <a:rPr sz="2200" u="sng" spc="-30" baseline="-20833" dirty="0">
                <a:latin typeface="Times New Roman"/>
                <a:cs typeface="Times New Roman"/>
              </a:rPr>
              <a:t>2</a:t>
            </a:r>
            <a:r>
              <a:rPr sz="2200" u="sng" spc="-50" dirty="0">
                <a:latin typeface="宋体"/>
                <a:cs typeface="宋体"/>
              </a:rPr>
              <a:t>还</a:t>
            </a:r>
            <a:r>
              <a:rPr sz="2200" u="sng" dirty="0">
                <a:latin typeface="宋体"/>
                <a:cs typeface="宋体"/>
              </a:rPr>
              <a:t>在加工其它作业，</a:t>
            </a:r>
            <a:r>
              <a:rPr sz="2200" u="sng" dirty="0">
                <a:solidFill>
                  <a:srgbClr val="FF0000"/>
                </a:solidFill>
                <a:latin typeface="宋体"/>
                <a:cs typeface="宋体"/>
              </a:rPr>
              <a:t>要等时间</a:t>
            </a:r>
            <a:r>
              <a:rPr sz="2200" u="sng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200" u="sng" spc="-5" dirty="0">
                <a:latin typeface="宋体"/>
                <a:cs typeface="宋体"/>
              </a:rPr>
              <a:t>后才可利用</a:t>
            </a:r>
            <a:r>
              <a:rPr sz="2200" spc="-5" dirty="0">
                <a:latin typeface="宋体"/>
                <a:cs typeface="宋体"/>
              </a:rPr>
              <a:t>。</a:t>
            </a:r>
            <a:r>
              <a:rPr sz="2200" spc="-5" dirty="0" smtClean="0">
                <a:latin typeface="宋体"/>
                <a:cs typeface="宋体"/>
              </a:rPr>
              <a:t>将这种情况下</a:t>
            </a:r>
            <a:r>
              <a:rPr sz="2200" spc="-5" dirty="0" smtClean="0">
                <a:solidFill>
                  <a:srgbClr val="FF0000"/>
                </a:solidFill>
                <a:latin typeface="宋体"/>
                <a:cs typeface="宋体"/>
              </a:rPr>
              <a:t>完成</a:t>
            </a:r>
            <a:r>
              <a:rPr sz="2200" spc="-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200" spc="-10" dirty="0">
                <a:solidFill>
                  <a:srgbClr val="FF0000"/>
                </a:solidFill>
                <a:latin typeface="宋体"/>
                <a:cs typeface="宋体"/>
              </a:rPr>
              <a:t>中作业所需的最短时间记为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T(S,t)</a:t>
            </a:r>
            <a:r>
              <a:rPr sz="2200" spc="-15" dirty="0">
                <a:solidFill>
                  <a:srgbClr val="FF0000"/>
                </a:solidFill>
                <a:latin typeface="宋体"/>
                <a:cs typeface="宋体"/>
              </a:rPr>
              <a:t>。</a:t>
            </a:r>
            <a:r>
              <a:rPr sz="2200" spc="-15" dirty="0">
                <a:latin typeface="宋体"/>
                <a:cs typeface="宋体"/>
              </a:rPr>
              <a:t>流水作业调度问题的最</a:t>
            </a:r>
            <a:r>
              <a:rPr sz="2200" dirty="0">
                <a:latin typeface="宋体"/>
                <a:cs typeface="宋体"/>
              </a:rPr>
              <a:t>优值为</a:t>
            </a:r>
            <a:r>
              <a:rPr sz="2200" spc="-20" dirty="0">
                <a:latin typeface="Times New Roman"/>
                <a:cs typeface="Times New Roman"/>
              </a:rPr>
              <a:t>T(N,0)</a:t>
            </a:r>
            <a:r>
              <a:rPr sz="2200" spc="-50" dirty="0">
                <a:latin typeface="宋体"/>
                <a:cs typeface="宋体"/>
              </a:rPr>
              <a:t>。</a:t>
            </a:r>
            <a:endParaRPr sz="2200" dirty="0">
              <a:latin typeface="宋体"/>
              <a:cs typeface="宋体"/>
            </a:endParaRPr>
          </a:p>
        </p:txBody>
      </p:sp>
      <p:pic>
        <p:nvPicPr>
          <p:cNvPr id="7" name="object 8"/>
          <p:cNvPicPr/>
          <p:nvPr/>
        </p:nvPicPr>
        <p:blipFill rotWithShape="1">
          <a:blip r:embed="rId2" cstate="print"/>
          <a:srcRect t="47247" r="37711" b="4112"/>
          <a:stretch/>
        </p:blipFill>
        <p:spPr>
          <a:xfrm>
            <a:off x="5076056" y="368384"/>
            <a:ext cx="3744416" cy="155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0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6172961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520" y="108226"/>
            <a:ext cx="8568952" cy="663314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99792" y="6199529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800" dirty="0">
                <a:latin typeface="Times New Roman"/>
                <a:cs typeface="Times New Roman"/>
              </a:rPr>
              <a:t>min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3070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761" y="229361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962" y="6494243"/>
            <a:ext cx="405130" cy="0"/>
          </a:xfrm>
          <a:custGeom>
            <a:avLst/>
            <a:gdLst/>
            <a:ahLst/>
            <a:cxnLst/>
            <a:rect l="l" t="t" r="r" b="b"/>
            <a:pathLst>
              <a:path w="405130">
                <a:moveTo>
                  <a:pt x="0" y="0"/>
                </a:moveTo>
                <a:lnTo>
                  <a:pt x="404622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81771" y="6494243"/>
            <a:ext cx="605790" cy="0"/>
          </a:xfrm>
          <a:custGeom>
            <a:avLst/>
            <a:gdLst/>
            <a:ahLst/>
            <a:cxnLst/>
            <a:rect l="l" t="t" r="r" b="b"/>
            <a:pathLst>
              <a:path w="605790">
                <a:moveTo>
                  <a:pt x="0" y="0"/>
                </a:moveTo>
                <a:lnTo>
                  <a:pt x="605789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0168" y="130556"/>
            <a:ext cx="4745928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流水作业调度</a:t>
            </a:r>
          </a:p>
        </p:txBody>
      </p:sp>
      <p:sp>
        <p:nvSpPr>
          <p:cNvPr id="7" name="object 7"/>
          <p:cNvSpPr/>
          <p:nvPr/>
        </p:nvSpPr>
        <p:spPr>
          <a:xfrm>
            <a:off x="251520" y="2848332"/>
            <a:ext cx="8353425" cy="2308860"/>
          </a:xfrm>
          <a:custGeom>
            <a:avLst/>
            <a:gdLst/>
            <a:ahLst/>
            <a:cxnLst/>
            <a:rect l="l" t="t" r="r" b="b"/>
            <a:pathLst>
              <a:path w="8353425" h="2308860">
                <a:moveTo>
                  <a:pt x="0" y="2308860"/>
                </a:moveTo>
                <a:lnTo>
                  <a:pt x="8353044" y="2308860"/>
                </a:lnTo>
                <a:lnTo>
                  <a:pt x="8353044" y="0"/>
                </a:lnTo>
                <a:lnTo>
                  <a:pt x="0" y="0"/>
                </a:lnTo>
                <a:lnTo>
                  <a:pt x="0" y="2308860"/>
                </a:lnTo>
                <a:close/>
              </a:path>
            </a:pathLst>
          </a:custGeom>
          <a:ln w="50292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44" y="5177999"/>
            <a:ext cx="7597849" cy="1569720"/>
          </a:xfrm>
          <a:custGeom>
            <a:avLst/>
            <a:gdLst/>
            <a:ahLst/>
            <a:cxnLst/>
            <a:rect l="l" t="t" r="r" b="b"/>
            <a:pathLst>
              <a:path w="7219315" h="1569720">
                <a:moveTo>
                  <a:pt x="7219188" y="0"/>
                </a:moveTo>
                <a:lnTo>
                  <a:pt x="0" y="0"/>
                </a:lnTo>
                <a:lnTo>
                  <a:pt x="0" y="1569719"/>
                </a:lnTo>
                <a:lnTo>
                  <a:pt x="7219188" y="1569719"/>
                </a:lnTo>
                <a:lnTo>
                  <a:pt x="7219188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5059" y="1007166"/>
            <a:ext cx="8371205" cy="50747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buNone/>
            </a:pPr>
            <a:r>
              <a:rPr sz="2400" dirty="0">
                <a:latin typeface="宋体"/>
                <a:cs typeface="宋体"/>
              </a:rPr>
              <a:t>设</a:t>
            </a:r>
            <a:r>
              <a:rPr sz="2400" spc="-10" dirty="0">
                <a:latin typeface="Symbol"/>
                <a:cs typeface="Symbol"/>
              </a:rPr>
              <a:t></a:t>
            </a:r>
            <a:r>
              <a:rPr sz="2400" dirty="0">
                <a:latin typeface="宋体"/>
                <a:cs typeface="宋体"/>
              </a:rPr>
              <a:t>是所给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宋体"/>
                <a:cs typeface="宋体"/>
              </a:rPr>
              <a:t>个流水作业的一个最优调度，它所需的加工时间为</a:t>
            </a:r>
            <a:endParaRPr sz="2400" dirty="0">
              <a:latin typeface="宋体"/>
              <a:cs typeface="宋体"/>
            </a:endParaRPr>
          </a:p>
          <a:p>
            <a:pPr marL="63500">
              <a:lnSpc>
                <a:spcPct val="100000"/>
              </a:lnSpc>
              <a:buNone/>
            </a:pP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15" baseline="-20833" dirty="0">
                <a:latin typeface="Symbol"/>
                <a:cs typeface="Symbol"/>
              </a:rPr>
              <a:t></a:t>
            </a:r>
            <a:r>
              <a:rPr sz="2400" spc="-15" baseline="-20833" dirty="0">
                <a:latin typeface="Times New Roman"/>
                <a:cs typeface="Times New Roman"/>
              </a:rPr>
              <a:t>(1)</a:t>
            </a:r>
            <a:r>
              <a:rPr sz="2400" spc="-10" dirty="0">
                <a:latin typeface="Times New Roman"/>
                <a:cs typeface="Times New Roman"/>
              </a:rPr>
              <a:t>+T’</a:t>
            </a:r>
            <a:r>
              <a:rPr sz="2400" dirty="0">
                <a:latin typeface="宋体"/>
                <a:cs typeface="宋体"/>
              </a:rPr>
              <a:t>。其中</a:t>
            </a:r>
            <a:r>
              <a:rPr sz="2400" dirty="0">
                <a:latin typeface="Times New Roman"/>
                <a:cs typeface="Times New Roman"/>
              </a:rPr>
              <a:t>T’</a:t>
            </a:r>
            <a:r>
              <a:rPr sz="2400" dirty="0">
                <a:latin typeface="宋体"/>
                <a:cs typeface="宋体"/>
              </a:rPr>
              <a:t>是在机器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spc="-30" baseline="-20833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宋体"/>
                <a:cs typeface="宋体"/>
              </a:rPr>
              <a:t>的等待时间为</a:t>
            </a:r>
            <a:r>
              <a:rPr sz="2400" spc="-10" dirty="0">
                <a:latin typeface="Times New Roman"/>
                <a:cs typeface="Times New Roman"/>
              </a:rPr>
              <a:t>b</a:t>
            </a:r>
            <a:r>
              <a:rPr sz="2400" spc="-15" baseline="-20833" dirty="0">
                <a:latin typeface="Symbol"/>
                <a:cs typeface="Symbol"/>
              </a:rPr>
              <a:t></a:t>
            </a:r>
            <a:r>
              <a:rPr sz="2400" spc="-15" baseline="-20833" dirty="0">
                <a:latin typeface="Times New Roman"/>
                <a:cs typeface="Times New Roman"/>
              </a:rPr>
              <a:t>(1)</a:t>
            </a:r>
            <a:r>
              <a:rPr sz="2400" spc="-10" dirty="0" err="1" smtClean="0">
                <a:latin typeface="宋体"/>
                <a:cs typeface="宋体"/>
              </a:rPr>
              <a:t>时安排作业</a:t>
            </a:r>
            <a:endParaRPr sz="2400" dirty="0">
              <a:latin typeface="宋体"/>
              <a:cs typeface="宋体"/>
            </a:endParaRPr>
          </a:p>
          <a:p>
            <a:pPr marL="63500">
              <a:lnSpc>
                <a:spcPct val="100000"/>
              </a:lnSpc>
              <a:buNone/>
            </a:pPr>
            <a:r>
              <a:rPr sz="2400" spc="-10" dirty="0">
                <a:latin typeface="Symbol"/>
                <a:cs typeface="Symbol"/>
              </a:rPr>
              <a:t></a:t>
            </a:r>
            <a:r>
              <a:rPr sz="2400" spc="-10" dirty="0">
                <a:latin typeface="Times New Roman"/>
                <a:cs typeface="Times New Roman"/>
              </a:rPr>
              <a:t>(2)</a:t>
            </a:r>
            <a:r>
              <a:rPr sz="2400" spc="-10" dirty="0">
                <a:latin typeface="宋体"/>
                <a:cs typeface="宋体"/>
              </a:rPr>
              <a:t>，</a:t>
            </a:r>
            <a:r>
              <a:rPr sz="2400" spc="-10" dirty="0">
                <a:latin typeface="Times New Roman"/>
                <a:cs typeface="Times New Roman"/>
              </a:rPr>
              <a:t>…</a:t>
            </a:r>
            <a:r>
              <a:rPr sz="2400" spc="-10" dirty="0">
                <a:latin typeface="宋体"/>
                <a:cs typeface="宋体"/>
              </a:rPr>
              <a:t>，</a:t>
            </a:r>
            <a:r>
              <a:rPr sz="2400" spc="-10" dirty="0">
                <a:latin typeface="Symbol"/>
                <a:cs typeface="Symbol"/>
              </a:rPr>
              <a:t></a:t>
            </a:r>
            <a:r>
              <a:rPr sz="2400" spc="-10" dirty="0">
                <a:latin typeface="Times New Roman"/>
                <a:cs typeface="Times New Roman"/>
              </a:rPr>
              <a:t>(n)</a:t>
            </a:r>
            <a:r>
              <a:rPr sz="2400" spc="-20" dirty="0" err="1">
                <a:latin typeface="宋体"/>
                <a:cs typeface="宋体"/>
              </a:rPr>
              <a:t>所需的时间</a:t>
            </a:r>
            <a:r>
              <a:rPr sz="2400" spc="-20" dirty="0" err="1" smtClean="0">
                <a:latin typeface="宋体"/>
                <a:cs typeface="宋体"/>
              </a:rPr>
              <a:t>。</a:t>
            </a:r>
            <a:r>
              <a:rPr sz="2400" dirty="0" err="1" smtClean="0">
                <a:solidFill>
                  <a:srgbClr val="FF0000"/>
                </a:solidFill>
                <a:latin typeface="宋体"/>
                <a:cs typeface="宋体"/>
              </a:rPr>
              <a:t>记</a:t>
            </a:r>
            <a:r>
              <a:rPr sz="2400" spc="-20" dirty="0" err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=N-{</a:t>
            </a:r>
            <a:r>
              <a:rPr sz="2400" spc="-10" dirty="0">
                <a:solidFill>
                  <a:srgbClr val="FF0000"/>
                </a:solidFill>
                <a:latin typeface="Symbol"/>
                <a:cs typeface="Symbol"/>
              </a:rPr>
              <a:t>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(1)}</a:t>
            </a:r>
            <a:r>
              <a:rPr sz="2400" spc="-5" dirty="0">
                <a:solidFill>
                  <a:srgbClr val="FF0000"/>
                </a:solidFill>
                <a:latin typeface="宋体"/>
                <a:cs typeface="宋体"/>
              </a:rPr>
              <a:t>，则有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T’=T(S,b</a:t>
            </a:r>
            <a:r>
              <a:rPr sz="2400" spc="-15" baseline="-20833" dirty="0">
                <a:solidFill>
                  <a:srgbClr val="FF0000"/>
                </a:solidFill>
                <a:latin typeface="Symbol"/>
                <a:cs typeface="Symbol"/>
              </a:rPr>
              <a:t></a:t>
            </a:r>
            <a:r>
              <a:rPr sz="2400" spc="-15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(1</a:t>
            </a:r>
            <a:r>
              <a:rPr sz="2400" spc="-15" baseline="-20833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400" spc="-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lang="en-US" sz="2400" spc="-50" dirty="0" smtClean="0">
              <a:solidFill>
                <a:srgbClr val="FF0000"/>
              </a:solidFill>
              <a:latin typeface="宋体"/>
              <a:cs typeface="宋体"/>
            </a:endParaRPr>
          </a:p>
          <a:p>
            <a:pPr marL="136525" marR="165100">
              <a:lnSpc>
                <a:spcPct val="100000"/>
              </a:lnSpc>
              <a:spcBef>
                <a:spcPts val="955"/>
              </a:spcBef>
              <a:buNone/>
            </a:pPr>
            <a:endParaRPr lang="en-US" sz="2400" b="1" spc="-50" dirty="0">
              <a:solidFill>
                <a:srgbClr val="FF0000"/>
              </a:solidFill>
              <a:latin typeface="宋体"/>
              <a:cs typeface="宋体"/>
            </a:endParaRPr>
          </a:p>
          <a:p>
            <a:pPr marL="136525" marR="165100">
              <a:lnSpc>
                <a:spcPct val="100000"/>
              </a:lnSpc>
              <a:spcBef>
                <a:spcPts val="955"/>
              </a:spcBef>
              <a:buNone/>
            </a:pPr>
            <a:r>
              <a:rPr sz="2400" b="1" spc="-20" dirty="0" err="1" smtClean="0">
                <a:latin typeface="宋体"/>
                <a:cs typeface="宋体"/>
              </a:rPr>
              <a:t>证明</a:t>
            </a:r>
            <a:r>
              <a:rPr sz="2400" b="1" spc="-20" dirty="0" err="1">
                <a:latin typeface="宋体"/>
                <a:cs typeface="宋体"/>
              </a:rPr>
              <a:t>：</a:t>
            </a:r>
            <a:r>
              <a:rPr sz="2400" dirty="0" err="1">
                <a:latin typeface="宋体"/>
                <a:cs typeface="宋体"/>
              </a:rPr>
              <a:t>事实上，由</a:t>
            </a:r>
            <a:r>
              <a:rPr sz="2400" spc="-10" dirty="0" err="1">
                <a:latin typeface="Times New Roman"/>
                <a:cs typeface="Times New Roman"/>
              </a:rPr>
              <a:t>T</a:t>
            </a:r>
            <a:r>
              <a:rPr sz="2400" dirty="0" err="1">
                <a:latin typeface="宋体"/>
                <a:cs typeface="宋体"/>
              </a:rPr>
              <a:t>的定义知</a:t>
            </a:r>
            <a:r>
              <a:rPr sz="2400" spc="-10" dirty="0" err="1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’</a:t>
            </a:r>
            <a:r>
              <a:rPr sz="2400" spc="-10" dirty="0">
                <a:latin typeface="Symbol"/>
                <a:cs typeface="Symbol"/>
              </a:rPr>
              <a:t></a:t>
            </a:r>
            <a:r>
              <a:rPr sz="2400" spc="-10" dirty="0">
                <a:latin typeface="Times New Roman"/>
                <a:cs typeface="Times New Roman"/>
              </a:rPr>
              <a:t>T(S,b</a:t>
            </a:r>
            <a:r>
              <a:rPr sz="2400" spc="-15" baseline="-20833" dirty="0">
                <a:latin typeface="Symbol"/>
                <a:cs typeface="Symbol"/>
              </a:rPr>
              <a:t></a:t>
            </a:r>
            <a:r>
              <a:rPr sz="2400" spc="-15" baseline="-20833" dirty="0">
                <a:latin typeface="Times New Roman"/>
                <a:cs typeface="Times New Roman"/>
              </a:rPr>
              <a:t>(1)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宋体"/>
                <a:cs typeface="宋体"/>
              </a:rPr>
              <a:t>。若</a:t>
            </a:r>
            <a:r>
              <a:rPr sz="2400" spc="-10" dirty="0">
                <a:latin typeface="Times New Roman"/>
                <a:cs typeface="Times New Roman"/>
              </a:rPr>
              <a:t>T’&gt;T(S,b</a:t>
            </a:r>
            <a:r>
              <a:rPr sz="2400" spc="-15" baseline="-20833" dirty="0">
                <a:latin typeface="Symbol"/>
                <a:cs typeface="Symbol"/>
              </a:rPr>
              <a:t></a:t>
            </a:r>
            <a:r>
              <a:rPr sz="2400" spc="-15" baseline="-20833" dirty="0">
                <a:latin typeface="Times New Roman"/>
                <a:cs typeface="Times New Roman"/>
              </a:rPr>
              <a:t>(1)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spc="-10" dirty="0">
                <a:latin typeface="宋体"/>
                <a:cs typeface="宋体"/>
              </a:rPr>
              <a:t>，设</a:t>
            </a:r>
            <a:r>
              <a:rPr sz="2400" spc="-10" dirty="0">
                <a:latin typeface="Symbol"/>
                <a:cs typeface="Symbol"/>
              </a:rPr>
              <a:t></a:t>
            </a:r>
            <a:r>
              <a:rPr sz="2400" spc="-10" dirty="0">
                <a:latin typeface="Times New Roman"/>
                <a:cs typeface="Times New Roman"/>
              </a:rPr>
              <a:t>’</a:t>
            </a:r>
            <a:r>
              <a:rPr sz="2400" spc="-10" dirty="0">
                <a:latin typeface="宋体"/>
                <a:cs typeface="宋体"/>
              </a:rPr>
              <a:t>是作业集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宋体"/>
                <a:cs typeface="宋体"/>
              </a:rPr>
              <a:t>在机器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spc="-37" baseline="-20833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宋体"/>
                <a:cs typeface="宋体"/>
              </a:rPr>
              <a:t>的等待时间为</a:t>
            </a:r>
            <a:r>
              <a:rPr sz="2400" spc="-20" dirty="0">
                <a:latin typeface="Times New Roman"/>
                <a:cs typeface="Times New Roman"/>
              </a:rPr>
              <a:t>b</a:t>
            </a:r>
            <a:r>
              <a:rPr sz="2400" spc="-30" baseline="-20833" dirty="0">
                <a:latin typeface="Symbol"/>
                <a:cs typeface="Symbol"/>
              </a:rPr>
              <a:t></a:t>
            </a:r>
            <a:r>
              <a:rPr sz="2400" spc="-30" baseline="-20833" dirty="0">
                <a:latin typeface="Times New Roman"/>
                <a:cs typeface="Times New Roman"/>
              </a:rPr>
              <a:t>(1)</a:t>
            </a:r>
            <a:r>
              <a:rPr sz="2400" spc="-15" dirty="0">
                <a:latin typeface="宋体"/>
                <a:cs typeface="宋体"/>
              </a:rPr>
              <a:t>情况下的一个最优</a:t>
            </a:r>
            <a:r>
              <a:rPr sz="2400" dirty="0">
                <a:latin typeface="宋体"/>
                <a:cs typeface="宋体"/>
              </a:rPr>
              <a:t>调度。则</a:t>
            </a:r>
            <a:r>
              <a:rPr sz="2400" spc="-10" dirty="0">
                <a:latin typeface="Symbol"/>
                <a:cs typeface="Symbol"/>
              </a:rPr>
              <a:t></a:t>
            </a:r>
            <a:r>
              <a:rPr sz="2400" spc="-10" dirty="0">
                <a:latin typeface="Times New Roman"/>
                <a:cs typeface="Times New Roman"/>
              </a:rPr>
              <a:t>(1</a:t>
            </a:r>
            <a:r>
              <a:rPr sz="2400" spc="-10" dirty="0" smtClean="0">
                <a:latin typeface="Times New Roman"/>
                <a:cs typeface="Times New Roman"/>
              </a:rPr>
              <a:t>)</a:t>
            </a:r>
            <a:r>
              <a:rPr lang="en-US" sz="2400" spc="-290" dirty="0" smtClean="0">
                <a:latin typeface="宋体"/>
                <a:cs typeface="宋体"/>
              </a:rPr>
              <a:t>,</a:t>
            </a:r>
            <a:r>
              <a:rPr sz="2400" spc="-10" dirty="0" smtClean="0">
                <a:latin typeface="Symbol"/>
                <a:cs typeface="Symbol"/>
              </a:rPr>
              <a:t></a:t>
            </a:r>
            <a:r>
              <a:rPr sz="2400" spc="-10" dirty="0">
                <a:latin typeface="Times New Roman"/>
                <a:cs typeface="Times New Roman"/>
              </a:rPr>
              <a:t>’(2</a:t>
            </a:r>
            <a:r>
              <a:rPr sz="2400" spc="-10" dirty="0" smtClean="0">
                <a:latin typeface="Times New Roman"/>
                <a:cs typeface="Times New Roman"/>
              </a:rPr>
              <a:t>)</a:t>
            </a:r>
            <a:r>
              <a:rPr lang="en-US" sz="2400" spc="-10" dirty="0" smtClean="0">
                <a:latin typeface="宋体"/>
                <a:cs typeface="宋体"/>
              </a:rPr>
              <a:t>,</a:t>
            </a:r>
            <a:r>
              <a:rPr sz="2400" spc="-10" dirty="0" smtClean="0">
                <a:latin typeface="Times New Roman"/>
                <a:cs typeface="Times New Roman"/>
              </a:rPr>
              <a:t>…</a:t>
            </a:r>
            <a:r>
              <a:rPr lang="en-US" sz="2400" spc="-295" dirty="0" smtClean="0">
                <a:latin typeface="宋体"/>
                <a:cs typeface="宋体"/>
              </a:rPr>
              <a:t>,</a:t>
            </a:r>
            <a:r>
              <a:rPr sz="2400" spc="-10" dirty="0" smtClean="0">
                <a:latin typeface="Symbol"/>
                <a:cs typeface="Symbol"/>
              </a:rPr>
              <a:t></a:t>
            </a:r>
            <a:r>
              <a:rPr sz="2400" spc="-10" dirty="0">
                <a:latin typeface="Times New Roman"/>
                <a:cs typeface="Times New Roman"/>
              </a:rPr>
              <a:t>’(n)</a:t>
            </a:r>
            <a:r>
              <a:rPr sz="2400" dirty="0">
                <a:latin typeface="宋体"/>
                <a:cs typeface="宋体"/>
              </a:rPr>
              <a:t>是</a:t>
            </a:r>
            <a:r>
              <a:rPr sz="2400" spc="-3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宋体"/>
                <a:cs typeface="宋体"/>
              </a:rPr>
              <a:t>的一个调度，且该调度</a:t>
            </a:r>
            <a:r>
              <a:rPr sz="2400" dirty="0">
                <a:latin typeface="宋体"/>
                <a:cs typeface="宋体"/>
              </a:rPr>
              <a:t>所需的时间为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15" baseline="-20833" dirty="0">
                <a:latin typeface="Symbol"/>
                <a:cs typeface="Symbol"/>
              </a:rPr>
              <a:t></a:t>
            </a:r>
            <a:r>
              <a:rPr sz="2400" spc="-15" baseline="-20833" dirty="0">
                <a:latin typeface="Times New Roman"/>
                <a:cs typeface="Times New Roman"/>
              </a:rPr>
              <a:t>(1)</a:t>
            </a:r>
            <a:r>
              <a:rPr sz="2400" spc="-10" dirty="0">
                <a:latin typeface="Times New Roman"/>
                <a:cs typeface="Times New Roman"/>
              </a:rPr>
              <a:t>+T(S,b</a:t>
            </a:r>
            <a:r>
              <a:rPr sz="2400" spc="-15" baseline="-20833" dirty="0">
                <a:latin typeface="Symbol"/>
                <a:cs typeface="Symbol"/>
              </a:rPr>
              <a:t></a:t>
            </a:r>
            <a:r>
              <a:rPr sz="2400" spc="-15" baseline="-20833" dirty="0">
                <a:latin typeface="Times New Roman"/>
                <a:cs typeface="Times New Roman"/>
              </a:rPr>
              <a:t>(1)</a:t>
            </a:r>
            <a:r>
              <a:rPr sz="2400" spc="-10" dirty="0">
                <a:latin typeface="Times New Roman"/>
                <a:cs typeface="Times New Roman"/>
              </a:rPr>
              <a:t>)&lt;a</a:t>
            </a:r>
            <a:r>
              <a:rPr sz="2400" spc="-15" baseline="-20833" dirty="0">
                <a:latin typeface="Symbol"/>
                <a:cs typeface="Symbol"/>
              </a:rPr>
              <a:t></a:t>
            </a:r>
            <a:r>
              <a:rPr sz="2400" spc="-15" baseline="-20833" dirty="0">
                <a:latin typeface="Times New Roman"/>
                <a:cs typeface="Times New Roman"/>
              </a:rPr>
              <a:t>(1)</a:t>
            </a:r>
            <a:r>
              <a:rPr sz="2400" spc="-10" dirty="0">
                <a:latin typeface="Times New Roman"/>
                <a:cs typeface="Times New Roman"/>
              </a:rPr>
              <a:t>+T’</a:t>
            </a:r>
            <a:r>
              <a:rPr sz="2400" dirty="0">
                <a:latin typeface="宋体"/>
                <a:cs typeface="宋体"/>
              </a:rPr>
              <a:t>。这与</a:t>
            </a:r>
            <a:r>
              <a:rPr sz="2400" spc="-10" dirty="0">
                <a:latin typeface="Symbol"/>
                <a:cs typeface="Symbol"/>
              </a:rPr>
              <a:t></a:t>
            </a:r>
            <a:r>
              <a:rPr sz="2400" dirty="0">
                <a:latin typeface="宋体"/>
                <a:cs typeface="宋体"/>
              </a:rPr>
              <a:t>是</a:t>
            </a:r>
            <a:r>
              <a:rPr sz="2400" spc="-35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宋体"/>
                <a:cs typeface="宋体"/>
              </a:rPr>
              <a:t>的最优调度</a:t>
            </a:r>
            <a:r>
              <a:rPr sz="2400" dirty="0">
                <a:latin typeface="宋体"/>
                <a:cs typeface="宋体"/>
              </a:rPr>
              <a:t>矛盾。故</a:t>
            </a:r>
            <a:r>
              <a:rPr sz="2400" spc="-10" dirty="0">
                <a:latin typeface="Times New Roman"/>
                <a:cs typeface="Times New Roman"/>
              </a:rPr>
              <a:t>T’</a:t>
            </a:r>
            <a:r>
              <a:rPr sz="2400" spc="-10" dirty="0">
                <a:latin typeface="Symbol"/>
                <a:cs typeface="Symbol"/>
              </a:rPr>
              <a:t></a:t>
            </a:r>
            <a:r>
              <a:rPr sz="2400" spc="-10" dirty="0">
                <a:latin typeface="Times New Roman"/>
                <a:cs typeface="Times New Roman"/>
              </a:rPr>
              <a:t>T(S,b</a:t>
            </a:r>
            <a:r>
              <a:rPr sz="2400" spc="-15" baseline="-20833" dirty="0">
                <a:latin typeface="Symbol"/>
                <a:cs typeface="Symbol"/>
              </a:rPr>
              <a:t></a:t>
            </a:r>
            <a:r>
              <a:rPr sz="2400" spc="-15" baseline="-20833" dirty="0">
                <a:latin typeface="Times New Roman"/>
                <a:cs typeface="Times New Roman"/>
              </a:rPr>
              <a:t>(1)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宋体"/>
                <a:cs typeface="宋体"/>
              </a:rPr>
              <a:t>。从而</a:t>
            </a:r>
            <a:r>
              <a:rPr sz="2400" spc="-10" dirty="0">
                <a:latin typeface="Times New Roman"/>
                <a:cs typeface="Times New Roman"/>
              </a:rPr>
              <a:t>T’=T(S,b</a:t>
            </a:r>
            <a:r>
              <a:rPr sz="2400" spc="-15" baseline="-20833" dirty="0">
                <a:latin typeface="Symbol"/>
                <a:cs typeface="Symbol"/>
              </a:rPr>
              <a:t></a:t>
            </a:r>
            <a:r>
              <a:rPr sz="2400" spc="-15" baseline="-20833" dirty="0">
                <a:latin typeface="Times New Roman"/>
                <a:cs typeface="Times New Roman"/>
              </a:rPr>
              <a:t>(1)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spc="-10" dirty="0">
                <a:latin typeface="宋体"/>
                <a:cs typeface="宋体"/>
              </a:rPr>
              <a:t>。</a:t>
            </a:r>
            <a:r>
              <a:rPr sz="2400" spc="-10" dirty="0" err="1">
                <a:latin typeface="宋体"/>
                <a:cs typeface="宋体"/>
              </a:rPr>
              <a:t>这就证明了流水作</a:t>
            </a:r>
            <a:r>
              <a:rPr sz="2400" spc="-15" dirty="0" err="1">
                <a:latin typeface="宋体"/>
                <a:cs typeface="宋体"/>
              </a:rPr>
              <a:t>业调度问题具有最优子结构的性质</a:t>
            </a:r>
            <a:r>
              <a:rPr sz="2400" spc="-15" dirty="0" smtClean="0">
                <a:latin typeface="宋体"/>
                <a:cs typeface="宋体"/>
              </a:rPr>
              <a:t>。</a:t>
            </a:r>
            <a:endParaRPr sz="2400" dirty="0" smtClean="0">
              <a:latin typeface="宋体"/>
              <a:cs typeface="宋体"/>
            </a:endParaRPr>
          </a:p>
          <a:p>
            <a:pPr marL="568325">
              <a:lnSpc>
                <a:spcPct val="100000"/>
              </a:lnSpc>
              <a:spcBef>
                <a:spcPts val="2015"/>
              </a:spcBef>
              <a:buNone/>
            </a:pPr>
            <a:r>
              <a:rPr sz="2400" spc="-15" dirty="0" err="1" smtClean="0">
                <a:latin typeface="宋体"/>
                <a:cs typeface="宋体"/>
              </a:rPr>
              <a:t>由流水作业调度问题的最优子结构性质可知</a:t>
            </a:r>
            <a:r>
              <a:rPr sz="2400" spc="-15" dirty="0" smtClean="0">
                <a:latin typeface="宋体"/>
                <a:cs typeface="宋体"/>
              </a:rPr>
              <a:t>，</a:t>
            </a:r>
            <a:endParaRPr sz="2400" dirty="0" smtClean="0">
              <a:latin typeface="宋体"/>
              <a:cs typeface="宋体"/>
            </a:endParaRPr>
          </a:p>
          <a:p>
            <a:pPr marR="3642360" algn="r">
              <a:lnSpc>
                <a:spcPct val="100000"/>
              </a:lnSpc>
              <a:spcBef>
                <a:spcPts val="40"/>
              </a:spcBef>
              <a:buNone/>
            </a:pPr>
            <a:r>
              <a:rPr sz="2200" i="1" dirty="0" smtClean="0">
                <a:latin typeface="Times New Roman"/>
                <a:cs typeface="Times New Roman"/>
              </a:rPr>
              <a:t>T</a:t>
            </a:r>
            <a:r>
              <a:rPr sz="2200" i="1" spc="-229" dirty="0" smtClean="0">
                <a:latin typeface="Times New Roman"/>
                <a:cs typeface="Times New Roman"/>
              </a:rPr>
              <a:t> </a:t>
            </a:r>
            <a:r>
              <a:rPr sz="2200" spc="100" dirty="0">
                <a:latin typeface="Times New Roman"/>
                <a:cs typeface="Times New Roman"/>
              </a:rPr>
              <a:t>(</a:t>
            </a:r>
            <a:r>
              <a:rPr sz="2200" i="1" spc="100" dirty="0">
                <a:latin typeface="Times New Roman"/>
                <a:cs typeface="Times New Roman"/>
              </a:rPr>
              <a:t>N</a:t>
            </a:r>
            <a:r>
              <a:rPr sz="2200" i="1" spc="-3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,0)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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min{</a:t>
            </a:r>
            <a:r>
              <a:rPr sz="2200" i="1" dirty="0">
                <a:latin typeface="Times New Roman"/>
                <a:cs typeface="Times New Roman"/>
              </a:rPr>
              <a:t>a</a:t>
            </a:r>
            <a:r>
              <a:rPr sz="1875" i="1" baseline="-24444" dirty="0">
                <a:latin typeface="Times New Roman"/>
                <a:cs typeface="Times New Roman"/>
              </a:rPr>
              <a:t>i</a:t>
            </a:r>
            <a:r>
              <a:rPr sz="1875" i="1" spc="179" baseline="-24444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Symbol"/>
                <a:cs typeface="Symbol"/>
              </a:rPr>
              <a:t></a:t>
            </a:r>
            <a:r>
              <a:rPr sz="2200" spc="-229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T</a:t>
            </a:r>
            <a:r>
              <a:rPr sz="2200" i="1" spc="-229" dirty="0">
                <a:latin typeface="Times New Roman"/>
                <a:cs typeface="Times New Roman"/>
              </a:rPr>
              <a:t> </a:t>
            </a:r>
            <a:r>
              <a:rPr sz="2200" spc="100" dirty="0">
                <a:latin typeface="Times New Roman"/>
                <a:cs typeface="Times New Roman"/>
              </a:rPr>
              <a:t>(</a:t>
            </a:r>
            <a:r>
              <a:rPr sz="2200" i="1" spc="100" dirty="0">
                <a:latin typeface="Times New Roman"/>
                <a:cs typeface="Times New Roman"/>
              </a:rPr>
              <a:t>N</a:t>
            </a:r>
            <a:r>
              <a:rPr sz="2200" i="1" spc="1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</a:t>
            </a:r>
            <a:r>
              <a:rPr sz="2200" dirty="0">
                <a:latin typeface="Times New Roman"/>
                <a:cs typeface="Times New Roman"/>
              </a:rPr>
              <a:t>{</a:t>
            </a:r>
            <a:r>
              <a:rPr sz="2200" i="1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},</a:t>
            </a:r>
            <a:r>
              <a:rPr sz="2200" spc="-24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b</a:t>
            </a:r>
            <a:r>
              <a:rPr sz="1875" i="1" baseline="-24444" dirty="0">
                <a:latin typeface="Times New Roman"/>
                <a:cs typeface="Times New Roman"/>
              </a:rPr>
              <a:t>i</a:t>
            </a:r>
            <a:r>
              <a:rPr sz="1875" i="1" spc="232" baseline="-24444" dirty="0">
                <a:latin typeface="Times New Roman"/>
                <a:cs typeface="Times New Roman"/>
              </a:rPr>
              <a:t> </a:t>
            </a:r>
            <a:r>
              <a:rPr sz="2200" spc="-25" dirty="0" smtClean="0">
                <a:latin typeface="Times New Roman"/>
                <a:cs typeface="Times New Roman"/>
              </a:rPr>
              <a:t>)}</a:t>
            </a:r>
            <a:r>
              <a:rPr lang="en-US" sz="2200" spc="-25" dirty="0" smtClean="0">
                <a:latin typeface="Times New Roman"/>
                <a:cs typeface="Times New Roman"/>
              </a:rPr>
              <a:t> 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59355" y="5962859"/>
            <a:ext cx="441325" cy="20967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buNone/>
            </a:pPr>
            <a:r>
              <a:rPr sz="1250" spc="65" dirty="0">
                <a:latin typeface="Times New Roman"/>
                <a:cs typeface="Times New Roman"/>
              </a:rPr>
              <a:t>1</a:t>
            </a:r>
            <a:r>
              <a:rPr sz="1250" spc="65" dirty="0">
                <a:latin typeface="Symbol"/>
                <a:cs typeface="Symbol"/>
              </a:rPr>
              <a:t></a:t>
            </a:r>
            <a:r>
              <a:rPr sz="1250" i="1" spc="65" dirty="0">
                <a:latin typeface="Times New Roman"/>
                <a:cs typeface="Times New Roman"/>
              </a:rPr>
              <a:t>i</a:t>
            </a:r>
            <a:r>
              <a:rPr sz="1250" spc="65" dirty="0">
                <a:latin typeface="Symbol"/>
                <a:cs typeface="Symbol"/>
              </a:rPr>
              <a:t></a:t>
            </a:r>
            <a:r>
              <a:rPr sz="1250" i="1" spc="65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0232" y="6203735"/>
            <a:ext cx="592709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  <a:buNone/>
            </a:pPr>
            <a:r>
              <a:rPr sz="2300" i="1" dirty="0">
                <a:latin typeface="Times New Roman"/>
                <a:cs typeface="Times New Roman"/>
              </a:rPr>
              <a:t>T</a:t>
            </a:r>
            <a:r>
              <a:rPr sz="2300" i="1" spc="-250" dirty="0">
                <a:latin typeface="Times New Roman"/>
                <a:cs typeface="Times New Roman"/>
              </a:rPr>
              <a:t> </a:t>
            </a:r>
            <a:r>
              <a:rPr sz="2300" spc="114" dirty="0">
                <a:latin typeface="Times New Roman"/>
                <a:cs typeface="Times New Roman"/>
              </a:rPr>
              <a:t>(</a:t>
            </a:r>
            <a:r>
              <a:rPr sz="2300" i="1" spc="114" dirty="0">
                <a:latin typeface="Times New Roman"/>
                <a:cs typeface="Times New Roman"/>
              </a:rPr>
              <a:t>S</a:t>
            </a:r>
            <a:r>
              <a:rPr sz="2300" spc="114" dirty="0">
                <a:latin typeface="Times New Roman"/>
                <a:cs typeface="Times New Roman"/>
              </a:rPr>
              <a:t>,</a:t>
            </a:r>
            <a:r>
              <a:rPr sz="2300" spc="-340" dirty="0">
                <a:latin typeface="Times New Roman"/>
                <a:cs typeface="Times New Roman"/>
              </a:rPr>
              <a:t> </a:t>
            </a:r>
            <a:r>
              <a:rPr sz="2300" i="1" spc="95" dirty="0">
                <a:latin typeface="Times New Roman"/>
                <a:cs typeface="Times New Roman"/>
              </a:rPr>
              <a:t>t</a:t>
            </a:r>
            <a:r>
              <a:rPr sz="2300" spc="95" dirty="0">
                <a:latin typeface="Times New Roman"/>
                <a:cs typeface="Times New Roman"/>
              </a:rPr>
              <a:t>)</a:t>
            </a:r>
            <a:r>
              <a:rPr sz="2300" spc="8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</a:t>
            </a:r>
            <a:r>
              <a:rPr sz="2300" spc="8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min{</a:t>
            </a:r>
            <a:r>
              <a:rPr sz="2300" i="1" dirty="0">
                <a:latin typeface="Times New Roman"/>
                <a:cs typeface="Times New Roman"/>
              </a:rPr>
              <a:t>a</a:t>
            </a:r>
            <a:r>
              <a:rPr sz="2025" i="1" baseline="-24691" dirty="0">
                <a:latin typeface="Times New Roman"/>
                <a:cs typeface="Times New Roman"/>
              </a:rPr>
              <a:t>i</a:t>
            </a:r>
            <a:r>
              <a:rPr sz="2025" i="1" spc="150" baseline="-24691" dirty="0">
                <a:latin typeface="Times New Roman"/>
                <a:cs typeface="Times New Roman"/>
              </a:rPr>
              <a:t>  </a:t>
            </a:r>
            <a:r>
              <a:rPr sz="2300" dirty="0">
                <a:latin typeface="Symbol"/>
                <a:cs typeface="Symbol"/>
              </a:rPr>
              <a:t></a:t>
            </a:r>
            <a:r>
              <a:rPr sz="2300" spc="-190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T</a:t>
            </a:r>
            <a:r>
              <a:rPr sz="2300" i="1" spc="-245" dirty="0">
                <a:latin typeface="Times New Roman"/>
                <a:cs typeface="Times New Roman"/>
              </a:rPr>
              <a:t> </a:t>
            </a:r>
            <a:r>
              <a:rPr sz="2300" spc="75" dirty="0">
                <a:latin typeface="Times New Roman"/>
                <a:cs typeface="Times New Roman"/>
              </a:rPr>
              <a:t>(</a:t>
            </a:r>
            <a:r>
              <a:rPr sz="2300" i="1" spc="75" dirty="0">
                <a:latin typeface="Times New Roman"/>
                <a:cs typeface="Times New Roman"/>
              </a:rPr>
              <a:t>S</a:t>
            </a:r>
            <a:r>
              <a:rPr sz="2300" i="1" spc="1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</a:t>
            </a:r>
            <a:r>
              <a:rPr sz="2300" spc="-305" dirty="0">
                <a:latin typeface="Times New Roman"/>
                <a:cs typeface="Times New Roman"/>
              </a:rPr>
              <a:t> </a:t>
            </a:r>
            <a:r>
              <a:rPr sz="2300" spc="-25" dirty="0">
                <a:latin typeface="Times New Roman"/>
                <a:cs typeface="Times New Roman"/>
              </a:rPr>
              <a:t>{</a:t>
            </a:r>
            <a:r>
              <a:rPr sz="2300" i="1" spc="-25" dirty="0">
                <a:latin typeface="Times New Roman"/>
                <a:cs typeface="Times New Roman"/>
              </a:rPr>
              <a:t>i</a:t>
            </a:r>
            <a:r>
              <a:rPr sz="2300" spc="-25" dirty="0">
                <a:latin typeface="Times New Roman"/>
                <a:cs typeface="Times New Roman"/>
              </a:rPr>
              <a:t>},</a:t>
            </a:r>
            <a:r>
              <a:rPr sz="2300" spc="-36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b</a:t>
            </a:r>
            <a:r>
              <a:rPr sz="2025" i="1" baseline="-24691" dirty="0">
                <a:latin typeface="Times New Roman"/>
                <a:cs typeface="Times New Roman"/>
              </a:rPr>
              <a:t>i</a:t>
            </a:r>
            <a:r>
              <a:rPr sz="2025" i="1" spc="150" baseline="-24691" dirty="0">
                <a:latin typeface="Times New Roman"/>
                <a:cs typeface="Times New Roman"/>
              </a:rPr>
              <a:t>  </a:t>
            </a:r>
            <a:r>
              <a:rPr sz="2300" dirty="0">
                <a:latin typeface="Symbol"/>
                <a:cs typeface="Symbol"/>
              </a:rPr>
              <a:t>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max{</a:t>
            </a:r>
            <a:r>
              <a:rPr sz="2300" i="1" dirty="0">
                <a:latin typeface="Times New Roman"/>
                <a:cs typeface="Times New Roman"/>
              </a:rPr>
              <a:t>t</a:t>
            </a:r>
            <a:r>
              <a:rPr sz="2300" i="1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</a:t>
            </a:r>
            <a:r>
              <a:rPr sz="2300" spc="-70" dirty="0">
                <a:latin typeface="Times New Roman"/>
                <a:cs typeface="Times New Roman"/>
              </a:rPr>
              <a:t> </a:t>
            </a:r>
            <a:r>
              <a:rPr sz="2300" i="1" spc="50" dirty="0">
                <a:latin typeface="Times New Roman"/>
                <a:cs typeface="Times New Roman"/>
              </a:rPr>
              <a:t>a</a:t>
            </a:r>
            <a:r>
              <a:rPr sz="2025" i="1" spc="75" baseline="-24691" dirty="0">
                <a:latin typeface="Times New Roman"/>
                <a:cs typeface="Times New Roman"/>
              </a:rPr>
              <a:t>i</a:t>
            </a:r>
            <a:r>
              <a:rPr sz="2025" i="1" spc="44" baseline="-24691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,0})}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4499" y="6498019"/>
            <a:ext cx="26416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sz="1350" i="1" spc="-25" dirty="0">
                <a:latin typeface="Times New Roman"/>
                <a:cs typeface="Times New Roman"/>
              </a:rPr>
              <a:t>i</a:t>
            </a:r>
            <a:r>
              <a:rPr sz="1350" spc="-25" dirty="0">
                <a:latin typeface="Symbol"/>
                <a:cs typeface="Symbol"/>
              </a:rPr>
              <a:t></a:t>
            </a:r>
            <a:r>
              <a:rPr sz="1350" i="1" spc="-25" dirty="0">
                <a:latin typeface="Times New Roman"/>
                <a:cs typeface="Times New Roman"/>
              </a:rPr>
              <a:t>S</a:t>
            </a:r>
            <a:endParaRPr sz="13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964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93474-1D8D-4761-9B06-86ACF302DEB0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528" y="260648"/>
            <a:ext cx="49422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自顶向下的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备忘录方法</a:t>
            </a:r>
            <a:endParaRPr lang="zh-CN" altLang="en-US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4790421"/>
            <a:ext cx="79928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创建了一个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n+1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大小的数组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来保存求出的斐波拉契数列中的每一个值，在递归的时候如果发现前面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fib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）的值计算出来了就不再计算，如果未计算出来，则计算出来后保存在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Memo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数组中，下次在调用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fib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）的时候就不会重新递归了。</a:t>
            </a:r>
          </a:p>
        </p:txBody>
      </p:sp>
      <p:sp>
        <p:nvSpPr>
          <p:cNvPr id="5" name="矩形 4"/>
          <p:cNvSpPr/>
          <p:nvPr/>
        </p:nvSpPr>
        <p:spPr>
          <a:xfrm>
            <a:off x="395536" y="764704"/>
            <a:ext cx="7992888" cy="402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public static int Fibonacci(int n</a:t>
            </a: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){</a:t>
            </a:r>
            <a:endParaRPr lang="en-US" altLang="zh-CN" sz="18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</a:t>
            </a:r>
            <a:r>
              <a:rPr lang="zh-CN" altLang="en-US" sz="1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if(n&lt;=0)            return </a:t>
            </a:r>
            <a:r>
              <a:rPr lang="en-US" altLang="zh-CN" sz="1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endParaRPr lang="en-US" altLang="zh-CN" sz="18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</a:t>
            </a:r>
            <a:r>
              <a:rPr lang="zh-CN" altLang="en-US" sz="1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 []Memo=new int[n+1]</a:t>
            </a: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endParaRPr lang="en-US" altLang="zh-CN" sz="18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</a:t>
            </a:r>
            <a:r>
              <a:rPr lang="zh-CN" altLang="en-US" sz="1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for(int i=0;i&lt;=n;i</a:t>
            </a: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++)   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Memo[i]=-1</a:t>
            </a: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 </a:t>
            </a:r>
            <a:r>
              <a:rPr lang="en-US" altLang="zh-CN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</a:t>
            </a:r>
            <a:r>
              <a:rPr lang="zh-CN" altLang="en-US" sz="1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return fib(n, Memo);    </a:t>
            </a:r>
            <a:endParaRPr lang="en-US" altLang="zh-CN" sz="18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    </a:t>
            </a:r>
            <a:endParaRPr lang="en-US" altLang="zh-CN" sz="18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public </a:t>
            </a:r>
            <a:r>
              <a:rPr lang="zh-CN" altLang="en-US" sz="1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static int fib(int n,int []Memo)    </a:t>
            </a: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</a:t>
            </a:r>
            <a:endParaRPr lang="en-US" altLang="zh-CN" sz="18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</a:t>
            </a:r>
            <a:r>
              <a:rPr lang="zh-CN" altLang="en-US" sz="1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if(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Memo[n]!=-1</a:t>
            </a:r>
            <a:r>
              <a:rPr lang="zh-CN" altLang="en-US" sz="1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   </a:t>
            </a: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return </a:t>
            </a:r>
            <a:r>
              <a:rPr lang="zh-CN" altLang="en-US" sz="1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Memo[n]</a:t>
            </a: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 </a:t>
            </a:r>
            <a:r>
              <a:rPr lang="en-US" altLang="zh-CN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//</a:t>
            </a: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不等于</a:t>
            </a:r>
            <a:r>
              <a:rPr lang="en-US" altLang="zh-CN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-1</a:t>
            </a: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表示该值已计算过    </a:t>
            </a:r>
            <a:endParaRPr lang="en-US" altLang="zh-CN" sz="18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</a:t>
            </a:r>
            <a:r>
              <a:rPr lang="zh-CN" altLang="en-US" sz="1800" dirty="0" smtClean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</a:t>
            </a: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(n&lt;=2)     </a:t>
            </a:r>
            <a:r>
              <a:rPr lang="zh-CN" altLang="en-US" sz="1800" dirty="0" smtClean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Memo</a:t>
            </a: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[n]=1;        </a:t>
            </a:r>
            <a:endParaRPr lang="en-US" altLang="zh-CN" sz="1800" dirty="0" smtClean="0">
              <a:solidFill>
                <a:srgbClr val="0070C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</a:t>
            </a:r>
            <a:r>
              <a:rPr lang="zh-CN" altLang="en-US" sz="1800" dirty="0" smtClean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else Memo</a:t>
            </a: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[n]=fib</a:t>
            </a:r>
            <a:r>
              <a:rPr lang="zh-CN" altLang="en-US" sz="1800" dirty="0" smtClean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(n</a:t>
            </a: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-1,Memo)+fib(n-2,Memo);          </a:t>
            </a:r>
            <a:endParaRPr lang="en-US" altLang="zh-CN" sz="1800" dirty="0" smtClean="0">
              <a:solidFill>
                <a:srgbClr val="0070C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return </a:t>
            </a:r>
            <a:r>
              <a:rPr lang="zh-CN" altLang="en-US" sz="1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Memo[n];    </a:t>
            </a:r>
            <a:endParaRPr lang="en-US" altLang="zh-CN" sz="18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endParaRPr lang="zh-CN" altLang="en-US" sz="1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586452" y="360242"/>
            <a:ext cx="4557548" cy="2232248"/>
            <a:chOff x="4169550" y="3549721"/>
            <a:chExt cx="4485540" cy="2484503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9550" y="3573016"/>
              <a:ext cx="4485540" cy="2461208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4572000" y="3549721"/>
              <a:ext cx="276409" cy="616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zh-CN" altLang="en-US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endPara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矩形 8"/>
          <p:cNvSpPr/>
          <p:nvPr/>
        </p:nvSpPr>
        <p:spPr bwMode="auto">
          <a:xfrm>
            <a:off x="6660232" y="2441355"/>
            <a:ext cx="2376264" cy="2160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kumimoji="0" lang="zh-CN" altLang="en-US" sz="3000" b="0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5436096" y="1916832"/>
            <a:ext cx="576064" cy="288032"/>
          </a:xfrm>
          <a:prstGeom prst="ellipse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kumimoji="0" lang="zh-CN" altLang="en-US" sz="3000" b="0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309714" y="1459014"/>
            <a:ext cx="576064" cy="288032"/>
          </a:xfrm>
          <a:prstGeom prst="ellipse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kumimoji="0" lang="zh-CN" altLang="en-US" sz="3000" b="0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7956376" y="927946"/>
            <a:ext cx="576064" cy="288032"/>
          </a:xfrm>
          <a:prstGeom prst="ellipse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kumimoji="0" lang="zh-CN" altLang="en-US" sz="3000" b="0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585" y="443608"/>
            <a:ext cx="8865107" cy="47701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7584" y="5478710"/>
            <a:ext cx="8345873" cy="9746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buNone/>
            </a:pPr>
            <a:r>
              <a:rPr sz="2000" b="1" spc="-15" dirty="0">
                <a:solidFill>
                  <a:srgbClr val="3366FF"/>
                </a:solidFill>
                <a:latin typeface="微软雅黑"/>
                <a:cs typeface="微软雅黑"/>
              </a:rPr>
              <a:t>虽然满足最优子结构性质，也在一定程度满足子问题重叠性质。</a:t>
            </a:r>
            <a:r>
              <a:rPr sz="2000" spc="-10" dirty="0">
                <a:solidFill>
                  <a:srgbClr val="3D3D3D"/>
                </a:solidFill>
                <a:latin typeface="Arial"/>
                <a:cs typeface="Arial"/>
              </a:rPr>
              <a:t>N</a:t>
            </a:r>
            <a:r>
              <a:rPr sz="2000" spc="-25" dirty="0" smtClean="0">
                <a:solidFill>
                  <a:srgbClr val="3D3D3D"/>
                </a:solidFill>
                <a:latin typeface="微软雅黑"/>
                <a:cs typeface="微软雅黑"/>
              </a:rPr>
              <a:t>的每个非空子</a:t>
            </a:r>
            <a:r>
              <a:rPr sz="2000" spc="-10" dirty="0" smtClean="0">
                <a:solidFill>
                  <a:srgbClr val="3D3D3D"/>
                </a:solidFill>
                <a:latin typeface="微软雅黑"/>
                <a:cs typeface="微软雅黑"/>
              </a:rPr>
              <a:t>集都计算一次</a:t>
            </a:r>
            <a:r>
              <a:rPr sz="2000" spc="-10" dirty="0">
                <a:solidFill>
                  <a:srgbClr val="3D3D3D"/>
                </a:solidFill>
                <a:latin typeface="微软雅黑"/>
                <a:cs typeface="微软雅黑"/>
              </a:rPr>
              <a:t>，共</a:t>
            </a: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2</a:t>
            </a:r>
            <a:r>
              <a:rPr sz="1950" baseline="25641" dirty="0">
                <a:solidFill>
                  <a:srgbClr val="3D3D3D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-</a:t>
            </a:r>
            <a:r>
              <a:rPr sz="2000" spc="-15" dirty="0">
                <a:solidFill>
                  <a:srgbClr val="3D3D3D"/>
                </a:solidFill>
                <a:latin typeface="Arial"/>
                <a:cs typeface="Arial"/>
              </a:rPr>
              <a:t>1</a:t>
            </a:r>
            <a:r>
              <a:rPr sz="2000" spc="-20" dirty="0">
                <a:solidFill>
                  <a:srgbClr val="3D3D3D"/>
                </a:solidFill>
                <a:latin typeface="微软雅黑"/>
                <a:cs typeface="微软雅黑"/>
              </a:rPr>
              <a:t>次，指数级的</a:t>
            </a:r>
            <a:r>
              <a:rPr sz="2000" spc="-20" dirty="0" smtClean="0">
                <a:solidFill>
                  <a:srgbClr val="3D3D3D"/>
                </a:solidFill>
                <a:latin typeface="微软雅黑"/>
                <a:cs typeface="微软雅黑"/>
              </a:rPr>
              <a:t>。</a:t>
            </a:r>
            <a:endParaRPr sz="2000" dirty="0" smtClean="0">
              <a:latin typeface="微软雅黑"/>
              <a:cs typeface="微软雅黑"/>
            </a:endParaRPr>
          </a:p>
          <a:p>
            <a:pPr marL="48895">
              <a:lnSpc>
                <a:spcPct val="100000"/>
              </a:lnSpc>
              <a:spcBef>
                <a:spcPts val="305"/>
              </a:spcBef>
              <a:buNone/>
              <a:tabLst>
                <a:tab pos="8454390" algn="l"/>
              </a:tabLst>
            </a:pPr>
            <a:r>
              <a:rPr sz="2000" b="1" u="heavy" dirty="0" smtClean="0">
                <a:solidFill>
                  <a:srgbClr val="3D3D3D"/>
                </a:solidFill>
                <a:uFill>
                  <a:solidFill>
                    <a:srgbClr val="CC9900"/>
                  </a:solidFill>
                </a:uFill>
                <a:latin typeface="微软雅黑"/>
                <a:cs typeface="微软雅黑"/>
              </a:rPr>
              <a:t>	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7584" y="6453336"/>
            <a:ext cx="833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buNone/>
            </a:pPr>
            <a:r>
              <a:rPr lang="zh-CN" altLang="en-US" sz="1800" spc="-5" dirty="0">
                <a:latin typeface="宋体"/>
                <a:cs typeface="宋体"/>
              </a:rPr>
              <a:t>对递归式的深入分析表明，算法可进一步得到简化。引入</a:t>
            </a:r>
            <a:r>
              <a:rPr lang="en-US" altLang="zh-CN" sz="1800" spc="-5" dirty="0">
                <a:latin typeface="宋体"/>
                <a:cs typeface="宋体"/>
              </a:rPr>
              <a:t>Johnson</a:t>
            </a:r>
            <a:r>
              <a:rPr lang="zh-CN" altLang="en-US" sz="1800" spc="-5" dirty="0">
                <a:latin typeface="宋体"/>
                <a:cs typeface="宋体"/>
              </a:rPr>
              <a:t>不等式。</a:t>
            </a:r>
            <a:endParaRPr lang="zh-CN" altLang="en-US" sz="18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0600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7593" y="273557"/>
            <a:ext cx="7808823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宋体"/>
                <a:cs typeface="宋体"/>
              </a:rPr>
              <a:t>流水作业调度的</a:t>
            </a:r>
            <a:r>
              <a:rPr lang="en-US" altLang="zh-CN" spc="-10" dirty="0">
                <a:latin typeface="Times New Roman"/>
                <a:cs typeface="Times New Roman"/>
              </a:rPr>
              <a:t>Johnson</a:t>
            </a:r>
            <a:r>
              <a:rPr lang="zh-CN" altLang="en-US" spc="-25" dirty="0">
                <a:latin typeface="宋体"/>
                <a:cs typeface="宋体"/>
              </a:rPr>
              <a:t>法则</a:t>
            </a:r>
            <a:endParaRPr spc="-20" dirty="0"/>
          </a:p>
        </p:txBody>
      </p:sp>
      <p:sp>
        <p:nvSpPr>
          <p:cNvPr id="6" name="object 6"/>
          <p:cNvSpPr txBox="1"/>
          <p:nvPr/>
        </p:nvSpPr>
        <p:spPr>
          <a:xfrm>
            <a:off x="493132" y="1007064"/>
            <a:ext cx="8161020" cy="18697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buNone/>
            </a:pPr>
            <a:r>
              <a:rPr sz="2400" dirty="0" smtClean="0">
                <a:latin typeface="宋体"/>
                <a:cs typeface="宋体"/>
              </a:rPr>
              <a:t>设</a:t>
            </a:r>
            <a:r>
              <a:rPr sz="2400" spc="-10" dirty="0">
                <a:latin typeface="Symbol"/>
                <a:cs typeface="Symbol"/>
              </a:rPr>
              <a:t></a:t>
            </a:r>
            <a:r>
              <a:rPr sz="2400" dirty="0">
                <a:latin typeface="宋体"/>
                <a:cs typeface="宋体"/>
              </a:rPr>
              <a:t>是作业集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宋体"/>
                <a:cs typeface="宋体"/>
              </a:rPr>
              <a:t>在机器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spc="-30" baseline="-20833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宋体"/>
                <a:cs typeface="宋体"/>
              </a:rPr>
              <a:t>的等待时间为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宋体"/>
                <a:cs typeface="宋体"/>
              </a:rPr>
              <a:t>时的任一最优调度。若</a:t>
            </a:r>
            <a:endParaRPr sz="2400" dirty="0">
              <a:latin typeface="宋体"/>
              <a:cs typeface="宋体"/>
            </a:endParaRPr>
          </a:p>
          <a:p>
            <a:pPr marL="25400" marR="1583055">
              <a:lnSpc>
                <a:spcPts val="2840"/>
              </a:lnSpc>
              <a:spcBef>
                <a:spcPts val="125"/>
              </a:spcBef>
              <a:buNone/>
            </a:pPr>
            <a:r>
              <a:rPr sz="2400" dirty="0">
                <a:latin typeface="Symbol"/>
                <a:cs typeface="Symbol"/>
              </a:rPr>
              <a:t></a:t>
            </a:r>
            <a:r>
              <a:rPr sz="2400" dirty="0">
                <a:latin typeface="Times New Roman"/>
                <a:cs typeface="Times New Roman"/>
              </a:rPr>
              <a:t>(1)=i</a:t>
            </a:r>
            <a:r>
              <a:rPr sz="2400" spc="-10" dirty="0">
                <a:latin typeface="Times New Roman"/>
                <a:cs typeface="Times New Roman"/>
              </a:rPr>
              <a:t>, </a:t>
            </a:r>
            <a:r>
              <a:rPr sz="2400" spc="-10" dirty="0">
                <a:latin typeface="Symbol"/>
                <a:cs typeface="Symbol"/>
              </a:rPr>
              <a:t></a:t>
            </a:r>
            <a:r>
              <a:rPr sz="2400" spc="-10" dirty="0">
                <a:latin typeface="Times New Roman"/>
                <a:cs typeface="Times New Roman"/>
              </a:rPr>
              <a:t>(2)=j</a:t>
            </a:r>
            <a:r>
              <a:rPr sz="2400" spc="-5" dirty="0">
                <a:latin typeface="宋体"/>
                <a:cs typeface="宋体"/>
              </a:rPr>
              <a:t>。则由动态规划递归式可得</a:t>
            </a:r>
            <a:r>
              <a:rPr sz="2400" spc="-50" dirty="0">
                <a:latin typeface="Times New Roman"/>
                <a:cs typeface="Times New Roman"/>
              </a:rPr>
              <a:t>: </a:t>
            </a:r>
            <a:endParaRPr lang="en-US" sz="2400" spc="-50" dirty="0" smtClean="0">
              <a:latin typeface="Times New Roman"/>
              <a:cs typeface="Times New Roman"/>
            </a:endParaRPr>
          </a:p>
          <a:p>
            <a:pPr marL="25400" marR="1583055">
              <a:lnSpc>
                <a:spcPts val="2840"/>
              </a:lnSpc>
              <a:spcBef>
                <a:spcPts val="125"/>
              </a:spcBef>
              <a:buNone/>
            </a:pPr>
            <a:endParaRPr lang="en-US" sz="2400" spc="-50" dirty="0">
              <a:latin typeface="Times New Roman"/>
              <a:cs typeface="Times New Roman"/>
            </a:endParaRPr>
          </a:p>
          <a:p>
            <a:pPr marL="25400" marR="1583055">
              <a:lnSpc>
                <a:spcPts val="2840"/>
              </a:lnSpc>
              <a:spcBef>
                <a:spcPts val="125"/>
              </a:spcBef>
              <a:buNone/>
            </a:pPr>
            <a:r>
              <a:rPr sz="2400" spc="-10" dirty="0" smtClean="0">
                <a:latin typeface="Times New Roman"/>
                <a:cs typeface="Times New Roman"/>
              </a:rPr>
              <a:t>T(</a:t>
            </a:r>
            <a:r>
              <a:rPr sz="2400" spc="-10" dirty="0" err="1" smtClean="0">
                <a:latin typeface="Times New Roman"/>
                <a:cs typeface="Times New Roman"/>
              </a:rPr>
              <a:t>S,t</a:t>
            </a:r>
            <a:r>
              <a:rPr sz="2400" spc="-10" dirty="0">
                <a:latin typeface="Times New Roman"/>
                <a:cs typeface="Times New Roman"/>
              </a:rPr>
              <a:t>)=a</a:t>
            </a:r>
            <a:r>
              <a:rPr sz="2400" spc="-15" baseline="-20833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+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(S-{i},b</a:t>
            </a:r>
            <a:r>
              <a:rPr sz="2400" spc="-15" baseline="-20833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+max{t-a</a:t>
            </a:r>
            <a:r>
              <a:rPr sz="2400" spc="-15" baseline="-20833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,0})=a</a:t>
            </a:r>
            <a:r>
              <a:rPr sz="2400" spc="-15" baseline="-20833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+a</a:t>
            </a:r>
            <a:r>
              <a:rPr sz="2400" spc="-15" baseline="-20833" dirty="0">
                <a:latin typeface="Times New Roman"/>
                <a:cs typeface="Times New Roman"/>
              </a:rPr>
              <a:t>j</a:t>
            </a:r>
            <a:r>
              <a:rPr sz="2400" spc="-10" dirty="0">
                <a:latin typeface="Times New Roman"/>
                <a:cs typeface="Times New Roman"/>
              </a:rPr>
              <a:t>+T(S-{i,j},</a:t>
            </a:r>
            <a:r>
              <a:rPr sz="2400" spc="-10" dirty="0" err="1">
                <a:latin typeface="Times New Roman"/>
                <a:cs typeface="Times New Roman"/>
              </a:rPr>
              <a:t>t</a:t>
            </a:r>
            <a:r>
              <a:rPr sz="2400" spc="-15" baseline="-20833" dirty="0" err="1">
                <a:latin typeface="Times New Roman"/>
                <a:cs typeface="Times New Roman"/>
              </a:rPr>
              <a:t>ij</a:t>
            </a:r>
            <a:r>
              <a:rPr sz="2400" spc="-10" dirty="0" smtClean="0">
                <a:latin typeface="Times New Roman"/>
                <a:cs typeface="Times New Roman"/>
              </a:rPr>
              <a:t>)</a:t>
            </a:r>
            <a:endParaRPr lang="en-US" sz="2400" spc="-10" dirty="0" smtClean="0">
              <a:latin typeface="Times New Roman"/>
              <a:cs typeface="Times New Roman"/>
            </a:endParaRPr>
          </a:p>
          <a:p>
            <a:pPr marL="25400" marR="1583055">
              <a:lnSpc>
                <a:spcPts val="2840"/>
              </a:lnSpc>
              <a:spcBef>
                <a:spcPts val="125"/>
              </a:spcBef>
              <a:buNone/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3129" y="2982666"/>
            <a:ext cx="3448050" cy="21480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buNone/>
              <a:tabLst>
                <a:tab pos="1101725" algn="l"/>
                <a:tab pos="2553970" algn="l"/>
                <a:tab pos="3387090" algn="l"/>
              </a:tabLst>
            </a:pPr>
            <a:r>
              <a:rPr sz="1300" i="1" spc="-50" dirty="0">
                <a:latin typeface="Times New Roman"/>
                <a:cs typeface="Times New Roman"/>
              </a:rPr>
              <a:t>j</a:t>
            </a:r>
            <a:r>
              <a:rPr sz="1300" i="1" dirty="0">
                <a:latin typeface="Times New Roman"/>
                <a:cs typeface="Times New Roman"/>
              </a:rPr>
              <a:t>	</a:t>
            </a:r>
            <a:r>
              <a:rPr sz="1300" i="1" spc="-50" dirty="0">
                <a:latin typeface="Times New Roman"/>
                <a:cs typeface="Times New Roman"/>
              </a:rPr>
              <a:t>i</a:t>
            </a:r>
            <a:r>
              <a:rPr sz="1300" i="1" dirty="0">
                <a:latin typeface="Times New Roman"/>
                <a:cs typeface="Times New Roman"/>
              </a:rPr>
              <a:t>	</a:t>
            </a:r>
            <a:r>
              <a:rPr sz="1300" i="1" spc="-50" dirty="0">
                <a:latin typeface="Times New Roman"/>
                <a:cs typeface="Times New Roman"/>
              </a:rPr>
              <a:t>i</a:t>
            </a:r>
            <a:r>
              <a:rPr sz="1300" i="1" dirty="0">
                <a:latin typeface="Times New Roman"/>
                <a:cs typeface="Times New Roman"/>
              </a:rPr>
              <a:t>	</a:t>
            </a:r>
            <a:r>
              <a:rPr sz="1300" i="1" spc="-50" dirty="0">
                <a:latin typeface="Times New Roman"/>
                <a:cs typeface="Times New Roman"/>
              </a:rPr>
              <a:t>j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2728" y="3135279"/>
            <a:ext cx="4956810" cy="131635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85"/>
              </a:spcBef>
              <a:buNone/>
            </a:pPr>
            <a:r>
              <a:rPr sz="2250" dirty="0">
                <a:latin typeface="Symbol"/>
                <a:cs typeface="Symbol"/>
              </a:rPr>
              <a:t></a:t>
            </a:r>
            <a:r>
              <a:rPr sz="2250" spc="-120" dirty="0">
                <a:latin typeface="Times New Roman"/>
                <a:cs typeface="Times New Roman"/>
              </a:rPr>
              <a:t> </a:t>
            </a:r>
            <a:r>
              <a:rPr sz="2250" i="1" spc="85" dirty="0">
                <a:latin typeface="Times New Roman"/>
                <a:cs typeface="Times New Roman"/>
              </a:rPr>
              <a:t>b</a:t>
            </a:r>
            <a:r>
              <a:rPr sz="1950" i="1" spc="127" baseline="-23504" dirty="0">
                <a:latin typeface="Times New Roman"/>
                <a:cs typeface="Times New Roman"/>
              </a:rPr>
              <a:t>j</a:t>
            </a:r>
            <a:r>
              <a:rPr sz="1950" i="1" spc="547" baseline="-23504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</a:t>
            </a:r>
            <a:r>
              <a:rPr sz="2250" spc="-225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b</a:t>
            </a:r>
            <a:r>
              <a:rPr sz="1950" i="1" baseline="-23504" dirty="0">
                <a:latin typeface="Times New Roman"/>
                <a:cs typeface="Times New Roman"/>
              </a:rPr>
              <a:t>i</a:t>
            </a:r>
            <a:r>
              <a:rPr sz="1950" i="1" spc="517" baseline="-23504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</a:t>
            </a:r>
            <a:r>
              <a:rPr sz="2250" spc="-195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a</a:t>
            </a:r>
            <a:r>
              <a:rPr sz="2250" i="1" spc="-300" dirty="0">
                <a:latin typeface="Times New Roman"/>
                <a:cs typeface="Times New Roman"/>
              </a:rPr>
              <a:t> </a:t>
            </a:r>
            <a:r>
              <a:rPr sz="1950" i="1" baseline="-23504" dirty="0">
                <a:latin typeface="Times New Roman"/>
                <a:cs typeface="Times New Roman"/>
              </a:rPr>
              <a:t>j</a:t>
            </a:r>
            <a:r>
              <a:rPr sz="1950" i="1" spc="547" baseline="-23504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</a:t>
            </a:r>
            <a:r>
              <a:rPr sz="2250" spc="-150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max{max{</a:t>
            </a:r>
            <a:r>
              <a:rPr sz="2250" i="1" spc="-20" dirty="0">
                <a:latin typeface="Times New Roman"/>
                <a:cs typeface="Times New Roman"/>
              </a:rPr>
              <a:t>t</a:t>
            </a:r>
            <a:r>
              <a:rPr sz="2250" i="1" spc="-6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</a:t>
            </a:r>
            <a:r>
              <a:rPr sz="2250" spc="-19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a</a:t>
            </a:r>
            <a:r>
              <a:rPr sz="1950" i="1" baseline="-23504" dirty="0">
                <a:latin typeface="Times New Roman"/>
                <a:cs typeface="Times New Roman"/>
              </a:rPr>
              <a:t>i</a:t>
            </a:r>
            <a:r>
              <a:rPr sz="1950" i="1" spc="-89" baseline="-23504" dirty="0">
                <a:latin typeface="Times New Roman"/>
                <a:cs typeface="Times New Roman"/>
              </a:rPr>
              <a:t> </a:t>
            </a:r>
            <a:r>
              <a:rPr sz="2250" spc="-30" dirty="0">
                <a:latin typeface="Times New Roman"/>
                <a:cs typeface="Times New Roman"/>
              </a:rPr>
              <a:t>,0},</a:t>
            </a:r>
            <a:r>
              <a:rPr sz="2250" spc="-30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a</a:t>
            </a:r>
            <a:r>
              <a:rPr sz="2250" i="1" spc="-305" dirty="0">
                <a:latin typeface="Times New Roman"/>
                <a:cs typeface="Times New Roman"/>
              </a:rPr>
              <a:t> </a:t>
            </a:r>
            <a:r>
              <a:rPr sz="1950" i="1" baseline="-23504" dirty="0">
                <a:latin typeface="Times New Roman"/>
                <a:cs typeface="Times New Roman"/>
              </a:rPr>
              <a:t>j</a:t>
            </a:r>
            <a:r>
              <a:rPr sz="1950" i="1" spc="547" baseline="-23504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</a:t>
            </a:r>
            <a:r>
              <a:rPr sz="2250" spc="-265" dirty="0">
                <a:latin typeface="Times New Roman"/>
                <a:cs typeface="Times New Roman"/>
              </a:rPr>
              <a:t> </a:t>
            </a:r>
            <a:r>
              <a:rPr sz="2250" i="1" spc="-60" dirty="0">
                <a:latin typeface="Times New Roman"/>
                <a:cs typeface="Times New Roman"/>
              </a:rPr>
              <a:t>b</a:t>
            </a:r>
            <a:r>
              <a:rPr sz="1950" i="1" spc="-89" baseline="-23504" dirty="0">
                <a:latin typeface="Times New Roman"/>
                <a:cs typeface="Times New Roman"/>
              </a:rPr>
              <a:t>i</a:t>
            </a:r>
            <a:r>
              <a:rPr sz="1950" i="1" spc="-262" baseline="-23504" dirty="0">
                <a:latin typeface="Times New Roman"/>
                <a:cs typeface="Times New Roman"/>
              </a:rPr>
              <a:t> </a:t>
            </a:r>
            <a:r>
              <a:rPr sz="2250" spc="-50" dirty="0">
                <a:latin typeface="Times New Roman"/>
                <a:cs typeface="Times New Roman"/>
              </a:rPr>
              <a:t>}</a:t>
            </a:r>
            <a:endParaRPr sz="225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690"/>
              </a:spcBef>
              <a:buNone/>
            </a:pPr>
            <a:r>
              <a:rPr sz="2250" dirty="0">
                <a:latin typeface="Symbol"/>
                <a:cs typeface="Symbol"/>
              </a:rPr>
              <a:t></a:t>
            </a:r>
            <a:r>
              <a:rPr sz="2250" spc="-125" dirty="0">
                <a:latin typeface="Times New Roman"/>
                <a:cs typeface="Times New Roman"/>
              </a:rPr>
              <a:t> </a:t>
            </a:r>
            <a:r>
              <a:rPr sz="2250" i="1" spc="85" dirty="0">
                <a:latin typeface="Times New Roman"/>
                <a:cs typeface="Times New Roman"/>
              </a:rPr>
              <a:t>b</a:t>
            </a:r>
            <a:r>
              <a:rPr sz="1950" i="1" spc="127" baseline="-23504" dirty="0">
                <a:latin typeface="Times New Roman"/>
                <a:cs typeface="Times New Roman"/>
              </a:rPr>
              <a:t>j</a:t>
            </a:r>
            <a:r>
              <a:rPr sz="1950" i="1" spc="540" baseline="-23504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</a:t>
            </a:r>
            <a:r>
              <a:rPr sz="2250" spc="-229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b</a:t>
            </a:r>
            <a:r>
              <a:rPr sz="1950" i="1" baseline="-23504" dirty="0">
                <a:latin typeface="Times New Roman"/>
                <a:cs typeface="Times New Roman"/>
              </a:rPr>
              <a:t>i</a:t>
            </a:r>
            <a:r>
              <a:rPr sz="1950" i="1" spc="502" baseline="-23504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</a:t>
            </a:r>
            <a:r>
              <a:rPr sz="2250" spc="-20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a</a:t>
            </a:r>
            <a:r>
              <a:rPr sz="2250" i="1" spc="-300" dirty="0">
                <a:latin typeface="Times New Roman"/>
                <a:cs typeface="Times New Roman"/>
              </a:rPr>
              <a:t> </a:t>
            </a:r>
            <a:r>
              <a:rPr sz="1950" i="1" baseline="-23504" dirty="0">
                <a:latin typeface="Times New Roman"/>
                <a:cs typeface="Times New Roman"/>
              </a:rPr>
              <a:t>j</a:t>
            </a:r>
            <a:r>
              <a:rPr sz="1950" i="1" spc="532" baseline="-23504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</a:t>
            </a:r>
            <a:r>
              <a:rPr sz="2250" spc="-150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max{</a:t>
            </a:r>
            <a:r>
              <a:rPr sz="2250" i="1" spc="-25" dirty="0">
                <a:latin typeface="Times New Roman"/>
                <a:cs typeface="Times New Roman"/>
              </a:rPr>
              <a:t>t</a:t>
            </a:r>
            <a:r>
              <a:rPr sz="2250" i="1" spc="-6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</a:t>
            </a:r>
            <a:r>
              <a:rPr sz="2250" spc="-195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a</a:t>
            </a:r>
            <a:r>
              <a:rPr sz="1950" i="1" baseline="-23504" dirty="0">
                <a:latin typeface="Times New Roman"/>
                <a:cs typeface="Times New Roman"/>
              </a:rPr>
              <a:t>i</a:t>
            </a:r>
            <a:r>
              <a:rPr sz="1950" i="1" spc="-97" baseline="-23504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,</a:t>
            </a:r>
            <a:r>
              <a:rPr sz="2250" spc="-285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a</a:t>
            </a:r>
            <a:r>
              <a:rPr sz="2250" i="1" spc="-305" dirty="0">
                <a:latin typeface="Times New Roman"/>
                <a:cs typeface="Times New Roman"/>
              </a:rPr>
              <a:t> </a:t>
            </a:r>
            <a:r>
              <a:rPr sz="1950" i="1" baseline="-23504" dirty="0">
                <a:latin typeface="Times New Roman"/>
                <a:cs typeface="Times New Roman"/>
              </a:rPr>
              <a:t>j</a:t>
            </a:r>
            <a:r>
              <a:rPr sz="1950" i="1" spc="532" baseline="-23504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</a:t>
            </a:r>
            <a:r>
              <a:rPr sz="2250" spc="-265" dirty="0">
                <a:latin typeface="Times New Roman"/>
                <a:cs typeface="Times New Roman"/>
              </a:rPr>
              <a:t> </a:t>
            </a:r>
            <a:r>
              <a:rPr sz="2250" i="1" spc="-55" dirty="0">
                <a:latin typeface="Times New Roman"/>
                <a:cs typeface="Times New Roman"/>
              </a:rPr>
              <a:t>b</a:t>
            </a:r>
            <a:r>
              <a:rPr sz="1950" i="1" spc="-82" baseline="-23504" dirty="0">
                <a:latin typeface="Times New Roman"/>
                <a:cs typeface="Times New Roman"/>
              </a:rPr>
              <a:t>i</a:t>
            </a:r>
            <a:r>
              <a:rPr sz="1950" i="1" spc="-89" baseline="-23504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,0}</a:t>
            </a:r>
            <a:endParaRPr sz="225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685"/>
              </a:spcBef>
              <a:buNone/>
            </a:pPr>
            <a:r>
              <a:rPr sz="2250" dirty="0">
                <a:latin typeface="Symbol"/>
                <a:cs typeface="Symbol"/>
              </a:rPr>
              <a:t></a:t>
            </a:r>
            <a:r>
              <a:rPr sz="2250" spc="-120" dirty="0">
                <a:latin typeface="Times New Roman"/>
                <a:cs typeface="Times New Roman"/>
              </a:rPr>
              <a:t> </a:t>
            </a:r>
            <a:r>
              <a:rPr sz="2250" i="1" spc="85" dirty="0">
                <a:latin typeface="Times New Roman"/>
                <a:cs typeface="Times New Roman"/>
              </a:rPr>
              <a:t>b</a:t>
            </a:r>
            <a:r>
              <a:rPr sz="1950" i="1" spc="127" baseline="-23504" dirty="0">
                <a:latin typeface="Times New Roman"/>
                <a:cs typeface="Times New Roman"/>
              </a:rPr>
              <a:t>j</a:t>
            </a:r>
            <a:r>
              <a:rPr sz="1950" i="1" spc="547" baseline="-23504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</a:t>
            </a:r>
            <a:r>
              <a:rPr sz="2250" spc="-229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b</a:t>
            </a:r>
            <a:r>
              <a:rPr sz="1950" i="1" baseline="-23504" dirty="0">
                <a:latin typeface="Times New Roman"/>
                <a:cs typeface="Times New Roman"/>
              </a:rPr>
              <a:t>i</a:t>
            </a:r>
            <a:r>
              <a:rPr sz="1950" i="1" spc="509" baseline="-23504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</a:t>
            </a:r>
            <a:r>
              <a:rPr sz="2250" spc="-195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a</a:t>
            </a:r>
            <a:r>
              <a:rPr sz="2250" i="1" spc="-300" dirty="0">
                <a:latin typeface="Times New Roman"/>
                <a:cs typeface="Times New Roman"/>
              </a:rPr>
              <a:t> </a:t>
            </a:r>
            <a:r>
              <a:rPr sz="1950" i="1" baseline="-23504" dirty="0">
                <a:latin typeface="Times New Roman"/>
                <a:cs typeface="Times New Roman"/>
              </a:rPr>
              <a:t>j</a:t>
            </a:r>
            <a:r>
              <a:rPr sz="1950" i="1" spc="547" baseline="-23504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</a:t>
            </a:r>
            <a:r>
              <a:rPr sz="2250" spc="-195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a</a:t>
            </a:r>
            <a:r>
              <a:rPr sz="1950" i="1" baseline="-23504" dirty="0">
                <a:latin typeface="Times New Roman"/>
                <a:cs typeface="Times New Roman"/>
              </a:rPr>
              <a:t>i</a:t>
            </a:r>
            <a:r>
              <a:rPr sz="1950" i="1" spc="509" baseline="-23504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</a:t>
            </a:r>
            <a:r>
              <a:rPr sz="2250" spc="-155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Times New Roman"/>
                <a:cs typeface="Times New Roman"/>
              </a:rPr>
              <a:t>max{</a:t>
            </a:r>
            <a:r>
              <a:rPr sz="2250" i="1" spc="-10" dirty="0">
                <a:latin typeface="Times New Roman"/>
                <a:cs typeface="Times New Roman"/>
              </a:rPr>
              <a:t>t</a:t>
            </a:r>
            <a:r>
              <a:rPr sz="2250" spc="-10" dirty="0">
                <a:latin typeface="Times New Roman"/>
                <a:cs typeface="Times New Roman"/>
              </a:rPr>
              <a:t>,</a:t>
            </a:r>
            <a:r>
              <a:rPr sz="2250" spc="-28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a</a:t>
            </a:r>
            <a:r>
              <a:rPr sz="1950" i="1" baseline="-23504" dirty="0">
                <a:latin typeface="Times New Roman"/>
                <a:cs typeface="Times New Roman"/>
              </a:rPr>
              <a:t>i</a:t>
            </a:r>
            <a:r>
              <a:rPr sz="1950" i="1" spc="509" baseline="-23504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</a:t>
            </a:r>
            <a:r>
              <a:rPr sz="2250" spc="-155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a</a:t>
            </a:r>
            <a:r>
              <a:rPr sz="2250" i="1" spc="-305" dirty="0">
                <a:latin typeface="Times New Roman"/>
                <a:cs typeface="Times New Roman"/>
              </a:rPr>
              <a:t> </a:t>
            </a:r>
            <a:r>
              <a:rPr sz="1950" i="1" baseline="-23504" dirty="0">
                <a:latin typeface="Times New Roman"/>
                <a:cs typeface="Times New Roman"/>
              </a:rPr>
              <a:t>j</a:t>
            </a:r>
            <a:r>
              <a:rPr sz="1950" i="1" spc="547" baseline="-23504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</a:t>
            </a:r>
            <a:r>
              <a:rPr sz="2250" spc="-270" dirty="0">
                <a:latin typeface="Times New Roman"/>
                <a:cs typeface="Times New Roman"/>
              </a:rPr>
              <a:t> </a:t>
            </a:r>
            <a:r>
              <a:rPr sz="2250" i="1" spc="-55" dirty="0">
                <a:latin typeface="Times New Roman"/>
                <a:cs typeface="Times New Roman"/>
              </a:rPr>
              <a:t>b</a:t>
            </a:r>
            <a:r>
              <a:rPr sz="1950" i="1" spc="-82" baseline="-23504" dirty="0">
                <a:latin typeface="Times New Roman"/>
                <a:cs typeface="Times New Roman"/>
              </a:rPr>
              <a:t>i</a:t>
            </a:r>
            <a:r>
              <a:rPr sz="1950" i="1" spc="-89" baseline="-23504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,</a:t>
            </a:r>
            <a:r>
              <a:rPr sz="2250" spc="-285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a</a:t>
            </a:r>
            <a:r>
              <a:rPr sz="1950" i="1" baseline="-23504" dirty="0">
                <a:latin typeface="Times New Roman"/>
                <a:cs typeface="Times New Roman"/>
              </a:rPr>
              <a:t>i</a:t>
            </a:r>
            <a:r>
              <a:rPr sz="1950" i="1" spc="-254" baseline="-23504" dirty="0">
                <a:latin typeface="Times New Roman"/>
                <a:cs typeface="Times New Roman"/>
              </a:rPr>
              <a:t> </a:t>
            </a:r>
            <a:r>
              <a:rPr sz="2250" spc="-50" dirty="0">
                <a:latin typeface="Times New Roman"/>
                <a:cs typeface="Times New Roman"/>
              </a:rPr>
              <a:t>}</a:t>
            </a:r>
            <a:endParaRPr sz="22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0828" y="2791325"/>
            <a:ext cx="420624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None/>
              <a:tabLst>
                <a:tab pos="528320" algn="l"/>
              </a:tabLst>
            </a:pPr>
            <a:r>
              <a:rPr sz="2250" dirty="0">
                <a:latin typeface="Symbol"/>
                <a:cs typeface="Symbol"/>
              </a:rPr>
              <a:t></a:t>
            </a:r>
            <a:r>
              <a:rPr sz="2250" spc="-110" dirty="0">
                <a:latin typeface="Times New Roman"/>
                <a:cs typeface="Times New Roman"/>
              </a:rPr>
              <a:t> </a:t>
            </a:r>
            <a:r>
              <a:rPr sz="2250" i="1" spc="-50" dirty="0">
                <a:latin typeface="Times New Roman"/>
                <a:cs typeface="Times New Roman"/>
              </a:rPr>
              <a:t>b</a:t>
            </a:r>
            <a:r>
              <a:rPr sz="2250" i="1" dirty="0">
                <a:latin typeface="Times New Roman"/>
                <a:cs typeface="Times New Roman"/>
              </a:rPr>
              <a:t>	</a:t>
            </a:r>
            <a:r>
              <a:rPr sz="2250" dirty="0">
                <a:latin typeface="Symbol"/>
                <a:cs typeface="Symbol"/>
              </a:rPr>
              <a:t></a:t>
            </a:r>
            <a:r>
              <a:rPr sz="2250" spc="-17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max{</a:t>
            </a:r>
            <a:r>
              <a:rPr sz="2250" i="1" dirty="0">
                <a:latin typeface="Times New Roman"/>
                <a:cs typeface="Times New Roman"/>
              </a:rPr>
              <a:t>b</a:t>
            </a:r>
            <a:r>
              <a:rPr sz="2250" i="1" spc="32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</a:t>
            </a:r>
            <a:r>
              <a:rPr sz="2250" spc="-165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max{</a:t>
            </a:r>
            <a:r>
              <a:rPr sz="2250" i="1" spc="-25" dirty="0">
                <a:latin typeface="Times New Roman"/>
                <a:cs typeface="Times New Roman"/>
              </a:rPr>
              <a:t>t</a:t>
            </a:r>
            <a:r>
              <a:rPr sz="2250" i="1" spc="-7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</a:t>
            </a:r>
            <a:r>
              <a:rPr sz="2250" spc="-195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a</a:t>
            </a:r>
            <a:r>
              <a:rPr sz="2250" i="1" spc="40" dirty="0">
                <a:latin typeface="Times New Roman"/>
                <a:cs typeface="Times New Roman"/>
              </a:rPr>
              <a:t> </a:t>
            </a:r>
            <a:r>
              <a:rPr sz="2250" spc="-45" dirty="0">
                <a:latin typeface="Times New Roman"/>
                <a:cs typeface="Times New Roman"/>
              </a:rPr>
              <a:t>,0}</a:t>
            </a:r>
            <a:r>
              <a:rPr sz="2250" spc="-35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</a:t>
            </a:r>
            <a:r>
              <a:rPr sz="2250" spc="-20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a</a:t>
            </a:r>
            <a:r>
              <a:rPr sz="2250" i="1" spc="345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,0}</a:t>
            </a:r>
            <a:endParaRPr sz="225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1786" y="2982666"/>
            <a:ext cx="120650" cy="21480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buNone/>
            </a:pPr>
            <a:r>
              <a:rPr sz="1300" i="1" spc="-25" dirty="0">
                <a:latin typeface="Times New Roman"/>
                <a:cs typeface="Times New Roman"/>
              </a:rPr>
              <a:t>ij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1078" y="2667421"/>
            <a:ext cx="1048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buNone/>
            </a:pPr>
            <a:r>
              <a:rPr sz="2400" spc="-10" dirty="0">
                <a:latin typeface="宋体"/>
                <a:cs typeface="宋体"/>
              </a:rPr>
              <a:t>其中，</a:t>
            </a:r>
            <a:r>
              <a:rPr sz="3375" i="1" spc="-37" baseline="-20987" dirty="0">
                <a:latin typeface="Times New Roman"/>
                <a:cs typeface="Times New Roman"/>
              </a:rPr>
              <a:t>t</a:t>
            </a:r>
            <a:endParaRPr sz="3375" baseline="-20987">
              <a:latin typeface="Times New Roman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0655" y="4869160"/>
            <a:ext cx="8473497" cy="1202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 lvl="0">
              <a:spcBef>
                <a:spcPts val="475"/>
              </a:spcBef>
              <a:buClr>
                <a:srgbClr val="4F81BD"/>
              </a:buClr>
              <a:buNone/>
            </a:pPr>
            <a:r>
              <a:rPr lang="zh-CN" altLang="en-US" sz="2400" spc="-10" dirty="0">
                <a:solidFill>
                  <a:srgbClr val="FF0000"/>
                </a:solidFill>
                <a:latin typeface="宋体"/>
                <a:cs typeface="宋体"/>
              </a:rPr>
              <a:t>交换作业</a:t>
            </a:r>
            <a:r>
              <a:rPr lang="en-US" altLang="zh-CN" sz="2400" dirty="0" err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zh-CN" altLang="en-US" sz="2400" spc="-10" dirty="0">
                <a:solidFill>
                  <a:srgbClr val="FF0000"/>
                </a:solidFill>
                <a:latin typeface="宋体"/>
                <a:cs typeface="宋体"/>
              </a:rPr>
              <a:t>和作业</a:t>
            </a:r>
            <a:r>
              <a:rPr lang="en-US" altLang="zh-CN"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r>
              <a:rPr lang="zh-CN" altLang="en-US" sz="2400" spc="-10" dirty="0">
                <a:solidFill>
                  <a:srgbClr val="FF0000"/>
                </a:solidFill>
                <a:latin typeface="宋体"/>
                <a:cs typeface="宋体"/>
              </a:rPr>
              <a:t>的加工顺序</a:t>
            </a:r>
            <a:r>
              <a:rPr lang="zh-CN" altLang="en-US" sz="2400" spc="-10" dirty="0">
                <a:latin typeface="宋体"/>
                <a:cs typeface="宋体"/>
              </a:rPr>
              <a:t>，得到作业集</a:t>
            </a:r>
            <a:r>
              <a:rPr lang="en-US" altLang="zh-CN" sz="2400" spc="-25" dirty="0">
                <a:latin typeface="Times New Roman"/>
                <a:cs typeface="Times New Roman"/>
              </a:rPr>
              <a:t>S</a:t>
            </a:r>
            <a:r>
              <a:rPr lang="zh-CN" altLang="en-US" sz="2400" spc="-15" dirty="0">
                <a:latin typeface="宋体"/>
                <a:cs typeface="宋体"/>
              </a:rPr>
              <a:t>的另一调度</a:t>
            </a:r>
            <a:r>
              <a:rPr lang="zh-CN" altLang="en-US" sz="2400" spc="-10" dirty="0" smtClean="0">
                <a:latin typeface="Symbol"/>
                <a:cs typeface="Symbol"/>
              </a:rPr>
              <a:t></a:t>
            </a:r>
            <a:r>
              <a:rPr lang="en-US" altLang="zh-CN" sz="2400" spc="-10" dirty="0" smtClean="0">
                <a:latin typeface="Times New Roman"/>
                <a:cs typeface="Times New Roman"/>
              </a:rPr>
              <a:t>’</a:t>
            </a:r>
            <a:r>
              <a:rPr lang="en-US" altLang="zh-CN" sz="2400" spc="-15" dirty="0" smtClean="0">
                <a:latin typeface="宋体"/>
                <a:cs typeface="宋体"/>
              </a:rPr>
              <a:t>,</a:t>
            </a:r>
            <a:r>
              <a:rPr lang="zh-CN" altLang="en-US" sz="2400" spc="-15" dirty="0" smtClean="0">
                <a:latin typeface="宋体"/>
                <a:cs typeface="宋体"/>
              </a:rPr>
              <a:t>它</a:t>
            </a:r>
            <a:r>
              <a:rPr lang="zh-CN" altLang="en-US" sz="2400" spc="-15" dirty="0">
                <a:latin typeface="宋体"/>
                <a:cs typeface="宋体"/>
              </a:rPr>
              <a:t>所</a:t>
            </a:r>
            <a:r>
              <a:rPr lang="zh-CN" altLang="en-US" sz="2400" dirty="0">
                <a:latin typeface="宋体"/>
                <a:cs typeface="宋体"/>
              </a:rPr>
              <a:t>需的加工时间为</a:t>
            </a:r>
            <a:r>
              <a:rPr lang="en-US" altLang="zh-CN" sz="2400" spc="-10" dirty="0">
                <a:latin typeface="Times New Roman"/>
                <a:cs typeface="Times New Roman"/>
              </a:rPr>
              <a:t>T’(</a:t>
            </a:r>
            <a:r>
              <a:rPr lang="en-US" altLang="zh-CN" sz="2400" spc="-10" dirty="0" err="1">
                <a:latin typeface="Times New Roman"/>
                <a:cs typeface="Times New Roman"/>
              </a:rPr>
              <a:t>S,t</a:t>
            </a:r>
            <a:r>
              <a:rPr lang="en-US" altLang="zh-CN" sz="2400" spc="-10" dirty="0">
                <a:latin typeface="Times New Roman"/>
                <a:cs typeface="Times New Roman"/>
              </a:rPr>
              <a:t>)=</a:t>
            </a:r>
            <a:r>
              <a:rPr lang="en-US" altLang="zh-CN" sz="2400" spc="-10" dirty="0" err="1">
                <a:latin typeface="Times New Roman"/>
                <a:cs typeface="Times New Roman"/>
              </a:rPr>
              <a:t>a</a:t>
            </a:r>
            <a:r>
              <a:rPr lang="en-US" altLang="zh-CN" sz="2400" spc="-15" baseline="-20833" dirty="0" err="1">
                <a:latin typeface="Times New Roman"/>
                <a:cs typeface="Times New Roman"/>
              </a:rPr>
              <a:t>i</a:t>
            </a:r>
            <a:r>
              <a:rPr lang="en-US" altLang="zh-CN" sz="2400" spc="-10" dirty="0" err="1">
                <a:latin typeface="Times New Roman"/>
                <a:cs typeface="Times New Roman"/>
              </a:rPr>
              <a:t>+a</a:t>
            </a:r>
            <a:r>
              <a:rPr lang="en-US" altLang="zh-CN" sz="2400" spc="-15" baseline="-20833" dirty="0" err="1">
                <a:latin typeface="Times New Roman"/>
                <a:cs typeface="Times New Roman"/>
              </a:rPr>
              <a:t>j</a:t>
            </a:r>
            <a:r>
              <a:rPr lang="en-US" altLang="zh-CN" sz="2400" spc="-10" dirty="0" err="1">
                <a:latin typeface="Times New Roman"/>
                <a:cs typeface="Times New Roman"/>
              </a:rPr>
              <a:t>+T</a:t>
            </a:r>
            <a:r>
              <a:rPr lang="en-US" altLang="zh-CN" sz="2400" spc="-10" dirty="0">
                <a:latin typeface="Times New Roman"/>
                <a:cs typeface="Times New Roman"/>
              </a:rPr>
              <a:t>(S-{</a:t>
            </a:r>
            <a:r>
              <a:rPr lang="en-US" altLang="zh-CN" sz="2400" spc="-10" dirty="0" err="1">
                <a:latin typeface="Times New Roman"/>
                <a:cs typeface="Times New Roman"/>
              </a:rPr>
              <a:t>i,j</a:t>
            </a:r>
            <a:r>
              <a:rPr lang="en-US" altLang="zh-CN" sz="2400" spc="-10" dirty="0">
                <a:latin typeface="Times New Roman"/>
                <a:cs typeface="Times New Roman"/>
              </a:rPr>
              <a:t>},</a:t>
            </a:r>
            <a:r>
              <a:rPr lang="en-US" altLang="zh-CN" sz="2400" spc="-10" dirty="0" err="1">
                <a:latin typeface="Times New Roman"/>
                <a:cs typeface="Times New Roman"/>
              </a:rPr>
              <a:t>t</a:t>
            </a:r>
            <a:r>
              <a:rPr lang="en-US" altLang="zh-CN" sz="2400" spc="-15" baseline="-20833" dirty="0" err="1">
                <a:latin typeface="Times New Roman"/>
                <a:cs typeface="Times New Roman"/>
              </a:rPr>
              <a:t>ji</a:t>
            </a:r>
            <a:r>
              <a:rPr lang="en-US" altLang="zh-CN" sz="2400" spc="-10" dirty="0">
                <a:latin typeface="Times New Roman"/>
                <a:cs typeface="Times New Roman"/>
              </a:rPr>
              <a:t>)</a:t>
            </a:r>
            <a:endParaRPr lang="en-US" altLang="zh-CN" sz="2400" dirty="0">
              <a:latin typeface="Times New Roman"/>
              <a:cs typeface="Times New Roman"/>
            </a:endParaRPr>
          </a:p>
          <a:p>
            <a:pPr marL="38100" lvl="0">
              <a:lnSpc>
                <a:spcPts val="2875"/>
              </a:lnSpc>
              <a:spcBef>
                <a:spcPts val="10"/>
              </a:spcBef>
              <a:buClr>
                <a:srgbClr val="4F81BD"/>
              </a:buClr>
              <a:buNone/>
            </a:pPr>
            <a:r>
              <a:rPr lang="zh-CN" altLang="en-US" sz="2400" spc="-210" dirty="0">
                <a:latin typeface="宋体"/>
                <a:cs typeface="宋体"/>
              </a:rPr>
              <a:t>其中，</a:t>
            </a:r>
            <a:r>
              <a:rPr lang="en-US" altLang="zh-CN" sz="2150" i="1" spc="10" dirty="0">
                <a:latin typeface="Times New Roman"/>
                <a:cs typeface="Times New Roman"/>
              </a:rPr>
              <a:t>t</a:t>
            </a:r>
            <a:r>
              <a:rPr lang="en-US" altLang="zh-CN" sz="2150" i="1" spc="-175" dirty="0">
                <a:latin typeface="Times New Roman"/>
                <a:cs typeface="Times New Roman"/>
              </a:rPr>
              <a:t> </a:t>
            </a:r>
            <a:r>
              <a:rPr lang="en-US" altLang="zh-CN" sz="1875" i="1" baseline="-24444" dirty="0" err="1">
                <a:latin typeface="Times New Roman"/>
                <a:cs typeface="Times New Roman"/>
              </a:rPr>
              <a:t>ji</a:t>
            </a:r>
            <a:r>
              <a:rPr lang="en-US" altLang="zh-CN" sz="1875" i="1" spc="217" baseline="-24444" dirty="0">
                <a:latin typeface="Times New Roman"/>
                <a:cs typeface="Times New Roman"/>
              </a:rPr>
              <a:t>  </a:t>
            </a:r>
            <a:r>
              <a:rPr lang="en-US" altLang="zh-CN" sz="2150" spc="55" dirty="0">
                <a:latin typeface="Symbol"/>
                <a:cs typeface="Symbol"/>
              </a:rPr>
              <a:t></a:t>
            </a:r>
            <a:r>
              <a:rPr lang="en-US" altLang="zh-CN" sz="2150" spc="-65" dirty="0">
                <a:latin typeface="Times New Roman"/>
                <a:cs typeface="Times New Roman"/>
              </a:rPr>
              <a:t> </a:t>
            </a:r>
            <a:r>
              <a:rPr lang="en-US" altLang="zh-CN" sz="2150" i="1" spc="125" dirty="0" err="1">
                <a:latin typeface="Times New Roman"/>
                <a:cs typeface="Times New Roman"/>
              </a:rPr>
              <a:t>b</a:t>
            </a:r>
            <a:r>
              <a:rPr lang="en-US" altLang="zh-CN" sz="1875" i="1" spc="187" baseline="-24444" dirty="0" err="1">
                <a:latin typeface="Times New Roman"/>
                <a:cs typeface="Times New Roman"/>
              </a:rPr>
              <a:t>j</a:t>
            </a:r>
            <a:r>
              <a:rPr lang="en-US" altLang="zh-CN" sz="1875" i="1" spc="712" baseline="-24444" dirty="0">
                <a:latin typeface="Times New Roman"/>
                <a:cs typeface="Times New Roman"/>
              </a:rPr>
              <a:t> </a:t>
            </a:r>
            <a:r>
              <a:rPr lang="en-US" altLang="zh-CN" sz="2150" spc="55" dirty="0">
                <a:latin typeface="Symbol"/>
                <a:cs typeface="Symbol"/>
              </a:rPr>
              <a:t></a:t>
            </a:r>
            <a:r>
              <a:rPr lang="en-US" altLang="zh-CN" sz="2150" spc="-160" dirty="0">
                <a:latin typeface="Times New Roman"/>
                <a:cs typeface="Times New Roman"/>
              </a:rPr>
              <a:t> </a:t>
            </a:r>
            <a:r>
              <a:rPr lang="en-US" altLang="zh-CN" sz="2150" i="1" dirty="0">
                <a:latin typeface="Times New Roman"/>
                <a:cs typeface="Times New Roman"/>
              </a:rPr>
              <a:t>b</a:t>
            </a:r>
            <a:r>
              <a:rPr lang="en-US" altLang="zh-CN" sz="1875" i="1" baseline="-24444" dirty="0">
                <a:latin typeface="Times New Roman"/>
                <a:cs typeface="Times New Roman"/>
              </a:rPr>
              <a:t>i</a:t>
            </a:r>
            <a:r>
              <a:rPr lang="en-US" altLang="zh-CN" sz="1875" i="1" spc="682" baseline="-24444" dirty="0">
                <a:latin typeface="Times New Roman"/>
                <a:cs typeface="Times New Roman"/>
              </a:rPr>
              <a:t> </a:t>
            </a:r>
            <a:r>
              <a:rPr lang="en-US" altLang="zh-CN" sz="2150" spc="55" dirty="0">
                <a:latin typeface="Symbol"/>
                <a:cs typeface="Symbol"/>
              </a:rPr>
              <a:t></a:t>
            </a:r>
            <a:r>
              <a:rPr lang="en-US" altLang="zh-CN" sz="2150" spc="-130" dirty="0">
                <a:latin typeface="Times New Roman"/>
                <a:cs typeface="Times New Roman"/>
              </a:rPr>
              <a:t> </a:t>
            </a:r>
            <a:r>
              <a:rPr lang="en-US" altLang="zh-CN" sz="2150" i="1" spc="50" dirty="0">
                <a:latin typeface="Times New Roman"/>
                <a:cs typeface="Times New Roman"/>
              </a:rPr>
              <a:t>a</a:t>
            </a:r>
            <a:r>
              <a:rPr lang="en-US" altLang="zh-CN" sz="2150" i="1" spc="-240" dirty="0">
                <a:latin typeface="Times New Roman"/>
                <a:cs typeface="Times New Roman"/>
              </a:rPr>
              <a:t> </a:t>
            </a:r>
            <a:r>
              <a:rPr lang="en-US" altLang="zh-CN" sz="1875" i="1" baseline="-24444" dirty="0">
                <a:latin typeface="Times New Roman"/>
                <a:cs typeface="Times New Roman"/>
              </a:rPr>
              <a:t>j</a:t>
            </a:r>
            <a:r>
              <a:rPr lang="en-US" altLang="zh-CN" sz="1875" i="1" spc="712" baseline="-24444" dirty="0">
                <a:latin typeface="Times New Roman"/>
                <a:cs typeface="Times New Roman"/>
              </a:rPr>
              <a:t> </a:t>
            </a:r>
            <a:r>
              <a:rPr lang="en-US" altLang="zh-CN" sz="2150" spc="55" dirty="0">
                <a:latin typeface="Symbol"/>
                <a:cs typeface="Symbol"/>
              </a:rPr>
              <a:t></a:t>
            </a:r>
            <a:r>
              <a:rPr lang="en-US" altLang="zh-CN" sz="2150" spc="-130" dirty="0">
                <a:latin typeface="Times New Roman"/>
                <a:cs typeface="Times New Roman"/>
              </a:rPr>
              <a:t> </a:t>
            </a:r>
            <a:r>
              <a:rPr lang="en-US" altLang="zh-CN" sz="2150" i="1" dirty="0" err="1">
                <a:latin typeface="Times New Roman"/>
                <a:cs typeface="Times New Roman"/>
              </a:rPr>
              <a:t>a</a:t>
            </a:r>
            <a:r>
              <a:rPr lang="en-US" altLang="zh-CN" sz="1875" i="1" baseline="-24444" dirty="0" err="1">
                <a:latin typeface="Times New Roman"/>
                <a:cs typeface="Times New Roman"/>
              </a:rPr>
              <a:t>i</a:t>
            </a:r>
            <a:r>
              <a:rPr lang="en-US" altLang="zh-CN" sz="1875" i="1" spc="690" baseline="-24444" dirty="0">
                <a:latin typeface="Times New Roman"/>
                <a:cs typeface="Times New Roman"/>
              </a:rPr>
              <a:t> </a:t>
            </a:r>
            <a:r>
              <a:rPr lang="en-US" altLang="zh-CN" sz="2150" spc="55" dirty="0">
                <a:latin typeface="Symbol"/>
                <a:cs typeface="Symbol"/>
              </a:rPr>
              <a:t></a:t>
            </a:r>
            <a:r>
              <a:rPr lang="en-US" altLang="zh-CN" sz="2150" spc="-105" dirty="0">
                <a:latin typeface="Times New Roman"/>
                <a:cs typeface="Times New Roman"/>
              </a:rPr>
              <a:t> </a:t>
            </a:r>
            <a:r>
              <a:rPr lang="en-US" altLang="zh-CN" sz="2150" spc="-10" dirty="0">
                <a:latin typeface="Times New Roman"/>
                <a:cs typeface="Times New Roman"/>
              </a:rPr>
              <a:t>max{</a:t>
            </a:r>
            <a:r>
              <a:rPr lang="en-US" altLang="zh-CN" sz="2150" i="1" spc="-10" dirty="0">
                <a:latin typeface="Times New Roman"/>
                <a:cs typeface="Times New Roman"/>
              </a:rPr>
              <a:t>t</a:t>
            </a:r>
            <a:r>
              <a:rPr lang="en-US" altLang="zh-CN" sz="2150" spc="-145" dirty="0">
                <a:latin typeface="Times New Roman"/>
                <a:cs typeface="Times New Roman"/>
              </a:rPr>
              <a:t>, </a:t>
            </a:r>
            <a:r>
              <a:rPr lang="en-US" altLang="zh-CN" sz="2150" i="1" dirty="0" err="1">
                <a:latin typeface="Times New Roman"/>
                <a:cs typeface="Times New Roman"/>
              </a:rPr>
              <a:t>a</a:t>
            </a:r>
            <a:r>
              <a:rPr lang="en-US" altLang="zh-CN" sz="1875" i="1" baseline="-24444" dirty="0" err="1">
                <a:latin typeface="Times New Roman"/>
                <a:cs typeface="Times New Roman"/>
              </a:rPr>
              <a:t>i</a:t>
            </a:r>
            <a:r>
              <a:rPr lang="en-US" altLang="zh-CN" sz="1875" i="1" spc="675" baseline="-24444" dirty="0">
                <a:latin typeface="Times New Roman"/>
                <a:cs typeface="Times New Roman"/>
              </a:rPr>
              <a:t> </a:t>
            </a:r>
            <a:r>
              <a:rPr lang="en-US" altLang="zh-CN" sz="2150" spc="55" dirty="0">
                <a:latin typeface="Symbol"/>
                <a:cs typeface="Symbol"/>
              </a:rPr>
              <a:t></a:t>
            </a:r>
            <a:r>
              <a:rPr lang="en-US" altLang="zh-CN" sz="2150" spc="-95" dirty="0">
                <a:latin typeface="Times New Roman"/>
                <a:cs typeface="Times New Roman"/>
              </a:rPr>
              <a:t> </a:t>
            </a:r>
            <a:r>
              <a:rPr lang="en-US" altLang="zh-CN" sz="2150" i="1" spc="50" dirty="0">
                <a:latin typeface="Times New Roman"/>
                <a:cs typeface="Times New Roman"/>
              </a:rPr>
              <a:t>a</a:t>
            </a:r>
            <a:r>
              <a:rPr lang="en-US" altLang="zh-CN" sz="2150" i="1" spc="-240" dirty="0">
                <a:latin typeface="Times New Roman"/>
                <a:cs typeface="Times New Roman"/>
              </a:rPr>
              <a:t> </a:t>
            </a:r>
            <a:r>
              <a:rPr lang="en-US" altLang="zh-CN" sz="1875" i="1" baseline="-24444" dirty="0">
                <a:latin typeface="Times New Roman"/>
                <a:cs typeface="Times New Roman"/>
              </a:rPr>
              <a:t>j</a:t>
            </a:r>
            <a:r>
              <a:rPr lang="en-US" altLang="zh-CN" sz="1875" i="1" spc="727" baseline="-24444" dirty="0">
                <a:latin typeface="Times New Roman"/>
                <a:cs typeface="Times New Roman"/>
              </a:rPr>
              <a:t> </a:t>
            </a:r>
            <a:r>
              <a:rPr lang="en-US" altLang="zh-CN" sz="2150" spc="55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r>
              <a:rPr lang="en-US" altLang="zh-CN" sz="2150" spc="-2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150" i="1" spc="125" dirty="0" err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lang="en-US" altLang="zh-CN" sz="1875" i="1" spc="187" baseline="-24444" dirty="0" err="1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r>
              <a:rPr lang="en-US" altLang="zh-CN" sz="1875" i="1" spc="44" baseline="-2444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150" spc="-140" dirty="0">
                <a:latin typeface="Times New Roman"/>
                <a:cs typeface="Times New Roman"/>
              </a:rPr>
              <a:t>, </a:t>
            </a:r>
            <a:r>
              <a:rPr lang="en-US" altLang="zh-CN" sz="2150" i="1" spc="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altLang="zh-CN" sz="2150" i="1" spc="-2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75" i="1" baseline="-24444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r>
              <a:rPr lang="en-US" altLang="zh-CN" sz="1875" i="1" spc="-112" baseline="-2444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150" spc="-50" dirty="0">
                <a:latin typeface="Times New Roman"/>
                <a:cs typeface="Times New Roman"/>
              </a:rPr>
              <a:t>}</a:t>
            </a:r>
            <a:endParaRPr lang="en-US" altLang="zh-CN" sz="21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711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30006" y="6456679"/>
            <a:ext cx="1778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None/>
            </a:pPr>
            <a:r>
              <a:rPr sz="1200" spc="-25" dirty="0">
                <a:latin typeface="Times New Roman"/>
                <a:cs typeface="Times New Roman"/>
              </a:rPr>
              <a:t>20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0168" y="147320"/>
            <a:ext cx="827432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宋体"/>
                <a:cs typeface="宋体"/>
              </a:rPr>
              <a:t>流水作业调度的</a:t>
            </a:r>
            <a:r>
              <a:rPr spc="-10" dirty="0">
                <a:latin typeface="Times New Roman"/>
                <a:cs typeface="Times New Roman"/>
              </a:rPr>
              <a:t>Johnson</a:t>
            </a:r>
            <a:r>
              <a:rPr spc="-25" dirty="0">
                <a:latin typeface="宋体"/>
                <a:cs typeface="宋体"/>
              </a:rPr>
              <a:t>法则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16471" y="1936388"/>
            <a:ext cx="8432165" cy="4106509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8100">
              <a:lnSpc>
                <a:spcPts val="2620"/>
              </a:lnSpc>
              <a:buNone/>
            </a:pPr>
            <a:r>
              <a:rPr sz="2400" dirty="0" err="1" smtClean="0">
                <a:latin typeface="宋体"/>
                <a:cs typeface="宋体"/>
              </a:rPr>
              <a:t>当作业</a:t>
            </a:r>
            <a:r>
              <a:rPr sz="2400" dirty="0" err="1">
                <a:latin typeface="Times New Roman"/>
                <a:cs typeface="Times New Roman"/>
              </a:rPr>
              <a:t>i</a:t>
            </a:r>
            <a:r>
              <a:rPr sz="2400" dirty="0" err="1">
                <a:latin typeface="宋体"/>
                <a:cs typeface="宋体"/>
              </a:rPr>
              <a:t>和</a:t>
            </a:r>
            <a:r>
              <a:rPr sz="2400" dirty="0" err="1">
                <a:latin typeface="Times New Roman"/>
                <a:cs typeface="Times New Roman"/>
              </a:rPr>
              <a:t>j</a:t>
            </a:r>
            <a:r>
              <a:rPr sz="2400" dirty="0" err="1">
                <a:latin typeface="宋体"/>
                <a:cs typeface="宋体"/>
              </a:rPr>
              <a:t>满足</a:t>
            </a:r>
            <a:r>
              <a:rPr sz="2400" spc="-20" dirty="0" err="1">
                <a:latin typeface="Times New Roman"/>
                <a:cs typeface="Times New Roman"/>
              </a:rPr>
              <a:t>Johnson</a:t>
            </a:r>
            <a:r>
              <a:rPr sz="2400" spc="-10" dirty="0" err="1">
                <a:latin typeface="宋体"/>
                <a:cs typeface="宋体"/>
              </a:rPr>
              <a:t>不等式时，有</a:t>
            </a:r>
            <a:endParaRPr sz="2400" dirty="0">
              <a:latin typeface="宋体"/>
              <a:cs typeface="宋体"/>
            </a:endParaRPr>
          </a:p>
          <a:p>
            <a:pPr marL="1137285">
              <a:lnSpc>
                <a:spcPts val="2085"/>
              </a:lnSpc>
              <a:buNone/>
            </a:pPr>
            <a:r>
              <a:rPr sz="1950" spc="-20" dirty="0">
                <a:latin typeface="Times New Roman"/>
                <a:cs typeface="Times New Roman"/>
              </a:rPr>
              <a:t>max{</a:t>
            </a:r>
            <a:r>
              <a:rPr sz="1950" spc="-20" dirty="0">
                <a:latin typeface="Symbol"/>
                <a:cs typeface="Symbol"/>
              </a:rPr>
              <a:t></a:t>
            </a:r>
            <a:r>
              <a:rPr sz="1950" i="1" spc="-20" dirty="0">
                <a:latin typeface="Times New Roman"/>
                <a:cs typeface="Times New Roman"/>
              </a:rPr>
              <a:t>b</a:t>
            </a:r>
            <a:r>
              <a:rPr sz="1725" i="1" spc="-30" baseline="-24154" dirty="0">
                <a:latin typeface="Times New Roman"/>
                <a:cs typeface="Times New Roman"/>
              </a:rPr>
              <a:t>i</a:t>
            </a:r>
            <a:r>
              <a:rPr sz="1725" i="1" spc="7" baseline="-24154" dirty="0">
                <a:latin typeface="Times New Roman"/>
                <a:cs typeface="Times New Roman"/>
              </a:rPr>
              <a:t> </a:t>
            </a:r>
            <a:r>
              <a:rPr sz="1950" spc="90" dirty="0">
                <a:latin typeface="Times New Roman"/>
                <a:cs typeface="Times New Roman"/>
              </a:rPr>
              <a:t>,</a:t>
            </a:r>
            <a:r>
              <a:rPr sz="1950" spc="90" dirty="0">
                <a:latin typeface="Symbol"/>
                <a:cs typeface="Symbol"/>
              </a:rPr>
              <a:t></a:t>
            </a:r>
            <a:r>
              <a:rPr sz="1950" i="1" spc="90" dirty="0">
                <a:latin typeface="Times New Roman"/>
                <a:cs typeface="Times New Roman"/>
              </a:rPr>
              <a:t>a</a:t>
            </a:r>
            <a:r>
              <a:rPr sz="1725" i="1" spc="135" baseline="-24154" dirty="0">
                <a:latin typeface="Times New Roman"/>
                <a:cs typeface="Times New Roman"/>
              </a:rPr>
              <a:t>j</a:t>
            </a:r>
            <a:r>
              <a:rPr sz="1725" i="1" spc="-142" baseline="-2415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}</a:t>
            </a:r>
            <a:r>
              <a:rPr sz="1950" spc="-12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</a:t>
            </a:r>
            <a:r>
              <a:rPr sz="1950" spc="9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max{</a:t>
            </a:r>
            <a:r>
              <a:rPr sz="1950" dirty="0">
                <a:latin typeface="Symbol"/>
                <a:cs typeface="Symbol"/>
              </a:rPr>
              <a:t></a:t>
            </a:r>
            <a:r>
              <a:rPr sz="1950" i="1" dirty="0">
                <a:latin typeface="Times New Roman"/>
                <a:cs typeface="Times New Roman"/>
              </a:rPr>
              <a:t>b</a:t>
            </a:r>
            <a:r>
              <a:rPr sz="1725" i="1" baseline="-24154" dirty="0">
                <a:latin typeface="Times New Roman"/>
                <a:cs typeface="Times New Roman"/>
              </a:rPr>
              <a:t>j</a:t>
            </a:r>
            <a:r>
              <a:rPr sz="1725" i="1" spc="60" baseline="-2415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,</a:t>
            </a:r>
            <a:r>
              <a:rPr sz="1950" dirty="0">
                <a:latin typeface="Symbol"/>
                <a:cs typeface="Symbol"/>
              </a:rPr>
              <a:t></a:t>
            </a:r>
            <a:r>
              <a:rPr sz="1950" i="1" dirty="0">
                <a:latin typeface="Times New Roman"/>
                <a:cs typeface="Times New Roman"/>
              </a:rPr>
              <a:t>a</a:t>
            </a:r>
            <a:r>
              <a:rPr sz="1725" i="1" baseline="-24154" dirty="0">
                <a:latin typeface="Times New Roman"/>
                <a:cs typeface="Times New Roman"/>
              </a:rPr>
              <a:t>i</a:t>
            </a:r>
            <a:r>
              <a:rPr sz="1725" i="1" spc="-172" baseline="-24154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Times New Roman"/>
                <a:cs typeface="Times New Roman"/>
              </a:rPr>
              <a:t>}</a:t>
            </a:r>
            <a:endParaRPr sz="1950" dirty="0">
              <a:latin typeface="Times New Roman"/>
              <a:cs typeface="Times New Roman"/>
            </a:endParaRPr>
          </a:p>
          <a:p>
            <a:pPr marL="1137285" marR="2415540">
              <a:lnSpc>
                <a:spcPct val="139000"/>
              </a:lnSpc>
              <a:buNone/>
            </a:pPr>
            <a:r>
              <a:rPr sz="1950" i="1" dirty="0">
                <a:latin typeface="Times New Roman"/>
                <a:cs typeface="Times New Roman"/>
              </a:rPr>
              <a:t>a</a:t>
            </a:r>
            <a:r>
              <a:rPr sz="1725" i="1" baseline="-24154" dirty="0">
                <a:latin typeface="Times New Roman"/>
                <a:cs typeface="Times New Roman"/>
              </a:rPr>
              <a:t>i</a:t>
            </a:r>
            <a:r>
              <a:rPr sz="1725" i="1" spc="509" baseline="-2415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</a:t>
            </a:r>
            <a:r>
              <a:rPr sz="1950" spc="-9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a</a:t>
            </a:r>
            <a:r>
              <a:rPr sz="1950" i="1" spc="-235" dirty="0">
                <a:latin typeface="Times New Roman"/>
                <a:cs typeface="Times New Roman"/>
              </a:rPr>
              <a:t> </a:t>
            </a:r>
            <a:r>
              <a:rPr sz="1725" i="1" baseline="-24154" dirty="0">
                <a:latin typeface="Times New Roman"/>
                <a:cs typeface="Times New Roman"/>
              </a:rPr>
              <a:t>j</a:t>
            </a:r>
            <a:r>
              <a:rPr sz="1725" i="1" spc="547" baseline="-2415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</a:t>
            </a:r>
            <a:r>
              <a:rPr sz="1950" spc="-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Times New Roman"/>
                <a:cs typeface="Times New Roman"/>
              </a:rPr>
              <a:t>max{</a:t>
            </a:r>
            <a:r>
              <a:rPr sz="1950" spc="-20" dirty="0">
                <a:latin typeface="Symbol"/>
                <a:cs typeface="Symbol"/>
              </a:rPr>
              <a:t></a:t>
            </a:r>
            <a:r>
              <a:rPr sz="1950" i="1" spc="-20" dirty="0">
                <a:latin typeface="Times New Roman"/>
                <a:cs typeface="Times New Roman"/>
              </a:rPr>
              <a:t>b</a:t>
            </a:r>
            <a:r>
              <a:rPr sz="1725" i="1" spc="-30" baseline="-24154" dirty="0">
                <a:latin typeface="Times New Roman"/>
                <a:cs typeface="Times New Roman"/>
              </a:rPr>
              <a:t>i</a:t>
            </a:r>
            <a:r>
              <a:rPr sz="1725" i="1" spc="-52" baseline="-24154" dirty="0">
                <a:latin typeface="Times New Roman"/>
                <a:cs typeface="Times New Roman"/>
              </a:rPr>
              <a:t> </a:t>
            </a:r>
            <a:r>
              <a:rPr sz="1950" spc="90" dirty="0">
                <a:latin typeface="Times New Roman"/>
                <a:cs typeface="Times New Roman"/>
              </a:rPr>
              <a:t>,</a:t>
            </a:r>
            <a:r>
              <a:rPr sz="1950" spc="90" dirty="0">
                <a:latin typeface="Symbol"/>
                <a:cs typeface="Symbol"/>
              </a:rPr>
              <a:t></a:t>
            </a:r>
            <a:r>
              <a:rPr sz="1950" i="1" spc="90" dirty="0">
                <a:latin typeface="Times New Roman"/>
                <a:cs typeface="Times New Roman"/>
              </a:rPr>
              <a:t>a</a:t>
            </a:r>
            <a:r>
              <a:rPr sz="1725" i="1" spc="135" baseline="-24154" dirty="0">
                <a:latin typeface="Times New Roman"/>
                <a:cs typeface="Times New Roman"/>
              </a:rPr>
              <a:t>j</a:t>
            </a:r>
            <a:r>
              <a:rPr sz="1725" i="1" spc="-179" baseline="-2415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}</a:t>
            </a:r>
            <a:r>
              <a:rPr sz="1950" spc="-17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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a</a:t>
            </a:r>
            <a:r>
              <a:rPr sz="1725" i="1" baseline="-24154" dirty="0">
                <a:latin typeface="Times New Roman"/>
                <a:cs typeface="Times New Roman"/>
              </a:rPr>
              <a:t>i</a:t>
            </a:r>
            <a:r>
              <a:rPr sz="1725" i="1" spc="509" baseline="-2415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</a:t>
            </a:r>
            <a:r>
              <a:rPr sz="1950" spc="-9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a</a:t>
            </a:r>
            <a:r>
              <a:rPr sz="1950" i="1" spc="-235" dirty="0">
                <a:latin typeface="Times New Roman"/>
                <a:cs typeface="Times New Roman"/>
              </a:rPr>
              <a:t> </a:t>
            </a:r>
            <a:r>
              <a:rPr sz="1725" i="1" baseline="-24154" dirty="0">
                <a:latin typeface="Times New Roman"/>
                <a:cs typeface="Times New Roman"/>
              </a:rPr>
              <a:t>j</a:t>
            </a:r>
            <a:r>
              <a:rPr sz="1725" i="1" spc="547" baseline="-2415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</a:t>
            </a:r>
            <a:r>
              <a:rPr sz="1950" spc="-8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max{</a:t>
            </a:r>
            <a:r>
              <a:rPr sz="1950" dirty="0">
                <a:latin typeface="Symbol"/>
                <a:cs typeface="Symbol"/>
              </a:rPr>
              <a:t></a:t>
            </a:r>
            <a:r>
              <a:rPr sz="1950" i="1" dirty="0">
                <a:latin typeface="Times New Roman"/>
                <a:cs typeface="Times New Roman"/>
              </a:rPr>
              <a:t>b</a:t>
            </a:r>
            <a:r>
              <a:rPr sz="1725" i="1" baseline="-24154" dirty="0">
                <a:latin typeface="Times New Roman"/>
                <a:cs typeface="Times New Roman"/>
              </a:rPr>
              <a:t>j</a:t>
            </a:r>
            <a:r>
              <a:rPr sz="1725" i="1" spc="-15" baseline="-2415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,</a:t>
            </a:r>
            <a:r>
              <a:rPr sz="1950" dirty="0">
                <a:latin typeface="Symbol"/>
                <a:cs typeface="Symbol"/>
              </a:rPr>
              <a:t></a:t>
            </a:r>
            <a:r>
              <a:rPr sz="1950" i="1" dirty="0">
                <a:latin typeface="Times New Roman"/>
                <a:cs typeface="Times New Roman"/>
              </a:rPr>
              <a:t>a</a:t>
            </a:r>
            <a:r>
              <a:rPr sz="1725" i="1" baseline="-24154" dirty="0">
                <a:latin typeface="Times New Roman"/>
                <a:cs typeface="Times New Roman"/>
              </a:rPr>
              <a:t>i</a:t>
            </a:r>
            <a:r>
              <a:rPr sz="1725" i="1" spc="-209" baseline="-24154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Times New Roman"/>
                <a:cs typeface="Times New Roman"/>
              </a:rPr>
              <a:t>} </a:t>
            </a:r>
            <a:r>
              <a:rPr sz="1950" dirty="0">
                <a:latin typeface="Times New Roman"/>
                <a:cs typeface="Times New Roman"/>
              </a:rPr>
              <a:t>max{</a:t>
            </a:r>
            <a:r>
              <a:rPr sz="1950" i="1" dirty="0">
                <a:latin typeface="Times New Roman"/>
                <a:cs typeface="Times New Roman"/>
              </a:rPr>
              <a:t>a</a:t>
            </a:r>
            <a:r>
              <a:rPr sz="1725" i="1" baseline="-24154" dirty="0">
                <a:latin typeface="Times New Roman"/>
                <a:cs typeface="Times New Roman"/>
              </a:rPr>
              <a:t>i</a:t>
            </a:r>
            <a:r>
              <a:rPr sz="1725" i="1" spc="457" baseline="-2415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</a:t>
            </a:r>
            <a:r>
              <a:rPr sz="1950" spc="-11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a</a:t>
            </a:r>
            <a:r>
              <a:rPr sz="1950" i="1" spc="-250" dirty="0">
                <a:latin typeface="Times New Roman"/>
                <a:cs typeface="Times New Roman"/>
              </a:rPr>
              <a:t> </a:t>
            </a:r>
            <a:r>
              <a:rPr sz="1725" i="1" baseline="-24154" dirty="0">
                <a:latin typeface="Times New Roman"/>
                <a:cs typeface="Times New Roman"/>
              </a:rPr>
              <a:t>j</a:t>
            </a:r>
            <a:r>
              <a:rPr sz="1725" i="1" spc="509" baseline="-2415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</a:t>
            </a:r>
            <a:r>
              <a:rPr sz="1950" spc="-215" dirty="0">
                <a:latin typeface="Times New Roman"/>
                <a:cs typeface="Times New Roman"/>
              </a:rPr>
              <a:t> </a:t>
            </a:r>
            <a:r>
              <a:rPr sz="1950" i="1" spc="-45" dirty="0">
                <a:latin typeface="Times New Roman"/>
                <a:cs typeface="Times New Roman"/>
              </a:rPr>
              <a:t>b</a:t>
            </a:r>
            <a:r>
              <a:rPr sz="1725" i="1" spc="-67" baseline="-24154" dirty="0">
                <a:latin typeface="Times New Roman"/>
                <a:cs typeface="Times New Roman"/>
              </a:rPr>
              <a:t>i </a:t>
            </a:r>
            <a:r>
              <a:rPr sz="1950" dirty="0">
                <a:latin typeface="Times New Roman"/>
                <a:cs typeface="Times New Roman"/>
              </a:rPr>
              <a:t>,</a:t>
            </a:r>
            <a:r>
              <a:rPr sz="1950" spc="-235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a</a:t>
            </a:r>
            <a:r>
              <a:rPr sz="1725" i="1" baseline="-24154" dirty="0">
                <a:latin typeface="Times New Roman"/>
                <a:cs typeface="Times New Roman"/>
              </a:rPr>
              <a:t>i</a:t>
            </a:r>
            <a:r>
              <a:rPr sz="1725" i="1" spc="-217" baseline="-2415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}</a:t>
            </a:r>
            <a:r>
              <a:rPr sz="1950" spc="-20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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max{</a:t>
            </a:r>
            <a:r>
              <a:rPr sz="1950" i="1" dirty="0">
                <a:latin typeface="Times New Roman"/>
                <a:cs typeface="Times New Roman"/>
              </a:rPr>
              <a:t>a</a:t>
            </a:r>
            <a:r>
              <a:rPr sz="1725" i="1" baseline="-24154" dirty="0">
                <a:latin typeface="Times New Roman"/>
                <a:cs typeface="Times New Roman"/>
              </a:rPr>
              <a:t>i</a:t>
            </a:r>
            <a:r>
              <a:rPr sz="1725" i="1" spc="465" baseline="-2415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</a:t>
            </a:r>
            <a:r>
              <a:rPr sz="1950" spc="-11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a</a:t>
            </a:r>
            <a:r>
              <a:rPr sz="1950" i="1" spc="-250" dirty="0">
                <a:latin typeface="Times New Roman"/>
                <a:cs typeface="Times New Roman"/>
              </a:rPr>
              <a:t> </a:t>
            </a:r>
            <a:r>
              <a:rPr sz="1725" i="1" baseline="-24154" dirty="0">
                <a:latin typeface="Times New Roman"/>
                <a:cs typeface="Times New Roman"/>
              </a:rPr>
              <a:t>j</a:t>
            </a:r>
            <a:r>
              <a:rPr sz="1725" i="1" spc="494" baseline="-2415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</a:t>
            </a:r>
            <a:r>
              <a:rPr sz="1950" spc="-204" dirty="0">
                <a:latin typeface="Times New Roman"/>
                <a:cs typeface="Times New Roman"/>
              </a:rPr>
              <a:t> </a:t>
            </a:r>
            <a:r>
              <a:rPr sz="1950" i="1" spc="75" dirty="0">
                <a:latin typeface="Times New Roman"/>
                <a:cs typeface="Times New Roman"/>
              </a:rPr>
              <a:t>b</a:t>
            </a:r>
            <a:r>
              <a:rPr sz="1725" i="1" spc="112" baseline="-24154" dirty="0">
                <a:latin typeface="Times New Roman"/>
                <a:cs typeface="Times New Roman"/>
              </a:rPr>
              <a:t>j</a:t>
            </a:r>
            <a:r>
              <a:rPr sz="1725" i="1" spc="-37" baseline="-2415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,</a:t>
            </a:r>
            <a:r>
              <a:rPr sz="1950" spc="-229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a</a:t>
            </a:r>
            <a:r>
              <a:rPr sz="1950" i="1" spc="-250" dirty="0">
                <a:latin typeface="Times New Roman"/>
                <a:cs typeface="Times New Roman"/>
              </a:rPr>
              <a:t> </a:t>
            </a:r>
            <a:r>
              <a:rPr sz="1725" i="1" baseline="-24154" dirty="0">
                <a:latin typeface="Times New Roman"/>
                <a:cs typeface="Times New Roman"/>
              </a:rPr>
              <a:t>j</a:t>
            </a:r>
            <a:r>
              <a:rPr sz="1725" i="1" spc="-187" baseline="-24154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Times New Roman"/>
                <a:cs typeface="Times New Roman"/>
              </a:rPr>
              <a:t>} </a:t>
            </a:r>
            <a:r>
              <a:rPr sz="1950" dirty="0">
                <a:latin typeface="Times New Roman"/>
                <a:cs typeface="Times New Roman"/>
              </a:rPr>
              <a:t>max{</a:t>
            </a:r>
            <a:r>
              <a:rPr sz="1950" i="1" dirty="0">
                <a:latin typeface="Times New Roman"/>
                <a:cs typeface="Times New Roman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,</a:t>
            </a:r>
            <a:r>
              <a:rPr sz="1950" spc="-229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a</a:t>
            </a:r>
            <a:r>
              <a:rPr sz="1725" i="1" baseline="-24154" dirty="0">
                <a:latin typeface="Times New Roman"/>
                <a:cs typeface="Times New Roman"/>
              </a:rPr>
              <a:t>i</a:t>
            </a:r>
            <a:r>
              <a:rPr sz="1725" i="1" spc="472" baseline="-2415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</a:t>
            </a:r>
            <a:r>
              <a:rPr sz="1950" spc="-105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a</a:t>
            </a:r>
            <a:r>
              <a:rPr sz="1950" i="1" spc="-245" dirty="0">
                <a:latin typeface="Times New Roman"/>
                <a:cs typeface="Times New Roman"/>
              </a:rPr>
              <a:t> </a:t>
            </a:r>
            <a:r>
              <a:rPr sz="1725" i="1" baseline="-24154" dirty="0">
                <a:latin typeface="Times New Roman"/>
                <a:cs typeface="Times New Roman"/>
              </a:rPr>
              <a:t>j</a:t>
            </a:r>
            <a:r>
              <a:rPr sz="1725" i="1" spc="509" baseline="-2415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</a:t>
            </a:r>
            <a:r>
              <a:rPr sz="1950" spc="-204" dirty="0">
                <a:latin typeface="Times New Roman"/>
                <a:cs typeface="Times New Roman"/>
              </a:rPr>
              <a:t> </a:t>
            </a:r>
            <a:r>
              <a:rPr sz="1950" i="1" spc="-45" dirty="0">
                <a:latin typeface="Times New Roman"/>
                <a:cs typeface="Times New Roman"/>
              </a:rPr>
              <a:t>b</a:t>
            </a:r>
            <a:r>
              <a:rPr sz="1725" i="1" spc="-67" baseline="-24154" dirty="0">
                <a:latin typeface="Times New Roman"/>
                <a:cs typeface="Times New Roman"/>
              </a:rPr>
              <a:t>i </a:t>
            </a:r>
            <a:r>
              <a:rPr sz="1950" dirty="0">
                <a:latin typeface="Times New Roman"/>
                <a:cs typeface="Times New Roman"/>
              </a:rPr>
              <a:t>,</a:t>
            </a:r>
            <a:r>
              <a:rPr sz="1950" spc="-225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a</a:t>
            </a:r>
            <a:r>
              <a:rPr sz="1725" i="1" baseline="-24154" dirty="0">
                <a:latin typeface="Times New Roman"/>
                <a:cs typeface="Times New Roman"/>
              </a:rPr>
              <a:t>i</a:t>
            </a:r>
            <a:r>
              <a:rPr sz="1725" i="1" spc="-225" baseline="-2415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}</a:t>
            </a:r>
            <a:r>
              <a:rPr sz="1950" spc="-19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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max{</a:t>
            </a:r>
            <a:r>
              <a:rPr sz="1950" i="1" dirty="0">
                <a:latin typeface="Times New Roman"/>
                <a:cs typeface="Times New Roman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,</a:t>
            </a:r>
            <a:r>
              <a:rPr sz="1950" spc="-229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a</a:t>
            </a:r>
            <a:r>
              <a:rPr sz="1725" i="1" baseline="-24154" dirty="0">
                <a:latin typeface="Times New Roman"/>
                <a:cs typeface="Times New Roman"/>
              </a:rPr>
              <a:t>i</a:t>
            </a:r>
            <a:r>
              <a:rPr sz="1725" i="1" spc="487" baseline="-2415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</a:t>
            </a:r>
            <a:r>
              <a:rPr sz="1950" spc="-105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a</a:t>
            </a:r>
            <a:r>
              <a:rPr sz="1950" i="1" spc="-245" dirty="0">
                <a:latin typeface="Times New Roman"/>
                <a:cs typeface="Times New Roman"/>
              </a:rPr>
              <a:t> </a:t>
            </a:r>
            <a:r>
              <a:rPr sz="1725" i="1" baseline="-24154" dirty="0">
                <a:latin typeface="Times New Roman"/>
                <a:cs typeface="Times New Roman"/>
              </a:rPr>
              <a:t>j</a:t>
            </a:r>
            <a:r>
              <a:rPr sz="1725" i="1" spc="517" baseline="-2415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</a:t>
            </a:r>
            <a:r>
              <a:rPr sz="1950" spc="-210" dirty="0">
                <a:latin typeface="Times New Roman"/>
                <a:cs typeface="Times New Roman"/>
              </a:rPr>
              <a:t> </a:t>
            </a:r>
            <a:r>
              <a:rPr sz="1950" i="1" spc="80" dirty="0">
                <a:latin typeface="Times New Roman"/>
                <a:cs typeface="Times New Roman"/>
              </a:rPr>
              <a:t>b</a:t>
            </a:r>
            <a:r>
              <a:rPr sz="1725" i="1" spc="120" baseline="-24154" dirty="0">
                <a:latin typeface="Times New Roman"/>
                <a:cs typeface="Times New Roman"/>
              </a:rPr>
              <a:t>j</a:t>
            </a:r>
            <a:r>
              <a:rPr sz="1725" i="1" spc="-30" baseline="-2415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,</a:t>
            </a:r>
            <a:r>
              <a:rPr sz="1950" spc="-225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a</a:t>
            </a:r>
            <a:r>
              <a:rPr sz="1950" i="1" spc="-245" dirty="0">
                <a:latin typeface="Times New Roman"/>
                <a:cs typeface="Times New Roman"/>
              </a:rPr>
              <a:t> </a:t>
            </a:r>
            <a:r>
              <a:rPr sz="1725" i="1" baseline="-24154" dirty="0">
                <a:latin typeface="Times New Roman"/>
                <a:cs typeface="Times New Roman"/>
              </a:rPr>
              <a:t>j</a:t>
            </a:r>
            <a:r>
              <a:rPr sz="1725" i="1" spc="-187" baseline="-24154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Times New Roman"/>
                <a:cs typeface="Times New Roman"/>
              </a:rPr>
              <a:t>}</a:t>
            </a:r>
            <a:endParaRPr sz="1950" dirty="0">
              <a:latin typeface="Times New Roman"/>
              <a:cs typeface="Times New Roman"/>
            </a:endParaRPr>
          </a:p>
          <a:p>
            <a:pPr marL="38100">
              <a:lnSpc>
                <a:spcPts val="2815"/>
              </a:lnSpc>
              <a:buNone/>
            </a:pPr>
            <a:r>
              <a:rPr sz="2400" dirty="0">
                <a:solidFill>
                  <a:srgbClr val="FF0000"/>
                </a:solidFill>
                <a:latin typeface="宋体"/>
                <a:cs typeface="宋体"/>
              </a:rPr>
              <a:t>由此可见当作业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FF0000"/>
                </a:solidFill>
                <a:latin typeface="宋体"/>
                <a:cs typeface="宋体"/>
              </a:rPr>
              <a:t>和作业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r>
              <a:rPr sz="2400" dirty="0">
                <a:solidFill>
                  <a:srgbClr val="FF0000"/>
                </a:solidFill>
                <a:latin typeface="宋体"/>
                <a:cs typeface="宋体"/>
              </a:rPr>
              <a:t>满足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Johnson</a:t>
            </a:r>
            <a:r>
              <a:rPr sz="2400" spc="-5" dirty="0">
                <a:solidFill>
                  <a:srgbClr val="FF0000"/>
                </a:solidFill>
                <a:latin typeface="宋体"/>
                <a:cs typeface="宋体"/>
              </a:rPr>
              <a:t>不等式时，交换它们的加</a:t>
            </a:r>
            <a:endParaRPr sz="2400" dirty="0">
              <a:solidFill>
                <a:srgbClr val="FF0000"/>
              </a:solidFill>
              <a:latin typeface="宋体"/>
              <a:cs typeface="宋体"/>
            </a:endParaRPr>
          </a:p>
          <a:p>
            <a:pPr marL="38100" marR="30480">
              <a:lnSpc>
                <a:spcPct val="97900"/>
              </a:lnSpc>
              <a:spcBef>
                <a:spcPts val="180"/>
              </a:spcBef>
              <a:buNone/>
            </a:pPr>
            <a:r>
              <a:rPr sz="2400" spc="-5" dirty="0">
                <a:solidFill>
                  <a:srgbClr val="FF0000"/>
                </a:solidFill>
                <a:latin typeface="宋体"/>
                <a:cs typeface="宋体"/>
              </a:rPr>
              <a:t>工顺序后，会增加加工时间。</a:t>
            </a:r>
            <a:r>
              <a:rPr sz="2400" spc="-5" dirty="0">
                <a:latin typeface="宋体"/>
                <a:cs typeface="宋体"/>
              </a:rPr>
              <a:t>对于流水作业调度问题，必存在</a:t>
            </a:r>
            <a:r>
              <a:rPr sz="2400" dirty="0">
                <a:latin typeface="宋体"/>
                <a:cs typeface="宋体"/>
              </a:rPr>
              <a:t>最优调度</a:t>
            </a:r>
            <a:r>
              <a:rPr sz="2400" dirty="0">
                <a:latin typeface="Symbol"/>
                <a:cs typeface="Symbol"/>
              </a:rPr>
              <a:t>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宋体"/>
                <a:cs typeface="宋体"/>
              </a:rPr>
              <a:t>，使得任意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宋体"/>
                <a:cs typeface="宋体"/>
              </a:rPr>
              <a:t>，作业</a:t>
            </a:r>
            <a:r>
              <a:rPr sz="2400" spc="-10" dirty="0">
                <a:latin typeface="Symbol"/>
                <a:cs typeface="Symbol"/>
              </a:rPr>
              <a:t></a:t>
            </a:r>
            <a:r>
              <a:rPr sz="2400" spc="-10" dirty="0">
                <a:latin typeface="Times New Roman"/>
                <a:cs typeface="Times New Roman"/>
              </a:rPr>
              <a:t>(i)</a:t>
            </a:r>
            <a:r>
              <a:rPr sz="2400" dirty="0">
                <a:latin typeface="宋体"/>
                <a:cs typeface="宋体"/>
              </a:rPr>
              <a:t>和</a:t>
            </a:r>
            <a:r>
              <a:rPr sz="2400" dirty="0">
                <a:latin typeface="Symbol"/>
                <a:cs typeface="Symbol"/>
              </a:rPr>
              <a:t></a:t>
            </a:r>
            <a:r>
              <a:rPr sz="2400" dirty="0">
                <a:latin typeface="Times New Roman"/>
                <a:cs typeface="Times New Roman"/>
              </a:rPr>
              <a:t>(i+1)</a:t>
            </a:r>
            <a:r>
              <a:rPr sz="2400" dirty="0">
                <a:latin typeface="宋体"/>
                <a:cs typeface="宋体"/>
              </a:rPr>
              <a:t>满足</a:t>
            </a:r>
            <a:r>
              <a:rPr sz="2400" spc="-20" dirty="0">
                <a:latin typeface="Times New Roman"/>
                <a:cs typeface="Times New Roman"/>
              </a:rPr>
              <a:t>Johnson</a:t>
            </a:r>
            <a:r>
              <a:rPr sz="2400" spc="-15" dirty="0">
                <a:latin typeface="宋体"/>
                <a:cs typeface="宋体"/>
              </a:rPr>
              <a:t>不等式。</a:t>
            </a:r>
            <a:r>
              <a:rPr sz="2400" spc="-10" dirty="0">
                <a:latin typeface="宋体"/>
                <a:cs typeface="宋体"/>
              </a:rPr>
              <a:t>进一步还可以证明，调度满足</a:t>
            </a:r>
            <a:r>
              <a:rPr sz="2400" spc="-10" dirty="0">
                <a:latin typeface="Times New Roman"/>
                <a:cs typeface="Times New Roman"/>
              </a:rPr>
              <a:t>Johnson</a:t>
            </a:r>
            <a:r>
              <a:rPr sz="2400" spc="-10" dirty="0">
                <a:latin typeface="宋体"/>
                <a:cs typeface="宋体"/>
              </a:rPr>
              <a:t>法则当且仅当对任意</a:t>
            </a:r>
            <a:r>
              <a:rPr sz="2400" dirty="0">
                <a:latin typeface="Times New Roman"/>
                <a:cs typeface="Times New Roman"/>
              </a:rPr>
              <a:t>i&lt;j</a:t>
            </a:r>
            <a:r>
              <a:rPr sz="2400" spc="-50" dirty="0">
                <a:latin typeface="宋体"/>
                <a:cs typeface="宋体"/>
              </a:rPr>
              <a:t>有</a:t>
            </a:r>
            <a:endParaRPr sz="2400" dirty="0">
              <a:latin typeface="宋体"/>
              <a:cs typeface="宋体"/>
            </a:endParaRPr>
          </a:p>
          <a:p>
            <a:pPr marL="1303655">
              <a:lnSpc>
                <a:spcPct val="100000"/>
              </a:lnSpc>
              <a:spcBef>
                <a:spcPts val="275"/>
              </a:spcBef>
              <a:buNone/>
            </a:pPr>
            <a:r>
              <a:rPr sz="3100" spc="-65" dirty="0">
                <a:latin typeface="Times New Roman"/>
                <a:cs typeface="Times New Roman"/>
              </a:rPr>
              <a:t>min{</a:t>
            </a:r>
            <a:r>
              <a:rPr sz="3100" i="1" spc="-65" dirty="0">
                <a:latin typeface="Times New Roman"/>
                <a:cs typeface="Times New Roman"/>
              </a:rPr>
              <a:t>b</a:t>
            </a:r>
            <a:r>
              <a:rPr sz="2850" i="1" spc="-97" baseline="-21929" dirty="0">
                <a:latin typeface="Symbol"/>
                <a:cs typeface="Symbol"/>
              </a:rPr>
              <a:t></a:t>
            </a:r>
            <a:r>
              <a:rPr sz="2850" spc="-179" baseline="-21929" dirty="0">
                <a:latin typeface="Times New Roman"/>
                <a:cs typeface="Times New Roman"/>
              </a:rPr>
              <a:t> </a:t>
            </a:r>
            <a:r>
              <a:rPr sz="2700" spc="135" baseline="-23148" dirty="0">
                <a:latin typeface="Times New Roman"/>
                <a:cs typeface="Times New Roman"/>
              </a:rPr>
              <a:t>(</a:t>
            </a:r>
            <a:r>
              <a:rPr sz="2700" i="1" spc="135" baseline="-23148" dirty="0">
                <a:latin typeface="Times New Roman"/>
                <a:cs typeface="Times New Roman"/>
              </a:rPr>
              <a:t>i</a:t>
            </a:r>
            <a:r>
              <a:rPr sz="2700" spc="135" baseline="-23148" dirty="0">
                <a:latin typeface="Times New Roman"/>
                <a:cs typeface="Times New Roman"/>
              </a:rPr>
              <a:t>)</a:t>
            </a:r>
            <a:r>
              <a:rPr sz="2700" spc="-52" baseline="-23148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,</a:t>
            </a:r>
            <a:r>
              <a:rPr sz="3100" spc="-395" dirty="0">
                <a:latin typeface="Times New Roman"/>
                <a:cs typeface="Times New Roman"/>
              </a:rPr>
              <a:t> </a:t>
            </a:r>
            <a:r>
              <a:rPr sz="3100" i="1" spc="-10" dirty="0">
                <a:latin typeface="Times New Roman"/>
                <a:cs typeface="Times New Roman"/>
              </a:rPr>
              <a:t>a</a:t>
            </a:r>
            <a:r>
              <a:rPr sz="2850" i="1" spc="-15" baseline="-21929" dirty="0">
                <a:latin typeface="Symbol"/>
                <a:cs typeface="Symbol"/>
              </a:rPr>
              <a:t></a:t>
            </a:r>
            <a:r>
              <a:rPr sz="2850" spc="-172" baseline="-21929" dirty="0">
                <a:latin typeface="Times New Roman"/>
                <a:cs typeface="Times New Roman"/>
              </a:rPr>
              <a:t> </a:t>
            </a:r>
            <a:r>
              <a:rPr sz="2700" baseline="-23148" dirty="0">
                <a:latin typeface="Times New Roman"/>
                <a:cs typeface="Times New Roman"/>
              </a:rPr>
              <a:t>(</a:t>
            </a:r>
            <a:r>
              <a:rPr sz="2700" spc="44" baseline="-23148" dirty="0">
                <a:latin typeface="Times New Roman"/>
                <a:cs typeface="Times New Roman"/>
              </a:rPr>
              <a:t> </a:t>
            </a:r>
            <a:r>
              <a:rPr sz="2700" i="1" baseline="-23148" dirty="0">
                <a:latin typeface="Times New Roman"/>
                <a:cs typeface="Times New Roman"/>
              </a:rPr>
              <a:t>j</a:t>
            </a:r>
            <a:r>
              <a:rPr sz="2700" i="1" spc="-412" baseline="-23148" dirty="0">
                <a:latin typeface="Times New Roman"/>
                <a:cs typeface="Times New Roman"/>
              </a:rPr>
              <a:t> </a:t>
            </a:r>
            <a:r>
              <a:rPr sz="2700" baseline="-23148" dirty="0">
                <a:latin typeface="Times New Roman"/>
                <a:cs typeface="Times New Roman"/>
              </a:rPr>
              <a:t>)</a:t>
            </a:r>
            <a:r>
              <a:rPr sz="2700" spc="-277" baseline="-23148" dirty="0">
                <a:latin typeface="Times New Roman"/>
                <a:cs typeface="Times New Roman"/>
              </a:rPr>
              <a:t> </a:t>
            </a:r>
            <a:r>
              <a:rPr sz="3100" spc="55" dirty="0">
                <a:latin typeface="Times New Roman"/>
                <a:cs typeface="Times New Roman"/>
              </a:rPr>
              <a:t>}</a:t>
            </a:r>
            <a:r>
              <a:rPr sz="3100" spc="-260" dirty="0">
                <a:latin typeface="Times New Roman"/>
                <a:cs typeface="Times New Roman"/>
              </a:rPr>
              <a:t> </a:t>
            </a:r>
            <a:r>
              <a:rPr sz="3100" spc="65" dirty="0">
                <a:latin typeface="Symbol"/>
                <a:cs typeface="Symbol"/>
              </a:rPr>
              <a:t></a:t>
            </a:r>
            <a:r>
              <a:rPr sz="3100" spc="20" dirty="0">
                <a:latin typeface="Times New Roman"/>
                <a:cs typeface="Times New Roman"/>
              </a:rPr>
              <a:t> </a:t>
            </a:r>
            <a:r>
              <a:rPr sz="3100" spc="-65" dirty="0">
                <a:latin typeface="Times New Roman"/>
                <a:cs typeface="Times New Roman"/>
              </a:rPr>
              <a:t>min{</a:t>
            </a:r>
            <a:r>
              <a:rPr sz="3100" i="1" spc="-65" dirty="0">
                <a:latin typeface="Times New Roman"/>
                <a:cs typeface="Times New Roman"/>
              </a:rPr>
              <a:t>b</a:t>
            </a:r>
            <a:r>
              <a:rPr sz="2850" i="1" spc="-97" baseline="-21929" dirty="0">
                <a:latin typeface="Symbol"/>
                <a:cs typeface="Symbol"/>
              </a:rPr>
              <a:t></a:t>
            </a:r>
            <a:r>
              <a:rPr sz="2850" spc="-172" baseline="-21929" dirty="0">
                <a:latin typeface="Times New Roman"/>
                <a:cs typeface="Times New Roman"/>
              </a:rPr>
              <a:t> </a:t>
            </a:r>
            <a:r>
              <a:rPr sz="2700" baseline="-23148" dirty="0">
                <a:latin typeface="Times New Roman"/>
                <a:cs typeface="Times New Roman"/>
              </a:rPr>
              <a:t>(</a:t>
            </a:r>
            <a:r>
              <a:rPr sz="2700" spc="44" baseline="-23148" dirty="0">
                <a:latin typeface="Times New Roman"/>
                <a:cs typeface="Times New Roman"/>
              </a:rPr>
              <a:t> </a:t>
            </a:r>
            <a:r>
              <a:rPr sz="2700" i="1" baseline="-23148" dirty="0">
                <a:latin typeface="Times New Roman"/>
                <a:cs typeface="Times New Roman"/>
              </a:rPr>
              <a:t>j</a:t>
            </a:r>
            <a:r>
              <a:rPr sz="2700" i="1" spc="-405" baseline="-23148" dirty="0">
                <a:latin typeface="Times New Roman"/>
                <a:cs typeface="Times New Roman"/>
              </a:rPr>
              <a:t> </a:t>
            </a:r>
            <a:r>
              <a:rPr sz="2700" baseline="-23148" dirty="0">
                <a:latin typeface="Times New Roman"/>
                <a:cs typeface="Times New Roman"/>
              </a:rPr>
              <a:t>)</a:t>
            </a:r>
            <a:r>
              <a:rPr sz="2700" spc="-52" baseline="-23148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,</a:t>
            </a:r>
            <a:r>
              <a:rPr sz="3100" spc="-400" dirty="0">
                <a:latin typeface="Times New Roman"/>
                <a:cs typeface="Times New Roman"/>
              </a:rPr>
              <a:t> </a:t>
            </a:r>
            <a:r>
              <a:rPr sz="3100" i="1" spc="-10" dirty="0">
                <a:latin typeface="Times New Roman"/>
                <a:cs typeface="Times New Roman"/>
              </a:rPr>
              <a:t>a</a:t>
            </a:r>
            <a:r>
              <a:rPr sz="2850" i="1" spc="-15" baseline="-21929" dirty="0">
                <a:latin typeface="Symbol"/>
                <a:cs typeface="Symbol"/>
              </a:rPr>
              <a:t></a:t>
            </a:r>
            <a:r>
              <a:rPr sz="2850" spc="-172" baseline="-21929" dirty="0">
                <a:latin typeface="Times New Roman"/>
                <a:cs typeface="Times New Roman"/>
              </a:rPr>
              <a:t> </a:t>
            </a:r>
            <a:r>
              <a:rPr sz="2700" spc="135" baseline="-23148" dirty="0">
                <a:latin typeface="Times New Roman"/>
                <a:cs typeface="Times New Roman"/>
              </a:rPr>
              <a:t>(</a:t>
            </a:r>
            <a:r>
              <a:rPr sz="2700" i="1" spc="135" baseline="-23148" dirty="0">
                <a:latin typeface="Times New Roman"/>
                <a:cs typeface="Times New Roman"/>
              </a:rPr>
              <a:t>i</a:t>
            </a:r>
            <a:r>
              <a:rPr sz="2700" spc="135" baseline="-23148" dirty="0">
                <a:latin typeface="Times New Roman"/>
                <a:cs typeface="Times New Roman"/>
              </a:rPr>
              <a:t>)</a:t>
            </a:r>
            <a:r>
              <a:rPr sz="2700" spc="-292" baseline="-23148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Times New Roman"/>
                <a:cs typeface="Times New Roman"/>
              </a:rPr>
              <a:t>}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5536" y="6381328"/>
            <a:ext cx="753490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None/>
            </a:pPr>
            <a:r>
              <a:rPr sz="2400" spc="-10" dirty="0">
                <a:latin typeface="宋体"/>
                <a:cs typeface="宋体"/>
              </a:rPr>
              <a:t>由此可知，</a:t>
            </a:r>
            <a:r>
              <a:rPr sz="2400" b="1" spc="-25" dirty="0">
                <a:latin typeface="宋体"/>
                <a:cs typeface="宋体"/>
              </a:rPr>
              <a:t>所有满足</a:t>
            </a:r>
            <a:r>
              <a:rPr sz="2400" b="1" spc="-25" dirty="0">
                <a:latin typeface="Times New Roman"/>
                <a:cs typeface="Times New Roman"/>
              </a:rPr>
              <a:t>Johnson</a:t>
            </a:r>
            <a:r>
              <a:rPr sz="2400" b="1" spc="-30" dirty="0">
                <a:latin typeface="宋体"/>
                <a:cs typeface="宋体"/>
              </a:rPr>
              <a:t>法则的调度均为最优调度。</a:t>
            </a:r>
            <a:endParaRPr sz="2400" dirty="0">
              <a:latin typeface="宋体"/>
              <a:cs typeface="宋体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03379"/>
            <a:ext cx="7479787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4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算法描述</a:t>
            </a:r>
          </a:p>
        </p:txBody>
      </p:sp>
      <p:sp>
        <p:nvSpPr>
          <p:cNvPr id="4" name="object 4"/>
          <p:cNvSpPr/>
          <p:nvPr/>
        </p:nvSpPr>
        <p:spPr>
          <a:xfrm>
            <a:off x="394715" y="1126236"/>
            <a:ext cx="8354695" cy="3192808"/>
          </a:xfrm>
          <a:custGeom>
            <a:avLst/>
            <a:gdLst/>
            <a:ahLst/>
            <a:cxnLst/>
            <a:rect l="l" t="t" r="r" b="b"/>
            <a:pathLst>
              <a:path w="8354695" h="3016250">
                <a:moveTo>
                  <a:pt x="8354568" y="0"/>
                </a:moveTo>
                <a:lnTo>
                  <a:pt x="0" y="0"/>
                </a:lnTo>
                <a:lnTo>
                  <a:pt x="0" y="3015996"/>
                </a:lnTo>
                <a:lnTo>
                  <a:pt x="8354568" y="3015996"/>
                </a:lnTo>
                <a:lnTo>
                  <a:pt x="8354568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8665" y="1151382"/>
            <a:ext cx="7877809" cy="28968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3570"/>
              </a:lnSpc>
              <a:spcBef>
                <a:spcPts val="105"/>
              </a:spcBef>
              <a:buNone/>
            </a:pPr>
            <a:r>
              <a:rPr sz="2800" spc="-10" dirty="0">
                <a:latin typeface="黑体"/>
                <a:cs typeface="黑体"/>
              </a:rPr>
              <a:t>流水作业调度问题的</a:t>
            </a:r>
            <a:r>
              <a:rPr sz="2800" spc="-10" dirty="0">
                <a:latin typeface="Arial"/>
                <a:cs typeface="Arial"/>
              </a:rPr>
              <a:t>Johnson</a:t>
            </a:r>
            <a:r>
              <a:rPr sz="2800" spc="-25" dirty="0">
                <a:latin typeface="黑体"/>
                <a:cs typeface="黑体"/>
              </a:rPr>
              <a:t>算法</a:t>
            </a:r>
            <a:endParaRPr sz="2800" dirty="0">
              <a:latin typeface="黑体"/>
              <a:cs typeface="黑体"/>
            </a:endParaRPr>
          </a:p>
          <a:p>
            <a:pPr marL="26035">
              <a:lnSpc>
                <a:spcPts val="3570"/>
              </a:lnSpc>
              <a:buSzPct val="96875"/>
              <a:buNone/>
              <a:tabLst>
                <a:tab pos="534035" algn="l"/>
              </a:tabLst>
            </a:pPr>
            <a:r>
              <a:rPr lang="en-US" sz="2800" dirty="0">
                <a:latin typeface="微软雅黑"/>
                <a:cs typeface="微软雅黑"/>
              </a:rPr>
              <a:t>(1)</a:t>
            </a:r>
            <a:r>
              <a:rPr sz="2800" dirty="0">
                <a:latin typeface="微软雅黑"/>
                <a:cs typeface="微软雅黑"/>
              </a:rPr>
              <a:t>令 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baseline="-23809" dirty="0">
                <a:latin typeface="Times New Roman"/>
                <a:cs typeface="Times New Roman"/>
              </a:rPr>
              <a:t>1</a:t>
            </a:r>
            <a:r>
              <a:rPr sz="2800" spc="555" baseline="-2380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</a:t>
            </a:r>
            <a:r>
              <a:rPr sz="2800" spc="-155" dirty="0">
                <a:latin typeface="Times New Roman"/>
                <a:cs typeface="Times New Roman"/>
              </a:rPr>
              <a:t> {</a:t>
            </a:r>
            <a:r>
              <a:rPr sz="2800" i="1" spc="-55" dirty="0">
                <a:latin typeface="Times New Roman"/>
                <a:cs typeface="Times New Roman"/>
              </a:rPr>
              <a:t>i</a:t>
            </a:r>
            <a:r>
              <a:rPr sz="2800" i="1" spc="-1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|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</a:t>
            </a:r>
            <a:r>
              <a:rPr sz="2800" i="1" baseline="-23809" dirty="0">
                <a:latin typeface="Times New Roman"/>
                <a:cs typeface="Times New Roman"/>
              </a:rPr>
              <a:t>i</a:t>
            </a:r>
            <a:r>
              <a:rPr sz="2800" i="1" spc="742" baseline="-2380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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i="1" spc="-60" dirty="0">
                <a:latin typeface="Times New Roman"/>
                <a:cs typeface="Times New Roman"/>
              </a:rPr>
              <a:t>b</a:t>
            </a:r>
            <a:r>
              <a:rPr sz="2800" i="1" spc="-89" baseline="-23809" dirty="0">
                <a:latin typeface="Times New Roman"/>
                <a:cs typeface="Times New Roman"/>
              </a:rPr>
              <a:t>i</a:t>
            </a:r>
            <a:r>
              <a:rPr sz="2800" i="1" spc="-254" baseline="-23809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}, </a:t>
            </a:r>
            <a:r>
              <a:rPr sz="2800" i="1" spc="100" dirty="0">
                <a:latin typeface="Times New Roman"/>
                <a:cs typeface="Times New Roman"/>
              </a:rPr>
              <a:t>N</a:t>
            </a:r>
            <a:r>
              <a:rPr sz="2800" spc="150" baseline="-23809" dirty="0">
                <a:latin typeface="Times New Roman"/>
                <a:cs typeface="Times New Roman"/>
              </a:rPr>
              <a:t>2</a:t>
            </a:r>
            <a:r>
              <a:rPr sz="2800" spc="727" baseline="-2380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</a:t>
            </a:r>
            <a:r>
              <a:rPr sz="2800" spc="-160" dirty="0">
                <a:latin typeface="Times New Roman"/>
                <a:cs typeface="Times New Roman"/>
              </a:rPr>
              <a:t> {</a:t>
            </a:r>
            <a:r>
              <a:rPr sz="2800" i="1" spc="-55" dirty="0">
                <a:latin typeface="Times New Roman"/>
                <a:cs typeface="Times New Roman"/>
              </a:rPr>
              <a:t>i</a:t>
            </a:r>
            <a:r>
              <a:rPr sz="2800" i="1" spc="-1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|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</a:t>
            </a:r>
            <a:r>
              <a:rPr sz="2800" i="1" baseline="-23809" dirty="0">
                <a:latin typeface="Times New Roman"/>
                <a:cs typeface="Times New Roman"/>
              </a:rPr>
              <a:t>i</a:t>
            </a:r>
            <a:r>
              <a:rPr sz="2800" i="1" spc="112" baseline="-23809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Symbol"/>
                <a:cs typeface="Symbol"/>
              </a:rPr>
              <a:t>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i="1" spc="-60" dirty="0">
                <a:latin typeface="Times New Roman"/>
                <a:cs typeface="Times New Roman"/>
              </a:rPr>
              <a:t>b</a:t>
            </a:r>
            <a:r>
              <a:rPr sz="2800" i="1" spc="-89" baseline="-23809" dirty="0">
                <a:latin typeface="Times New Roman"/>
                <a:cs typeface="Times New Roman"/>
              </a:rPr>
              <a:t>i</a:t>
            </a:r>
            <a:r>
              <a:rPr sz="2800" i="1" spc="-270" baseline="-23809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};</a:t>
            </a:r>
            <a:endParaRPr sz="2800" dirty="0">
              <a:latin typeface="Times New Roman"/>
              <a:cs typeface="Times New Roman"/>
            </a:endParaRPr>
          </a:p>
          <a:p>
            <a:pPr marL="26670" marR="60960">
              <a:spcBef>
                <a:spcPts val="475"/>
              </a:spcBef>
              <a:buSzPct val="96875"/>
              <a:buNone/>
              <a:tabLst>
                <a:tab pos="534670" algn="l"/>
              </a:tabLst>
            </a:pPr>
            <a:r>
              <a:rPr lang="en-US" sz="2800" dirty="0" smtClean="0">
                <a:latin typeface="微软雅黑"/>
                <a:cs typeface="微软雅黑"/>
              </a:rPr>
              <a:t>(2)</a:t>
            </a:r>
            <a:r>
              <a:rPr sz="2800" dirty="0" smtClean="0">
                <a:latin typeface="微软雅黑"/>
                <a:cs typeface="微软雅黑"/>
              </a:rPr>
              <a:t>将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baseline="-21164" dirty="0">
                <a:latin typeface="Arial"/>
                <a:cs typeface="Arial"/>
              </a:rPr>
              <a:t>1</a:t>
            </a:r>
            <a:r>
              <a:rPr sz="2800" dirty="0">
                <a:latin typeface="微软雅黑"/>
                <a:cs typeface="微软雅黑"/>
              </a:rPr>
              <a:t>中作业依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baseline="-21164" dirty="0">
                <a:latin typeface="Arial"/>
                <a:cs typeface="Arial"/>
              </a:rPr>
              <a:t>i</a:t>
            </a:r>
            <a:r>
              <a:rPr sz="2800" spc="-15" dirty="0">
                <a:latin typeface="微软雅黑"/>
                <a:cs typeface="微软雅黑"/>
              </a:rPr>
              <a:t>的非减序排序；将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baseline="-21164" dirty="0">
                <a:latin typeface="Arial"/>
                <a:cs typeface="Arial"/>
              </a:rPr>
              <a:t>2</a:t>
            </a:r>
            <a:r>
              <a:rPr sz="2800" spc="-30" dirty="0">
                <a:latin typeface="微软雅黑"/>
                <a:cs typeface="微软雅黑"/>
              </a:rPr>
              <a:t>中作业</a:t>
            </a:r>
            <a:r>
              <a:rPr sz="2800" dirty="0">
                <a:latin typeface="微软雅黑"/>
                <a:cs typeface="微软雅黑"/>
              </a:rPr>
              <a:t>依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baseline="-21164" dirty="0">
                <a:latin typeface="Arial"/>
                <a:cs typeface="Arial"/>
              </a:rPr>
              <a:t>i</a:t>
            </a:r>
            <a:r>
              <a:rPr sz="2800" spc="-10" dirty="0">
                <a:latin typeface="微软雅黑"/>
                <a:cs typeface="微软雅黑"/>
              </a:rPr>
              <a:t>的非增序排序；</a:t>
            </a:r>
            <a:endParaRPr sz="2800" dirty="0">
              <a:latin typeface="微软雅黑"/>
              <a:cs typeface="微软雅黑"/>
            </a:endParaRPr>
          </a:p>
          <a:p>
            <a:pPr marL="27305" marR="30480">
              <a:buSzPct val="96875"/>
              <a:buNone/>
              <a:tabLst>
                <a:tab pos="535305" algn="l"/>
              </a:tabLst>
            </a:pPr>
            <a:r>
              <a:rPr lang="en-US" sz="2800" dirty="0" smtClean="0">
                <a:latin typeface="Arial"/>
                <a:cs typeface="Arial"/>
              </a:rPr>
              <a:t>(3)</a:t>
            </a:r>
            <a:r>
              <a:rPr sz="2800" dirty="0" smtClean="0">
                <a:latin typeface="Arial"/>
                <a:cs typeface="Arial"/>
              </a:rPr>
              <a:t>N</a:t>
            </a:r>
            <a:r>
              <a:rPr sz="2800" baseline="-21164" dirty="0" smtClean="0">
                <a:latin typeface="Arial"/>
                <a:cs typeface="Arial"/>
              </a:rPr>
              <a:t>1</a:t>
            </a:r>
            <a:r>
              <a:rPr sz="2800" spc="-10" dirty="0">
                <a:latin typeface="微软雅黑"/>
                <a:cs typeface="微软雅黑"/>
              </a:rPr>
              <a:t>中作业接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baseline="-21164" dirty="0">
                <a:latin typeface="Arial"/>
                <a:cs typeface="Arial"/>
              </a:rPr>
              <a:t>2</a:t>
            </a:r>
            <a:r>
              <a:rPr sz="2800" spc="-15" dirty="0">
                <a:latin typeface="微软雅黑"/>
                <a:cs typeface="微软雅黑"/>
              </a:rPr>
              <a:t>中作业构成满足</a:t>
            </a:r>
            <a:r>
              <a:rPr sz="2800" spc="-10" dirty="0">
                <a:latin typeface="Arial"/>
                <a:cs typeface="Arial"/>
              </a:rPr>
              <a:t>Johnson</a:t>
            </a:r>
            <a:r>
              <a:rPr sz="2800" spc="-25" dirty="0">
                <a:latin typeface="微软雅黑"/>
                <a:cs typeface="微软雅黑"/>
              </a:rPr>
              <a:t>法则的最优调度。</a:t>
            </a:r>
            <a:endParaRPr sz="28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477" y="4508753"/>
            <a:ext cx="8353425" cy="1149674"/>
          </a:xfrm>
          <a:prstGeom prst="rect">
            <a:avLst/>
          </a:prstGeom>
          <a:ln w="50292">
            <a:solidFill>
              <a:srgbClr val="FF66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0805">
              <a:lnSpc>
                <a:spcPts val="2835"/>
              </a:lnSpc>
              <a:spcBef>
                <a:spcPts val="365"/>
              </a:spcBef>
              <a:buNone/>
            </a:pPr>
            <a:r>
              <a:rPr sz="2400" b="1" spc="-30" dirty="0">
                <a:latin typeface="黑体"/>
                <a:cs typeface="黑体"/>
              </a:rPr>
              <a:t>算法复杂度分析：</a:t>
            </a:r>
            <a:endParaRPr sz="2400" dirty="0">
              <a:latin typeface="黑体"/>
              <a:cs typeface="黑体"/>
            </a:endParaRPr>
          </a:p>
          <a:p>
            <a:pPr marL="90805" marR="328930">
              <a:lnSpc>
                <a:spcPts val="2890"/>
              </a:lnSpc>
              <a:spcBef>
                <a:spcPts val="40"/>
              </a:spcBef>
              <a:buNone/>
            </a:pPr>
            <a:r>
              <a:rPr sz="2400" spc="-5" dirty="0">
                <a:latin typeface="微软雅黑"/>
                <a:cs typeface="微软雅黑"/>
              </a:rPr>
              <a:t>算法的主要计算时间花在对作业集的排序。因此，在最坏情</a:t>
            </a:r>
            <a:r>
              <a:rPr sz="2400" dirty="0">
                <a:latin typeface="微软雅黑"/>
                <a:cs typeface="微软雅黑"/>
              </a:rPr>
              <a:t>况下算法所需的计算时间为</a:t>
            </a:r>
            <a:r>
              <a:rPr sz="2400" spc="-20" dirty="0">
                <a:latin typeface="Arial"/>
                <a:cs typeface="Arial"/>
              </a:rPr>
              <a:t>O(nlogn)</a:t>
            </a:r>
            <a:r>
              <a:rPr sz="2400" dirty="0">
                <a:latin typeface="微软雅黑"/>
                <a:cs typeface="微软雅黑"/>
              </a:rPr>
              <a:t>。所需的空间为</a:t>
            </a:r>
            <a:r>
              <a:rPr sz="2400" spc="-10" dirty="0">
                <a:latin typeface="Arial"/>
                <a:cs typeface="Arial"/>
              </a:rPr>
              <a:t>O(n)</a:t>
            </a:r>
            <a:r>
              <a:rPr sz="2400" spc="-50" dirty="0">
                <a:latin typeface="微软雅黑"/>
                <a:cs typeface="微软雅黑"/>
              </a:rPr>
              <a:t>。</a:t>
            </a:r>
            <a:endParaRPr sz="24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7391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6172961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59" y="179831"/>
            <a:ext cx="4812792" cy="51633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88024" y="1119776"/>
            <a:ext cx="4210685" cy="38478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28600" indent="-342900">
              <a:lnSpc>
                <a:spcPct val="100000"/>
              </a:lnSpc>
              <a:spcBef>
                <a:spcPts val="105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5600" algn="l"/>
              </a:tabLst>
            </a:pPr>
            <a:r>
              <a:rPr sz="2000" spc="-10" dirty="0" err="1" smtClean="0">
                <a:solidFill>
                  <a:srgbClr val="000066"/>
                </a:solidFill>
                <a:latin typeface="Arial"/>
                <a:cs typeface="Arial"/>
              </a:rPr>
              <a:t>Johson</a:t>
            </a:r>
            <a:r>
              <a:rPr sz="2000" spc="-25" dirty="0" err="1" smtClean="0">
                <a:solidFill>
                  <a:srgbClr val="000066"/>
                </a:solidFill>
                <a:latin typeface="微软雅黑"/>
                <a:cs typeface="微软雅黑"/>
              </a:rPr>
              <a:t>法则</a:t>
            </a:r>
            <a:endParaRPr lang="en-US" sz="2000" spc="-25" dirty="0" smtClean="0">
              <a:solidFill>
                <a:srgbClr val="000066"/>
              </a:solidFill>
              <a:latin typeface="微软雅黑"/>
              <a:cs typeface="微软雅黑"/>
            </a:endParaRPr>
          </a:p>
          <a:p>
            <a:pPr marL="12700" marR="228600">
              <a:lnSpc>
                <a:spcPct val="100000"/>
              </a:lnSpc>
              <a:spcBef>
                <a:spcPts val="105"/>
              </a:spcBef>
              <a:buClr>
                <a:srgbClr val="CC9900"/>
              </a:buClr>
              <a:buSzPct val="65000"/>
              <a:buNone/>
              <a:tabLst>
                <a:tab pos="355600" algn="l"/>
              </a:tabLst>
            </a:pPr>
            <a:r>
              <a:rPr sz="2000" spc="-25" dirty="0" err="1" smtClean="0">
                <a:solidFill>
                  <a:srgbClr val="000066"/>
                </a:solidFill>
                <a:latin typeface="微软雅黑"/>
                <a:cs typeface="微软雅黑"/>
              </a:rPr>
              <a:t>为什么</a:t>
            </a:r>
            <a:r>
              <a:rPr sz="2000" spc="-20" dirty="0" err="1" smtClean="0">
                <a:solidFill>
                  <a:srgbClr val="000066"/>
                </a:solidFill>
                <a:latin typeface="微软雅黑"/>
                <a:cs typeface="微软雅黑"/>
              </a:rPr>
              <a:t>能够得到最小的作业时间</a:t>
            </a:r>
            <a:r>
              <a:rPr sz="2000" spc="-20" dirty="0">
                <a:solidFill>
                  <a:srgbClr val="000066"/>
                </a:solidFill>
                <a:latin typeface="微软雅黑"/>
                <a:cs typeface="微软雅黑"/>
              </a:rPr>
              <a:t>？</a:t>
            </a:r>
            <a:endParaRPr sz="2000" dirty="0">
              <a:latin typeface="微软雅黑"/>
              <a:cs typeface="微软雅黑"/>
            </a:endParaRPr>
          </a:p>
          <a:p>
            <a:pPr marL="355600" marR="5080" indent="-342900">
              <a:lnSpc>
                <a:spcPct val="100000"/>
              </a:lnSpc>
              <a:spcBef>
                <a:spcPts val="475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solidFill>
                  <a:srgbClr val="000066"/>
                </a:solidFill>
                <a:latin typeface="Arial"/>
                <a:cs typeface="Arial"/>
              </a:rPr>
              <a:t>Johson</a:t>
            </a:r>
            <a:r>
              <a:rPr sz="2000" spc="-10" dirty="0">
                <a:solidFill>
                  <a:srgbClr val="000066"/>
                </a:solidFill>
                <a:latin typeface="微软雅黑"/>
                <a:cs typeface="微软雅黑"/>
              </a:rPr>
              <a:t>法则分出的第一组都是</a:t>
            </a:r>
            <a:r>
              <a:rPr sz="2000" dirty="0">
                <a:solidFill>
                  <a:srgbClr val="000066"/>
                </a:solidFill>
                <a:latin typeface="Arial"/>
                <a:cs typeface="Arial"/>
              </a:rPr>
              <a:t>b</a:t>
            </a:r>
            <a:r>
              <a:rPr sz="2000" spc="-50" dirty="0">
                <a:solidFill>
                  <a:srgbClr val="000066"/>
                </a:solidFill>
                <a:latin typeface="微软雅黑"/>
                <a:cs typeface="微软雅黑"/>
              </a:rPr>
              <a:t>加</a:t>
            </a:r>
            <a:r>
              <a:rPr sz="2000" spc="-10" dirty="0">
                <a:solidFill>
                  <a:srgbClr val="000066"/>
                </a:solidFill>
                <a:latin typeface="微软雅黑"/>
                <a:cs typeface="微软雅黑"/>
              </a:rPr>
              <a:t>工时间大于</a:t>
            </a:r>
            <a:r>
              <a:rPr sz="2000" spc="-15" dirty="0">
                <a:solidFill>
                  <a:srgbClr val="000066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000066"/>
                </a:solidFill>
                <a:latin typeface="微软雅黑"/>
                <a:cs typeface="微软雅黑"/>
              </a:rPr>
              <a:t>的，</a:t>
            </a:r>
            <a:r>
              <a:rPr sz="2000" spc="-15" dirty="0">
                <a:solidFill>
                  <a:srgbClr val="FF0000"/>
                </a:solidFill>
                <a:latin typeface="微软雅黑"/>
                <a:cs typeface="微软雅黑"/>
              </a:rPr>
              <a:t>且按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FF0000"/>
                </a:solidFill>
                <a:latin typeface="微软雅黑"/>
                <a:cs typeface="微软雅黑"/>
              </a:rPr>
              <a:t>时间递增</a:t>
            </a:r>
            <a:r>
              <a:rPr sz="2000" spc="-20" dirty="0">
                <a:solidFill>
                  <a:srgbClr val="000066"/>
                </a:solidFill>
                <a:latin typeface="微软雅黑"/>
                <a:cs typeface="微软雅黑"/>
              </a:rPr>
              <a:t>；</a:t>
            </a:r>
            <a:r>
              <a:rPr sz="2000" dirty="0">
                <a:solidFill>
                  <a:srgbClr val="000066"/>
                </a:solidFill>
                <a:latin typeface="微软雅黑"/>
                <a:cs typeface="微软雅黑"/>
              </a:rPr>
              <a:t>分出的第二组都是</a:t>
            </a:r>
            <a:r>
              <a:rPr sz="2000" dirty="0">
                <a:solidFill>
                  <a:srgbClr val="000066"/>
                </a:solidFill>
                <a:latin typeface="Arial"/>
                <a:cs typeface="Arial"/>
              </a:rPr>
              <a:t>a</a:t>
            </a:r>
            <a:r>
              <a:rPr sz="2000" spc="-25" dirty="0">
                <a:solidFill>
                  <a:srgbClr val="000066"/>
                </a:solidFill>
                <a:latin typeface="微软雅黑"/>
                <a:cs typeface="微软雅黑"/>
              </a:rPr>
              <a:t>加工时间大于</a:t>
            </a:r>
            <a:r>
              <a:rPr sz="2000" spc="-50" dirty="0">
                <a:solidFill>
                  <a:srgbClr val="000066"/>
                </a:solidFill>
                <a:latin typeface="微软雅黑"/>
                <a:cs typeface="微软雅黑"/>
              </a:rPr>
              <a:t> </a:t>
            </a:r>
            <a:r>
              <a:rPr sz="2000" dirty="0">
                <a:solidFill>
                  <a:srgbClr val="000066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000066"/>
                </a:solidFill>
                <a:latin typeface="微软雅黑"/>
                <a:cs typeface="微软雅黑"/>
              </a:rPr>
              <a:t>的，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且按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000" spc="-10" dirty="0">
                <a:solidFill>
                  <a:srgbClr val="FF0000"/>
                </a:solidFill>
                <a:latin typeface="微软雅黑"/>
                <a:cs typeface="微软雅黑"/>
              </a:rPr>
              <a:t>时间递减</a:t>
            </a:r>
            <a:r>
              <a:rPr sz="2000" spc="-10" dirty="0">
                <a:solidFill>
                  <a:srgbClr val="000066"/>
                </a:solidFill>
                <a:latin typeface="微软雅黑"/>
                <a:cs typeface="微软雅黑"/>
              </a:rPr>
              <a:t>。</a:t>
            </a:r>
            <a:endParaRPr sz="2000" dirty="0">
              <a:latin typeface="微软雅黑"/>
              <a:cs typeface="微软雅黑"/>
            </a:endParaRPr>
          </a:p>
          <a:p>
            <a:pPr marL="355600" marR="86360" indent="-342900">
              <a:lnSpc>
                <a:spcPct val="100000"/>
              </a:lnSpc>
              <a:spcBef>
                <a:spcPts val="484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solidFill>
                  <a:srgbClr val="000066"/>
                </a:solidFill>
                <a:latin typeface="微软雅黑"/>
                <a:cs typeface="微软雅黑"/>
              </a:rPr>
              <a:t>由于</a:t>
            </a:r>
            <a:r>
              <a:rPr sz="2000" dirty="0">
                <a:solidFill>
                  <a:srgbClr val="000066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000066"/>
                </a:solidFill>
                <a:latin typeface="微软雅黑"/>
                <a:cs typeface="微软雅黑"/>
              </a:rPr>
              <a:t>加工是无间断的，决定时间</a:t>
            </a:r>
            <a:r>
              <a:rPr sz="2000" spc="-10" dirty="0">
                <a:solidFill>
                  <a:srgbClr val="000066"/>
                </a:solidFill>
                <a:latin typeface="微软雅黑"/>
                <a:cs typeface="微软雅黑"/>
              </a:rPr>
              <a:t>长短的只是</a:t>
            </a:r>
            <a:r>
              <a:rPr sz="2000" dirty="0">
                <a:solidFill>
                  <a:srgbClr val="000066"/>
                </a:solidFill>
                <a:latin typeface="Arial"/>
                <a:cs typeface="Arial"/>
              </a:rPr>
              <a:t>b</a:t>
            </a:r>
            <a:r>
              <a:rPr sz="2000" spc="-10" dirty="0">
                <a:solidFill>
                  <a:srgbClr val="000066"/>
                </a:solidFill>
                <a:latin typeface="微软雅黑"/>
                <a:cs typeface="微软雅黑"/>
              </a:rPr>
              <a:t>。按照</a:t>
            </a:r>
            <a:r>
              <a:rPr sz="2000" spc="-10" dirty="0">
                <a:solidFill>
                  <a:srgbClr val="000066"/>
                </a:solidFill>
                <a:latin typeface="Arial"/>
                <a:cs typeface="Arial"/>
              </a:rPr>
              <a:t>Johson</a:t>
            </a:r>
            <a:r>
              <a:rPr sz="2000" spc="-25" dirty="0">
                <a:solidFill>
                  <a:srgbClr val="000066"/>
                </a:solidFill>
                <a:latin typeface="微软雅黑"/>
                <a:cs typeface="微软雅黑"/>
              </a:rPr>
              <a:t>法则会</a:t>
            </a:r>
            <a:r>
              <a:rPr sz="2000" spc="-5" dirty="0">
                <a:solidFill>
                  <a:srgbClr val="000066"/>
                </a:solidFill>
                <a:latin typeface="微软雅黑"/>
                <a:cs typeface="微软雅黑"/>
              </a:rPr>
              <a:t>发现，中间部分都是一些</a:t>
            </a:r>
            <a:r>
              <a:rPr sz="2000" dirty="0">
                <a:solidFill>
                  <a:srgbClr val="000066"/>
                </a:solidFill>
                <a:latin typeface="Arial"/>
                <a:cs typeface="Arial"/>
              </a:rPr>
              <a:t>b</a:t>
            </a:r>
            <a:r>
              <a:rPr sz="2000" spc="-25" dirty="0">
                <a:solidFill>
                  <a:srgbClr val="000066"/>
                </a:solidFill>
                <a:latin typeface="微软雅黑"/>
                <a:cs typeface="微软雅黑"/>
              </a:rPr>
              <a:t>耗时大</a:t>
            </a:r>
            <a:r>
              <a:rPr sz="2000" spc="-20" dirty="0">
                <a:solidFill>
                  <a:srgbClr val="000066"/>
                </a:solidFill>
                <a:latin typeface="微软雅黑"/>
                <a:cs typeface="微软雅黑"/>
              </a:rPr>
              <a:t>的作业，</a:t>
            </a:r>
            <a:r>
              <a:rPr sz="2000" spc="-20" dirty="0">
                <a:solidFill>
                  <a:srgbClr val="FF0000"/>
                </a:solidFill>
                <a:latin typeface="微软雅黑"/>
                <a:cs typeface="微软雅黑"/>
              </a:rPr>
              <a:t>两头都是一些耗时小的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作业</a:t>
            </a:r>
            <a:r>
              <a:rPr sz="2000" spc="-5" dirty="0">
                <a:solidFill>
                  <a:srgbClr val="000066"/>
                </a:solidFill>
                <a:latin typeface="微软雅黑"/>
                <a:cs typeface="微软雅黑"/>
              </a:rPr>
              <a:t>，这样安排会很好填充</a:t>
            </a:r>
            <a:r>
              <a:rPr sz="2000" dirty="0">
                <a:solidFill>
                  <a:srgbClr val="000066"/>
                </a:solidFill>
                <a:latin typeface="Arial"/>
                <a:cs typeface="Arial"/>
              </a:rPr>
              <a:t>b</a:t>
            </a:r>
            <a:r>
              <a:rPr sz="2000" spc="-35" dirty="0">
                <a:solidFill>
                  <a:srgbClr val="000066"/>
                </a:solidFill>
                <a:latin typeface="微软雅黑"/>
                <a:cs typeface="微软雅黑"/>
              </a:rPr>
              <a:t>中的</a:t>
            </a:r>
            <a:r>
              <a:rPr sz="2000" spc="-20" dirty="0">
                <a:solidFill>
                  <a:srgbClr val="000066"/>
                </a:solidFill>
                <a:latin typeface="微软雅黑"/>
                <a:cs typeface="微软雅黑"/>
              </a:rPr>
              <a:t>时间空隙。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0174" y="5373216"/>
            <a:ext cx="237490" cy="1158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300"/>
              </a:lnSpc>
              <a:spcBef>
                <a:spcPts val="100"/>
              </a:spcBef>
              <a:buNone/>
            </a:pPr>
            <a:r>
              <a:rPr sz="3000" spc="-50" dirty="0">
                <a:solidFill>
                  <a:srgbClr val="000066"/>
                </a:solidFill>
                <a:latin typeface="Arial"/>
                <a:cs typeface="Arial"/>
              </a:rPr>
              <a:t>a b</a:t>
            </a:r>
            <a:endParaRPr sz="3000" dirty="0">
              <a:latin typeface="Arial"/>
              <a:cs typeface="Arial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-86" t="9819" r="13114" b="16546"/>
          <a:stretch/>
        </p:blipFill>
        <p:spPr>
          <a:xfrm>
            <a:off x="1640047" y="5445105"/>
            <a:ext cx="6991726" cy="10801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l="9654" r="39315" b="47323"/>
          <a:stretch/>
        </p:blipFill>
        <p:spPr>
          <a:xfrm>
            <a:off x="6486627" y="1098044"/>
            <a:ext cx="2664296" cy="34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4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63" y="228600"/>
            <a:ext cx="8229600" cy="6072188"/>
          </a:xfrm>
        </p:spPr>
        <p:txBody>
          <a:bodyPr/>
          <a:lstStyle/>
          <a:p>
            <a:pPr hangingPunct="1">
              <a:lnSpc>
                <a:spcPct val="120000"/>
              </a:lnSpc>
              <a:buNone/>
            </a:pPr>
            <a:r>
              <a:rPr lang="zh-CN" altLang="en-US" sz="2800" b="1" dirty="0" smtClean="0">
                <a:solidFill>
                  <a:srgbClr val="3907F1"/>
                </a:solidFill>
              </a:rPr>
              <a:t>     学习要点</a:t>
            </a:r>
            <a:r>
              <a:rPr lang="en-US" altLang="zh-CN" sz="2800" b="1" dirty="0" smtClean="0">
                <a:solidFill>
                  <a:srgbClr val="3907F1"/>
                </a:solidFill>
              </a:rPr>
              <a:t>: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800" b="1" dirty="0" smtClean="0"/>
              <a:t>理解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动态规划算法</a:t>
            </a:r>
            <a:r>
              <a:rPr lang="zh-CN" altLang="en-US" sz="2800" b="1" dirty="0" smtClean="0"/>
              <a:t>的概念。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800" b="1" dirty="0" smtClean="0"/>
              <a:t>掌握动态规划算法的基本要素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）最优子结构性质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）重叠子问题性质</a:t>
            </a:r>
            <a:endParaRPr lang="zh-CN" altLang="en-US" sz="2800" b="1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800" b="1" dirty="0" smtClean="0"/>
              <a:t>掌握设计动态规划算法的步骤。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800" b="1" dirty="0" smtClean="0"/>
              <a:t>(1)</a:t>
            </a:r>
            <a:r>
              <a:rPr lang="zh-CN" altLang="en-US" sz="2800" b="1" dirty="0" smtClean="0"/>
              <a:t>找出最优解的性质，并刻划其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结构特征</a:t>
            </a:r>
            <a:r>
              <a:rPr lang="zh-CN" altLang="en-US" sz="2800" b="1" dirty="0" smtClean="0"/>
              <a:t>。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800" b="1" dirty="0" smtClean="0"/>
              <a:t>(2)</a:t>
            </a:r>
            <a:r>
              <a:rPr lang="zh-CN" altLang="en-US" sz="2800" b="1" dirty="0" smtClean="0"/>
              <a:t>递归地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定义最优值</a:t>
            </a:r>
            <a:r>
              <a:rPr lang="zh-CN" altLang="en-US" sz="2800" b="1" dirty="0" smtClean="0"/>
              <a:t>。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800" b="1" dirty="0" smtClean="0"/>
              <a:t>(3)</a:t>
            </a:r>
            <a:r>
              <a:rPr lang="zh-CN" altLang="en-US" sz="2800" b="1" dirty="0" smtClean="0"/>
              <a:t>以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自底向上</a:t>
            </a:r>
            <a:r>
              <a:rPr lang="zh-CN" altLang="en-US" sz="2800" b="1" dirty="0" smtClean="0"/>
              <a:t>的方式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计算最优值</a:t>
            </a:r>
            <a:r>
              <a:rPr lang="zh-CN" altLang="en-US" sz="2800" b="1" dirty="0" smtClean="0"/>
              <a:t>。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800" b="1" dirty="0" smtClean="0"/>
              <a:t>(4)</a:t>
            </a:r>
            <a:r>
              <a:rPr lang="zh-CN" altLang="en-US" sz="2800" b="1" dirty="0" smtClean="0"/>
              <a:t>根据计算最优值时的信息，</a:t>
            </a:r>
            <a:r>
              <a:rPr lang="zh-CN" altLang="en-US" sz="2800" b="1" u="sng" dirty="0" smtClean="0">
                <a:solidFill>
                  <a:srgbClr val="FF0000"/>
                </a:solidFill>
              </a:rPr>
              <a:t>构造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最优解</a:t>
            </a:r>
            <a:r>
              <a:rPr lang="zh-CN" altLang="en-US" sz="2800" b="1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2990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71E71-8315-4CCD-A243-440ADEB349C8}" type="slidenum">
              <a:rPr lang="en-US" altLang="zh-CN" smtClean="0"/>
              <a:pPr>
                <a:defRPr/>
              </a:pPr>
              <a:t>96</a:t>
            </a:fld>
            <a:endParaRPr lang="en-US" altLang="zh-CN"/>
          </a:p>
        </p:txBody>
      </p:sp>
      <p:sp>
        <p:nvSpPr>
          <p:cNvPr id="67587" name="矩形 3"/>
          <p:cNvSpPr>
            <a:spLocks noChangeArrowheads="1"/>
          </p:cNvSpPr>
          <p:nvPr/>
        </p:nvSpPr>
        <p:spPr bwMode="auto">
          <a:xfrm>
            <a:off x="539750" y="333375"/>
            <a:ext cx="8135938" cy="585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None/>
            </a:pPr>
            <a:r>
              <a:rPr lang="zh-CN" altLang="en-US" sz="4800" dirty="0" smtClean="0">
                <a:solidFill>
                  <a:srgbClr val="000065"/>
                </a:solidFill>
                <a:latin typeface="+mn-ea"/>
                <a:ea typeface="+mn-ea"/>
              </a:rPr>
              <a:t>作业</a:t>
            </a:r>
            <a:endParaRPr lang="zh-CN" altLang="en-US" sz="4800" dirty="0">
              <a:solidFill>
                <a:srgbClr val="000065"/>
              </a:solidFill>
              <a:latin typeface="+mn-ea"/>
              <a:ea typeface="+mn-ea"/>
            </a:endParaRPr>
          </a:p>
          <a:p>
            <a:pPr>
              <a:buNone/>
            </a:pPr>
            <a:r>
              <a:rPr lang="en-US" altLang="zh-CN" sz="3200" dirty="0" smtClean="0">
                <a:solidFill>
                  <a:srgbClr val="000065"/>
                </a:solidFill>
                <a:latin typeface="+mn-ea"/>
                <a:ea typeface="+mn-ea"/>
              </a:rPr>
              <a:t>1. </a:t>
            </a:r>
            <a:r>
              <a:rPr lang="zh-CN" altLang="en-US" sz="3200" dirty="0" smtClean="0">
                <a:solidFill>
                  <a:srgbClr val="000065"/>
                </a:solidFill>
                <a:latin typeface="+mn-ea"/>
                <a:ea typeface="+mn-ea"/>
              </a:rPr>
              <a:t>单词拆分：</a:t>
            </a:r>
            <a:r>
              <a:rPr lang="zh-CN" altLang="en-US" sz="3200" dirty="0">
                <a:solidFill>
                  <a:srgbClr val="000065"/>
                </a:solidFill>
                <a:latin typeface="+mn-ea"/>
                <a:ea typeface="+mn-ea"/>
              </a:rPr>
              <a:t>给定一个字符串 </a:t>
            </a:r>
            <a:r>
              <a:rPr lang="en-US" altLang="zh-CN" sz="3200" dirty="0">
                <a:solidFill>
                  <a:srgbClr val="000065"/>
                </a:solidFill>
                <a:latin typeface="+mn-ea"/>
                <a:ea typeface="+mn-ea"/>
              </a:rPr>
              <a:t>s </a:t>
            </a:r>
            <a:r>
              <a:rPr lang="zh-CN" altLang="en-US" sz="3200" dirty="0">
                <a:solidFill>
                  <a:srgbClr val="000065"/>
                </a:solidFill>
                <a:latin typeface="+mn-ea"/>
                <a:ea typeface="+mn-ea"/>
              </a:rPr>
              <a:t>和一个字符串列表 </a:t>
            </a:r>
            <a:r>
              <a:rPr lang="en-US" altLang="zh-CN" sz="3200" dirty="0" err="1">
                <a:solidFill>
                  <a:srgbClr val="000065"/>
                </a:solidFill>
                <a:latin typeface="+mn-ea"/>
                <a:ea typeface="+mn-ea"/>
              </a:rPr>
              <a:t>wordDict</a:t>
            </a:r>
            <a:r>
              <a:rPr lang="en-US" altLang="zh-CN" sz="3200" dirty="0">
                <a:solidFill>
                  <a:srgbClr val="000065"/>
                </a:solidFill>
                <a:latin typeface="+mn-ea"/>
                <a:ea typeface="+mn-ea"/>
              </a:rPr>
              <a:t> </a:t>
            </a:r>
            <a:r>
              <a:rPr lang="zh-CN" altLang="en-US" sz="3200" dirty="0">
                <a:solidFill>
                  <a:srgbClr val="000065"/>
                </a:solidFill>
                <a:latin typeface="+mn-ea"/>
                <a:ea typeface="+mn-ea"/>
              </a:rPr>
              <a:t>作为字典</a:t>
            </a:r>
            <a:r>
              <a:rPr lang="zh-CN" altLang="en-US" sz="3200" dirty="0" smtClean="0">
                <a:solidFill>
                  <a:srgbClr val="000065"/>
                </a:solidFill>
                <a:latin typeface="+mn-ea"/>
                <a:ea typeface="+mn-ea"/>
              </a:rPr>
              <a:t>。判断</a:t>
            </a:r>
            <a:r>
              <a:rPr lang="zh-CN" altLang="en-US" sz="3200" dirty="0">
                <a:solidFill>
                  <a:srgbClr val="000065"/>
                </a:solidFill>
                <a:latin typeface="+mn-ea"/>
                <a:ea typeface="+mn-ea"/>
              </a:rPr>
              <a:t>是否可以利用字典中出现的单词拼接出 </a:t>
            </a:r>
            <a:r>
              <a:rPr lang="en-US" altLang="zh-CN" sz="3200" dirty="0">
                <a:solidFill>
                  <a:srgbClr val="000065"/>
                </a:solidFill>
                <a:latin typeface="+mn-ea"/>
                <a:ea typeface="+mn-ea"/>
              </a:rPr>
              <a:t>s </a:t>
            </a:r>
            <a:r>
              <a:rPr lang="zh-CN" altLang="en-US" sz="3200" dirty="0">
                <a:solidFill>
                  <a:srgbClr val="000065"/>
                </a:solidFill>
                <a:latin typeface="+mn-ea"/>
                <a:ea typeface="+mn-ea"/>
              </a:rPr>
              <a:t>。</a:t>
            </a:r>
          </a:p>
          <a:p>
            <a:pPr>
              <a:buNone/>
            </a:pPr>
            <a:r>
              <a:rPr lang="zh-CN" altLang="en-US" sz="3200" dirty="0" smtClean="0">
                <a:solidFill>
                  <a:srgbClr val="000065"/>
                </a:solidFill>
                <a:latin typeface="+mn-ea"/>
                <a:ea typeface="+mn-ea"/>
              </a:rPr>
              <a:t>备注：使用递归和动态规划两种方法完成</a:t>
            </a:r>
          </a:p>
          <a:p>
            <a:pPr>
              <a:buNone/>
            </a:pPr>
            <a:r>
              <a:rPr lang="en-US" altLang="zh-CN" sz="3200" dirty="0">
                <a:solidFill>
                  <a:srgbClr val="996500"/>
                </a:solidFill>
                <a:latin typeface="+mn-ea"/>
                <a:ea typeface="+mn-ea"/>
                <a:hlinkClick r:id="rId3"/>
              </a:rPr>
              <a:t>https://leetcode.cn/problems/word-break</a:t>
            </a:r>
            <a:r>
              <a:rPr lang="en-US" altLang="zh-CN" sz="3200" dirty="0" smtClean="0">
                <a:solidFill>
                  <a:srgbClr val="996500"/>
                </a:solidFill>
                <a:latin typeface="+mn-ea"/>
                <a:ea typeface="+mn-ea"/>
                <a:hlinkClick r:id="rId3"/>
              </a:rPr>
              <a:t>/</a:t>
            </a:r>
            <a:endParaRPr lang="en-US" altLang="zh-CN" sz="3200" dirty="0" smtClean="0">
              <a:solidFill>
                <a:srgbClr val="996500"/>
              </a:solidFill>
              <a:latin typeface="+mn-ea"/>
              <a:ea typeface="+mn-ea"/>
            </a:endParaRPr>
          </a:p>
          <a:p>
            <a:pPr>
              <a:buNone/>
            </a:pPr>
            <a:r>
              <a:rPr lang="en-US" altLang="zh-CN" sz="3200" dirty="0" smtClean="0">
                <a:solidFill>
                  <a:srgbClr val="000065"/>
                </a:solidFill>
                <a:latin typeface="+mn-ea"/>
                <a:ea typeface="+mn-ea"/>
              </a:rPr>
              <a:t>2</a:t>
            </a:r>
            <a:r>
              <a:rPr lang="en-US" altLang="zh-CN" sz="3200" dirty="0">
                <a:solidFill>
                  <a:srgbClr val="000065"/>
                </a:solidFill>
                <a:latin typeface="+mn-ea"/>
                <a:ea typeface="+mn-ea"/>
              </a:rPr>
              <a:t>. </a:t>
            </a:r>
            <a:r>
              <a:rPr lang="zh-CN" altLang="en-US" sz="3200" dirty="0">
                <a:solidFill>
                  <a:srgbClr val="000065"/>
                </a:solidFill>
                <a:latin typeface="+mn-ea"/>
                <a:ea typeface="+mn-ea"/>
              </a:rPr>
              <a:t>教材</a:t>
            </a:r>
            <a:r>
              <a:rPr lang="en-US" altLang="zh-CN" sz="3200" dirty="0">
                <a:solidFill>
                  <a:srgbClr val="000065"/>
                </a:solidFill>
                <a:latin typeface="+mn-ea"/>
                <a:ea typeface="+mn-ea"/>
              </a:rPr>
              <a:t>  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  <a:ea typeface="+mn-ea"/>
              </a:rPr>
              <a:t>算法分析</a:t>
            </a:r>
            <a:r>
              <a:rPr lang="en-US" altLang="zh-CN" sz="3200" dirty="0" smtClean="0">
                <a:solidFill>
                  <a:srgbClr val="FF0000"/>
                </a:solidFill>
                <a:latin typeface="+mn-ea"/>
                <a:ea typeface="+mn-ea"/>
              </a:rPr>
              <a:t>3-3</a:t>
            </a:r>
            <a:r>
              <a:rPr lang="zh-CN" altLang="en-US" sz="3200" dirty="0" smtClean="0">
                <a:solidFill>
                  <a:srgbClr val="000065"/>
                </a:solidFill>
                <a:latin typeface="+mn-ea"/>
                <a:ea typeface="+mn-ea"/>
              </a:rPr>
              <a:t>；</a:t>
            </a:r>
            <a:endParaRPr lang="en-US" altLang="zh-CN" sz="3200" dirty="0" smtClean="0">
              <a:solidFill>
                <a:srgbClr val="000065"/>
              </a:solidFill>
              <a:latin typeface="+mn-ea"/>
              <a:ea typeface="+mn-ea"/>
            </a:endParaRPr>
          </a:p>
          <a:p>
            <a:pPr>
              <a:buNone/>
            </a:pPr>
            <a:r>
              <a:rPr lang="en-US" altLang="zh-CN" sz="3200" dirty="0" smtClean="0">
                <a:solidFill>
                  <a:srgbClr val="000065"/>
                </a:solidFill>
                <a:latin typeface="+mn-ea"/>
                <a:ea typeface="+mn-ea"/>
              </a:rPr>
              <a:t>3. </a:t>
            </a:r>
            <a:r>
              <a:rPr lang="zh-CN" altLang="en-US" sz="3200" dirty="0">
                <a:solidFill>
                  <a:srgbClr val="000065"/>
                </a:solidFill>
                <a:latin typeface="+mn-ea"/>
                <a:ea typeface="+mn-ea"/>
              </a:rPr>
              <a:t>教材</a:t>
            </a:r>
            <a:r>
              <a:rPr lang="en-US" altLang="zh-CN" sz="3200" dirty="0">
                <a:solidFill>
                  <a:srgbClr val="000065"/>
                </a:solidFill>
                <a:latin typeface="+mn-ea"/>
                <a:ea typeface="+mn-ea"/>
              </a:rPr>
              <a:t>  </a:t>
            </a:r>
            <a:r>
              <a:rPr lang="zh-CN" altLang="en-US" sz="3200" dirty="0">
                <a:solidFill>
                  <a:srgbClr val="FF0000"/>
                </a:solidFill>
                <a:latin typeface="+mn-ea"/>
                <a:ea typeface="+mn-ea"/>
              </a:rPr>
              <a:t>算法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  <a:ea typeface="+mn-ea"/>
              </a:rPr>
              <a:t>实现</a:t>
            </a:r>
            <a:r>
              <a:rPr lang="en-US" altLang="zh-CN" sz="3200" dirty="0" smtClean="0">
                <a:solidFill>
                  <a:srgbClr val="FF0000"/>
                </a:solidFill>
                <a:latin typeface="+mn-ea"/>
                <a:ea typeface="+mn-ea"/>
              </a:rPr>
              <a:t>3-4</a:t>
            </a:r>
            <a:r>
              <a:rPr lang="zh-CN" altLang="en-US" sz="3200" dirty="0" smtClean="0">
                <a:solidFill>
                  <a:srgbClr val="000065"/>
                </a:solidFill>
                <a:latin typeface="+mn-ea"/>
                <a:ea typeface="+mn-ea"/>
              </a:rPr>
              <a:t>；</a:t>
            </a:r>
            <a:r>
              <a:rPr lang="en-US" altLang="zh-CN" sz="3200" dirty="0" smtClean="0">
                <a:solidFill>
                  <a:srgbClr val="FF0000"/>
                </a:solidFill>
                <a:latin typeface="+mn-ea"/>
                <a:ea typeface="+mn-ea"/>
              </a:rPr>
              <a:t>3-10</a:t>
            </a:r>
            <a:endParaRPr lang="en-US" altLang="zh-CN" sz="320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buNone/>
            </a:pPr>
            <a:endParaRPr lang="en-US" altLang="zh-CN" sz="3200" dirty="0">
              <a:solidFill>
                <a:srgbClr val="00006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70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anose="05000000000000000000" pitchFamily="2" charset="2"/>
          <a:buChar char="n"/>
          <a:defRPr kumimoji="0" lang="en-US" sz="30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panose="020B0604020202020204" pitchFamily="34" charset="0"/>
            <a:ea typeface="楷体_GB2312" pitchFamily="49" charset="-122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anose="05000000000000000000" pitchFamily="2" charset="2"/>
          <a:buChar char="n"/>
          <a:defRPr kumimoji="0" lang="en-US" sz="30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panose="020B0604020202020204" pitchFamily="34" charset="0"/>
            <a:ea typeface="楷体_GB2312" pitchFamily="49" charset="-122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12600</TotalTime>
  <Words>9575</Words>
  <Application>Microsoft Office PowerPoint</Application>
  <PresentationFormat>全屏显示(4:3)</PresentationFormat>
  <Paragraphs>1056</Paragraphs>
  <Slides>96</Slides>
  <Notes>66</Notes>
  <HiddenSlides>3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96</vt:i4>
      </vt:variant>
    </vt:vector>
  </HeadingPairs>
  <TitlesOfParts>
    <vt:vector size="118" baseType="lpstr">
      <vt:lpstr>DeepSeek-CJK-patch</vt:lpstr>
      <vt:lpstr>Inter</vt:lpstr>
      <vt:lpstr>MS Gothic</vt:lpstr>
      <vt:lpstr>黑体</vt:lpstr>
      <vt:lpstr>华文楷体</vt:lpstr>
      <vt:lpstr>楷体_GB2312</vt:lpstr>
      <vt:lpstr>宋体</vt:lpstr>
      <vt:lpstr>微软雅黑</vt:lpstr>
      <vt:lpstr>Arial</vt:lpstr>
      <vt:lpstr>Arial Rounded MT Bold</vt:lpstr>
      <vt:lpstr>Cambria Math</vt:lpstr>
      <vt:lpstr>Consolas</vt:lpstr>
      <vt:lpstr>Garamond</vt:lpstr>
      <vt:lpstr>Symbol</vt:lpstr>
      <vt:lpstr>Times New Roman</vt:lpstr>
      <vt:lpstr>Verdana</vt:lpstr>
      <vt:lpstr>Wingdings</vt:lpstr>
      <vt:lpstr>Edge</vt:lpstr>
      <vt:lpstr>数式</vt:lpstr>
      <vt:lpstr>Equation</vt:lpstr>
      <vt:lpstr>公式</vt:lpstr>
      <vt:lpstr>BMP 图像</vt:lpstr>
      <vt:lpstr>第3章  动态规划 </vt:lpstr>
      <vt:lpstr>PowerPoint 演示文稿</vt:lpstr>
      <vt:lpstr>PowerPoint 演示文稿</vt:lpstr>
      <vt:lpstr>PowerPoint 演示文稿</vt:lpstr>
      <vt:lpstr>PowerPoint 演示文稿</vt:lpstr>
      <vt:lpstr>动态规划法 .VS. 分治法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计算最优值</vt:lpstr>
      <vt:lpstr>PowerPoint 演示文稿</vt:lpstr>
      <vt:lpstr>PowerPoint 演示文稿</vt:lpstr>
      <vt:lpstr>PowerPoint 演示文稿</vt:lpstr>
      <vt:lpstr>计算过程演示</vt:lpstr>
      <vt:lpstr>PowerPoint 演示文稿</vt:lpstr>
      <vt:lpstr>PowerPoint 演示文稿</vt:lpstr>
      <vt:lpstr>PowerPoint 演示文稿</vt:lpstr>
      <vt:lpstr>PowerPoint 演示文稿</vt:lpstr>
      <vt:lpstr>计算数乘次数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3.9 流水作业调度</vt:lpstr>
      <vt:lpstr>3.9 流水作业调度</vt:lpstr>
      <vt:lpstr>3.9 流水作业调度</vt:lpstr>
      <vt:lpstr>PowerPoint 演示文稿</vt:lpstr>
      <vt:lpstr>流水作业调度</vt:lpstr>
      <vt:lpstr>PowerPoint 演示文稿</vt:lpstr>
      <vt:lpstr>流水作业调度的Johnson法则</vt:lpstr>
      <vt:lpstr>流水作业调度的Johnson法则</vt:lpstr>
      <vt:lpstr>算法描述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 动态规划</dc:title>
  <dc:creator>wang</dc:creator>
  <cp:lastModifiedBy>WJL</cp:lastModifiedBy>
  <cp:revision>489</cp:revision>
  <cp:lastPrinted>2018-04-23T03:57:00Z</cp:lastPrinted>
  <dcterms:created xsi:type="dcterms:W3CDTF">2003-05-27T06:14:00Z</dcterms:created>
  <dcterms:modified xsi:type="dcterms:W3CDTF">2025-03-30T15:02:43Z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