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5" r:id="rId1"/>
    <p:sldMasterId id="2147483735" r:id="rId2"/>
  </p:sldMasterIdLst>
  <p:notesMasterIdLst>
    <p:notesMasterId r:id="rId88"/>
  </p:notesMasterIdLst>
  <p:handoutMasterIdLst>
    <p:handoutMasterId r:id="rId89"/>
  </p:handoutMasterIdLst>
  <p:sldIdLst>
    <p:sldId id="1858" r:id="rId3"/>
    <p:sldId id="1864" r:id="rId4"/>
    <p:sldId id="1865" r:id="rId5"/>
    <p:sldId id="1866" r:id="rId6"/>
    <p:sldId id="1877" r:id="rId7"/>
    <p:sldId id="1868" r:id="rId8"/>
    <p:sldId id="1736" r:id="rId9"/>
    <p:sldId id="1666" r:id="rId10"/>
    <p:sldId id="1869" r:id="rId11"/>
    <p:sldId id="1737" r:id="rId12"/>
    <p:sldId id="1668" r:id="rId13"/>
    <p:sldId id="1669" r:id="rId14"/>
    <p:sldId id="1670" r:id="rId15"/>
    <p:sldId id="1671" r:id="rId16"/>
    <p:sldId id="1672" r:id="rId17"/>
    <p:sldId id="1673" r:id="rId18"/>
    <p:sldId id="1855" r:id="rId19"/>
    <p:sldId id="1856" r:id="rId20"/>
    <p:sldId id="1676" r:id="rId21"/>
    <p:sldId id="1677" r:id="rId22"/>
    <p:sldId id="1857" r:id="rId23"/>
    <p:sldId id="1738" r:id="rId24"/>
    <p:sldId id="1678" r:id="rId25"/>
    <p:sldId id="1679" r:id="rId26"/>
    <p:sldId id="1680" r:id="rId27"/>
    <p:sldId id="1681" r:id="rId28"/>
    <p:sldId id="1682" r:id="rId29"/>
    <p:sldId id="1683" r:id="rId30"/>
    <p:sldId id="1684" r:id="rId31"/>
    <p:sldId id="1685" r:id="rId32"/>
    <p:sldId id="1686" r:id="rId33"/>
    <p:sldId id="1739" r:id="rId34"/>
    <p:sldId id="1687" r:id="rId35"/>
    <p:sldId id="1688" r:id="rId36"/>
    <p:sldId id="1689" r:id="rId37"/>
    <p:sldId id="1690" r:id="rId38"/>
    <p:sldId id="1691" r:id="rId39"/>
    <p:sldId id="1740" r:id="rId40"/>
    <p:sldId id="1694" r:id="rId41"/>
    <p:sldId id="1695" r:id="rId42"/>
    <p:sldId id="1692" r:id="rId43"/>
    <p:sldId id="1693" r:id="rId44"/>
    <p:sldId id="1741" r:id="rId45"/>
    <p:sldId id="1701" r:id="rId46"/>
    <p:sldId id="1702" r:id="rId47"/>
    <p:sldId id="1703" r:id="rId48"/>
    <p:sldId id="1742" r:id="rId49"/>
    <p:sldId id="1696" r:id="rId50"/>
    <p:sldId id="1697" r:id="rId51"/>
    <p:sldId id="1698" r:id="rId52"/>
    <p:sldId id="1699" r:id="rId53"/>
    <p:sldId id="1700" r:id="rId54"/>
    <p:sldId id="1743" r:id="rId55"/>
    <p:sldId id="1704" r:id="rId56"/>
    <p:sldId id="1705" r:id="rId57"/>
    <p:sldId id="1706" r:id="rId58"/>
    <p:sldId id="1707" r:id="rId59"/>
    <p:sldId id="1708" r:id="rId60"/>
    <p:sldId id="1709" r:id="rId61"/>
    <p:sldId id="1710" r:id="rId62"/>
    <p:sldId id="1711" r:id="rId63"/>
    <p:sldId id="1862" r:id="rId64"/>
    <p:sldId id="1714" r:id="rId65"/>
    <p:sldId id="1713" r:id="rId66"/>
    <p:sldId id="1715" r:id="rId67"/>
    <p:sldId id="1716" r:id="rId68"/>
    <p:sldId id="1717" r:id="rId69"/>
    <p:sldId id="1718" r:id="rId70"/>
    <p:sldId id="1719" r:id="rId71"/>
    <p:sldId id="1720" r:id="rId72"/>
    <p:sldId id="1721" r:id="rId73"/>
    <p:sldId id="1722" r:id="rId74"/>
    <p:sldId id="1723" r:id="rId75"/>
    <p:sldId id="1724" r:id="rId76"/>
    <p:sldId id="1725" r:id="rId77"/>
    <p:sldId id="1744" r:id="rId78"/>
    <p:sldId id="1726" r:id="rId79"/>
    <p:sldId id="1727" r:id="rId80"/>
    <p:sldId id="1728" r:id="rId81"/>
    <p:sldId id="1729" r:id="rId82"/>
    <p:sldId id="1730" r:id="rId83"/>
    <p:sldId id="1731" r:id="rId84"/>
    <p:sldId id="1745" r:id="rId85"/>
    <p:sldId id="1854" r:id="rId86"/>
    <p:sldId id="1861" r:id="rId87"/>
  </p:sldIdLst>
  <p:sldSz cx="9144000" cy="5143500" type="screen16x9"/>
  <p:notesSz cx="6858000" cy="9144000"/>
  <p:defaultTextStyle>
    <a:defPPr>
      <a:defRPr lang="fi-FI"/>
    </a:defPPr>
    <a:lvl1pPr algn="l" rtl="0" fontAlgn="base">
      <a:spcBef>
        <a:spcPct val="20000"/>
      </a:spcBef>
      <a:spcAft>
        <a:spcPct val="0"/>
      </a:spcAft>
      <a:buFont typeface="Arial" charset="0"/>
      <a:defRPr sz="1400" kern="1200">
        <a:solidFill>
          <a:schemeClr val="tx1"/>
        </a:solidFill>
        <a:latin typeface="Trebuchet MS" pitchFamily="96" charset="0"/>
        <a:ea typeface="宋体" charset="-122"/>
        <a:cs typeface="+mn-cs"/>
      </a:defRPr>
    </a:lvl1pPr>
    <a:lvl2pPr marL="455613" indent="1588" algn="l" rtl="0" fontAlgn="base">
      <a:spcBef>
        <a:spcPct val="20000"/>
      </a:spcBef>
      <a:spcAft>
        <a:spcPct val="0"/>
      </a:spcAft>
      <a:buFont typeface="Arial" charset="0"/>
      <a:defRPr sz="1400" kern="1200">
        <a:solidFill>
          <a:schemeClr val="tx1"/>
        </a:solidFill>
        <a:latin typeface="Trebuchet MS" pitchFamily="96" charset="0"/>
        <a:ea typeface="宋体" charset="-122"/>
        <a:cs typeface="+mn-cs"/>
      </a:defRPr>
    </a:lvl2pPr>
    <a:lvl3pPr marL="912813" indent="1588" algn="l" rtl="0" fontAlgn="base">
      <a:spcBef>
        <a:spcPct val="20000"/>
      </a:spcBef>
      <a:spcAft>
        <a:spcPct val="0"/>
      </a:spcAft>
      <a:buFont typeface="Arial" charset="0"/>
      <a:defRPr sz="1400" kern="1200">
        <a:solidFill>
          <a:schemeClr val="tx1"/>
        </a:solidFill>
        <a:latin typeface="Trebuchet MS" pitchFamily="96" charset="0"/>
        <a:ea typeface="宋体" charset="-122"/>
        <a:cs typeface="+mn-cs"/>
      </a:defRPr>
    </a:lvl3pPr>
    <a:lvl4pPr marL="1370013" indent="1588" algn="l" rtl="0" fontAlgn="base">
      <a:spcBef>
        <a:spcPct val="20000"/>
      </a:spcBef>
      <a:spcAft>
        <a:spcPct val="0"/>
      </a:spcAft>
      <a:buFont typeface="Arial" charset="0"/>
      <a:defRPr sz="1400" kern="1200">
        <a:solidFill>
          <a:schemeClr val="tx1"/>
        </a:solidFill>
        <a:latin typeface="Trebuchet MS" pitchFamily="96" charset="0"/>
        <a:ea typeface="宋体" charset="-122"/>
        <a:cs typeface="+mn-cs"/>
      </a:defRPr>
    </a:lvl4pPr>
    <a:lvl5pPr marL="1827213" indent="1588" algn="l" rtl="0" fontAlgn="base">
      <a:spcBef>
        <a:spcPct val="20000"/>
      </a:spcBef>
      <a:spcAft>
        <a:spcPct val="0"/>
      </a:spcAft>
      <a:buFont typeface="Arial" charset="0"/>
      <a:defRPr sz="1400" kern="1200">
        <a:solidFill>
          <a:schemeClr val="tx1"/>
        </a:solidFill>
        <a:latin typeface="Trebuchet MS" pitchFamily="96" charset="0"/>
        <a:ea typeface="宋体" charset="-122"/>
        <a:cs typeface="+mn-cs"/>
      </a:defRPr>
    </a:lvl5pPr>
    <a:lvl6pPr marL="2286000" algn="l" defTabSz="914400" rtl="0" eaLnBrk="1" latinLnBrk="0" hangingPunct="1">
      <a:defRPr sz="1400" kern="1200">
        <a:solidFill>
          <a:schemeClr val="tx1"/>
        </a:solidFill>
        <a:latin typeface="Trebuchet MS" pitchFamily="96" charset="0"/>
        <a:ea typeface="宋体" charset="-122"/>
        <a:cs typeface="+mn-cs"/>
      </a:defRPr>
    </a:lvl6pPr>
    <a:lvl7pPr marL="2743200" algn="l" defTabSz="914400" rtl="0" eaLnBrk="1" latinLnBrk="0" hangingPunct="1">
      <a:defRPr sz="1400" kern="1200">
        <a:solidFill>
          <a:schemeClr val="tx1"/>
        </a:solidFill>
        <a:latin typeface="Trebuchet MS" pitchFamily="96" charset="0"/>
        <a:ea typeface="宋体" charset="-122"/>
        <a:cs typeface="+mn-cs"/>
      </a:defRPr>
    </a:lvl7pPr>
    <a:lvl8pPr marL="3200400" algn="l" defTabSz="914400" rtl="0" eaLnBrk="1" latinLnBrk="0" hangingPunct="1">
      <a:defRPr sz="1400" kern="1200">
        <a:solidFill>
          <a:schemeClr val="tx1"/>
        </a:solidFill>
        <a:latin typeface="Trebuchet MS" pitchFamily="96" charset="0"/>
        <a:ea typeface="宋体" charset="-122"/>
        <a:cs typeface="+mn-cs"/>
      </a:defRPr>
    </a:lvl8pPr>
    <a:lvl9pPr marL="3657600" algn="l" defTabSz="914400" rtl="0" eaLnBrk="1" latinLnBrk="0" hangingPunct="1">
      <a:defRPr sz="1400" kern="1200">
        <a:solidFill>
          <a:schemeClr val="tx1"/>
        </a:solidFill>
        <a:latin typeface="Trebuchet MS" pitchFamily="96" charset="0"/>
        <a:ea typeface="宋体" charset="-122"/>
        <a:cs typeface="+mn-cs"/>
      </a:defRPr>
    </a:lvl9pPr>
  </p:defaultTextStyle>
  <p:extLst>
    <p:ext uri="{521415D9-36F7-43E2-AB2F-B90AF26B5E84}">
      <p14:sectionLst xmlns:p14="http://schemas.microsoft.com/office/powerpoint/2010/main">
        <p14:section name="标题" id="{EB83E03E-195F-4588-BA9C-87CAE50CC123}">
          <p14:sldIdLst>
            <p14:sldId id="1858"/>
            <p14:sldId id="1864"/>
            <p14:sldId id="1865"/>
            <p14:sldId id="1866"/>
            <p14:sldId id="1877"/>
            <p14:sldId id="1868"/>
            <p14:sldId id="1736"/>
            <p14:sldId id="1666"/>
            <p14:sldId id="1869"/>
            <p14:sldId id="1737"/>
            <p14:sldId id="1668"/>
            <p14:sldId id="1669"/>
            <p14:sldId id="1670"/>
            <p14:sldId id="1671"/>
            <p14:sldId id="1672"/>
            <p14:sldId id="1673"/>
            <p14:sldId id="1855"/>
            <p14:sldId id="1856"/>
            <p14:sldId id="1676"/>
            <p14:sldId id="1677"/>
            <p14:sldId id="1857"/>
            <p14:sldId id="1738"/>
            <p14:sldId id="1678"/>
            <p14:sldId id="1679"/>
            <p14:sldId id="1680"/>
            <p14:sldId id="1681"/>
            <p14:sldId id="1682"/>
            <p14:sldId id="1683"/>
            <p14:sldId id="1684"/>
            <p14:sldId id="1685"/>
            <p14:sldId id="1686"/>
            <p14:sldId id="1739"/>
            <p14:sldId id="1687"/>
            <p14:sldId id="1688"/>
            <p14:sldId id="1689"/>
            <p14:sldId id="1690"/>
            <p14:sldId id="1691"/>
            <p14:sldId id="1740"/>
            <p14:sldId id="1694"/>
            <p14:sldId id="1695"/>
            <p14:sldId id="1692"/>
            <p14:sldId id="1693"/>
            <p14:sldId id="1741"/>
            <p14:sldId id="1701"/>
            <p14:sldId id="1702"/>
            <p14:sldId id="1703"/>
            <p14:sldId id="1742"/>
            <p14:sldId id="1696"/>
            <p14:sldId id="1697"/>
            <p14:sldId id="1698"/>
            <p14:sldId id="1699"/>
            <p14:sldId id="1700"/>
            <p14:sldId id="1743"/>
            <p14:sldId id="1704"/>
            <p14:sldId id="1705"/>
            <p14:sldId id="1706"/>
            <p14:sldId id="1707"/>
            <p14:sldId id="1708"/>
            <p14:sldId id="1709"/>
            <p14:sldId id="1710"/>
            <p14:sldId id="1711"/>
            <p14:sldId id="1862"/>
            <p14:sldId id="1714"/>
            <p14:sldId id="1713"/>
            <p14:sldId id="1715"/>
            <p14:sldId id="1716"/>
            <p14:sldId id="1717"/>
            <p14:sldId id="1718"/>
            <p14:sldId id="1719"/>
            <p14:sldId id="1720"/>
            <p14:sldId id="1721"/>
            <p14:sldId id="1722"/>
            <p14:sldId id="1723"/>
            <p14:sldId id="1724"/>
            <p14:sldId id="1725"/>
            <p14:sldId id="1744"/>
            <p14:sldId id="1726"/>
            <p14:sldId id="1727"/>
            <p14:sldId id="1728"/>
            <p14:sldId id="1729"/>
            <p14:sldId id="1730"/>
            <p14:sldId id="1731"/>
            <p14:sldId id="1745"/>
            <p14:sldId id="1854"/>
            <p14:sldId id="1861"/>
          </p14:sldIdLst>
        </p14:section>
      </p14:sectionLst>
    </p:ext>
    <p:ext uri="{EFAFB233-063F-42B5-8137-9DF3F51BA10A}">
      <p15:sldGuideLst xmlns:p15="http://schemas.microsoft.com/office/powerpoint/2012/main">
        <p15:guide id="1" orient="horz" pos="3838" userDrawn="1">
          <p15:clr>
            <a:srgbClr val="A4A3A4"/>
          </p15:clr>
        </p15:guide>
        <p15:guide id="2" pos="295" userDrawn="1">
          <p15:clr>
            <a:srgbClr val="A4A3A4"/>
          </p15:clr>
        </p15:guide>
        <p15:guide id="4" pos="5193" userDrawn="1">
          <p15:clr>
            <a:srgbClr val="A4A3A4"/>
          </p15:clr>
        </p15:guide>
        <p15:guide id="5" pos="3152" userDrawn="1">
          <p15:clr>
            <a:srgbClr val="A4A3A4"/>
          </p15:clr>
        </p15:guide>
        <p15:guide id="6" orient="horz" pos="287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339933"/>
    <a:srgbClr val="FF00FF"/>
    <a:srgbClr val="CC66FF"/>
    <a:srgbClr val="080808"/>
    <a:srgbClr val="1B06BA"/>
    <a:srgbClr val="B5880B"/>
    <a:srgbClr val="E87071"/>
    <a:srgbClr val="00B3EE"/>
    <a:srgbClr val="93E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16" autoAdjust="0"/>
    <p:restoredTop sz="69957" autoAdjust="0"/>
  </p:normalViewPr>
  <p:slideViewPr>
    <p:cSldViewPr>
      <p:cViewPr varScale="1">
        <p:scale>
          <a:sx n="73" d="100"/>
          <a:sy n="73" d="100"/>
        </p:scale>
        <p:origin x="1071" y="27"/>
      </p:cViewPr>
      <p:guideLst>
        <p:guide orient="horz" pos="3838"/>
        <p:guide pos="295"/>
        <p:guide pos="5193"/>
        <p:guide pos="3152"/>
        <p:guide orient="horz" pos="2879"/>
      </p:guideLst>
    </p:cSldViewPr>
  </p:slideViewPr>
  <p:notesTextViewPr>
    <p:cViewPr>
      <p:scale>
        <a:sx n="200" d="100"/>
        <a:sy n="200" d="100"/>
      </p:scale>
      <p:origin x="0" y="0"/>
    </p:cViewPr>
  </p:notesTextViewPr>
  <p:sorterViewPr>
    <p:cViewPr>
      <p:scale>
        <a:sx n="100" d="100"/>
        <a:sy n="100"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handoutMaster" Target="handoutMasters/handout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51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1200">
                <a:latin typeface="Arial" charset="0"/>
                <a:ea typeface="+mn-ea"/>
              </a:defRPr>
            </a:lvl1pPr>
          </a:lstStyle>
          <a:p>
            <a:pPr>
              <a:defRPr/>
            </a:pPr>
            <a:endParaRPr lang="en-GB" altLang="zh-CN"/>
          </a:p>
        </p:txBody>
      </p:sp>
      <p:sp>
        <p:nvSpPr>
          <p:cNvPr id="17510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200">
                <a:latin typeface="Arial" charset="0"/>
                <a:ea typeface="+mn-ea"/>
              </a:defRPr>
            </a:lvl1pPr>
          </a:lstStyle>
          <a:p>
            <a:pPr>
              <a:defRPr/>
            </a:pPr>
            <a:endParaRPr lang="en-GB" altLang="zh-CN"/>
          </a:p>
        </p:txBody>
      </p:sp>
      <p:sp>
        <p:nvSpPr>
          <p:cNvPr id="17510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FontTx/>
              <a:buNone/>
              <a:defRPr sz="1200">
                <a:latin typeface="Arial" charset="0"/>
                <a:ea typeface="+mn-ea"/>
              </a:defRPr>
            </a:lvl1pPr>
          </a:lstStyle>
          <a:p>
            <a:pPr>
              <a:defRPr/>
            </a:pPr>
            <a:endParaRPr lang="en-GB" altLang="zh-CN"/>
          </a:p>
        </p:txBody>
      </p:sp>
      <p:sp>
        <p:nvSpPr>
          <p:cNvPr id="17510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FontTx/>
              <a:buNone/>
              <a:defRPr sz="1200">
                <a:latin typeface="Arial" charset="0"/>
                <a:ea typeface="+mn-ea"/>
              </a:defRPr>
            </a:lvl1pPr>
          </a:lstStyle>
          <a:p>
            <a:pPr>
              <a:defRPr/>
            </a:pPr>
            <a:fld id="{58CD87A4-0184-412C-A44A-3DA728178AFF}" type="slidenum">
              <a:rPr lang="en-GB" altLang="zh-CN"/>
              <a:pPr>
                <a:defRPr/>
              </a:pPr>
              <a:t>‹#›</a:t>
            </a:fld>
            <a:endParaRPr lang="en-GB" altLang="zh-CN"/>
          </a:p>
        </p:txBody>
      </p:sp>
    </p:spTree>
    <p:extLst>
      <p:ext uri="{BB962C8B-B14F-4D97-AF65-F5344CB8AC3E}">
        <p14:creationId xmlns:p14="http://schemas.microsoft.com/office/powerpoint/2010/main" val="23572666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1200">
                <a:latin typeface="Arial" charset="0"/>
                <a:ea typeface="+mn-ea"/>
              </a:defRPr>
            </a:lvl1pPr>
          </a:lstStyle>
          <a:p>
            <a:pPr>
              <a:defRPr/>
            </a:pPr>
            <a:endParaRPr lang="en-US" altLang="zh-CN"/>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200">
                <a:latin typeface="Arial" charset="0"/>
                <a:ea typeface="+mn-ea"/>
              </a:defRPr>
            </a:lvl1pPr>
          </a:lstStyle>
          <a:p>
            <a:pPr>
              <a:defRPr/>
            </a:pPr>
            <a:endParaRPr lang="en-US" altLang="zh-CN"/>
          </a:p>
        </p:txBody>
      </p:sp>
      <p:sp>
        <p:nvSpPr>
          <p:cNvPr id="717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fi-FI" noProof="0"/>
              <a:t>Muokkaa tekstin perustyylejä napsauttamalla</a:t>
            </a:r>
          </a:p>
          <a:p>
            <a:pPr lvl="1"/>
            <a:r>
              <a:rPr lang="fi-FI" noProof="0"/>
              <a:t>toinen taso</a:t>
            </a:r>
          </a:p>
          <a:p>
            <a:pPr lvl="2"/>
            <a:r>
              <a:rPr lang="fi-FI" noProof="0"/>
              <a:t>kolmas taso</a:t>
            </a:r>
          </a:p>
          <a:p>
            <a:pPr lvl="3"/>
            <a:r>
              <a:rPr lang="fi-FI" noProof="0"/>
              <a:t>neljäs taso</a:t>
            </a:r>
          </a:p>
          <a:p>
            <a:pPr lvl="4"/>
            <a:r>
              <a:rPr lang="fi-FI" noProof="0"/>
              <a:t>viides taso</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FontTx/>
              <a:buNone/>
              <a:defRPr sz="1200">
                <a:latin typeface="Arial" charset="0"/>
                <a:ea typeface="+mn-ea"/>
              </a:defRPr>
            </a:lvl1pPr>
          </a:lstStyle>
          <a:p>
            <a:pPr>
              <a:defRPr/>
            </a:pPr>
            <a:endParaRPr lang="en-US" altLang="zh-CN"/>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FontTx/>
              <a:buNone/>
              <a:defRPr sz="1200">
                <a:latin typeface="Arial" charset="0"/>
                <a:ea typeface="+mn-ea"/>
              </a:defRPr>
            </a:lvl1pPr>
          </a:lstStyle>
          <a:p>
            <a:pPr>
              <a:defRPr/>
            </a:pPr>
            <a:fld id="{BB8C311E-5859-4E0C-A0F3-4690A095D6BE}" type="slidenum">
              <a:rPr lang="fi-FI" altLang="zh-CN"/>
              <a:pPr>
                <a:defRPr/>
              </a:pPr>
              <a:t>‹#›</a:t>
            </a:fld>
            <a:endParaRPr lang="fi-FI" altLang="zh-CN"/>
          </a:p>
        </p:txBody>
      </p:sp>
    </p:spTree>
    <p:extLst>
      <p:ext uri="{BB962C8B-B14F-4D97-AF65-F5344CB8AC3E}">
        <p14:creationId xmlns:p14="http://schemas.microsoft.com/office/powerpoint/2010/main" val="17204162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5613" algn="l" rtl="0" eaLnBrk="0" fontAlgn="base" hangingPunct="0">
      <a:spcBef>
        <a:spcPct val="30000"/>
      </a:spcBef>
      <a:spcAft>
        <a:spcPct val="0"/>
      </a:spcAft>
      <a:defRPr sz="1200" kern="1200">
        <a:solidFill>
          <a:schemeClr val="tx1"/>
        </a:solidFill>
        <a:latin typeface="Arial" charset="0"/>
        <a:ea typeface="+mn-ea"/>
        <a:cs typeface="+mn-cs"/>
      </a:defRPr>
    </a:lvl2pPr>
    <a:lvl3pPr marL="912813" algn="l" rtl="0" eaLnBrk="0" fontAlgn="base" hangingPunct="0">
      <a:spcBef>
        <a:spcPct val="30000"/>
      </a:spcBef>
      <a:spcAft>
        <a:spcPct val="0"/>
      </a:spcAft>
      <a:defRPr sz="1200" kern="1200">
        <a:solidFill>
          <a:schemeClr val="tx1"/>
        </a:solidFill>
        <a:latin typeface="Arial" charset="0"/>
        <a:ea typeface="+mn-ea"/>
        <a:cs typeface="+mn-cs"/>
      </a:defRPr>
    </a:lvl3pPr>
    <a:lvl4pPr marL="1370013" algn="l" rtl="0" eaLnBrk="0" fontAlgn="base" hangingPunct="0">
      <a:spcBef>
        <a:spcPct val="30000"/>
      </a:spcBef>
      <a:spcAft>
        <a:spcPct val="0"/>
      </a:spcAft>
      <a:defRPr sz="1200" kern="1200">
        <a:solidFill>
          <a:schemeClr val="tx1"/>
        </a:solidFill>
        <a:latin typeface="Arial" charset="0"/>
        <a:ea typeface="+mn-ea"/>
        <a:cs typeface="+mn-cs"/>
      </a:defRPr>
    </a:lvl4pPr>
    <a:lvl5pPr marL="1827213" algn="l" rtl="0" eaLnBrk="0" fontAlgn="base" hangingPunct="0">
      <a:spcBef>
        <a:spcPct val="30000"/>
      </a:spcBef>
      <a:spcAft>
        <a:spcPct val="0"/>
      </a:spcAft>
      <a:defRPr sz="1200" kern="1200">
        <a:solidFill>
          <a:schemeClr val="tx1"/>
        </a:solidFill>
        <a:latin typeface="Arial" charset="0"/>
        <a:ea typeface="+mn-ea"/>
        <a:cs typeface="+mn-cs"/>
      </a:defRPr>
    </a:lvl5pPr>
    <a:lvl6pPr marL="2285726" algn="l" defTabSz="914290" rtl="0" eaLnBrk="1" latinLnBrk="0" hangingPunct="1">
      <a:defRPr sz="1200" kern="1200">
        <a:solidFill>
          <a:schemeClr val="tx1"/>
        </a:solidFill>
        <a:latin typeface="+mn-lt"/>
        <a:ea typeface="+mn-ea"/>
        <a:cs typeface="+mn-cs"/>
      </a:defRPr>
    </a:lvl6pPr>
    <a:lvl7pPr marL="2742871" algn="l" defTabSz="914290" rtl="0" eaLnBrk="1" latinLnBrk="0" hangingPunct="1">
      <a:defRPr sz="1200" kern="1200">
        <a:solidFill>
          <a:schemeClr val="tx1"/>
        </a:solidFill>
        <a:latin typeface="+mn-lt"/>
        <a:ea typeface="+mn-ea"/>
        <a:cs typeface="+mn-cs"/>
      </a:defRPr>
    </a:lvl7pPr>
    <a:lvl8pPr marL="3200016" algn="l" defTabSz="914290" rtl="0" eaLnBrk="1" latinLnBrk="0" hangingPunct="1">
      <a:defRPr sz="1200" kern="1200">
        <a:solidFill>
          <a:schemeClr val="tx1"/>
        </a:solidFill>
        <a:latin typeface="+mn-lt"/>
        <a:ea typeface="+mn-ea"/>
        <a:cs typeface="+mn-cs"/>
      </a:defRPr>
    </a:lvl8pPr>
    <a:lvl9pPr marL="3657161" algn="l" defTabSz="91429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B8C311E-5859-4E0C-A0F3-4690A095D6BE}" type="slidenum">
              <a:rPr lang="fi-FI" altLang="zh-CN" smtClean="0"/>
              <a:pPr>
                <a:defRPr/>
              </a:pPr>
              <a:t>1</a:t>
            </a:fld>
            <a:endParaRPr lang="fi-FI" altLang="zh-CN"/>
          </a:p>
        </p:txBody>
      </p:sp>
    </p:spTree>
    <p:extLst>
      <p:ext uri="{BB962C8B-B14F-4D97-AF65-F5344CB8AC3E}">
        <p14:creationId xmlns:p14="http://schemas.microsoft.com/office/powerpoint/2010/main" val="37686805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37</a:t>
            </a:fld>
            <a:endParaRPr lang="fi-FI" altLang="zh-CN"/>
          </a:p>
        </p:txBody>
      </p:sp>
    </p:spTree>
    <p:extLst>
      <p:ext uri="{BB962C8B-B14F-4D97-AF65-F5344CB8AC3E}">
        <p14:creationId xmlns:p14="http://schemas.microsoft.com/office/powerpoint/2010/main" val="27864306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i="1" dirty="0"/>
              <a:t>{</a:t>
            </a:r>
            <a:r>
              <a:rPr lang="en-US" altLang="zh-CN" dirty="0"/>
              <a:t>(’</a:t>
            </a:r>
            <a:r>
              <a:rPr lang="en-US" altLang="zh-CN" dirty="0" err="1"/>
              <a:t>A’,null</a:t>
            </a:r>
            <a:r>
              <a:rPr lang="en-US" altLang="zh-CN" dirty="0"/>
              <a:t>),(’</a:t>
            </a:r>
            <a:r>
              <a:rPr lang="en-US" altLang="zh-CN" dirty="0" err="1"/>
              <a:t>A’,null</a:t>
            </a:r>
            <a:r>
              <a:rPr lang="en-US" altLang="zh-CN" dirty="0"/>
              <a:t>)</a:t>
            </a:r>
            <a:r>
              <a:rPr lang="en-US" altLang="zh-CN" i="1" dirty="0"/>
              <a:t>}</a:t>
            </a:r>
            <a:r>
              <a:rPr lang="en-US" altLang="zh-CN" dirty="0"/>
              <a:t>, are treated as being identical, even if some of the attributes have a null value. </a:t>
            </a:r>
            <a:br>
              <a:rPr lang="en-US" altLang="zh-CN" dirty="0"/>
            </a:br>
            <a:r>
              <a:rPr lang="en-US" altLang="zh-CN" dirty="0"/>
              <a:t>a comparison “null=null” would return </a:t>
            </a:r>
            <a:r>
              <a:rPr lang="en-US" altLang="zh-CN" dirty="0" err="1"/>
              <a:t>unknown,rather</a:t>
            </a:r>
            <a:r>
              <a:rPr lang="en-US" altLang="zh-CN" dirty="0"/>
              <a:t> than true. </a:t>
            </a:r>
            <a:br>
              <a:rPr lang="en-US" altLang="zh-CN" dirty="0"/>
            </a:br>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44</a:t>
            </a:fld>
            <a:endParaRPr lang="fi-FI" altLang="zh-CN"/>
          </a:p>
        </p:txBody>
      </p:sp>
    </p:spTree>
    <p:extLst>
      <p:ext uri="{BB962C8B-B14F-4D97-AF65-F5344CB8AC3E}">
        <p14:creationId xmlns:p14="http://schemas.microsoft.com/office/powerpoint/2010/main" val="35048297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As a result of null values being ignored, the collection of values may be empty. The</a:t>
            </a:r>
            <a:br>
              <a:rPr lang="en-US" altLang="zh-CN" dirty="0"/>
            </a:br>
            <a:r>
              <a:rPr lang="en-US" altLang="zh-CN" b="1" dirty="0"/>
              <a:t>count </a:t>
            </a:r>
            <a:r>
              <a:rPr lang="en-US" altLang="zh-CN" dirty="0"/>
              <a:t>of an empty collection is defined to be 0, and all other aggregate operations </a:t>
            </a:r>
            <a:br>
              <a:rPr lang="en-US" altLang="zh-CN" dirty="0"/>
            </a:br>
            <a:r>
              <a:rPr lang="en-US" altLang="zh-CN" dirty="0"/>
              <a:t>return a value of null when applied on an empty collection</a:t>
            </a:r>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46</a:t>
            </a:fld>
            <a:endParaRPr lang="fi-FI" altLang="zh-CN"/>
          </a:p>
        </p:txBody>
      </p:sp>
    </p:spTree>
    <p:extLst>
      <p:ext uri="{BB962C8B-B14F-4D97-AF65-F5344CB8AC3E}">
        <p14:creationId xmlns:p14="http://schemas.microsoft.com/office/powerpoint/2010/main" val="34246779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The input to </a:t>
            </a:r>
            <a:r>
              <a:rPr lang="en-US" altLang="zh-CN" b="1" dirty="0"/>
              <a:t>sum </a:t>
            </a:r>
            <a:r>
              <a:rPr lang="en-US" altLang="zh-CN" dirty="0"/>
              <a:t>and </a:t>
            </a:r>
            <a:r>
              <a:rPr lang="en-US" altLang="zh-CN" b="1" dirty="0"/>
              <a:t>avg </a:t>
            </a:r>
            <a:r>
              <a:rPr lang="en-US" altLang="zh-CN" dirty="0"/>
              <a:t>must be a collection of numbers, but the other operators</a:t>
            </a:r>
            <a:br>
              <a:rPr lang="en-US" altLang="zh-CN" dirty="0"/>
            </a:br>
            <a:r>
              <a:rPr lang="en-US" altLang="zh-CN" dirty="0"/>
              <a:t>can operate on collections of nonnumeric data types, such as strings, as well. </a:t>
            </a:r>
            <a:br>
              <a:rPr lang="en-US" altLang="zh-CN" dirty="0"/>
            </a:br>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48</a:t>
            </a:fld>
            <a:endParaRPr lang="fi-FI" altLang="zh-CN"/>
          </a:p>
        </p:txBody>
      </p:sp>
    </p:spTree>
    <p:extLst>
      <p:ext uri="{BB962C8B-B14F-4D97-AF65-F5344CB8AC3E}">
        <p14:creationId xmlns:p14="http://schemas.microsoft.com/office/powerpoint/2010/main" val="23836579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There are circumstances where we would like to apply the aggregate function</a:t>
            </a:r>
            <a:br>
              <a:rPr lang="en-US" altLang="zh-CN" dirty="0"/>
            </a:br>
            <a:r>
              <a:rPr lang="en-US" altLang="zh-CN" dirty="0"/>
              <a:t>not only to a single set of tuples, but also to a group of sets of tuples; we specify</a:t>
            </a:r>
            <a:br>
              <a:rPr lang="en-US" altLang="zh-CN" dirty="0"/>
            </a:br>
            <a:r>
              <a:rPr lang="en-US" altLang="zh-CN" dirty="0"/>
              <a:t>this wish in SQL using the </a:t>
            </a:r>
            <a:r>
              <a:rPr lang="en-US" altLang="zh-CN" b="1" dirty="0"/>
              <a:t>group by </a:t>
            </a:r>
            <a:r>
              <a:rPr lang="en-US" altLang="zh-CN" dirty="0"/>
              <a:t>clause. The attribute or attributes given in</a:t>
            </a:r>
            <a:br>
              <a:rPr lang="en-US" altLang="zh-CN" dirty="0"/>
            </a:br>
            <a:r>
              <a:rPr lang="en-US" altLang="zh-CN" dirty="0"/>
              <a:t>the </a:t>
            </a:r>
            <a:r>
              <a:rPr lang="en-US" altLang="zh-CN" b="1" dirty="0"/>
              <a:t>group by </a:t>
            </a:r>
            <a:r>
              <a:rPr lang="en-US" altLang="zh-CN" dirty="0"/>
              <a:t>clause are used to form groups. Tuples with the same value on all</a:t>
            </a:r>
            <a:br>
              <a:rPr lang="en-US" altLang="zh-CN" dirty="0"/>
            </a:br>
            <a:r>
              <a:rPr lang="en-US" altLang="zh-CN" dirty="0"/>
              <a:t>attributes in the </a:t>
            </a:r>
            <a:r>
              <a:rPr lang="en-US" altLang="zh-CN" b="1" dirty="0"/>
              <a:t>group by </a:t>
            </a:r>
            <a:r>
              <a:rPr lang="en-US" altLang="zh-CN" dirty="0"/>
              <a:t>clause are placed in one group. </a:t>
            </a:r>
          </a:p>
          <a:p>
            <a:r>
              <a:rPr lang="en-US" altLang="zh-CN" dirty="0"/>
              <a:t>When an SQL query uses grouping, it is important to ensure that the only</a:t>
            </a:r>
            <a:br>
              <a:rPr lang="en-US" altLang="zh-CN" dirty="0"/>
            </a:br>
            <a:r>
              <a:rPr lang="en-US" altLang="zh-CN" dirty="0"/>
              <a:t>attributes that appear in the </a:t>
            </a:r>
            <a:r>
              <a:rPr lang="en-US" altLang="zh-CN" b="1" dirty="0"/>
              <a:t>select </a:t>
            </a:r>
            <a:r>
              <a:rPr lang="en-US" altLang="zh-CN" dirty="0"/>
              <a:t>statement without being aggregated are those</a:t>
            </a:r>
            <a:br>
              <a:rPr lang="en-US" altLang="zh-CN" dirty="0"/>
            </a:br>
            <a:r>
              <a:rPr lang="en-US" altLang="zh-CN" dirty="0"/>
              <a:t>that are present in the </a:t>
            </a:r>
            <a:r>
              <a:rPr lang="en-US" altLang="zh-CN" b="1" dirty="0"/>
              <a:t>group by </a:t>
            </a:r>
            <a:r>
              <a:rPr lang="en-US" altLang="zh-CN" dirty="0"/>
              <a:t>clause. In other words, any attribute that is not</a:t>
            </a:r>
            <a:br>
              <a:rPr lang="en-US" altLang="zh-CN" dirty="0"/>
            </a:br>
            <a:r>
              <a:rPr lang="en-US" altLang="zh-CN" dirty="0"/>
              <a:t>present in the </a:t>
            </a:r>
            <a:r>
              <a:rPr lang="en-US" altLang="zh-CN" b="1" dirty="0"/>
              <a:t>group by </a:t>
            </a:r>
            <a:r>
              <a:rPr lang="en-US" altLang="zh-CN" dirty="0"/>
              <a:t>clause must appear only inside an aggregate function if</a:t>
            </a:r>
            <a:br>
              <a:rPr lang="en-US" altLang="zh-CN" dirty="0"/>
            </a:br>
            <a:r>
              <a:rPr lang="en-US" altLang="zh-CN" dirty="0"/>
              <a:t>it appears in the </a:t>
            </a:r>
            <a:r>
              <a:rPr lang="en-US" altLang="zh-CN" b="1" dirty="0"/>
              <a:t>select </a:t>
            </a:r>
            <a:r>
              <a:rPr lang="en-US" altLang="zh-CN" dirty="0"/>
              <a:t>clause, otherwise the query is treated as erroneous. </a:t>
            </a:r>
            <a:br>
              <a:rPr lang="en-US" altLang="zh-CN" dirty="0"/>
            </a:br>
            <a:r>
              <a:rPr lang="en-US" altLang="zh-CN" dirty="0"/>
              <a:t>Each instructor in a particular group (defined by </a:t>
            </a:r>
            <a:r>
              <a:rPr lang="en-US" altLang="zh-CN" i="1" dirty="0"/>
              <a:t>dept name</a:t>
            </a:r>
            <a:r>
              <a:rPr lang="en-US" altLang="zh-CN" dirty="0"/>
              <a:t>) can have a different</a:t>
            </a:r>
            <a:br>
              <a:rPr lang="en-US" altLang="zh-CN" dirty="0"/>
            </a:br>
            <a:r>
              <a:rPr lang="en-US" altLang="zh-CN" i="1" dirty="0"/>
              <a:t>ID</a:t>
            </a:r>
            <a:r>
              <a:rPr lang="en-US" altLang="zh-CN" dirty="0"/>
              <a:t>, and since only one tuple is output for each group, there is no unique way of</a:t>
            </a:r>
            <a:br>
              <a:rPr lang="en-US" altLang="zh-CN" dirty="0"/>
            </a:br>
            <a:r>
              <a:rPr lang="en-US" altLang="zh-CN" dirty="0"/>
              <a:t>choosing which </a:t>
            </a:r>
            <a:r>
              <a:rPr lang="en-US" altLang="zh-CN" i="1" dirty="0"/>
              <a:t>ID </a:t>
            </a:r>
            <a:r>
              <a:rPr lang="en-US" altLang="zh-CN" dirty="0"/>
              <a:t>value to output. As a result, such cases are disallowed by SQL. </a:t>
            </a:r>
            <a:br>
              <a:rPr lang="en-US" altLang="zh-CN" dirty="0"/>
            </a:br>
            <a:br>
              <a:rPr lang="en-US" altLang="zh-CN" dirty="0"/>
            </a:br>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50</a:t>
            </a:fld>
            <a:endParaRPr lang="fi-FI" altLang="zh-CN"/>
          </a:p>
        </p:txBody>
      </p:sp>
    </p:spTree>
    <p:extLst>
      <p:ext uri="{BB962C8B-B14F-4D97-AF65-F5344CB8AC3E}">
        <p14:creationId xmlns:p14="http://schemas.microsoft.com/office/powerpoint/2010/main" val="6476222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b="1" dirty="0"/>
              <a:t>1. </a:t>
            </a:r>
            <a:r>
              <a:rPr lang="en-US" altLang="zh-CN" dirty="0"/>
              <a:t>As was the case for queries without aggregation, the </a:t>
            </a:r>
            <a:r>
              <a:rPr lang="en-US" altLang="zh-CN" b="1" dirty="0"/>
              <a:t>from </a:t>
            </a:r>
            <a:r>
              <a:rPr lang="en-US" altLang="zh-CN" dirty="0"/>
              <a:t>clause is first</a:t>
            </a:r>
            <a:br>
              <a:rPr lang="en-US" altLang="zh-CN" dirty="0"/>
            </a:br>
            <a:r>
              <a:rPr lang="en-US" altLang="zh-CN" dirty="0"/>
              <a:t>evaluated to get a relation. </a:t>
            </a:r>
            <a:br>
              <a:rPr lang="en-US" altLang="zh-CN" dirty="0"/>
            </a:br>
            <a:r>
              <a:rPr lang="en-US" altLang="zh-CN" b="1" dirty="0"/>
              <a:t>2. </a:t>
            </a:r>
            <a:r>
              <a:rPr lang="en-US" altLang="zh-CN" dirty="0"/>
              <a:t>If a </a:t>
            </a:r>
            <a:r>
              <a:rPr lang="en-US" altLang="zh-CN" b="1" dirty="0"/>
              <a:t>where </a:t>
            </a:r>
            <a:r>
              <a:rPr lang="en-US" altLang="zh-CN" dirty="0"/>
              <a:t>clause is present, the predicate in the </a:t>
            </a:r>
            <a:r>
              <a:rPr lang="en-US" altLang="zh-CN" b="1" dirty="0"/>
              <a:t>where </a:t>
            </a:r>
            <a:r>
              <a:rPr lang="en-US" altLang="zh-CN" dirty="0"/>
              <a:t>clause is applied on</a:t>
            </a:r>
            <a:br>
              <a:rPr lang="en-US" altLang="zh-CN" dirty="0"/>
            </a:br>
            <a:r>
              <a:rPr lang="en-US" altLang="zh-CN" dirty="0"/>
              <a:t>the result relation of the </a:t>
            </a:r>
            <a:r>
              <a:rPr lang="en-US" altLang="zh-CN" b="1" dirty="0"/>
              <a:t>from </a:t>
            </a:r>
            <a:r>
              <a:rPr lang="en-US" altLang="zh-CN" dirty="0"/>
              <a:t>clause.</a:t>
            </a:r>
            <a:br>
              <a:rPr lang="en-US" altLang="zh-CN" dirty="0"/>
            </a:br>
            <a:r>
              <a:rPr lang="en-US" altLang="zh-CN" b="1" dirty="0"/>
              <a:t>3. </a:t>
            </a:r>
            <a:r>
              <a:rPr lang="en-US" altLang="zh-CN" dirty="0"/>
              <a:t>Tuples satisfying the </a:t>
            </a:r>
            <a:r>
              <a:rPr lang="en-US" altLang="zh-CN" b="1" dirty="0"/>
              <a:t>where </a:t>
            </a:r>
            <a:r>
              <a:rPr lang="en-US" altLang="zh-CN" dirty="0"/>
              <a:t>predicate are then placed into groups by the</a:t>
            </a:r>
            <a:br>
              <a:rPr lang="en-US" altLang="zh-CN" dirty="0"/>
            </a:br>
            <a:r>
              <a:rPr lang="en-US" altLang="zh-CN" b="1" dirty="0"/>
              <a:t>group by </a:t>
            </a:r>
            <a:r>
              <a:rPr lang="en-US" altLang="zh-CN" dirty="0"/>
              <a:t>clause if it is present. If the </a:t>
            </a:r>
            <a:r>
              <a:rPr lang="en-US" altLang="zh-CN" b="1" dirty="0"/>
              <a:t>group by </a:t>
            </a:r>
            <a:r>
              <a:rPr lang="en-US" altLang="zh-CN" dirty="0"/>
              <a:t>clause is absent, the entire</a:t>
            </a:r>
            <a:br>
              <a:rPr lang="en-US" altLang="zh-CN" dirty="0"/>
            </a:br>
            <a:r>
              <a:rPr lang="en-US" altLang="zh-CN" dirty="0"/>
              <a:t>set of tuples satisfying the </a:t>
            </a:r>
            <a:r>
              <a:rPr lang="en-US" altLang="zh-CN" b="1" dirty="0"/>
              <a:t>where </a:t>
            </a:r>
            <a:r>
              <a:rPr lang="en-US" altLang="zh-CN" dirty="0"/>
              <a:t>predicate is treated as being in one group.</a:t>
            </a:r>
            <a:br>
              <a:rPr lang="en-US" altLang="zh-CN" dirty="0"/>
            </a:br>
            <a:r>
              <a:rPr lang="en-US" altLang="zh-CN" b="1" dirty="0"/>
              <a:t>4. </a:t>
            </a:r>
            <a:r>
              <a:rPr lang="en-US" altLang="zh-CN" dirty="0"/>
              <a:t>The </a:t>
            </a:r>
            <a:r>
              <a:rPr lang="en-US" altLang="zh-CN" b="1" dirty="0"/>
              <a:t>having </a:t>
            </a:r>
            <a:r>
              <a:rPr lang="en-US" altLang="zh-CN" dirty="0"/>
              <a:t>clause, if it is present, is applied to each group; the groups that</a:t>
            </a:r>
            <a:br>
              <a:rPr lang="en-US" altLang="zh-CN" dirty="0"/>
            </a:br>
            <a:r>
              <a:rPr lang="en-US" altLang="zh-CN" dirty="0"/>
              <a:t>do not satisfy the </a:t>
            </a:r>
            <a:r>
              <a:rPr lang="en-US" altLang="zh-CN" b="1" dirty="0"/>
              <a:t>having </a:t>
            </a:r>
            <a:r>
              <a:rPr lang="en-US" altLang="zh-CN" dirty="0"/>
              <a:t>clause predicate are removed.</a:t>
            </a:r>
            <a:br>
              <a:rPr lang="en-US" altLang="zh-CN" dirty="0"/>
            </a:br>
            <a:r>
              <a:rPr lang="en-US" altLang="zh-CN" b="1" dirty="0"/>
              <a:t>5. </a:t>
            </a:r>
            <a:r>
              <a:rPr lang="en-US" altLang="zh-CN" dirty="0"/>
              <a:t>The </a:t>
            </a:r>
            <a:r>
              <a:rPr lang="en-US" altLang="zh-CN" b="1" dirty="0"/>
              <a:t>select </a:t>
            </a:r>
            <a:r>
              <a:rPr lang="en-US" altLang="zh-CN" dirty="0"/>
              <a:t>clause uses the remaining groups to generate tuples of the result</a:t>
            </a:r>
            <a:br>
              <a:rPr lang="en-US" altLang="zh-CN" dirty="0"/>
            </a:br>
            <a:r>
              <a:rPr lang="en-US" altLang="zh-CN" dirty="0"/>
              <a:t>of the query, applying the aggregate functions to get a single result tuple for</a:t>
            </a:r>
            <a:br>
              <a:rPr lang="en-US" altLang="zh-CN" dirty="0"/>
            </a:br>
            <a:r>
              <a:rPr lang="en-US" altLang="zh-CN" dirty="0"/>
              <a:t>each group </a:t>
            </a:r>
            <a:br>
              <a:rPr lang="en-US" altLang="zh-CN" dirty="0"/>
            </a:br>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52</a:t>
            </a:fld>
            <a:endParaRPr lang="fi-FI" altLang="zh-CN"/>
          </a:p>
        </p:txBody>
      </p:sp>
    </p:spTree>
    <p:extLst>
      <p:ext uri="{BB962C8B-B14F-4D97-AF65-F5344CB8AC3E}">
        <p14:creationId xmlns:p14="http://schemas.microsoft.com/office/powerpoint/2010/main" val="40204848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b="1" dirty="0">
                <a:solidFill>
                  <a:srgbClr val="FF0000"/>
                </a:solidFill>
              </a:rPr>
              <a:t>Cardinality</a:t>
            </a:r>
            <a:r>
              <a:rPr lang="zh-CN" altLang="en-US" b="1" dirty="0">
                <a:solidFill>
                  <a:srgbClr val="FF0000"/>
                </a:solidFill>
              </a:rPr>
              <a:t>：</a:t>
            </a:r>
            <a:r>
              <a:rPr lang="zh-CN" altLang="en-US" b="1" dirty="0"/>
              <a:t>基数</a:t>
            </a:r>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54</a:t>
            </a:fld>
            <a:endParaRPr lang="fi-FI" altLang="zh-CN"/>
          </a:p>
        </p:txBody>
      </p:sp>
    </p:spTree>
    <p:extLst>
      <p:ext uri="{BB962C8B-B14F-4D97-AF65-F5344CB8AC3E}">
        <p14:creationId xmlns:p14="http://schemas.microsoft.com/office/powerpoint/2010/main" val="24809008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平均工资最高的系</a:t>
            </a:r>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60</a:t>
            </a:fld>
            <a:endParaRPr lang="fi-FI" altLang="zh-CN"/>
          </a:p>
        </p:txBody>
      </p:sp>
    </p:spTree>
    <p:extLst>
      <p:ext uri="{BB962C8B-B14F-4D97-AF65-F5344CB8AC3E}">
        <p14:creationId xmlns:p14="http://schemas.microsoft.com/office/powerpoint/2010/main" val="12797056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90000"/>
              </a:lnSpc>
              <a:buClr>
                <a:srgbClr val="0000FF"/>
              </a:buClr>
              <a:buFont typeface="Wingdings" panose="05000000000000000000" pitchFamily="2" charset="2"/>
              <a:buChar char="n"/>
              <a:tabLst>
                <a:tab pos="461963" algn="l"/>
                <a:tab pos="1027113" algn="l"/>
                <a:tab pos="1547813" algn="l"/>
              </a:tabLst>
            </a:pPr>
            <a:r>
              <a:rPr lang="en-US" altLang="zh-CN" sz="700" b="1" i="1" dirty="0">
                <a:solidFill>
                  <a:srgbClr val="FF0000"/>
                </a:solidFill>
                <a:sym typeface="Symbol" panose="05050102010706020507" pitchFamily="18" charset="2"/>
              </a:rPr>
              <a:t>Note</a:t>
            </a:r>
            <a:r>
              <a:rPr lang="en-US" altLang="zh-CN" sz="700" b="1" i="1" dirty="0">
                <a:sym typeface="Symbol" panose="05050102010706020507" pitchFamily="18" charset="2"/>
              </a:rPr>
              <a:t>: </a:t>
            </a:r>
            <a:r>
              <a:rPr lang="en-US" altLang="zh-CN" sz="700" b="1" dirty="0">
                <a:solidFill>
                  <a:srgbClr val="FF0000"/>
                </a:solidFill>
                <a:sym typeface="Symbol" panose="05050102010706020507" pitchFamily="18" charset="2"/>
              </a:rPr>
              <a:t>Cannot write</a:t>
            </a:r>
            <a:r>
              <a:rPr lang="en-US" altLang="zh-CN" sz="700" b="1" dirty="0">
                <a:sym typeface="Symbol" panose="05050102010706020507" pitchFamily="18" charset="2"/>
              </a:rPr>
              <a:t> this query using</a:t>
            </a:r>
            <a:r>
              <a:rPr lang="en-US" altLang="zh-CN" sz="700" b="1" i="1" dirty="0">
                <a:sym typeface="Symbol" panose="05050102010706020507" pitchFamily="18" charset="2"/>
              </a:rPr>
              <a:t> </a:t>
            </a:r>
            <a:r>
              <a:rPr lang="en-US" altLang="zh-CN" sz="700" b="1" dirty="0">
                <a:solidFill>
                  <a:srgbClr val="FF0000"/>
                </a:solidFill>
                <a:sym typeface="Symbol" panose="05050102010706020507" pitchFamily="18" charset="2"/>
              </a:rPr>
              <a:t>= all</a:t>
            </a:r>
            <a:r>
              <a:rPr lang="en-US" altLang="zh-CN" sz="700" b="1" i="1" dirty="0">
                <a:sym typeface="Symbol" panose="05050102010706020507" pitchFamily="18" charset="2"/>
              </a:rPr>
              <a:t> </a:t>
            </a:r>
            <a:r>
              <a:rPr lang="en-US" altLang="zh-CN" sz="700" b="1" dirty="0">
                <a:sym typeface="Symbol" panose="05050102010706020507" pitchFamily="18" charset="2"/>
              </a:rPr>
              <a:t>and its variants</a:t>
            </a:r>
          </a:p>
          <a:p>
            <a:pPr>
              <a:lnSpc>
                <a:spcPct val="90000"/>
              </a:lnSpc>
              <a:buClr>
                <a:srgbClr val="0000FF"/>
              </a:buClr>
              <a:buFont typeface="Wingdings" panose="05000000000000000000" pitchFamily="2" charset="2"/>
              <a:buNone/>
              <a:tabLst>
                <a:tab pos="461963" algn="l"/>
                <a:tab pos="1027113" algn="l"/>
                <a:tab pos="1547813" algn="l"/>
              </a:tabLst>
            </a:pPr>
            <a:r>
              <a:rPr lang="zh-CN" altLang="en-US" sz="700" b="1" dirty="0">
                <a:sym typeface="Symbol" panose="05050102010706020507" pitchFamily="18" charset="2"/>
              </a:rPr>
              <a:t>因为</a:t>
            </a:r>
            <a:r>
              <a:rPr lang="en-US" altLang="zh-CN" sz="700" b="1" dirty="0">
                <a:sym typeface="Symbol" panose="05050102010706020507" pitchFamily="18" charset="2"/>
              </a:rPr>
              <a:t>=all</a:t>
            </a:r>
            <a:r>
              <a:rPr lang="zh-CN" altLang="en-US" sz="700" b="1" dirty="0">
                <a:sym typeface="Symbol" panose="05050102010706020507" pitchFamily="18" charset="2"/>
              </a:rPr>
              <a:t>的左边是一条记录，而这里是两</a:t>
            </a:r>
            <a:r>
              <a:rPr lang="zh-CN" altLang="en-US" sz="700" b="1">
                <a:sym typeface="Symbol" panose="05050102010706020507" pitchFamily="18" charset="2"/>
              </a:rPr>
              <a:t>个集合</a:t>
            </a:r>
            <a:endParaRPr lang="en-US" altLang="zh-CN" sz="700" b="1" dirty="0">
              <a:sym typeface="Symbol" panose="05050102010706020507" pitchFamily="18" charset="2"/>
            </a:endParaRPr>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63</a:t>
            </a:fld>
            <a:endParaRPr lang="fi-FI" altLang="zh-CN"/>
          </a:p>
        </p:txBody>
      </p:sp>
    </p:spTree>
    <p:extLst>
      <p:ext uri="{BB962C8B-B14F-4D97-AF65-F5344CB8AC3E}">
        <p14:creationId xmlns:p14="http://schemas.microsoft.com/office/powerpoint/2010/main" val="4557285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Note that if a course is not offered in 2017, the subquery would return an empty result, and the </a:t>
            </a:r>
            <a:r>
              <a:rPr lang="en-US" altLang="zh-CN" b="1" dirty="0"/>
              <a:t>unique </a:t>
            </a:r>
            <a:r>
              <a:rPr lang="en-US" altLang="zh-CN" dirty="0"/>
              <a:t>predicate would evaluate to true on the empty set. </a:t>
            </a:r>
            <a:br>
              <a:rPr lang="en-US" altLang="zh-CN" dirty="0"/>
            </a:br>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66</a:t>
            </a:fld>
            <a:endParaRPr lang="fi-FI" altLang="zh-CN"/>
          </a:p>
        </p:txBody>
      </p:sp>
    </p:spTree>
    <p:extLst>
      <p:ext uri="{BB962C8B-B14F-4D97-AF65-F5344CB8AC3E}">
        <p14:creationId xmlns:p14="http://schemas.microsoft.com/office/powerpoint/2010/main" val="1596824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B8C311E-5859-4E0C-A0F3-4690A095D6BE}" type="slidenum">
              <a:rPr lang="fi-FI" altLang="zh-CN" smtClean="0"/>
              <a:pPr>
                <a:defRPr/>
              </a:pPr>
              <a:t>2</a:t>
            </a:fld>
            <a:endParaRPr lang="fi-FI" altLang="zh-CN"/>
          </a:p>
        </p:txBody>
      </p:sp>
    </p:spTree>
    <p:extLst>
      <p:ext uri="{BB962C8B-B14F-4D97-AF65-F5344CB8AC3E}">
        <p14:creationId xmlns:p14="http://schemas.microsoft.com/office/powerpoint/2010/main" val="32288538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Since the test </a:t>
            </a:r>
            <a:r>
              <a:rPr lang="en-US" altLang="zh-CN" i="1" dirty="0"/>
              <a:t>t</a:t>
            </a:r>
            <a:r>
              <a:rPr lang="en-US" altLang="zh-CN" dirty="0"/>
              <a:t>1 = </a:t>
            </a:r>
            <a:r>
              <a:rPr lang="en-US" altLang="zh-CN" i="1" dirty="0"/>
              <a:t>t</a:t>
            </a:r>
            <a:r>
              <a:rPr lang="en-US" altLang="zh-CN" dirty="0"/>
              <a:t>2 fails</a:t>
            </a:r>
            <a:br>
              <a:rPr lang="en-US" altLang="zh-CN" dirty="0"/>
            </a:br>
            <a:r>
              <a:rPr lang="en-US" altLang="zh-CN" dirty="0"/>
              <a:t>if any of the fields of </a:t>
            </a:r>
            <a:r>
              <a:rPr lang="en-US" altLang="zh-CN" i="1" dirty="0"/>
              <a:t>t</a:t>
            </a:r>
            <a:r>
              <a:rPr lang="en-US" altLang="zh-CN" dirty="0"/>
              <a:t>1 or </a:t>
            </a:r>
            <a:r>
              <a:rPr lang="en-US" altLang="zh-CN" i="1" dirty="0"/>
              <a:t>t</a:t>
            </a:r>
            <a:r>
              <a:rPr lang="en-US" altLang="zh-CN" dirty="0"/>
              <a:t>2 are null, it is possible for </a:t>
            </a:r>
            <a:r>
              <a:rPr lang="en-US" altLang="zh-CN" b="1" dirty="0"/>
              <a:t>unique </a:t>
            </a:r>
            <a:r>
              <a:rPr lang="en-US" altLang="zh-CN" dirty="0"/>
              <a:t>to be true even if</a:t>
            </a:r>
            <a:br>
              <a:rPr lang="en-US" altLang="zh-CN" dirty="0"/>
            </a:br>
            <a:r>
              <a:rPr lang="en-US" altLang="zh-CN" dirty="0"/>
              <a:t>there are multiple copies of a tuple, as long as at least one of the attributes of the</a:t>
            </a:r>
            <a:br>
              <a:rPr lang="en-US" altLang="zh-CN" dirty="0"/>
            </a:br>
            <a:r>
              <a:rPr lang="en-US" altLang="zh-CN" dirty="0"/>
              <a:t>tuple is null. </a:t>
            </a:r>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67</a:t>
            </a:fld>
            <a:endParaRPr lang="fi-FI" altLang="zh-CN"/>
          </a:p>
        </p:txBody>
      </p:sp>
    </p:spTree>
    <p:extLst>
      <p:ext uri="{BB962C8B-B14F-4D97-AF65-F5344CB8AC3E}">
        <p14:creationId xmlns:p14="http://schemas.microsoft.com/office/powerpoint/2010/main" val="5390965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b="1" dirty="0"/>
              <a:t>Any relation that is not of the conceptual model?</a:t>
            </a:r>
            <a:r>
              <a:rPr lang="zh-CN" altLang="en-US" b="1" dirty="0"/>
              <a:t>不是存储的概念模型的表，而是把</a:t>
            </a:r>
            <a:r>
              <a:rPr lang="en-US" altLang="zh-CN" b="1" dirty="0"/>
              <a:t>SQL</a:t>
            </a:r>
            <a:r>
              <a:rPr lang="zh-CN" altLang="en-US" b="1" dirty="0"/>
              <a:t>查询语句存储下来的虚拟的表</a:t>
            </a:r>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68</a:t>
            </a:fld>
            <a:endParaRPr lang="fi-FI" altLang="zh-CN"/>
          </a:p>
        </p:txBody>
      </p:sp>
    </p:spTree>
    <p:extLst>
      <p:ext uri="{BB962C8B-B14F-4D97-AF65-F5344CB8AC3E}">
        <p14:creationId xmlns:p14="http://schemas.microsoft.com/office/powerpoint/2010/main" val="17334003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70</a:t>
            </a:fld>
            <a:endParaRPr lang="fi-FI" altLang="zh-CN"/>
          </a:p>
        </p:txBody>
      </p:sp>
    </p:spTree>
    <p:extLst>
      <p:ext uri="{BB962C8B-B14F-4D97-AF65-F5344CB8AC3E}">
        <p14:creationId xmlns:p14="http://schemas.microsoft.com/office/powerpoint/2010/main" val="30887802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71</a:t>
            </a:fld>
            <a:endParaRPr lang="fi-FI" altLang="zh-CN"/>
          </a:p>
        </p:txBody>
      </p:sp>
    </p:spTree>
    <p:extLst>
      <p:ext uri="{BB962C8B-B14F-4D97-AF65-F5344CB8AC3E}">
        <p14:creationId xmlns:p14="http://schemas.microsoft.com/office/powerpoint/2010/main" val="23014628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However, using nested subqueries would have made the query harder to read and understand. The </a:t>
            </a:r>
            <a:r>
              <a:rPr lang="en-US" altLang="zh-CN" b="1" dirty="0"/>
              <a:t>with </a:t>
            </a:r>
            <a:r>
              <a:rPr lang="en-US" altLang="zh-CN" dirty="0"/>
              <a:t>clause makes the query logic clearer; it also permits a view definition to be used in multiple places within </a:t>
            </a:r>
            <a:r>
              <a:rPr lang="en-US" altLang="zh-CN"/>
              <a:t>a query.</a:t>
            </a:r>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74</a:t>
            </a:fld>
            <a:endParaRPr lang="fi-FI" altLang="zh-CN"/>
          </a:p>
        </p:txBody>
      </p:sp>
    </p:spTree>
    <p:extLst>
      <p:ext uri="{BB962C8B-B14F-4D97-AF65-F5344CB8AC3E}">
        <p14:creationId xmlns:p14="http://schemas.microsoft.com/office/powerpoint/2010/main" val="19720272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33333"/>
                </a:solidFill>
                <a:effectLst/>
                <a:latin typeface="Arial" panose="020B0604020202020204" pitchFamily="34" charset="0"/>
              </a:rPr>
              <a:t>标量子查询</a:t>
            </a:r>
            <a:r>
              <a:rPr lang="en-US" altLang="zh-CN" b="0" i="0" dirty="0">
                <a:solidFill>
                  <a:srgbClr val="F73131"/>
                </a:solidFill>
                <a:effectLst/>
                <a:latin typeface="Arial" panose="020B0604020202020204" pitchFamily="34" charset="0"/>
              </a:rPr>
              <a:t>(Scalar Subquery)</a:t>
            </a:r>
            <a:r>
              <a:rPr lang="zh-CN" altLang="en-US" b="0" i="0" dirty="0">
                <a:solidFill>
                  <a:srgbClr val="333333"/>
                </a:solidFill>
                <a:effectLst/>
                <a:latin typeface="Arial" panose="020B0604020202020204" pitchFamily="34" charset="0"/>
              </a:rPr>
              <a:t>是一种特殊类型的子查询</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它返回单个值作为结果</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而不是结果集。标量子查询通常嵌套在另一个查询的选择列表、条件或表达式中</a:t>
            </a:r>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75</a:t>
            </a:fld>
            <a:endParaRPr lang="fi-FI" altLang="zh-CN"/>
          </a:p>
        </p:txBody>
      </p:sp>
    </p:spTree>
    <p:extLst>
      <p:ext uri="{BB962C8B-B14F-4D97-AF65-F5344CB8AC3E}">
        <p14:creationId xmlns:p14="http://schemas.microsoft.com/office/powerpoint/2010/main" val="9245770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Performing all the tests before performing any deletion is important—if some tuples are deleted before other tuples</a:t>
            </a:r>
            <a:br>
              <a:rPr lang="en-US" altLang="zh-CN" b="1" dirty="0"/>
            </a:br>
            <a:r>
              <a:rPr lang="en-US" altLang="zh-CN" dirty="0"/>
              <a:t>have been tested, the average salary may change, and the final result of the </a:t>
            </a:r>
            <a:r>
              <a:rPr lang="en-US" altLang="zh-CN" b="1" dirty="0"/>
              <a:t>delete</a:t>
            </a:r>
            <a:br>
              <a:rPr lang="en-US" altLang="zh-CN" b="1" dirty="0"/>
            </a:br>
            <a:r>
              <a:rPr lang="en-US" altLang="zh-CN" dirty="0"/>
              <a:t>would depend on the order in which the tuples were processed! </a:t>
            </a:r>
            <a:br>
              <a:rPr lang="en-US" altLang="zh-CN" dirty="0"/>
            </a:br>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78</a:t>
            </a:fld>
            <a:endParaRPr lang="fi-FI" altLang="zh-CN"/>
          </a:p>
        </p:txBody>
      </p:sp>
    </p:spTree>
    <p:extLst>
      <p:ext uri="{BB962C8B-B14F-4D97-AF65-F5344CB8AC3E}">
        <p14:creationId xmlns:p14="http://schemas.microsoft.com/office/powerpoint/2010/main" val="10285733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might insert an infinite number of tuples, if the primary key constraint on </a:t>
            </a:r>
            <a:r>
              <a:rPr lang="en-US" altLang="zh-CN" i="1" dirty="0"/>
              <a:t>student</a:t>
            </a:r>
            <a:br>
              <a:rPr lang="en-US" altLang="zh-CN" i="1" dirty="0"/>
            </a:br>
            <a:r>
              <a:rPr lang="en-US" altLang="zh-CN" dirty="0"/>
              <a:t>were absent. Without the primary key constraint, the request would insert the</a:t>
            </a:r>
            <a:br>
              <a:rPr lang="en-US" altLang="zh-CN" dirty="0"/>
            </a:br>
            <a:r>
              <a:rPr lang="en-US" altLang="zh-CN" dirty="0"/>
              <a:t>first tuple in </a:t>
            </a:r>
            <a:r>
              <a:rPr lang="en-US" altLang="zh-CN" i="1" dirty="0"/>
              <a:t>student </a:t>
            </a:r>
            <a:r>
              <a:rPr lang="en-US" altLang="zh-CN" dirty="0"/>
              <a:t>again, creating a second copy of the tuple. Since this second</a:t>
            </a:r>
            <a:br>
              <a:rPr lang="en-US" altLang="zh-CN" dirty="0"/>
            </a:br>
            <a:r>
              <a:rPr lang="en-US" altLang="zh-CN" dirty="0"/>
              <a:t>copy is part of </a:t>
            </a:r>
            <a:r>
              <a:rPr lang="en-US" altLang="zh-CN" i="1" dirty="0"/>
              <a:t>student </a:t>
            </a:r>
            <a:r>
              <a:rPr lang="en-US" altLang="zh-CN" dirty="0"/>
              <a:t>now, the </a:t>
            </a:r>
            <a:r>
              <a:rPr lang="en-US" altLang="zh-CN" b="1" dirty="0"/>
              <a:t>select </a:t>
            </a:r>
            <a:r>
              <a:rPr lang="en-US" altLang="zh-CN" dirty="0"/>
              <a:t>statement may find it, and a third copy</a:t>
            </a:r>
            <a:br>
              <a:rPr lang="en-US" altLang="zh-CN" dirty="0"/>
            </a:br>
            <a:r>
              <a:rPr lang="en-US" altLang="zh-CN" dirty="0"/>
              <a:t>would be inserted into </a:t>
            </a:r>
            <a:r>
              <a:rPr lang="en-US" altLang="zh-CN" i="1" dirty="0"/>
              <a:t>student</a:t>
            </a:r>
            <a:r>
              <a:rPr lang="en-US" altLang="zh-CN" dirty="0"/>
              <a:t>. The </a:t>
            </a:r>
            <a:r>
              <a:rPr lang="en-US" altLang="zh-CN" b="1" dirty="0"/>
              <a:t>select </a:t>
            </a:r>
            <a:r>
              <a:rPr lang="en-US" altLang="zh-CN" dirty="0"/>
              <a:t>statement may then find this third</a:t>
            </a:r>
            <a:br>
              <a:rPr lang="en-US" altLang="zh-CN" dirty="0"/>
            </a:br>
            <a:r>
              <a:rPr lang="en-US" altLang="zh-CN" dirty="0"/>
              <a:t>copy and insert a fourth copy, and so on, forever. Evaluating the </a:t>
            </a:r>
            <a:r>
              <a:rPr lang="en-US" altLang="zh-CN" b="1" dirty="0"/>
              <a:t>select </a:t>
            </a:r>
            <a:r>
              <a:rPr lang="en-US" altLang="zh-CN" dirty="0"/>
              <a:t>statement</a:t>
            </a:r>
            <a:br>
              <a:rPr lang="en-US" altLang="zh-CN" dirty="0"/>
            </a:br>
            <a:r>
              <a:rPr lang="en-US" altLang="zh-CN" dirty="0"/>
              <a:t>completely before performing insertions avoids such problems. </a:t>
            </a:r>
            <a:br>
              <a:rPr lang="en-US" altLang="zh-CN" dirty="0"/>
            </a:br>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80</a:t>
            </a:fld>
            <a:endParaRPr lang="fi-FI" altLang="zh-CN"/>
          </a:p>
        </p:txBody>
      </p:sp>
    </p:spTree>
    <p:extLst>
      <p:ext uri="{BB962C8B-B14F-4D97-AF65-F5344CB8AC3E}">
        <p14:creationId xmlns:p14="http://schemas.microsoft.com/office/powerpoint/2010/main" val="2669454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a:t>
            </a:r>
            <a:r>
              <a:rPr lang="en-US" altLang="zh-CN" b="1" dirty="0"/>
              <a:t>char </a:t>
            </a:r>
            <a:r>
              <a:rPr lang="en-US" altLang="zh-CN" dirty="0"/>
              <a:t>data type stores fixed length strings. Consider, for example, an</a:t>
            </a:r>
            <a:br>
              <a:rPr lang="en-US" altLang="zh-CN" dirty="0"/>
            </a:br>
            <a:r>
              <a:rPr lang="en-US" altLang="zh-CN" dirty="0"/>
              <a:t>attribute </a:t>
            </a:r>
            <a:r>
              <a:rPr lang="en-US" altLang="zh-CN" i="1" dirty="0"/>
              <a:t>A </a:t>
            </a:r>
            <a:r>
              <a:rPr lang="en-US" altLang="zh-CN" dirty="0"/>
              <a:t>of type </a:t>
            </a:r>
            <a:r>
              <a:rPr lang="en-US" altLang="zh-CN" b="1" dirty="0"/>
              <a:t>char</a:t>
            </a:r>
            <a:r>
              <a:rPr lang="en-US" altLang="zh-CN" dirty="0"/>
              <a:t>(10). If we store a string “</a:t>
            </a:r>
            <a:r>
              <a:rPr lang="en-US" altLang="zh-CN" dirty="0" err="1"/>
              <a:t>Avi</a:t>
            </a:r>
            <a:r>
              <a:rPr lang="en-US" altLang="zh-CN" dirty="0"/>
              <a:t>” in this attribute, 7 spaces</a:t>
            </a:r>
            <a:br>
              <a:rPr lang="en-US" altLang="zh-CN" dirty="0"/>
            </a:br>
            <a:r>
              <a:rPr lang="en-US" altLang="zh-CN" dirty="0"/>
              <a:t>are appended to the string to make it 10 characters long. In contrast, if attribute </a:t>
            </a:r>
            <a:r>
              <a:rPr lang="en-US" altLang="zh-CN" i="1" dirty="0"/>
              <a:t>B</a:t>
            </a:r>
            <a:br>
              <a:rPr lang="en-US" altLang="zh-CN" i="1" dirty="0"/>
            </a:br>
            <a:r>
              <a:rPr lang="en-US" altLang="zh-CN" dirty="0"/>
              <a:t>were of type </a:t>
            </a:r>
            <a:r>
              <a:rPr lang="en-US" altLang="zh-CN" b="1" dirty="0"/>
              <a:t>varchar</a:t>
            </a:r>
            <a:r>
              <a:rPr lang="en-US" altLang="zh-CN" dirty="0"/>
              <a:t>(10), and we store “</a:t>
            </a:r>
            <a:r>
              <a:rPr lang="en-US" altLang="zh-CN" dirty="0" err="1"/>
              <a:t>Avi</a:t>
            </a:r>
            <a:r>
              <a:rPr lang="en-US" altLang="zh-CN" dirty="0"/>
              <a:t>” in attribute </a:t>
            </a:r>
            <a:r>
              <a:rPr lang="en-US" altLang="zh-CN" i="1" dirty="0"/>
              <a:t>B</a:t>
            </a:r>
            <a:r>
              <a:rPr lang="en-US" altLang="zh-CN" dirty="0"/>
              <a:t>, no spaces would be</a:t>
            </a:r>
            <a:br>
              <a:rPr lang="en-US" altLang="zh-CN" dirty="0"/>
            </a:br>
            <a:r>
              <a:rPr lang="en-US" altLang="zh-CN" dirty="0"/>
              <a:t>added. When comparing two values of type </a:t>
            </a:r>
            <a:r>
              <a:rPr lang="en-US" altLang="zh-CN" b="1" dirty="0"/>
              <a:t>char</a:t>
            </a:r>
            <a:r>
              <a:rPr lang="en-US" altLang="zh-CN" dirty="0"/>
              <a:t>, if they are of different lengths</a:t>
            </a:r>
            <a:br>
              <a:rPr lang="en-US" altLang="zh-CN" dirty="0"/>
            </a:br>
            <a:r>
              <a:rPr lang="en-US" altLang="zh-CN" dirty="0"/>
              <a:t>extra spaces are automatically added to the shorter one to make them the same</a:t>
            </a:r>
            <a:br>
              <a:rPr lang="en-US" altLang="zh-CN" dirty="0"/>
            </a:br>
            <a:r>
              <a:rPr lang="en-US" altLang="zh-CN" dirty="0"/>
              <a:t>size, before comparison.</a:t>
            </a:r>
            <a:br>
              <a:rPr lang="en-US" altLang="zh-CN" dirty="0"/>
            </a:br>
            <a:r>
              <a:rPr lang="en-US" altLang="zh-CN" dirty="0"/>
              <a:t>When comparing a </a:t>
            </a:r>
            <a:r>
              <a:rPr lang="en-US" altLang="zh-CN" b="1" dirty="0"/>
              <a:t>char </a:t>
            </a:r>
            <a:r>
              <a:rPr lang="en-US" altLang="zh-CN" dirty="0"/>
              <a:t>type with a </a:t>
            </a:r>
            <a:r>
              <a:rPr lang="en-US" altLang="zh-CN" b="1" dirty="0"/>
              <a:t>varchar </a:t>
            </a:r>
            <a:r>
              <a:rPr lang="en-US" altLang="zh-CN" dirty="0"/>
              <a:t>type, one may expect extra spaces</a:t>
            </a:r>
            <a:br>
              <a:rPr lang="en-US" altLang="zh-CN" dirty="0"/>
            </a:br>
            <a:r>
              <a:rPr lang="en-US" altLang="zh-CN" dirty="0"/>
              <a:t>to be added to the </a:t>
            </a:r>
            <a:r>
              <a:rPr lang="en-US" altLang="zh-CN" b="1" dirty="0"/>
              <a:t>varchar </a:t>
            </a:r>
            <a:r>
              <a:rPr lang="en-US" altLang="zh-CN" dirty="0"/>
              <a:t>type to make the lengths equal, before comparison;</a:t>
            </a:r>
            <a:br>
              <a:rPr lang="en-US" altLang="zh-CN" dirty="0"/>
            </a:br>
            <a:r>
              <a:rPr lang="en-US" altLang="zh-CN" dirty="0"/>
              <a:t>however, this may or may not be done, depending on the database system. As a</a:t>
            </a:r>
            <a:br>
              <a:rPr lang="en-US" altLang="zh-CN" dirty="0"/>
            </a:br>
            <a:r>
              <a:rPr lang="en-US" altLang="zh-CN" dirty="0"/>
              <a:t>result, even if the same value “</a:t>
            </a:r>
            <a:r>
              <a:rPr lang="en-US" altLang="zh-CN" dirty="0" err="1"/>
              <a:t>Avi</a:t>
            </a:r>
            <a:r>
              <a:rPr lang="en-US" altLang="zh-CN" dirty="0"/>
              <a:t>” is stored in the attributes </a:t>
            </a:r>
            <a:r>
              <a:rPr lang="en-US" altLang="zh-CN" i="1" dirty="0"/>
              <a:t>A </a:t>
            </a:r>
            <a:r>
              <a:rPr lang="en-US" altLang="zh-CN" dirty="0"/>
              <a:t>and </a:t>
            </a:r>
            <a:r>
              <a:rPr lang="en-US" altLang="zh-CN" i="1" dirty="0"/>
              <a:t>B </a:t>
            </a:r>
            <a:r>
              <a:rPr lang="en-US" altLang="zh-CN" dirty="0"/>
              <a:t>above, a</a:t>
            </a:r>
            <a:br>
              <a:rPr lang="en-US" altLang="zh-CN" dirty="0"/>
            </a:br>
            <a:r>
              <a:rPr lang="en-US" altLang="zh-CN" dirty="0"/>
              <a:t>comparison </a:t>
            </a:r>
            <a:r>
              <a:rPr lang="en-US" altLang="zh-CN" i="1" dirty="0"/>
              <a:t>A</a:t>
            </a:r>
            <a:r>
              <a:rPr lang="en-US" altLang="zh-CN" dirty="0"/>
              <a:t>=</a:t>
            </a:r>
            <a:r>
              <a:rPr lang="en-US" altLang="zh-CN" i="1" dirty="0"/>
              <a:t>B </a:t>
            </a:r>
            <a:r>
              <a:rPr lang="en-US" altLang="zh-CN" dirty="0"/>
              <a:t>may return false. We recommend you always use the </a:t>
            </a:r>
            <a:r>
              <a:rPr lang="en-US" altLang="zh-CN" b="1" dirty="0"/>
              <a:t>varchar.</a:t>
            </a:r>
          </a:p>
          <a:p>
            <a:endParaRPr lang="en-US" altLang="zh-CN" b="1" dirty="0"/>
          </a:p>
          <a:p>
            <a:r>
              <a:rPr lang="en-US" altLang="zh-CN" b="1" dirty="0"/>
              <a:t>numeric</a:t>
            </a:r>
            <a:r>
              <a:rPr lang="en-US" altLang="zh-CN" dirty="0"/>
              <a:t>(3,1) allows 44</a:t>
            </a:r>
            <a:r>
              <a:rPr lang="en-US" altLang="zh-CN" i="1" dirty="0"/>
              <a:t>.</a:t>
            </a:r>
            <a:r>
              <a:rPr lang="en-US" altLang="zh-CN" dirty="0"/>
              <a:t>5 to be stored exactly, but</a:t>
            </a:r>
            <a:br>
              <a:rPr lang="en-US" altLang="zh-CN" dirty="0"/>
            </a:br>
            <a:r>
              <a:rPr lang="en-US" altLang="zh-CN" dirty="0"/>
              <a:t>neither 444</a:t>
            </a:r>
            <a:r>
              <a:rPr lang="en-US" altLang="zh-CN" i="1" dirty="0"/>
              <a:t>.</a:t>
            </a:r>
            <a:r>
              <a:rPr lang="en-US" altLang="zh-CN" dirty="0"/>
              <a:t>5 nor 0</a:t>
            </a:r>
            <a:r>
              <a:rPr lang="en-US" altLang="zh-CN" i="1" dirty="0"/>
              <a:t>.</a:t>
            </a:r>
            <a:r>
              <a:rPr lang="en-US" altLang="zh-CN" dirty="0"/>
              <a:t>32 can be stored exactly in a field of this type. </a:t>
            </a:r>
            <a:br>
              <a:rPr lang="en-US" altLang="zh-CN" dirty="0"/>
            </a:br>
            <a:br>
              <a:rPr lang="en-US" altLang="zh-CN" b="1" dirty="0"/>
            </a:br>
            <a:r>
              <a:rPr lang="en-US" altLang="zh-CN" dirty="0"/>
              <a:t>type instead of the </a:t>
            </a:r>
            <a:r>
              <a:rPr lang="en-US" altLang="zh-CN" b="1" dirty="0"/>
              <a:t>char </a:t>
            </a:r>
            <a:r>
              <a:rPr lang="en-US" altLang="zh-CN" dirty="0"/>
              <a:t>type to avoid these problems. </a:t>
            </a:r>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12</a:t>
            </a:fld>
            <a:endParaRPr lang="fi-FI" altLang="zh-CN"/>
          </a:p>
        </p:txBody>
      </p:sp>
    </p:spTree>
    <p:extLst>
      <p:ext uri="{BB962C8B-B14F-4D97-AF65-F5344CB8AC3E}">
        <p14:creationId xmlns:p14="http://schemas.microsoft.com/office/powerpoint/2010/main" val="3862014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a:solidFill>
                  <a:srgbClr val="0000FF"/>
                </a:solidFill>
              </a:rPr>
              <a:t>Predicate</a:t>
            </a:r>
            <a:r>
              <a:rPr lang="zh-CN" altLang="en-US" b="1" dirty="0">
                <a:solidFill>
                  <a:srgbClr val="0000FF"/>
                </a:solidFill>
              </a:rPr>
              <a:t>：断言</a:t>
            </a:r>
            <a:endParaRPr lang="en-US" altLang="zh-CN" b="1" dirty="0">
              <a:solidFill>
                <a:srgbClr val="0000FF"/>
              </a:solidFill>
            </a:endParaRPr>
          </a:p>
          <a:p>
            <a:r>
              <a:rPr lang="en-US" altLang="zh-CN" dirty="0"/>
              <a:t>In contrast, the attributes </a:t>
            </a:r>
            <a:r>
              <a:rPr lang="en-US" altLang="zh-CN" i="1" dirty="0"/>
              <a:t>name </a:t>
            </a:r>
            <a:r>
              <a:rPr lang="en-US" altLang="zh-CN" dirty="0"/>
              <a:t>and </a:t>
            </a:r>
            <a:r>
              <a:rPr lang="en-US" altLang="zh-CN" i="1" dirty="0"/>
              <a:t>building </a:t>
            </a:r>
            <a:r>
              <a:rPr lang="en-US" altLang="zh-CN" dirty="0"/>
              <a:t>appear in only one of the relations, and therefore</a:t>
            </a:r>
            <a:br>
              <a:rPr lang="en-US" altLang="zh-CN" dirty="0"/>
            </a:br>
            <a:r>
              <a:rPr lang="en-US" altLang="zh-CN" dirty="0"/>
              <a:t>do not need to be prefixed by the relation name. </a:t>
            </a:r>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27</a:t>
            </a:fld>
            <a:endParaRPr lang="fi-FI" altLang="zh-CN"/>
          </a:p>
        </p:txBody>
      </p:sp>
    </p:spTree>
    <p:extLst>
      <p:ext uri="{BB962C8B-B14F-4D97-AF65-F5344CB8AC3E}">
        <p14:creationId xmlns:p14="http://schemas.microsoft.com/office/powerpoint/2010/main" val="3014283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29</a:t>
            </a:fld>
            <a:endParaRPr lang="fi-FI" altLang="zh-CN"/>
          </a:p>
        </p:txBody>
      </p:sp>
    </p:spTree>
    <p:extLst>
      <p:ext uri="{BB962C8B-B14F-4D97-AF65-F5344CB8AC3E}">
        <p14:creationId xmlns:p14="http://schemas.microsoft.com/office/powerpoint/2010/main" val="8671430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000" dirty="0">
                <a:latin typeface="Comic Sans MS" panose="030F0702030302020204" pitchFamily="66" charset="0"/>
              </a:rPr>
              <a:t>Notice that we do not repeat those attributes that appear in the schemas of both relations; rather they appear only once. Notice also the order in which the attributes are listed: first the attributes common to the schemas of both relations, second those attributes unique to the schema of the first relation, and finally, those attributes unique to the schema of the second relation. </a:t>
            </a:r>
            <a:br>
              <a:rPr lang="en-US" altLang="zh-CN" dirty="0"/>
            </a:br>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30</a:t>
            </a:fld>
            <a:endParaRPr lang="fi-FI" altLang="zh-CN"/>
          </a:p>
        </p:txBody>
      </p:sp>
    </p:spTree>
    <p:extLst>
      <p:ext uri="{BB962C8B-B14F-4D97-AF65-F5344CB8AC3E}">
        <p14:creationId xmlns:p14="http://schemas.microsoft.com/office/powerpoint/2010/main" val="40621217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000" dirty="0">
                <a:latin typeface="Comic Sans MS" panose="030F0702030302020204" pitchFamily="66" charset="0"/>
              </a:rPr>
              <a:t>This query would then omit all (instructor name, course title) pairs where the instructor teaches a course in a department other than the instructor’s own department.</a:t>
            </a:r>
            <a:br>
              <a:rPr lang="en-US" altLang="zh-CN" sz="1000" dirty="0">
                <a:latin typeface="Comic Sans MS" panose="030F0702030302020204" pitchFamily="66" charset="0"/>
              </a:rPr>
            </a:br>
            <a:r>
              <a:rPr lang="en-US" altLang="zh-CN" sz="1000" dirty="0">
                <a:latin typeface="Comic Sans MS" panose="030F0702030302020204" pitchFamily="66" charset="0"/>
              </a:rPr>
              <a:t>The previous query, on the other hand, correctly outputs such pairs. </a:t>
            </a:r>
          </a:p>
          <a:p>
            <a:r>
              <a:rPr lang="en-US" altLang="zh-CN" sz="1000" dirty="0">
                <a:latin typeface="Comic Sans MS" panose="030F0702030302020204" pitchFamily="66" charset="0"/>
              </a:rPr>
              <a:t>=</a:t>
            </a:r>
            <a:r>
              <a:rPr lang="en-US" altLang="zh-CN" sz="1000" b="1" dirty="0">
                <a:latin typeface="Comic Sans MS" panose="030F0702030302020204" pitchFamily="66" charset="0"/>
              </a:rPr>
              <a:t>where </a:t>
            </a:r>
            <a:r>
              <a:rPr lang="en-US" altLang="zh-CN" sz="1000" i="1" dirty="0" err="1">
                <a:latin typeface="Comic Sans MS" panose="030F0702030302020204" pitchFamily="66" charset="0"/>
              </a:rPr>
              <a:t>teaches</a:t>
            </a:r>
            <a:r>
              <a:rPr lang="en-US" altLang="zh-CN" sz="1000" dirty="0" err="1">
                <a:latin typeface="Comic Sans MS" panose="030F0702030302020204" pitchFamily="66" charset="0"/>
              </a:rPr>
              <a:t>.</a:t>
            </a:r>
            <a:r>
              <a:rPr lang="en-US" altLang="zh-CN" sz="1000" i="1" dirty="0" err="1">
                <a:latin typeface="Comic Sans MS" panose="030F0702030302020204" pitchFamily="66" charset="0"/>
              </a:rPr>
              <a:t>course_id</a:t>
            </a:r>
            <a:r>
              <a:rPr lang="en-US" altLang="zh-CN" sz="1000" dirty="0">
                <a:latin typeface="Comic Sans MS" panose="030F0702030302020204" pitchFamily="66" charset="0"/>
              </a:rPr>
              <a:t>=</a:t>
            </a:r>
            <a:r>
              <a:rPr lang="en-US" altLang="zh-CN" sz="1000" i="1" dirty="0" err="1">
                <a:latin typeface="Comic Sans MS" panose="030F0702030302020204" pitchFamily="66" charset="0"/>
              </a:rPr>
              <a:t>course</a:t>
            </a:r>
            <a:r>
              <a:rPr lang="en-US" altLang="zh-CN" sz="1000" dirty="0" err="1">
                <a:latin typeface="Comic Sans MS" panose="030F0702030302020204" pitchFamily="66" charset="0"/>
              </a:rPr>
              <a:t>.</a:t>
            </a:r>
            <a:r>
              <a:rPr lang="en-US" altLang="zh-CN" sz="1000" i="1" dirty="0" err="1">
                <a:latin typeface="Comic Sans MS" panose="030F0702030302020204" pitchFamily="66" charset="0"/>
              </a:rPr>
              <a:t>course_id</a:t>
            </a:r>
            <a:r>
              <a:rPr lang="en-US" altLang="zh-CN" sz="1000" i="1" dirty="0">
                <a:latin typeface="Comic Sans MS" panose="030F0702030302020204" pitchFamily="66" charset="0"/>
              </a:rPr>
              <a:t> and </a:t>
            </a:r>
            <a:r>
              <a:rPr lang="en-US" altLang="zh-CN" sz="1000" i="1" dirty="0" err="1">
                <a:latin typeface="Comic Sans MS" panose="030F0702030302020204" pitchFamily="66" charset="0"/>
              </a:rPr>
              <a:t>dept_name</a:t>
            </a:r>
            <a:r>
              <a:rPr lang="en-US" altLang="zh-CN" sz="1000" i="1" dirty="0">
                <a:latin typeface="Comic Sans MS" panose="030F0702030302020204" pitchFamily="66" charset="0"/>
              </a:rPr>
              <a:t> = </a:t>
            </a:r>
            <a:r>
              <a:rPr lang="en-US" altLang="zh-CN" sz="1000" i="1" dirty="0" err="1">
                <a:latin typeface="Comic Sans MS" panose="030F0702030302020204" pitchFamily="66" charset="0"/>
              </a:rPr>
              <a:t>course.dept_name</a:t>
            </a:r>
            <a:r>
              <a:rPr lang="en-US" altLang="zh-CN" sz="1000" dirty="0">
                <a:latin typeface="Comic Sans MS" panose="030F0702030302020204" pitchFamily="66" charset="0"/>
              </a:rPr>
              <a:t>; </a:t>
            </a:r>
          </a:p>
          <a:p>
            <a:r>
              <a:rPr lang="zh-CN" altLang="en-US" sz="1000" dirty="0">
                <a:latin typeface="Comic Sans MS" panose="030F0702030302020204" pitchFamily="66" charset="0"/>
              </a:rPr>
              <a:t>结果不等是因为结果属性有重复（指定</a:t>
            </a:r>
            <a:r>
              <a:rPr lang="en-US" altLang="zh-CN" sz="1000" dirty="0" err="1">
                <a:latin typeface="Comic Sans MS" panose="030F0702030302020204" pitchFamily="66" charset="0"/>
              </a:rPr>
              <a:t>course_id</a:t>
            </a:r>
            <a:r>
              <a:rPr lang="zh-CN" altLang="en-US" sz="1000" dirty="0">
                <a:latin typeface="Comic Sans MS" panose="030F0702030302020204" pitchFamily="66" charset="0"/>
              </a:rPr>
              <a:t>，那么重复的就是</a:t>
            </a:r>
            <a:r>
              <a:rPr lang="en-US" altLang="zh-CN" sz="1000" dirty="0" err="1">
                <a:latin typeface="Comic Sans MS" panose="030F0702030302020204" pitchFamily="66" charset="0"/>
              </a:rPr>
              <a:t>dept_name</a:t>
            </a:r>
            <a:r>
              <a:rPr lang="zh-CN" altLang="en-US" sz="1000" dirty="0">
                <a:latin typeface="Comic Sans MS" panose="030F0702030302020204" pitchFamily="66" charset="0"/>
              </a:rPr>
              <a:t>）</a:t>
            </a:r>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31</a:t>
            </a:fld>
            <a:endParaRPr lang="fi-FI" altLang="zh-CN"/>
          </a:p>
        </p:txBody>
      </p:sp>
    </p:spTree>
    <p:extLst>
      <p:ext uri="{BB962C8B-B14F-4D97-AF65-F5344CB8AC3E}">
        <p14:creationId xmlns:p14="http://schemas.microsoft.com/office/powerpoint/2010/main" val="32683347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This naming convention </a:t>
            </a:r>
            <a:r>
              <a:rPr lang="en-US" altLang="zh-CN" i="1" dirty="0"/>
              <a:t>requires </a:t>
            </a:r>
            <a:r>
              <a:rPr lang="en-US" altLang="zh-CN" dirty="0"/>
              <a:t>that the relations that are present in the </a:t>
            </a:r>
            <a:r>
              <a:rPr lang="en-US" altLang="zh-CN" b="1" dirty="0"/>
              <a:t>from</a:t>
            </a:r>
            <a:br>
              <a:rPr lang="en-US" altLang="zh-CN" b="1" dirty="0"/>
            </a:br>
            <a:r>
              <a:rPr lang="en-US" altLang="zh-CN" dirty="0"/>
              <a:t>clause have distinct names. This requirement causes problems in some cases,</a:t>
            </a:r>
            <a:br>
              <a:rPr lang="en-US" altLang="zh-CN" dirty="0"/>
            </a:br>
            <a:r>
              <a:rPr lang="en-US" altLang="zh-CN" dirty="0"/>
              <a:t>such as when information from two different tuples in the same relation needs to</a:t>
            </a:r>
            <a:br>
              <a:rPr lang="en-US" altLang="zh-CN" dirty="0"/>
            </a:br>
            <a:r>
              <a:rPr lang="en-US" altLang="zh-CN" dirty="0"/>
              <a:t>be combined. In Section 3.4.1, we see how to avoid these problems by using the</a:t>
            </a:r>
            <a:br>
              <a:rPr lang="en-US" altLang="zh-CN" dirty="0"/>
            </a:br>
            <a:r>
              <a:rPr lang="en-US" altLang="zh-CN" dirty="0"/>
              <a:t>rename operation. </a:t>
            </a:r>
            <a:br>
              <a:rPr lang="en-US" altLang="zh-CN" dirty="0"/>
            </a:br>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33</a:t>
            </a:fld>
            <a:endParaRPr lang="fi-FI" altLang="zh-CN"/>
          </a:p>
        </p:txBody>
      </p:sp>
    </p:spTree>
    <p:extLst>
      <p:ext uri="{BB962C8B-B14F-4D97-AF65-F5344CB8AC3E}">
        <p14:creationId xmlns:p14="http://schemas.microsoft.com/office/powerpoint/2010/main" val="7657144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SQL specifies strings by enclosing them in single quotes, for example, ’Computer’.</a:t>
            </a:r>
            <a:br>
              <a:rPr lang="en-US" altLang="zh-CN" dirty="0"/>
            </a:br>
            <a:r>
              <a:rPr lang="en-US" altLang="zh-CN" dirty="0"/>
              <a:t>A single quote character that is part of a string can be specified by using two single</a:t>
            </a:r>
            <a:br>
              <a:rPr lang="en-US" altLang="zh-CN" dirty="0"/>
            </a:br>
            <a:r>
              <a:rPr lang="en-US" altLang="zh-CN" dirty="0"/>
              <a:t>quote characters; for example, the string “It’s right” can be specified by “</a:t>
            </a:r>
            <a:r>
              <a:rPr lang="en-US" altLang="zh-CN" dirty="0" err="1"/>
              <a:t>It”s</a:t>
            </a:r>
            <a:r>
              <a:rPr lang="en-US" altLang="zh-CN" dirty="0"/>
              <a:t> right”. </a:t>
            </a:r>
            <a:br>
              <a:rPr lang="en-US" altLang="zh-CN" dirty="0"/>
            </a:br>
            <a:r>
              <a:rPr lang="zh-CN" altLang="en-US" dirty="0"/>
              <a:t>这里’因为需要，两边就用双引号。</a:t>
            </a:r>
          </a:p>
          <a:p>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35</a:t>
            </a:fld>
            <a:endParaRPr lang="fi-FI" altLang="zh-CN"/>
          </a:p>
        </p:txBody>
      </p:sp>
    </p:spTree>
    <p:extLst>
      <p:ext uri="{BB962C8B-B14F-4D97-AF65-F5344CB8AC3E}">
        <p14:creationId xmlns:p14="http://schemas.microsoft.com/office/powerpoint/2010/main" val="17999739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0" y="-20538"/>
            <a:ext cx="9144000" cy="637580"/>
          </a:xfrm>
          <a:prstGeom prst="rect">
            <a:avLst/>
          </a:prstGeom>
          <a:solidFill>
            <a:srgbClr val="0070C0"/>
          </a:solidFill>
        </p:spPr>
        <p:txBody>
          <a:bodyPr rtlCol="0">
            <a:noAutofit/>
          </a:bodyPr>
          <a:lstStyle>
            <a:lvl1pPr algn="l">
              <a:defRPr sz="3200" b="1" baseline="0">
                <a:solidFill>
                  <a:schemeClr val="bg1"/>
                </a:solidFill>
                <a:latin typeface="Arial" panose="020B0604020202020204" pitchFamily="34" charset="0"/>
                <a:ea typeface="微软雅黑" pitchFamily="34" charset="-122"/>
                <a:cs typeface="Arial" panose="020B0604020202020204" pitchFamily="34" charset="0"/>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a:xfrm>
            <a:off x="251520" y="789553"/>
            <a:ext cx="8568952" cy="3805070"/>
          </a:xfrm>
        </p:spPr>
        <p:txBody>
          <a:bodyPr/>
          <a:lstStyle>
            <a:lvl1pPr>
              <a:defRPr sz="2400">
                <a:latin typeface="Arial" panose="020B0604020202020204" pitchFamily="34" charset="0"/>
                <a:ea typeface="微软雅黑" pitchFamily="34" charset="-122"/>
                <a:cs typeface="Arial" panose="020B0604020202020204" pitchFamily="34" charset="0"/>
              </a:defRPr>
            </a:lvl1pPr>
            <a:lvl2pPr>
              <a:defRPr sz="2000">
                <a:latin typeface="Arial" panose="020B0604020202020204" pitchFamily="34" charset="0"/>
                <a:ea typeface="微软雅黑" pitchFamily="34" charset="-122"/>
                <a:cs typeface="Arial" panose="020B0604020202020204" pitchFamily="34" charset="0"/>
              </a:defRPr>
            </a:lvl2pPr>
            <a:lvl3pPr>
              <a:defRPr sz="1800">
                <a:latin typeface="Arial" panose="020B0604020202020204" pitchFamily="34" charset="0"/>
                <a:ea typeface="微软雅黑" pitchFamily="34" charset="-122"/>
                <a:cs typeface="Arial" panose="020B0604020202020204" pitchFamily="34" charset="0"/>
              </a:defRPr>
            </a:lvl3pPr>
            <a:lvl4pPr>
              <a:defRPr sz="1600">
                <a:latin typeface="Arial" panose="020B0604020202020204" pitchFamily="34" charset="0"/>
                <a:ea typeface="微软雅黑" pitchFamily="34" charset="-122"/>
                <a:cs typeface="Arial" panose="020B0604020202020204" pitchFamily="34" charset="0"/>
              </a:defRPr>
            </a:lvl4pPr>
            <a:lvl5pPr>
              <a:defRPr sz="1600">
                <a:latin typeface="Arial" panose="020B0604020202020204" pitchFamily="34" charset="0"/>
                <a:ea typeface="微软雅黑" pitchFamily="34" charset="-122"/>
                <a:cs typeface="Arial" panose="020B0604020202020204" pitchFamily="34" charset="0"/>
              </a:defRPr>
            </a:lvl5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115569259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9525" y="3072"/>
            <a:ext cx="9144000" cy="583072"/>
          </a:xfrm>
          <a:prstGeom prst="rect">
            <a:avLst/>
          </a:prstGeom>
          <a:solidFill>
            <a:srgbClr val="0070C0"/>
          </a:solidFill>
        </p:spPr>
        <p:txBody>
          <a:bodyPr rtlCol="0">
            <a:noAutofit/>
          </a:bodyPr>
          <a:lstStyle>
            <a:lvl1pPr algn="l">
              <a:defRPr sz="3200" b="1">
                <a:solidFill>
                  <a:schemeClr val="bg1"/>
                </a:solidFill>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382717142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864540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1995686"/>
            <a:ext cx="8229600" cy="857250"/>
          </a:xfrm>
        </p:spPr>
        <p:txBody>
          <a:bodyPr/>
          <a:lstStyle>
            <a:lvl1pPr>
              <a:defRPr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512" y="0"/>
            <a:ext cx="9217024" cy="514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0040413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197C38C-D414-4266-B351-EA95CA0D0684}"/>
              </a:ext>
            </a:extLst>
          </p:cNvPr>
          <p:cNvSpPr>
            <a:spLocks noChangeArrowheads="1"/>
          </p:cNvSpPr>
          <p:nvPr/>
        </p:nvSpPr>
        <p:spPr bwMode="auto">
          <a:xfrm>
            <a:off x="0" y="1476375"/>
            <a:ext cx="9142810" cy="1626394"/>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a:buFontTx/>
              <a:buNone/>
              <a:defRPr/>
            </a:pPr>
            <a:endParaRPr lang="zh-CN" altLang="en-US" sz="713" dirty="0">
              <a:solidFill>
                <a:schemeClr val="bg1"/>
              </a:solidFill>
              <a:latin typeface="Calibri" panose="020F0502020204030204"/>
              <a:cs typeface="宋体" panose="02010600030101010101" pitchFamily="2" charset="-122"/>
            </a:endParaRPr>
          </a:p>
        </p:txBody>
      </p:sp>
      <p:sp>
        <p:nvSpPr>
          <p:cNvPr id="15" name="标题 14"/>
          <p:cNvSpPr>
            <a:spLocks noGrp="1"/>
          </p:cNvSpPr>
          <p:nvPr>
            <p:ph type="title"/>
          </p:nvPr>
        </p:nvSpPr>
        <p:spPr>
          <a:xfrm>
            <a:off x="4178105" y="2029612"/>
            <a:ext cx="4683967" cy="519113"/>
          </a:xfrm>
        </p:spPr>
        <p:txBody>
          <a:bodyPr/>
          <a:lstStyle>
            <a:lvl1pPr algn="ctr">
              <a:defRPr sz="2700" b="1" baseline="0">
                <a:solidFill>
                  <a:schemeClr val="bg1"/>
                </a:solidFill>
                <a:latin typeface="Times New Roman" panose="02020603050405020304" pitchFamily="18" charset="0"/>
              </a:defRPr>
            </a:lvl1pPr>
          </a:lstStyle>
          <a:p>
            <a:r>
              <a:rPr lang="zh-CN" altLang="en-US" noProof="1"/>
              <a:t>单击此处编辑母版标题样式</a:t>
            </a:r>
          </a:p>
        </p:txBody>
      </p:sp>
      <p:sp>
        <p:nvSpPr>
          <p:cNvPr id="4" name="日期占位符 29">
            <a:extLst>
              <a:ext uri="{FF2B5EF4-FFF2-40B4-BE49-F238E27FC236}">
                <a16:creationId xmlns:a16="http://schemas.microsoft.com/office/drawing/2014/main" id="{3CDAD826-20E7-4438-B5DD-D3AA4ED66200}"/>
              </a:ext>
            </a:extLst>
          </p:cNvPr>
          <p:cNvSpPr>
            <a:spLocks noGrp="1"/>
          </p:cNvSpPr>
          <p:nvPr>
            <p:ph type="dt" sz="half" idx="10"/>
          </p:nvPr>
        </p:nvSpPr>
        <p:spPr>
          <a:xfrm>
            <a:off x="5497116" y="2744391"/>
            <a:ext cx="1503759" cy="273844"/>
          </a:xfrm>
        </p:spPr>
        <p:txBody>
          <a:bodyPr/>
          <a:lstStyle>
            <a:lvl1pPr algn="r">
              <a:defRPr sz="1800" b="1">
                <a:solidFill>
                  <a:schemeClr val="bg1"/>
                </a:solidFill>
                <a:latin typeface="微软雅黑" panose="020B0503020204020204" pitchFamily="34" charset="-122"/>
                <a:ea typeface="微软雅黑" panose="020B0503020204020204" pitchFamily="34" charset="-122"/>
              </a:defRPr>
            </a:lvl1pPr>
          </a:lstStyle>
          <a:p>
            <a:pPr>
              <a:defRPr/>
            </a:pPr>
            <a:fld id="{C5EFD6F6-2F20-4B1A-A667-B95C1338A7FC}" type="datetime5">
              <a:rPr lang="zh-CN" altLang="en-US"/>
              <a:pPr>
                <a:defRPr/>
              </a:pPr>
              <a:t>2025/3/3</a:t>
            </a:fld>
            <a:endParaRPr lang="zh-CN" altLang="en-US" dirty="0"/>
          </a:p>
        </p:txBody>
      </p:sp>
      <p:sp>
        <p:nvSpPr>
          <p:cNvPr id="5" name="页脚占位符 1">
            <a:extLst>
              <a:ext uri="{FF2B5EF4-FFF2-40B4-BE49-F238E27FC236}">
                <a16:creationId xmlns:a16="http://schemas.microsoft.com/office/drawing/2014/main" id="{9AB88EAB-A34D-4476-93DF-3FF872F77EE4}"/>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2">
            <a:extLst>
              <a:ext uri="{FF2B5EF4-FFF2-40B4-BE49-F238E27FC236}">
                <a16:creationId xmlns:a16="http://schemas.microsoft.com/office/drawing/2014/main" id="{A2800A24-BF08-446B-9251-F108E901EDFC}"/>
              </a:ext>
            </a:extLst>
          </p:cNvPr>
          <p:cNvSpPr>
            <a:spLocks noGrp="1"/>
          </p:cNvSpPr>
          <p:nvPr>
            <p:ph type="sldNum" sz="quarter" idx="12"/>
          </p:nvPr>
        </p:nvSpPr>
        <p:spPr/>
        <p:txBody>
          <a:bodyPr/>
          <a:lstStyle>
            <a:lvl1pPr>
              <a:defRPr/>
            </a:lvl1pPr>
          </a:lstStyle>
          <a:p>
            <a:fld id="{858CD63E-90B4-4137-BE3E-A082E383778B}" type="slidenum">
              <a:rPr lang="zh-CN" altLang="en-US"/>
              <a:pPr/>
              <a:t>‹#›</a:t>
            </a:fld>
            <a:endParaRPr lang="zh-CN" altLang="en-US"/>
          </a:p>
        </p:txBody>
      </p:sp>
    </p:spTree>
    <p:extLst>
      <p:ext uri="{BB962C8B-B14F-4D97-AF65-F5344CB8AC3E}">
        <p14:creationId xmlns:p14="http://schemas.microsoft.com/office/powerpoint/2010/main" val="3700388600"/>
      </p:ext>
    </p:extLst>
  </p:cSld>
  <p:clrMapOvr>
    <a:masterClrMapping/>
  </p:clrMapOvr>
  <p:hf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197C38C-D414-4266-B351-EA95CA0D0684}"/>
              </a:ext>
            </a:extLst>
          </p:cNvPr>
          <p:cNvSpPr>
            <a:spLocks noChangeArrowheads="1"/>
          </p:cNvSpPr>
          <p:nvPr/>
        </p:nvSpPr>
        <p:spPr bwMode="auto">
          <a:xfrm>
            <a:off x="0" y="1476375"/>
            <a:ext cx="9142810" cy="1626394"/>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a:buFontTx/>
              <a:buNone/>
              <a:defRPr/>
            </a:pPr>
            <a:endParaRPr lang="zh-CN" altLang="en-US" sz="713" dirty="0">
              <a:solidFill>
                <a:schemeClr val="bg1"/>
              </a:solidFill>
              <a:latin typeface="Calibri" panose="020F0502020204030204"/>
              <a:cs typeface="宋体" panose="02010600030101010101" pitchFamily="2" charset="-122"/>
            </a:endParaRPr>
          </a:p>
        </p:txBody>
      </p:sp>
      <p:sp>
        <p:nvSpPr>
          <p:cNvPr id="15" name="标题 14"/>
          <p:cNvSpPr>
            <a:spLocks noGrp="1"/>
          </p:cNvSpPr>
          <p:nvPr>
            <p:ph type="title"/>
          </p:nvPr>
        </p:nvSpPr>
        <p:spPr>
          <a:xfrm>
            <a:off x="4178105" y="2029612"/>
            <a:ext cx="4683967" cy="519113"/>
          </a:xfrm>
        </p:spPr>
        <p:txBody>
          <a:bodyPr/>
          <a:lstStyle>
            <a:lvl1pPr algn="ctr">
              <a:defRPr sz="2700" b="1" baseline="0">
                <a:solidFill>
                  <a:schemeClr val="bg1"/>
                </a:solidFill>
                <a:latin typeface="Times New Roman" panose="02020603050405020304" pitchFamily="18" charset="0"/>
              </a:defRPr>
            </a:lvl1pPr>
          </a:lstStyle>
          <a:p>
            <a:r>
              <a:rPr lang="zh-CN" altLang="en-US" noProof="1"/>
              <a:t>单击此处编辑母版标题样式</a:t>
            </a:r>
          </a:p>
        </p:txBody>
      </p:sp>
      <p:sp>
        <p:nvSpPr>
          <p:cNvPr id="4" name="日期占位符 29">
            <a:extLst>
              <a:ext uri="{FF2B5EF4-FFF2-40B4-BE49-F238E27FC236}">
                <a16:creationId xmlns:a16="http://schemas.microsoft.com/office/drawing/2014/main" id="{3CDAD826-20E7-4438-B5DD-D3AA4ED66200}"/>
              </a:ext>
            </a:extLst>
          </p:cNvPr>
          <p:cNvSpPr>
            <a:spLocks noGrp="1"/>
          </p:cNvSpPr>
          <p:nvPr>
            <p:ph type="dt" sz="half" idx="10"/>
          </p:nvPr>
        </p:nvSpPr>
        <p:spPr>
          <a:xfrm>
            <a:off x="5497116" y="2744391"/>
            <a:ext cx="1503759" cy="273844"/>
          </a:xfrm>
        </p:spPr>
        <p:txBody>
          <a:bodyPr/>
          <a:lstStyle>
            <a:lvl1pPr algn="r">
              <a:defRPr sz="1800" b="1">
                <a:solidFill>
                  <a:schemeClr val="bg1"/>
                </a:solidFill>
                <a:latin typeface="微软雅黑" panose="020B0503020204020204" pitchFamily="34" charset="-122"/>
                <a:ea typeface="微软雅黑" panose="020B0503020204020204" pitchFamily="34" charset="-122"/>
              </a:defRPr>
            </a:lvl1pPr>
          </a:lstStyle>
          <a:p>
            <a:pPr>
              <a:defRPr/>
            </a:pPr>
            <a:fld id="{C5EFD6F6-2F20-4B1A-A667-B95C1338A7FC}" type="datetime5">
              <a:rPr lang="zh-CN" altLang="en-US"/>
              <a:pPr>
                <a:defRPr/>
              </a:pPr>
              <a:t>2025/3/3</a:t>
            </a:fld>
            <a:endParaRPr lang="zh-CN" altLang="en-US" dirty="0"/>
          </a:p>
        </p:txBody>
      </p:sp>
      <p:sp>
        <p:nvSpPr>
          <p:cNvPr id="5" name="页脚占位符 1">
            <a:extLst>
              <a:ext uri="{FF2B5EF4-FFF2-40B4-BE49-F238E27FC236}">
                <a16:creationId xmlns:a16="http://schemas.microsoft.com/office/drawing/2014/main" id="{9AB88EAB-A34D-4476-93DF-3FF872F77EE4}"/>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2">
            <a:extLst>
              <a:ext uri="{FF2B5EF4-FFF2-40B4-BE49-F238E27FC236}">
                <a16:creationId xmlns:a16="http://schemas.microsoft.com/office/drawing/2014/main" id="{A2800A24-BF08-446B-9251-F108E901EDFC}"/>
              </a:ext>
            </a:extLst>
          </p:cNvPr>
          <p:cNvSpPr>
            <a:spLocks noGrp="1"/>
          </p:cNvSpPr>
          <p:nvPr>
            <p:ph type="sldNum" sz="quarter" idx="12"/>
          </p:nvPr>
        </p:nvSpPr>
        <p:spPr/>
        <p:txBody>
          <a:bodyPr/>
          <a:lstStyle>
            <a:lvl1pPr>
              <a:defRPr/>
            </a:lvl1pPr>
          </a:lstStyle>
          <a:p>
            <a:fld id="{858CD63E-90B4-4137-BE3E-A082E383778B}" type="slidenum">
              <a:rPr lang="zh-CN" altLang="en-US"/>
              <a:pPr/>
              <a:t>‹#›</a:t>
            </a:fld>
            <a:endParaRPr lang="zh-CN" altLang="en-US"/>
          </a:p>
        </p:txBody>
      </p:sp>
    </p:spTree>
    <p:extLst>
      <p:ext uri="{BB962C8B-B14F-4D97-AF65-F5344CB8AC3E}">
        <p14:creationId xmlns:p14="http://schemas.microsoft.com/office/powerpoint/2010/main" val="2671492431"/>
      </p:ext>
    </p:extLst>
  </p:cSld>
  <p:clrMapOvr>
    <a:masterClrMapping/>
  </p:clrMapOvr>
  <p:hf sldNum="0" hdr="0" ft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程序页">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16752D73-FCE0-4C91-9046-B443BB0EE747}"/>
              </a:ext>
            </a:extLst>
          </p:cNvPr>
          <p:cNvSpPr>
            <a:spLocks noChangeArrowheads="1"/>
          </p:cNvSpPr>
          <p:nvPr/>
        </p:nvSpPr>
        <p:spPr bwMode="auto">
          <a:xfrm>
            <a:off x="7453313" y="4794648"/>
            <a:ext cx="428625" cy="17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750">
                <a:solidFill>
                  <a:srgbClr val="7F7F7F"/>
                </a:solidFill>
                <a:latin typeface="Arial" panose="020B0604020202020204" pitchFamily="34" charset="0"/>
              </a:rPr>
              <a:t> </a:t>
            </a:r>
            <a:fld id="{60AB1787-2FB0-4C6A-B98A-30C644A6BEF9}" type="slidenum">
              <a:rPr lang="en-US" altLang="zh-CN" sz="750">
                <a:latin typeface="Arial" panose="020B0604020202020204" pitchFamily="34" charset="0"/>
              </a:rPr>
              <a:pPr algn="ctr"/>
              <a:t>‹#›</a:t>
            </a:fld>
            <a:endParaRPr lang="en-US" altLang="zh-CN" sz="750">
              <a:latin typeface="Arial" panose="020B0604020202020204" pitchFamily="34" charset="0"/>
              <a:cs typeface="Arial" panose="020B0604020202020204" pitchFamily="34" charset="0"/>
            </a:endParaRPr>
          </a:p>
        </p:txBody>
      </p:sp>
      <p:cxnSp>
        <p:nvCxnSpPr>
          <p:cNvPr id="6" name="直接连接符 19">
            <a:extLst>
              <a:ext uri="{FF2B5EF4-FFF2-40B4-BE49-F238E27FC236}">
                <a16:creationId xmlns:a16="http://schemas.microsoft.com/office/drawing/2014/main" id="{81265A1D-E753-4B73-A145-8601358CF94C}"/>
              </a:ext>
            </a:extLst>
          </p:cNvPr>
          <p:cNvCxnSpPr>
            <a:stCxn id="6" idx="3"/>
          </p:cNvCxnSpPr>
          <p:nvPr/>
        </p:nvCxnSpPr>
        <p:spPr>
          <a:xfrm>
            <a:off x="7881938" y="4881563"/>
            <a:ext cx="764381"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7" name="直接连接符 14">
            <a:extLst>
              <a:ext uri="{FF2B5EF4-FFF2-40B4-BE49-F238E27FC236}">
                <a16:creationId xmlns:a16="http://schemas.microsoft.com/office/drawing/2014/main" id="{A2112050-F8FB-4C93-9752-2D3FE7B75F9C}"/>
              </a:ext>
            </a:extLst>
          </p:cNvPr>
          <p:cNvCxnSpPr>
            <a:stCxn id="6" idx="3"/>
          </p:cNvCxnSpPr>
          <p:nvPr/>
        </p:nvCxnSpPr>
        <p:spPr>
          <a:xfrm flipV="1">
            <a:off x="2789635" y="4881563"/>
            <a:ext cx="4663678"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8" name="AutoShape 23">
            <a:extLst>
              <a:ext uri="{FF2B5EF4-FFF2-40B4-BE49-F238E27FC236}">
                <a16:creationId xmlns:a16="http://schemas.microsoft.com/office/drawing/2014/main" id="{5BBE3BC9-B6A4-42F2-9408-BD266AA06A16}"/>
              </a:ext>
            </a:extLst>
          </p:cNvPr>
          <p:cNvSpPr>
            <a:spLocks noChangeArrowheads="1"/>
          </p:cNvSpPr>
          <p:nvPr/>
        </p:nvSpPr>
        <p:spPr bwMode="auto">
          <a:xfrm>
            <a:off x="184548" y="686991"/>
            <a:ext cx="7197328" cy="3452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buFontTx/>
              <a:buNone/>
              <a:defRPr/>
            </a:pPr>
            <a:endParaRPr lang="zh-CN" altLang="en-US" sz="713"/>
          </a:p>
        </p:txBody>
      </p:sp>
      <p:sp>
        <p:nvSpPr>
          <p:cNvPr id="9" name="AutoShape 23">
            <a:extLst>
              <a:ext uri="{FF2B5EF4-FFF2-40B4-BE49-F238E27FC236}">
                <a16:creationId xmlns:a16="http://schemas.microsoft.com/office/drawing/2014/main" id="{E2368EDB-C388-4E28-BBE5-4F255162B9FF}"/>
              </a:ext>
            </a:extLst>
          </p:cNvPr>
          <p:cNvSpPr>
            <a:spLocks noChangeArrowheads="1"/>
          </p:cNvSpPr>
          <p:nvPr/>
        </p:nvSpPr>
        <p:spPr bwMode="auto">
          <a:xfrm>
            <a:off x="7381875" y="686991"/>
            <a:ext cx="1491854" cy="3452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buFontTx/>
              <a:buNone/>
              <a:defRPr/>
            </a:pPr>
            <a:endParaRPr lang="zh-CN" altLang="en-US" sz="713"/>
          </a:p>
        </p:txBody>
      </p:sp>
      <p:cxnSp>
        <p:nvCxnSpPr>
          <p:cNvPr id="10" name="直接连接符 9">
            <a:extLst>
              <a:ext uri="{FF2B5EF4-FFF2-40B4-BE49-F238E27FC236}">
                <a16:creationId xmlns:a16="http://schemas.microsoft.com/office/drawing/2014/main" id="{A9872EB7-0880-4D4B-AB94-8A492573263B}"/>
              </a:ext>
            </a:extLst>
          </p:cNvPr>
          <p:cNvCxnSpPr>
            <a:stCxn id="6" idx="3"/>
          </p:cNvCxnSpPr>
          <p:nvPr/>
        </p:nvCxnSpPr>
        <p:spPr>
          <a:xfrm>
            <a:off x="1788319" y="4786313"/>
            <a:ext cx="0" cy="207169"/>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317865" y="1315256"/>
            <a:ext cx="8330701" cy="3254791"/>
          </a:xfrm>
        </p:spPr>
        <p:txBody>
          <a:bodyPr>
            <a:noAutofit/>
          </a:bodyPr>
          <a:lstStyle>
            <a:lvl1pPr marL="271939" indent="-271939">
              <a:lnSpc>
                <a:spcPct val="150000"/>
              </a:lnSpc>
              <a:spcBef>
                <a:spcPts val="750"/>
              </a:spcBef>
              <a:buClr>
                <a:srgbClr val="032089"/>
              </a:buClr>
              <a:buFont typeface="Wingdings" panose="05000000000000000000" pitchFamily="2" charset="2"/>
              <a:buChar char="Ø"/>
              <a:defRPr sz="135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1748" b="0">
                <a:latin typeface="微软雅黑" panose="020B0503020204020204" pitchFamily="34" charset="-122"/>
                <a:ea typeface="微软雅黑" panose="020B0503020204020204" pitchFamily="34" charset="-122"/>
              </a:defRPr>
            </a:lvl2pPr>
            <a:lvl3pPr>
              <a:defRPr sz="1429" b="0">
                <a:latin typeface="微软雅黑" panose="020B0503020204020204" pitchFamily="34" charset="-122"/>
                <a:ea typeface="微软雅黑" panose="020B0503020204020204" pitchFamily="34" charset="-122"/>
              </a:defRPr>
            </a:lvl3pPr>
            <a:lvl4pPr>
              <a:defRPr sz="1429" b="0">
                <a:latin typeface="微软雅黑" panose="020B0503020204020204" pitchFamily="34" charset="-122"/>
                <a:ea typeface="微软雅黑" panose="020B0503020204020204" pitchFamily="34" charset="-122"/>
              </a:defRPr>
            </a:lvl4pPr>
            <a:lvl5pPr>
              <a:defRPr sz="1429" b="0">
                <a:latin typeface="微软雅黑" panose="020B0503020204020204" pitchFamily="34" charset="-122"/>
                <a:ea typeface="微软雅黑" panose="020B0503020204020204" pitchFamily="34" charset="-122"/>
              </a:defRPr>
            </a:lvl5pPr>
          </a:lstStyle>
          <a:p>
            <a:pPr lvl="0"/>
            <a:r>
              <a:rPr lang="zh-CN" altLang="en-US" noProof="1"/>
              <a:t>编辑母版文本样式</a:t>
            </a:r>
          </a:p>
          <a:p>
            <a:pPr lvl="1"/>
            <a:r>
              <a:rPr lang="zh-CN" altLang="en-US" noProof="1"/>
              <a:t>第二级</a:t>
            </a:r>
          </a:p>
          <a:p>
            <a:pPr lvl="2"/>
            <a:r>
              <a:rPr lang="zh-CN" altLang="en-US" noProof="1"/>
              <a:t>第三级</a:t>
            </a:r>
          </a:p>
        </p:txBody>
      </p:sp>
      <p:sp>
        <p:nvSpPr>
          <p:cNvPr id="2" name="标题 1"/>
          <p:cNvSpPr>
            <a:spLocks noGrp="1"/>
          </p:cNvSpPr>
          <p:nvPr>
            <p:ph type="title"/>
          </p:nvPr>
        </p:nvSpPr>
        <p:spPr>
          <a:xfrm>
            <a:off x="191157" y="269309"/>
            <a:ext cx="8229601" cy="396132"/>
          </a:xfrm>
        </p:spPr>
        <p:txBody>
          <a:bodyPr/>
          <a:lstStyle>
            <a:lvl1pPr>
              <a:defRPr sz="18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noProof="1"/>
              <a:t>单击此处编辑母版标题样式</a:t>
            </a:r>
          </a:p>
        </p:txBody>
      </p:sp>
      <p:sp>
        <p:nvSpPr>
          <p:cNvPr id="14" name="内容占位符 2"/>
          <p:cNvSpPr>
            <a:spLocks noGrp="1"/>
          </p:cNvSpPr>
          <p:nvPr>
            <p:ph idx="10"/>
          </p:nvPr>
        </p:nvSpPr>
        <p:spPr>
          <a:xfrm>
            <a:off x="317865" y="854235"/>
            <a:ext cx="8330701" cy="319852"/>
          </a:xfrm>
          <a:noFill/>
          <a:ln>
            <a:noFill/>
          </a:ln>
        </p:spPr>
        <p:txBody>
          <a:bodyPr anchor="ctr">
            <a:noAutofit/>
          </a:bodyPr>
          <a:lstStyle>
            <a:lvl1pPr marL="0" indent="0">
              <a:buNone/>
              <a:defRPr lang="zh-CN" altLang="en-US" sz="15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noProof="1"/>
              <a:t>编辑母版文本样式</a:t>
            </a:r>
          </a:p>
        </p:txBody>
      </p:sp>
      <p:sp>
        <p:nvSpPr>
          <p:cNvPr id="11" name="日期占位符 2">
            <a:extLst>
              <a:ext uri="{FF2B5EF4-FFF2-40B4-BE49-F238E27FC236}">
                <a16:creationId xmlns:a16="http://schemas.microsoft.com/office/drawing/2014/main" id="{C8DF600F-69D6-4B54-9FE0-7418FD2F14F2}"/>
              </a:ext>
            </a:extLst>
          </p:cNvPr>
          <p:cNvSpPr>
            <a:spLocks noGrp="1"/>
          </p:cNvSpPr>
          <p:nvPr>
            <p:ph type="dt" sz="half" idx="11"/>
          </p:nvPr>
        </p:nvSpPr>
        <p:spPr/>
        <p:txBody>
          <a:bodyPr/>
          <a:lstStyle>
            <a:lvl1pPr>
              <a:defRPr/>
            </a:lvl1pPr>
          </a:lstStyle>
          <a:p>
            <a:pPr>
              <a:defRPr/>
            </a:pPr>
            <a:fld id="{961F0FCB-3C9B-43AF-9122-66CB9AF9BE1F}" type="datetimeFigureOut">
              <a:rPr lang="zh-CN" altLang="en-US"/>
              <a:pPr>
                <a:defRPr/>
              </a:pPr>
              <a:t>2025-03-03</a:t>
            </a:fld>
            <a:endParaRPr lang="zh-CN" altLang="en-US"/>
          </a:p>
        </p:txBody>
      </p:sp>
      <p:sp>
        <p:nvSpPr>
          <p:cNvPr id="12" name="页脚占位符 4">
            <a:extLst>
              <a:ext uri="{FF2B5EF4-FFF2-40B4-BE49-F238E27FC236}">
                <a16:creationId xmlns:a16="http://schemas.microsoft.com/office/drawing/2014/main" id="{9F403212-3DFD-47AC-9FCD-43C4135BB60D}"/>
              </a:ext>
            </a:extLst>
          </p:cNvPr>
          <p:cNvSpPr>
            <a:spLocks noGrp="1"/>
          </p:cNvSpPr>
          <p:nvPr>
            <p:ph type="ftr" sz="quarter" idx="12"/>
          </p:nvPr>
        </p:nvSpPr>
        <p:spPr/>
        <p:txBody>
          <a:bodyPr/>
          <a:lstStyle>
            <a:lvl1pPr>
              <a:defRPr/>
            </a:lvl1pPr>
          </a:lstStyle>
          <a:p>
            <a:pPr>
              <a:defRPr/>
            </a:pPr>
            <a:endParaRPr lang="zh-CN" altLang="en-US"/>
          </a:p>
        </p:txBody>
      </p:sp>
      <p:sp>
        <p:nvSpPr>
          <p:cNvPr id="13" name="灯片编号占位符 5">
            <a:extLst>
              <a:ext uri="{FF2B5EF4-FFF2-40B4-BE49-F238E27FC236}">
                <a16:creationId xmlns:a16="http://schemas.microsoft.com/office/drawing/2014/main" id="{07A37F3F-9709-495C-A02A-28A1719A3759}"/>
              </a:ext>
            </a:extLst>
          </p:cNvPr>
          <p:cNvSpPr>
            <a:spLocks noGrp="1"/>
          </p:cNvSpPr>
          <p:nvPr>
            <p:ph type="sldNum" sz="quarter" idx="13"/>
          </p:nvPr>
        </p:nvSpPr>
        <p:spPr/>
        <p:txBody>
          <a:bodyPr/>
          <a:lstStyle>
            <a:lvl1pPr>
              <a:defRPr/>
            </a:lvl1pPr>
          </a:lstStyle>
          <a:p>
            <a:fld id="{791A760A-A8F5-4109-B3A7-90E0284994A6}" type="slidenum">
              <a:rPr lang="zh-CN" altLang="en-US"/>
              <a:pPr/>
              <a:t>‹#›</a:t>
            </a:fld>
            <a:endParaRPr lang="zh-CN" altLang="en-US"/>
          </a:p>
        </p:txBody>
      </p:sp>
    </p:spTree>
    <p:extLst>
      <p:ext uri="{BB962C8B-B14F-4D97-AF65-F5344CB8AC3E}">
        <p14:creationId xmlns:p14="http://schemas.microsoft.com/office/powerpoint/2010/main" val="283940920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A5457454-CD41-4EC0-92FC-4BEB76B02395}"/>
              </a:ext>
            </a:extLst>
          </p:cNvPr>
          <p:cNvSpPr>
            <a:spLocks noChangeArrowheads="1"/>
          </p:cNvSpPr>
          <p:nvPr/>
        </p:nvSpPr>
        <p:spPr bwMode="auto">
          <a:xfrm>
            <a:off x="7453313" y="4794648"/>
            <a:ext cx="428625" cy="17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750">
                <a:solidFill>
                  <a:srgbClr val="7F7F7F"/>
                </a:solidFill>
                <a:latin typeface="Arial" panose="020B0604020202020204" pitchFamily="34" charset="0"/>
              </a:rPr>
              <a:t> </a:t>
            </a:r>
            <a:fld id="{69AB6661-0E74-4BEC-A242-46590437B53C}" type="slidenum">
              <a:rPr lang="en-US" altLang="zh-CN" sz="750">
                <a:latin typeface="Arial" panose="020B0604020202020204" pitchFamily="34" charset="0"/>
              </a:rPr>
              <a:pPr algn="ctr"/>
              <a:t>‹#›</a:t>
            </a:fld>
            <a:endParaRPr lang="en-US" altLang="zh-CN" sz="750">
              <a:latin typeface="Arial" panose="020B0604020202020204" pitchFamily="34" charset="0"/>
              <a:cs typeface="Arial" panose="020B0604020202020204" pitchFamily="34" charset="0"/>
            </a:endParaRPr>
          </a:p>
        </p:txBody>
      </p:sp>
      <p:cxnSp>
        <p:nvCxnSpPr>
          <p:cNvPr id="6" name="直接连接符 19">
            <a:extLst>
              <a:ext uri="{FF2B5EF4-FFF2-40B4-BE49-F238E27FC236}">
                <a16:creationId xmlns:a16="http://schemas.microsoft.com/office/drawing/2014/main" id="{35396A89-02DC-47BF-A242-E77FB2856038}"/>
              </a:ext>
            </a:extLst>
          </p:cNvPr>
          <p:cNvCxnSpPr>
            <a:stCxn id="6" idx="3"/>
          </p:cNvCxnSpPr>
          <p:nvPr/>
        </p:nvCxnSpPr>
        <p:spPr>
          <a:xfrm>
            <a:off x="7881938" y="4881563"/>
            <a:ext cx="764381"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7" name="直接连接符 14">
            <a:extLst>
              <a:ext uri="{FF2B5EF4-FFF2-40B4-BE49-F238E27FC236}">
                <a16:creationId xmlns:a16="http://schemas.microsoft.com/office/drawing/2014/main" id="{E84470B1-7E26-445E-8261-EF124C84FCBC}"/>
              </a:ext>
            </a:extLst>
          </p:cNvPr>
          <p:cNvCxnSpPr>
            <a:stCxn id="6" idx="3"/>
          </p:cNvCxnSpPr>
          <p:nvPr/>
        </p:nvCxnSpPr>
        <p:spPr>
          <a:xfrm flipV="1">
            <a:off x="2789635" y="4881563"/>
            <a:ext cx="4663678"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8" name="AutoShape 23">
            <a:extLst>
              <a:ext uri="{FF2B5EF4-FFF2-40B4-BE49-F238E27FC236}">
                <a16:creationId xmlns:a16="http://schemas.microsoft.com/office/drawing/2014/main" id="{DC54CF8F-955A-4A75-ADB5-E00F1353FF6D}"/>
              </a:ext>
            </a:extLst>
          </p:cNvPr>
          <p:cNvSpPr>
            <a:spLocks noChangeArrowheads="1"/>
          </p:cNvSpPr>
          <p:nvPr/>
        </p:nvSpPr>
        <p:spPr bwMode="auto">
          <a:xfrm>
            <a:off x="184548" y="686991"/>
            <a:ext cx="7197328" cy="3452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buFontTx/>
              <a:buNone/>
              <a:defRPr/>
            </a:pPr>
            <a:endParaRPr lang="zh-CN" altLang="en-US" sz="713"/>
          </a:p>
        </p:txBody>
      </p:sp>
      <p:sp>
        <p:nvSpPr>
          <p:cNvPr id="9" name="AutoShape 23">
            <a:extLst>
              <a:ext uri="{FF2B5EF4-FFF2-40B4-BE49-F238E27FC236}">
                <a16:creationId xmlns:a16="http://schemas.microsoft.com/office/drawing/2014/main" id="{8367A01C-6193-475C-8106-FED3AEAAA7ED}"/>
              </a:ext>
            </a:extLst>
          </p:cNvPr>
          <p:cNvSpPr>
            <a:spLocks noChangeArrowheads="1"/>
          </p:cNvSpPr>
          <p:nvPr/>
        </p:nvSpPr>
        <p:spPr bwMode="auto">
          <a:xfrm>
            <a:off x="7381875" y="686991"/>
            <a:ext cx="1491854" cy="3452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buFontTx/>
              <a:buNone/>
              <a:defRPr/>
            </a:pPr>
            <a:endParaRPr lang="zh-CN" altLang="en-US" sz="713"/>
          </a:p>
        </p:txBody>
      </p:sp>
      <p:cxnSp>
        <p:nvCxnSpPr>
          <p:cNvPr id="10" name="直接连接符 9">
            <a:extLst>
              <a:ext uri="{FF2B5EF4-FFF2-40B4-BE49-F238E27FC236}">
                <a16:creationId xmlns:a16="http://schemas.microsoft.com/office/drawing/2014/main" id="{6FEFBF47-4E4E-4907-8B9A-381E7A293BE9}"/>
              </a:ext>
            </a:extLst>
          </p:cNvPr>
          <p:cNvCxnSpPr>
            <a:stCxn id="6" idx="3"/>
          </p:cNvCxnSpPr>
          <p:nvPr/>
        </p:nvCxnSpPr>
        <p:spPr>
          <a:xfrm>
            <a:off x="1788319" y="4786313"/>
            <a:ext cx="0" cy="207169"/>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317865" y="1316002"/>
            <a:ext cx="8330701" cy="3276923"/>
          </a:xfrm>
        </p:spPr>
        <p:txBody>
          <a:bodyPr>
            <a:noAutofit/>
          </a:bodyPr>
          <a:lstStyle>
            <a:lvl1pPr marL="271939" indent="-271939">
              <a:lnSpc>
                <a:spcPct val="150000"/>
              </a:lnSpc>
              <a:spcBef>
                <a:spcPts val="750"/>
              </a:spcBef>
              <a:buClr>
                <a:srgbClr val="032089"/>
              </a:buClr>
              <a:buFont typeface="Wingdings" panose="05000000000000000000" pitchFamily="2" charset="2"/>
              <a:buChar char="Ø"/>
              <a:defRPr sz="135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1748" b="0">
                <a:latin typeface="微软雅黑" panose="020B0503020204020204" pitchFamily="34" charset="-122"/>
                <a:ea typeface="微软雅黑" panose="020B0503020204020204" pitchFamily="34" charset="-122"/>
              </a:defRPr>
            </a:lvl2pPr>
            <a:lvl3pPr>
              <a:defRPr sz="1429" b="0">
                <a:latin typeface="微软雅黑" panose="020B0503020204020204" pitchFamily="34" charset="-122"/>
                <a:ea typeface="微软雅黑" panose="020B0503020204020204" pitchFamily="34" charset="-122"/>
              </a:defRPr>
            </a:lvl3pPr>
            <a:lvl4pPr>
              <a:defRPr sz="1429" b="0">
                <a:latin typeface="微软雅黑" panose="020B0503020204020204" pitchFamily="34" charset="-122"/>
                <a:ea typeface="微软雅黑" panose="020B0503020204020204" pitchFamily="34" charset="-122"/>
              </a:defRPr>
            </a:lvl4pPr>
            <a:lvl5pPr>
              <a:defRPr sz="1429" b="0">
                <a:latin typeface="微软雅黑" panose="020B0503020204020204" pitchFamily="34" charset="-122"/>
                <a:ea typeface="微软雅黑" panose="020B0503020204020204" pitchFamily="34" charset="-122"/>
              </a:defRPr>
            </a:lvl5pPr>
          </a:lstStyle>
          <a:p>
            <a:pPr lvl="0"/>
            <a:r>
              <a:rPr lang="zh-CN" altLang="en-US" noProof="1"/>
              <a:t>编辑母版文本样式</a:t>
            </a:r>
          </a:p>
          <a:p>
            <a:pPr lvl="1"/>
            <a:r>
              <a:rPr lang="zh-CN" altLang="en-US" noProof="1"/>
              <a:t>第二级</a:t>
            </a:r>
          </a:p>
        </p:txBody>
      </p:sp>
      <p:sp>
        <p:nvSpPr>
          <p:cNvPr id="2" name="标题 1"/>
          <p:cNvSpPr>
            <a:spLocks noGrp="1"/>
          </p:cNvSpPr>
          <p:nvPr>
            <p:ph type="title"/>
          </p:nvPr>
        </p:nvSpPr>
        <p:spPr>
          <a:xfrm>
            <a:off x="191157" y="269309"/>
            <a:ext cx="8229601" cy="396132"/>
          </a:xfrm>
        </p:spPr>
        <p:txBody>
          <a:bodyPr/>
          <a:lstStyle>
            <a:lvl1pPr>
              <a:defRPr sz="18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noProof="1"/>
              <a:t>单击此处编辑母版标题样式</a:t>
            </a:r>
          </a:p>
        </p:txBody>
      </p:sp>
      <p:sp>
        <p:nvSpPr>
          <p:cNvPr id="14" name="内容占位符 2"/>
          <p:cNvSpPr>
            <a:spLocks noGrp="1"/>
          </p:cNvSpPr>
          <p:nvPr>
            <p:ph idx="10"/>
          </p:nvPr>
        </p:nvSpPr>
        <p:spPr>
          <a:xfrm>
            <a:off x="317865" y="854235"/>
            <a:ext cx="8330701" cy="319852"/>
          </a:xfrm>
          <a:noFill/>
          <a:ln>
            <a:noFill/>
          </a:ln>
        </p:spPr>
        <p:txBody>
          <a:bodyPr anchor="ctr">
            <a:noAutofit/>
          </a:bodyPr>
          <a:lstStyle>
            <a:lvl1pPr marL="0" indent="0">
              <a:buNone/>
              <a:defRPr lang="zh-CN" altLang="en-US" sz="15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noProof="1"/>
              <a:t>编辑母版文本样式</a:t>
            </a:r>
          </a:p>
        </p:txBody>
      </p:sp>
      <p:sp>
        <p:nvSpPr>
          <p:cNvPr id="11" name="日期占位符 2">
            <a:extLst>
              <a:ext uri="{FF2B5EF4-FFF2-40B4-BE49-F238E27FC236}">
                <a16:creationId xmlns:a16="http://schemas.microsoft.com/office/drawing/2014/main" id="{8C9D253A-10DE-481D-988E-6BEC0CDA20F6}"/>
              </a:ext>
            </a:extLst>
          </p:cNvPr>
          <p:cNvSpPr>
            <a:spLocks noGrp="1"/>
          </p:cNvSpPr>
          <p:nvPr>
            <p:ph type="dt" sz="half" idx="11"/>
          </p:nvPr>
        </p:nvSpPr>
        <p:spPr/>
        <p:txBody>
          <a:bodyPr/>
          <a:lstStyle>
            <a:lvl1pPr>
              <a:defRPr/>
            </a:lvl1pPr>
          </a:lstStyle>
          <a:p>
            <a:pPr>
              <a:defRPr/>
            </a:pPr>
            <a:fld id="{961F0FCB-3C9B-43AF-9122-66CB9AF9BE1F}" type="datetimeFigureOut">
              <a:rPr lang="zh-CN" altLang="en-US"/>
              <a:pPr>
                <a:defRPr/>
              </a:pPr>
              <a:t>2025-03-03</a:t>
            </a:fld>
            <a:endParaRPr lang="zh-CN" altLang="en-US"/>
          </a:p>
        </p:txBody>
      </p:sp>
      <p:sp>
        <p:nvSpPr>
          <p:cNvPr id="12" name="页脚占位符 4">
            <a:extLst>
              <a:ext uri="{FF2B5EF4-FFF2-40B4-BE49-F238E27FC236}">
                <a16:creationId xmlns:a16="http://schemas.microsoft.com/office/drawing/2014/main" id="{B2901E17-58DF-49C4-9DE2-A12586FCDAEF}"/>
              </a:ext>
            </a:extLst>
          </p:cNvPr>
          <p:cNvSpPr>
            <a:spLocks noGrp="1"/>
          </p:cNvSpPr>
          <p:nvPr>
            <p:ph type="ftr" sz="quarter" idx="12"/>
          </p:nvPr>
        </p:nvSpPr>
        <p:spPr/>
        <p:txBody>
          <a:bodyPr/>
          <a:lstStyle>
            <a:lvl1pPr>
              <a:defRPr/>
            </a:lvl1pPr>
          </a:lstStyle>
          <a:p>
            <a:pPr>
              <a:defRPr/>
            </a:pPr>
            <a:endParaRPr lang="zh-CN" altLang="en-US"/>
          </a:p>
        </p:txBody>
      </p:sp>
      <p:sp>
        <p:nvSpPr>
          <p:cNvPr id="13" name="灯片编号占位符 5">
            <a:extLst>
              <a:ext uri="{FF2B5EF4-FFF2-40B4-BE49-F238E27FC236}">
                <a16:creationId xmlns:a16="http://schemas.microsoft.com/office/drawing/2014/main" id="{27DC25B2-A5E5-4F2C-BA98-D1B72330E665}"/>
              </a:ext>
            </a:extLst>
          </p:cNvPr>
          <p:cNvSpPr>
            <a:spLocks noGrp="1"/>
          </p:cNvSpPr>
          <p:nvPr>
            <p:ph type="sldNum" sz="quarter" idx="13"/>
          </p:nvPr>
        </p:nvSpPr>
        <p:spPr/>
        <p:txBody>
          <a:bodyPr/>
          <a:lstStyle>
            <a:lvl1pPr>
              <a:defRPr/>
            </a:lvl1pPr>
          </a:lstStyle>
          <a:p>
            <a:fld id="{B22652B3-2E09-4BBA-A0D6-24503131B011}" type="slidenum">
              <a:rPr lang="zh-CN" altLang="en-US"/>
              <a:pPr/>
              <a:t>‹#›</a:t>
            </a:fld>
            <a:endParaRPr lang="zh-CN" altLang="en-US"/>
          </a:p>
        </p:txBody>
      </p:sp>
    </p:spTree>
    <p:extLst>
      <p:ext uri="{BB962C8B-B14F-4D97-AF65-F5344CB8AC3E}">
        <p14:creationId xmlns:p14="http://schemas.microsoft.com/office/powerpoint/2010/main" val="218772825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731A94-F931-4AAA-8DB5-6ED9F8502AA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188E0AB-1C0D-42C7-851F-DD65AD7BF302}"/>
              </a:ext>
            </a:extLst>
          </p:cNvPr>
          <p:cNvSpPr>
            <a:spLocks noGrp="1"/>
          </p:cNvSpPr>
          <p:nvPr>
            <p:ph type="dt" sz="half" idx="10"/>
          </p:nvPr>
        </p:nvSpPr>
        <p:spPr/>
        <p:txBody>
          <a:bodyPr/>
          <a:lstStyle/>
          <a:p>
            <a:pPr>
              <a:defRPr/>
            </a:pPr>
            <a:fld id="{961F0FCB-3C9B-43AF-9122-66CB9AF9BE1F}" type="datetimeFigureOut">
              <a:rPr lang="zh-CN" altLang="en-US" smtClean="0"/>
              <a:pPr>
                <a:defRPr/>
              </a:pPr>
              <a:t>2025-03-03</a:t>
            </a:fld>
            <a:endParaRPr lang="zh-CN" altLang="en-US"/>
          </a:p>
        </p:txBody>
      </p:sp>
      <p:sp>
        <p:nvSpPr>
          <p:cNvPr id="4" name="页脚占位符 3">
            <a:extLst>
              <a:ext uri="{FF2B5EF4-FFF2-40B4-BE49-F238E27FC236}">
                <a16:creationId xmlns:a16="http://schemas.microsoft.com/office/drawing/2014/main" id="{0D48D610-C3FB-43EF-84BB-9022A4747168}"/>
              </a:ext>
            </a:extLst>
          </p:cNvPr>
          <p:cNvSpPr>
            <a:spLocks noGrp="1"/>
          </p:cNvSpPr>
          <p:nvPr>
            <p:ph type="ftr" sz="quarter" idx="11"/>
          </p:nvPr>
        </p:nvSpPr>
        <p:spPr/>
        <p:txBody>
          <a:bodyPr/>
          <a:lstStyle/>
          <a:p>
            <a:pPr>
              <a:defRPr/>
            </a:pPr>
            <a:endParaRPr lang="zh-CN" altLang="en-US"/>
          </a:p>
        </p:txBody>
      </p:sp>
      <p:sp>
        <p:nvSpPr>
          <p:cNvPr id="5" name="灯片编号占位符 4">
            <a:extLst>
              <a:ext uri="{FF2B5EF4-FFF2-40B4-BE49-F238E27FC236}">
                <a16:creationId xmlns:a16="http://schemas.microsoft.com/office/drawing/2014/main" id="{D871D823-BC15-486B-873C-13E261F2D689}"/>
              </a:ext>
            </a:extLst>
          </p:cNvPr>
          <p:cNvSpPr>
            <a:spLocks noGrp="1"/>
          </p:cNvSpPr>
          <p:nvPr>
            <p:ph type="sldNum" sz="quarter" idx="12"/>
          </p:nvPr>
        </p:nvSpPr>
        <p:spPr/>
        <p:txBody>
          <a:bodyPr/>
          <a:lstStyle/>
          <a:p>
            <a:fld id="{BD211C93-5505-452B-8265-D50E35693F66}" type="slidenum">
              <a:rPr lang="zh-CN" altLang="en-US" smtClean="0"/>
              <a:pPr/>
              <a:t>‹#›</a:t>
            </a:fld>
            <a:endParaRPr lang="zh-CN" altLang="en-US"/>
          </a:p>
        </p:txBody>
      </p:sp>
    </p:spTree>
    <p:extLst>
      <p:ext uri="{BB962C8B-B14F-4D97-AF65-F5344CB8AC3E}">
        <p14:creationId xmlns:p14="http://schemas.microsoft.com/office/powerpoint/2010/main" val="28039126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5" Type="http://schemas.openxmlformats.org/officeDocument/2006/relationships/theme" Target="../theme/theme2.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05979"/>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457200" y="1200151"/>
            <a:ext cx="8229600"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文本框 1">
            <a:extLst>
              <a:ext uri="{FF2B5EF4-FFF2-40B4-BE49-F238E27FC236}">
                <a16:creationId xmlns:a16="http://schemas.microsoft.com/office/drawing/2014/main" id="{E0E5853F-F8D3-4201-B7D6-19EE6B4D4F23}"/>
              </a:ext>
            </a:extLst>
          </p:cNvPr>
          <p:cNvSpPr txBox="1"/>
          <p:nvPr userDrawn="1"/>
        </p:nvSpPr>
        <p:spPr>
          <a:xfrm>
            <a:off x="8460432" y="4803998"/>
            <a:ext cx="576064" cy="307777"/>
          </a:xfrm>
          <a:prstGeom prst="rect">
            <a:avLst/>
          </a:prstGeom>
          <a:noFill/>
        </p:spPr>
        <p:txBody>
          <a:bodyPr wrap="square" rtlCol="0">
            <a:spAutoFit/>
          </a:bodyPr>
          <a:lstStyle/>
          <a:p>
            <a:pPr algn="r"/>
            <a:fld id="{0C913308-F349-4B6D-A68A-DD1791B4A57B}" type="slidenum">
              <a:rPr lang="zh-CN" altLang="en-US" b="1" smtClean="0">
                <a:latin typeface="Times New Roman" panose="02020603050405020304" pitchFamily="18" charset="0"/>
                <a:cs typeface="Times New Roman" panose="02020603050405020304" pitchFamily="18" charset="0"/>
              </a:rPr>
              <a:pPr algn="r"/>
              <a:t>‹#›</a:t>
            </a:fld>
            <a:endParaRPr lang="zh-CN" altLang="en-US" b="1" dirty="0">
              <a:latin typeface="Times New Roman" panose="02020603050405020304" pitchFamily="18" charset="0"/>
              <a:cs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4" r:id="rId4"/>
    <p:sldLayoutId id="2147483741" r:id="rId5"/>
  </p:sldLayoutIdLst>
  <p:transition>
    <p:fade/>
  </p:transition>
  <p:hf hdr="0" ftr="0" dt="0"/>
  <p:txStyles>
    <p:titleStyle>
      <a:lvl1pPr algn="ctr" rtl="0" eaLnBrk="0" fontAlgn="base" hangingPunct="0">
        <a:spcBef>
          <a:spcPct val="0"/>
        </a:spcBef>
        <a:spcAft>
          <a:spcPct val="0"/>
        </a:spcAft>
        <a:defRPr sz="4400">
          <a:solidFill>
            <a:schemeClr val="tx2"/>
          </a:solidFill>
          <a:latin typeface="Arial" panose="020B0604020202020204" pitchFamily="34" charset="0"/>
          <a:ea typeface="+mj-ea"/>
          <a:cs typeface="Arial" panose="020B0604020202020204" pitchFamily="34" charset="0"/>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eaLnBrk="1" fontAlgn="base" hangingPunct="1">
        <a:spcBef>
          <a:spcPct val="0"/>
        </a:spcBef>
        <a:spcAft>
          <a:spcPct val="0"/>
        </a:spcAft>
        <a:defRPr sz="4400">
          <a:solidFill>
            <a:schemeClr val="tx2"/>
          </a:solidFill>
          <a:latin typeface="Arial" charset="0"/>
          <a:ea typeface="宋体" charset="-122"/>
        </a:defRPr>
      </a:lvl6pPr>
      <a:lvl7pPr marL="914400" algn="ctr" rtl="0" eaLnBrk="1" fontAlgn="base" hangingPunct="1">
        <a:spcBef>
          <a:spcPct val="0"/>
        </a:spcBef>
        <a:spcAft>
          <a:spcPct val="0"/>
        </a:spcAft>
        <a:defRPr sz="4400">
          <a:solidFill>
            <a:schemeClr val="tx2"/>
          </a:solidFill>
          <a:latin typeface="Arial" charset="0"/>
          <a:ea typeface="宋体" charset="-122"/>
        </a:defRPr>
      </a:lvl7pPr>
      <a:lvl8pPr marL="1371600" algn="ctr" rtl="0" eaLnBrk="1" fontAlgn="base" hangingPunct="1">
        <a:spcBef>
          <a:spcPct val="0"/>
        </a:spcBef>
        <a:spcAft>
          <a:spcPct val="0"/>
        </a:spcAft>
        <a:defRPr sz="4400">
          <a:solidFill>
            <a:schemeClr val="tx2"/>
          </a:solidFill>
          <a:latin typeface="Arial" charset="0"/>
          <a:ea typeface="宋体" charset="-122"/>
        </a:defRPr>
      </a:lvl8pPr>
      <a:lvl9pPr marL="1828800" algn="ctr" rtl="0" eaLnBrk="1" fontAlgn="base" hangingPunct="1">
        <a:spcBef>
          <a:spcPct val="0"/>
        </a:spcBef>
        <a:spcAft>
          <a:spcPct val="0"/>
        </a:spcAft>
        <a:defRPr sz="4400">
          <a:solidFill>
            <a:schemeClr val="tx2"/>
          </a:solidFill>
          <a:latin typeface="Arial" charset="0"/>
          <a:ea typeface="宋体" charset="-122"/>
        </a:defRPr>
      </a:lvl9pPr>
    </p:titleStyle>
    <p:bodyStyle>
      <a:lvl1pPr marL="342900" indent="-342900" algn="l" rtl="0" eaLnBrk="0" fontAlgn="base" hangingPunct="0">
        <a:spcBef>
          <a:spcPct val="20000"/>
        </a:spcBef>
        <a:spcAft>
          <a:spcPct val="0"/>
        </a:spcAft>
        <a:buChar char="•"/>
        <a:defRPr sz="3200">
          <a:solidFill>
            <a:schemeClr val="tx1"/>
          </a:solidFill>
          <a:latin typeface="Arial" panose="020B0604020202020204" pitchFamily="34" charset="0"/>
          <a:ea typeface="+mn-ea"/>
          <a:cs typeface="Arial" panose="020B0604020202020204" pitchFamily="34" charset="0"/>
        </a:defRPr>
      </a:lvl1pPr>
      <a:lvl2pPr marL="742950" indent="-285750" algn="l" rtl="0" eaLnBrk="0" fontAlgn="base" hangingPunct="0">
        <a:spcBef>
          <a:spcPct val="20000"/>
        </a:spcBef>
        <a:spcAft>
          <a:spcPct val="0"/>
        </a:spcAft>
        <a:buChar char="–"/>
        <a:defRPr sz="2800">
          <a:solidFill>
            <a:schemeClr val="tx1"/>
          </a:solidFill>
          <a:latin typeface="Arial" panose="020B0604020202020204" pitchFamily="34" charset="0"/>
          <a:ea typeface="+mn-ea"/>
          <a:cs typeface="Arial" panose="020B0604020202020204" pitchFamily="34" charset="0"/>
        </a:defRPr>
      </a:lvl2pPr>
      <a:lvl3pPr marL="1143000" indent="-228600" algn="l" rtl="0" eaLnBrk="0" fontAlgn="base" hangingPunct="0">
        <a:spcBef>
          <a:spcPct val="20000"/>
        </a:spcBef>
        <a:spcAft>
          <a:spcPct val="0"/>
        </a:spcAft>
        <a:buChar char="•"/>
        <a:defRPr sz="2400">
          <a:solidFill>
            <a:schemeClr val="tx1"/>
          </a:solidFill>
          <a:latin typeface="Arial" panose="020B0604020202020204" pitchFamily="34" charset="0"/>
          <a:ea typeface="+mn-ea"/>
          <a:cs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cs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4CABCC62-743F-4022-8159-B19A201B0BB8}"/>
              </a:ext>
            </a:extLst>
          </p:cNvPr>
          <p:cNvSpPr>
            <a:spLocks noGrp="1" noChangeArrowheads="1"/>
          </p:cNvSpPr>
          <p:nvPr>
            <p:ph type="title" idx="4294967295"/>
          </p:nvPr>
        </p:nvSpPr>
        <p:spPr bwMode="auto">
          <a:xfrm>
            <a:off x="191691" y="146447"/>
            <a:ext cx="822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8EE9B879-BEBD-4844-945E-D696D6281BD4}"/>
              </a:ext>
            </a:extLst>
          </p:cNvPr>
          <p:cNvSpPr>
            <a:spLocks noGrp="1" noChangeArrowheads="1"/>
          </p:cNvSpPr>
          <p:nvPr>
            <p:ph type="body" idx="4294967295"/>
          </p:nvPr>
        </p:nvSpPr>
        <p:spPr bwMode="auto">
          <a:xfrm>
            <a:off x="316706" y="890588"/>
            <a:ext cx="8229600" cy="756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a:t>
            </a:r>
          </a:p>
        </p:txBody>
      </p:sp>
      <p:sp>
        <p:nvSpPr>
          <p:cNvPr id="8" name="日期占位符 7">
            <a:extLst>
              <a:ext uri="{FF2B5EF4-FFF2-40B4-BE49-F238E27FC236}">
                <a16:creationId xmlns:a16="http://schemas.microsoft.com/office/drawing/2014/main" id="{C95541F1-4DC5-4655-B057-934C72C68944}"/>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fontAlgn="auto">
              <a:spcBef>
                <a:spcPts val="0"/>
              </a:spcBef>
              <a:spcAft>
                <a:spcPts val="0"/>
              </a:spcAft>
              <a:buFontTx/>
              <a:buNone/>
              <a:defRPr sz="900">
                <a:solidFill>
                  <a:schemeClr val="tx1">
                    <a:tint val="75000"/>
                  </a:schemeClr>
                </a:solidFill>
                <a:latin typeface="+mn-lt"/>
                <a:ea typeface="+mn-ea"/>
              </a:defRPr>
            </a:lvl1pPr>
          </a:lstStyle>
          <a:p>
            <a:pPr>
              <a:defRPr/>
            </a:pPr>
            <a:fld id="{961F0FCB-3C9B-43AF-9122-66CB9AF9BE1F}" type="datetimeFigureOut">
              <a:rPr lang="zh-CN" altLang="en-US"/>
              <a:pPr>
                <a:defRPr/>
              </a:pPr>
              <a:t>2025-03-03</a:t>
            </a:fld>
            <a:endParaRPr lang="zh-CN" altLang="en-US"/>
          </a:p>
        </p:txBody>
      </p:sp>
      <p:sp>
        <p:nvSpPr>
          <p:cNvPr id="13" name="页脚占位符 12">
            <a:extLst>
              <a:ext uri="{FF2B5EF4-FFF2-40B4-BE49-F238E27FC236}">
                <a16:creationId xmlns:a16="http://schemas.microsoft.com/office/drawing/2014/main" id="{D41541A6-4A6E-4EAB-92E4-324E52AD6F4D}"/>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fontAlgn="auto">
              <a:spcBef>
                <a:spcPts val="0"/>
              </a:spcBef>
              <a:spcAft>
                <a:spcPts val="0"/>
              </a:spcAft>
              <a:buFontTx/>
              <a:buNone/>
              <a:defRPr sz="900">
                <a:solidFill>
                  <a:schemeClr val="tx1">
                    <a:tint val="75000"/>
                  </a:schemeClr>
                </a:solidFill>
                <a:latin typeface="+mn-lt"/>
                <a:ea typeface="+mn-ea"/>
              </a:defRPr>
            </a:lvl1pPr>
          </a:lstStyle>
          <a:p>
            <a:pPr>
              <a:defRPr/>
            </a:pPr>
            <a:endParaRPr lang="zh-CN" altLang="en-US"/>
          </a:p>
        </p:txBody>
      </p:sp>
      <p:sp>
        <p:nvSpPr>
          <p:cNvPr id="14" name="灯片编号占位符 13">
            <a:extLst>
              <a:ext uri="{FF2B5EF4-FFF2-40B4-BE49-F238E27FC236}">
                <a16:creationId xmlns:a16="http://schemas.microsoft.com/office/drawing/2014/main" id="{00D96588-48D9-48F6-8566-84A7CB18ECD5}"/>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noProof="1" dirty="0">
                <a:solidFill>
                  <a:srgbClr val="898989"/>
                </a:solidFill>
              </a:defRPr>
            </a:lvl1pPr>
          </a:lstStyle>
          <a:p>
            <a:fld id="{BD211C93-5505-452B-8265-D50E35693F66}" type="slidenum">
              <a:rPr lang="zh-CN" altLang="en-US"/>
              <a:pPr/>
              <a:t>‹#›</a:t>
            </a:fld>
            <a:endParaRPr lang="zh-CN" altLang="en-US"/>
          </a:p>
        </p:txBody>
      </p:sp>
    </p:spTree>
    <p:extLst>
      <p:ext uri="{BB962C8B-B14F-4D97-AF65-F5344CB8AC3E}">
        <p14:creationId xmlns:p14="http://schemas.microsoft.com/office/powerpoint/2010/main" val="1015341314"/>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40" r:id="rId4"/>
  </p:sldLayoutIdLst>
  <p:txStyles>
    <p:titleStyle>
      <a:lvl1pPr algn="l" rtl="0" eaLnBrk="1" fontAlgn="base" hangingPunct="1">
        <a:spcBef>
          <a:spcPct val="0"/>
        </a:spcBef>
        <a:spcAft>
          <a:spcPct val="0"/>
        </a:spcAft>
        <a:defRPr sz="1875">
          <a:solidFill>
            <a:schemeClr val="tx1"/>
          </a:solidFill>
          <a:latin typeface="+mj-lt"/>
          <a:ea typeface="微软雅黑" panose="020B0503020204020204" pitchFamily="34" charset="-122"/>
          <a:cs typeface="微软雅黑" panose="020B0503020204020204" pitchFamily="34" charset="-122"/>
        </a:defRPr>
      </a:lvl1pPr>
      <a:lvl2pPr algn="l" rtl="0" eaLnBrk="1" fontAlgn="base" hangingPunct="1">
        <a:spcBef>
          <a:spcPct val="0"/>
        </a:spcBef>
        <a:spcAft>
          <a:spcPct val="0"/>
        </a:spcAft>
        <a:defRPr sz="1875">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2pPr>
      <a:lvl3pPr algn="l" rtl="0" eaLnBrk="1" fontAlgn="base" hangingPunct="1">
        <a:spcBef>
          <a:spcPct val="0"/>
        </a:spcBef>
        <a:spcAft>
          <a:spcPct val="0"/>
        </a:spcAft>
        <a:defRPr sz="1875">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3pPr>
      <a:lvl4pPr algn="l" rtl="0" eaLnBrk="1" fontAlgn="base" hangingPunct="1">
        <a:spcBef>
          <a:spcPct val="0"/>
        </a:spcBef>
        <a:spcAft>
          <a:spcPct val="0"/>
        </a:spcAft>
        <a:defRPr sz="1875">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4pPr>
      <a:lvl5pPr algn="l" rtl="0" eaLnBrk="1" fontAlgn="base" hangingPunct="1">
        <a:spcBef>
          <a:spcPct val="0"/>
        </a:spcBef>
        <a:spcAft>
          <a:spcPct val="0"/>
        </a:spcAft>
        <a:defRPr sz="1875">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5pPr>
      <a:lvl6pPr marL="362903" algn="l" rtl="0" eaLnBrk="1" fontAlgn="base" hangingPunct="1">
        <a:spcBef>
          <a:spcPct val="0"/>
        </a:spcBef>
        <a:spcAft>
          <a:spcPct val="0"/>
        </a:spcAft>
        <a:defRPr sz="1905">
          <a:solidFill>
            <a:schemeClr val="tx1"/>
          </a:solidFill>
          <a:latin typeface="Calibri" panose="020F0502020204030204" pitchFamily="34" charset="0"/>
          <a:ea typeface="黑体" panose="02010600030101010101" pitchFamily="49" charset="-122"/>
        </a:defRPr>
      </a:lvl6pPr>
      <a:lvl7pPr marL="725805" algn="l" rtl="0" eaLnBrk="1" fontAlgn="base" hangingPunct="1">
        <a:spcBef>
          <a:spcPct val="0"/>
        </a:spcBef>
        <a:spcAft>
          <a:spcPct val="0"/>
        </a:spcAft>
        <a:defRPr sz="1905">
          <a:solidFill>
            <a:schemeClr val="tx1"/>
          </a:solidFill>
          <a:latin typeface="Calibri" panose="020F0502020204030204" pitchFamily="34" charset="0"/>
          <a:ea typeface="黑体" panose="02010600030101010101" pitchFamily="49" charset="-122"/>
        </a:defRPr>
      </a:lvl7pPr>
      <a:lvl8pPr marL="1088231" algn="l" rtl="0" eaLnBrk="1" fontAlgn="base" hangingPunct="1">
        <a:spcBef>
          <a:spcPct val="0"/>
        </a:spcBef>
        <a:spcAft>
          <a:spcPct val="0"/>
        </a:spcAft>
        <a:defRPr sz="1905">
          <a:solidFill>
            <a:schemeClr val="tx1"/>
          </a:solidFill>
          <a:latin typeface="Calibri" panose="020F0502020204030204" pitchFamily="34" charset="0"/>
          <a:ea typeface="黑体" panose="02010600030101010101" pitchFamily="49" charset="-122"/>
        </a:defRPr>
      </a:lvl8pPr>
      <a:lvl9pPr marL="1451134" algn="l" rtl="0" eaLnBrk="1" fontAlgn="base" hangingPunct="1">
        <a:spcBef>
          <a:spcPct val="0"/>
        </a:spcBef>
        <a:spcAft>
          <a:spcPct val="0"/>
        </a:spcAft>
        <a:defRPr sz="1905">
          <a:solidFill>
            <a:schemeClr val="tx1"/>
          </a:solidFill>
          <a:latin typeface="Calibri" panose="020F0502020204030204" pitchFamily="34" charset="0"/>
          <a:ea typeface="黑体" panose="02010600030101010101" pitchFamily="49" charset="-122"/>
        </a:defRPr>
      </a:lvl9pPr>
    </p:titleStyle>
    <p:bodyStyle>
      <a:lvl1pPr marL="271463" indent="-271463" algn="l" rtl="0" eaLnBrk="1" fontAlgn="base" hangingPunct="1">
        <a:spcBef>
          <a:spcPct val="20000"/>
        </a:spcBef>
        <a:spcAft>
          <a:spcPct val="0"/>
        </a:spcAft>
        <a:buClr>
          <a:srgbClr val="000066"/>
        </a:buClr>
        <a:buFont typeface="Wingdings" panose="05000000000000000000" pitchFamily="2" charset="2"/>
        <a:buChar char="n"/>
        <a:defRPr sz="1575">
          <a:solidFill>
            <a:schemeClr val="tx1"/>
          </a:solidFill>
          <a:latin typeface="+mn-lt"/>
          <a:ea typeface="+mn-ea"/>
          <a:cs typeface="宋体" panose="02010600030101010101" pitchFamily="2" charset="-122"/>
        </a:defRPr>
      </a:lvl1pPr>
      <a:lvl2pPr marL="589360" indent="-226219" algn="l" rtl="0" eaLnBrk="1" fontAlgn="base" hangingPunct="1">
        <a:spcBef>
          <a:spcPct val="20000"/>
        </a:spcBef>
        <a:spcAft>
          <a:spcPct val="0"/>
        </a:spcAft>
        <a:buFont typeface="Arial" panose="020B0604020202020204" pitchFamily="34" charset="0"/>
        <a:buChar char="–"/>
        <a:defRPr sz="2175">
          <a:solidFill>
            <a:schemeClr val="tx1"/>
          </a:solidFill>
          <a:latin typeface="+mn-lt"/>
          <a:ea typeface="+mn-ea"/>
        </a:defRPr>
      </a:lvl2pPr>
      <a:lvl3pPr marL="906066" indent="-180975" algn="l" rtl="0" eaLnBrk="1" fontAlgn="base" hangingPunct="1">
        <a:spcBef>
          <a:spcPct val="20000"/>
        </a:spcBef>
        <a:spcAft>
          <a:spcPct val="0"/>
        </a:spcAft>
        <a:buFont typeface="Arial" panose="020B0604020202020204" pitchFamily="34" charset="0"/>
        <a:buChar char="•"/>
        <a:defRPr sz="1875">
          <a:solidFill>
            <a:schemeClr val="tx1"/>
          </a:solidFill>
          <a:latin typeface="+mn-lt"/>
          <a:ea typeface="+mn-ea"/>
        </a:defRPr>
      </a:lvl3pPr>
      <a:lvl4pPr marL="1269206" indent="-180975" algn="l" rtl="0" eaLnBrk="1" fontAlgn="base" hangingPunct="1">
        <a:spcBef>
          <a:spcPct val="20000"/>
        </a:spcBef>
        <a:spcAft>
          <a:spcPct val="0"/>
        </a:spcAft>
        <a:buFont typeface="Arial" panose="020B0604020202020204" pitchFamily="34" charset="0"/>
        <a:buChar char="–"/>
        <a:defRPr sz="1575">
          <a:solidFill>
            <a:schemeClr val="tx1"/>
          </a:solidFill>
          <a:latin typeface="+mn-lt"/>
          <a:ea typeface="+mn-ea"/>
        </a:defRPr>
      </a:lvl4pPr>
      <a:lvl5pPr marL="1632347" indent="-180975" algn="l" rtl="0" eaLnBrk="1" fontAlgn="base" hangingPunct="1">
        <a:spcBef>
          <a:spcPct val="20000"/>
        </a:spcBef>
        <a:spcAft>
          <a:spcPct val="0"/>
        </a:spcAft>
        <a:buFont typeface="Arial" panose="020B0604020202020204" pitchFamily="34" charset="0"/>
        <a:buChar char="»"/>
        <a:defRPr sz="1575">
          <a:solidFill>
            <a:schemeClr val="tx1"/>
          </a:solidFill>
          <a:latin typeface="+mn-lt"/>
          <a:ea typeface="+mn-ea"/>
        </a:defRPr>
      </a:lvl5pPr>
      <a:lvl6pPr marL="1995488" indent="-181451" algn="l" rtl="0" eaLnBrk="1" fontAlgn="base" hangingPunct="1">
        <a:spcBef>
          <a:spcPct val="20000"/>
        </a:spcBef>
        <a:spcAft>
          <a:spcPct val="0"/>
        </a:spcAft>
        <a:buFont typeface="Arial" panose="020B0604020202020204" pitchFamily="34" charset="0"/>
        <a:buChar char="»"/>
        <a:defRPr sz="1586">
          <a:solidFill>
            <a:schemeClr val="tx1"/>
          </a:solidFill>
          <a:latin typeface="+mn-lt"/>
          <a:ea typeface="+mn-ea"/>
        </a:defRPr>
      </a:lvl6pPr>
      <a:lvl7pPr marL="2358390" indent="-181451" algn="l" rtl="0" eaLnBrk="1" fontAlgn="base" hangingPunct="1">
        <a:spcBef>
          <a:spcPct val="20000"/>
        </a:spcBef>
        <a:spcAft>
          <a:spcPct val="0"/>
        </a:spcAft>
        <a:buFont typeface="Arial" panose="020B0604020202020204" pitchFamily="34" charset="0"/>
        <a:buChar char="»"/>
        <a:defRPr sz="1586">
          <a:solidFill>
            <a:schemeClr val="tx1"/>
          </a:solidFill>
          <a:latin typeface="+mn-lt"/>
          <a:ea typeface="+mn-ea"/>
        </a:defRPr>
      </a:lvl7pPr>
      <a:lvl8pPr marL="2721293" indent="-181451" algn="l" rtl="0" eaLnBrk="1" fontAlgn="base" hangingPunct="1">
        <a:spcBef>
          <a:spcPct val="20000"/>
        </a:spcBef>
        <a:spcAft>
          <a:spcPct val="0"/>
        </a:spcAft>
        <a:buFont typeface="Arial" panose="020B0604020202020204" pitchFamily="34" charset="0"/>
        <a:buChar char="»"/>
        <a:defRPr sz="1586">
          <a:solidFill>
            <a:schemeClr val="tx1"/>
          </a:solidFill>
          <a:latin typeface="+mn-lt"/>
          <a:ea typeface="+mn-ea"/>
        </a:defRPr>
      </a:lvl8pPr>
      <a:lvl9pPr marL="3084195" indent="-181451" algn="l" rtl="0" eaLnBrk="1" fontAlgn="base" hangingPunct="1">
        <a:spcBef>
          <a:spcPct val="20000"/>
        </a:spcBef>
        <a:spcAft>
          <a:spcPct val="0"/>
        </a:spcAft>
        <a:buFont typeface="Arial" panose="020B0604020202020204" pitchFamily="34" charset="0"/>
        <a:buChar char="»"/>
        <a:defRPr sz="1586">
          <a:solidFill>
            <a:schemeClr val="tx1"/>
          </a:solidFill>
          <a:latin typeface="+mn-lt"/>
          <a:ea typeface="+mn-ea"/>
        </a:defRPr>
      </a:lvl9pPr>
    </p:bodyStyle>
    <p:otherStyle>
      <a:defPPr>
        <a:defRPr lang="zh-CN"/>
      </a:defPPr>
      <a:lvl1pPr marL="0" algn="l" defTabSz="725329" rtl="0" eaLnBrk="1" latinLnBrk="0" hangingPunct="1">
        <a:defRPr sz="1429" kern="1200">
          <a:solidFill>
            <a:schemeClr val="tx1"/>
          </a:solidFill>
          <a:latin typeface="+mn-lt"/>
          <a:ea typeface="+mn-ea"/>
          <a:cs typeface="+mn-cs"/>
        </a:defRPr>
      </a:lvl1pPr>
      <a:lvl2pPr marL="362903" algn="l" defTabSz="725329" rtl="0" eaLnBrk="1" latinLnBrk="0" hangingPunct="1">
        <a:defRPr sz="1429" kern="1200">
          <a:solidFill>
            <a:schemeClr val="tx1"/>
          </a:solidFill>
          <a:latin typeface="+mn-lt"/>
          <a:ea typeface="+mn-ea"/>
          <a:cs typeface="+mn-cs"/>
        </a:defRPr>
      </a:lvl2pPr>
      <a:lvl3pPr marL="725805" algn="l" defTabSz="725329" rtl="0" eaLnBrk="1" latinLnBrk="0" hangingPunct="1">
        <a:defRPr sz="1429" kern="1200">
          <a:solidFill>
            <a:schemeClr val="tx1"/>
          </a:solidFill>
          <a:latin typeface="+mn-lt"/>
          <a:ea typeface="+mn-ea"/>
          <a:cs typeface="+mn-cs"/>
        </a:defRPr>
      </a:lvl3pPr>
      <a:lvl4pPr marL="1088231" algn="l" defTabSz="725329" rtl="0" eaLnBrk="1" latinLnBrk="0" hangingPunct="1">
        <a:defRPr sz="1429" kern="1200">
          <a:solidFill>
            <a:schemeClr val="tx1"/>
          </a:solidFill>
          <a:latin typeface="+mn-lt"/>
          <a:ea typeface="+mn-ea"/>
          <a:cs typeface="+mn-cs"/>
        </a:defRPr>
      </a:lvl4pPr>
      <a:lvl5pPr marL="1451134" algn="l" defTabSz="725329" rtl="0" eaLnBrk="1" latinLnBrk="0" hangingPunct="1">
        <a:defRPr sz="1429" kern="1200">
          <a:solidFill>
            <a:schemeClr val="tx1"/>
          </a:solidFill>
          <a:latin typeface="+mn-lt"/>
          <a:ea typeface="+mn-ea"/>
          <a:cs typeface="+mn-cs"/>
        </a:defRPr>
      </a:lvl5pPr>
      <a:lvl6pPr marL="1814036" algn="l" defTabSz="725329" rtl="0" eaLnBrk="1" latinLnBrk="0" hangingPunct="1">
        <a:defRPr sz="1429" kern="1200">
          <a:solidFill>
            <a:schemeClr val="tx1"/>
          </a:solidFill>
          <a:latin typeface="+mn-lt"/>
          <a:ea typeface="+mn-ea"/>
          <a:cs typeface="+mn-cs"/>
        </a:defRPr>
      </a:lvl6pPr>
      <a:lvl7pPr marL="2176939" algn="l" defTabSz="725329" rtl="0" eaLnBrk="1" latinLnBrk="0" hangingPunct="1">
        <a:defRPr sz="1429" kern="1200">
          <a:solidFill>
            <a:schemeClr val="tx1"/>
          </a:solidFill>
          <a:latin typeface="+mn-lt"/>
          <a:ea typeface="+mn-ea"/>
          <a:cs typeface="+mn-cs"/>
        </a:defRPr>
      </a:lvl7pPr>
      <a:lvl8pPr marL="2539841" algn="l" defTabSz="725329" rtl="0" eaLnBrk="1" latinLnBrk="0" hangingPunct="1">
        <a:defRPr sz="1429" kern="1200">
          <a:solidFill>
            <a:schemeClr val="tx1"/>
          </a:solidFill>
          <a:latin typeface="+mn-lt"/>
          <a:ea typeface="+mn-ea"/>
          <a:cs typeface="+mn-cs"/>
        </a:defRPr>
      </a:lvl8pPr>
      <a:lvl9pPr marL="2902744" algn="l" defTabSz="725329" rtl="0" eaLnBrk="1" latinLnBrk="0" hangingPunct="1">
        <a:defRPr sz="142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hyperlink" Target="mailto:christy.au@polyu.edu.hk"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16.png"/><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6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29.wmf"/></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3">
            <a:extLst>
              <a:ext uri="{28A0092B-C50C-407E-A947-70E740481C1C}">
                <a14:useLocalDpi xmlns:a14="http://schemas.microsoft.com/office/drawing/2010/main" val="0"/>
              </a:ext>
            </a:extLst>
          </a:blip>
          <a:srcRect r="12088"/>
          <a:stretch>
            <a:fillRect/>
          </a:stretch>
        </p:blipFill>
        <p:spPr bwMode="auto">
          <a:xfrm>
            <a:off x="0" y="2"/>
            <a:ext cx="9144000" cy="1995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矩形 16"/>
          <p:cNvSpPr/>
          <p:nvPr/>
        </p:nvSpPr>
        <p:spPr>
          <a:xfrm>
            <a:off x="0" y="1"/>
            <a:ext cx="9144000" cy="199568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50"/>
          </a:p>
        </p:txBody>
      </p:sp>
      <p:sp>
        <p:nvSpPr>
          <p:cNvPr id="2" name="矩形 1"/>
          <p:cNvSpPr/>
          <p:nvPr/>
        </p:nvSpPr>
        <p:spPr>
          <a:xfrm>
            <a:off x="0" y="4586710"/>
            <a:ext cx="9144000" cy="5333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itle 1">
            <a:extLst>
              <a:ext uri="{FF2B5EF4-FFF2-40B4-BE49-F238E27FC236}">
                <a16:creationId xmlns:a16="http://schemas.microsoft.com/office/drawing/2014/main" id="{FA77F71E-B605-4820-B913-56173A09A2E7}"/>
              </a:ext>
            </a:extLst>
          </p:cNvPr>
          <p:cNvSpPr txBox="1">
            <a:spLocks noChangeArrowheads="1"/>
          </p:cNvSpPr>
          <p:nvPr/>
        </p:nvSpPr>
        <p:spPr bwMode="auto">
          <a:xfrm>
            <a:off x="-12340" y="1995686"/>
            <a:ext cx="9156340" cy="1299018"/>
          </a:xfrm>
          <a:prstGeom prst="rect">
            <a:avLst/>
          </a:prstGeom>
          <a:noFill/>
          <a:ln>
            <a:noFill/>
          </a:ln>
        </p:spPr>
        <p:txBody>
          <a:bodyPr lIns="92075" tIns="46038" rIns="92075" bIns="46038" anchor="ctr"/>
          <a:lstStyle>
            <a:lvl1pPr>
              <a:defRPr kumimoji="1" sz="2400">
                <a:solidFill>
                  <a:schemeClr val="tx1"/>
                </a:solidFill>
                <a:latin typeface="Arial" charset="0"/>
                <a:ea typeface="MS PGothic" charset="0"/>
                <a:cs typeface="MS PGothic" charset="0"/>
              </a:defRPr>
            </a:lvl1pPr>
            <a:lvl2pPr marL="742950" indent="-285750">
              <a:defRPr kumimoji="1" sz="2400">
                <a:solidFill>
                  <a:schemeClr val="tx1"/>
                </a:solidFill>
                <a:latin typeface="Arial" charset="0"/>
                <a:ea typeface="MS PGothic" charset="0"/>
                <a:cs typeface="MS PGothic" charset="0"/>
              </a:defRPr>
            </a:lvl2pPr>
            <a:lvl3pPr marL="1143000" indent="-228600">
              <a:defRPr kumimoji="1" sz="2400">
                <a:solidFill>
                  <a:schemeClr val="tx1"/>
                </a:solidFill>
                <a:latin typeface="Arial" charset="0"/>
                <a:ea typeface="MS PGothic" charset="0"/>
                <a:cs typeface="MS PGothic" charset="0"/>
              </a:defRPr>
            </a:lvl3pPr>
            <a:lvl4pPr marL="1600200" indent="-228600">
              <a:defRPr kumimoji="1" sz="2400">
                <a:solidFill>
                  <a:schemeClr val="tx1"/>
                </a:solidFill>
                <a:latin typeface="Arial" charset="0"/>
                <a:ea typeface="MS PGothic" charset="0"/>
                <a:cs typeface="MS PGothic" charset="0"/>
              </a:defRPr>
            </a:lvl4pPr>
            <a:lvl5pPr marL="2057400" indent="-228600">
              <a:defRPr kumimoji="1"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kumimoji="1"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kumimoji="1"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kumimoji="1"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kumimoji="1" sz="2400">
                <a:solidFill>
                  <a:schemeClr val="tx1"/>
                </a:solidFill>
                <a:latin typeface="Arial" charset="0"/>
                <a:ea typeface="MS PGothic" charset="0"/>
                <a:cs typeface="MS PGothic" charset="0"/>
              </a:defRPr>
            </a:lvl9pPr>
          </a:lstStyle>
          <a:p>
            <a:pPr algn="ctr">
              <a:spcBef>
                <a:spcPts val="600"/>
              </a:spcBef>
              <a:defRPr/>
            </a:pPr>
            <a:r>
              <a:rPr lang="en-US" altLang="zh-CN" sz="2800" b="1">
                <a:solidFill>
                  <a:prstClr val="black"/>
                </a:solidFill>
                <a:latin typeface="Comic Sans MS" pitchFamily="66" charset="0"/>
                <a:ea typeface="华文楷体" panose="02010600040101010101" pitchFamily="2" charset="-122"/>
                <a:cs typeface="Arial" panose="020B0604020202020204" pitchFamily="34" charset="0"/>
              </a:rPr>
              <a:t>Lecture 3 SQL(</a:t>
            </a:r>
            <a:r>
              <a:rPr lang="en-US" altLang="zh-CN" sz="2800" b="1">
                <a:latin typeface="Comic Sans MS" pitchFamily="66" charset="0"/>
              </a:rPr>
              <a:t>Structured Query Language</a:t>
            </a:r>
            <a:r>
              <a:rPr lang="en-US" altLang="zh-CN" sz="2800" b="1">
                <a:solidFill>
                  <a:prstClr val="black"/>
                </a:solidFill>
                <a:latin typeface="Comic Sans MS" pitchFamily="66" charset="0"/>
                <a:ea typeface="华文楷体" panose="02010600040101010101" pitchFamily="2" charset="-122"/>
                <a:cs typeface="Arial" panose="020B0604020202020204" pitchFamily="34" charset="0"/>
              </a:rPr>
              <a:t>)</a:t>
            </a:r>
          </a:p>
          <a:p>
            <a:pPr algn="ctr">
              <a:spcBef>
                <a:spcPts val="600"/>
              </a:spcBef>
              <a:defRPr/>
            </a:pPr>
            <a:r>
              <a:rPr lang="en-US" altLang="zh-CN" sz="2800" b="1">
                <a:solidFill>
                  <a:prstClr val="black"/>
                </a:solidFill>
                <a:latin typeface="Comic Sans MS" pitchFamily="66" charset="0"/>
                <a:ea typeface="华文楷体" panose="02010600040101010101" pitchFamily="2" charset="-122"/>
                <a:cs typeface="Arial" panose="020B0604020202020204" pitchFamily="34" charset="0"/>
              </a:rPr>
              <a:t>(Chapter 3&amp;4)</a:t>
            </a:r>
            <a:endParaRPr lang="en-US" altLang="zh-CN" sz="2800" b="1" dirty="0">
              <a:solidFill>
                <a:prstClr val="black"/>
              </a:solidFill>
              <a:latin typeface="Comic Sans MS" pitchFamily="66" charset="0"/>
              <a:ea typeface="华文楷体" panose="02010600040101010101" pitchFamily="2" charset="-122"/>
              <a:cs typeface="Arial" panose="020B0604020202020204" pitchFamily="34" charset="0"/>
            </a:endParaRPr>
          </a:p>
        </p:txBody>
      </p:sp>
      <p:sp>
        <p:nvSpPr>
          <p:cNvPr id="8" name="Subtitle 2">
            <a:extLst>
              <a:ext uri="{FF2B5EF4-FFF2-40B4-BE49-F238E27FC236}">
                <a16:creationId xmlns:a16="http://schemas.microsoft.com/office/drawing/2014/main" id="{ED9E2B95-C85A-45BF-9802-719A92A9049D}"/>
              </a:ext>
            </a:extLst>
          </p:cNvPr>
          <p:cNvSpPr txBox="1">
            <a:spLocks noChangeArrowheads="1"/>
          </p:cNvSpPr>
          <p:nvPr/>
        </p:nvSpPr>
        <p:spPr bwMode="auto">
          <a:xfrm>
            <a:off x="-12340" y="3723878"/>
            <a:ext cx="9156340" cy="1368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0"/>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0"/>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0"/>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0"/>
              </a:defRPr>
            </a:lvl9pPr>
          </a:lstStyle>
          <a:p>
            <a:pPr algn="ctr">
              <a:buClr>
                <a:srgbClr val="800080"/>
              </a:buClr>
              <a:buSzPct val="90000"/>
            </a:pPr>
            <a:r>
              <a:rPr lang="en-US" altLang="zh-CN" sz="1800" dirty="0">
                <a:latin typeface="Comic Sans MS" pitchFamily="66" charset="0"/>
                <a:ea typeface="华文楷体" panose="02010600040101010101" pitchFamily="2" charset="-122"/>
                <a:cs typeface="Times New Roman" panose="02020603050405020304" pitchFamily="18" charset="0"/>
              </a:rPr>
              <a:t>Prof. Jihong Guan </a:t>
            </a:r>
          </a:p>
          <a:p>
            <a:pPr algn="ctr">
              <a:buClr>
                <a:srgbClr val="800080"/>
              </a:buClr>
              <a:buSzPct val="90000"/>
            </a:pPr>
            <a:r>
              <a:rPr lang="en-GB" sz="1800" dirty="0">
                <a:latin typeface="Comic Sans MS" pitchFamily="66" charset="0"/>
                <a:ea typeface="华文楷体" panose="02010600040101010101" pitchFamily="2" charset="-122"/>
                <a:cs typeface="Times New Roman" panose="02020603050405020304" pitchFamily="18" charset="0"/>
              </a:rPr>
              <a:t>Email: </a:t>
            </a:r>
            <a:r>
              <a:rPr lang="en-GB" sz="1800" dirty="0">
                <a:latin typeface="Comic Sans MS" pitchFamily="66" charset="0"/>
                <a:ea typeface="华文楷体" panose="02010600040101010101" pitchFamily="2" charset="-122"/>
                <a:cs typeface="Times New Roman" panose="02020603050405020304" pitchFamily="18" charset="0"/>
                <a:hlinkClick r:id="rId4"/>
              </a:rPr>
              <a:t>jhguan@tongji.edu.cn</a:t>
            </a:r>
            <a:endParaRPr lang="en-GB" sz="1800" dirty="0">
              <a:latin typeface="Comic Sans MS" pitchFamily="66" charset="0"/>
              <a:ea typeface="华文楷体" panose="02010600040101010101" pitchFamily="2" charset="-122"/>
              <a:cs typeface="Times New Roman" panose="02020603050405020304" pitchFamily="18" charset="0"/>
            </a:endParaRPr>
          </a:p>
          <a:p>
            <a:pPr algn="ctr">
              <a:buClr>
                <a:srgbClr val="800080"/>
              </a:buClr>
              <a:buSzPct val="90000"/>
            </a:pPr>
            <a:r>
              <a:rPr lang="en-US" altLang="zh-CN" sz="1800" dirty="0">
                <a:solidFill>
                  <a:srgbClr val="000000"/>
                </a:solidFill>
                <a:latin typeface="Comic Sans MS" pitchFamily="66" charset="0"/>
                <a:ea typeface="华文楷体" panose="02010600040101010101" pitchFamily="2" charset="-122"/>
                <a:cs typeface="Times New Roman" panose="02020603050405020304" pitchFamily="18" charset="0"/>
              </a:rPr>
              <a:t>School</a:t>
            </a:r>
            <a:r>
              <a:rPr lang="en-US" sz="1800" dirty="0">
                <a:solidFill>
                  <a:srgbClr val="000000"/>
                </a:solidFill>
                <a:latin typeface="Comic Sans MS" pitchFamily="66" charset="0"/>
                <a:ea typeface="华文楷体" panose="02010600040101010101" pitchFamily="2" charset="-122"/>
                <a:cs typeface="Times New Roman" panose="02020603050405020304" pitchFamily="18" charset="0"/>
              </a:rPr>
              <a:t> of Computer Science and Technology</a:t>
            </a:r>
          </a:p>
          <a:p>
            <a:pPr algn="ctr">
              <a:buClr>
                <a:srgbClr val="800080"/>
              </a:buClr>
              <a:buSzPct val="90000"/>
            </a:pPr>
            <a:r>
              <a:rPr lang="en-US" sz="1800" dirty="0">
                <a:solidFill>
                  <a:srgbClr val="000000"/>
                </a:solidFill>
                <a:latin typeface="Comic Sans MS" pitchFamily="66" charset="0"/>
                <a:ea typeface="华文楷体" panose="02010600040101010101" pitchFamily="2" charset="-122"/>
                <a:cs typeface="Times New Roman" panose="02020603050405020304" pitchFamily="18" charset="0"/>
              </a:rPr>
              <a:t>Tongji University</a:t>
            </a:r>
          </a:p>
          <a:p>
            <a:pPr algn="ctr">
              <a:buClr>
                <a:srgbClr val="800080"/>
              </a:buClr>
              <a:buSzPct val="90000"/>
            </a:pPr>
            <a:endParaRPr lang="de-CH" sz="1800" dirty="0">
              <a:solidFill>
                <a:srgbClr val="000000"/>
              </a:solidFill>
              <a:latin typeface="Comic Sans MS" pitchFamily="66"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9527897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0032E3-25BE-4909-ACDF-A2EA3E3C385B}"/>
              </a:ext>
            </a:extLst>
          </p:cNvPr>
          <p:cNvSpPr>
            <a:spLocks noGrp="1"/>
          </p:cNvSpPr>
          <p:nvPr>
            <p:ph type="title"/>
          </p:nvPr>
        </p:nvSpPr>
        <p:spPr/>
        <p:txBody>
          <a:bodyPr/>
          <a:lstStyle/>
          <a:p>
            <a:pPr algn="ctr"/>
            <a:r>
              <a:rPr lang="en-US" altLang="zh-CN" dirty="0">
                <a:latin typeface="Comic Sans MS" pitchFamily="66" charset="0"/>
              </a:rPr>
              <a:t>Outline</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C7C174B6-1160-43B9-A78E-20AD88C3C7F2}"/>
              </a:ext>
            </a:extLst>
          </p:cNvPr>
          <p:cNvSpPr>
            <a:spLocks noGrp="1"/>
          </p:cNvSpPr>
          <p:nvPr>
            <p:ph idx="1"/>
          </p:nvPr>
        </p:nvSpPr>
        <p:spPr>
          <a:xfrm>
            <a:off x="287524" y="771550"/>
            <a:ext cx="8568952" cy="3805070"/>
          </a:xfrm>
        </p:spPr>
        <p:txBody>
          <a:bodyPr/>
          <a:lstStyle/>
          <a:p>
            <a:r>
              <a:rPr lang="en-US" altLang="zh-CN" sz="2000" dirty="0">
                <a:latin typeface="Comic Sans MS" pitchFamily="66" charset="0"/>
              </a:rPr>
              <a:t>Overview of the SQL</a:t>
            </a:r>
          </a:p>
          <a:p>
            <a:pPr marL="0" indent="0">
              <a:buNone/>
            </a:pPr>
            <a:r>
              <a:rPr lang="zh-CN" altLang="en-US" sz="2000" b="1" dirty="0">
                <a:solidFill>
                  <a:srgbClr val="FF0000"/>
                </a:solidFill>
                <a:latin typeface="Comic Sans MS" pitchFamily="66" charset="0"/>
                <a:ea typeface="华文中宋" pitchFamily="2" charset="-122"/>
                <a:sym typeface="Wingdings" pitchFamily="2" charset="2"/>
              </a:rPr>
              <a:t> </a:t>
            </a:r>
            <a:r>
              <a:rPr lang="en-US" altLang="zh-CN" sz="2000" b="1" dirty="0">
                <a:solidFill>
                  <a:srgbClr val="FF0000"/>
                </a:solidFill>
                <a:latin typeface="Comic Sans MS" pitchFamily="66" charset="0"/>
              </a:rPr>
              <a:t>SQL Data Definition</a:t>
            </a:r>
          </a:p>
          <a:p>
            <a:r>
              <a:rPr lang="en-US" altLang="zh-CN" sz="2000" dirty="0">
                <a:latin typeface="Comic Sans MS" pitchFamily="66" charset="0"/>
              </a:rPr>
              <a:t>Basic Structure of SQL Queries</a:t>
            </a:r>
          </a:p>
          <a:p>
            <a:r>
              <a:rPr lang="en-US" altLang="zh-CN" sz="2000" dirty="0">
                <a:latin typeface="Comic Sans MS" pitchFamily="66" charset="0"/>
              </a:rPr>
              <a:t>Additional Basic Operations </a:t>
            </a:r>
          </a:p>
          <a:p>
            <a:r>
              <a:rPr lang="en-US" altLang="zh-CN" sz="2000" dirty="0">
                <a:latin typeface="Comic Sans MS" pitchFamily="66" charset="0"/>
              </a:rPr>
              <a:t>Set Operations</a:t>
            </a:r>
          </a:p>
          <a:p>
            <a:r>
              <a:rPr lang="en-US" altLang="zh-CN" sz="2000" dirty="0">
                <a:latin typeface="Comic Sans MS" pitchFamily="66" charset="0"/>
              </a:rPr>
              <a:t>Null Values</a:t>
            </a:r>
          </a:p>
          <a:p>
            <a:r>
              <a:rPr lang="en-US" altLang="zh-CN" sz="2000" dirty="0">
                <a:latin typeface="Comic Sans MS" pitchFamily="66" charset="0"/>
              </a:rPr>
              <a:t>Aggregate Functions</a:t>
            </a:r>
          </a:p>
          <a:p>
            <a:r>
              <a:rPr lang="en-US" altLang="zh-CN" sz="2000" dirty="0">
                <a:latin typeface="Comic Sans MS" pitchFamily="66" charset="0"/>
              </a:rPr>
              <a:t>Nested Subqueries</a:t>
            </a:r>
          </a:p>
          <a:p>
            <a:r>
              <a:rPr lang="en-US" altLang="zh-CN" sz="2000" dirty="0">
                <a:latin typeface="Comic Sans MS" pitchFamily="66" charset="0"/>
              </a:rPr>
              <a:t>Modification of the Database</a:t>
            </a:r>
          </a:p>
          <a:p>
            <a:endParaRPr lang="zh-CN" altLang="en-US" sz="2000" b="1" dirty="0">
              <a:latin typeface="Comic Sans MS" pitchFamily="66" charset="0"/>
            </a:endParaRPr>
          </a:p>
        </p:txBody>
      </p:sp>
    </p:spTree>
    <p:extLst>
      <p:ext uri="{BB962C8B-B14F-4D97-AF65-F5344CB8AC3E}">
        <p14:creationId xmlns:p14="http://schemas.microsoft.com/office/powerpoint/2010/main" val="36878167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4236E9-0D94-42AC-8657-034FF80F5506}"/>
              </a:ext>
            </a:extLst>
          </p:cNvPr>
          <p:cNvSpPr>
            <a:spLocks noGrp="1"/>
          </p:cNvSpPr>
          <p:nvPr>
            <p:ph type="title"/>
          </p:nvPr>
        </p:nvSpPr>
        <p:spPr/>
        <p:txBody>
          <a:bodyPr/>
          <a:lstStyle/>
          <a:p>
            <a:pPr algn="ctr"/>
            <a:r>
              <a:rPr lang="en-US" altLang="zh-CN" dirty="0">
                <a:latin typeface="Comic Sans MS" pitchFamily="66" charset="0"/>
              </a:rPr>
              <a:t>Data Definition Language (DDL)</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080D6AE4-6C9D-4593-AB4C-E760EBE7A182}"/>
              </a:ext>
            </a:extLst>
          </p:cNvPr>
          <p:cNvSpPr>
            <a:spLocks noGrp="1"/>
          </p:cNvSpPr>
          <p:nvPr>
            <p:ph idx="1"/>
          </p:nvPr>
        </p:nvSpPr>
        <p:spPr>
          <a:xfrm>
            <a:off x="251520" y="627534"/>
            <a:ext cx="8568952" cy="3805070"/>
          </a:xfrm>
        </p:spPr>
        <p:txBody>
          <a:bodyPr/>
          <a:lstStyle/>
          <a:p>
            <a:pPr>
              <a:lnSpc>
                <a:spcPct val="150000"/>
              </a:lnSpc>
              <a:spcBef>
                <a:spcPts val="600"/>
              </a:spcBef>
            </a:pPr>
            <a:r>
              <a:rPr lang="en-US" altLang="zh-CN" sz="2000" dirty="0">
                <a:latin typeface="Comic Sans MS" pitchFamily="66" charset="0"/>
              </a:rPr>
              <a:t>Allows the specification of not only a set of relations but also information about each relation, including:</a:t>
            </a:r>
          </a:p>
          <a:p>
            <a:pPr lvl="1">
              <a:lnSpc>
                <a:spcPct val="150000"/>
              </a:lnSpc>
              <a:spcBef>
                <a:spcPts val="600"/>
              </a:spcBef>
            </a:pPr>
            <a:r>
              <a:rPr lang="en-US" altLang="zh-CN" sz="1800" dirty="0">
                <a:latin typeface="Comic Sans MS" pitchFamily="66" charset="0"/>
              </a:rPr>
              <a:t>The </a:t>
            </a:r>
            <a:r>
              <a:rPr lang="en-US" altLang="zh-CN" sz="1800" dirty="0">
                <a:solidFill>
                  <a:srgbClr val="FF0000"/>
                </a:solidFill>
                <a:latin typeface="Comic Sans MS" pitchFamily="66" charset="0"/>
              </a:rPr>
              <a:t>schema</a:t>
            </a:r>
            <a:r>
              <a:rPr lang="en-US" altLang="zh-CN" sz="1800" dirty="0">
                <a:latin typeface="Comic Sans MS" pitchFamily="66" charset="0"/>
              </a:rPr>
              <a:t> for each relation</a:t>
            </a:r>
          </a:p>
          <a:p>
            <a:pPr lvl="1">
              <a:lnSpc>
                <a:spcPct val="150000"/>
              </a:lnSpc>
              <a:spcBef>
                <a:spcPts val="600"/>
              </a:spcBef>
            </a:pPr>
            <a:r>
              <a:rPr lang="en-US" altLang="zh-CN" sz="1800" dirty="0">
                <a:latin typeface="Comic Sans MS" pitchFamily="66" charset="0"/>
              </a:rPr>
              <a:t>The </a:t>
            </a:r>
            <a:r>
              <a:rPr lang="en-US" altLang="zh-CN" sz="1800" dirty="0">
                <a:solidFill>
                  <a:srgbClr val="FF0000"/>
                </a:solidFill>
                <a:latin typeface="Comic Sans MS" pitchFamily="66" charset="0"/>
              </a:rPr>
              <a:t>domain of values </a:t>
            </a:r>
            <a:r>
              <a:rPr lang="en-US" altLang="zh-CN" sz="1800" dirty="0">
                <a:latin typeface="Comic Sans MS" pitchFamily="66" charset="0"/>
              </a:rPr>
              <a:t>associated with each attribute</a:t>
            </a:r>
          </a:p>
          <a:p>
            <a:pPr lvl="1">
              <a:lnSpc>
                <a:spcPct val="150000"/>
              </a:lnSpc>
              <a:spcBef>
                <a:spcPts val="600"/>
              </a:spcBef>
            </a:pPr>
            <a:r>
              <a:rPr lang="en-US" altLang="zh-CN" sz="1800" dirty="0">
                <a:latin typeface="Comic Sans MS" pitchFamily="66" charset="0"/>
              </a:rPr>
              <a:t>Integrity </a:t>
            </a:r>
            <a:r>
              <a:rPr lang="en-US" altLang="zh-CN" sz="1800" dirty="0">
                <a:solidFill>
                  <a:srgbClr val="FF0000"/>
                </a:solidFill>
                <a:latin typeface="Comic Sans MS" pitchFamily="66" charset="0"/>
              </a:rPr>
              <a:t>constraints</a:t>
            </a:r>
          </a:p>
          <a:p>
            <a:pPr lvl="1">
              <a:lnSpc>
                <a:spcPct val="150000"/>
              </a:lnSpc>
              <a:spcBef>
                <a:spcPts val="600"/>
              </a:spcBef>
            </a:pPr>
            <a:r>
              <a:rPr lang="en-US" altLang="zh-CN" sz="1800" dirty="0">
                <a:latin typeface="Comic Sans MS" pitchFamily="66" charset="0"/>
              </a:rPr>
              <a:t>The set of </a:t>
            </a:r>
            <a:r>
              <a:rPr lang="en-US" altLang="zh-CN" sz="1800" dirty="0">
                <a:solidFill>
                  <a:srgbClr val="FF0000"/>
                </a:solidFill>
                <a:latin typeface="Comic Sans MS" pitchFamily="66" charset="0"/>
              </a:rPr>
              <a:t>indices</a:t>
            </a:r>
            <a:r>
              <a:rPr lang="en-US" altLang="zh-CN" sz="1800" dirty="0">
                <a:latin typeface="Comic Sans MS" pitchFamily="66" charset="0"/>
              </a:rPr>
              <a:t> to be maintained for each relations</a:t>
            </a:r>
          </a:p>
          <a:p>
            <a:pPr lvl="1">
              <a:lnSpc>
                <a:spcPct val="150000"/>
              </a:lnSpc>
              <a:spcBef>
                <a:spcPts val="600"/>
              </a:spcBef>
            </a:pPr>
            <a:r>
              <a:rPr lang="en-US" altLang="zh-CN" sz="1800" dirty="0">
                <a:solidFill>
                  <a:srgbClr val="FF0000"/>
                </a:solidFill>
                <a:latin typeface="Comic Sans MS" pitchFamily="66" charset="0"/>
              </a:rPr>
              <a:t>Security and authorization </a:t>
            </a:r>
            <a:r>
              <a:rPr lang="en-US" altLang="zh-CN" sz="1800" dirty="0">
                <a:latin typeface="Comic Sans MS" pitchFamily="66" charset="0"/>
              </a:rPr>
              <a:t>information for each relation</a:t>
            </a:r>
          </a:p>
          <a:p>
            <a:pPr lvl="1">
              <a:lnSpc>
                <a:spcPct val="150000"/>
              </a:lnSpc>
              <a:spcBef>
                <a:spcPts val="600"/>
              </a:spcBef>
            </a:pPr>
            <a:r>
              <a:rPr lang="en-US" altLang="zh-CN" sz="1800" dirty="0">
                <a:latin typeface="Comic Sans MS" pitchFamily="66" charset="0"/>
              </a:rPr>
              <a:t>The </a:t>
            </a:r>
            <a:r>
              <a:rPr lang="en-US" altLang="zh-CN" sz="1800" dirty="0">
                <a:solidFill>
                  <a:srgbClr val="FF0000"/>
                </a:solidFill>
                <a:latin typeface="Comic Sans MS" pitchFamily="66" charset="0"/>
              </a:rPr>
              <a:t>physical storage structure </a:t>
            </a:r>
            <a:r>
              <a:rPr lang="en-US" altLang="zh-CN" sz="1800" dirty="0">
                <a:latin typeface="Comic Sans MS" pitchFamily="66" charset="0"/>
              </a:rPr>
              <a:t>of each relation on disk</a:t>
            </a:r>
          </a:p>
          <a:p>
            <a:pPr lvl="1">
              <a:lnSpc>
                <a:spcPct val="150000"/>
              </a:lnSpc>
              <a:spcBef>
                <a:spcPts val="600"/>
              </a:spcBef>
            </a:pPr>
            <a:endParaRPr lang="zh-CN" altLang="en-US" sz="1800" dirty="0">
              <a:latin typeface="Comic Sans MS" pitchFamily="66" charset="0"/>
            </a:endParaRPr>
          </a:p>
        </p:txBody>
      </p:sp>
    </p:spTree>
    <p:extLst>
      <p:ext uri="{BB962C8B-B14F-4D97-AF65-F5344CB8AC3E}">
        <p14:creationId xmlns:p14="http://schemas.microsoft.com/office/powerpoint/2010/main" val="278804233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D88F3B-0E7F-4FE5-AB09-4F63372872B4}"/>
              </a:ext>
            </a:extLst>
          </p:cNvPr>
          <p:cNvSpPr>
            <a:spLocks noGrp="1"/>
          </p:cNvSpPr>
          <p:nvPr>
            <p:ph type="title"/>
          </p:nvPr>
        </p:nvSpPr>
        <p:spPr/>
        <p:txBody>
          <a:bodyPr/>
          <a:lstStyle/>
          <a:p>
            <a:pPr algn="ctr"/>
            <a:r>
              <a:rPr lang="en-US" altLang="zh-CN" dirty="0">
                <a:latin typeface="Comic Sans MS" pitchFamily="66" charset="0"/>
              </a:rPr>
              <a:t>Domain Types in SQL</a:t>
            </a:r>
            <a:endParaRPr lang="zh-CN" altLang="en-US" dirty="0">
              <a:latin typeface="Comic Sans MS" pitchFamily="66"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3F0D0AA-D4C2-4588-9E15-2B5CC91E35FB}"/>
                  </a:ext>
                </a:extLst>
              </p:cNvPr>
              <p:cNvSpPr>
                <a:spLocks noGrp="1"/>
              </p:cNvSpPr>
              <p:nvPr>
                <p:ph idx="1"/>
              </p:nvPr>
            </p:nvSpPr>
            <p:spPr>
              <a:xfrm>
                <a:off x="107504" y="699542"/>
                <a:ext cx="8928992" cy="3805070"/>
              </a:xfrm>
            </p:spPr>
            <p:txBody>
              <a:bodyPr/>
              <a:lstStyle/>
              <a:p>
                <a:pPr>
                  <a:spcBef>
                    <a:spcPts val="0"/>
                  </a:spcBef>
                </a:pPr>
                <a:r>
                  <a:rPr lang="en-US" altLang="zh-CN" sz="2000" b="1" dirty="0">
                    <a:solidFill>
                      <a:srgbClr val="3333FF"/>
                    </a:solidFill>
                    <a:latin typeface="Comic Sans MS" pitchFamily="66" charset="0"/>
                  </a:rPr>
                  <a:t>char(</a:t>
                </a:r>
                <a14:m>
                  <m:oMath xmlns:m="http://schemas.openxmlformats.org/officeDocument/2006/math">
                    <m:r>
                      <a:rPr lang="en-US" altLang="zh-CN" sz="2000" b="1" i="1" smtClean="0">
                        <a:solidFill>
                          <a:srgbClr val="3333FF"/>
                        </a:solidFill>
                        <a:latin typeface="Cambria Math" panose="02040503050406030204" pitchFamily="18" charset="0"/>
                      </a:rPr>
                      <m:t>𝒏</m:t>
                    </m:r>
                  </m:oMath>
                </a14:m>
                <a:r>
                  <a:rPr lang="en-US" altLang="zh-CN" sz="2000" b="1" dirty="0">
                    <a:solidFill>
                      <a:srgbClr val="3333FF"/>
                    </a:solidFill>
                    <a:latin typeface="Comic Sans MS" pitchFamily="66" charset="0"/>
                  </a:rPr>
                  <a:t>)</a:t>
                </a:r>
              </a:p>
              <a:p>
                <a:pPr lvl="1">
                  <a:spcBef>
                    <a:spcPts val="0"/>
                  </a:spcBef>
                </a:pPr>
                <a:r>
                  <a:rPr lang="en-US" altLang="zh-CN" sz="1800" dirty="0">
                    <a:latin typeface="Comic Sans MS" pitchFamily="66" charset="0"/>
                  </a:rPr>
                  <a:t>Fixed length character string, with user-specified length </a:t>
                </a:r>
                <a14:m>
                  <m:oMath xmlns:m="http://schemas.openxmlformats.org/officeDocument/2006/math">
                    <m:r>
                      <a:rPr lang="en-US" altLang="zh-CN" sz="1800" b="0" i="1" smtClean="0">
                        <a:latin typeface="Cambria Math" panose="02040503050406030204" pitchFamily="18" charset="0"/>
                      </a:rPr>
                      <m:t>𝑛</m:t>
                    </m:r>
                  </m:oMath>
                </a14:m>
                <a:endParaRPr lang="en-US" altLang="zh-CN" sz="1800" dirty="0">
                  <a:latin typeface="Comic Sans MS" pitchFamily="66" charset="0"/>
                </a:endParaRPr>
              </a:p>
              <a:p>
                <a:pPr>
                  <a:spcBef>
                    <a:spcPts val="0"/>
                  </a:spcBef>
                </a:pPr>
                <a:r>
                  <a:rPr lang="en-US" altLang="zh-CN" sz="2000" b="1" dirty="0">
                    <a:solidFill>
                      <a:srgbClr val="3333FF"/>
                    </a:solidFill>
                    <a:latin typeface="Comic Sans MS" pitchFamily="66" charset="0"/>
                  </a:rPr>
                  <a:t>varchar(</a:t>
                </a:r>
                <a14:m>
                  <m:oMath xmlns:m="http://schemas.openxmlformats.org/officeDocument/2006/math">
                    <m:r>
                      <a:rPr lang="en-US" altLang="zh-CN" sz="2000" b="1" i="1">
                        <a:solidFill>
                          <a:srgbClr val="3333FF"/>
                        </a:solidFill>
                        <a:latin typeface="Cambria Math" panose="02040503050406030204" pitchFamily="18" charset="0"/>
                      </a:rPr>
                      <m:t>𝒏</m:t>
                    </m:r>
                  </m:oMath>
                </a14:m>
                <a:r>
                  <a:rPr lang="en-US" altLang="zh-CN" sz="2000" b="1" dirty="0">
                    <a:solidFill>
                      <a:srgbClr val="3333FF"/>
                    </a:solidFill>
                    <a:latin typeface="Comic Sans MS" pitchFamily="66" charset="0"/>
                  </a:rPr>
                  <a:t>)  </a:t>
                </a:r>
              </a:p>
              <a:p>
                <a:pPr lvl="1">
                  <a:spcBef>
                    <a:spcPts val="0"/>
                  </a:spcBef>
                </a:pPr>
                <a:r>
                  <a:rPr lang="en-US" altLang="zh-CN" sz="1800" dirty="0">
                    <a:latin typeface="Comic Sans MS" pitchFamily="66" charset="0"/>
                  </a:rPr>
                  <a:t>Variable length character strings, with user-specified maximum length </a:t>
                </a:r>
                <a14:m>
                  <m:oMath xmlns:m="http://schemas.openxmlformats.org/officeDocument/2006/math">
                    <m:r>
                      <a:rPr lang="en-US" altLang="zh-CN" sz="1800" i="1">
                        <a:latin typeface="Cambria Math" panose="02040503050406030204" pitchFamily="18" charset="0"/>
                      </a:rPr>
                      <m:t>𝑛</m:t>
                    </m:r>
                  </m:oMath>
                </a14:m>
                <a:endParaRPr lang="en-US" altLang="zh-CN" sz="1800" dirty="0">
                  <a:latin typeface="Comic Sans MS" pitchFamily="66" charset="0"/>
                </a:endParaRPr>
              </a:p>
              <a:p>
                <a:pPr>
                  <a:spcBef>
                    <a:spcPts val="0"/>
                  </a:spcBef>
                </a:pPr>
                <a:r>
                  <a:rPr lang="en-US" altLang="zh-CN" sz="2000" b="1" dirty="0">
                    <a:solidFill>
                      <a:srgbClr val="3333FF"/>
                    </a:solidFill>
                    <a:latin typeface="Comic Sans MS" pitchFamily="66" charset="0"/>
                  </a:rPr>
                  <a:t>int</a:t>
                </a:r>
                <a:r>
                  <a:rPr lang="en-US" altLang="zh-CN" sz="2000" dirty="0">
                    <a:solidFill>
                      <a:srgbClr val="3333FF"/>
                    </a:solidFill>
                    <a:latin typeface="Comic Sans MS" pitchFamily="66" charset="0"/>
                  </a:rPr>
                  <a:t> </a:t>
                </a:r>
                <a:r>
                  <a:rPr lang="en-US" altLang="zh-CN" sz="2000" dirty="0">
                    <a:latin typeface="Comic Sans MS" pitchFamily="66" charset="0"/>
                  </a:rPr>
                  <a:t> </a:t>
                </a:r>
              </a:p>
              <a:p>
                <a:pPr lvl="1">
                  <a:spcBef>
                    <a:spcPts val="0"/>
                  </a:spcBef>
                </a:pPr>
                <a:r>
                  <a:rPr lang="en-US" altLang="zh-CN" sz="1800" dirty="0">
                    <a:latin typeface="Comic Sans MS" pitchFamily="66" charset="0"/>
                  </a:rPr>
                  <a:t>Integer (a finite subset of the integers that is machine-dependent)</a:t>
                </a:r>
              </a:p>
              <a:p>
                <a:pPr>
                  <a:spcBef>
                    <a:spcPts val="0"/>
                  </a:spcBef>
                </a:pPr>
                <a:r>
                  <a:rPr lang="en-US" altLang="zh-CN" sz="2000" b="1" dirty="0" err="1">
                    <a:solidFill>
                      <a:srgbClr val="3333FF"/>
                    </a:solidFill>
                    <a:latin typeface="Comic Sans MS" pitchFamily="66" charset="0"/>
                  </a:rPr>
                  <a:t>smallint</a:t>
                </a:r>
                <a:r>
                  <a:rPr lang="en-US" altLang="zh-CN" sz="2000" dirty="0">
                    <a:solidFill>
                      <a:srgbClr val="3333FF"/>
                    </a:solidFill>
                    <a:latin typeface="Comic Sans MS" pitchFamily="66" charset="0"/>
                  </a:rPr>
                  <a:t> </a:t>
                </a:r>
              </a:p>
              <a:p>
                <a:pPr lvl="1">
                  <a:spcBef>
                    <a:spcPts val="0"/>
                  </a:spcBef>
                </a:pPr>
                <a:r>
                  <a:rPr lang="en-US" altLang="zh-CN" sz="1800" dirty="0">
                    <a:latin typeface="Comic Sans MS" pitchFamily="66" charset="0"/>
                  </a:rPr>
                  <a:t>Small integer (a machine-dependent subset of the integer domain type)</a:t>
                </a:r>
              </a:p>
              <a:p>
                <a:pPr>
                  <a:spcBef>
                    <a:spcPts val="0"/>
                  </a:spcBef>
                </a:pPr>
                <a:r>
                  <a:rPr lang="en-US" altLang="zh-CN" sz="2000" b="1" dirty="0">
                    <a:solidFill>
                      <a:srgbClr val="3333FF"/>
                    </a:solidFill>
                    <a:latin typeface="Comic Sans MS" pitchFamily="66" charset="0"/>
                  </a:rPr>
                  <a:t>numeric(</a:t>
                </a:r>
                <a14:m>
                  <m:oMath xmlns:m="http://schemas.openxmlformats.org/officeDocument/2006/math">
                    <m:r>
                      <a:rPr lang="en-US" altLang="zh-CN" sz="2000" b="1" i="1" smtClean="0">
                        <a:solidFill>
                          <a:srgbClr val="3333FF"/>
                        </a:solidFill>
                        <a:latin typeface="Cambria Math" panose="02040503050406030204" pitchFamily="18" charset="0"/>
                      </a:rPr>
                      <m:t>𝒑</m:t>
                    </m:r>
                  </m:oMath>
                </a14:m>
                <a:r>
                  <a:rPr lang="en-US" altLang="zh-CN" sz="2000" b="1" dirty="0">
                    <a:solidFill>
                      <a:srgbClr val="3333FF"/>
                    </a:solidFill>
                    <a:latin typeface="Comic Sans MS" pitchFamily="66" charset="0"/>
                  </a:rPr>
                  <a:t>, </a:t>
                </a:r>
                <a14:m>
                  <m:oMath xmlns:m="http://schemas.openxmlformats.org/officeDocument/2006/math">
                    <m:r>
                      <a:rPr lang="en-US" altLang="zh-CN" sz="2000" b="1" i="1" smtClean="0">
                        <a:solidFill>
                          <a:srgbClr val="3333FF"/>
                        </a:solidFill>
                        <a:latin typeface="Cambria Math" panose="02040503050406030204" pitchFamily="18" charset="0"/>
                      </a:rPr>
                      <m:t>𝒅</m:t>
                    </m:r>
                  </m:oMath>
                </a14:m>
                <a:r>
                  <a:rPr lang="en-US" altLang="zh-CN" sz="2000" b="1" dirty="0">
                    <a:solidFill>
                      <a:srgbClr val="3333FF"/>
                    </a:solidFill>
                    <a:latin typeface="Comic Sans MS" pitchFamily="66" charset="0"/>
                  </a:rPr>
                  <a:t>)</a:t>
                </a:r>
              </a:p>
              <a:p>
                <a:pPr lvl="1">
                  <a:spcBef>
                    <a:spcPts val="0"/>
                  </a:spcBef>
                </a:pPr>
                <a:r>
                  <a:rPr lang="en-US" altLang="zh-CN" sz="1800" dirty="0">
                    <a:latin typeface="Comic Sans MS" pitchFamily="66" charset="0"/>
                  </a:rPr>
                  <a:t>Fixed point number (</a:t>
                </a:r>
                <a:r>
                  <a:rPr lang="zh-CN" altLang="en-US" sz="1800" dirty="0">
                    <a:latin typeface="Comic Sans MS" pitchFamily="66" charset="0"/>
                  </a:rPr>
                  <a:t>定点数</a:t>
                </a:r>
                <a:r>
                  <a:rPr lang="en-US" altLang="zh-CN" sz="1800" dirty="0">
                    <a:latin typeface="Comic Sans MS" pitchFamily="66" charset="0"/>
                  </a:rPr>
                  <a:t>), with user-specified precision of </a:t>
                </a:r>
                <a14:m>
                  <m:oMath xmlns:m="http://schemas.openxmlformats.org/officeDocument/2006/math">
                    <m:r>
                      <a:rPr lang="en-US" altLang="zh-CN" sz="1800" b="0" i="1" smtClean="0">
                        <a:latin typeface="Cambria Math" panose="02040503050406030204" pitchFamily="18" charset="0"/>
                      </a:rPr>
                      <m:t>𝑝</m:t>
                    </m:r>
                  </m:oMath>
                </a14:m>
                <a:r>
                  <a:rPr lang="en-US" altLang="zh-CN" sz="1800" dirty="0">
                    <a:latin typeface="Comic Sans MS" pitchFamily="66" charset="0"/>
                  </a:rPr>
                  <a:t> digits, with </a:t>
                </a:r>
                <a14:m>
                  <m:oMath xmlns:m="http://schemas.openxmlformats.org/officeDocument/2006/math">
                    <m:r>
                      <a:rPr lang="en-US" altLang="zh-CN" sz="1800" b="0" i="1" smtClean="0">
                        <a:latin typeface="Cambria Math" panose="02040503050406030204" pitchFamily="18" charset="0"/>
                      </a:rPr>
                      <m:t>𝑑</m:t>
                    </m:r>
                  </m:oMath>
                </a14:m>
                <a:r>
                  <a:rPr lang="en-US" altLang="zh-CN" sz="1800" dirty="0">
                    <a:latin typeface="Comic Sans MS" pitchFamily="66" charset="0"/>
                  </a:rPr>
                  <a:t> digits to the right of decimal point</a:t>
                </a:r>
              </a:p>
              <a:p>
                <a:pPr lvl="1">
                  <a:spcBef>
                    <a:spcPts val="0"/>
                  </a:spcBef>
                </a:pPr>
                <a:r>
                  <a:rPr lang="en-US" altLang="zh-CN" sz="1800" dirty="0">
                    <a:latin typeface="Comic Sans MS" pitchFamily="66" charset="0"/>
                  </a:rPr>
                  <a:t>Numeric(3,1) allows 44.5 to be stored exactly, but neither 444.5 nor 0.32 can be stored exactly in a field of this type</a:t>
                </a:r>
              </a:p>
              <a:p>
                <a:pPr>
                  <a:spcBef>
                    <a:spcPts val="0"/>
                  </a:spcBef>
                </a:pPr>
                <a:endParaRPr lang="zh-CN" altLang="en-US" sz="2000" dirty="0">
                  <a:latin typeface="Comic Sans MS" pitchFamily="66" charset="0"/>
                </a:endParaRPr>
              </a:p>
            </p:txBody>
          </p:sp>
        </mc:Choice>
        <mc:Fallback xmlns="">
          <p:sp>
            <p:nvSpPr>
              <p:cNvPr id="3" name="内容占位符 2">
                <a:extLst>
                  <a:ext uri="{FF2B5EF4-FFF2-40B4-BE49-F238E27FC236}">
                    <a16:creationId xmlns="" xmlns:a16="http://schemas.microsoft.com/office/drawing/2014/main" xmlns:a14="http://schemas.microsoft.com/office/drawing/2010/main" id="{83F0D0AA-D4C2-4588-9E15-2B5CC91E35FB}"/>
                  </a:ext>
                </a:extLst>
              </p:cNvPr>
              <p:cNvSpPr>
                <a:spLocks noGrp="1" noRot="1" noChangeAspect="1" noMove="1" noResize="1" noEditPoints="1" noAdjustHandles="1" noChangeArrowheads="1" noChangeShapeType="1" noTextEdit="1"/>
              </p:cNvSpPr>
              <p:nvPr>
                <p:ph idx="1"/>
              </p:nvPr>
            </p:nvSpPr>
            <p:spPr>
              <a:xfrm>
                <a:off x="107504" y="699542"/>
                <a:ext cx="8928992" cy="3805070"/>
              </a:xfrm>
              <a:blipFill rotWithShape="1">
                <a:blip r:embed="rId3"/>
                <a:stretch>
                  <a:fillRect l="-1025" t="-2083" r="-888" b="-28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859444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 calcmode="lin" valueType="num">
                                      <p:cBhvr additive="base">
                                        <p:cTn id="3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 calcmode="lin" valueType="num">
                                      <p:cBhvr additive="base">
                                        <p:cTn id="4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B54752-0379-4F6E-9065-0BDF14425B38}"/>
              </a:ext>
            </a:extLst>
          </p:cNvPr>
          <p:cNvSpPr>
            <a:spLocks noGrp="1"/>
          </p:cNvSpPr>
          <p:nvPr>
            <p:ph type="title"/>
          </p:nvPr>
        </p:nvSpPr>
        <p:spPr/>
        <p:txBody>
          <a:bodyPr/>
          <a:lstStyle/>
          <a:p>
            <a:pPr algn="ctr"/>
            <a:r>
              <a:rPr lang="en-US" altLang="zh-CN" dirty="0">
                <a:latin typeface="Comic Sans MS" pitchFamily="66" charset="0"/>
              </a:rPr>
              <a:t>Domain Types in SQL (Cont.)</a:t>
            </a:r>
            <a:endParaRPr lang="zh-CN" altLang="en-US" dirty="0">
              <a:latin typeface="Comic Sans MS" pitchFamily="66"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072D886-C260-4AD7-92F6-428826A9BD11}"/>
                  </a:ext>
                </a:extLst>
              </p:cNvPr>
              <p:cNvSpPr>
                <a:spLocks noGrp="1"/>
              </p:cNvSpPr>
              <p:nvPr>
                <p:ph idx="1"/>
              </p:nvPr>
            </p:nvSpPr>
            <p:spPr>
              <a:xfrm>
                <a:off x="107504" y="699542"/>
                <a:ext cx="8928992" cy="3805070"/>
              </a:xfrm>
            </p:spPr>
            <p:txBody>
              <a:bodyPr/>
              <a:lstStyle/>
              <a:p>
                <a:r>
                  <a:rPr lang="en-US" altLang="zh-CN" sz="2000" b="1" dirty="0">
                    <a:solidFill>
                      <a:srgbClr val="3333FF"/>
                    </a:solidFill>
                    <a:latin typeface="Comic Sans MS" pitchFamily="66" charset="0"/>
                  </a:rPr>
                  <a:t>real, double precision</a:t>
                </a:r>
              </a:p>
              <a:p>
                <a:pPr lvl="1"/>
                <a:r>
                  <a:rPr lang="en-US" altLang="zh-CN" sz="1800" dirty="0">
                    <a:latin typeface="Comic Sans MS" pitchFamily="66" charset="0"/>
                  </a:rPr>
                  <a:t>Floating point and double-precision floating point numbers, with machine-dependent precision</a:t>
                </a:r>
              </a:p>
              <a:p>
                <a:r>
                  <a:rPr lang="en-US" altLang="zh-CN" sz="2000" b="1" dirty="0">
                    <a:solidFill>
                      <a:srgbClr val="3333FF"/>
                    </a:solidFill>
                    <a:latin typeface="Comic Sans MS" pitchFamily="66" charset="0"/>
                  </a:rPr>
                  <a:t>float(</a:t>
                </a:r>
                <a14:m>
                  <m:oMath xmlns:m="http://schemas.openxmlformats.org/officeDocument/2006/math">
                    <m:r>
                      <a:rPr lang="en-US" altLang="zh-CN" sz="2000" b="1" i="1" smtClean="0">
                        <a:solidFill>
                          <a:srgbClr val="3333FF"/>
                        </a:solidFill>
                        <a:latin typeface="Cambria Math" panose="02040503050406030204" pitchFamily="18" charset="0"/>
                      </a:rPr>
                      <m:t>𝒏</m:t>
                    </m:r>
                  </m:oMath>
                </a14:m>
                <a:r>
                  <a:rPr lang="en-US" altLang="zh-CN" sz="2000" b="1" dirty="0">
                    <a:solidFill>
                      <a:srgbClr val="3333FF"/>
                    </a:solidFill>
                    <a:latin typeface="Comic Sans MS" pitchFamily="66" charset="0"/>
                  </a:rPr>
                  <a:t>) </a:t>
                </a:r>
              </a:p>
              <a:p>
                <a:pPr lvl="1"/>
                <a:r>
                  <a:rPr lang="en-US" altLang="zh-CN" sz="1800" dirty="0">
                    <a:latin typeface="Comic Sans MS" pitchFamily="66" charset="0"/>
                  </a:rPr>
                  <a:t>Floating point number, with user-specified precision of at least </a:t>
                </a:r>
                <a14:m>
                  <m:oMath xmlns:m="http://schemas.openxmlformats.org/officeDocument/2006/math">
                    <m:r>
                      <a:rPr lang="en-US" altLang="zh-CN" sz="1800" b="0" i="1" smtClean="0">
                        <a:latin typeface="Cambria Math" panose="02040503050406030204" pitchFamily="18" charset="0"/>
                      </a:rPr>
                      <m:t>𝑛</m:t>
                    </m:r>
                  </m:oMath>
                </a14:m>
                <a:r>
                  <a:rPr lang="en-US" altLang="zh-CN" sz="1800" dirty="0">
                    <a:latin typeface="Comic Sans MS" pitchFamily="66" charset="0"/>
                  </a:rPr>
                  <a:t> digits</a:t>
                </a:r>
              </a:p>
              <a:p>
                <a:r>
                  <a:rPr lang="en-US" altLang="zh-CN" sz="2000" b="1" dirty="0">
                    <a:solidFill>
                      <a:srgbClr val="3333FF"/>
                    </a:solidFill>
                    <a:latin typeface="Comic Sans MS" pitchFamily="66" charset="0"/>
                  </a:rPr>
                  <a:t>null value </a:t>
                </a:r>
              </a:p>
              <a:p>
                <a:pPr lvl="1"/>
                <a:r>
                  <a:rPr lang="en-US" altLang="zh-CN" sz="1800" dirty="0">
                    <a:latin typeface="Comic Sans MS" pitchFamily="66" charset="0"/>
                  </a:rPr>
                  <a:t>Allowed in all domain types. Declaring an attribute to be </a:t>
                </a:r>
                <a:r>
                  <a:rPr lang="en-US" altLang="zh-CN" sz="1800" b="1" dirty="0">
                    <a:solidFill>
                      <a:srgbClr val="FF0000"/>
                    </a:solidFill>
                    <a:latin typeface="Comic Sans MS" pitchFamily="66" charset="0"/>
                  </a:rPr>
                  <a:t>not null </a:t>
                </a:r>
                <a:r>
                  <a:rPr lang="en-US" altLang="zh-CN" sz="1800" dirty="0">
                    <a:latin typeface="Comic Sans MS" pitchFamily="66" charset="0"/>
                  </a:rPr>
                  <a:t>prohibits null values for that attribute.</a:t>
                </a:r>
              </a:p>
              <a:p>
                <a:r>
                  <a:rPr lang="en-US" altLang="zh-CN" sz="2000" dirty="0">
                    <a:latin typeface="Comic Sans MS" pitchFamily="66" charset="0"/>
                  </a:rPr>
                  <a:t>Create domain construct in SQL-92 creates user-defined domain types</a:t>
                </a:r>
              </a:p>
              <a:p>
                <a:pPr lvl="1"/>
                <a:r>
                  <a:rPr lang="en-US" altLang="zh-CN" sz="1800" b="1" i="1" dirty="0">
                    <a:solidFill>
                      <a:srgbClr val="3333FF"/>
                    </a:solidFill>
                    <a:latin typeface="Comic Sans MS" pitchFamily="66" charset="0"/>
                    <a:cs typeface="Times New Roman" panose="02020603050405020304" pitchFamily="18" charset="0"/>
                  </a:rPr>
                  <a:t>create domain </a:t>
                </a:r>
                <a:r>
                  <a:rPr lang="en-US" altLang="zh-CN" sz="1800" i="1" dirty="0" err="1">
                    <a:latin typeface="Comic Sans MS" pitchFamily="66" charset="0"/>
                    <a:cs typeface="Times New Roman" panose="02020603050405020304" pitchFamily="18" charset="0"/>
                  </a:rPr>
                  <a:t>person_name</a:t>
                </a:r>
                <a:r>
                  <a:rPr lang="en-US" altLang="zh-CN" sz="1800" i="1" dirty="0">
                    <a:latin typeface="Comic Sans MS" pitchFamily="66" charset="0"/>
                    <a:cs typeface="Times New Roman" panose="02020603050405020304" pitchFamily="18" charset="0"/>
                  </a:rPr>
                  <a:t> char(20) </a:t>
                </a:r>
                <a:r>
                  <a:rPr lang="en-US" altLang="zh-CN" sz="1800" i="1" dirty="0">
                    <a:solidFill>
                      <a:srgbClr val="FF0000"/>
                    </a:solidFill>
                    <a:latin typeface="Comic Sans MS" pitchFamily="66" charset="0"/>
                    <a:cs typeface="Times New Roman" panose="02020603050405020304" pitchFamily="18" charset="0"/>
                  </a:rPr>
                  <a:t>not null</a:t>
                </a:r>
                <a:endParaRPr lang="zh-CN" altLang="en-US" sz="1800" i="1" dirty="0">
                  <a:solidFill>
                    <a:srgbClr val="FF0000"/>
                  </a:solidFill>
                  <a:latin typeface="Comic Sans MS" pitchFamily="66" charset="0"/>
                  <a:cs typeface="Times New Roman" panose="02020603050405020304" pitchFamily="18" charset="0"/>
                </a:endParaRPr>
              </a:p>
            </p:txBody>
          </p:sp>
        </mc:Choice>
        <mc:Fallback xmlns="">
          <p:sp>
            <p:nvSpPr>
              <p:cNvPr id="3" name="内容占位符 2">
                <a:extLst>
                  <a:ext uri="{FF2B5EF4-FFF2-40B4-BE49-F238E27FC236}">
                    <a16:creationId xmlns="" xmlns:a16="http://schemas.microsoft.com/office/drawing/2014/main" xmlns:a14="http://schemas.microsoft.com/office/drawing/2010/main" id="{E072D886-C260-4AD7-92F6-428826A9BD11}"/>
                  </a:ext>
                </a:extLst>
              </p:cNvPr>
              <p:cNvSpPr>
                <a:spLocks noGrp="1" noRot="1" noChangeAspect="1" noMove="1" noResize="1" noEditPoints="1" noAdjustHandles="1" noChangeArrowheads="1" noChangeShapeType="1" noTextEdit="1"/>
              </p:cNvSpPr>
              <p:nvPr>
                <p:ph idx="1"/>
              </p:nvPr>
            </p:nvSpPr>
            <p:spPr>
              <a:xfrm>
                <a:off x="107504" y="699542"/>
                <a:ext cx="8928992" cy="3805070"/>
              </a:xfrm>
              <a:blipFill rotWithShape="1">
                <a:blip r:embed="rId2"/>
                <a:stretch>
                  <a:fillRect l="-1025" t="-2083" r="-27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526930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58684C-AE45-4709-87EA-14F44034A6BE}"/>
              </a:ext>
            </a:extLst>
          </p:cNvPr>
          <p:cNvSpPr>
            <a:spLocks noGrp="1"/>
          </p:cNvSpPr>
          <p:nvPr>
            <p:ph type="title"/>
          </p:nvPr>
        </p:nvSpPr>
        <p:spPr/>
        <p:txBody>
          <a:bodyPr/>
          <a:lstStyle/>
          <a:p>
            <a:pPr algn="ctr"/>
            <a:r>
              <a:rPr lang="en-US" altLang="zh-CN" dirty="0">
                <a:latin typeface="Comic Sans MS" pitchFamily="66" charset="0"/>
              </a:rPr>
              <a:t>Date/Time Types in SQL (Cont.)</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D7169969-1559-45B1-A18D-0320001213BB}"/>
              </a:ext>
            </a:extLst>
          </p:cNvPr>
          <p:cNvSpPr>
            <a:spLocks noGrp="1"/>
          </p:cNvSpPr>
          <p:nvPr>
            <p:ph idx="1"/>
          </p:nvPr>
        </p:nvSpPr>
        <p:spPr/>
        <p:txBody>
          <a:bodyPr/>
          <a:lstStyle/>
          <a:p>
            <a:r>
              <a:rPr lang="en-US" altLang="zh-CN" sz="2000" b="1" dirty="0">
                <a:solidFill>
                  <a:srgbClr val="3333FF"/>
                </a:solidFill>
                <a:latin typeface="Comic Sans MS" pitchFamily="66" charset="0"/>
              </a:rPr>
              <a:t>date</a:t>
            </a:r>
          </a:p>
          <a:p>
            <a:pPr lvl="1"/>
            <a:r>
              <a:rPr lang="en-US" altLang="zh-CN" sz="1800" dirty="0">
                <a:latin typeface="Comic Sans MS" pitchFamily="66" charset="0"/>
              </a:rPr>
              <a:t>Dates, containing a (4 digit) year, month and date</a:t>
            </a:r>
          </a:p>
          <a:p>
            <a:pPr lvl="1"/>
            <a:r>
              <a:rPr lang="en-US" altLang="zh-CN" sz="1800" dirty="0">
                <a:latin typeface="Comic Sans MS" pitchFamily="66" charset="0"/>
              </a:rPr>
              <a:t>E.g., date ‘2020-9-30’</a:t>
            </a:r>
          </a:p>
          <a:p>
            <a:r>
              <a:rPr lang="en-US" altLang="zh-CN" sz="2000" b="1" dirty="0">
                <a:solidFill>
                  <a:srgbClr val="3333FF"/>
                </a:solidFill>
                <a:latin typeface="Comic Sans MS" pitchFamily="66" charset="0"/>
              </a:rPr>
              <a:t>time</a:t>
            </a:r>
            <a:r>
              <a:rPr lang="en-US" altLang="zh-CN" sz="2000" b="1" dirty="0">
                <a:latin typeface="Comic Sans MS" pitchFamily="66" charset="0"/>
              </a:rPr>
              <a:t> </a:t>
            </a:r>
          </a:p>
          <a:p>
            <a:pPr lvl="1"/>
            <a:r>
              <a:rPr lang="en-US" altLang="zh-CN" sz="1800" dirty="0">
                <a:latin typeface="Comic Sans MS" pitchFamily="66" charset="0"/>
              </a:rPr>
              <a:t>Time of day, in hours, minutes and seconds.</a:t>
            </a:r>
          </a:p>
          <a:p>
            <a:pPr lvl="1"/>
            <a:r>
              <a:rPr lang="en-US" altLang="zh-CN" sz="1800" dirty="0">
                <a:latin typeface="Comic Sans MS" pitchFamily="66" charset="0"/>
              </a:rPr>
              <a:t>E.g.,  time ’09:25:30’   time ’09:25:30.75’</a:t>
            </a:r>
          </a:p>
          <a:p>
            <a:r>
              <a:rPr lang="en-US" altLang="zh-CN" sz="2000" b="1" dirty="0">
                <a:solidFill>
                  <a:srgbClr val="3333FF"/>
                </a:solidFill>
                <a:latin typeface="Comic Sans MS" pitchFamily="66" charset="0"/>
              </a:rPr>
              <a:t>Timestamp</a:t>
            </a:r>
          </a:p>
          <a:p>
            <a:pPr lvl="1"/>
            <a:r>
              <a:rPr lang="en-US" altLang="zh-CN" sz="1800" dirty="0">
                <a:latin typeface="Comic Sans MS" pitchFamily="66" charset="0"/>
              </a:rPr>
              <a:t>date plus time of day</a:t>
            </a:r>
          </a:p>
          <a:p>
            <a:pPr lvl="1"/>
            <a:r>
              <a:rPr lang="en-US" altLang="zh-CN" sz="1800" dirty="0">
                <a:latin typeface="Comic Sans MS" pitchFamily="66" charset="0"/>
              </a:rPr>
              <a:t>E.g.,  timestamp  ‘2020-9-30 09:25:30.75’</a:t>
            </a:r>
          </a:p>
          <a:p>
            <a:endParaRPr lang="zh-CN" altLang="en-US" sz="2000" dirty="0">
              <a:latin typeface="Comic Sans MS" pitchFamily="66" charset="0"/>
            </a:endParaRPr>
          </a:p>
        </p:txBody>
      </p:sp>
    </p:spTree>
    <p:extLst>
      <p:ext uri="{BB962C8B-B14F-4D97-AF65-F5344CB8AC3E}">
        <p14:creationId xmlns:p14="http://schemas.microsoft.com/office/powerpoint/2010/main" val="11449988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 calcmode="lin" valueType="num">
                                      <p:cBhvr additive="base">
                                        <p:cTn id="2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4AA36D-730C-481E-B503-EA21620E783F}"/>
              </a:ext>
            </a:extLst>
          </p:cNvPr>
          <p:cNvSpPr>
            <a:spLocks noGrp="1"/>
          </p:cNvSpPr>
          <p:nvPr>
            <p:ph type="title"/>
          </p:nvPr>
        </p:nvSpPr>
        <p:spPr/>
        <p:txBody>
          <a:bodyPr/>
          <a:lstStyle/>
          <a:p>
            <a:pPr algn="ctr"/>
            <a:r>
              <a:rPr lang="en-US" altLang="zh-CN" dirty="0">
                <a:latin typeface="Comic Sans MS" pitchFamily="66" charset="0"/>
              </a:rPr>
              <a:t>Date/Time Types in SQL (Cont.)</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12FBA33F-9D6C-4A21-989D-ADE32D6D5850}"/>
              </a:ext>
            </a:extLst>
          </p:cNvPr>
          <p:cNvSpPr>
            <a:spLocks noGrp="1"/>
          </p:cNvSpPr>
          <p:nvPr>
            <p:ph idx="1"/>
          </p:nvPr>
        </p:nvSpPr>
        <p:spPr>
          <a:xfrm>
            <a:off x="251520" y="627534"/>
            <a:ext cx="8568952" cy="3960440"/>
          </a:xfrm>
        </p:spPr>
        <p:txBody>
          <a:bodyPr/>
          <a:lstStyle/>
          <a:p>
            <a:pPr>
              <a:lnSpc>
                <a:spcPct val="150000"/>
              </a:lnSpc>
              <a:spcBef>
                <a:spcPts val="600"/>
              </a:spcBef>
            </a:pPr>
            <a:r>
              <a:rPr lang="en-US" altLang="zh-CN" sz="2000" b="1" dirty="0">
                <a:solidFill>
                  <a:srgbClr val="3333FF"/>
                </a:solidFill>
                <a:latin typeface="Comic Sans MS" pitchFamily="66" charset="0"/>
              </a:rPr>
              <a:t>Interval</a:t>
            </a:r>
            <a:r>
              <a:rPr lang="en-US" altLang="zh-CN" sz="2000" dirty="0">
                <a:solidFill>
                  <a:srgbClr val="3333FF"/>
                </a:solidFill>
                <a:latin typeface="Comic Sans MS" pitchFamily="66" charset="0"/>
              </a:rPr>
              <a:t>:</a:t>
            </a:r>
            <a:r>
              <a:rPr lang="en-US" altLang="zh-CN" sz="2000" dirty="0">
                <a:latin typeface="Comic Sans MS" pitchFamily="66" charset="0"/>
              </a:rPr>
              <a:t>  period of time</a:t>
            </a:r>
          </a:p>
          <a:p>
            <a:pPr lvl="1">
              <a:lnSpc>
                <a:spcPct val="150000"/>
              </a:lnSpc>
              <a:spcBef>
                <a:spcPts val="600"/>
              </a:spcBef>
            </a:pPr>
            <a:r>
              <a:rPr lang="en-US" altLang="zh-CN" sz="1800" dirty="0">
                <a:latin typeface="Comic Sans MS" pitchFamily="66" charset="0"/>
              </a:rPr>
              <a:t>Subtracting a date/time/timestamp value from another gives an interval value, e.g., Interval  ‘1’ day</a:t>
            </a:r>
          </a:p>
          <a:p>
            <a:pPr lvl="1">
              <a:lnSpc>
                <a:spcPct val="150000"/>
              </a:lnSpc>
              <a:spcBef>
                <a:spcPts val="600"/>
              </a:spcBef>
            </a:pPr>
            <a:r>
              <a:rPr lang="en-US" altLang="zh-CN" sz="1800" dirty="0">
                <a:latin typeface="Comic Sans MS" pitchFamily="66" charset="0"/>
              </a:rPr>
              <a:t>Interval values can be added to date/time/timestamp values</a:t>
            </a:r>
          </a:p>
          <a:p>
            <a:pPr>
              <a:lnSpc>
                <a:spcPct val="150000"/>
              </a:lnSpc>
              <a:spcBef>
                <a:spcPts val="600"/>
              </a:spcBef>
            </a:pPr>
            <a:r>
              <a:rPr lang="en-US" altLang="zh-CN" sz="2000" b="1" dirty="0">
                <a:solidFill>
                  <a:srgbClr val="3333FF"/>
                </a:solidFill>
                <a:latin typeface="Comic Sans MS" pitchFamily="66" charset="0"/>
              </a:rPr>
              <a:t>Extract</a:t>
            </a:r>
            <a:r>
              <a:rPr lang="en-US" altLang="zh-CN" sz="2000" dirty="0">
                <a:latin typeface="Comic Sans MS" pitchFamily="66" charset="0"/>
              </a:rPr>
              <a:t> values of individual fields from date/time/timestamp</a:t>
            </a:r>
          </a:p>
          <a:p>
            <a:pPr lvl="1">
              <a:lnSpc>
                <a:spcPct val="150000"/>
              </a:lnSpc>
              <a:spcBef>
                <a:spcPts val="600"/>
              </a:spcBef>
            </a:pPr>
            <a:r>
              <a:rPr lang="en-US" altLang="zh-CN" sz="1800" dirty="0">
                <a:latin typeface="Comic Sans MS" pitchFamily="66" charset="0"/>
              </a:rPr>
              <a:t>E.g.,   </a:t>
            </a:r>
            <a:r>
              <a:rPr lang="en-US" altLang="zh-CN" sz="1800" dirty="0">
                <a:solidFill>
                  <a:srgbClr val="FF0000"/>
                </a:solidFill>
                <a:latin typeface="Comic Sans MS" pitchFamily="66" charset="0"/>
              </a:rPr>
              <a:t>extract</a:t>
            </a:r>
            <a:r>
              <a:rPr lang="en-US" altLang="zh-CN" sz="1800" dirty="0">
                <a:latin typeface="Comic Sans MS" pitchFamily="66" charset="0"/>
              </a:rPr>
              <a:t> (year from </a:t>
            </a:r>
            <a:r>
              <a:rPr lang="en-US" altLang="zh-CN" sz="1800" dirty="0" err="1">
                <a:latin typeface="Comic Sans MS" pitchFamily="66" charset="0"/>
              </a:rPr>
              <a:t>r.starttime</a:t>
            </a:r>
            <a:r>
              <a:rPr lang="en-US" altLang="zh-CN" sz="1800" dirty="0">
                <a:latin typeface="Comic Sans MS" pitchFamily="66" charset="0"/>
              </a:rPr>
              <a:t>) </a:t>
            </a:r>
          </a:p>
          <a:p>
            <a:pPr>
              <a:lnSpc>
                <a:spcPct val="150000"/>
              </a:lnSpc>
              <a:spcBef>
                <a:spcPts val="600"/>
              </a:spcBef>
            </a:pPr>
            <a:r>
              <a:rPr lang="en-US" altLang="zh-CN" sz="2000" b="1" dirty="0">
                <a:solidFill>
                  <a:srgbClr val="3333FF"/>
                </a:solidFill>
                <a:latin typeface="Comic Sans MS" pitchFamily="66" charset="0"/>
              </a:rPr>
              <a:t>Cast</a:t>
            </a:r>
            <a:r>
              <a:rPr lang="en-US" altLang="zh-CN" sz="2000" dirty="0">
                <a:latin typeface="Comic Sans MS" pitchFamily="66" charset="0"/>
              </a:rPr>
              <a:t> string types to date/time/timestamp </a:t>
            </a:r>
          </a:p>
          <a:p>
            <a:pPr lvl="1">
              <a:lnSpc>
                <a:spcPct val="150000"/>
              </a:lnSpc>
              <a:spcBef>
                <a:spcPts val="600"/>
              </a:spcBef>
            </a:pPr>
            <a:r>
              <a:rPr lang="en-US" altLang="zh-CN" sz="1800" dirty="0">
                <a:latin typeface="Comic Sans MS" pitchFamily="66" charset="0"/>
              </a:rPr>
              <a:t>E.g.,   </a:t>
            </a:r>
            <a:r>
              <a:rPr lang="en-US" altLang="zh-CN" sz="1800" dirty="0">
                <a:solidFill>
                  <a:srgbClr val="FF0000"/>
                </a:solidFill>
                <a:latin typeface="Comic Sans MS" pitchFamily="66" charset="0"/>
              </a:rPr>
              <a:t>cast </a:t>
            </a:r>
            <a:r>
              <a:rPr lang="en-US" altLang="zh-CN" sz="1800" dirty="0">
                <a:latin typeface="Comic Sans MS" pitchFamily="66" charset="0"/>
              </a:rPr>
              <a:t>&lt;string-valued-expression&gt; as date</a:t>
            </a:r>
          </a:p>
        </p:txBody>
      </p:sp>
    </p:spTree>
    <p:extLst>
      <p:ext uri="{BB962C8B-B14F-4D97-AF65-F5344CB8AC3E}">
        <p14:creationId xmlns:p14="http://schemas.microsoft.com/office/powerpoint/2010/main" val="27460781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BFE417-D3DE-40D6-8979-B3D3A163442B}"/>
              </a:ext>
            </a:extLst>
          </p:cNvPr>
          <p:cNvSpPr>
            <a:spLocks noGrp="1"/>
          </p:cNvSpPr>
          <p:nvPr>
            <p:ph type="title"/>
          </p:nvPr>
        </p:nvSpPr>
        <p:spPr/>
        <p:txBody>
          <a:bodyPr/>
          <a:lstStyle/>
          <a:p>
            <a:pPr algn="ctr"/>
            <a:r>
              <a:rPr lang="en-US" altLang="zh-CN" dirty="0">
                <a:latin typeface="Comic Sans MS" pitchFamily="66" charset="0"/>
              </a:rPr>
              <a:t>Basic Schema Definition </a:t>
            </a:r>
            <a:endParaRPr lang="zh-CN" altLang="en-US" dirty="0">
              <a:latin typeface="Comic Sans MS" pitchFamily="66"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00BCDC1-775F-45A8-B772-EDC96C353A45}"/>
                  </a:ext>
                </a:extLst>
              </p:cNvPr>
              <p:cNvSpPr>
                <a:spLocks noGrp="1"/>
              </p:cNvSpPr>
              <p:nvPr>
                <p:ph idx="1"/>
              </p:nvPr>
            </p:nvSpPr>
            <p:spPr>
              <a:xfrm>
                <a:off x="251520" y="789553"/>
                <a:ext cx="8640960" cy="3805070"/>
              </a:xfrm>
            </p:spPr>
            <p:txBody>
              <a:bodyPr/>
              <a:lstStyle/>
              <a:p>
                <a:r>
                  <a:rPr lang="en-US" altLang="zh-CN" sz="2000" dirty="0">
                    <a:latin typeface="Comic Sans MS" pitchFamily="66" charset="0"/>
                  </a:rPr>
                  <a:t>An SQL relation is defined using the </a:t>
                </a:r>
                <a:r>
                  <a:rPr lang="en-US" altLang="zh-CN" sz="2000" b="1" i="1" dirty="0">
                    <a:solidFill>
                      <a:srgbClr val="3333FF"/>
                    </a:solidFill>
                    <a:latin typeface="Comic Sans MS" pitchFamily="66" charset="0"/>
                    <a:cs typeface="Times New Roman" panose="02020603050405020304" pitchFamily="18" charset="0"/>
                  </a:rPr>
                  <a:t>create table </a:t>
                </a:r>
                <a:r>
                  <a:rPr lang="en-US" altLang="zh-CN" sz="2000" dirty="0">
                    <a:latin typeface="Comic Sans MS" pitchFamily="66" charset="0"/>
                  </a:rPr>
                  <a:t>command:</a:t>
                </a:r>
              </a:p>
              <a:p>
                <a:pPr marL="0" indent="0">
                  <a:buNone/>
                </a:pPr>
                <a:r>
                  <a:rPr lang="en-US" altLang="zh-CN" sz="1800" i="1" dirty="0">
                    <a:latin typeface="Comic Sans MS" pitchFamily="66" charset="0"/>
                    <a:cs typeface="Times New Roman" panose="02020603050405020304" pitchFamily="18" charset="0"/>
                  </a:rPr>
                  <a:t>	</a:t>
                </a:r>
                <a:r>
                  <a:rPr lang="en-US" altLang="zh-CN" sz="1800" b="1" i="1" dirty="0">
                    <a:solidFill>
                      <a:srgbClr val="FF0000"/>
                    </a:solidFill>
                    <a:latin typeface="Comic Sans MS" pitchFamily="66" charset="0"/>
                    <a:cs typeface="Times New Roman" panose="02020603050405020304" pitchFamily="18" charset="0"/>
                  </a:rPr>
                  <a:t>create table</a:t>
                </a:r>
                <a:r>
                  <a:rPr lang="en-US" altLang="zh-CN" sz="1800" b="1" dirty="0">
                    <a:solidFill>
                      <a:srgbClr val="FF0000"/>
                    </a:solidFill>
                    <a:latin typeface="Comic Sans MS" pitchFamily="66" charset="0"/>
                  </a:rPr>
                  <a:t> </a:t>
                </a:r>
                <a14:m>
                  <m:oMath xmlns:m="http://schemas.openxmlformats.org/officeDocument/2006/math">
                    <m:r>
                      <a:rPr lang="en-US" altLang="zh-CN" sz="1800" b="1" i="1" dirty="0" smtClean="0">
                        <a:solidFill>
                          <a:srgbClr val="FF0000"/>
                        </a:solidFill>
                        <a:latin typeface="Cambria Math" panose="02040503050406030204" pitchFamily="18" charset="0"/>
                      </a:rPr>
                      <m:t>𝒓</m:t>
                    </m:r>
                    <m:r>
                      <a:rPr lang="en-US" altLang="zh-CN" sz="1800" b="1" i="1" dirty="0" smtClean="0">
                        <a:solidFill>
                          <a:srgbClr val="FF0000"/>
                        </a:solidFill>
                        <a:latin typeface="Cambria Math" panose="02040503050406030204" pitchFamily="18" charset="0"/>
                      </a:rPr>
                      <m:t>(</m:t>
                    </m:r>
                    <m:sSub>
                      <m:sSubPr>
                        <m:ctrlPr>
                          <a:rPr lang="en-US" altLang="zh-CN" sz="1800" b="1" i="1" dirty="0" smtClean="0">
                            <a:solidFill>
                              <a:srgbClr val="FF0000"/>
                            </a:solidFill>
                            <a:latin typeface="Cambria Math" panose="02040503050406030204" pitchFamily="18" charset="0"/>
                          </a:rPr>
                        </m:ctrlPr>
                      </m:sSubPr>
                      <m:e>
                        <m:r>
                          <a:rPr lang="en-US" altLang="zh-CN" sz="1800" b="1" i="1" dirty="0" smtClean="0">
                            <a:solidFill>
                              <a:srgbClr val="FF0000"/>
                            </a:solidFill>
                            <a:latin typeface="Cambria Math" panose="02040503050406030204" pitchFamily="18" charset="0"/>
                          </a:rPr>
                          <m:t>𝑨</m:t>
                        </m:r>
                      </m:e>
                      <m:sub>
                        <m:r>
                          <a:rPr lang="en-US" altLang="zh-CN" sz="1800" b="1" i="1" dirty="0" smtClean="0">
                            <a:solidFill>
                              <a:srgbClr val="FF0000"/>
                            </a:solidFill>
                            <a:latin typeface="Cambria Math" panose="02040503050406030204" pitchFamily="18" charset="0"/>
                          </a:rPr>
                          <m:t>𝟏</m:t>
                        </m:r>
                      </m:sub>
                    </m:sSub>
                    <m:r>
                      <a:rPr lang="en-US" altLang="zh-CN" sz="1800" b="1" i="1" dirty="0" smtClean="0">
                        <a:solidFill>
                          <a:srgbClr val="FF0000"/>
                        </a:solidFill>
                        <a:latin typeface="Cambria Math" panose="02040503050406030204" pitchFamily="18" charset="0"/>
                      </a:rPr>
                      <m:t> </m:t>
                    </m:r>
                    <m:sSub>
                      <m:sSubPr>
                        <m:ctrlPr>
                          <a:rPr lang="en-US" altLang="zh-CN" sz="1800" b="1" i="1" dirty="0" smtClean="0">
                            <a:solidFill>
                              <a:srgbClr val="FF0000"/>
                            </a:solidFill>
                            <a:latin typeface="Cambria Math" panose="02040503050406030204" pitchFamily="18" charset="0"/>
                          </a:rPr>
                        </m:ctrlPr>
                      </m:sSubPr>
                      <m:e>
                        <m:r>
                          <a:rPr lang="en-US" altLang="zh-CN" sz="1800" b="1" i="1" dirty="0" smtClean="0">
                            <a:solidFill>
                              <a:srgbClr val="FF0000"/>
                            </a:solidFill>
                            <a:latin typeface="Cambria Math" panose="02040503050406030204" pitchFamily="18" charset="0"/>
                          </a:rPr>
                          <m:t>𝑫</m:t>
                        </m:r>
                      </m:e>
                      <m:sub>
                        <m:r>
                          <a:rPr lang="en-US" altLang="zh-CN" sz="1800" b="1" i="1" dirty="0" smtClean="0">
                            <a:solidFill>
                              <a:srgbClr val="FF0000"/>
                            </a:solidFill>
                            <a:latin typeface="Cambria Math" panose="02040503050406030204" pitchFamily="18" charset="0"/>
                          </a:rPr>
                          <m:t>𝟏</m:t>
                        </m:r>
                      </m:sub>
                    </m:sSub>
                    <m:r>
                      <a:rPr lang="en-US" altLang="zh-CN" sz="1800" b="1" i="1" dirty="0" smtClean="0">
                        <a:solidFill>
                          <a:srgbClr val="FF0000"/>
                        </a:solidFill>
                        <a:latin typeface="Cambria Math" panose="02040503050406030204" pitchFamily="18" charset="0"/>
                      </a:rPr>
                      <m:t>,</m:t>
                    </m:r>
                    <m:sSub>
                      <m:sSubPr>
                        <m:ctrlPr>
                          <a:rPr lang="en-US" altLang="zh-CN" sz="1800" b="1" i="1" dirty="0">
                            <a:solidFill>
                              <a:srgbClr val="FF0000"/>
                            </a:solidFill>
                            <a:latin typeface="Cambria Math" panose="02040503050406030204" pitchFamily="18" charset="0"/>
                          </a:rPr>
                        </m:ctrlPr>
                      </m:sSubPr>
                      <m:e>
                        <m:r>
                          <a:rPr lang="en-US" altLang="zh-CN" sz="1800" b="1" i="1" dirty="0">
                            <a:solidFill>
                              <a:srgbClr val="FF0000"/>
                            </a:solidFill>
                            <a:latin typeface="Cambria Math" panose="02040503050406030204" pitchFamily="18" charset="0"/>
                          </a:rPr>
                          <m:t>𝑨</m:t>
                        </m:r>
                      </m:e>
                      <m:sub>
                        <m:r>
                          <a:rPr lang="en-US" altLang="zh-CN" sz="1800" b="1" i="1" dirty="0" smtClean="0">
                            <a:solidFill>
                              <a:srgbClr val="FF0000"/>
                            </a:solidFill>
                            <a:latin typeface="Cambria Math" panose="02040503050406030204" pitchFamily="18" charset="0"/>
                          </a:rPr>
                          <m:t>𝟐</m:t>
                        </m:r>
                      </m:sub>
                    </m:sSub>
                    <m:r>
                      <a:rPr lang="en-US" altLang="zh-CN" sz="1800" b="1" i="1" dirty="0">
                        <a:solidFill>
                          <a:srgbClr val="FF0000"/>
                        </a:solidFill>
                        <a:latin typeface="Cambria Math" panose="02040503050406030204" pitchFamily="18" charset="0"/>
                      </a:rPr>
                      <m:t> </m:t>
                    </m:r>
                    <m:sSub>
                      <m:sSubPr>
                        <m:ctrlPr>
                          <a:rPr lang="en-US" altLang="zh-CN" sz="1800" b="1" i="1" dirty="0">
                            <a:solidFill>
                              <a:srgbClr val="FF0000"/>
                            </a:solidFill>
                            <a:latin typeface="Cambria Math" panose="02040503050406030204" pitchFamily="18" charset="0"/>
                          </a:rPr>
                        </m:ctrlPr>
                      </m:sSubPr>
                      <m:e>
                        <m:r>
                          <a:rPr lang="en-US" altLang="zh-CN" sz="1800" b="1" i="1" dirty="0">
                            <a:solidFill>
                              <a:srgbClr val="FF0000"/>
                            </a:solidFill>
                            <a:latin typeface="Cambria Math" panose="02040503050406030204" pitchFamily="18" charset="0"/>
                          </a:rPr>
                          <m:t>𝑫</m:t>
                        </m:r>
                      </m:e>
                      <m:sub>
                        <m:r>
                          <a:rPr lang="en-US" altLang="zh-CN" sz="1800" b="1" i="1" dirty="0" smtClean="0">
                            <a:solidFill>
                              <a:srgbClr val="FF0000"/>
                            </a:solidFill>
                            <a:latin typeface="Cambria Math" panose="02040503050406030204" pitchFamily="18" charset="0"/>
                          </a:rPr>
                          <m:t>𝟐</m:t>
                        </m:r>
                      </m:sub>
                    </m:sSub>
                    <m:r>
                      <a:rPr lang="en-US" altLang="zh-CN" sz="1800" b="1" i="1" dirty="0" smtClean="0">
                        <a:solidFill>
                          <a:srgbClr val="FF0000"/>
                        </a:solidFill>
                        <a:latin typeface="Cambria Math" panose="02040503050406030204" pitchFamily="18" charset="0"/>
                      </a:rPr>
                      <m:t>,…,</m:t>
                    </m:r>
                    <m:sSub>
                      <m:sSubPr>
                        <m:ctrlPr>
                          <a:rPr lang="en-US" altLang="zh-CN" sz="1800" b="1" i="1" dirty="0">
                            <a:solidFill>
                              <a:srgbClr val="FF0000"/>
                            </a:solidFill>
                            <a:latin typeface="Cambria Math" panose="02040503050406030204" pitchFamily="18" charset="0"/>
                          </a:rPr>
                        </m:ctrlPr>
                      </m:sSubPr>
                      <m:e>
                        <m:r>
                          <a:rPr lang="en-US" altLang="zh-CN" sz="1800" b="1" i="1" dirty="0">
                            <a:solidFill>
                              <a:srgbClr val="FF0000"/>
                            </a:solidFill>
                            <a:latin typeface="Cambria Math" panose="02040503050406030204" pitchFamily="18" charset="0"/>
                          </a:rPr>
                          <m:t>𝑨</m:t>
                        </m:r>
                      </m:e>
                      <m:sub>
                        <m:r>
                          <a:rPr lang="en-US" altLang="zh-CN" sz="1800" b="1" i="1" dirty="0" smtClean="0">
                            <a:solidFill>
                              <a:srgbClr val="FF0000"/>
                            </a:solidFill>
                            <a:latin typeface="Cambria Math" panose="02040503050406030204" pitchFamily="18" charset="0"/>
                          </a:rPr>
                          <m:t>𝒏</m:t>
                        </m:r>
                      </m:sub>
                    </m:sSub>
                    <m:r>
                      <a:rPr lang="en-US" altLang="zh-CN" sz="1800" b="1" i="1" dirty="0">
                        <a:solidFill>
                          <a:srgbClr val="FF0000"/>
                        </a:solidFill>
                        <a:latin typeface="Cambria Math" panose="02040503050406030204" pitchFamily="18" charset="0"/>
                      </a:rPr>
                      <m:t> </m:t>
                    </m:r>
                    <m:sSub>
                      <m:sSubPr>
                        <m:ctrlPr>
                          <a:rPr lang="en-US" altLang="zh-CN" sz="1800" b="1" i="1" dirty="0">
                            <a:solidFill>
                              <a:srgbClr val="FF0000"/>
                            </a:solidFill>
                            <a:latin typeface="Cambria Math" panose="02040503050406030204" pitchFamily="18" charset="0"/>
                          </a:rPr>
                        </m:ctrlPr>
                      </m:sSubPr>
                      <m:e>
                        <m:r>
                          <a:rPr lang="en-US" altLang="zh-CN" sz="1800" b="1" i="1" dirty="0">
                            <a:solidFill>
                              <a:srgbClr val="FF0000"/>
                            </a:solidFill>
                            <a:latin typeface="Cambria Math" panose="02040503050406030204" pitchFamily="18" charset="0"/>
                          </a:rPr>
                          <m:t>𝑫</m:t>
                        </m:r>
                      </m:e>
                      <m:sub>
                        <m:r>
                          <a:rPr lang="en-US" altLang="zh-CN" sz="1800" b="1" i="1" dirty="0" smtClean="0">
                            <a:solidFill>
                              <a:srgbClr val="FF0000"/>
                            </a:solidFill>
                            <a:latin typeface="Cambria Math" panose="02040503050406030204" pitchFamily="18" charset="0"/>
                          </a:rPr>
                          <m:t>𝒏</m:t>
                        </m:r>
                      </m:sub>
                    </m:sSub>
                    <m:r>
                      <a:rPr lang="en-US" altLang="zh-CN" sz="1800" b="1" i="0" dirty="0" smtClean="0">
                        <a:solidFill>
                          <a:srgbClr val="FF0000"/>
                        </a:solidFill>
                        <a:latin typeface="Cambria Math" panose="02040503050406030204" pitchFamily="18" charset="0"/>
                      </a:rPr>
                      <m:t>, </m:t>
                    </m:r>
                  </m:oMath>
                </a14:m>
                <a:endParaRPr lang="en-US" altLang="zh-CN" sz="1800" b="1" i="0" dirty="0">
                  <a:solidFill>
                    <a:srgbClr val="FF0000"/>
                  </a:solidFill>
                  <a:latin typeface="Comic Sans MS" pitchFamily="66" charset="0"/>
                </a:endParaRPr>
              </a:p>
              <a:p>
                <a:pPr marL="0" indent="0">
                  <a:buNone/>
                </a:pPr>
                <a14:m>
                  <m:oMathPara xmlns:m="http://schemas.openxmlformats.org/officeDocument/2006/math">
                    <m:oMathParaPr>
                      <m:jc m:val="centerGroup"/>
                    </m:oMathParaPr>
                    <m:oMath xmlns:m="http://schemas.openxmlformats.org/officeDocument/2006/math">
                      <m:d>
                        <m:dPr>
                          <m:ctrlPr>
                            <a:rPr lang="en-US" altLang="zh-CN" sz="1800" b="1" i="1" dirty="0" smtClean="0">
                              <a:solidFill>
                                <a:srgbClr val="FF0000"/>
                              </a:solidFill>
                              <a:latin typeface="Cambria Math" panose="02040503050406030204" pitchFamily="18" charset="0"/>
                            </a:rPr>
                          </m:ctrlPr>
                        </m:dPr>
                        <m:e>
                          <m:sSub>
                            <m:sSubPr>
                              <m:ctrlPr>
                                <a:rPr lang="en-US" altLang="zh-CN" sz="1800" b="1" i="1" dirty="0" smtClean="0">
                                  <a:solidFill>
                                    <a:srgbClr val="FF0000"/>
                                  </a:solidFill>
                                  <a:latin typeface="Cambria Math" panose="02040503050406030204" pitchFamily="18" charset="0"/>
                                </a:rPr>
                              </m:ctrlPr>
                            </m:sSubPr>
                            <m:e>
                              <m:r>
                                <a:rPr lang="en-US" altLang="zh-CN" sz="1800" b="1" i="1" dirty="0" smtClean="0">
                                  <a:solidFill>
                                    <a:srgbClr val="FF0000"/>
                                  </a:solidFill>
                                  <a:latin typeface="Cambria Math" panose="02040503050406030204" pitchFamily="18" charset="0"/>
                                </a:rPr>
                                <m:t>𝒊𝒏𝒕𝒆𝒈𝒓𝒊𝒕𝒚</m:t>
                              </m:r>
                              <m:r>
                                <a:rPr lang="en-US" altLang="zh-CN" sz="1800" b="1" i="1" dirty="0" smtClean="0">
                                  <a:solidFill>
                                    <a:srgbClr val="FF0000"/>
                                  </a:solidFill>
                                  <a:latin typeface="Cambria Math" panose="02040503050406030204" pitchFamily="18" charset="0"/>
                                </a:rPr>
                                <m:t>_</m:t>
                              </m:r>
                              <m:r>
                                <a:rPr lang="en-US" altLang="zh-CN" sz="1800" b="1" i="1" dirty="0" smtClean="0">
                                  <a:solidFill>
                                    <a:srgbClr val="FF0000"/>
                                  </a:solidFill>
                                  <a:latin typeface="Cambria Math" panose="02040503050406030204" pitchFamily="18" charset="0"/>
                                </a:rPr>
                                <m:t>𝒄𝒐𝒏𝒔𝒕𝒓𝒂𝒊𝒏𝒕</m:t>
                              </m:r>
                            </m:e>
                            <m:sub>
                              <m:r>
                                <a:rPr lang="en-US" altLang="zh-CN" sz="1800" b="1" i="1" dirty="0" smtClean="0">
                                  <a:solidFill>
                                    <a:srgbClr val="FF0000"/>
                                  </a:solidFill>
                                  <a:latin typeface="Cambria Math" panose="02040503050406030204" pitchFamily="18" charset="0"/>
                                </a:rPr>
                                <m:t>𝟏</m:t>
                              </m:r>
                            </m:sub>
                          </m:sSub>
                        </m:e>
                      </m:d>
                      <m:r>
                        <a:rPr lang="en-US" altLang="zh-CN" sz="1800" b="1" i="0" dirty="0" smtClean="0">
                          <a:solidFill>
                            <a:srgbClr val="FF0000"/>
                          </a:solidFill>
                          <a:latin typeface="Cambria Math" panose="02040503050406030204" pitchFamily="18" charset="0"/>
                        </a:rPr>
                        <m:t>,…,(</m:t>
                      </m:r>
                      <m:sSub>
                        <m:sSubPr>
                          <m:ctrlPr>
                            <a:rPr lang="en-US" altLang="zh-CN" sz="1800" b="1" i="1" dirty="0">
                              <a:solidFill>
                                <a:srgbClr val="FF0000"/>
                              </a:solidFill>
                              <a:latin typeface="Cambria Math" panose="02040503050406030204" pitchFamily="18" charset="0"/>
                            </a:rPr>
                          </m:ctrlPr>
                        </m:sSubPr>
                        <m:e>
                          <m:r>
                            <a:rPr lang="en-US" altLang="zh-CN" sz="1800" b="1" i="1" dirty="0">
                              <a:solidFill>
                                <a:srgbClr val="FF0000"/>
                              </a:solidFill>
                              <a:latin typeface="Cambria Math" panose="02040503050406030204" pitchFamily="18" charset="0"/>
                            </a:rPr>
                            <m:t>𝒊𝒏𝒕𝒆𝒈𝒓𝒊𝒕</m:t>
                          </m:r>
                          <m:r>
                            <a:rPr lang="en-US" altLang="zh-CN" sz="1800" b="1" i="1" dirty="0" smtClean="0">
                              <a:solidFill>
                                <a:srgbClr val="FF0000"/>
                              </a:solidFill>
                              <a:latin typeface="Cambria Math" panose="02040503050406030204" pitchFamily="18" charset="0"/>
                            </a:rPr>
                            <m:t>𝒚</m:t>
                          </m:r>
                          <m:r>
                            <a:rPr lang="en-US" altLang="zh-CN" sz="1800" b="1" i="1" dirty="0" smtClean="0">
                              <a:solidFill>
                                <a:srgbClr val="FF0000"/>
                              </a:solidFill>
                              <a:latin typeface="Cambria Math" panose="02040503050406030204" pitchFamily="18" charset="0"/>
                            </a:rPr>
                            <m:t>_</m:t>
                          </m:r>
                          <m:r>
                            <a:rPr lang="en-US" altLang="zh-CN" sz="1800" b="1" i="1" dirty="0" smtClean="0">
                              <a:solidFill>
                                <a:srgbClr val="FF0000"/>
                              </a:solidFill>
                              <a:latin typeface="Cambria Math" panose="02040503050406030204" pitchFamily="18" charset="0"/>
                            </a:rPr>
                            <m:t>𝒄𝒐𝒏𝒔𝒕𝒓𝒂𝒊𝒏𝒕</m:t>
                          </m:r>
                        </m:e>
                        <m:sub>
                          <m:r>
                            <a:rPr lang="en-US" altLang="zh-CN" sz="1800" b="1" i="1" dirty="0" smtClean="0">
                              <a:solidFill>
                                <a:srgbClr val="FF0000"/>
                              </a:solidFill>
                              <a:latin typeface="Cambria Math" panose="02040503050406030204" pitchFamily="18" charset="0"/>
                            </a:rPr>
                            <m:t>𝒌</m:t>
                          </m:r>
                        </m:sub>
                      </m:sSub>
                      <m:r>
                        <a:rPr lang="en-US" altLang="zh-CN" sz="1800" b="1" i="0" dirty="0" smtClean="0">
                          <a:solidFill>
                            <a:srgbClr val="FF0000"/>
                          </a:solidFill>
                          <a:latin typeface="Cambria Math" panose="02040503050406030204" pitchFamily="18" charset="0"/>
                        </a:rPr>
                        <m:t>))</m:t>
                      </m:r>
                    </m:oMath>
                  </m:oMathPara>
                </a14:m>
                <a:endParaRPr lang="en-US" altLang="zh-CN" sz="1800" b="1" dirty="0">
                  <a:solidFill>
                    <a:srgbClr val="FF0000"/>
                  </a:solidFill>
                  <a:latin typeface="Comic Sans MS" pitchFamily="66" charset="0"/>
                </a:endParaRPr>
              </a:p>
              <a:p>
                <a:pPr lvl="1"/>
                <a14:m>
                  <m:oMath xmlns:m="http://schemas.openxmlformats.org/officeDocument/2006/math">
                    <m:r>
                      <a:rPr lang="en-US" altLang="zh-CN" sz="1800" b="1" i="1" smtClean="0">
                        <a:solidFill>
                          <a:srgbClr val="FF0000"/>
                        </a:solidFill>
                        <a:latin typeface="Cambria Math" panose="02040503050406030204" pitchFamily="18" charset="0"/>
                      </a:rPr>
                      <m:t>𝒓</m:t>
                    </m:r>
                  </m:oMath>
                </a14:m>
                <a:r>
                  <a:rPr lang="en-US" altLang="zh-CN" sz="1800" dirty="0">
                    <a:latin typeface="Comic Sans MS" pitchFamily="66" charset="0"/>
                  </a:rPr>
                  <a:t> is the name of the relation</a:t>
                </a:r>
              </a:p>
              <a:p>
                <a:pPr lvl="1"/>
                <a:r>
                  <a:rPr lang="en-US" altLang="zh-CN" sz="1800" dirty="0">
                    <a:latin typeface="Comic Sans MS" pitchFamily="66" charset="0"/>
                  </a:rPr>
                  <a:t>Each </a:t>
                </a:r>
                <a14:m>
                  <m:oMath xmlns:m="http://schemas.openxmlformats.org/officeDocument/2006/math">
                    <m:sSub>
                      <m:sSubPr>
                        <m:ctrlPr>
                          <a:rPr lang="en-US" altLang="zh-CN" sz="1800" b="1" i="1" smtClean="0">
                            <a:solidFill>
                              <a:srgbClr val="FF0000"/>
                            </a:solidFill>
                            <a:latin typeface="Cambria Math" panose="02040503050406030204" pitchFamily="18" charset="0"/>
                          </a:rPr>
                        </m:ctrlPr>
                      </m:sSubPr>
                      <m:e>
                        <m:r>
                          <a:rPr lang="en-US" altLang="zh-CN" sz="1800" b="1" i="1" smtClean="0">
                            <a:solidFill>
                              <a:srgbClr val="FF0000"/>
                            </a:solidFill>
                            <a:latin typeface="Cambria Math" panose="02040503050406030204" pitchFamily="18" charset="0"/>
                          </a:rPr>
                          <m:t>𝑨</m:t>
                        </m:r>
                      </m:e>
                      <m:sub>
                        <m:r>
                          <a:rPr lang="en-US" altLang="zh-CN" sz="1800" b="1" i="1" smtClean="0">
                            <a:solidFill>
                              <a:srgbClr val="FF0000"/>
                            </a:solidFill>
                            <a:latin typeface="Cambria Math" panose="02040503050406030204" pitchFamily="18" charset="0"/>
                          </a:rPr>
                          <m:t>𝒊</m:t>
                        </m:r>
                      </m:sub>
                    </m:sSub>
                  </m:oMath>
                </a14:m>
                <a:r>
                  <a:rPr lang="en-US" altLang="zh-CN" sz="1800" b="1" dirty="0">
                    <a:latin typeface="Comic Sans MS" pitchFamily="66" charset="0"/>
                  </a:rPr>
                  <a:t> </a:t>
                </a:r>
                <a:r>
                  <a:rPr lang="en-US" altLang="zh-CN" sz="1800" dirty="0">
                    <a:latin typeface="Comic Sans MS" pitchFamily="66" charset="0"/>
                  </a:rPr>
                  <a:t>is an attribute name in the schema of relation </a:t>
                </a:r>
                <a14:m>
                  <m:oMath xmlns:m="http://schemas.openxmlformats.org/officeDocument/2006/math">
                    <m:r>
                      <a:rPr lang="en-US" altLang="zh-CN" sz="1800" b="1" i="1" smtClean="0">
                        <a:solidFill>
                          <a:srgbClr val="FF0000"/>
                        </a:solidFill>
                        <a:latin typeface="Cambria Math" panose="02040503050406030204" pitchFamily="18" charset="0"/>
                      </a:rPr>
                      <m:t>𝒓</m:t>
                    </m:r>
                  </m:oMath>
                </a14:m>
                <a:endParaRPr lang="en-US" altLang="zh-CN" sz="1800" b="1" dirty="0">
                  <a:solidFill>
                    <a:srgbClr val="FF0000"/>
                  </a:solidFill>
                  <a:latin typeface="Comic Sans MS" pitchFamily="66" charset="0"/>
                </a:endParaRPr>
              </a:p>
              <a:p>
                <a:pPr lvl="1"/>
                <a14:m>
                  <m:oMath xmlns:m="http://schemas.openxmlformats.org/officeDocument/2006/math">
                    <m:sSub>
                      <m:sSubPr>
                        <m:ctrlPr>
                          <a:rPr lang="en-US" altLang="zh-CN" sz="1800" b="1" i="1" smtClean="0">
                            <a:solidFill>
                              <a:srgbClr val="FF0000"/>
                            </a:solidFill>
                            <a:latin typeface="Cambria Math" panose="02040503050406030204" pitchFamily="18" charset="0"/>
                          </a:rPr>
                        </m:ctrlPr>
                      </m:sSubPr>
                      <m:e>
                        <m:r>
                          <a:rPr lang="en-US" altLang="zh-CN" sz="1800" b="1" i="1" smtClean="0">
                            <a:solidFill>
                              <a:srgbClr val="FF0000"/>
                            </a:solidFill>
                            <a:latin typeface="Cambria Math" panose="02040503050406030204" pitchFamily="18" charset="0"/>
                          </a:rPr>
                          <m:t>𝑫</m:t>
                        </m:r>
                      </m:e>
                      <m:sub>
                        <m:r>
                          <a:rPr lang="en-US" altLang="zh-CN" sz="1800" b="1" i="1">
                            <a:solidFill>
                              <a:srgbClr val="FF0000"/>
                            </a:solidFill>
                            <a:latin typeface="Cambria Math" panose="02040503050406030204" pitchFamily="18" charset="0"/>
                          </a:rPr>
                          <m:t>𝒊</m:t>
                        </m:r>
                      </m:sub>
                    </m:sSub>
                  </m:oMath>
                </a14:m>
                <a:r>
                  <a:rPr lang="en-US" altLang="zh-CN" sz="1800" b="1" dirty="0">
                    <a:latin typeface="Comic Sans MS" pitchFamily="66" charset="0"/>
                  </a:rPr>
                  <a:t> </a:t>
                </a:r>
                <a:r>
                  <a:rPr lang="en-US" altLang="zh-CN" sz="1800" dirty="0">
                    <a:latin typeface="Comic Sans MS" pitchFamily="66" charset="0"/>
                  </a:rPr>
                  <a:t>is the data type of values in the domain of attribute </a:t>
                </a:r>
                <a14:m>
                  <m:oMath xmlns:m="http://schemas.openxmlformats.org/officeDocument/2006/math">
                    <m:sSub>
                      <m:sSubPr>
                        <m:ctrlPr>
                          <a:rPr lang="en-US" altLang="zh-CN" sz="1800" b="1" i="1" smtClean="0">
                            <a:solidFill>
                              <a:srgbClr val="FF0000"/>
                            </a:solidFill>
                            <a:latin typeface="Cambria Math" panose="02040503050406030204" pitchFamily="18" charset="0"/>
                          </a:rPr>
                        </m:ctrlPr>
                      </m:sSubPr>
                      <m:e>
                        <m:r>
                          <a:rPr lang="en-US" altLang="zh-CN" sz="1800" b="1" i="1">
                            <a:solidFill>
                              <a:srgbClr val="FF0000"/>
                            </a:solidFill>
                            <a:latin typeface="Cambria Math" panose="02040503050406030204" pitchFamily="18" charset="0"/>
                          </a:rPr>
                          <m:t>𝑨</m:t>
                        </m:r>
                      </m:e>
                      <m:sub>
                        <m:r>
                          <a:rPr lang="en-US" altLang="zh-CN" sz="1800" b="1" i="1">
                            <a:solidFill>
                              <a:srgbClr val="FF0000"/>
                            </a:solidFill>
                            <a:latin typeface="Cambria Math" panose="02040503050406030204" pitchFamily="18" charset="0"/>
                          </a:rPr>
                          <m:t>𝒊</m:t>
                        </m:r>
                      </m:sub>
                    </m:sSub>
                  </m:oMath>
                </a14:m>
                <a:endParaRPr lang="en-US" altLang="zh-CN" sz="1800" b="1" dirty="0">
                  <a:latin typeface="Comic Sans MS" pitchFamily="66" charset="0"/>
                </a:endParaRPr>
              </a:p>
              <a:p>
                <a:r>
                  <a:rPr lang="en-US" altLang="zh-CN" sz="2000" dirty="0">
                    <a:latin typeface="Comic Sans MS" pitchFamily="66" charset="0"/>
                  </a:rPr>
                  <a:t>Example: </a:t>
                </a:r>
              </a:p>
              <a:p>
                <a:pPr marL="0" indent="0">
                  <a:buNone/>
                </a:pPr>
                <a:r>
                  <a:rPr lang="en-US" altLang="zh-CN" sz="2000" dirty="0">
                    <a:latin typeface="Comic Sans MS" pitchFamily="66" charset="0"/>
                  </a:rPr>
                  <a:t>	</a:t>
                </a:r>
                <a:r>
                  <a:rPr lang="en-US" altLang="zh-CN" sz="1800" b="1" i="1" dirty="0">
                    <a:solidFill>
                      <a:srgbClr val="3333FF"/>
                    </a:solidFill>
                    <a:latin typeface="Comic Sans MS" pitchFamily="66" charset="0"/>
                    <a:cs typeface="Times New Roman" panose="02020603050405020304" pitchFamily="18" charset="0"/>
                  </a:rPr>
                  <a:t>create table</a:t>
                </a:r>
                <a:r>
                  <a:rPr lang="en-US" altLang="zh-CN" sz="1800" i="1" dirty="0">
                    <a:solidFill>
                      <a:srgbClr val="3333FF"/>
                    </a:solidFill>
                    <a:latin typeface="Comic Sans MS" pitchFamily="66" charset="0"/>
                    <a:cs typeface="Times New Roman" panose="02020603050405020304" pitchFamily="18" charset="0"/>
                  </a:rPr>
                  <a:t> </a:t>
                </a:r>
                <a:r>
                  <a:rPr lang="en-US" altLang="zh-CN" sz="1800" i="1" dirty="0">
                    <a:latin typeface="Comic Sans MS" pitchFamily="66" charset="0"/>
                    <a:cs typeface="Times New Roman" panose="02020603050405020304" pitchFamily="18" charset="0"/>
                  </a:rPr>
                  <a:t>branch</a:t>
                </a:r>
                <a:br>
                  <a:rPr lang="en-US" altLang="zh-CN" sz="1800" i="1" dirty="0">
                    <a:latin typeface="Comic Sans MS" pitchFamily="66" charset="0"/>
                    <a:cs typeface="Times New Roman" panose="02020603050405020304" pitchFamily="18" charset="0"/>
                  </a:rPr>
                </a:br>
                <a:r>
                  <a:rPr lang="en-US" altLang="zh-CN" sz="1800" i="1" dirty="0">
                    <a:latin typeface="Comic Sans MS" pitchFamily="66" charset="0"/>
                    <a:cs typeface="Times New Roman" panose="02020603050405020304" pitchFamily="18" charset="0"/>
                  </a:rPr>
                  <a:t>	   (</a:t>
                </a:r>
                <a:r>
                  <a:rPr lang="en-US" altLang="zh-CN" sz="1800" i="1" dirty="0" err="1">
                    <a:latin typeface="Comic Sans MS" pitchFamily="66" charset="0"/>
                    <a:cs typeface="Times New Roman" panose="02020603050405020304" pitchFamily="18" charset="0"/>
                  </a:rPr>
                  <a:t>branch_name</a:t>
                </a:r>
                <a:r>
                  <a:rPr lang="en-US" altLang="zh-CN" sz="1800" i="1" dirty="0">
                    <a:latin typeface="Comic Sans MS" pitchFamily="66" charset="0"/>
                    <a:cs typeface="Times New Roman" panose="02020603050405020304" pitchFamily="18" charset="0"/>
                  </a:rPr>
                  <a:t>     char(15) </a:t>
                </a:r>
                <a:r>
                  <a:rPr lang="en-US" altLang="zh-CN" sz="1800" b="1" i="1" dirty="0">
                    <a:solidFill>
                      <a:srgbClr val="FF0000"/>
                    </a:solidFill>
                    <a:latin typeface="Comic Sans MS" pitchFamily="66" charset="0"/>
                    <a:cs typeface="Times New Roman" panose="02020603050405020304" pitchFamily="18" charset="0"/>
                  </a:rPr>
                  <a:t>not null</a:t>
                </a:r>
                <a:r>
                  <a:rPr lang="en-US" altLang="zh-CN" sz="1800" i="1" dirty="0">
                    <a:latin typeface="Comic Sans MS" pitchFamily="66" charset="0"/>
                    <a:cs typeface="Times New Roman" panose="02020603050405020304" pitchFamily="18" charset="0"/>
                  </a:rPr>
                  <a:t>,</a:t>
                </a:r>
                <a:br>
                  <a:rPr lang="en-US" altLang="zh-CN" sz="1800" i="1" dirty="0">
                    <a:latin typeface="Comic Sans MS" pitchFamily="66" charset="0"/>
                    <a:cs typeface="Times New Roman" panose="02020603050405020304" pitchFamily="18" charset="0"/>
                  </a:rPr>
                </a:br>
                <a:r>
                  <a:rPr lang="en-US" altLang="zh-CN" sz="1800" i="1" dirty="0">
                    <a:latin typeface="Comic Sans MS" pitchFamily="66" charset="0"/>
                    <a:cs typeface="Times New Roman" panose="02020603050405020304" pitchFamily="18" charset="0"/>
                  </a:rPr>
                  <a:t>	    </a:t>
                </a:r>
                <a:r>
                  <a:rPr lang="en-US" altLang="zh-CN" sz="1800" i="1" err="1">
                    <a:latin typeface="Comic Sans MS" pitchFamily="66" charset="0"/>
                    <a:cs typeface="Times New Roman" panose="02020603050405020304" pitchFamily="18" charset="0"/>
                  </a:rPr>
                  <a:t>branch_city</a:t>
                </a:r>
                <a:r>
                  <a:rPr lang="en-US" altLang="zh-CN" sz="1800" i="1">
                    <a:latin typeface="Comic Sans MS" pitchFamily="66" charset="0"/>
                    <a:cs typeface="Times New Roman" panose="02020603050405020304" pitchFamily="18" charset="0"/>
                  </a:rPr>
                  <a:t>       char(30</a:t>
                </a:r>
                <a:r>
                  <a:rPr lang="en-US" altLang="zh-CN" sz="1800" i="1" dirty="0">
                    <a:latin typeface="Comic Sans MS" pitchFamily="66" charset="0"/>
                    <a:cs typeface="Times New Roman" panose="02020603050405020304" pitchFamily="18" charset="0"/>
                  </a:rPr>
                  <a:t>),</a:t>
                </a:r>
                <a:br>
                  <a:rPr lang="en-US" altLang="zh-CN" sz="1800" i="1" dirty="0">
                    <a:latin typeface="Comic Sans MS" pitchFamily="66" charset="0"/>
                    <a:cs typeface="Times New Roman" panose="02020603050405020304" pitchFamily="18" charset="0"/>
                  </a:rPr>
                </a:br>
                <a:r>
                  <a:rPr lang="en-US" altLang="zh-CN" sz="1800" i="1">
                    <a:latin typeface="Comic Sans MS" pitchFamily="66" charset="0"/>
                    <a:cs typeface="Times New Roman" panose="02020603050405020304" pitchFamily="18" charset="0"/>
                  </a:rPr>
                  <a:t>                 assets</a:t>
                </a:r>
                <a:r>
                  <a:rPr lang="en-US" altLang="zh-CN" sz="1800" i="1" dirty="0">
                    <a:latin typeface="Comic Sans MS" pitchFamily="66" charset="0"/>
                    <a:cs typeface="Times New Roman" panose="02020603050405020304" pitchFamily="18" charset="0"/>
                  </a:rPr>
                  <a:t>	</a:t>
                </a:r>
                <a:r>
                  <a:rPr lang="en-US" altLang="zh-CN" sz="1800" i="1">
                    <a:latin typeface="Comic Sans MS" pitchFamily="66" charset="0"/>
                    <a:cs typeface="Times New Roman" panose="02020603050405020304" pitchFamily="18" charset="0"/>
                  </a:rPr>
                  <a:t>   integer</a:t>
                </a:r>
                <a:r>
                  <a:rPr lang="en-US" altLang="zh-CN" sz="1800" i="1" dirty="0">
                    <a:latin typeface="Comic Sans MS" pitchFamily="66" charset="0"/>
                    <a:cs typeface="Times New Roman" panose="02020603050405020304" pitchFamily="18" charset="0"/>
                  </a:rPr>
                  <a:t>)</a:t>
                </a:r>
                <a:endParaRPr lang="zh-CN" altLang="en-US" sz="1800" i="1" dirty="0">
                  <a:latin typeface="Comic Sans MS" pitchFamily="66" charset="0"/>
                  <a:cs typeface="Times New Roman" panose="02020603050405020304" pitchFamily="18" charset="0"/>
                </a:endParaRPr>
              </a:p>
            </p:txBody>
          </p:sp>
        </mc:Choice>
        <mc:Fallback xmlns="">
          <p:sp>
            <p:nvSpPr>
              <p:cNvPr id="3" name="内容占位符 2">
                <a:extLst>
                  <a:ext uri="{FF2B5EF4-FFF2-40B4-BE49-F238E27FC236}">
                    <a16:creationId xmlns="" xmlns:a16="http://schemas.microsoft.com/office/drawing/2014/main" xmlns:a14="http://schemas.microsoft.com/office/drawing/2010/main" id="{900BCDC1-775F-45A8-B772-EDC96C353A45}"/>
                  </a:ext>
                </a:extLst>
              </p:cNvPr>
              <p:cNvSpPr>
                <a:spLocks noGrp="1" noRot="1" noChangeAspect="1" noMove="1" noResize="1" noEditPoints="1" noAdjustHandles="1" noChangeArrowheads="1" noChangeShapeType="1" noTextEdit="1"/>
              </p:cNvSpPr>
              <p:nvPr>
                <p:ph idx="1"/>
              </p:nvPr>
            </p:nvSpPr>
            <p:spPr>
              <a:xfrm>
                <a:off x="251520" y="789553"/>
                <a:ext cx="8640960" cy="3805070"/>
              </a:xfrm>
              <a:blipFill rotWithShape="1">
                <a:blip r:embed="rId2"/>
                <a:stretch>
                  <a:fillRect l="-987" t="-208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947219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 calcmode="lin" valueType="num">
                                      <p:cBhvr additive="base">
                                        <p:cTn id="1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051281-D0EB-4F3F-940E-D166E0AEC0FE}"/>
              </a:ext>
            </a:extLst>
          </p:cNvPr>
          <p:cNvSpPr>
            <a:spLocks noGrp="1"/>
          </p:cNvSpPr>
          <p:nvPr>
            <p:ph type="title"/>
          </p:nvPr>
        </p:nvSpPr>
        <p:spPr/>
        <p:txBody>
          <a:bodyPr/>
          <a:lstStyle/>
          <a:p>
            <a:pPr algn="ctr"/>
            <a:r>
              <a:rPr lang="en-US" altLang="zh-CN" dirty="0">
                <a:latin typeface="Comic Sans MS" pitchFamily="66" charset="0"/>
              </a:rPr>
              <a:t>Integrity Constraints in Creating Tables</a:t>
            </a:r>
            <a:endParaRPr lang="zh-CN" altLang="en-US" dirty="0">
              <a:latin typeface="Comic Sans MS" pitchFamily="66"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75E8AA4-C872-44F3-A630-20A61B9036F4}"/>
                  </a:ext>
                </a:extLst>
              </p:cNvPr>
              <p:cNvSpPr>
                <a:spLocks noGrp="1"/>
              </p:cNvSpPr>
              <p:nvPr>
                <p:ph idx="1"/>
              </p:nvPr>
            </p:nvSpPr>
            <p:spPr>
              <a:xfrm>
                <a:off x="251520" y="699542"/>
                <a:ext cx="8784976" cy="3960440"/>
              </a:xfrm>
            </p:spPr>
            <p:txBody>
              <a:bodyPr/>
              <a:lstStyle/>
              <a:p>
                <a:r>
                  <a:rPr lang="en-US" altLang="zh-CN" sz="2000" b="1" dirty="0">
                    <a:solidFill>
                      <a:srgbClr val="FF0000"/>
                    </a:solidFill>
                    <a:latin typeface="Comic Sans MS" pitchFamily="66" charset="0"/>
                  </a:rPr>
                  <a:t>not null</a:t>
                </a:r>
              </a:p>
              <a:p>
                <a:r>
                  <a:rPr lang="en-US" altLang="zh-CN" sz="2000" b="1" dirty="0">
                    <a:solidFill>
                      <a:srgbClr val="FF0000"/>
                    </a:solidFill>
                    <a:latin typeface="Comic Sans MS" pitchFamily="66" charset="0"/>
                  </a:rPr>
                  <a:t>primary key (</a:t>
                </a:r>
                <a14:m>
                  <m:oMath xmlns:m="http://schemas.openxmlformats.org/officeDocument/2006/math">
                    <m:sSub>
                      <m:sSubPr>
                        <m:ctrlPr>
                          <a:rPr lang="en-US" altLang="zh-CN" sz="2000" b="1" i="1" smtClean="0">
                            <a:solidFill>
                              <a:srgbClr val="FF0000"/>
                            </a:solidFill>
                            <a:latin typeface="Cambria Math" panose="02040503050406030204" pitchFamily="18" charset="0"/>
                          </a:rPr>
                        </m:ctrlPr>
                      </m:sSubPr>
                      <m:e>
                        <m:r>
                          <a:rPr lang="en-US" altLang="zh-CN" sz="2000" b="1" i="1" smtClean="0">
                            <a:solidFill>
                              <a:srgbClr val="FF0000"/>
                            </a:solidFill>
                            <a:latin typeface="Cambria Math" panose="02040503050406030204" pitchFamily="18" charset="0"/>
                          </a:rPr>
                          <m:t>𝑨</m:t>
                        </m:r>
                      </m:e>
                      <m:sub>
                        <m:r>
                          <a:rPr lang="en-US" altLang="zh-CN" sz="2000" b="1" i="1" smtClean="0">
                            <a:solidFill>
                              <a:srgbClr val="FF0000"/>
                            </a:solidFill>
                            <a:latin typeface="Cambria Math" panose="02040503050406030204" pitchFamily="18" charset="0"/>
                          </a:rPr>
                          <m:t>𝟏</m:t>
                        </m:r>
                      </m:sub>
                    </m:sSub>
                    <m:r>
                      <a:rPr lang="en-US" altLang="zh-CN" sz="2000" b="1" i="1" smtClean="0">
                        <a:solidFill>
                          <a:srgbClr val="FF0000"/>
                        </a:solidFill>
                        <a:latin typeface="Cambria Math" panose="02040503050406030204" pitchFamily="18" charset="0"/>
                      </a:rPr>
                      <m:t>,…,</m:t>
                    </m:r>
                    <m:sSub>
                      <m:sSubPr>
                        <m:ctrlPr>
                          <a:rPr lang="en-US" altLang="zh-CN" sz="2000" b="1" i="1" smtClean="0">
                            <a:solidFill>
                              <a:srgbClr val="FF0000"/>
                            </a:solidFill>
                            <a:latin typeface="Cambria Math" panose="02040503050406030204" pitchFamily="18" charset="0"/>
                          </a:rPr>
                        </m:ctrlPr>
                      </m:sSubPr>
                      <m:e>
                        <m:r>
                          <a:rPr lang="en-US" altLang="zh-CN" sz="2000" b="1" i="1" smtClean="0">
                            <a:solidFill>
                              <a:srgbClr val="FF0000"/>
                            </a:solidFill>
                            <a:latin typeface="Cambria Math" panose="02040503050406030204" pitchFamily="18" charset="0"/>
                          </a:rPr>
                          <m:t>𝑨</m:t>
                        </m:r>
                      </m:e>
                      <m:sub>
                        <m:r>
                          <a:rPr lang="en-US" altLang="zh-CN" sz="2000" b="1" i="1" smtClean="0">
                            <a:solidFill>
                              <a:srgbClr val="FF0000"/>
                            </a:solidFill>
                            <a:latin typeface="Cambria Math" panose="02040503050406030204" pitchFamily="18" charset="0"/>
                          </a:rPr>
                          <m:t>𝒏</m:t>
                        </m:r>
                      </m:sub>
                    </m:sSub>
                  </m:oMath>
                </a14:m>
                <a:r>
                  <a:rPr lang="en-US" altLang="zh-CN" sz="2000" b="1" dirty="0">
                    <a:solidFill>
                      <a:srgbClr val="FF0000"/>
                    </a:solidFill>
                    <a:latin typeface="Comic Sans MS" pitchFamily="66" charset="0"/>
                  </a:rPr>
                  <a:t>)</a:t>
                </a:r>
              </a:p>
              <a:p>
                <a:r>
                  <a:rPr lang="en-US" altLang="zh-CN" sz="2000" b="1" dirty="0">
                    <a:solidFill>
                      <a:srgbClr val="FF0000"/>
                    </a:solidFill>
                    <a:latin typeface="Comic Sans MS" pitchFamily="66" charset="0"/>
                  </a:rPr>
                  <a:t>foreign key (</a:t>
                </a:r>
                <a14:m>
                  <m:oMath xmlns:m="http://schemas.openxmlformats.org/officeDocument/2006/math">
                    <m:sSub>
                      <m:sSubPr>
                        <m:ctrlPr>
                          <a:rPr lang="en-US" altLang="zh-CN" sz="2000" b="1" i="1">
                            <a:solidFill>
                              <a:srgbClr val="FF0000"/>
                            </a:solidFill>
                            <a:latin typeface="Cambria Math" panose="02040503050406030204" pitchFamily="18" charset="0"/>
                          </a:rPr>
                        </m:ctrlPr>
                      </m:sSubPr>
                      <m:e>
                        <m:r>
                          <a:rPr lang="en-US" altLang="zh-CN" sz="2000" b="1" i="1">
                            <a:solidFill>
                              <a:srgbClr val="FF0000"/>
                            </a:solidFill>
                            <a:latin typeface="Cambria Math" panose="02040503050406030204" pitchFamily="18" charset="0"/>
                          </a:rPr>
                          <m:t>𝑨</m:t>
                        </m:r>
                      </m:e>
                      <m:sub>
                        <m:r>
                          <a:rPr lang="en-US" altLang="zh-CN" sz="2000" b="1" i="1" smtClean="0">
                            <a:solidFill>
                              <a:srgbClr val="FF0000"/>
                            </a:solidFill>
                            <a:latin typeface="Cambria Math" panose="02040503050406030204" pitchFamily="18" charset="0"/>
                          </a:rPr>
                          <m:t>𝒌</m:t>
                        </m:r>
                        <m:r>
                          <a:rPr lang="en-US" altLang="zh-CN" sz="2000" b="1" i="1">
                            <a:solidFill>
                              <a:srgbClr val="FF0000"/>
                            </a:solidFill>
                            <a:latin typeface="Cambria Math" panose="02040503050406030204" pitchFamily="18" charset="0"/>
                          </a:rPr>
                          <m:t>𝟏</m:t>
                        </m:r>
                      </m:sub>
                    </m:sSub>
                    <m:r>
                      <a:rPr lang="en-US" altLang="zh-CN" sz="2000" b="1" i="1">
                        <a:solidFill>
                          <a:srgbClr val="FF0000"/>
                        </a:solidFill>
                        <a:latin typeface="Cambria Math" panose="02040503050406030204" pitchFamily="18" charset="0"/>
                      </a:rPr>
                      <m:t>,</m:t>
                    </m:r>
                    <m:sSub>
                      <m:sSubPr>
                        <m:ctrlPr>
                          <a:rPr lang="en-US" altLang="zh-CN" sz="2000" b="1" i="1" smtClean="0">
                            <a:solidFill>
                              <a:srgbClr val="FF0000"/>
                            </a:solidFill>
                            <a:latin typeface="Cambria Math" panose="02040503050406030204" pitchFamily="18" charset="0"/>
                          </a:rPr>
                        </m:ctrlPr>
                      </m:sSubPr>
                      <m:e>
                        <m:r>
                          <a:rPr lang="en-US" altLang="zh-CN" sz="2000" b="1" i="1" smtClean="0">
                            <a:solidFill>
                              <a:srgbClr val="FF0000"/>
                            </a:solidFill>
                            <a:latin typeface="Cambria Math" panose="02040503050406030204" pitchFamily="18" charset="0"/>
                          </a:rPr>
                          <m:t>𝑨</m:t>
                        </m:r>
                      </m:e>
                      <m:sub>
                        <m:r>
                          <a:rPr lang="en-US" altLang="zh-CN" sz="2000" b="1" i="1" smtClean="0">
                            <a:solidFill>
                              <a:srgbClr val="FF0000"/>
                            </a:solidFill>
                            <a:latin typeface="Cambria Math" panose="02040503050406030204" pitchFamily="18" charset="0"/>
                          </a:rPr>
                          <m:t>𝒌</m:t>
                        </m:r>
                        <m:r>
                          <a:rPr lang="en-US" altLang="zh-CN" sz="2000" b="1" i="1" smtClean="0">
                            <a:solidFill>
                              <a:srgbClr val="FF0000"/>
                            </a:solidFill>
                            <a:latin typeface="Cambria Math" panose="02040503050406030204" pitchFamily="18" charset="0"/>
                          </a:rPr>
                          <m:t>𝟐</m:t>
                        </m:r>
                      </m:sub>
                    </m:sSub>
                    <m:r>
                      <a:rPr lang="en-US" altLang="zh-CN" sz="2000" b="1" i="1">
                        <a:solidFill>
                          <a:srgbClr val="FF0000"/>
                        </a:solidFill>
                        <a:latin typeface="Cambria Math" panose="02040503050406030204" pitchFamily="18" charset="0"/>
                      </a:rPr>
                      <m:t>…,</m:t>
                    </m:r>
                    <m:sSub>
                      <m:sSubPr>
                        <m:ctrlPr>
                          <a:rPr lang="en-US" altLang="zh-CN" sz="2000" b="1" i="1">
                            <a:solidFill>
                              <a:srgbClr val="FF0000"/>
                            </a:solidFill>
                            <a:latin typeface="Cambria Math" panose="02040503050406030204" pitchFamily="18" charset="0"/>
                          </a:rPr>
                        </m:ctrlPr>
                      </m:sSubPr>
                      <m:e>
                        <m:r>
                          <a:rPr lang="en-US" altLang="zh-CN" sz="2000" b="1" i="1">
                            <a:solidFill>
                              <a:srgbClr val="FF0000"/>
                            </a:solidFill>
                            <a:latin typeface="Cambria Math" panose="02040503050406030204" pitchFamily="18" charset="0"/>
                          </a:rPr>
                          <m:t>𝑨</m:t>
                        </m:r>
                      </m:e>
                      <m:sub>
                        <m:r>
                          <a:rPr lang="en-US" altLang="zh-CN" sz="2000" b="1" i="1" smtClean="0">
                            <a:solidFill>
                              <a:srgbClr val="FF0000"/>
                            </a:solidFill>
                            <a:latin typeface="Cambria Math" panose="02040503050406030204" pitchFamily="18" charset="0"/>
                          </a:rPr>
                          <m:t>𝒌</m:t>
                        </m:r>
                        <m:r>
                          <a:rPr lang="en-US" altLang="zh-CN" sz="2000" b="1" i="1">
                            <a:solidFill>
                              <a:srgbClr val="FF0000"/>
                            </a:solidFill>
                            <a:latin typeface="Cambria Math" panose="02040503050406030204" pitchFamily="18" charset="0"/>
                          </a:rPr>
                          <m:t>𝒏</m:t>
                        </m:r>
                      </m:sub>
                    </m:sSub>
                  </m:oMath>
                </a14:m>
                <a:r>
                  <a:rPr lang="en-US" altLang="zh-CN" sz="2000" b="1" dirty="0">
                    <a:solidFill>
                      <a:srgbClr val="FF0000"/>
                    </a:solidFill>
                    <a:latin typeface="Comic Sans MS" pitchFamily="66" charset="0"/>
                  </a:rPr>
                  <a:t>) references </a:t>
                </a:r>
                <a14:m>
                  <m:oMath xmlns:m="http://schemas.openxmlformats.org/officeDocument/2006/math">
                    <m:r>
                      <a:rPr lang="en-US" altLang="zh-CN" sz="2000" b="1" i="1" smtClean="0">
                        <a:solidFill>
                          <a:srgbClr val="FF0000"/>
                        </a:solidFill>
                        <a:latin typeface="Cambria Math" panose="02040503050406030204" pitchFamily="18" charset="0"/>
                      </a:rPr>
                      <m:t>𝒔</m:t>
                    </m:r>
                  </m:oMath>
                </a14:m>
                <a:r>
                  <a:rPr lang="en-US" altLang="zh-CN" sz="2000" b="1" dirty="0">
                    <a:solidFill>
                      <a:srgbClr val="FF0000"/>
                    </a:solidFill>
                    <a:latin typeface="Comic Sans MS" pitchFamily="66" charset="0"/>
                  </a:rPr>
                  <a:t> </a:t>
                </a:r>
              </a:p>
              <a:p>
                <a:r>
                  <a:rPr lang="en-US" altLang="zh-CN" sz="2000" b="1" dirty="0">
                    <a:solidFill>
                      <a:srgbClr val="FF0000"/>
                    </a:solidFill>
                    <a:latin typeface="Comic Sans MS" pitchFamily="66" charset="0"/>
                  </a:rPr>
                  <a:t>check (</a:t>
                </a:r>
                <a14:m>
                  <m:oMath xmlns:m="http://schemas.openxmlformats.org/officeDocument/2006/math">
                    <m:r>
                      <a:rPr lang="en-US" altLang="zh-CN" sz="2000" b="1" i="1" smtClean="0">
                        <a:solidFill>
                          <a:srgbClr val="FF0000"/>
                        </a:solidFill>
                        <a:latin typeface="Cambria Math" panose="02040503050406030204" pitchFamily="18" charset="0"/>
                      </a:rPr>
                      <m:t>𝑷</m:t>
                    </m:r>
                  </m:oMath>
                </a14:m>
                <a:r>
                  <a:rPr lang="en-US" altLang="zh-CN" sz="2000" b="1" dirty="0">
                    <a:solidFill>
                      <a:srgbClr val="FF0000"/>
                    </a:solidFill>
                    <a:latin typeface="Comic Sans MS" pitchFamily="66" charset="0"/>
                  </a:rPr>
                  <a:t>), where </a:t>
                </a:r>
                <a14:m>
                  <m:oMath xmlns:m="http://schemas.openxmlformats.org/officeDocument/2006/math">
                    <m:r>
                      <a:rPr lang="en-US" altLang="zh-CN" sz="2000" b="1" i="1">
                        <a:solidFill>
                          <a:srgbClr val="FF0000"/>
                        </a:solidFill>
                        <a:latin typeface="Cambria Math" panose="02040503050406030204" pitchFamily="18" charset="0"/>
                      </a:rPr>
                      <m:t>𝑷</m:t>
                    </m:r>
                  </m:oMath>
                </a14:m>
                <a:r>
                  <a:rPr lang="en-US" altLang="zh-CN" sz="2000" b="1" dirty="0">
                    <a:solidFill>
                      <a:srgbClr val="FF0000"/>
                    </a:solidFill>
                    <a:latin typeface="Comic Sans MS" pitchFamily="66" charset="0"/>
                  </a:rPr>
                  <a:t> is a predicate</a:t>
                </a:r>
              </a:p>
              <a:p>
                <a:pPr marL="0" indent="0">
                  <a:spcBef>
                    <a:spcPts val="0"/>
                  </a:spcBef>
                  <a:buNone/>
                </a:pPr>
                <a:r>
                  <a:rPr lang="en-US" altLang="zh-CN" sz="2000" dirty="0">
                    <a:latin typeface="Comic Sans MS" pitchFamily="66" charset="0"/>
                  </a:rPr>
                  <a:t>        </a:t>
                </a:r>
                <a:r>
                  <a:rPr lang="en-US" altLang="zh-CN" sz="1800" b="1" i="1" dirty="0">
                    <a:solidFill>
                      <a:srgbClr val="3333FF"/>
                    </a:solidFill>
                    <a:latin typeface="Comic Sans MS" pitchFamily="66" charset="0"/>
                  </a:rPr>
                  <a:t>create table</a:t>
                </a:r>
                <a:r>
                  <a:rPr lang="en-US" altLang="zh-CN" sz="1800" i="1" dirty="0">
                    <a:solidFill>
                      <a:srgbClr val="3333FF"/>
                    </a:solidFill>
                    <a:latin typeface="Comic Sans MS" pitchFamily="66" charset="0"/>
                  </a:rPr>
                  <a:t> instructor</a:t>
                </a:r>
                <a:br>
                  <a:rPr lang="en-US" altLang="zh-CN" sz="1800" i="1" dirty="0">
                    <a:solidFill>
                      <a:srgbClr val="3333FF"/>
                    </a:solidFill>
                    <a:latin typeface="Comic Sans MS" pitchFamily="66" charset="0"/>
                  </a:rPr>
                </a:br>
                <a:r>
                  <a:rPr lang="en-US" altLang="zh-CN" sz="1800" i="1" dirty="0">
                    <a:solidFill>
                      <a:srgbClr val="3333FF"/>
                    </a:solidFill>
                    <a:latin typeface="Comic Sans MS" pitchFamily="66" charset="0"/>
                  </a:rPr>
                  <a:t>	(ID	         varchar(5),</a:t>
                </a:r>
                <a:br>
                  <a:rPr lang="en-US" altLang="zh-CN" sz="1800" i="1" dirty="0">
                    <a:solidFill>
                      <a:srgbClr val="3333FF"/>
                    </a:solidFill>
                    <a:latin typeface="Comic Sans MS" pitchFamily="66" charset="0"/>
                  </a:rPr>
                </a:br>
                <a:r>
                  <a:rPr lang="en-US" altLang="zh-CN" sz="1800" i="1" dirty="0">
                    <a:solidFill>
                      <a:srgbClr val="3333FF"/>
                    </a:solidFill>
                    <a:latin typeface="Comic Sans MS" pitchFamily="66" charset="0"/>
                  </a:rPr>
                  <a:t>	 name	         varchar(20) </a:t>
                </a:r>
                <a:r>
                  <a:rPr lang="en-US" altLang="zh-CN" sz="1800" b="1" i="1" dirty="0">
                    <a:solidFill>
                      <a:srgbClr val="FF0000"/>
                    </a:solidFill>
                    <a:latin typeface="Comic Sans MS" pitchFamily="66" charset="0"/>
                  </a:rPr>
                  <a:t>not null</a:t>
                </a:r>
                <a:r>
                  <a:rPr lang="en-US" altLang="zh-CN" sz="1800" i="1" dirty="0">
                    <a:solidFill>
                      <a:srgbClr val="3333FF"/>
                    </a:solidFill>
                    <a:latin typeface="Comic Sans MS" pitchFamily="66" charset="0"/>
                  </a:rPr>
                  <a:t>,</a:t>
                </a:r>
                <a:br>
                  <a:rPr lang="en-US" altLang="zh-CN" sz="1800" i="1" dirty="0">
                    <a:solidFill>
                      <a:srgbClr val="3333FF"/>
                    </a:solidFill>
                    <a:latin typeface="Comic Sans MS" pitchFamily="66" charset="0"/>
                  </a:rPr>
                </a:br>
                <a:r>
                  <a:rPr lang="en-US" altLang="zh-CN" sz="1800" i="1" dirty="0">
                    <a:solidFill>
                      <a:srgbClr val="3333FF"/>
                    </a:solidFill>
                    <a:latin typeface="Comic Sans MS" pitchFamily="66" charset="0"/>
                  </a:rPr>
                  <a:t>	 </a:t>
                </a:r>
                <a:r>
                  <a:rPr lang="en-US" altLang="zh-CN" sz="1800" i="1" dirty="0" err="1">
                    <a:solidFill>
                      <a:srgbClr val="3333FF"/>
                    </a:solidFill>
                    <a:latin typeface="Comic Sans MS" pitchFamily="66" charset="0"/>
                  </a:rPr>
                  <a:t>dept_name</a:t>
                </a:r>
                <a:r>
                  <a:rPr lang="en-US" altLang="zh-CN" sz="1800" i="1" dirty="0">
                    <a:solidFill>
                      <a:srgbClr val="3333FF"/>
                    </a:solidFill>
                    <a:latin typeface="Comic Sans MS" pitchFamily="66" charset="0"/>
                  </a:rPr>
                  <a:t>    varchar(20),</a:t>
                </a:r>
              </a:p>
              <a:p>
                <a:pPr marL="0" indent="0">
                  <a:spcBef>
                    <a:spcPts val="0"/>
                  </a:spcBef>
                  <a:buNone/>
                </a:pPr>
                <a:r>
                  <a:rPr lang="en-US" altLang="zh-CN" sz="1800" i="1" dirty="0">
                    <a:solidFill>
                      <a:srgbClr val="3333FF"/>
                    </a:solidFill>
                    <a:latin typeface="Comic Sans MS" pitchFamily="66" charset="0"/>
                  </a:rPr>
                  <a:t>               salary            numeric(8, 2),</a:t>
                </a:r>
                <a:br>
                  <a:rPr lang="en-US" altLang="zh-CN" sz="1800" i="1" dirty="0">
                    <a:solidFill>
                      <a:srgbClr val="3333FF"/>
                    </a:solidFill>
                    <a:latin typeface="Comic Sans MS" pitchFamily="66" charset="0"/>
                  </a:rPr>
                </a:br>
                <a:r>
                  <a:rPr lang="en-US" altLang="zh-CN" sz="1800" i="1" dirty="0">
                    <a:solidFill>
                      <a:srgbClr val="3333FF"/>
                    </a:solidFill>
                    <a:latin typeface="Comic Sans MS" pitchFamily="66" charset="0"/>
                  </a:rPr>
                  <a:t>	 </a:t>
                </a:r>
                <a:r>
                  <a:rPr lang="en-US" altLang="zh-CN" sz="1800" b="1" i="1" dirty="0">
                    <a:solidFill>
                      <a:srgbClr val="FF0000"/>
                    </a:solidFill>
                    <a:latin typeface="Comic Sans MS" pitchFamily="66" charset="0"/>
                  </a:rPr>
                  <a:t>primary key </a:t>
                </a:r>
                <a:r>
                  <a:rPr lang="en-US" altLang="zh-CN" sz="1800" i="1" dirty="0">
                    <a:solidFill>
                      <a:srgbClr val="3333FF"/>
                    </a:solidFill>
                    <a:latin typeface="Comic Sans MS" pitchFamily="66" charset="0"/>
                  </a:rPr>
                  <a:t>(ID),</a:t>
                </a:r>
                <a:br>
                  <a:rPr lang="en-US" altLang="zh-CN" sz="1800" i="1" dirty="0">
                    <a:solidFill>
                      <a:srgbClr val="3333FF"/>
                    </a:solidFill>
                    <a:latin typeface="Comic Sans MS" pitchFamily="66" charset="0"/>
                  </a:rPr>
                </a:br>
                <a:r>
                  <a:rPr lang="en-US" altLang="zh-CN" sz="1800" i="1" dirty="0">
                    <a:solidFill>
                      <a:srgbClr val="3333FF"/>
                    </a:solidFill>
                    <a:latin typeface="Comic Sans MS" pitchFamily="66" charset="0"/>
                  </a:rPr>
                  <a:t>	 </a:t>
                </a:r>
                <a:r>
                  <a:rPr lang="en-US" altLang="zh-CN" sz="1800" b="1" i="1" dirty="0">
                    <a:solidFill>
                      <a:srgbClr val="FF0000"/>
                    </a:solidFill>
                    <a:latin typeface="Comic Sans MS" pitchFamily="66" charset="0"/>
                  </a:rPr>
                  <a:t>check</a:t>
                </a:r>
                <a:r>
                  <a:rPr lang="en-US" altLang="zh-CN" sz="1800" i="1" dirty="0">
                    <a:solidFill>
                      <a:srgbClr val="3333FF"/>
                    </a:solidFill>
                    <a:latin typeface="Comic Sans MS" pitchFamily="66" charset="0"/>
                  </a:rPr>
                  <a:t> (salary &gt;= 0) )</a:t>
                </a:r>
              </a:p>
              <a:p>
                <a:pPr marL="0" indent="0">
                  <a:buNone/>
                </a:pPr>
                <a:r>
                  <a:rPr lang="en-US" altLang="zh-CN" sz="1600" b="1" dirty="0">
                    <a:latin typeface="Comic Sans MS" pitchFamily="66" charset="0"/>
                  </a:rPr>
                  <a:t>Note:</a:t>
                </a:r>
                <a:r>
                  <a:rPr lang="en-US" altLang="zh-CN" sz="1600" dirty="0">
                    <a:latin typeface="Comic Sans MS" pitchFamily="66" charset="0"/>
                  </a:rPr>
                  <a:t> </a:t>
                </a:r>
                <a:r>
                  <a:rPr lang="en-US" altLang="zh-CN" sz="1600" b="1" dirty="0">
                    <a:solidFill>
                      <a:srgbClr val="C00000"/>
                    </a:solidFill>
                    <a:latin typeface="Comic Sans MS" pitchFamily="66" charset="0"/>
                  </a:rPr>
                  <a:t>Primary key</a:t>
                </a:r>
                <a:r>
                  <a:rPr lang="en-US" altLang="zh-CN" sz="1600" b="1" dirty="0">
                    <a:latin typeface="Comic Sans MS" pitchFamily="66" charset="0"/>
                  </a:rPr>
                  <a:t> </a:t>
                </a:r>
                <a:r>
                  <a:rPr lang="en-US" altLang="zh-CN" sz="1600" dirty="0">
                    <a:latin typeface="Comic Sans MS" pitchFamily="66" charset="0"/>
                  </a:rPr>
                  <a:t>declaration on an attribute automatically ensures </a:t>
                </a:r>
                <a:r>
                  <a:rPr lang="en-US" altLang="zh-CN" sz="1600" b="1" dirty="0">
                    <a:solidFill>
                      <a:srgbClr val="C00000"/>
                    </a:solidFill>
                    <a:latin typeface="Comic Sans MS" pitchFamily="66" charset="0"/>
                  </a:rPr>
                  <a:t>not null</a:t>
                </a:r>
                <a:r>
                  <a:rPr lang="en-US" altLang="zh-CN" sz="1600" b="1" dirty="0">
                    <a:latin typeface="Comic Sans MS" pitchFamily="66" charset="0"/>
                  </a:rPr>
                  <a:t> </a:t>
                </a:r>
                <a:r>
                  <a:rPr lang="en-US" altLang="zh-CN" sz="1600" dirty="0">
                    <a:latin typeface="Comic Sans MS" pitchFamily="66" charset="0"/>
                  </a:rPr>
                  <a:t>and </a:t>
                </a:r>
                <a:r>
                  <a:rPr lang="en-US" altLang="zh-CN" sz="1600" b="1" dirty="0">
                    <a:solidFill>
                      <a:srgbClr val="C00000"/>
                    </a:solidFill>
                    <a:latin typeface="Comic Sans MS" pitchFamily="66" charset="0"/>
                  </a:rPr>
                  <a:t>unique</a:t>
                </a:r>
                <a:r>
                  <a:rPr lang="en-US" altLang="zh-CN" sz="1600" dirty="0">
                    <a:latin typeface="Comic Sans MS" pitchFamily="66" charset="0"/>
                  </a:rPr>
                  <a:t> in SQL-92 onwards, needs to be explicitly stated in SQL-89</a:t>
                </a:r>
              </a:p>
              <a:p>
                <a:endParaRPr lang="zh-CN" altLang="en-US" sz="2000" dirty="0">
                  <a:latin typeface="Comic Sans MS" pitchFamily="66" charset="0"/>
                </a:endParaRPr>
              </a:p>
            </p:txBody>
          </p:sp>
        </mc:Choice>
        <mc:Fallback xmlns="">
          <p:sp>
            <p:nvSpPr>
              <p:cNvPr id="3" name="内容占位符 2">
                <a:extLst>
                  <a:ext uri="{FF2B5EF4-FFF2-40B4-BE49-F238E27FC236}">
                    <a16:creationId xmlns:a16="http://schemas.microsoft.com/office/drawing/2014/main" id="{075E8AA4-C872-44F3-A630-20A61B9036F4}"/>
                  </a:ext>
                </a:extLst>
              </p:cNvPr>
              <p:cNvSpPr>
                <a:spLocks noGrp="1" noRot="1" noChangeAspect="1" noMove="1" noResize="1" noEditPoints="1" noAdjustHandles="1" noChangeArrowheads="1" noChangeShapeType="1" noTextEdit="1"/>
              </p:cNvSpPr>
              <p:nvPr>
                <p:ph idx="1"/>
              </p:nvPr>
            </p:nvSpPr>
            <p:spPr>
              <a:xfrm>
                <a:off x="251520" y="699542"/>
                <a:ext cx="8784976" cy="3960440"/>
              </a:xfrm>
              <a:blipFill>
                <a:blip r:embed="rId2"/>
                <a:stretch>
                  <a:fillRect l="-972" t="-2157" b="-277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1941545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CEEF87-8C15-491E-8E3C-E607D519E789}"/>
              </a:ext>
            </a:extLst>
          </p:cNvPr>
          <p:cNvSpPr>
            <a:spLocks noGrp="1"/>
          </p:cNvSpPr>
          <p:nvPr>
            <p:ph type="title"/>
          </p:nvPr>
        </p:nvSpPr>
        <p:spPr/>
        <p:txBody>
          <a:bodyPr/>
          <a:lstStyle/>
          <a:p>
            <a:pPr algn="ctr"/>
            <a:r>
              <a:rPr lang="en-US" altLang="zh-CN" dirty="0">
                <a:latin typeface="Comic Sans MS" pitchFamily="66" charset="0"/>
              </a:rPr>
              <a:t>Basic Insertion and Deletion of Tuples</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442D035B-3542-441C-ACE1-1BA483415145}"/>
              </a:ext>
            </a:extLst>
          </p:cNvPr>
          <p:cNvSpPr>
            <a:spLocks noGrp="1"/>
          </p:cNvSpPr>
          <p:nvPr>
            <p:ph idx="1"/>
          </p:nvPr>
        </p:nvSpPr>
        <p:spPr>
          <a:xfrm>
            <a:off x="251520" y="699542"/>
            <a:ext cx="8568952" cy="3805070"/>
          </a:xfrm>
        </p:spPr>
        <p:txBody>
          <a:bodyPr/>
          <a:lstStyle/>
          <a:p>
            <a:pPr>
              <a:lnSpc>
                <a:spcPct val="150000"/>
              </a:lnSpc>
            </a:pPr>
            <a:r>
              <a:rPr lang="en-US" altLang="zh-CN" sz="2000" dirty="0">
                <a:latin typeface="Comic Sans MS" pitchFamily="66" charset="0"/>
              </a:rPr>
              <a:t>Newly created table is empty</a:t>
            </a:r>
          </a:p>
          <a:p>
            <a:pPr>
              <a:lnSpc>
                <a:spcPct val="150000"/>
              </a:lnSpc>
            </a:pPr>
            <a:r>
              <a:rPr lang="en-US" altLang="zh-CN" sz="2000" dirty="0">
                <a:latin typeface="Comic Sans MS" pitchFamily="66" charset="0"/>
              </a:rPr>
              <a:t>Add a new tuple to table instructor</a:t>
            </a:r>
          </a:p>
          <a:p>
            <a:pPr marL="0" indent="0">
              <a:lnSpc>
                <a:spcPct val="150000"/>
              </a:lnSpc>
              <a:buNone/>
            </a:pPr>
            <a:r>
              <a:rPr lang="en-US" altLang="zh-CN" sz="2000" dirty="0">
                <a:latin typeface="Comic Sans MS" pitchFamily="66" charset="0"/>
              </a:rPr>
              <a:t>     </a:t>
            </a:r>
            <a:r>
              <a:rPr lang="en-US" altLang="zh-CN" sz="1800" b="1" i="1" dirty="0">
                <a:solidFill>
                  <a:srgbClr val="FF0000"/>
                </a:solidFill>
                <a:latin typeface="Comic Sans MS" pitchFamily="66" charset="0"/>
              </a:rPr>
              <a:t>insert</a:t>
            </a:r>
            <a:r>
              <a:rPr lang="en-US" altLang="zh-CN" sz="1800" i="1" dirty="0">
                <a:solidFill>
                  <a:srgbClr val="FF0000"/>
                </a:solidFill>
                <a:latin typeface="Comic Sans MS" pitchFamily="66" charset="0"/>
              </a:rPr>
              <a:t> </a:t>
            </a:r>
            <a:r>
              <a:rPr lang="en-US" altLang="zh-CN" sz="1800" b="1" i="1" dirty="0">
                <a:solidFill>
                  <a:srgbClr val="FF0000"/>
                </a:solidFill>
                <a:latin typeface="Comic Sans MS" pitchFamily="66" charset="0"/>
              </a:rPr>
              <a:t>into</a:t>
            </a:r>
            <a:r>
              <a:rPr lang="en-US" altLang="zh-CN" sz="1800" i="1" dirty="0">
                <a:solidFill>
                  <a:srgbClr val="FF0000"/>
                </a:solidFill>
                <a:latin typeface="Comic Sans MS" pitchFamily="66" charset="0"/>
              </a:rPr>
              <a:t> instructor </a:t>
            </a:r>
            <a:r>
              <a:rPr lang="en-US" altLang="zh-CN" sz="1800" b="1" i="1" dirty="0">
                <a:solidFill>
                  <a:srgbClr val="FF0000"/>
                </a:solidFill>
                <a:latin typeface="Comic Sans MS" pitchFamily="66" charset="0"/>
              </a:rPr>
              <a:t>values</a:t>
            </a:r>
            <a:r>
              <a:rPr lang="en-US" altLang="zh-CN" sz="1800" i="1" dirty="0">
                <a:solidFill>
                  <a:srgbClr val="FF0000"/>
                </a:solidFill>
                <a:latin typeface="Comic Sans MS" pitchFamily="66" charset="0"/>
              </a:rPr>
              <a:t> (‘10211', ‘Smith’, ‘Computer Science’, 66000)</a:t>
            </a:r>
            <a:endParaRPr lang="en-US" altLang="zh-CN" sz="2000" dirty="0">
              <a:solidFill>
                <a:srgbClr val="FF0000"/>
              </a:solidFill>
              <a:latin typeface="Comic Sans MS" pitchFamily="66" charset="0"/>
            </a:endParaRPr>
          </a:p>
          <a:p>
            <a:pPr lvl="1">
              <a:lnSpc>
                <a:spcPct val="150000"/>
              </a:lnSpc>
            </a:pPr>
            <a:r>
              <a:rPr lang="en-US" altLang="zh-CN" sz="1800" dirty="0">
                <a:latin typeface="Comic Sans MS" pitchFamily="66" charset="0"/>
              </a:rPr>
              <a:t>Insertion fails if any integrity constraint is violated</a:t>
            </a:r>
          </a:p>
          <a:p>
            <a:pPr>
              <a:lnSpc>
                <a:spcPct val="150000"/>
              </a:lnSpc>
            </a:pPr>
            <a:r>
              <a:rPr lang="en-US" altLang="zh-CN" sz="2000" dirty="0">
                <a:latin typeface="Comic Sans MS" pitchFamily="66" charset="0"/>
              </a:rPr>
              <a:t>Delete </a:t>
            </a:r>
            <a:r>
              <a:rPr lang="en-US" altLang="zh-CN" sz="2000" b="1" dirty="0">
                <a:solidFill>
                  <a:srgbClr val="FF0000"/>
                </a:solidFill>
                <a:latin typeface="Comic Sans MS" pitchFamily="66" charset="0"/>
              </a:rPr>
              <a:t>all</a:t>
            </a:r>
            <a:r>
              <a:rPr lang="en-US" altLang="zh-CN" sz="2000" dirty="0">
                <a:latin typeface="Comic Sans MS" pitchFamily="66" charset="0"/>
              </a:rPr>
              <a:t> tuples from table instructor</a:t>
            </a:r>
          </a:p>
          <a:p>
            <a:pPr marL="0" indent="0">
              <a:lnSpc>
                <a:spcPct val="150000"/>
              </a:lnSpc>
              <a:buNone/>
            </a:pPr>
            <a:r>
              <a:rPr lang="en-US" altLang="zh-CN" sz="1800" i="1" dirty="0">
                <a:latin typeface="Comic Sans MS" pitchFamily="66" charset="0"/>
              </a:rPr>
              <a:t>	</a:t>
            </a:r>
            <a:r>
              <a:rPr lang="en-US" altLang="zh-CN" sz="1800" b="1" i="1" dirty="0">
                <a:solidFill>
                  <a:srgbClr val="FF0000"/>
                </a:solidFill>
                <a:latin typeface="Comic Sans MS" pitchFamily="66" charset="0"/>
              </a:rPr>
              <a:t>delete </a:t>
            </a:r>
            <a:r>
              <a:rPr lang="en-US" altLang="zh-CN" sz="1800" i="1" dirty="0">
                <a:solidFill>
                  <a:srgbClr val="FF0000"/>
                </a:solidFill>
                <a:latin typeface="Comic Sans MS" pitchFamily="66" charset="0"/>
              </a:rPr>
              <a:t>from instructor</a:t>
            </a:r>
          </a:p>
          <a:p>
            <a:pPr marL="0" indent="0">
              <a:lnSpc>
                <a:spcPct val="150000"/>
              </a:lnSpc>
              <a:buNone/>
            </a:pPr>
            <a:endParaRPr lang="zh-CN" altLang="en-US" sz="2000" dirty="0">
              <a:latin typeface="Comic Sans MS" pitchFamily="66" charset="0"/>
            </a:endParaRPr>
          </a:p>
        </p:txBody>
      </p:sp>
    </p:spTree>
    <p:extLst>
      <p:ext uri="{BB962C8B-B14F-4D97-AF65-F5344CB8AC3E}">
        <p14:creationId xmlns:p14="http://schemas.microsoft.com/office/powerpoint/2010/main" val="340921872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7CA5E7-A34F-4413-B2C9-390B4D020E15}"/>
              </a:ext>
            </a:extLst>
          </p:cNvPr>
          <p:cNvSpPr>
            <a:spLocks noGrp="1"/>
          </p:cNvSpPr>
          <p:nvPr>
            <p:ph type="title"/>
          </p:nvPr>
        </p:nvSpPr>
        <p:spPr/>
        <p:txBody>
          <a:bodyPr/>
          <a:lstStyle/>
          <a:p>
            <a:pPr algn="ctr"/>
            <a:r>
              <a:rPr lang="en-US" altLang="zh-CN" dirty="0">
                <a:latin typeface="Comic Sans MS" pitchFamily="66" charset="0"/>
              </a:rPr>
              <a:t>Drop and Alter Table Constructs</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AC01F3C3-06A7-43A9-B439-6A3874F5B389}"/>
              </a:ext>
            </a:extLst>
          </p:cNvPr>
          <p:cNvSpPr>
            <a:spLocks noGrp="1"/>
          </p:cNvSpPr>
          <p:nvPr>
            <p:ph idx="1"/>
          </p:nvPr>
        </p:nvSpPr>
        <p:spPr>
          <a:xfrm>
            <a:off x="251520" y="789553"/>
            <a:ext cx="8640960" cy="3805070"/>
          </a:xfrm>
        </p:spPr>
        <p:txBody>
          <a:bodyPr/>
          <a:lstStyle/>
          <a:p>
            <a:r>
              <a:rPr lang="en-US" altLang="zh-CN" sz="2000" dirty="0">
                <a:latin typeface="Comic Sans MS" pitchFamily="66" charset="0"/>
              </a:rPr>
              <a:t>The </a:t>
            </a:r>
            <a:r>
              <a:rPr lang="en-US" altLang="zh-CN" sz="2000" b="1" dirty="0">
                <a:solidFill>
                  <a:srgbClr val="FF0000"/>
                </a:solidFill>
                <a:latin typeface="Comic Sans MS" pitchFamily="66" charset="0"/>
              </a:rPr>
              <a:t>drop table </a:t>
            </a:r>
            <a:r>
              <a:rPr lang="en-US" altLang="zh-CN" sz="2000" dirty="0">
                <a:latin typeface="Comic Sans MS" pitchFamily="66" charset="0"/>
              </a:rPr>
              <a:t>command deletes all information about the dropped relation from the database</a:t>
            </a:r>
          </a:p>
          <a:p>
            <a:r>
              <a:rPr lang="en-US" altLang="zh-CN" sz="2000" dirty="0">
                <a:latin typeface="Comic Sans MS" pitchFamily="66" charset="0"/>
              </a:rPr>
              <a:t>The </a:t>
            </a:r>
            <a:r>
              <a:rPr lang="en-US" altLang="zh-CN" sz="2000" b="1" dirty="0">
                <a:solidFill>
                  <a:srgbClr val="FF0000"/>
                </a:solidFill>
                <a:latin typeface="Comic Sans MS" pitchFamily="66" charset="0"/>
              </a:rPr>
              <a:t>alter table </a:t>
            </a:r>
            <a:r>
              <a:rPr lang="en-US" altLang="zh-CN" sz="2000" dirty="0">
                <a:latin typeface="Comic Sans MS" pitchFamily="66" charset="0"/>
              </a:rPr>
              <a:t>command is used to add attributes to an existing relation</a:t>
            </a:r>
          </a:p>
          <a:p>
            <a:pPr marL="0" indent="0">
              <a:buNone/>
            </a:pPr>
            <a:r>
              <a:rPr lang="en-US" altLang="zh-CN" sz="1800" i="1" dirty="0">
                <a:solidFill>
                  <a:srgbClr val="C00000"/>
                </a:solidFill>
                <a:latin typeface="Comic Sans MS" pitchFamily="66" charset="0"/>
                <a:cs typeface="Times New Roman" panose="02020603050405020304" pitchFamily="18" charset="0"/>
              </a:rPr>
              <a:t>	  </a:t>
            </a:r>
            <a:r>
              <a:rPr lang="en-US" altLang="zh-CN" sz="1800" b="1" i="1" dirty="0">
                <a:solidFill>
                  <a:srgbClr val="3333FF"/>
                </a:solidFill>
                <a:latin typeface="Comic Sans MS" pitchFamily="66" charset="0"/>
                <a:cs typeface="Times New Roman" panose="02020603050405020304" pitchFamily="18" charset="0"/>
              </a:rPr>
              <a:t>alter table</a:t>
            </a:r>
            <a:r>
              <a:rPr lang="en-US" altLang="zh-CN" sz="1800" i="1" dirty="0">
                <a:solidFill>
                  <a:srgbClr val="3333FF"/>
                </a:solidFill>
                <a:latin typeface="Comic Sans MS" pitchFamily="66" charset="0"/>
                <a:cs typeface="Times New Roman" panose="02020603050405020304" pitchFamily="18" charset="0"/>
              </a:rPr>
              <a:t> r </a:t>
            </a:r>
            <a:r>
              <a:rPr lang="en-US" altLang="zh-CN" sz="1800" b="1" i="1" dirty="0">
                <a:solidFill>
                  <a:srgbClr val="FF0000"/>
                </a:solidFill>
                <a:latin typeface="Comic Sans MS" pitchFamily="66" charset="0"/>
                <a:cs typeface="Times New Roman" panose="02020603050405020304" pitchFamily="18" charset="0"/>
              </a:rPr>
              <a:t>add</a:t>
            </a:r>
            <a:r>
              <a:rPr lang="en-US" altLang="zh-CN" sz="1800" i="1" dirty="0">
                <a:solidFill>
                  <a:srgbClr val="3333FF"/>
                </a:solidFill>
                <a:latin typeface="Comic Sans MS" pitchFamily="66" charset="0"/>
                <a:cs typeface="Times New Roman" panose="02020603050405020304" pitchFamily="18" charset="0"/>
              </a:rPr>
              <a:t> A D</a:t>
            </a:r>
          </a:p>
          <a:p>
            <a:pPr lvl="1"/>
            <a:r>
              <a:rPr lang="en-US" altLang="zh-CN" sz="1800" dirty="0">
                <a:latin typeface="Comic Sans MS" pitchFamily="66" charset="0"/>
              </a:rPr>
              <a:t>All tuples in the relation are assigned </a:t>
            </a:r>
            <a:r>
              <a:rPr lang="en-US" altLang="zh-CN" sz="1800" dirty="0">
                <a:solidFill>
                  <a:srgbClr val="FF0000"/>
                </a:solidFill>
                <a:latin typeface="Comic Sans MS" pitchFamily="66" charset="0"/>
              </a:rPr>
              <a:t>null</a:t>
            </a:r>
            <a:r>
              <a:rPr lang="en-US" altLang="zh-CN" sz="1800" dirty="0">
                <a:latin typeface="Comic Sans MS" pitchFamily="66" charset="0"/>
              </a:rPr>
              <a:t> as the value for the new attribute.  </a:t>
            </a:r>
          </a:p>
          <a:p>
            <a:r>
              <a:rPr lang="en-US" altLang="zh-CN" sz="2000" dirty="0">
                <a:latin typeface="Comic Sans MS" pitchFamily="66" charset="0"/>
              </a:rPr>
              <a:t>The alter table command can also be used to drop attributes of a relation</a:t>
            </a:r>
            <a:br>
              <a:rPr lang="en-US" altLang="zh-CN" sz="2000" dirty="0">
                <a:latin typeface="Comic Sans MS" pitchFamily="66" charset="0"/>
              </a:rPr>
            </a:br>
            <a:r>
              <a:rPr lang="en-US" altLang="zh-CN" sz="2000" dirty="0">
                <a:latin typeface="Comic Sans MS" pitchFamily="66" charset="0"/>
              </a:rPr>
              <a:t>        </a:t>
            </a:r>
            <a:r>
              <a:rPr lang="en-US" altLang="zh-CN" sz="1800" b="1" i="1" dirty="0">
                <a:solidFill>
                  <a:srgbClr val="3333FF"/>
                </a:solidFill>
                <a:latin typeface="Comic Sans MS" pitchFamily="66" charset="0"/>
                <a:cs typeface="Times New Roman" panose="02020603050405020304" pitchFamily="18" charset="0"/>
              </a:rPr>
              <a:t>alter table</a:t>
            </a:r>
            <a:r>
              <a:rPr lang="en-US" altLang="zh-CN" sz="1800" i="1" dirty="0">
                <a:solidFill>
                  <a:srgbClr val="3333FF"/>
                </a:solidFill>
                <a:latin typeface="Comic Sans MS" pitchFamily="66" charset="0"/>
                <a:cs typeface="Times New Roman" panose="02020603050405020304" pitchFamily="18" charset="0"/>
              </a:rPr>
              <a:t> r </a:t>
            </a:r>
            <a:r>
              <a:rPr lang="en-US" altLang="zh-CN" sz="1800" b="1" i="1" dirty="0">
                <a:solidFill>
                  <a:srgbClr val="FF0000"/>
                </a:solidFill>
                <a:latin typeface="Comic Sans MS" pitchFamily="66" charset="0"/>
                <a:cs typeface="Times New Roman" panose="02020603050405020304" pitchFamily="18" charset="0"/>
              </a:rPr>
              <a:t>drop</a:t>
            </a:r>
            <a:r>
              <a:rPr lang="en-US" altLang="zh-CN" sz="1800" i="1" dirty="0">
                <a:solidFill>
                  <a:srgbClr val="3333FF"/>
                </a:solidFill>
                <a:latin typeface="Comic Sans MS" pitchFamily="66" charset="0"/>
                <a:cs typeface="Times New Roman" panose="02020603050405020304" pitchFamily="18" charset="0"/>
              </a:rPr>
              <a:t> A</a:t>
            </a:r>
          </a:p>
          <a:p>
            <a:pPr lvl="1"/>
            <a:r>
              <a:rPr lang="en-US" altLang="zh-CN" sz="1600" dirty="0">
                <a:latin typeface="Comic Sans MS" pitchFamily="66" charset="0"/>
              </a:rPr>
              <a:t>Dropping of attributes not supported by many databases</a:t>
            </a:r>
            <a:endParaRPr lang="zh-CN" altLang="en-US" sz="1600" dirty="0">
              <a:latin typeface="Comic Sans MS" pitchFamily="66" charset="0"/>
            </a:endParaRPr>
          </a:p>
        </p:txBody>
      </p:sp>
    </p:spTree>
    <p:extLst>
      <p:ext uri="{BB962C8B-B14F-4D97-AF65-F5344CB8AC3E}">
        <p14:creationId xmlns:p14="http://schemas.microsoft.com/office/powerpoint/2010/main" val="33165773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9AB89E-2D26-4C74-A0BE-6E93B97B1619}"/>
              </a:ext>
            </a:extLst>
          </p:cNvPr>
          <p:cNvSpPr>
            <a:spLocks noGrp="1"/>
          </p:cNvSpPr>
          <p:nvPr>
            <p:ph type="title"/>
          </p:nvPr>
        </p:nvSpPr>
        <p:spPr/>
        <p:txBody>
          <a:bodyPr/>
          <a:lstStyle/>
          <a:p>
            <a:pPr algn="ctr"/>
            <a:r>
              <a:rPr lang="en-US" altLang="zh-CN" dirty="0">
                <a:latin typeface="Comic Sans MS" pitchFamily="66" charset="0"/>
              </a:rPr>
              <a:t>Outline of the Course </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87E0A217-5479-4367-BD9D-B9F1AA5474D2}"/>
              </a:ext>
            </a:extLst>
          </p:cNvPr>
          <p:cNvSpPr>
            <a:spLocks noGrp="1"/>
          </p:cNvSpPr>
          <p:nvPr>
            <p:ph idx="1"/>
          </p:nvPr>
        </p:nvSpPr>
        <p:spPr>
          <a:xfrm>
            <a:off x="0" y="721128"/>
            <a:ext cx="4572000" cy="3938853"/>
          </a:xfrm>
        </p:spPr>
        <p:txBody>
          <a:bodyPr/>
          <a:lstStyle/>
          <a:p>
            <a:pPr>
              <a:lnSpc>
                <a:spcPct val="150000"/>
              </a:lnSpc>
              <a:spcBef>
                <a:spcPts val="0"/>
              </a:spcBef>
              <a:spcAft>
                <a:spcPts val="0"/>
              </a:spcAft>
              <a:buFont typeface="Arial" pitchFamily="34" charset="0"/>
              <a:buChar char="•"/>
            </a:pPr>
            <a:r>
              <a:rPr lang="en-US" altLang="zh-CN" sz="1600" b="1">
                <a:solidFill>
                  <a:srgbClr val="2408F2"/>
                </a:solidFill>
                <a:latin typeface="Comic Sans MS" pitchFamily="66" charset="0"/>
              </a:rPr>
              <a:t>Part </a:t>
            </a:r>
            <a:r>
              <a:rPr lang="en-US" altLang="zh-CN" sz="1600" b="1" dirty="0">
                <a:solidFill>
                  <a:srgbClr val="2408F2"/>
                </a:solidFill>
                <a:latin typeface="Comic Sans MS" pitchFamily="66" charset="0"/>
              </a:rPr>
              <a:t>0: Overview</a:t>
            </a:r>
          </a:p>
          <a:p>
            <a:pPr lvl="1">
              <a:lnSpc>
                <a:spcPct val="150000"/>
              </a:lnSpc>
              <a:spcBef>
                <a:spcPts val="0"/>
              </a:spcBef>
              <a:spcAft>
                <a:spcPts val="0"/>
              </a:spcAft>
            </a:pPr>
            <a:r>
              <a:rPr lang="en-US" altLang="zh-CN" sz="1400" dirty="0">
                <a:latin typeface="Comic Sans MS" pitchFamily="66" charset="0"/>
              </a:rPr>
              <a:t>Ch1: Introduction </a:t>
            </a:r>
          </a:p>
          <a:p>
            <a:pPr marL="0" indent="0">
              <a:lnSpc>
                <a:spcPts val="1500"/>
              </a:lnSpc>
              <a:spcBef>
                <a:spcPts val="600"/>
              </a:spcBef>
              <a:spcAft>
                <a:spcPts val="0"/>
              </a:spcAft>
              <a:buNone/>
            </a:pPr>
            <a:r>
              <a:rPr lang="zh-CN" altLang="en-US" sz="1600" b="1">
                <a:solidFill>
                  <a:srgbClr val="FF0000"/>
                </a:solidFill>
                <a:latin typeface="Comic Sans MS" pitchFamily="66" charset="0"/>
                <a:ea typeface="宋体" pitchFamily="2" charset="-122"/>
                <a:cs typeface="Times New Roman" pitchFamily="18" charset="0"/>
                <a:sym typeface="Wingdings" pitchFamily="2" charset="2"/>
              </a:rPr>
              <a:t></a:t>
            </a:r>
            <a:r>
              <a:rPr lang="zh-CN" altLang="en-US" sz="1600" b="1">
                <a:solidFill>
                  <a:srgbClr val="FF0000"/>
                </a:solidFill>
                <a:latin typeface="Comic Sans MS" pitchFamily="66" charset="0"/>
                <a:ea typeface="宋体" pitchFamily="2" charset="-122"/>
                <a:sym typeface="Wingdings" pitchFamily="2" charset="2"/>
              </a:rPr>
              <a:t> </a:t>
            </a:r>
            <a:r>
              <a:rPr lang="en-US" altLang="zh-CN" sz="1800" b="1">
                <a:solidFill>
                  <a:srgbClr val="FF0000"/>
                </a:solidFill>
                <a:latin typeface="Comic Sans MS" pitchFamily="66" charset="0"/>
              </a:rPr>
              <a:t>Part </a:t>
            </a:r>
            <a:r>
              <a:rPr lang="en-US" altLang="zh-CN" sz="1800" b="1" dirty="0">
                <a:solidFill>
                  <a:srgbClr val="FF0000"/>
                </a:solidFill>
                <a:latin typeface="Comic Sans MS" pitchFamily="66" charset="0"/>
              </a:rPr>
              <a:t>1  Relational Databases</a:t>
            </a:r>
          </a:p>
          <a:p>
            <a:pPr lvl="1">
              <a:lnSpc>
                <a:spcPts val="1500"/>
              </a:lnSpc>
              <a:spcBef>
                <a:spcPts val="0"/>
              </a:spcBef>
              <a:spcAft>
                <a:spcPts val="300"/>
              </a:spcAft>
            </a:pPr>
            <a:r>
              <a:rPr lang="en-US" altLang="zh-CN" sz="1400" dirty="0">
                <a:latin typeface="Comic Sans MS" pitchFamily="66" charset="0"/>
              </a:rPr>
              <a:t>Ch2: Relational model (data model, relational algebra) </a:t>
            </a:r>
          </a:p>
          <a:p>
            <a:pPr lvl="1">
              <a:lnSpc>
                <a:spcPts val="1500"/>
              </a:lnSpc>
              <a:spcBef>
                <a:spcPts val="0"/>
              </a:spcBef>
              <a:spcAft>
                <a:spcPts val="300"/>
              </a:spcAft>
            </a:pPr>
            <a:r>
              <a:rPr lang="en-US" altLang="zh-CN" sz="1400" b="1" dirty="0">
                <a:solidFill>
                  <a:srgbClr val="FF0000"/>
                </a:solidFill>
                <a:latin typeface="Comic Sans MS" pitchFamily="66" charset="0"/>
              </a:rPr>
              <a:t>Ch3&amp;4: SQL(Structured Query Language)</a:t>
            </a:r>
          </a:p>
          <a:p>
            <a:pPr lvl="1">
              <a:lnSpc>
                <a:spcPts val="1500"/>
              </a:lnSpc>
              <a:spcBef>
                <a:spcPts val="0"/>
              </a:spcBef>
              <a:spcAft>
                <a:spcPts val="300"/>
              </a:spcAft>
            </a:pPr>
            <a:r>
              <a:rPr lang="en-US" altLang="zh-CN" sz="1400" dirty="0">
                <a:latin typeface="Comic Sans MS" pitchFamily="66" charset="0"/>
              </a:rPr>
              <a:t>Ch5: Advanced SQL </a:t>
            </a:r>
          </a:p>
          <a:p>
            <a:pPr marL="252000" indent="-252000">
              <a:lnSpc>
                <a:spcPts val="1500"/>
              </a:lnSpc>
              <a:spcBef>
                <a:spcPts val="600"/>
              </a:spcBef>
              <a:spcAft>
                <a:spcPts val="0"/>
              </a:spcAft>
            </a:pPr>
            <a:r>
              <a:rPr lang="en-US" altLang="zh-CN" sz="1600" b="1" dirty="0">
                <a:solidFill>
                  <a:srgbClr val="2408F2"/>
                </a:solidFill>
                <a:latin typeface="Comic Sans MS" pitchFamily="66" charset="0"/>
              </a:rPr>
              <a:t>Part 2  Database Design</a:t>
            </a:r>
          </a:p>
          <a:p>
            <a:pPr lvl="1">
              <a:lnSpc>
                <a:spcPts val="1500"/>
              </a:lnSpc>
              <a:spcBef>
                <a:spcPts val="0"/>
              </a:spcBef>
              <a:spcAft>
                <a:spcPts val="300"/>
              </a:spcAft>
            </a:pPr>
            <a:r>
              <a:rPr lang="en-US" altLang="zh-CN" sz="1400" dirty="0">
                <a:latin typeface="Comic Sans MS" pitchFamily="66" charset="0"/>
              </a:rPr>
              <a:t>Ch6: Database design based on E-R model </a:t>
            </a:r>
          </a:p>
          <a:p>
            <a:pPr lvl="1">
              <a:lnSpc>
                <a:spcPts val="1500"/>
              </a:lnSpc>
              <a:spcBef>
                <a:spcPts val="0"/>
              </a:spcBef>
              <a:spcAft>
                <a:spcPts val="300"/>
              </a:spcAft>
            </a:pPr>
            <a:r>
              <a:rPr lang="en-US" altLang="zh-CN" sz="1400" dirty="0">
                <a:latin typeface="Comic Sans MS" pitchFamily="66" charset="0"/>
              </a:rPr>
              <a:t>Ch7: Relational database design </a:t>
            </a:r>
          </a:p>
          <a:p>
            <a:pPr marL="252000" indent="-252000">
              <a:lnSpc>
                <a:spcPts val="1500"/>
              </a:lnSpc>
              <a:spcBef>
                <a:spcPts val="600"/>
              </a:spcBef>
              <a:spcAft>
                <a:spcPts val="0"/>
              </a:spcAft>
            </a:pPr>
            <a:r>
              <a:rPr lang="en-US" altLang="zh-CN" sz="1600" b="1" dirty="0">
                <a:solidFill>
                  <a:schemeClr val="bg1">
                    <a:lumMod val="50000"/>
                  </a:schemeClr>
                </a:solidFill>
                <a:latin typeface="Comic Sans MS" pitchFamily="66" charset="0"/>
              </a:rPr>
              <a:t>Part 3  Application Design &amp; Development </a:t>
            </a:r>
          </a:p>
          <a:p>
            <a:pPr lvl="1">
              <a:lnSpc>
                <a:spcPts val="1500"/>
              </a:lnSpc>
              <a:spcBef>
                <a:spcPts val="0"/>
              </a:spcBef>
              <a:spcAft>
                <a:spcPts val="300"/>
              </a:spcAft>
            </a:pPr>
            <a:r>
              <a:rPr lang="en-US" altLang="zh-CN" sz="1400" dirty="0">
                <a:solidFill>
                  <a:schemeClr val="bg1">
                    <a:lumMod val="50000"/>
                  </a:schemeClr>
                </a:solidFill>
                <a:latin typeface="Comic Sans MS" pitchFamily="66" charset="0"/>
              </a:rPr>
              <a:t>Ch8: Complex data types</a:t>
            </a:r>
          </a:p>
          <a:p>
            <a:pPr lvl="1">
              <a:lnSpc>
                <a:spcPts val="1500"/>
              </a:lnSpc>
              <a:spcBef>
                <a:spcPts val="0"/>
              </a:spcBef>
              <a:spcAft>
                <a:spcPts val="300"/>
              </a:spcAft>
            </a:pPr>
            <a:r>
              <a:rPr lang="en-US" altLang="zh-CN" sz="1400" dirty="0">
                <a:solidFill>
                  <a:schemeClr val="bg1">
                    <a:lumMod val="50000"/>
                  </a:schemeClr>
                </a:solidFill>
                <a:latin typeface="Comic Sans MS" pitchFamily="66" charset="0"/>
              </a:rPr>
              <a:t>Ch9: Application development</a:t>
            </a:r>
          </a:p>
          <a:p>
            <a:pPr marL="252000" indent="-252000">
              <a:lnSpc>
                <a:spcPts val="1500"/>
              </a:lnSpc>
              <a:spcBef>
                <a:spcPts val="600"/>
              </a:spcBef>
              <a:spcAft>
                <a:spcPts val="0"/>
              </a:spcAft>
            </a:pPr>
            <a:r>
              <a:rPr lang="en-US" altLang="zh-CN" sz="1600" b="1" dirty="0">
                <a:solidFill>
                  <a:schemeClr val="bg1">
                    <a:lumMod val="50000"/>
                  </a:schemeClr>
                </a:solidFill>
                <a:latin typeface="Comic Sans MS" pitchFamily="66" charset="0"/>
              </a:rPr>
              <a:t>Part 4  Big data analytics </a:t>
            </a:r>
          </a:p>
          <a:p>
            <a:pPr lvl="1">
              <a:lnSpc>
                <a:spcPts val="1500"/>
              </a:lnSpc>
              <a:spcBef>
                <a:spcPts val="0"/>
              </a:spcBef>
              <a:spcAft>
                <a:spcPts val="300"/>
              </a:spcAft>
            </a:pPr>
            <a:r>
              <a:rPr lang="en-US" altLang="zh-CN" sz="1400" dirty="0">
                <a:solidFill>
                  <a:schemeClr val="bg1">
                    <a:lumMod val="50000"/>
                  </a:schemeClr>
                </a:solidFill>
                <a:latin typeface="Comic Sans MS" pitchFamily="66" charset="0"/>
              </a:rPr>
              <a:t>Ch10: Big data</a:t>
            </a:r>
          </a:p>
          <a:p>
            <a:pPr lvl="1">
              <a:lnSpc>
                <a:spcPts val="1500"/>
              </a:lnSpc>
              <a:spcBef>
                <a:spcPts val="0"/>
              </a:spcBef>
              <a:spcAft>
                <a:spcPts val="300"/>
              </a:spcAft>
            </a:pPr>
            <a:r>
              <a:rPr lang="en-US" altLang="zh-CN" sz="1400" dirty="0">
                <a:solidFill>
                  <a:schemeClr val="bg1">
                    <a:lumMod val="50000"/>
                  </a:schemeClr>
                </a:solidFill>
                <a:latin typeface="Comic Sans MS" pitchFamily="66" charset="0"/>
              </a:rPr>
              <a:t>Ch11: Data analytics </a:t>
            </a:r>
          </a:p>
          <a:p>
            <a:pPr>
              <a:lnSpc>
                <a:spcPts val="1500"/>
              </a:lnSpc>
              <a:spcBef>
                <a:spcPts val="0"/>
              </a:spcBef>
              <a:spcAft>
                <a:spcPts val="600"/>
              </a:spcAft>
            </a:pPr>
            <a:endParaRPr lang="en-US" altLang="zh-CN" sz="1800" dirty="0">
              <a:latin typeface="Comic Sans MS" pitchFamily="66" charset="0"/>
            </a:endParaRPr>
          </a:p>
        </p:txBody>
      </p:sp>
      <p:sp>
        <p:nvSpPr>
          <p:cNvPr id="4" name="内容占位符 2">
            <a:extLst>
              <a:ext uri="{FF2B5EF4-FFF2-40B4-BE49-F238E27FC236}">
                <a16:creationId xmlns:a16="http://schemas.microsoft.com/office/drawing/2014/main" id="{438F0E64-ECE5-4568-B0CE-78B87C216AB5}"/>
              </a:ext>
            </a:extLst>
          </p:cNvPr>
          <p:cNvSpPr txBox="1">
            <a:spLocks/>
          </p:cNvSpPr>
          <p:nvPr/>
        </p:nvSpPr>
        <p:spPr bwMode="auto">
          <a:xfrm>
            <a:off x="4572000" y="710896"/>
            <a:ext cx="4572000" cy="4165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Arial" panose="020B0604020202020204" pitchFamily="34" charset="0"/>
                <a:ea typeface="微软雅黑" pitchFamily="34" charset="-122"/>
                <a:cs typeface="Arial" panose="020B0604020202020204" pitchFamily="34" charset="0"/>
              </a:defRPr>
            </a:lvl1pPr>
            <a:lvl2pPr marL="742950" indent="-285750" algn="l" rtl="0" eaLnBrk="0" fontAlgn="base" hangingPunct="0">
              <a:spcBef>
                <a:spcPct val="20000"/>
              </a:spcBef>
              <a:spcAft>
                <a:spcPct val="0"/>
              </a:spcAft>
              <a:buChar char="–"/>
              <a:defRPr sz="2000">
                <a:solidFill>
                  <a:schemeClr val="tx1"/>
                </a:solidFill>
                <a:latin typeface="Arial" panose="020B0604020202020204" pitchFamily="34" charset="0"/>
                <a:ea typeface="微软雅黑" pitchFamily="34" charset="-122"/>
                <a:cs typeface="Arial" panose="020B0604020202020204" pitchFamily="34" charset="0"/>
              </a:defRPr>
            </a:lvl2pPr>
            <a:lvl3pPr marL="1143000" indent="-228600" algn="l" rtl="0" eaLnBrk="0" fontAlgn="base" hangingPunct="0">
              <a:spcBef>
                <a:spcPct val="20000"/>
              </a:spcBef>
              <a:spcAft>
                <a:spcPct val="0"/>
              </a:spcAft>
              <a:buChar char="•"/>
              <a:defRPr sz="1800">
                <a:solidFill>
                  <a:schemeClr val="tx1"/>
                </a:solidFill>
                <a:latin typeface="Arial" panose="020B0604020202020204" pitchFamily="34" charset="0"/>
                <a:ea typeface="微软雅黑" pitchFamily="34" charset="-122"/>
                <a:cs typeface="Arial" panose="020B0604020202020204" pitchFamily="34" charset="0"/>
              </a:defRPr>
            </a:lvl3pPr>
            <a:lvl4pPr marL="16002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itchFamily="34" charset="-122"/>
                <a:cs typeface="Arial" panose="020B0604020202020204" pitchFamily="34" charset="0"/>
              </a:defRPr>
            </a:lvl4pPr>
            <a:lvl5pPr marL="20574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itchFamily="34" charset="-122"/>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252000" indent="-252000">
              <a:lnSpc>
                <a:spcPts val="1500"/>
              </a:lnSpc>
              <a:spcBef>
                <a:spcPts val="600"/>
              </a:spcBef>
              <a:spcAft>
                <a:spcPts val="0"/>
              </a:spcAft>
              <a:buFontTx/>
              <a:buChar char="•"/>
            </a:pPr>
            <a:r>
              <a:rPr lang="en-US" altLang="zh-CN" sz="1600" b="1" dirty="0">
                <a:solidFill>
                  <a:srgbClr val="2408F2"/>
                </a:solidFill>
                <a:latin typeface="Comic Sans MS" pitchFamily="66" charset="0"/>
              </a:rPr>
              <a:t>Part 5  Data Storage &amp; Indexing </a:t>
            </a:r>
          </a:p>
          <a:p>
            <a:pPr lvl="1">
              <a:lnSpc>
                <a:spcPts val="1500"/>
              </a:lnSpc>
              <a:spcBef>
                <a:spcPts val="0"/>
              </a:spcBef>
              <a:spcAft>
                <a:spcPts val="300"/>
              </a:spcAft>
              <a:buFontTx/>
            </a:pPr>
            <a:r>
              <a:rPr lang="en-US" altLang="zh-CN" sz="1400" kern="0" dirty="0">
                <a:latin typeface="Comic Sans MS" pitchFamily="66" charset="0"/>
              </a:rPr>
              <a:t>Ch12: Physical storage system</a:t>
            </a:r>
          </a:p>
          <a:p>
            <a:pPr lvl="1">
              <a:lnSpc>
                <a:spcPts val="1500"/>
              </a:lnSpc>
              <a:spcBef>
                <a:spcPts val="0"/>
              </a:spcBef>
              <a:spcAft>
                <a:spcPts val="300"/>
              </a:spcAft>
              <a:buFontTx/>
            </a:pPr>
            <a:r>
              <a:rPr lang="en-US" altLang="zh-CN" sz="1400" kern="0" dirty="0">
                <a:latin typeface="Comic Sans MS" pitchFamily="66" charset="0"/>
              </a:rPr>
              <a:t>Ch13: Data storage structure</a:t>
            </a:r>
          </a:p>
          <a:p>
            <a:pPr lvl="1">
              <a:lnSpc>
                <a:spcPts val="1500"/>
              </a:lnSpc>
              <a:spcBef>
                <a:spcPts val="0"/>
              </a:spcBef>
              <a:spcAft>
                <a:spcPts val="300"/>
              </a:spcAft>
              <a:buFontTx/>
            </a:pPr>
            <a:r>
              <a:rPr lang="en-US" altLang="zh-CN" sz="1400" kern="0" dirty="0">
                <a:latin typeface="Comic Sans MS" pitchFamily="66" charset="0"/>
              </a:rPr>
              <a:t>Ch14: Indexing</a:t>
            </a:r>
            <a:endParaRPr lang="en-US" altLang="zh-CN" sz="1600" b="1" kern="0" dirty="0">
              <a:latin typeface="Comic Sans MS" pitchFamily="66" charset="0"/>
            </a:endParaRPr>
          </a:p>
          <a:p>
            <a:pPr marL="252000" indent="-252000">
              <a:lnSpc>
                <a:spcPts val="1500"/>
              </a:lnSpc>
              <a:spcBef>
                <a:spcPts val="600"/>
              </a:spcBef>
              <a:spcAft>
                <a:spcPts val="0"/>
              </a:spcAft>
              <a:buFontTx/>
              <a:buChar char="•"/>
            </a:pPr>
            <a:r>
              <a:rPr lang="en-US" altLang="zh-CN" sz="1600" b="1" dirty="0">
                <a:solidFill>
                  <a:srgbClr val="2408F2"/>
                </a:solidFill>
                <a:latin typeface="Comic Sans MS" pitchFamily="66" charset="0"/>
              </a:rPr>
              <a:t>Part 6  Query Processing &amp; Optimization </a:t>
            </a:r>
          </a:p>
          <a:p>
            <a:pPr lvl="1">
              <a:lnSpc>
                <a:spcPts val="1500"/>
              </a:lnSpc>
              <a:spcBef>
                <a:spcPts val="0"/>
              </a:spcBef>
              <a:spcAft>
                <a:spcPts val="300"/>
              </a:spcAft>
              <a:buFontTx/>
            </a:pPr>
            <a:r>
              <a:rPr lang="en-US" altLang="zh-CN" sz="1400" kern="0" dirty="0">
                <a:latin typeface="Comic Sans MS" pitchFamily="66" charset="0"/>
              </a:rPr>
              <a:t>Ch15: Query processing</a:t>
            </a:r>
          </a:p>
          <a:p>
            <a:pPr lvl="1">
              <a:lnSpc>
                <a:spcPts val="1500"/>
              </a:lnSpc>
              <a:spcBef>
                <a:spcPts val="0"/>
              </a:spcBef>
              <a:spcAft>
                <a:spcPts val="300"/>
              </a:spcAft>
              <a:buFontTx/>
            </a:pPr>
            <a:r>
              <a:rPr lang="en-US" altLang="zh-CN" sz="1400" kern="0" dirty="0">
                <a:latin typeface="Comic Sans MS" pitchFamily="66" charset="0"/>
              </a:rPr>
              <a:t>Ch16: Query optimization </a:t>
            </a:r>
            <a:endParaRPr lang="en-US" altLang="zh-CN" sz="1600" b="1" kern="0" dirty="0">
              <a:latin typeface="Comic Sans MS" pitchFamily="66" charset="0"/>
            </a:endParaRPr>
          </a:p>
          <a:p>
            <a:pPr marL="252000" indent="-252000">
              <a:lnSpc>
                <a:spcPts val="1500"/>
              </a:lnSpc>
              <a:spcBef>
                <a:spcPts val="600"/>
              </a:spcBef>
              <a:spcAft>
                <a:spcPts val="0"/>
              </a:spcAft>
              <a:buFontTx/>
              <a:buChar char="•"/>
            </a:pPr>
            <a:r>
              <a:rPr lang="en-US" altLang="zh-CN" sz="1600" b="1" dirty="0">
                <a:solidFill>
                  <a:srgbClr val="2408F2"/>
                </a:solidFill>
                <a:latin typeface="Comic Sans MS" pitchFamily="66" charset="0"/>
              </a:rPr>
              <a:t>Part 7 Transaction Management</a:t>
            </a:r>
          </a:p>
          <a:p>
            <a:pPr lvl="1">
              <a:lnSpc>
                <a:spcPts val="1500"/>
              </a:lnSpc>
              <a:spcBef>
                <a:spcPts val="0"/>
              </a:spcBef>
              <a:spcAft>
                <a:spcPts val="600"/>
              </a:spcAft>
              <a:buFontTx/>
            </a:pPr>
            <a:r>
              <a:rPr lang="en-US" altLang="zh-CN" sz="1400" kern="0" dirty="0">
                <a:latin typeface="Comic Sans MS" pitchFamily="66" charset="0"/>
              </a:rPr>
              <a:t>Ch17: Transactions  </a:t>
            </a:r>
          </a:p>
          <a:p>
            <a:pPr lvl="1">
              <a:lnSpc>
                <a:spcPts val="1500"/>
              </a:lnSpc>
              <a:spcBef>
                <a:spcPts val="0"/>
              </a:spcBef>
              <a:spcAft>
                <a:spcPts val="600"/>
              </a:spcAft>
              <a:buFontTx/>
            </a:pPr>
            <a:r>
              <a:rPr lang="en-US" altLang="zh-CN" sz="1400" kern="0" dirty="0">
                <a:latin typeface="Comic Sans MS" pitchFamily="66" charset="0"/>
              </a:rPr>
              <a:t>Ch18: Concurrency control</a:t>
            </a:r>
          </a:p>
          <a:p>
            <a:pPr lvl="1">
              <a:lnSpc>
                <a:spcPts val="1500"/>
              </a:lnSpc>
              <a:spcBef>
                <a:spcPts val="0"/>
              </a:spcBef>
              <a:spcAft>
                <a:spcPts val="600"/>
              </a:spcAft>
              <a:buFontTx/>
            </a:pPr>
            <a:r>
              <a:rPr lang="en-US" altLang="zh-CN" sz="1400" kern="0" dirty="0">
                <a:latin typeface="Comic Sans MS" pitchFamily="66" charset="0"/>
              </a:rPr>
              <a:t>Ch19: Recovery system</a:t>
            </a:r>
          </a:p>
          <a:p>
            <a:pPr marL="252000" indent="-252000">
              <a:lnSpc>
                <a:spcPts val="1500"/>
              </a:lnSpc>
              <a:spcBef>
                <a:spcPts val="600"/>
              </a:spcBef>
              <a:spcAft>
                <a:spcPts val="0"/>
              </a:spcAft>
              <a:buFontTx/>
              <a:buChar char="•"/>
            </a:pPr>
            <a:r>
              <a:rPr lang="en-US" altLang="zh-CN" sz="1600" b="1" dirty="0">
                <a:solidFill>
                  <a:schemeClr val="bg1">
                    <a:lumMod val="50000"/>
                  </a:schemeClr>
                </a:solidFill>
                <a:latin typeface="Comic Sans MS" pitchFamily="66" charset="0"/>
              </a:rPr>
              <a:t>Part 8 Parallel &amp; Distributed Database </a:t>
            </a:r>
          </a:p>
          <a:p>
            <a:pPr lvl="1">
              <a:lnSpc>
                <a:spcPts val="1500"/>
              </a:lnSpc>
              <a:spcBef>
                <a:spcPts val="0"/>
              </a:spcBef>
              <a:spcAft>
                <a:spcPts val="600"/>
              </a:spcAft>
              <a:buFontTx/>
            </a:pPr>
            <a:r>
              <a:rPr lang="en-US" altLang="zh-CN" sz="1400" kern="0" dirty="0">
                <a:solidFill>
                  <a:schemeClr val="bg1">
                    <a:lumMod val="50000"/>
                  </a:schemeClr>
                </a:solidFill>
                <a:latin typeface="Comic Sans MS" pitchFamily="66" charset="0"/>
              </a:rPr>
              <a:t>Ch20: Database system architecture</a:t>
            </a:r>
          </a:p>
          <a:p>
            <a:pPr lvl="1">
              <a:lnSpc>
                <a:spcPts val="1500"/>
              </a:lnSpc>
              <a:spcBef>
                <a:spcPts val="0"/>
              </a:spcBef>
              <a:spcAft>
                <a:spcPts val="600"/>
              </a:spcAft>
              <a:buFontTx/>
            </a:pPr>
            <a:r>
              <a:rPr lang="en-US" altLang="zh-CN" sz="1400" kern="0" dirty="0">
                <a:solidFill>
                  <a:schemeClr val="bg1">
                    <a:lumMod val="50000"/>
                  </a:schemeClr>
                </a:solidFill>
                <a:latin typeface="Comic Sans MS" pitchFamily="66" charset="0"/>
              </a:rPr>
              <a:t>Ch21-23: Parallel &amp; distributed storage, query processing &amp; transaction processing  </a:t>
            </a:r>
          </a:p>
          <a:p>
            <a:pPr marL="252000" indent="-252000">
              <a:lnSpc>
                <a:spcPts val="1500"/>
              </a:lnSpc>
              <a:spcBef>
                <a:spcPts val="600"/>
              </a:spcBef>
              <a:spcAft>
                <a:spcPts val="0"/>
              </a:spcAft>
              <a:buFontTx/>
              <a:buChar char="•"/>
            </a:pPr>
            <a:r>
              <a:rPr lang="en-US" altLang="zh-CN" sz="1600" b="1" dirty="0">
                <a:solidFill>
                  <a:srgbClr val="2408F2"/>
                </a:solidFill>
                <a:latin typeface="Comic Sans MS" pitchFamily="66" charset="0"/>
              </a:rPr>
              <a:t>Part 9</a:t>
            </a:r>
          </a:p>
          <a:p>
            <a:pPr lvl="1">
              <a:lnSpc>
                <a:spcPts val="1500"/>
              </a:lnSpc>
              <a:spcBef>
                <a:spcPts val="0"/>
              </a:spcBef>
              <a:spcAft>
                <a:spcPts val="600"/>
              </a:spcAft>
              <a:buFontTx/>
            </a:pPr>
            <a:r>
              <a:rPr lang="en-US" altLang="zh-CN" sz="1400" b="1" kern="0">
                <a:solidFill>
                  <a:srgbClr val="2408F2"/>
                </a:solidFill>
                <a:latin typeface="Comic Sans MS" pitchFamily="66" charset="0"/>
              </a:rPr>
              <a:t>DB Platform:</a:t>
            </a:r>
            <a:r>
              <a:rPr lang="en-US" altLang="zh-CN" sz="1400" kern="0">
                <a:latin typeface="Comic Sans MS" pitchFamily="66" charset="0"/>
              </a:rPr>
              <a:t>OceanBase</a:t>
            </a:r>
            <a:r>
              <a:rPr lang="en-US" altLang="zh-CN" sz="1400" kern="0" dirty="0">
                <a:latin typeface="Comic Sans MS" pitchFamily="66" charset="0"/>
              </a:rPr>
              <a:t>, MongoDB, Neo4J</a:t>
            </a:r>
          </a:p>
        </p:txBody>
      </p:sp>
    </p:spTree>
    <p:extLst>
      <p:ext uri="{BB962C8B-B14F-4D97-AF65-F5344CB8AC3E}">
        <p14:creationId xmlns:p14="http://schemas.microsoft.com/office/powerpoint/2010/main" val="241121548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1A416F-46F8-4A57-B1DD-DB104B45EB73}"/>
              </a:ext>
            </a:extLst>
          </p:cNvPr>
          <p:cNvSpPr>
            <a:spLocks noGrp="1"/>
          </p:cNvSpPr>
          <p:nvPr>
            <p:ph type="title"/>
          </p:nvPr>
        </p:nvSpPr>
        <p:spPr/>
        <p:txBody>
          <a:bodyPr/>
          <a:lstStyle/>
          <a:p>
            <a:pPr algn="ctr"/>
            <a:r>
              <a:rPr lang="en-US" altLang="zh-CN" dirty="0">
                <a:latin typeface="Comic Sans MS" pitchFamily="66" charset="0"/>
              </a:rPr>
              <a:t>Schema Used in Examples</a:t>
            </a:r>
            <a:endParaRPr lang="zh-CN" altLang="en-US" dirty="0">
              <a:latin typeface="Comic Sans MS" pitchFamily="66" charset="0"/>
            </a:endParaRPr>
          </a:p>
        </p:txBody>
      </p:sp>
      <p:pic>
        <p:nvPicPr>
          <p:cNvPr id="4" name="Picture 2051">
            <a:extLst>
              <a:ext uri="{FF2B5EF4-FFF2-40B4-BE49-F238E27FC236}">
                <a16:creationId xmlns:a16="http://schemas.microsoft.com/office/drawing/2014/main" id="{4214079B-8469-4272-9231-C2C8AADF6E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887" t="23056" r="722" b="23056"/>
          <a:stretch>
            <a:fillRect/>
          </a:stretch>
        </p:blipFill>
        <p:spPr bwMode="auto">
          <a:xfrm>
            <a:off x="1259632" y="1419622"/>
            <a:ext cx="6473229" cy="2658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cmpd="tri">
                <a:solidFill>
                  <a:srgbClr val="000000"/>
                </a:solidFill>
                <a:miter lim="800000"/>
                <a:headEnd/>
                <a:tailEnd/>
              </a14:hiddenLine>
            </a:ext>
          </a:extLst>
        </p:spPr>
      </p:pic>
    </p:spTree>
    <p:extLst>
      <p:ext uri="{BB962C8B-B14F-4D97-AF65-F5344CB8AC3E}">
        <p14:creationId xmlns:p14="http://schemas.microsoft.com/office/powerpoint/2010/main" val="148161018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1A416F-46F8-4A57-B1DD-DB104B45EB73}"/>
              </a:ext>
            </a:extLst>
          </p:cNvPr>
          <p:cNvSpPr>
            <a:spLocks noGrp="1"/>
          </p:cNvSpPr>
          <p:nvPr>
            <p:ph type="title"/>
          </p:nvPr>
        </p:nvSpPr>
        <p:spPr/>
        <p:txBody>
          <a:bodyPr/>
          <a:lstStyle/>
          <a:p>
            <a:pPr algn="ctr"/>
            <a:r>
              <a:rPr lang="en-US" altLang="zh-CN" dirty="0">
                <a:latin typeface="Comic Sans MS" pitchFamily="66" charset="0"/>
              </a:rPr>
              <a:t>Schema Used in Examples</a:t>
            </a:r>
            <a:endParaRPr lang="zh-CN" altLang="en-US" dirty="0">
              <a:latin typeface="Comic Sans MS" pitchFamily="66" charset="0"/>
            </a:endParaRPr>
          </a:p>
        </p:txBody>
      </p:sp>
      <p:pic>
        <p:nvPicPr>
          <p:cNvPr id="5" name="Picture 2">
            <a:extLst>
              <a:ext uri="{FF2B5EF4-FFF2-40B4-BE49-F238E27FC236}">
                <a16:creationId xmlns:a16="http://schemas.microsoft.com/office/drawing/2014/main" id="{EB6DEBEC-59DD-4826-9F06-7800FB835EC3}"/>
              </a:ext>
            </a:extLst>
          </p:cNvPr>
          <p:cNvPicPr>
            <a:picLocks noChangeAspect="1" noChangeArrowheads="1"/>
          </p:cNvPicPr>
          <p:nvPr/>
        </p:nvPicPr>
        <p:blipFill rotWithShape="1">
          <a:blip r:embed="rId2" cstate="print"/>
          <a:srcRect b="7865"/>
          <a:stretch/>
        </p:blipFill>
        <p:spPr bwMode="auto">
          <a:xfrm>
            <a:off x="899592" y="771550"/>
            <a:ext cx="6975692" cy="4267968"/>
          </a:xfrm>
          <a:prstGeom prst="rect">
            <a:avLst/>
          </a:prstGeom>
          <a:noFill/>
          <a:ln w="9525" algn="ctr">
            <a:noFill/>
            <a:miter lim="800000"/>
            <a:headEnd/>
            <a:tailEnd/>
          </a:ln>
        </p:spPr>
      </p:pic>
    </p:spTree>
    <p:extLst>
      <p:ext uri="{BB962C8B-B14F-4D97-AF65-F5344CB8AC3E}">
        <p14:creationId xmlns:p14="http://schemas.microsoft.com/office/powerpoint/2010/main" val="241422244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0032E3-25BE-4909-ACDF-A2EA3E3C385B}"/>
              </a:ext>
            </a:extLst>
          </p:cNvPr>
          <p:cNvSpPr>
            <a:spLocks noGrp="1"/>
          </p:cNvSpPr>
          <p:nvPr>
            <p:ph type="title"/>
          </p:nvPr>
        </p:nvSpPr>
        <p:spPr/>
        <p:txBody>
          <a:bodyPr/>
          <a:lstStyle/>
          <a:p>
            <a:pPr algn="ctr"/>
            <a:r>
              <a:rPr lang="en-US" altLang="zh-CN" dirty="0">
                <a:latin typeface="Comic Sans MS" pitchFamily="66" charset="0"/>
              </a:rPr>
              <a:t>Outline</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C7C174B6-1160-43B9-A78E-20AD88C3C7F2}"/>
              </a:ext>
            </a:extLst>
          </p:cNvPr>
          <p:cNvSpPr>
            <a:spLocks noGrp="1"/>
          </p:cNvSpPr>
          <p:nvPr>
            <p:ph idx="1"/>
          </p:nvPr>
        </p:nvSpPr>
        <p:spPr>
          <a:xfrm>
            <a:off x="287524" y="771550"/>
            <a:ext cx="8568952" cy="3805070"/>
          </a:xfrm>
        </p:spPr>
        <p:txBody>
          <a:bodyPr/>
          <a:lstStyle/>
          <a:p>
            <a:r>
              <a:rPr lang="en-US" altLang="zh-CN">
                <a:latin typeface="Comic Sans MS" pitchFamily="66" charset="0"/>
              </a:rPr>
              <a:t>Overview </a:t>
            </a:r>
            <a:r>
              <a:rPr lang="en-US" altLang="zh-CN" dirty="0">
                <a:latin typeface="Comic Sans MS" pitchFamily="66" charset="0"/>
              </a:rPr>
              <a:t>of the SQL</a:t>
            </a:r>
          </a:p>
          <a:p>
            <a:r>
              <a:rPr lang="en-US" altLang="zh-CN">
                <a:latin typeface="Comic Sans MS" pitchFamily="66" charset="0"/>
              </a:rPr>
              <a:t>SQL </a:t>
            </a:r>
            <a:r>
              <a:rPr lang="en-US" altLang="zh-CN" dirty="0">
                <a:latin typeface="Comic Sans MS" pitchFamily="66" charset="0"/>
              </a:rPr>
              <a:t>Data Definition</a:t>
            </a:r>
          </a:p>
          <a:p>
            <a:pPr marL="0" indent="0">
              <a:buNone/>
            </a:pPr>
            <a:r>
              <a:rPr lang="zh-CN" altLang="en-US" b="1">
                <a:solidFill>
                  <a:srgbClr val="FF0000"/>
                </a:solidFill>
                <a:latin typeface="Comic Sans MS" pitchFamily="66" charset="0"/>
                <a:ea typeface="华文中宋" pitchFamily="2" charset="-122"/>
                <a:sym typeface="Wingdings" pitchFamily="2" charset="2"/>
              </a:rPr>
              <a:t></a:t>
            </a:r>
            <a:r>
              <a:rPr lang="en-US" altLang="zh-CN" b="1">
                <a:solidFill>
                  <a:srgbClr val="FF0000"/>
                </a:solidFill>
                <a:latin typeface="Comic Sans MS" pitchFamily="66" charset="0"/>
              </a:rPr>
              <a:t>Basic </a:t>
            </a:r>
            <a:r>
              <a:rPr lang="en-US" altLang="zh-CN" b="1" dirty="0">
                <a:solidFill>
                  <a:srgbClr val="FF0000"/>
                </a:solidFill>
                <a:latin typeface="Comic Sans MS" pitchFamily="66" charset="0"/>
              </a:rPr>
              <a:t>Structure of SQL Queries</a:t>
            </a:r>
          </a:p>
          <a:p>
            <a:r>
              <a:rPr lang="en-US" altLang="zh-CN">
                <a:latin typeface="Comic Sans MS" pitchFamily="66" charset="0"/>
              </a:rPr>
              <a:t>Additional </a:t>
            </a:r>
            <a:r>
              <a:rPr lang="en-US" altLang="zh-CN" dirty="0">
                <a:latin typeface="Comic Sans MS" pitchFamily="66" charset="0"/>
              </a:rPr>
              <a:t>Basic Operations </a:t>
            </a:r>
          </a:p>
          <a:p>
            <a:r>
              <a:rPr lang="en-US" altLang="zh-CN">
                <a:latin typeface="Comic Sans MS" pitchFamily="66" charset="0"/>
              </a:rPr>
              <a:t>Set </a:t>
            </a:r>
            <a:r>
              <a:rPr lang="en-US" altLang="zh-CN" dirty="0">
                <a:latin typeface="Comic Sans MS" pitchFamily="66" charset="0"/>
              </a:rPr>
              <a:t>Operations</a:t>
            </a:r>
          </a:p>
          <a:p>
            <a:r>
              <a:rPr lang="en-US" altLang="zh-CN">
                <a:latin typeface="Comic Sans MS" pitchFamily="66" charset="0"/>
              </a:rPr>
              <a:t>Null </a:t>
            </a:r>
            <a:r>
              <a:rPr lang="en-US" altLang="zh-CN" dirty="0">
                <a:latin typeface="Comic Sans MS" pitchFamily="66" charset="0"/>
              </a:rPr>
              <a:t>Values</a:t>
            </a:r>
          </a:p>
          <a:p>
            <a:r>
              <a:rPr lang="en-US" altLang="zh-CN">
                <a:latin typeface="Comic Sans MS" pitchFamily="66" charset="0"/>
              </a:rPr>
              <a:t>Aggregate </a:t>
            </a:r>
            <a:r>
              <a:rPr lang="en-US" altLang="zh-CN" dirty="0">
                <a:latin typeface="Comic Sans MS" pitchFamily="66" charset="0"/>
              </a:rPr>
              <a:t>Functions</a:t>
            </a:r>
          </a:p>
          <a:p>
            <a:r>
              <a:rPr lang="en-US" altLang="zh-CN">
                <a:latin typeface="Comic Sans MS" pitchFamily="66" charset="0"/>
              </a:rPr>
              <a:t>Nested </a:t>
            </a:r>
            <a:r>
              <a:rPr lang="en-US" altLang="zh-CN" dirty="0">
                <a:latin typeface="Comic Sans MS" pitchFamily="66" charset="0"/>
              </a:rPr>
              <a:t>Subqueries</a:t>
            </a:r>
          </a:p>
          <a:p>
            <a:r>
              <a:rPr lang="en-US" altLang="zh-CN">
                <a:latin typeface="Comic Sans MS" pitchFamily="66" charset="0"/>
              </a:rPr>
              <a:t>Modification </a:t>
            </a:r>
            <a:r>
              <a:rPr lang="en-US" altLang="zh-CN" dirty="0">
                <a:latin typeface="Comic Sans MS" pitchFamily="66" charset="0"/>
              </a:rPr>
              <a:t>of the Database</a:t>
            </a:r>
          </a:p>
          <a:p>
            <a:endParaRPr lang="zh-CN" altLang="en-US" b="1" dirty="0">
              <a:latin typeface="Comic Sans MS" pitchFamily="66" charset="0"/>
            </a:endParaRPr>
          </a:p>
        </p:txBody>
      </p:sp>
    </p:spTree>
    <p:extLst>
      <p:ext uri="{BB962C8B-B14F-4D97-AF65-F5344CB8AC3E}">
        <p14:creationId xmlns:p14="http://schemas.microsoft.com/office/powerpoint/2010/main" val="319886334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4C7821-7AAA-4817-B9D7-EC6414353885}"/>
              </a:ext>
            </a:extLst>
          </p:cNvPr>
          <p:cNvSpPr>
            <a:spLocks noGrp="1"/>
          </p:cNvSpPr>
          <p:nvPr>
            <p:ph type="title"/>
          </p:nvPr>
        </p:nvSpPr>
        <p:spPr/>
        <p:txBody>
          <a:bodyPr/>
          <a:lstStyle/>
          <a:p>
            <a:pPr algn="ctr"/>
            <a:r>
              <a:rPr lang="en-US" altLang="zh-CN" dirty="0">
                <a:latin typeface="Comic Sans MS" pitchFamily="66" charset="0"/>
              </a:rPr>
              <a:t>Basic Structure of SQL Queries </a:t>
            </a:r>
            <a:endParaRPr lang="zh-CN" altLang="en-US" dirty="0">
              <a:latin typeface="Comic Sans MS" pitchFamily="66"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ABB52EE-F0BC-4A1D-ABA5-2A96D87FB46A}"/>
                  </a:ext>
                </a:extLst>
              </p:cNvPr>
              <p:cNvSpPr>
                <a:spLocks noGrp="1"/>
              </p:cNvSpPr>
              <p:nvPr>
                <p:ph idx="1"/>
              </p:nvPr>
            </p:nvSpPr>
            <p:spPr>
              <a:xfrm>
                <a:off x="179512" y="627534"/>
                <a:ext cx="8856984" cy="3805070"/>
              </a:xfrm>
            </p:spPr>
            <p:txBody>
              <a:bodyPr/>
              <a:lstStyle/>
              <a:p>
                <a:pPr>
                  <a:lnSpc>
                    <a:spcPct val="120000"/>
                  </a:lnSpc>
                  <a:spcBef>
                    <a:spcPts val="600"/>
                  </a:spcBef>
                </a:pPr>
                <a:r>
                  <a:rPr lang="en-US" altLang="zh-CN" sz="2000" dirty="0">
                    <a:latin typeface="Comic Sans MS" pitchFamily="66" charset="0"/>
                  </a:rPr>
                  <a:t>SQL is based on </a:t>
                </a:r>
                <a:r>
                  <a:rPr lang="en-US" altLang="zh-CN" sz="2000" dirty="0">
                    <a:solidFill>
                      <a:srgbClr val="FF0000"/>
                    </a:solidFill>
                    <a:latin typeface="Comic Sans MS" pitchFamily="66" charset="0"/>
                  </a:rPr>
                  <a:t>set</a:t>
                </a:r>
                <a:r>
                  <a:rPr lang="en-US" altLang="zh-CN" sz="2000" dirty="0">
                    <a:latin typeface="Comic Sans MS" pitchFamily="66" charset="0"/>
                  </a:rPr>
                  <a:t> and </a:t>
                </a:r>
                <a:r>
                  <a:rPr lang="en-US" altLang="zh-CN" sz="2000" dirty="0">
                    <a:solidFill>
                      <a:srgbClr val="FF0000"/>
                    </a:solidFill>
                    <a:latin typeface="Comic Sans MS" pitchFamily="66" charset="0"/>
                  </a:rPr>
                  <a:t>relational operations </a:t>
                </a:r>
                <a:r>
                  <a:rPr lang="en-US" altLang="zh-CN" sz="2000" dirty="0">
                    <a:latin typeface="Comic Sans MS" pitchFamily="66" charset="0"/>
                  </a:rPr>
                  <a:t>with certain modifications and enhancements</a:t>
                </a:r>
              </a:p>
              <a:p>
                <a:pPr>
                  <a:lnSpc>
                    <a:spcPct val="120000"/>
                  </a:lnSpc>
                  <a:spcBef>
                    <a:spcPts val="600"/>
                  </a:spcBef>
                </a:pPr>
                <a:r>
                  <a:rPr lang="en-US" altLang="zh-CN" sz="2000" dirty="0">
                    <a:latin typeface="Comic Sans MS" pitchFamily="66" charset="0"/>
                  </a:rPr>
                  <a:t>A typical SQL query has the form:</a:t>
                </a:r>
                <a:br>
                  <a:rPr lang="en-US" altLang="zh-CN" sz="2000" dirty="0">
                    <a:latin typeface="Comic Sans MS" pitchFamily="66" charset="0"/>
                  </a:rPr>
                </a:br>
                <a:r>
                  <a:rPr lang="en-US" altLang="zh-CN" sz="2000" dirty="0">
                    <a:latin typeface="Comic Sans MS" pitchFamily="66" charset="0"/>
                  </a:rPr>
                  <a:t>	</a:t>
                </a:r>
                <a:r>
                  <a:rPr lang="en-US" altLang="zh-CN" sz="2000" b="1" i="1">
                    <a:solidFill>
                      <a:srgbClr val="3333FF"/>
                    </a:solidFill>
                    <a:latin typeface="Comic Sans MS" pitchFamily="66" charset="0"/>
                    <a:cs typeface="Times New Roman" panose="02020603050405020304" pitchFamily="18" charset="0"/>
                  </a:rPr>
                  <a:t>select</a:t>
                </a:r>
                <a:r>
                  <a:rPr lang="en-US" altLang="zh-CN" sz="2000" i="1">
                    <a:solidFill>
                      <a:srgbClr val="3333FF"/>
                    </a:solidFill>
                    <a:latin typeface="Comic Sans MS" pitchFamily="66" charset="0"/>
                    <a:cs typeface="Times New Roman" panose="02020603050405020304" pitchFamily="18" charset="0"/>
                  </a:rPr>
                  <a:t>   A</a:t>
                </a:r>
                <a:r>
                  <a:rPr lang="en-US" altLang="zh-CN" sz="2000" i="1" baseline="-25000">
                    <a:solidFill>
                      <a:srgbClr val="3333FF"/>
                    </a:solidFill>
                    <a:latin typeface="Comic Sans MS" pitchFamily="66" charset="0"/>
                    <a:cs typeface="Times New Roman" panose="02020603050405020304" pitchFamily="18" charset="0"/>
                  </a:rPr>
                  <a:t>1</a:t>
                </a:r>
                <a:r>
                  <a:rPr lang="en-US" altLang="zh-CN" sz="2000" i="1" dirty="0">
                    <a:solidFill>
                      <a:srgbClr val="3333FF"/>
                    </a:solidFill>
                    <a:latin typeface="Comic Sans MS" pitchFamily="66" charset="0"/>
                    <a:cs typeface="Times New Roman" panose="02020603050405020304" pitchFamily="18" charset="0"/>
                  </a:rPr>
                  <a:t>, A</a:t>
                </a:r>
                <a:r>
                  <a:rPr lang="en-US" altLang="zh-CN" sz="2000" i="1" baseline="-25000" dirty="0">
                    <a:solidFill>
                      <a:srgbClr val="3333FF"/>
                    </a:solidFill>
                    <a:latin typeface="Comic Sans MS" pitchFamily="66" charset="0"/>
                    <a:cs typeface="Times New Roman" panose="02020603050405020304" pitchFamily="18" charset="0"/>
                  </a:rPr>
                  <a:t>2</a:t>
                </a:r>
                <a:r>
                  <a:rPr lang="en-US" altLang="zh-CN" sz="2000" i="1" dirty="0">
                    <a:solidFill>
                      <a:srgbClr val="3333FF"/>
                    </a:solidFill>
                    <a:latin typeface="Comic Sans MS" pitchFamily="66" charset="0"/>
                    <a:cs typeface="Times New Roman" panose="02020603050405020304" pitchFamily="18" charset="0"/>
                  </a:rPr>
                  <a:t>, ..., A</a:t>
                </a:r>
                <a:r>
                  <a:rPr lang="en-US" altLang="zh-CN" sz="2000" i="1" baseline="-25000" dirty="0">
                    <a:solidFill>
                      <a:srgbClr val="3333FF"/>
                    </a:solidFill>
                    <a:latin typeface="Comic Sans MS" pitchFamily="66" charset="0"/>
                    <a:cs typeface="Times New Roman" panose="02020603050405020304" pitchFamily="18" charset="0"/>
                  </a:rPr>
                  <a:t>n</a:t>
                </a:r>
                <a:br>
                  <a:rPr lang="en-US" altLang="zh-CN" sz="2000" i="1" dirty="0">
                    <a:solidFill>
                      <a:srgbClr val="3333FF"/>
                    </a:solidFill>
                    <a:latin typeface="Comic Sans MS" pitchFamily="66" charset="0"/>
                    <a:cs typeface="Times New Roman" panose="02020603050405020304" pitchFamily="18" charset="0"/>
                  </a:rPr>
                </a:br>
                <a:r>
                  <a:rPr lang="en-US" altLang="zh-CN" sz="2000" i="1" dirty="0">
                    <a:solidFill>
                      <a:srgbClr val="3333FF"/>
                    </a:solidFill>
                    <a:latin typeface="Comic Sans MS" pitchFamily="66" charset="0"/>
                    <a:cs typeface="Times New Roman" panose="02020603050405020304" pitchFamily="18" charset="0"/>
                  </a:rPr>
                  <a:t>	</a:t>
                </a:r>
                <a:r>
                  <a:rPr lang="en-US" altLang="zh-CN" sz="2000" b="1" i="1">
                    <a:solidFill>
                      <a:srgbClr val="3333FF"/>
                    </a:solidFill>
                    <a:latin typeface="Comic Sans MS" pitchFamily="66" charset="0"/>
                    <a:cs typeface="Times New Roman" panose="02020603050405020304" pitchFamily="18" charset="0"/>
                  </a:rPr>
                  <a:t>from</a:t>
                </a:r>
                <a:r>
                  <a:rPr lang="en-US" altLang="zh-CN" sz="2000" i="1">
                    <a:solidFill>
                      <a:srgbClr val="3333FF"/>
                    </a:solidFill>
                    <a:latin typeface="Comic Sans MS" pitchFamily="66" charset="0"/>
                    <a:cs typeface="Times New Roman" panose="02020603050405020304" pitchFamily="18" charset="0"/>
                  </a:rPr>
                  <a:t>     r</a:t>
                </a:r>
                <a:r>
                  <a:rPr lang="en-US" altLang="zh-CN" sz="2000" i="1" baseline="-25000">
                    <a:solidFill>
                      <a:srgbClr val="3333FF"/>
                    </a:solidFill>
                    <a:latin typeface="Comic Sans MS" pitchFamily="66" charset="0"/>
                    <a:cs typeface="Times New Roman" panose="02020603050405020304" pitchFamily="18" charset="0"/>
                  </a:rPr>
                  <a:t>1</a:t>
                </a:r>
                <a:r>
                  <a:rPr lang="en-US" altLang="zh-CN" sz="2000" i="1" dirty="0">
                    <a:solidFill>
                      <a:srgbClr val="3333FF"/>
                    </a:solidFill>
                    <a:latin typeface="Comic Sans MS" pitchFamily="66" charset="0"/>
                    <a:cs typeface="Times New Roman" panose="02020603050405020304" pitchFamily="18" charset="0"/>
                  </a:rPr>
                  <a:t>, r</a:t>
                </a:r>
                <a:r>
                  <a:rPr lang="en-US" altLang="zh-CN" sz="2000" i="1" baseline="-25000" dirty="0">
                    <a:solidFill>
                      <a:srgbClr val="3333FF"/>
                    </a:solidFill>
                    <a:latin typeface="Comic Sans MS" pitchFamily="66" charset="0"/>
                    <a:cs typeface="Times New Roman" panose="02020603050405020304" pitchFamily="18" charset="0"/>
                  </a:rPr>
                  <a:t>2</a:t>
                </a:r>
                <a:r>
                  <a:rPr lang="en-US" altLang="zh-CN" sz="2000" i="1" dirty="0">
                    <a:solidFill>
                      <a:srgbClr val="3333FF"/>
                    </a:solidFill>
                    <a:latin typeface="Comic Sans MS" pitchFamily="66" charset="0"/>
                    <a:cs typeface="Times New Roman" panose="02020603050405020304" pitchFamily="18" charset="0"/>
                  </a:rPr>
                  <a:t>, ..., r</a:t>
                </a:r>
                <a:r>
                  <a:rPr lang="en-US" altLang="zh-CN" sz="2000" i="1" baseline="-25000" dirty="0">
                    <a:solidFill>
                      <a:srgbClr val="3333FF"/>
                    </a:solidFill>
                    <a:latin typeface="Comic Sans MS" pitchFamily="66" charset="0"/>
                    <a:cs typeface="Times New Roman" panose="02020603050405020304" pitchFamily="18" charset="0"/>
                  </a:rPr>
                  <a:t>m</a:t>
                </a:r>
                <a:br>
                  <a:rPr lang="en-US" altLang="zh-CN" sz="2000" i="1" dirty="0">
                    <a:solidFill>
                      <a:srgbClr val="3333FF"/>
                    </a:solidFill>
                    <a:latin typeface="Comic Sans MS" pitchFamily="66" charset="0"/>
                    <a:cs typeface="Times New Roman" panose="02020603050405020304" pitchFamily="18" charset="0"/>
                  </a:rPr>
                </a:br>
                <a:r>
                  <a:rPr lang="en-US" altLang="zh-CN" sz="2000" i="1" dirty="0">
                    <a:solidFill>
                      <a:srgbClr val="3333FF"/>
                    </a:solidFill>
                    <a:latin typeface="Comic Sans MS" pitchFamily="66" charset="0"/>
                    <a:cs typeface="Times New Roman" panose="02020603050405020304" pitchFamily="18" charset="0"/>
                  </a:rPr>
                  <a:t>        </a:t>
                </a:r>
                <a:r>
                  <a:rPr lang="en-US" altLang="zh-CN" sz="2000" b="1" i="1">
                    <a:solidFill>
                      <a:srgbClr val="3333FF"/>
                    </a:solidFill>
                    <a:latin typeface="Comic Sans MS" pitchFamily="66" charset="0"/>
                    <a:cs typeface="Times New Roman" panose="02020603050405020304" pitchFamily="18" charset="0"/>
                  </a:rPr>
                  <a:t>where</a:t>
                </a:r>
                <a:r>
                  <a:rPr lang="en-US" altLang="zh-CN" sz="2000" i="1">
                    <a:solidFill>
                      <a:srgbClr val="3333FF"/>
                    </a:solidFill>
                    <a:latin typeface="Comic Sans MS" pitchFamily="66" charset="0"/>
                    <a:cs typeface="Times New Roman" panose="02020603050405020304" pitchFamily="18" charset="0"/>
                  </a:rPr>
                  <a:t>  P</a:t>
                </a:r>
                <a:endParaRPr lang="en-US" altLang="zh-CN" sz="2000" i="1" dirty="0">
                  <a:solidFill>
                    <a:srgbClr val="3333FF"/>
                  </a:solidFill>
                  <a:latin typeface="Comic Sans MS" pitchFamily="66" charset="0"/>
                  <a:cs typeface="Times New Roman" panose="02020603050405020304" pitchFamily="18" charset="0"/>
                </a:endParaRPr>
              </a:p>
              <a:p>
                <a:pPr>
                  <a:lnSpc>
                    <a:spcPct val="120000"/>
                  </a:lnSpc>
                  <a:spcBef>
                    <a:spcPts val="600"/>
                  </a:spcBef>
                </a:pPr>
                <a:r>
                  <a:rPr lang="en-US" altLang="zh-CN" sz="2000" dirty="0">
                    <a:latin typeface="Comic Sans MS" pitchFamily="66" charset="0"/>
                  </a:rPr>
                  <a:t>This query is equivalent to the relational algebra expression:</a:t>
                </a:r>
              </a:p>
              <a:p>
                <a:pPr marL="0" indent="0">
                  <a:lnSpc>
                    <a:spcPct val="120000"/>
                  </a:lnSpc>
                  <a:spcBef>
                    <a:spcPts val="600"/>
                  </a:spcBef>
                  <a:buNone/>
                </a:pPr>
                <a14:m>
                  <m:oMathPara xmlns:m="http://schemas.openxmlformats.org/officeDocument/2006/math">
                    <m:oMathParaPr>
                      <m:jc m:val="centerGroup"/>
                    </m:oMathParaPr>
                    <m:oMath xmlns:m="http://schemas.openxmlformats.org/officeDocument/2006/math">
                      <m:sSub>
                        <m:sSubPr>
                          <m:ctrlPr>
                            <a:rPr lang="en-US" altLang="zh-CN" sz="2000" b="1" i="1" smtClean="0">
                              <a:solidFill>
                                <a:srgbClr val="FF0000"/>
                              </a:solidFill>
                              <a:latin typeface="Cambria Math" panose="02040503050406030204" pitchFamily="18" charset="0"/>
                            </a:rPr>
                          </m:ctrlPr>
                        </m:sSubPr>
                        <m:e>
                          <m:r>
                            <a:rPr lang="el-GR" altLang="zh-CN" sz="2000" b="1" i="1" smtClean="0">
                              <a:solidFill>
                                <a:srgbClr val="FF0000"/>
                              </a:solidFill>
                              <a:latin typeface="Cambria Math" panose="02040503050406030204" pitchFamily="18" charset="0"/>
                              <a:ea typeface="Cambria Math" panose="02040503050406030204" pitchFamily="18" charset="0"/>
                            </a:rPr>
                            <m:t>𝜫</m:t>
                          </m:r>
                        </m:e>
                        <m:sub>
                          <m:sSub>
                            <m:sSubPr>
                              <m:ctrlPr>
                                <a:rPr lang="el-GR" altLang="zh-CN" sz="2000" b="1" i="1" smtClean="0">
                                  <a:solidFill>
                                    <a:srgbClr val="FF0000"/>
                                  </a:solidFill>
                                  <a:latin typeface="Cambria Math" panose="02040503050406030204" pitchFamily="18" charset="0"/>
                                  <a:ea typeface="Cambria Math" panose="02040503050406030204" pitchFamily="18" charset="0"/>
                                </a:rPr>
                              </m:ctrlPr>
                            </m:sSubPr>
                            <m:e>
                              <m:r>
                                <a:rPr lang="en-US" altLang="zh-CN" sz="2000" b="1" i="1" smtClean="0">
                                  <a:solidFill>
                                    <a:srgbClr val="FF0000"/>
                                  </a:solidFill>
                                  <a:latin typeface="Cambria Math" panose="02040503050406030204" pitchFamily="18" charset="0"/>
                                  <a:ea typeface="Cambria Math" panose="02040503050406030204" pitchFamily="18" charset="0"/>
                                </a:rPr>
                                <m:t>𝑨</m:t>
                              </m:r>
                            </m:e>
                            <m:sub>
                              <m:r>
                                <a:rPr lang="en-US" altLang="zh-CN" sz="2000" b="1" i="1" smtClean="0">
                                  <a:solidFill>
                                    <a:srgbClr val="FF0000"/>
                                  </a:solidFill>
                                  <a:latin typeface="Cambria Math" panose="02040503050406030204" pitchFamily="18" charset="0"/>
                                  <a:ea typeface="Cambria Math" panose="02040503050406030204" pitchFamily="18" charset="0"/>
                                </a:rPr>
                                <m:t>𝟏</m:t>
                              </m:r>
                            </m:sub>
                          </m:sSub>
                          <m:r>
                            <a:rPr lang="en-US" altLang="zh-CN" sz="2000" b="1" i="1" smtClean="0">
                              <a:solidFill>
                                <a:srgbClr val="FF0000"/>
                              </a:solidFill>
                              <a:latin typeface="Cambria Math" panose="02040503050406030204" pitchFamily="18" charset="0"/>
                            </a:rPr>
                            <m:t>,</m:t>
                          </m:r>
                          <m:sSub>
                            <m:sSubPr>
                              <m:ctrlPr>
                                <a:rPr lang="en-US" altLang="zh-CN" sz="2000" b="1" i="1" smtClean="0">
                                  <a:solidFill>
                                    <a:srgbClr val="FF0000"/>
                                  </a:solidFill>
                                  <a:latin typeface="Cambria Math" panose="02040503050406030204" pitchFamily="18" charset="0"/>
                                </a:rPr>
                              </m:ctrlPr>
                            </m:sSubPr>
                            <m:e>
                              <m:r>
                                <a:rPr lang="en-US" altLang="zh-CN" sz="2000" b="1" i="1" smtClean="0">
                                  <a:solidFill>
                                    <a:srgbClr val="FF0000"/>
                                  </a:solidFill>
                                  <a:latin typeface="Cambria Math" panose="02040503050406030204" pitchFamily="18" charset="0"/>
                                </a:rPr>
                                <m:t>𝑨</m:t>
                              </m:r>
                            </m:e>
                            <m:sub>
                              <m:r>
                                <a:rPr lang="en-US" altLang="zh-CN" sz="2000" b="1" i="1" smtClean="0">
                                  <a:solidFill>
                                    <a:srgbClr val="FF0000"/>
                                  </a:solidFill>
                                  <a:latin typeface="Cambria Math" panose="02040503050406030204" pitchFamily="18" charset="0"/>
                                </a:rPr>
                                <m:t>𝟐</m:t>
                              </m:r>
                            </m:sub>
                          </m:sSub>
                          <m:r>
                            <a:rPr lang="en-US" altLang="zh-CN" sz="2000" b="1" i="1" smtClean="0">
                              <a:solidFill>
                                <a:srgbClr val="FF0000"/>
                              </a:solidFill>
                              <a:latin typeface="Cambria Math" panose="02040503050406030204" pitchFamily="18" charset="0"/>
                            </a:rPr>
                            <m:t>,…,</m:t>
                          </m:r>
                          <m:sSub>
                            <m:sSubPr>
                              <m:ctrlPr>
                                <a:rPr lang="en-US" altLang="zh-CN" sz="2000" b="1" i="1" smtClean="0">
                                  <a:solidFill>
                                    <a:srgbClr val="FF0000"/>
                                  </a:solidFill>
                                  <a:latin typeface="Cambria Math" panose="02040503050406030204" pitchFamily="18" charset="0"/>
                                </a:rPr>
                              </m:ctrlPr>
                            </m:sSubPr>
                            <m:e>
                              <m:r>
                                <a:rPr lang="en-US" altLang="zh-CN" sz="2000" b="1" i="1" smtClean="0">
                                  <a:solidFill>
                                    <a:srgbClr val="FF0000"/>
                                  </a:solidFill>
                                  <a:latin typeface="Cambria Math" panose="02040503050406030204" pitchFamily="18" charset="0"/>
                                </a:rPr>
                                <m:t>𝑨</m:t>
                              </m:r>
                            </m:e>
                            <m:sub>
                              <m:r>
                                <a:rPr lang="en-US" altLang="zh-CN" sz="2000" b="1" i="1" smtClean="0">
                                  <a:solidFill>
                                    <a:srgbClr val="FF0000"/>
                                  </a:solidFill>
                                  <a:latin typeface="Cambria Math" panose="02040503050406030204" pitchFamily="18" charset="0"/>
                                </a:rPr>
                                <m:t>𝒏</m:t>
                              </m:r>
                            </m:sub>
                          </m:sSub>
                        </m:sub>
                      </m:sSub>
                      <m:r>
                        <a:rPr lang="en-US" altLang="zh-CN" sz="2000" b="1" i="1" smtClean="0">
                          <a:solidFill>
                            <a:srgbClr val="FF0000"/>
                          </a:solidFill>
                          <a:latin typeface="Cambria Math" panose="02040503050406030204" pitchFamily="18" charset="0"/>
                        </a:rPr>
                        <m:t>(</m:t>
                      </m:r>
                      <m:sSub>
                        <m:sSubPr>
                          <m:ctrlPr>
                            <a:rPr lang="en-US" altLang="zh-CN" sz="2000" b="1" i="1" smtClean="0">
                              <a:solidFill>
                                <a:srgbClr val="FF0000"/>
                              </a:solidFill>
                              <a:latin typeface="Cambria Math" panose="02040503050406030204" pitchFamily="18" charset="0"/>
                            </a:rPr>
                          </m:ctrlPr>
                        </m:sSubPr>
                        <m:e>
                          <m:r>
                            <a:rPr lang="zh-CN" altLang="en-US" sz="2000" b="1" i="1" smtClean="0">
                              <a:solidFill>
                                <a:srgbClr val="FF0000"/>
                              </a:solidFill>
                              <a:latin typeface="Cambria Math" panose="02040503050406030204" pitchFamily="18" charset="0"/>
                            </a:rPr>
                            <m:t>𝝈</m:t>
                          </m:r>
                        </m:e>
                        <m:sub>
                          <m:r>
                            <a:rPr lang="en-US" altLang="zh-CN" sz="2000" b="1" i="1" smtClean="0">
                              <a:solidFill>
                                <a:srgbClr val="FF0000"/>
                              </a:solidFill>
                              <a:latin typeface="Cambria Math" panose="02040503050406030204" pitchFamily="18" charset="0"/>
                            </a:rPr>
                            <m:t>𝑷</m:t>
                          </m:r>
                        </m:sub>
                      </m:sSub>
                      <m:r>
                        <a:rPr lang="en-US" altLang="zh-CN" sz="2000" b="1" i="1" smtClean="0">
                          <a:solidFill>
                            <a:srgbClr val="FF0000"/>
                          </a:solidFill>
                          <a:latin typeface="Cambria Math" panose="02040503050406030204" pitchFamily="18" charset="0"/>
                        </a:rPr>
                        <m:t>(</m:t>
                      </m:r>
                      <m:sSub>
                        <m:sSubPr>
                          <m:ctrlPr>
                            <a:rPr lang="en-US" altLang="zh-CN" sz="2000" b="1" i="1" smtClean="0">
                              <a:solidFill>
                                <a:srgbClr val="FF0000"/>
                              </a:solidFill>
                              <a:latin typeface="Cambria Math" panose="02040503050406030204" pitchFamily="18" charset="0"/>
                            </a:rPr>
                          </m:ctrlPr>
                        </m:sSubPr>
                        <m:e>
                          <m:r>
                            <a:rPr lang="en-US" altLang="zh-CN" sz="2000" b="1" i="1" smtClean="0">
                              <a:solidFill>
                                <a:srgbClr val="FF0000"/>
                              </a:solidFill>
                              <a:latin typeface="Cambria Math" panose="02040503050406030204" pitchFamily="18" charset="0"/>
                            </a:rPr>
                            <m:t>𝒓</m:t>
                          </m:r>
                        </m:e>
                        <m:sub>
                          <m:r>
                            <a:rPr lang="en-US" altLang="zh-CN" sz="2000" b="1" i="1" smtClean="0">
                              <a:solidFill>
                                <a:srgbClr val="FF0000"/>
                              </a:solidFill>
                              <a:latin typeface="Cambria Math" panose="02040503050406030204" pitchFamily="18" charset="0"/>
                            </a:rPr>
                            <m:t>𝟏</m:t>
                          </m:r>
                        </m:sub>
                      </m:sSub>
                      <m:r>
                        <a:rPr lang="en-US" altLang="zh-CN" sz="2000" b="1" i="1" smtClean="0">
                          <a:solidFill>
                            <a:srgbClr val="FF0000"/>
                          </a:solidFill>
                          <a:latin typeface="Cambria Math" panose="02040503050406030204" pitchFamily="18" charset="0"/>
                          <a:ea typeface="Cambria Math" panose="02040503050406030204" pitchFamily="18" charset="0"/>
                        </a:rPr>
                        <m:t>×</m:t>
                      </m:r>
                      <m:sSub>
                        <m:sSubPr>
                          <m:ctrlPr>
                            <a:rPr lang="en-US" altLang="zh-CN" sz="2000" b="1" i="1" smtClean="0">
                              <a:solidFill>
                                <a:srgbClr val="FF0000"/>
                              </a:solidFill>
                              <a:latin typeface="Cambria Math" panose="02040503050406030204" pitchFamily="18" charset="0"/>
                              <a:ea typeface="Cambria Math" panose="02040503050406030204" pitchFamily="18" charset="0"/>
                            </a:rPr>
                          </m:ctrlPr>
                        </m:sSubPr>
                        <m:e>
                          <m:r>
                            <a:rPr lang="en-US" altLang="zh-CN" sz="2000" b="1" i="1" smtClean="0">
                              <a:solidFill>
                                <a:srgbClr val="FF0000"/>
                              </a:solidFill>
                              <a:latin typeface="Cambria Math" panose="02040503050406030204" pitchFamily="18" charset="0"/>
                              <a:ea typeface="Cambria Math" panose="02040503050406030204" pitchFamily="18" charset="0"/>
                            </a:rPr>
                            <m:t>𝒓</m:t>
                          </m:r>
                        </m:e>
                        <m:sub>
                          <m:r>
                            <a:rPr lang="en-US" altLang="zh-CN" sz="2000" b="1" i="1" smtClean="0">
                              <a:solidFill>
                                <a:srgbClr val="FF0000"/>
                              </a:solidFill>
                              <a:latin typeface="Cambria Math" panose="02040503050406030204" pitchFamily="18" charset="0"/>
                              <a:ea typeface="Cambria Math" panose="02040503050406030204" pitchFamily="18" charset="0"/>
                            </a:rPr>
                            <m:t>𝟐</m:t>
                          </m:r>
                        </m:sub>
                      </m:sSub>
                      <m:r>
                        <a:rPr lang="en-US" altLang="zh-CN" sz="2000" b="1" i="1" smtClean="0">
                          <a:solidFill>
                            <a:srgbClr val="FF0000"/>
                          </a:solidFill>
                          <a:latin typeface="Cambria Math" panose="02040503050406030204" pitchFamily="18" charset="0"/>
                          <a:ea typeface="Cambria Math" panose="02040503050406030204" pitchFamily="18" charset="0"/>
                        </a:rPr>
                        <m:t>×…×</m:t>
                      </m:r>
                      <m:sSub>
                        <m:sSubPr>
                          <m:ctrlPr>
                            <a:rPr lang="en-US" altLang="zh-CN" sz="2000" b="1" i="1" smtClean="0">
                              <a:solidFill>
                                <a:srgbClr val="FF0000"/>
                              </a:solidFill>
                              <a:latin typeface="Cambria Math" panose="02040503050406030204" pitchFamily="18" charset="0"/>
                              <a:ea typeface="Cambria Math" panose="02040503050406030204" pitchFamily="18" charset="0"/>
                            </a:rPr>
                          </m:ctrlPr>
                        </m:sSubPr>
                        <m:e>
                          <m:r>
                            <a:rPr lang="en-US" altLang="zh-CN" sz="2000" b="1" i="1" smtClean="0">
                              <a:solidFill>
                                <a:srgbClr val="FF0000"/>
                              </a:solidFill>
                              <a:latin typeface="Cambria Math" panose="02040503050406030204" pitchFamily="18" charset="0"/>
                              <a:ea typeface="Cambria Math" panose="02040503050406030204" pitchFamily="18" charset="0"/>
                            </a:rPr>
                            <m:t>𝒓</m:t>
                          </m:r>
                        </m:e>
                        <m:sub>
                          <m:r>
                            <a:rPr lang="en-US" altLang="zh-CN" sz="2000" b="1" i="1" smtClean="0">
                              <a:solidFill>
                                <a:srgbClr val="FF0000"/>
                              </a:solidFill>
                              <a:latin typeface="Cambria Math" panose="02040503050406030204" pitchFamily="18" charset="0"/>
                              <a:ea typeface="Cambria Math" panose="02040503050406030204" pitchFamily="18" charset="0"/>
                            </a:rPr>
                            <m:t>𝒎</m:t>
                          </m:r>
                        </m:sub>
                      </m:sSub>
                      <m:r>
                        <a:rPr lang="en-US" altLang="zh-CN" sz="2000" b="1" i="1" smtClean="0">
                          <a:solidFill>
                            <a:srgbClr val="FF0000"/>
                          </a:solidFill>
                          <a:latin typeface="Cambria Math" panose="02040503050406030204" pitchFamily="18" charset="0"/>
                        </a:rPr>
                        <m:t>))</m:t>
                      </m:r>
                    </m:oMath>
                  </m:oMathPara>
                </a14:m>
                <a:endParaRPr lang="en-US" altLang="zh-CN" sz="2000" b="1" dirty="0">
                  <a:solidFill>
                    <a:srgbClr val="FF0000"/>
                  </a:solidFill>
                  <a:latin typeface="Comic Sans MS" pitchFamily="66" charset="0"/>
                </a:endParaRPr>
              </a:p>
              <a:p>
                <a:pPr>
                  <a:lnSpc>
                    <a:spcPct val="120000"/>
                  </a:lnSpc>
                  <a:spcBef>
                    <a:spcPts val="600"/>
                  </a:spcBef>
                </a:pPr>
                <a:r>
                  <a:rPr lang="en-US" altLang="zh-CN" sz="2000" dirty="0">
                    <a:latin typeface="Comic Sans MS" pitchFamily="66" charset="0"/>
                  </a:rPr>
                  <a:t>The result of an SQL query is a relation</a:t>
                </a:r>
              </a:p>
              <a:p>
                <a:pPr>
                  <a:lnSpc>
                    <a:spcPct val="120000"/>
                  </a:lnSpc>
                  <a:spcBef>
                    <a:spcPts val="600"/>
                  </a:spcBef>
                </a:pPr>
                <a:endParaRPr lang="zh-CN" altLang="en-US" sz="2000" dirty="0">
                  <a:latin typeface="Comic Sans MS" pitchFamily="66" charset="0"/>
                </a:endParaRPr>
              </a:p>
            </p:txBody>
          </p:sp>
        </mc:Choice>
        <mc:Fallback xmlns="">
          <p:sp>
            <p:nvSpPr>
              <p:cNvPr id="3" name="内容占位符 2">
                <a:extLst>
                  <a:ext uri="{FF2B5EF4-FFF2-40B4-BE49-F238E27FC236}">
                    <a16:creationId xmlns:a16="http://schemas.microsoft.com/office/drawing/2014/main" xmlns="" xmlns:a14="http://schemas.microsoft.com/office/drawing/2010/main" id="{5ABB52EE-F0BC-4A1D-ABA5-2A96D87FB46A}"/>
                  </a:ext>
                </a:extLst>
              </p:cNvPr>
              <p:cNvSpPr>
                <a:spLocks noGrp="1" noRot="1" noChangeAspect="1" noMove="1" noResize="1" noEditPoints="1" noAdjustHandles="1" noChangeArrowheads="1" noChangeShapeType="1" noTextEdit="1"/>
              </p:cNvSpPr>
              <p:nvPr>
                <p:ph idx="1"/>
              </p:nvPr>
            </p:nvSpPr>
            <p:spPr>
              <a:xfrm>
                <a:off x="179512" y="627534"/>
                <a:ext cx="8856984" cy="3805070"/>
              </a:xfrm>
              <a:blipFill rotWithShape="1">
                <a:blip r:embed="rId2"/>
                <a:stretch>
                  <a:fillRect l="-964" t="-12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401182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CAB6B3-C230-4836-9489-66FECC38CDE7}"/>
              </a:ext>
            </a:extLst>
          </p:cNvPr>
          <p:cNvSpPr>
            <a:spLocks noGrp="1"/>
          </p:cNvSpPr>
          <p:nvPr>
            <p:ph type="title"/>
          </p:nvPr>
        </p:nvSpPr>
        <p:spPr/>
        <p:txBody>
          <a:bodyPr/>
          <a:lstStyle/>
          <a:p>
            <a:pPr algn="ctr"/>
            <a:r>
              <a:rPr lang="en-US" altLang="zh-CN" dirty="0">
                <a:latin typeface="Comic Sans MS" pitchFamily="66" charset="0"/>
              </a:rPr>
              <a:t>The Select Clause</a:t>
            </a:r>
            <a:endParaRPr lang="zh-CN" altLang="en-US" dirty="0">
              <a:latin typeface="Comic Sans MS" pitchFamily="66"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13E09A0-7294-4E4F-9D59-3D3003D34CFA}"/>
                  </a:ext>
                </a:extLst>
              </p:cNvPr>
              <p:cNvSpPr>
                <a:spLocks noGrp="1"/>
              </p:cNvSpPr>
              <p:nvPr>
                <p:ph idx="1"/>
              </p:nvPr>
            </p:nvSpPr>
            <p:spPr>
              <a:xfrm>
                <a:off x="179512" y="627534"/>
                <a:ext cx="8784976" cy="3805070"/>
              </a:xfrm>
            </p:spPr>
            <p:txBody>
              <a:bodyPr/>
              <a:lstStyle/>
              <a:p>
                <a:pPr>
                  <a:lnSpc>
                    <a:spcPct val="150000"/>
                  </a:lnSpc>
                </a:pPr>
                <a:r>
                  <a:rPr lang="en-US" altLang="zh-CN" sz="2000" dirty="0">
                    <a:latin typeface="Comic Sans MS" pitchFamily="66" charset="0"/>
                  </a:rPr>
                  <a:t>The </a:t>
                </a:r>
                <a:r>
                  <a:rPr lang="en-US" altLang="zh-CN" sz="2000" dirty="0">
                    <a:solidFill>
                      <a:srgbClr val="FF0000"/>
                    </a:solidFill>
                    <a:latin typeface="Comic Sans MS" pitchFamily="66" charset="0"/>
                  </a:rPr>
                  <a:t>select clause </a:t>
                </a:r>
                <a:r>
                  <a:rPr lang="en-US" altLang="zh-CN" sz="2000" dirty="0">
                    <a:latin typeface="Comic Sans MS" pitchFamily="66" charset="0"/>
                  </a:rPr>
                  <a:t>lists the attributes desired in the result of a query</a:t>
                </a:r>
              </a:p>
              <a:p>
                <a:pPr lvl="1">
                  <a:lnSpc>
                    <a:spcPct val="150000"/>
                  </a:lnSpc>
                </a:pPr>
                <a:r>
                  <a:rPr lang="en-US" altLang="zh-CN" sz="1800" dirty="0">
                    <a:latin typeface="Comic Sans MS" pitchFamily="66" charset="0"/>
                  </a:rPr>
                  <a:t>corresponds to the </a:t>
                </a:r>
                <a:r>
                  <a:rPr lang="en-US" altLang="zh-CN" sz="1800" b="1" dirty="0">
                    <a:solidFill>
                      <a:srgbClr val="FF0000"/>
                    </a:solidFill>
                    <a:latin typeface="Comic Sans MS" pitchFamily="66" charset="0"/>
                  </a:rPr>
                  <a:t>projection</a:t>
                </a:r>
                <a:r>
                  <a:rPr lang="en-US" altLang="zh-CN" sz="1800" dirty="0">
                    <a:latin typeface="Comic Sans MS" pitchFamily="66" charset="0"/>
                  </a:rPr>
                  <a:t> operation of the RA (relational algebra) </a:t>
                </a:r>
              </a:p>
              <a:p>
                <a:pPr>
                  <a:lnSpc>
                    <a:spcPct val="150000"/>
                  </a:lnSpc>
                </a:pPr>
                <a:r>
                  <a:rPr lang="en-US" altLang="zh-CN" sz="2000" dirty="0">
                    <a:latin typeface="Comic Sans MS" pitchFamily="66" charset="0"/>
                  </a:rPr>
                  <a:t>E.g., find the names of all departments in the instructor relation</a:t>
                </a:r>
                <a:br>
                  <a:rPr lang="en-US" altLang="zh-CN" sz="2000" dirty="0">
                    <a:latin typeface="Comic Sans MS" pitchFamily="66" charset="0"/>
                  </a:rPr>
                </a:br>
                <a:r>
                  <a:rPr lang="en-US" altLang="zh-CN" sz="2000" dirty="0">
                    <a:latin typeface="Comic Sans MS" pitchFamily="66" charset="0"/>
                  </a:rPr>
                  <a:t>		</a:t>
                </a:r>
                <a:r>
                  <a:rPr lang="en-US" altLang="zh-CN" sz="2000" b="1" i="1" dirty="0">
                    <a:solidFill>
                      <a:srgbClr val="3333FF"/>
                    </a:solidFill>
                    <a:latin typeface="Comic Sans MS" pitchFamily="66" charset="0"/>
                    <a:cs typeface="Times New Roman" panose="02020603050405020304" pitchFamily="18" charset="0"/>
                  </a:rPr>
                  <a:t>select</a:t>
                </a:r>
                <a:r>
                  <a:rPr lang="en-US" altLang="zh-CN" sz="2000" i="1" dirty="0">
                    <a:solidFill>
                      <a:srgbClr val="3333FF"/>
                    </a:solidFill>
                    <a:latin typeface="Comic Sans MS" pitchFamily="66" charset="0"/>
                    <a:cs typeface="Times New Roman" panose="02020603050405020304" pitchFamily="18" charset="0"/>
                  </a:rPr>
                  <a:t> </a:t>
                </a:r>
                <a:r>
                  <a:rPr lang="en-US" altLang="zh-CN" sz="2000" i="1" dirty="0" err="1">
                    <a:solidFill>
                      <a:srgbClr val="3333FF"/>
                    </a:solidFill>
                    <a:latin typeface="Comic Sans MS" pitchFamily="66" charset="0"/>
                    <a:cs typeface="Times New Roman" panose="02020603050405020304" pitchFamily="18" charset="0"/>
                  </a:rPr>
                  <a:t>dept_name</a:t>
                </a:r>
                <a:br>
                  <a:rPr lang="en-US" altLang="zh-CN" sz="2000" i="1" dirty="0">
                    <a:solidFill>
                      <a:srgbClr val="3333FF"/>
                    </a:solidFill>
                    <a:latin typeface="Comic Sans MS" pitchFamily="66" charset="0"/>
                    <a:cs typeface="Times New Roman" panose="02020603050405020304" pitchFamily="18" charset="0"/>
                  </a:rPr>
                </a:b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from</a:t>
                </a:r>
                <a:r>
                  <a:rPr lang="en-US" altLang="zh-CN" sz="2000" i="1" dirty="0">
                    <a:solidFill>
                      <a:srgbClr val="3333FF"/>
                    </a:solidFill>
                    <a:latin typeface="Comic Sans MS" pitchFamily="66" charset="0"/>
                    <a:cs typeface="Times New Roman" panose="02020603050405020304" pitchFamily="18" charset="0"/>
                  </a:rPr>
                  <a:t>   instructor</a:t>
                </a:r>
              </a:p>
              <a:p>
                <a:pPr>
                  <a:lnSpc>
                    <a:spcPct val="150000"/>
                  </a:lnSpc>
                </a:pPr>
                <a:r>
                  <a:rPr lang="en-US" altLang="zh-CN" sz="2000" dirty="0">
                    <a:latin typeface="Comic Sans MS" pitchFamily="66" charset="0"/>
                  </a:rPr>
                  <a:t>In the “pure” RA syntax, the query would be: </a:t>
                </a: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US" altLang="zh-CN" sz="2000" b="1" i="1" smtClean="0">
                              <a:solidFill>
                                <a:srgbClr val="FF0000"/>
                              </a:solidFill>
                              <a:latin typeface="Cambria Math" panose="02040503050406030204" pitchFamily="18" charset="0"/>
                            </a:rPr>
                          </m:ctrlPr>
                        </m:sSubPr>
                        <m:e>
                          <m:r>
                            <a:rPr lang="el-GR" altLang="zh-CN" sz="2000" b="1" i="1">
                              <a:solidFill>
                                <a:srgbClr val="FF0000"/>
                              </a:solidFill>
                              <a:latin typeface="Cambria Math" panose="02040503050406030204" pitchFamily="18" charset="0"/>
                              <a:ea typeface="Cambria Math" panose="02040503050406030204" pitchFamily="18" charset="0"/>
                            </a:rPr>
                            <m:t>𝜫</m:t>
                          </m:r>
                        </m:e>
                        <m:sub>
                          <m:r>
                            <a:rPr lang="en-US" altLang="zh-CN" sz="2000" b="1" i="1">
                              <a:solidFill>
                                <a:srgbClr val="FF0000"/>
                              </a:solidFill>
                              <a:latin typeface="Cambria Math" panose="02040503050406030204" pitchFamily="18" charset="0"/>
                            </a:rPr>
                            <m:t>𝒅𝒆𝒑𝒕</m:t>
                          </m:r>
                          <m:r>
                            <a:rPr lang="en-US" altLang="zh-CN" sz="2000" b="1" i="1">
                              <a:solidFill>
                                <a:srgbClr val="FF0000"/>
                              </a:solidFill>
                              <a:latin typeface="Cambria Math" panose="02040503050406030204" pitchFamily="18" charset="0"/>
                            </a:rPr>
                            <m:t>_</m:t>
                          </m:r>
                          <m:r>
                            <a:rPr lang="en-US" altLang="zh-CN" sz="2000" b="1" i="1">
                              <a:solidFill>
                                <a:srgbClr val="FF0000"/>
                              </a:solidFill>
                              <a:latin typeface="Cambria Math" panose="02040503050406030204" pitchFamily="18" charset="0"/>
                            </a:rPr>
                            <m:t>𝒏𝒂𝒎𝒆</m:t>
                          </m:r>
                        </m:sub>
                      </m:sSub>
                      <m:r>
                        <a:rPr lang="en-US" altLang="zh-CN" sz="2000" b="1" i="1">
                          <a:solidFill>
                            <a:srgbClr val="FF0000"/>
                          </a:solidFill>
                          <a:latin typeface="Cambria Math" panose="02040503050406030204" pitchFamily="18" charset="0"/>
                        </a:rPr>
                        <m:t>(</m:t>
                      </m:r>
                      <m:r>
                        <a:rPr lang="en-US" altLang="zh-CN" sz="2000" b="1" i="1">
                          <a:solidFill>
                            <a:srgbClr val="FF0000"/>
                          </a:solidFill>
                          <a:latin typeface="Cambria Math" panose="02040503050406030204" pitchFamily="18" charset="0"/>
                        </a:rPr>
                        <m:t>𝒊𝒏𝒔𝒕𝒓𝒖𝒄𝒕𝒐𝒓</m:t>
                      </m:r>
                      <m:r>
                        <a:rPr lang="en-US" altLang="zh-CN" sz="2000" b="1" i="1">
                          <a:solidFill>
                            <a:srgbClr val="FF0000"/>
                          </a:solidFill>
                          <a:latin typeface="Cambria Math" panose="02040503050406030204" pitchFamily="18" charset="0"/>
                        </a:rPr>
                        <m:t>)</m:t>
                      </m:r>
                    </m:oMath>
                  </m:oMathPara>
                </a14:m>
                <a:endParaRPr lang="en-US" altLang="zh-CN" sz="2000" b="1" dirty="0">
                  <a:solidFill>
                    <a:srgbClr val="FF0000"/>
                  </a:solidFill>
                  <a:latin typeface="Comic Sans MS" pitchFamily="66" charset="0"/>
                </a:endParaRPr>
              </a:p>
              <a:p>
                <a:pPr lvl="1">
                  <a:lnSpc>
                    <a:spcPct val="150000"/>
                  </a:lnSpc>
                </a:pPr>
                <a:r>
                  <a:rPr lang="en-US" altLang="zh-CN" sz="1600" b="1" dirty="0">
                    <a:latin typeface="Comic Sans MS" pitchFamily="66" charset="0"/>
                  </a:rPr>
                  <a:t>NOTE:</a:t>
                </a:r>
                <a:r>
                  <a:rPr lang="en-US" altLang="zh-CN" sz="1600" dirty="0">
                    <a:latin typeface="Comic Sans MS" pitchFamily="66" charset="0"/>
                  </a:rPr>
                  <a:t>  SQL names are </a:t>
                </a:r>
                <a:r>
                  <a:rPr lang="en-US" altLang="zh-CN" sz="1600" dirty="0">
                    <a:solidFill>
                      <a:srgbClr val="3333FF"/>
                    </a:solidFill>
                    <a:latin typeface="Comic Sans MS" pitchFamily="66" charset="0"/>
                  </a:rPr>
                  <a:t>case insensitive</a:t>
                </a:r>
                <a:r>
                  <a:rPr lang="en-US" altLang="zh-CN" sz="1600" dirty="0">
                    <a:latin typeface="Comic Sans MS" pitchFamily="66" charset="0"/>
                  </a:rPr>
                  <a:t>, i.e. you can use capital or small letters </a:t>
                </a:r>
                <a:endParaRPr lang="zh-CN" altLang="en-US" sz="1600" dirty="0">
                  <a:latin typeface="Comic Sans MS" pitchFamily="66" charset="0"/>
                </a:endParaRPr>
              </a:p>
            </p:txBody>
          </p:sp>
        </mc:Choice>
        <mc:Fallback xmlns="">
          <p:sp>
            <p:nvSpPr>
              <p:cNvPr id="3" name="内容占位符 2">
                <a:extLst>
                  <a:ext uri="{FF2B5EF4-FFF2-40B4-BE49-F238E27FC236}">
                    <a16:creationId xmlns:a16="http://schemas.microsoft.com/office/drawing/2014/main" id="{013E09A0-7294-4E4F-9D59-3D3003D34CFA}"/>
                  </a:ext>
                </a:extLst>
              </p:cNvPr>
              <p:cNvSpPr>
                <a:spLocks noGrp="1" noRot="1" noChangeAspect="1" noMove="1" noResize="1" noEditPoints="1" noAdjustHandles="1" noChangeArrowheads="1" noChangeShapeType="1" noTextEdit="1"/>
              </p:cNvSpPr>
              <p:nvPr>
                <p:ph idx="1"/>
              </p:nvPr>
            </p:nvSpPr>
            <p:spPr>
              <a:xfrm>
                <a:off x="179512" y="627534"/>
                <a:ext cx="8784976" cy="3805070"/>
              </a:xfrm>
              <a:blipFill>
                <a:blip r:embed="rId2"/>
                <a:stretch>
                  <a:fillRect l="-971" r="-347" b="-368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096898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D03E70-D68D-4B43-AAC4-233A1961AC5F}"/>
              </a:ext>
            </a:extLst>
          </p:cNvPr>
          <p:cNvSpPr>
            <a:spLocks noGrp="1"/>
          </p:cNvSpPr>
          <p:nvPr>
            <p:ph type="title"/>
          </p:nvPr>
        </p:nvSpPr>
        <p:spPr/>
        <p:txBody>
          <a:bodyPr/>
          <a:lstStyle/>
          <a:p>
            <a:pPr algn="ctr"/>
            <a:r>
              <a:rPr lang="en-US" altLang="zh-CN" dirty="0">
                <a:latin typeface="Comic Sans MS" pitchFamily="66" charset="0"/>
              </a:rPr>
              <a:t>The select Clause (Cont.)</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F539C49D-E776-421B-9EFC-4167376F1D86}"/>
              </a:ext>
            </a:extLst>
          </p:cNvPr>
          <p:cNvSpPr>
            <a:spLocks noGrp="1"/>
          </p:cNvSpPr>
          <p:nvPr>
            <p:ph idx="1"/>
          </p:nvPr>
        </p:nvSpPr>
        <p:spPr>
          <a:xfrm>
            <a:off x="251520" y="699542"/>
            <a:ext cx="8568952" cy="3805070"/>
          </a:xfrm>
        </p:spPr>
        <p:txBody>
          <a:bodyPr/>
          <a:lstStyle/>
          <a:p>
            <a:pPr>
              <a:lnSpc>
                <a:spcPct val="120000"/>
              </a:lnSpc>
            </a:pPr>
            <a:r>
              <a:rPr lang="en-US" altLang="zh-CN" sz="2000" dirty="0">
                <a:latin typeface="Comic Sans MS" pitchFamily="66" charset="0"/>
              </a:rPr>
              <a:t>SQL allows </a:t>
            </a:r>
            <a:r>
              <a:rPr lang="en-US" altLang="zh-CN" sz="2000" dirty="0">
                <a:solidFill>
                  <a:srgbClr val="3333FF"/>
                </a:solidFill>
                <a:latin typeface="Comic Sans MS" pitchFamily="66" charset="0"/>
              </a:rPr>
              <a:t>duplicates</a:t>
            </a:r>
            <a:r>
              <a:rPr lang="en-US" altLang="zh-CN" sz="2000" dirty="0">
                <a:latin typeface="Comic Sans MS" pitchFamily="66" charset="0"/>
              </a:rPr>
              <a:t> in relations. To eliminate duplicates, insert the keyword </a:t>
            </a:r>
            <a:r>
              <a:rPr lang="en-US" altLang="zh-CN" sz="2000" dirty="0">
                <a:solidFill>
                  <a:srgbClr val="FF0000"/>
                </a:solidFill>
                <a:latin typeface="Comic Sans MS" pitchFamily="66" charset="0"/>
              </a:rPr>
              <a:t>distinct</a:t>
            </a:r>
            <a:r>
              <a:rPr lang="en-US" altLang="zh-CN" sz="2000" dirty="0">
                <a:latin typeface="Comic Sans MS" pitchFamily="66" charset="0"/>
              </a:rPr>
              <a:t> after select</a:t>
            </a:r>
          </a:p>
          <a:p>
            <a:pPr>
              <a:lnSpc>
                <a:spcPct val="120000"/>
              </a:lnSpc>
            </a:pPr>
            <a:r>
              <a:rPr lang="en-US" altLang="zh-CN" sz="2000" dirty="0">
                <a:latin typeface="Comic Sans MS" pitchFamily="66" charset="0"/>
              </a:rPr>
              <a:t>Find the names of all departments in the instructor relation, and </a:t>
            </a:r>
            <a:r>
              <a:rPr lang="en-US" altLang="zh-CN" sz="2000" dirty="0">
                <a:solidFill>
                  <a:srgbClr val="3333FF"/>
                </a:solidFill>
                <a:latin typeface="Comic Sans MS" pitchFamily="66" charset="0"/>
              </a:rPr>
              <a:t>remove duplicates</a:t>
            </a:r>
          </a:p>
          <a:p>
            <a:pPr marL="0" indent="0">
              <a:lnSpc>
                <a:spcPct val="120000"/>
              </a:lnSpc>
              <a:buNone/>
            </a:pPr>
            <a:r>
              <a:rPr lang="en-US" altLang="zh-CN" sz="2000" dirty="0">
                <a:latin typeface="Comic Sans MS" pitchFamily="66" charset="0"/>
              </a:rPr>
              <a:t>	</a:t>
            </a:r>
            <a:r>
              <a:rPr lang="en-US" altLang="zh-CN" sz="1800" b="1" i="1" dirty="0">
                <a:solidFill>
                  <a:srgbClr val="3333FF"/>
                </a:solidFill>
                <a:latin typeface="Comic Sans MS" pitchFamily="66" charset="0"/>
              </a:rPr>
              <a:t>select </a:t>
            </a:r>
            <a:r>
              <a:rPr lang="en-US" altLang="zh-CN" sz="1800" b="1" i="1" dirty="0">
                <a:solidFill>
                  <a:srgbClr val="FF0000"/>
                </a:solidFill>
                <a:latin typeface="Comic Sans MS" pitchFamily="66" charset="0"/>
              </a:rPr>
              <a:t>distinct</a:t>
            </a:r>
            <a:r>
              <a:rPr lang="en-US" altLang="zh-CN" sz="1800" b="1" i="1" dirty="0">
                <a:solidFill>
                  <a:srgbClr val="3333FF"/>
                </a:solidFill>
                <a:latin typeface="Comic Sans MS" pitchFamily="66" charset="0"/>
              </a:rPr>
              <a:t> </a:t>
            </a:r>
            <a:r>
              <a:rPr lang="en-US" altLang="zh-CN" sz="1800" i="1" dirty="0" err="1">
                <a:solidFill>
                  <a:srgbClr val="3333FF"/>
                </a:solidFill>
                <a:latin typeface="Comic Sans MS" pitchFamily="66" charset="0"/>
              </a:rPr>
              <a:t>dept_name</a:t>
            </a:r>
            <a:br>
              <a:rPr lang="en-US" altLang="zh-CN" sz="1800" i="1" dirty="0">
                <a:solidFill>
                  <a:srgbClr val="3333FF"/>
                </a:solidFill>
                <a:latin typeface="Comic Sans MS" pitchFamily="66" charset="0"/>
              </a:rPr>
            </a:br>
            <a:r>
              <a:rPr lang="en-US" altLang="zh-CN" sz="1800" i="1" dirty="0">
                <a:solidFill>
                  <a:srgbClr val="3333FF"/>
                </a:solidFill>
                <a:latin typeface="Comic Sans MS" pitchFamily="66" charset="0"/>
              </a:rPr>
              <a:t>	</a:t>
            </a:r>
            <a:r>
              <a:rPr lang="en-US" altLang="zh-CN" sz="1800" b="1" i="1" dirty="0">
                <a:solidFill>
                  <a:srgbClr val="3333FF"/>
                </a:solidFill>
                <a:latin typeface="Comic Sans MS" pitchFamily="66" charset="0"/>
              </a:rPr>
              <a:t>from</a:t>
            </a:r>
            <a:r>
              <a:rPr lang="en-US" altLang="zh-CN" sz="1800" i="1" dirty="0">
                <a:solidFill>
                  <a:srgbClr val="3333FF"/>
                </a:solidFill>
                <a:latin typeface="Comic Sans MS" pitchFamily="66" charset="0"/>
              </a:rPr>
              <a:t>   instructor</a:t>
            </a:r>
            <a:endParaRPr lang="en-US" altLang="zh-CN" sz="2000" i="1" dirty="0">
              <a:solidFill>
                <a:srgbClr val="3333FF"/>
              </a:solidFill>
              <a:latin typeface="Comic Sans MS" pitchFamily="66" charset="0"/>
              <a:cs typeface="Times New Roman" panose="02020603050405020304" pitchFamily="18" charset="0"/>
            </a:endParaRPr>
          </a:p>
          <a:p>
            <a:pPr>
              <a:lnSpc>
                <a:spcPct val="120000"/>
              </a:lnSpc>
            </a:pPr>
            <a:r>
              <a:rPr lang="en-US" altLang="zh-CN" sz="2000" dirty="0">
                <a:latin typeface="Comic Sans MS" pitchFamily="66" charset="0"/>
              </a:rPr>
              <a:t>The keyword </a:t>
            </a:r>
            <a:r>
              <a:rPr lang="en-US" altLang="zh-CN" sz="2000" dirty="0">
                <a:solidFill>
                  <a:srgbClr val="FF0000"/>
                </a:solidFill>
                <a:latin typeface="Comic Sans MS" pitchFamily="66" charset="0"/>
              </a:rPr>
              <a:t>all</a:t>
            </a:r>
            <a:r>
              <a:rPr lang="en-US" altLang="zh-CN" sz="2000" dirty="0">
                <a:latin typeface="Comic Sans MS" pitchFamily="66" charset="0"/>
              </a:rPr>
              <a:t> specifies that </a:t>
            </a:r>
            <a:r>
              <a:rPr lang="en-US" altLang="zh-CN" sz="2000" dirty="0">
                <a:solidFill>
                  <a:srgbClr val="3333FF"/>
                </a:solidFill>
                <a:latin typeface="Comic Sans MS" pitchFamily="66" charset="0"/>
              </a:rPr>
              <a:t>duplicates should not be removed </a:t>
            </a:r>
            <a:r>
              <a:rPr lang="en-US" altLang="zh-CN" sz="2000" dirty="0">
                <a:latin typeface="Comic Sans MS" pitchFamily="66" charset="0"/>
              </a:rPr>
              <a:t>by default</a:t>
            </a:r>
            <a:endParaRPr lang="zh-CN" altLang="en-US" sz="2000" dirty="0">
              <a:latin typeface="Comic Sans MS" pitchFamily="66" charset="0"/>
            </a:endParaRPr>
          </a:p>
          <a:p>
            <a:pPr marL="0" indent="0">
              <a:lnSpc>
                <a:spcPct val="120000"/>
              </a:lnSpc>
              <a:buNone/>
            </a:pPr>
            <a:r>
              <a:rPr lang="en-US" altLang="zh-CN" sz="2000" dirty="0">
                <a:latin typeface="Comic Sans MS" pitchFamily="66" charset="0"/>
              </a:rPr>
              <a:t>	</a:t>
            </a:r>
            <a:r>
              <a:rPr lang="en-US" altLang="zh-CN" sz="1800" b="1" i="1" dirty="0">
                <a:solidFill>
                  <a:srgbClr val="3333FF"/>
                </a:solidFill>
                <a:latin typeface="Comic Sans MS" pitchFamily="66" charset="0"/>
              </a:rPr>
              <a:t>select </a:t>
            </a:r>
            <a:r>
              <a:rPr lang="en-US" altLang="zh-CN" sz="1800" b="1" i="1" dirty="0">
                <a:solidFill>
                  <a:srgbClr val="FF0000"/>
                </a:solidFill>
                <a:latin typeface="Comic Sans MS" pitchFamily="66" charset="0"/>
              </a:rPr>
              <a:t>all </a:t>
            </a:r>
            <a:r>
              <a:rPr lang="en-US" altLang="zh-CN" sz="1800" i="1" dirty="0" err="1">
                <a:solidFill>
                  <a:srgbClr val="3333FF"/>
                </a:solidFill>
                <a:latin typeface="Comic Sans MS" pitchFamily="66" charset="0"/>
              </a:rPr>
              <a:t>dept_name</a:t>
            </a:r>
            <a:br>
              <a:rPr lang="en-US" altLang="zh-CN" sz="1800" i="1" dirty="0">
                <a:solidFill>
                  <a:srgbClr val="3333FF"/>
                </a:solidFill>
                <a:latin typeface="Comic Sans MS" pitchFamily="66" charset="0"/>
              </a:rPr>
            </a:br>
            <a:r>
              <a:rPr lang="en-US" altLang="zh-CN" sz="1800" i="1" dirty="0">
                <a:solidFill>
                  <a:srgbClr val="3333FF"/>
                </a:solidFill>
                <a:latin typeface="Comic Sans MS" pitchFamily="66" charset="0"/>
              </a:rPr>
              <a:t>	</a:t>
            </a:r>
            <a:r>
              <a:rPr lang="en-US" altLang="zh-CN" sz="1800" b="1" i="1" dirty="0">
                <a:solidFill>
                  <a:srgbClr val="3333FF"/>
                </a:solidFill>
                <a:latin typeface="Comic Sans MS" pitchFamily="66" charset="0"/>
              </a:rPr>
              <a:t>from</a:t>
            </a:r>
            <a:r>
              <a:rPr lang="en-US" altLang="zh-CN" sz="1800" i="1" dirty="0">
                <a:solidFill>
                  <a:srgbClr val="3333FF"/>
                </a:solidFill>
                <a:latin typeface="Comic Sans MS" pitchFamily="66" charset="0"/>
              </a:rPr>
              <a:t> instructor</a:t>
            </a:r>
            <a:endParaRPr lang="en-US" altLang="zh-CN" sz="2000" i="1" dirty="0">
              <a:solidFill>
                <a:srgbClr val="3333FF"/>
              </a:solidFill>
              <a:latin typeface="Comic Sans MS" pitchFamily="66" charset="0"/>
              <a:cs typeface="Times New Roman" panose="02020603050405020304" pitchFamily="18" charset="0"/>
            </a:endParaRPr>
          </a:p>
          <a:p>
            <a:pPr>
              <a:lnSpc>
                <a:spcPct val="120000"/>
              </a:lnSpc>
            </a:pPr>
            <a:endParaRPr lang="zh-CN" altLang="en-US" sz="2000" dirty="0">
              <a:latin typeface="Comic Sans MS" pitchFamily="66" charset="0"/>
            </a:endParaRPr>
          </a:p>
        </p:txBody>
      </p:sp>
    </p:spTree>
    <p:extLst>
      <p:ext uri="{BB962C8B-B14F-4D97-AF65-F5344CB8AC3E}">
        <p14:creationId xmlns:p14="http://schemas.microsoft.com/office/powerpoint/2010/main" val="40904090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0BE8AC-3C73-4A6D-ACCC-AF93AE654290}"/>
              </a:ext>
            </a:extLst>
          </p:cNvPr>
          <p:cNvSpPr>
            <a:spLocks noGrp="1"/>
          </p:cNvSpPr>
          <p:nvPr>
            <p:ph type="title"/>
          </p:nvPr>
        </p:nvSpPr>
        <p:spPr/>
        <p:txBody>
          <a:bodyPr/>
          <a:lstStyle/>
          <a:p>
            <a:pPr algn="ctr"/>
            <a:r>
              <a:rPr lang="en-US" altLang="zh-CN" dirty="0">
                <a:latin typeface="Comic Sans MS" pitchFamily="66" charset="0"/>
              </a:rPr>
              <a:t>The select Clause (Cont.)</a:t>
            </a:r>
            <a:endParaRPr lang="zh-CN" altLang="en-US" dirty="0">
              <a:latin typeface="Comic Sans MS" pitchFamily="66"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7E020AD-52F6-4343-ADAE-7BC561676913}"/>
                  </a:ext>
                </a:extLst>
              </p:cNvPr>
              <p:cNvSpPr>
                <a:spLocks noGrp="1"/>
              </p:cNvSpPr>
              <p:nvPr>
                <p:ph idx="1"/>
              </p:nvPr>
            </p:nvSpPr>
            <p:spPr>
              <a:xfrm>
                <a:off x="251520" y="789553"/>
                <a:ext cx="8568952" cy="3805070"/>
              </a:xfrm>
            </p:spPr>
            <p:txBody>
              <a:bodyPr/>
              <a:lstStyle/>
              <a:p>
                <a:r>
                  <a:rPr lang="en-US" altLang="zh-CN" sz="2000" dirty="0">
                    <a:latin typeface="Comic Sans MS" pitchFamily="66" charset="0"/>
                  </a:rPr>
                  <a:t>An asterisk in the select clause denotes “all attributes”</a:t>
                </a:r>
              </a:p>
              <a:p>
                <a:pPr marL="0" indent="0">
                  <a:buNone/>
                </a:pPr>
                <a:r>
                  <a:rPr lang="en-US" altLang="zh-CN" sz="2000" dirty="0">
                    <a:latin typeface="Comic Sans MS" pitchFamily="66" charset="0"/>
                  </a:rPr>
                  <a:t>	</a:t>
                </a:r>
                <a:r>
                  <a:rPr lang="en-US" altLang="zh-CN" sz="2000" b="1" i="1" dirty="0">
                    <a:solidFill>
                      <a:srgbClr val="3333FF"/>
                    </a:solidFill>
                    <a:latin typeface="Comic Sans MS" pitchFamily="66" charset="0"/>
                    <a:cs typeface="Times New Roman" panose="02020603050405020304" pitchFamily="18" charset="0"/>
                  </a:rPr>
                  <a:t>select</a:t>
                </a:r>
                <a:r>
                  <a:rPr lang="en-US" altLang="zh-CN" sz="2000" i="1" dirty="0">
                    <a:solidFill>
                      <a:srgbClr val="3333FF"/>
                    </a:solidFill>
                    <a:latin typeface="Comic Sans MS" pitchFamily="66" charset="0"/>
                    <a:cs typeface="Times New Roman" panose="02020603050405020304" pitchFamily="18" charset="0"/>
                  </a:rPr>
                  <a:t>   </a:t>
                </a:r>
                <a:r>
                  <a:rPr lang="en-US" altLang="zh-CN" sz="2000" i="1" dirty="0">
                    <a:solidFill>
                      <a:srgbClr val="FF0000"/>
                    </a:solidFill>
                    <a:latin typeface="Comic Sans MS" pitchFamily="66" charset="0"/>
                    <a:cs typeface="Times New Roman" panose="02020603050405020304" pitchFamily="18" charset="0"/>
                  </a:rPr>
                  <a:t>*</a:t>
                </a:r>
                <a:br>
                  <a:rPr lang="en-US" altLang="zh-CN" sz="2000" i="1" dirty="0">
                    <a:solidFill>
                      <a:srgbClr val="3333FF"/>
                    </a:solidFill>
                    <a:latin typeface="Comic Sans MS" pitchFamily="66" charset="0"/>
                    <a:cs typeface="Times New Roman" panose="02020603050405020304" pitchFamily="18" charset="0"/>
                  </a:rPr>
                </a:b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from</a:t>
                </a:r>
                <a:r>
                  <a:rPr lang="en-US" altLang="zh-CN" sz="2000" i="1" dirty="0">
                    <a:solidFill>
                      <a:srgbClr val="3333FF"/>
                    </a:solidFill>
                    <a:latin typeface="Comic Sans MS" pitchFamily="66" charset="0"/>
                    <a:cs typeface="Times New Roman" panose="02020603050405020304" pitchFamily="18" charset="0"/>
                  </a:rPr>
                  <a:t>     instructor</a:t>
                </a:r>
              </a:p>
              <a:p>
                <a:r>
                  <a:rPr lang="en-US" altLang="zh-CN" sz="2000" dirty="0">
                    <a:latin typeface="Comic Sans MS" pitchFamily="66" charset="0"/>
                  </a:rPr>
                  <a:t>The select clause can contain </a:t>
                </a:r>
                <a:r>
                  <a:rPr lang="en-US" altLang="zh-CN" sz="2000" dirty="0">
                    <a:solidFill>
                      <a:srgbClr val="FF0000"/>
                    </a:solidFill>
                    <a:latin typeface="Comic Sans MS" pitchFamily="66" charset="0"/>
                  </a:rPr>
                  <a:t>arithmetic expressions </a:t>
                </a:r>
                <a:r>
                  <a:rPr lang="en-US" altLang="zh-CN" sz="2000" dirty="0">
                    <a:latin typeface="Comic Sans MS" pitchFamily="66" charset="0"/>
                  </a:rPr>
                  <a:t>involving the operation, </a:t>
                </a:r>
                <a14:m>
                  <m:oMath xmlns:m="http://schemas.openxmlformats.org/officeDocument/2006/math">
                    <m:r>
                      <a:rPr lang="en-US" altLang="zh-CN" sz="2000" b="1" i="1" smtClean="0">
                        <a:solidFill>
                          <a:srgbClr val="FF0000"/>
                        </a:solidFill>
                        <a:latin typeface="Cambria Math" panose="02040503050406030204" pitchFamily="18" charset="0"/>
                        <a:ea typeface="Cambria Math" panose="02040503050406030204" pitchFamily="18" charset="0"/>
                      </a:rPr>
                      <m:t>+</m:t>
                    </m:r>
                  </m:oMath>
                </a14:m>
                <a:r>
                  <a:rPr lang="en-US" altLang="zh-CN" sz="2000" b="1" dirty="0">
                    <a:solidFill>
                      <a:srgbClr val="FF0000"/>
                    </a:solidFill>
                    <a:latin typeface="Comic Sans MS" pitchFamily="66" charset="0"/>
                  </a:rPr>
                  <a:t>, </a:t>
                </a:r>
                <a14:m>
                  <m:oMath xmlns:m="http://schemas.openxmlformats.org/officeDocument/2006/math">
                    <m:r>
                      <a:rPr lang="en-US" altLang="zh-CN" sz="2000" b="1" i="1" dirty="0" smtClean="0">
                        <a:solidFill>
                          <a:srgbClr val="FF0000"/>
                        </a:solidFill>
                        <a:latin typeface="Cambria Math" panose="02040503050406030204" pitchFamily="18" charset="0"/>
                        <a:ea typeface="Cambria Math" panose="02040503050406030204" pitchFamily="18" charset="0"/>
                      </a:rPr>
                      <m:t>−</m:t>
                    </m:r>
                  </m:oMath>
                </a14:m>
                <a:r>
                  <a:rPr lang="en-US" altLang="zh-CN" sz="2000" b="1" dirty="0">
                    <a:solidFill>
                      <a:srgbClr val="FF0000"/>
                    </a:solidFill>
                    <a:latin typeface="Comic Sans MS" pitchFamily="66" charset="0"/>
                  </a:rPr>
                  <a:t>, </a:t>
                </a:r>
                <a14:m>
                  <m:oMath xmlns:m="http://schemas.openxmlformats.org/officeDocument/2006/math">
                    <m:r>
                      <a:rPr lang="en-US" altLang="zh-CN" sz="2000" b="1" i="1">
                        <a:solidFill>
                          <a:srgbClr val="FF0000"/>
                        </a:solidFill>
                        <a:latin typeface="Cambria Math" panose="02040503050406030204" pitchFamily="18" charset="0"/>
                        <a:ea typeface="Cambria Math" panose="02040503050406030204" pitchFamily="18" charset="0"/>
                      </a:rPr>
                      <m:t>∗</m:t>
                    </m:r>
                  </m:oMath>
                </a14:m>
                <a:r>
                  <a:rPr lang="en-US" altLang="zh-CN" sz="2000" b="1" dirty="0">
                    <a:solidFill>
                      <a:srgbClr val="FF0000"/>
                    </a:solidFill>
                    <a:latin typeface="Comic Sans MS" pitchFamily="66" charset="0"/>
                    <a:ea typeface="宋体" panose="02010600030101010101" pitchFamily="2" charset="-122"/>
                  </a:rPr>
                  <a:t> </a:t>
                </a:r>
                <a:r>
                  <a:rPr lang="en-US" altLang="zh-CN" sz="2000" dirty="0">
                    <a:latin typeface="Comic Sans MS" pitchFamily="66" charset="0"/>
                  </a:rPr>
                  <a:t>, and </a:t>
                </a:r>
                <a14:m>
                  <m:oMath xmlns:m="http://schemas.openxmlformats.org/officeDocument/2006/math">
                    <m:r>
                      <a:rPr lang="en-US" altLang="zh-CN" sz="2000" b="1" i="1" smtClean="0">
                        <a:solidFill>
                          <a:srgbClr val="FF0000"/>
                        </a:solidFill>
                        <a:latin typeface="Cambria Math" panose="02040503050406030204" pitchFamily="18" charset="0"/>
                        <a:ea typeface="Cambria Math" panose="02040503050406030204" pitchFamily="18" charset="0"/>
                      </a:rPr>
                      <m:t>∕</m:t>
                    </m:r>
                  </m:oMath>
                </a14:m>
                <a:r>
                  <a:rPr lang="en-US" altLang="zh-CN" sz="2000" dirty="0">
                    <a:latin typeface="Comic Sans MS" pitchFamily="66" charset="0"/>
                  </a:rPr>
                  <a:t>, and operating on constants or attributes of tuples</a:t>
                </a:r>
              </a:p>
              <a:p>
                <a:r>
                  <a:rPr lang="en-US" altLang="zh-CN" sz="2000" dirty="0">
                    <a:latin typeface="Comic Sans MS" pitchFamily="66" charset="0"/>
                  </a:rPr>
                  <a:t>Example: </a:t>
                </a:r>
              </a:p>
              <a:p>
                <a:pPr marL="0" indent="0">
                  <a:buNone/>
                </a:pPr>
                <a:r>
                  <a:rPr lang="en-US" altLang="zh-CN" sz="2000" dirty="0">
                    <a:latin typeface="Comic Sans MS" pitchFamily="66" charset="0"/>
                  </a:rPr>
                  <a:t>	</a:t>
                </a:r>
                <a:r>
                  <a:rPr lang="en-US" altLang="zh-CN" sz="2000" b="1" i="1" dirty="0">
                    <a:solidFill>
                      <a:srgbClr val="3333FF"/>
                    </a:solidFill>
                    <a:latin typeface="Comic Sans MS" pitchFamily="66" charset="0"/>
                    <a:cs typeface="Times New Roman" panose="02020603050405020304" pitchFamily="18" charset="0"/>
                  </a:rPr>
                  <a:t>select </a:t>
                </a:r>
                <a:r>
                  <a:rPr lang="en-US" altLang="zh-CN" sz="2000" i="1" dirty="0">
                    <a:solidFill>
                      <a:srgbClr val="3333FF"/>
                    </a:solidFill>
                    <a:latin typeface="Comic Sans MS" pitchFamily="66" charset="0"/>
                    <a:cs typeface="Times New Roman" panose="02020603050405020304" pitchFamily="18" charset="0"/>
                  </a:rPr>
                  <a:t>ID, </a:t>
                </a:r>
                <a:r>
                  <a:rPr lang="en-US" altLang="zh-CN" sz="2000" i="1" dirty="0" err="1">
                    <a:solidFill>
                      <a:srgbClr val="3333FF"/>
                    </a:solidFill>
                    <a:latin typeface="Comic Sans MS" pitchFamily="66" charset="0"/>
                    <a:cs typeface="Times New Roman" panose="02020603050405020304" pitchFamily="18" charset="0"/>
                  </a:rPr>
                  <a:t>dept_name</a:t>
                </a:r>
                <a:r>
                  <a:rPr lang="en-US" altLang="zh-CN" sz="2000" i="1" dirty="0">
                    <a:solidFill>
                      <a:srgbClr val="3333FF"/>
                    </a:solidFill>
                    <a:latin typeface="Comic Sans MS" pitchFamily="66" charset="0"/>
                    <a:cs typeface="Times New Roman" panose="02020603050405020304" pitchFamily="18" charset="0"/>
                  </a:rPr>
                  <a:t>, salary ∗ 1.1 </a:t>
                </a:r>
              </a:p>
              <a:p>
                <a:pPr marL="0" indent="0">
                  <a:buNone/>
                </a:pPr>
                <a:r>
                  <a:rPr lang="en-US" altLang="zh-CN" sz="2000" b="1" i="1" dirty="0">
                    <a:solidFill>
                      <a:srgbClr val="3333FF"/>
                    </a:solidFill>
                    <a:latin typeface="Comic Sans MS" pitchFamily="66" charset="0"/>
                    <a:cs typeface="Times New Roman" panose="02020603050405020304" pitchFamily="18" charset="0"/>
                  </a:rPr>
                  <a:t>	from  </a:t>
                </a:r>
                <a:r>
                  <a:rPr lang="en-US" altLang="zh-CN" sz="2000" i="1" dirty="0">
                    <a:solidFill>
                      <a:srgbClr val="3333FF"/>
                    </a:solidFill>
                    <a:latin typeface="Comic Sans MS" pitchFamily="66" charset="0"/>
                    <a:cs typeface="Times New Roman" panose="02020603050405020304" pitchFamily="18" charset="0"/>
                  </a:rPr>
                  <a:t>instructor</a:t>
                </a:r>
              </a:p>
            </p:txBody>
          </p:sp>
        </mc:Choice>
        <mc:Fallback xmlns="">
          <p:sp>
            <p:nvSpPr>
              <p:cNvPr id="3" name="内容占位符 2">
                <a:extLst>
                  <a:ext uri="{FF2B5EF4-FFF2-40B4-BE49-F238E27FC236}">
                    <a16:creationId xmlns:a16="http://schemas.microsoft.com/office/drawing/2014/main" xmlns="" xmlns:a14="http://schemas.microsoft.com/office/drawing/2010/main" id="{77E020AD-52F6-4343-ADAE-7BC561676913}"/>
                  </a:ext>
                </a:extLst>
              </p:cNvPr>
              <p:cNvSpPr>
                <a:spLocks noGrp="1" noRot="1" noChangeAspect="1" noMove="1" noResize="1" noEditPoints="1" noAdjustHandles="1" noChangeArrowheads="1" noChangeShapeType="1" noTextEdit="1"/>
              </p:cNvSpPr>
              <p:nvPr>
                <p:ph idx="1"/>
              </p:nvPr>
            </p:nvSpPr>
            <p:spPr>
              <a:xfrm>
                <a:off x="251520" y="789553"/>
                <a:ext cx="8568952" cy="3805070"/>
              </a:xfrm>
              <a:blipFill rotWithShape="1">
                <a:blip r:embed="rId2"/>
                <a:stretch>
                  <a:fillRect l="-996" t="-2083" r="-149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634697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12B8A9-A800-416F-9520-0543E8A37902}"/>
              </a:ext>
            </a:extLst>
          </p:cNvPr>
          <p:cNvSpPr>
            <a:spLocks noGrp="1"/>
          </p:cNvSpPr>
          <p:nvPr>
            <p:ph type="title"/>
          </p:nvPr>
        </p:nvSpPr>
        <p:spPr/>
        <p:txBody>
          <a:bodyPr/>
          <a:lstStyle/>
          <a:p>
            <a:pPr algn="ctr"/>
            <a:r>
              <a:rPr lang="en-US" altLang="zh-CN" dirty="0">
                <a:latin typeface="Comic Sans MS" pitchFamily="66" charset="0"/>
              </a:rPr>
              <a:t>The where Clause</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ABAC48E6-B983-4FC6-9756-8C06134CCDEC}"/>
              </a:ext>
            </a:extLst>
          </p:cNvPr>
          <p:cNvSpPr>
            <a:spLocks noGrp="1"/>
          </p:cNvSpPr>
          <p:nvPr>
            <p:ph idx="1"/>
          </p:nvPr>
        </p:nvSpPr>
        <p:spPr/>
        <p:txBody>
          <a:bodyPr/>
          <a:lstStyle/>
          <a:p>
            <a:pPr>
              <a:spcBef>
                <a:spcPts val="600"/>
              </a:spcBef>
            </a:pPr>
            <a:r>
              <a:rPr lang="en-US" altLang="zh-CN" sz="2000" dirty="0">
                <a:latin typeface="Comic Sans MS" pitchFamily="66" charset="0"/>
              </a:rPr>
              <a:t>The </a:t>
            </a:r>
            <a:r>
              <a:rPr lang="en-US" altLang="zh-CN" sz="2000" dirty="0">
                <a:solidFill>
                  <a:srgbClr val="FF0000"/>
                </a:solidFill>
                <a:latin typeface="Comic Sans MS" pitchFamily="66" charset="0"/>
              </a:rPr>
              <a:t>where clause</a:t>
            </a:r>
            <a:r>
              <a:rPr lang="en-US" altLang="zh-CN" sz="2000" dirty="0">
                <a:latin typeface="Comic Sans MS" pitchFamily="66" charset="0"/>
              </a:rPr>
              <a:t> specifies conditions that the result must satisfy</a:t>
            </a:r>
          </a:p>
          <a:p>
            <a:pPr lvl="1">
              <a:spcBef>
                <a:spcPts val="600"/>
              </a:spcBef>
            </a:pPr>
            <a:r>
              <a:rPr lang="en-US" altLang="zh-CN" dirty="0">
                <a:latin typeface="Comic Sans MS" pitchFamily="66" charset="0"/>
              </a:rPr>
              <a:t>correspond to the selection predicate of the RA (relational algebra) </a:t>
            </a:r>
          </a:p>
          <a:p>
            <a:pPr lvl="1">
              <a:spcBef>
                <a:spcPts val="600"/>
              </a:spcBef>
            </a:pPr>
            <a:r>
              <a:rPr lang="en-US" altLang="zh-CN" sz="1800" b="1" dirty="0">
                <a:latin typeface="Comic Sans MS" pitchFamily="66" charset="0"/>
              </a:rPr>
              <a:t>E.g.</a:t>
            </a:r>
            <a:r>
              <a:rPr lang="en-US" altLang="zh-CN" sz="1800" dirty="0">
                <a:latin typeface="Comic Sans MS" pitchFamily="66" charset="0"/>
              </a:rPr>
              <a:t>, to find all loan numbers for loans made at the </a:t>
            </a:r>
            <a:r>
              <a:rPr lang="en-US" altLang="zh-CN" sz="1800" dirty="0" err="1">
                <a:latin typeface="Comic Sans MS" pitchFamily="66" charset="0"/>
              </a:rPr>
              <a:t>Perryridge</a:t>
            </a:r>
            <a:r>
              <a:rPr lang="en-US" altLang="zh-CN" sz="1800" dirty="0">
                <a:latin typeface="Comic Sans MS" pitchFamily="66" charset="0"/>
              </a:rPr>
              <a:t> branch with loan amount greater than $1200.</a:t>
            </a:r>
            <a:br>
              <a:rPr lang="en-US" altLang="zh-CN" sz="1800" dirty="0">
                <a:latin typeface="Comic Sans MS" pitchFamily="66" charset="0"/>
              </a:rPr>
            </a:br>
            <a:r>
              <a:rPr lang="en-US" altLang="zh-CN" sz="1800" dirty="0">
                <a:latin typeface="Comic Sans MS" pitchFamily="66" charset="0"/>
              </a:rPr>
              <a:t>	</a:t>
            </a:r>
            <a:r>
              <a:rPr lang="en-US" altLang="zh-CN" sz="1800" b="1" i="1" dirty="0">
                <a:solidFill>
                  <a:srgbClr val="3333FF"/>
                </a:solidFill>
                <a:latin typeface="Comic Sans MS" pitchFamily="66" charset="0"/>
                <a:cs typeface="Times New Roman" panose="02020603050405020304" pitchFamily="18" charset="0"/>
              </a:rPr>
              <a:t>select</a:t>
            </a:r>
            <a:r>
              <a:rPr lang="en-US" altLang="zh-CN" sz="1800" i="1" dirty="0">
                <a:solidFill>
                  <a:srgbClr val="3333FF"/>
                </a:solidFill>
                <a:latin typeface="Comic Sans MS" pitchFamily="66" charset="0"/>
                <a:cs typeface="Times New Roman" panose="02020603050405020304" pitchFamily="18" charset="0"/>
              </a:rPr>
              <a:t> </a:t>
            </a:r>
            <a:r>
              <a:rPr lang="en-US" altLang="zh-CN" sz="1800" i="1" dirty="0" err="1">
                <a:solidFill>
                  <a:srgbClr val="3333FF"/>
                </a:solidFill>
                <a:latin typeface="Comic Sans MS" pitchFamily="66" charset="0"/>
                <a:cs typeface="Times New Roman" panose="02020603050405020304" pitchFamily="18" charset="0"/>
              </a:rPr>
              <a:t>loan_number</a:t>
            </a:r>
            <a:br>
              <a:rPr lang="en-US" altLang="zh-CN" sz="1800" i="1" dirty="0">
                <a:solidFill>
                  <a:srgbClr val="3333FF"/>
                </a:solidFill>
                <a:latin typeface="Comic Sans MS" pitchFamily="66" charset="0"/>
                <a:cs typeface="Times New Roman" panose="02020603050405020304" pitchFamily="18" charset="0"/>
              </a:rPr>
            </a:br>
            <a:r>
              <a:rPr lang="en-US" altLang="zh-CN" sz="1800" i="1" dirty="0">
                <a:solidFill>
                  <a:srgbClr val="3333FF"/>
                </a:solidFill>
                <a:latin typeface="Comic Sans MS" pitchFamily="66" charset="0"/>
                <a:cs typeface="Times New Roman" panose="02020603050405020304" pitchFamily="18" charset="0"/>
              </a:rPr>
              <a:t>	</a:t>
            </a:r>
            <a:r>
              <a:rPr lang="en-US" altLang="zh-CN" sz="1800" b="1" i="1" dirty="0">
                <a:solidFill>
                  <a:srgbClr val="3333FF"/>
                </a:solidFill>
                <a:latin typeface="Comic Sans MS" pitchFamily="66" charset="0"/>
                <a:cs typeface="Times New Roman" panose="02020603050405020304" pitchFamily="18" charset="0"/>
              </a:rPr>
              <a:t>from</a:t>
            </a:r>
            <a:r>
              <a:rPr lang="en-US" altLang="zh-CN" sz="1800" i="1" dirty="0">
                <a:solidFill>
                  <a:srgbClr val="3333FF"/>
                </a:solidFill>
                <a:latin typeface="Comic Sans MS" pitchFamily="66" charset="0"/>
                <a:cs typeface="Times New Roman" panose="02020603050405020304" pitchFamily="18" charset="0"/>
              </a:rPr>
              <a:t>   loan</a:t>
            </a:r>
            <a:br>
              <a:rPr lang="en-US" altLang="zh-CN" sz="1800" i="1" dirty="0">
                <a:solidFill>
                  <a:srgbClr val="3333FF"/>
                </a:solidFill>
                <a:latin typeface="Comic Sans MS" pitchFamily="66" charset="0"/>
                <a:cs typeface="Times New Roman" panose="02020603050405020304" pitchFamily="18" charset="0"/>
              </a:rPr>
            </a:br>
            <a:r>
              <a:rPr lang="en-US" altLang="zh-CN" sz="1800" i="1" dirty="0">
                <a:solidFill>
                  <a:srgbClr val="3333FF"/>
                </a:solidFill>
                <a:latin typeface="Comic Sans MS" pitchFamily="66" charset="0"/>
                <a:cs typeface="Times New Roman" panose="02020603050405020304" pitchFamily="18" charset="0"/>
              </a:rPr>
              <a:t>	</a:t>
            </a:r>
            <a:r>
              <a:rPr lang="en-US" altLang="zh-CN" sz="1800" b="1" i="1" dirty="0">
                <a:solidFill>
                  <a:srgbClr val="3333FF"/>
                </a:solidFill>
                <a:latin typeface="Comic Sans MS" pitchFamily="66" charset="0"/>
                <a:cs typeface="Times New Roman" panose="02020603050405020304" pitchFamily="18" charset="0"/>
              </a:rPr>
              <a:t>where</a:t>
            </a:r>
            <a:r>
              <a:rPr lang="en-US" altLang="zh-CN" sz="1800" i="1" dirty="0">
                <a:solidFill>
                  <a:srgbClr val="3333FF"/>
                </a:solidFill>
                <a:latin typeface="Comic Sans MS" pitchFamily="66" charset="0"/>
                <a:cs typeface="Times New Roman" panose="02020603050405020304" pitchFamily="18" charset="0"/>
              </a:rPr>
              <a:t> </a:t>
            </a:r>
            <a:r>
              <a:rPr lang="en-US" altLang="zh-CN" sz="1800" i="1" dirty="0" err="1">
                <a:solidFill>
                  <a:srgbClr val="3333FF"/>
                </a:solidFill>
                <a:latin typeface="Comic Sans MS" pitchFamily="66" charset="0"/>
                <a:cs typeface="Times New Roman" panose="02020603050405020304" pitchFamily="18" charset="0"/>
              </a:rPr>
              <a:t>branch_name</a:t>
            </a:r>
            <a:r>
              <a:rPr lang="en-US" altLang="zh-CN" sz="1800" i="1" dirty="0">
                <a:solidFill>
                  <a:srgbClr val="3333FF"/>
                </a:solidFill>
                <a:latin typeface="Comic Sans MS" pitchFamily="66" charset="0"/>
                <a:cs typeface="Times New Roman" panose="02020603050405020304" pitchFamily="18" charset="0"/>
              </a:rPr>
              <a:t> = ‘</a:t>
            </a:r>
            <a:r>
              <a:rPr lang="en-US" altLang="zh-CN" sz="1800" i="1" dirty="0" err="1">
                <a:solidFill>
                  <a:srgbClr val="3333FF"/>
                </a:solidFill>
                <a:latin typeface="Comic Sans MS" pitchFamily="66" charset="0"/>
                <a:cs typeface="Times New Roman" panose="02020603050405020304" pitchFamily="18" charset="0"/>
              </a:rPr>
              <a:t>Perryridge</a:t>
            </a:r>
            <a:r>
              <a:rPr lang="en-US" altLang="zh-CN" sz="1800" i="1" dirty="0">
                <a:solidFill>
                  <a:srgbClr val="3333FF"/>
                </a:solidFill>
                <a:latin typeface="Comic Sans MS" pitchFamily="66" charset="0"/>
                <a:cs typeface="Times New Roman" panose="02020603050405020304" pitchFamily="18" charset="0"/>
              </a:rPr>
              <a:t>’ </a:t>
            </a:r>
            <a:r>
              <a:rPr lang="en-US" altLang="zh-CN" sz="1800" b="1" i="1" dirty="0">
                <a:solidFill>
                  <a:srgbClr val="3333FF"/>
                </a:solidFill>
                <a:latin typeface="Comic Sans MS" pitchFamily="66" charset="0"/>
                <a:cs typeface="Times New Roman" panose="02020603050405020304" pitchFamily="18" charset="0"/>
              </a:rPr>
              <a:t>and</a:t>
            </a:r>
            <a:r>
              <a:rPr lang="en-US" altLang="zh-CN" sz="1800" i="1" dirty="0">
                <a:solidFill>
                  <a:srgbClr val="3333FF"/>
                </a:solidFill>
                <a:latin typeface="Comic Sans MS" pitchFamily="66" charset="0"/>
                <a:cs typeface="Times New Roman" panose="02020603050405020304" pitchFamily="18" charset="0"/>
              </a:rPr>
              <a:t> amount &gt; 1200</a:t>
            </a:r>
          </a:p>
          <a:p>
            <a:pPr lvl="1">
              <a:spcBef>
                <a:spcPts val="600"/>
              </a:spcBef>
            </a:pPr>
            <a:r>
              <a:rPr lang="en-US" altLang="zh-CN" sz="1800" dirty="0">
                <a:latin typeface="Comic Sans MS" pitchFamily="66" charset="0"/>
              </a:rPr>
              <a:t>Comparison results can be combined using the logical connectives </a:t>
            </a:r>
            <a:r>
              <a:rPr lang="en-US" altLang="zh-CN" sz="1800" b="1" dirty="0">
                <a:solidFill>
                  <a:srgbClr val="FF0000"/>
                </a:solidFill>
                <a:latin typeface="Comic Sans MS" pitchFamily="66" charset="0"/>
              </a:rPr>
              <a:t>and</a:t>
            </a:r>
            <a:r>
              <a:rPr lang="en-US" altLang="zh-CN" sz="1800" dirty="0">
                <a:solidFill>
                  <a:srgbClr val="FF0000"/>
                </a:solidFill>
                <a:latin typeface="Comic Sans MS" pitchFamily="66" charset="0"/>
              </a:rPr>
              <a:t>, </a:t>
            </a:r>
            <a:r>
              <a:rPr lang="en-US" altLang="zh-CN" sz="1800" b="1" dirty="0">
                <a:solidFill>
                  <a:srgbClr val="FF0000"/>
                </a:solidFill>
                <a:latin typeface="Comic Sans MS" pitchFamily="66" charset="0"/>
              </a:rPr>
              <a:t>or</a:t>
            </a:r>
            <a:r>
              <a:rPr lang="en-US" altLang="zh-CN" sz="1800" dirty="0">
                <a:solidFill>
                  <a:srgbClr val="FF0000"/>
                </a:solidFill>
                <a:latin typeface="Comic Sans MS" pitchFamily="66" charset="0"/>
              </a:rPr>
              <a:t>,</a:t>
            </a:r>
            <a:r>
              <a:rPr lang="en-US" altLang="zh-CN" sz="1800" dirty="0">
                <a:latin typeface="Comic Sans MS" pitchFamily="66" charset="0"/>
              </a:rPr>
              <a:t> and </a:t>
            </a:r>
            <a:r>
              <a:rPr lang="en-US" altLang="zh-CN" sz="1800" b="1" dirty="0">
                <a:solidFill>
                  <a:srgbClr val="FF0000"/>
                </a:solidFill>
                <a:latin typeface="Comic Sans MS" pitchFamily="66" charset="0"/>
              </a:rPr>
              <a:t>not</a:t>
            </a:r>
            <a:r>
              <a:rPr lang="en-US" altLang="zh-CN" sz="1800" dirty="0">
                <a:solidFill>
                  <a:srgbClr val="FF0000"/>
                </a:solidFill>
                <a:latin typeface="Comic Sans MS" pitchFamily="66" charset="0"/>
              </a:rPr>
              <a:t> </a:t>
            </a:r>
          </a:p>
          <a:p>
            <a:pPr lvl="1">
              <a:spcBef>
                <a:spcPts val="600"/>
              </a:spcBef>
            </a:pPr>
            <a:r>
              <a:rPr lang="en-US" altLang="zh-CN" sz="1800" dirty="0">
                <a:latin typeface="Comic Sans MS" pitchFamily="66" charset="0"/>
              </a:rPr>
              <a:t>Comparison can be applied to results of arithmetic expressions</a:t>
            </a:r>
          </a:p>
          <a:p>
            <a:pPr>
              <a:spcBef>
                <a:spcPts val="600"/>
              </a:spcBef>
            </a:pPr>
            <a:endParaRPr lang="zh-CN" altLang="en-US" sz="2000" dirty="0">
              <a:latin typeface="Comic Sans MS" pitchFamily="66" charset="0"/>
            </a:endParaRPr>
          </a:p>
        </p:txBody>
      </p:sp>
    </p:spTree>
    <p:extLst>
      <p:ext uri="{BB962C8B-B14F-4D97-AF65-F5344CB8AC3E}">
        <p14:creationId xmlns:p14="http://schemas.microsoft.com/office/powerpoint/2010/main" val="346963945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F179B5-E352-4FCB-B19B-5A57DF5990CE}"/>
              </a:ext>
            </a:extLst>
          </p:cNvPr>
          <p:cNvSpPr>
            <a:spLocks noGrp="1"/>
          </p:cNvSpPr>
          <p:nvPr>
            <p:ph type="title"/>
          </p:nvPr>
        </p:nvSpPr>
        <p:spPr/>
        <p:txBody>
          <a:bodyPr/>
          <a:lstStyle/>
          <a:p>
            <a:pPr algn="ctr"/>
            <a:r>
              <a:rPr lang="en-US" altLang="zh-CN" dirty="0">
                <a:latin typeface="Comic Sans MS" pitchFamily="66" charset="0"/>
              </a:rPr>
              <a:t>The where Clause (Cont.)</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E718AAFC-CF4B-4209-BEF1-9EF2E1401F26}"/>
              </a:ext>
            </a:extLst>
          </p:cNvPr>
          <p:cNvSpPr>
            <a:spLocks noGrp="1"/>
          </p:cNvSpPr>
          <p:nvPr>
            <p:ph idx="1"/>
          </p:nvPr>
        </p:nvSpPr>
        <p:spPr/>
        <p:txBody>
          <a:bodyPr/>
          <a:lstStyle/>
          <a:p>
            <a:r>
              <a:rPr lang="en-US" altLang="zh-CN" sz="2000" dirty="0">
                <a:latin typeface="Comic Sans MS" pitchFamily="66" charset="0"/>
              </a:rPr>
              <a:t>SQL includes a </a:t>
            </a:r>
            <a:r>
              <a:rPr lang="en-US" altLang="zh-CN" sz="2000" dirty="0">
                <a:solidFill>
                  <a:srgbClr val="FF0000"/>
                </a:solidFill>
                <a:latin typeface="Comic Sans MS" pitchFamily="66" charset="0"/>
              </a:rPr>
              <a:t>between</a:t>
            </a:r>
            <a:r>
              <a:rPr lang="en-US" altLang="zh-CN" sz="2000" dirty="0">
                <a:latin typeface="Comic Sans MS" pitchFamily="66" charset="0"/>
              </a:rPr>
              <a:t> comparison operator</a:t>
            </a:r>
          </a:p>
          <a:p>
            <a:pPr lvl="1"/>
            <a:r>
              <a:rPr lang="en-US" altLang="zh-CN" sz="1800" b="1" dirty="0">
                <a:latin typeface="Comic Sans MS" pitchFamily="66" charset="0"/>
              </a:rPr>
              <a:t>E.g</a:t>
            </a:r>
            <a:r>
              <a:rPr lang="en-US" altLang="zh-CN" sz="1800" dirty="0">
                <a:latin typeface="Comic Sans MS" pitchFamily="66" charset="0"/>
              </a:rPr>
              <a:t>.  find the loan numbers of those loans with loan amount between $90,000 and $100,000</a:t>
            </a:r>
          </a:p>
          <a:p>
            <a:pPr marL="0" indent="0">
              <a:buNone/>
            </a:pPr>
            <a:r>
              <a:rPr lang="en-US" altLang="zh-CN" sz="2000" dirty="0">
                <a:latin typeface="Comic Sans MS" pitchFamily="66" charset="0"/>
              </a:rPr>
              <a:t>	</a:t>
            </a:r>
            <a:r>
              <a:rPr lang="en-US" altLang="zh-CN" sz="2000" b="1" i="1" dirty="0">
                <a:solidFill>
                  <a:srgbClr val="3333FF"/>
                </a:solidFill>
                <a:latin typeface="Comic Sans MS" pitchFamily="66" charset="0"/>
                <a:cs typeface="Times New Roman" panose="02020603050405020304" pitchFamily="18" charset="0"/>
              </a:rPr>
              <a:t>select</a:t>
            </a:r>
            <a:r>
              <a:rPr lang="en-US" altLang="zh-CN" sz="2000" i="1" dirty="0">
                <a:solidFill>
                  <a:srgbClr val="3333FF"/>
                </a:solidFill>
                <a:latin typeface="Comic Sans MS" pitchFamily="66" charset="0"/>
                <a:cs typeface="Times New Roman" panose="02020603050405020304" pitchFamily="18" charset="0"/>
              </a:rPr>
              <a:t> </a:t>
            </a:r>
            <a:r>
              <a:rPr lang="en-US" altLang="zh-CN" sz="2000" i="1" dirty="0" err="1">
                <a:solidFill>
                  <a:srgbClr val="3333FF"/>
                </a:solidFill>
                <a:latin typeface="Comic Sans MS" pitchFamily="66" charset="0"/>
                <a:cs typeface="Times New Roman" panose="02020603050405020304" pitchFamily="18" charset="0"/>
              </a:rPr>
              <a:t>loan_number</a:t>
            </a:r>
            <a:br>
              <a:rPr lang="en-US" altLang="zh-CN" sz="2000" i="1" dirty="0">
                <a:solidFill>
                  <a:srgbClr val="3333FF"/>
                </a:solidFill>
                <a:latin typeface="Comic Sans MS" pitchFamily="66" charset="0"/>
                <a:cs typeface="Times New Roman" panose="02020603050405020304" pitchFamily="18" charset="0"/>
              </a:rPr>
            </a:b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from</a:t>
            </a:r>
            <a:r>
              <a:rPr lang="en-US" altLang="zh-CN" sz="2000" i="1" dirty="0">
                <a:solidFill>
                  <a:srgbClr val="3333FF"/>
                </a:solidFill>
                <a:latin typeface="Comic Sans MS" pitchFamily="66" charset="0"/>
                <a:cs typeface="Times New Roman" panose="02020603050405020304" pitchFamily="18" charset="0"/>
              </a:rPr>
              <a:t>   loan</a:t>
            </a:r>
            <a:br>
              <a:rPr lang="en-US" altLang="zh-CN" sz="2000" i="1" dirty="0">
                <a:solidFill>
                  <a:srgbClr val="3333FF"/>
                </a:solidFill>
                <a:latin typeface="Comic Sans MS" pitchFamily="66" charset="0"/>
                <a:cs typeface="Times New Roman" panose="02020603050405020304" pitchFamily="18" charset="0"/>
              </a:rPr>
            </a:b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where</a:t>
            </a:r>
            <a:r>
              <a:rPr lang="en-US" altLang="zh-CN" sz="2000" i="1" dirty="0">
                <a:solidFill>
                  <a:srgbClr val="3333FF"/>
                </a:solidFill>
                <a:latin typeface="Comic Sans MS" pitchFamily="66" charset="0"/>
                <a:cs typeface="Times New Roman" panose="02020603050405020304" pitchFamily="18" charset="0"/>
              </a:rPr>
              <a:t> amount </a:t>
            </a:r>
            <a:r>
              <a:rPr lang="en-US" altLang="zh-CN" sz="2000" b="1" i="1" dirty="0">
                <a:solidFill>
                  <a:srgbClr val="FF0000"/>
                </a:solidFill>
                <a:latin typeface="Comic Sans MS" pitchFamily="66" charset="0"/>
                <a:cs typeface="Times New Roman" panose="02020603050405020304" pitchFamily="18" charset="0"/>
              </a:rPr>
              <a:t>between</a:t>
            </a:r>
            <a:r>
              <a:rPr lang="en-US" altLang="zh-CN" sz="2000" i="1" dirty="0">
                <a:solidFill>
                  <a:srgbClr val="3333FF"/>
                </a:solidFill>
                <a:latin typeface="Comic Sans MS" pitchFamily="66" charset="0"/>
                <a:cs typeface="Times New Roman" panose="02020603050405020304" pitchFamily="18" charset="0"/>
              </a:rPr>
              <a:t> 90000 </a:t>
            </a:r>
            <a:r>
              <a:rPr lang="en-US" altLang="zh-CN" sz="2000" b="1" i="1" dirty="0">
                <a:solidFill>
                  <a:srgbClr val="3333FF"/>
                </a:solidFill>
                <a:latin typeface="Comic Sans MS" pitchFamily="66" charset="0"/>
                <a:cs typeface="Times New Roman" panose="02020603050405020304" pitchFamily="18" charset="0"/>
              </a:rPr>
              <a:t>and</a:t>
            </a:r>
            <a:r>
              <a:rPr lang="en-US" altLang="zh-CN" sz="2000" i="1" dirty="0">
                <a:solidFill>
                  <a:srgbClr val="3333FF"/>
                </a:solidFill>
                <a:latin typeface="Comic Sans MS" pitchFamily="66" charset="0"/>
                <a:cs typeface="Times New Roman" panose="02020603050405020304" pitchFamily="18" charset="0"/>
              </a:rPr>
              <a:t> 100000</a:t>
            </a:r>
          </a:p>
          <a:p>
            <a:endParaRPr lang="zh-CN" altLang="en-US" sz="2000" dirty="0">
              <a:latin typeface="Comic Sans MS" pitchFamily="66" charset="0"/>
            </a:endParaRPr>
          </a:p>
        </p:txBody>
      </p:sp>
    </p:spTree>
    <p:extLst>
      <p:ext uri="{BB962C8B-B14F-4D97-AF65-F5344CB8AC3E}">
        <p14:creationId xmlns:p14="http://schemas.microsoft.com/office/powerpoint/2010/main" val="344648340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B8E87C-A9F2-4D26-AD5C-78A45293399B}"/>
              </a:ext>
            </a:extLst>
          </p:cNvPr>
          <p:cNvSpPr>
            <a:spLocks noGrp="1"/>
          </p:cNvSpPr>
          <p:nvPr>
            <p:ph type="title"/>
          </p:nvPr>
        </p:nvSpPr>
        <p:spPr/>
        <p:txBody>
          <a:bodyPr/>
          <a:lstStyle/>
          <a:p>
            <a:pPr algn="ctr"/>
            <a:r>
              <a:rPr lang="en-US" altLang="zh-CN" dirty="0">
                <a:latin typeface="Comic Sans MS" pitchFamily="66" charset="0"/>
              </a:rPr>
              <a:t>The from Clause</a:t>
            </a:r>
            <a:endParaRPr lang="zh-CN" altLang="en-US" dirty="0">
              <a:latin typeface="Comic Sans MS" pitchFamily="66"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012B429-F590-4364-9520-72848FE774A6}"/>
                  </a:ext>
                </a:extLst>
              </p:cNvPr>
              <p:cNvSpPr>
                <a:spLocks noGrp="1"/>
              </p:cNvSpPr>
              <p:nvPr>
                <p:ph idx="1"/>
              </p:nvPr>
            </p:nvSpPr>
            <p:spPr>
              <a:xfrm>
                <a:off x="251520" y="789553"/>
                <a:ext cx="8784976" cy="3805070"/>
              </a:xfrm>
            </p:spPr>
            <p:txBody>
              <a:bodyPr/>
              <a:lstStyle/>
              <a:p>
                <a:r>
                  <a:rPr lang="en-US" altLang="zh-CN" sz="2000" dirty="0">
                    <a:latin typeface="Comic Sans MS" pitchFamily="66" charset="0"/>
                  </a:rPr>
                  <a:t>The </a:t>
                </a:r>
                <a:r>
                  <a:rPr lang="en-US" altLang="zh-CN" sz="2000" b="1" dirty="0">
                    <a:solidFill>
                      <a:srgbClr val="FF0000"/>
                    </a:solidFill>
                    <a:latin typeface="Comic Sans MS" pitchFamily="66" charset="0"/>
                  </a:rPr>
                  <a:t>from clause </a:t>
                </a:r>
                <a:r>
                  <a:rPr lang="en-US" altLang="zh-CN" sz="2000" dirty="0">
                    <a:latin typeface="Comic Sans MS" pitchFamily="66" charset="0"/>
                  </a:rPr>
                  <a:t>lists the relations involved in the query</a:t>
                </a:r>
              </a:p>
              <a:p>
                <a:pPr lvl="1"/>
                <a:r>
                  <a:rPr lang="en-US" altLang="zh-CN" sz="1800" dirty="0">
                    <a:latin typeface="Comic Sans MS" pitchFamily="66" charset="0"/>
                  </a:rPr>
                  <a:t>corresponds to the </a:t>
                </a:r>
                <a:r>
                  <a:rPr lang="en-US" altLang="zh-CN" sz="1800" dirty="0">
                    <a:solidFill>
                      <a:srgbClr val="FF0000"/>
                    </a:solidFill>
                    <a:latin typeface="Comic Sans MS" pitchFamily="66" charset="0"/>
                  </a:rPr>
                  <a:t>Cartesian product </a:t>
                </a:r>
                <a:r>
                  <a:rPr lang="en-US" altLang="zh-CN" sz="1800" dirty="0">
                    <a:latin typeface="Comic Sans MS" pitchFamily="66" charset="0"/>
                  </a:rPr>
                  <a:t>operation of the RA</a:t>
                </a:r>
              </a:p>
              <a:p>
                <a:r>
                  <a:rPr lang="en-US" altLang="zh-CN" sz="2000" b="1" dirty="0">
                    <a:latin typeface="Comic Sans MS" pitchFamily="66" charset="0"/>
                  </a:rPr>
                  <a:t>E.g.</a:t>
                </a:r>
                <a:r>
                  <a:rPr lang="en-US" altLang="zh-CN" sz="2000" dirty="0">
                    <a:latin typeface="Comic Sans MS" pitchFamily="66" charset="0"/>
                  </a:rPr>
                  <a:t>, find the Cartesian product </a:t>
                </a:r>
                <a14:m>
                  <m:oMath xmlns:m="http://schemas.openxmlformats.org/officeDocument/2006/math">
                    <m:r>
                      <a:rPr lang="en-US" altLang="zh-CN" sz="2000" b="0" i="1" smtClean="0">
                        <a:latin typeface="Cambria Math" panose="02040503050406030204" pitchFamily="18" charset="0"/>
                      </a:rPr>
                      <m:t>𝑏𝑜𝑟𝑟𝑜𝑤𝑒𝑟</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rPr>
                      <m:t>𝑙𝑜𝑎𝑛</m:t>
                    </m:r>
                  </m:oMath>
                </a14:m>
                <a:r>
                  <a:rPr lang="en-US" altLang="zh-CN" sz="2000" dirty="0">
                    <a:latin typeface="Comic Sans MS" pitchFamily="66" charset="0"/>
                  </a:rPr>
                  <a:t>			</a:t>
                </a:r>
              </a:p>
              <a:p>
                <a:pPr marL="0" indent="0">
                  <a:spcBef>
                    <a:spcPts val="0"/>
                  </a:spcBef>
                  <a:buNone/>
                </a:pPr>
                <a:r>
                  <a:rPr lang="en-US" altLang="zh-CN" sz="2000" dirty="0">
                    <a:latin typeface="Comic Sans MS" pitchFamily="66" charset="0"/>
                  </a:rPr>
                  <a:t>	</a:t>
                </a:r>
                <a:r>
                  <a:rPr lang="en-US" altLang="zh-CN" sz="1800" b="1" i="1" dirty="0">
                    <a:solidFill>
                      <a:srgbClr val="3333FF"/>
                    </a:solidFill>
                    <a:latin typeface="Comic Sans MS" pitchFamily="66" charset="0"/>
                    <a:cs typeface="Times New Roman" panose="02020603050405020304" pitchFamily="18" charset="0"/>
                  </a:rPr>
                  <a:t>select</a:t>
                </a:r>
                <a:r>
                  <a:rPr lang="en-US" altLang="zh-CN" sz="1800" i="1" dirty="0">
                    <a:solidFill>
                      <a:srgbClr val="3333FF"/>
                    </a:solidFill>
                    <a:latin typeface="Comic Sans MS" pitchFamily="66" charset="0"/>
                    <a:cs typeface="Times New Roman" panose="02020603050405020304" pitchFamily="18" charset="0"/>
                  </a:rPr>
                  <a:t> </a:t>
                </a:r>
                <a14:m>
                  <m:oMath xmlns:m="http://schemas.openxmlformats.org/officeDocument/2006/math">
                    <m:r>
                      <a:rPr lang="en-US" altLang="zh-CN" sz="1800" b="1" i="1" smtClean="0">
                        <a:solidFill>
                          <a:srgbClr val="FF0000"/>
                        </a:solidFill>
                        <a:latin typeface="Cambria Math" panose="02040503050406030204" pitchFamily="18" charset="0"/>
                        <a:ea typeface="Cambria Math" panose="02040503050406030204" pitchFamily="18" charset="0"/>
                      </a:rPr>
                      <m:t>∗</m:t>
                    </m:r>
                  </m:oMath>
                </a14:m>
                <a:endParaRPr lang="en-US" altLang="zh-CN" sz="1800" b="1" i="1" dirty="0">
                  <a:solidFill>
                    <a:srgbClr val="3333FF"/>
                  </a:solidFill>
                  <a:latin typeface="Comic Sans MS" pitchFamily="66" charset="0"/>
                  <a:cs typeface="Times New Roman" panose="02020603050405020304" pitchFamily="18" charset="0"/>
                </a:endParaRPr>
              </a:p>
              <a:p>
                <a:pPr marL="0" indent="0">
                  <a:spcBef>
                    <a:spcPts val="0"/>
                  </a:spcBef>
                  <a:buNone/>
                </a:pPr>
                <a:r>
                  <a:rPr lang="en-US" altLang="zh-CN" sz="1800" i="1" dirty="0">
                    <a:solidFill>
                      <a:srgbClr val="3333FF"/>
                    </a:solidFill>
                    <a:latin typeface="Comic Sans MS" pitchFamily="66" charset="0"/>
                    <a:cs typeface="Times New Roman" panose="02020603050405020304" pitchFamily="18" charset="0"/>
                  </a:rPr>
                  <a:t>	</a:t>
                </a:r>
                <a:r>
                  <a:rPr lang="en-US" altLang="zh-CN" sz="1800" b="1" i="1" dirty="0">
                    <a:solidFill>
                      <a:srgbClr val="3333FF"/>
                    </a:solidFill>
                    <a:latin typeface="Comic Sans MS" pitchFamily="66" charset="0"/>
                    <a:cs typeface="Times New Roman" panose="02020603050405020304" pitchFamily="18" charset="0"/>
                  </a:rPr>
                  <a:t>from</a:t>
                </a:r>
                <a:r>
                  <a:rPr lang="en-US" altLang="zh-CN" sz="1800" i="1" dirty="0">
                    <a:solidFill>
                      <a:srgbClr val="3333FF"/>
                    </a:solidFill>
                    <a:latin typeface="Comic Sans MS" pitchFamily="66" charset="0"/>
                    <a:cs typeface="Times New Roman" panose="02020603050405020304" pitchFamily="18" charset="0"/>
                  </a:rPr>
                  <a:t>  borrower, loan</a:t>
                </a:r>
              </a:p>
              <a:p>
                <a:r>
                  <a:rPr lang="en-US" altLang="zh-CN" sz="2000" b="1" dirty="0">
                    <a:latin typeface="Comic Sans MS" pitchFamily="66" charset="0"/>
                  </a:rPr>
                  <a:t>E.g.</a:t>
                </a:r>
                <a:r>
                  <a:rPr lang="en-US" altLang="zh-CN" sz="2000" dirty="0">
                    <a:latin typeface="Comic Sans MS" pitchFamily="66" charset="0"/>
                  </a:rPr>
                  <a:t>, find the name, loan number and loan amount of all customers having a loan at the </a:t>
                </a:r>
                <a:r>
                  <a:rPr lang="en-US" altLang="zh-CN" sz="2000" dirty="0" err="1">
                    <a:latin typeface="Comic Sans MS" pitchFamily="66" charset="0"/>
                  </a:rPr>
                  <a:t>Perryridge</a:t>
                </a:r>
                <a:r>
                  <a:rPr lang="en-US" altLang="zh-CN" sz="2000" dirty="0">
                    <a:latin typeface="Comic Sans MS" pitchFamily="66" charset="0"/>
                  </a:rPr>
                  <a:t> branch</a:t>
                </a:r>
              </a:p>
              <a:p>
                <a:pPr marL="0" indent="0">
                  <a:spcBef>
                    <a:spcPts val="0"/>
                  </a:spcBef>
                  <a:buNone/>
                </a:pPr>
                <a:r>
                  <a:rPr lang="en-US" altLang="zh-CN" sz="2000" i="1" dirty="0">
                    <a:latin typeface="Comic Sans MS" pitchFamily="66" charset="0"/>
                    <a:cs typeface="Times New Roman" panose="02020603050405020304" pitchFamily="18" charset="0"/>
                  </a:rPr>
                  <a:t>            </a:t>
                </a:r>
                <a:r>
                  <a:rPr lang="en-US" altLang="zh-CN" sz="1800" b="1" i="1" dirty="0">
                    <a:solidFill>
                      <a:srgbClr val="3333FF"/>
                    </a:solidFill>
                    <a:latin typeface="Comic Sans MS" pitchFamily="66" charset="0"/>
                    <a:cs typeface="Times New Roman" panose="02020603050405020304" pitchFamily="18" charset="0"/>
                  </a:rPr>
                  <a:t>select</a:t>
                </a:r>
                <a:r>
                  <a:rPr lang="en-US" altLang="zh-CN" sz="1800" i="1" dirty="0">
                    <a:solidFill>
                      <a:srgbClr val="3333FF"/>
                    </a:solidFill>
                    <a:latin typeface="Comic Sans MS" pitchFamily="66" charset="0"/>
                    <a:cs typeface="Times New Roman" panose="02020603050405020304" pitchFamily="18" charset="0"/>
                  </a:rPr>
                  <a:t>  </a:t>
                </a:r>
                <a:r>
                  <a:rPr lang="en-US" altLang="zh-CN" sz="1800" i="1" dirty="0" err="1">
                    <a:solidFill>
                      <a:srgbClr val="3333FF"/>
                    </a:solidFill>
                    <a:latin typeface="Comic Sans MS" pitchFamily="66" charset="0"/>
                    <a:cs typeface="Times New Roman" panose="02020603050405020304" pitchFamily="18" charset="0"/>
                  </a:rPr>
                  <a:t>customer_name</a:t>
                </a:r>
                <a:r>
                  <a:rPr lang="en-US" altLang="zh-CN" sz="1800" i="1" dirty="0">
                    <a:solidFill>
                      <a:srgbClr val="3333FF"/>
                    </a:solidFill>
                    <a:latin typeface="Comic Sans MS" pitchFamily="66" charset="0"/>
                    <a:cs typeface="Times New Roman" panose="02020603050405020304" pitchFamily="18" charset="0"/>
                  </a:rPr>
                  <a:t>, </a:t>
                </a:r>
                <a:r>
                  <a:rPr lang="en-US" altLang="zh-CN" sz="1800" i="1" dirty="0" err="1">
                    <a:solidFill>
                      <a:srgbClr val="3333FF"/>
                    </a:solidFill>
                    <a:latin typeface="Comic Sans MS" pitchFamily="66" charset="0"/>
                    <a:cs typeface="Times New Roman" panose="02020603050405020304" pitchFamily="18" charset="0"/>
                  </a:rPr>
                  <a:t>borrower.loan_number</a:t>
                </a:r>
                <a:r>
                  <a:rPr lang="en-US" altLang="zh-CN" sz="1800" i="1" dirty="0">
                    <a:solidFill>
                      <a:srgbClr val="3333FF"/>
                    </a:solidFill>
                    <a:latin typeface="Comic Sans MS" pitchFamily="66" charset="0"/>
                    <a:cs typeface="Times New Roman" panose="02020603050405020304" pitchFamily="18" charset="0"/>
                  </a:rPr>
                  <a:t>, amount</a:t>
                </a:r>
                <a:br>
                  <a:rPr lang="en-US" altLang="zh-CN" sz="1800" i="1" dirty="0">
                    <a:solidFill>
                      <a:srgbClr val="3333FF"/>
                    </a:solidFill>
                    <a:latin typeface="Comic Sans MS" pitchFamily="66" charset="0"/>
                    <a:cs typeface="Times New Roman" panose="02020603050405020304" pitchFamily="18" charset="0"/>
                  </a:rPr>
                </a:br>
                <a:r>
                  <a:rPr lang="en-US" altLang="zh-CN" sz="1800" i="1" dirty="0">
                    <a:solidFill>
                      <a:srgbClr val="3333FF"/>
                    </a:solidFill>
                    <a:latin typeface="Comic Sans MS" pitchFamily="66" charset="0"/>
                    <a:cs typeface="Times New Roman" panose="02020603050405020304" pitchFamily="18" charset="0"/>
                  </a:rPr>
                  <a:t>             </a:t>
                </a:r>
                <a:r>
                  <a:rPr lang="en-US" altLang="zh-CN" sz="1800" b="1" i="1" dirty="0">
                    <a:solidFill>
                      <a:srgbClr val="FF0000"/>
                    </a:solidFill>
                    <a:latin typeface="Comic Sans MS" pitchFamily="66" charset="0"/>
                    <a:cs typeface="Times New Roman" panose="02020603050405020304" pitchFamily="18" charset="0"/>
                  </a:rPr>
                  <a:t>from</a:t>
                </a:r>
                <a:r>
                  <a:rPr lang="en-US" altLang="zh-CN" sz="1800" i="1" dirty="0">
                    <a:solidFill>
                      <a:srgbClr val="FF0000"/>
                    </a:solidFill>
                    <a:latin typeface="Comic Sans MS" pitchFamily="66" charset="0"/>
                    <a:cs typeface="Times New Roman" panose="02020603050405020304" pitchFamily="18" charset="0"/>
                  </a:rPr>
                  <a:t>    borrower, loan</a:t>
                </a:r>
                <a:br>
                  <a:rPr lang="en-US" altLang="zh-CN" sz="1800" i="1" dirty="0">
                    <a:solidFill>
                      <a:srgbClr val="FF0000"/>
                    </a:solidFill>
                    <a:latin typeface="Comic Sans MS" pitchFamily="66" charset="0"/>
                    <a:cs typeface="Times New Roman" panose="02020603050405020304" pitchFamily="18" charset="0"/>
                  </a:rPr>
                </a:br>
                <a:r>
                  <a:rPr lang="en-US" altLang="zh-CN" sz="1800" i="1" dirty="0">
                    <a:solidFill>
                      <a:srgbClr val="3333FF"/>
                    </a:solidFill>
                    <a:latin typeface="Comic Sans MS" pitchFamily="66" charset="0"/>
                    <a:cs typeface="Times New Roman" panose="02020603050405020304" pitchFamily="18" charset="0"/>
                  </a:rPr>
                  <a:t>             </a:t>
                </a:r>
                <a:r>
                  <a:rPr lang="en-US" altLang="zh-CN" sz="1800" b="1" i="1" dirty="0">
                    <a:solidFill>
                      <a:srgbClr val="3333FF"/>
                    </a:solidFill>
                    <a:latin typeface="Comic Sans MS" pitchFamily="66" charset="0"/>
                    <a:cs typeface="Times New Roman" panose="02020603050405020304" pitchFamily="18" charset="0"/>
                  </a:rPr>
                  <a:t>where</a:t>
                </a:r>
                <a:r>
                  <a:rPr lang="en-US" altLang="zh-CN" sz="1800" i="1" dirty="0">
                    <a:solidFill>
                      <a:srgbClr val="3333FF"/>
                    </a:solidFill>
                    <a:latin typeface="Comic Sans MS" pitchFamily="66" charset="0"/>
                    <a:cs typeface="Times New Roman" panose="02020603050405020304" pitchFamily="18" charset="0"/>
                  </a:rPr>
                  <a:t>  </a:t>
                </a:r>
                <a:r>
                  <a:rPr lang="en-US" altLang="zh-CN" sz="1800" i="1" dirty="0" err="1">
                    <a:solidFill>
                      <a:srgbClr val="3333FF"/>
                    </a:solidFill>
                    <a:latin typeface="Comic Sans MS" pitchFamily="66" charset="0"/>
                    <a:cs typeface="Times New Roman" panose="02020603050405020304" pitchFamily="18" charset="0"/>
                  </a:rPr>
                  <a:t>borrower.loan_number</a:t>
                </a:r>
                <a:r>
                  <a:rPr lang="en-US" altLang="zh-CN" sz="1800" i="1" dirty="0">
                    <a:solidFill>
                      <a:srgbClr val="3333FF"/>
                    </a:solidFill>
                    <a:latin typeface="Comic Sans MS" pitchFamily="66" charset="0"/>
                    <a:cs typeface="Times New Roman" panose="02020603050405020304" pitchFamily="18" charset="0"/>
                  </a:rPr>
                  <a:t> = </a:t>
                </a:r>
                <a:r>
                  <a:rPr lang="en-US" altLang="zh-CN" sz="1800" i="1" dirty="0" err="1">
                    <a:solidFill>
                      <a:srgbClr val="3333FF"/>
                    </a:solidFill>
                    <a:latin typeface="Comic Sans MS" pitchFamily="66" charset="0"/>
                    <a:cs typeface="Times New Roman" panose="02020603050405020304" pitchFamily="18" charset="0"/>
                  </a:rPr>
                  <a:t>loan.loan_number</a:t>
                </a:r>
                <a:r>
                  <a:rPr lang="en-US" altLang="zh-CN" sz="1800" i="1" dirty="0">
                    <a:solidFill>
                      <a:srgbClr val="3333FF"/>
                    </a:solidFill>
                    <a:latin typeface="Comic Sans MS" pitchFamily="66" charset="0"/>
                    <a:cs typeface="Times New Roman" panose="02020603050405020304" pitchFamily="18" charset="0"/>
                  </a:rPr>
                  <a:t> </a:t>
                </a:r>
                <a:r>
                  <a:rPr lang="en-US" altLang="zh-CN" sz="1800" b="1" i="1" dirty="0">
                    <a:solidFill>
                      <a:srgbClr val="FF0000"/>
                    </a:solidFill>
                    <a:latin typeface="Comic Sans MS" pitchFamily="66" charset="0"/>
                    <a:cs typeface="Times New Roman" panose="02020603050405020304" pitchFamily="18" charset="0"/>
                  </a:rPr>
                  <a:t>and</a:t>
                </a:r>
                <a:r>
                  <a:rPr lang="en-US" altLang="zh-CN" sz="1800" i="1" dirty="0">
                    <a:solidFill>
                      <a:srgbClr val="FF0000"/>
                    </a:solidFill>
                    <a:latin typeface="Comic Sans MS" pitchFamily="66" charset="0"/>
                    <a:cs typeface="Times New Roman" panose="02020603050405020304" pitchFamily="18" charset="0"/>
                  </a:rPr>
                  <a:t> </a:t>
                </a:r>
              </a:p>
              <a:p>
                <a:pPr marL="0" indent="0">
                  <a:spcBef>
                    <a:spcPts val="0"/>
                  </a:spcBef>
                  <a:buNone/>
                </a:pPr>
                <a:r>
                  <a:rPr lang="en-US" altLang="zh-CN" sz="1800" i="1" dirty="0">
                    <a:solidFill>
                      <a:srgbClr val="3333FF"/>
                    </a:solidFill>
                    <a:latin typeface="Comic Sans MS" pitchFamily="66" charset="0"/>
                    <a:cs typeface="Times New Roman" panose="02020603050405020304" pitchFamily="18" charset="0"/>
                  </a:rPr>
                  <a:t>                         </a:t>
                </a:r>
                <a:r>
                  <a:rPr lang="en-US" altLang="zh-CN" sz="1800" i="1" dirty="0" err="1">
                    <a:solidFill>
                      <a:srgbClr val="3333FF"/>
                    </a:solidFill>
                    <a:latin typeface="Comic Sans MS" pitchFamily="66" charset="0"/>
                    <a:cs typeface="Times New Roman" panose="02020603050405020304" pitchFamily="18" charset="0"/>
                  </a:rPr>
                  <a:t>branch_name</a:t>
                </a:r>
                <a:r>
                  <a:rPr lang="en-US" altLang="zh-CN" sz="1800" i="1" dirty="0">
                    <a:solidFill>
                      <a:srgbClr val="3333FF"/>
                    </a:solidFill>
                    <a:latin typeface="Comic Sans MS" pitchFamily="66" charset="0"/>
                    <a:cs typeface="Times New Roman" panose="02020603050405020304" pitchFamily="18" charset="0"/>
                  </a:rPr>
                  <a:t>=‘</a:t>
                </a:r>
                <a:r>
                  <a:rPr lang="en-US" altLang="zh-CN" sz="1800" i="1" dirty="0" err="1">
                    <a:solidFill>
                      <a:srgbClr val="3333FF"/>
                    </a:solidFill>
                    <a:latin typeface="Comic Sans MS" pitchFamily="66" charset="0"/>
                    <a:cs typeface="Times New Roman" panose="02020603050405020304" pitchFamily="18" charset="0"/>
                  </a:rPr>
                  <a:t>Perryridge</a:t>
                </a:r>
                <a:r>
                  <a:rPr lang="en-US" altLang="zh-CN" sz="1800" i="1" dirty="0">
                    <a:solidFill>
                      <a:srgbClr val="3333FF"/>
                    </a:solidFill>
                    <a:latin typeface="Comic Sans MS" pitchFamily="66" charset="0"/>
                    <a:cs typeface="Times New Roman" panose="02020603050405020304" pitchFamily="18" charset="0"/>
                  </a:rPr>
                  <a:t>’</a:t>
                </a:r>
                <a:endParaRPr lang="en-US" altLang="zh-CN" sz="2000" i="1" dirty="0">
                  <a:solidFill>
                    <a:srgbClr val="3333FF"/>
                  </a:solidFill>
                  <a:latin typeface="Comic Sans MS" pitchFamily="66" charset="0"/>
                  <a:cs typeface="Times New Roman" panose="02020603050405020304" pitchFamily="18" charset="0"/>
                </a:endParaRPr>
              </a:p>
              <a:p>
                <a:endParaRPr lang="zh-CN" altLang="en-US" sz="2000" dirty="0">
                  <a:latin typeface="Comic Sans MS" pitchFamily="66" charset="0"/>
                </a:endParaRPr>
              </a:p>
            </p:txBody>
          </p:sp>
        </mc:Choice>
        <mc:Fallback xmlns="">
          <p:sp>
            <p:nvSpPr>
              <p:cNvPr id="3" name="内容占位符 2">
                <a:extLst>
                  <a:ext uri="{FF2B5EF4-FFF2-40B4-BE49-F238E27FC236}">
                    <a16:creationId xmlns:a16="http://schemas.microsoft.com/office/drawing/2014/main" id="{5012B429-F590-4364-9520-72848FE774A6}"/>
                  </a:ext>
                </a:extLst>
              </p:cNvPr>
              <p:cNvSpPr>
                <a:spLocks noGrp="1" noRot="1" noChangeAspect="1" noMove="1" noResize="1" noEditPoints="1" noAdjustHandles="1" noChangeArrowheads="1" noChangeShapeType="1" noTextEdit="1"/>
              </p:cNvSpPr>
              <p:nvPr>
                <p:ph idx="1"/>
              </p:nvPr>
            </p:nvSpPr>
            <p:spPr>
              <a:xfrm>
                <a:off x="251520" y="789553"/>
                <a:ext cx="8784976" cy="3805070"/>
              </a:xfrm>
              <a:blipFill>
                <a:blip r:embed="rId3"/>
                <a:stretch>
                  <a:fillRect l="-972" t="-224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1278024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8617FF-AB97-4609-ADA8-BA82EF36BB71}"/>
              </a:ext>
            </a:extLst>
          </p:cNvPr>
          <p:cNvSpPr>
            <a:spLocks noGrp="1"/>
          </p:cNvSpPr>
          <p:nvPr>
            <p:ph type="title"/>
          </p:nvPr>
        </p:nvSpPr>
        <p:spPr/>
        <p:txBody>
          <a:bodyPr/>
          <a:lstStyle/>
          <a:p>
            <a:pPr algn="ctr"/>
            <a:r>
              <a:rPr lang="en-US" altLang="zh-CN" dirty="0">
                <a:latin typeface="Comic Sans MS" pitchFamily="66" charset="0"/>
              </a:rPr>
              <a:t>University Database</a:t>
            </a:r>
            <a:endParaRPr lang="zh-CN" altLang="en-US" dirty="0">
              <a:latin typeface="Comic Sans MS" pitchFamily="66" charset="0"/>
            </a:endParaRPr>
          </a:p>
        </p:txBody>
      </p:sp>
      <p:pic>
        <p:nvPicPr>
          <p:cNvPr id="5" name="Graphic 5">
            <a:extLst>
              <a:ext uri="{FF2B5EF4-FFF2-40B4-BE49-F238E27FC236}">
                <a16:creationId xmlns:a16="http://schemas.microsoft.com/office/drawing/2014/main" id="{ADFEBC67-AB7A-467B-A643-82DF0215BDAE}"/>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 b="12197"/>
          <a:stretch/>
        </p:blipFill>
        <p:spPr>
          <a:xfrm>
            <a:off x="578080" y="994823"/>
            <a:ext cx="3993920" cy="3153854"/>
          </a:xfrm>
          <a:prstGeom prst="rect">
            <a:avLst/>
          </a:prstGeom>
        </p:spPr>
      </p:pic>
      <p:pic>
        <p:nvPicPr>
          <p:cNvPr id="6" name="Picture 5" descr="W:\db-book\db7\slide-dir\Tables-Figures\EPS-PDF-JPG-dir\tables\student.jpg">
            <a:extLst>
              <a:ext uri="{FF2B5EF4-FFF2-40B4-BE49-F238E27FC236}">
                <a16:creationId xmlns:a16="http://schemas.microsoft.com/office/drawing/2014/main" id="{69E4E026-1275-423C-AF47-FFA7A6D574D2}"/>
              </a:ext>
            </a:extLst>
          </p:cNvPr>
          <p:cNvPicPr>
            <a:picLocks noChangeAspect="1" noChangeArrowheads="1"/>
          </p:cNvPicPr>
          <p:nvPr/>
        </p:nvPicPr>
        <p:blipFill>
          <a:blip r:embed="rId4"/>
          <a:srcRect/>
          <a:stretch>
            <a:fillRect/>
          </a:stretch>
        </p:blipFill>
        <p:spPr bwMode="auto">
          <a:xfrm>
            <a:off x="5004048" y="1002072"/>
            <a:ext cx="3543960" cy="3153854"/>
          </a:xfrm>
          <a:prstGeom prst="rect">
            <a:avLst/>
          </a:prstGeom>
          <a:noFill/>
        </p:spPr>
      </p:pic>
      <p:sp>
        <p:nvSpPr>
          <p:cNvPr id="7" name="文本框 6">
            <a:extLst>
              <a:ext uri="{FF2B5EF4-FFF2-40B4-BE49-F238E27FC236}">
                <a16:creationId xmlns:a16="http://schemas.microsoft.com/office/drawing/2014/main" id="{224AF351-FA02-47B2-A5C2-9A54335FAFA9}"/>
              </a:ext>
            </a:extLst>
          </p:cNvPr>
          <p:cNvSpPr txBox="1"/>
          <p:nvPr/>
        </p:nvSpPr>
        <p:spPr>
          <a:xfrm>
            <a:off x="1187624" y="4299942"/>
            <a:ext cx="2808312" cy="369332"/>
          </a:xfrm>
          <a:prstGeom prst="rect">
            <a:avLst/>
          </a:prstGeom>
          <a:noFill/>
        </p:spPr>
        <p:txBody>
          <a:bodyPr wrap="square" rtlCol="0">
            <a:spAutoFit/>
          </a:bodyPr>
          <a:lstStyle/>
          <a:p>
            <a:pPr algn="ctr"/>
            <a:r>
              <a:rPr lang="en-US" altLang="zh-CN" sz="1800" b="1" dirty="0">
                <a:latin typeface="Comic Sans MS" pitchFamily="66" charset="0"/>
                <a:cs typeface="Arial" panose="020B0604020202020204" pitchFamily="34" charset="0"/>
              </a:rPr>
              <a:t>Instructor table</a:t>
            </a:r>
            <a:endParaRPr lang="zh-CN" altLang="en-US" sz="1800" b="1" dirty="0">
              <a:latin typeface="Comic Sans MS" pitchFamily="66" charset="0"/>
              <a:cs typeface="Arial" panose="020B0604020202020204" pitchFamily="34" charset="0"/>
            </a:endParaRPr>
          </a:p>
        </p:txBody>
      </p:sp>
      <p:sp>
        <p:nvSpPr>
          <p:cNvPr id="8" name="文本框 7">
            <a:extLst>
              <a:ext uri="{FF2B5EF4-FFF2-40B4-BE49-F238E27FC236}">
                <a16:creationId xmlns:a16="http://schemas.microsoft.com/office/drawing/2014/main" id="{67626C70-2D42-4918-BDEA-0CEB64D46911}"/>
              </a:ext>
            </a:extLst>
          </p:cNvPr>
          <p:cNvSpPr txBox="1"/>
          <p:nvPr/>
        </p:nvSpPr>
        <p:spPr>
          <a:xfrm>
            <a:off x="5580112" y="4299942"/>
            <a:ext cx="2808312" cy="369332"/>
          </a:xfrm>
          <a:prstGeom prst="rect">
            <a:avLst/>
          </a:prstGeom>
          <a:noFill/>
        </p:spPr>
        <p:txBody>
          <a:bodyPr wrap="square" rtlCol="0">
            <a:spAutoFit/>
          </a:bodyPr>
          <a:lstStyle/>
          <a:p>
            <a:pPr algn="ctr"/>
            <a:r>
              <a:rPr lang="en-US" altLang="zh-CN" sz="1800" b="1" dirty="0">
                <a:latin typeface="Comic Sans MS" pitchFamily="66" charset="0"/>
                <a:cs typeface="Arial" panose="020B0604020202020204" pitchFamily="34" charset="0"/>
              </a:rPr>
              <a:t>Student table</a:t>
            </a:r>
            <a:endParaRPr lang="zh-CN" altLang="en-US" sz="1800" b="1" dirty="0">
              <a:latin typeface="Comic Sans MS" pitchFamily="66" charset="0"/>
              <a:cs typeface="Arial" panose="020B0604020202020204" pitchFamily="34" charset="0"/>
            </a:endParaRPr>
          </a:p>
        </p:txBody>
      </p:sp>
    </p:spTree>
    <p:extLst>
      <p:ext uri="{BB962C8B-B14F-4D97-AF65-F5344CB8AC3E}">
        <p14:creationId xmlns:p14="http://schemas.microsoft.com/office/powerpoint/2010/main" val="2187751814"/>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CC1CEE-5A97-4201-937A-DBF652040E5C}"/>
              </a:ext>
            </a:extLst>
          </p:cNvPr>
          <p:cNvSpPr>
            <a:spLocks noGrp="1"/>
          </p:cNvSpPr>
          <p:nvPr>
            <p:ph type="title"/>
          </p:nvPr>
        </p:nvSpPr>
        <p:spPr/>
        <p:txBody>
          <a:bodyPr/>
          <a:lstStyle/>
          <a:p>
            <a:pPr algn="ctr"/>
            <a:r>
              <a:rPr lang="en-US" altLang="zh-CN" dirty="0">
                <a:latin typeface="Comic Sans MS" pitchFamily="66" charset="0"/>
              </a:rPr>
              <a:t>The Natural Join </a:t>
            </a:r>
            <a:endParaRPr lang="zh-CN" altLang="en-US" dirty="0">
              <a:latin typeface="Comic Sans MS" pitchFamily="66" charset="0"/>
            </a:endParaRPr>
          </a:p>
        </p:txBody>
      </p:sp>
      <mc:AlternateContent xmlns:mc="http://schemas.openxmlformats.org/markup-compatibility/2006" xmlns:a14="http://schemas.microsoft.com/office/drawing/2010/main">
        <mc:Choice Requires="a14">
          <p:sp>
            <p:nvSpPr>
              <p:cNvPr id="5" name="内容占位符 2">
                <a:extLst>
                  <a:ext uri="{FF2B5EF4-FFF2-40B4-BE49-F238E27FC236}">
                    <a16:creationId xmlns:a16="http://schemas.microsoft.com/office/drawing/2014/main" id="{DEEAC2B6-7B27-4790-ACAA-0F56CE743650}"/>
                  </a:ext>
                </a:extLst>
              </p:cNvPr>
              <p:cNvSpPr txBox="1">
                <a:spLocks/>
              </p:cNvSpPr>
              <p:nvPr/>
            </p:nvSpPr>
            <p:spPr bwMode="auto">
              <a:xfrm>
                <a:off x="395536" y="699542"/>
                <a:ext cx="7200800" cy="97576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Arial" panose="020B0604020202020204" pitchFamily="34" charset="0"/>
                    <a:ea typeface="微软雅黑" pitchFamily="34" charset="-122"/>
                    <a:cs typeface="Arial" panose="020B0604020202020204" pitchFamily="34" charset="0"/>
                  </a:defRPr>
                </a:lvl1pPr>
                <a:lvl2pPr marL="742950" indent="-285750" algn="l" rtl="0" eaLnBrk="0" fontAlgn="base" hangingPunct="0">
                  <a:spcBef>
                    <a:spcPct val="20000"/>
                  </a:spcBef>
                  <a:spcAft>
                    <a:spcPct val="0"/>
                  </a:spcAft>
                  <a:buChar char="–"/>
                  <a:defRPr sz="2000">
                    <a:solidFill>
                      <a:schemeClr val="tx1"/>
                    </a:solidFill>
                    <a:latin typeface="Arial" panose="020B0604020202020204" pitchFamily="34" charset="0"/>
                    <a:ea typeface="微软雅黑" pitchFamily="34" charset="-122"/>
                    <a:cs typeface="Arial" panose="020B0604020202020204" pitchFamily="34" charset="0"/>
                  </a:defRPr>
                </a:lvl2pPr>
                <a:lvl3pPr marL="1143000" indent="-228600" algn="l" rtl="0" eaLnBrk="0" fontAlgn="base" hangingPunct="0">
                  <a:spcBef>
                    <a:spcPct val="20000"/>
                  </a:spcBef>
                  <a:spcAft>
                    <a:spcPct val="0"/>
                  </a:spcAft>
                  <a:buChar char="•"/>
                  <a:defRPr sz="1800">
                    <a:solidFill>
                      <a:schemeClr val="tx1"/>
                    </a:solidFill>
                    <a:latin typeface="Arial" panose="020B0604020202020204" pitchFamily="34" charset="0"/>
                    <a:ea typeface="微软雅黑" pitchFamily="34" charset="-122"/>
                    <a:cs typeface="Arial" panose="020B0604020202020204" pitchFamily="34" charset="0"/>
                  </a:defRPr>
                </a:lvl3pPr>
                <a:lvl4pPr marL="16002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itchFamily="34" charset="-122"/>
                    <a:cs typeface="Arial" panose="020B0604020202020204" pitchFamily="34" charset="0"/>
                  </a:defRPr>
                </a:lvl4pPr>
                <a:lvl5pPr marL="20574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itchFamily="34" charset="-122"/>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spcBef>
                    <a:spcPts val="0"/>
                  </a:spcBef>
                  <a:buFontTx/>
                  <a:buNone/>
                </a:pPr>
                <a:r>
                  <a:rPr lang="en-US" altLang="zh-CN" sz="2000" b="1" i="1" kern="0" dirty="0">
                    <a:solidFill>
                      <a:srgbClr val="FF0000"/>
                    </a:solidFill>
                    <a:latin typeface="Comic Sans MS" pitchFamily="66" charset="0"/>
                    <a:cs typeface="Times New Roman" panose="02020603050405020304" pitchFamily="18" charset="0"/>
                  </a:rPr>
                  <a:t>select</a:t>
                </a:r>
                <a:r>
                  <a:rPr lang="en-US" altLang="zh-CN" sz="2000" i="1" kern="0" dirty="0">
                    <a:solidFill>
                      <a:srgbClr val="FF0000"/>
                    </a:solidFill>
                    <a:latin typeface="Comic Sans MS" pitchFamily="66" charset="0"/>
                    <a:cs typeface="Times New Roman" panose="02020603050405020304" pitchFamily="18" charset="0"/>
                  </a:rPr>
                  <a:t> </a:t>
                </a:r>
                <a14:m>
                  <m:oMath xmlns:m="http://schemas.openxmlformats.org/officeDocument/2006/math">
                    <m:sSub>
                      <m:sSubPr>
                        <m:ctrlPr>
                          <a:rPr lang="en-US" altLang="zh-CN" sz="2000" i="1" kern="0" smtClean="0">
                            <a:solidFill>
                              <a:srgbClr val="FF0000"/>
                            </a:solidFill>
                            <a:latin typeface="Cambria Math" panose="02040503050406030204" pitchFamily="18" charset="0"/>
                            <a:cs typeface="Times New Roman" panose="02020603050405020304" pitchFamily="18" charset="0"/>
                          </a:rPr>
                        </m:ctrlPr>
                      </m:sSubPr>
                      <m:e>
                        <m:r>
                          <a:rPr lang="en-US" altLang="zh-CN" sz="2000" b="0" i="1" kern="0" smtClean="0">
                            <a:solidFill>
                              <a:srgbClr val="FF0000"/>
                            </a:solidFill>
                            <a:latin typeface="Cambria Math" panose="02040503050406030204" pitchFamily="18" charset="0"/>
                            <a:cs typeface="Times New Roman" panose="02020603050405020304" pitchFamily="18" charset="0"/>
                          </a:rPr>
                          <m:t>𝐴</m:t>
                        </m:r>
                      </m:e>
                      <m:sub>
                        <m:r>
                          <a:rPr lang="en-US" altLang="zh-CN" sz="2000" b="0" i="1" kern="0" smtClean="0">
                            <a:solidFill>
                              <a:srgbClr val="FF0000"/>
                            </a:solidFill>
                            <a:latin typeface="Cambria Math" panose="02040503050406030204" pitchFamily="18" charset="0"/>
                            <a:cs typeface="Times New Roman" panose="02020603050405020304" pitchFamily="18" charset="0"/>
                          </a:rPr>
                          <m:t>1</m:t>
                        </m:r>
                      </m:sub>
                    </m:sSub>
                  </m:oMath>
                </a14:m>
                <a:r>
                  <a:rPr lang="en-US" altLang="zh-CN" sz="2000" i="1" kern="0" dirty="0">
                    <a:solidFill>
                      <a:srgbClr val="FF0000"/>
                    </a:solidFill>
                    <a:latin typeface="Comic Sans MS" pitchFamily="66" charset="0"/>
                    <a:cs typeface="Times New Roman" panose="02020603050405020304" pitchFamily="18" charset="0"/>
                  </a:rPr>
                  <a:t>, </a:t>
                </a:r>
                <a14:m>
                  <m:oMath xmlns:m="http://schemas.openxmlformats.org/officeDocument/2006/math">
                    <m:sSub>
                      <m:sSubPr>
                        <m:ctrlPr>
                          <a:rPr lang="en-US" altLang="zh-CN" sz="2000" i="1" kern="0">
                            <a:solidFill>
                              <a:srgbClr val="FF0000"/>
                            </a:solidFill>
                            <a:latin typeface="Cambria Math" panose="02040503050406030204" pitchFamily="18" charset="0"/>
                            <a:cs typeface="Times New Roman" panose="02020603050405020304" pitchFamily="18" charset="0"/>
                          </a:rPr>
                        </m:ctrlPr>
                      </m:sSubPr>
                      <m:e>
                        <m:r>
                          <a:rPr lang="en-US" altLang="zh-CN" sz="2000" i="1" kern="0">
                            <a:solidFill>
                              <a:srgbClr val="FF0000"/>
                            </a:solidFill>
                            <a:latin typeface="Cambria Math" panose="02040503050406030204" pitchFamily="18" charset="0"/>
                            <a:cs typeface="Times New Roman" panose="02020603050405020304" pitchFamily="18" charset="0"/>
                          </a:rPr>
                          <m:t>𝐴</m:t>
                        </m:r>
                      </m:e>
                      <m:sub>
                        <m:r>
                          <a:rPr lang="en-US" altLang="zh-CN" sz="2000" b="0" i="1" kern="0" smtClean="0">
                            <a:solidFill>
                              <a:srgbClr val="FF0000"/>
                            </a:solidFill>
                            <a:latin typeface="Cambria Math" panose="02040503050406030204" pitchFamily="18" charset="0"/>
                            <a:cs typeface="Times New Roman" panose="02020603050405020304" pitchFamily="18" charset="0"/>
                          </a:rPr>
                          <m:t>2</m:t>
                        </m:r>
                      </m:sub>
                    </m:sSub>
                  </m:oMath>
                </a14:m>
                <a:r>
                  <a:rPr lang="en-US" altLang="zh-CN" sz="2000" i="1" kern="0" dirty="0">
                    <a:solidFill>
                      <a:srgbClr val="FF0000"/>
                    </a:solidFill>
                    <a:latin typeface="Comic Sans MS" pitchFamily="66" charset="0"/>
                    <a:cs typeface="Times New Roman" panose="02020603050405020304" pitchFamily="18" charset="0"/>
                  </a:rPr>
                  <a:t>,…, </a:t>
                </a:r>
                <a14:m>
                  <m:oMath xmlns:m="http://schemas.openxmlformats.org/officeDocument/2006/math">
                    <m:sSub>
                      <m:sSubPr>
                        <m:ctrlPr>
                          <a:rPr lang="en-US" altLang="zh-CN" sz="2000" i="1" kern="0">
                            <a:solidFill>
                              <a:srgbClr val="FF0000"/>
                            </a:solidFill>
                            <a:latin typeface="Cambria Math" panose="02040503050406030204" pitchFamily="18" charset="0"/>
                            <a:cs typeface="Times New Roman" panose="02020603050405020304" pitchFamily="18" charset="0"/>
                          </a:rPr>
                        </m:ctrlPr>
                      </m:sSubPr>
                      <m:e>
                        <m:r>
                          <a:rPr lang="en-US" altLang="zh-CN" sz="2000" i="1" kern="0">
                            <a:solidFill>
                              <a:srgbClr val="FF0000"/>
                            </a:solidFill>
                            <a:latin typeface="Cambria Math" panose="02040503050406030204" pitchFamily="18" charset="0"/>
                            <a:cs typeface="Times New Roman" panose="02020603050405020304" pitchFamily="18" charset="0"/>
                          </a:rPr>
                          <m:t>𝐴</m:t>
                        </m:r>
                      </m:e>
                      <m:sub>
                        <m:r>
                          <a:rPr lang="en-US" altLang="zh-CN" sz="2000" b="0" i="1" kern="0" smtClean="0">
                            <a:solidFill>
                              <a:srgbClr val="FF0000"/>
                            </a:solidFill>
                            <a:latin typeface="Cambria Math" panose="02040503050406030204" pitchFamily="18" charset="0"/>
                            <a:cs typeface="Times New Roman" panose="02020603050405020304" pitchFamily="18" charset="0"/>
                          </a:rPr>
                          <m:t>𝑛</m:t>
                        </m:r>
                      </m:sub>
                    </m:sSub>
                  </m:oMath>
                </a14:m>
                <a:endParaRPr lang="en-US" altLang="zh-CN" sz="2000" i="1" kern="0" dirty="0">
                  <a:solidFill>
                    <a:srgbClr val="FF0000"/>
                  </a:solidFill>
                  <a:latin typeface="Comic Sans MS" pitchFamily="66" charset="0"/>
                  <a:cs typeface="Times New Roman" panose="02020603050405020304" pitchFamily="18" charset="0"/>
                </a:endParaRPr>
              </a:p>
              <a:p>
                <a:pPr marL="0" indent="0">
                  <a:spcBef>
                    <a:spcPts val="0"/>
                  </a:spcBef>
                  <a:buFontTx/>
                  <a:buNone/>
                </a:pPr>
                <a:r>
                  <a:rPr lang="en-US" altLang="zh-CN" sz="2000" b="1" i="1" kern="0" dirty="0">
                    <a:solidFill>
                      <a:srgbClr val="FF0000"/>
                    </a:solidFill>
                    <a:latin typeface="Comic Sans MS" pitchFamily="66" charset="0"/>
                    <a:cs typeface="Times New Roman" panose="02020603050405020304" pitchFamily="18" charset="0"/>
                  </a:rPr>
                  <a:t>from</a:t>
                </a:r>
                <a:r>
                  <a:rPr lang="en-US" altLang="zh-CN" sz="2000" i="1" kern="0" dirty="0">
                    <a:solidFill>
                      <a:srgbClr val="FF0000"/>
                    </a:solidFill>
                    <a:latin typeface="Comic Sans MS" pitchFamily="66" charset="0"/>
                    <a:cs typeface="Times New Roman" panose="02020603050405020304" pitchFamily="18" charset="0"/>
                  </a:rPr>
                  <a:t>   </a:t>
                </a:r>
                <a14:m>
                  <m:oMath xmlns:m="http://schemas.openxmlformats.org/officeDocument/2006/math">
                    <m:sSub>
                      <m:sSubPr>
                        <m:ctrlPr>
                          <a:rPr lang="en-US" altLang="zh-CN" sz="2000" i="1" kern="0" smtClean="0">
                            <a:solidFill>
                              <a:srgbClr val="FF0000"/>
                            </a:solidFill>
                            <a:latin typeface="Cambria Math" panose="02040503050406030204" pitchFamily="18" charset="0"/>
                            <a:cs typeface="Times New Roman" panose="02020603050405020304" pitchFamily="18" charset="0"/>
                          </a:rPr>
                        </m:ctrlPr>
                      </m:sSubPr>
                      <m:e>
                        <m:r>
                          <a:rPr lang="en-US" altLang="zh-CN" sz="2000" b="0" i="1" kern="0" smtClean="0">
                            <a:solidFill>
                              <a:srgbClr val="FF0000"/>
                            </a:solidFill>
                            <a:latin typeface="Cambria Math" panose="02040503050406030204" pitchFamily="18" charset="0"/>
                            <a:cs typeface="Times New Roman" panose="02020603050405020304" pitchFamily="18" charset="0"/>
                          </a:rPr>
                          <m:t>𝑟</m:t>
                        </m:r>
                      </m:e>
                      <m:sub>
                        <m:r>
                          <a:rPr lang="en-US" altLang="zh-CN" sz="2000" b="0" i="1" kern="0" smtClean="0">
                            <a:solidFill>
                              <a:srgbClr val="FF0000"/>
                            </a:solidFill>
                            <a:latin typeface="Cambria Math" panose="02040503050406030204" pitchFamily="18" charset="0"/>
                            <a:cs typeface="Times New Roman" panose="02020603050405020304" pitchFamily="18" charset="0"/>
                          </a:rPr>
                          <m:t>1</m:t>
                        </m:r>
                      </m:sub>
                    </m:sSub>
                  </m:oMath>
                </a14:m>
                <a:r>
                  <a:rPr lang="en-US" altLang="zh-CN" sz="2000" i="1" kern="0" dirty="0">
                    <a:solidFill>
                      <a:srgbClr val="FF0000"/>
                    </a:solidFill>
                    <a:latin typeface="Comic Sans MS" pitchFamily="66" charset="0"/>
                    <a:cs typeface="Times New Roman" panose="02020603050405020304" pitchFamily="18" charset="0"/>
                  </a:rPr>
                  <a:t> </a:t>
                </a:r>
                <a:r>
                  <a:rPr lang="en-US" altLang="zh-CN" sz="2000" b="1" i="1" kern="0" dirty="0">
                    <a:solidFill>
                      <a:srgbClr val="FF0000"/>
                    </a:solidFill>
                    <a:latin typeface="Comic Sans MS" pitchFamily="66" charset="0"/>
                    <a:cs typeface="Times New Roman" panose="02020603050405020304" pitchFamily="18" charset="0"/>
                  </a:rPr>
                  <a:t>natural join </a:t>
                </a:r>
                <a14:m>
                  <m:oMath xmlns:m="http://schemas.openxmlformats.org/officeDocument/2006/math">
                    <m:sSub>
                      <m:sSubPr>
                        <m:ctrlPr>
                          <a:rPr lang="en-US" altLang="zh-CN" sz="2000" i="1" kern="0" smtClean="0">
                            <a:solidFill>
                              <a:srgbClr val="FF0000"/>
                            </a:solidFill>
                            <a:latin typeface="Cambria Math" panose="02040503050406030204" pitchFamily="18" charset="0"/>
                            <a:cs typeface="Times New Roman" panose="02020603050405020304" pitchFamily="18" charset="0"/>
                          </a:rPr>
                        </m:ctrlPr>
                      </m:sSubPr>
                      <m:e>
                        <m:r>
                          <a:rPr lang="en-US" altLang="zh-CN" sz="2000" b="0" i="1" kern="0" smtClean="0">
                            <a:solidFill>
                              <a:srgbClr val="FF0000"/>
                            </a:solidFill>
                            <a:latin typeface="Cambria Math" panose="02040503050406030204" pitchFamily="18" charset="0"/>
                            <a:cs typeface="Times New Roman" panose="02020603050405020304" pitchFamily="18" charset="0"/>
                          </a:rPr>
                          <m:t>𝑟</m:t>
                        </m:r>
                      </m:e>
                      <m:sub>
                        <m:r>
                          <a:rPr lang="en-US" altLang="zh-CN" sz="2000" b="0" i="1" kern="0" smtClean="0">
                            <a:solidFill>
                              <a:srgbClr val="FF0000"/>
                            </a:solidFill>
                            <a:latin typeface="Cambria Math" panose="02040503050406030204" pitchFamily="18" charset="0"/>
                            <a:cs typeface="Times New Roman" panose="02020603050405020304" pitchFamily="18" charset="0"/>
                          </a:rPr>
                          <m:t>2</m:t>
                        </m:r>
                      </m:sub>
                    </m:sSub>
                  </m:oMath>
                </a14:m>
                <a:r>
                  <a:rPr lang="en-US" altLang="zh-CN" sz="2000" b="1" i="1" kern="0" dirty="0">
                    <a:solidFill>
                      <a:srgbClr val="FF0000"/>
                    </a:solidFill>
                    <a:latin typeface="Comic Sans MS" pitchFamily="66" charset="0"/>
                    <a:cs typeface="Times New Roman" panose="02020603050405020304" pitchFamily="18" charset="0"/>
                  </a:rPr>
                  <a:t> natural join …natural join </a:t>
                </a:r>
                <a14:m>
                  <m:oMath xmlns:m="http://schemas.openxmlformats.org/officeDocument/2006/math">
                    <m:sSub>
                      <m:sSubPr>
                        <m:ctrlPr>
                          <a:rPr lang="en-US" altLang="zh-CN" sz="2000" i="1" kern="0" smtClean="0">
                            <a:solidFill>
                              <a:srgbClr val="FF0000"/>
                            </a:solidFill>
                            <a:latin typeface="Cambria Math" panose="02040503050406030204" pitchFamily="18" charset="0"/>
                            <a:cs typeface="Times New Roman" panose="02020603050405020304" pitchFamily="18" charset="0"/>
                          </a:rPr>
                        </m:ctrlPr>
                      </m:sSubPr>
                      <m:e>
                        <m:r>
                          <a:rPr lang="en-US" altLang="zh-CN" sz="2000" b="0" i="1" kern="0" smtClean="0">
                            <a:solidFill>
                              <a:srgbClr val="FF0000"/>
                            </a:solidFill>
                            <a:latin typeface="Cambria Math" panose="02040503050406030204" pitchFamily="18" charset="0"/>
                            <a:cs typeface="Times New Roman" panose="02020603050405020304" pitchFamily="18" charset="0"/>
                          </a:rPr>
                          <m:t>𝑟</m:t>
                        </m:r>
                      </m:e>
                      <m:sub>
                        <m:r>
                          <a:rPr lang="en-US" altLang="zh-CN" sz="2000" b="0" i="1" kern="0" smtClean="0">
                            <a:solidFill>
                              <a:srgbClr val="FF0000"/>
                            </a:solidFill>
                            <a:latin typeface="Cambria Math" panose="02040503050406030204" pitchFamily="18" charset="0"/>
                            <a:cs typeface="Times New Roman" panose="02020603050405020304" pitchFamily="18" charset="0"/>
                          </a:rPr>
                          <m:t>𝑚</m:t>
                        </m:r>
                      </m:sub>
                    </m:sSub>
                  </m:oMath>
                </a14:m>
                <a:endParaRPr lang="en-US" altLang="zh-CN" sz="2000" i="1" kern="0" dirty="0">
                  <a:solidFill>
                    <a:srgbClr val="FF0000"/>
                  </a:solidFill>
                  <a:latin typeface="Comic Sans MS" pitchFamily="66" charset="0"/>
                  <a:cs typeface="Times New Roman" panose="02020603050405020304" pitchFamily="18" charset="0"/>
                </a:endParaRPr>
              </a:p>
              <a:p>
                <a:pPr marL="0" indent="0">
                  <a:spcBef>
                    <a:spcPts val="0"/>
                  </a:spcBef>
                  <a:buFontTx/>
                  <a:buNone/>
                </a:pPr>
                <a:r>
                  <a:rPr lang="en-US" altLang="zh-CN" sz="2000" b="1" i="1" kern="0" dirty="0">
                    <a:solidFill>
                      <a:srgbClr val="FF0000"/>
                    </a:solidFill>
                    <a:latin typeface="Comic Sans MS" pitchFamily="66" charset="0"/>
                    <a:cs typeface="Times New Roman" panose="02020603050405020304" pitchFamily="18" charset="0"/>
                  </a:rPr>
                  <a:t>where</a:t>
                </a:r>
                <a:r>
                  <a:rPr lang="en-US" altLang="zh-CN" sz="2000" i="1" kern="0" dirty="0">
                    <a:solidFill>
                      <a:srgbClr val="FF0000"/>
                    </a:solidFill>
                    <a:latin typeface="Comic Sans MS" pitchFamily="66" charset="0"/>
                    <a:cs typeface="Times New Roman" panose="02020603050405020304" pitchFamily="18" charset="0"/>
                  </a:rPr>
                  <a:t> P;</a:t>
                </a:r>
                <a:endParaRPr lang="zh-CN" altLang="en-US" sz="2000" i="1" kern="0" dirty="0">
                  <a:solidFill>
                    <a:srgbClr val="FF0000"/>
                  </a:solidFill>
                  <a:latin typeface="Comic Sans MS" pitchFamily="66" charset="0"/>
                  <a:cs typeface="Times New Roman" panose="02020603050405020304" pitchFamily="18" charset="0"/>
                </a:endParaRPr>
              </a:p>
            </p:txBody>
          </p:sp>
        </mc:Choice>
        <mc:Fallback xmlns="">
          <p:sp>
            <p:nvSpPr>
              <p:cNvPr id="5" name="内容占位符 2">
                <a:extLst>
                  <a:ext uri="{FF2B5EF4-FFF2-40B4-BE49-F238E27FC236}">
                    <a16:creationId xmlns:a16="http://schemas.microsoft.com/office/drawing/2014/main" id="{DEEAC2B6-7B27-4790-ACAA-0F56CE743650}"/>
                  </a:ext>
                </a:extLst>
              </p:cNvPr>
              <p:cNvSpPr txBox="1">
                <a:spLocks noRot="1" noChangeAspect="1" noMove="1" noResize="1" noEditPoints="1" noAdjustHandles="1" noChangeArrowheads="1" noChangeShapeType="1" noTextEdit="1"/>
              </p:cNvSpPr>
              <p:nvPr/>
            </p:nvSpPr>
            <p:spPr bwMode="auto">
              <a:xfrm>
                <a:off x="395536" y="699542"/>
                <a:ext cx="7200800" cy="975761"/>
              </a:xfrm>
              <a:prstGeom prst="rect">
                <a:avLst/>
              </a:prstGeom>
              <a:blipFill>
                <a:blip r:embed="rId3"/>
                <a:stretch>
                  <a:fillRect l="-931" t="-3750" b="-1437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6" name="内容占位符 2">
            <a:extLst>
              <a:ext uri="{FF2B5EF4-FFF2-40B4-BE49-F238E27FC236}">
                <a16:creationId xmlns:a16="http://schemas.microsoft.com/office/drawing/2014/main" id="{32E2FC33-4324-4664-98EC-EF0D0C011228}"/>
              </a:ext>
            </a:extLst>
          </p:cNvPr>
          <p:cNvSpPr txBox="1">
            <a:spLocks/>
          </p:cNvSpPr>
          <p:nvPr/>
        </p:nvSpPr>
        <p:spPr bwMode="auto">
          <a:xfrm>
            <a:off x="395536" y="2604494"/>
            <a:ext cx="6768752" cy="975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Arial" panose="020B0604020202020204" pitchFamily="34" charset="0"/>
                <a:ea typeface="微软雅黑" pitchFamily="34" charset="-122"/>
                <a:cs typeface="Arial" panose="020B0604020202020204" pitchFamily="34" charset="0"/>
              </a:defRPr>
            </a:lvl1pPr>
            <a:lvl2pPr marL="742950" indent="-285750" algn="l" rtl="0" eaLnBrk="0" fontAlgn="base" hangingPunct="0">
              <a:spcBef>
                <a:spcPct val="20000"/>
              </a:spcBef>
              <a:spcAft>
                <a:spcPct val="0"/>
              </a:spcAft>
              <a:buChar char="–"/>
              <a:defRPr sz="2000">
                <a:solidFill>
                  <a:schemeClr val="tx1"/>
                </a:solidFill>
                <a:latin typeface="Arial" panose="020B0604020202020204" pitchFamily="34" charset="0"/>
                <a:ea typeface="微软雅黑" pitchFamily="34" charset="-122"/>
                <a:cs typeface="Arial" panose="020B0604020202020204" pitchFamily="34" charset="0"/>
              </a:defRPr>
            </a:lvl2pPr>
            <a:lvl3pPr marL="1143000" indent="-228600" algn="l" rtl="0" eaLnBrk="0" fontAlgn="base" hangingPunct="0">
              <a:spcBef>
                <a:spcPct val="20000"/>
              </a:spcBef>
              <a:spcAft>
                <a:spcPct val="0"/>
              </a:spcAft>
              <a:buChar char="•"/>
              <a:defRPr sz="1800">
                <a:solidFill>
                  <a:schemeClr val="tx1"/>
                </a:solidFill>
                <a:latin typeface="Arial" panose="020B0604020202020204" pitchFamily="34" charset="0"/>
                <a:ea typeface="微软雅黑" pitchFamily="34" charset="-122"/>
                <a:cs typeface="Arial" panose="020B0604020202020204" pitchFamily="34" charset="0"/>
              </a:defRPr>
            </a:lvl3pPr>
            <a:lvl4pPr marL="16002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itchFamily="34" charset="-122"/>
                <a:cs typeface="Arial" panose="020B0604020202020204" pitchFamily="34" charset="0"/>
              </a:defRPr>
            </a:lvl4pPr>
            <a:lvl5pPr marL="20574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itchFamily="34" charset="-122"/>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spcBef>
                <a:spcPts val="0"/>
              </a:spcBef>
              <a:buFontTx/>
              <a:buNone/>
            </a:pPr>
            <a:r>
              <a:rPr lang="en-US" altLang="zh-CN" sz="2000" b="1" i="1" kern="0" dirty="0">
                <a:solidFill>
                  <a:srgbClr val="3333FF"/>
                </a:solidFill>
                <a:latin typeface="Comic Sans MS" pitchFamily="66" charset="0"/>
                <a:cs typeface="Times New Roman" panose="02020603050405020304" pitchFamily="18" charset="0"/>
              </a:rPr>
              <a:t>select</a:t>
            </a:r>
            <a:r>
              <a:rPr lang="en-US" altLang="zh-CN" sz="2000" i="1" kern="0" dirty="0">
                <a:solidFill>
                  <a:srgbClr val="3333FF"/>
                </a:solidFill>
                <a:latin typeface="Comic Sans MS" pitchFamily="66" charset="0"/>
                <a:cs typeface="Times New Roman" panose="02020603050405020304" pitchFamily="18" charset="0"/>
              </a:rPr>
              <a:t> name, title</a:t>
            </a:r>
          </a:p>
          <a:p>
            <a:pPr marL="0" indent="0">
              <a:spcBef>
                <a:spcPts val="0"/>
              </a:spcBef>
              <a:buFontTx/>
              <a:buNone/>
            </a:pPr>
            <a:r>
              <a:rPr lang="en-US" altLang="zh-CN" sz="2000" b="1" i="1" kern="0" dirty="0">
                <a:solidFill>
                  <a:srgbClr val="3333FF"/>
                </a:solidFill>
                <a:latin typeface="Comic Sans MS" pitchFamily="66" charset="0"/>
                <a:cs typeface="Times New Roman" panose="02020603050405020304" pitchFamily="18" charset="0"/>
              </a:rPr>
              <a:t>from</a:t>
            </a:r>
            <a:r>
              <a:rPr lang="en-US" altLang="zh-CN" sz="2000" i="1" kern="0" dirty="0">
                <a:solidFill>
                  <a:srgbClr val="3333FF"/>
                </a:solidFill>
                <a:latin typeface="Comic Sans MS" pitchFamily="66" charset="0"/>
                <a:cs typeface="Times New Roman" panose="02020603050405020304" pitchFamily="18" charset="0"/>
              </a:rPr>
              <a:t>   instructor </a:t>
            </a:r>
            <a:r>
              <a:rPr lang="en-US" altLang="zh-CN" sz="2000" b="1" i="1" kern="0" dirty="0">
                <a:solidFill>
                  <a:srgbClr val="FF0000"/>
                </a:solidFill>
                <a:latin typeface="Comic Sans MS" pitchFamily="66" charset="0"/>
                <a:cs typeface="Times New Roman" panose="02020603050405020304" pitchFamily="18" charset="0"/>
              </a:rPr>
              <a:t>natural join </a:t>
            </a:r>
            <a:r>
              <a:rPr lang="en-US" altLang="zh-CN" sz="2000" i="1" kern="0" dirty="0">
                <a:solidFill>
                  <a:srgbClr val="3333FF"/>
                </a:solidFill>
                <a:latin typeface="Comic Sans MS" pitchFamily="66" charset="0"/>
                <a:cs typeface="Times New Roman" panose="02020603050405020304" pitchFamily="18" charset="0"/>
              </a:rPr>
              <a:t>teaches, course</a:t>
            </a:r>
          </a:p>
          <a:p>
            <a:pPr marL="0" indent="0">
              <a:spcBef>
                <a:spcPts val="0"/>
              </a:spcBef>
              <a:buFontTx/>
              <a:buNone/>
            </a:pPr>
            <a:r>
              <a:rPr lang="en-US" altLang="zh-CN" sz="2000" b="1" i="1" kern="0" dirty="0">
                <a:solidFill>
                  <a:srgbClr val="3333FF"/>
                </a:solidFill>
                <a:latin typeface="Comic Sans MS" pitchFamily="66" charset="0"/>
                <a:cs typeface="Times New Roman" panose="02020603050405020304" pitchFamily="18" charset="0"/>
              </a:rPr>
              <a:t>where</a:t>
            </a:r>
            <a:r>
              <a:rPr lang="en-US" altLang="zh-CN" sz="2000" i="1" kern="0" dirty="0">
                <a:solidFill>
                  <a:srgbClr val="3333FF"/>
                </a:solidFill>
                <a:latin typeface="Comic Sans MS" pitchFamily="66" charset="0"/>
                <a:cs typeface="Times New Roman" panose="02020603050405020304" pitchFamily="18" charset="0"/>
              </a:rPr>
              <a:t> </a:t>
            </a:r>
            <a:r>
              <a:rPr lang="en-US" altLang="zh-CN" sz="2000" i="1" kern="0" dirty="0" err="1">
                <a:solidFill>
                  <a:srgbClr val="3333FF"/>
                </a:solidFill>
                <a:latin typeface="Comic Sans MS" pitchFamily="66" charset="0"/>
                <a:cs typeface="Times New Roman" panose="02020603050405020304" pitchFamily="18" charset="0"/>
              </a:rPr>
              <a:t>teaches.course_id</a:t>
            </a:r>
            <a:r>
              <a:rPr lang="en-US" altLang="zh-CN" sz="2000" i="1" kern="0" dirty="0">
                <a:solidFill>
                  <a:srgbClr val="3333FF"/>
                </a:solidFill>
                <a:latin typeface="Comic Sans MS" pitchFamily="66" charset="0"/>
                <a:cs typeface="Times New Roman" panose="02020603050405020304" pitchFamily="18" charset="0"/>
              </a:rPr>
              <a:t> = </a:t>
            </a:r>
            <a:r>
              <a:rPr lang="en-US" altLang="zh-CN" sz="2000" i="1" kern="0" dirty="0" err="1">
                <a:solidFill>
                  <a:srgbClr val="3333FF"/>
                </a:solidFill>
                <a:latin typeface="Comic Sans MS" pitchFamily="66" charset="0"/>
                <a:cs typeface="Times New Roman" panose="02020603050405020304" pitchFamily="18" charset="0"/>
              </a:rPr>
              <a:t>course.course_id</a:t>
            </a:r>
            <a:r>
              <a:rPr lang="en-US" altLang="zh-CN" sz="2000" i="1" kern="0" dirty="0">
                <a:solidFill>
                  <a:srgbClr val="3333FF"/>
                </a:solidFill>
                <a:latin typeface="Comic Sans MS" pitchFamily="66" charset="0"/>
                <a:cs typeface="Times New Roman" panose="02020603050405020304" pitchFamily="18" charset="0"/>
              </a:rPr>
              <a:t>;</a:t>
            </a:r>
            <a:endParaRPr lang="zh-CN" altLang="en-US" sz="2000" i="1" kern="0" dirty="0">
              <a:solidFill>
                <a:srgbClr val="3333FF"/>
              </a:solidFill>
              <a:latin typeface="Comic Sans MS" pitchFamily="66" charset="0"/>
              <a:cs typeface="Times New Roman" panose="02020603050405020304" pitchFamily="18" charset="0"/>
            </a:endParaRPr>
          </a:p>
        </p:txBody>
      </p:sp>
      <p:sp>
        <p:nvSpPr>
          <p:cNvPr id="7" name="内容占位符 2">
            <a:extLst>
              <a:ext uri="{FF2B5EF4-FFF2-40B4-BE49-F238E27FC236}">
                <a16:creationId xmlns:a16="http://schemas.microsoft.com/office/drawing/2014/main" id="{EC4A266E-F779-4296-8209-6A6B0F8A579B}"/>
              </a:ext>
            </a:extLst>
          </p:cNvPr>
          <p:cNvSpPr txBox="1">
            <a:spLocks/>
          </p:cNvSpPr>
          <p:nvPr/>
        </p:nvSpPr>
        <p:spPr bwMode="auto">
          <a:xfrm>
            <a:off x="382568" y="1707654"/>
            <a:ext cx="5472608" cy="692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Arial" panose="020B0604020202020204" pitchFamily="34" charset="0"/>
                <a:ea typeface="微软雅黑" pitchFamily="34" charset="-122"/>
                <a:cs typeface="Arial" panose="020B0604020202020204" pitchFamily="34" charset="0"/>
              </a:defRPr>
            </a:lvl1pPr>
            <a:lvl2pPr marL="742950" indent="-285750" algn="l" rtl="0" eaLnBrk="0" fontAlgn="base" hangingPunct="0">
              <a:spcBef>
                <a:spcPct val="20000"/>
              </a:spcBef>
              <a:spcAft>
                <a:spcPct val="0"/>
              </a:spcAft>
              <a:buChar char="–"/>
              <a:defRPr sz="2000">
                <a:solidFill>
                  <a:schemeClr val="tx1"/>
                </a:solidFill>
                <a:latin typeface="Arial" panose="020B0604020202020204" pitchFamily="34" charset="0"/>
                <a:ea typeface="微软雅黑" pitchFamily="34" charset="-122"/>
                <a:cs typeface="Arial" panose="020B0604020202020204" pitchFamily="34" charset="0"/>
              </a:defRPr>
            </a:lvl2pPr>
            <a:lvl3pPr marL="1143000" indent="-228600" algn="l" rtl="0" eaLnBrk="0" fontAlgn="base" hangingPunct="0">
              <a:spcBef>
                <a:spcPct val="20000"/>
              </a:spcBef>
              <a:spcAft>
                <a:spcPct val="0"/>
              </a:spcAft>
              <a:buChar char="•"/>
              <a:defRPr sz="1800">
                <a:solidFill>
                  <a:schemeClr val="tx1"/>
                </a:solidFill>
                <a:latin typeface="Arial" panose="020B0604020202020204" pitchFamily="34" charset="0"/>
                <a:ea typeface="微软雅黑" pitchFamily="34" charset="-122"/>
                <a:cs typeface="Arial" panose="020B0604020202020204" pitchFamily="34" charset="0"/>
              </a:defRPr>
            </a:lvl3pPr>
            <a:lvl4pPr marL="16002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itchFamily="34" charset="-122"/>
                <a:cs typeface="Arial" panose="020B0604020202020204" pitchFamily="34" charset="0"/>
              </a:defRPr>
            </a:lvl4pPr>
            <a:lvl5pPr marL="20574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itchFamily="34" charset="-122"/>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spcBef>
                <a:spcPts val="0"/>
              </a:spcBef>
              <a:buFontTx/>
              <a:buNone/>
            </a:pPr>
            <a:r>
              <a:rPr lang="en-US" altLang="zh-CN" sz="2000" b="1" i="1" kern="0" dirty="0">
                <a:solidFill>
                  <a:srgbClr val="3333FF"/>
                </a:solidFill>
                <a:latin typeface="Comic Sans MS" pitchFamily="66" charset="0"/>
                <a:cs typeface="Times New Roman" panose="02020603050405020304" pitchFamily="18" charset="0"/>
              </a:rPr>
              <a:t>select</a:t>
            </a:r>
            <a:r>
              <a:rPr lang="en-US" altLang="zh-CN" sz="2000" i="1" kern="0" dirty="0">
                <a:solidFill>
                  <a:srgbClr val="3333FF"/>
                </a:solidFill>
                <a:latin typeface="Comic Sans MS" pitchFamily="66" charset="0"/>
                <a:cs typeface="Times New Roman" panose="02020603050405020304" pitchFamily="18" charset="0"/>
              </a:rPr>
              <a:t> name, </a:t>
            </a:r>
            <a:r>
              <a:rPr lang="en-US" altLang="zh-CN" sz="2000" i="1" kern="0" dirty="0" err="1">
                <a:solidFill>
                  <a:srgbClr val="3333FF"/>
                </a:solidFill>
                <a:latin typeface="Comic Sans MS" pitchFamily="66" charset="0"/>
                <a:cs typeface="Times New Roman" panose="02020603050405020304" pitchFamily="18" charset="0"/>
              </a:rPr>
              <a:t>course_id</a:t>
            </a:r>
            <a:endParaRPr lang="en-US" altLang="zh-CN" sz="2000" i="1" kern="0" dirty="0">
              <a:solidFill>
                <a:srgbClr val="3333FF"/>
              </a:solidFill>
              <a:latin typeface="Comic Sans MS" pitchFamily="66" charset="0"/>
              <a:cs typeface="Times New Roman" panose="02020603050405020304" pitchFamily="18" charset="0"/>
            </a:endParaRPr>
          </a:p>
          <a:p>
            <a:pPr marL="0" indent="0">
              <a:spcBef>
                <a:spcPts val="0"/>
              </a:spcBef>
              <a:buFontTx/>
              <a:buNone/>
            </a:pPr>
            <a:r>
              <a:rPr lang="en-US" altLang="zh-CN" sz="2000" b="1" i="1" kern="0" dirty="0">
                <a:solidFill>
                  <a:srgbClr val="3333FF"/>
                </a:solidFill>
                <a:latin typeface="Comic Sans MS" pitchFamily="66" charset="0"/>
                <a:cs typeface="Times New Roman" panose="02020603050405020304" pitchFamily="18" charset="0"/>
              </a:rPr>
              <a:t>from</a:t>
            </a:r>
            <a:r>
              <a:rPr lang="en-US" altLang="zh-CN" sz="2000" i="1" kern="0" dirty="0">
                <a:solidFill>
                  <a:srgbClr val="3333FF"/>
                </a:solidFill>
                <a:latin typeface="Comic Sans MS" pitchFamily="66" charset="0"/>
                <a:cs typeface="Times New Roman" panose="02020603050405020304" pitchFamily="18" charset="0"/>
              </a:rPr>
              <a:t>   instructor </a:t>
            </a:r>
            <a:r>
              <a:rPr lang="en-US" altLang="zh-CN" sz="2000" b="1" i="1" kern="0" dirty="0">
                <a:solidFill>
                  <a:srgbClr val="FF0000"/>
                </a:solidFill>
                <a:latin typeface="Comic Sans MS" pitchFamily="66" charset="0"/>
                <a:cs typeface="Times New Roman" panose="02020603050405020304" pitchFamily="18" charset="0"/>
              </a:rPr>
              <a:t>natural join </a:t>
            </a:r>
            <a:r>
              <a:rPr lang="en-US" altLang="zh-CN" sz="2000" i="1" kern="0" dirty="0">
                <a:solidFill>
                  <a:srgbClr val="3333FF"/>
                </a:solidFill>
                <a:latin typeface="Comic Sans MS" pitchFamily="66" charset="0"/>
                <a:cs typeface="Times New Roman" panose="02020603050405020304" pitchFamily="18" charset="0"/>
              </a:rPr>
              <a:t>teaches;</a:t>
            </a:r>
            <a:endParaRPr lang="zh-CN" altLang="en-US" sz="2000" i="1" kern="0" dirty="0">
              <a:solidFill>
                <a:srgbClr val="3333FF"/>
              </a:solidFill>
              <a:latin typeface="Comic Sans MS" pitchFamily="66" charset="0"/>
              <a:cs typeface="Times New Roman" panose="02020603050405020304" pitchFamily="18" charset="0"/>
            </a:endParaRPr>
          </a:p>
        </p:txBody>
      </p:sp>
      <p:sp>
        <p:nvSpPr>
          <p:cNvPr id="4" name="文本框 3">
            <a:extLst>
              <a:ext uri="{FF2B5EF4-FFF2-40B4-BE49-F238E27FC236}">
                <a16:creationId xmlns:a16="http://schemas.microsoft.com/office/drawing/2014/main" id="{CD9B2DC5-25A4-7F21-6373-8068B06A3544}"/>
              </a:ext>
            </a:extLst>
          </p:cNvPr>
          <p:cNvSpPr txBox="1"/>
          <p:nvPr/>
        </p:nvSpPr>
        <p:spPr>
          <a:xfrm>
            <a:off x="251520" y="3849891"/>
            <a:ext cx="8568952" cy="954107"/>
          </a:xfrm>
          <a:prstGeom prst="rect">
            <a:avLst/>
          </a:prstGeom>
          <a:noFill/>
        </p:spPr>
        <p:txBody>
          <a:bodyPr wrap="square">
            <a:spAutoFit/>
          </a:bodyPr>
          <a:lstStyle/>
          <a:p>
            <a:r>
              <a:rPr lang="en-US" altLang="zh-CN" sz="1400" b="1" dirty="0">
                <a:solidFill>
                  <a:srgbClr val="FF0000"/>
                </a:solidFill>
                <a:latin typeface="Comic Sans MS" panose="030F0702030302020204" pitchFamily="66" charset="0"/>
              </a:rPr>
              <a:t>Notice</a:t>
            </a:r>
            <a:r>
              <a:rPr lang="en-US" altLang="zh-CN" sz="1400" dirty="0">
                <a:latin typeface="Comic Sans MS" panose="030F0702030302020204" pitchFamily="66" charset="0"/>
              </a:rPr>
              <a:t> that we </a:t>
            </a:r>
            <a:r>
              <a:rPr lang="en-US" altLang="zh-CN" sz="1400" dirty="0">
                <a:solidFill>
                  <a:srgbClr val="FF0000"/>
                </a:solidFill>
                <a:latin typeface="Comic Sans MS" panose="030F0702030302020204" pitchFamily="66" charset="0"/>
              </a:rPr>
              <a:t>do not repeat </a:t>
            </a:r>
            <a:r>
              <a:rPr lang="en-US" altLang="zh-CN" sz="1400" dirty="0">
                <a:latin typeface="Comic Sans MS" panose="030F0702030302020204" pitchFamily="66" charset="0"/>
              </a:rPr>
              <a:t>those attributes that appear in the schemas of both relations; rather they appear only once. </a:t>
            </a:r>
            <a:r>
              <a:rPr lang="en-US" altLang="zh-CN" sz="1400" b="1" dirty="0">
                <a:solidFill>
                  <a:srgbClr val="FF0000"/>
                </a:solidFill>
                <a:latin typeface="Comic Sans MS" panose="030F0702030302020204" pitchFamily="66" charset="0"/>
              </a:rPr>
              <a:t>Notice</a:t>
            </a:r>
            <a:r>
              <a:rPr lang="en-US" altLang="zh-CN" sz="1400" dirty="0">
                <a:latin typeface="Comic Sans MS" panose="030F0702030302020204" pitchFamily="66" charset="0"/>
              </a:rPr>
              <a:t> also the </a:t>
            </a:r>
            <a:r>
              <a:rPr lang="en-US" altLang="zh-CN" sz="1400" dirty="0">
                <a:solidFill>
                  <a:srgbClr val="FF0000"/>
                </a:solidFill>
                <a:latin typeface="Comic Sans MS" panose="030F0702030302020204" pitchFamily="66" charset="0"/>
              </a:rPr>
              <a:t>order</a:t>
            </a:r>
            <a:r>
              <a:rPr lang="en-US" altLang="zh-CN" sz="1400" dirty="0">
                <a:latin typeface="Comic Sans MS" panose="030F0702030302020204" pitchFamily="66" charset="0"/>
              </a:rPr>
              <a:t> in which the attributes are listed: </a:t>
            </a:r>
            <a:r>
              <a:rPr lang="en-US" altLang="zh-CN" sz="1400" dirty="0">
                <a:solidFill>
                  <a:srgbClr val="3333FF"/>
                </a:solidFill>
                <a:latin typeface="Comic Sans MS" panose="030F0702030302020204" pitchFamily="66" charset="0"/>
              </a:rPr>
              <a:t>first the attributes common to the schemas of both relations</a:t>
            </a:r>
            <a:r>
              <a:rPr lang="en-US" altLang="zh-CN" sz="1400" dirty="0">
                <a:latin typeface="Comic Sans MS" panose="030F0702030302020204" pitchFamily="66" charset="0"/>
              </a:rPr>
              <a:t>, </a:t>
            </a:r>
            <a:r>
              <a:rPr lang="en-US" altLang="zh-CN" sz="1400" dirty="0">
                <a:solidFill>
                  <a:srgbClr val="3333FF"/>
                </a:solidFill>
                <a:latin typeface="Comic Sans MS" panose="030F0702030302020204" pitchFamily="66" charset="0"/>
              </a:rPr>
              <a:t>second those attributes unique to the schema of the first relation</a:t>
            </a:r>
            <a:r>
              <a:rPr lang="en-US" altLang="zh-CN" sz="1400" dirty="0">
                <a:latin typeface="Comic Sans MS" panose="030F0702030302020204" pitchFamily="66" charset="0"/>
              </a:rPr>
              <a:t>, and </a:t>
            </a:r>
            <a:r>
              <a:rPr lang="en-US" altLang="zh-CN" sz="1400" dirty="0">
                <a:solidFill>
                  <a:srgbClr val="3333FF"/>
                </a:solidFill>
                <a:latin typeface="Comic Sans MS" panose="030F0702030302020204" pitchFamily="66" charset="0"/>
              </a:rPr>
              <a:t>finally, those attributes unique to the schema of the second relation</a:t>
            </a:r>
            <a:r>
              <a:rPr lang="en-US" altLang="zh-CN" sz="1400" dirty="0">
                <a:latin typeface="Comic Sans MS" panose="030F0702030302020204" pitchFamily="66" charset="0"/>
              </a:rPr>
              <a:t>. </a:t>
            </a:r>
            <a:endParaRPr lang="zh-CN" altLang="en-US" dirty="0"/>
          </a:p>
        </p:txBody>
      </p:sp>
      <p:pic>
        <p:nvPicPr>
          <p:cNvPr id="9" name="Picture 2">
            <a:extLst>
              <a:ext uri="{FF2B5EF4-FFF2-40B4-BE49-F238E27FC236}">
                <a16:creationId xmlns:a16="http://schemas.microsoft.com/office/drawing/2014/main" id="{FAD91E1F-3844-A48B-9DC2-725E6A78AD58}"/>
              </a:ext>
            </a:extLst>
          </p:cNvPr>
          <p:cNvPicPr>
            <a:picLocks noChangeAspect="1" noChangeArrowheads="1"/>
          </p:cNvPicPr>
          <p:nvPr/>
        </p:nvPicPr>
        <p:blipFill rotWithShape="1">
          <a:blip r:embed="rId4" cstate="print"/>
          <a:srcRect l="48735" t="21290" r="39485" b="55991"/>
          <a:stretch/>
        </p:blipFill>
        <p:spPr bwMode="auto">
          <a:xfrm>
            <a:off x="8058590" y="1628002"/>
            <a:ext cx="977905" cy="1519812"/>
          </a:xfrm>
          <a:prstGeom prst="rect">
            <a:avLst/>
          </a:prstGeom>
          <a:noFill/>
          <a:ln w="9525" algn="ctr">
            <a:noFill/>
            <a:miter lim="800000"/>
            <a:headEnd/>
            <a:tailEnd/>
          </a:ln>
        </p:spPr>
      </p:pic>
      <p:pic>
        <p:nvPicPr>
          <p:cNvPr id="10" name="Picture 2">
            <a:extLst>
              <a:ext uri="{FF2B5EF4-FFF2-40B4-BE49-F238E27FC236}">
                <a16:creationId xmlns:a16="http://schemas.microsoft.com/office/drawing/2014/main" id="{AAFCC9B7-7E59-D5C4-7A88-ECB8B3B4C4C2}"/>
              </a:ext>
            </a:extLst>
          </p:cNvPr>
          <p:cNvPicPr>
            <a:picLocks noChangeAspect="1" noChangeArrowheads="1"/>
          </p:cNvPicPr>
          <p:nvPr/>
        </p:nvPicPr>
        <p:blipFill rotWithShape="1">
          <a:blip r:embed="rId4" cstate="print"/>
          <a:srcRect l="70960" t="53604" r="17972" b="24726"/>
          <a:stretch/>
        </p:blipFill>
        <p:spPr bwMode="auto">
          <a:xfrm>
            <a:off x="5855176" y="1537126"/>
            <a:ext cx="977905" cy="1538680"/>
          </a:xfrm>
          <a:prstGeom prst="rect">
            <a:avLst/>
          </a:prstGeom>
          <a:noFill/>
          <a:ln w="9525" algn="ctr">
            <a:noFill/>
            <a:miter lim="800000"/>
            <a:headEnd/>
            <a:tailEnd/>
          </a:ln>
        </p:spPr>
      </p:pic>
      <p:pic>
        <p:nvPicPr>
          <p:cNvPr id="11" name="Picture 2">
            <a:extLst>
              <a:ext uri="{FF2B5EF4-FFF2-40B4-BE49-F238E27FC236}">
                <a16:creationId xmlns:a16="http://schemas.microsoft.com/office/drawing/2014/main" id="{FA78D0D1-0D53-E15C-71D6-FB0D369BCA70}"/>
              </a:ext>
            </a:extLst>
          </p:cNvPr>
          <p:cNvPicPr>
            <a:picLocks noChangeAspect="1" noChangeArrowheads="1"/>
          </p:cNvPicPr>
          <p:nvPr/>
        </p:nvPicPr>
        <p:blipFill rotWithShape="1">
          <a:blip r:embed="rId4" cstate="print"/>
          <a:srcRect l="24774" t="66408" r="62834" b="7864"/>
          <a:stretch/>
        </p:blipFill>
        <p:spPr bwMode="auto">
          <a:xfrm>
            <a:off x="6952394" y="1559035"/>
            <a:ext cx="977905" cy="1767539"/>
          </a:xfrm>
          <a:prstGeom prst="rect">
            <a:avLst/>
          </a:prstGeom>
          <a:noFill/>
          <a:ln w="9525" algn="ctr">
            <a:noFill/>
            <a:miter lim="800000"/>
            <a:headEnd/>
            <a:tailEnd/>
          </a:ln>
        </p:spPr>
      </p:pic>
    </p:spTree>
    <p:extLst>
      <p:ext uri="{BB962C8B-B14F-4D97-AF65-F5344CB8AC3E}">
        <p14:creationId xmlns:p14="http://schemas.microsoft.com/office/powerpoint/2010/main" val="1820104204"/>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B6A4FE-DB32-4CF1-A2D5-A1DE057EF40E}"/>
              </a:ext>
            </a:extLst>
          </p:cNvPr>
          <p:cNvSpPr>
            <a:spLocks noGrp="1"/>
          </p:cNvSpPr>
          <p:nvPr>
            <p:ph type="title"/>
          </p:nvPr>
        </p:nvSpPr>
        <p:spPr/>
        <p:txBody>
          <a:bodyPr/>
          <a:lstStyle/>
          <a:p>
            <a:pPr algn="ctr"/>
            <a:r>
              <a:rPr lang="en-US" altLang="zh-CN" dirty="0">
                <a:latin typeface="Comic Sans MS" pitchFamily="66" charset="0"/>
              </a:rPr>
              <a:t>join … using(…)</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9D106F2F-DD82-488B-AC38-2FD7398428E2}"/>
              </a:ext>
            </a:extLst>
          </p:cNvPr>
          <p:cNvSpPr>
            <a:spLocks noGrp="1"/>
          </p:cNvSpPr>
          <p:nvPr>
            <p:ph idx="1"/>
          </p:nvPr>
        </p:nvSpPr>
        <p:spPr>
          <a:xfrm>
            <a:off x="142427" y="663611"/>
            <a:ext cx="8784976" cy="3805070"/>
          </a:xfrm>
        </p:spPr>
        <p:txBody>
          <a:bodyPr/>
          <a:lstStyle/>
          <a:p>
            <a:r>
              <a:rPr lang="en-US" altLang="zh-CN" sz="2000" dirty="0">
                <a:latin typeface="Comic Sans MS" pitchFamily="66" charset="0"/>
              </a:rPr>
              <a:t>natural join of instructor and teaches </a:t>
            </a:r>
          </a:p>
          <a:p>
            <a:pPr lvl="1"/>
            <a:r>
              <a:rPr lang="en-US" altLang="zh-CN" sz="1800" dirty="0">
                <a:latin typeface="Comic Sans MS" pitchFamily="66" charset="0"/>
              </a:rPr>
              <a:t>(ID, name, </a:t>
            </a:r>
            <a:r>
              <a:rPr lang="en-US" altLang="zh-CN" sz="1800" dirty="0" err="1">
                <a:solidFill>
                  <a:srgbClr val="FF0000"/>
                </a:solidFill>
                <a:latin typeface="Comic Sans MS" pitchFamily="66" charset="0"/>
              </a:rPr>
              <a:t>dept_name</a:t>
            </a:r>
            <a:r>
              <a:rPr lang="en-US" altLang="zh-CN" sz="1800" dirty="0">
                <a:latin typeface="Comic Sans MS" pitchFamily="66" charset="0"/>
              </a:rPr>
              <a:t>, salary, </a:t>
            </a:r>
            <a:r>
              <a:rPr lang="en-US" altLang="zh-CN" sz="1800" dirty="0" err="1">
                <a:solidFill>
                  <a:srgbClr val="FF0000"/>
                </a:solidFill>
                <a:latin typeface="Comic Sans MS" pitchFamily="66" charset="0"/>
              </a:rPr>
              <a:t>course_id</a:t>
            </a:r>
            <a:r>
              <a:rPr lang="en-US" altLang="zh-CN" sz="1800" dirty="0">
                <a:latin typeface="Comic Sans MS" pitchFamily="66" charset="0"/>
              </a:rPr>
              <a:t>, </a:t>
            </a:r>
            <a:r>
              <a:rPr lang="en-US" altLang="zh-CN" sz="1800" dirty="0" err="1">
                <a:latin typeface="Comic Sans MS" pitchFamily="66" charset="0"/>
              </a:rPr>
              <a:t>sec_id</a:t>
            </a:r>
            <a:r>
              <a:rPr lang="en-US" altLang="zh-CN" sz="1800" dirty="0">
                <a:latin typeface="Comic Sans MS" pitchFamily="66" charset="0"/>
              </a:rPr>
              <a:t>,</a:t>
            </a:r>
            <a:r>
              <a:rPr lang="zh-CN" altLang="en-US" sz="1800" dirty="0">
                <a:latin typeface="Comic Sans MS" pitchFamily="66" charset="0"/>
              </a:rPr>
              <a:t> </a:t>
            </a:r>
            <a:r>
              <a:rPr lang="en-US" altLang="zh-CN" sz="1800" dirty="0">
                <a:latin typeface="Comic Sans MS" pitchFamily="66" charset="0"/>
              </a:rPr>
              <a:t>semester, year) </a:t>
            </a:r>
          </a:p>
          <a:p>
            <a:r>
              <a:rPr lang="en-US" altLang="zh-CN" sz="2000" dirty="0">
                <a:latin typeface="Comic Sans MS" pitchFamily="66" charset="0"/>
              </a:rPr>
              <a:t>course </a:t>
            </a:r>
          </a:p>
          <a:p>
            <a:pPr lvl="1"/>
            <a:r>
              <a:rPr lang="en-US" altLang="zh-CN" sz="1800" dirty="0">
                <a:latin typeface="Comic Sans MS" pitchFamily="66" charset="0"/>
              </a:rPr>
              <a:t>(</a:t>
            </a:r>
            <a:r>
              <a:rPr lang="en-US" altLang="zh-CN" sz="1800" dirty="0" err="1">
                <a:solidFill>
                  <a:srgbClr val="FF0000"/>
                </a:solidFill>
                <a:latin typeface="Comic Sans MS" pitchFamily="66" charset="0"/>
              </a:rPr>
              <a:t>course_id</a:t>
            </a:r>
            <a:r>
              <a:rPr lang="en-US" altLang="zh-CN" sz="1800" dirty="0">
                <a:latin typeface="Comic Sans MS" pitchFamily="66" charset="0"/>
              </a:rPr>
              <a:t>, title, </a:t>
            </a:r>
            <a:r>
              <a:rPr lang="en-US" altLang="zh-CN" sz="1800" dirty="0" err="1">
                <a:solidFill>
                  <a:srgbClr val="FF0000"/>
                </a:solidFill>
                <a:latin typeface="Comic Sans MS" pitchFamily="66" charset="0"/>
              </a:rPr>
              <a:t>dept_name</a:t>
            </a:r>
            <a:r>
              <a:rPr lang="en-US" altLang="zh-CN" sz="1800" dirty="0">
                <a:latin typeface="Comic Sans MS" pitchFamily="66" charset="0"/>
              </a:rPr>
              <a:t>, credits)</a:t>
            </a:r>
          </a:p>
          <a:p>
            <a:endParaRPr lang="zh-CN" altLang="en-US" sz="2000" dirty="0">
              <a:latin typeface="Comic Sans MS" pitchFamily="66" charset="0"/>
            </a:endParaRPr>
          </a:p>
        </p:txBody>
      </p:sp>
      <p:pic>
        <p:nvPicPr>
          <p:cNvPr id="5" name="Picture 2">
            <a:extLst>
              <a:ext uri="{FF2B5EF4-FFF2-40B4-BE49-F238E27FC236}">
                <a16:creationId xmlns:a16="http://schemas.microsoft.com/office/drawing/2014/main" id="{3448A2EA-A630-4BD2-AF92-482C2F86D4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9867" y="3479035"/>
            <a:ext cx="5713734"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a:extLst>
              <a:ext uri="{FF2B5EF4-FFF2-40B4-BE49-F238E27FC236}">
                <a16:creationId xmlns:a16="http://schemas.microsoft.com/office/drawing/2014/main" id="{93693D02-4857-40B2-A56B-E03B03FFC3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9866" y="2571750"/>
            <a:ext cx="4492253" cy="79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a:extLst>
              <a:ext uri="{FF2B5EF4-FFF2-40B4-BE49-F238E27FC236}">
                <a16:creationId xmlns:a16="http://schemas.microsoft.com/office/drawing/2014/main" id="{09BAC059-B5E7-4AE0-8E06-FF8AE51ACF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5616" y="4045644"/>
            <a:ext cx="6838599"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左大括号 10">
            <a:extLst>
              <a:ext uri="{FF2B5EF4-FFF2-40B4-BE49-F238E27FC236}">
                <a16:creationId xmlns:a16="http://schemas.microsoft.com/office/drawing/2014/main" id="{CF32A0C1-2187-477E-B9B4-6B5D5A028E57}"/>
              </a:ext>
            </a:extLst>
          </p:cNvPr>
          <p:cNvSpPr>
            <a:spLocks/>
          </p:cNvSpPr>
          <p:nvPr/>
        </p:nvSpPr>
        <p:spPr bwMode="auto">
          <a:xfrm>
            <a:off x="790774" y="2776566"/>
            <a:ext cx="308372" cy="1062038"/>
          </a:xfrm>
          <a:prstGeom prst="leftBrace">
            <a:avLst>
              <a:gd name="adj1" fmla="val 8339"/>
              <a:gd name="adj2" fmla="val 50000"/>
            </a:avLst>
          </a:prstGeom>
          <a:noFill/>
          <a:ln w="9525" algn="ctr">
            <a:solidFill>
              <a:schemeClr val="tx1"/>
            </a:solidFill>
            <a:round/>
            <a:headEnd/>
            <a:tailEnd/>
          </a:ln>
        </p:spPr>
        <p:txBody>
          <a:bodyPr wrap="none"/>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defTabSz="685800" eaLnBrk="0" hangingPunct="0">
              <a:spcBef>
                <a:spcPct val="0"/>
              </a:spcBef>
              <a:buClrTx/>
              <a:buSzTx/>
              <a:buNone/>
            </a:pPr>
            <a:endParaRPr kumimoji="0" lang="zh-CN" altLang="en-US" sz="1500">
              <a:solidFill>
                <a:srgbClr val="000000"/>
              </a:solidFill>
              <a:latin typeface="Times New Roman" panose="02020603050405020304" pitchFamily="18" charset="0"/>
              <a:ea typeface="宋体" panose="02010600030101010101" pitchFamily="2" charset="-122"/>
            </a:endParaRPr>
          </a:p>
        </p:txBody>
      </p:sp>
      <p:sp>
        <p:nvSpPr>
          <p:cNvPr id="11" name="TextBox 11">
            <a:extLst>
              <a:ext uri="{FF2B5EF4-FFF2-40B4-BE49-F238E27FC236}">
                <a16:creationId xmlns:a16="http://schemas.microsoft.com/office/drawing/2014/main" id="{38A12847-B27B-4128-8A17-303F4067B00F}"/>
              </a:ext>
            </a:extLst>
          </p:cNvPr>
          <p:cNvSpPr txBox="1">
            <a:spLocks noChangeArrowheads="1"/>
          </p:cNvSpPr>
          <p:nvPr/>
        </p:nvSpPr>
        <p:spPr bwMode="auto">
          <a:xfrm>
            <a:off x="395536" y="2571750"/>
            <a:ext cx="320279" cy="1015663"/>
          </a:xfrm>
          <a:prstGeom prst="rect">
            <a:avLst/>
          </a:prstGeom>
          <a:noFill/>
          <a:ln>
            <a:noFill/>
          </a:ln>
        </p:spPr>
        <p:txBody>
          <a:bodyPr>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defTabSz="685800" eaLnBrk="0" hangingPunct="0">
              <a:spcBef>
                <a:spcPct val="0"/>
              </a:spcBef>
              <a:buClrTx/>
              <a:buSzTx/>
              <a:buNone/>
            </a:pPr>
            <a:r>
              <a:rPr kumimoji="0" lang="zh-CN" altLang="en-US" sz="1500" b="1" dirty="0">
                <a:solidFill>
                  <a:srgbClr val="FF0000"/>
                </a:solidFill>
                <a:latin typeface="微软雅黑" pitchFamily="34" charset="-122"/>
                <a:ea typeface="微软雅黑" pitchFamily="34" charset="-122"/>
              </a:rPr>
              <a:t>结果不等</a:t>
            </a:r>
          </a:p>
        </p:txBody>
      </p:sp>
      <p:sp>
        <p:nvSpPr>
          <p:cNvPr id="12" name="TextBox 14">
            <a:extLst>
              <a:ext uri="{FF2B5EF4-FFF2-40B4-BE49-F238E27FC236}">
                <a16:creationId xmlns:a16="http://schemas.microsoft.com/office/drawing/2014/main" id="{49C00693-4DCC-4133-A1D0-8010E6BDCAE5}"/>
              </a:ext>
            </a:extLst>
          </p:cNvPr>
          <p:cNvSpPr txBox="1">
            <a:spLocks noChangeArrowheads="1"/>
          </p:cNvSpPr>
          <p:nvPr/>
        </p:nvSpPr>
        <p:spPr bwMode="auto">
          <a:xfrm>
            <a:off x="6927623" y="3184689"/>
            <a:ext cx="102659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defTabSz="685800" eaLnBrk="0" hangingPunct="0">
              <a:spcBef>
                <a:spcPct val="0"/>
              </a:spcBef>
              <a:buClrTx/>
              <a:buSzTx/>
              <a:buNone/>
            </a:pPr>
            <a:r>
              <a:rPr kumimoji="0" lang="zh-CN" altLang="en-US" sz="1500" b="1" dirty="0">
                <a:solidFill>
                  <a:srgbClr val="FF0000"/>
                </a:solidFill>
                <a:latin typeface="微软雅黑" pitchFamily="34" charset="-122"/>
                <a:ea typeface="微软雅黑" pitchFamily="34" charset="-122"/>
              </a:rPr>
              <a:t>结果相等</a:t>
            </a:r>
          </a:p>
        </p:txBody>
      </p:sp>
      <p:cxnSp>
        <p:nvCxnSpPr>
          <p:cNvPr id="13" name="直接箭头连接符 12">
            <a:extLst>
              <a:ext uri="{FF2B5EF4-FFF2-40B4-BE49-F238E27FC236}">
                <a16:creationId xmlns:a16="http://schemas.microsoft.com/office/drawing/2014/main" id="{9DD6CDC9-12D6-449A-B106-F859932742C4}"/>
              </a:ext>
            </a:extLst>
          </p:cNvPr>
          <p:cNvCxnSpPr>
            <a:cxnSpLocks/>
          </p:cNvCxnSpPr>
          <p:nvPr/>
        </p:nvCxnSpPr>
        <p:spPr bwMode="auto">
          <a:xfrm>
            <a:off x="5985943" y="3172579"/>
            <a:ext cx="890313" cy="119251"/>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4" name="直接箭头连接符 13">
            <a:extLst>
              <a:ext uri="{FF2B5EF4-FFF2-40B4-BE49-F238E27FC236}">
                <a16:creationId xmlns:a16="http://schemas.microsoft.com/office/drawing/2014/main" id="{065275D8-62FD-4F79-8EBA-A1A2482862BD}"/>
              </a:ext>
            </a:extLst>
          </p:cNvPr>
          <p:cNvCxnSpPr>
            <a:cxnSpLocks/>
          </p:cNvCxnSpPr>
          <p:nvPr/>
        </p:nvCxnSpPr>
        <p:spPr bwMode="auto">
          <a:xfrm flipV="1">
            <a:off x="7071639" y="3506397"/>
            <a:ext cx="246014" cy="721537"/>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pic>
        <p:nvPicPr>
          <p:cNvPr id="4" name="Picture 2">
            <a:extLst>
              <a:ext uri="{FF2B5EF4-FFF2-40B4-BE49-F238E27FC236}">
                <a16:creationId xmlns:a16="http://schemas.microsoft.com/office/drawing/2014/main" id="{2466FEFC-62C3-40AB-A9AA-585DB7E1FAA8}"/>
              </a:ext>
            </a:extLst>
          </p:cNvPr>
          <p:cNvPicPr>
            <a:picLocks noChangeAspect="1" noChangeArrowheads="1"/>
          </p:cNvPicPr>
          <p:nvPr/>
        </p:nvPicPr>
        <p:blipFill rotWithShape="1">
          <a:blip r:embed="rId6" cstate="print"/>
          <a:srcRect l="48234" t="21290" r="39485" b="55991"/>
          <a:stretch/>
        </p:blipFill>
        <p:spPr bwMode="auto">
          <a:xfrm>
            <a:off x="7985321" y="1466745"/>
            <a:ext cx="979167" cy="1428139"/>
          </a:xfrm>
          <a:prstGeom prst="rect">
            <a:avLst/>
          </a:prstGeom>
          <a:noFill/>
          <a:ln w="9525" algn="ctr">
            <a:noFill/>
            <a:miter lim="800000"/>
            <a:headEnd/>
            <a:tailEnd/>
          </a:ln>
        </p:spPr>
      </p:pic>
      <p:pic>
        <p:nvPicPr>
          <p:cNvPr id="8" name="Picture 2">
            <a:extLst>
              <a:ext uri="{FF2B5EF4-FFF2-40B4-BE49-F238E27FC236}">
                <a16:creationId xmlns:a16="http://schemas.microsoft.com/office/drawing/2014/main" id="{D4355C8A-2F7B-4B5C-E66A-98941BB1CFFF}"/>
              </a:ext>
            </a:extLst>
          </p:cNvPr>
          <p:cNvPicPr>
            <a:picLocks noChangeAspect="1" noChangeArrowheads="1"/>
          </p:cNvPicPr>
          <p:nvPr/>
        </p:nvPicPr>
        <p:blipFill rotWithShape="1">
          <a:blip r:embed="rId6" cstate="print"/>
          <a:srcRect l="70960" t="53604" r="17972" b="24726"/>
          <a:stretch/>
        </p:blipFill>
        <p:spPr bwMode="auto">
          <a:xfrm>
            <a:off x="6228184" y="1405134"/>
            <a:ext cx="839068" cy="1428138"/>
          </a:xfrm>
          <a:prstGeom prst="rect">
            <a:avLst/>
          </a:prstGeom>
          <a:noFill/>
          <a:ln w="9525" algn="ctr">
            <a:noFill/>
            <a:miter lim="800000"/>
            <a:headEnd/>
            <a:tailEnd/>
          </a:ln>
        </p:spPr>
      </p:pic>
      <p:pic>
        <p:nvPicPr>
          <p:cNvPr id="9" name="Picture 2">
            <a:extLst>
              <a:ext uri="{FF2B5EF4-FFF2-40B4-BE49-F238E27FC236}">
                <a16:creationId xmlns:a16="http://schemas.microsoft.com/office/drawing/2014/main" id="{DB9B7513-F7C7-ACFE-D9B6-94000963983B}"/>
              </a:ext>
            </a:extLst>
          </p:cNvPr>
          <p:cNvPicPr>
            <a:picLocks noChangeAspect="1" noChangeArrowheads="1"/>
          </p:cNvPicPr>
          <p:nvPr/>
        </p:nvPicPr>
        <p:blipFill rotWithShape="1">
          <a:blip r:embed="rId6" cstate="print"/>
          <a:srcRect l="24774" t="66408" r="62834" b="7864"/>
          <a:stretch/>
        </p:blipFill>
        <p:spPr bwMode="auto">
          <a:xfrm>
            <a:off x="7049216" y="1405133"/>
            <a:ext cx="979167" cy="1670673"/>
          </a:xfrm>
          <a:prstGeom prst="rect">
            <a:avLst/>
          </a:prstGeom>
          <a:noFill/>
          <a:ln w="9525" algn="ctr">
            <a:noFill/>
            <a:miter lim="800000"/>
            <a:headEnd/>
            <a:tailEnd/>
          </a:ln>
        </p:spPr>
      </p:pic>
      <p:sp>
        <p:nvSpPr>
          <p:cNvPr id="16" name="文本框 15">
            <a:extLst>
              <a:ext uri="{FF2B5EF4-FFF2-40B4-BE49-F238E27FC236}">
                <a16:creationId xmlns:a16="http://schemas.microsoft.com/office/drawing/2014/main" id="{19E89DDA-F332-9E86-9B5A-C569554227F1}"/>
              </a:ext>
            </a:extLst>
          </p:cNvPr>
          <p:cNvSpPr txBox="1"/>
          <p:nvPr/>
        </p:nvSpPr>
        <p:spPr>
          <a:xfrm>
            <a:off x="30305" y="3838604"/>
            <a:ext cx="1133552" cy="1200329"/>
          </a:xfrm>
          <a:prstGeom prst="rect">
            <a:avLst/>
          </a:prstGeom>
          <a:noFill/>
        </p:spPr>
        <p:txBody>
          <a:bodyPr wrap="square">
            <a:spAutoFit/>
          </a:bodyPr>
          <a:lstStyle/>
          <a:p>
            <a:r>
              <a:rPr lang="zh-CN" altLang="en-US" sz="1200" dirty="0">
                <a:latin typeface="Comic Sans MS" panose="030F0702030302020204" pitchFamily="66" charset="0"/>
              </a:rPr>
              <a:t>结果不等是因为结果属性有重复（指定</a:t>
            </a:r>
            <a:r>
              <a:rPr lang="en-US" altLang="zh-CN" sz="1200" dirty="0" err="1">
                <a:latin typeface="Comic Sans MS" panose="030F0702030302020204" pitchFamily="66" charset="0"/>
              </a:rPr>
              <a:t>course_id</a:t>
            </a:r>
            <a:r>
              <a:rPr lang="zh-CN" altLang="en-US" sz="1200" dirty="0">
                <a:latin typeface="Comic Sans MS" panose="030F0702030302020204" pitchFamily="66" charset="0"/>
              </a:rPr>
              <a:t>，那么重复的就是</a:t>
            </a:r>
            <a:r>
              <a:rPr lang="en-US" altLang="zh-CN" sz="1200" dirty="0" err="1">
                <a:latin typeface="Comic Sans MS" panose="030F0702030302020204" pitchFamily="66" charset="0"/>
              </a:rPr>
              <a:t>dept_name</a:t>
            </a:r>
            <a:r>
              <a:rPr lang="zh-CN" altLang="en-US" sz="1200" dirty="0">
                <a:latin typeface="Comic Sans MS" panose="030F0702030302020204" pitchFamily="66" charset="0"/>
              </a:rPr>
              <a:t>）</a:t>
            </a:r>
          </a:p>
        </p:txBody>
      </p:sp>
    </p:spTree>
    <p:extLst>
      <p:ext uri="{BB962C8B-B14F-4D97-AF65-F5344CB8AC3E}">
        <p14:creationId xmlns:p14="http://schemas.microsoft.com/office/powerpoint/2010/main" val="13571106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0032E3-25BE-4909-ACDF-A2EA3E3C385B}"/>
              </a:ext>
            </a:extLst>
          </p:cNvPr>
          <p:cNvSpPr>
            <a:spLocks noGrp="1"/>
          </p:cNvSpPr>
          <p:nvPr>
            <p:ph type="title"/>
          </p:nvPr>
        </p:nvSpPr>
        <p:spPr/>
        <p:txBody>
          <a:bodyPr/>
          <a:lstStyle/>
          <a:p>
            <a:pPr algn="ctr"/>
            <a:r>
              <a:rPr lang="en-US" altLang="zh-CN" dirty="0">
                <a:latin typeface="Comic Sans MS" pitchFamily="66" charset="0"/>
              </a:rPr>
              <a:t>Outline</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C7C174B6-1160-43B9-A78E-20AD88C3C7F2}"/>
              </a:ext>
            </a:extLst>
          </p:cNvPr>
          <p:cNvSpPr>
            <a:spLocks noGrp="1"/>
          </p:cNvSpPr>
          <p:nvPr>
            <p:ph idx="1"/>
          </p:nvPr>
        </p:nvSpPr>
        <p:spPr>
          <a:xfrm>
            <a:off x="287524" y="771550"/>
            <a:ext cx="8568952" cy="3805070"/>
          </a:xfrm>
        </p:spPr>
        <p:txBody>
          <a:bodyPr/>
          <a:lstStyle/>
          <a:p>
            <a:r>
              <a:rPr lang="en-US" altLang="zh-CN">
                <a:latin typeface="Comic Sans MS" pitchFamily="66" charset="0"/>
              </a:rPr>
              <a:t>Overview </a:t>
            </a:r>
            <a:r>
              <a:rPr lang="en-US" altLang="zh-CN" dirty="0">
                <a:latin typeface="Comic Sans MS" pitchFamily="66" charset="0"/>
              </a:rPr>
              <a:t>of the SQL</a:t>
            </a:r>
          </a:p>
          <a:p>
            <a:r>
              <a:rPr lang="en-US" altLang="zh-CN">
                <a:latin typeface="Comic Sans MS" pitchFamily="66" charset="0"/>
              </a:rPr>
              <a:t>SQL </a:t>
            </a:r>
            <a:r>
              <a:rPr lang="en-US" altLang="zh-CN" dirty="0">
                <a:latin typeface="Comic Sans MS" pitchFamily="66" charset="0"/>
              </a:rPr>
              <a:t>Data Definition</a:t>
            </a:r>
          </a:p>
          <a:p>
            <a:r>
              <a:rPr lang="en-US" altLang="zh-CN">
                <a:latin typeface="Comic Sans MS" pitchFamily="66" charset="0"/>
              </a:rPr>
              <a:t>Basic </a:t>
            </a:r>
            <a:r>
              <a:rPr lang="en-US" altLang="zh-CN" dirty="0">
                <a:latin typeface="Comic Sans MS" pitchFamily="66" charset="0"/>
              </a:rPr>
              <a:t>Structure of SQL Queries</a:t>
            </a:r>
          </a:p>
          <a:p>
            <a:pPr marL="0" indent="0">
              <a:buNone/>
            </a:pPr>
            <a:r>
              <a:rPr lang="zh-CN" altLang="en-US" b="1">
                <a:solidFill>
                  <a:srgbClr val="FF0000"/>
                </a:solidFill>
                <a:latin typeface="Comic Sans MS" pitchFamily="66" charset="0"/>
                <a:ea typeface="华文中宋" pitchFamily="2" charset="-122"/>
                <a:sym typeface="Wingdings" pitchFamily="2" charset="2"/>
              </a:rPr>
              <a:t></a:t>
            </a:r>
            <a:r>
              <a:rPr lang="en-US" altLang="zh-CN" b="1">
                <a:solidFill>
                  <a:srgbClr val="FF0000"/>
                </a:solidFill>
                <a:latin typeface="Comic Sans MS" pitchFamily="66" charset="0"/>
              </a:rPr>
              <a:t>Additional </a:t>
            </a:r>
            <a:r>
              <a:rPr lang="en-US" altLang="zh-CN" b="1" dirty="0">
                <a:solidFill>
                  <a:srgbClr val="FF0000"/>
                </a:solidFill>
                <a:latin typeface="Comic Sans MS" pitchFamily="66" charset="0"/>
              </a:rPr>
              <a:t>Basic Operations </a:t>
            </a:r>
          </a:p>
          <a:p>
            <a:r>
              <a:rPr lang="en-US" altLang="zh-CN">
                <a:latin typeface="Comic Sans MS" pitchFamily="66" charset="0"/>
              </a:rPr>
              <a:t>Set </a:t>
            </a:r>
            <a:r>
              <a:rPr lang="en-US" altLang="zh-CN" dirty="0">
                <a:latin typeface="Comic Sans MS" pitchFamily="66" charset="0"/>
              </a:rPr>
              <a:t>Operations</a:t>
            </a:r>
          </a:p>
          <a:p>
            <a:r>
              <a:rPr lang="en-US" altLang="zh-CN">
                <a:latin typeface="Comic Sans MS" pitchFamily="66" charset="0"/>
              </a:rPr>
              <a:t>Null </a:t>
            </a:r>
            <a:r>
              <a:rPr lang="en-US" altLang="zh-CN" dirty="0">
                <a:latin typeface="Comic Sans MS" pitchFamily="66" charset="0"/>
              </a:rPr>
              <a:t>Values</a:t>
            </a:r>
          </a:p>
          <a:p>
            <a:r>
              <a:rPr lang="en-US" altLang="zh-CN">
                <a:latin typeface="Comic Sans MS" pitchFamily="66" charset="0"/>
              </a:rPr>
              <a:t>Aggregate </a:t>
            </a:r>
            <a:r>
              <a:rPr lang="en-US" altLang="zh-CN" dirty="0">
                <a:latin typeface="Comic Sans MS" pitchFamily="66" charset="0"/>
              </a:rPr>
              <a:t>Functions</a:t>
            </a:r>
          </a:p>
          <a:p>
            <a:r>
              <a:rPr lang="en-US" altLang="zh-CN">
                <a:latin typeface="Comic Sans MS" pitchFamily="66" charset="0"/>
              </a:rPr>
              <a:t>Nested </a:t>
            </a:r>
            <a:r>
              <a:rPr lang="en-US" altLang="zh-CN" dirty="0">
                <a:latin typeface="Comic Sans MS" pitchFamily="66" charset="0"/>
              </a:rPr>
              <a:t>Subqueries</a:t>
            </a:r>
          </a:p>
          <a:p>
            <a:r>
              <a:rPr lang="en-US" altLang="zh-CN">
                <a:latin typeface="Comic Sans MS" pitchFamily="66" charset="0"/>
              </a:rPr>
              <a:t>Modification </a:t>
            </a:r>
            <a:r>
              <a:rPr lang="en-US" altLang="zh-CN" dirty="0">
                <a:latin typeface="Comic Sans MS" pitchFamily="66" charset="0"/>
              </a:rPr>
              <a:t>of the Database</a:t>
            </a:r>
          </a:p>
          <a:p>
            <a:endParaRPr lang="zh-CN" altLang="en-US" b="1" dirty="0">
              <a:latin typeface="Comic Sans MS" pitchFamily="66" charset="0"/>
            </a:endParaRPr>
          </a:p>
        </p:txBody>
      </p:sp>
    </p:spTree>
    <p:extLst>
      <p:ext uri="{BB962C8B-B14F-4D97-AF65-F5344CB8AC3E}">
        <p14:creationId xmlns:p14="http://schemas.microsoft.com/office/powerpoint/2010/main" val="2054571327"/>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FF941-F91F-4DAC-BA0A-75F7B013B52D}"/>
              </a:ext>
            </a:extLst>
          </p:cNvPr>
          <p:cNvSpPr>
            <a:spLocks noGrp="1"/>
          </p:cNvSpPr>
          <p:nvPr>
            <p:ph type="title"/>
          </p:nvPr>
        </p:nvSpPr>
        <p:spPr/>
        <p:txBody>
          <a:bodyPr/>
          <a:lstStyle/>
          <a:p>
            <a:pPr algn="ctr"/>
            <a:r>
              <a:rPr lang="en-US" altLang="zh-CN" dirty="0">
                <a:latin typeface="Comic Sans MS" pitchFamily="66" charset="0"/>
              </a:rPr>
              <a:t>The Rename Operation</a:t>
            </a:r>
          </a:p>
        </p:txBody>
      </p:sp>
      <p:sp>
        <p:nvSpPr>
          <p:cNvPr id="3" name="内容占位符 2">
            <a:extLst>
              <a:ext uri="{FF2B5EF4-FFF2-40B4-BE49-F238E27FC236}">
                <a16:creationId xmlns:a16="http://schemas.microsoft.com/office/drawing/2014/main" id="{498FF873-E922-4E6D-90AB-6931BFB7A9BB}"/>
              </a:ext>
            </a:extLst>
          </p:cNvPr>
          <p:cNvSpPr>
            <a:spLocks noGrp="1"/>
          </p:cNvSpPr>
          <p:nvPr>
            <p:ph idx="1"/>
          </p:nvPr>
        </p:nvSpPr>
        <p:spPr>
          <a:xfrm>
            <a:off x="107504" y="789553"/>
            <a:ext cx="8928992" cy="3805070"/>
          </a:xfrm>
        </p:spPr>
        <p:txBody>
          <a:bodyPr/>
          <a:lstStyle/>
          <a:p>
            <a:pPr>
              <a:spcBef>
                <a:spcPts val="600"/>
              </a:spcBef>
            </a:pPr>
            <a:r>
              <a:rPr lang="en-US" altLang="zh-CN" sz="2000" dirty="0">
                <a:latin typeface="Comic Sans MS" pitchFamily="66" charset="0"/>
              </a:rPr>
              <a:t>The SQL allows renaming relations and attributes using the </a:t>
            </a:r>
            <a:r>
              <a:rPr lang="en-US" altLang="zh-CN" sz="2000" dirty="0">
                <a:solidFill>
                  <a:srgbClr val="FF0000"/>
                </a:solidFill>
                <a:latin typeface="Comic Sans MS" pitchFamily="66" charset="0"/>
              </a:rPr>
              <a:t>as clause</a:t>
            </a:r>
            <a:r>
              <a:rPr lang="en-US" altLang="zh-CN" sz="2000" dirty="0">
                <a:latin typeface="Comic Sans MS" pitchFamily="66" charset="0"/>
              </a:rPr>
              <a:t>:</a:t>
            </a:r>
            <a:br>
              <a:rPr lang="en-US" altLang="zh-CN" sz="2000" dirty="0">
                <a:latin typeface="Comic Sans MS" pitchFamily="66" charset="0"/>
              </a:rPr>
            </a:br>
            <a:r>
              <a:rPr lang="en-US" altLang="zh-CN" sz="2000" dirty="0">
                <a:latin typeface="Comic Sans MS" pitchFamily="66" charset="0"/>
              </a:rPr>
              <a:t>	</a:t>
            </a:r>
            <a:r>
              <a:rPr lang="en-US" altLang="zh-CN" sz="2000" i="1" dirty="0" err="1">
                <a:solidFill>
                  <a:srgbClr val="FF0000"/>
                </a:solidFill>
                <a:latin typeface="Comic Sans MS" pitchFamily="66" charset="0"/>
                <a:cs typeface="Times New Roman" panose="02020603050405020304" pitchFamily="18" charset="0"/>
              </a:rPr>
              <a:t>old_name</a:t>
            </a:r>
            <a:r>
              <a:rPr lang="en-US" altLang="zh-CN" sz="2000" i="1" dirty="0">
                <a:solidFill>
                  <a:srgbClr val="FF0000"/>
                </a:solidFill>
                <a:latin typeface="Comic Sans MS" pitchFamily="66" charset="0"/>
                <a:cs typeface="Times New Roman" panose="02020603050405020304" pitchFamily="18" charset="0"/>
              </a:rPr>
              <a:t> </a:t>
            </a:r>
            <a:r>
              <a:rPr lang="en-US" altLang="zh-CN" sz="2000" b="1" i="1" dirty="0">
                <a:solidFill>
                  <a:srgbClr val="FF0000"/>
                </a:solidFill>
                <a:latin typeface="Comic Sans MS" pitchFamily="66" charset="0"/>
                <a:cs typeface="Times New Roman" panose="02020603050405020304" pitchFamily="18" charset="0"/>
              </a:rPr>
              <a:t>as</a:t>
            </a:r>
            <a:r>
              <a:rPr lang="en-US" altLang="zh-CN" sz="2000" i="1" dirty="0">
                <a:solidFill>
                  <a:srgbClr val="FF0000"/>
                </a:solidFill>
                <a:latin typeface="Comic Sans MS" pitchFamily="66" charset="0"/>
                <a:cs typeface="Times New Roman" panose="02020603050405020304" pitchFamily="18" charset="0"/>
              </a:rPr>
              <a:t> </a:t>
            </a:r>
            <a:r>
              <a:rPr lang="en-US" altLang="zh-CN" sz="2000" i="1" dirty="0" err="1">
                <a:solidFill>
                  <a:srgbClr val="FF0000"/>
                </a:solidFill>
                <a:latin typeface="Comic Sans MS" pitchFamily="66" charset="0"/>
                <a:cs typeface="Times New Roman" panose="02020603050405020304" pitchFamily="18" charset="0"/>
              </a:rPr>
              <a:t>new_name</a:t>
            </a:r>
            <a:endParaRPr lang="en-US" altLang="zh-CN" sz="2000" i="1" dirty="0">
              <a:solidFill>
                <a:srgbClr val="FF0000"/>
              </a:solidFill>
              <a:latin typeface="Comic Sans MS" pitchFamily="66" charset="0"/>
              <a:cs typeface="Times New Roman" panose="02020603050405020304" pitchFamily="18" charset="0"/>
            </a:endParaRPr>
          </a:p>
          <a:p>
            <a:pPr>
              <a:spcBef>
                <a:spcPts val="600"/>
              </a:spcBef>
            </a:pPr>
            <a:endParaRPr lang="en-US" altLang="zh-CN" sz="2000" dirty="0">
              <a:latin typeface="Comic Sans MS" pitchFamily="66" charset="0"/>
            </a:endParaRPr>
          </a:p>
          <a:p>
            <a:pPr>
              <a:spcBef>
                <a:spcPts val="600"/>
              </a:spcBef>
            </a:pPr>
            <a:r>
              <a:rPr lang="en-US" altLang="zh-CN" sz="2000" dirty="0">
                <a:latin typeface="Comic Sans MS" pitchFamily="66" charset="0"/>
              </a:rPr>
              <a:t>Find the name, </a:t>
            </a:r>
            <a:r>
              <a:rPr lang="en-US" altLang="zh-CN" sz="2000" dirty="0" err="1">
                <a:latin typeface="Comic Sans MS" pitchFamily="66" charset="0"/>
              </a:rPr>
              <a:t>loan_number</a:t>
            </a:r>
            <a:r>
              <a:rPr lang="en-US" altLang="zh-CN" sz="2000" dirty="0">
                <a:latin typeface="Comic Sans MS" pitchFamily="66" charset="0"/>
              </a:rPr>
              <a:t> and </a:t>
            </a:r>
            <a:r>
              <a:rPr lang="en-US" altLang="zh-CN" sz="2000" dirty="0" err="1">
                <a:latin typeface="Comic Sans MS" pitchFamily="66" charset="0"/>
              </a:rPr>
              <a:t>loan_amount</a:t>
            </a:r>
            <a:r>
              <a:rPr lang="en-US" altLang="zh-CN" sz="2000" dirty="0">
                <a:latin typeface="Comic Sans MS" pitchFamily="66" charset="0"/>
              </a:rPr>
              <a:t> of all customers; rename the column name </a:t>
            </a:r>
            <a:r>
              <a:rPr lang="en-US" altLang="zh-CN" sz="2000" dirty="0" err="1">
                <a:latin typeface="Comic Sans MS" pitchFamily="66" charset="0"/>
              </a:rPr>
              <a:t>loan_number</a:t>
            </a:r>
            <a:r>
              <a:rPr lang="en-US" altLang="zh-CN" sz="2000" dirty="0">
                <a:latin typeface="Comic Sans MS" pitchFamily="66" charset="0"/>
              </a:rPr>
              <a:t> as </a:t>
            </a:r>
            <a:r>
              <a:rPr lang="en-US" altLang="zh-CN" sz="2000" dirty="0" err="1">
                <a:latin typeface="Comic Sans MS" pitchFamily="66" charset="0"/>
              </a:rPr>
              <a:t>loan_id</a:t>
            </a:r>
            <a:r>
              <a:rPr lang="en-US" altLang="zh-CN" sz="2000" dirty="0">
                <a:latin typeface="Comic Sans MS" pitchFamily="66" charset="0"/>
              </a:rPr>
              <a:t>:</a:t>
            </a:r>
            <a:r>
              <a:rPr lang="en-US" altLang="zh-CN" dirty="0">
                <a:latin typeface="Comic Sans MS" pitchFamily="66" charset="0"/>
              </a:rPr>
              <a:t>	</a:t>
            </a:r>
          </a:p>
          <a:p>
            <a:pPr marL="0" indent="0">
              <a:spcBef>
                <a:spcPts val="600"/>
              </a:spcBef>
              <a:buNone/>
            </a:pPr>
            <a:r>
              <a:rPr lang="en-US" altLang="zh-CN" dirty="0">
                <a:latin typeface="Comic Sans MS" pitchFamily="66" charset="0"/>
              </a:rPr>
              <a:t>       </a:t>
            </a:r>
            <a:r>
              <a:rPr lang="en-US" altLang="zh-CN" sz="2000" b="1" i="1" dirty="0">
                <a:solidFill>
                  <a:srgbClr val="3333FF"/>
                </a:solidFill>
                <a:latin typeface="Comic Sans MS" pitchFamily="66" charset="0"/>
                <a:cs typeface="Times New Roman" panose="02020603050405020304" pitchFamily="18" charset="0"/>
              </a:rPr>
              <a:t>select</a:t>
            </a:r>
            <a:r>
              <a:rPr lang="en-US" altLang="zh-CN" sz="2000" i="1" dirty="0">
                <a:solidFill>
                  <a:srgbClr val="3333FF"/>
                </a:solidFill>
                <a:latin typeface="Comic Sans MS" pitchFamily="66" charset="0"/>
                <a:cs typeface="Times New Roman" panose="02020603050405020304" pitchFamily="18" charset="0"/>
              </a:rPr>
              <a:t> </a:t>
            </a:r>
            <a:r>
              <a:rPr lang="en-US" altLang="zh-CN" sz="2000" i="1" dirty="0" err="1">
                <a:solidFill>
                  <a:srgbClr val="3333FF"/>
                </a:solidFill>
                <a:latin typeface="Comic Sans MS" pitchFamily="66" charset="0"/>
                <a:cs typeface="Times New Roman" panose="02020603050405020304" pitchFamily="18" charset="0"/>
              </a:rPr>
              <a:t>customer_name</a:t>
            </a:r>
            <a:r>
              <a:rPr lang="en-US" altLang="zh-CN" sz="2000" i="1" dirty="0">
                <a:solidFill>
                  <a:srgbClr val="3333FF"/>
                </a:solidFill>
                <a:latin typeface="Comic Sans MS" pitchFamily="66" charset="0"/>
                <a:cs typeface="Times New Roman" panose="02020603050405020304" pitchFamily="18" charset="0"/>
              </a:rPr>
              <a:t>, </a:t>
            </a:r>
            <a:r>
              <a:rPr lang="en-US" altLang="zh-CN" sz="2000" i="1" dirty="0" err="1">
                <a:solidFill>
                  <a:srgbClr val="FF0000"/>
                </a:solidFill>
                <a:latin typeface="Comic Sans MS" pitchFamily="66" charset="0"/>
                <a:cs typeface="Times New Roman" panose="02020603050405020304" pitchFamily="18" charset="0"/>
              </a:rPr>
              <a:t>borrower.loan_number</a:t>
            </a:r>
            <a:r>
              <a:rPr lang="en-US" altLang="zh-CN" sz="2000" i="1" dirty="0">
                <a:solidFill>
                  <a:srgbClr val="FF0000"/>
                </a:solidFill>
                <a:latin typeface="Comic Sans MS" pitchFamily="66" charset="0"/>
                <a:cs typeface="Times New Roman" panose="02020603050405020304" pitchFamily="18" charset="0"/>
              </a:rPr>
              <a:t> </a:t>
            </a:r>
            <a:r>
              <a:rPr lang="en-US" altLang="zh-CN" sz="2000" b="1" i="1" dirty="0">
                <a:solidFill>
                  <a:srgbClr val="FF0000"/>
                </a:solidFill>
                <a:latin typeface="Comic Sans MS" pitchFamily="66" charset="0"/>
                <a:cs typeface="Times New Roman" panose="02020603050405020304" pitchFamily="18" charset="0"/>
              </a:rPr>
              <a:t>as </a:t>
            </a:r>
            <a:r>
              <a:rPr lang="en-US" altLang="zh-CN" sz="2000" i="1" dirty="0" err="1">
                <a:solidFill>
                  <a:srgbClr val="FF0000"/>
                </a:solidFill>
                <a:latin typeface="Comic Sans MS" pitchFamily="66" charset="0"/>
                <a:cs typeface="Times New Roman" panose="02020603050405020304" pitchFamily="18" charset="0"/>
              </a:rPr>
              <a:t>loan_id</a:t>
            </a:r>
            <a:r>
              <a:rPr lang="en-US" altLang="zh-CN" sz="2000" i="1" dirty="0">
                <a:solidFill>
                  <a:srgbClr val="3333FF"/>
                </a:solidFill>
                <a:latin typeface="Comic Sans MS" pitchFamily="66" charset="0"/>
                <a:cs typeface="Times New Roman" panose="02020603050405020304" pitchFamily="18" charset="0"/>
              </a:rPr>
              <a:t>, amount</a:t>
            </a:r>
          </a:p>
          <a:p>
            <a:pPr marL="0" indent="0">
              <a:spcBef>
                <a:spcPts val="600"/>
              </a:spcBef>
              <a:buNone/>
            </a:pP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from</a:t>
            </a:r>
            <a:r>
              <a:rPr lang="en-US" altLang="zh-CN" sz="2000" i="1" dirty="0">
                <a:solidFill>
                  <a:srgbClr val="3333FF"/>
                </a:solidFill>
                <a:latin typeface="Comic Sans MS" pitchFamily="66" charset="0"/>
                <a:cs typeface="Times New Roman" panose="02020603050405020304" pitchFamily="18" charset="0"/>
              </a:rPr>
              <a:t>   borrower, loan</a:t>
            </a:r>
          </a:p>
          <a:p>
            <a:pPr marL="0" indent="0">
              <a:spcBef>
                <a:spcPts val="600"/>
              </a:spcBef>
              <a:buNone/>
            </a:pP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where</a:t>
            </a:r>
            <a:r>
              <a:rPr lang="en-US" altLang="zh-CN" sz="2000" i="1" dirty="0">
                <a:solidFill>
                  <a:srgbClr val="3333FF"/>
                </a:solidFill>
                <a:latin typeface="Comic Sans MS" pitchFamily="66" charset="0"/>
                <a:cs typeface="Times New Roman" panose="02020603050405020304" pitchFamily="18" charset="0"/>
              </a:rPr>
              <a:t> </a:t>
            </a:r>
            <a:r>
              <a:rPr lang="en-US" altLang="zh-CN" sz="2000" i="1" dirty="0" err="1">
                <a:solidFill>
                  <a:srgbClr val="3333FF"/>
                </a:solidFill>
                <a:latin typeface="Comic Sans MS" pitchFamily="66" charset="0"/>
                <a:cs typeface="Times New Roman" panose="02020603050405020304" pitchFamily="18" charset="0"/>
              </a:rPr>
              <a:t>borrower.loan_number</a:t>
            </a:r>
            <a:r>
              <a:rPr lang="en-US" altLang="zh-CN" sz="2000" i="1" dirty="0">
                <a:solidFill>
                  <a:srgbClr val="3333FF"/>
                </a:solidFill>
                <a:latin typeface="Comic Sans MS" pitchFamily="66" charset="0"/>
                <a:cs typeface="Times New Roman" panose="02020603050405020304" pitchFamily="18" charset="0"/>
              </a:rPr>
              <a:t> = </a:t>
            </a:r>
            <a:r>
              <a:rPr lang="en-US" altLang="zh-CN" sz="2000" i="1" dirty="0" err="1">
                <a:solidFill>
                  <a:srgbClr val="3333FF"/>
                </a:solidFill>
                <a:latin typeface="Comic Sans MS" pitchFamily="66" charset="0"/>
                <a:cs typeface="Times New Roman" panose="02020603050405020304" pitchFamily="18" charset="0"/>
              </a:rPr>
              <a:t>loan.loan_number</a:t>
            </a:r>
            <a:endParaRPr lang="zh-CN" altLang="en-US" sz="2000" i="1" dirty="0">
              <a:solidFill>
                <a:srgbClr val="3333FF"/>
              </a:solidFill>
              <a:latin typeface="Comic Sans MS" pitchFamily="66" charset="0"/>
              <a:cs typeface="Times New Roman" panose="02020603050405020304" pitchFamily="18" charset="0"/>
            </a:endParaRPr>
          </a:p>
        </p:txBody>
      </p:sp>
    </p:spTree>
    <p:extLst>
      <p:ext uri="{BB962C8B-B14F-4D97-AF65-F5344CB8AC3E}">
        <p14:creationId xmlns:p14="http://schemas.microsoft.com/office/powerpoint/2010/main" val="2174792141"/>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EE3E35-C9F3-4A0A-AD0D-C84C930FC8BF}"/>
              </a:ext>
            </a:extLst>
          </p:cNvPr>
          <p:cNvSpPr>
            <a:spLocks noGrp="1"/>
          </p:cNvSpPr>
          <p:nvPr>
            <p:ph type="title"/>
          </p:nvPr>
        </p:nvSpPr>
        <p:spPr/>
        <p:txBody>
          <a:bodyPr/>
          <a:lstStyle/>
          <a:p>
            <a:pPr algn="ctr"/>
            <a:r>
              <a:rPr lang="en-US" altLang="zh-CN" dirty="0">
                <a:latin typeface="Comic Sans MS" pitchFamily="66" charset="0"/>
              </a:rPr>
              <a:t>Tuple Variables</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2C7745FF-E059-4A2F-BB77-A7679BFE5DFF}"/>
              </a:ext>
            </a:extLst>
          </p:cNvPr>
          <p:cNvSpPr>
            <a:spLocks noGrp="1"/>
          </p:cNvSpPr>
          <p:nvPr>
            <p:ph idx="1"/>
          </p:nvPr>
        </p:nvSpPr>
        <p:spPr>
          <a:xfrm>
            <a:off x="179512" y="669215"/>
            <a:ext cx="8568952" cy="3805070"/>
          </a:xfrm>
        </p:spPr>
        <p:txBody>
          <a:bodyPr/>
          <a:lstStyle/>
          <a:p>
            <a:r>
              <a:rPr lang="en-US" altLang="zh-CN" sz="2000" dirty="0">
                <a:solidFill>
                  <a:srgbClr val="FF0000"/>
                </a:solidFill>
                <a:latin typeface="Comic Sans MS" pitchFamily="66" charset="0"/>
              </a:rPr>
              <a:t>Tuple variables </a:t>
            </a:r>
            <a:r>
              <a:rPr lang="en-US" altLang="zh-CN" sz="2000" dirty="0">
                <a:latin typeface="Comic Sans MS" pitchFamily="66" charset="0"/>
              </a:rPr>
              <a:t>are defined in the </a:t>
            </a:r>
            <a:r>
              <a:rPr lang="en-US" altLang="zh-CN" sz="2000" dirty="0">
                <a:solidFill>
                  <a:srgbClr val="3333FF"/>
                </a:solidFill>
                <a:latin typeface="Comic Sans MS" pitchFamily="66" charset="0"/>
              </a:rPr>
              <a:t>from clause </a:t>
            </a:r>
            <a:r>
              <a:rPr lang="en-US" altLang="zh-CN" sz="2000" dirty="0">
                <a:latin typeface="Comic Sans MS" pitchFamily="66" charset="0"/>
              </a:rPr>
              <a:t>via the use of the </a:t>
            </a:r>
            <a:r>
              <a:rPr lang="en-US" altLang="zh-CN" sz="2000" dirty="0">
                <a:solidFill>
                  <a:srgbClr val="3333FF"/>
                </a:solidFill>
                <a:latin typeface="Comic Sans MS" pitchFamily="66" charset="0"/>
              </a:rPr>
              <a:t>as clause</a:t>
            </a:r>
          </a:p>
          <a:p>
            <a:r>
              <a:rPr lang="en-US" altLang="zh-CN" sz="2000" dirty="0">
                <a:latin typeface="Comic Sans MS" pitchFamily="66" charset="0"/>
              </a:rPr>
              <a:t>Find the customer names and their loan numbers for all customers having a loan at some branch</a:t>
            </a:r>
          </a:p>
          <a:p>
            <a:pPr marL="0" indent="0">
              <a:buNone/>
            </a:pPr>
            <a:r>
              <a:rPr lang="en-US" altLang="zh-CN" sz="1800" i="1" dirty="0">
                <a:latin typeface="Comic Sans MS" pitchFamily="66" charset="0"/>
                <a:cs typeface="Times New Roman" panose="02020603050405020304" pitchFamily="18" charset="0"/>
              </a:rPr>
              <a:t>	</a:t>
            </a:r>
            <a:r>
              <a:rPr lang="en-US" altLang="zh-CN" sz="1800" b="1" i="1" dirty="0">
                <a:solidFill>
                  <a:srgbClr val="3333FF"/>
                </a:solidFill>
                <a:latin typeface="Comic Sans MS" pitchFamily="66" charset="0"/>
                <a:cs typeface="Times New Roman" panose="02020603050405020304" pitchFamily="18" charset="0"/>
              </a:rPr>
              <a:t>select</a:t>
            </a:r>
            <a:r>
              <a:rPr lang="en-US" altLang="zh-CN" sz="1800" i="1" dirty="0">
                <a:solidFill>
                  <a:srgbClr val="3333FF"/>
                </a:solidFill>
                <a:latin typeface="Comic Sans MS" pitchFamily="66" charset="0"/>
                <a:cs typeface="Times New Roman" panose="02020603050405020304" pitchFamily="18" charset="0"/>
              </a:rPr>
              <a:t>  </a:t>
            </a:r>
            <a:r>
              <a:rPr lang="en-US" altLang="zh-CN" sz="1800" i="1" dirty="0" err="1">
                <a:solidFill>
                  <a:srgbClr val="3333FF"/>
                </a:solidFill>
                <a:latin typeface="Comic Sans MS" pitchFamily="66" charset="0"/>
                <a:cs typeface="Times New Roman" panose="02020603050405020304" pitchFamily="18" charset="0"/>
              </a:rPr>
              <a:t>customer_name</a:t>
            </a:r>
            <a:r>
              <a:rPr lang="en-US" altLang="zh-CN" sz="1800" i="1" dirty="0">
                <a:solidFill>
                  <a:srgbClr val="3333FF"/>
                </a:solidFill>
                <a:latin typeface="Comic Sans MS" pitchFamily="66" charset="0"/>
                <a:cs typeface="Times New Roman" panose="02020603050405020304" pitchFamily="18" charset="0"/>
              </a:rPr>
              <a:t>, </a:t>
            </a:r>
            <a:r>
              <a:rPr lang="en-US" altLang="zh-CN" sz="1800" i="1" dirty="0" err="1">
                <a:solidFill>
                  <a:srgbClr val="3333FF"/>
                </a:solidFill>
                <a:latin typeface="Comic Sans MS" pitchFamily="66" charset="0"/>
                <a:cs typeface="Times New Roman" panose="02020603050405020304" pitchFamily="18" charset="0"/>
              </a:rPr>
              <a:t>T.loan_number</a:t>
            </a:r>
            <a:r>
              <a:rPr lang="en-US" altLang="zh-CN" sz="1800" i="1" dirty="0">
                <a:solidFill>
                  <a:srgbClr val="3333FF"/>
                </a:solidFill>
                <a:latin typeface="Comic Sans MS" pitchFamily="66" charset="0"/>
                <a:cs typeface="Times New Roman" panose="02020603050405020304" pitchFamily="18" charset="0"/>
              </a:rPr>
              <a:t>, </a:t>
            </a:r>
            <a:r>
              <a:rPr lang="en-US" altLang="zh-CN" sz="1800" i="1" dirty="0" err="1">
                <a:solidFill>
                  <a:srgbClr val="3333FF"/>
                </a:solidFill>
                <a:latin typeface="Comic Sans MS" pitchFamily="66" charset="0"/>
                <a:cs typeface="Times New Roman" panose="02020603050405020304" pitchFamily="18" charset="0"/>
              </a:rPr>
              <a:t>S.amount</a:t>
            </a:r>
            <a:br>
              <a:rPr lang="en-US" altLang="zh-CN" sz="1800" i="1" dirty="0">
                <a:solidFill>
                  <a:srgbClr val="3333FF"/>
                </a:solidFill>
                <a:latin typeface="Comic Sans MS" pitchFamily="66" charset="0"/>
                <a:cs typeface="Times New Roman" panose="02020603050405020304" pitchFamily="18" charset="0"/>
              </a:rPr>
            </a:br>
            <a:r>
              <a:rPr lang="en-US" altLang="zh-CN" sz="1800" i="1" dirty="0">
                <a:solidFill>
                  <a:srgbClr val="3333FF"/>
                </a:solidFill>
                <a:latin typeface="Comic Sans MS" pitchFamily="66" charset="0"/>
                <a:cs typeface="Times New Roman" panose="02020603050405020304" pitchFamily="18" charset="0"/>
              </a:rPr>
              <a:t>           	</a:t>
            </a:r>
            <a:r>
              <a:rPr lang="en-US" altLang="zh-CN" sz="1800" b="1" i="1" dirty="0">
                <a:solidFill>
                  <a:srgbClr val="3333FF"/>
                </a:solidFill>
                <a:latin typeface="Comic Sans MS" pitchFamily="66" charset="0"/>
                <a:cs typeface="Times New Roman" panose="02020603050405020304" pitchFamily="18" charset="0"/>
              </a:rPr>
              <a:t>from</a:t>
            </a:r>
            <a:r>
              <a:rPr lang="en-US" altLang="zh-CN" sz="1800" i="1" dirty="0">
                <a:solidFill>
                  <a:srgbClr val="3333FF"/>
                </a:solidFill>
                <a:latin typeface="Comic Sans MS" pitchFamily="66" charset="0"/>
                <a:cs typeface="Times New Roman" panose="02020603050405020304" pitchFamily="18" charset="0"/>
              </a:rPr>
              <a:t>    </a:t>
            </a:r>
            <a:r>
              <a:rPr lang="en-US" altLang="zh-CN" sz="1800" i="1" dirty="0">
                <a:solidFill>
                  <a:srgbClr val="FF0000"/>
                </a:solidFill>
                <a:latin typeface="Comic Sans MS" pitchFamily="66" charset="0"/>
                <a:cs typeface="Times New Roman" panose="02020603050405020304" pitchFamily="18" charset="0"/>
              </a:rPr>
              <a:t>borrower </a:t>
            </a:r>
            <a:r>
              <a:rPr lang="en-US" altLang="zh-CN" sz="1800" b="1" i="1" dirty="0">
                <a:solidFill>
                  <a:srgbClr val="FF0000"/>
                </a:solidFill>
                <a:latin typeface="Comic Sans MS" pitchFamily="66" charset="0"/>
                <a:cs typeface="Times New Roman" panose="02020603050405020304" pitchFamily="18" charset="0"/>
              </a:rPr>
              <a:t>as</a:t>
            </a:r>
            <a:r>
              <a:rPr lang="en-US" altLang="zh-CN" sz="1800" i="1" dirty="0">
                <a:solidFill>
                  <a:srgbClr val="FF0000"/>
                </a:solidFill>
                <a:latin typeface="Comic Sans MS" pitchFamily="66" charset="0"/>
                <a:cs typeface="Times New Roman" panose="02020603050405020304" pitchFamily="18" charset="0"/>
              </a:rPr>
              <a:t> T</a:t>
            </a:r>
            <a:r>
              <a:rPr lang="en-US" altLang="zh-CN" sz="1800" i="1" dirty="0">
                <a:solidFill>
                  <a:srgbClr val="3333FF"/>
                </a:solidFill>
                <a:latin typeface="Comic Sans MS" pitchFamily="66" charset="0"/>
                <a:cs typeface="Times New Roman" panose="02020603050405020304" pitchFamily="18" charset="0"/>
              </a:rPr>
              <a:t>, </a:t>
            </a:r>
            <a:r>
              <a:rPr lang="en-US" altLang="zh-CN" sz="1800" i="1" dirty="0">
                <a:solidFill>
                  <a:srgbClr val="FF0000"/>
                </a:solidFill>
                <a:latin typeface="Comic Sans MS" pitchFamily="66" charset="0"/>
                <a:cs typeface="Times New Roman" panose="02020603050405020304" pitchFamily="18" charset="0"/>
              </a:rPr>
              <a:t>loan </a:t>
            </a:r>
            <a:r>
              <a:rPr lang="en-US" altLang="zh-CN" sz="1800" b="1" i="1" dirty="0">
                <a:solidFill>
                  <a:srgbClr val="FF0000"/>
                </a:solidFill>
                <a:latin typeface="Comic Sans MS" pitchFamily="66" charset="0"/>
                <a:cs typeface="Times New Roman" panose="02020603050405020304" pitchFamily="18" charset="0"/>
              </a:rPr>
              <a:t>as</a:t>
            </a:r>
            <a:r>
              <a:rPr lang="en-US" altLang="zh-CN" sz="1800" i="1" dirty="0">
                <a:solidFill>
                  <a:srgbClr val="FF0000"/>
                </a:solidFill>
                <a:latin typeface="Comic Sans MS" pitchFamily="66" charset="0"/>
                <a:cs typeface="Times New Roman" panose="02020603050405020304" pitchFamily="18" charset="0"/>
              </a:rPr>
              <a:t> S</a:t>
            </a:r>
            <a:br>
              <a:rPr lang="en-US" altLang="zh-CN" sz="1800" i="1" dirty="0">
                <a:solidFill>
                  <a:srgbClr val="FF0000"/>
                </a:solidFill>
                <a:latin typeface="Comic Sans MS" pitchFamily="66" charset="0"/>
                <a:cs typeface="Times New Roman" panose="02020603050405020304" pitchFamily="18" charset="0"/>
              </a:rPr>
            </a:br>
            <a:r>
              <a:rPr lang="en-US" altLang="zh-CN" sz="1800" i="1" dirty="0">
                <a:solidFill>
                  <a:srgbClr val="3333FF"/>
                </a:solidFill>
                <a:latin typeface="Comic Sans MS" pitchFamily="66" charset="0"/>
                <a:cs typeface="Times New Roman" panose="02020603050405020304" pitchFamily="18" charset="0"/>
              </a:rPr>
              <a:t>           	</a:t>
            </a:r>
            <a:r>
              <a:rPr lang="en-US" altLang="zh-CN" sz="1800" b="1" i="1" dirty="0">
                <a:solidFill>
                  <a:srgbClr val="3333FF"/>
                </a:solidFill>
                <a:latin typeface="Comic Sans MS" pitchFamily="66" charset="0"/>
                <a:cs typeface="Times New Roman" panose="02020603050405020304" pitchFamily="18" charset="0"/>
              </a:rPr>
              <a:t>where</a:t>
            </a:r>
            <a:r>
              <a:rPr lang="en-US" altLang="zh-CN" sz="1800" i="1" dirty="0">
                <a:solidFill>
                  <a:srgbClr val="3333FF"/>
                </a:solidFill>
                <a:latin typeface="Comic Sans MS" pitchFamily="66" charset="0"/>
                <a:cs typeface="Times New Roman" panose="02020603050405020304" pitchFamily="18" charset="0"/>
              </a:rPr>
              <a:t>  </a:t>
            </a:r>
            <a:r>
              <a:rPr lang="en-US" altLang="zh-CN" sz="1800" i="1" dirty="0" err="1">
                <a:solidFill>
                  <a:srgbClr val="3333FF"/>
                </a:solidFill>
                <a:latin typeface="Comic Sans MS" pitchFamily="66" charset="0"/>
                <a:cs typeface="Times New Roman" panose="02020603050405020304" pitchFamily="18" charset="0"/>
              </a:rPr>
              <a:t>T.loan_number</a:t>
            </a:r>
            <a:r>
              <a:rPr lang="en-US" altLang="zh-CN" sz="1800" i="1" dirty="0">
                <a:solidFill>
                  <a:srgbClr val="3333FF"/>
                </a:solidFill>
                <a:latin typeface="Comic Sans MS" pitchFamily="66" charset="0"/>
                <a:cs typeface="Times New Roman" panose="02020603050405020304" pitchFamily="18" charset="0"/>
              </a:rPr>
              <a:t> = </a:t>
            </a:r>
            <a:r>
              <a:rPr lang="en-US" altLang="zh-CN" sz="1800" i="1" dirty="0" err="1">
                <a:solidFill>
                  <a:srgbClr val="3333FF"/>
                </a:solidFill>
                <a:latin typeface="Comic Sans MS" pitchFamily="66" charset="0"/>
                <a:cs typeface="Times New Roman" panose="02020603050405020304" pitchFamily="18" charset="0"/>
              </a:rPr>
              <a:t>S.loan_number</a:t>
            </a:r>
            <a:endParaRPr lang="en-US" altLang="zh-CN" sz="2000" i="1" dirty="0">
              <a:solidFill>
                <a:srgbClr val="3333FF"/>
              </a:solidFill>
              <a:latin typeface="Comic Sans MS" pitchFamily="66" charset="0"/>
              <a:cs typeface="Times New Roman" panose="02020603050405020304" pitchFamily="18" charset="0"/>
            </a:endParaRPr>
          </a:p>
          <a:p>
            <a:r>
              <a:rPr lang="en-US" altLang="zh-CN" sz="2000" dirty="0">
                <a:latin typeface="Comic Sans MS" pitchFamily="66" charset="0"/>
              </a:rPr>
              <a:t>Find the names of all branches that have greater assets than </a:t>
            </a:r>
            <a:r>
              <a:rPr lang="en-US" altLang="zh-CN" sz="2000" dirty="0">
                <a:solidFill>
                  <a:srgbClr val="3333FF"/>
                </a:solidFill>
                <a:latin typeface="Comic Sans MS" pitchFamily="66" charset="0"/>
              </a:rPr>
              <a:t>some</a:t>
            </a:r>
            <a:r>
              <a:rPr lang="en-US" altLang="zh-CN" sz="2000" dirty="0">
                <a:latin typeface="Comic Sans MS" pitchFamily="66" charset="0"/>
              </a:rPr>
              <a:t> branch located in Brooklyn.</a:t>
            </a:r>
          </a:p>
          <a:p>
            <a:pPr marL="0" indent="0">
              <a:spcBef>
                <a:spcPts val="0"/>
              </a:spcBef>
              <a:buNone/>
            </a:pPr>
            <a:r>
              <a:rPr lang="en-US" altLang="zh-CN" sz="2000" dirty="0">
                <a:latin typeface="Comic Sans MS" pitchFamily="66" charset="0"/>
              </a:rPr>
              <a:t>	</a:t>
            </a:r>
            <a:r>
              <a:rPr lang="en-US" altLang="zh-CN" sz="1800" b="1" i="1" dirty="0">
                <a:solidFill>
                  <a:srgbClr val="3333FF"/>
                </a:solidFill>
                <a:latin typeface="Comic Sans MS" pitchFamily="66" charset="0"/>
                <a:cs typeface="Times New Roman" panose="02020603050405020304" pitchFamily="18" charset="0"/>
              </a:rPr>
              <a:t>select</a:t>
            </a:r>
            <a:r>
              <a:rPr lang="en-US" altLang="zh-CN" sz="1800" i="1" dirty="0">
                <a:solidFill>
                  <a:srgbClr val="3333FF"/>
                </a:solidFill>
                <a:latin typeface="Comic Sans MS" pitchFamily="66" charset="0"/>
                <a:cs typeface="Times New Roman" panose="02020603050405020304" pitchFamily="18" charset="0"/>
              </a:rPr>
              <a:t>  distinct </a:t>
            </a:r>
            <a:r>
              <a:rPr lang="en-US" altLang="zh-CN" sz="1800" i="1" dirty="0" err="1">
                <a:solidFill>
                  <a:srgbClr val="3333FF"/>
                </a:solidFill>
                <a:latin typeface="Comic Sans MS" pitchFamily="66" charset="0"/>
                <a:cs typeface="Times New Roman" panose="02020603050405020304" pitchFamily="18" charset="0"/>
              </a:rPr>
              <a:t>T.branch_name</a:t>
            </a:r>
            <a:br>
              <a:rPr lang="en-US" altLang="zh-CN" sz="1800" i="1" dirty="0">
                <a:solidFill>
                  <a:srgbClr val="3333FF"/>
                </a:solidFill>
                <a:latin typeface="Comic Sans MS" pitchFamily="66" charset="0"/>
                <a:cs typeface="Times New Roman" panose="02020603050405020304" pitchFamily="18" charset="0"/>
              </a:rPr>
            </a:br>
            <a:r>
              <a:rPr lang="en-US" altLang="zh-CN" sz="1800" i="1" dirty="0">
                <a:solidFill>
                  <a:srgbClr val="3333FF"/>
                </a:solidFill>
                <a:latin typeface="Comic Sans MS" pitchFamily="66" charset="0"/>
                <a:cs typeface="Times New Roman" panose="02020603050405020304" pitchFamily="18" charset="0"/>
              </a:rPr>
              <a:t>    	</a:t>
            </a:r>
            <a:r>
              <a:rPr lang="en-US" altLang="zh-CN" sz="1800" b="1" i="1" dirty="0">
                <a:solidFill>
                  <a:srgbClr val="3333FF"/>
                </a:solidFill>
                <a:latin typeface="Comic Sans MS" pitchFamily="66" charset="0"/>
                <a:cs typeface="Times New Roman" panose="02020603050405020304" pitchFamily="18" charset="0"/>
              </a:rPr>
              <a:t>from</a:t>
            </a:r>
            <a:r>
              <a:rPr lang="en-US" altLang="zh-CN" sz="1800" i="1" dirty="0">
                <a:solidFill>
                  <a:srgbClr val="3333FF"/>
                </a:solidFill>
                <a:latin typeface="Comic Sans MS" pitchFamily="66" charset="0"/>
                <a:cs typeface="Times New Roman" panose="02020603050405020304" pitchFamily="18" charset="0"/>
              </a:rPr>
              <a:t>    </a:t>
            </a:r>
            <a:r>
              <a:rPr lang="en-US" altLang="zh-CN" sz="1800" i="1" dirty="0">
                <a:solidFill>
                  <a:srgbClr val="FF0000"/>
                </a:solidFill>
                <a:latin typeface="Comic Sans MS" pitchFamily="66" charset="0"/>
                <a:cs typeface="Times New Roman" panose="02020603050405020304" pitchFamily="18" charset="0"/>
              </a:rPr>
              <a:t>branch </a:t>
            </a:r>
            <a:r>
              <a:rPr lang="en-US" altLang="zh-CN" sz="1800" b="1" i="1" dirty="0">
                <a:solidFill>
                  <a:srgbClr val="FF0000"/>
                </a:solidFill>
                <a:latin typeface="Comic Sans MS" pitchFamily="66" charset="0"/>
                <a:cs typeface="Times New Roman" panose="02020603050405020304" pitchFamily="18" charset="0"/>
              </a:rPr>
              <a:t>as</a:t>
            </a:r>
            <a:r>
              <a:rPr lang="en-US" altLang="zh-CN" sz="1800" i="1" dirty="0">
                <a:solidFill>
                  <a:srgbClr val="FF0000"/>
                </a:solidFill>
                <a:latin typeface="Comic Sans MS" pitchFamily="66" charset="0"/>
                <a:cs typeface="Times New Roman" panose="02020603050405020304" pitchFamily="18" charset="0"/>
              </a:rPr>
              <a:t> T</a:t>
            </a:r>
            <a:r>
              <a:rPr lang="en-US" altLang="zh-CN" sz="1800" i="1" dirty="0">
                <a:solidFill>
                  <a:srgbClr val="3333FF"/>
                </a:solidFill>
                <a:latin typeface="Comic Sans MS" pitchFamily="66" charset="0"/>
                <a:cs typeface="Times New Roman" panose="02020603050405020304" pitchFamily="18" charset="0"/>
              </a:rPr>
              <a:t>, </a:t>
            </a:r>
            <a:r>
              <a:rPr lang="en-US" altLang="zh-CN" sz="1800" i="1" dirty="0">
                <a:solidFill>
                  <a:srgbClr val="FF0000"/>
                </a:solidFill>
                <a:latin typeface="Comic Sans MS" pitchFamily="66" charset="0"/>
                <a:cs typeface="Times New Roman" panose="02020603050405020304" pitchFamily="18" charset="0"/>
              </a:rPr>
              <a:t>branch </a:t>
            </a:r>
            <a:r>
              <a:rPr lang="en-US" altLang="zh-CN" sz="1800" b="1" i="1" dirty="0">
                <a:solidFill>
                  <a:srgbClr val="FF0000"/>
                </a:solidFill>
                <a:latin typeface="Comic Sans MS" pitchFamily="66" charset="0"/>
                <a:cs typeface="Times New Roman" panose="02020603050405020304" pitchFamily="18" charset="0"/>
              </a:rPr>
              <a:t>as</a:t>
            </a:r>
            <a:r>
              <a:rPr lang="en-US" altLang="zh-CN" sz="1800" i="1" dirty="0">
                <a:solidFill>
                  <a:srgbClr val="FF0000"/>
                </a:solidFill>
                <a:latin typeface="Comic Sans MS" pitchFamily="66" charset="0"/>
                <a:cs typeface="Times New Roman" panose="02020603050405020304" pitchFamily="18" charset="0"/>
              </a:rPr>
              <a:t> S</a:t>
            </a:r>
            <a:br>
              <a:rPr lang="en-US" altLang="zh-CN" sz="1800" i="1" dirty="0">
                <a:solidFill>
                  <a:srgbClr val="FF0000"/>
                </a:solidFill>
                <a:latin typeface="Comic Sans MS" pitchFamily="66" charset="0"/>
                <a:cs typeface="Times New Roman" panose="02020603050405020304" pitchFamily="18" charset="0"/>
              </a:rPr>
            </a:br>
            <a:r>
              <a:rPr lang="en-US" altLang="zh-CN" sz="1800" i="1" dirty="0">
                <a:solidFill>
                  <a:srgbClr val="3333FF"/>
                </a:solidFill>
                <a:latin typeface="Comic Sans MS" pitchFamily="66" charset="0"/>
                <a:cs typeface="Times New Roman" panose="02020603050405020304" pitchFamily="18" charset="0"/>
              </a:rPr>
              <a:t>    	</a:t>
            </a:r>
            <a:r>
              <a:rPr lang="en-US" altLang="zh-CN" sz="1800" b="1" i="1" dirty="0">
                <a:solidFill>
                  <a:srgbClr val="3333FF"/>
                </a:solidFill>
                <a:latin typeface="Comic Sans MS" pitchFamily="66" charset="0"/>
                <a:cs typeface="Times New Roman" panose="02020603050405020304" pitchFamily="18" charset="0"/>
              </a:rPr>
              <a:t>where</a:t>
            </a:r>
            <a:r>
              <a:rPr lang="en-US" altLang="zh-CN" sz="1800" i="1" dirty="0">
                <a:solidFill>
                  <a:srgbClr val="3333FF"/>
                </a:solidFill>
                <a:latin typeface="Comic Sans MS" pitchFamily="66" charset="0"/>
                <a:cs typeface="Times New Roman" panose="02020603050405020304" pitchFamily="18" charset="0"/>
              </a:rPr>
              <a:t> </a:t>
            </a:r>
            <a:r>
              <a:rPr lang="en-US" altLang="zh-CN" sz="1800" i="1" dirty="0" err="1">
                <a:solidFill>
                  <a:srgbClr val="FF0000"/>
                </a:solidFill>
                <a:latin typeface="Comic Sans MS" pitchFamily="66" charset="0"/>
                <a:cs typeface="Times New Roman" panose="02020603050405020304" pitchFamily="18" charset="0"/>
              </a:rPr>
              <a:t>T.assets</a:t>
            </a:r>
            <a:r>
              <a:rPr lang="en-US" altLang="zh-CN" sz="1800" i="1" dirty="0">
                <a:solidFill>
                  <a:srgbClr val="FF0000"/>
                </a:solidFill>
                <a:latin typeface="Comic Sans MS" pitchFamily="66" charset="0"/>
                <a:cs typeface="Times New Roman" panose="02020603050405020304" pitchFamily="18" charset="0"/>
              </a:rPr>
              <a:t> &gt; </a:t>
            </a:r>
            <a:r>
              <a:rPr lang="en-US" altLang="zh-CN" sz="1800" i="1" dirty="0" err="1">
                <a:solidFill>
                  <a:srgbClr val="FF0000"/>
                </a:solidFill>
                <a:latin typeface="Comic Sans MS" pitchFamily="66" charset="0"/>
                <a:cs typeface="Times New Roman" panose="02020603050405020304" pitchFamily="18" charset="0"/>
              </a:rPr>
              <a:t>S.assets</a:t>
            </a:r>
            <a:r>
              <a:rPr lang="en-US" altLang="zh-CN" sz="1800" i="1" dirty="0">
                <a:solidFill>
                  <a:srgbClr val="FF0000"/>
                </a:solidFill>
                <a:latin typeface="Comic Sans MS" pitchFamily="66" charset="0"/>
                <a:cs typeface="Times New Roman" panose="02020603050405020304" pitchFamily="18" charset="0"/>
              </a:rPr>
              <a:t> </a:t>
            </a:r>
            <a:r>
              <a:rPr lang="en-US" altLang="zh-CN" sz="1800" b="1" i="1" dirty="0">
                <a:solidFill>
                  <a:srgbClr val="3333FF"/>
                </a:solidFill>
                <a:latin typeface="Comic Sans MS" pitchFamily="66" charset="0"/>
                <a:cs typeface="Times New Roman" panose="02020603050405020304" pitchFamily="18" charset="0"/>
              </a:rPr>
              <a:t>and</a:t>
            </a:r>
            <a:r>
              <a:rPr lang="en-US" altLang="zh-CN" sz="1800" i="1" dirty="0">
                <a:solidFill>
                  <a:srgbClr val="3333FF"/>
                </a:solidFill>
                <a:latin typeface="Comic Sans MS" pitchFamily="66" charset="0"/>
                <a:cs typeface="Times New Roman" panose="02020603050405020304" pitchFamily="18" charset="0"/>
              </a:rPr>
              <a:t> </a:t>
            </a:r>
            <a:r>
              <a:rPr lang="en-US" altLang="zh-CN" sz="1800" i="1" dirty="0" err="1">
                <a:solidFill>
                  <a:srgbClr val="3333FF"/>
                </a:solidFill>
                <a:latin typeface="Comic Sans MS" pitchFamily="66" charset="0"/>
                <a:cs typeface="Times New Roman" panose="02020603050405020304" pitchFamily="18" charset="0"/>
              </a:rPr>
              <a:t>S.branch_city</a:t>
            </a:r>
            <a:r>
              <a:rPr lang="en-US" altLang="zh-CN" sz="1800" i="1" dirty="0">
                <a:solidFill>
                  <a:srgbClr val="3333FF"/>
                </a:solidFill>
                <a:latin typeface="Comic Sans MS" pitchFamily="66" charset="0"/>
                <a:cs typeface="Times New Roman" panose="02020603050405020304" pitchFamily="18" charset="0"/>
              </a:rPr>
              <a:t> = ‘Brooklyn’</a:t>
            </a:r>
          </a:p>
        </p:txBody>
      </p:sp>
    </p:spTree>
    <p:extLst>
      <p:ext uri="{BB962C8B-B14F-4D97-AF65-F5344CB8AC3E}">
        <p14:creationId xmlns:p14="http://schemas.microsoft.com/office/powerpoint/2010/main" val="1917013737"/>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04049C-D524-4178-A8B3-E210C47E302E}"/>
              </a:ext>
            </a:extLst>
          </p:cNvPr>
          <p:cNvSpPr>
            <a:spLocks noGrp="1"/>
          </p:cNvSpPr>
          <p:nvPr>
            <p:ph type="title"/>
          </p:nvPr>
        </p:nvSpPr>
        <p:spPr/>
        <p:txBody>
          <a:bodyPr/>
          <a:lstStyle/>
          <a:p>
            <a:pPr algn="ctr"/>
            <a:r>
              <a:rPr lang="en-US" altLang="zh-CN" dirty="0">
                <a:latin typeface="Comic Sans MS" pitchFamily="66" charset="0"/>
              </a:rPr>
              <a:t>String Operations</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0DCEE748-ED37-495C-A8C0-C82C8156AB07}"/>
              </a:ext>
            </a:extLst>
          </p:cNvPr>
          <p:cNvSpPr>
            <a:spLocks noGrp="1"/>
          </p:cNvSpPr>
          <p:nvPr>
            <p:ph idx="1"/>
          </p:nvPr>
        </p:nvSpPr>
        <p:spPr>
          <a:xfrm>
            <a:off x="179512" y="669215"/>
            <a:ext cx="8928992" cy="3805070"/>
          </a:xfrm>
        </p:spPr>
        <p:txBody>
          <a:bodyPr/>
          <a:lstStyle/>
          <a:p>
            <a:pPr>
              <a:spcBef>
                <a:spcPts val="0"/>
              </a:spcBef>
            </a:pPr>
            <a:r>
              <a:rPr lang="en-US" altLang="zh-CN" sz="1800" dirty="0">
                <a:latin typeface="Comic Sans MS" pitchFamily="66" charset="0"/>
              </a:rPr>
              <a:t>SQL includes a string-matching operator for comparisons on character strings.  </a:t>
            </a:r>
          </a:p>
          <a:p>
            <a:pPr lvl="1">
              <a:spcBef>
                <a:spcPts val="0"/>
              </a:spcBef>
            </a:pPr>
            <a:r>
              <a:rPr lang="en-US" altLang="zh-CN" sz="1400" b="1" dirty="0">
                <a:solidFill>
                  <a:srgbClr val="3333FF"/>
                </a:solidFill>
                <a:latin typeface="Comic Sans MS" pitchFamily="66" charset="0"/>
              </a:rPr>
              <a:t>percent (%):  </a:t>
            </a:r>
            <a:r>
              <a:rPr lang="en-US" altLang="zh-CN" sz="1400" dirty="0">
                <a:latin typeface="Comic Sans MS" pitchFamily="66" charset="0"/>
              </a:rPr>
              <a:t>The % character matches any substring</a:t>
            </a:r>
          </a:p>
          <a:p>
            <a:pPr lvl="1">
              <a:spcBef>
                <a:spcPts val="0"/>
              </a:spcBef>
            </a:pPr>
            <a:r>
              <a:rPr lang="en-US" altLang="zh-CN" sz="1400" b="1" dirty="0">
                <a:solidFill>
                  <a:srgbClr val="3333FF"/>
                </a:solidFill>
                <a:latin typeface="Comic Sans MS" pitchFamily="66" charset="0"/>
              </a:rPr>
              <a:t>underscore (_):  </a:t>
            </a:r>
            <a:r>
              <a:rPr lang="en-US" altLang="zh-CN" sz="1400" dirty="0">
                <a:latin typeface="Comic Sans MS" pitchFamily="66" charset="0"/>
              </a:rPr>
              <a:t>The _ character matches any character</a:t>
            </a:r>
          </a:p>
          <a:p>
            <a:pPr>
              <a:spcBef>
                <a:spcPts val="0"/>
              </a:spcBef>
            </a:pPr>
            <a:r>
              <a:rPr lang="en-US" altLang="zh-CN" sz="1800" dirty="0">
                <a:solidFill>
                  <a:srgbClr val="FF0000"/>
                </a:solidFill>
                <a:latin typeface="Comic Sans MS" pitchFamily="66" charset="0"/>
              </a:rPr>
              <a:t>like/not like</a:t>
            </a:r>
            <a:r>
              <a:rPr lang="en-US" altLang="zh-CN" sz="1800" dirty="0">
                <a:latin typeface="Comic Sans MS" pitchFamily="66" charset="0"/>
              </a:rPr>
              <a:t>: Find the names of all customers whose street includes (or not) the substring “Main”</a:t>
            </a:r>
          </a:p>
          <a:p>
            <a:pPr marL="0" indent="0">
              <a:spcBef>
                <a:spcPts val="0"/>
              </a:spcBef>
              <a:buNone/>
            </a:pPr>
            <a:r>
              <a:rPr lang="en-US" altLang="zh-CN" sz="1800" dirty="0">
                <a:latin typeface="Comic Sans MS" pitchFamily="66" charset="0"/>
              </a:rPr>
              <a:t>	</a:t>
            </a:r>
            <a:r>
              <a:rPr lang="en-US" altLang="zh-CN" sz="1600" b="1" i="1" dirty="0">
                <a:solidFill>
                  <a:srgbClr val="3333FF"/>
                </a:solidFill>
                <a:latin typeface="Comic Sans MS" pitchFamily="66" charset="0"/>
                <a:cs typeface="Times New Roman" panose="02020603050405020304" pitchFamily="18" charset="0"/>
              </a:rPr>
              <a:t>select</a:t>
            </a:r>
            <a:r>
              <a:rPr lang="en-US" altLang="zh-CN" sz="1600" i="1" dirty="0">
                <a:solidFill>
                  <a:srgbClr val="3333FF"/>
                </a:solidFill>
                <a:latin typeface="Comic Sans MS" pitchFamily="66" charset="0"/>
                <a:cs typeface="Times New Roman" panose="02020603050405020304" pitchFamily="18" charset="0"/>
              </a:rPr>
              <a:t> </a:t>
            </a:r>
            <a:r>
              <a:rPr lang="en-US" altLang="zh-CN" sz="1600" i="1" dirty="0" err="1">
                <a:solidFill>
                  <a:srgbClr val="3333FF"/>
                </a:solidFill>
                <a:latin typeface="Comic Sans MS" pitchFamily="66" charset="0"/>
                <a:cs typeface="Times New Roman" panose="02020603050405020304" pitchFamily="18" charset="0"/>
              </a:rPr>
              <a:t>customer_name</a:t>
            </a:r>
            <a:br>
              <a:rPr lang="en-US" altLang="zh-CN" sz="1600" i="1" dirty="0">
                <a:solidFill>
                  <a:srgbClr val="3333FF"/>
                </a:solidFill>
                <a:latin typeface="Comic Sans MS" pitchFamily="66" charset="0"/>
                <a:cs typeface="Times New Roman" panose="02020603050405020304" pitchFamily="18" charset="0"/>
              </a:rPr>
            </a:br>
            <a:r>
              <a:rPr lang="en-US" altLang="zh-CN" sz="1600" i="1" dirty="0">
                <a:solidFill>
                  <a:srgbClr val="3333FF"/>
                </a:solidFill>
                <a:latin typeface="Comic Sans MS" pitchFamily="66" charset="0"/>
                <a:cs typeface="Times New Roman" panose="02020603050405020304" pitchFamily="18" charset="0"/>
              </a:rPr>
              <a:t>	</a:t>
            </a:r>
            <a:r>
              <a:rPr lang="en-US" altLang="zh-CN" sz="1600" b="1" i="1" dirty="0">
                <a:solidFill>
                  <a:srgbClr val="3333FF"/>
                </a:solidFill>
                <a:latin typeface="Comic Sans MS" pitchFamily="66" charset="0"/>
                <a:cs typeface="Times New Roman" panose="02020603050405020304" pitchFamily="18" charset="0"/>
              </a:rPr>
              <a:t>from</a:t>
            </a:r>
            <a:r>
              <a:rPr lang="en-US" altLang="zh-CN" sz="1600" i="1" dirty="0">
                <a:solidFill>
                  <a:srgbClr val="3333FF"/>
                </a:solidFill>
                <a:latin typeface="Comic Sans MS" pitchFamily="66" charset="0"/>
                <a:cs typeface="Times New Roman" panose="02020603050405020304" pitchFamily="18" charset="0"/>
              </a:rPr>
              <a:t>   customer</a:t>
            </a:r>
            <a:br>
              <a:rPr lang="en-US" altLang="zh-CN" sz="1600" i="1" dirty="0">
                <a:solidFill>
                  <a:srgbClr val="3333FF"/>
                </a:solidFill>
                <a:latin typeface="Comic Sans MS" pitchFamily="66" charset="0"/>
                <a:cs typeface="Times New Roman" panose="02020603050405020304" pitchFamily="18" charset="0"/>
              </a:rPr>
            </a:br>
            <a:r>
              <a:rPr lang="en-US" altLang="zh-CN" sz="1600" i="1" dirty="0">
                <a:solidFill>
                  <a:srgbClr val="3333FF"/>
                </a:solidFill>
                <a:latin typeface="Comic Sans MS" pitchFamily="66" charset="0"/>
                <a:cs typeface="Times New Roman" panose="02020603050405020304" pitchFamily="18" charset="0"/>
              </a:rPr>
              <a:t>	</a:t>
            </a:r>
            <a:r>
              <a:rPr lang="en-US" altLang="zh-CN" sz="1600" b="1" i="1" dirty="0">
                <a:solidFill>
                  <a:srgbClr val="3333FF"/>
                </a:solidFill>
                <a:latin typeface="Comic Sans MS" pitchFamily="66" charset="0"/>
                <a:cs typeface="Times New Roman" panose="02020603050405020304" pitchFamily="18" charset="0"/>
              </a:rPr>
              <a:t>where</a:t>
            </a:r>
            <a:r>
              <a:rPr lang="en-US" altLang="zh-CN" sz="1600" i="1" dirty="0">
                <a:solidFill>
                  <a:srgbClr val="3333FF"/>
                </a:solidFill>
                <a:latin typeface="Comic Sans MS" pitchFamily="66" charset="0"/>
                <a:cs typeface="Times New Roman" panose="02020603050405020304" pitchFamily="18" charset="0"/>
              </a:rPr>
              <a:t> </a:t>
            </a:r>
            <a:r>
              <a:rPr lang="en-US" altLang="zh-CN" sz="1600" i="1" dirty="0" err="1">
                <a:solidFill>
                  <a:srgbClr val="3333FF"/>
                </a:solidFill>
                <a:latin typeface="Comic Sans MS" pitchFamily="66" charset="0"/>
                <a:cs typeface="Times New Roman" panose="02020603050405020304" pitchFamily="18" charset="0"/>
              </a:rPr>
              <a:t>customer_street</a:t>
            </a:r>
            <a:r>
              <a:rPr lang="en-US" altLang="zh-CN" sz="1600" i="1" dirty="0">
                <a:solidFill>
                  <a:srgbClr val="3333FF"/>
                </a:solidFill>
                <a:latin typeface="Comic Sans MS" pitchFamily="66" charset="0"/>
                <a:cs typeface="Times New Roman" panose="02020603050405020304" pitchFamily="18" charset="0"/>
              </a:rPr>
              <a:t> </a:t>
            </a:r>
            <a:r>
              <a:rPr lang="en-US" altLang="zh-CN" sz="1600" b="1" i="1" dirty="0">
                <a:solidFill>
                  <a:srgbClr val="FF0000"/>
                </a:solidFill>
                <a:latin typeface="Comic Sans MS" pitchFamily="66" charset="0"/>
                <a:cs typeface="Times New Roman" panose="02020603050405020304" pitchFamily="18" charset="0"/>
              </a:rPr>
              <a:t>like</a:t>
            </a:r>
            <a:r>
              <a:rPr lang="en-US" altLang="zh-CN" sz="1600" i="1" dirty="0">
                <a:solidFill>
                  <a:srgbClr val="FF0000"/>
                </a:solidFill>
                <a:latin typeface="Comic Sans MS" pitchFamily="66" charset="0"/>
                <a:cs typeface="Times New Roman" panose="02020603050405020304" pitchFamily="18" charset="0"/>
              </a:rPr>
              <a:t> ‘%Main%’</a:t>
            </a:r>
            <a:endParaRPr lang="en-US" altLang="zh-CN" sz="1800" i="1" dirty="0">
              <a:solidFill>
                <a:srgbClr val="FF0000"/>
              </a:solidFill>
              <a:latin typeface="Comic Sans MS" pitchFamily="66" charset="0"/>
              <a:cs typeface="Times New Roman" panose="02020603050405020304" pitchFamily="18" charset="0"/>
            </a:endParaRPr>
          </a:p>
          <a:p>
            <a:pPr>
              <a:spcBef>
                <a:spcPts val="0"/>
              </a:spcBef>
            </a:pPr>
            <a:r>
              <a:rPr lang="en-US" altLang="zh-CN" sz="1800" dirty="0">
                <a:latin typeface="Comic Sans MS" pitchFamily="66" charset="0"/>
              </a:rPr>
              <a:t>Match the name “Main</a:t>
            </a:r>
            <a:r>
              <a:rPr lang="en-US" altLang="zh-CN" sz="1800" dirty="0">
                <a:solidFill>
                  <a:srgbClr val="FF0000"/>
                </a:solidFill>
                <a:latin typeface="Comic Sans MS" pitchFamily="66" charset="0"/>
              </a:rPr>
              <a:t>%</a:t>
            </a:r>
            <a:r>
              <a:rPr lang="en-US" altLang="zh-CN" sz="1800" dirty="0">
                <a:latin typeface="Comic Sans MS" pitchFamily="66" charset="0"/>
              </a:rPr>
              <a:t>”</a:t>
            </a:r>
            <a:r>
              <a:rPr lang="zh-CN" altLang="en-US" sz="1800" dirty="0">
                <a:latin typeface="Comic Sans MS" pitchFamily="66" charset="0"/>
              </a:rPr>
              <a:t>要匹配的字符中有百分号的情况，需要转义</a:t>
            </a:r>
          </a:p>
          <a:p>
            <a:pPr marL="0" indent="0">
              <a:spcBef>
                <a:spcPts val="0"/>
              </a:spcBef>
              <a:buNone/>
            </a:pPr>
            <a:r>
              <a:rPr lang="en-US" altLang="zh-CN" sz="1800" dirty="0">
                <a:latin typeface="Comic Sans MS" pitchFamily="66" charset="0"/>
              </a:rPr>
              <a:t>	</a:t>
            </a:r>
            <a:r>
              <a:rPr lang="en-US" altLang="zh-CN" sz="1800" i="1" dirty="0">
                <a:latin typeface="Comic Sans MS" pitchFamily="66" charset="0"/>
                <a:cs typeface="Times New Roman" panose="02020603050405020304" pitchFamily="18" charset="0"/>
              </a:rPr>
              <a:t>like ‘Main</a:t>
            </a:r>
            <a:r>
              <a:rPr lang="en-US" altLang="zh-CN" sz="1800" i="1" dirty="0">
                <a:solidFill>
                  <a:srgbClr val="FF0000"/>
                </a:solidFill>
                <a:latin typeface="Comic Sans MS" pitchFamily="66" charset="0"/>
                <a:cs typeface="Times New Roman" panose="02020603050405020304" pitchFamily="18" charset="0"/>
              </a:rPr>
              <a:t>\</a:t>
            </a:r>
            <a:r>
              <a:rPr lang="en-US" altLang="zh-CN" sz="1800" i="1" dirty="0">
                <a:latin typeface="Comic Sans MS" pitchFamily="66" charset="0"/>
                <a:cs typeface="Times New Roman" panose="02020603050405020304" pitchFamily="18" charset="0"/>
              </a:rPr>
              <a:t>%’</a:t>
            </a:r>
            <a:r>
              <a:rPr lang="zh-CN" altLang="en-US" sz="1800" i="1" dirty="0">
                <a:latin typeface="Comic Sans MS" pitchFamily="66" charset="0"/>
                <a:cs typeface="Times New Roman" panose="02020603050405020304" pitchFamily="18" charset="0"/>
              </a:rPr>
              <a:t>； </a:t>
            </a:r>
            <a:r>
              <a:rPr lang="en-US" altLang="zh-CN" sz="1800" i="1" dirty="0">
                <a:solidFill>
                  <a:srgbClr val="FF0000"/>
                </a:solidFill>
                <a:latin typeface="Comic Sans MS" pitchFamily="66" charset="0"/>
                <a:cs typeface="Times New Roman" panose="02020603050405020304" pitchFamily="18" charset="0"/>
              </a:rPr>
              <a:t>escape  ‘\’</a:t>
            </a:r>
          </a:p>
          <a:p>
            <a:pPr>
              <a:spcBef>
                <a:spcPts val="0"/>
              </a:spcBef>
            </a:pPr>
            <a:r>
              <a:rPr lang="en-US" altLang="zh-CN" sz="1800" dirty="0">
                <a:latin typeface="Comic Sans MS" pitchFamily="66" charset="0"/>
              </a:rPr>
              <a:t>“</a:t>
            </a:r>
            <a:r>
              <a:rPr lang="en-US" altLang="zh-CN" sz="1800" dirty="0">
                <a:solidFill>
                  <a:srgbClr val="FF0000"/>
                </a:solidFill>
                <a:latin typeface="Comic Sans MS" pitchFamily="66" charset="0"/>
              </a:rPr>
              <a:t>*</a:t>
            </a:r>
            <a:r>
              <a:rPr lang="en-US" altLang="zh-CN" sz="1800" dirty="0">
                <a:latin typeface="Comic Sans MS" pitchFamily="66" charset="0"/>
              </a:rPr>
              <a:t>” denote “</a:t>
            </a:r>
            <a:r>
              <a:rPr lang="en-US" altLang="zh-CN" sz="1800" dirty="0">
                <a:solidFill>
                  <a:srgbClr val="3333FF"/>
                </a:solidFill>
                <a:latin typeface="Comic Sans MS" pitchFamily="66" charset="0"/>
              </a:rPr>
              <a:t>all attributes</a:t>
            </a:r>
            <a:r>
              <a:rPr lang="en-US" altLang="zh-CN" sz="1800" dirty="0">
                <a:latin typeface="Comic Sans MS" pitchFamily="66" charset="0"/>
              </a:rPr>
              <a:t>” : </a:t>
            </a:r>
            <a:r>
              <a:rPr lang="en-US" altLang="zh-CN" sz="1800" i="1" dirty="0">
                <a:latin typeface="Comic Sans MS" pitchFamily="66" charset="0"/>
                <a:cs typeface="Times New Roman" panose="02020603050405020304" pitchFamily="18" charset="0"/>
              </a:rPr>
              <a:t>select instructor.* </a:t>
            </a:r>
          </a:p>
          <a:p>
            <a:pPr>
              <a:spcBef>
                <a:spcPts val="0"/>
              </a:spcBef>
            </a:pPr>
            <a:r>
              <a:rPr lang="en-US" altLang="zh-CN" sz="1800" dirty="0">
                <a:latin typeface="Comic Sans MS" pitchFamily="66" charset="0"/>
              </a:rPr>
              <a:t>SQL supports a variety of string operations such as</a:t>
            </a:r>
          </a:p>
          <a:p>
            <a:pPr lvl="1">
              <a:spcBef>
                <a:spcPts val="0"/>
              </a:spcBef>
            </a:pPr>
            <a:r>
              <a:rPr lang="en-US" altLang="zh-CN" sz="1600" dirty="0">
                <a:latin typeface="Comic Sans MS" pitchFamily="66" charset="0"/>
              </a:rPr>
              <a:t>Concatenation</a:t>
            </a:r>
            <a:r>
              <a:rPr lang="zh-CN" altLang="en-US" sz="1600" dirty="0">
                <a:latin typeface="Comic Sans MS" pitchFamily="66" charset="0"/>
              </a:rPr>
              <a:t>（串联） </a:t>
            </a:r>
            <a:r>
              <a:rPr lang="en-US" altLang="zh-CN" sz="1600" dirty="0">
                <a:latin typeface="Comic Sans MS" pitchFamily="66" charset="0"/>
              </a:rPr>
              <a:t>(using “||”)</a:t>
            </a:r>
          </a:p>
          <a:p>
            <a:pPr lvl="1">
              <a:spcBef>
                <a:spcPts val="0"/>
              </a:spcBef>
            </a:pPr>
            <a:r>
              <a:rPr lang="en-US" altLang="zh-CN" sz="1600" dirty="0">
                <a:latin typeface="Comic Sans MS" pitchFamily="66" charset="0"/>
              </a:rPr>
              <a:t>converting from upper to lower case (and vice versa)</a:t>
            </a:r>
          </a:p>
          <a:p>
            <a:pPr lvl="1">
              <a:spcBef>
                <a:spcPts val="0"/>
              </a:spcBef>
            </a:pPr>
            <a:r>
              <a:rPr lang="en-US" altLang="zh-CN" sz="1600" dirty="0">
                <a:latin typeface="Comic Sans MS" pitchFamily="66" charset="0"/>
              </a:rPr>
              <a:t>finding string length, extracting substrings, etc.</a:t>
            </a:r>
            <a:endParaRPr lang="zh-CN" altLang="en-US" sz="1600" dirty="0">
              <a:latin typeface="Comic Sans MS" pitchFamily="66" charset="0"/>
            </a:endParaRPr>
          </a:p>
        </p:txBody>
      </p:sp>
    </p:spTree>
    <p:extLst>
      <p:ext uri="{BB962C8B-B14F-4D97-AF65-F5344CB8AC3E}">
        <p14:creationId xmlns:p14="http://schemas.microsoft.com/office/powerpoint/2010/main" val="1592634295"/>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329AD7-E21C-475A-9E1D-673E41C33144}"/>
              </a:ext>
            </a:extLst>
          </p:cNvPr>
          <p:cNvSpPr>
            <a:spLocks noGrp="1"/>
          </p:cNvSpPr>
          <p:nvPr>
            <p:ph type="title"/>
          </p:nvPr>
        </p:nvSpPr>
        <p:spPr/>
        <p:txBody>
          <a:bodyPr/>
          <a:lstStyle/>
          <a:p>
            <a:pPr algn="ctr"/>
            <a:r>
              <a:rPr lang="en-US" altLang="zh-CN" dirty="0">
                <a:latin typeface="Comic Sans MS" pitchFamily="66" charset="0"/>
              </a:rPr>
              <a:t>Order the Display of Tuples</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AC2D4D9D-86BE-4B85-A205-EFF189B41E07}"/>
              </a:ext>
            </a:extLst>
          </p:cNvPr>
          <p:cNvSpPr>
            <a:spLocks noGrp="1"/>
          </p:cNvSpPr>
          <p:nvPr>
            <p:ph idx="1"/>
          </p:nvPr>
        </p:nvSpPr>
        <p:spPr/>
        <p:txBody>
          <a:bodyPr/>
          <a:lstStyle/>
          <a:p>
            <a:r>
              <a:rPr lang="en-US" altLang="zh-CN" sz="2000" dirty="0">
                <a:latin typeface="Comic Sans MS" pitchFamily="66" charset="0"/>
              </a:rPr>
              <a:t>List in </a:t>
            </a:r>
            <a:r>
              <a:rPr lang="en-US" altLang="zh-CN" sz="2000" dirty="0">
                <a:solidFill>
                  <a:srgbClr val="FF0000"/>
                </a:solidFill>
                <a:latin typeface="Comic Sans MS" pitchFamily="66" charset="0"/>
              </a:rPr>
              <a:t>alphabetic order </a:t>
            </a:r>
            <a:r>
              <a:rPr lang="en-US" altLang="zh-CN" sz="2000" dirty="0">
                <a:latin typeface="Comic Sans MS" pitchFamily="66" charset="0"/>
              </a:rPr>
              <a:t>the names of all customers having a loan in </a:t>
            </a:r>
            <a:r>
              <a:rPr lang="en-US" altLang="zh-CN" sz="2000" dirty="0" err="1">
                <a:latin typeface="Comic Sans MS" pitchFamily="66" charset="0"/>
              </a:rPr>
              <a:t>Perryridge</a:t>
            </a:r>
            <a:r>
              <a:rPr lang="en-US" altLang="zh-CN" sz="2000" dirty="0">
                <a:latin typeface="Comic Sans MS" pitchFamily="66" charset="0"/>
              </a:rPr>
              <a:t> branch</a:t>
            </a:r>
          </a:p>
          <a:p>
            <a:pPr marL="0" indent="0">
              <a:spcBef>
                <a:spcPts val="0"/>
              </a:spcBef>
              <a:buNone/>
            </a:pPr>
            <a:r>
              <a:rPr lang="en-US" altLang="zh-CN" sz="2000" dirty="0">
                <a:latin typeface="Comic Sans MS" pitchFamily="66" charset="0"/>
              </a:rPr>
              <a:t>	</a:t>
            </a:r>
            <a:r>
              <a:rPr lang="en-US" altLang="zh-CN" sz="1800" b="1" i="1" dirty="0">
                <a:solidFill>
                  <a:srgbClr val="3333FF"/>
                </a:solidFill>
                <a:latin typeface="Comic Sans MS" pitchFamily="66" charset="0"/>
                <a:cs typeface="Times New Roman" panose="02020603050405020304" pitchFamily="18" charset="0"/>
              </a:rPr>
              <a:t>select</a:t>
            </a:r>
            <a:r>
              <a:rPr lang="en-US" altLang="zh-CN" sz="1800" i="1" dirty="0">
                <a:solidFill>
                  <a:srgbClr val="3333FF"/>
                </a:solidFill>
                <a:latin typeface="Comic Sans MS" pitchFamily="66" charset="0"/>
                <a:cs typeface="Times New Roman" panose="02020603050405020304" pitchFamily="18" charset="0"/>
              </a:rPr>
              <a:t>  distinct </a:t>
            </a:r>
            <a:r>
              <a:rPr lang="en-US" altLang="zh-CN" sz="1800" i="1" dirty="0" err="1">
                <a:solidFill>
                  <a:srgbClr val="3333FF"/>
                </a:solidFill>
                <a:latin typeface="Comic Sans MS" pitchFamily="66" charset="0"/>
                <a:cs typeface="Times New Roman" panose="02020603050405020304" pitchFamily="18" charset="0"/>
              </a:rPr>
              <a:t>customer_name</a:t>
            </a:r>
            <a:br>
              <a:rPr lang="en-US" altLang="zh-CN" sz="1800" i="1" dirty="0">
                <a:solidFill>
                  <a:srgbClr val="3333FF"/>
                </a:solidFill>
                <a:latin typeface="Comic Sans MS" pitchFamily="66" charset="0"/>
                <a:cs typeface="Times New Roman" panose="02020603050405020304" pitchFamily="18" charset="0"/>
              </a:rPr>
            </a:br>
            <a:r>
              <a:rPr lang="en-US" altLang="zh-CN" sz="1800" i="1" dirty="0">
                <a:solidFill>
                  <a:srgbClr val="3333FF"/>
                </a:solidFill>
                <a:latin typeface="Comic Sans MS" pitchFamily="66" charset="0"/>
                <a:cs typeface="Times New Roman" panose="02020603050405020304" pitchFamily="18" charset="0"/>
              </a:rPr>
              <a:t>	</a:t>
            </a:r>
            <a:r>
              <a:rPr lang="en-US" altLang="zh-CN" sz="1800" b="1" i="1" dirty="0">
                <a:solidFill>
                  <a:srgbClr val="3333FF"/>
                </a:solidFill>
                <a:latin typeface="Comic Sans MS" pitchFamily="66" charset="0"/>
                <a:cs typeface="Times New Roman" panose="02020603050405020304" pitchFamily="18" charset="0"/>
              </a:rPr>
              <a:t>from</a:t>
            </a:r>
            <a:r>
              <a:rPr lang="en-US" altLang="zh-CN" sz="1800" i="1" dirty="0">
                <a:solidFill>
                  <a:srgbClr val="3333FF"/>
                </a:solidFill>
                <a:latin typeface="Comic Sans MS" pitchFamily="66" charset="0"/>
                <a:cs typeface="Times New Roman" panose="02020603050405020304" pitchFamily="18" charset="0"/>
              </a:rPr>
              <a:t>    borrower, loan</a:t>
            </a:r>
            <a:br>
              <a:rPr lang="en-US" altLang="zh-CN" sz="1800" i="1" dirty="0">
                <a:solidFill>
                  <a:srgbClr val="3333FF"/>
                </a:solidFill>
                <a:latin typeface="Comic Sans MS" pitchFamily="66" charset="0"/>
                <a:cs typeface="Times New Roman" panose="02020603050405020304" pitchFamily="18" charset="0"/>
              </a:rPr>
            </a:br>
            <a:r>
              <a:rPr lang="en-US" altLang="zh-CN" sz="1800" i="1" dirty="0">
                <a:solidFill>
                  <a:srgbClr val="3333FF"/>
                </a:solidFill>
                <a:latin typeface="Comic Sans MS" pitchFamily="66" charset="0"/>
                <a:cs typeface="Times New Roman" panose="02020603050405020304" pitchFamily="18" charset="0"/>
              </a:rPr>
              <a:t>	</a:t>
            </a:r>
            <a:r>
              <a:rPr lang="en-US" altLang="zh-CN" sz="1800" b="1" i="1" dirty="0">
                <a:solidFill>
                  <a:srgbClr val="3333FF"/>
                </a:solidFill>
                <a:latin typeface="Comic Sans MS" pitchFamily="66" charset="0"/>
                <a:cs typeface="Times New Roman" panose="02020603050405020304" pitchFamily="18" charset="0"/>
              </a:rPr>
              <a:t>where</a:t>
            </a:r>
            <a:r>
              <a:rPr lang="en-US" altLang="zh-CN" sz="1800" i="1" dirty="0">
                <a:solidFill>
                  <a:srgbClr val="3333FF"/>
                </a:solidFill>
                <a:latin typeface="Comic Sans MS" pitchFamily="66" charset="0"/>
                <a:cs typeface="Times New Roman" panose="02020603050405020304" pitchFamily="18" charset="0"/>
              </a:rPr>
              <a:t> </a:t>
            </a:r>
            <a:r>
              <a:rPr lang="en-US" altLang="zh-CN" sz="1800" i="1" dirty="0" err="1">
                <a:solidFill>
                  <a:srgbClr val="3333FF"/>
                </a:solidFill>
                <a:latin typeface="Comic Sans MS" pitchFamily="66" charset="0"/>
                <a:cs typeface="Times New Roman" panose="02020603050405020304" pitchFamily="18" charset="0"/>
              </a:rPr>
              <a:t>borrower.loan_number</a:t>
            </a:r>
            <a:r>
              <a:rPr lang="en-US" altLang="zh-CN" sz="1800" i="1" dirty="0">
                <a:solidFill>
                  <a:srgbClr val="3333FF"/>
                </a:solidFill>
                <a:latin typeface="Comic Sans MS" pitchFamily="66" charset="0"/>
                <a:cs typeface="Times New Roman" panose="02020603050405020304" pitchFamily="18" charset="0"/>
              </a:rPr>
              <a:t> = </a:t>
            </a:r>
            <a:r>
              <a:rPr lang="en-US" altLang="zh-CN" sz="1800" i="1" dirty="0" err="1">
                <a:solidFill>
                  <a:srgbClr val="3333FF"/>
                </a:solidFill>
                <a:latin typeface="Comic Sans MS" pitchFamily="66" charset="0"/>
                <a:cs typeface="Times New Roman" panose="02020603050405020304" pitchFamily="18" charset="0"/>
              </a:rPr>
              <a:t>loan.loan_number</a:t>
            </a:r>
            <a:r>
              <a:rPr lang="en-US" altLang="zh-CN" sz="1800" i="1" dirty="0">
                <a:solidFill>
                  <a:srgbClr val="3333FF"/>
                </a:solidFill>
                <a:latin typeface="Comic Sans MS" pitchFamily="66" charset="0"/>
                <a:cs typeface="Times New Roman" panose="02020603050405020304" pitchFamily="18" charset="0"/>
              </a:rPr>
              <a:t> </a:t>
            </a:r>
            <a:r>
              <a:rPr lang="en-US" altLang="zh-CN" sz="1800" b="1" i="1" dirty="0">
                <a:solidFill>
                  <a:srgbClr val="3333FF"/>
                </a:solidFill>
                <a:latin typeface="Comic Sans MS" pitchFamily="66" charset="0"/>
                <a:cs typeface="Times New Roman" panose="02020603050405020304" pitchFamily="18" charset="0"/>
              </a:rPr>
              <a:t>and</a:t>
            </a:r>
            <a:br>
              <a:rPr lang="en-US" altLang="zh-CN" sz="1800" i="1" dirty="0">
                <a:solidFill>
                  <a:srgbClr val="3333FF"/>
                </a:solidFill>
                <a:latin typeface="Comic Sans MS" pitchFamily="66" charset="0"/>
                <a:cs typeface="Times New Roman" panose="02020603050405020304" pitchFamily="18" charset="0"/>
              </a:rPr>
            </a:br>
            <a:r>
              <a:rPr lang="en-US" altLang="zh-CN" sz="1800" i="1" dirty="0">
                <a:solidFill>
                  <a:srgbClr val="3333FF"/>
                </a:solidFill>
                <a:latin typeface="Comic Sans MS" pitchFamily="66" charset="0"/>
                <a:cs typeface="Times New Roman" panose="02020603050405020304" pitchFamily="18" charset="0"/>
              </a:rPr>
              <a:t>	            </a:t>
            </a:r>
            <a:r>
              <a:rPr lang="en-US" altLang="zh-CN" sz="1800" i="1" dirty="0" err="1">
                <a:solidFill>
                  <a:srgbClr val="3333FF"/>
                </a:solidFill>
                <a:latin typeface="Comic Sans MS" pitchFamily="66" charset="0"/>
                <a:cs typeface="Times New Roman" panose="02020603050405020304" pitchFamily="18" charset="0"/>
              </a:rPr>
              <a:t>branch_name</a:t>
            </a:r>
            <a:r>
              <a:rPr lang="en-US" altLang="zh-CN" sz="1800" i="1" dirty="0">
                <a:solidFill>
                  <a:srgbClr val="3333FF"/>
                </a:solidFill>
                <a:latin typeface="Comic Sans MS" pitchFamily="66" charset="0"/>
                <a:cs typeface="Times New Roman" panose="02020603050405020304" pitchFamily="18" charset="0"/>
              </a:rPr>
              <a:t> = ‘</a:t>
            </a:r>
            <a:r>
              <a:rPr lang="en-US" altLang="zh-CN" sz="1800" i="1" dirty="0" err="1">
                <a:solidFill>
                  <a:srgbClr val="3333FF"/>
                </a:solidFill>
                <a:latin typeface="Comic Sans MS" pitchFamily="66" charset="0"/>
                <a:cs typeface="Times New Roman" panose="02020603050405020304" pitchFamily="18" charset="0"/>
              </a:rPr>
              <a:t>Perryridge</a:t>
            </a:r>
            <a:r>
              <a:rPr lang="en-US" altLang="zh-CN" sz="1800" i="1" dirty="0">
                <a:solidFill>
                  <a:srgbClr val="3333FF"/>
                </a:solidFill>
                <a:latin typeface="Comic Sans MS" pitchFamily="66" charset="0"/>
                <a:cs typeface="Times New Roman" panose="02020603050405020304" pitchFamily="18" charset="0"/>
              </a:rPr>
              <a:t>’</a:t>
            </a:r>
            <a:br>
              <a:rPr lang="en-US" altLang="zh-CN" sz="1800" i="1" dirty="0">
                <a:solidFill>
                  <a:srgbClr val="3333FF"/>
                </a:solidFill>
                <a:latin typeface="Comic Sans MS" pitchFamily="66" charset="0"/>
                <a:cs typeface="Times New Roman" panose="02020603050405020304" pitchFamily="18" charset="0"/>
              </a:rPr>
            </a:br>
            <a:r>
              <a:rPr lang="en-US" altLang="zh-CN" sz="1800" i="1" dirty="0">
                <a:solidFill>
                  <a:srgbClr val="3333FF"/>
                </a:solidFill>
                <a:latin typeface="Comic Sans MS" pitchFamily="66" charset="0"/>
                <a:cs typeface="Times New Roman" panose="02020603050405020304" pitchFamily="18" charset="0"/>
              </a:rPr>
              <a:t>	</a:t>
            </a:r>
            <a:r>
              <a:rPr lang="en-US" altLang="zh-CN" sz="1800" b="1" i="1" dirty="0">
                <a:solidFill>
                  <a:srgbClr val="FF0000"/>
                </a:solidFill>
                <a:latin typeface="Comic Sans MS" pitchFamily="66" charset="0"/>
                <a:cs typeface="Times New Roman" panose="02020603050405020304" pitchFamily="18" charset="0"/>
              </a:rPr>
              <a:t>order by</a:t>
            </a:r>
            <a:r>
              <a:rPr lang="en-US" altLang="zh-CN" sz="1800" i="1" dirty="0">
                <a:solidFill>
                  <a:srgbClr val="FF0000"/>
                </a:solidFill>
                <a:latin typeface="Comic Sans MS" pitchFamily="66" charset="0"/>
                <a:cs typeface="Times New Roman" panose="02020603050405020304" pitchFamily="18" charset="0"/>
              </a:rPr>
              <a:t> </a:t>
            </a:r>
            <a:r>
              <a:rPr lang="en-US" altLang="zh-CN" sz="1800" i="1" dirty="0" err="1">
                <a:solidFill>
                  <a:srgbClr val="FF0000"/>
                </a:solidFill>
                <a:latin typeface="Comic Sans MS" pitchFamily="66" charset="0"/>
                <a:cs typeface="Times New Roman" panose="02020603050405020304" pitchFamily="18" charset="0"/>
              </a:rPr>
              <a:t>customer_name</a:t>
            </a:r>
            <a:endParaRPr lang="en-US" altLang="zh-CN" sz="1800" i="1" dirty="0">
              <a:solidFill>
                <a:srgbClr val="FF0000"/>
              </a:solidFill>
              <a:latin typeface="Comic Sans MS" pitchFamily="66" charset="0"/>
              <a:cs typeface="Times New Roman" panose="02020603050405020304" pitchFamily="18" charset="0"/>
            </a:endParaRPr>
          </a:p>
          <a:p>
            <a:r>
              <a:rPr lang="en-US" altLang="zh-CN" sz="2000" dirty="0">
                <a:latin typeface="Comic Sans MS" pitchFamily="66" charset="0"/>
              </a:rPr>
              <a:t>We may specify </a:t>
            </a:r>
            <a:r>
              <a:rPr lang="en-US" altLang="zh-CN" sz="2000" dirty="0">
                <a:solidFill>
                  <a:srgbClr val="FF0000"/>
                </a:solidFill>
                <a:latin typeface="Comic Sans MS" pitchFamily="66" charset="0"/>
              </a:rPr>
              <a:t>desc</a:t>
            </a:r>
            <a:r>
              <a:rPr lang="en-US" altLang="zh-CN" sz="2000" dirty="0">
                <a:latin typeface="Comic Sans MS" pitchFamily="66" charset="0"/>
              </a:rPr>
              <a:t> for descending order or </a:t>
            </a:r>
            <a:r>
              <a:rPr lang="en-US" altLang="zh-CN" sz="2000" dirty="0" err="1">
                <a:solidFill>
                  <a:srgbClr val="FF0000"/>
                </a:solidFill>
                <a:latin typeface="Comic Sans MS" pitchFamily="66" charset="0"/>
              </a:rPr>
              <a:t>asc</a:t>
            </a:r>
            <a:r>
              <a:rPr lang="en-US" altLang="zh-CN" sz="2000" dirty="0">
                <a:latin typeface="Comic Sans MS" pitchFamily="66" charset="0"/>
              </a:rPr>
              <a:t> for ascending order, for each attribute; </a:t>
            </a:r>
            <a:r>
              <a:rPr lang="en-US" altLang="zh-CN" sz="2000" b="1" dirty="0">
                <a:solidFill>
                  <a:srgbClr val="FF0000"/>
                </a:solidFill>
                <a:latin typeface="Comic Sans MS" pitchFamily="66" charset="0"/>
              </a:rPr>
              <a:t>ascending order is the default</a:t>
            </a:r>
            <a:r>
              <a:rPr lang="en-US" altLang="zh-CN" sz="2000" b="1" dirty="0">
                <a:solidFill>
                  <a:srgbClr val="3333FF"/>
                </a:solidFill>
                <a:latin typeface="Comic Sans MS" pitchFamily="66" charset="0"/>
              </a:rPr>
              <a:t>.</a:t>
            </a:r>
          </a:p>
          <a:p>
            <a:pPr marL="0" indent="0">
              <a:spcBef>
                <a:spcPts val="0"/>
              </a:spcBef>
              <a:buNone/>
            </a:pPr>
            <a:r>
              <a:rPr lang="en-US" altLang="zh-CN" sz="2000" dirty="0">
                <a:latin typeface="Comic Sans MS" pitchFamily="66" charset="0"/>
              </a:rPr>
              <a:t>	</a:t>
            </a:r>
            <a:r>
              <a:rPr lang="en-US" altLang="zh-CN" sz="2000" b="1" i="1" dirty="0">
                <a:solidFill>
                  <a:srgbClr val="3333FF"/>
                </a:solidFill>
                <a:latin typeface="Comic Sans MS" pitchFamily="66" charset="0"/>
                <a:cs typeface="Times New Roman" panose="02020603050405020304" pitchFamily="18" charset="0"/>
              </a:rPr>
              <a:t>select</a:t>
            </a:r>
            <a:r>
              <a:rPr lang="en-US" altLang="zh-CN" sz="2000" i="1" dirty="0">
                <a:solidFill>
                  <a:srgbClr val="3333FF"/>
                </a:solidFill>
                <a:latin typeface="Comic Sans MS" pitchFamily="66" charset="0"/>
                <a:cs typeface="Times New Roman" panose="02020603050405020304" pitchFamily="18" charset="0"/>
              </a:rPr>
              <a:t> * </a:t>
            </a:r>
          </a:p>
          <a:p>
            <a:pPr marL="0" indent="0">
              <a:spcBef>
                <a:spcPts val="0"/>
              </a:spcBef>
              <a:buNone/>
            </a:pP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from</a:t>
            </a:r>
            <a:r>
              <a:rPr lang="en-US" altLang="zh-CN" sz="2000" i="1" dirty="0">
                <a:solidFill>
                  <a:srgbClr val="3333FF"/>
                </a:solidFill>
                <a:latin typeface="Comic Sans MS" pitchFamily="66" charset="0"/>
                <a:cs typeface="Times New Roman" panose="02020603050405020304" pitchFamily="18" charset="0"/>
              </a:rPr>
              <a:t>   loan</a:t>
            </a:r>
          </a:p>
          <a:p>
            <a:pPr marL="0" indent="0">
              <a:spcBef>
                <a:spcPts val="0"/>
              </a:spcBef>
              <a:buNone/>
            </a:pP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order by </a:t>
            </a:r>
            <a:r>
              <a:rPr lang="en-US" altLang="zh-CN" sz="2000" i="1" dirty="0">
                <a:solidFill>
                  <a:srgbClr val="3333FF"/>
                </a:solidFill>
                <a:latin typeface="Comic Sans MS" pitchFamily="66" charset="0"/>
                <a:cs typeface="Times New Roman" panose="02020603050405020304" pitchFamily="18" charset="0"/>
              </a:rPr>
              <a:t>amount </a:t>
            </a:r>
            <a:r>
              <a:rPr lang="en-US" altLang="zh-CN" sz="2000" b="1" i="1" dirty="0">
                <a:solidFill>
                  <a:srgbClr val="FF0000"/>
                </a:solidFill>
                <a:latin typeface="Comic Sans MS" pitchFamily="66" charset="0"/>
                <a:cs typeface="Times New Roman" panose="02020603050405020304" pitchFamily="18" charset="0"/>
              </a:rPr>
              <a:t>desc</a:t>
            </a:r>
            <a:r>
              <a:rPr lang="en-US" altLang="zh-CN" sz="2000" i="1" dirty="0">
                <a:solidFill>
                  <a:srgbClr val="3333FF"/>
                </a:solidFill>
                <a:latin typeface="Comic Sans MS" pitchFamily="66" charset="0"/>
                <a:cs typeface="Times New Roman" panose="02020603050405020304" pitchFamily="18" charset="0"/>
              </a:rPr>
              <a:t>, loan-number </a:t>
            </a:r>
            <a:r>
              <a:rPr lang="en-US" altLang="zh-CN" sz="2000" b="1" i="1" dirty="0" err="1">
                <a:solidFill>
                  <a:srgbClr val="FF0000"/>
                </a:solidFill>
                <a:latin typeface="Comic Sans MS" pitchFamily="66" charset="0"/>
                <a:cs typeface="Times New Roman" panose="02020603050405020304" pitchFamily="18" charset="0"/>
              </a:rPr>
              <a:t>asc</a:t>
            </a:r>
            <a:endParaRPr lang="en-US" altLang="zh-CN" sz="2000" b="1" i="1" dirty="0">
              <a:solidFill>
                <a:srgbClr val="FF0000"/>
              </a:solidFill>
              <a:latin typeface="Comic Sans MS" pitchFamily="66" charset="0"/>
              <a:cs typeface="Times New Roman" panose="02020603050405020304" pitchFamily="18" charset="0"/>
            </a:endParaRPr>
          </a:p>
          <a:p>
            <a:endParaRPr lang="zh-CN" altLang="en-US" sz="2000" dirty="0">
              <a:latin typeface="Comic Sans MS" pitchFamily="66" charset="0"/>
            </a:endParaRPr>
          </a:p>
        </p:txBody>
      </p:sp>
    </p:spTree>
    <p:extLst>
      <p:ext uri="{BB962C8B-B14F-4D97-AF65-F5344CB8AC3E}">
        <p14:creationId xmlns:p14="http://schemas.microsoft.com/office/powerpoint/2010/main" val="3267265891"/>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A466FE-B7D5-4989-86C7-CE930B9D1BFC}"/>
              </a:ext>
            </a:extLst>
          </p:cNvPr>
          <p:cNvSpPr>
            <a:spLocks noGrp="1"/>
          </p:cNvSpPr>
          <p:nvPr>
            <p:ph type="title"/>
          </p:nvPr>
        </p:nvSpPr>
        <p:spPr/>
        <p:txBody>
          <a:bodyPr/>
          <a:lstStyle/>
          <a:p>
            <a:pPr algn="ctr"/>
            <a:r>
              <a:rPr lang="en-US" altLang="zh-CN" dirty="0">
                <a:latin typeface="Comic Sans MS" pitchFamily="66" charset="0"/>
              </a:rPr>
              <a:t>Where Clause Predicates </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394BED7C-A4A1-4DC1-ADB5-C78398256F40}"/>
              </a:ext>
            </a:extLst>
          </p:cNvPr>
          <p:cNvSpPr>
            <a:spLocks noGrp="1"/>
          </p:cNvSpPr>
          <p:nvPr>
            <p:ph idx="1"/>
          </p:nvPr>
        </p:nvSpPr>
        <p:spPr>
          <a:xfrm>
            <a:off x="179512" y="669215"/>
            <a:ext cx="8712968" cy="3805070"/>
          </a:xfrm>
        </p:spPr>
        <p:txBody>
          <a:bodyPr/>
          <a:lstStyle/>
          <a:p>
            <a:r>
              <a:rPr lang="en-US" altLang="zh-CN" sz="2000" dirty="0">
                <a:latin typeface="Comic Sans MS" pitchFamily="66" charset="0"/>
              </a:rPr>
              <a:t>SQL includes a </a:t>
            </a:r>
            <a:r>
              <a:rPr lang="en-US" altLang="zh-CN" sz="2000" dirty="0">
                <a:solidFill>
                  <a:srgbClr val="FF0000"/>
                </a:solidFill>
                <a:latin typeface="Comic Sans MS" pitchFamily="66" charset="0"/>
              </a:rPr>
              <a:t>between\not between </a:t>
            </a:r>
            <a:r>
              <a:rPr lang="en-US" altLang="zh-CN" sz="2000" dirty="0">
                <a:latin typeface="Comic Sans MS" pitchFamily="66" charset="0"/>
              </a:rPr>
              <a:t>comparison operator</a:t>
            </a:r>
          </a:p>
          <a:p>
            <a:pPr lvl="1"/>
            <a:r>
              <a:rPr lang="en-US" altLang="zh-CN" sz="1600" dirty="0">
                <a:latin typeface="Comic Sans MS" pitchFamily="66" charset="0"/>
              </a:rPr>
              <a:t>Example: find the names of all instructors with salary between $90,000 and $100,000</a:t>
            </a:r>
          </a:p>
          <a:p>
            <a:pPr marL="0" indent="0">
              <a:spcBef>
                <a:spcPts val="0"/>
              </a:spcBef>
              <a:buNone/>
            </a:pPr>
            <a:r>
              <a:rPr lang="en-US" altLang="zh-CN" sz="2000" dirty="0">
                <a:latin typeface="Comic Sans MS" pitchFamily="66" charset="0"/>
              </a:rPr>
              <a:t>	</a:t>
            </a:r>
            <a:r>
              <a:rPr lang="en-US" altLang="zh-CN" sz="2000" b="1" i="1" dirty="0">
                <a:solidFill>
                  <a:srgbClr val="3333FF"/>
                </a:solidFill>
                <a:latin typeface="Comic Sans MS" pitchFamily="66" charset="0"/>
                <a:cs typeface="Times New Roman" panose="02020603050405020304" pitchFamily="18" charset="0"/>
              </a:rPr>
              <a:t>select</a:t>
            </a:r>
            <a:r>
              <a:rPr lang="en-US" altLang="zh-CN" sz="2000" i="1" dirty="0">
                <a:solidFill>
                  <a:srgbClr val="3333FF"/>
                </a:solidFill>
                <a:latin typeface="Comic Sans MS" pitchFamily="66" charset="0"/>
                <a:cs typeface="Times New Roman" panose="02020603050405020304" pitchFamily="18" charset="0"/>
              </a:rPr>
              <a:t> name</a:t>
            </a:r>
            <a:br>
              <a:rPr lang="en-US" altLang="zh-CN" sz="2000" i="1" dirty="0">
                <a:solidFill>
                  <a:srgbClr val="3333FF"/>
                </a:solidFill>
                <a:latin typeface="Comic Sans MS" pitchFamily="66" charset="0"/>
                <a:cs typeface="Times New Roman" panose="02020603050405020304" pitchFamily="18" charset="0"/>
              </a:rPr>
            </a:b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from</a:t>
            </a:r>
            <a:r>
              <a:rPr lang="en-US" altLang="zh-CN" sz="2000" i="1" dirty="0">
                <a:solidFill>
                  <a:srgbClr val="3333FF"/>
                </a:solidFill>
                <a:latin typeface="Comic Sans MS" pitchFamily="66" charset="0"/>
                <a:cs typeface="Times New Roman" panose="02020603050405020304" pitchFamily="18" charset="0"/>
              </a:rPr>
              <a:t> instructor</a:t>
            </a:r>
            <a:br>
              <a:rPr lang="en-US" altLang="zh-CN" sz="2000" i="1" dirty="0">
                <a:solidFill>
                  <a:srgbClr val="3333FF"/>
                </a:solidFill>
                <a:latin typeface="Comic Sans MS" pitchFamily="66" charset="0"/>
                <a:cs typeface="Times New Roman" panose="02020603050405020304" pitchFamily="18" charset="0"/>
              </a:rPr>
            </a:b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where</a:t>
            </a:r>
            <a:r>
              <a:rPr lang="en-US" altLang="zh-CN" sz="2000" i="1" dirty="0">
                <a:solidFill>
                  <a:srgbClr val="3333FF"/>
                </a:solidFill>
                <a:latin typeface="Comic Sans MS" pitchFamily="66" charset="0"/>
                <a:cs typeface="Times New Roman" panose="02020603050405020304" pitchFamily="18" charset="0"/>
              </a:rPr>
              <a:t> salary </a:t>
            </a:r>
            <a:r>
              <a:rPr lang="en-US" altLang="zh-CN" sz="2000" b="1" i="1" dirty="0">
                <a:solidFill>
                  <a:srgbClr val="3333FF"/>
                </a:solidFill>
                <a:latin typeface="Comic Sans MS" pitchFamily="66" charset="0"/>
                <a:cs typeface="Times New Roman" panose="02020603050405020304" pitchFamily="18" charset="0"/>
              </a:rPr>
              <a:t>between</a:t>
            </a:r>
            <a:r>
              <a:rPr lang="en-US" altLang="zh-CN" sz="2000" i="1" dirty="0">
                <a:solidFill>
                  <a:srgbClr val="3333FF"/>
                </a:solidFill>
                <a:latin typeface="Comic Sans MS" pitchFamily="66" charset="0"/>
                <a:cs typeface="Times New Roman" panose="02020603050405020304" pitchFamily="18" charset="0"/>
              </a:rPr>
              <a:t> 90000 </a:t>
            </a:r>
            <a:r>
              <a:rPr lang="en-US" altLang="zh-CN" sz="2000" b="1" i="1" dirty="0">
                <a:solidFill>
                  <a:srgbClr val="3333FF"/>
                </a:solidFill>
                <a:latin typeface="Comic Sans MS" pitchFamily="66" charset="0"/>
                <a:cs typeface="Times New Roman" panose="02020603050405020304" pitchFamily="18" charset="0"/>
              </a:rPr>
              <a:t>and</a:t>
            </a:r>
            <a:r>
              <a:rPr lang="en-US" altLang="zh-CN" sz="2000" i="1" dirty="0">
                <a:solidFill>
                  <a:srgbClr val="3333FF"/>
                </a:solidFill>
                <a:latin typeface="Comic Sans MS" pitchFamily="66" charset="0"/>
                <a:cs typeface="Times New Roman" panose="02020603050405020304" pitchFamily="18" charset="0"/>
              </a:rPr>
              <a:t> 100000</a:t>
            </a:r>
          </a:p>
          <a:p>
            <a:r>
              <a:rPr lang="en-US" altLang="zh-CN" sz="2000" dirty="0">
                <a:solidFill>
                  <a:srgbClr val="FF0000"/>
                </a:solidFill>
                <a:latin typeface="Comic Sans MS" pitchFamily="66" charset="0"/>
              </a:rPr>
              <a:t>Tuple comparison</a:t>
            </a:r>
          </a:p>
          <a:p>
            <a:pPr marL="0" indent="0">
              <a:buNone/>
            </a:pPr>
            <a:r>
              <a:rPr lang="en-US" altLang="zh-CN" sz="2000" dirty="0">
                <a:latin typeface="Comic Sans MS" pitchFamily="66" charset="0"/>
              </a:rPr>
              <a:t>	</a:t>
            </a:r>
            <a:r>
              <a:rPr lang="en-US" altLang="zh-CN" sz="1800" b="1" i="1" dirty="0">
                <a:solidFill>
                  <a:srgbClr val="3333FF"/>
                </a:solidFill>
                <a:latin typeface="Comic Sans MS" pitchFamily="66" charset="0"/>
                <a:cs typeface="Times New Roman" panose="02020603050405020304" pitchFamily="18" charset="0"/>
              </a:rPr>
              <a:t>select</a:t>
            </a:r>
            <a:r>
              <a:rPr lang="en-US" altLang="zh-CN" sz="1800" i="1" dirty="0">
                <a:solidFill>
                  <a:srgbClr val="3333FF"/>
                </a:solidFill>
                <a:latin typeface="Comic Sans MS" pitchFamily="66" charset="0"/>
                <a:cs typeface="Times New Roman" panose="02020603050405020304" pitchFamily="18" charset="0"/>
              </a:rPr>
              <a:t> name, course_id</a:t>
            </a:r>
            <a:br>
              <a:rPr lang="en-US" altLang="zh-CN" sz="1800" i="1" dirty="0">
                <a:solidFill>
                  <a:srgbClr val="3333FF"/>
                </a:solidFill>
                <a:latin typeface="Comic Sans MS" pitchFamily="66" charset="0"/>
                <a:cs typeface="Times New Roman" panose="02020603050405020304" pitchFamily="18" charset="0"/>
              </a:rPr>
            </a:br>
            <a:r>
              <a:rPr lang="en-US" altLang="zh-CN" sz="1800" i="1" dirty="0">
                <a:solidFill>
                  <a:srgbClr val="3333FF"/>
                </a:solidFill>
                <a:latin typeface="Comic Sans MS" pitchFamily="66" charset="0"/>
                <a:cs typeface="Times New Roman" panose="02020603050405020304" pitchFamily="18" charset="0"/>
              </a:rPr>
              <a:t>	</a:t>
            </a:r>
            <a:r>
              <a:rPr lang="en-US" altLang="zh-CN" sz="1800" b="1" i="1" dirty="0">
                <a:solidFill>
                  <a:srgbClr val="3333FF"/>
                </a:solidFill>
                <a:latin typeface="Comic Sans MS" pitchFamily="66" charset="0"/>
                <a:cs typeface="Times New Roman" panose="02020603050405020304" pitchFamily="18" charset="0"/>
              </a:rPr>
              <a:t>from</a:t>
            </a:r>
            <a:r>
              <a:rPr lang="en-US" altLang="zh-CN" sz="1800" i="1" dirty="0">
                <a:solidFill>
                  <a:srgbClr val="3333FF"/>
                </a:solidFill>
                <a:latin typeface="Comic Sans MS" pitchFamily="66" charset="0"/>
                <a:cs typeface="Times New Roman" panose="02020603050405020304" pitchFamily="18" charset="0"/>
              </a:rPr>
              <a:t>   instructor, teaches</a:t>
            </a:r>
            <a:br>
              <a:rPr lang="en-US" altLang="zh-CN" sz="1800" i="1" dirty="0">
                <a:solidFill>
                  <a:srgbClr val="3333FF"/>
                </a:solidFill>
                <a:latin typeface="Comic Sans MS" pitchFamily="66" charset="0"/>
                <a:cs typeface="Times New Roman" panose="02020603050405020304" pitchFamily="18" charset="0"/>
              </a:rPr>
            </a:br>
            <a:r>
              <a:rPr lang="en-US" altLang="zh-CN" sz="1800" i="1" dirty="0">
                <a:solidFill>
                  <a:srgbClr val="3333FF"/>
                </a:solidFill>
                <a:latin typeface="Comic Sans MS" pitchFamily="66" charset="0"/>
                <a:cs typeface="Times New Roman" panose="02020603050405020304" pitchFamily="18" charset="0"/>
              </a:rPr>
              <a:t>	</a:t>
            </a:r>
            <a:r>
              <a:rPr lang="en-US" altLang="zh-CN" sz="1800" b="1" i="1" dirty="0">
                <a:solidFill>
                  <a:srgbClr val="3333FF"/>
                </a:solidFill>
                <a:latin typeface="Comic Sans MS" pitchFamily="66" charset="0"/>
                <a:cs typeface="Times New Roman" panose="02020603050405020304" pitchFamily="18" charset="0"/>
              </a:rPr>
              <a:t>where</a:t>
            </a:r>
            <a:r>
              <a:rPr lang="en-US" altLang="zh-CN" sz="1800" i="1" dirty="0">
                <a:solidFill>
                  <a:srgbClr val="3333FF"/>
                </a:solidFill>
                <a:latin typeface="Comic Sans MS" pitchFamily="66" charset="0"/>
                <a:cs typeface="Times New Roman" panose="02020603050405020304" pitchFamily="18" charset="0"/>
              </a:rPr>
              <a:t> (instructor.ID, </a:t>
            </a:r>
            <a:r>
              <a:rPr lang="en-US" altLang="zh-CN" sz="1800" i="1" dirty="0" err="1">
                <a:solidFill>
                  <a:srgbClr val="3333FF"/>
                </a:solidFill>
                <a:latin typeface="Comic Sans MS" pitchFamily="66" charset="0"/>
                <a:cs typeface="Times New Roman" panose="02020603050405020304" pitchFamily="18" charset="0"/>
              </a:rPr>
              <a:t>dept_name</a:t>
            </a:r>
            <a:r>
              <a:rPr lang="en-US" altLang="zh-CN" sz="1800" i="1" dirty="0">
                <a:solidFill>
                  <a:srgbClr val="3333FF"/>
                </a:solidFill>
                <a:latin typeface="Comic Sans MS" pitchFamily="66" charset="0"/>
                <a:cs typeface="Times New Roman" panose="02020603050405020304" pitchFamily="18" charset="0"/>
              </a:rPr>
              <a:t>) = (teaches.ID, ’Biology’);</a:t>
            </a:r>
            <a:endParaRPr lang="en-US" altLang="zh-CN" sz="2000" i="1" dirty="0">
              <a:solidFill>
                <a:srgbClr val="3333FF"/>
              </a:solidFill>
              <a:latin typeface="Comic Sans MS" pitchFamily="66" charset="0"/>
              <a:cs typeface="Times New Roman" panose="02020603050405020304" pitchFamily="18" charset="0"/>
            </a:endParaRPr>
          </a:p>
          <a:p>
            <a:pPr marL="0" indent="0">
              <a:spcBef>
                <a:spcPts val="0"/>
              </a:spcBef>
              <a:buNone/>
            </a:pPr>
            <a:r>
              <a:rPr lang="en-US" altLang="zh-CN" sz="2000" dirty="0">
                <a:latin typeface="Comic Sans MS" pitchFamily="66" charset="0"/>
              </a:rPr>
              <a:t>	</a:t>
            </a:r>
          </a:p>
          <a:p>
            <a:pPr marL="0" indent="0">
              <a:spcBef>
                <a:spcPts val="0"/>
              </a:spcBef>
              <a:buNone/>
            </a:pPr>
            <a:r>
              <a:rPr lang="en-US" altLang="zh-CN" sz="2000" i="1" dirty="0">
                <a:latin typeface="Comic Sans MS" pitchFamily="66" charset="0"/>
                <a:cs typeface="Times New Roman" panose="02020603050405020304" pitchFamily="18" charset="0"/>
              </a:rPr>
              <a:t>	</a:t>
            </a:r>
            <a:r>
              <a:rPr lang="en-US" altLang="zh-CN" sz="1800" b="1" i="1" dirty="0">
                <a:solidFill>
                  <a:srgbClr val="3333FF"/>
                </a:solidFill>
                <a:latin typeface="Comic Sans MS" pitchFamily="66" charset="0"/>
                <a:cs typeface="Times New Roman" panose="02020603050405020304" pitchFamily="18" charset="0"/>
              </a:rPr>
              <a:t>select</a:t>
            </a:r>
            <a:r>
              <a:rPr lang="en-US" altLang="zh-CN" sz="1800" i="1" dirty="0">
                <a:solidFill>
                  <a:srgbClr val="3333FF"/>
                </a:solidFill>
                <a:latin typeface="Comic Sans MS" pitchFamily="66" charset="0"/>
                <a:cs typeface="Times New Roman" panose="02020603050405020304" pitchFamily="18" charset="0"/>
              </a:rPr>
              <a:t> name, course_id</a:t>
            </a:r>
          </a:p>
          <a:p>
            <a:pPr marL="0" indent="0">
              <a:spcBef>
                <a:spcPts val="0"/>
              </a:spcBef>
              <a:buNone/>
            </a:pPr>
            <a:r>
              <a:rPr lang="en-US" altLang="zh-CN" sz="1800" i="1" dirty="0">
                <a:solidFill>
                  <a:srgbClr val="3333FF"/>
                </a:solidFill>
                <a:latin typeface="Comic Sans MS" pitchFamily="66" charset="0"/>
                <a:cs typeface="Times New Roman" panose="02020603050405020304" pitchFamily="18" charset="0"/>
              </a:rPr>
              <a:t>	</a:t>
            </a:r>
            <a:r>
              <a:rPr lang="en-US" altLang="zh-CN" sz="1800" b="1" i="1" dirty="0">
                <a:solidFill>
                  <a:srgbClr val="3333FF"/>
                </a:solidFill>
                <a:latin typeface="Comic Sans MS" pitchFamily="66" charset="0"/>
                <a:cs typeface="Times New Roman" panose="02020603050405020304" pitchFamily="18" charset="0"/>
              </a:rPr>
              <a:t>from</a:t>
            </a:r>
            <a:r>
              <a:rPr lang="en-US" altLang="zh-CN" sz="1800" i="1" dirty="0">
                <a:solidFill>
                  <a:srgbClr val="3333FF"/>
                </a:solidFill>
                <a:latin typeface="Comic Sans MS" pitchFamily="66" charset="0"/>
                <a:cs typeface="Times New Roman" panose="02020603050405020304" pitchFamily="18" charset="0"/>
              </a:rPr>
              <a:t>   instructor, teaches</a:t>
            </a:r>
          </a:p>
          <a:p>
            <a:pPr marL="0" indent="0">
              <a:spcBef>
                <a:spcPts val="0"/>
              </a:spcBef>
              <a:buNone/>
            </a:pPr>
            <a:r>
              <a:rPr lang="en-US" altLang="zh-CN" sz="1800" i="1" dirty="0">
                <a:solidFill>
                  <a:srgbClr val="3333FF"/>
                </a:solidFill>
                <a:latin typeface="Comic Sans MS" pitchFamily="66" charset="0"/>
                <a:cs typeface="Times New Roman" panose="02020603050405020304" pitchFamily="18" charset="0"/>
              </a:rPr>
              <a:t>	</a:t>
            </a:r>
            <a:r>
              <a:rPr lang="en-US" altLang="zh-CN" sz="1800" b="1" i="1" dirty="0">
                <a:solidFill>
                  <a:srgbClr val="3333FF"/>
                </a:solidFill>
                <a:latin typeface="Comic Sans MS" pitchFamily="66" charset="0"/>
                <a:cs typeface="Times New Roman" panose="02020603050405020304" pitchFamily="18" charset="0"/>
              </a:rPr>
              <a:t>where</a:t>
            </a:r>
            <a:r>
              <a:rPr lang="en-US" altLang="zh-CN" sz="1800" i="1" dirty="0">
                <a:solidFill>
                  <a:srgbClr val="3333FF"/>
                </a:solidFill>
                <a:latin typeface="Comic Sans MS" pitchFamily="66" charset="0"/>
                <a:cs typeface="Times New Roman" panose="02020603050405020304" pitchFamily="18" charset="0"/>
              </a:rPr>
              <a:t> instructor.ID=teaches.ID </a:t>
            </a:r>
            <a:r>
              <a:rPr lang="en-US" altLang="zh-CN" sz="1800" b="1" i="1" dirty="0">
                <a:solidFill>
                  <a:srgbClr val="3333FF"/>
                </a:solidFill>
                <a:latin typeface="Comic Sans MS" pitchFamily="66" charset="0"/>
                <a:cs typeface="Times New Roman" panose="02020603050405020304" pitchFamily="18" charset="0"/>
              </a:rPr>
              <a:t>and</a:t>
            </a:r>
            <a:r>
              <a:rPr lang="en-US" altLang="zh-CN" sz="1800" i="1" dirty="0">
                <a:solidFill>
                  <a:srgbClr val="3333FF"/>
                </a:solidFill>
                <a:latin typeface="Comic Sans MS" pitchFamily="66" charset="0"/>
                <a:cs typeface="Times New Roman" panose="02020603050405020304" pitchFamily="18" charset="0"/>
              </a:rPr>
              <a:t> </a:t>
            </a:r>
            <a:r>
              <a:rPr lang="en-US" altLang="zh-CN" sz="1800" i="1" dirty="0" err="1">
                <a:solidFill>
                  <a:srgbClr val="3333FF"/>
                </a:solidFill>
                <a:latin typeface="Comic Sans MS" pitchFamily="66" charset="0"/>
                <a:cs typeface="Times New Roman" panose="02020603050405020304" pitchFamily="18" charset="0"/>
              </a:rPr>
              <a:t>dept_name</a:t>
            </a:r>
            <a:r>
              <a:rPr lang="en-US" altLang="zh-CN" sz="1800" i="1" dirty="0">
                <a:solidFill>
                  <a:srgbClr val="3333FF"/>
                </a:solidFill>
                <a:latin typeface="Comic Sans MS" pitchFamily="66" charset="0"/>
                <a:cs typeface="Times New Roman" panose="02020603050405020304" pitchFamily="18" charset="0"/>
              </a:rPr>
              <a:t>=‘Biology’</a:t>
            </a:r>
            <a:endParaRPr lang="zh-CN" altLang="en-US" sz="1800" i="1" dirty="0">
              <a:solidFill>
                <a:srgbClr val="3333FF"/>
              </a:solidFill>
              <a:latin typeface="Comic Sans MS" pitchFamily="66" charset="0"/>
              <a:cs typeface="Times New Roman" panose="02020603050405020304" pitchFamily="18" charset="0"/>
            </a:endParaRPr>
          </a:p>
        </p:txBody>
      </p:sp>
      <p:sp>
        <p:nvSpPr>
          <p:cNvPr id="5" name="TextBox 7">
            <a:extLst>
              <a:ext uri="{FF2B5EF4-FFF2-40B4-BE49-F238E27FC236}">
                <a16:creationId xmlns:a16="http://schemas.microsoft.com/office/drawing/2014/main" id="{B000DAE2-97DD-4B66-A09D-D02097F5A8D2}"/>
              </a:ext>
            </a:extLst>
          </p:cNvPr>
          <p:cNvSpPr txBox="1">
            <a:spLocks noChangeArrowheads="1"/>
          </p:cNvSpPr>
          <p:nvPr/>
        </p:nvSpPr>
        <p:spPr bwMode="auto">
          <a:xfrm>
            <a:off x="352252" y="3446538"/>
            <a:ext cx="66717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defTabSz="685800" eaLnBrk="0" hangingPunct="0">
              <a:spcBef>
                <a:spcPct val="0"/>
              </a:spcBef>
              <a:buClrTx/>
              <a:buSzTx/>
              <a:buNone/>
            </a:pPr>
            <a:r>
              <a:rPr kumimoji="0" lang="zh-CN" altLang="en-US" sz="1500" b="1" dirty="0">
                <a:solidFill>
                  <a:srgbClr val="FF0000"/>
                </a:solidFill>
                <a:latin typeface="微软雅黑" pitchFamily="34" charset="-122"/>
                <a:ea typeface="微软雅黑" pitchFamily="34" charset="-122"/>
              </a:rPr>
              <a:t>等价</a:t>
            </a:r>
          </a:p>
        </p:txBody>
      </p:sp>
      <p:cxnSp>
        <p:nvCxnSpPr>
          <p:cNvPr id="6" name="直接箭头连接符 5">
            <a:extLst>
              <a:ext uri="{FF2B5EF4-FFF2-40B4-BE49-F238E27FC236}">
                <a16:creationId xmlns:a16="http://schemas.microsoft.com/office/drawing/2014/main" id="{9E55AA84-11CB-435E-A895-5EFD3CDD2C57}"/>
              </a:ext>
            </a:extLst>
          </p:cNvPr>
          <p:cNvCxnSpPr/>
          <p:nvPr/>
        </p:nvCxnSpPr>
        <p:spPr bwMode="auto">
          <a:xfrm rot="5400000">
            <a:off x="805707" y="3232324"/>
            <a:ext cx="226219" cy="201215"/>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7" name="直接箭头连接符 6">
            <a:extLst>
              <a:ext uri="{FF2B5EF4-FFF2-40B4-BE49-F238E27FC236}">
                <a16:creationId xmlns:a16="http://schemas.microsoft.com/office/drawing/2014/main" id="{733CE6E2-3CAD-421F-A2F3-EC9D8A185DAF}"/>
              </a:ext>
            </a:extLst>
          </p:cNvPr>
          <p:cNvCxnSpPr>
            <a:cxnSpLocks/>
          </p:cNvCxnSpPr>
          <p:nvPr/>
        </p:nvCxnSpPr>
        <p:spPr bwMode="auto">
          <a:xfrm flipH="1" flipV="1">
            <a:off x="759866" y="3821876"/>
            <a:ext cx="259558" cy="200443"/>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783894652"/>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0032E3-25BE-4909-ACDF-A2EA3E3C385B}"/>
              </a:ext>
            </a:extLst>
          </p:cNvPr>
          <p:cNvSpPr>
            <a:spLocks noGrp="1"/>
          </p:cNvSpPr>
          <p:nvPr>
            <p:ph type="title"/>
          </p:nvPr>
        </p:nvSpPr>
        <p:spPr/>
        <p:txBody>
          <a:bodyPr/>
          <a:lstStyle/>
          <a:p>
            <a:pPr algn="ctr"/>
            <a:r>
              <a:rPr lang="en-US" altLang="zh-CN" dirty="0">
                <a:latin typeface="Comic Sans MS" pitchFamily="66" charset="0"/>
              </a:rPr>
              <a:t>Outline</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C7C174B6-1160-43B9-A78E-20AD88C3C7F2}"/>
              </a:ext>
            </a:extLst>
          </p:cNvPr>
          <p:cNvSpPr>
            <a:spLocks noGrp="1"/>
          </p:cNvSpPr>
          <p:nvPr>
            <p:ph idx="1"/>
          </p:nvPr>
        </p:nvSpPr>
        <p:spPr>
          <a:xfrm>
            <a:off x="287524" y="771550"/>
            <a:ext cx="8568952" cy="3805070"/>
          </a:xfrm>
        </p:spPr>
        <p:txBody>
          <a:bodyPr/>
          <a:lstStyle/>
          <a:p>
            <a:r>
              <a:rPr lang="en-US" altLang="zh-CN">
                <a:latin typeface="Comic Sans MS" pitchFamily="66" charset="0"/>
              </a:rPr>
              <a:t>Overview </a:t>
            </a:r>
            <a:r>
              <a:rPr lang="en-US" altLang="zh-CN" dirty="0">
                <a:latin typeface="Comic Sans MS" pitchFamily="66" charset="0"/>
              </a:rPr>
              <a:t>of the SQL</a:t>
            </a:r>
          </a:p>
          <a:p>
            <a:r>
              <a:rPr lang="en-US" altLang="zh-CN">
                <a:latin typeface="Comic Sans MS" pitchFamily="66" charset="0"/>
              </a:rPr>
              <a:t>SQL </a:t>
            </a:r>
            <a:r>
              <a:rPr lang="en-US" altLang="zh-CN" dirty="0">
                <a:latin typeface="Comic Sans MS" pitchFamily="66" charset="0"/>
              </a:rPr>
              <a:t>Data Definition</a:t>
            </a:r>
          </a:p>
          <a:p>
            <a:r>
              <a:rPr lang="en-US" altLang="zh-CN">
                <a:latin typeface="Comic Sans MS" pitchFamily="66" charset="0"/>
              </a:rPr>
              <a:t>Basic </a:t>
            </a:r>
            <a:r>
              <a:rPr lang="en-US" altLang="zh-CN" dirty="0">
                <a:latin typeface="Comic Sans MS" pitchFamily="66" charset="0"/>
              </a:rPr>
              <a:t>Structure of SQL Queries</a:t>
            </a:r>
          </a:p>
          <a:p>
            <a:r>
              <a:rPr lang="en-US" altLang="zh-CN">
                <a:latin typeface="Comic Sans MS" pitchFamily="66" charset="0"/>
              </a:rPr>
              <a:t>Additional </a:t>
            </a:r>
            <a:r>
              <a:rPr lang="en-US" altLang="zh-CN" dirty="0">
                <a:latin typeface="Comic Sans MS" pitchFamily="66" charset="0"/>
              </a:rPr>
              <a:t>Basic Operations </a:t>
            </a:r>
          </a:p>
          <a:p>
            <a:pPr marL="0" indent="0">
              <a:buNone/>
            </a:pPr>
            <a:r>
              <a:rPr lang="zh-CN" altLang="en-US" b="1">
                <a:solidFill>
                  <a:srgbClr val="FF0000"/>
                </a:solidFill>
                <a:latin typeface="Comic Sans MS" pitchFamily="66" charset="0"/>
                <a:ea typeface="华文中宋" pitchFamily="2" charset="-122"/>
                <a:sym typeface="Wingdings" pitchFamily="2" charset="2"/>
              </a:rPr>
              <a:t> </a:t>
            </a:r>
            <a:r>
              <a:rPr lang="en-US" altLang="zh-CN" b="1">
                <a:solidFill>
                  <a:srgbClr val="FF0000"/>
                </a:solidFill>
                <a:latin typeface="Comic Sans MS" pitchFamily="66" charset="0"/>
              </a:rPr>
              <a:t>Set </a:t>
            </a:r>
            <a:r>
              <a:rPr lang="en-US" altLang="zh-CN" b="1" dirty="0">
                <a:solidFill>
                  <a:srgbClr val="FF0000"/>
                </a:solidFill>
                <a:latin typeface="Comic Sans MS" pitchFamily="66" charset="0"/>
              </a:rPr>
              <a:t>Operations</a:t>
            </a:r>
          </a:p>
          <a:p>
            <a:r>
              <a:rPr lang="en-US" altLang="zh-CN">
                <a:latin typeface="Comic Sans MS" pitchFamily="66" charset="0"/>
              </a:rPr>
              <a:t>Null </a:t>
            </a:r>
            <a:r>
              <a:rPr lang="en-US" altLang="zh-CN" dirty="0">
                <a:latin typeface="Comic Sans MS" pitchFamily="66" charset="0"/>
              </a:rPr>
              <a:t>Values</a:t>
            </a:r>
          </a:p>
          <a:p>
            <a:r>
              <a:rPr lang="en-US" altLang="zh-CN">
                <a:latin typeface="Comic Sans MS" pitchFamily="66" charset="0"/>
              </a:rPr>
              <a:t>Aggregate </a:t>
            </a:r>
            <a:r>
              <a:rPr lang="en-US" altLang="zh-CN" dirty="0">
                <a:latin typeface="Comic Sans MS" pitchFamily="66" charset="0"/>
              </a:rPr>
              <a:t>Functions</a:t>
            </a:r>
          </a:p>
          <a:p>
            <a:r>
              <a:rPr lang="en-US" altLang="zh-CN">
                <a:latin typeface="Comic Sans MS" pitchFamily="66" charset="0"/>
              </a:rPr>
              <a:t>Nested </a:t>
            </a:r>
            <a:r>
              <a:rPr lang="en-US" altLang="zh-CN" dirty="0">
                <a:latin typeface="Comic Sans MS" pitchFamily="66" charset="0"/>
              </a:rPr>
              <a:t>Subqueries</a:t>
            </a:r>
          </a:p>
          <a:p>
            <a:r>
              <a:rPr lang="en-US" altLang="zh-CN">
                <a:latin typeface="Comic Sans MS" pitchFamily="66" charset="0"/>
              </a:rPr>
              <a:t>Modification </a:t>
            </a:r>
            <a:r>
              <a:rPr lang="en-US" altLang="zh-CN" dirty="0">
                <a:latin typeface="Comic Sans MS" pitchFamily="66" charset="0"/>
              </a:rPr>
              <a:t>of the Database</a:t>
            </a:r>
          </a:p>
          <a:p>
            <a:endParaRPr lang="zh-CN" altLang="en-US" b="1" dirty="0">
              <a:latin typeface="Comic Sans MS" pitchFamily="66" charset="0"/>
            </a:endParaRPr>
          </a:p>
        </p:txBody>
      </p:sp>
    </p:spTree>
    <p:extLst>
      <p:ext uri="{BB962C8B-B14F-4D97-AF65-F5344CB8AC3E}">
        <p14:creationId xmlns:p14="http://schemas.microsoft.com/office/powerpoint/2010/main" val="5113615"/>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749E56-650D-4E19-987F-BA3BC79A8486}"/>
              </a:ext>
            </a:extLst>
          </p:cNvPr>
          <p:cNvSpPr>
            <a:spLocks noGrp="1"/>
          </p:cNvSpPr>
          <p:nvPr>
            <p:ph type="title"/>
          </p:nvPr>
        </p:nvSpPr>
        <p:spPr/>
        <p:txBody>
          <a:bodyPr/>
          <a:lstStyle/>
          <a:p>
            <a:pPr algn="ctr"/>
            <a:r>
              <a:rPr lang="en-US" altLang="zh-CN" dirty="0">
                <a:latin typeface="Comic Sans MS" pitchFamily="66" charset="0"/>
              </a:rPr>
              <a:t>Set Operations</a:t>
            </a:r>
            <a:endParaRPr lang="zh-CN" altLang="en-US" dirty="0">
              <a:latin typeface="Comic Sans MS" pitchFamily="66"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B04EDA6-A92A-4AA1-87E2-0BFD335C0168}"/>
                  </a:ext>
                </a:extLst>
              </p:cNvPr>
              <p:cNvSpPr>
                <a:spLocks noGrp="1"/>
              </p:cNvSpPr>
              <p:nvPr>
                <p:ph idx="1"/>
              </p:nvPr>
            </p:nvSpPr>
            <p:spPr>
              <a:xfrm>
                <a:off x="251520" y="789553"/>
                <a:ext cx="8712968" cy="3805070"/>
              </a:xfrm>
            </p:spPr>
            <p:txBody>
              <a:bodyPr/>
              <a:lstStyle/>
              <a:p>
                <a:pPr>
                  <a:spcBef>
                    <a:spcPts val="1200"/>
                  </a:spcBef>
                </a:pPr>
                <a:r>
                  <a:rPr lang="en-US" altLang="zh-CN" sz="2000" dirty="0">
                    <a:latin typeface="Comic Sans MS" pitchFamily="66" charset="0"/>
                  </a:rPr>
                  <a:t>The set operations </a:t>
                </a:r>
                <a:r>
                  <a:rPr lang="en-US" altLang="zh-CN" sz="2000" dirty="0">
                    <a:solidFill>
                      <a:srgbClr val="FF0000"/>
                    </a:solidFill>
                    <a:latin typeface="Comic Sans MS" pitchFamily="66" charset="0"/>
                  </a:rPr>
                  <a:t>union, intersect</a:t>
                </a:r>
                <a:r>
                  <a:rPr lang="en-US" altLang="zh-CN" sz="2000" dirty="0">
                    <a:latin typeface="Comic Sans MS" pitchFamily="66" charset="0"/>
                  </a:rPr>
                  <a:t>, and </a:t>
                </a:r>
                <a:r>
                  <a:rPr lang="en-US" altLang="zh-CN" sz="2000" dirty="0">
                    <a:solidFill>
                      <a:srgbClr val="FF0000"/>
                    </a:solidFill>
                    <a:latin typeface="Comic Sans MS" pitchFamily="66" charset="0"/>
                  </a:rPr>
                  <a:t>except</a:t>
                </a:r>
                <a:r>
                  <a:rPr lang="en-US" altLang="zh-CN" sz="2000" dirty="0">
                    <a:latin typeface="Comic Sans MS" pitchFamily="66" charset="0"/>
                  </a:rPr>
                  <a:t> operate on relations and correspond to the relational algebra operations </a:t>
                </a:r>
                <a14:m>
                  <m:oMath xmlns:m="http://schemas.openxmlformats.org/officeDocument/2006/math">
                    <m:r>
                      <a:rPr lang="en-US" altLang="zh-CN" sz="2000" b="1" i="1" smtClean="0">
                        <a:solidFill>
                          <a:srgbClr val="FF0000"/>
                        </a:solidFill>
                        <a:latin typeface="Cambria Math" panose="02040503050406030204" pitchFamily="18" charset="0"/>
                        <a:ea typeface="Cambria Math" panose="02040503050406030204" pitchFamily="18" charset="0"/>
                      </a:rPr>
                      <m:t>∪</m:t>
                    </m:r>
                  </m:oMath>
                </a14:m>
                <a:r>
                  <a:rPr lang="en-US" altLang="zh-CN" sz="2000" b="1" dirty="0">
                    <a:solidFill>
                      <a:srgbClr val="FF0000"/>
                    </a:solidFill>
                    <a:latin typeface="Comic Sans MS" pitchFamily="66" charset="0"/>
                  </a:rPr>
                  <a:t>, </a:t>
                </a:r>
                <a14:m>
                  <m:oMath xmlns:m="http://schemas.openxmlformats.org/officeDocument/2006/math">
                    <m:r>
                      <a:rPr lang="en-US" altLang="zh-CN" sz="2000" b="1" i="1" smtClean="0">
                        <a:solidFill>
                          <a:srgbClr val="FF0000"/>
                        </a:solidFill>
                        <a:latin typeface="Cambria Math" panose="02040503050406030204" pitchFamily="18" charset="0"/>
                        <a:ea typeface="Cambria Math" panose="02040503050406030204" pitchFamily="18" charset="0"/>
                      </a:rPr>
                      <m:t>∩</m:t>
                    </m:r>
                  </m:oMath>
                </a14:m>
                <a:r>
                  <a:rPr lang="en-US" altLang="zh-CN" sz="2000" b="1" dirty="0">
                    <a:solidFill>
                      <a:srgbClr val="FF0000"/>
                    </a:solidFill>
                    <a:latin typeface="Comic Sans MS" pitchFamily="66" charset="0"/>
                  </a:rPr>
                  <a:t>, </a:t>
                </a:r>
                <a14:m>
                  <m:oMath xmlns:m="http://schemas.openxmlformats.org/officeDocument/2006/math">
                    <m:r>
                      <a:rPr lang="en-US" altLang="zh-CN" sz="2000" b="1" i="1" smtClean="0">
                        <a:solidFill>
                          <a:srgbClr val="FF0000"/>
                        </a:solidFill>
                        <a:latin typeface="Cambria Math" panose="02040503050406030204" pitchFamily="18" charset="0"/>
                        <a:ea typeface="Cambria Math" panose="02040503050406030204" pitchFamily="18" charset="0"/>
                      </a:rPr>
                      <m:t>−</m:t>
                    </m:r>
                  </m:oMath>
                </a14:m>
                <a:endParaRPr lang="en-US" altLang="zh-CN" sz="2000" b="1" dirty="0">
                  <a:solidFill>
                    <a:srgbClr val="FF0000"/>
                  </a:solidFill>
                  <a:latin typeface="Comic Sans MS" pitchFamily="66" charset="0"/>
                </a:endParaRPr>
              </a:p>
              <a:p>
                <a:pPr>
                  <a:spcBef>
                    <a:spcPts val="1200"/>
                  </a:spcBef>
                </a:pPr>
                <a:r>
                  <a:rPr lang="en-US" altLang="zh-CN" sz="2000" dirty="0">
                    <a:latin typeface="Comic Sans MS" pitchFamily="66" charset="0"/>
                  </a:rPr>
                  <a:t>Each of the above operations </a:t>
                </a:r>
                <a:r>
                  <a:rPr lang="en-US" altLang="zh-CN" sz="2000" dirty="0">
                    <a:solidFill>
                      <a:srgbClr val="3333FF"/>
                    </a:solidFill>
                    <a:latin typeface="Comic Sans MS" pitchFamily="66" charset="0"/>
                  </a:rPr>
                  <a:t>automatically eliminates duplicates</a:t>
                </a:r>
              </a:p>
              <a:p>
                <a:pPr>
                  <a:spcBef>
                    <a:spcPts val="1200"/>
                  </a:spcBef>
                </a:pPr>
                <a:r>
                  <a:rPr lang="en-US" altLang="zh-CN" sz="2000" dirty="0">
                    <a:solidFill>
                      <a:srgbClr val="3333FF"/>
                    </a:solidFill>
                    <a:latin typeface="Comic Sans MS" pitchFamily="66" charset="0"/>
                  </a:rPr>
                  <a:t>To retain all duplicates </a:t>
                </a:r>
                <a:r>
                  <a:rPr lang="en-US" altLang="zh-CN" sz="2000" dirty="0">
                    <a:latin typeface="Comic Sans MS" pitchFamily="66" charset="0"/>
                  </a:rPr>
                  <a:t>use the corresponding multiset versions </a:t>
                </a:r>
                <a:r>
                  <a:rPr lang="en-US" altLang="zh-CN" sz="2000" dirty="0">
                    <a:solidFill>
                      <a:srgbClr val="FF0000"/>
                    </a:solidFill>
                    <a:latin typeface="Comic Sans MS" pitchFamily="66" charset="0"/>
                  </a:rPr>
                  <a:t>union all, intersect all </a:t>
                </a:r>
                <a:r>
                  <a:rPr lang="en-US" altLang="zh-CN" sz="2000" dirty="0">
                    <a:latin typeface="Comic Sans MS" pitchFamily="66" charset="0"/>
                  </a:rPr>
                  <a:t>and </a:t>
                </a:r>
                <a:r>
                  <a:rPr lang="en-US" altLang="zh-CN" sz="2000" dirty="0">
                    <a:solidFill>
                      <a:srgbClr val="FF0000"/>
                    </a:solidFill>
                    <a:latin typeface="Comic Sans MS" pitchFamily="66" charset="0"/>
                  </a:rPr>
                  <a:t>except all</a:t>
                </a:r>
              </a:p>
              <a:p>
                <a:pPr lvl="1">
                  <a:spcBef>
                    <a:spcPts val="1200"/>
                  </a:spcBef>
                </a:pPr>
                <a:r>
                  <a:rPr lang="en-US" altLang="zh-CN" sz="1800" dirty="0">
                    <a:latin typeface="Comic Sans MS" pitchFamily="66" charset="0"/>
                  </a:rPr>
                  <a:t>Suppose a tuple occurs </a:t>
                </a:r>
                <a14:m>
                  <m:oMath xmlns:m="http://schemas.openxmlformats.org/officeDocument/2006/math">
                    <m:r>
                      <a:rPr lang="en-US" altLang="zh-CN" sz="1800" b="1" i="1" smtClean="0">
                        <a:solidFill>
                          <a:srgbClr val="3333FF"/>
                        </a:solidFill>
                        <a:latin typeface="Cambria Math" panose="02040503050406030204" pitchFamily="18" charset="0"/>
                      </a:rPr>
                      <m:t>𝒎</m:t>
                    </m:r>
                  </m:oMath>
                </a14:m>
                <a:r>
                  <a:rPr lang="en-US" altLang="zh-CN" sz="1800" dirty="0">
                    <a:latin typeface="Comic Sans MS" pitchFamily="66" charset="0"/>
                  </a:rPr>
                  <a:t> times in </a:t>
                </a:r>
                <a14:m>
                  <m:oMath xmlns:m="http://schemas.openxmlformats.org/officeDocument/2006/math">
                    <m:r>
                      <a:rPr lang="en-US" altLang="zh-CN" sz="1800" b="1" i="1" smtClean="0">
                        <a:solidFill>
                          <a:srgbClr val="3333FF"/>
                        </a:solidFill>
                        <a:latin typeface="Cambria Math" panose="02040503050406030204" pitchFamily="18" charset="0"/>
                      </a:rPr>
                      <m:t>𝒓</m:t>
                    </m:r>
                  </m:oMath>
                </a14:m>
                <a:r>
                  <a:rPr lang="en-US" altLang="zh-CN" sz="1800" dirty="0">
                    <a:latin typeface="Comic Sans MS" pitchFamily="66" charset="0"/>
                  </a:rPr>
                  <a:t> and </a:t>
                </a:r>
                <a14:m>
                  <m:oMath xmlns:m="http://schemas.openxmlformats.org/officeDocument/2006/math">
                    <m:r>
                      <a:rPr lang="en-US" altLang="zh-CN" sz="1800" b="1" i="1" smtClean="0">
                        <a:solidFill>
                          <a:srgbClr val="3333FF"/>
                        </a:solidFill>
                        <a:latin typeface="Cambria Math" panose="02040503050406030204" pitchFamily="18" charset="0"/>
                      </a:rPr>
                      <m:t>𝒏</m:t>
                    </m:r>
                  </m:oMath>
                </a14:m>
                <a:r>
                  <a:rPr lang="en-US" altLang="zh-CN" sz="1800" dirty="0">
                    <a:latin typeface="Comic Sans MS" pitchFamily="66" charset="0"/>
                  </a:rPr>
                  <a:t> times in </a:t>
                </a:r>
                <a14:m>
                  <m:oMath xmlns:m="http://schemas.openxmlformats.org/officeDocument/2006/math">
                    <m:r>
                      <a:rPr lang="en-US" altLang="zh-CN" sz="1800" b="1" i="1" smtClean="0">
                        <a:solidFill>
                          <a:srgbClr val="3333FF"/>
                        </a:solidFill>
                        <a:latin typeface="Cambria Math" panose="02040503050406030204" pitchFamily="18" charset="0"/>
                      </a:rPr>
                      <m:t>𝒔</m:t>
                    </m:r>
                  </m:oMath>
                </a14:m>
                <a:r>
                  <a:rPr lang="en-US" altLang="zh-CN" sz="1800" dirty="0">
                    <a:latin typeface="Comic Sans MS" pitchFamily="66" charset="0"/>
                  </a:rPr>
                  <a:t>, then, it occurs:</a:t>
                </a:r>
              </a:p>
              <a:p>
                <a:pPr lvl="2">
                  <a:spcBef>
                    <a:spcPts val="1200"/>
                  </a:spcBef>
                </a:pPr>
                <a14:m>
                  <m:oMath xmlns:m="http://schemas.openxmlformats.org/officeDocument/2006/math">
                    <m:r>
                      <a:rPr lang="en-US" altLang="zh-CN" b="1" i="1" smtClean="0">
                        <a:solidFill>
                          <a:srgbClr val="3333FF"/>
                        </a:solidFill>
                        <a:latin typeface="Cambria Math" panose="02040503050406030204" pitchFamily="18" charset="0"/>
                      </a:rPr>
                      <m:t>𝒎</m:t>
                    </m:r>
                    <m:r>
                      <a:rPr lang="en-US" altLang="zh-CN" b="1" i="1" smtClean="0">
                        <a:solidFill>
                          <a:srgbClr val="3333FF"/>
                        </a:solidFill>
                        <a:latin typeface="Cambria Math" panose="02040503050406030204" pitchFamily="18" charset="0"/>
                      </a:rPr>
                      <m:t>+</m:t>
                    </m:r>
                    <m:r>
                      <a:rPr lang="en-US" altLang="zh-CN" b="1" i="1" smtClean="0">
                        <a:solidFill>
                          <a:srgbClr val="3333FF"/>
                        </a:solidFill>
                        <a:latin typeface="Cambria Math" panose="02040503050406030204" pitchFamily="18" charset="0"/>
                      </a:rPr>
                      <m:t>𝒏</m:t>
                    </m:r>
                  </m:oMath>
                </a14:m>
                <a:r>
                  <a:rPr lang="en-US" altLang="zh-CN" b="1" dirty="0">
                    <a:solidFill>
                      <a:srgbClr val="3333FF"/>
                    </a:solidFill>
                    <a:latin typeface="Comic Sans MS" pitchFamily="66" charset="0"/>
                  </a:rPr>
                  <a:t> </a:t>
                </a:r>
                <a:r>
                  <a:rPr lang="en-US" altLang="zh-CN" dirty="0">
                    <a:latin typeface="Comic Sans MS" pitchFamily="66" charset="0"/>
                  </a:rPr>
                  <a:t>times in </a:t>
                </a:r>
                <a14:m>
                  <m:oMath xmlns:m="http://schemas.openxmlformats.org/officeDocument/2006/math">
                    <m:r>
                      <a:rPr lang="en-US" altLang="zh-CN" b="0" i="1" smtClean="0">
                        <a:solidFill>
                          <a:srgbClr val="FF0000"/>
                        </a:solidFill>
                        <a:latin typeface="Cambria Math" panose="02040503050406030204" pitchFamily="18" charset="0"/>
                      </a:rPr>
                      <m:t>𝑟</m:t>
                    </m:r>
                  </m:oMath>
                </a14:m>
                <a:r>
                  <a:rPr lang="en-US" altLang="zh-CN" dirty="0">
                    <a:solidFill>
                      <a:srgbClr val="FF0000"/>
                    </a:solidFill>
                    <a:latin typeface="Comic Sans MS" pitchFamily="66" charset="0"/>
                  </a:rPr>
                  <a:t> union all </a:t>
                </a:r>
                <a14:m>
                  <m:oMath xmlns:m="http://schemas.openxmlformats.org/officeDocument/2006/math">
                    <m:r>
                      <a:rPr lang="en-US" altLang="zh-CN" b="0" i="1" smtClean="0">
                        <a:solidFill>
                          <a:srgbClr val="FF0000"/>
                        </a:solidFill>
                        <a:latin typeface="Cambria Math" panose="02040503050406030204" pitchFamily="18" charset="0"/>
                      </a:rPr>
                      <m:t>𝑠</m:t>
                    </m:r>
                  </m:oMath>
                </a14:m>
                <a:endParaRPr lang="en-US" altLang="zh-CN" dirty="0">
                  <a:solidFill>
                    <a:srgbClr val="FF0000"/>
                  </a:solidFill>
                  <a:latin typeface="Comic Sans MS" pitchFamily="66" charset="0"/>
                </a:endParaRPr>
              </a:p>
              <a:p>
                <a:pPr lvl="2">
                  <a:spcBef>
                    <a:spcPts val="1200"/>
                  </a:spcBef>
                </a:pPr>
                <a14:m>
                  <m:oMath xmlns:m="http://schemas.openxmlformats.org/officeDocument/2006/math">
                    <m:func>
                      <m:funcPr>
                        <m:ctrlPr>
                          <a:rPr lang="en-US" altLang="zh-CN" b="1" i="1" smtClean="0">
                            <a:solidFill>
                              <a:srgbClr val="3333FF"/>
                            </a:solidFill>
                            <a:latin typeface="Cambria Math" panose="02040503050406030204" pitchFamily="18" charset="0"/>
                          </a:rPr>
                        </m:ctrlPr>
                      </m:funcPr>
                      <m:fName>
                        <m:r>
                          <a:rPr lang="en-US" altLang="zh-CN" b="1" i="0" smtClean="0">
                            <a:solidFill>
                              <a:srgbClr val="3333FF"/>
                            </a:solidFill>
                            <a:latin typeface="Cambria Math" panose="02040503050406030204" pitchFamily="18" charset="0"/>
                          </a:rPr>
                          <m:t>𝐦𝐢𝐧</m:t>
                        </m:r>
                      </m:fName>
                      <m:e>
                        <m:r>
                          <a:rPr lang="en-US" altLang="zh-CN" b="1" i="1" smtClean="0">
                            <a:solidFill>
                              <a:srgbClr val="3333FF"/>
                            </a:solidFill>
                            <a:latin typeface="Cambria Math" panose="02040503050406030204" pitchFamily="18" charset="0"/>
                          </a:rPr>
                          <m:t>(</m:t>
                        </m:r>
                        <m:r>
                          <a:rPr lang="en-US" altLang="zh-CN" b="1" i="1" smtClean="0">
                            <a:solidFill>
                              <a:srgbClr val="3333FF"/>
                            </a:solidFill>
                            <a:latin typeface="Cambria Math" panose="02040503050406030204" pitchFamily="18" charset="0"/>
                          </a:rPr>
                          <m:t>𝒎</m:t>
                        </m:r>
                        <m:r>
                          <a:rPr lang="en-US" altLang="zh-CN" b="1" i="1" smtClean="0">
                            <a:solidFill>
                              <a:srgbClr val="3333FF"/>
                            </a:solidFill>
                            <a:latin typeface="Cambria Math" panose="02040503050406030204" pitchFamily="18" charset="0"/>
                          </a:rPr>
                          <m:t>,</m:t>
                        </m:r>
                        <m:r>
                          <a:rPr lang="en-US" altLang="zh-CN" b="1" i="1" smtClean="0">
                            <a:solidFill>
                              <a:srgbClr val="3333FF"/>
                            </a:solidFill>
                            <a:latin typeface="Cambria Math" panose="02040503050406030204" pitchFamily="18" charset="0"/>
                          </a:rPr>
                          <m:t>𝒏</m:t>
                        </m:r>
                        <m:r>
                          <a:rPr lang="en-US" altLang="zh-CN" b="1" i="1" smtClean="0">
                            <a:solidFill>
                              <a:srgbClr val="3333FF"/>
                            </a:solidFill>
                            <a:latin typeface="Cambria Math" panose="02040503050406030204" pitchFamily="18" charset="0"/>
                          </a:rPr>
                          <m:t>)</m:t>
                        </m:r>
                      </m:e>
                    </m:func>
                  </m:oMath>
                </a14:m>
                <a:r>
                  <a:rPr lang="en-US" altLang="zh-CN" b="1" dirty="0">
                    <a:solidFill>
                      <a:srgbClr val="3333FF"/>
                    </a:solidFill>
                    <a:latin typeface="Comic Sans MS" pitchFamily="66" charset="0"/>
                  </a:rPr>
                  <a:t> </a:t>
                </a:r>
                <a:r>
                  <a:rPr lang="en-US" altLang="zh-CN" dirty="0">
                    <a:latin typeface="Comic Sans MS" pitchFamily="66" charset="0"/>
                  </a:rPr>
                  <a:t>times in </a:t>
                </a:r>
                <a14:m>
                  <m:oMath xmlns:m="http://schemas.openxmlformats.org/officeDocument/2006/math">
                    <m:r>
                      <a:rPr lang="en-US" altLang="zh-CN" i="1" smtClean="0">
                        <a:solidFill>
                          <a:srgbClr val="FF0000"/>
                        </a:solidFill>
                        <a:latin typeface="Cambria Math" panose="02040503050406030204" pitchFamily="18" charset="0"/>
                      </a:rPr>
                      <m:t>𝑟</m:t>
                    </m:r>
                  </m:oMath>
                </a14:m>
                <a:r>
                  <a:rPr lang="en-US" altLang="zh-CN" dirty="0">
                    <a:solidFill>
                      <a:srgbClr val="FF0000"/>
                    </a:solidFill>
                    <a:latin typeface="Comic Sans MS" pitchFamily="66" charset="0"/>
                  </a:rPr>
                  <a:t> intersect all </a:t>
                </a:r>
                <a14:m>
                  <m:oMath xmlns:m="http://schemas.openxmlformats.org/officeDocument/2006/math">
                    <m:r>
                      <a:rPr lang="en-US" altLang="zh-CN" i="1">
                        <a:solidFill>
                          <a:srgbClr val="FF0000"/>
                        </a:solidFill>
                        <a:latin typeface="Cambria Math" panose="02040503050406030204" pitchFamily="18" charset="0"/>
                      </a:rPr>
                      <m:t>𝑠</m:t>
                    </m:r>
                  </m:oMath>
                </a14:m>
                <a:endParaRPr lang="en-US" altLang="zh-CN" dirty="0">
                  <a:solidFill>
                    <a:srgbClr val="FF0000"/>
                  </a:solidFill>
                  <a:latin typeface="Comic Sans MS" pitchFamily="66" charset="0"/>
                </a:endParaRPr>
              </a:p>
              <a:p>
                <a:pPr lvl="2">
                  <a:spcBef>
                    <a:spcPts val="1200"/>
                  </a:spcBef>
                </a:pPr>
                <a14:m>
                  <m:oMath xmlns:m="http://schemas.openxmlformats.org/officeDocument/2006/math">
                    <m:r>
                      <a:rPr lang="en-US" altLang="zh-CN" b="1" i="0" smtClean="0">
                        <a:solidFill>
                          <a:srgbClr val="3333FF"/>
                        </a:solidFill>
                        <a:latin typeface="Cambria Math" panose="02040503050406030204" pitchFamily="18" charset="0"/>
                      </a:rPr>
                      <m:t>𝐦𝐚𝐱</m:t>
                    </m:r>
                    <m:r>
                      <a:rPr lang="en-US" altLang="zh-CN" b="1" i="1" smtClean="0">
                        <a:solidFill>
                          <a:srgbClr val="3333FF"/>
                        </a:solidFill>
                        <a:latin typeface="Cambria Math" panose="02040503050406030204" pitchFamily="18" charset="0"/>
                      </a:rPr>
                      <m:t>⁡(</m:t>
                    </m:r>
                    <m:r>
                      <a:rPr lang="en-US" altLang="zh-CN" b="1" i="1" smtClean="0">
                        <a:solidFill>
                          <a:srgbClr val="3333FF"/>
                        </a:solidFill>
                        <a:latin typeface="Cambria Math" panose="02040503050406030204" pitchFamily="18" charset="0"/>
                      </a:rPr>
                      <m:t>𝟎</m:t>
                    </m:r>
                    <m:r>
                      <a:rPr lang="en-US" altLang="zh-CN" b="1" i="1" smtClean="0">
                        <a:solidFill>
                          <a:srgbClr val="3333FF"/>
                        </a:solidFill>
                        <a:latin typeface="Cambria Math" panose="02040503050406030204" pitchFamily="18" charset="0"/>
                      </a:rPr>
                      <m:t>, </m:t>
                    </m:r>
                    <m:r>
                      <a:rPr lang="en-US" altLang="zh-CN" b="1" i="1" smtClean="0">
                        <a:solidFill>
                          <a:srgbClr val="3333FF"/>
                        </a:solidFill>
                        <a:latin typeface="Cambria Math" panose="02040503050406030204" pitchFamily="18" charset="0"/>
                      </a:rPr>
                      <m:t>𝒎</m:t>
                    </m:r>
                    <m:r>
                      <a:rPr lang="en-US" altLang="zh-CN" b="1" i="1" smtClean="0">
                        <a:solidFill>
                          <a:srgbClr val="3333FF"/>
                        </a:solidFill>
                        <a:latin typeface="Cambria Math" panose="02040503050406030204" pitchFamily="18" charset="0"/>
                      </a:rPr>
                      <m:t>−</m:t>
                    </m:r>
                    <m:r>
                      <a:rPr lang="en-US" altLang="zh-CN" b="1" i="1" smtClean="0">
                        <a:solidFill>
                          <a:srgbClr val="3333FF"/>
                        </a:solidFill>
                        <a:latin typeface="Cambria Math" panose="02040503050406030204" pitchFamily="18" charset="0"/>
                      </a:rPr>
                      <m:t>𝒏</m:t>
                    </m:r>
                    <m:r>
                      <a:rPr lang="en-US" altLang="zh-CN" b="1" i="1" smtClean="0">
                        <a:solidFill>
                          <a:srgbClr val="3333FF"/>
                        </a:solidFill>
                        <a:latin typeface="Cambria Math" panose="02040503050406030204" pitchFamily="18" charset="0"/>
                      </a:rPr>
                      <m:t>)</m:t>
                    </m:r>
                  </m:oMath>
                </a14:m>
                <a:r>
                  <a:rPr lang="en-US" altLang="zh-CN" b="1" dirty="0">
                    <a:solidFill>
                      <a:srgbClr val="3333FF"/>
                    </a:solidFill>
                    <a:latin typeface="Comic Sans MS" pitchFamily="66" charset="0"/>
                  </a:rPr>
                  <a:t> </a:t>
                </a:r>
                <a:r>
                  <a:rPr lang="en-US" altLang="zh-CN" dirty="0">
                    <a:latin typeface="Comic Sans MS" pitchFamily="66" charset="0"/>
                  </a:rPr>
                  <a:t>times in </a:t>
                </a:r>
                <a14:m>
                  <m:oMath xmlns:m="http://schemas.openxmlformats.org/officeDocument/2006/math">
                    <m:r>
                      <a:rPr lang="en-US" altLang="zh-CN" i="1" smtClean="0">
                        <a:solidFill>
                          <a:srgbClr val="FF0000"/>
                        </a:solidFill>
                        <a:latin typeface="Cambria Math" panose="02040503050406030204" pitchFamily="18" charset="0"/>
                      </a:rPr>
                      <m:t>𝑟</m:t>
                    </m:r>
                  </m:oMath>
                </a14:m>
                <a:r>
                  <a:rPr lang="en-US" altLang="zh-CN" dirty="0">
                    <a:solidFill>
                      <a:srgbClr val="FF0000"/>
                    </a:solidFill>
                    <a:latin typeface="Comic Sans MS" pitchFamily="66" charset="0"/>
                  </a:rPr>
                  <a:t> except all </a:t>
                </a:r>
                <a14:m>
                  <m:oMath xmlns:m="http://schemas.openxmlformats.org/officeDocument/2006/math">
                    <m:r>
                      <a:rPr lang="en-US" altLang="zh-CN" i="1">
                        <a:solidFill>
                          <a:srgbClr val="FF0000"/>
                        </a:solidFill>
                        <a:latin typeface="Cambria Math" panose="02040503050406030204" pitchFamily="18" charset="0"/>
                      </a:rPr>
                      <m:t>𝑠</m:t>
                    </m:r>
                  </m:oMath>
                </a14:m>
                <a:endParaRPr lang="zh-CN" altLang="en-US" dirty="0">
                  <a:latin typeface="Comic Sans MS" pitchFamily="66" charset="0"/>
                </a:endParaRPr>
              </a:p>
            </p:txBody>
          </p:sp>
        </mc:Choice>
        <mc:Fallback xmlns="">
          <p:sp>
            <p:nvSpPr>
              <p:cNvPr id="3" name="内容占位符 2">
                <a:extLst>
                  <a:ext uri="{FF2B5EF4-FFF2-40B4-BE49-F238E27FC236}">
                    <a16:creationId xmlns:a16="http://schemas.microsoft.com/office/drawing/2014/main" id="{FB04EDA6-A92A-4AA1-87E2-0BFD335C0168}"/>
                  </a:ext>
                </a:extLst>
              </p:cNvPr>
              <p:cNvSpPr>
                <a:spLocks noGrp="1" noRot="1" noChangeAspect="1" noMove="1" noResize="1" noEditPoints="1" noAdjustHandles="1" noChangeArrowheads="1" noChangeShapeType="1" noTextEdit="1"/>
              </p:cNvSpPr>
              <p:nvPr>
                <p:ph idx="1"/>
              </p:nvPr>
            </p:nvSpPr>
            <p:spPr>
              <a:xfrm>
                <a:off x="251520" y="789553"/>
                <a:ext cx="8712968" cy="3805070"/>
              </a:xfrm>
              <a:blipFill>
                <a:blip r:embed="rId2"/>
                <a:stretch>
                  <a:fillRect l="-979" t="-2244" r="-21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8611706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8617FF-AB97-4609-ADA8-BA82EF36BB71}"/>
              </a:ext>
            </a:extLst>
          </p:cNvPr>
          <p:cNvSpPr>
            <a:spLocks noGrp="1"/>
          </p:cNvSpPr>
          <p:nvPr>
            <p:ph type="title"/>
          </p:nvPr>
        </p:nvSpPr>
        <p:spPr/>
        <p:txBody>
          <a:bodyPr/>
          <a:lstStyle/>
          <a:p>
            <a:pPr algn="ctr"/>
            <a:r>
              <a:rPr lang="en-US" altLang="zh-CN" dirty="0">
                <a:latin typeface="Comic Sans MS" pitchFamily="66" charset="0"/>
              </a:rPr>
              <a:t>University Database</a:t>
            </a:r>
            <a:endParaRPr lang="zh-CN" altLang="en-US" dirty="0">
              <a:latin typeface="Comic Sans MS" pitchFamily="66" charset="0"/>
            </a:endParaRPr>
          </a:p>
        </p:txBody>
      </p:sp>
      <p:pic>
        <p:nvPicPr>
          <p:cNvPr id="3" name="Picture 2">
            <a:extLst>
              <a:ext uri="{FF2B5EF4-FFF2-40B4-BE49-F238E27FC236}">
                <a16:creationId xmlns:a16="http://schemas.microsoft.com/office/drawing/2014/main" id="{17393285-BDF2-45E3-AFC1-82ADC66E1B7F}"/>
              </a:ext>
            </a:extLst>
          </p:cNvPr>
          <p:cNvPicPr>
            <a:picLocks noChangeAspect="1" noChangeArrowheads="1"/>
          </p:cNvPicPr>
          <p:nvPr/>
        </p:nvPicPr>
        <p:blipFill rotWithShape="1">
          <a:blip r:embed="rId2" cstate="print"/>
          <a:srcRect b="7865"/>
          <a:stretch/>
        </p:blipFill>
        <p:spPr bwMode="auto">
          <a:xfrm>
            <a:off x="179512" y="699542"/>
            <a:ext cx="6975692" cy="4267968"/>
          </a:xfrm>
          <a:prstGeom prst="rect">
            <a:avLst/>
          </a:prstGeom>
          <a:noFill/>
          <a:ln w="9525" algn="ctr">
            <a:noFill/>
            <a:miter lim="800000"/>
            <a:headEnd/>
            <a:tailEnd/>
          </a:ln>
        </p:spPr>
      </p:pic>
      <p:sp>
        <p:nvSpPr>
          <p:cNvPr id="4" name="矩形: 圆角 3">
            <a:extLst>
              <a:ext uri="{FF2B5EF4-FFF2-40B4-BE49-F238E27FC236}">
                <a16:creationId xmlns:a16="http://schemas.microsoft.com/office/drawing/2014/main" id="{E9B58F48-FBDF-4DA5-821B-CEE6EDFA930B}"/>
              </a:ext>
            </a:extLst>
          </p:cNvPr>
          <p:cNvSpPr/>
          <p:nvPr/>
        </p:nvSpPr>
        <p:spPr>
          <a:xfrm>
            <a:off x="7236296" y="1203598"/>
            <a:ext cx="1809284" cy="504056"/>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Comic Sans MS" pitchFamily="66" charset="0"/>
              </a:rPr>
              <a:t>Relational Model</a:t>
            </a:r>
            <a:endParaRPr lang="zh-CN" altLang="en-US" b="1" dirty="0">
              <a:solidFill>
                <a:schemeClr val="tx1"/>
              </a:solidFill>
              <a:latin typeface="Comic Sans MS" pitchFamily="66" charset="0"/>
            </a:endParaRPr>
          </a:p>
        </p:txBody>
      </p:sp>
      <p:sp>
        <p:nvSpPr>
          <p:cNvPr id="5" name="矩形: 圆角 4">
            <a:extLst>
              <a:ext uri="{FF2B5EF4-FFF2-40B4-BE49-F238E27FC236}">
                <a16:creationId xmlns:a16="http://schemas.microsoft.com/office/drawing/2014/main" id="{FA6008E1-4017-40F0-8CB0-2BFA6D89C601}"/>
              </a:ext>
            </a:extLst>
          </p:cNvPr>
          <p:cNvSpPr/>
          <p:nvPr/>
        </p:nvSpPr>
        <p:spPr>
          <a:xfrm>
            <a:off x="7231726" y="1851670"/>
            <a:ext cx="1809284" cy="504056"/>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Comic Sans MS" pitchFamily="66" charset="0"/>
              </a:rPr>
              <a:t>SQL</a:t>
            </a:r>
            <a:endParaRPr lang="zh-CN" altLang="en-US" b="1" dirty="0">
              <a:solidFill>
                <a:schemeClr val="tx1"/>
              </a:solidFill>
              <a:latin typeface="Comic Sans MS" pitchFamily="66" charset="0"/>
            </a:endParaRPr>
          </a:p>
        </p:txBody>
      </p:sp>
      <p:sp>
        <p:nvSpPr>
          <p:cNvPr id="6" name="矩形: 圆角 5">
            <a:extLst>
              <a:ext uri="{FF2B5EF4-FFF2-40B4-BE49-F238E27FC236}">
                <a16:creationId xmlns:a16="http://schemas.microsoft.com/office/drawing/2014/main" id="{8FD6C3C9-D4EA-4E9F-9C1D-B2F11B685D87}"/>
              </a:ext>
            </a:extLst>
          </p:cNvPr>
          <p:cNvSpPr/>
          <p:nvPr/>
        </p:nvSpPr>
        <p:spPr>
          <a:xfrm>
            <a:off x="7244188" y="2475364"/>
            <a:ext cx="1809284" cy="504056"/>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tx1"/>
                </a:solidFill>
                <a:latin typeface="Comic Sans MS" pitchFamily="66" charset="0"/>
              </a:rPr>
              <a:t>Database Design</a:t>
            </a:r>
            <a:endParaRPr lang="zh-CN" altLang="en-US" b="1" dirty="0">
              <a:solidFill>
                <a:schemeClr val="tx1"/>
              </a:solidFill>
              <a:latin typeface="Comic Sans MS" pitchFamily="66" charset="0"/>
            </a:endParaRPr>
          </a:p>
        </p:txBody>
      </p:sp>
      <p:sp>
        <p:nvSpPr>
          <p:cNvPr id="7" name="矩形: 圆角 6">
            <a:extLst>
              <a:ext uri="{FF2B5EF4-FFF2-40B4-BE49-F238E27FC236}">
                <a16:creationId xmlns:a16="http://schemas.microsoft.com/office/drawing/2014/main" id="{2308B459-2A91-40B7-A8AB-E8CC4D4B62A4}"/>
              </a:ext>
            </a:extLst>
          </p:cNvPr>
          <p:cNvSpPr/>
          <p:nvPr/>
        </p:nvSpPr>
        <p:spPr>
          <a:xfrm>
            <a:off x="7244188" y="3097180"/>
            <a:ext cx="1809284" cy="504056"/>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Comic Sans MS" pitchFamily="66" charset="0"/>
              </a:rPr>
              <a:t>Storage &amp; Query</a:t>
            </a:r>
            <a:endParaRPr lang="zh-CN" altLang="en-US" b="1" dirty="0">
              <a:solidFill>
                <a:schemeClr val="tx1"/>
              </a:solidFill>
              <a:latin typeface="Comic Sans MS" pitchFamily="66" charset="0"/>
            </a:endParaRPr>
          </a:p>
        </p:txBody>
      </p:sp>
      <p:sp>
        <p:nvSpPr>
          <p:cNvPr id="8" name="矩形: 圆角 7">
            <a:extLst>
              <a:ext uri="{FF2B5EF4-FFF2-40B4-BE49-F238E27FC236}">
                <a16:creationId xmlns:a16="http://schemas.microsoft.com/office/drawing/2014/main" id="{64033B83-486C-42BF-8D20-F312DB194721}"/>
              </a:ext>
            </a:extLst>
          </p:cNvPr>
          <p:cNvSpPr/>
          <p:nvPr/>
        </p:nvSpPr>
        <p:spPr>
          <a:xfrm>
            <a:off x="7244188" y="3723878"/>
            <a:ext cx="1809284" cy="504056"/>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Comic Sans MS" pitchFamily="66" charset="0"/>
              </a:rPr>
              <a:t>Transactions</a:t>
            </a:r>
            <a:endParaRPr lang="zh-CN" altLang="en-US" b="1" dirty="0">
              <a:solidFill>
                <a:schemeClr val="tx1"/>
              </a:solidFill>
              <a:latin typeface="Comic Sans MS" pitchFamily="66" charset="0"/>
            </a:endParaRPr>
          </a:p>
        </p:txBody>
      </p:sp>
    </p:spTree>
    <p:extLst>
      <p:ext uri="{BB962C8B-B14F-4D97-AF65-F5344CB8AC3E}">
        <p14:creationId xmlns:p14="http://schemas.microsoft.com/office/powerpoint/2010/main" val="14933489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arn(inVertical)">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D11DFF-E203-4BB7-BB59-BDEFC4128639}"/>
              </a:ext>
            </a:extLst>
          </p:cNvPr>
          <p:cNvSpPr>
            <a:spLocks noGrp="1"/>
          </p:cNvSpPr>
          <p:nvPr>
            <p:ph type="title"/>
          </p:nvPr>
        </p:nvSpPr>
        <p:spPr/>
        <p:txBody>
          <a:bodyPr/>
          <a:lstStyle/>
          <a:p>
            <a:pPr algn="ctr"/>
            <a:r>
              <a:rPr lang="en-US" altLang="zh-CN" dirty="0">
                <a:latin typeface="Comic Sans MS" pitchFamily="66" charset="0"/>
              </a:rPr>
              <a:t>Set Operations</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0087EE6E-64B0-4BB5-8CE8-C48275674A73}"/>
              </a:ext>
            </a:extLst>
          </p:cNvPr>
          <p:cNvSpPr>
            <a:spLocks noGrp="1"/>
          </p:cNvSpPr>
          <p:nvPr>
            <p:ph idx="1"/>
          </p:nvPr>
        </p:nvSpPr>
        <p:spPr/>
        <p:txBody>
          <a:bodyPr/>
          <a:lstStyle/>
          <a:p>
            <a:r>
              <a:rPr lang="en-US" altLang="zh-CN" sz="2000" dirty="0">
                <a:latin typeface="Comic Sans MS" pitchFamily="66" charset="0"/>
              </a:rPr>
              <a:t>Find all customers who have a loan, an account, or both:</a:t>
            </a:r>
          </a:p>
          <a:p>
            <a:pPr marL="0" indent="0">
              <a:spcBef>
                <a:spcPts val="0"/>
              </a:spcBef>
              <a:buNone/>
            </a:pPr>
            <a:r>
              <a:rPr lang="en-US" altLang="zh-CN" sz="2000" dirty="0">
                <a:latin typeface="Comic Sans MS" pitchFamily="66" charset="0"/>
              </a:rPr>
              <a:t>	</a:t>
            </a:r>
            <a:r>
              <a:rPr lang="en-US" altLang="zh-CN" sz="2000" b="1" i="1" dirty="0">
                <a:solidFill>
                  <a:srgbClr val="3333FF"/>
                </a:solidFill>
                <a:latin typeface="Comic Sans MS" pitchFamily="66" charset="0"/>
                <a:cs typeface="Times New Roman" panose="02020603050405020304" pitchFamily="18" charset="0"/>
              </a:rPr>
              <a:t>(select </a:t>
            </a:r>
            <a:r>
              <a:rPr lang="en-US" altLang="zh-CN" sz="2000" b="1" i="1" dirty="0" err="1">
                <a:solidFill>
                  <a:srgbClr val="3333FF"/>
                </a:solidFill>
                <a:latin typeface="Comic Sans MS" pitchFamily="66" charset="0"/>
                <a:cs typeface="Times New Roman" panose="02020603050405020304" pitchFamily="18" charset="0"/>
              </a:rPr>
              <a:t>customer_name</a:t>
            </a:r>
            <a:r>
              <a:rPr lang="en-US" altLang="zh-CN" sz="2000" b="1" i="1" dirty="0">
                <a:solidFill>
                  <a:srgbClr val="3333FF"/>
                </a:solidFill>
                <a:latin typeface="Comic Sans MS" pitchFamily="66" charset="0"/>
                <a:cs typeface="Times New Roman" panose="02020603050405020304" pitchFamily="18" charset="0"/>
              </a:rPr>
              <a:t> from depositor)</a:t>
            </a:r>
            <a:br>
              <a:rPr lang="en-US" altLang="zh-CN" sz="2000" b="1" i="1" dirty="0">
                <a:solidFill>
                  <a:srgbClr val="3333FF"/>
                </a:solidFill>
                <a:latin typeface="Comic Sans MS" pitchFamily="66" charset="0"/>
                <a:cs typeface="Times New Roman" panose="02020603050405020304" pitchFamily="18" charset="0"/>
              </a:rPr>
            </a:br>
            <a:r>
              <a:rPr lang="en-US" altLang="zh-CN" sz="2000" b="1" i="1" dirty="0">
                <a:latin typeface="Comic Sans MS" pitchFamily="66" charset="0"/>
                <a:cs typeface="Times New Roman" panose="02020603050405020304" pitchFamily="18" charset="0"/>
              </a:rPr>
              <a:t>	</a:t>
            </a:r>
            <a:r>
              <a:rPr lang="en-US" altLang="zh-CN" sz="2000" b="1" i="1" dirty="0">
                <a:solidFill>
                  <a:srgbClr val="FF0000"/>
                </a:solidFill>
                <a:latin typeface="Comic Sans MS" pitchFamily="66" charset="0"/>
                <a:cs typeface="Times New Roman" panose="02020603050405020304" pitchFamily="18" charset="0"/>
              </a:rPr>
              <a:t>union [all]</a:t>
            </a:r>
            <a:br>
              <a:rPr lang="en-US" altLang="zh-CN" sz="2000" b="1" i="1" dirty="0">
                <a:solidFill>
                  <a:srgbClr val="FF0000"/>
                </a:solidFill>
                <a:latin typeface="Comic Sans MS" pitchFamily="66" charset="0"/>
                <a:cs typeface="Times New Roman" panose="02020603050405020304" pitchFamily="18" charset="0"/>
              </a:rPr>
            </a:br>
            <a:r>
              <a:rPr lang="en-US" altLang="zh-CN" sz="2000" b="1" i="1" dirty="0">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(select </a:t>
            </a:r>
            <a:r>
              <a:rPr lang="en-US" altLang="zh-CN" sz="2000" b="1" i="1" dirty="0" err="1">
                <a:solidFill>
                  <a:srgbClr val="3333FF"/>
                </a:solidFill>
                <a:latin typeface="Comic Sans MS" pitchFamily="66" charset="0"/>
                <a:cs typeface="Times New Roman" panose="02020603050405020304" pitchFamily="18" charset="0"/>
              </a:rPr>
              <a:t>customer_name</a:t>
            </a:r>
            <a:r>
              <a:rPr lang="en-US" altLang="zh-CN" sz="2000" b="1" i="1" dirty="0">
                <a:solidFill>
                  <a:srgbClr val="3333FF"/>
                </a:solidFill>
                <a:latin typeface="Comic Sans MS" pitchFamily="66" charset="0"/>
                <a:cs typeface="Times New Roman" panose="02020603050405020304" pitchFamily="18" charset="0"/>
              </a:rPr>
              <a:t> from borrower)</a:t>
            </a:r>
          </a:p>
          <a:p>
            <a:r>
              <a:rPr lang="en-US" altLang="zh-CN" sz="2000" dirty="0">
                <a:latin typeface="Comic Sans MS" pitchFamily="66" charset="0"/>
              </a:rPr>
              <a:t>Find all customers who have both a loan and an account.</a:t>
            </a:r>
          </a:p>
          <a:p>
            <a:pPr marL="0" indent="0">
              <a:spcBef>
                <a:spcPts val="0"/>
              </a:spcBef>
              <a:buNone/>
            </a:pPr>
            <a:r>
              <a:rPr lang="en-US" altLang="zh-CN" sz="2000" dirty="0">
                <a:latin typeface="Comic Sans MS" pitchFamily="66" charset="0"/>
              </a:rPr>
              <a:t>	</a:t>
            </a:r>
            <a:r>
              <a:rPr lang="en-US" altLang="zh-CN" sz="2000" b="1" i="1" dirty="0">
                <a:solidFill>
                  <a:srgbClr val="3333FF"/>
                </a:solidFill>
                <a:latin typeface="Comic Sans MS" pitchFamily="66" charset="0"/>
                <a:cs typeface="Times New Roman" panose="02020603050405020304" pitchFamily="18" charset="0"/>
              </a:rPr>
              <a:t>(select </a:t>
            </a:r>
            <a:r>
              <a:rPr lang="en-US" altLang="zh-CN" sz="2000" b="1" i="1" dirty="0" err="1">
                <a:solidFill>
                  <a:srgbClr val="3333FF"/>
                </a:solidFill>
                <a:latin typeface="Comic Sans MS" pitchFamily="66" charset="0"/>
                <a:cs typeface="Times New Roman" panose="02020603050405020304" pitchFamily="18" charset="0"/>
              </a:rPr>
              <a:t>customer_name</a:t>
            </a:r>
            <a:r>
              <a:rPr lang="en-US" altLang="zh-CN" sz="2000" b="1" i="1" dirty="0">
                <a:solidFill>
                  <a:srgbClr val="3333FF"/>
                </a:solidFill>
                <a:latin typeface="Comic Sans MS" pitchFamily="66" charset="0"/>
                <a:cs typeface="Times New Roman" panose="02020603050405020304" pitchFamily="18" charset="0"/>
              </a:rPr>
              <a:t> from depositor)</a:t>
            </a:r>
            <a:br>
              <a:rPr lang="en-US" altLang="zh-CN" sz="2000" b="1" i="1" dirty="0">
                <a:solidFill>
                  <a:srgbClr val="3333FF"/>
                </a:solidFill>
                <a:latin typeface="Comic Sans MS" pitchFamily="66" charset="0"/>
                <a:cs typeface="Times New Roman" panose="02020603050405020304" pitchFamily="18" charset="0"/>
              </a:rPr>
            </a:br>
            <a:r>
              <a:rPr lang="en-US" altLang="zh-CN" sz="2000" b="1" i="1" dirty="0">
                <a:latin typeface="Comic Sans MS" pitchFamily="66" charset="0"/>
                <a:cs typeface="Times New Roman" panose="02020603050405020304" pitchFamily="18" charset="0"/>
              </a:rPr>
              <a:t>	</a:t>
            </a:r>
            <a:r>
              <a:rPr lang="en-US" altLang="zh-CN" sz="2000" b="1" i="1" dirty="0">
                <a:solidFill>
                  <a:srgbClr val="FF0000"/>
                </a:solidFill>
                <a:latin typeface="Comic Sans MS" pitchFamily="66" charset="0"/>
                <a:cs typeface="Times New Roman" panose="02020603050405020304" pitchFamily="18" charset="0"/>
              </a:rPr>
              <a:t>intersect [all]</a:t>
            </a:r>
            <a:br>
              <a:rPr lang="en-US" altLang="zh-CN" sz="2000" b="1" i="1" dirty="0">
                <a:solidFill>
                  <a:srgbClr val="FF0000"/>
                </a:solidFill>
                <a:latin typeface="Comic Sans MS" pitchFamily="66" charset="0"/>
                <a:cs typeface="Times New Roman" panose="02020603050405020304" pitchFamily="18" charset="0"/>
              </a:rPr>
            </a:br>
            <a:r>
              <a:rPr lang="en-US" altLang="zh-CN" sz="2000" b="1" i="1" dirty="0">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(select </a:t>
            </a:r>
            <a:r>
              <a:rPr lang="en-US" altLang="zh-CN" sz="2000" b="1" i="1" dirty="0" err="1">
                <a:solidFill>
                  <a:srgbClr val="3333FF"/>
                </a:solidFill>
                <a:latin typeface="Comic Sans MS" pitchFamily="66" charset="0"/>
                <a:cs typeface="Times New Roman" panose="02020603050405020304" pitchFamily="18" charset="0"/>
              </a:rPr>
              <a:t>customer_name</a:t>
            </a:r>
            <a:r>
              <a:rPr lang="en-US" altLang="zh-CN" sz="2000" b="1" i="1" dirty="0">
                <a:solidFill>
                  <a:srgbClr val="3333FF"/>
                </a:solidFill>
                <a:latin typeface="Comic Sans MS" pitchFamily="66" charset="0"/>
                <a:cs typeface="Times New Roman" panose="02020603050405020304" pitchFamily="18" charset="0"/>
              </a:rPr>
              <a:t> from borrower)</a:t>
            </a:r>
          </a:p>
          <a:p>
            <a:r>
              <a:rPr lang="en-US" altLang="zh-CN" sz="2000" dirty="0">
                <a:latin typeface="Comic Sans MS" pitchFamily="66" charset="0"/>
              </a:rPr>
              <a:t>Find all customers who have an account but no loan.</a:t>
            </a:r>
          </a:p>
          <a:p>
            <a:pPr marL="0" indent="0">
              <a:spcBef>
                <a:spcPts val="0"/>
              </a:spcBef>
              <a:buNone/>
            </a:pPr>
            <a:r>
              <a:rPr lang="en-US" altLang="zh-CN" sz="2000" dirty="0">
                <a:latin typeface="Comic Sans MS" pitchFamily="66" charset="0"/>
              </a:rPr>
              <a:t>	</a:t>
            </a:r>
            <a:r>
              <a:rPr lang="en-US" altLang="zh-CN" sz="2000" b="1" i="1" dirty="0">
                <a:solidFill>
                  <a:srgbClr val="3333FF"/>
                </a:solidFill>
                <a:latin typeface="Comic Sans MS" pitchFamily="66" charset="0"/>
                <a:cs typeface="Times New Roman" panose="02020603050405020304" pitchFamily="18" charset="0"/>
              </a:rPr>
              <a:t>(select </a:t>
            </a:r>
            <a:r>
              <a:rPr lang="en-US" altLang="zh-CN" sz="2000" b="1" i="1" dirty="0" err="1">
                <a:solidFill>
                  <a:srgbClr val="3333FF"/>
                </a:solidFill>
                <a:latin typeface="Comic Sans MS" pitchFamily="66" charset="0"/>
                <a:cs typeface="Times New Roman" panose="02020603050405020304" pitchFamily="18" charset="0"/>
              </a:rPr>
              <a:t>customer_name</a:t>
            </a:r>
            <a:r>
              <a:rPr lang="en-US" altLang="zh-CN" sz="2000" b="1" i="1" dirty="0">
                <a:solidFill>
                  <a:srgbClr val="3333FF"/>
                </a:solidFill>
                <a:latin typeface="Comic Sans MS" pitchFamily="66" charset="0"/>
                <a:cs typeface="Times New Roman" panose="02020603050405020304" pitchFamily="18" charset="0"/>
              </a:rPr>
              <a:t> from depositor)</a:t>
            </a:r>
            <a:br>
              <a:rPr lang="en-US" altLang="zh-CN" sz="2000" b="1" i="1" dirty="0">
                <a:solidFill>
                  <a:srgbClr val="3333FF"/>
                </a:solidFill>
                <a:latin typeface="Comic Sans MS" pitchFamily="66" charset="0"/>
                <a:cs typeface="Times New Roman" panose="02020603050405020304" pitchFamily="18" charset="0"/>
              </a:rPr>
            </a:br>
            <a:r>
              <a:rPr lang="en-US" altLang="zh-CN" sz="2000" b="1" i="1" dirty="0">
                <a:latin typeface="Comic Sans MS" pitchFamily="66" charset="0"/>
                <a:cs typeface="Times New Roman" panose="02020603050405020304" pitchFamily="18" charset="0"/>
              </a:rPr>
              <a:t>	</a:t>
            </a:r>
            <a:r>
              <a:rPr lang="en-US" altLang="zh-CN" sz="2000" b="1" i="1" dirty="0">
                <a:solidFill>
                  <a:srgbClr val="FF0000"/>
                </a:solidFill>
                <a:latin typeface="Comic Sans MS" pitchFamily="66" charset="0"/>
                <a:cs typeface="Times New Roman" panose="02020603050405020304" pitchFamily="18" charset="0"/>
              </a:rPr>
              <a:t>except [all]</a:t>
            </a:r>
            <a:br>
              <a:rPr lang="en-US" altLang="zh-CN" sz="2000" b="1" i="1" dirty="0">
                <a:solidFill>
                  <a:srgbClr val="FF0000"/>
                </a:solidFill>
                <a:latin typeface="Comic Sans MS" pitchFamily="66" charset="0"/>
                <a:cs typeface="Times New Roman" panose="02020603050405020304" pitchFamily="18" charset="0"/>
              </a:rPr>
            </a:br>
            <a:r>
              <a:rPr lang="en-US" altLang="zh-CN" sz="2000" b="1" i="1" dirty="0">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(select </a:t>
            </a:r>
            <a:r>
              <a:rPr lang="en-US" altLang="zh-CN" sz="2000" b="1" i="1" dirty="0" err="1">
                <a:solidFill>
                  <a:srgbClr val="3333FF"/>
                </a:solidFill>
                <a:latin typeface="Comic Sans MS" pitchFamily="66" charset="0"/>
                <a:cs typeface="Times New Roman" panose="02020603050405020304" pitchFamily="18" charset="0"/>
              </a:rPr>
              <a:t>customer_name</a:t>
            </a:r>
            <a:r>
              <a:rPr lang="en-US" altLang="zh-CN" sz="2000" b="1" i="1" dirty="0">
                <a:solidFill>
                  <a:srgbClr val="3333FF"/>
                </a:solidFill>
                <a:latin typeface="Comic Sans MS" pitchFamily="66" charset="0"/>
                <a:cs typeface="Times New Roman" panose="02020603050405020304" pitchFamily="18" charset="0"/>
              </a:rPr>
              <a:t> from borrower)</a:t>
            </a:r>
          </a:p>
        </p:txBody>
      </p:sp>
    </p:spTree>
    <p:extLst>
      <p:ext uri="{BB962C8B-B14F-4D97-AF65-F5344CB8AC3E}">
        <p14:creationId xmlns:p14="http://schemas.microsoft.com/office/powerpoint/2010/main" val="500250802"/>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4259FE-0CAE-46FA-A44E-E572024C2ACF}"/>
              </a:ext>
            </a:extLst>
          </p:cNvPr>
          <p:cNvSpPr>
            <a:spLocks noGrp="1"/>
          </p:cNvSpPr>
          <p:nvPr>
            <p:ph type="title"/>
          </p:nvPr>
        </p:nvSpPr>
        <p:spPr/>
        <p:txBody>
          <a:bodyPr/>
          <a:lstStyle/>
          <a:p>
            <a:pPr algn="ctr"/>
            <a:r>
              <a:rPr lang="en-US" altLang="zh-CN" dirty="0">
                <a:latin typeface="Comic Sans MS" pitchFamily="66" charset="0"/>
              </a:rPr>
              <a:t>Duplicates</a:t>
            </a:r>
            <a:endParaRPr lang="zh-CN" altLang="en-US" dirty="0">
              <a:latin typeface="Comic Sans MS" pitchFamily="66"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B1E4BFD-9A5C-4DE1-8072-B762856C1F56}"/>
                  </a:ext>
                </a:extLst>
              </p:cNvPr>
              <p:cNvSpPr>
                <a:spLocks noGrp="1"/>
              </p:cNvSpPr>
              <p:nvPr>
                <p:ph idx="1"/>
              </p:nvPr>
            </p:nvSpPr>
            <p:spPr>
              <a:xfrm>
                <a:off x="251520" y="699542"/>
                <a:ext cx="8712968" cy="3805070"/>
              </a:xfrm>
            </p:spPr>
            <p:txBody>
              <a:bodyPr/>
              <a:lstStyle/>
              <a:p>
                <a:pPr>
                  <a:lnSpc>
                    <a:spcPct val="120000"/>
                  </a:lnSpc>
                  <a:spcBef>
                    <a:spcPts val="600"/>
                  </a:spcBef>
                </a:pPr>
                <a:r>
                  <a:rPr lang="en-US" altLang="zh-CN" sz="2000" dirty="0">
                    <a:latin typeface="Comic Sans MS" pitchFamily="66" charset="0"/>
                  </a:rPr>
                  <a:t>In relations with duplicates, SQL can define how many copies of tuples appear in the result</a:t>
                </a:r>
              </a:p>
              <a:p>
                <a:pPr>
                  <a:lnSpc>
                    <a:spcPct val="120000"/>
                  </a:lnSpc>
                  <a:spcBef>
                    <a:spcPts val="600"/>
                  </a:spcBef>
                </a:pPr>
                <a:r>
                  <a:rPr lang="en-US" altLang="zh-CN" sz="2000" dirty="0">
                    <a:latin typeface="Comic Sans MS" pitchFamily="66" charset="0"/>
                  </a:rPr>
                  <a:t>Multiset versions of some of the relational algebra operators, given multiset relations </a:t>
                </a:r>
                <a14:m>
                  <m:oMath xmlns:m="http://schemas.openxmlformats.org/officeDocument/2006/math">
                    <m:sSub>
                      <m:sSubPr>
                        <m:ctrlPr>
                          <a:rPr lang="en-US" altLang="zh-CN" sz="2000" b="1" i="1" smtClean="0">
                            <a:solidFill>
                              <a:srgbClr val="3333FF"/>
                            </a:solidFill>
                            <a:latin typeface="Cambria Math" panose="02040503050406030204" pitchFamily="18" charset="0"/>
                          </a:rPr>
                        </m:ctrlPr>
                      </m:sSubPr>
                      <m:e>
                        <m:r>
                          <a:rPr lang="en-US" altLang="zh-CN" sz="2000" b="1" i="1" smtClean="0">
                            <a:solidFill>
                              <a:srgbClr val="3333FF"/>
                            </a:solidFill>
                            <a:latin typeface="Cambria Math" panose="02040503050406030204" pitchFamily="18" charset="0"/>
                          </a:rPr>
                          <m:t>𝒓</m:t>
                        </m:r>
                      </m:e>
                      <m:sub>
                        <m:r>
                          <a:rPr lang="en-US" altLang="zh-CN" sz="2000" b="1" i="1" smtClean="0">
                            <a:solidFill>
                              <a:srgbClr val="3333FF"/>
                            </a:solidFill>
                            <a:latin typeface="Cambria Math" panose="02040503050406030204" pitchFamily="18" charset="0"/>
                          </a:rPr>
                          <m:t>𝟏</m:t>
                        </m:r>
                      </m:sub>
                    </m:sSub>
                  </m:oMath>
                </a14:m>
                <a:r>
                  <a:rPr lang="en-US" altLang="zh-CN" sz="2000" dirty="0">
                    <a:latin typeface="Comic Sans MS" pitchFamily="66" charset="0"/>
                  </a:rPr>
                  <a:t> and </a:t>
                </a:r>
                <a14:m>
                  <m:oMath xmlns:m="http://schemas.openxmlformats.org/officeDocument/2006/math">
                    <m:sSub>
                      <m:sSubPr>
                        <m:ctrlPr>
                          <a:rPr lang="en-US" altLang="zh-CN" sz="2000" b="1" i="1" smtClean="0">
                            <a:solidFill>
                              <a:srgbClr val="3333FF"/>
                            </a:solidFill>
                            <a:latin typeface="Cambria Math" panose="02040503050406030204" pitchFamily="18" charset="0"/>
                          </a:rPr>
                        </m:ctrlPr>
                      </m:sSubPr>
                      <m:e>
                        <m:r>
                          <a:rPr lang="en-US" altLang="zh-CN" sz="2000" b="1" i="1" smtClean="0">
                            <a:solidFill>
                              <a:srgbClr val="3333FF"/>
                            </a:solidFill>
                            <a:latin typeface="Cambria Math" panose="02040503050406030204" pitchFamily="18" charset="0"/>
                          </a:rPr>
                          <m:t>𝒓</m:t>
                        </m:r>
                      </m:e>
                      <m:sub>
                        <m:r>
                          <a:rPr lang="en-US" altLang="zh-CN" sz="2000" b="1" i="1" smtClean="0">
                            <a:solidFill>
                              <a:srgbClr val="3333FF"/>
                            </a:solidFill>
                            <a:latin typeface="Cambria Math" panose="02040503050406030204" pitchFamily="18" charset="0"/>
                          </a:rPr>
                          <m:t>𝟐</m:t>
                        </m:r>
                      </m:sub>
                    </m:sSub>
                  </m:oMath>
                </a14:m>
                <a:r>
                  <a:rPr lang="en-US" altLang="zh-CN" sz="2000" dirty="0">
                    <a:latin typeface="Comic Sans MS" pitchFamily="66" charset="0"/>
                  </a:rPr>
                  <a:t>:</a:t>
                </a:r>
              </a:p>
              <a:p>
                <a:pPr lvl="1">
                  <a:lnSpc>
                    <a:spcPct val="120000"/>
                  </a:lnSpc>
                  <a:spcBef>
                    <a:spcPts val="600"/>
                  </a:spcBef>
                </a:pPr>
                <a14:m>
                  <m:oMath xmlns:m="http://schemas.openxmlformats.org/officeDocument/2006/math">
                    <m:sSub>
                      <m:sSubPr>
                        <m:ctrlPr>
                          <a:rPr lang="en-US" altLang="zh-CN" sz="1800" b="1" i="1" smtClean="0">
                            <a:solidFill>
                              <a:srgbClr val="FF0000"/>
                            </a:solidFill>
                            <a:latin typeface="Cambria Math" panose="02040503050406030204" pitchFamily="18" charset="0"/>
                          </a:rPr>
                        </m:ctrlPr>
                      </m:sSubPr>
                      <m:e>
                        <m:r>
                          <a:rPr lang="zh-CN" altLang="en-US" sz="1800" b="1" i="1" smtClean="0">
                            <a:solidFill>
                              <a:srgbClr val="FF0000"/>
                            </a:solidFill>
                            <a:latin typeface="Cambria Math" panose="02040503050406030204" pitchFamily="18" charset="0"/>
                          </a:rPr>
                          <m:t>𝝈</m:t>
                        </m:r>
                      </m:e>
                      <m:sub>
                        <m:r>
                          <a:rPr lang="zh-CN" altLang="en-US" sz="1800" b="1" i="1" smtClean="0">
                            <a:solidFill>
                              <a:srgbClr val="FF0000"/>
                            </a:solidFill>
                            <a:latin typeface="Cambria Math" panose="02040503050406030204" pitchFamily="18" charset="0"/>
                          </a:rPr>
                          <m:t>𝜽</m:t>
                        </m:r>
                      </m:sub>
                    </m:sSub>
                    <m:r>
                      <a:rPr lang="en-US" altLang="zh-CN" sz="1800" b="1" i="1" smtClean="0">
                        <a:solidFill>
                          <a:srgbClr val="FF0000"/>
                        </a:solidFill>
                        <a:latin typeface="Cambria Math" panose="02040503050406030204" pitchFamily="18" charset="0"/>
                      </a:rPr>
                      <m:t>(</m:t>
                    </m:r>
                    <m:sSub>
                      <m:sSubPr>
                        <m:ctrlPr>
                          <a:rPr lang="en-US" altLang="zh-CN" sz="1800" b="1" i="1" smtClean="0">
                            <a:solidFill>
                              <a:srgbClr val="FF0000"/>
                            </a:solidFill>
                            <a:latin typeface="Cambria Math" panose="02040503050406030204" pitchFamily="18" charset="0"/>
                          </a:rPr>
                        </m:ctrlPr>
                      </m:sSubPr>
                      <m:e>
                        <m:r>
                          <a:rPr lang="en-US" altLang="zh-CN" sz="1800" b="1" i="1" smtClean="0">
                            <a:solidFill>
                              <a:srgbClr val="FF0000"/>
                            </a:solidFill>
                            <a:latin typeface="Cambria Math" panose="02040503050406030204" pitchFamily="18" charset="0"/>
                          </a:rPr>
                          <m:t>𝒓</m:t>
                        </m:r>
                      </m:e>
                      <m:sub>
                        <m:r>
                          <a:rPr lang="en-US" altLang="zh-CN" sz="1800" b="1" i="1" smtClean="0">
                            <a:solidFill>
                              <a:srgbClr val="FF0000"/>
                            </a:solidFill>
                            <a:latin typeface="Cambria Math" panose="02040503050406030204" pitchFamily="18" charset="0"/>
                          </a:rPr>
                          <m:t>𝟏</m:t>
                        </m:r>
                      </m:sub>
                    </m:sSub>
                    <m:r>
                      <a:rPr lang="en-US" altLang="zh-CN" sz="1800" b="1" i="1" smtClean="0">
                        <a:solidFill>
                          <a:srgbClr val="FF0000"/>
                        </a:solidFill>
                        <a:latin typeface="Cambria Math" panose="02040503050406030204" pitchFamily="18" charset="0"/>
                      </a:rPr>
                      <m:t>)</m:t>
                    </m:r>
                  </m:oMath>
                </a14:m>
                <a:r>
                  <a:rPr lang="en-US" altLang="zh-CN" sz="1800" b="1" dirty="0">
                    <a:solidFill>
                      <a:srgbClr val="FF0000"/>
                    </a:solidFill>
                    <a:latin typeface="Comic Sans MS" pitchFamily="66" charset="0"/>
                  </a:rPr>
                  <a:t>: </a:t>
                </a:r>
                <a:r>
                  <a:rPr lang="en-US" altLang="zh-CN" sz="1800" dirty="0">
                    <a:latin typeface="Comic Sans MS" pitchFamily="66" charset="0"/>
                  </a:rPr>
                  <a:t>If there are </a:t>
                </a:r>
                <a14:m>
                  <m:oMath xmlns:m="http://schemas.openxmlformats.org/officeDocument/2006/math">
                    <m:sSub>
                      <m:sSubPr>
                        <m:ctrlPr>
                          <a:rPr lang="en-US" altLang="zh-CN" sz="1800" b="1" i="1" smtClean="0">
                            <a:solidFill>
                              <a:srgbClr val="3333FF"/>
                            </a:solidFill>
                            <a:latin typeface="Cambria Math" panose="02040503050406030204" pitchFamily="18" charset="0"/>
                          </a:rPr>
                        </m:ctrlPr>
                      </m:sSubPr>
                      <m:e>
                        <m:r>
                          <a:rPr lang="en-US" altLang="zh-CN" sz="1800" b="1" i="1" smtClean="0">
                            <a:solidFill>
                              <a:srgbClr val="3333FF"/>
                            </a:solidFill>
                            <a:latin typeface="Cambria Math" panose="02040503050406030204" pitchFamily="18" charset="0"/>
                          </a:rPr>
                          <m:t>𝒄</m:t>
                        </m:r>
                      </m:e>
                      <m:sub>
                        <m:r>
                          <a:rPr lang="en-US" altLang="zh-CN" sz="1800" b="1" i="1" smtClean="0">
                            <a:solidFill>
                              <a:srgbClr val="3333FF"/>
                            </a:solidFill>
                            <a:latin typeface="Cambria Math" panose="02040503050406030204" pitchFamily="18" charset="0"/>
                          </a:rPr>
                          <m:t>𝟏</m:t>
                        </m:r>
                      </m:sub>
                    </m:sSub>
                  </m:oMath>
                </a14:m>
                <a:r>
                  <a:rPr lang="en-US" altLang="zh-CN" sz="1800" b="1" dirty="0">
                    <a:solidFill>
                      <a:srgbClr val="3333FF"/>
                    </a:solidFill>
                    <a:latin typeface="Comic Sans MS" pitchFamily="66" charset="0"/>
                  </a:rPr>
                  <a:t> </a:t>
                </a:r>
                <a:r>
                  <a:rPr lang="en-US" altLang="zh-CN" sz="1800" dirty="0">
                    <a:latin typeface="Comic Sans MS" pitchFamily="66" charset="0"/>
                  </a:rPr>
                  <a:t>copies of tuple </a:t>
                </a:r>
                <a14:m>
                  <m:oMath xmlns:m="http://schemas.openxmlformats.org/officeDocument/2006/math">
                    <m:sSub>
                      <m:sSubPr>
                        <m:ctrlPr>
                          <a:rPr lang="en-US" altLang="zh-CN" sz="1800" b="1" i="1" smtClean="0">
                            <a:solidFill>
                              <a:srgbClr val="3333FF"/>
                            </a:solidFill>
                            <a:latin typeface="Cambria Math" panose="02040503050406030204" pitchFamily="18" charset="0"/>
                          </a:rPr>
                        </m:ctrlPr>
                      </m:sSubPr>
                      <m:e>
                        <m:r>
                          <a:rPr lang="en-US" altLang="zh-CN" sz="1800" b="1" i="1" smtClean="0">
                            <a:solidFill>
                              <a:srgbClr val="3333FF"/>
                            </a:solidFill>
                            <a:latin typeface="Cambria Math" panose="02040503050406030204" pitchFamily="18" charset="0"/>
                          </a:rPr>
                          <m:t>𝒕</m:t>
                        </m:r>
                      </m:e>
                      <m:sub>
                        <m:r>
                          <a:rPr lang="en-US" altLang="zh-CN" sz="1800" b="1" i="1" smtClean="0">
                            <a:solidFill>
                              <a:srgbClr val="3333FF"/>
                            </a:solidFill>
                            <a:latin typeface="Cambria Math" panose="02040503050406030204" pitchFamily="18" charset="0"/>
                          </a:rPr>
                          <m:t>𝟏</m:t>
                        </m:r>
                      </m:sub>
                    </m:sSub>
                  </m:oMath>
                </a14:m>
                <a:r>
                  <a:rPr lang="en-US" altLang="zh-CN" sz="1800" dirty="0">
                    <a:latin typeface="Comic Sans MS" pitchFamily="66" charset="0"/>
                  </a:rPr>
                  <a:t> in </a:t>
                </a:r>
                <a14:m>
                  <m:oMath xmlns:m="http://schemas.openxmlformats.org/officeDocument/2006/math">
                    <m:sSub>
                      <m:sSubPr>
                        <m:ctrlPr>
                          <a:rPr lang="en-US" altLang="zh-CN" sz="1800" b="1" i="1" smtClean="0">
                            <a:solidFill>
                              <a:srgbClr val="3333FF"/>
                            </a:solidFill>
                            <a:latin typeface="Cambria Math" panose="02040503050406030204" pitchFamily="18" charset="0"/>
                          </a:rPr>
                        </m:ctrlPr>
                      </m:sSubPr>
                      <m:e>
                        <m:r>
                          <a:rPr lang="en-US" altLang="zh-CN" sz="1800" b="1" i="1" smtClean="0">
                            <a:solidFill>
                              <a:srgbClr val="3333FF"/>
                            </a:solidFill>
                            <a:latin typeface="Cambria Math" panose="02040503050406030204" pitchFamily="18" charset="0"/>
                          </a:rPr>
                          <m:t>𝒓</m:t>
                        </m:r>
                      </m:e>
                      <m:sub>
                        <m:r>
                          <a:rPr lang="en-US" altLang="zh-CN" sz="1800" b="1" i="1" smtClean="0">
                            <a:solidFill>
                              <a:srgbClr val="3333FF"/>
                            </a:solidFill>
                            <a:latin typeface="Cambria Math" panose="02040503050406030204" pitchFamily="18" charset="0"/>
                          </a:rPr>
                          <m:t>𝟏</m:t>
                        </m:r>
                      </m:sub>
                    </m:sSub>
                  </m:oMath>
                </a14:m>
                <a:r>
                  <a:rPr lang="en-US" altLang="zh-CN" sz="1800" dirty="0">
                    <a:latin typeface="Comic Sans MS" pitchFamily="66" charset="0"/>
                  </a:rPr>
                  <a:t>, and </a:t>
                </a:r>
                <a14:m>
                  <m:oMath xmlns:m="http://schemas.openxmlformats.org/officeDocument/2006/math">
                    <m:sSub>
                      <m:sSubPr>
                        <m:ctrlPr>
                          <a:rPr lang="en-US" altLang="zh-CN" sz="1800" b="1" i="1" smtClean="0">
                            <a:solidFill>
                              <a:srgbClr val="3333FF"/>
                            </a:solidFill>
                            <a:latin typeface="Cambria Math" panose="02040503050406030204" pitchFamily="18" charset="0"/>
                          </a:rPr>
                        </m:ctrlPr>
                      </m:sSubPr>
                      <m:e>
                        <m:r>
                          <a:rPr lang="en-US" altLang="zh-CN" sz="1800" b="1" i="1">
                            <a:solidFill>
                              <a:srgbClr val="3333FF"/>
                            </a:solidFill>
                            <a:latin typeface="Cambria Math" panose="02040503050406030204" pitchFamily="18" charset="0"/>
                          </a:rPr>
                          <m:t>𝒕</m:t>
                        </m:r>
                      </m:e>
                      <m:sub>
                        <m:r>
                          <a:rPr lang="en-US" altLang="zh-CN" sz="1800" b="1" i="1">
                            <a:solidFill>
                              <a:srgbClr val="3333FF"/>
                            </a:solidFill>
                            <a:latin typeface="Cambria Math" panose="02040503050406030204" pitchFamily="18" charset="0"/>
                          </a:rPr>
                          <m:t>𝟏</m:t>
                        </m:r>
                      </m:sub>
                    </m:sSub>
                    <m:r>
                      <a:rPr lang="en-US" altLang="zh-CN" sz="1800" b="1" i="1">
                        <a:solidFill>
                          <a:srgbClr val="3333FF"/>
                        </a:solidFill>
                        <a:latin typeface="Cambria Math" panose="02040503050406030204" pitchFamily="18" charset="0"/>
                      </a:rPr>
                      <m:t> </m:t>
                    </m:r>
                  </m:oMath>
                </a14:m>
                <a:r>
                  <a:rPr lang="en-US" altLang="zh-CN" sz="1800" dirty="0">
                    <a:latin typeface="Comic Sans MS" pitchFamily="66" charset="0"/>
                  </a:rPr>
                  <a:t>satisfies selections </a:t>
                </a:r>
                <a14:m>
                  <m:oMath xmlns:m="http://schemas.openxmlformats.org/officeDocument/2006/math">
                    <m:sSub>
                      <m:sSubPr>
                        <m:ctrlPr>
                          <a:rPr lang="en-US" altLang="zh-CN" sz="1800" b="1" i="1" smtClean="0">
                            <a:solidFill>
                              <a:srgbClr val="3333FF"/>
                            </a:solidFill>
                            <a:latin typeface="Cambria Math" panose="02040503050406030204" pitchFamily="18" charset="0"/>
                          </a:rPr>
                        </m:ctrlPr>
                      </m:sSubPr>
                      <m:e>
                        <m:r>
                          <a:rPr lang="zh-CN" altLang="en-US" sz="1800" b="1" i="1" smtClean="0">
                            <a:solidFill>
                              <a:srgbClr val="3333FF"/>
                            </a:solidFill>
                            <a:latin typeface="Cambria Math" panose="02040503050406030204" pitchFamily="18" charset="0"/>
                          </a:rPr>
                          <m:t>𝝈</m:t>
                        </m:r>
                      </m:e>
                      <m:sub>
                        <m:r>
                          <a:rPr lang="zh-CN" altLang="en-US" sz="1800" b="1" i="1" smtClean="0">
                            <a:solidFill>
                              <a:srgbClr val="3333FF"/>
                            </a:solidFill>
                            <a:latin typeface="Cambria Math" panose="02040503050406030204" pitchFamily="18" charset="0"/>
                          </a:rPr>
                          <m:t>𝜽</m:t>
                        </m:r>
                      </m:sub>
                    </m:sSub>
                  </m:oMath>
                </a14:m>
                <a:r>
                  <a:rPr lang="en-US" altLang="zh-CN" sz="1800" dirty="0">
                    <a:latin typeface="Comic Sans MS" pitchFamily="66" charset="0"/>
                  </a:rPr>
                  <a:t>, then there are </a:t>
                </a:r>
                <a14:m>
                  <m:oMath xmlns:m="http://schemas.openxmlformats.org/officeDocument/2006/math">
                    <m:sSub>
                      <m:sSubPr>
                        <m:ctrlPr>
                          <a:rPr lang="en-US" altLang="zh-CN" sz="1800" b="1" i="1" smtClean="0">
                            <a:solidFill>
                              <a:srgbClr val="3333FF"/>
                            </a:solidFill>
                            <a:latin typeface="Cambria Math" panose="02040503050406030204" pitchFamily="18" charset="0"/>
                          </a:rPr>
                        </m:ctrlPr>
                      </m:sSubPr>
                      <m:e>
                        <m:r>
                          <a:rPr lang="en-US" altLang="zh-CN" sz="1800" b="1" i="1" smtClean="0">
                            <a:solidFill>
                              <a:srgbClr val="3333FF"/>
                            </a:solidFill>
                            <a:latin typeface="Cambria Math" panose="02040503050406030204" pitchFamily="18" charset="0"/>
                          </a:rPr>
                          <m:t>𝒄</m:t>
                        </m:r>
                      </m:e>
                      <m:sub>
                        <m:r>
                          <a:rPr lang="en-US" altLang="zh-CN" sz="1800" b="1" i="1" smtClean="0">
                            <a:solidFill>
                              <a:srgbClr val="3333FF"/>
                            </a:solidFill>
                            <a:latin typeface="Cambria Math" panose="02040503050406030204" pitchFamily="18" charset="0"/>
                          </a:rPr>
                          <m:t>𝟏</m:t>
                        </m:r>
                      </m:sub>
                    </m:sSub>
                  </m:oMath>
                </a14:m>
                <a:r>
                  <a:rPr lang="en-US" altLang="zh-CN" sz="1800" dirty="0">
                    <a:latin typeface="Comic Sans MS" pitchFamily="66" charset="0"/>
                  </a:rPr>
                  <a:t> copies of </a:t>
                </a:r>
                <a14:m>
                  <m:oMath xmlns:m="http://schemas.openxmlformats.org/officeDocument/2006/math">
                    <m:sSub>
                      <m:sSubPr>
                        <m:ctrlPr>
                          <a:rPr lang="en-US" altLang="zh-CN" sz="1800" b="1" i="1" smtClean="0">
                            <a:solidFill>
                              <a:srgbClr val="3333FF"/>
                            </a:solidFill>
                            <a:latin typeface="Cambria Math" panose="02040503050406030204" pitchFamily="18" charset="0"/>
                          </a:rPr>
                        </m:ctrlPr>
                      </m:sSubPr>
                      <m:e>
                        <m:r>
                          <a:rPr lang="en-US" altLang="zh-CN" sz="1800" b="1" i="1">
                            <a:solidFill>
                              <a:srgbClr val="3333FF"/>
                            </a:solidFill>
                            <a:latin typeface="Cambria Math" panose="02040503050406030204" pitchFamily="18" charset="0"/>
                          </a:rPr>
                          <m:t>𝒕</m:t>
                        </m:r>
                      </m:e>
                      <m:sub>
                        <m:r>
                          <a:rPr lang="en-US" altLang="zh-CN" sz="1800" b="1" i="1">
                            <a:solidFill>
                              <a:srgbClr val="3333FF"/>
                            </a:solidFill>
                            <a:latin typeface="Cambria Math" panose="02040503050406030204" pitchFamily="18" charset="0"/>
                          </a:rPr>
                          <m:t>𝟏</m:t>
                        </m:r>
                      </m:sub>
                    </m:sSub>
                    <m:r>
                      <a:rPr lang="en-US" altLang="zh-CN" sz="1800" i="1">
                        <a:latin typeface="Cambria Math" panose="02040503050406030204" pitchFamily="18" charset="0"/>
                      </a:rPr>
                      <m:t> </m:t>
                    </m:r>
                  </m:oMath>
                </a14:m>
                <a:r>
                  <a:rPr lang="en-US" altLang="zh-CN" sz="1800" dirty="0">
                    <a:latin typeface="Comic Sans MS" pitchFamily="66" charset="0"/>
                  </a:rPr>
                  <a:t>in </a:t>
                </a:r>
                <a14:m>
                  <m:oMath xmlns:m="http://schemas.openxmlformats.org/officeDocument/2006/math">
                    <m:sSub>
                      <m:sSubPr>
                        <m:ctrlPr>
                          <a:rPr lang="en-US" altLang="zh-CN" sz="1800" b="1" i="1" smtClean="0">
                            <a:solidFill>
                              <a:srgbClr val="3333FF"/>
                            </a:solidFill>
                            <a:latin typeface="Cambria Math" panose="02040503050406030204" pitchFamily="18" charset="0"/>
                          </a:rPr>
                        </m:ctrlPr>
                      </m:sSubPr>
                      <m:e>
                        <m:r>
                          <a:rPr lang="zh-CN" altLang="en-US" sz="1800" b="1" i="1">
                            <a:solidFill>
                              <a:srgbClr val="3333FF"/>
                            </a:solidFill>
                            <a:latin typeface="Cambria Math" panose="02040503050406030204" pitchFamily="18" charset="0"/>
                          </a:rPr>
                          <m:t>𝝈</m:t>
                        </m:r>
                      </m:e>
                      <m:sub>
                        <m:r>
                          <a:rPr lang="zh-CN" altLang="en-US" sz="1800" b="1" i="1">
                            <a:solidFill>
                              <a:srgbClr val="3333FF"/>
                            </a:solidFill>
                            <a:latin typeface="Cambria Math" panose="02040503050406030204" pitchFamily="18" charset="0"/>
                          </a:rPr>
                          <m:t>𝜽</m:t>
                        </m:r>
                      </m:sub>
                    </m:sSub>
                    <m:r>
                      <a:rPr lang="en-US" altLang="zh-CN" sz="1800" b="1" i="1">
                        <a:solidFill>
                          <a:srgbClr val="3333FF"/>
                        </a:solidFill>
                        <a:latin typeface="Cambria Math" panose="02040503050406030204" pitchFamily="18" charset="0"/>
                      </a:rPr>
                      <m:t>(</m:t>
                    </m:r>
                    <m:sSub>
                      <m:sSubPr>
                        <m:ctrlPr>
                          <a:rPr lang="en-US" altLang="zh-CN" sz="1800" b="1" i="1">
                            <a:solidFill>
                              <a:srgbClr val="3333FF"/>
                            </a:solidFill>
                            <a:latin typeface="Cambria Math" panose="02040503050406030204" pitchFamily="18" charset="0"/>
                          </a:rPr>
                        </m:ctrlPr>
                      </m:sSubPr>
                      <m:e>
                        <m:r>
                          <a:rPr lang="en-US" altLang="zh-CN" sz="1800" b="1" i="1">
                            <a:solidFill>
                              <a:srgbClr val="3333FF"/>
                            </a:solidFill>
                            <a:latin typeface="Cambria Math" panose="02040503050406030204" pitchFamily="18" charset="0"/>
                          </a:rPr>
                          <m:t>𝒓</m:t>
                        </m:r>
                      </m:e>
                      <m:sub>
                        <m:r>
                          <a:rPr lang="en-US" altLang="zh-CN" sz="1800" b="1" i="1">
                            <a:solidFill>
                              <a:srgbClr val="3333FF"/>
                            </a:solidFill>
                            <a:latin typeface="Cambria Math" panose="02040503050406030204" pitchFamily="18" charset="0"/>
                          </a:rPr>
                          <m:t>𝟏</m:t>
                        </m:r>
                      </m:sub>
                    </m:sSub>
                    <m:r>
                      <a:rPr lang="en-US" altLang="zh-CN" sz="1800" b="1" i="1">
                        <a:solidFill>
                          <a:srgbClr val="3333FF"/>
                        </a:solidFill>
                        <a:latin typeface="Cambria Math" panose="02040503050406030204" pitchFamily="18" charset="0"/>
                      </a:rPr>
                      <m:t>)</m:t>
                    </m:r>
                  </m:oMath>
                </a14:m>
                <a:endParaRPr lang="en-US" altLang="zh-CN" sz="1800" b="1" dirty="0">
                  <a:latin typeface="Comic Sans MS" pitchFamily="66" charset="0"/>
                </a:endParaRPr>
              </a:p>
              <a:p>
                <a:pPr lvl="1">
                  <a:lnSpc>
                    <a:spcPct val="120000"/>
                  </a:lnSpc>
                  <a:spcBef>
                    <a:spcPts val="600"/>
                  </a:spcBef>
                </a:pPr>
                <a14:m>
                  <m:oMath xmlns:m="http://schemas.openxmlformats.org/officeDocument/2006/math">
                    <m:sSub>
                      <m:sSubPr>
                        <m:ctrlPr>
                          <a:rPr lang="en-US" altLang="zh-CN" sz="1800" b="1" i="1" smtClean="0">
                            <a:solidFill>
                              <a:srgbClr val="FF0000"/>
                            </a:solidFill>
                            <a:latin typeface="Cambria Math" panose="02040503050406030204" pitchFamily="18" charset="0"/>
                          </a:rPr>
                        </m:ctrlPr>
                      </m:sSubPr>
                      <m:e>
                        <m:r>
                          <a:rPr lang="el-GR" altLang="zh-CN" sz="1800" b="1" i="1" smtClean="0">
                            <a:solidFill>
                              <a:srgbClr val="FF0000"/>
                            </a:solidFill>
                            <a:latin typeface="Cambria Math" panose="02040503050406030204" pitchFamily="18" charset="0"/>
                            <a:ea typeface="Cambria Math" panose="02040503050406030204" pitchFamily="18" charset="0"/>
                          </a:rPr>
                          <m:t>𝜫</m:t>
                        </m:r>
                      </m:e>
                      <m:sub>
                        <m:r>
                          <a:rPr lang="en-US" altLang="zh-CN" sz="1800" b="1" i="1" smtClean="0">
                            <a:solidFill>
                              <a:srgbClr val="FF0000"/>
                            </a:solidFill>
                            <a:latin typeface="Cambria Math" panose="02040503050406030204" pitchFamily="18" charset="0"/>
                          </a:rPr>
                          <m:t>𝑨</m:t>
                        </m:r>
                      </m:sub>
                    </m:sSub>
                    <m:r>
                      <a:rPr lang="en-US" altLang="zh-CN" sz="1800" b="1" i="1">
                        <a:solidFill>
                          <a:srgbClr val="FF0000"/>
                        </a:solidFill>
                        <a:latin typeface="Cambria Math" panose="02040503050406030204" pitchFamily="18" charset="0"/>
                      </a:rPr>
                      <m:t>(</m:t>
                    </m:r>
                    <m:sSub>
                      <m:sSubPr>
                        <m:ctrlPr>
                          <a:rPr lang="en-US" altLang="zh-CN" sz="1800" b="1" i="1">
                            <a:solidFill>
                              <a:srgbClr val="FF0000"/>
                            </a:solidFill>
                            <a:latin typeface="Cambria Math" panose="02040503050406030204" pitchFamily="18" charset="0"/>
                          </a:rPr>
                        </m:ctrlPr>
                      </m:sSubPr>
                      <m:e>
                        <m:r>
                          <a:rPr lang="en-US" altLang="zh-CN" sz="1800" b="1" i="1">
                            <a:solidFill>
                              <a:srgbClr val="FF0000"/>
                            </a:solidFill>
                            <a:latin typeface="Cambria Math" panose="02040503050406030204" pitchFamily="18" charset="0"/>
                          </a:rPr>
                          <m:t>𝒓</m:t>
                        </m:r>
                      </m:e>
                      <m:sub>
                        <m:r>
                          <a:rPr lang="en-US" altLang="zh-CN" sz="1800" b="1" i="1">
                            <a:solidFill>
                              <a:srgbClr val="FF0000"/>
                            </a:solidFill>
                            <a:latin typeface="Cambria Math" panose="02040503050406030204" pitchFamily="18" charset="0"/>
                          </a:rPr>
                          <m:t>𝟏</m:t>
                        </m:r>
                      </m:sub>
                    </m:sSub>
                    <m:r>
                      <a:rPr lang="en-US" altLang="zh-CN" sz="1800" b="1" i="1">
                        <a:solidFill>
                          <a:srgbClr val="FF0000"/>
                        </a:solidFill>
                        <a:latin typeface="Cambria Math" panose="02040503050406030204" pitchFamily="18" charset="0"/>
                      </a:rPr>
                      <m:t>)</m:t>
                    </m:r>
                  </m:oMath>
                </a14:m>
                <a:r>
                  <a:rPr lang="en-US" altLang="zh-CN" sz="1800" b="1" dirty="0">
                    <a:solidFill>
                      <a:srgbClr val="FF0000"/>
                    </a:solidFill>
                    <a:latin typeface="Comic Sans MS" pitchFamily="66" charset="0"/>
                  </a:rPr>
                  <a:t>: </a:t>
                </a:r>
                <a:r>
                  <a:rPr lang="en-US" altLang="zh-CN" sz="1800" dirty="0">
                    <a:latin typeface="Comic Sans MS" pitchFamily="66" charset="0"/>
                  </a:rPr>
                  <a:t>For each copy of tuple </a:t>
                </a:r>
                <a14:m>
                  <m:oMath xmlns:m="http://schemas.openxmlformats.org/officeDocument/2006/math">
                    <m:sSub>
                      <m:sSubPr>
                        <m:ctrlPr>
                          <a:rPr lang="en-US" altLang="zh-CN" sz="1800" b="1" i="1" smtClean="0">
                            <a:solidFill>
                              <a:srgbClr val="3333FF"/>
                            </a:solidFill>
                            <a:latin typeface="Cambria Math" panose="02040503050406030204" pitchFamily="18" charset="0"/>
                          </a:rPr>
                        </m:ctrlPr>
                      </m:sSubPr>
                      <m:e>
                        <m:r>
                          <a:rPr lang="en-US" altLang="zh-CN" sz="1800" b="1" i="1">
                            <a:solidFill>
                              <a:srgbClr val="3333FF"/>
                            </a:solidFill>
                            <a:latin typeface="Cambria Math" panose="02040503050406030204" pitchFamily="18" charset="0"/>
                          </a:rPr>
                          <m:t>𝒕</m:t>
                        </m:r>
                      </m:e>
                      <m:sub>
                        <m:r>
                          <a:rPr lang="en-US" altLang="zh-CN" sz="1800" b="1" i="1">
                            <a:solidFill>
                              <a:srgbClr val="3333FF"/>
                            </a:solidFill>
                            <a:latin typeface="Cambria Math" panose="02040503050406030204" pitchFamily="18" charset="0"/>
                          </a:rPr>
                          <m:t>𝟏</m:t>
                        </m:r>
                      </m:sub>
                    </m:sSub>
                  </m:oMath>
                </a14:m>
                <a:r>
                  <a:rPr lang="en-US" altLang="zh-CN" sz="1800" dirty="0">
                    <a:latin typeface="Comic Sans MS" pitchFamily="66" charset="0"/>
                  </a:rPr>
                  <a:t> in </a:t>
                </a:r>
                <a14:m>
                  <m:oMath xmlns:m="http://schemas.openxmlformats.org/officeDocument/2006/math">
                    <m:sSub>
                      <m:sSubPr>
                        <m:ctrlPr>
                          <a:rPr lang="en-US" altLang="zh-CN" sz="1800" b="1" i="1" smtClean="0">
                            <a:solidFill>
                              <a:srgbClr val="3333FF"/>
                            </a:solidFill>
                            <a:latin typeface="Cambria Math" panose="02040503050406030204" pitchFamily="18" charset="0"/>
                          </a:rPr>
                        </m:ctrlPr>
                      </m:sSubPr>
                      <m:e>
                        <m:r>
                          <a:rPr lang="en-US" altLang="zh-CN" sz="1800" b="1" i="1">
                            <a:solidFill>
                              <a:srgbClr val="3333FF"/>
                            </a:solidFill>
                            <a:latin typeface="Cambria Math" panose="02040503050406030204" pitchFamily="18" charset="0"/>
                          </a:rPr>
                          <m:t>𝒓</m:t>
                        </m:r>
                      </m:e>
                      <m:sub>
                        <m:r>
                          <a:rPr lang="en-US" altLang="zh-CN" sz="1800" b="1" i="1">
                            <a:solidFill>
                              <a:srgbClr val="3333FF"/>
                            </a:solidFill>
                            <a:latin typeface="Cambria Math" panose="02040503050406030204" pitchFamily="18" charset="0"/>
                          </a:rPr>
                          <m:t>𝟏</m:t>
                        </m:r>
                      </m:sub>
                    </m:sSub>
                  </m:oMath>
                </a14:m>
                <a:r>
                  <a:rPr lang="en-US" altLang="zh-CN" sz="1800" b="1" dirty="0">
                    <a:solidFill>
                      <a:srgbClr val="3333FF"/>
                    </a:solidFill>
                    <a:latin typeface="Comic Sans MS" pitchFamily="66" charset="0"/>
                  </a:rPr>
                  <a:t>,</a:t>
                </a:r>
                <a:r>
                  <a:rPr lang="en-US" altLang="zh-CN" sz="1800" dirty="0">
                    <a:latin typeface="Comic Sans MS" pitchFamily="66" charset="0"/>
                  </a:rPr>
                  <a:t> there is a copy of tuple </a:t>
                </a:r>
                <a14:m>
                  <m:oMath xmlns:m="http://schemas.openxmlformats.org/officeDocument/2006/math">
                    <m:sSub>
                      <m:sSubPr>
                        <m:ctrlPr>
                          <a:rPr lang="en-US" altLang="zh-CN" sz="1800" b="1" i="1" smtClean="0">
                            <a:solidFill>
                              <a:srgbClr val="3333FF"/>
                            </a:solidFill>
                            <a:latin typeface="Cambria Math" panose="02040503050406030204" pitchFamily="18" charset="0"/>
                          </a:rPr>
                        </m:ctrlPr>
                      </m:sSubPr>
                      <m:e>
                        <m:r>
                          <a:rPr lang="el-GR" altLang="zh-CN" sz="1800" b="1" i="1">
                            <a:solidFill>
                              <a:srgbClr val="3333FF"/>
                            </a:solidFill>
                            <a:latin typeface="Cambria Math" panose="02040503050406030204" pitchFamily="18" charset="0"/>
                            <a:ea typeface="Cambria Math" panose="02040503050406030204" pitchFamily="18" charset="0"/>
                          </a:rPr>
                          <m:t>𝜫</m:t>
                        </m:r>
                      </m:e>
                      <m:sub>
                        <m:r>
                          <a:rPr lang="en-US" altLang="zh-CN" sz="1800" b="1" i="1">
                            <a:solidFill>
                              <a:srgbClr val="3333FF"/>
                            </a:solidFill>
                            <a:latin typeface="Cambria Math" panose="02040503050406030204" pitchFamily="18" charset="0"/>
                          </a:rPr>
                          <m:t>𝑨</m:t>
                        </m:r>
                      </m:sub>
                    </m:sSub>
                    <m:r>
                      <a:rPr lang="en-US" altLang="zh-CN" sz="1800" b="1" i="1">
                        <a:solidFill>
                          <a:srgbClr val="3333FF"/>
                        </a:solidFill>
                        <a:latin typeface="Cambria Math" panose="02040503050406030204" pitchFamily="18" charset="0"/>
                      </a:rPr>
                      <m:t>(</m:t>
                    </m:r>
                    <m:sSub>
                      <m:sSubPr>
                        <m:ctrlPr>
                          <a:rPr lang="en-US" altLang="zh-CN" sz="1800" b="1" i="1">
                            <a:solidFill>
                              <a:srgbClr val="3333FF"/>
                            </a:solidFill>
                            <a:latin typeface="Cambria Math" panose="02040503050406030204" pitchFamily="18" charset="0"/>
                          </a:rPr>
                        </m:ctrlPr>
                      </m:sSubPr>
                      <m:e>
                        <m:r>
                          <a:rPr lang="en-US" altLang="zh-CN" sz="1800" b="1" i="1" smtClean="0">
                            <a:solidFill>
                              <a:srgbClr val="3333FF"/>
                            </a:solidFill>
                            <a:latin typeface="Cambria Math" panose="02040503050406030204" pitchFamily="18" charset="0"/>
                          </a:rPr>
                          <m:t>𝒕</m:t>
                        </m:r>
                      </m:e>
                      <m:sub>
                        <m:r>
                          <a:rPr lang="en-US" altLang="zh-CN" sz="1800" b="1" i="1">
                            <a:solidFill>
                              <a:srgbClr val="3333FF"/>
                            </a:solidFill>
                            <a:latin typeface="Cambria Math" panose="02040503050406030204" pitchFamily="18" charset="0"/>
                          </a:rPr>
                          <m:t>𝟏</m:t>
                        </m:r>
                      </m:sub>
                    </m:sSub>
                    <m:r>
                      <a:rPr lang="en-US" altLang="zh-CN" sz="1800" b="1" i="1">
                        <a:solidFill>
                          <a:srgbClr val="3333FF"/>
                        </a:solidFill>
                        <a:latin typeface="Cambria Math" panose="02040503050406030204" pitchFamily="18" charset="0"/>
                      </a:rPr>
                      <m:t>)</m:t>
                    </m:r>
                  </m:oMath>
                </a14:m>
                <a:r>
                  <a:rPr lang="en-US" altLang="zh-CN" sz="1800" b="1" dirty="0">
                    <a:solidFill>
                      <a:srgbClr val="3333FF"/>
                    </a:solidFill>
                    <a:latin typeface="Comic Sans MS" pitchFamily="66" charset="0"/>
                  </a:rPr>
                  <a:t> </a:t>
                </a:r>
                <a:r>
                  <a:rPr lang="en-US" altLang="zh-CN" sz="1800" dirty="0">
                    <a:latin typeface="Comic Sans MS" pitchFamily="66" charset="0"/>
                  </a:rPr>
                  <a:t>in </a:t>
                </a:r>
                <a14:m>
                  <m:oMath xmlns:m="http://schemas.openxmlformats.org/officeDocument/2006/math">
                    <m:sSub>
                      <m:sSubPr>
                        <m:ctrlPr>
                          <a:rPr lang="en-US" altLang="zh-CN" sz="1800" b="1" i="1" smtClean="0">
                            <a:solidFill>
                              <a:srgbClr val="3333FF"/>
                            </a:solidFill>
                            <a:latin typeface="Cambria Math" panose="02040503050406030204" pitchFamily="18" charset="0"/>
                          </a:rPr>
                        </m:ctrlPr>
                      </m:sSubPr>
                      <m:e>
                        <m:r>
                          <a:rPr lang="el-GR" altLang="zh-CN" sz="1800" b="1" i="1">
                            <a:solidFill>
                              <a:srgbClr val="3333FF"/>
                            </a:solidFill>
                            <a:latin typeface="Cambria Math" panose="02040503050406030204" pitchFamily="18" charset="0"/>
                            <a:ea typeface="Cambria Math" panose="02040503050406030204" pitchFamily="18" charset="0"/>
                          </a:rPr>
                          <m:t>𝜫</m:t>
                        </m:r>
                      </m:e>
                      <m:sub>
                        <m:r>
                          <a:rPr lang="en-US" altLang="zh-CN" sz="1800" b="1" i="1">
                            <a:solidFill>
                              <a:srgbClr val="3333FF"/>
                            </a:solidFill>
                            <a:latin typeface="Cambria Math" panose="02040503050406030204" pitchFamily="18" charset="0"/>
                          </a:rPr>
                          <m:t>𝑨</m:t>
                        </m:r>
                      </m:sub>
                    </m:sSub>
                    <m:r>
                      <a:rPr lang="en-US" altLang="zh-CN" sz="1800" b="1" i="1">
                        <a:solidFill>
                          <a:srgbClr val="3333FF"/>
                        </a:solidFill>
                        <a:latin typeface="Cambria Math" panose="02040503050406030204" pitchFamily="18" charset="0"/>
                      </a:rPr>
                      <m:t>(</m:t>
                    </m:r>
                    <m:sSub>
                      <m:sSubPr>
                        <m:ctrlPr>
                          <a:rPr lang="en-US" altLang="zh-CN" sz="1800" b="1" i="1">
                            <a:solidFill>
                              <a:srgbClr val="3333FF"/>
                            </a:solidFill>
                            <a:latin typeface="Cambria Math" panose="02040503050406030204" pitchFamily="18" charset="0"/>
                          </a:rPr>
                        </m:ctrlPr>
                      </m:sSubPr>
                      <m:e>
                        <m:r>
                          <a:rPr lang="en-US" altLang="zh-CN" sz="1800" b="1" i="1">
                            <a:solidFill>
                              <a:srgbClr val="3333FF"/>
                            </a:solidFill>
                            <a:latin typeface="Cambria Math" panose="02040503050406030204" pitchFamily="18" charset="0"/>
                          </a:rPr>
                          <m:t>𝒓</m:t>
                        </m:r>
                      </m:e>
                      <m:sub>
                        <m:r>
                          <a:rPr lang="en-US" altLang="zh-CN" sz="1800" b="1" i="1">
                            <a:solidFill>
                              <a:srgbClr val="3333FF"/>
                            </a:solidFill>
                            <a:latin typeface="Cambria Math" panose="02040503050406030204" pitchFamily="18" charset="0"/>
                          </a:rPr>
                          <m:t>𝟏</m:t>
                        </m:r>
                      </m:sub>
                    </m:sSub>
                    <m:r>
                      <a:rPr lang="en-US" altLang="zh-CN" sz="1800" b="1" i="1">
                        <a:solidFill>
                          <a:srgbClr val="3333FF"/>
                        </a:solidFill>
                        <a:latin typeface="Cambria Math" panose="02040503050406030204" pitchFamily="18" charset="0"/>
                      </a:rPr>
                      <m:t>)</m:t>
                    </m:r>
                  </m:oMath>
                </a14:m>
                <a:r>
                  <a:rPr lang="en-US" altLang="zh-CN" sz="1800" b="1" dirty="0">
                    <a:solidFill>
                      <a:srgbClr val="3333FF"/>
                    </a:solidFill>
                    <a:latin typeface="Comic Sans MS" pitchFamily="66" charset="0"/>
                  </a:rPr>
                  <a:t> </a:t>
                </a:r>
                <a:r>
                  <a:rPr lang="en-US" altLang="zh-CN" sz="1800" dirty="0">
                    <a:latin typeface="Comic Sans MS" pitchFamily="66" charset="0"/>
                  </a:rPr>
                  <a:t>where </a:t>
                </a:r>
                <a14:m>
                  <m:oMath xmlns:m="http://schemas.openxmlformats.org/officeDocument/2006/math">
                    <m:sSub>
                      <m:sSubPr>
                        <m:ctrlPr>
                          <a:rPr lang="en-US" altLang="zh-CN" sz="1800" b="1" i="1" smtClean="0">
                            <a:solidFill>
                              <a:srgbClr val="3333FF"/>
                            </a:solidFill>
                            <a:latin typeface="Cambria Math" panose="02040503050406030204" pitchFamily="18" charset="0"/>
                          </a:rPr>
                        </m:ctrlPr>
                      </m:sSubPr>
                      <m:e>
                        <m:r>
                          <a:rPr lang="el-GR" altLang="zh-CN" sz="1800" b="1" i="1">
                            <a:solidFill>
                              <a:srgbClr val="3333FF"/>
                            </a:solidFill>
                            <a:latin typeface="Cambria Math" panose="02040503050406030204" pitchFamily="18" charset="0"/>
                            <a:ea typeface="Cambria Math" panose="02040503050406030204" pitchFamily="18" charset="0"/>
                          </a:rPr>
                          <m:t>𝜫</m:t>
                        </m:r>
                      </m:e>
                      <m:sub>
                        <m:r>
                          <a:rPr lang="en-US" altLang="zh-CN" sz="1800" b="1" i="1">
                            <a:solidFill>
                              <a:srgbClr val="3333FF"/>
                            </a:solidFill>
                            <a:latin typeface="Cambria Math" panose="02040503050406030204" pitchFamily="18" charset="0"/>
                          </a:rPr>
                          <m:t>𝑨</m:t>
                        </m:r>
                      </m:sub>
                    </m:sSub>
                    <m:r>
                      <a:rPr lang="en-US" altLang="zh-CN" sz="1800" b="1" i="1">
                        <a:solidFill>
                          <a:srgbClr val="3333FF"/>
                        </a:solidFill>
                        <a:latin typeface="Cambria Math" panose="02040503050406030204" pitchFamily="18" charset="0"/>
                      </a:rPr>
                      <m:t>(</m:t>
                    </m:r>
                    <m:sSub>
                      <m:sSubPr>
                        <m:ctrlPr>
                          <a:rPr lang="en-US" altLang="zh-CN" sz="1800" b="1" i="1">
                            <a:solidFill>
                              <a:srgbClr val="3333FF"/>
                            </a:solidFill>
                            <a:latin typeface="Cambria Math" panose="02040503050406030204" pitchFamily="18" charset="0"/>
                          </a:rPr>
                        </m:ctrlPr>
                      </m:sSubPr>
                      <m:e>
                        <m:r>
                          <a:rPr lang="en-US" altLang="zh-CN" sz="1800" b="1" i="1" smtClean="0">
                            <a:solidFill>
                              <a:srgbClr val="3333FF"/>
                            </a:solidFill>
                            <a:latin typeface="Cambria Math" panose="02040503050406030204" pitchFamily="18" charset="0"/>
                          </a:rPr>
                          <m:t>𝒕</m:t>
                        </m:r>
                      </m:e>
                      <m:sub>
                        <m:r>
                          <a:rPr lang="en-US" altLang="zh-CN" sz="1800" b="1" i="1">
                            <a:solidFill>
                              <a:srgbClr val="3333FF"/>
                            </a:solidFill>
                            <a:latin typeface="Cambria Math" panose="02040503050406030204" pitchFamily="18" charset="0"/>
                          </a:rPr>
                          <m:t>𝟏</m:t>
                        </m:r>
                      </m:sub>
                    </m:sSub>
                    <m:r>
                      <a:rPr lang="en-US" altLang="zh-CN" sz="1800" b="1" i="1">
                        <a:solidFill>
                          <a:srgbClr val="3333FF"/>
                        </a:solidFill>
                        <a:latin typeface="Cambria Math" panose="02040503050406030204" pitchFamily="18" charset="0"/>
                      </a:rPr>
                      <m:t>)</m:t>
                    </m:r>
                  </m:oMath>
                </a14:m>
                <a:r>
                  <a:rPr lang="en-US" altLang="zh-CN" sz="1800" dirty="0">
                    <a:latin typeface="Comic Sans MS" pitchFamily="66" charset="0"/>
                  </a:rPr>
                  <a:t> denotes the projection of the single tuple </a:t>
                </a:r>
                <a14:m>
                  <m:oMath xmlns:m="http://schemas.openxmlformats.org/officeDocument/2006/math">
                    <m:sSub>
                      <m:sSubPr>
                        <m:ctrlPr>
                          <a:rPr lang="en-US" altLang="zh-CN" sz="1800" b="1" i="1" smtClean="0">
                            <a:solidFill>
                              <a:srgbClr val="3333FF"/>
                            </a:solidFill>
                            <a:latin typeface="Cambria Math" panose="02040503050406030204" pitchFamily="18" charset="0"/>
                          </a:rPr>
                        </m:ctrlPr>
                      </m:sSubPr>
                      <m:e>
                        <m:r>
                          <a:rPr lang="en-US" altLang="zh-CN" sz="1800" b="1" i="1">
                            <a:solidFill>
                              <a:srgbClr val="3333FF"/>
                            </a:solidFill>
                            <a:latin typeface="Cambria Math" panose="02040503050406030204" pitchFamily="18" charset="0"/>
                          </a:rPr>
                          <m:t>𝒕</m:t>
                        </m:r>
                      </m:e>
                      <m:sub>
                        <m:r>
                          <a:rPr lang="en-US" altLang="zh-CN" sz="1800" b="1" i="1">
                            <a:solidFill>
                              <a:srgbClr val="3333FF"/>
                            </a:solidFill>
                            <a:latin typeface="Cambria Math" panose="02040503050406030204" pitchFamily="18" charset="0"/>
                          </a:rPr>
                          <m:t>𝟏</m:t>
                        </m:r>
                      </m:sub>
                    </m:sSub>
                  </m:oMath>
                </a14:m>
                <a:endParaRPr lang="en-US" altLang="zh-CN" sz="1800" b="1" dirty="0">
                  <a:solidFill>
                    <a:srgbClr val="3333FF"/>
                  </a:solidFill>
                  <a:latin typeface="Comic Sans MS" pitchFamily="66" charset="0"/>
                </a:endParaRPr>
              </a:p>
              <a:p>
                <a:pPr lvl="1">
                  <a:lnSpc>
                    <a:spcPct val="120000"/>
                  </a:lnSpc>
                  <a:spcBef>
                    <a:spcPts val="600"/>
                  </a:spcBef>
                </a:pPr>
                <a14:m>
                  <m:oMath xmlns:m="http://schemas.openxmlformats.org/officeDocument/2006/math">
                    <m:sSub>
                      <m:sSubPr>
                        <m:ctrlPr>
                          <a:rPr lang="en-US" altLang="zh-CN" sz="1800" b="1" i="1" smtClean="0">
                            <a:solidFill>
                              <a:srgbClr val="FF0000"/>
                            </a:solidFill>
                            <a:latin typeface="Cambria Math" panose="02040503050406030204" pitchFamily="18" charset="0"/>
                          </a:rPr>
                        </m:ctrlPr>
                      </m:sSubPr>
                      <m:e>
                        <m:r>
                          <a:rPr lang="en-US" altLang="zh-CN" sz="1800" b="1" i="1" smtClean="0">
                            <a:solidFill>
                              <a:srgbClr val="FF0000"/>
                            </a:solidFill>
                            <a:latin typeface="Cambria Math" panose="02040503050406030204" pitchFamily="18" charset="0"/>
                          </a:rPr>
                          <m:t>𝒓</m:t>
                        </m:r>
                      </m:e>
                      <m:sub>
                        <m:r>
                          <a:rPr lang="en-US" altLang="zh-CN" sz="1800" b="1" i="1" smtClean="0">
                            <a:solidFill>
                              <a:srgbClr val="FF0000"/>
                            </a:solidFill>
                            <a:latin typeface="Cambria Math" panose="02040503050406030204" pitchFamily="18" charset="0"/>
                          </a:rPr>
                          <m:t>𝟏</m:t>
                        </m:r>
                      </m:sub>
                    </m:sSub>
                    <m:r>
                      <a:rPr lang="en-US" altLang="zh-CN" sz="1800" b="1" i="1" smtClean="0">
                        <a:solidFill>
                          <a:srgbClr val="FF0000"/>
                        </a:solidFill>
                        <a:latin typeface="Cambria Math" panose="02040503050406030204" pitchFamily="18" charset="0"/>
                        <a:ea typeface="Cambria Math" panose="02040503050406030204" pitchFamily="18" charset="0"/>
                      </a:rPr>
                      <m:t>×</m:t>
                    </m:r>
                    <m:sSub>
                      <m:sSubPr>
                        <m:ctrlPr>
                          <a:rPr lang="en-US" altLang="zh-CN" sz="1800" b="1" i="1" smtClean="0">
                            <a:solidFill>
                              <a:srgbClr val="FF0000"/>
                            </a:solidFill>
                            <a:latin typeface="Cambria Math" panose="02040503050406030204" pitchFamily="18" charset="0"/>
                            <a:ea typeface="Cambria Math" panose="02040503050406030204" pitchFamily="18" charset="0"/>
                          </a:rPr>
                        </m:ctrlPr>
                      </m:sSubPr>
                      <m:e>
                        <m:r>
                          <a:rPr lang="en-US" altLang="zh-CN" sz="1800" b="1" i="1" smtClean="0">
                            <a:solidFill>
                              <a:srgbClr val="FF0000"/>
                            </a:solidFill>
                            <a:latin typeface="Cambria Math" panose="02040503050406030204" pitchFamily="18" charset="0"/>
                            <a:ea typeface="Cambria Math" panose="02040503050406030204" pitchFamily="18" charset="0"/>
                          </a:rPr>
                          <m:t>𝒓</m:t>
                        </m:r>
                      </m:e>
                      <m:sub>
                        <m:r>
                          <a:rPr lang="en-US" altLang="zh-CN" sz="1800" b="1" i="1" smtClean="0">
                            <a:solidFill>
                              <a:srgbClr val="FF0000"/>
                            </a:solidFill>
                            <a:latin typeface="Cambria Math" panose="02040503050406030204" pitchFamily="18" charset="0"/>
                            <a:ea typeface="Cambria Math" panose="02040503050406030204" pitchFamily="18" charset="0"/>
                          </a:rPr>
                          <m:t>𝟐</m:t>
                        </m:r>
                      </m:sub>
                    </m:sSub>
                  </m:oMath>
                </a14:m>
                <a:r>
                  <a:rPr lang="en-US" altLang="zh-CN" sz="1800" b="1" dirty="0">
                    <a:solidFill>
                      <a:srgbClr val="FF0000"/>
                    </a:solidFill>
                    <a:latin typeface="Comic Sans MS" pitchFamily="66" charset="0"/>
                  </a:rPr>
                  <a:t>: </a:t>
                </a:r>
                <a:r>
                  <a:rPr lang="en-US" altLang="zh-CN" sz="1800" dirty="0">
                    <a:latin typeface="Comic Sans MS" pitchFamily="66" charset="0"/>
                  </a:rPr>
                  <a:t>If there are </a:t>
                </a:r>
                <a14:m>
                  <m:oMath xmlns:m="http://schemas.openxmlformats.org/officeDocument/2006/math">
                    <m:sSub>
                      <m:sSubPr>
                        <m:ctrlPr>
                          <a:rPr lang="en-US" altLang="zh-CN" sz="1800" b="1" i="1" smtClean="0">
                            <a:solidFill>
                              <a:srgbClr val="FF0000"/>
                            </a:solidFill>
                            <a:latin typeface="Cambria Math" panose="02040503050406030204" pitchFamily="18" charset="0"/>
                          </a:rPr>
                        </m:ctrlPr>
                      </m:sSubPr>
                      <m:e>
                        <m:r>
                          <a:rPr lang="en-US" altLang="zh-CN" sz="1800" b="1" i="1">
                            <a:solidFill>
                              <a:srgbClr val="FF0000"/>
                            </a:solidFill>
                            <a:latin typeface="Cambria Math" panose="02040503050406030204" pitchFamily="18" charset="0"/>
                          </a:rPr>
                          <m:t>𝒄</m:t>
                        </m:r>
                      </m:e>
                      <m:sub>
                        <m:r>
                          <a:rPr lang="en-US" altLang="zh-CN" sz="1800" b="1" i="1">
                            <a:solidFill>
                              <a:srgbClr val="FF0000"/>
                            </a:solidFill>
                            <a:latin typeface="Cambria Math" panose="02040503050406030204" pitchFamily="18" charset="0"/>
                          </a:rPr>
                          <m:t>𝟏</m:t>
                        </m:r>
                      </m:sub>
                    </m:sSub>
                    <m:r>
                      <a:rPr lang="en-US" altLang="zh-CN" sz="1800" b="1" i="1">
                        <a:solidFill>
                          <a:srgbClr val="FF0000"/>
                        </a:solidFill>
                        <a:latin typeface="Cambria Math" panose="02040503050406030204" pitchFamily="18" charset="0"/>
                      </a:rPr>
                      <m:t> </m:t>
                    </m:r>
                  </m:oMath>
                </a14:m>
                <a:r>
                  <a:rPr lang="en-US" altLang="zh-CN" sz="1800" dirty="0">
                    <a:latin typeface="Comic Sans MS" pitchFamily="66" charset="0"/>
                  </a:rPr>
                  <a:t>copies of tuple </a:t>
                </a:r>
                <a14:m>
                  <m:oMath xmlns:m="http://schemas.openxmlformats.org/officeDocument/2006/math">
                    <m:sSub>
                      <m:sSubPr>
                        <m:ctrlPr>
                          <a:rPr lang="en-US" altLang="zh-CN" sz="1800" b="1" i="1" smtClean="0">
                            <a:solidFill>
                              <a:srgbClr val="FF0000"/>
                            </a:solidFill>
                            <a:latin typeface="Cambria Math" panose="02040503050406030204" pitchFamily="18" charset="0"/>
                          </a:rPr>
                        </m:ctrlPr>
                      </m:sSubPr>
                      <m:e>
                        <m:r>
                          <a:rPr lang="en-US" altLang="zh-CN" sz="1800" b="1" i="1">
                            <a:solidFill>
                              <a:srgbClr val="FF0000"/>
                            </a:solidFill>
                            <a:latin typeface="Cambria Math" panose="02040503050406030204" pitchFamily="18" charset="0"/>
                          </a:rPr>
                          <m:t>𝒕</m:t>
                        </m:r>
                      </m:e>
                      <m:sub>
                        <m:r>
                          <a:rPr lang="en-US" altLang="zh-CN" sz="1800" b="1" i="1">
                            <a:solidFill>
                              <a:srgbClr val="FF0000"/>
                            </a:solidFill>
                            <a:latin typeface="Cambria Math" panose="02040503050406030204" pitchFamily="18" charset="0"/>
                          </a:rPr>
                          <m:t>𝟏</m:t>
                        </m:r>
                      </m:sub>
                    </m:sSub>
                  </m:oMath>
                </a14:m>
                <a:r>
                  <a:rPr lang="en-US" altLang="zh-CN" sz="1800" b="1" dirty="0">
                    <a:solidFill>
                      <a:srgbClr val="FF0000"/>
                    </a:solidFill>
                    <a:latin typeface="Comic Sans MS" pitchFamily="66" charset="0"/>
                  </a:rPr>
                  <a:t> </a:t>
                </a:r>
                <a:r>
                  <a:rPr lang="en-US" altLang="zh-CN" sz="1800" dirty="0">
                    <a:latin typeface="Comic Sans MS" pitchFamily="66" charset="0"/>
                  </a:rPr>
                  <a:t>in </a:t>
                </a:r>
                <a14:m>
                  <m:oMath xmlns:m="http://schemas.openxmlformats.org/officeDocument/2006/math">
                    <m:sSub>
                      <m:sSubPr>
                        <m:ctrlPr>
                          <a:rPr lang="en-US" altLang="zh-CN" sz="1800" b="1" i="1" smtClean="0">
                            <a:solidFill>
                              <a:srgbClr val="FF0000"/>
                            </a:solidFill>
                            <a:latin typeface="Cambria Math" panose="02040503050406030204" pitchFamily="18" charset="0"/>
                          </a:rPr>
                        </m:ctrlPr>
                      </m:sSubPr>
                      <m:e>
                        <m:r>
                          <a:rPr lang="en-US" altLang="zh-CN" sz="1800" b="1" i="1">
                            <a:solidFill>
                              <a:srgbClr val="FF0000"/>
                            </a:solidFill>
                            <a:latin typeface="Cambria Math" panose="02040503050406030204" pitchFamily="18" charset="0"/>
                          </a:rPr>
                          <m:t>𝒓</m:t>
                        </m:r>
                      </m:e>
                      <m:sub>
                        <m:r>
                          <a:rPr lang="en-US" altLang="zh-CN" sz="1800" b="1" i="1">
                            <a:solidFill>
                              <a:srgbClr val="FF0000"/>
                            </a:solidFill>
                            <a:latin typeface="Cambria Math" panose="02040503050406030204" pitchFamily="18" charset="0"/>
                          </a:rPr>
                          <m:t>𝟏</m:t>
                        </m:r>
                      </m:sub>
                    </m:sSub>
                  </m:oMath>
                </a14:m>
                <a:r>
                  <a:rPr lang="en-US" altLang="zh-CN" sz="1800" dirty="0">
                    <a:latin typeface="Comic Sans MS" pitchFamily="66" charset="0"/>
                  </a:rPr>
                  <a:t> and </a:t>
                </a:r>
                <a14:m>
                  <m:oMath xmlns:m="http://schemas.openxmlformats.org/officeDocument/2006/math">
                    <m:sSub>
                      <m:sSubPr>
                        <m:ctrlPr>
                          <a:rPr lang="en-US" altLang="zh-CN" sz="1800" b="1" i="1" smtClean="0">
                            <a:solidFill>
                              <a:srgbClr val="FF0000"/>
                            </a:solidFill>
                            <a:latin typeface="Cambria Math" panose="02040503050406030204" pitchFamily="18" charset="0"/>
                          </a:rPr>
                        </m:ctrlPr>
                      </m:sSubPr>
                      <m:e>
                        <m:r>
                          <a:rPr lang="en-US" altLang="zh-CN" sz="1800" b="1" i="1">
                            <a:solidFill>
                              <a:srgbClr val="FF0000"/>
                            </a:solidFill>
                            <a:latin typeface="Cambria Math" panose="02040503050406030204" pitchFamily="18" charset="0"/>
                          </a:rPr>
                          <m:t>𝒄</m:t>
                        </m:r>
                      </m:e>
                      <m:sub>
                        <m:r>
                          <a:rPr lang="en-US" altLang="zh-CN" sz="1800" b="1" i="1" smtClean="0">
                            <a:solidFill>
                              <a:srgbClr val="FF0000"/>
                            </a:solidFill>
                            <a:latin typeface="Cambria Math" panose="02040503050406030204" pitchFamily="18" charset="0"/>
                          </a:rPr>
                          <m:t>𝟐</m:t>
                        </m:r>
                      </m:sub>
                    </m:sSub>
                  </m:oMath>
                </a14:m>
                <a:r>
                  <a:rPr lang="en-US" altLang="zh-CN" sz="1800" dirty="0">
                    <a:latin typeface="Comic Sans MS" pitchFamily="66" charset="0"/>
                  </a:rPr>
                  <a:t> copies of tuple </a:t>
                </a:r>
                <a14:m>
                  <m:oMath xmlns:m="http://schemas.openxmlformats.org/officeDocument/2006/math">
                    <m:sSub>
                      <m:sSubPr>
                        <m:ctrlPr>
                          <a:rPr lang="en-US" altLang="zh-CN" sz="1800" b="1" i="1" smtClean="0">
                            <a:solidFill>
                              <a:srgbClr val="FF0000"/>
                            </a:solidFill>
                            <a:latin typeface="Cambria Math" panose="02040503050406030204" pitchFamily="18" charset="0"/>
                          </a:rPr>
                        </m:ctrlPr>
                      </m:sSubPr>
                      <m:e>
                        <m:r>
                          <a:rPr lang="en-US" altLang="zh-CN" sz="1800" b="1" i="1">
                            <a:solidFill>
                              <a:srgbClr val="FF0000"/>
                            </a:solidFill>
                            <a:latin typeface="Cambria Math" panose="02040503050406030204" pitchFamily="18" charset="0"/>
                          </a:rPr>
                          <m:t>𝒕</m:t>
                        </m:r>
                      </m:e>
                      <m:sub>
                        <m:r>
                          <a:rPr lang="en-US" altLang="zh-CN" sz="1800" b="1" i="1" smtClean="0">
                            <a:solidFill>
                              <a:srgbClr val="FF0000"/>
                            </a:solidFill>
                            <a:latin typeface="Cambria Math" panose="02040503050406030204" pitchFamily="18" charset="0"/>
                          </a:rPr>
                          <m:t>𝟐</m:t>
                        </m:r>
                      </m:sub>
                    </m:sSub>
                  </m:oMath>
                </a14:m>
                <a:r>
                  <a:rPr lang="en-US" altLang="zh-CN" sz="1800" dirty="0">
                    <a:latin typeface="Comic Sans MS" pitchFamily="66" charset="0"/>
                  </a:rPr>
                  <a:t> in </a:t>
                </a:r>
                <a14:m>
                  <m:oMath xmlns:m="http://schemas.openxmlformats.org/officeDocument/2006/math">
                    <m:sSub>
                      <m:sSubPr>
                        <m:ctrlPr>
                          <a:rPr lang="en-US" altLang="zh-CN" sz="1800" b="1" i="1" smtClean="0">
                            <a:solidFill>
                              <a:srgbClr val="FF0000"/>
                            </a:solidFill>
                            <a:latin typeface="Cambria Math" panose="02040503050406030204" pitchFamily="18" charset="0"/>
                          </a:rPr>
                        </m:ctrlPr>
                      </m:sSubPr>
                      <m:e>
                        <m:r>
                          <a:rPr lang="en-US" altLang="zh-CN" sz="1800" b="1" i="1">
                            <a:solidFill>
                              <a:srgbClr val="FF0000"/>
                            </a:solidFill>
                            <a:latin typeface="Cambria Math" panose="02040503050406030204" pitchFamily="18" charset="0"/>
                          </a:rPr>
                          <m:t>𝒓</m:t>
                        </m:r>
                      </m:e>
                      <m:sub>
                        <m:r>
                          <a:rPr lang="en-US" altLang="zh-CN" sz="1800" b="1" i="1" smtClean="0">
                            <a:solidFill>
                              <a:srgbClr val="FF0000"/>
                            </a:solidFill>
                            <a:latin typeface="Cambria Math" panose="02040503050406030204" pitchFamily="18" charset="0"/>
                          </a:rPr>
                          <m:t>𝟐</m:t>
                        </m:r>
                      </m:sub>
                    </m:sSub>
                  </m:oMath>
                </a14:m>
                <a:r>
                  <a:rPr lang="en-US" altLang="zh-CN" sz="1800" b="1" dirty="0">
                    <a:solidFill>
                      <a:srgbClr val="FF0000"/>
                    </a:solidFill>
                    <a:latin typeface="Comic Sans MS" pitchFamily="66" charset="0"/>
                  </a:rPr>
                  <a:t>,</a:t>
                </a:r>
                <a:r>
                  <a:rPr lang="en-US" altLang="zh-CN" sz="1800" dirty="0">
                    <a:latin typeface="Comic Sans MS" pitchFamily="66" charset="0"/>
                  </a:rPr>
                  <a:t> there are </a:t>
                </a:r>
                <a14:m>
                  <m:oMath xmlns:m="http://schemas.openxmlformats.org/officeDocument/2006/math">
                    <m:sSub>
                      <m:sSubPr>
                        <m:ctrlPr>
                          <a:rPr lang="en-US" altLang="zh-CN" sz="1800" b="1" i="1" smtClean="0">
                            <a:solidFill>
                              <a:srgbClr val="FF0000"/>
                            </a:solidFill>
                            <a:latin typeface="Cambria Math" panose="02040503050406030204" pitchFamily="18" charset="0"/>
                          </a:rPr>
                        </m:ctrlPr>
                      </m:sSubPr>
                      <m:e>
                        <m:r>
                          <a:rPr lang="en-US" altLang="zh-CN" sz="1800" b="1" i="1" smtClean="0">
                            <a:solidFill>
                              <a:srgbClr val="FF0000"/>
                            </a:solidFill>
                            <a:latin typeface="Cambria Math" panose="02040503050406030204" pitchFamily="18" charset="0"/>
                          </a:rPr>
                          <m:t>𝒄</m:t>
                        </m:r>
                      </m:e>
                      <m:sub>
                        <m:r>
                          <a:rPr lang="en-US" altLang="zh-CN" sz="1800" b="1" i="1">
                            <a:solidFill>
                              <a:srgbClr val="FF0000"/>
                            </a:solidFill>
                            <a:latin typeface="Cambria Math" panose="02040503050406030204" pitchFamily="18" charset="0"/>
                          </a:rPr>
                          <m:t>𝟏</m:t>
                        </m:r>
                      </m:sub>
                    </m:sSub>
                    <m:r>
                      <a:rPr lang="en-US" altLang="zh-CN" sz="1800" b="1" i="1">
                        <a:solidFill>
                          <a:srgbClr val="FF0000"/>
                        </a:solidFill>
                        <a:latin typeface="Cambria Math" panose="02040503050406030204" pitchFamily="18" charset="0"/>
                        <a:ea typeface="Cambria Math" panose="02040503050406030204" pitchFamily="18" charset="0"/>
                      </a:rPr>
                      <m:t>×</m:t>
                    </m:r>
                    <m:sSub>
                      <m:sSubPr>
                        <m:ctrlPr>
                          <a:rPr lang="en-US" altLang="zh-CN" sz="1800" b="1" i="1">
                            <a:solidFill>
                              <a:srgbClr val="FF0000"/>
                            </a:solidFill>
                            <a:latin typeface="Cambria Math" panose="02040503050406030204" pitchFamily="18" charset="0"/>
                            <a:ea typeface="Cambria Math" panose="02040503050406030204" pitchFamily="18" charset="0"/>
                          </a:rPr>
                        </m:ctrlPr>
                      </m:sSubPr>
                      <m:e>
                        <m:r>
                          <a:rPr lang="en-US" altLang="zh-CN" sz="1800" b="1" i="1" smtClean="0">
                            <a:solidFill>
                              <a:srgbClr val="FF0000"/>
                            </a:solidFill>
                            <a:latin typeface="Cambria Math" panose="02040503050406030204" pitchFamily="18" charset="0"/>
                            <a:ea typeface="Cambria Math" panose="02040503050406030204" pitchFamily="18" charset="0"/>
                          </a:rPr>
                          <m:t>𝒄</m:t>
                        </m:r>
                      </m:e>
                      <m:sub>
                        <m:r>
                          <a:rPr lang="en-US" altLang="zh-CN" sz="1800" b="1" i="1">
                            <a:solidFill>
                              <a:srgbClr val="FF0000"/>
                            </a:solidFill>
                            <a:latin typeface="Cambria Math" panose="02040503050406030204" pitchFamily="18" charset="0"/>
                            <a:ea typeface="Cambria Math" panose="02040503050406030204" pitchFamily="18" charset="0"/>
                          </a:rPr>
                          <m:t>𝟐</m:t>
                        </m:r>
                      </m:sub>
                    </m:sSub>
                  </m:oMath>
                </a14:m>
                <a:r>
                  <a:rPr lang="en-US" altLang="zh-CN" sz="1800" b="1" dirty="0">
                    <a:solidFill>
                      <a:srgbClr val="FF0000"/>
                    </a:solidFill>
                    <a:latin typeface="Comic Sans MS" pitchFamily="66" charset="0"/>
                  </a:rPr>
                  <a:t> </a:t>
                </a:r>
                <a:r>
                  <a:rPr lang="en-US" altLang="zh-CN" sz="1800" dirty="0">
                    <a:latin typeface="Comic Sans MS" pitchFamily="66" charset="0"/>
                  </a:rPr>
                  <a:t>copies of the tuple </a:t>
                </a:r>
                <a14:m>
                  <m:oMath xmlns:m="http://schemas.openxmlformats.org/officeDocument/2006/math">
                    <m:sSub>
                      <m:sSubPr>
                        <m:ctrlPr>
                          <a:rPr lang="en-US" altLang="zh-CN" sz="1800" b="1" i="1" smtClean="0">
                            <a:solidFill>
                              <a:srgbClr val="FF0000"/>
                            </a:solidFill>
                            <a:latin typeface="Cambria Math" panose="02040503050406030204" pitchFamily="18" charset="0"/>
                          </a:rPr>
                        </m:ctrlPr>
                      </m:sSubPr>
                      <m:e>
                        <m:r>
                          <a:rPr lang="en-US" altLang="zh-CN" sz="1800" b="1" i="1" smtClean="0">
                            <a:solidFill>
                              <a:srgbClr val="FF0000"/>
                            </a:solidFill>
                            <a:latin typeface="Cambria Math" panose="02040503050406030204" pitchFamily="18" charset="0"/>
                          </a:rPr>
                          <m:t>𝒕</m:t>
                        </m:r>
                      </m:e>
                      <m:sub>
                        <m:r>
                          <a:rPr lang="en-US" altLang="zh-CN" sz="1800" b="1" i="1" smtClean="0">
                            <a:solidFill>
                              <a:srgbClr val="FF0000"/>
                            </a:solidFill>
                            <a:latin typeface="Cambria Math" panose="02040503050406030204" pitchFamily="18" charset="0"/>
                          </a:rPr>
                          <m:t>𝟏</m:t>
                        </m:r>
                      </m:sub>
                    </m:sSub>
                    <m:sSub>
                      <m:sSubPr>
                        <m:ctrlPr>
                          <a:rPr lang="en-US" altLang="zh-CN" sz="1800" b="1" i="1" smtClean="0">
                            <a:solidFill>
                              <a:srgbClr val="FF0000"/>
                            </a:solidFill>
                            <a:latin typeface="Cambria Math" panose="02040503050406030204" pitchFamily="18" charset="0"/>
                          </a:rPr>
                        </m:ctrlPr>
                      </m:sSubPr>
                      <m:e>
                        <m:r>
                          <a:rPr lang="en-US" altLang="zh-CN" sz="1800" b="1" i="1" smtClean="0">
                            <a:solidFill>
                              <a:srgbClr val="FF0000"/>
                            </a:solidFill>
                            <a:latin typeface="Cambria Math" panose="02040503050406030204" pitchFamily="18" charset="0"/>
                          </a:rPr>
                          <m:t>𝒕</m:t>
                        </m:r>
                      </m:e>
                      <m:sub>
                        <m:r>
                          <a:rPr lang="en-US" altLang="zh-CN" sz="1800" b="1" i="1" smtClean="0">
                            <a:solidFill>
                              <a:srgbClr val="FF0000"/>
                            </a:solidFill>
                            <a:latin typeface="Cambria Math" panose="02040503050406030204" pitchFamily="18" charset="0"/>
                          </a:rPr>
                          <m:t>𝟐</m:t>
                        </m:r>
                      </m:sub>
                    </m:sSub>
                  </m:oMath>
                </a14:m>
                <a:r>
                  <a:rPr lang="en-US" altLang="zh-CN" sz="1800" b="1" dirty="0">
                    <a:solidFill>
                      <a:srgbClr val="FF0000"/>
                    </a:solidFill>
                    <a:latin typeface="Comic Sans MS" pitchFamily="66" charset="0"/>
                  </a:rPr>
                  <a:t> </a:t>
                </a:r>
                <a:r>
                  <a:rPr lang="en-US" altLang="zh-CN" sz="1800" dirty="0">
                    <a:latin typeface="Comic Sans MS" pitchFamily="66" charset="0"/>
                  </a:rPr>
                  <a:t>in </a:t>
                </a:r>
                <a14:m>
                  <m:oMath xmlns:m="http://schemas.openxmlformats.org/officeDocument/2006/math">
                    <m:sSub>
                      <m:sSubPr>
                        <m:ctrlPr>
                          <a:rPr lang="en-US" altLang="zh-CN" sz="1800" b="1" i="1" smtClean="0">
                            <a:solidFill>
                              <a:srgbClr val="FF0000"/>
                            </a:solidFill>
                            <a:latin typeface="Cambria Math" panose="02040503050406030204" pitchFamily="18" charset="0"/>
                          </a:rPr>
                        </m:ctrlPr>
                      </m:sSubPr>
                      <m:e>
                        <m:r>
                          <a:rPr lang="en-US" altLang="zh-CN" sz="1800" b="1" i="1">
                            <a:solidFill>
                              <a:srgbClr val="FF0000"/>
                            </a:solidFill>
                            <a:latin typeface="Cambria Math" panose="02040503050406030204" pitchFamily="18" charset="0"/>
                          </a:rPr>
                          <m:t>𝒓</m:t>
                        </m:r>
                      </m:e>
                      <m:sub>
                        <m:r>
                          <a:rPr lang="en-US" altLang="zh-CN" sz="1800" b="1" i="1">
                            <a:solidFill>
                              <a:srgbClr val="FF0000"/>
                            </a:solidFill>
                            <a:latin typeface="Cambria Math" panose="02040503050406030204" pitchFamily="18" charset="0"/>
                          </a:rPr>
                          <m:t>𝟏</m:t>
                        </m:r>
                      </m:sub>
                    </m:sSub>
                    <m:r>
                      <a:rPr lang="en-US" altLang="zh-CN" sz="1800" b="1" i="1">
                        <a:solidFill>
                          <a:srgbClr val="FF0000"/>
                        </a:solidFill>
                        <a:latin typeface="Cambria Math" panose="02040503050406030204" pitchFamily="18" charset="0"/>
                        <a:ea typeface="Cambria Math" panose="02040503050406030204" pitchFamily="18" charset="0"/>
                      </a:rPr>
                      <m:t>×</m:t>
                    </m:r>
                    <m:sSub>
                      <m:sSubPr>
                        <m:ctrlPr>
                          <a:rPr lang="en-US" altLang="zh-CN" sz="1800" b="1" i="1">
                            <a:solidFill>
                              <a:srgbClr val="FF0000"/>
                            </a:solidFill>
                            <a:latin typeface="Cambria Math" panose="02040503050406030204" pitchFamily="18" charset="0"/>
                            <a:ea typeface="Cambria Math" panose="02040503050406030204" pitchFamily="18" charset="0"/>
                          </a:rPr>
                        </m:ctrlPr>
                      </m:sSubPr>
                      <m:e>
                        <m:r>
                          <a:rPr lang="en-US" altLang="zh-CN" sz="1800" b="1" i="1">
                            <a:solidFill>
                              <a:srgbClr val="FF0000"/>
                            </a:solidFill>
                            <a:latin typeface="Cambria Math" panose="02040503050406030204" pitchFamily="18" charset="0"/>
                            <a:ea typeface="Cambria Math" panose="02040503050406030204" pitchFamily="18" charset="0"/>
                          </a:rPr>
                          <m:t>𝒓</m:t>
                        </m:r>
                      </m:e>
                      <m:sub>
                        <m:r>
                          <a:rPr lang="en-US" altLang="zh-CN" sz="1800" b="1" i="1">
                            <a:solidFill>
                              <a:srgbClr val="FF0000"/>
                            </a:solidFill>
                            <a:latin typeface="Cambria Math" panose="02040503050406030204" pitchFamily="18" charset="0"/>
                            <a:ea typeface="Cambria Math" panose="02040503050406030204" pitchFamily="18" charset="0"/>
                          </a:rPr>
                          <m:t>𝟐</m:t>
                        </m:r>
                      </m:sub>
                    </m:sSub>
                  </m:oMath>
                </a14:m>
                <a:endParaRPr lang="en-US" altLang="zh-CN" sz="1800" b="1" dirty="0">
                  <a:solidFill>
                    <a:srgbClr val="FF0000"/>
                  </a:solidFill>
                  <a:latin typeface="Comic Sans MS" pitchFamily="66" charset="0"/>
                </a:endParaRPr>
              </a:p>
              <a:p>
                <a:pPr>
                  <a:lnSpc>
                    <a:spcPct val="120000"/>
                  </a:lnSpc>
                  <a:spcBef>
                    <a:spcPts val="600"/>
                  </a:spcBef>
                </a:pPr>
                <a:endParaRPr lang="en-US" altLang="zh-CN" sz="2000" dirty="0">
                  <a:latin typeface="Comic Sans MS" pitchFamily="66" charset="0"/>
                </a:endParaRPr>
              </a:p>
            </p:txBody>
          </p:sp>
        </mc:Choice>
        <mc:Fallback xmlns="">
          <p:sp>
            <p:nvSpPr>
              <p:cNvPr id="3" name="内容占位符 2">
                <a:extLst>
                  <a:ext uri="{FF2B5EF4-FFF2-40B4-BE49-F238E27FC236}">
                    <a16:creationId xmlns:a16="http://schemas.microsoft.com/office/drawing/2014/main" xmlns="" xmlns:a14="http://schemas.microsoft.com/office/drawing/2010/main" id="{DB1E4BFD-9A5C-4DE1-8072-B762856C1F56}"/>
                  </a:ext>
                </a:extLst>
              </p:cNvPr>
              <p:cNvSpPr>
                <a:spLocks noGrp="1" noRot="1" noChangeAspect="1" noMove="1" noResize="1" noEditPoints="1" noAdjustHandles="1" noChangeArrowheads="1" noChangeShapeType="1" noTextEdit="1"/>
              </p:cNvSpPr>
              <p:nvPr>
                <p:ph idx="1"/>
              </p:nvPr>
            </p:nvSpPr>
            <p:spPr>
              <a:xfrm>
                <a:off x="251520" y="699542"/>
                <a:ext cx="8712968" cy="3805070"/>
              </a:xfrm>
              <a:blipFill rotWithShape="1">
                <a:blip r:embed="rId2"/>
                <a:stretch>
                  <a:fillRect l="-979" t="-1282" b="-28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01535361"/>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7060C1-F3AF-41A7-928F-8FB971152602}"/>
              </a:ext>
            </a:extLst>
          </p:cNvPr>
          <p:cNvSpPr>
            <a:spLocks noGrp="1"/>
          </p:cNvSpPr>
          <p:nvPr>
            <p:ph type="title"/>
          </p:nvPr>
        </p:nvSpPr>
        <p:spPr/>
        <p:txBody>
          <a:bodyPr/>
          <a:lstStyle/>
          <a:p>
            <a:pPr algn="ctr"/>
            <a:r>
              <a:rPr lang="en-US" altLang="zh-CN" dirty="0">
                <a:latin typeface="Comic Sans MS" pitchFamily="66" charset="0"/>
              </a:rPr>
              <a:t>Duplicates (Cont.)</a:t>
            </a:r>
            <a:endParaRPr lang="zh-CN" altLang="en-US" dirty="0">
              <a:latin typeface="Comic Sans MS" pitchFamily="66"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DC1C9C6-8F56-4629-AD80-416EA628223A}"/>
                  </a:ext>
                </a:extLst>
              </p:cNvPr>
              <p:cNvSpPr>
                <a:spLocks noGrp="1"/>
              </p:cNvSpPr>
              <p:nvPr>
                <p:ph idx="1"/>
              </p:nvPr>
            </p:nvSpPr>
            <p:spPr/>
            <p:txBody>
              <a:bodyPr/>
              <a:lstStyle/>
              <a:p>
                <a:pPr>
                  <a:spcAft>
                    <a:spcPts val="600"/>
                  </a:spcAft>
                </a:pPr>
                <a:r>
                  <a:rPr lang="en-US" altLang="zh-CN" sz="2000" b="1" dirty="0">
                    <a:latin typeface="Comic Sans MS" pitchFamily="66" charset="0"/>
                  </a:rPr>
                  <a:t>E.g.</a:t>
                </a:r>
                <a:r>
                  <a:rPr lang="en-US" altLang="zh-CN" sz="2000" dirty="0">
                    <a:latin typeface="Comic Sans MS" pitchFamily="66" charset="0"/>
                  </a:rPr>
                  <a:t>, suppose multiset relations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𝑟</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𝐴</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𝐵</m:t>
                    </m:r>
                    <m:r>
                      <a:rPr lang="en-US" altLang="zh-CN" sz="2000" b="0" i="1" smtClean="0">
                        <a:latin typeface="Cambria Math" panose="02040503050406030204" pitchFamily="18" charset="0"/>
                      </a:rPr>
                      <m:t>)</m:t>
                    </m:r>
                  </m:oMath>
                </a14:m>
                <a:r>
                  <a:rPr lang="en-US" altLang="zh-CN" sz="2000" dirty="0">
                    <a:latin typeface="Comic Sans MS" pitchFamily="66" charset="0"/>
                  </a:rPr>
                  <a:t> and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𝑟</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𝐶</m:t>
                    </m:r>
                    <m:r>
                      <a:rPr lang="en-US" altLang="zh-CN" sz="2000" b="0" i="1" smtClean="0">
                        <a:latin typeface="Cambria Math" panose="02040503050406030204" pitchFamily="18" charset="0"/>
                      </a:rPr>
                      <m:t>)</m:t>
                    </m:r>
                  </m:oMath>
                </a14:m>
                <a:r>
                  <a:rPr lang="en-US" altLang="zh-CN" sz="2000" dirty="0">
                    <a:latin typeface="Comic Sans MS" pitchFamily="66" charset="0"/>
                  </a:rPr>
                  <a:t> are as follows:</a:t>
                </a:r>
              </a:p>
              <a:p>
                <a:pPr marL="0" indent="0">
                  <a:spcAft>
                    <a:spcPts val="600"/>
                  </a:spcAft>
                  <a:buNone/>
                </a:pPr>
                <a:r>
                  <a:rPr lang="en-US" altLang="zh-CN" sz="2000" dirty="0">
                    <a:latin typeface="Comic Sans MS" pitchFamily="66" charset="0"/>
                  </a:rPr>
                  <a:t>	</a:t>
                </a:r>
                <a14:m>
                  <m:oMath xmlns:m="http://schemas.openxmlformats.org/officeDocument/2006/math">
                    <m:sSub>
                      <m:sSubPr>
                        <m:ctrlPr>
                          <a:rPr lang="en-US" altLang="zh-CN" sz="2000" i="1" smtClean="0">
                            <a:solidFill>
                              <a:srgbClr val="3333FF"/>
                            </a:solidFill>
                            <a:latin typeface="Cambria Math" panose="02040503050406030204" pitchFamily="18" charset="0"/>
                          </a:rPr>
                        </m:ctrlPr>
                      </m:sSubPr>
                      <m:e>
                        <m:r>
                          <a:rPr lang="en-US" altLang="zh-CN" sz="2000" b="0" i="1" smtClean="0">
                            <a:solidFill>
                              <a:srgbClr val="3333FF"/>
                            </a:solidFill>
                            <a:latin typeface="Cambria Math" panose="02040503050406030204" pitchFamily="18" charset="0"/>
                          </a:rPr>
                          <m:t>𝑟</m:t>
                        </m:r>
                      </m:e>
                      <m:sub>
                        <m:r>
                          <a:rPr lang="en-US" altLang="zh-CN" sz="2000" b="0" i="1" smtClean="0">
                            <a:solidFill>
                              <a:srgbClr val="3333FF"/>
                            </a:solidFill>
                            <a:latin typeface="Cambria Math" panose="02040503050406030204" pitchFamily="18" charset="0"/>
                          </a:rPr>
                          <m:t>1</m:t>
                        </m:r>
                      </m:sub>
                    </m:sSub>
                    <m:r>
                      <a:rPr lang="en-US" altLang="zh-CN" sz="2000" b="0" i="1" smtClean="0">
                        <a:solidFill>
                          <a:srgbClr val="3333FF"/>
                        </a:solidFill>
                        <a:latin typeface="Cambria Math" panose="02040503050406030204" pitchFamily="18" charset="0"/>
                      </a:rPr>
                      <m:t>={</m:t>
                    </m:r>
                    <m:d>
                      <m:dPr>
                        <m:ctrlPr>
                          <a:rPr lang="en-US" altLang="zh-CN" sz="2000" b="0" i="1" smtClean="0">
                            <a:solidFill>
                              <a:srgbClr val="3333FF"/>
                            </a:solidFill>
                            <a:latin typeface="Cambria Math" panose="02040503050406030204" pitchFamily="18" charset="0"/>
                          </a:rPr>
                        </m:ctrlPr>
                      </m:dPr>
                      <m:e>
                        <m:r>
                          <a:rPr lang="en-US" altLang="zh-CN" sz="2000" b="0" i="1" smtClean="0">
                            <a:solidFill>
                              <a:srgbClr val="3333FF"/>
                            </a:solidFill>
                            <a:latin typeface="Cambria Math" panose="02040503050406030204" pitchFamily="18" charset="0"/>
                          </a:rPr>
                          <m:t>1,</m:t>
                        </m:r>
                        <m:r>
                          <a:rPr lang="en-US" altLang="zh-CN" sz="2000" b="0" i="1" smtClean="0">
                            <a:solidFill>
                              <a:srgbClr val="3333FF"/>
                            </a:solidFill>
                            <a:latin typeface="Cambria Math" panose="02040503050406030204" pitchFamily="18" charset="0"/>
                          </a:rPr>
                          <m:t>𝑎</m:t>
                        </m:r>
                      </m:e>
                    </m:d>
                    <m:r>
                      <a:rPr lang="en-US" altLang="zh-CN" sz="2000" b="0" i="1" smtClean="0">
                        <a:solidFill>
                          <a:srgbClr val="3333FF"/>
                        </a:solidFill>
                        <a:latin typeface="Cambria Math" panose="02040503050406030204" pitchFamily="18" charset="0"/>
                      </a:rPr>
                      <m:t>,(2,</m:t>
                    </m:r>
                    <m:r>
                      <a:rPr lang="en-US" altLang="zh-CN" sz="2000" b="0" i="1" smtClean="0">
                        <a:solidFill>
                          <a:srgbClr val="3333FF"/>
                        </a:solidFill>
                        <a:latin typeface="Cambria Math" panose="02040503050406030204" pitchFamily="18" charset="0"/>
                      </a:rPr>
                      <m:t>𝑎</m:t>
                    </m:r>
                    <m:r>
                      <a:rPr lang="en-US" altLang="zh-CN" sz="2000" b="0" i="1" smtClean="0">
                        <a:solidFill>
                          <a:srgbClr val="3333FF"/>
                        </a:solidFill>
                        <a:latin typeface="Cambria Math" panose="02040503050406030204" pitchFamily="18" charset="0"/>
                      </a:rPr>
                      <m:t>)}</m:t>
                    </m:r>
                  </m:oMath>
                </a14:m>
                <a:r>
                  <a:rPr lang="en-US" altLang="zh-CN" sz="2000" dirty="0">
                    <a:solidFill>
                      <a:srgbClr val="3333FF"/>
                    </a:solidFill>
                    <a:latin typeface="Comic Sans MS" pitchFamily="66" charset="0"/>
                  </a:rPr>
                  <a:t>    </a:t>
                </a:r>
                <a14:m>
                  <m:oMath xmlns:m="http://schemas.openxmlformats.org/officeDocument/2006/math">
                    <m:sSub>
                      <m:sSubPr>
                        <m:ctrlPr>
                          <a:rPr lang="en-US" altLang="zh-CN" sz="2000" i="1" dirty="0" smtClean="0">
                            <a:solidFill>
                              <a:srgbClr val="3333FF"/>
                            </a:solidFill>
                            <a:latin typeface="Cambria Math" panose="02040503050406030204" pitchFamily="18" charset="0"/>
                          </a:rPr>
                        </m:ctrlPr>
                      </m:sSubPr>
                      <m:e>
                        <m:r>
                          <a:rPr lang="en-US" altLang="zh-CN" sz="2000" b="0" i="1" dirty="0" smtClean="0">
                            <a:solidFill>
                              <a:srgbClr val="3333FF"/>
                            </a:solidFill>
                            <a:latin typeface="Cambria Math" panose="02040503050406030204" pitchFamily="18" charset="0"/>
                          </a:rPr>
                          <m:t>𝑟</m:t>
                        </m:r>
                      </m:e>
                      <m:sub>
                        <m:r>
                          <a:rPr lang="en-US" altLang="zh-CN" sz="2000" b="0" i="1" dirty="0" smtClean="0">
                            <a:solidFill>
                              <a:srgbClr val="3333FF"/>
                            </a:solidFill>
                            <a:latin typeface="Cambria Math" panose="02040503050406030204" pitchFamily="18" charset="0"/>
                          </a:rPr>
                          <m:t>2</m:t>
                        </m:r>
                      </m:sub>
                    </m:sSub>
                    <m:r>
                      <a:rPr lang="en-US" altLang="zh-CN" sz="2000" b="0" i="1" dirty="0" smtClean="0">
                        <a:solidFill>
                          <a:srgbClr val="3333FF"/>
                        </a:solidFill>
                        <a:latin typeface="Cambria Math" panose="02040503050406030204" pitchFamily="18" charset="0"/>
                      </a:rPr>
                      <m:t>={</m:t>
                    </m:r>
                    <m:d>
                      <m:dPr>
                        <m:ctrlPr>
                          <a:rPr lang="en-US" altLang="zh-CN" sz="2000" b="0" i="1" dirty="0" smtClean="0">
                            <a:solidFill>
                              <a:srgbClr val="3333FF"/>
                            </a:solidFill>
                            <a:latin typeface="Cambria Math" panose="02040503050406030204" pitchFamily="18" charset="0"/>
                          </a:rPr>
                        </m:ctrlPr>
                      </m:dPr>
                      <m:e>
                        <m:r>
                          <a:rPr lang="en-US" altLang="zh-CN" sz="2000" b="0" i="1" dirty="0" smtClean="0">
                            <a:solidFill>
                              <a:srgbClr val="3333FF"/>
                            </a:solidFill>
                            <a:latin typeface="Cambria Math" panose="02040503050406030204" pitchFamily="18" charset="0"/>
                          </a:rPr>
                          <m:t>2</m:t>
                        </m:r>
                      </m:e>
                    </m:d>
                    <m:r>
                      <a:rPr lang="en-US" altLang="zh-CN" sz="2000" b="0" i="1" dirty="0" smtClean="0">
                        <a:solidFill>
                          <a:srgbClr val="3333FF"/>
                        </a:solidFill>
                        <a:latin typeface="Cambria Math" panose="02040503050406030204" pitchFamily="18" charset="0"/>
                      </a:rPr>
                      <m:t>,</m:t>
                    </m:r>
                    <m:d>
                      <m:dPr>
                        <m:ctrlPr>
                          <a:rPr lang="en-US" altLang="zh-CN" sz="2000" b="0" i="1" dirty="0" smtClean="0">
                            <a:solidFill>
                              <a:srgbClr val="3333FF"/>
                            </a:solidFill>
                            <a:latin typeface="Cambria Math" panose="02040503050406030204" pitchFamily="18" charset="0"/>
                          </a:rPr>
                        </m:ctrlPr>
                      </m:dPr>
                      <m:e>
                        <m:r>
                          <a:rPr lang="en-US" altLang="zh-CN" sz="2000" b="0" i="1" dirty="0" smtClean="0">
                            <a:solidFill>
                              <a:srgbClr val="3333FF"/>
                            </a:solidFill>
                            <a:latin typeface="Cambria Math" panose="02040503050406030204" pitchFamily="18" charset="0"/>
                          </a:rPr>
                          <m:t>3</m:t>
                        </m:r>
                      </m:e>
                    </m:d>
                    <m:r>
                      <a:rPr lang="en-US" altLang="zh-CN" sz="2000" b="0" i="1" dirty="0" smtClean="0">
                        <a:solidFill>
                          <a:srgbClr val="3333FF"/>
                        </a:solidFill>
                        <a:latin typeface="Cambria Math" panose="02040503050406030204" pitchFamily="18" charset="0"/>
                      </a:rPr>
                      <m:t>,(3)}</m:t>
                    </m:r>
                  </m:oMath>
                </a14:m>
                <a:endParaRPr lang="en-US" altLang="zh-CN" sz="2000" dirty="0">
                  <a:solidFill>
                    <a:srgbClr val="3333FF"/>
                  </a:solidFill>
                  <a:latin typeface="Comic Sans MS" pitchFamily="66" charset="0"/>
                </a:endParaRPr>
              </a:p>
              <a:p>
                <a:pPr>
                  <a:spcAft>
                    <a:spcPts val="600"/>
                  </a:spcAft>
                </a:pPr>
                <a:r>
                  <a:rPr lang="en-US" altLang="zh-CN" sz="2000" dirty="0">
                    <a:latin typeface="Comic Sans MS" pitchFamily="66" charset="0"/>
                  </a:rPr>
                  <a:t>Then </a:t>
                </a:r>
                <a14:m>
                  <m:oMath xmlns:m="http://schemas.openxmlformats.org/officeDocument/2006/math">
                    <m:sSub>
                      <m:sSubPr>
                        <m:ctrlPr>
                          <a:rPr lang="en-US" altLang="zh-CN" sz="2000" i="1" smtClean="0">
                            <a:solidFill>
                              <a:srgbClr val="FF0000"/>
                            </a:solidFill>
                            <a:latin typeface="Cambria Math" panose="02040503050406030204" pitchFamily="18" charset="0"/>
                          </a:rPr>
                        </m:ctrlPr>
                      </m:sSubPr>
                      <m:e>
                        <m:r>
                          <m:rPr>
                            <m:sty m:val="p"/>
                          </m:rPr>
                          <a:rPr lang="el-GR" altLang="zh-CN" sz="2000" i="1" smtClean="0">
                            <a:solidFill>
                              <a:srgbClr val="FF0000"/>
                            </a:solidFill>
                            <a:latin typeface="Cambria Math" panose="02040503050406030204" pitchFamily="18" charset="0"/>
                            <a:ea typeface="Cambria Math" panose="02040503050406030204" pitchFamily="18" charset="0"/>
                          </a:rPr>
                          <m:t>Π</m:t>
                        </m:r>
                      </m:e>
                      <m:sub>
                        <m:r>
                          <a:rPr lang="en-US" altLang="zh-CN" sz="2000" b="0" i="1" smtClean="0">
                            <a:solidFill>
                              <a:srgbClr val="FF0000"/>
                            </a:solidFill>
                            <a:latin typeface="Cambria Math" panose="02040503050406030204" pitchFamily="18" charset="0"/>
                          </a:rPr>
                          <m:t>𝐵</m:t>
                        </m:r>
                      </m:sub>
                    </m:sSub>
                    <m:r>
                      <a:rPr lang="en-US" altLang="zh-CN" sz="2000" b="0" i="1" smtClean="0">
                        <a:solidFill>
                          <a:srgbClr val="FF0000"/>
                        </a:solidFill>
                        <a:latin typeface="Cambria Math" panose="02040503050406030204" pitchFamily="18" charset="0"/>
                      </a:rPr>
                      <m:t>(</m:t>
                    </m:r>
                    <m:sSub>
                      <m:sSubPr>
                        <m:ctrlPr>
                          <a:rPr lang="en-US" altLang="zh-CN" sz="2000" b="0" i="1" smtClean="0">
                            <a:solidFill>
                              <a:srgbClr val="FF0000"/>
                            </a:solidFill>
                            <a:latin typeface="Cambria Math" panose="02040503050406030204" pitchFamily="18" charset="0"/>
                          </a:rPr>
                        </m:ctrlPr>
                      </m:sSubPr>
                      <m:e>
                        <m:r>
                          <a:rPr lang="en-US" altLang="zh-CN" sz="2000" b="0" i="1" smtClean="0">
                            <a:solidFill>
                              <a:srgbClr val="FF0000"/>
                            </a:solidFill>
                            <a:latin typeface="Cambria Math" panose="02040503050406030204" pitchFamily="18" charset="0"/>
                          </a:rPr>
                          <m:t>𝑟</m:t>
                        </m:r>
                      </m:e>
                      <m:sub>
                        <m:r>
                          <a:rPr lang="en-US" altLang="zh-CN" sz="2000" b="0" i="1" smtClean="0">
                            <a:solidFill>
                              <a:srgbClr val="FF0000"/>
                            </a:solidFill>
                            <a:latin typeface="Cambria Math" panose="02040503050406030204" pitchFamily="18" charset="0"/>
                          </a:rPr>
                          <m:t>1</m:t>
                        </m:r>
                      </m:sub>
                    </m:sSub>
                    <m:r>
                      <a:rPr lang="en-US" altLang="zh-CN" sz="2000" b="0" i="1" smtClean="0">
                        <a:solidFill>
                          <a:srgbClr val="FF0000"/>
                        </a:solidFill>
                        <a:latin typeface="Cambria Math" panose="02040503050406030204" pitchFamily="18" charset="0"/>
                      </a:rPr>
                      <m:t>)</m:t>
                    </m:r>
                  </m:oMath>
                </a14:m>
                <a:r>
                  <a:rPr lang="en-US" altLang="zh-CN" sz="2000" dirty="0">
                    <a:solidFill>
                      <a:srgbClr val="FF0000"/>
                    </a:solidFill>
                    <a:latin typeface="Comic Sans MS" pitchFamily="66" charset="0"/>
                  </a:rPr>
                  <a:t> </a:t>
                </a:r>
                <a:r>
                  <a:rPr lang="en-US" altLang="zh-CN" sz="2000" dirty="0">
                    <a:latin typeface="Comic Sans MS" pitchFamily="66" charset="0"/>
                  </a:rPr>
                  <a:t>would be </a:t>
                </a:r>
                <a14:m>
                  <m:oMath xmlns:m="http://schemas.openxmlformats.org/officeDocument/2006/math">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𝑎</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𝑎</m:t>
                    </m:r>
                    <m:r>
                      <a:rPr lang="en-US" altLang="zh-CN" sz="2000" b="0" i="1" smtClean="0">
                        <a:latin typeface="Cambria Math" panose="02040503050406030204" pitchFamily="18" charset="0"/>
                      </a:rPr>
                      <m:t>)}</m:t>
                    </m:r>
                  </m:oMath>
                </a14:m>
                <a:r>
                  <a:rPr lang="en-US" altLang="zh-CN" sz="2000" dirty="0">
                    <a:latin typeface="Comic Sans MS" pitchFamily="66" charset="0"/>
                  </a:rPr>
                  <a:t>, while </a:t>
                </a:r>
                <a14:m>
                  <m:oMath xmlns:m="http://schemas.openxmlformats.org/officeDocument/2006/math">
                    <m:sSub>
                      <m:sSubPr>
                        <m:ctrlPr>
                          <a:rPr lang="en-US" altLang="zh-CN" sz="2000" i="1" smtClean="0">
                            <a:solidFill>
                              <a:srgbClr val="FF0000"/>
                            </a:solidFill>
                            <a:latin typeface="Cambria Math" panose="02040503050406030204" pitchFamily="18" charset="0"/>
                          </a:rPr>
                        </m:ctrlPr>
                      </m:sSubPr>
                      <m:e>
                        <m:r>
                          <m:rPr>
                            <m:sty m:val="p"/>
                          </m:rPr>
                          <a:rPr lang="el-GR" altLang="zh-CN" sz="2000" i="1">
                            <a:solidFill>
                              <a:srgbClr val="FF0000"/>
                            </a:solidFill>
                            <a:latin typeface="Cambria Math" panose="02040503050406030204" pitchFamily="18" charset="0"/>
                            <a:ea typeface="Cambria Math" panose="02040503050406030204" pitchFamily="18" charset="0"/>
                          </a:rPr>
                          <m:t>Π</m:t>
                        </m:r>
                      </m:e>
                      <m:sub>
                        <m:r>
                          <a:rPr lang="en-US" altLang="zh-CN" sz="2000" i="1">
                            <a:solidFill>
                              <a:srgbClr val="FF0000"/>
                            </a:solidFill>
                            <a:latin typeface="Cambria Math" panose="02040503050406030204" pitchFamily="18" charset="0"/>
                          </a:rPr>
                          <m:t>𝐵</m:t>
                        </m:r>
                      </m:sub>
                    </m:sSub>
                    <m:r>
                      <a:rPr lang="en-US" altLang="zh-CN" sz="2000" i="1">
                        <a:solidFill>
                          <a:srgbClr val="FF0000"/>
                        </a:solidFill>
                        <a:latin typeface="Cambria Math" panose="02040503050406030204" pitchFamily="18" charset="0"/>
                      </a:rPr>
                      <m:t>(</m:t>
                    </m:r>
                    <m:sSub>
                      <m:sSubPr>
                        <m:ctrlPr>
                          <a:rPr lang="en-US" altLang="zh-CN" sz="2000" i="1">
                            <a:solidFill>
                              <a:srgbClr val="FF0000"/>
                            </a:solidFill>
                            <a:latin typeface="Cambria Math" panose="02040503050406030204" pitchFamily="18" charset="0"/>
                          </a:rPr>
                        </m:ctrlPr>
                      </m:sSubPr>
                      <m:e>
                        <m:r>
                          <a:rPr lang="en-US" altLang="zh-CN" sz="2000" i="1">
                            <a:solidFill>
                              <a:srgbClr val="FF0000"/>
                            </a:solidFill>
                            <a:latin typeface="Cambria Math" panose="02040503050406030204" pitchFamily="18" charset="0"/>
                          </a:rPr>
                          <m:t>𝑟</m:t>
                        </m:r>
                      </m:e>
                      <m:sub>
                        <m:r>
                          <a:rPr lang="en-US" altLang="zh-CN" sz="2000" i="1">
                            <a:solidFill>
                              <a:srgbClr val="FF0000"/>
                            </a:solidFill>
                            <a:latin typeface="Cambria Math" panose="02040503050406030204" pitchFamily="18" charset="0"/>
                          </a:rPr>
                          <m:t>1</m:t>
                        </m:r>
                      </m:sub>
                    </m:sSub>
                    <m:r>
                      <a:rPr lang="en-US" altLang="zh-CN" sz="2000" i="1">
                        <a:solidFill>
                          <a:srgbClr val="FF0000"/>
                        </a:solidFill>
                        <a:latin typeface="Cambria Math" panose="02040503050406030204" pitchFamily="18" charset="0"/>
                      </a:rPr>
                      <m:t>)</m:t>
                    </m:r>
                    <m:r>
                      <a:rPr lang="en-US" altLang="zh-CN" sz="2000" i="1" smtClean="0">
                        <a:solidFill>
                          <a:srgbClr val="FF0000"/>
                        </a:solidFill>
                        <a:latin typeface="Cambria Math" panose="02040503050406030204" pitchFamily="18" charset="0"/>
                        <a:ea typeface="Cambria Math" panose="02040503050406030204" pitchFamily="18" charset="0"/>
                      </a:rPr>
                      <m:t>×</m:t>
                    </m:r>
                    <m:sSub>
                      <m:sSubPr>
                        <m:ctrlPr>
                          <a:rPr lang="en-US" altLang="zh-CN" sz="2000" i="1" smtClean="0">
                            <a:solidFill>
                              <a:srgbClr val="FF0000"/>
                            </a:solidFill>
                            <a:latin typeface="Cambria Math" panose="02040503050406030204" pitchFamily="18" charset="0"/>
                            <a:ea typeface="Cambria Math" panose="02040503050406030204" pitchFamily="18" charset="0"/>
                          </a:rPr>
                        </m:ctrlPr>
                      </m:sSubPr>
                      <m:e>
                        <m:r>
                          <a:rPr lang="en-US" altLang="zh-CN" sz="2000" b="0" i="1" smtClean="0">
                            <a:solidFill>
                              <a:srgbClr val="FF0000"/>
                            </a:solidFill>
                            <a:latin typeface="Cambria Math" panose="02040503050406030204" pitchFamily="18" charset="0"/>
                            <a:ea typeface="Cambria Math" panose="02040503050406030204" pitchFamily="18" charset="0"/>
                          </a:rPr>
                          <m:t>𝑟</m:t>
                        </m:r>
                      </m:e>
                      <m:sub>
                        <m:r>
                          <a:rPr lang="en-US" altLang="zh-CN" sz="2000" b="0" i="1" smtClean="0">
                            <a:solidFill>
                              <a:srgbClr val="FF0000"/>
                            </a:solidFill>
                            <a:latin typeface="Cambria Math" panose="02040503050406030204" pitchFamily="18" charset="0"/>
                            <a:ea typeface="Cambria Math" panose="02040503050406030204" pitchFamily="18" charset="0"/>
                          </a:rPr>
                          <m:t>2</m:t>
                        </m:r>
                      </m:sub>
                    </m:sSub>
                  </m:oMath>
                </a14:m>
                <a:r>
                  <a:rPr lang="en-US" altLang="zh-CN" sz="2000" dirty="0">
                    <a:latin typeface="Comic Sans MS" pitchFamily="66" charset="0"/>
                  </a:rPr>
                  <a:t> would be </a:t>
                </a:r>
                <a14:m>
                  <m:oMath xmlns:m="http://schemas.openxmlformats.org/officeDocument/2006/math">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𝑎</m:t>
                        </m:r>
                        <m:r>
                          <a:rPr lang="en-US" altLang="zh-CN" sz="2000" b="0" i="1" smtClean="0">
                            <a:latin typeface="Cambria Math" panose="02040503050406030204" pitchFamily="18" charset="0"/>
                          </a:rPr>
                          <m:t>,2</m:t>
                        </m:r>
                      </m:e>
                    </m:d>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𝑎</m:t>
                        </m:r>
                        <m:r>
                          <a:rPr lang="en-US" altLang="zh-CN" sz="2000" b="0" i="1" smtClean="0">
                            <a:latin typeface="Cambria Math" panose="02040503050406030204" pitchFamily="18" charset="0"/>
                          </a:rPr>
                          <m:t>,2</m:t>
                        </m:r>
                      </m:e>
                    </m:d>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𝑎</m:t>
                        </m:r>
                        <m:r>
                          <a:rPr lang="en-US" altLang="zh-CN" sz="2000" b="0" i="1" smtClean="0">
                            <a:latin typeface="Cambria Math" panose="02040503050406030204" pitchFamily="18" charset="0"/>
                          </a:rPr>
                          <m:t>,3</m:t>
                        </m:r>
                      </m:e>
                    </m:d>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𝑎</m:t>
                        </m:r>
                        <m:r>
                          <a:rPr lang="en-US" altLang="zh-CN" sz="2000" b="0" i="1" smtClean="0">
                            <a:latin typeface="Cambria Math" panose="02040503050406030204" pitchFamily="18" charset="0"/>
                          </a:rPr>
                          <m:t>,3</m:t>
                        </m:r>
                      </m:e>
                    </m:d>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𝑎</m:t>
                        </m:r>
                        <m:r>
                          <a:rPr lang="en-US" altLang="zh-CN" sz="2000" b="0" i="1" smtClean="0">
                            <a:latin typeface="Cambria Math" panose="02040503050406030204" pitchFamily="18" charset="0"/>
                          </a:rPr>
                          <m:t>,3</m:t>
                        </m:r>
                      </m:e>
                    </m:d>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𝑎</m:t>
                        </m:r>
                        <m:r>
                          <a:rPr lang="en-US" altLang="zh-CN" sz="2000" b="0" i="1" smtClean="0">
                            <a:latin typeface="Cambria Math" panose="02040503050406030204" pitchFamily="18" charset="0"/>
                          </a:rPr>
                          <m:t>,3</m:t>
                        </m:r>
                      </m:e>
                    </m:d>
                    <m:r>
                      <a:rPr lang="en-US" altLang="zh-CN" sz="2000" b="0" i="1" smtClean="0">
                        <a:latin typeface="Cambria Math" panose="02040503050406030204" pitchFamily="18" charset="0"/>
                      </a:rPr>
                      <m:t>}</m:t>
                    </m:r>
                  </m:oMath>
                </a14:m>
                <a:endParaRPr lang="en-US" altLang="zh-CN" sz="2000" dirty="0">
                  <a:latin typeface="Comic Sans MS" pitchFamily="66" charset="0"/>
                </a:endParaRPr>
              </a:p>
              <a:p>
                <a:pPr>
                  <a:spcAft>
                    <a:spcPts val="600"/>
                  </a:spcAft>
                </a:pPr>
                <a:r>
                  <a:rPr lang="en-US" altLang="zh-CN" sz="2000" dirty="0">
                    <a:latin typeface="Comic Sans MS" pitchFamily="66" charset="0"/>
                  </a:rPr>
                  <a:t>SQL duplicate semantics: </a:t>
                </a:r>
              </a:p>
              <a:p>
                <a:pPr marL="0" indent="0">
                  <a:spcBef>
                    <a:spcPts val="0"/>
                  </a:spcBef>
                  <a:spcAft>
                    <a:spcPts val="600"/>
                  </a:spcAft>
                  <a:buNone/>
                </a:pPr>
                <a:r>
                  <a:rPr lang="en-US" altLang="zh-CN" sz="2000" dirty="0">
                    <a:latin typeface="Comic Sans MS" pitchFamily="66" charset="0"/>
                  </a:rPr>
                  <a:t>	</a:t>
                </a:r>
                <a:r>
                  <a:rPr lang="en-US" altLang="zh-CN" sz="2000" b="1" i="1" dirty="0">
                    <a:solidFill>
                      <a:srgbClr val="3333FF"/>
                    </a:solidFill>
                    <a:latin typeface="Comic Sans MS" pitchFamily="66" charset="0"/>
                    <a:cs typeface="Times New Roman" panose="02020603050405020304" pitchFamily="18" charset="0"/>
                  </a:rPr>
                  <a:t>select</a:t>
                </a:r>
                <a:r>
                  <a:rPr lang="en-US" altLang="zh-CN" sz="2000" i="1" dirty="0">
                    <a:solidFill>
                      <a:srgbClr val="3333FF"/>
                    </a:solidFill>
                    <a:latin typeface="Comic Sans MS" pitchFamily="66" charset="0"/>
                    <a:cs typeface="Times New Roman" panose="02020603050405020304" pitchFamily="18" charset="0"/>
                  </a:rPr>
                  <a:t> A</a:t>
                </a:r>
                <a:r>
                  <a:rPr lang="en-US" altLang="zh-CN" sz="2000" i="1" baseline="-25000" dirty="0">
                    <a:solidFill>
                      <a:srgbClr val="3333FF"/>
                    </a:solidFill>
                    <a:latin typeface="Comic Sans MS" pitchFamily="66" charset="0"/>
                    <a:cs typeface="Times New Roman" panose="02020603050405020304" pitchFamily="18" charset="0"/>
                  </a:rPr>
                  <a:t>1</a:t>
                </a:r>
                <a:r>
                  <a:rPr lang="en-US" altLang="zh-CN" sz="2000" i="1" dirty="0">
                    <a:solidFill>
                      <a:srgbClr val="3333FF"/>
                    </a:solidFill>
                    <a:latin typeface="Comic Sans MS" pitchFamily="66" charset="0"/>
                    <a:cs typeface="Times New Roman" panose="02020603050405020304" pitchFamily="18" charset="0"/>
                  </a:rPr>
                  <a:t>,, A</a:t>
                </a:r>
                <a:r>
                  <a:rPr lang="en-US" altLang="zh-CN" sz="2000" i="1" baseline="-25000" dirty="0">
                    <a:solidFill>
                      <a:srgbClr val="3333FF"/>
                    </a:solidFill>
                    <a:latin typeface="Comic Sans MS" pitchFamily="66" charset="0"/>
                    <a:cs typeface="Times New Roman" panose="02020603050405020304" pitchFamily="18" charset="0"/>
                  </a:rPr>
                  <a:t>2</a:t>
                </a:r>
                <a:r>
                  <a:rPr lang="en-US" altLang="zh-CN" sz="2000" i="1" dirty="0">
                    <a:solidFill>
                      <a:srgbClr val="3333FF"/>
                    </a:solidFill>
                    <a:latin typeface="Comic Sans MS" pitchFamily="66" charset="0"/>
                    <a:cs typeface="Times New Roman" panose="02020603050405020304" pitchFamily="18" charset="0"/>
                  </a:rPr>
                  <a:t>, ..., A</a:t>
                </a:r>
                <a:r>
                  <a:rPr lang="en-US" altLang="zh-CN" sz="2000" i="1" baseline="-25000" dirty="0">
                    <a:solidFill>
                      <a:srgbClr val="3333FF"/>
                    </a:solidFill>
                    <a:latin typeface="Comic Sans MS" pitchFamily="66" charset="0"/>
                    <a:cs typeface="Times New Roman" panose="02020603050405020304" pitchFamily="18" charset="0"/>
                  </a:rPr>
                  <a:t>n</a:t>
                </a:r>
                <a:br>
                  <a:rPr lang="en-US" altLang="zh-CN" sz="2000" i="1" dirty="0">
                    <a:solidFill>
                      <a:srgbClr val="3333FF"/>
                    </a:solidFill>
                    <a:latin typeface="Comic Sans MS" pitchFamily="66" charset="0"/>
                    <a:cs typeface="Times New Roman" panose="02020603050405020304" pitchFamily="18" charset="0"/>
                  </a:rPr>
                </a:b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from</a:t>
                </a:r>
                <a:r>
                  <a:rPr lang="en-US" altLang="zh-CN" sz="2000" i="1" dirty="0">
                    <a:solidFill>
                      <a:srgbClr val="3333FF"/>
                    </a:solidFill>
                    <a:latin typeface="Comic Sans MS" pitchFamily="66" charset="0"/>
                    <a:cs typeface="Times New Roman" panose="02020603050405020304" pitchFamily="18" charset="0"/>
                  </a:rPr>
                  <a:t>   r</a:t>
                </a:r>
                <a:r>
                  <a:rPr lang="en-US" altLang="zh-CN" sz="2000" i="1" baseline="-25000" dirty="0">
                    <a:solidFill>
                      <a:srgbClr val="3333FF"/>
                    </a:solidFill>
                    <a:latin typeface="Comic Sans MS" pitchFamily="66" charset="0"/>
                    <a:cs typeface="Times New Roman" panose="02020603050405020304" pitchFamily="18" charset="0"/>
                  </a:rPr>
                  <a:t>1</a:t>
                </a:r>
                <a:r>
                  <a:rPr lang="en-US" altLang="zh-CN" sz="2000" i="1" dirty="0">
                    <a:solidFill>
                      <a:srgbClr val="3333FF"/>
                    </a:solidFill>
                    <a:latin typeface="Comic Sans MS" pitchFamily="66" charset="0"/>
                    <a:cs typeface="Times New Roman" panose="02020603050405020304" pitchFamily="18" charset="0"/>
                  </a:rPr>
                  <a:t>, r</a:t>
                </a:r>
                <a:r>
                  <a:rPr lang="en-US" altLang="zh-CN" sz="2000" i="1" baseline="-25000" dirty="0">
                    <a:solidFill>
                      <a:srgbClr val="3333FF"/>
                    </a:solidFill>
                    <a:latin typeface="Comic Sans MS" pitchFamily="66" charset="0"/>
                    <a:cs typeface="Times New Roman" panose="02020603050405020304" pitchFamily="18" charset="0"/>
                  </a:rPr>
                  <a:t>2</a:t>
                </a:r>
                <a:r>
                  <a:rPr lang="en-US" altLang="zh-CN" sz="2000" i="1" dirty="0">
                    <a:solidFill>
                      <a:srgbClr val="3333FF"/>
                    </a:solidFill>
                    <a:latin typeface="Comic Sans MS" pitchFamily="66" charset="0"/>
                    <a:cs typeface="Times New Roman" panose="02020603050405020304" pitchFamily="18" charset="0"/>
                  </a:rPr>
                  <a:t>, ..., r</a:t>
                </a:r>
                <a:r>
                  <a:rPr lang="en-US" altLang="zh-CN" sz="2000" i="1" baseline="-25000" dirty="0">
                    <a:solidFill>
                      <a:srgbClr val="3333FF"/>
                    </a:solidFill>
                    <a:latin typeface="Comic Sans MS" pitchFamily="66" charset="0"/>
                    <a:cs typeface="Times New Roman" panose="02020603050405020304" pitchFamily="18" charset="0"/>
                  </a:rPr>
                  <a:t>m</a:t>
                </a:r>
                <a:br>
                  <a:rPr lang="en-US" altLang="zh-CN" sz="2000" i="1" dirty="0">
                    <a:solidFill>
                      <a:srgbClr val="3333FF"/>
                    </a:solidFill>
                    <a:latin typeface="Comic Sans MS" pitchFamily="66" charset="0"/>
                    <a:cs typeface="Times New Roman" panose="02020603050405020304" pitchFamily="18" charset="0"/>
                  </a:rPr>
                </a:b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where</a:t>
                </a:r>
                <a:r>
                  <a:rPr lang="en-US" altLang="zh-CN" sz="2000" i="1" dirty="0">
                    <a:solidFill>
                      <a:srgbClr val="3333FF"/>
                    </a:solidFill>
                    <a:latin typeface="Comic Sans MS" pitchFamily="66" charset="0"/>
                    <a:cs typeface="Times New Roman" panose="02020603050405020304" pitchFamily="18" charset="0"/>
                  </a:rPr>
                  <a:t> P</a:t>
                </a:r>
              </a:p>
              <a:p>
                <a:pPr marL="0" indent="0">
                  <a:spcAft>
                    <a:spcPts val="600"/>
                  </a:spcAft>
                  <a:buNone/>
                </a:pPr>
                <a:r>
                  <a:rPr lang="en-US" altLang="zh-CN" sz="2000" dirty="0">
                    <a:latin typeface="Comic Sans MS" pitchFamily="66" charset="0"/>
                  </a:rPr>
                  <a:t>is equivalent to the multiset version of the expression:</a:t>
                </a:r>
              </a:p>
              <a:p>
                <a:pPr marL="0" indent="0">
                  <a:spcAft>
                    <a:spcPts val="600"/>
                  </a:spcAft>
                  <a:buNone/>
                </a:pPr>
                <a14:m>
                  <m:oMathPara xmlns:m="http://schemas.openxmlformats.org/officeDocument/2006/math">
                    <m:oMathParaPr>
                      <m:jc m:val="centerGroup"/>
                    </m:oMathParaPr>
                    <m:oMath xmlns:m="http://schemas.openxmlformats.org/officeDocument/2006/math">
                      <m:sSub>
                        <m:sSubPr>
                          <m:ctrlPr>
                            <a:rPr lang="en-US" altLang="zh-CN" sz="2000" b="1" i="1" smtClean="0">
                              <a:solidFill>
                                <a:srgbClr val="FF0000"/>
                              </a:solidFill>
                              <a:latin typeface="Cambria Math" panose="02040503050406030204" pitchFamily="18" charset="0"/>
                            </a:rPr>
                          </m:ctrlPr>
                        </m:sSubPr>
                        <m:e>
                          <m:r>
                            <a:rPr lang="el-GR" altLang="zh-CN" sz="2000" b="1" i="1" smtClean="0">
                              <a:solidFill>
                                <a:srgbClr val="FF0000"/>
                              </a:solidFill>
                              <a:latin typeface="Cambria Math" panose="02040503050406030204" pitchFamily="18" charset="0"/>
                              <a:ea typeface="Cambria Math" panose="02040503050406030204" pitchFamily="18" charset="0"/>
                            </a:rPr>
                            <m:t>𝜫</m:t>
                          </m:r>
                        </m:e>
                        <m:sub>
                          <m:sSub>
                            <m:sSubPr>
                              <m:ctrlPr>
                                <a:rPr lang="el-GR" altLang="zh-CN" sz="2000" b="1" i="1" smtClean="0">
                                  <a:solidFill>
                                    <a:srgbClr val="FF0000"/>
                                  </a:solidFill>
                                  <a:latin typeface="Cambria Math" panose="02040503050406030204" pitchFamily="18" charset="0"/>
                                  <a:ea typeface="Cambria Math" panose="02040503050406030204" pitchFamily="18" charset="0"/>
                                </a:rPr>
                              </m:ctrlPr>
                            </m:sSubPr>
                            <m:e>
                              <m:r>
                                <a:rPr lang="en-US" altLang="zh-CN" sz="2000" b="1" i="1" smtClean="0">
                                  <a:solidFill>
                                    <a:srgbClr val="FF0000"/>
                                  </a:solidFill>
                                  <a:latin typeface="Cambria Math" panose="02040503050406030204" pitchFamily="18" charset="0"/>
                                  <a:ea typeface="Cambria Math" panose="02040503050406030204" pitchFamily="18" charset="0"/>
                                </a:rPr>
                                <m:t>𝑨</m:t>
                              </m:r>
                            </m:e>
                            <m:sub>
                              <m:r>
                                <a:rPr lang="en-US" altLang="zh-CN" sz="2000" b="1" i="1" smtClean="0">
                                  <a:solidFill>
                                    <a:srgbClr val="FF0000"/>
                                  </a:solidFill>
                                  <a:latin typeface="Cambria Math" panose="02040503050406030204" pitchFamily="18" charset="0"/>
                                  <a:ea typeface="Cambria Math" panose="02040503050406030204" pitchFamily="18" charset="0"/>
                                </a:rPr>
                                <m:t>𝟏</m:t>
                              </m:r>
                            </m:sub>
                          </m:sSub>
                          <m:r>
                            <a:rPr lang="en-US" altLang="zh-CN" sz="2000" b="1" i="1" smtClean="0">
                              <a:solidFill>
                                <a:srgbClr val="FF0000"/>
                              </a:solidFill>
                              <a:latin typeface="Cambria Math" panose="02040503050406030204" pitchFamily="18" charset="0"/>
                            </a:rPr>
                            <m:t>,</m:t>
                          </m:r>
                          <m:sSub>
                            <m:sSubPr>
                              <m:ctrlPr>
                                <a:rPr lang="en-US" altLang="zh-CN" sz="2000" b="1" i="1" smtClean="0">
                                  <a:solidFill>
                                    <a:srgbClr val="FF0000"/>
                                  </a:solidFill>
                                  <a:latin typeface="Cambria Math" panose="02040503050406030204" pitchFamily="18" charset="0"/>
                                </a:rPr>
                              </m:ctrlPr>
                            </m:sSubPr>
                            <m:e>
                              <m:r>
                                <a:rPr lang="en-US" altLang="zh-CN" sz="2000" b="1" i="1" smtClean="0">
                                  <a:solidFill>
                                    <a:srgbClr val="FF0000"/>
                                  </a:solidFill>
                                  <a:latin typeface="Cambria Math" panose="02040503050406030204" pitchFamily="18" charset="0"/>
                                </a:rPr>
                                <m:t>𝑨</m:t>
                              </m:r>
                            </m:e>
                            <m:sub>
                              <m:r>
                                <a:rPr lang="en-US" altLang="zh-CN" sz="2000" b="1" i="1" smtClean="0">
                                  <a:solidFill>
                                    <a:srgbClr val="FF0000"/>
                                  </a:solidFill>
                                  <a:latin typeface="Cambria Math" panose="02040503050406030204" pitchFamily="18" charset="0"/>
                                </a:rPr>
                                <m:t>𝟐</m:t>
                              </m:r>
                            </m:sub>
                          </m:sSub>
                          <m:r>
                            <a:rPr lang="en-US" altLang="zh-CN" sz="2000" b="1" i="1" smtClean="0">
                              <a:solidFill>
                                <a:srgbClr val="FF0000"/>
                              </a:solidFill>
                              <a:latin typeface="Cambria Math" panose="02040503050406030204" pitchFamily="18" charset="0"/>
                            </a:rPr>
                            <m:t>,…,</m:t>
                          </m:r>
                          <m:sSub>
                            <m:sSubPr>
                              <m:ctrlPr>
                                <a:rPr lang="en-US" altLang="zh-CN" sz="2000" b="1" i="1" smtClean="0">
                                  <a:solidFill>
                                    <a:srgbClr val="FF0000"/>
                                  </a:solidFill>
                                  <a:latin typeface="Cambria Math" panose="02040503050406030204" pitchFamily="18" charset="0"/>
                                </a:rPr>
                              </m:ctrlPr>
                            </m:sSubPr>
                            <m:e>
                              <m:r>
                                <a:rPr lang="en-US" altLang="zh-CN" sz="2000" b="1" i="1" smtClean="0">
                                  <a:solidFill>
                                    <a:srgbClr val="FF0000"/>
                                  </a:solidFill>
                                  <a:latin typeface="Cambria Math" panose="02040503050406030204" pitchFamily="18" charset="0"/>
                                </a:rPr>
                                <m:t>𝑨</m:t>
                              </m:r>
                            </m:e>
                            <m:sub>
                              <m:r>
                                <a:rPr lang="en-US" altLang="zh-CN" sz="2000" b="1" i="1" smtClean="0">
                                  <a:solidFill>
                                    <a:srgbClr val="FF0000"/>
                                  </a:solidFill>
                                  <a:latin typeface="Cambria Math" panose="02040503050406030204" pitchFamily="18" charset="0"/>
                                </a:rPr>
                                <m:t>𝒏</m:t>
                              </m:r>
                            </m:sub>
                          </m:sSub>
                        </m:sub>
                      </m:sSub>
                      <m:r>
                        <a:rPr lang="en-US" altLang="zh-CN" sz="2000" b="1" i="1" smtClean="0">
                          <a:solidFill>
                            <a:srgbClr val="FF0000"/>
                          </a:solidFill>
                          <a:latin typeface="Cambria Math" panose="02040503050406030204" pitchFamily="18" charset="0"/>
                        </a:rPr>
                        <m:t>(</m:t>
                      </m:r>
                      <m:sSub>
                        <m:sSubPr>
                          <m:ctrlPr>
                            <a:rPr lang="en-US" altLang="zh-CN" sz="2000" b="1" i="1" smtClean="0">
                              <a:solidFill>
                                <a:srgbClr val="FF0000"/>
                              </a:solidFill>
                              <a:latin typeface="Cambria Math" panose="02040503050406030204" pitchFamily="18" charset="0"/>
                            </a:rPr>
                          </m:ctrlPr>
                        </m:sSubPr>
                        <m:e>
                          <m:r>
                            <a:rPr lang="zh-CN" altLang="en-US" sz="2000" b="1" i="1" smtClean="0">
                              <a:solidFill>
                                <a:srgbClr val="FF0000"/>
                              </a:solidFill>
                              <a:latin typeface="Cambria Math" panose="02040503050406030204" pitchFamily="18" charset="0"/>
                            </a:rPr>
                            <m:t>𝝈</m:t>
                          </m:r>
                        </m:e>
                        <m:sub>
                          <m:r>
                            <a:rPr lang="en-US" altLang="zh-CN" sz="2000" b="1" i="1" smtClean="0">
                              <a:solidFill>
                                <a:srgbClr val="FF0000"/>
                              </a:solidFill>
                              <a:latin typeface="Cambria Math" panose="02040503050406030204" pitchFamily="18" charset="0"/>
                            </a:rPr>
                            <m:t>𝑷</m:t>
                          </m:r>
                        </m:sub>
                      </m:sSub>
                      <m:r>
                        <a:rPr lang="en-US" altLang="zh-CN" sz="2000" b="1" i="1" smtClean="0">
                          <a:solidFill>
                            <a:srgbClr val="FF0000"/>
                          </a:solidFill>
                          <a:latin typeface="Cambria Math" panose="02040503050406030204" pitchFamily="18" charset="0"/>
                        </a:rPr>
                        <m:t>(</m:t>
                      </m:r>
                      <m:sSub>
                        <m:sSubPr>
                          <m:ctrlPr>
                            <a:rPr lang="en-US" altLang="zh-CN" sz="2000" b="1" i="1" smtClean="0">
                              <a:solidFill>
                                <a:srgbClr val="FF0000"/>
                              </a:solidFill>
                              <a:latin typeface="Cambria Math" panose="02040503050406030204" pitchFamily="18" charset="0"/>
                            </a:rPr>
                          </m:ctrlPr>
                        </m:sSubPr>
                        <m:e>
                          <m:r>
                            <a:rPr lang="en-US" altLang="zh-CN" sz="2000" b="1" i="1" smtClean="0">
                              <a:solidFill>
                                <a:srgbClr val="FF0000"/>
                              </a:solidFill>
                              <a:latin typeface="Cambria Math" panose="02040503050406030204" pitchFamily="18" charset="0"/>
                            </a:rPr>
                            <m:t>𝒓</m:t>
                          </m:r>
                        </m:e>
                        <m:sub>
                          <m:r>
                            <a:rPr lang="en-US" altLang="zh-CN" sz="2000" b="1" i="1" smtClean="0">
                              <a:solidFill>
                                <a:srgbClr val="FF0000"/>
                              </a:solidFill>
                              <a:latin typeface="Cambria Math" panose="02040503050406030204" pitchFamily="18" charset="0"/>
                            </a:rPr>
                            <m:t>𝟏</m:t>
                          </m:r>
                        </m:sub>
                      </m:sSub>
                      <m:r>
                        <a:rPr lang="en-US" altLang="zh-CN" sz="2000" b="1" i="1" smtClean="0">
                          <a:solidFill>
                            <a:srgbClr val="FF0000"/>
                          </a:solidFill>
                          <a:latin typeface="Cambria Math" panose="02040503050406030204" pitchFamily="18" charset="0"/>
                          <a:ea typeface="Cambria Math" panose="02040503050406030204" pitchFamily="18" charset="0"/>
                        </a:rPr>
                        <m:t>×</m:t>
                      </m:r>
                      <m:sSub>
                        <m:sSubPr>
                          <m:ctrlPr>
                            <a:rPr lang="en-US" altLang="zh-CN" sz="2000" b="1" i="1" smtClean="0">
                              <a:solidFill>
                                <a:srgbClr val="FF0000"/>
                              </a:solidFill>
                              <a:latin typeface="Cambria Math" panose="02040503050406030204" pitchFamily="18" charset="0"/>
                              <a:ea typeface="Cambria Math" panose="02040503050406030204" pitchFamily="18" charset="0"/>
                            </a:rPr>
                          </m:ctrlPr>
                        </m:sSubPr>
                        <m:e>
                          <m:r>
                            <a:rPr lang="en-US" altLang="zh-CN" sz="2000" b="1" i="1" smtClean="0">
                              <a:solidFill>
                                <a:srgbClr val="FF0000"/>
                              </a:solidFill>
                              <a:latin typeface="Cambria Math" panose="02040503050406030204" pitchFamily="18" charset="0"/>
                              <a:ea typeface="Cambria Math" panose="02040503050406030204" pitchFamily="18" charset="0"/>
                            </a:rPr>
                            <m:t>𝒓</m:t>
                          </m:r>
                        </m:e>
                        <m:sub>
                          <m:r>
                            <a:rPr lang="en-US" altLang="zh-CN" sz="2000" b="1" i="1" smtClean="0">
                              <a:solidFill>
                                <a:srgbClr val="FF0000"/>
                              </a:solidFill>
                              <a:latin typeface="Cambria Math" panose="02040503050406030204" pitchFamily="18" charset="0"/>
                              <a:ea typeface="Cambria Math" panose="02040503050406030204" pitchFamily="18" charset="0"/>
                            </a:rPr>
                            <m:t>𝟐</m:t>
                          </m:r>
                        </m:sub>
                      </m:sSub>
                      <m:r>
                        <a:rPr lang="en-US" altLang="zh-CN" sz="2000" b="1" i="1" smtClean="0">
                          <a:solidFill>
                            <a:srgbClr val="FF0000"/>
                          </a:solidFill>
                          <a:latin typeface="Cambria Math" panose="02040503050406030204" pitchFamily="18" charset="0"/>
                          <a:ea typeface="Cambria Math" panose="02040503050406030204" pitchFamily="18" charset="0"/>
                        </a:rPr>
                        <m:t>×…×</m:t>
                      </m:r>
                      <m:sSub>
                        <m:sSubPr>
                          <m:ctrlPr>
                            <a:rPr lang="en-US" altLang="zh-CN" sz="2000" b="1" i="1" smtClean="0">
                              <a:solidFill>
                                <a:srgbClr val="FF0000"/>
                              </a:solidFill>
                              <a:latin typeface="Cambria Math" panose="02040503050406030204" pitchFamily="18" charset="0"/>
                              <a:ea typeface="Cambria Math" panose="02040503050406030204" pitchFamily="18" charset="0"/>
                            </a:rPr>
                          </m:ctrlPr>
                        </m:sSubPr>
                        <m:e>
                          <m:r>
                            <a:rPr lang="en-US" altLang="zh-CN" sz="2000" b="1" i="1" smtClean="0">
                              <a:solidFill>
                                <a:srgbClr val="FF0000"/>
                              </a:solidFill>
                              <a:latin typeface="Cambria Math" panose="02040503050406030204" pitchFamily="18" charset="0"/>
                              <a:ea typeface="Cambria Math" panose="02040503050406030204" pitchFamily="18" charset="0"/>
                            </a:rPr>
                            <m:t>𝒓</m:t>
                          </m:r>
                        </m:e>
                        <m:sub>
                          <m:r>
                            <a:rPr lang="en-US" altLang="zh-CN" sz="2000" b="1" i="1" smtClean="0">
                              <a:solidFill>
                                <a:srgbClr val="FF0000"/>
                              </a:solidFill>
                              <a:latin typeface="Cambria Math" panose="02040503050406030204" pitchFamily="18" charset="0"/>
                              <a:ea typeface="Cambria Math" panose="02040503050406030204" pitchFamily="18" charset="0"/>
                            </a:rPr>
                            <m:t>𝒎</m:t>
                          </m:r>
                        </m:sub>
                      </m:sSub>
                      <m:r>
                        <a:rPr lang="en-US" altLang="zh-CN" sz="2000" b="1" i="1" smtClean="0">
                          <a:solidFill>
                            <a:srgbClr val="FF0000"/>
                          </a:solidFill>
                          <a:latin typeface="Cambria Math" panose="02040503050406030204" pitchFamily="18" charset="0"/>
                        </a:rPr>
                        <m:t>))</m:t>
                      </m:r>
                    </m:oMath>
                  </m:oMathPara>
                </a14:m>
                <a:endParaRPr lang="en-US" altLang="zh-CN" sz="2000" b="1" dirty="0">
                  <a:solidFill>
                    <a:srgbClr val="FF0000"/>
                  </a:solidFill>
                  <a:latin typeface="Comic Sans MS" pitchFamily="66" charset="0"/>
                </a:endParaRPr>
              </a:p>
            </p:txBody>
          </p:sp>
        </mc:Choice>
        <mc:Fallback xmlns="">
          <p:sp>
            <p:nvSpPr>
              <p:cNvPr id="3" name="内容占位符 2">
                <a:extLst>
                  <a:ext uri="{FF2B5EF4-FFF2-40B4-BE49-F238E27FC236}">
                    <a16:creationId xmlns:a16="http://schemas.microsoft.com/office/drawing/2014/main" id="{9DC1C9C6-8F56-4629-AD80-416EA628223A}"/>
                  </a:ext>
                </a:extLst>
              </p:cNvPr>
              <p:cNvSpPr>
                <a:spLocks noGrp="1" noRot="1" noChangeAspect="1" noMove="1" noResize="1" noEditPoints="1" noAdjustHandles="1" noChangeArrowheads="1" noChangeShapeType="1" noTextEdit="1"/>
              </p:cNvSpPr>
              <p:nvPr>
                <p:ph idx="1"/>
              </p:nvPr>
            </p:nvSpPr>
            <p:spPr>
              <a:blipFill>
                <a:blip r:embed="rId2"/>
                <a:stretch>
                  <a:fillRect l="-996" t="-2244" b="-6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36084613"/>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0032E3-25BE-4909-ACDF-A2EA3E3C385B}"/>
              </a:ext>
            </a:extLst>
          </p:cNvPr>
          <p:cNvSpPr>
            <a:spLocks noGrp="1"/>
          </p:cNvSpPr>
          <p:nvPr>
            <p:ph type="title"/>
          </p:nvPr>
        </p:nvSpPr>
        <p:spPr/>
        <p:txBody>
          <a:bodyPr/>
          <a:lstStyle/>
          <a:p>
            <a:pPr algn="ctr"/>
            <a:r>
              <a:rPr lang="en-US" altLang="zh-CN" dirty="0">
                <a:latin typeface="Comic Sans MS" pitchFamily="66" charset="0"/>
              </a:rPr>
              <a:t>Outline</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C7C174B6-1160-43B9-A78E-20AD88C3C7F2}"/>
              </a:ext>
            </a:extLst>
          </p:cNvPr>
          <p:cNvSpPr>
            <a:spLocks noGrp="1"/>
          </p:cNvSpPr>
          <p:nvPr>
            <p:ph idx="1"/>
          </p:nvPr>
        </p:nvSpPr>
        <p:spPr>
          <a:xfrm>
            <a:off x="287524" y="771550"/>
            <a:ext cx="8568952" cy="3805070"/>
          </a:xfrm>
        </p:spPr>
        <p:txBody>
          <a:bodyPr/>
          <a:lstStyle/>
          <a:p>
            <a:r>
              <a:rPr lang="en-US" altLang="zh-CN">
                <a:latin typeface="Comic Sans MS" pitchFamily="66" charset="0"/>
              </a:rPr>
              <a:t>Overview </a:t>
            </a:r>
            <a:r>
              <a:rPr lang="en-US" altLang="zh-CN" dirty="0">
                <a:latin typeface="Comic Sans MS" pitchFamily="66" charset="0"/>
              </a:rPr>
              <a:t>of the SQL</a:t>
            </a:r>
          </a:p>
          <a:p>
            <a:r>
              <a:rPr lang="en-US" altLang="zh-CN">
                <a:latin typeface="Comic Sans MS" pitchFamily="66" charset="0"/>
              </a:rPr>
              <a:t>SQL </a:t>
            </a:r>
            <a:r>
              <a:rPr lang="en-US" altLang="zh-CN" dirty="0">
                <a:latin typeface="Comic Sans MS" pitchFamily="66" charset="0"/>
              </a:rPr>
              <a:t>Data Definition</a:t>
            </a:r>
          </a:p>
          <a:p>
            <a:r>
              <a:rPr lang="en-US" altLang="zh-CN">
                <a:latin typeface="Comic Sans MS" pitchFamily="66" charset="0"/>
              </a:rPr>
              <a:t>Basic </a:t>
            </a:r>
            <a:r>
              <a:rPr lang="en-US" altLang="zh-CN" dirty="0">
                <a:latin typeface="Comic Sans MS" pitchFamily="66" charset="0"/>
              </a:rPr>
              <a:t>Structure of SQL Queries</a:t>
            </a:r>
          </a:p>
          <a:p>
            <a:r>
              <a:rPr lang="en-US" altLang="zh-CN">
                <a:latin typeface="Comic Sans MS" pitchFamily="66" charset="0"/>
              </a:rPr>
              <a:t>Additional </a:t>
            </a:r>
            <a:r>
              <a:rPr lang="en-US" altLang="zh-CN" dirty="0">
                <a:latin typeface="Comic Sans MS" pitchFamily="66" charset="0"/>
              </a:rPr>
              <a:t>Basic Operations </a:t>
            </a:r>
          </a:p>
          <a:p>
            <a:r>
              <a:rPr lang="en-US" altLang="zh-CN">
                <a:latin typeface="Comic Sans MS" pitchFamily="66" charset="0"/>
              </a:rPr>
              <a:t>Set </a:t>
            </a:r>
            <a:r>
              <a:rPr lang="en-US" altLang="zh-CN" dirty="0">
                <a:latin typeface="Comic Sans MS" pitchFamily="66" charset="0"/>
              </a:rPr>
              <a:t>Operations</a:t>
            </a:r>
          </a:p>
          <a:p>
            <a:pPr marL="0" indent="0">
              <a:buNone/>
            </a:pPr>
            <a:r>
              <a:rPr lang="zh-CN" altLang="en-US" b="1">
                <a:solidFill>
                  <a:srgbClr val="FF0000"/>
                </a:solidFill>
                <a:latin typeface="Comic Sans MS" pitchFamily="66" charset="0"/>
                <a:ea typeface="华文中宋" pitchFamily="2" charset="-122"/>
                <a:sym typeface="Wingdings" pitchFamily="2" charset="2"/>
              </a:rPr>
              <a:t> </a:t>
            </a:r>
            <a:r>
              <a:rPr lang="en-US" altLang="zh-CN" b="1">
                <a:solidFill>
                  <a:srgbClr val="FF0000"/>
                </a:solidFill>
                <a:latin typeface="Comic Sans MS" pitchFamily="66" charset="0"/>
              </a:rPr>
              <a:t>Null </a:t>
            </a:r>
            <a:r>
              <a:rPr lang="en-US" altLang="zh-CN" b="1" dirty="0">
                <a:solidFill>
                  <a:srgbClr val="FF0000"/>
                </a:solidFill>
                <a:latin typeface="Comic Sans MS" pitchFamily="66" charset="0"/>
              </a:rPr>
              <a:t>Values</a:t>
            </a:r>
          </a:p>
          <a:p>
            <a:r>
              <a:rPr lang="en-US" altLang="zh-CN">
                <a:latin typeface="Comic Sans MS" pitchFamily="66" charset="0"/>
              </a:rPr>
              <a:t>Aggregate </a:t>
            </a:r>
            <a:r>
              <a:rPr lang="en-US" altLang="zh-CN" dirty="0">
                <a:latin typeface="Comic Sans MS" pitchFamily="66" charset="0"/>
              </a:rPr>
              <a:t>Functions</a:t>
            </a:r>
          </a:p>
          <a:p>
            <a:r>
              <a:rPr lang="en-US" altLang="zh-CN">
                <a:latin typeface="Comic Sans MS" pitchFamily="66" charset="0"/>
              </a:rPr>
              <a:t>Nested </a:t>
            </a:r>
            <a:r>
              <a:rPr lang="en-US" altLang="zh-CN" dirty="0">
                <a:latin typeface="Comic Sans MS" pitchFamily="66" charset="0"/>
              </a:rPr>
              <a:t>Subqueries</a:t>
            </a:r>
          </a:p>
          <a:p>
            <a:r>
              <a:rPr lang="en-US" altLang="zh-CN">
                <a:latin typeface="Comic Sans MS" pitchFamily="66" charset="0"/>
              </a:rPr>
              <a:t>Modification </a:t>
            </a:r>
            <a:r>
              <a:rPr lang="en-US" altLang="zh-CN" dirty="0">
                <a:latin typeface="Comic Sans MS" pitchFamily="66" charset="0"/>
              </a:rPr>
              <a:t>of the Database</a:t>
            </a:r>
          </a:p>
          <a:p>
            <a:endParaRPr lang="zh-CN" altLang="en-US" b="1" dirty="0">
              <a:latin typeface="Comic Sans MS" pitchFamily="66" charset="0"/>
            </a:endParaRPr>
          </a:p>
        </p:txBody>
      </p:sp>
    </p:spTree>
    <p:extLst>
      <p:ext uri="{BB962C8B-B14F-4D97-AF65-F5344CB8AC3E}">
        <p14:creationId xmlns:p14="http://schemas.microsoft.com/office/powerpoint/2010/main" val="2833770101"/>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1D8045-B23F-495A-8172-73C791377FA3}"/>
              </a:ext>
            </a:extLst>
          </p:cNvPr>
          <p:cNvSpPr>
            <a:spLocks noGrp="1"/>
          </p:cNvSpPr>
          <p:nvPr>
            <p:ph type="title"/>
          </p:nvPr>
        </p:nvSpPr>
        <p:spPr/>
        <p:txBody>
          <a:bodyPr/>
          <a:lstStyle/>
          <a:p>
            <a:pPr algn="ctr"/>
            <a:r>
              <a:rPr lang="en-US" altLang="zh-CN" dirty="0">
                <a:latin typeface="Comic Sans MS" pitchFamily="66" charset="0"/>
              </a:rPr>
              <a:t>Null Values</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F3A214E5-AA49-4649-8695-AD4FEEDEF186}"/>
              </a:ext>
            </a:extLst>
          </p:cNvPr>
          <p:cNvSpPr>
            <a:spLocks noGrp="1"/>
          </p:cNvSpPr>
          <p:nvPr>
            <p:ph idx="1"/>
          </p:nvPr>
        </p:nvSpPr>
        <p:spPr/>
        <p:txBody>
          <a:bodyPr/>
          <a:lstStyle/>
          <a:p>
            <a:pPr>
              <a:spcBef>
                <a:spcPts val="600"/>
              </a:spcBef>
            </a:pPr>
            <a:r>
              <a:rPr lang="en-US" altLang="zh-CN" sz="2000" dirty="0">
                <a:latin typeface="Comic Sans MS" pitchFamily="66" charset="0"/>
              </a:rPr>
              <a:t>It is possible for tuples to have a </a:t>
            </a:r>
            <a:r>
              <a:rPr lang="en-US" altLang="zh-CN" sz="2000" dirty="0">
                <a:solidFill>
                  <a:srgbClr val="FF0000"/>
                </a:solidFill>
                <a:latin typeface="Comic Sans MS" pitchFamily="66" charset="0"/>
              </a:rPr>
              <a:t>null</a:t>
            </a:r>
            <a:r>
              <a:rPr lang="en-US" altLang="zh-CN" sz="2000" dirty="0">
                <a:latin typeface="Comic Sans MS" pitchFamily="66" charset="0"/>
              </a:rPr>
              <a:t> value, signifies an </a:t>
            </a:r>
            <a:r>
              <a:rPr lang="en-US" altLang="zh-CN" sz="2000" dirty="0">
                <a:solidFill>
                  <a:srgbClr val="FF0000"/>
                </a:solidFill>
                <a:latin typeface="Comic Sans MS" pitchFamily="66" charset="0"/>
              </a:rPr>
              <a:t>unknown</a:t>
            </a:r>
            <a:r>
              <a:rPr lang="en-US" altLang="zh-CN" sz="2000" dirty="0">
                <a:latin typeface="Comic Sans MS" pitchFamily="66" charset="0"/>
              </a:rPr>
              <a:t> value or that a value </a:t>
            </a:r>
            <a:r>
              <a:rPr lang="en-US" altLang="zh-CN" sz="2000" dirty="0">
                <a:solidFill>
                  <a:srgbClr val="FF0000"/>
                </a:solidFill>
                <a:latin typeface="Comic Sans MS" pitchFamily="66" charset="0"/>
              </a:rPr>
              <a:t>does not exist</a:t>
            </a:r>
          </a:p>
          <a:p>
            <a:pPr>
              <a:spcBef>
                <a:spcPts val="600"/>
              </a:spcBef>
            </a:pPr>
            <a:r>
              <a:rPr lang="en-US" altLang="zh-CN" sz="2000" dirty="0">
                <a:latin typeface="Comic Sans MS" pitchFamily="66" charset="0"/>
              </a:rPr>
              <a:t>The predicate </a:t>
            </a:r>
            <a:r>
              <a:rPr lang="en-US" altLang="zh-CN" sz="2000" i="1" dirty="0">
                <a:solidFill>
                  <a:srgbClr val="FF0000"/>
                </a:solidFill>
                <a:latin typeface="Comic Sans MS" pitchFamily="66" charset="0"/>
                <a:cs typeface="Times New Roman" panose="02020603050405020304" pitchFamily="18" charset="0"/>
              </a:rPr>
              <a:t>is null </a:t>
            </a:r>
            <a:r>
              <a:rPr lang="en-US" altLang="zh-CN" sz="2000" dirty="0">
                <a:latin typeface="Comic Sans MS" pitchFamily="66" charset="0"/>
              </a:rPr>
              <a:t>can be used to check for null values</a:t>
            </a:r>
          </a:p>
          <a:p>
            <a:pPr marL="0" indent="0">
              <a:spcBef>
                <a:spcPts val="600"/>
              </a:spcBef>
              <a:buNone/>
            </a:pPr>
            <a:r>
              <a:rPr lang="en-US" altLang="zh-CN" sz="2000" dirty="0">
                <a:latin typeface="Comic Sans MS" pitchFamily="66" charset="0"/>
              </a:rPr>
              <a:t>	</a:t>
            </a:r>
            <a:r>
              <a:rPr lang="en-US" altLang="zh-CN" sz="2000" b="1" i="1" dirty="0">
                <a:solidFill>
                  <a:srgbClr val="3333FF"/>
                </a:solidFill>
                <a:latin typeface="Comic Sans MS" pitchFamily="66" charset="0"/>
                <a:cs typeface="Times New Roman" panose="02020603050405020304" pitchFamily="18" charset="0"/>
              </a:rPr>
              <a:t>select</a:t>
            </a:r>
            <a:r>
              <a:rPr lang="en-US" altLang="zh-CN" sz="2000" i="1" dirty="0">
                <a:solidFill>
                  <a:srgbClr val="3333FF"/>
                </a:solidFill>
                <a:latin typeface="Comic Sans MS" pitchFamily="66" charset="0"/>
                <a:cs typeface="Times New Roman" panose="02020603050405020304" pitchFamily="18" charset="0"/>
              </a:rPr>
              <a:t> </a:t>
            </a:r>
            <a:r>
              <a:rPr lang="en-US" altLang="zh-CN" sz="2000" i="1" dirty="0" err="1">
                <a:solidFill>
                  <a:srgbClr val="3333FF"/>
                </a:solidFill>
                <a:latin typeface="Comic Sans MS" pitchFamily="66" charset="0"/>
                <a:cs typeface="Times New Roman" panose="02020603050405020304" pitchFamily="18" charset="0"/>
              </a:rPr>
              <a:t>loan_number</a:t>
            </a:r>
            <a:br>
              <a:rPr lang="en-US" altLang="zh-CN" sz="2000" i="1" dirty="0">
                <a:solidFill>
                  <a:srgbClr val="3333FF"/>
                </a:solidFill>
                <a:latin typeface="Comic Sans MS" pitchFamily="66" charset="0"/>
                <a:cs typeface="Times New Roman" panose="02020603050405020304" pitchFamily="18" charset="0"/>
              </a:rPr>
            </a:b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from</a:t>
            </a:r>
            <a:r>
              <a:rPr lang="en-US" altLang="zh-CN" sz="2000" i="1" dirty="0">
                <a:solidFill>
                  <a:srgbClr val="3333FF"/>
                </a:solidFill>
                <a:latin typeface="Comic Sans MS" pitchFamily="66" charset="0"/>
                <a:cs typeface="Times New Roman" panose="02020603050405020304" pitchFamily="18" charset="0"/>
              </a:rPr>
              <a:t>   loan</a:t>
            </a:r>
            <a:br>
              <a:rPr lang="en-US" altLang="zh-CN" sz="2000" i="1" dirty="0">
                <a:solidFill>
                  <a:srgbClr val="3333FF"/>
                </a:solidFill>
                <a:latin typeface="Comic Sans MS" pitchFamily="66" charset="0"/>
                <a:cs typeface="Times New Roman" panose="02020603050405020304" pitchFamily="18" charset="0"/>
              </a:rPr>
            </a:b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where</a:t>
            </a:r>
            <a:r>
              <a:rPr lang="en-US" altLang="zh-CN" sz="2000" i="1" dirty="0">
                <a:solidFill>
                  <a:srgbClr val="3333FF"/>
                </a:solidFill>
                <a:latin typeface="Comic Sans MS" pitchFamily="66" charset="0"/>
                <a:cs typeface="Times New Roman" panose="02020603050405020304" pitchFamily="18" charset="0"/>
              </a:rPr>
              <a:t> amount </a:t>
            </a:r>
            <a:r>
              <a:rPr lang="en-US" altLang="zh-CN" sz="2000" b="1" i="1" dirty="0">
                <a:solidFill>
                  <a:srgbClr val="FF0000"/>
                </a:solidFill>
                <a:latin typeface="Comic Sans MS" pitchFamily="66" charset="0"/>
                <a:cs typeface="Times New Roman" panose="02020603050405020304" pitchFamily="18" charset="0"/>
              </a:rPr>
              <a:t>is</a:t>
            </a:r>
            <a:r>
              <a:rPr lang="en-US" altLang="zh-CN" sz="2000" i="1" dirty="0">
                <a:solidFill>
                  <a:srgbClr val="FF0000"/>
                </a:solidFill>
                <a:latin typeface="Comic Sans MS" pitchFamily="66" charset="0"/>
                <a:cs typeface="Times New Roman" panose="02020603050405020304" pitchFamily="18" charset="0"/>
              </a:rPr>
              <a:t> null</a:t>
            </a:r>
          </a:p>
          <a:p>
            <a:pPr>
              <a:spcBef>
                <a:spcPts val="600"/>
              </a:spcBef>
            </a:pPr>
            <a:endParaRPr lang="en-US" altLang="zh-CN" sz="2000" dirty="0">
              <a:latin typeface="Comic Sans MS" pitchFamily="66" charset="0"/>
            </a:endParaRPr>
          </a:p>
          <a:p>
            <a:pPr>
              <a:spcBef>
                <a:spcPts val="600"/>
              </a:spcBef>
            </a:pPr>
            <a:r>
              <a:rPr lang="en-US" altLang="zh-CN" sz="2000" dirty="0">
                <a:latin typeface="Comic Sans MS" pitchFamily="66" charset="0"/>
              </a:rPr>
              <a:t>The result of any arithmetic expression involving null is null</a:t>
            </a:r>
          </a:p>
          <a:p>
            <a:pPr lvl="1">
              <a:spcBef>
                <a:spcPts val="600"/>
              </a:spcBef>
            </a:pPr>
            <a:r>
              <a:rPr lang="en-US" altLang="zh-CN" sz="1800" b="1" dirty="0">
                <a:latin typeface="Comic Sans MS" pitchFamily="66" charset="0"/>
              </a:rPr>
              <a:t>E.g</a:t>
            </a:r>
            <a:r>
              <a:rPr lang="en-US" altLang="zh-CN" sz="1800" dirty="0">
                <a:latin typeface="Comic Sans MS" pitchFamily="66" charset="0"/>
              </a:rPr>
              <a:t>.  </a:t>
            </a:r>
            <a:r>
              <a:rPr lang="en-US" altLang="zh-CN" sz="1800" dirty="0">
                <a:solidFill>
                  <a:srgbClr val="FF0000"/>
                </a:solidFill>
                <a:latin typeface="Comic Sans MS" pitchFamily="66" charset="0"/>
              </a:rPr>
              <a:t>5 + null  </a:t>
            </a:r>
            <a:r>
              <a:rPr lang="en-US" altLang="zh-CN" sz="1800" dirty="0">
                <a:latin typeface="Comic Sans MS" pitchFamily="66" charset="0"/>
              </a:rPr>
              <a:t>returns </a:t>
            </a:r>
            <a:r>
              <a:rPr lang="en-US" altLang="zh-CN" sz="1800" dirty="0">
                <a:solidFill>
                  <a:srgbClr val="FF0000"/>
                </a:solidFill>
                <a:latin typeface="Comic Sans MS" pitchFamily="66" charset="0"/>
              </a:rPr>
              <a:t>null</a:t>
            </a:r>
          </a:p>
          <a:p>
            <a:pPr>
              <a:spcBef>
                <a:spcPts val="600"/>
              </a:spcBef>
            </a:pPr>
            <a:r>
              <a:rPr lang="en-US" altLang="zh-CN" sz="2000" dirty="0">
                <a:solidFill>
                  <a:srgbClr val="3333FF"/>
                </a:solidFill>
                <a:latin typeface="Comic Sans MS" pitchFamily="66" charset="0"/>
              </a:rPr>
              <a:t>Aggregate functions simply ignore null values</a:t>
            </a:r>
            <a:endParaRPr lang="zh-CN" altLang="en-US" sz="2000" dirty="0">
              <a:solidFill>
                <a:srgbClr val="3333FF"/>
              </a:solidFill>
              <a:latin typeface="Comic Sans MS" pitchFamily="66" charset="0"/>
            </a:endParaRPr>
          </a:p>
        </p:txBody>
      </p:sp>
    </p:spTree>
    <p:extLst>
      <p:ext uri="{BB962C8B-B14F-4D97-AF65-F5344CB8AC3E}">
        <p14:creationId xmlns:p14="http://schemas.microsoft.com/office/powerpoint/2010/main" val="3756790326"/>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3107CB-4B98-4EBC-ACF8-8C5737FAC223}"/>
              </a:ext>
            </a:extLst>
          </p:cNvPr>
          <p:cNvSpPr>
            <a:spLocks noGrp="1"/>
          </p:cNvSpPr>
          <p:nvPr>
            <p:ph type="title"/>
          </p:nvPr>
        </p:nvSpPr>
        <p:spPr/>
        <p:txBody>
          <a:bodyPr/>
          <a:lstStyle/>
          <a:p>
            <a:pPr algn="ctr"/>
            <a:r>
              <a:rPr lang="en-US" altLang="zh-CN" dirty="0">
                <a:latin typeface="Comic Sans MS" pitchFamily="66" charset="0"/>
              </a:rPr>
              <a:t>Null Values and Three Valued Logic</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E08A4A09-9D1E-496E-9993-9D187E98A599}"/>
              </a:ext>
            </a:extLst>
          </p:cNvPr>
          <p:cNvSpPr>
            <a:spLocks noGrp="1"/>
          </p:cNvSpPr>
          <p:nvPr>
            <p:ph idx="1"/>
          </p:nvPr>
        </p:nvSpPr>
        <p:spPr/>
        <p:txBody>
          <a:bodyPr/>
          <a:lstStyle/>
          <a:p>
            <a:pPr>
              <a:spcBef>
                <a:spcPts val="600"/>
              </a:spcBef>
            </a:pPr>
            <a:r>
              <a:rPr lang="en-US" altLang="zh-CN" sz="2000" dirty="0">
                <a:latin typeface="Comic Sans MS" pitchFamily="66" charset="0"/>
              </a:rPr>
              <a:t>Any comparison with </a:t>
            </a:r>
            <a:r>
              <a:rPr lang="en-US" altLang="zh-CN" sz="2000" dirty="0">
                <a:solidFill>
                  <a:srgbClr val="FF0000"/>
                </a:solidFill>
                <a:latin typeface="Comic Sans MS" pitchFamily="66" charset="0"/>
              </a:rPr>
              <a:t>null</a:t>
            </a:r>
            <a:r>
              <a:rPr lang="en-US" altLang="zh-CN" sz="2000" dirty="0">
                <a:latin typeface="Comic Sans MS" pitchFamily="66" charset="0"/>
              </a:rPr>
              <a:t> returns </a:t>
            </a:r>
            <a:r>
              <a:rPr lang="en-US" altLang="zh-CN" sz="2000" dirty="0">
                <a:solidFill>
                  <a:srgbClr val="FF0000"/>
                </a:solidFill>
                <a:latin typeface="Comic Sans MS" pitchFamily="66" charset="0"/>
              </a:rPr>
              <a:t>unknown</a:t>
            </a:r>
          </a:p>
          <a:p>
            <a:pPr lvl="1">
              <a:spcBef>
                <a:spcPts val="600"/>
              </a:spcBef>
            </a:pPr>
            <a:r>
              <a:rPr lang="en-US" altLang="zh-CN" sz="1600" dirty="0">
                <a:solidFill>
                  <a:srgbClr val="3333FF"/>
                </a:solidFill>
                <a:latin typeface="Comic Sans MS" pitchFamily="66" charset="0"/>
              </a:rPr>
              <a:t>E.g.  5 &lt; null   or   null &lt;&gt; null    or    null = null</a:t>
            </a:r>
          </a:p>
          <a:p>
            <a:pPr>
              <a:spcBef>
                <a:spcPts val="600"/>
              </a:spcBef>
            </a:pPr>
            <a:r>
              <a:rPr lang="en-US" altLang="zh-CN" sz="2000" dirty="0">
                <a:latin typeface="Comic Sans MS" pitchFamily="66" charset="0"/>
              </a:rPr>
              <a:t>Three-valued logic (</a:t>
            </a:r>
            <a:r>
              <a:rPr lang="zh-CN" altLang="en-US" sz="2000" dirty="0">
                <a:latin typeface="Comic Sans MS" pitchFamily="66" charset="0"/>
              </a:rPr>
              <a:t>三值逻辑</a:t>
            </a:r>
            <a:r>
              <a:rPr lang="en-US" altLang="zh-CN" sz="2000" dirty="0">
                <a:latin typeface="Comic Sans MS" pitchFamily="66" charset="0"/>
              </a:rPr>
              <a:t>) using the truth value </a:t>
            </a:r>
            <a:r>
              <a:rPr lang="en-US" altLang="zh-CN" sz="2000" dirty="0">
                <a:solidFill>
                  <a:srgbClr val="C00000"/>
                </a:solidFill>
                <a:latin typeface="Comic Sans MS" pitchFamily="66" charset="0"/>
              </a:rPr>
              <a:t>unknown</a:t>
            </a:r>
            <a:r>
              <a:rPr lang="en-US" altLang="zh-CN" sz="2000" dirty="0">
                <a:latin typeface="Comic Sans MS" pitchFamily="66" charset="0"/>
              </a:rPr>
              <a:t>:</a:t>
            </a:r>
          </a:p>
          <a:p>
            <a:pPr lvl="1">
              <a:spcBef>
                <a:spcPts val="600"/>
              </a:spcBef>
            </a:pPr>
            <a:r>
              <a:rPr lang="en-US" altLang="zh-CN" sz="1600" b="1" dirty="0">
                <a:solidFill>
                  <a:srgbClr val="FF0000"/>
                </a:solidFill>
                <a:latin typeface="Comic Sans MS" pitchFamily="66" charset="0"/>
              </a:rPr>
              <a:t>OR</a:t>
            </a:r>
            <a:r>
              <a:rPr lang="en-US" altLang="zh-CN" sz="1600" dirty="0">
                <a:solidFill>
                  <a:srgbClr val="FF0000"/>
                </a:solidFill>
                <a:latin typeface="Comic Sans MS" pitchFamily="66" charset="0"/>
              </a:rPr>
              <a:t>:</a:t>
            </a:r>
            <a:r>
              <a:rPr lang="en-US" altLang="zh-CN" sz="1600" dirty="0">
                <a:latin typeface="Comic Sans MS" pitchFamily="66" charset="0"/>
              </a:rPr>
              <a:t> (unknown or true) = true, (unknown or false) = unknown</a:t>
            </a:r>
            <a:br>
              <a:rPr lang="en-US" altLang="zh-CN" sz="1600" dirty="0">
                <a:latin typeface="Comic Sans MS" pitchFamily="66" charset="0"/>
              </a:rPr>
            </a:br>
            <a:r>
              <a:rPr lang="en-US" altLang="zh-CN" sz="1600" dirty="0">
                <a:latin typeface="Comic Sans MS" pitchFamily="66" charset="0"/>
              </a:rPr>
              <a:t>     (unknown or unknown) = unknown</a:t>
            </a:r>
          </a:p>
          <a:p>
            <a:pPr lvl="1">
              <a:spcBef>
                <a:spcPts val="600"/>
              </a:spcBef>
            </a:pPr>
            <a:r>
              <a:rPr lang="en-US" altLang="zh-CN" sz="1600" b="1" dirty="0">
                <a:solidFill>
                  <a:srgbClr val="FF0000"/>
                </a:solidFill>
                <a:latin typeface="Comic Sans MS" pitchFamily="66" charset="0"/>
              </a:rPr>
              <a:t>AND</a:t>
            </a:r>
            <a:r>
              <a:rPr lang="en-US" altLang="zh-CN" sz="1600" dirty="0">
                <a:latin typeface="Comic Sans MS" pitchFamily="66" charset="0"/>
              </a:rPr>
              <a:t>: (true and unknown) = unknown, (false and unknown) = false,</a:t>
            </a:r>
            <a:br>
              <a:rPr lang="en-US" altLang="zh-CN" sz="1600" dirty="0">
                <a:latin typeface="Comic Sans MS" pitchFamily="66" charset="0"/>
              </a:rPr>
            </a:br>
            <a:r>
              <a:rPr lang="en-US" altLang="zh-CN" sz="1600" dirty="0">
                <a:latin typeface="Comic Sans MS" pitchFamily="66" charset="0"/>
              </a:rPr>
              <a:t>       (unknown and unknown) = unknown</a:t>
            </a:r>
          </a:p>
          <a:p>
            <a:pPr lvl="1">
              <a:spcBef>
                <a:spcPts val="600"/>
              </a:spcBef>
            </a:pPr>
            <a:r>
              <a:rPr lang="en-US" altLang="zh-CN" sz="1600" b="1" dirty="0">
                <a:solidFill>
                  <a:srgbClr val="FF0000"/>
                </a:solidFill>
                <a:latin typeface="Comic Sans MS" pitchFamily="66" charset="0"/>
              </a:rPr>
              <a:t>NOT</a:t>
            </a:r>
            <a:r>
              <a:rPr lang="en-US" altLang="zh-CN" sz="1600" dirty="0">
                <a:latin typeface="Comic Sans MS" pitchFamily="66" charset="0"/>
              </a:rPr>
              <a:t>:  (not unknown) = unknown</a:t>
            </a:r>
          </a:p>
          <a:p>
            <a:pPr lvl="1">
              <a:spcBef>
                <a:spcPts val="600"/>
              </a:spcBef>
            </a:pPr>
            <a:r>
              <a:rPr lang="en-US" altLang="zh-CN" sz="1600" dirty="0">
                <a:solidFill>
                  <a:srgbClr val="3333FF"/>
                </a:solidFill>
                <a:latin typeface="Comic Sans MS" pitchFamily="66" charset="0"/>
              </a:rPr>
              <a:t>“P is unknown” evaluates to true if predicate P evaluates to unknown</a:t>
            </a:r>
          </a:p>
          <a:p>
            <a:pPr>
              <a:spcBef>
                <a:spcPts val="600"/>
              </a:spcBef>
            </a:pPr>
            <a:r>
              <a:rPr lang="en-US" altLang="zh-CN" sz="2000" dirty="0">
                <a:latin typeface="Comic Sans MS" pitchFamily="66" charset="0"/>
              </a:rPr>
              <a:t>Result of where clause predicate is treated as </a:t>
            </a:r>
            <a:r>
              <a:rPr lang="en-US" altLang="zh-CN" sz="2000" dirty="0">
                <a:solidFill>
                  <a:srgbClr val="FF0000"/>
                </a:solidFill>
                <a:latin typeface="Comic Sans MS" pitchFamily="66" charset="0"/>
              </a:rPr>
              <a:t>false</a:t>
            </a:r>
            <a:r>
              <a:rPr lang="en-US" altLang="zh-CN" sz="2000" dirty="0">
                <a:latin typeface="Comic Sans MS" pitchFamily="66" charset="0"/>
              </a:rPr>
              <a:t> if it evaluates to </a:t>
            </a:r>
            <a:r>
              <a:rPr lang="en-US" altLang="zh-CN" sz="2000" dirty="0">
                <a:solidFill>
                  <a:srgbClr val="FF0000"/>
                </a:solidFill>
                <a:latin typeface="Comic Sans MS" pitchFamily="66" charset="0"/>
              </a:rPr>
              <a:t>unknown</a:t>
            </a:r>
          </a:p>
          <a:p>
            <a:pPr>
              <a:spcBef>
                <a:spcPts val="600"/>
              </a:spcBef>
            </a:pPr>
            <a:endParaRPr lang="zh-CN" altLang="en-US" sz="2000" dirty="0">
              <a:latin typeface="Comic Sans MS" pitchFamily="66" charset="0"/>
            </a:endParaRPr>
          </a:p>
        </p:txBody>
      </p:sp>
    </p:spTree>
    <p:extLst>
      <p:ext uri="{BB962C8B-B14F-4D97-AF65-F5344CB8AC3E}">
        <p14:creationId xmlns:p14="http://schemas.microsoft.com/office/powerpoint/2010/main" val="1561607165"/>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57C4FE-1400-477A-86FB-8A1228D203CF}"/>
              </a:ext>
            </a:extLst>
          </p:cNvPr>
          <p:cNvSpPr>
            <a:spLocks noGrp="1"/>
          </p:cNvSpPr>
          <p:nvPr>
            <p:ph type="title"/>
          </p:nvPr>
        </p:nvSpPr>
        <p:spPr/>
        <p:txBody>
          <a:bodyPr/>
          <a:lstStyle/>
          <a:p>
            <a:pPr algn="ctr"/>
            <a:r>
              <a:rPr lang="en-US" altLang="zh-CN" dirty="0">
                <a:latin typeface="Comic Sans MS" pitchFamily="66" charset="0"/>
              </a:rPr>
              <a:t>Null Values and Aggregates</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6882AEA2-7C0F-408C-824C-66151D16F985}"/>
              </a:ext>
            </a:extLst>
          </p:cNvPr>
          <p:cNvSpPr>
            <a:spLocks noGrp="1"/>
          </p:cNvSpPr>
          <p:nvPr>
            <p:ph idx="1"/>
          </p:nvPr>
        </p:nvSpPr>
        <p:spPr/>
        <p:txBody>
          <a:bodyPr/>
          <a:lstStyle/>
          <a:p>
            <a:r>
              <a:rPr lang="en-US" altLang="zh-CN" sz="2000" dirty="0">
                <a:latin typeface="Comic Sans MS" pitchFamily="66" charset="0"/>
              </a:rPr>
              <a:t>Calculate the sum of all loan amounts</a:t>
            </a:r>
          </a:p>
          <a:p>
            <a:pPr marL="0" indent="0">
              <a:buNone/>
            </a:pPr>
            <a:r>
              <a:rPr lang="en-US" altLang="zh-CN" sz="2000" dirty="0">
                <a:latin typeface="Comic Sans MS" pitchFamily="66" charset="0"/>
              </a:rPr>
              <a:t>	</a:t>
            </a:r>
            <a:r>
              <a:rPr lang="en-US" altLang="zh-CN" sz="2000" b="1" i="1" dirty="0">
                <a:solidFill>
                  <a:srgbClr val="3333FF"/>
                </a:solidFill>
                <a:latin typeface="Comic Sans MS" pitchFamily="66" charset="0"/>
                <a:cs typeface="Times New Roman" panose="02020603050405020304" pitchFamily="18" charset="0"/>
              </a:rPr>
              <a:t>select</a:t>
            </a: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sum</a:t>
            </a:r>
            <a:r>
              <a:rPr lang="en-US" altLang="zh-CN" sz="2000" i="1" dirty="0">
                <a:solidFill>
                  <a:srgbClr val="3333FF"/>
                </a:solidFill>
                <a:latin typeface="Comic Sans MS" pitchFamily="66" charset="0"/>
                <a:cs typeface="Times New Roman" panose="02020603050405020304" pitchFamily="18" charset="0"/>
              </a:rPr>
              <a:t> (amount)</a:t>
            </a:r>
            <a:br>
              <a:rPr lang="en-US" altLang="zh-CN" sz="2000" i="1" dirty="0">
                <a:solidFill>
                  <a:srgbClr val="3333FF"/>
                </a:solidFill>
                <a:latin typeface="Comic Sans MS" pitchFamily="66" charset="0"/>
                <a:cs typeface="Times New Roman" panose="02020603050405020304" pitchFamily="18" charset="0"/>
              </a:rPr>
            </a:b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from</a:t>
            </a:r>
            <a:r>
              <a:rPr lang="en-US" altLang="zh-CN" sz="2000" i="1" dirty="0">
                <a:solidFill>
                  <a:srgbClr val="3333FF"/>
                </a:solidFill>
                <a:latin typeface="Comic Sans MS" pitchFamily="66" charset="0"/>
                <a:cs typeface="Times New Roman" panose="02020603050405020304" pitchFamily="18" charset="0"/>
              </a:rPr>
              <a:t>   loan</a:t>
            </a:r>
          </a:p>
          <a:p>
            <a:pPr lvl="1"/>
            <a:r>
              <a:rPr lang="en-US" altLang="zh-CN" sz="1800" dirty="0">
                <a:latin typeface="Comic Sans MS" pitchFamily="66" charset="0"/>
              </a:rPr>
              <a:t>Above statement </a:t>
            </a:r>
            <a:r>
              <a:rPr lang="en-US" altLang="zh-CN" sz="1800" dirty="0">
                <a:solidFill>
                  <a:srgbClr val="FF0000"/>
                </a:solidFill>
                <a:latin typeface="Comic Sans MS" pitchFamily="66" charset="0"/>
              </a:rPr>
              <a:t>ignores null</a:t>
            </a:r>
            <a:r>
              <a:rPr lang="en-US" altLang="zh-CN" sz="1800" dirty="0">
                <a:latin typeface="Comic Sans MS" pitchFamily="66" charset="0"/>
              </a:rPr>
              <a:t> amounts</a:t>
            </a:r>
          </a:p>
          <a:p>
            <a:pPr lvl="1"/>
            <a:r>
              <a:rPr lang="en-US" altLang="zh-CN" sz="1800" dirty="0">
                <a:latin typeface="Comic Sans MS" pitchFamily="66" charset="0"/>
              </a:rPr>
              <a:t>Result is null if there is no non-null amount</a:t>
            </a:r>
          </a:p>
          <a:p>
            <a:endParaRPr lang="en-US" altLang="zh-CN" sz="2000" dirty="0">
              <a:latin typeface="Comic Sans MS" pitchFamily="66" charset="0"/>
            </a:endParaRPr>
          </a:p>
          <a:p>
            <a:r>
              <a:rPr lang="en-US" altLang="zh-CN" sz="2000" dirty="0">
                <a:latin typeface="Comic Sans MS" pitchFamily="66" charset="0"/>
              </a:rPr>
              <a:t>All aggregate operations </a:t>
            </a:r>
            <a:r>
              <a:rPr lang="en-US" altLang="zh-CN" sz="2000" dirty="0">
                <a:solidFill>
                  <a:srgbClr val="C00000"/>
                </a:solidFill>
                <a:latin typeface="Comic Sans MS" pitchFamily="66" charset="0"/>
              </a:rPr>
              <a:t>except </a:t>
            </a:r>
            <a:r>
              <a:rPr lang="en-US" altLang="zh-CN" sz="2000" b="1" dirty="0">
                <a:solidFill>
                  <a:srgbClr val="FF0000"/>
                </a:solidFill>
                <a:latin typeface="Comic Sans MS" pitchFamily="66" charset="0"/>
              </a:rPr>
              <a:t>count(*)</a:t>
            </a:r>
            <a:r>
              <a:rPr lang="en-US" altLang="zh-CN" sz="2000" b="1" dirty="0">
                <a:latin typeface="Comic Sans MS" pitchFamily="66" charset="0"/>
              </a:rPr>
              <a:t> </a:t>
            </a:r>
            <a:r>
              <a:rPr lang="en-US" altLang="zh-CN" sz="2000" dirty="0">
                <a:latin typeface="Comic Sans MS" pitchFamily="66" charset="0"/>
              </a:rPr>
              <a:t>ignore tuples with null values on the aggregated attributes</a:t>
            </a:r>
          </a:p>
          <a:p>
            <a:endParaRPr lang="zh-CN" altLang="en-US" sz="2000" dirty="0">
              <a:latin typeface="Comic Sans MS" pitchFamily="66" charset="0"/>
            </a:endParaRPr>
          </a:p>
        </p:txBody>
      </p:sp>
    </p:spTree>
    <p:extLst>
      <p:ext uri="{BB962C8B-B14F-4D97-AF65-F5344CB8AC3E}">
        <p14:creationId xmlns:p14="http://schemas.microsoft.com/office/powerpoint/2010/main" val="3719413926"/>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0032E3-25BE-4909-ACDF-A2EA3E3C385B}"/>
              </a:ext>
            </a:extLst>
          </p:cNvPr>
          <p:cNvSpPr>
            <a:spLocks noGrp="1"/>
          </p:cNvSpPr>
          <p:nvPr>
            <p:ph type="title"/>
          </p:nvPr>
        </p:nvSpPr>
        <p:spPr/>
        <p:txBody>
          <a:bodyPr/>
          <a:lstStyle/>
          <a:p>
            <a:pPr algn="ctr"/>
            <a:r>
              <a:rPr lang="en-US" altLang="zh-CN" dirty="0">
                <a:latin typeface="Comic Sans MS" pitchFamily="66" charset="0"/>
              </a:rPr>
              <a:t>Outline</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C7C174B6-1160-43B9-A78E-20AD88C3C7F2}"/>
              </a:ext>
            </a:extLst>
          </p:cNvPr>
          <p:cNvSpPr>
            <a:spLocks noGrp="1"/>
          </p:cNvSpPr>
          <p:nvPr>
            <p:ph idx="1"/>
          </p:nvPr>
        </p:nvSpPr>
        <p:spPr>
          <a:xfrm>
            <a:off x="287524" y="771550"/>
            <a:ext cx="8568952" cy="3805070"/>
          </a:xfrm>
        </p:spPr>
        <p:txBody>
          <a:bodyPr/>
          <a:lstStyle/>
          <a:p>
            <a:r>
              <a:rPr lang="en-US" altLang="zh-CN">
                <a:latin typeface="Comic Sans MS" pitchFamily="66" charset="0"/>
              </a:rPr>
              <a:t>Overview </a:t>
            </a:r>
            <a:r>
              <a:rPr lang="en-US" altLang="zh-CN" dirty="0">
                <a:latin typeface="Comic Sans MS" pitchFamily="66" charset="0"/>
              </a:rPr>
              <a:t>of the SQL</a:t>
            </a:r>
          </a:p>
          <a:p>
            <a:r>
              <a:rPr lang="en-US" altLang="zh-CN">
                <a:latin typeface="Comic Sans MS" pitchFamily="66" charset="0"/>
              </a:rPr>
              <a:t>SQL </a:t>
            </a:r>
            <a:r>
              <a:rPr lang="en-US" altLang="zh-CN" dirty="0">
                <a:latin typeface="Comic Sans MS" pitchFamily="66" charset="0"/>
              </a:rPr>
              <a:t>Data Definition</a:t>
            </a:r>
          </a:p>
          <a:p>
            <a:r>
              <a:rPr lang="en-US" altLang="zh-CN">
                <a:latin typeface="Comic Sans MS" pitchFamily="66" charset="0"/>
              </a:rPr>
              <a:t>Basic </a:t>
            </a:r>
            <a:r>
              <a:rPr lang="en-US" altLang="zh-CN" dirty="0">
                <a:latin typeface="Comic Sans MS" pitchFamily="66" charset="0"/>
              </a:rPr>
              <a:t>Structure of SQL Queries</a:t>
            </a:r>
          </a:p>
          <a:p>
            <a:r>
              <a:rPr lang="en-US" altLang="zh-CN">
                <a:latin typeface="Comic Sans MS" pitchFamily="66" charset="0"/>
              </a:rPr>
              <a:t>Additional </a:t>
            </a:r>
            <a:r>
              <a:rPr lang="en-US" altLang="zh-CN" dirty="0">
                <a:latin typeface="Comic Sans MS" pitchFamily="66" charset="0"/>
              </a:rPr>
              <a:t>Basic Operations </a:t>
            </a:r>
          </a:p>
          <a:p>
            <a:r>
              <a:rPr lang="en-US" altLang="zh-CN">
                <a:latin typeface="Comic Sans MS" pitchFamily="66" charset="0"/>
              </a:rPr>
              <a:t>Set </a:t>
            </a:r>
            <a:r>
              <a:rPr lang="en-US" altLang="zh-CN" dirty="0">
                <a:latin typeface="Comic Sans MS" pitchFamily="66" charset="0"/>
              </a:rPr>
              <a:t>Operations</a:t>
            </a:r>
          </a:p>
          <a:p>
            <a:r>
              <a:rPr lang="en-US" altLang="zh-CN">
                <a:latin typeface="Comic Sans MS" pitchFamily="66" charset="0"/>
              </a:rPr>
              <a:t>Null </a:t>
            </a:r>
            <a:r>
              <a:rPr lang="en-US" altLang="zh-CN" dirty="0">
                <a:latin typeface="Comic Sans MS" pitchFamily="66" charset="0"/>
              </a:rPr>
              <a:t>Values</a:t>
            </a:r>
          </a:p>
          <a:p>
            <a:pPr marL="0" indent="0">
              <a:buNone/>
            </a:pPr>
            <a:r>
              <a:rPr lang="zh-CN" altLang="en-US" b="1">
                <a:solidFill>
                  <a:srgbClr val="FF0000"/>
                </a:solidFill>
                <a:latin typeface="Comic Sans MS" pitchFamily="66" charset="0"/>
                <a:ea typeface="华文中宋" pitchFamily="2" charset="-122"/>
                <a:sym typeface="Wingdings" pitchFamily="2" charset="2"/>
              </a:rPr>
              <a:t> </a:t>
            </a:r>
            <a:r>
              <a:rPr lang="en-US" altLang="zh-CN" b="1">
                <a:solidFill>
                  <a:srgbClr val="FF0000"/>
                </a:solidFill>
                <a:latin typeface="Comic Sans MS" pitchFamily="66" charset="0"/>
              </a:rPr>
              <a:t>Aggregate </a:t>
            </a:r>
            <a:r>
              <a:rPr lang="en-US" altLang="zh-CN" b="1" dirty="0">
                <a:solidFill>
                  <a:srgbClr val="FF0000"/>
                </a:solidFill>
                <a:latin typeface="Comic Sans MS" pitchFamily="66" charset="0"/>
              </a:rPr>
              <a:t>Functions</a:t>
            </a:r>
          </a:p>
          <a:p>
            <a:r>
              <a:rPr lang="en-US" altLang="zh-CN">
                <a:latin typeface="Comic Sans MS" pitchFamily="66" charset="0"/>
              </a:rPr>
              <a:t>Nested </a:t>
            </a:r>
            <a:r>
              <a:rPr lang="en-US" altLang="zh-CN" dirty="0">
                <a:latin typeface="Comic Sans MS" pitchFamily="66" charset="0"/>
              </a:rPr>
              <a:t>Subqueries</a:t>
            </a:r>
          </a:p>
          <a:p>
            <a:r>
              <a:rPr lang="en-US" altLang="zh-CN">
                <a:latin typeface="Comic Sans MS" pitchFamily="66" charset="0"/>
              </a:rPr>
              <a:t>Modification </a:t>
            </a:r>
            <a:r>
              <a:rPr lang="en-US" altLang="zh-CN" dirty="0">
                <a:latin typeface="Comic Sans MS" pitchFamily="66" charset="0"/>
              </a:rPr>
              <a:t>of the Database</a:t>
            </a:r>
          </a:p>
          <a:p>
            <a:endParaRPr lang="zh-CN" altLang="en-US" b="1" dirty="0">
              <a:latin typeface="Comic Sans MS" pitchFamily="66" charset="0"/>
            </a:endParaRPr>
          </a:p>
        </p:txBody>
      </p:sp>
    </p:spTree>
    <p:extLst>
      <p:ext uri="{BB962C8B-B14F-4D97-AF65-F5344CB8AC3E}">
        <p14:creationId xmlns:p14="http://schemas.microsoft.com/office/powerpoint/2010/main" val="2944880008"/>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A99408-E3CC-4614-B44F-7182073F2386}"/>
              </a:ext>
            </a:extLst>
          </p:cNvPr>
          <p:cNvSpPr>
            <a:spLocks noGrp="1"/>
          </p:cNvSpPr>
          <p:nvPr>
            <p:ph type="title"/>
          </p:nvPr>
        </p:nvSpPr>
        <p:spPr/>
        <p:txBody>
          <a:bodyPr/>
          <a:lstStyle/>
          <a:p>
            <a:pPr algn="ctr"/>
            <a:r>
              <a:rPr lang="en-US" altLang="zh-CN" dirty="0">
                <a:latin typeface="Comic Sans MS" pitchFamily="66" charset="0"/>
              </a:rPr>
              <a:t>Aggregate Functions</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33FB4398-5992-43AA-AFBD-C7B3F162B9BB}"/>
              </a:ext>
            </a:extLst>
          </p:cNvPr>
          <p:cNvSpPr>
            <a:spLocks noGrp="1"/>
          </p:cNvSpPr>
          <p:nvPr>
            <p:ph idx="1"/>
          </p:nvPr>
        </p:nvSpPr>
        <p:spPr/>
        <p:txBody>
          <a:bodyPr/>
          <a:lstStyle/>
          <a:p>
            <a:r>
              <a:rPr lang="en-US" altLang="zh-CN" sz="2000" dirty="0">
                <a:latin typeface="Comic Sans MS" pitchFamily="66" charset="0"/>
              </a:rPr>
              <a:t>These functions operate on a set of values of a column of a relation, and return a value</a:t>
            </a:r>
          </a:p>
          <a:p>
            <a:pPr lvl="1"/>
            <a:r>
              <a:rPr lang="en-US" altLang="zh-CN" b="1" dirty="0">
                <a:solidFill>
                  <a:srgbClr val="FF0000"/>
                </a:solidFill>
                <a:latin typeface="Comic Sans MS" pitchFamily="66" charset="0"/>
              </a:rPr>
              <a:t>avg</a:t>
            </a:r>
            <a:r>
              <a:rPr lang="en-US" altLang="zh-CN" dirty="0">
                <a:solidFill>
                  <a:srgbClr val="FF0000"/>
                </a:solidFill>
                <a:latin typeface="Comic Sans MS" pitchFamily="66" charset="0"/>
              </a:rPr>
              <a:t>: </a:t>
            </a:r>
            <a:r>
              <a:rPr lang="en-US" altLang="zh-CN" dirty="0">
                <a:latin typeface="Comic Sans MS" pitchFamily="66" charset="0"/>
              </a:rPr>
              <a:t>average value</a:t>
            </a:r>
          </a:p>
          <a:p>
            <a:pPr lvl="1"/>
            <a:r>
              <a:rPr lang="en-US" altLang="zh-CN" b="1" dirty="0">
                <a:solidFill>
                  <a:srgbClr val="FF0000"/>
                </a:solidFill>
                <a:latin typeface="Comic Sans MS" pitchFamily="66" charset="0"/>
              </a:rPr>
              <a:t>min</a:t>
            </a:r>
            <a:r>
              <a:rPr lang="en-US" altLang="zh-CN" dirty="0">
                <a:solidFill>
                  <a:srgbClr val="FF0000"/>
                </a:solidFill>
                <a:latin typeface="Comic Sans MS" pitchFamily="66" charset="0"/>
              </a:rPr>
              <a:t>:  </a:t>
            </a:r>
            <a:r>
              <a:rPr lang="en-US" altLang="zh-CN" dirty="0">
                <a:latin typeface="Comic Sans MS" pitchFamily="66" charset="0"/>
              </a:rPr>
              <a:t>minimum value</a:t>
            </a:r>
          </a:p>
          <a:p>
            <a:pPr lvl="1"/>
            <a:r>
              <a:rPr lang="en-US" altLang="zh-CN" b="1" dirty="0">
                <a:solidFill>
                  <a:srgbClr val="FF0000"/>
                </a:solidFill>
                <a:latin typeface="Comic Sans MS" pitchFamily="66" charset="0"/>
              </a:rPr>
              <a:t>max</a:t>
            </a:r>
            <a:r>
              <a:rPr lang="en-US" altLang="zh-CN" dirty="0">
                <a:solidFill>
                  <a:srgbClr val="FF0000"/>
                </a:solidFill>
                <a:latin typeface="Comic Sans MS" pitchFamily="66" charset="0"/>
              </a:rPr>
              <a:t>:</a:t>
            </a:r>
            <a:r>
              <a:rPr lang="en-US" altLang="zh-CN" dirty="0">
                <a:latin typeface="Comic Sans MS" pitchFamily="66" charset="0"/>
              </a:rPr>
              <a:t>  maximum value</a:t>
            </a:r>
          </a:p>
          <a:p>
            <a:pPr lvl="1"/>
            <a:r>
              <a:rPr lang="en-US" altLang="zh-CN" b="1" dirty="0">
                <a:solidFill>
                  <a:srgbClr val="FF0000"/>
                </a:solidFill>
                <a:latin typeface="Comic Sans MS" pitchFamily="66" charset="0"/>
              </a:rPr>
              <a:t>sum</a:t>
            </a:r>
            <a:r>
              <a:rPr lang="en-US" altLang="zh-CN" dirty="0">
                <a:solidFill>
                  <a:srgbClr val="FF0000"/>
                </a:solidFill>
                <a:latin typeface="Comic Sans MS" pitchFamily="66" charset="0"/>
              </a:rPr>
              <a:t>:</a:t>
            </a:r>
            <a:r>
              <a:rPr lang="en-US" altLang="zh-CN" dirty="0">
                <a:latin typeface="Comic Sans MS" pitchFamily="66" charset="0"/>
              </a:rPr>
              <a:t>  sum of values</a:t>
            </a:r>
          </a:p>
          <a:p>
            <a:pPr lvl="1"/>
            <a:r>
              <a:rPr lang="en-US" altLang="zh-CN" b="1" dirty="0">
                <a:solidFill>
                  <a:srgbClr val="FF0000"/>
                </a:solidFill>
                <a:latin typeface="Comic Sans MS" pitchFamily="66" charset="0"/>
              </a:rPr>
              <a:t>count</a:t>
            </a:r>
            <a:r>
              <a:rPr lang="en-US" altLang="zh-CN" dirty="0">
                <a:solidFill>
                  <a:srgbClr val="FF0000"/>
                </a:solidFill>
                <a:latin typeface="Comic Sans MS" pitchFamily="66" charset="0"/>
              </a:rPr>
              <a:t>:  </a:t>
            </a:r>
            <a:r>
              <a:rPr lang="en-US" altLang="zh-CN" dirty="0">
                <a:latin typeface="Comic Sans MS" pitchFamily="66" charset="0"/>
              </a:rPr>
              <a:t>number of values</a:t>
            </a:r>
          </a:p>
          <a:p>
            <a:endParaRPr lang="zh-CN" altLang="en-US" sz="2000" dirty="0">
              <a:latin typeface="Comic Sans MS" pitchFamily="66" charset="0"/>
            </a:endParaRPr>
          </a:p>
        </p:txBody>
      </p:sp>
    </p:spTree>
    <p:extLst>
      <p:ext uri="{BB962C8B-B14F-4D97-AF65-F5344CB8AC3E}">
        <p14:creationId xmlns:p14="http://schemas.microsoft.com/office/powerpoint/2010/main" val="2042200212"/>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1D0B21-AD36-4EDA-BC4B-0637ED350A30}"/>
              </a:ext>
            </a:extLst>
          </p:cNvPr>
          <p:cNvSpPr>
            <a:spLocks noGrp="1"/>
          </p:cNvSpPr>
          <p:nvPr>
            <p:ph type="title"/>
          </p:nvPr>
        </p:nvSpPr>
        <p:spPr/>
        <p:txBody>
          <a:bodyPr/>
          <a:lstStyle/>
          <a:p>
            <a:pPr algn="ctr"/>
            <a:r>
              <a:rPr lang="en-US" altLang="zh-CN" dirty="0">
                <a:latin typeface="Comic Sans MS" pitchFamily="66" charset="0"/>
              </a:rPr>
              <a:t>Aggregate Functions (Cont.)</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DDBF1301-7944-48EC-B49C-C9FA692F0397}"/>
              </a:ext>
            </a:extLst>
          </p:cNvPr>
          <p:cNvSpPr>
            <a:spLocks noGrp="1"/>
          </p:cNvSpPr>
          <p:nvPr>
            <p:ph idx="1"/>
          </p:nvPr>
        </p:nvSpPr>
        <p:spPr>
          <a:xfrm>
            <a:off x="251520" y="699542"/>
            <a:ext cx="8568952" cy="3823073"/>
          </a:xfrm>
        </p:spPr>
        <p:txBody>
          <a:bodyPr/>
          <a:lstStyle/>
          <a:p>
            <a:r>
              <a:rPr lang="en-US" altLang="zh-CN" sz="2000" dirty="0">
                <a:latin typeface="Comic Sans MS" pitchFamily="66" charset="0"/>
              </a:rPr>
              <a:t>Find the average account balance at the </a:t>
            </a:r>
            <a:r>
              <a:rPr lang="en-US" altLang="zh-CN" sz="2000" dirty="0" err="1">
                <a:latin typeface="Comic Sans MS" pitchFamily="66" charset="0"/>
              </a:rPr>
              <a:t>Perryridge</a:t>
            </a:r>
            <a:r>
              <a:rPr lang="en-US" altLang="zh-CN" sz="2000" dirty="0">
                <a:latin typeface="Comic Sans MS" pitchFamily="66" charset="0"/>
              </a:rPr>
              <a:t> branch</a:t>
            </a:r>
          </a:p>
          <a:p>
            <a:pPr marL="0" indent="0">
              <a:spcBef>
                <a:spcPts val="0"/>
              </a:spcBef>
              <a:buNone/>
            </a:pPr>
            <a:r>
              <a:rPr lang="en-US" altLang="zh-CN" sz="2000" dirty="0">
                <a:latin typeface="Comic Sans MS" pitchFamily="66" charset="0"/>
              </a:rPr>
              <a:t>	</a:t>
            </a:r>
            <a:r>
              <a:rPr lang="en-US" altLang="zh-CN" sz="2000" b="1" i="1" dirty="0">
                <a:solidFill>
                  <a:srgbClr val="3333FF"/>
                </a:solidFill>
                <a:latin typeface="Comic Sans MS" pitchFamily="66" charset="0"/>
                <a:cs typeface="Times New Roman" panose="02020603050405020304" pitchFamily="18" charset="0"/>
              </a:rPr>
              <a:t>select</a:t>
            </a: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FF0000"/>
                </a:solidFill>
                <a:latin typeface="Comic Sans MS" pitchFamily="66" charset="0"/>
                <a:cs typeface="Times New Roman" panose="02020603050405020304" pitchFamily="18" charset="0"/>
              </a:rPr>
              <a:t>avg</a:t>
            </a:r>
            <a:r>
              <a:rPr lang="en-US" altLang="zh-CN" sz="2000" i="1" dirty="0">
                <a:solidFill>
                  <a:srgbClr val="FF0000"/>
                </a:solidFill>
                <a:latin typeface="Comic Sans MS" pitchFamily="66" charset="0"/>
                <a:cs typeface="Times New Roman" panose="02020603050405020304" pitchFamily="18" charset="0"/>
              </a:rPr>
              <a:t> (balance)</a:t>
            </a:r>
            <a:br>
              <a:rPr lang="en-US" altLang="zh-CN" sz="2000" i="1" dirty="0">
                <a:solidFill>
                  <a:srgbClr val="3333FF"/>
                </a:solidFill>
                <a:latin typeface="Comic Sans MS" pitchFamily="66" charset="0"/>
                <a:cs typeface="Times New Roman" panose="02020603050405020304" pitchFamily="18" charset="0"/>
              </a:rPr>
            </a:b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from</a:t>
            </a:r>
            <a:r>
              <a:rPr lang="en-US" altLang="zh-CN" sz="2000" i="1" dirty="0">
                <a:solidFill>
                  <a:srgbClr val="3333FF"/>
                </a:solidFill>
                <a:latin typeface="Comic Sans MS" pitchFamily="66" charset="0"/>
                <a:cs typeface="Times New Roman" panose="02020603050405020304" pitchFamily="18" charset="0"/>
              </a:rPr>
              <a:t> account</a:t>
            </a:r>
            <a:br>
              <a:rPr lang="en-US" altLang="zh-CN" sz="2000" i="1" dirty="0">
                <a:solidFill>
                  <a:srgbClr val="3333FF"/>
                </a:solidFill>
                <a:latin typeface="Comic Sans MS" pitchFamily="66" charset="0"/>
                <a:cs typeface="Times New Roman" panose="02020603050405020304" pitchFamily="18" charset="0"/>
              </a:rPr>
            </a:b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where</a:t>
            </a:r>
            <a:r>
              <a:rPr lang="en-US" altLang="zh-CN" sz="2000" i="1" dirty="0">
                <a:solidFill>
                  <a:srgbClr val="3333FF"/>
                </a:solidFill>
                <a:latin typeface="Comic Sans MS" pitchFamily="66" charset="0"/>
                <a:cs typeface="Times New Roman" panose="02020603050405020304" pitchFamily="18" charset="0"/>
              </a:rPr>
              <a:t> </a:t>
            </a:r>
            <a:r>
              <a:rPr lang="en-US" altLang="zh-CN" sz="2000" i="1" dirty="0" err="1">
                <a:solidFill>
                  <a:srgbClr val="3333FF"/>
                </a:solidFill>
                <a:latin typeface="Comic Sans MS" pitchFamily="66" charset="0"/>
                <a:cs typeface="Times New Roman" panose="02020603050405020304" pitchFamily="18" charset="0"/>
              </a:rPr>
              <a:t>branch_name</a:t>
            </a:r>
            <a:r>
              <a:rPr lang="en-US" altLang="zh-CN" sz="2000" i="1" dirty="0">
                <a:solidFill>
                  <a:srgbClr val="3333FF"/>
                </a:solidFill>
                <a:latin typeface="Comic Sans MS" pitchFamily="66" charset="0"/>
                <a:cs typeface="Times New Roman" panose="02020603050405020304" pitchFamily="18" charset="0"/>
              </a:rPr>
              <a:t> = ‘</a:t>
            </a:r>
            <a:r>
              <a:rPr lang="en-US" altLang="zh-CN" sz="2000" i="1" dirty="0" err="1">
                <a:solidFill>
                  <a:srgbClr val="3333FF"/>
                </a:solidFill>
                <a:latin typeface="Comic Sans MS" pitchFamily="66" charset="0"/>
                <a:cs typeface="Times New Roman" panose="02020603050405020304" pitchFamily="18" charset="0"/>
              </a:rPr>
              <a:t>Perryridge</a:t>
            </a:r>
            <a:r>
              <a:rPr lang="en-US" altLang="zh-CN" sz="2000" i="1" dirty="0">
                <a:solidFill>
                  <a:srgbClr val="3333FF"/>
                </a:solidFill>
                <a:latin typeface="Comic Sans MS" pitchFamily="66" charset="0"/>
                <a:cs typeface="Times New Roman" panose="02020603050405020304" pitchFamily="18" charset="0"/>
              </a:rPr>
              <a:t>’</a:t>
            </a:r>
          </a:p>
          <a:p>
            <a:pPr marL="0" indent="0">
              <a:spcBef>
                <a:spcPts val="0"/>
              </a:spcBef>
              <a:buNone/>
            </a:pPr>
            <a:endParaRPr lang="en-US" altLang="zh-CN" sz="2000" i="1" dirty="0">
              <a:solidFill>
                <a:srgbClr val="3333FF"/>
              </a:solidFill>
              <a:latin typeface="Comic Sans MS" pitchFamily="66" charset="0"/>
              <a:cs typeface="Times New Roman" panose="02020603050405020304" pitchFamily="18" charset="0"/>
            </a:endParaRPr>
          </a:p>
          <a:p>
            <a:r>
              <a:rPr lang="en-US" altLang="zh-CN" sz="2000" dirty="0">
                <a:latin typeface="Comic Sans MS" pitchFamily="66" charset="0"/>
              </a:rPr>
              <a:t>Find the number of tuples in the customer relation</a:t>
            </a:r>
          </a:p>
          <a:p>
            <a:pPr marL="0" indent="0">
              <a:spcBef>
                <a:spcPts val="0"/>
              </a:spcBef>
              <a:buNone/>
            </a:pPr>
            <a:r>
              <a:rPr lang="en-US" altLang="zh-CN" sz="2000" dirty="0">
                <a:latin typeface="Comic Sans MS" pitchFamily="66" charset="0"/>
              </a:rPr>
              <a:t>	</a:t>
            </a:r>
            <a:r>
              <a:rPr lang="en-US" altLang="zh-CN" sz="2000" b="1" i="1" dirty="0">
                <a:solidFill>
                  <a:srgbClr val="3333FF"/>
                </a:solidFill>
                <a:latin typeface="Comic Sans MS" pitchFamily="66" charset="0"/>
                <a:cs typeface="Times New Roman" panose="02020603050405020304" pitchFamily="18" charset="0"/>
              </a:rPr>
              <a:t>select</a:t>
            </a: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FF0000"/>
                </a:solidFill>
                <a:latin typeface="Comic Sans MS" pitchFamily="66" charset="0"/>
                <a:cs typeface="Times New Roman" panose="02020603050405020304" pitchFamily="18" charset="0"/>
              </a:rPr>
              <a:t>count</a:t>
            </a:r>
            <a:r>
              <a:rPr lang="en-US" altLang="zh-CN" sz="2000" i="1" dirty="0">
                <a:solidFill>
                  <a:srgbClr val="FF0000"/>
                </a:solidFill>
                <a:latin typeface="Comic Sans MS" pitchFamily="66" charset="0"/>
                <a:cs typeface="Times New Roman" panose="02020603050405020304" pitchFamily="18" charset="0"/>
              </a:rPr>
              <a:t> (*)</a:t>
            </a:r>
            <a:br>
              <a:rPr lang="en-US" altLang="zh-CN" sz="2000" i="1" dirty="0">
                <a:solidFill>
                  <a:srgbClr val="3333FF"/>
                </a:solidFill>
                <a:latin typeface="Comic Sans MS" pitchFamily="66" charset="0"/>
                <a:cs typeface="Times New Roman" panose="02020603050405020304" pitchFamily="18" charset="0"/>
              </a:rPr>
            </a:b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from</a:t>
            </a:r>
            <a:r>
              <a:rPr lang="en-US" altLang="zh-CN" sz="2000" i="1" dirty="0">
                <a:solidFill>
                  <a:srgbClr val="3333FF"/>
                </a:solidFill>
                <a:latin typeface="Comic Sans MS" pitchFamily="66" charset="0"/>
                <a:cs typeface="Times New Roman" panose="02020603050405020304" pitchFamily="18" charset="0"/>
              </a:rPr>
              <a:t> customer</a:t>
            </a:r>
          </a:p>
          <a:p>
            <a:pPr marL="0" indent="0">
              <a:spcBef>
                <a:spcPts val="0"/>
              </a:spcBef>
              <a:buNone/>
            </a:pPr>
            <a:endParaRPr lang="en-US" altLang="zh-CN" sz="2000" i="1" dirty="0">
              <a:solidFill>
                <a:srgbClr val="3333FF"/>
              </a:solidFill>
              <a:latin typeface="Comic Sans MS" pitchFamily="66" charset="0"/>
              <a:cs typeface="Times New Roman" panose="02020603050405020304" pitchFamily="18" charset="0"/>
            </a:endParaRPr>
          </a:p>
          <a:p>
            <a:r>
              <a:rPr lang="en-US" altLang="zh-CN" sz="2000" dirty="0">
                <a:latin typeface="Comic Sans MS" pitchFamily="66" charset="0"/>
              </a:rPr>
              <a:t>Find the number of depositors in the bank</a:t>
            </a:r>
          </a:p>
          <a:p>
            <a:pPr marL="0" indent="0">
              <a:buNone/>
            </a:pPr>
            <a:r>
              <a:rPr lang="en-US" altLang="zh-CN" sz="2000" dirty="0">
                <a:latin typeface="Comic Sans MS" pitchFamily="66" charset="0"/>
              </a:rPr>
              <a:t>	</a:t>
            </a:r>
            <a:r>
              <a:rPr lang="en-US" altLang="zh-CN" sz="2000" b="1" i="1" dirty="0">
                <a:solidFill>
                  <a:srgbClr val="3333FF"/>
                </a:solidFill>
                <a:latin typeface="Comic Sans MS" pitchFamily="66" charset="0"/>
                <a:cs typeface="Times New Roman" panose="02020603050405020304" pitchFamily="18" charset="0"/>
              </a:rPr>
              <a:t>select</a:t>
            </a: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FF0000"/>
                </a:solidFill>
                <a:latin typeface="Comic Sans MS" pitchFamily="66" charset="0"/>
                <a:cs typeface="Times New Roman" panose="02020603050405020304" pitchFamily="18" charset="0"/>
              </a:rPr>
              <a:t>count</a:t>
            </a:r>
            <a:r>
              <a:rPr lang="en-US" altLang="zh-CN" sz="2000" i="1" dirty="0">
                <a:solidFill>
                  <a:srgbClr val="FF0000"/>
                </a:solidFill>
                <a:latin typeface="Comic Sans MS" pitchFamily="66" charset="0"/>
                <a:cs typeface="Times New Roman" panose="02020603050405020304" pitchFamily="18" charset="0"/>
              </a:rPr>
              <a:t> (</a:t>
            </a:r>
            <a:r>
              <a:rPr lang="en-US" altLang="zh-CN" sz="2000" b="1" i="1" dirty="0">
                <a:solidFill>
                  <a:srgbClr val="FF0000"/>
                </a:solidFill>
                <a:latin typeface="Comic Sans MS" pitchFamily="66" charset="0"/>
                <a:cs typeface="Times New Roman" panose="02020603050405020304" pitchFamily="18" charset="0"/>
              </a:rPr>
              <a:t>distinct</a:t>
            </a:r>
            <a:r>
              <a:rPr lang="en-US" altLang="zh-CN" sz="2000" i="1" dirty="0">
                <a:solidFill>
                  <a:srgbClr val="FF0000"/>
                </a:solidFill>
                <a:latin typeface="Comic Sans MS" pitchFamily="66" charset="0"/>
                <a:cs typeface="Times New Roman" panose="02020603050405020304" pitchFamily="18" charset="0"/>
              </a:rPr>
              <a:t> </a:t>
            </a:r>
            <a:r>
              <a:rPr lang="en-US" altLang="zh-CN" sz="2000" i="1" dirty="0" err="1">
                <a:solidFill>
                  <a:srgbClr val="FF0000"/>
                </a:solidFill>
                <a:latin typeface="Comic Sans MS" pitchFamily="66" charset="0"/>
                <a:cs typeface="Times New Roman" panose="02020603050405020304" pitchFamily="18" charset="0"/>
              </a:rPr>
              <a:t>customer_name</a:t>
            </a:r>
            <a:r>
              <a:rPr lang="en-US" altLang="zh-CN" sz="2000" i="1" dirty="0">
                <a:solidFill>
                  <a:srgbClr val="FF0000"/>
                </a:solidFill>
                <a:latin typeface="Comic Sans MS" pitchFamily="66" charset="0"/>
                <a:cs typeface="Times New Roman" panose="02020603050405020304" pitchFamily="18" charset="0"/>
              </a:rPr>
              <a:t>)</a:t>
            </a:r>
            <a:br>
              <a:rPr lang="en-US" altLang="zh-CN" sz="2000" i="1" dirty="0">
                <a:solidFill>
                  <a:srgbClr val="3333FF"/>
                </a:solidFill>
                <a:latin typeface="Comic Sans MS" pitchFamily="66" charset="0"/>
                <a:cs typeface="Times New Roman" panose="02020603050405020304" pitchFamily="18" charset="0"/>
              </a:rPr>
            </a:b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from</a:t>
            </a:r>
            <a:r>
              <a:rPr lang="en-US" altLang="zh-CN" sz="2000" i="1" dirty="0">
                <a:solidFill>
                  <a:srgbClr val="3333FF"/>
                </a:solidFill>
                <a:latin typeface="Comic Sans MS" pitchFamily="66" charset="0"/>
                <a:cs typeface="Times New Roman" panose="02020603050405020304" pitchFamily="18" charset="0"/>
              </a:rPr>
              <a:t> depositor</a:t>
            </a:r>
          </a:p>
          <a:p>
            <a:endParaRPr lang="zh-CN" altLang="en-US" sz="2000" dirty="0">
              <a:latin typeface="Comic Sans MS" pitchFamily="66" charset="0"/>
            </a:endParaRPr>
          </a:p>
        </p:txBody>
      </p:sp>
    </p:spTree>
    <p:extLst>
      <p:ext uri="{BB962C8B-B14F-4D97-AF65-F5344CB8AC3E}">
        <p14:creationId xmlns:p14="http://schemas.microsoft.com/office/powerpoint/2010/main" val="299804570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3"/>
          <p:cNvPicPr>
            <a:picLocks noChangeAspect="1" noChangeArrowheads="1"/>
          </p:cNvPicPr>
          <p:nvPr/>
        </p:nvPicPr>
        <p:blipFill>
          <a:blip r:embed="rId2">
            <a:extLst>
              <a:ext uri="{28A0092B-C50C-407E-A947-70E740481C1C}">
                <a14:useLocalDpi xmlns:a14="http://schemas.microsoft.com/office/drawing/2010/main" val="0"/>
              </a:ext>
            </a:extLst>
          </a:blip>
          <a:srcRect l="13913" t="874" r="14110" b="1357"/>
          <a:stretch>
            <a:fillRect/>
          </a:stretch>
        </p:blipFill>
        <p:spPr bwMode="auto">
          <a:xfrm>
            <a:off x="985838" y="696517"/>
            <a:ext cx="7643812" cy="4125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cmpd="tri">
                <a:solidFill>
                  <a:srgbClr val="000000"/>
                </a:solidFill>
                <a:miter lim="800000"/>
                <a:headEnd/>
                <a:tailEnd/>
              </a14:hiddenLine>
            </a:ext>
          </a:extLst>
        </p:spPr>
      </p:pic>
      <p:sp>
        <p:nvSpPr>
          <p:cNvPr id="7171" name="Rectangle 4"/>
          <p:cNvSpPr>
            <a:spLocks noGrp="1" noChangeArrowheads="1"/>
          </p:cNvSpPr>
          <p:nvPr>
            <p:ph type="title"/>
          </p:nvPr>
        </p:nvSpPr>
        <p:spPr>
          <a:xfrm>
            <a:off x="0" y="-20538"/>
            <a:ext cx="9144000" cy="576064"/>
          </a:xfrm>
        </p:spPr>
        <p:txBody>
          <a:bodyPr/>
          <a:lstStyle/>
          <a:p>
            <a:pPr algn="ctr"/>
            <a:r>
              <a:rPr lang="pt-BR" altLang="zh-CN" sz="2800">
                <a:effectLst/>
                <a:latin typeface="Comic Sans MS" pitchFamily="66" charset="0"/>
                <a:ea typeface="宋体" charset="-122"/>
              </a:rPr>
              <a:t>E-R Diagram for a Banking Enterprise</a:t>
            </a:r>
            <a:endParaRPr lang="en-US" altLang="zh-CN" sz="2800">
              <a:effectLst/>
              <a:latin typeface="Comic Sans MS" pitchFamily="66" charset="0"/>
              <a:ea typeface="宋体" charset="-122"/>
            </a:endParaRPr>
          </a:p>
        </p:txBody>
      </p:sp>
      <p:sp>
        <p:nvSpPr>
          <p:cNvPr id="7172" name="AutoShape 8"/>
          <p:cNvSpPr>
            <a:spLocks noChangeArrowheads="1"/>
          </p:cNvSpPr>
          <p:nvPr/>
        </p:nvSpPr>
        <p:spPr bwMode="auto">
          <a:xfrm>
            <a:off x="68263" y="3651870"/>
            <a:ext cx="1295400" cy="448643"/>
          </a:xfrm>
          <a:prstGeom prst="wedgeRoundRectCallout">
            <a:avLst>
              <a:gd name="adj1" fmla="val 42769"/>
              <a:gd name="adj2" fmla="val 135662"/>
              <a:gd name="adj3" fmla="val 16667"/>
            </a:avLst>
          </a:prstGeom>
          <a:solidFill>
            <a:srgbClr val="99FF66"/>
          </a:solidFill>
          <a:ln w="9525">
            <a:solidFill>
              <a:schemeClr val="tx1"/>
            </a:solidFill>
            <a:miter lim="800000"/>
            <a:headEnd/>
            <a:tailEnd/>
          </a:ln>
        </p:spPr>
        <p:txBody>
          <a:bodyPr/>
          <a:lstStyle/>
          <a:p>
            <a:pPr algn="ctr">
              <a:lnSpc>
                <a:spcPct val="90000"/>
              </a:lnSpc>
            </a:pPr>
            <a:r>
              <a:rPr kumimoji="1" lang="en-US" altLang="zh-CN" sz="1200" b="1">
                <a:ea typeface="宋体" charset="-122"/>
              </a:rPr>
              <a:t>multi-valued attribute</a:t>
            </a:r>
            <a:endParaRPr kumimoji="1" lang="zh-CN" altLang="en-US" sz="1200" b="1">
              <a:ea typeface="宋体" charset="-122"/>
            </a:endParaRPr>
          </a:p>
        </p:txBody>
      </p:sp>
      <p:sp>
        <p:nvSpPr>
          <p:cNvPr id="7173" name="AutoShape 9"/>
          <p:cNvSpPr>
            <a:spLocks noChangeArrowheads="1"/>
          </p:cNvSpPr>
          <p:nvPr/>
        </p:nvSpPr>
        <p:spPr bwMode="auto">
          <a:xfrm>
            <a:off x="2085975" y="4886325"/>
            <a:ext cx="1695450" cy="209550"/>
          </a:xfrm>
          <a:prstGeom prst="wedgeRoundRectCallout">
            <a:avLst>
              <a:gd name="adj1" fmla="val -31245"/>
              <a:gd name="adj2" fmla="val -102907"/>
              <a:gd name="adj3" fmla="val 16667"/>
            </a:avLst>
          </a:prstGeom>
          <a:solidFill>
            <a:schemeClr val="accent1">
              <a:lumMod val="20000"/>
              <a:lumOff val="80000"/>
            </a:schemeClr>
          </a:solidFill>
          <a:ln w="9525">
            <a:solidFill>
              <a:schemeClr val="tx1"/>
            </a:solidFill>
            <a:miter lim="800000"/>
            <a:headEnd/>
            <a:tailEnd/>
          </a:ln>
        </p:spPr>
        <p:txBody>
          <a:bodyPr/>
          <a:lstStyle/>
          <a:p>
            <a:pPr algn="ctr">
              <a:lnSpc>
                <a:spcPct val="90000"/>
              </a:lnSpc>
            </a:pPr>
            <a:r>
              <a:rPr kumimoji="1" lang="en-US" altLang="zh-CN" sz="1200" b="1">
                <a:ea typeface="宋体" charset="-122"/>
              </a:rPr>
              <a:t>derived attribute</a:t>
            </a:r>
            <a:endParaRPr kumimoji="1" lang="zh-CN" altLang="en-US" sz="1200" b="1">
              <a:ea typeface="宋体" charset="-122"/>
            </a:endParaRPr>
          </a:p>
        </p:txBody>
      </p:sp>
      <p:sp>
        <p:nvSpPr>
          <p:cNvPr id="7174" name="AutoShape 10"/>
          <p:cNvSpPr>
            <a:spLocks noChangeArrowheads="1"/>
          </p:cNvSpPr>
          <p:nvPr/>
        </p:nvSpPr>
        <p:spPr bwMode="auto">
          <a:xfrm>
            <a:off x="7638603" y="2787774"/>
            <a:ext cx="1469901" cy="296266"/>
          </a:xfrm>
          <a:prstGeom prst="wedgeRoundRectCallout">
            <a:avLst>
              <a:gd name="adj1" fmla="val -40165"/>
              <a:gd name="adj2" fmla="val -91029"/>
              <a:gd name="adj3" fmla="val 16667"/>
            </a:avLst>
          </a:prstGeom>
          <a:solidFill>
            <a:srgbClr val="FFFF66"/>
          </a:solidFill>
          <a:ln w="9525">
            <a:solidFill>
              <a:schemeClr val="tx1"/>
            </a:solidFill>
            <a:miter lim="800000"/>
            <a:headEnd/>
            <a:tailEnd/>
          </a:ln>
        </p:spPr>
        <p:txBody>
          <a:bodyPr/>
          <a:lstStyle/>
          <a:p>
            <a:pPr algn="ctr">
              <a:lnSpc>
                <a:spcPct val="90000"/>
              </a:lnSpc>
            </a:pPr>
            <a:r>
              <a:rPr kumimoji="1" lang="en-US" altLang="zh-CN" sz="1200" b="1">
                <a:ea typeface="宋体" charset="-122"/>
              </a:rPr>
              <a:t>Weak entity sets</a:t>
            </a:r>
            <a:endParaRPr kumimoji="1" lang="zh-CN" altLang="en-US" sz="1200" b="1">
              <a:ea typeface="宋体" charset="-122"/>
            </a:endParaRPr>
          </a:p>
        </p:txBody>
      </p:sp>
      <p:cxnSp>
        <p:nvCxnSpPr>
          <p:cNvPr id="7178" name="肘形连接符 16"/>
          <p:cNvCxnSpPr>
            <a:cxnSpLocks noChangeShapeType="1"/>
          </p:cNvCxnSpPr>
          <p:nvPr/>
        </p:nvCxnSpPr>
        <p:spPr bwMode="auto">
          <a:xfrm rot="10800000">
            <a:off x="4356101" y="1221581"/>
            <a:ext cx="3095625" cy="2268141"/>
          </a:xfrm>
          <a:prstGeom prst="bentConnector3">
            <a:avLst>
              <a:gd name="adj1" fmla="val -43750"/>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1" name="菱形 10"/>
          <p:cNvSpPr/>
          <p:nvPr/>
        </p:nvSpPr>
        <p:spPr bwMode="auto">
          <a:xfrm>
            <a:off x="6660232" y="897731"/>
            <a:ext cx="1079772" cy="685800"/>
          </a:xfrm>
          <a:prstGeom prst="diamond">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defRPr/>
            </a:pPr>
            <a:endParaRPr lang="zh-CN" altLang="en-US">
              <a:ea typeface="宋体" pitchFamily="2" charset="-122"/>
            </a:endParaRPr>
          </a:p>
        </p:txBody>
      </p:sp>
      <p:sp>
        <p:nvSpPr>
          <p:cNvPr id="7180" name="TextBox 20"/>
          <p:cNvSpPr txBox="1">
            <a:spLocks noChangeArrowheads="1"/>
          </p:cNvSpPr>
          <p:nvPr/>
        </p:nvSpPr>
        <p:spPr bwMode="auto">
          <a:xfrm>
            <a:off x="6660232" y="1131590"/>
            <a:ext cx="10795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Helvetica" pitchFamily="34" charset="0"/>
              </a:defRPr>
            </a:lvl1pPr>
            <a:lvl2pPr marL="742950" indent="-285750">
              <a:defRPr b="1">
                <a:solidFill>
                  <a:schemeClr val="tx1"/>
                </a:solidFill>
                <a:latin typeface="Helvetica" pitchFamily="34" charset="0"/>
              </a:defRPr>
            </a:lvl2pPr>
            <a:lvl3pPr marL="1143000" indent="-228600">
              <a:defRPr b="1">
                <a:solidFill>
                  <a:schemeClr val="tx1"/>
                </a:solidFill>
                <a:latin typeface="Helvetica" pitchFamily="34" charset="0"/>
              </a:defRPr>
            </a:lvl3pPr>
            <a:lvl4pPr marL="1600200" indent="-228600">
              <a:defRPr b="1">
                <a:solidFill>
                  <a:schemeClr val="tx1"/>
                </a:solidFill>
                <a:latin typeface="Helvetica" pitchFamily="34" charset="0"/>
              </a:defRPr>
            </a:lvl4pPr>
            <a:lvl5pPr marL="2057400" indent="-228600">
              <a:defRPr b="1">
                <a:solidFill>
                  <a:schemeClr val="tx1"/>
                </a:solidFill>
                <a:latin typeface="Helvetica" pitchFamily="34" charset="0"/>
              </a:defRPr>
            </a:lvl5pPr>
            <a:lvl6pPr marL="2514600" indent="-228600" eaLnBrk="0" fontAlgn="base" hangingPunct="0">
              <a:spcBef>
                <a:spcPct val="0"/>
              </a:spcBef>
              <a:spcAft>
                <a:spcPct val="0"/>
              </a:spcAft>
              <a:defRPr b="1">
                <a:solidFill>
                  <a:schemeClr val="tx1"/>
                </a:solidFill>
                <a:latin typeface="Helvetica" pitchFamily="34" charset="0"/>
              </a:defRPr>
            </a:lvl6pPr>
            <a:lvl7pPr marL="2971800" indent="-228600" eaLnBrk="0" fontAlgn="base" hangingPunct="0">
              <a:spcBef>
                <a:spcPct val="0"/>
              </a:spcBef>
              <a:spcAft>
                <a:spcPct val="0"/>
              </a:spcAft>
              <a:defRPr b="1">
                <a:solidFill>
                  <a:schemeClr val="tx1"/>
                </a:solidFill>
                <a:latin typeface="Helvetica" pitchFamily="34" charset="0"/>
              </a:defRPr>
            </a:lvl7pPr>
            <a:lvl8pPr marL="3429000" indent="-228600" eaLnBrk="0" fontAlgn="base" hangingPunct="0">
              <a:spcBef>
                <a:spcPct val="0"/>
              </a:spcBef>
              <a:spcAft>
                <a:spcPct val="0"/>
              </a:spcAft>
              <a:defRPr b="1">
                <a:solidFill>
                  <a:schemeClr val="tx1"/>
                </a:solidFill>
                <a:latin typeface="Helvetica" pitchFamily="34" charset="0"/>
              </a:defRPr>
            </a:lvl8pPr>
            <a:lvl9pPr marL="3886200" indent="-228600" eaLnBrk="0" fontAlgn="base" hangingPunct="0">
              <a:spcBef>
                <a:spcPct val="0"/>
              </a:spcBef>
              <a:spcAft>
                <a:spcPct val="0"/>
              </a:spcAft>
              <a:defRPr b="1">
                <a:solidFill>
                  <a:schemeClr val="tx1"/>
                </a:solidFill>
                <a:latin typeface="Helvetica" pitchFamily="34" charset="0"/>
              </a:defRPr>
            </a:lvl9pPr>
          </a:lstStyle>
          <a:p>
            <a:r>
              <a:rPr lang="en-US" altLang="zh-CN" sz="900" i="1">
                <a:ea typeface="宋体" charset="-122"/>
              </a:rPr>
              <a:t>account-branch</a:t>
            </a:r>
            <a:endParaRPr lang="zh-CN" altLang="en-US" sz="900" i="1">
              <a:ea typeface="宋体" charset="-122"/>
            </a:endParaRPr>
          </a:p>
        </p:txBody>
      </p:sp>
    </p:spTree>
    <p:extLst>
      <p:ext uri="{BB962C8B-B14F-4D97-AF65-F5344CB8AC3E}">
        <p14:creationId xmlns:p14="http://schemas.microsoft.com/office/powerpoint/2010/main" val="1836882604"/>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065E8D-3331-429E-8305-B30A2685E55A}"/>
              </a:ext>
            </a:extLst>
          </p:cNvPr>
          <p:cNvSpPr>
            <a:spLocks noGrp="1"/>
          </p:cNvSpPr>
          <p:nvPr>
            <p:ph type="title"/>
          </p:nvPr>
        </p:nvSpPr>
        <p:spPr/>
        <p:txBody>
          <a:bodyPr/>
          <a:lstStyle/>
          <a:p>
            <a:pPr algn="ctr"/>
            <a:r>
              <a:rPr lang="en-US" altLang="zh-CN" dirty="0">
                <a:latin typeface="Comic Sans MS" pitchFamily="66" charset="0"/>
              </a:rPr>
              <a:t>Aggregate Functions – Group By</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2BDFC745-6E4C-4C21-9C7D-6D112B2C98F1}"/>
              </a:ext>
            </a:extLst>
          </p:cNvPr>
          <p:cNvSpPr>
            <a:spLocks noGrp="1"/>
          </p:cNvSpPr>
          <p:nvPr>
            <p:ph idx="1"/>
          </p:nvPr>
        </p:nvSpPr>
        <p:spPr>
          <a:xfrm>
            <a:off x="251520" y="699542"/>
            <a:ext cx="8712968" cy="3805070"/>
          </a:xfrm>
        </p:spPr>
        <p:txBody>
          <a:bodyPr/>
          <a:lstStyle/>
          <a:p>
            <a:r>
              <a:rPr lang="en-US" altLang="zh-CN" sz="2000" dirty="0">
                <a:latin typeface="Comic Sans MS" pitchFamily="66" charset="0"/>
              </a:rPr>
              <a:t>Find the number of depositors for each branch</a:t>
            </a:r>
          </a:p>
          <a:p>
            <a:pPr marL="0" indent="0">
              <a:spcBef>
                <a:spcPts val="0"/>
              </a:spcBef>
              <a:buNone/>
            </a:pPr>
            <a:r>
              <a:rPr lang="en-US" altLang="zh-CN" sz="2000" dirty="0">
                <a:latin typeface="Comic Sans MS" pitchFamily="66" charset="0"/>
              </a:rPr>
              <a:t>	</a:t>
            </a:r>
            <a:r>
              <a:rPr lang="en-US" altLang="zh-CN" sz="1800" b="1" i="1" dirty="0">
                <a:solidFill>
                  <a:srgbClr val="3333FF"/>
                </a:solidFill>
                <a:latin typeface="Comic Sans MS" pitchFamily="66" charset="0"/>
                <a:cs typeface="Times New Roman" panose="02020603050405020304" pitchFamily="18" charset="0"/>
              </a:rPr>
              <a:t>select</a:t>
            </a:r>
            <a:r>
              <a:rPr lang="en-US" altLang="zh-CN" sz="1800" i="1" dirty="0">
                <a:solidFill>
                  <a:srgbClr val="3333FF"/>
                </a:solidFill>
                <a:latin typeface="Comic Sans MS" pitchFamily="66" charset="0"/>
                <a:cs typeface="Times New Roman" panose="02020603050405020304" pitchFamily="18" charset="0"/>
              </a:rPr>
              <a:t> </a:t>
            </a:r>
            <a:r>
              <a:rPr lang="en-US" altLang="zh-CN" sz="1800" i="1" dirty="0" err="1">
                <a:solidFill>
                  <a:srgbClr val="FF0000"/>
                </a:solidFill>
                <a:latin typeface="Comic Sans MS" pitchFamily="66" charset="0"/>
                <a:cs typeface="Times New Roman" panose="02020603050405020304" pitchFamily="18" charset="0"/>
              </a:rPr>
              <a:t>branch_name</a:t>
            </a:r>
            <a:r>
              <a:rPr lang="en-US" altLang="zh-CN" sz="1800" i="1" dirty="0">
                <a:solidFill>
                  <a:srgbClr val="FF0000"/>
                </a:solidFill>
                <a:latin typeface="Comic Sans MS" pitchFamily="66" charset="0"/>
                <a:cs typeface="Times New Roman" panose="02020603050405020304" pitchFamily="18" charset="0"/>
              </a:rPr>
              <a:t>,</a:t>
            </a:r>
            <a:r>
              <a:rPr lang="en-US" altLang="zh-CN" sz="1800" i="1" dirty="0">
                <a:solidFill>
                  <a:srgbClr val="3333FF"/>
                </a:solidFill>
                <a:latin typeface="Comic Sans MS" pitchFamily="66" charset="0"/>
                <a:cs typeface="Times New Roman" panose="02020603050405020304" pitchFamily="18" charset="0"/>
              </a:rPr>
              <a:t> </a:t>
            </a:r>
            <a:r>
              <a:rPr lang="en-US" altLang="zh-CN" sz="1800" b="1" i="1" dirty="0">
                <a:solidFill>
                  <a:srgbClr val="FF0000"/>
                </a:solidFill>
                <a:latin typeface="Comic Sans MS" pitchFamily="66" charset="0"/>
                <a:cs typeface="Times New Roman" panose="02020603050405020304" pitchFamily="18" charset="0"/>
              </a:rPr>
              <a:t>count</a:t>
            </a:r>
            <a:r>
              <a:rPr lang="en-US" altLang="zh-CN" sz="1800" i="1" dirty="0">
                <a:solidFill>
                  <a:srgbClr val="FF0000"/>
                </a:solidFill>
                <a:latin typeface="Comic Sans MS" pitchFamily="66" charset="0"/>
                <a:cs typeface="Times New Roman" panose="02020603050405020304" pitchFamily="18" charset="0"/>
              </a:rPr>
              <a:t> (</a:t>
            </a:r>
            <a:r>
              <a:rPr lang="en-US" altLang="zh-CN" sz="1800" b="1" i="1" dirty="0">
                <a:solidFill>
                  <a:srgbClr val="FF0000"/>
                </a:solidFill>
                <a:latin typeface="Comic Sans MS" pitchFamily="66" charset="0"/>
                <a:cs typeface="Times New Roman" panose="02020603050405020304" pitchFamily="18" charset="0"/>
              </a:rPr>
              <a:t>distinct</a:t>
            </a:r>
            <a:r>
              <a:rPr lang="en-US" altLang="zh-CN" sz="1800" i="1" dirty="0">
                <a:solidFill>
                  <a:srgbClr val="FF0000"/>
                </a:solidFill>
                <a:latin typeface="Comic Sans MS" pitchFamily="66" charset="0"/>
                <a:cs typeface="Times New Roman" panose="02020603050405020304" pitchFamily="18" charset="0"/>
              </a:rPr>
              <a:t> </a:t>
            </a:r>
            <a:r>
              <a:rPr lang="en-US" altLang="zh-CN" sz="1800" i="1" dirty="0" err="1">
                <a:solidFill>
                  <a:srgbClr val="FF0000"/>
                </a:solidFill>
                <a:latin typeface="Comic Sans MS" pitchFamily="66" charset="0"/>
                <a:cs typeface="Times New Roman" panose="02020603050405020304" pitchFamily="18" charset="0"/>
              </a:rPr>
              <a:t>customer_name</a:t>
            </a:r>
            <a:r>
              <a:rPr lang="en-US" altLang="zh-CN" sz="1800" i="1" dirty="0">
                <a:solidFill>
                  <a:srgbClr val="FF0000"/>
                </a:solidFill>
                <a:latin typeface="Comic Sans MS" pitchFamily="66" charset="0"/>
                <a:cs typeface="Times New Roman" panose="02020603050405020304" pitchFamily="18" charset="0"/>
              </a:rPr>
              <a:t>)</a:t>
            </a:r>
            <a:br>
              <a:rPr lang="en-US" altLang="zh-CN" sz="1800" i="1" dirty="0">
                <a:solidFill>
                  <a:srgbClr val="FF0000"/>
                </a:solidFill>
                <a:latin typeface="Comic Sans MS" pitchFamily="66" charset="0"/>
                <a:cs typeface="Times New Roman" panose="02020603050405020304" pitchFamily="18" charset="0"/>
              </a:rPr>
            </a:br>
            <a:r>
              <a:rPr lang="en-US" altLang="zh-CN" sz="1800" i="1" dirty="0">
                <a:solidFill>
                  <a:srgbClr val="3333FF"/>
                </a:solidFill>
                <a:latin typeface="Comic Sans MS" pitchFamily="66" charset="0"/>
                <a:cs typeface="Times New Roman" panose="02020603050405020304" pitchFamily="18" charset="0"/>
              </a:rPr>
              <a:t>	</a:t>
            </a:r>
            <a:r>
              <a:rPr lang="en-US" altLang="zh-CN" sz="1800" b="1" i="1" dirty="0">
                <a:solidFill>
                  <a:srgbClr val="3333FF"/>
                </a:solidFill>
                <a:latin typeface="Comic Sans MS" pitchFamily="66" charset="0"/>
                <a:cs typeface="Times New Roman" panose="02020603050405020304" pitchFamily="18" charset="0"/>
              </a:rPr>
              <a:t>from</a:t>
            </a:r>
            <a:r>
              <a:rPr lang="en-US" altLang="zh-CN" sz="1800" i="1" dirty="0">
                <a:solidFill>
                  <a:srgbClr val="3333FF"/>
                </a:solidFill>
                <a:latin typeface="Comic Sans MS" pitchFamily="66" charset="0"/>
                <a:cs typeface="Times New Roman" panose="02020603050405020304" pitchFamily="18" charset="0"/>
              </a:rPr>
              <a:t> depositor, account</a:t>
            </a:r>
            <a:br>
              <a:rPr lang="en-US" altLang="zh-CN" sz="1800" i="1" dirty="0">
                <a:solidFill>
                  <a:srgbClr val="3333FF"/>
                </a:solidFill>
                <a:latin typeface="Comic Sans MS" pitchFamily="66" charset="0"/>
                <a:cs typeface="Times New Roman" panose="02020603050405020304" pitchFamily="18" charset="0"/>
              </a:rPr>
            </a:br>
            <a:r>
              <a:rPr lang="en-US" altLang="zh-CN" sz="1800" i="1" dirty="0">
                <a:solidFill>
                  <a:srgbClr val="3333FF"/>
                </a:solidFill>
                <a:latin typeface="Comic Sans MS" pitchFamily="66" charset="0"/>
                <a:cs typeface="Times New Roman" panose="02020603050405020304" pitchFamily="18" charset="0"/>
              </a:rPr>
              <a:t>	</a:t>
            </a:r>
            <a:r>
              <a:rPr lang="en-US" altLang="zh-CN" sz="1800" b="1" i="1" dirty="0">
                <a:solidFill>
                  <a:srgbClr val="3333FF"/>
                </a:solidFill>
                <a:latin typeface="Comic Sans MS" pitchFamily="66" charset="0"/>
                <a:cs typeface="Times New Roman" panose="02020603050405020304" pitchFamily="18" charset="0"/>
              </a:rPr>
              <a:t>where</a:t>
            </a:r>
            <a:r>
              <a:rPr lang="en-US" altLang="zh-CN" sz="1800" i="1" dirty="0">
                <a:solidFill>
                  <a:srgbClr val="3333FF"/>
                </a:solidFill>
                <a:latin typeface="Comic Sans MS" pitchFamily="66" charset="0"/>
                <a:cs typeface="Times New Roman" panose="02020603050405020304" pitchFamily="18" charset="0"/>
              </a:rPr>
              <a:t> </a:t>
            </a:r>
            <a:r>
              <a:rPr lang="en-US" altLang="zh-CN" sz="1800" i="1" dirty="0" err="1">
                <a:solidFill>
                  <a:srgbClr val="3333FF"/>
                </a:solidFill>
                <a:latin typeface="Comic Sans MS" pitchFamily="66" charset="0"/>
                <a:cs typeface="Times New Roman" panose="02020603050405020304" pitchFamily="18" charset="0"/>
              </a:rPr>
              <a:t>depositor.account_number</a:t>
            </a:r>
            <a:r>
              <a:rPr lang="en-US" altLang="zh-CN" sz="1800" i="1" dirty="0">
                <a:solidFill>
                  <a:srgbClr val="3333FF"/>
                </a:solidFill>
                <a:latin typeface="Comic Sans MS" pitchFamily="66" charset="0"/>
                <a:cs typeface="Times New Roman" panose="02020603050405020304" pitchFamily="18" charset="0"/>
              </a:rPr>
              <a:t> = </a:t>
            </a:r>
            <a:r>
              <a:rPr lang="en-US" altLang="zh-CN" sz="1800" i="1" dirty="0" err="1">
                <a:solidFill>
                  <a:srgbClr val="3333FF"/>
                </a:solidFill>
                <a:latin typeface="Comic Sans MS" pitchFamily="66" charset="0"/>
                <a:cs typeface="Times New Roman" panose="02020603050405020304" pitchFamily="18" charset="0"/>
              </a:rPr>
              <a:t>account.account_number</a:t>
            </a:r>
            <a:br>
              <a:rPr lang="en-US" altLang="zh-CN" sz="1800" i="1" dirty="0">
                <a:solidFill>
                  <a:srgbClr val="3333FF"/>
                </a:solidFill>
                <a:latin typeface="Comic Sans MS" pitchFamily="66" charset="0"/>
                <a:cs typeface="Times New Roman" panose="02020603050405020304" pitchFamily="18" charset="0"/>
              </a:rPr>
            </a:br>
            <a:r>
              <a:rPr lang="en-US" altLang="zh-CN" sz="1800" i="1" dirty="0">
                <a:solidFill>
                  <a:srgbClr val="3333FF"/>
                </a:solidFill>
                <a:latin typeface="Comic Sans MS" pitchFamily="66" charset="0"/>
                <a:cs typeface="Times New Roman" panose="02020603050405020304" pitchFamily="18" charset="0"/>
              </a:rPr>
              <a:t>	</a:t>
            </a:r>
            <a:r>
              <a:rPr lang="en-US" altLang="zh-CN" sz="1800" b="1" i="1" dirty="0">
                <a:solidFill>
                  <a:srgbClr val="FF0000"/>
                </a:solidFill>
                <a:latin typeface="Comic Sans MS" pitchFamily="66" charset="0"/>
                <a:cs typeface="Times New Roman" panose="02020603050405020304" pitchFamily="18" charset="0"/>
              </a:rPr>
              <a:t>group</a:t>
            </a:r>
            <a:r>
              <a:rPr lang="en-US" altLang="zh-CN" sz="1800" i="1" dirty="0">
                <a:solidFill>
                  <a:srgbClr val="FF0000"/>
                </a:solidFill>
                <a:latin typeface="Comic Sans MS" pitchFamily="66" charset="0"/>
                <a:cs typeface="Times New Roman" panose="02020603050405020304" pitchFamily="18" charset="0"/>
              </a:rPr>
              <a:t> </a:t>
            </a:r>
            <a:r>
              <a:rPr lang="en-US" altLang="zh-CN" sz="1800" b="1" i="1" dirty="0">
                <a:solidFill>
                  <a:srgbClr val="FF0000"/>
                </a:solidFill>
                <a:latin typeface="Comic Sans MS" pitchFamily="66" charset="0"/>
                <a:cs typeface="Times New Roman" panose="02020603050405020304" pitchFamily="18" charset="0"/>
              </a:rPr>
              <a:t>by</a:t>
            </a:r>
            <a:r>
              <a:rPr lang="en-US" altLang="zh-CN" sz="1800" i="1" dirty="0">
                <a:solidFill>
                  <a:srgbClr val="FF0000"/>
                </a:solidFill>
                <a:latin typeface="Comic Sans MS" pitchFamily="66" charset="0"/>
                <a:cs typeface="Times New Roman" panose="02020603050405020304" pitchFamily="18" charset="0"/>
              </a:rPr>
              <a:t> </a:t>
            </a:r>
            <a:r>
              <a:rPr lang="en-US" altLang="zh-CN" sz="1800" i="1" dirty="0" err="1">
                <a:solidFill>
                  <a:srgbClr val="FF0000"/>
                </a:solidFill>
                <a:latin typeface="Comic Sans MS" pitchFamily="66" charset="0"/>
                <a:cs typeface="Times New Roman" panose="02020603050405020304" pitchFamily="18" charset="0"/>
              </a:rPr>
              <a:t>branch_name</a:t>
            </a:r>
            <a:endParaRPr lang="en-US" altLang="zh-CN" sz="1800" i="1" dirty="0">
              <a:solidFill>
                <a:srgbClr val="FF0000"/>
              </a:solidFill>
              <a:latin typeface="Comic Sans MS" pitchFamily="66" charset="0"/>
              <a:cs typeface="Times New Roman" panose="02020603050405020304" pitchFamily="18" charset="0"/>
            </a:endParaRPr>
          </a:p>
          <a:p>
            <a:pPr lvl="1"/>
            <a:endParaRPr lang="en-US" altLang="zh-CN" sz="1600" dirty="0">
              <a:latin typeface="Comic Sans MS" pitchFamily="66" charset="0"/>
            </a:endParaRPr>
          </a:p>
          <a:p>
            <a:r>
              <a:rPr lang="en-US" altLang="zh-CN" sz="2000" b="1" dirty="0">
                <a:solidFill>
                  <a:srgbClr val="FF0000"/>
                </a:solidFill>
                <a:latin typeface="Comic Sans MS" pitchFamily="66" charset="0"/>
              </a:rPr>
              <a:t>Note: </a:t>
            </a:r>
            <a:r>
              <a:rPr lang="en-US" altLang="zh-CN" sz="2000" dirty="0">
                <a:latin typeface="Comic Sans MS" pitchFamily="66" charset="0"/>
              </a:rPr>
              <a:t> </a:t>
            </a:r>
            <a:r>
              <a:rPr lang="en-US" altLang="zh-CN" sz="2000" dirty="0">
                <a:solidFill>
                  <a:srgbClr val="3333FF"/>
                </a:solidFill>
                <a:latin typeface="Comic Sans MS" pitchFamily="66" charset="0"/>
              </a:rPr>
              <a:t>Attributes in select clause </a:t>
            </a:r>
            <a:r>
              <a:rPr lang="en-US" altLang="zh-CN" sz="2000" b="1" dirty="0">
                <a:solidFill>
                  <a:srgbClr val="3333FF"/>
                </a:solidFill>
                <a:latin typeface="Comic Sans MS" pitchFamily="66" charset="0"/>
              </a:rPr>
              <a:t>outside of aggregate functions must appear in group by list</a:t>
            </a:r>
          </a:p>
          <a:p>
            <a:endParaRPr lang="en-US" altLang="zh-CN" sz="2000" dirty="0">
              <a:latin typeface="Comic Sans MS" pitchFamily="66" charset="0"/>
            </a:endParaRPr>
          </a:p>
          <a:p>
            <a:pPr marL="457200" lvl="1" indent="0">
              <a:spcBef>
                <a:spcPts val="0"/>
              </a:spcBef>
              <a:buNone/>
            </a:pPr>
            <a:r>
              <a:rPr lang="en-US" altLang="zh-CN" sz="1800" i="1" dirty="0">
                <a:latin typeface="Comic Sans MS" pitchFamily="66" charset="0"/>
                <a:cs typeface="Times New Roman" panose="02020603050405020304" pitchFamily="18" charset="0"/>
              </a:rPr>
              <a:t>       </a:t>
            </a:r>
            <a:r>
              <a:rPr lang="en-US" altLang="zh-CN" sz="1800" i="1" dirty="0">
                <a:solidFill>
                  <a:srgbClr val="FF0000"/>
                </a:solidFill>
                <a:latin typeface="Comic Sans MS" pitchFamily="66" charset="0"/>
                <a:cs typeface="Times New Roman" panose="02020603050405020304" pitchFamily="18" charset="0"/>
              </a:rPr>
              <a:t>/*erroneous query*/</a:t>
            </a:r>
          </a:p>
          <a:p>
            <a:pPr marL="457200" lvl="1" indent="0">
              <a:spcBef>
                <a:spcPts val="0"/>
              </a:spcBef>
              <a:buNone/>
            </a:pPr>
            <a:r>
              <a:rPr lang="en-US" altLang="zh-CN" sz="1800" i="1" dirty="0">
                <a:latin typeface="Comic Sans MS" pitchFamily="66" charset="0"/>
                <a:cs typeface="Times New Roman" panose="02020603050405020304" pitchFamily="18" charset="0"/>
              </a:rPr>
              <a:t>       </a:t>
            </a:r>
            <a:r>
              <a:rPr lang="en-US" altLang="zh-CN" sz="1800" b="1" i="1" dirty="0">
                <a:solidFill>
                  <a:srgbClr val="3333FF"/>
                </a:solidFill>
                <a:latin typeface="Comic Sans MS" pitchFamily="66" charset="0"/>
                <a:cs typeface="Times New Roman" panose="02020603050405020304" pitchFamily="18" charset="0"/>
              </a:rPr>
              <a:t>select</a:t>
            </a:r>
            <a:r>
              <a:rPr lang="en-US" altLang="zh-CN" sz="1800" i="1" dirty="0">
                <a:solidFill>
                  <a:srgbClr val="3333FF"/>
                </a:solidFill>
                <a:latin typeface="Comic Sans MS" pitchFamily="66" charset="0"/>
                <a:cs typeface="Times New Roman" panose="02020603050405020304" pitchFamily="18" charset="0"/>
              </a:rPr>
              <a:t> </a:t>
            </a:r>
            <a:r>
              <a:rPr lang="en-US" altLang="zh-CN" sz="1800" i="1" dirty="0" err="1">
                <a:solidFill>
                  <a:srgbClr val="3333FF"/>
                </a:solidFill>
                <a:latin typeface="Comic Sans MS" pitchFamily="66" charset="0"/>
                <a:cs typeface="Times New Roman" panose="02020603050405020304" pitchFamily="18" charset="0"/>
              </a:rPr>
              <a:t>dept_name</a:t>
            </a:r>
            <a:r>
              <a:rPr lang="en-US" altLang="zh-CN" sz="1800" i="1" dirty="0">
                <a:solidFill>
                  <a:srgbClr val="3333FF"/>
                </a:solidFill>
                <a:latin typeface="Comic Sans MS" pitchFamily="66" charset="0"/>
                <a:cs typeface="Times New Roman" panose="02020603050405020304" pitchFamily="18" charset="0"/>
              </a:rPr>
              <a:t>, </a:t>
            </a:r>
            <a:r>
              <a:rPr lang="en-US" altLang="zh-CN" sz="1800" b="1" i="1" dirty="0">
                <a:solidFill>
                  <a:srgbClr val="FF0000"/>
                </a:solidFill>
                <a:latin typeface="Comic Sans MS" pitchFamily="66" charset="0"/>
                <a:cs typeface="Times New Roman" panose="02020603050405020304" pitchFamily="18" charset="0"/>
              </a:rPr>
              <a:t>ID</a:t>
            </a:r>
            <a:r>
              <a:rPr lang="en-US" altLang="zh-CN" sz="1800" i="1" dirty="0">
                <a:solidFill>
                  <a:srgbClr val="3333FF"/>
                </a:solidFill>
                <a:latin typeface="Comic Sans MS" pitchFamily="66" charset="0"/>
                <a:cs typeface="Times New Roman" panose="02020603050405020304" pitchFamily="18" charset="0"/>
              </a:rPr>
              <a:t>, </a:t>
            </a:r>
            <a:r>
              <a:rPr lang="en-US" altLang="zh-CN" sz="1800" b="1" i="1" dirty="0">
                <a:solidFill>
                  <a:srgbClr val="3333FF"/>
                </a:solidFill>
                <a:latin typeface="Comic Sans MS" pitchFamily="66" charset="0"/>
                <a:cs typeface="Times New Roman" panose="02020603050405020304" pitchFamily="18" charset="0"/>
              </a:rPr>
              <a:t>avg</a:t>
            </a:r>
            <a:r>
              <a:rPr lang="en-US" altLang="zh-CN" sz="1800" i="1" dirty="0">
                <a:solidFill>
                  <a:srgbClr val="3333FF"/>
                </a:solidFill>
                <a:latin typeface="Comic Sans MS" pitchFamily="66" charset="0"/>
                <a:cs typeface="Times New Roman" panose="02020603050405020304" pitchFamily="18" charset="0"/>
              </a:rPr>
              <a:t>(salary)</a:t>
            </a:r>
          </a:p>
          <a:p>
            <a:pPr marL="457200" lvl="1" indent="0">
              <a:spcBef>
                <a:spcPts val="0"/>
              </a:spcBef>
              <a:buNone/>
            </a:pPr>
            <a:r>
              <a:rPr lang="en-US" altLang="zh-CN" sz="1800" i="1" dirty="0">
                <a:solidFill>
                  <a:srgbClr val="3333FF"/>
                </a:solidFill>
                <a:latin typeface="Comic Sans MS" pitchFamily="66" charset="0"/>
                <a:cs typeface="Times New Roman" panose="02020603050405020304" pitchFamily="18" charset="0"/>
              </a:rPr>
              <a:t>       </a:t>
            </a:r>
            <a:r>
              <a:rPr lang="en-US" altLang="zh-CN" sz="1800" b="1" i="1" dirty="0">
                <a:solidFill>
                  <a:srgbClr val="3333FF"/>
                </a:solidFill>
                <a:latin typeface="Comic Sans MS" pitchFamily="66" charset="0"/>
                <a:cs typeface="Times New Roman" panose="02020603050405020304" pitchFamily="18" charset="0"/>
              </a:rPr>
              <a:t>from</a:t>
            </a:r>
            <a:r>
              <a:rPr lang="en-US" altLang="zh-CN" sz="1800" i="1" dirty="0">
                <a:solidFill>
                  <a:srgbClr val="3333FF"/>
                </a:solidFill>
                <a:latin typeface="Comic Sans MS" pitchFamily="66" charset="0"/>
                <a:cs typeface="Times New Roman" panose="02020603050405020304" pitchFamily="18" charset="0"/>
              </a:rPr>
              <a:t> instructor</a:t>
            </a:r>
          </a:p>
          <a:p>
            <a:pPr marL="457200" lvl="1" indent="0">
              <a:spcBef>
                <a:spcPts val="0"/>
              </a:spcBef>
              <a:buNone/>
            </a:pPr>
            <a:r>
              <a:rPr lang="en-US" altLang="zh-CN" sz="1800" i="1" dirty="0">
                <a:latin typeface="Comic Sans MS" pitchFamily="66" charset="0"/>
                <a:cs typeface="Times New Roman" panose="02020603050405020304" pitchFamily="18" charset="0"/>
              </a:rPr>
              <a:t>       </a:t>
            </a:r>
            <a:r>
              <a:rPr lang="en-US" altLang="zh-CN" sz="1800" b="1" i="1" dirty="0">
                <a:solidFill>
                  <a:srgbClr val="FF0000"/>
                </a:solidFill>
                <a:latin typeface="Comic Sans MS" pitchFamily="66" charset="0"/>
                <a:cs typeface="Times New Roman" panose="02020603050405020304" pitchFamily="18" charset="0"/>
              </a:rPr>
              <a:t>group</a:t>
            </a:r>
            <a:r>
              <a:rPr lang="en-US" altLang="zh-CN" sz="1800" i="1" dirty="0">
                <a:solidFill>
                  <a:srgbClr val="FF0000"/>
                </a:solidFill>
                <a:latin typeface="Comic Sans MS" pitchFamily="66" charset="0"/>
                <a:cs typeface="Times New Roman" panose="02020603050405020304" pitchFamily="18" charset="0"/>
              </a:rPr>
              <a:t> </a:t>
            </a:r>
            <a:r>
              <a:rPr lang="en-US" altLang="zh-CN" sz="1800" b="1" i="1" dirty="0">
                <a:solidFill>
                  <a:srgbClr val="FF0000"/>
                </a:solidFill>
                <a:latin typeface="Comic Sans MS" pitchFamily="66" charset="0"/>
                <a:cs typeface="Times New Roman" panose="02020603050405020304" pitchFamily="18" charset="0"/>
              </a:rPr>
              <a:t>by</a:t>
            </a:r>
            <a:r>
              <a:rPr lang="en-US" altLang="zh-CN" sz="1800" i="1" dirty="0">
                <a:solidFill>
                  <a:srgbClr val="FF0000"/>
                </a:solidFill>
                <a:latin typeface="Comic Sans MS" pitchFamily="66" charset="0"/>
                <a:cs typeface="Times New Roman" panose="02020603050405020304" pitchFamily="18" charset="0"/>
              </a:rPr>
              <a:t> </a:t>
            </a:r>
            <a:r>
              <a:rPr lang="en-US" altLang="zh-CN" sz="1800" i="1" dirty="0" err="1">
                <a:solidFill>
                  <a:srgbClr val="FF0000"/>
                </a:solidFill>
                <a:latin typeface="Comic Sans MS" pitchFamily="66" charset="0"/>
                <a:cs typeface="Times New Roman" panose="02020603050405020304" pitchFamily="18" charset="0"/>
              </a:rPr>
              <a:t>dept_name</a:t>
            </a:r>
            <a:endParaRPr lang="en-US" altLang="zh-CN" sz="1800" i="1" dirty="0">
              <a:solidFill>
                <a:srgbClr val="FF0000"/>
              </a:solidFill>
              <a:latin typeface="Comic Sans MS" pitchFamily="66" charset="0"/>
              <a:cs typeface="Times New Roman" panose="02020603050405020304" pitchFamily="18" charset="0"/>
            </a:endParaRPr>
          </a:p>
          <a:p>
            <a:endParaRPr lang="zh-CN" altLang="en-US" sz="2000" dirty="0">
              <a:latin typeface="Comic Sans MS" pitchFamily="66" charset="0"/>
            </a:endParaRPr>
          </a:p>
        </p:txBody>
      </p:sp>
    </p:spTree>
    <p:extLst>
      <p:ext uri="{BB962C8B-B14F-4D97-AF65-F5344CB8AC3E}">
        <p14:creationId xmlns:p14="http://schemas.microsoft.com/office/powerpoint/2010/main" val="2374418599"/>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1BCD2F-11E7-4CCF-AE8C-79D7280F85D7}"/>
              </a:ext>
            </a:extLst>
          </p:cNvPr>
          <p:cNvSpPr>
            <a:spLocks noGrp="1"/>
          </p:cNvSpPr>
          <p:nvPr>
            <p:ph type="title"/>
          </p:nvPr>
        </p:nvSpPr>
        <p:spPr/>
        <p:txBody>
          <a:bodyPr/>
          <a:lstStyle/>
          <a:p>
            <a:pPr algn="ctr"/>
            <a:r>
              <a:rPr lang="en-US" altLang="zh-CN" dirty="0">
                <a:latin typeface="Comic Sans MS" pitchFamily="66" charset="0"/>
              </a:rPr>
              <a:t>Aggregate Functions – Having Clause</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A94FEDA4-5EC8-45F4-9182-340755C923A3}"/>
              </a:ext>
            </a:extLst>
          </p:cNvPr>
          <p:cNvSpPr>
            <a:spLocks noGrp="1"/>
          </p:cNvSpPr>
          <p:nvPr>
            <p:ph idx="1"/>
          </p:nvPr>
        </p:nvSpPr>
        <p:spPr>
          <a:xfrm>
            <a:off x="179512" y="699542"/>
            <a:ext cx="8964488" cy="3805070"/>
          </a:xfrm>
        </p:spPr>
        <p:txBody>
          <a:bodyPr/>
          <a:lstStyle/>
          <a:p>
            <a:r>
              <a:rPr lang="en-US" altLang="zh-CN" sz="2000" dirty="0">
                <a:latin typeface="Comic Sans MS" pitchFamily="66" charset="0"/>
              </a:rPr>
              <a:t>At times, it is useful to state a condition that applies to groups rather than to tuples.</a:t>
            </a:r>
          </a:p>
          <a:p>
            <a:r>
              <a:rPr lang="en-US" altLang="zh-CN" sz="2000" b="1" dirty="0">
                <a:latin typeface="Comic Sans MS" pitchFamily="66" charset="0"/>
              </a:rPr>
              <a:t>E.g.</a:t>
            </a:r>
            <a:r>
              <a:rPr lang="en-US" altLang="zh-CN" sz="2000" dirty="0">
                <a:latin typeface="Comic Sans MS" pitchFamily="66" charset="0"/>
              </a:rPr>
              <a:t>, find the names of all branches where the average account balance is more than $1,200.</a:t>
            </a:r>
          </a:p>
          <a:p>
            <a:pPr marL="0" indent="0">
              <a:spcBef>
                <a:spcPts val="0"/>
              </a:spcBef>
              <a:buNone/>
            </a:pPr>
            <a:r>
              <a:rPr lang="en-US" altLang="zh-CN" sz="2000" dirty="0">
                <a:latin typeface="Comic Sans MS" pitchFamily="66" charset="0"/>
              </a:rPr>
              <a:t>	</a:t>
            </a:r>
            <a:r>
              <a:rPr lang="en-US" altLang="zh-CN" sz="2000" b="1" i="1" dirty="0">
                <a:solidFill>
                  <a:srgbClr val="3333FF"/>
                </a:solidFill>
                <a:latin typeface="Comic Sans MS" pitchFamily="66" charset="0"/>
                <a:cs typeface="Times New Roman" panose="02020603050405020304" pitchFamily="18" charset="0"/>
              </a:rPr>
              <a:t>select</a:t>
            </a:r>
            <a:r>
              <a:rPr lang="en-US" altLang="zh-CN" sz="2000" i="1" dirty="0">
                <a:solidFill>
                  <a:srgbClr val="3333FF"/>
                </a:solidFill>
                <a:latin typeface="Comic Sans MS" pitchFamily="66" charset="0"/>
                <a:cs typeface="Times New Roman" panose="02020603050405020304" pitchFamily="18" charset="0"/>
              </a:rPr>
              <a:t> </a:t>
            </a:r>
            <a:r>
              <a:rPr lang="en-US" altLang="zh-CN" sz="2000" i="1" dirty="0" err="1">
                <a:solidFill>
                  <a:srgbClr val="3333FF"/>
                </a:solidFill>
                <a:latin typeface="Comic Sans MS" pitchFamily="66" charset="0"/>
                <a:cs typeface="Times New Roman" panose="02020603050405020304" pitchFamily="18" charset="0"/>
              </a:rPr>
              <a:t>branch_name</a:t>
            </a: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avg</a:t>
            </a:r>
            <a:r>
              <a:rPr lang="en-US" altLang="zh-CN" sz="2000" i="1" dirty="0">
                <a:solidFill>
                  <a:srgbClr val="3333FF"/>
                </a:solidFill>
                <a:latin typeface="Comic Sans MS" pitchFamily="66" charset="0"/>
                <a:cs typeface="Times New Roman" panose="02020603050405020304" pitchFamily="18" charset="0"/>
              </a:rPr>
              <a:t> (balance)</a:t>
            </a:r>
            <a:br>
              <a:rPr lang="en-US" altLang="zh-CN" sz="2000" i="1" dirty="0">
                <a:solidFill>
                  <a:srgbClr val="3333FF"/>
                </a:solidFill>
                <a:latin typeface="Comic Sans MS" pitchFamily="66" charset="0"/>
                <a:cs typeface="Times New Roman" panose="02020603050405020304" pitchFamily="18" charset="0"/>
              </a:rPr>
            </a:b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from</a:t>
            </a:r>
            <a:r>
              <a:rPr lang="en-US" altLang="zh-CN" sz="2000" i="1" dirty="0">
                <a:solidFill>
                  <a:srgbClr val="3333FF"/>
                </a:solidFill>
                <a:latin typeface="Comic Sans MS" pitchFamily="66" charset="0"/>
                <a:cs typeface="Times New Roman" panose="02020603050405020304" pitchFamily="18" charset="0"/>
              </a:rPr>
              <a:t> account</a:t>
            </a:r>
            <a:br>
              <a:rPr lang="en-US" altLang="zh-CN" sz="2000" i="1" dirty="0">
                <a:solidFill>
                  <a:srgbClr val="3333FF"/>
                </a:solidFill>
                <a:latin typeface="Comic Sans MS" pitchFamily="66" charset="0"/>
                <a:cs typeface="Times New Roman" panose="02020603050405020304" pitchFamily="18" charset="0"/>
              </a:rPr>
            </a:b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FF0000"/>
                </a:solidFill>
                <a:latin typeface="Comic Sans MS" pitchFamily="66" charset="0"/>
                <a:cs typeface="Times New Roman" panose="02020603050405020304" pitchFamily="18" charset="0"/>
              </a:rPr>
              <a:t>group by </a:t>
            </a:r>
            <a:r>
              <a:rPr lang="en-US" altLang="zh-CN" sz="2000" i="1" dirty="0" err="1">
                <a:solidFill>
                  <a:srgbClr val="FF0000"/>
                </a:solidFill>
                <a:latin typeface="Comic Sans MS" pitchFamily="66" charset="0"/>
                <a:cs typeface="Times New Roman" panose="02020603050405020304" pitchFamily="18" charset="0"/>
              </a:rPr>
              <a:t>branch_name</a:t>
            </a:r>
            <a:br>
              <a:rPr lang="en-US" altLang="zh-CN" sz="2000" i="1" dirty="0">
                <a:solidFill>
                  <a:srgbClr val="FF0000"/>
                </a:solidFill>
                <a:latin typeface="Comic Sans MS" pitchFamily="66" charset="0"/>
                <a:cs typeface="Times New Roman" panose="02020603050405020304" pitchFamily="18" charset="0"/>
              </a:rPr>
            </a:br>
            <a:r>
              <a:rPr lang="en-US" altLang="zh-CN" sz="2000" i="1" dirty="0">
                <a:solidFill>
                  <a:srgbClr val="FF0000"/>
                </a:solidFill>
                <a:latin typeface="Comic Sans MS" pitchFamily="66" charset="0"/>
                <a:cs typeface="Times New Roman" panose="02020603050405020304" pitchFamily="18" charset="0"/>
              </a:rPr>
              <a:t>	</a:t>
            </a:r>
            <a:r>
              <a:rPr lang="en-US" altLang="zh-CN" sz="2000" b="1" i="1" dirty="0">
                <a:solidFill>
                  <a:srgbClr val="FF0000"/>
                </a:solidFill>
                <a:latin typeface="Comic Sans MS" pitchFamily="66" charset="0"/>
                <a:cs typeface="Times New Roman" panose="02020603050405020304" pitchFamily="18" charset="0"/>
              </a:rPr>
              <a:t>having</a:t>
            </a:r>
            <a:r>
              <a:rPr lang="en-US" altLang="zh-CN" sz="2000" i="1" dirty="0">
                <a:solidFill>
                  <a:srgbClr val="FF0000"/>
                </a:solidFill>
                <a:latin typeface="Comic Sans MS" pitchFamily="66" charset="0"/>
                <a:cs typeface="Times New Roman" panose="02020603050405020304" pitchFamily="18" charset="0"/>
              </a:rPr>
              <a:t> </a:t>
            </a:r>
            <a:r>
              <a:rPr lang="en-US" altLang="zh-CN" sz="2000" b="1" i="1" dirty="0">
                <a:solidFill>
                  <a:srgbClr val="FF0000"/>
                </a:solidFill>
                <a:latin typeface="Comic Sans MS" pitchFamily="66" charset="0"/>
                <a:cs typeface="Times New Roman" panose="02020603050405020304" pitchFamily="18" charset="0"/>
              </a:rPr>
              <a:t>avg</a:t>
            </a:r>
            <a:r>
              <a:rPr lang="en-US" altLang="zh-CN" sz="2000" i="1" dirty="0">
                <a:solidFill>
                  <a:srgbClr val="FF0000"/>
                </a:solidFill>
                <a:latin typeface="Comic Sans MS" pitchFamily="66" charset="0"/>
                <a:cs typeface="Times New Roman" panose="02020603050405020304" pitchFamily="18" charset="0"/>
              </a:rPr>
              <a:t> (balance) &gt; 1200</a:t>
            </a:r>
          </a:p>
          <a:p>
            <a:r>
              <a:rPr lang="en-US" altLang="zh-CN" sz="2000" dirty="0">
                <a:latin typeface="Comic Sans MS" pitchFamily="66" charset="0"/>
              </a:rPr>
              <a:t>Note</a:t>
            </a:r>
          </a:p>
          <a:p>
            <a:pPr lvl="1"/>
            <a:r>
              <a:rPr lang="en-US" altLang="zh-CN" sz="1600" dirty="0">
                <a:latin typeface="Comic Sans MS" pitchFamily="66" charset="0"/>
              </a:rPr>
              <a:t>predicates in the </a:t>
            </a:r>
            <a:r>
              <a:rPr lang="en-US" altLang="zh-CN" sz="1600" b="1" dirty="0">
                <a:solidFill>
                  <a:srgbClr val="3333FF"/>
                </a:solidFill>
                <a:latin typeface="Comic Sans MS" pitchFamily="66" charset="0"/>
              </a:rPr>
              <a:t>having clause </a:t>
            </a:r>
            <a:r>
              <a:rPr lang="en-US" altLang="zh-CN" sz="1600" dirty="0">
                <a:latin typeface="Comic Sans MS" pitchFamily="66" charset="0"/>
              </a:rPr>
              <a:t>are applied </a:t>
            </a:r>
            <a:r>
              <a:rPr lang="en-US" altLang="zh-CN" sz="1600" b="1" dirty="0">
                <a:solidFill>
                  <a:srgbClr val="FF0000"/>
                </a:solidFill>
                <a:latin typeface="Comic Sans MS" pitchFamily="66" charset="0"/>
              </a:rPr>
              <a:t>after</a:t>
            </a:r>
            <a:r>
              <a:rPr lang="en-US" altLang="zh-CN" sz="1600" dirty="0">
                <a:latin typeface="Comic Sans MS" pitchFamily="66" charset="0"/>
              </a:rPr>
              <a:t> the information of </a:t>
            </a:r>
            <a:r>
              <a:rPr lang="en-US" altLang="zh-CN" sz="1600" dirty="0">
                <a:solidFill>
                  <a:srgbClr val="FF0000"/>
                </a:solidFill>
                <a:latin typeface="Comic Sans MS" pitchFamily="66" charset="0"/>
              </a:rPr>
              <a:t>groups</a:t>
            </a:r>
            <a:r>
              <a:rPr lang="en-US" altLang="zh-CN" sz="1600" dirty="0">
                <a:latin typeface="Comic Sans MS" pitchFamily="66" charset="0"/>
              </a:rPr>
              <a:t> whereas</a:t>
            </a:r>
          </a:p>
          <a:p>
            <a:pPr lvl="1"/>
            <a:r>
              <a:rPr lang="en-US" altLang="zh-CN" sz="1600" dirty="0">
                <a:latin typeface="Comic Sans MS" pitchFamily="66" charset="0"/>
              </a:rPr>
              <a:t>predicates in the </a:t>
            </a:r>
            <a:r>
              <a:rPr lang="en-US" altLang="zh-CN" sz="1600" b="1" dirty="0">
                <a:solidFill>
                  <a:srgbClr val="3333FF"/>
                </a:solidFill>
                <a:latin typeface="Comic Sans MS" pitchFamily="66" charset="0"/>
              </a:rPr>
              <a:t>where clause </a:t>
            </a:r>
            <a:r>
              <a:rPr lang="en-US" altLang="zh-CN" sz="1600" dirty="0">
                <a:latin typeface="Comic Sans MS" pitchFamily="66" charset="0"/>
              </a:rPr>
              <a:t>are applied </a:t>
            </a:r>
            <a:r>
              <a:rPr lang="en-US" altLang="zh-CN" sz="1600" b="1" dirty="0">
                <a:solidFill>
                  <a:srgbClr val="FF0000"/>
                </a:solidFill>
                <a:latin typeface="Comic Sans MS" pitchFamily="66" charset="0"/>
              </a:rPr>
              <a:t>before</a:t>
            </a:r>
            <a:r>
              <a:rPr lang="en-US" altLang="zh-CN" sz="1600" dirty="0">
                <a:latin typeface="Comic Sans MS" pitchFamily="66" charset="0"/>
              </a:rPr>
              <a:t> forming </a:t>
            </a:r>
            <a:r>
              <a:rPr lang="en-US" altLang="zh-CN" sz="1600" dirty="0">
                <a:solidFill>
                  <a:srgbClr val="FF0000"/>
                </a:solidFill>
                <a:latin typeface="Comic Sans MS" pitchFamily="66" charset="0"/>
              </a:rPr>
              <a:t>groups</a:t>
            </a:r>
          </a:p>
          <a:p>
            <a:endParaRPr lang="zh-CN" altLang="en-US" sz="2000" dirty="0">
              <a:latin typeface="Comic Sans MS" pitchFamily="66" charset="0"/>
            </a:endParaRPr>
          </a:p>
        </p:txBody>
      </p:sp>
    </p:spTree>
    <p:extLst>
      <p:ext uri="{BB962C8B-B14F-4D97-AF65-F5344CB8AC3E}">
        <p14:creationId xmlns:p14="http://schemas.microsoft.com/office/powerpoint/2010/main" val="3574236324"/>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7FD900-24E0-4168-B7DC-92566051D6C4}"/>
              </a:ext>
            </a:extLst>
          </p:cNvPr>
          <p:cNvSpPr>
            <a:spLocks noGrp="1"/>
          </p:cNvSpPr>
          <p:nvPr>
            <p:ph type="title"/>
          </p:nvPr>
        </p:nvSpPr>
        <p:spPr/>
        <p:txBody>
          <a:bodyPr/>
          <a:lstStyle/>
          <a:p>
            <a:pPr algn="ctr"/>
            <a:r>
              <a:rPr lang="en-US" altLang="zh-CN" dirty="0">
                <a:latin typeface="Comic Sans MS" pitchFamily="66" charset="0"/>
              </a:rPr>
              <a:t>Aggregate Functions – Having Clause</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B3069A1D-6E07-469D-BF99-695AA6762487}"/>
              </a:ext>
            </a:extLst>
          </p:cNvPr>
          <p:cNvSpPr>
            <a:spLocks noGrp="1"/>
          </p:cNvSpPr>
          <p:nvPr>
            <p:ph idx="1"/>
          </p:nvPr>
        </p:nvSpPr>
        <p:spPr/>
        <p:txBody>
          <a:bodyPr/>
          <a:lstStyle/>
          <a:p>
            <a:r>
              <a:rPr lang="en-US" altLang="zh-CN" sz="2000" b="1" dirty="0">
                <a:latin typeface="Comic Sans MS" pitchFamily="66" charset="0"/>
              </a:rPr>
              <a:t>E.g.</a:t>
            </a:r>
            <a:r>
              <a:rPr lang="en-US" altLang="zh-CN" sz="2000" dirty="0">
                <a:latin typeface="Comic Sans MS" pitchFamily="66" charset="0"/>
              </a:rPr>
              <a:t>, find the average balance for each customer who lives in Harrison and has at least three accounts</a:t>
            </a:r>
          </a:p>
          <a:p>
            <a:pPr marL="0" indent="0">
              <a:buNone/>
            </a:pPr>
            <a:r>
              <a:rPr lang="en-US" altLang="zh-CN" sz="2000" dirty="0">
                <a:latin typeface="Comic Sans MS" pitchFamily="66" charset="0"/>
              </a:rPr>
              <a:t>	</a:t>
            </a:r>
            <a:r>
              <a:rPr lang="en-US" altLang="zh-CN" sz="2000" b="1" i="1" dirty="0">
                <a:solidFill>
                  <a:srgbClr val="3333FF"/>
                </a:solidFill>
                <a:latin typeface="Comic Sans MS" pitchFamily="66" charset="0"/>
                <a:cs typeface="Times New Roman" panose="02020603050405020304" pitchFamily="18" charset="0"/>
              </a:rPr>
              <a:t>select</a:t>
            </a:r>
            <a:r>
              <a:rPr lang="en-US" altLang="zh-CN" sz="2000" i="1" dirty="0">
                <a:solidFill>
                  <a:srgbClr val="3333FF"/>
                </a:solidFill>
                <a:latin typeface="Comic Sans MS" pitchFamily="66" charset="0"/>
                <a:cs typeface="Times New Roman" panose="02020603050405020304" pitchFamily="18" charset="0"/>
              </a:rPr>
              <a:t> </a:t>
            </a:r>
            <a:r>
              <a:rPr lang="en-US" altLang="zh-CN" sz="2000" i="1" dirty="0" err="1">
                <a:solidFill>
                  <a:srgbClr val="FF0000"/>
                </a:solidFill>
                <a:latin typeface="Comic Sans MS" pitchFamily="66" charset="0"/>
                <a:cs typeface="Times New Roman" panose="02020603050405020304" pitchFamily="18" charset="0"/>
              </a:rPr>
              <a:t>depositor.customer_name</a:t>
            </a:r>
            <a:r>
              <a:rPr lang="en-US" altLang="zh-CN" sz="2000" i="1" dirty="0">
                <a:solidFill>
                  <a:srgbClr val="FF0000"/>
                </a:solidFill>
                <a:latin typeface="Comic Sans MS" pitchFamily="66" charset="0"/>
                <a:cs typeface="Times New Roman" panose="02020603050405020304" pitchFamily="18" charset="0"/>
              </a:rPr>
              <a:t>, avg (balance)</a:t>
            </a:r>
            <a:br>
              <a:rPr lang="en-US" altLang="zh-CN" sz="2000" i="1" dirty="0">
                <a:solidFill>
                  <a:srgbClr val="FF0000"/>
                </a:solidFill>
                <a:latin typeface="Comic Sans MS" pitchFamily="66" charset="0"/>
                <a:cs typeface="Times New Roman" panose="02020603050405020304" pitchFamily="18" charset="0"/>
              </a:rPr>
            </a:b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from</a:t>
            </a:r>
            <a:r>
              <a:rPr lang="en-US" altLang="zh-CN" sz="2000" i="1" dirty="0">
                <a:solidFill>
                  <a:srgbClr val="3333FF"/>
                </a:solidFill>
                <a:latin typeface="Comic Sans MS" pitchFamily="66" charset="0"/>
                <a:cs typeface="Times New Roman" panose="02020603050405020304" pitchFamily="18" charset="0"/>
              </a:rPr>
              <a:t> depositor, account, customer</a:t>
            </a:r>
            <a:br>
              <a:rPr lang="en-US" altLang="zh-CN" sz="2000" i="1" dirty="0">
                <a:solidFill>
                  <a:srgbClr val="3333FF"/>
                </a:solidFill>
                <a:latin typeface="Comic Sans MS" pitchFamily="66" charset="0"/>
                <a:cs typeface="Times New Roman" panose="02020603050405020304" pitchFamily="18" charset="0"/>
              </a:rPr>
            </a:b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FF0000"/>
                </a:solidFill>
                <a:latin typeface="Comic Sans MS" pitchFamily="66" charset="0"/>
                <a:cs typeface="Times New Roman" panose="02020603050405020304" pitchFamily="18" charset="0"/>
              </a:rPr>
              <a:t>where</a:t>
            </a:r>
            <a:r>
              <a:rPr lang="en-US" altLang="zh-CN" sz="2000" i="1" dirty="0">
                <a:solidFill>
                  <a:srgbClr val="FF0000"/>
                </a:solidFill>
                <a:latin typeface="Comic Sans MS" pitchFamily="66" charset="0"/>
                <a:cs typeface="Times New Roman" panose="02020603050405020304" pitchFamily="18" charset="0"/>
              </a:rPr>
              <a:t> </a:t>
            </a:r>
            <a:r>
              <a:rPr lang="en-US" altLang="zh-CN" sz="2000" i="1" dirty="0" err="1">
                <a:solidFill>
                  <a:srgbClr val="3333FF"/>
                </a:solidFill>
                <a:latin typeface="Comic Sans MS" pitchFamily="66" charset="0"/>
                <a:cs typeface="Times New Roman" panose="02020603050405020304" pitchFamily="18" charset="0"/>
              </a:rPr>
              <a:t>depositor.account_number</a:t>
            </a:r>
            <a:r>
              <a:rPr lang="en-US" altLang="zh-CN" sz="2000" i="1" dirty="0">
                <a:solidFill>
                  <a:srgbClr val="3333FF"/>
                </a:solidFill>
                <a:latin typeface="Comic Sans MS" pitchFamily="66" charset="0"/>
                <a:cs typeface="Times New Roman" panose="02020603050405020304" pitchFamily="18" charset="0"/>
              </a:rPr>
              <a:t>=</a:t>
            </a:r>
            <a:r>
              <a:rPr lang="en-US" altLang="zh-CN" sz="2000" i="1" dirty="0" err="1">
                <a:solidFill>
                  <a:srgbClr val="3333FF"/>
                </a:solidFill>
                <a:latin typeface="Comic Sans MS" pitchFamily="66" charset="0"/>
                <a:cs typeface="Times New Roman" panose="02020603050405020304" pitchFamily="18" charset="0"/>
              </a:rPr>
              <a:t>account.account_number</a:t>
            </a:r>
            <a:endParaRPr lang="en-US" altLang="zh-CN" sz="2000" i="1" dirty="0">
              <a:solidFill>
                <a:srgbClr val="3333FF"/>
              </a:solidFill>
              <a:latin typeface="Comic Sans MS" pitchFamily="66" charset="0"/>
              <a:cs typeface="Times New Roman" panose="02020603050405020304" pitchFamily="18" charset="0"/>
            </a:endParaRPr>
          </a:p>
          <a:p>
            <a:pPr marL="0" indent="0">
              <a:buNone/>
            </a:pP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and</a:t>
            </a:r>
            <a:r>
              <a:rPr lang="en-US" altLang="zh-CN" sz="2000" i="1" dirty="0">
                <a:solidFill>
                  <a:srgbClr val="3333FF"/>
                </a:solidFill>
                <a:latin typeface="Comic Sans MS" pitchFamily="66" charset="0"/>
                <a:cs typeface="Times New Roman" panose="02020603050405020304" pitchFamily="18" charset="0"/>
              </a:rPr>
              <a:t> </a:t>
            </a:r>
            <a:r>
              <a:rPr lang="en-US" altLang="zh-CN" sz="2000" i="1" dirty="0" err="1">
                <a:solidFill>
                  <a:srgbClr val="3333FF"/>
                </a:solidFill>
                <a:latin typeface="Comic Sans MS" pitchFamily="66" charset="0"/>
                <a:cs typeface="Times New Roman" panose="02020603050405020304" pitchFamily="18" charset="0"/>
              </a:rPr>
              <a:t>depositer.customer_name</a:t>
            </a:r>
            <a:r>
              <a:rPr lang="en-US" altLang="zh-CN" sz="2000" i="1" dirty="0">
                <a:solidFill>
                  <a:srgbClr val="3333FF"/>
                </a:solidFill>
                <a:latin typeface="Comic Sans MS" pitchFamily="66" charset="0"/>
                <a:cs typeface="Times New Roman" panose="02020603050405020304" pitchFamily="18" charset="0"/>
              </a:rPr>
              <a:t>=</a:t>
            </a:r>
            <a:r>
              <a:rPr lang="en-US" altLang="zh-CN" sz="2000" i="1" dirty="0" err="1">
                <a:solidFill>
                  <a:srgbClr val="3333FF"/>
                </a:solidFill>
                <a:latin typeface="Comic Sans MS" pitchFamily="66" charset="0"/>
                <a:cs typeface="Times New Roman" panose="02020603050405020304" pitchFamily="18" charset="0"/>
              </a:rPr>
              <a:t>customer.customer_name</a:t>
            </a:r>
            <a:r>
              <a:rPr lang="en-US" altLang="zh-CN" sz="2000" i="1" dirty="0">
                <a:solidFill>
                  <a:srgbClr val="3333FF"/>
                </a:solidFill>
                <a:latin typeface="Comic Sans MS" pitchFamily="66" charset="0"/>
                <a:cs typeface="Times New Roman" panose="02020603050405020304" pitchFamily="18" charset="0"/>
              </a:rPr>
              <a:t> </a:t>
            </a:r>
          </a:p>
          <a:p>
            <a:pPr marL="0" indent="0">
              <a:buNone/>
            </a:pP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and</a:t>
            </a:r>
            <a:r>
              <a:rPr lang="en-US" altLang="zh-CN" sz="2000" i="1" dirty="0">
                <a:solidFill>
                  <a:srgbClr val="3333FF"/>
                </a:solidFill>
                <a:latin typeface="Comic Sans MS" pitchFamily="66" charset="0"/>
                <a:cs typeface="Times New Roman" panose="02020603050405020304" pitchFamily="18" charset="0"/>
              </a:rPr>
              <a:t> </a:t>
            </a:r>
            <a:r>
              <a:rPr lang="en-US" altLang="zh-CN" sz="2000" i="1" dirty="0" err="1">
                <a:solidFill>
                  <a:srgbClr val="3333FF"/>
                </a:solidFill>
                <a:latin typeface="Comic Sans MS" pitchFamily="66" charset="0"/>
                <a:cs typeface="Times New Roman" panose="02020603050405020304" pitchFamily="18" charset="0"/>
              </a:rPr>
              <a:t>customer_city</a:t>
            </a:r>
            <a:r>
              <a:rPr lang="en-US" altLang="zh-CN" sz="2000" i="1" dirty="0">
                <a:solidFill>
                  <a:srgbClr val="3333FF"/>
                </a:solidFill>
                <a:latin typeface="Comic Sans MS" pitchFamily="66" charset="0"/>
                <a:cs typeface="Times New Roman" panose="02020603050405020304" pitchFamily="18" charset="0"/>
              </a:rPr>
              <a:t>=‘Harrison’</a:t>
            </a:r>
          </a:p>
          <a:p>
            <a:pPr marL="0" indent="0">
              <a:buNone/>
            </a:pP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FF0000"/>
                </a:solidFill>
                <a:latin typeface="Comic Sans MS" pitchFamily="66" charset="0"/>
                <a:cs typeface="Times New Roman" panose="02020603050405020304" pitchFamily="18" charset="0"/>
              </a:rPr>
              <a:t>group by </a:t>
            </a:r>
            <a:r>
              <a:rPr lang="en-US" altLang="zh-CN" sz="2000" i="1" dirty="0" err="1">
                <a:solidFill>
                  <a:srgbClr val="FF0000"/>
                </a:solidFill>
                <a:latin typeface="Comic Sans MS" pitchFamily="66" charset="0"/>
                <a:cs typeface="Times New Roman" panose="02020603050405020304" pitchFamily="18" charset="0"/>
              </a:rPr>
              <a:t>depositor.customer_name</a:t>
            </a:r>
            <a:br>
              <a:rPr lang="en-US" altLang="zh-CN" sz="2000" i="1" dirty="0">
                <a:solidFill>
                  <a:srgbClr val="FF0000"/>
                </a:solidFill>
                <a:latin typeface="Comic Sans MS" pitchFamily="66" charset="0"/>
                <a:cs typeface="Times New Roman" panose="02020603050405020304" pitchFamily="18" charset="0"/>
              </a:rPr>
            </a:br>
            <a:r>
              <a:rPr lang="en-US" altLang="zh-CN" sz="2000" i="1" dirty="0">
                <a:solidFill>
                  <a:srgbClr val="FF0000"/>
                </a:solidFill>
                <a:latin typeface="Comic Sans MS" pitchFamily="66" charset="0"/>
                <a:cs typeface="Times New Roman" panose="02020603050405020304" pitchFamily="18" charset="0"/>
              </a:rPr>
              <a:t>	</a:t>
            </a:r>
            <a:r>
              <a:rPr lang="en-US" altLang="zh-CN" sz="2000" b="1" i="1" dirty="0">
                <a:solidFill>
                  <a:srgbClr val="FF0000"/>
                </a:solidFill>
                <a:latin typeface="Comic Sans MS" pitchFamily="66" charset="0"/>
                <a:cs typeface="Times New Roman" panose="02020603050405020304" pitchFamily="18" charset="0"/>
              </a:rPr>
              <a:t>having</a:t>
            </a:r>
            <a:r>
              <a:rPr lang="en-US" altLang="zh-CN" sz="2000" i="1" dirty="0">
                <a:solidFill>
                  <a:srgbClr val="FF0000"/>
                </a:solidFill>
                <a:latin typeface="Comic Sans MS" pitchFamily="66" charset="0"/>
                <a:cs typeface="Times New Roman" panose="02020603050405020304" pitchFamily="18" charset="0"/>
              </a:rPr>
              <a:t> </a:t>
            </a:r>
            <a:r>
              <a:rPr lang="en-US" altLang="zh-CN" sz="2000" b="1" i="1" dirty="0">
                <a:solidFill>
                  <a:srgbClr val="FF0000"/>
                </a:solidFill>
                <a:latin typeface="Comic Sans MS" pitchFamily="66" charset="0"/>
                <a:cs typeface="Times New Roman" panose="02020603050405020304" pitchFamily="18" charset="0"/>
              </a:rPr>
              <a:t>count</a:t>
            </a:r>
            <a:r>
              <a:rPr lang="en-US" altLang="zh-CN" sz="2000" i="1" dirty="0">
                <a:solidFill>
                  <a:srgbClr val="FF0000"/>
                </a:solidFill>
                <a:latin typeface="Comic Sans MS" pitchFamily="66" charset="0"/>
                <a:cs typeface="Times New Roman" panose="02020603050405020304" pitchFamily="18" charset="0"/>
              </a:rPr>
              <a:t>(</a:t>
            </a:r>
            <a:r>
              <a:rPr lang="en-US" altLang="zh-CN" sz="2000" b="1" i="1" dirty="0">
                <a:solidFill>
                  <a:srgbClr val="FF0000"/>
                </a:solidFill>
                <a:latin typeface="Comic Sans MS" pitchFamily="66" charset="0"/>
                <a:cs typeface="Times New Roman" panose="02020603050405020304" pitchFamily="18" charset="0"/>
              </a:rPr>
              <a:t>distinct</a:t>
            </a:r>
            <a:r>
              <a:rPr lang="en-US" altLang="zh-CN" sz="2000" i="1" dirty="0">
                <a:solidFill>
                  <a:srgbClr val="FF0000"/>
                </a:solidFill>
                <a:latin typeface="Comic Sans MS" pitchFamily="66" charset="0"/>
                <a:cs typeface="Times New Roman" panose="02020603050405020304" pitchFamily="18" charset="0"/>
              </a:rPr>
              <a:t> </a:t>
            </a:r>
            <a:r>
              <a:rPr lang="en-US" altLang="zh-CN" sz="2000" i="1" dirty="0" err="1">
                <a:solidFill>
                  <a:srgbClr val="FF0000"/>
                </a:solidFill>
                <a:latin typeface="Comic Sans MS" pitchFamily="66" charset="0"/>
                <a:cs typeface="Times New Roman" panose="02020603050405020304" pitchFamily="18" charset="0"/>
              </a:rPr>
              <a:t>depositor.account_number</a:t>
            </a:r>
            <a:r>
              <a:rPr lang="en-US" altLang="zh-CN" sz="2000" i="1" dirty="0">
                <a:solidFill>
                  <a:srgbClr val="FF0000"/>
                </a:solidFill>
                <a:latin typeface="Comic Sans MS" pitchFamily="66" charset="0"/>
                <a:cs typeface="Times New Roman" panose="02020603050405020304" pitchFamily="18" charset="0"/>
              </a:rPr>
              <a:t>) &gt;=3</a:t>
            </a:r>
          </a:p>
          <a:p>
            <a:endParaRPr lang="zh-CN" altLang="en-US" sz="2000" dirty="0">
              <a:latin typeface="Comic Sans MS" pitchFamily="66" charset="0"/>
            </a:endParaRPr>
          </a:p>
        </p:txBody>
      </p:sp>
    </p:spTree>
    <p:extLst>
      <p:ext uri="{BB962C8B-B14F-4D97-AF65-F5344CB8AC3E}">
        <p14:creationId xmlns:p14="http://schemas.microsoft.com/office/powerpoint/2010/main" val="2138427402"/>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0032E3-25BE-4909-ACDF-A2EA3E3C385B}"/>
              </a:ext>
            </a:extLst>
          </p:cNvPr>
          <p:cNvSpPr>
            <a:spLocks noGrp="1"/>
          </p:cNvSpPr>
          <p:nvPr>
            <p:ph type="title"/>
          </p:nvPr>
        </p:nvSpPr>
        <p:spPr/>
        <p:txBody>
          <a:bodyPr/>
          <a:lstStyle/>
          <a:p>
            <a:pPr algn="ctr"/>
            <a:r>
              <a:rPr lang="en-US" altLang="zh-CN" dirty="0">
                <a:latin typeface="Comic Sans MS" pitchFamily="66" charset="0"/>
              </a:rPr>
              <a:t>Outline</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C7C174B6-1160-43B9-A78E-20AD88C3C7F2}"/>
              </a:ext>
            </a:extLst>
          </p:cNvPr>
          <p:cNvSpPr>
            <a:spLocks noGrp="1"/>
          </p:cNvSpPr>
          <p:nvPr>
            <p:ph idx="1"/>
          </p:nvPr>
        </p:nvSpPr>
        <p:spPr>
          <a:xfrm>
            <a:off x="287524" y="771550"/>
            <a:ext cx="8568952" cy="3805070"/>
          </a:xfrm>
        </p:spPr>
        <p:txBody>
          <a:bodyPr/>
          <a:lstStyle/>
          <a:p>
            <a:r>
              <a:rPr lang="en-US" altLang="zh-CN">
                <a:latin typeface="Comic Sans MS" pitchFamily="66" charset="0"/>
              </a:rPr>
              <a:t>Overview </a:t>
            </a:r>
            <a:r>
              <a:rPr lang="en-US" altLang="zh-CN" dirty="0">
                <a:latin typeface="Comic Sans MS" pitchFamily="66" charset="0"/>
              </a:rPr>
              <a:t>of the SQL</a:t>
            </a:r>
          </a:p>
          <a:p>
            <a:r>
              <a:rPr lang="en-US" altLang="zh-CN">
                <a:latin typeface="Comic Sans MS" pitchFamily="66" charset="0"/>
              </a:rPr>
              <a:t>SQL </a:t>
            </a:r>
            <a:r>
              <a:rPr lang="en-US" altLang="zh-CN" dirty="0">
                <a:latin typeface="Comic Sans MS" pitchFamily="66" charset="0"/>
              </a:rPr>
              <a:t>Data Definition</a:t>
            </a:r>
          </a:p>
          <a:p>
            <a:r>
              <a:rPr lang="en-US" altLang="zh-CN">
                <a:latin typeface="Comic Sans MS" pitchFamily="66" charset="0"/>
              </a:rPr>
              <a:t>Basic </a:t>
            </a:r>
            <a:r>
              <a:rPr lang="en-US" altLang="zh-CN" dirty="0">
                <a:latin typeface="Comic Sans MS" pitchFamily="66" charset="0"/>
              </a:rPr>
              <a:t>Structure of SQL Queries</a:t>
            </a:r>
          </a:p>
          <a:p>
            <a:r>
              <a:rPr lang="en-US" altLang="zh-CN">
                <a:latin typeface="Comic Sans MS" pitchFamily="66" charset="0"/>
              </a:rPr>
              <a:t>Additional </a:t>
            </a:r>
            <a:r>
              <a:rPr lang="en-US" altLang="zh-CN" dirty="0">
                <a:latin typeface="Comic Sans MS" pitchFamily="66" charset="0"/>
              </a:rPr>
              <a:t>Basic Operations </a:t>
            </a:r>
          </a:p>
          <a:p>
            <a:r>
              <a:rPr lang="en-US" altLang="zh-CN">
                <a:latin typeface="Comic Sans MS" pitchFamily="66" charset="0"/>
              </a:rPr>
              <a:t>Set </a:t>
            </a:r>
            <a:r>
              <a:rPr lang="en-US" altLang="zh-CN" dirty="0">
                <a:latin typeface="Comic Sans MS" pitchFamily="66" charset="0"/>
              </a:rPr>
              <a:t>Operations</a:t>
            </a:r>
          </a:p>
          <a:p>
            <a:r>
              <a:rPr lang="en-US" altLang="zh-CN">
                <a:latin typeface="Comic Sans MS" pitchFamily="66" charset="0"/>
              </a:rPr>
              <a:t>Null </a:t>
            </a:r>
            <a:r>
              <a:rPr lang="en-US" altLang="zh-CN" dirty="0">
                <a:latin typeface="Comic Sans MS" pitchFamily="66" charset="0"/>
              </a:rPr>
              <a:t>Values</a:t>
            </a:r>
          </a:p>
          <a:p>
            <a:r>
              <a:rPr lang="en-US" altLang="zh-CN">
                <a:latin typeface="Comic Sans MS" pitchFamily="66" charset="0"/>
              </a:rPr>
              <a:t>Aggregate </a:t>
            </a:r>
            <a:r>
              <a:rPr lang="en-US" altLang="zh-CN" dirty="0">
                <a:latin typeface="Comic Sans MS" pitchFamily="66" charset="0"/>
              </a:rPr>
              <a:t>Functions</a:t>
            </a:r>
          </a:p>
          <a:p>
            <a:pPr marL="0" indent="0">
              <a:buNone/>
            </a:pPr>
            <a:r>
              <a:rPr lang="zh-CN" altLang="en-US" b="1">
                <a:solidFill>
                  <a:srgbClr val="FF0000"/>
                </a:solidFill>
                <a:latin typeface="Comic Sans MS" pitchFamily="66" charset="0"/>
                <a:ea typeface="华文中宋" pitchFamily="2" charset="-122"/>
                <a:sym typeface="Wingdings" pitchFamily="2" charset="2"/>
              </a:rPr>
              <a:t> </a:t>
            </a:r>
            <a:r>
              <a:rPr lang="en-US" altLang="zh-CN" b="1">
                <a:solidFill>
                  <a:srgbClr val="FF0000"/>
                </a:solidFill>
                <a:latin typeface="Comic Sans MS" pitchFamily="66" charset="0"/>
              </a:rPr>
              <a:t>Nested </a:t>
            </a:r>
            <a:r>
              <a:rPr lang="en-US" altLang="zh-CN" b="1" dirty="0">
                <a:solidFill>
                  <a:srgbClr val="FF0000"/>
                </a:solidFill>
                <a:latin typeface="Comic Sans MS" pitchFamily="66" charset="0"/>
              </a:rPr>
              <a:t>Subqueries</a:t>
            </a:r>
          </a:p>
          <a:p>
            <a:r>
              <a:rPr lang="en-US" altLang="zh-CN">
                <a:latin typeface="Comic Sans MS" pitchFamily="66" charset="0"/>
              </a:rPr>
              <a:t>Modification </a:t>
            </a:r>
            <a:r>
              <a:rPr lang="en-US" altLang="zh-CN" dirty="0">
                <a:latin typeface="Comic Sans MS" pitchFamily="66" charset="0"/>
              </a:rPr>
              <a:t>of the Database</a:t>
            </a:r>
          </a:p>
          <a:p>
            <a:endParaRPr lang="zh-CN" altLang="en-US" b="1" dirty="0">
              <a:latin typeface="Comic Sans MS" pitchFamily="66" charset="0"/>
            </a:endParaRPr>
          </a:p>
        </p:txBody>
      </p:sp>
    </p:spTree>
    <p:extLst>
      <p:ext uri="{BB962C8B-B14F-4D97-AF65-F5344CB8AC3E}">
        <p14:creationId xmlns:p14="http://schemas.microsoft.com/office/powerpoint/2010/main" val="2131387415"/>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5C382A-A27D-403C-9F88-40C673DAF277}"/>
              </a:ext>
            </a:extLst>
          </p:cNvPr>
          <p:cNvSpPr>
            <a:spLocks noGrp="1"/>
          </p:cNvSpPr>
          <p:nvPr>
            <p:ph type="title"/>
          </p:nvPr>
        </p:nvSpPr>
        <p:spPr/>
        <p:txBody>
          <a:bodyPr/>
          <a:lstStyle/>
          <a:p>
            <a:pPr algn="ctr"/>
            <a:r>
              <a:rPr lang="en-US" altLang="zh-CN" dirty="0">
                <a:latin typeface="Comic Sans MS" pitchFamily="66" charset="0"/>
              </a:rPr>
              <a:t>Nested Subqueries</a:t>
            </a:r>
            <a:r>
              <a:rPr lang="zh-CN" altLang="en-US" dirty="0">
                <a:latin typeface="Comic Sans MS" pitchFamily="66" charset="0"/>
              </a:rPr>
              <a:t>（嵌套子查询）</a:t>
            </a:r>
          </a:p>
        </p:txBody>
      </p:sp>
      <p:sp>
        <p:nvSpPr>
          <p:cNvPr id="3" name="内容占位符 2">
            <a:extLst>
              <a:ext uri="{FF2B5EF4-FFF2-40B4-BE49-F238E27FC236}">
                <a16:creationId xmlns:a16="http://schemas.microsoft.com/office/drawing/2014/main" id="{B7EDCF41-20C5-4600-8517-F2DECCCAD04D}"/>
              </a:ext>
            </a:extLst>
          </p:cNvPr>
          <p:cNvSpPr>
            <a:spLocks noGrp="1"/>
          </p:cNvSpPr>
          <p:nvPr>
            <p:ph idx="1"/>
          </p:nvPr>
        </p:nvSpPr>
        <p:spPr>
          <a:xfrm>
            <a:off x="251520" y="789553"/>
            <a:ext cx="8784976" cy="3805070"/>
          </a:xfrm>
        </p:spPr>
        <p:txBody>
          <a:bodyPr/>
          <a:lstStyle/>
          <a:p>
            <a:r>
              <a:rPr lang="en-US" altLang="zh-CN" sz="2000" dirty="0">
                <a:latin typeface="Comic Sans MS" pitchFamily="66" charset="0"/>
              </a:rPr>
              <a:t>SQL provides a mechanism for the nesting of subqueries</a:t>
            </a:r>
          </a:p>
          <a:p>
            <a:r>
              <a:rPr lang="en-US" altLang="zh-CN" sz="2000" dirty="0">
                <a:latin typeface="Comic Sans MS" pitchFamily="66" charset="0"/>
              </a:rPr>
              <a:t>A </a:t>
            </a:r>
            <a:r>
              <a:rPr lang="en-US" altLang="zh-CN" sz="2000" dirty="0">
                <a:solidFill>
                  <a:srgbClr val="3333FF"/>
                </a:solidFill>
                <a:latin typeface="Comic Sans MS" pitchFamily="66" charset="0"/>
              </a:rPr>
              <a:t>subquery</a:t>
            </a:r>
            <a:r>
              <a:rPr lang="en-US" altLang="zh-CN" sz="2000" dirty="0">
                <a:latin typeface="Comic Sans MS" pitchFamily="66" charset="0"/>
              </a:rPr>
              <a:t> is a </a:t>
            </a:r>
            <a:r>
              <a:rPr lang="en-US" altLang="zh-CN" sz="2000" b="1" dirty="0">
                <a:solidFill>
                  <a:srgbClr val="FF0000"/>
                </a:solidFill>
                <a:latin typeface="Comic Sans MS" pitchFamily="66" charset="0"/>
              </a:rPr>
              <a:t>select-from-where</a:t>
            </a:r>
            <a:r>
              <a:rPr lang="en-US" altLang="zh-CN" sz="2000" b="1" dirty="0">
                <a:latin typeface="Comic Sans MS" pitchFamily="66" charset="0"/>
              </a:rPr>
              <a:t> </a:t>
            </a:r>
            <a:r>
              <a:rPr lang="en-US" altLang="zh-CN" sz="2000" dirty="0">
                <a:latin typeface="Comic Sans MS" pitchFamily="66" charset="0"/>
              </a:rPr>
              <a:t>expression that is </a:t>
            </a:r>
            <a:r>
              <a:rPr lang="en-US" altLang="zh-CN" sz="2000" dirty="0">
                <a:solidFill>
                  <a:srgbClr val="3333FF"/>
                </a:solidFill>
                <a:latin typeface="Comic Sans MS" pitchFamily="66" charset="0"/>
              </a:rPr>
              <a:t>nested within </a:t>
            </a:r>
            <a:r>
              <a:rPr lang="en-US" altLang="zh-CN" sz="2000" dirty="0">
                <a:latin typeface="Comic Sans MS" pitchFamily="66" charset="0"/>
              </a:rPr>
              <a:t>another query in the from clause</a:t>
            </a:r>
          </a:p>
          <a:p>
            <a:r>
              <a:rPr lang="en-US" altLang="zh-CN" sz="2000" dirty="0">
                <a:latin typeface="Comic Sans MS" pitchFamily="66" charset="0"/>
              </a:rPr>
              <a:t>A common use of </a:t>
            </a:r>
            <a:r>
              <a:rPr lang="en-US" altLang="zh-CN" sz="2000" b="1" dirty="0">
                <a:solidFill>
                  <a:srgbClr val="3333FF"/>
                </a:solidFill>
                <a:latin typeface="Comic Sans MS" pitchFamily="66" charset="0"/>
              </a:rPr>
              <a:t>subqueries</a:t>
            </a:r>
            <a:r>
              <a:rPr lang="en-US" altLang="zh-CN" sz="2000" dirty="0">
                <a:latin typeface="Comic Sans MS" pitchFamily="66" charset="0"/>
              </a:rPr>
              <a:t> is to perform </a:t>
            </a:r>
          </a:p>
          <a:p>
            <a:pPr lvl="1"/>
            <a:r>
              <a:rPr lang="en-US" altLang="zh-CN" dirty="0">
                <a:latin typeface="Comic Sans MS" pitchFamily="66" charset="0"/>
              </a:rPr>
              <a:t>tests for </a:t>
            </a:r>
            <a:r>
              <a:rPr lang="en-US" altLang="zh-CN" b="1" dirty="0">
                <a:solidFill>
                  <a:srgbClr val="FF0000"/>
                </a:solidFill>
                <a:latin typeface="Comic Sans MS" pitchFamily="66" charset="0"/>
              </a:rPr>
              <a:t>set membership</a:t>
            </a:r>
          </a:p>
          <a:p>
            <a:pPr lvl="1"/>
            <a:r>
              <a:rPr lang="en-US" altLang="zh-CN" dirty="0">
                <a:latin typeface="Comic Sans MS" pitchFamily="66" charset="0"/>
              </a:rPr>
              <a:t>make </a:t>
            </a:r>
            <a:r>
              <a:rPr lang="en-US" altLang="zh-CN" b="1" dirty="0">
                <a:solidFill>
                  <a:srgbClr val="FF0000"/>
                </a:solidFill>
                <a:latin typeface="Comic Sans MS" pitchFamily="66" charset="0"/>
              </a:rPr>
              <a:t>set comparisons </a:t>
            </a:r>
          </a:p>
          <a:p>
            <a:pPr lvl="1"/>
            <a:r>
              <a:rPr lang="en-US" altLang="zh-CN" dirty="0">
                <a:latin typeface="Comic Sans MS" pitchFamily="66" charset="0"/>
              </a:rPr>
              <a:t>determine </a:t>
            </a:r>
            <a:r>
              <a:rPr lang="en-US" altLang="zh-CN" b="1" dirty="0">
                <a:solidFill>
                  <a:srgbClr val="FF0000"/>
                </a:solidFill>
                <a:latin typeface="Comic Sans MS" pitchFamily="66" charset="0"/>
              </a:rPr>
              <a:t>set cardinality</a:t>
            </a:r>
          </a:p>
        </p:txBody>
      </p:sp>
    </p:spTree>
    <p:extLst>
      <p:ext uri="{BB962C8B-B14F-4D97-AF65-F5344CB8AC3E}">
        <p14:creationId xmlns:p14="http://schemas.microsoft.com/office/powerpoint/2010/main" val="3770238121"/>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4E62BD-25B3-4BDA-8DCE-2DCD59448E68}"/>
              </a:ext>
            </a:extLst>
          </p:cNvPr>
          <p:cNvSpPr>
            <a:spLocks noGrp="1"/>
          </p:cNvSpPr>
          <p:nvPr>
            <p:ph type="title"/>
          </p:nvPr>
        </p:nvSpPr>
        <p:spPr/>
        <p:txBody>
          <a:bodyPr/>
          <a:lstStyle/>
          <a:p>
            <a:pPr algn="ctr"/>
            <a:r>
              <a:rPr lang="en-US" altLang="zh-CN" dirty="0">
                <a:latin typeface="Comic Sans MS" pitchFamily="66" charset="0"/>
              </a:rPr>
              <a:t>Set Membership</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03FFC6DE-E96D-41C2-BB09-9950D43BABEA}"/>
              </a:ext>
            </a:extLst>
          </p:cNvPr>
          <p:cNvSpPr>
            <a:spLocks noGrp="1"/>
          </p:cNvSpPr>
          <p:nvPr>
            <p:ph idx="1"/>
          </p:nvPr>
        </p:nvSpPr>
        <p:spPr>
          <a:xfrm>
            <a:off x="0" y="627534"/>
            <a:ext cx="9144000" cy="4336206"/>
          </a:xfrm>
        </p:spPr>
        <p:txBody>
          <a:bodyPr/>
          <a:lstStyle/>
          <a:p>
            <a:r>
              <a:rPr lang="en-US" altLang="zh-CN" sz="2000" dirty="0">
                <a:latin typeface="Comic Sans MS" pitchFamily="66" charset="0"/>
              </a:rPr>
              <a:t>Find all customers who have </a:t>
            </a:r>
            <a:r>
              <a:rPr lang="en-US" altLang="zh-CN" sz="2000" dirty="0">
                <a:solidFill>
                  <a:srgbClr val="3333FF"/>
                </a:solidFill>
                <a:latin typeface="Comic Sans MS" pitchFamily="66" charset="0"/>
              </a:rPr>
              <a:t>both</a:t>
            </a:r>
            <a:r>
              <a:rPr lang="en-US" altLang="zh-CN" sz="2000" dirty="0">
                <a:latin typeface="Comic Sans MS" pitchFamily="66" charset="0"/>
              </a:rPr>
              <a:t> an account and a loan at the bank</a:t>
            </a:r>
          </a:p>
          <a:p>
            <a:pPr marL="0" indent="0">
              <a:buNone/>
            </a:pPr>
            <a:r>
              <a:rPr lang="en-US" altLang="zh-CN" sz="2000" dirty="0">
                <a:latin typeface="Comic Sans MS" pitchFamily="66" charset="0"/>
              </a:rPr>
              <a:t>	</a:t>
            </a:r>
            <a:r>
              <a:rPr lang="en-US" altLang="zh-CN" sz="2000" b="1" i="1" dirty="0">
                <a:solidFill>
                  <a:srgbClr val="3333FF"/>
                </a:solidFill>
                <a:latin typeface="Comic Sans MS" pitchFamily="66" charset="0"/>
                <a:cs typeface="Times New Roman" panose="02020603050405020304" pitchFamily="18" charset="0"/>
              </a:rPr>
              <a:t>select</a:t>
            </a: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distinct</a:t>
            </a:r>
            <a:r>
              <a:rPr lang="en-US" altLang="zh-CN" sz="2000" i="1" dirty="0">
                <a:solidFill>
                  <a:srgbClr val="3333FF"/>
                </a:solidFill>
                <a:latin typeface="Comic Sans MS" pitchFamily="66" charset="0"/>
                <a:cs typeface="Times New Roman" panose="02020603050405020304" pitchFamily="18" charset="0"/>
              </a:rPr>
              <a:t> </a:t>
            </a:r>
            <a:r>
              <a:rPr lang="en-US" altLang="zh-CN" sz="2000" i="1" dirty="0" err="1">
                <a:solidFill>
                  <a:srgbClr val="3333FF"/>
                </a:solidFill>
                <a:latin typeface="Comic Sans MS" pitchFamily="66" charset="0"/>
                <a:cs typeface="Times New Roman" panose="02020603050405020304" pitchFamily="18" charset="0"/>
              </a:rPr>
              <a:t>customer_name</a:t>
            </a:r>
            <a:br>
              <a:rPr lang="en-US" altLang="zh-CN" sz="2000" i="1" dirty="0">
                <a:solidFill>
                  <a:srgbClr val="3333FF"/>
                </a:solidFill>
                <a:latin typeface="Comic Sans MS" pitchFamily="66" charset="0"/>
                <a:cs typeface="Times New Roman" panose="02020603050405020304" pitchFamily="18" charset="0"/>
              </a:rPr>
            </a:b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from</a:t>
            </a:r>
            <a:r>
              <a:rPr lang="en-US" altLang="zh-CN" sz="2000" i="1" dirty="0">
                <a:solidFill>
                  <a:srgbClr val="3333FF"/>
                </a:solidFill>
                <a:latin typeface="Comic Sans MS" pitchFamily="66" charset="0"/>
                <a:cs typeface="Times New Roman" panose="02020603050405020304" pitchFamily="18" charset="0"/>
              </a:rPr>
              <a:t> borrower</a:t>
            </a:r>
            <a:br>
              <a:rPr lang="en-US" altLang="zh-CN" sz="2000" i="1" dirty="0">
                <a:solidFill>
                  <a:srgbClr val="3333FF"/>
                </a:solidFill>
                <a:latin typeface="Comic Sans MS" pitchFamily="66" charset="0"/>
                <a:cs typeface="Times New Roman" panose="02020603050405020304" pitchFamily="18" charset="0"/>
              </a:rPr>
            </a:b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where</a:t>
            </a:r>
            <a:r>
              <a:rPr lang="en-US" altLang="zh-CN" sz="2000" i="1" dirty="0">
                <a:solidFill>
                  <a:srgbClr val="3333FF"/>
                </a:solidFill>
                <a:latin typeface="Comic Sans MS" pitchFamily="66" charset="0"/>
                <a:cs typeface="Times New Roman" panose="02020603050405020304" pitchFamily="18" charset="0"/>
              </a:rPr>
              <a:t> </a:t>
            </a:r>
            <a:r>
              <a:rPr lang="en-US" altLang="zh-CN" sz="2000" i="1" dirty="0" err="1">
                <a:solidFill>
                  <a:srgbClr val="3333FF"/>
                </a:solidFill>
                <a:latin typeface="Comic Sans MS" pitchFamily="66" charset="0"/>
                <a:cs typeface="Times New Roman" panose="02020603050405020304" pitchFamily="18" charset="0"/>
              </a:rPr>
              <a:t>customer_name</a:t>
            </a: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FF0000"/>
                </a:solidFill>
                <a:latin typeface="Comic Sans MS" pitchFamily="66" charset="0"/>
                <a:cs typeface="Times New Roman" panose="02020603050405020304" pitchFamily="18" charset="0"/>
              </a:rPr>
              <a:t>in</a:t>
            </a:r>
            <a:r>
              <a:rPr lang="en-US" altLang="zh-CN" sz="2000" i="1" dirty="0">
                <a:solidFill>
                  <a:srgbClr val="3333FF"/>
                </a:solidFill>
                <a:latin typeface="Comic Sans MS" pitchFamily="66" charset="0"/>
                <a:cs typeface="Times New Roman" panose="02020603050405020304" pitchFamily="18" charset="0"/>
              </a:rPr>
              <a:t> </a:t>
            </a:r>
            <a:r>
              <a:rPr lang="en-US" altLang="zh-CN" sz="2000" i="1" dirty="0">
                <a:latin typeface="Comic Sans MS" pitchFamily="66" charset="0"/>
                <a:cs typeface="Times New Roman" panose="02020603050405020304" pitchFamily="18" charset="0"/>
              </a:rPr>
              <a:t>(</a:t>
            </a:r>
            <a:r>
              <a:rPr lang="en-US" altLang="zh-CN" sz="2000" b="1" i="1" dirty="0">
                <a:solidFill>
                  <a:srgbClr val="FF0000"/>
                </a:solidFill>
                <a:latin typeface="Comic Sans MS" pitchFamily="66" charset="0"/>
                <a:cs typeface="Times New Roman" panose="02020603050405020304" pitchFamily="18" charset="0"/>
              </a:rPr>
              <a:t>select</a:t>
            </a:r>
            <a:r>
              <a:rPr lang="en-US" altLang="zh-CN" sz="2000" i="1" dirty="0">
                <a:solidFill>
                  <a:srgbClr val="FF0000"/>
                </a:solidFill>
                <a:latin typeface="Comic Sans MS" pitchFamily="66" charset="0"/>
                <a:cs typeface="Times New Roman" panose="02020603050405020304" pitchFamily="18" charset="0"/>
              </a:rPr>
              <a:t> </a:t>
            </a:r>
            <a:r>
              <a:rPr lang="en-US" altLang="zh-CN" sz="2000" i="1" dirty="0" err="1">
                <a:solidFill>
                  <a:srgbClr val="FF0000"/>
                </a:solidFill>
                <a:latin typeface="Comic Sans MS" pitchFamily="66" charset="0"/>
                <a:cs typeface="Times New Roman" panose="02020603050405020304" pitchFamily="18" charset="0"/>
              </a:rPr>
              <a:t>customer_name</a:t>
            </a:r>
            <a:r>
              <a:rPr lang="en-US" altLang="zh-CN" sz="2000" i="1" dirty="0">
                <a:solidFill>
                  <a:srgbClr val="FF0000"/>
                </a:solidFill>
                <a:latin typeface="Comic Sans MS" pitchFamily="66" charset="0"/>
                <a:cs typeface="Times New Roman" panose="02020603050405020304" pitchFamily="18" charset="0"/>
              </a:rPr>
              <a:t> </a:t>
            </a:r>
          </a:p>
          <a:p>
            <a:pPr marL="0" indent="0">
              <a:buNone/>
            </a:pPr>
            <a:r>
              <a:rPr lang="en-US" altLang="zh-CN" sz="2000" b="1" i="1" dirty="0">
                <a:solidFill>
                  <a:srgbClr val="FF0000"/>
                </a:solidFill>
                <a:latin typeface="Comic Sans MS" pitchFamily="66" charset="0"/>
                <a:cs typeface="Times New Roman" panose="02020603050405020304" pitchFamily="18" charset="0"/>
              </a:rPr>
              <a:t>			           from</a:t>
            </a:r>
            <a:r>
              <a:rPr lang="en-US" altLang="zh-CN" sz="2000" i="1" dirty="0">
                <a:solidFill>
                  <a:srgbClr val="FF0000"/>
                </a:solidFill>
                <a:latin typeface="Comic Sans MS" pitchFamily="66" charset="0"/>
                <a:cs typeface="Times New Roman" panose="02020603050405020304" pitchFamily="18" charset="0"/>
              </a:rPr>
              <a:t> depositor</a:t>
            </a:r>
            <a:r>
              <a:rPr lang="en-US" altLang="zh-CN" sz="2000" i="1" dirty="0">
                <a:latin typeface="Comic Sans MS" pitchFamily="66" charset="0"/>
                <a:cs typeface="Times New Roman" panose="02020603050405020304" pitchFamily="18" charset="0"/>
              </a:rPr>
              <a:t>)</a:t>
            </a:r>
          </a:p>
          <a:p>
            <a:r>
              <a:rPr lang="en-US" altLang="zh-CN" sz="2000" dirty="0">
                <a:latin typeface="Comic Sans MS" pitchFamily="66" charset="0"/>
              </a:rPr>
              <a:t>Find all customers who have a loan but do not have an account at the bank</a:t>
            </a:r>
          </a:p>
          <a:p>
            <a:pPr marL="0" indent="0">
              <a:buNone/>
            </a:pPr>
            <a:r>
              <a:rPr lang="en-US" altLang="zh-CN" sz="2000" dirty="0">
                <a:latin typeface="Comic Sans MS" pitchFamily="66" charset="0"/>
              </a:rPr>
              <a:t>	</a:t>
            </a:r>
            <a:r>
              <a:rPr lang="en-US" altLang="zh-CN" sz="2000" b="1" i="1" dirty="0">
                <a:solidFill>
                  <a:srgbClr val="3333FF"/>
                </a:solidFill>
                <a:latin typeface="Comic Sans MS" pitchFamily="66" charset="0"/>
                <a:cs typeface="Times New Roman" panose="02020603050405020304" pitchFamily="18" charset="0"/>
              </a:rPr>
              <a:t>select</a:t>
            </a:r>
            <a:r>
              <a:rPr lang="en-US" altLang="zh-CN" sz="2000" i="1" dirty="0">
                <a:solidFill>
                  <a:srgbClr val="3333FF"/>
                </a:solidFill>
                <a:latin typeface="Comic Sans MS" pitchFamily="66" charset="0"/>
                <a:cs typeface="Times New Roman" panose="02020603050405020304" pitchFamily="18" charset="0"/>
              </a:rPr>
              <a:t> distinct </a:t>
            </a:r>
            <a:r>
              <a:rPr lang="en-US" altLang="zh-CN" sz="2000" i="1" dirty="0" err="1">
                <a:solidFill>
                  <a:srgbClr val="3333FF"/>
                </a:solidFill>
                <a:latin typeface="Comic Sans MS" pitchFamily="66" charset="0"/>
                <a:cs typeface="Times New Roman" panose="02020603050405020304" pitchFamily="18" charset="0"/>
              </a:rPr>
              <a:t>customer_name</a:t>
            </a:r>
            <a:br>
              <a:rPr lang="en-US" altLang="zh-CN" sz="2000" i="1" dirty="0">
                <a:solidFill>
                  <a:srgbClr val="3333FF"/>
                </a:solidFill>
                <a:latin typeface="Comic Sans MS" pitchFamily="66" charset="0"/>
                <a:cs typeface="Times New Roman" panose="02020603050405020304" pitchFamily="18" charset="0"/>
              </a:rPr>
            </a:b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from</a:t>
            </a:r>
            <a:r>
              <a:rPr lang="en-US" altLang="zh-CN" sz="2000" i="1" dirty="0">
                <a:solidFill>
                  <a:srgbClr val="3333FF"/>
                </a:solidFill>
                <a:latin typeface="Comic Sans MS" pitchFamily="66" charset="0"/>
                <a:cs typeface="Times New Roman" panose="02020603050405020304" pitchFamily="18" charset="0"/>
              </a:rPr>
              <a:t> borrower</a:t>
            </a:r>
            <a:br>
              <a:rPr lang="en-US" altLang="zh-CN" sz="2000" i="1" dirty="0">
                <a:solidFill>
                  <a:srgbClr val="3333FF"/>
                </a:solidFill>
                <a:latin typeface="Comic Sans MS" pitchFamily="66" charset="0"/>
                <a:cs typeface="Times New Roman" panose="02020603050405020304" pitchFamily="18" charset="0"/>
              </a:rPr>
            </a:b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where</a:t>
            </a:r>
            <a:r>
              <a:rPr lang="en-US" altLang="zh-CN" sz="2000" i="1" dirty="0">
                <a:solidFill>
                  <a:srgbClr val="3333FF"/>
                </a:solidFill>
                <a:latin typeface="Comic Sans MS" pitchFamily="66" charset="0"/>
                <a:cs typeface="Times New Roman" panose="02020603050405020304" pitchFamily="18" charset="0"/>
              </a:rPr>
              <a:t> </a:t>
            </a:r>
            <a:r>
              <a:rPr lang="en-US" altLang="zh-CN" sz="2000" i="1" dirty="0" err="1">
                <a:solidFill>
                  <a:srgbClr val="3333FF"/>
                </a:solidFill>
                <a:latin typeface="Comic Sans MS" pitchFamily="66" charset="0"/>
                <a:cs typeface="Times New Roman" panose="02020603050405020304" pitchFamily="18" charset="0"/>
              </a:rPr>
              <a:t>customer_name</a:t>
            </a: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FF0000"/>
                </a:solidFill>
                <a:latin typeface="Comic Sans MS" pitchFamily="66" charset="0"/>
                <a:cs typeface="Times New Roman" panose="02020603050405020304" pitchFamily="18" charset="0"/>
              </a:rPr>
              <a:t>not in </a:t>
            </a:r>
            <a:r>
              <a:rPr lang="en-US" altLang="zh-CN" sz="2000" i="1" dirty="0">
                <a:latin typeface="Comic Sans MS" pitchFamily="66" charset="0"/>
                <a:cs typeface="Times New Roman" panose="02020603050405020304" pitchFamily="18" charset="0"/>
              </a:rPr>
              <a:t>(</a:t>
            </a:r>
            <a:r>
              <a:rPr lang="en-US" altLang="zh-CN" sz="2000" b="1" i="1" dirty="0">
                <a:solidFill>
                  <a:srgbClr val="FF0000"/>
                </a:solidFill>
                <a:latin typeface="Comic Sans MS" pitchFamily="66" charset="0"/>
                <a:cs typeface="Times New Roman" panose="02020603050405020304" pitchFamily="18" charset="0"/>
              </a:rPr>
              <a:t>select</a:t>
            </a:r>
            <a:r>
              <a:rPr lang="en-US" altLang="zh-CN" sz="2000" i="1" dirty="0">
                <a:solidFill>
                  <a:srgbClr val="FF0000"/>
                </a:solidFill>
                <a:latin typeface="Comic Sans MS" pitchFamily="66" charset="0"/>
                <a:cs typeface="Times New Roman" panose="02020603050405020304" pitchFamily="18" charset="0"/>
              </a:rPr>
              <a:t> </a:t>
            </a:r>
            <a:r>
              <a:rPr lang="en-US" altLang="zh-CN" sz="2000" i="1" dirty="0" err="1">
                <a:solidFill>
                  <a:srgbClr val="FF0000"/>
                </a:solidFill>
                <a:latin typeface="Comic Sans MS" pitchFamily="66" charset="0"/>
                <a:cs typeface="Times New Roman" panose="02020603050405020304" pitchFamily="18" charset="0"/>
              </a:rPr>
              <a:t>customer_name</a:t>
            </a:r>
            <a:br>
              <a:rPr lang="en-US" altLang="zh-CN" sz="2000" i="1" dirty="0">
                <a:solidFill>
                  <a:srgbClr val="FF0000"/>
                </a:solidFill>
                <a:latin typeface="Comic Sans MS" pitchFamily="66" charset="0"/>
                <a:cs typeface="Times New Roman" panose="02020603050405020304" pitchFamily="18" charset="0"/>
              </a:rPr>
            </a:br>
            <a:r>
              <a:rPr lang="en-US" altLang="zh-CN" sz="2000" i="1" dirty="0">
                <a:solidFill>
                  <a:srgbClr val="FF0000"/>
                </a:solidFill>
                <a:latin typeface="Comic Sans MS" pitchFamily="66" charset="0"/>
                <a:cs typeface="Times New Roman" panose="02020603050405020304" pitchFamily="18" charset="0"/>
              </a:rPr>
              <a:t>                                                            </a:t>
            </a:r>
            <a:r>
              <a:rPr lang="en-US" altLang="zh-CN" sz="2000" b="1" i="1" dirty="0">
                <a:solidFill>
                  <a:srgbClr val="FF0000"/>
                </a:solidFill>
                <a:latin typeface="Comic Sans MS" pitchFamily="66" charset="0"/>
                <a:cs typeface="Times New Roman" panose="02020603050405020304" pitchFamily="18" charset="0"/>
              </a:rPr>
              <a:t>from</a:t>
            </a:r>
            <a:r>
              <a:rPr lang="en-US" altLang="zh-CN" sz="2000" i="1" dirty="0">
                <a:solidFill>
                  <a:srgbClr val="FF0000"/>
                </a:solidFill>
                <a:latin typeface="Comic Sans MS" pitchFamily="66" charset="0"/>
                <a:cs typeface="Times New Roman" panose="02020603050405020304" pitchFamily="18" charset="0"/>
              </a:rPr>
              <a:t> depositor</a:t>
            </a:r>
            <a:r>
              <a:rPr lang="en-US" altLang="zh-CN" sz="2000" i="1" dirty="0">
                <a:latin typeface="Comic Sans MS" pitchFamily="66" charset="0"/>
                <a:cs typeface="Times New Roman" panose="02020603050405020304" pitchFamily="18" charset="0"/>
              </a:rPr>
              <a:t>)</a:t>
            </a:r>
          </a:p>
          <a:p>
            <a:endParaRPr lang="zh-CN" altLang="en-US" sz="2000" dirty="0">
              <a:latin typeface="Comic Sans MS" pitchFamily="66" charset="0"/>
            </a:endParaRPr>
          </a:p>
        </p:txBody>
      </p:sp>
      <p:pic>
        <p:nvPicPr>
          <p:cNvPr id="4" name="Picture 7">
            <a:extLst>
              <a:ext uri="{FF2B5EF4-FFF2-40B4-BE49-F238E27FC236}">
                <a16:creationId xmlns:a16="http://schemas.microsoft.com/office/drawing/2014/main" id="{AE44167E-9E25-4172-B8CA-E97A1BEA8D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4227934"/>
            <a:ext cx="3960440" cy="735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90568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D7EBF4-DC2D-4DED-9576-755F0DCCD91E}"/>
              </a:ext>
            </a:extLst>
          </p:cNvPr>
          <p:cNvSpPr>
            <a:spLocks noGrp="1"/>
          </p:cNvSpPr>
          <p:nvPr>
            <p:ph type="title"/>
          </p:nvPr>
        </p:nvSpPr>
        <p:spPr/>
        <p:txBody>
          <a:bodyPr/>
          <a:lstStyle/>
          <a:p>
            <a:pPr algn="ctr"/>
            <a:r>
              <a:rPr lang="en-US" altLang="zh-CN" dirty="0">
                <a:latin typeface="Comic Sans MS" pitchFamily="66" charset="0"/>
              </a:rPr>
              <a:t>Set Membership (Cont.)</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4CE4C579-9BCF-4888-8026-AF33C7DF7BEF}"/>
              </a:ext>
            </a:extLst>
          </p:cNvPr>
          <p:cNvSpPr>
            <a:spLocks noGrp="1"/>
          </p:cNvSpPr>
          <p:nvPr>
            <p:ph idx="1"/>
          </p:nvPr>
        </p:nvSpPr>
        <p:spPr>
          <a:xfrm>
            <a:off x="107504" y="699542"/>
            <a:ext cx="9001000" cy="3895081"/>
          </a:xfrm>
        </p:spPr>
        <p:txBody>
          <a:bodyPr/>
          <a:lstStyle/>
          <a:p>
            <a:r>
              <a:rPr lang="en-US" altLang="zh-CN" sz="2000" dirty="0">
                <a:latin typeface="Comic Sans MS" pitchFamily="66" charset="0"/>
              </a:rPr>
              <a:t>Find all customers who have both an account and a loan at the </a:t>
            </a:r>
            <a:r>
              <a:rPr lang="en-US" altLang="zh-CN" sz="2000" dirty="0" err="1">
                <a:latin typeface="Comic Sans MS" pitchFamily="66" charset="0"/>
              </a:rPr>
              <a:t>Perryridge</a:t>
            </a:r>
            <a:r>
              <a:rPr lang="en-US" altLang="zh-CN" sz="2000" dirty="0">
                <a:latin typeface="Comic Sans MS" pitchFamily="66" charset="0"/>
              </a:rPr>
              <a:t> branch</a:t>
            </a:r>
          </a:p>
          <a:p>
            <a:pPr marL="0" indent="0">
              <a:buNone/>
            </a:pPr>
            <a:r>
              <a:rPr lang="en-US" altLang="zh-CN" sz="2000" i="1" dirty="0">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select distinct</a:t>
            </a:r>
            <a:r>
              <a:rPr lang="en-US" altLang="zh-CN" sz="2000" i="1" dirty="0">
                <a:solidFill>
                  <a:srgbClr val="3333FF"/>
                </a:solidFill>
                <a:latin typeface="Comic Sans MS" pitchFamily="66" charset="0"/>
                <a:cs typeface="Times New Roman" panose="02020603050405020304" pitchFamily="18" charset="0"/>
              </a:rPr>
              <a:t> </a:t>
            </a:r>
            <a:r>
              <a:rPr lang="en-US" altLang="zh-CN" sz="2000" i="1" dirty="0" err="1">
                <a:solidFill>
                  <a:srgbClr val="3333FF"/>
                </a:solidFill>
                <a:latin typeface="Comic Sans MS" pitchFamily="66" charset="0"/>
                <a:cs typeface="Times New Roman" panose="02020603050405020304" pitchFamily="18" charset="0"/>
              </a:rPr>
              <a:t>customer_name</a:t>
            </a:r>
            <a:br>
              <a:rPr lang="en-US" altLang="zh-CN" sz="2000" i="1" dirty="0">
                <a:solidFill>
                  <a:srgbClr val="3333FF"/>
                </a:solidFill>
                <a:latin typeface="Comic Sans MS" pitchFamily="66" charset="0"/>
                <a:cs typeface="Times New Roman" panose="02020603050405020304" pitchFamily="18" charset="0"/>
              </a:rPr>
            </a:b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from</a:t>
            </a:r>
            <a:r>
              <a:rPr lang="en-US" altLang="zh-CN" sz="2000" i="1" dirty="0">
                <a:solidFill>
                  <a:srgbClr val="3333FF"/>
                </a:solidFill>
                <a:latin typeface="Comic Sans MS" pitchFamily="66" charset="0"/>
                <a:cs typeface="Times New Roman" panose="02020603050405020304" pitchFamily="18" charset="0"/>
              </a:rPr>
              <a:t> borrower, loan</a:t>
            </a:r>
            <a:br>
              <a:rPr lang="en-US" altLang="zh-CN" sz="2000" i="1" dirty="0">
                <a:solidFill>
                  <a:srgbClr val="3333FF"/>
                </a:solidFill>
                <a:latin typeface="Comic Sans MS" pitchFamily="66" charset="0"/>
                <a:cs typeface="Times New Roman" panose="02020603050405020304" pitchFamily="18" charset="0"/>
              </a:rPr>
            </a:b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where</a:t>
            </a:r>
            <a:r>
              <a:rPr lang="en-US" altLang="zh-CN" sz="2000" i="1" dirty="0">
                <a:solidFill>
                  <a:srgbClr val="3333FF"/>
                </a:solidFill>
                <a:latin typeface="Comic Sans MS" pitchFamily="66" charset="0"/>
                <a:cs typeface="Times New Roman" panose="02020603050405020304" pitchFamily="18" charset="0"/>
              </a:rPr>
              <a:t> </a:t>
            </a:r>
            <a:r>
              <a:rPr lang="en-US" altLang="zh-CN" sz="2000" i="1" dirty="0" err="1">
                <a:solidFill>
                  <a:srgbClr val="3333FF"/>
                </a:solidFill>
                <a:latin typeface="Comic Sans MS" pitchFamily="66" charset="0"/>
                <a:cs typeface="Times New Roman" panose="02020603050405020304" pitchFamily="18" charset="0"/>
              </a:rPr>
              <a:t>borrower.loan_number</a:t>
            </a:r>
            <a:r>
              <a:rPr lang="en-US" altLang="zh-CN" sz="2000" i="1" dirty="0">
                <a:solidFill>
                  <a:srgbClr val="3333FF"/>
                </a:solidFill>
                <a:latin typeface="Comic Sans MS" pitchFamily="66" charset="0"/>
                <a:cs typeface="Times New Roman" panose="02020603050405020304" pitchFamily="18" charset="0"/>
              </a:rPr>
              <a:t>=</a:t>
            </a:r>
            <a:r>
              <a:rPr lang="en-US" altLang="zh-CN" sz="2000" i="1" dirty="0" err="1">
                <a:solidFill>
                  <a:srgbClr val="3333FF"/>
                </a:solidFill>
                <a:latin typeface="Comic Sans MS" pitchFamily="66" charset="0"/>
                <a:cs typeface="Times New Roman" panose="02020603050405020304" pitchFamily="18" charset="0"/>
              </a:rPr>
              <a:t>loan.loan_number</a:t>
            </a: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and</a:t>
            </a:r>
            <a:br>
              <a:rPr lang="en-US" altLang="zh-CN" sz="2000" i="1" dirty="0">
                <a:solidFill>
                  <a:srgbClr val="3333FF"/>
                </a:solidFill>
                <a:latin typeface="Comic Sans MS" pitchFamily="66" charset="0"/>
                <a:cs typeface="Times New Roman" panose="02020603050405020304" pitchFamily="18" charset="0"/>
              </a:rPr>
            </a:br>
            <a:r>
              <a:rPr lang="en-US" altLang="zh-CN" sz="2000" i="1" dirty="0">
                <a:solidFill>
                  <a:srgbClr val="3333FF"/>
                </a:solidFill>
                <a:latin typeface="Comic Sans MS" pitchFamily="66" charset="0"/>
                <a:cs typeface="Times New Roman" panose="02020603050405020304" pitchFamily="18" charset="0"/>
              </a:rPr>
              <a:t>        	    </a:t>
            </a:r>
            <a:r>
              <a:rPr lang="en-US" altLang="zh-CN" sz="2000" i="1" dirty="0" err="1">
                <a:solidFill>
                  <a:srgbClr val="3333FF"/>
                </a:solidFill>
                <a:latin typeface="Comic Sans MS" pitchFamily="66" charset="0"/>
                <a:cs typeface="Times New Roman" panose="02020603050405020304" pitchFamily="18" charset="0"/>
              </a:rPr>
              <a:t>branch_name</a:t>
            </a:r>
            <a:r>
              <a:rPr lang="en-US" altLang="zh-CN" sz="2000" i="1" dirty="0">
                <a:solidFill>
                  <a:srgbClr val="3333FF"/>
                </a:solidFill>
                <a:latin typeface="Comic Sans MS" pitchFamily="66" charset="0"/>
                <a:cs typeface="Times New Roman" panose="02020603050405020304" pitchFamily="18" charset="0"/>
              </a:rPr>
              <a:t>=“</a:t>
            </a:r>
            <a:r>
              <a:rPr lang="en-US" altLang="zh-CN" sz="2000" i="1" dirty="0" err="1">
                <a:solidFill>
                  <a:srgbClr val="3333FF"/>
                </a:solidFill>
                <a:latin typeface="Comic Sans MS" pitchFamily="66" charset="0"/>
                <a:cs typeface="Times New Roman" panose="02020603050405020304" pitchFamily="18" charset="0"/>
              </a:rPr>
              <a:t>Perryridge</a:t>
            </a: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and</a:t>
            </a:r>
            <a:br>
              <a:rPr lang="en-US" altLang="zh-CN" sz="2000" i="1" dirty="0">
                <a:solidFill>
                  <a:srgbClr val="3333FF"/>
                </a:solidFill>
                <a:latin typeface="Comic Sans MS" pitchFamily="66" charset="0"/>
                <a:cs typeface="Times New Roman" panose="02020603050405020304" pitchFamily="18" charset="0"/>
              </a:rPr>
            </a:br>
            <a:r>
              <a:rPr lang="en-US" altLang="zh-CN" sz="2000" i="1" dirty="0">
                <a:solidFill>
                  <a:srgbClr val="3333FF"/>
                </a:solidFill>
                <a:latin typeface="Comic Sans MS" pitchFamily="66" charset="0"/>
                <a:cs typeface="Times New Roman" panose="02020603050405020304" pitchFamily="18" charset="0"/>
              </a:rPr>
              <a:t>                (</a:t>
            </a:r>
            <a:r>
              <a:rPr lang="en-US" altLang="zh-CN" sz="2000" i="1" dirty="0" err="1">
                <a:solidFill>
                  <a:srgbClr val="3333FF"/>
                </a:solidFill>
                <a:latin typeface="Comic Sans MS" pitchFamily="66" charset="0"/>
                <a:cs typeface="Times New Roman" panose="02020603050405020304" pitchFamily="18" charset="0"/>
              </a:rPr>
              <a:t>branch_name</a:t>
            </a:r>
            <a:r>
              <a:rPr lang="en-US" altLang="zh-CN" sz="2000" i="1" dirty="0">
                <a:solidFill>
                  <a:srgbClr val="3333FF"/>
                </a:solidFill>
                <a:latin typeface="Comic Sans MS" pitchFamily="66" charset="0"/>
                <a:cs typeface="Times New Roman" panose="02020603050405020304" pitchFamily="18" charset="0"/>
              </a:rPr>
              <a:t>, </a:t>
            </a:r>
            <a:r>
              <a:rPr lang="en-US" altLang="zh-CN" sz="2000" i="1" dirty="0" err="1">
                <a:solidFill>
                  <a:srgbClr val="3333FF"/>
                </a:solidFill>
                <a:latin typeface="Comic Sans MS" pitchFamily="66" charset="0"/>
                <a:cs typeface="Times New Roman" panose="02020603050405020304" pitchFamily="18" charset="0"/>
              </a:rPr>
              <a:t>customer_name</a:t>
            </a: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FF0000"/>
                </a:solidFill>
                <a:latin typeface="Comic Sans MS" pitchFamily="66" charset="0"/>
                <a:cs typeface="Times New Roman" panose="02020603050405020304" pitchFamily="18" charset="0"/>
              </a:rPr>
              <a:t>in</a:t>
            </a:r>
            <a:br>
              <a:rPr lang="en-US" altLang="zh-CN" sz="2000" i="1" dirty="0">
                <a:latin typeface="Comic Sans MS" pitchFamily="66" charset="0"/>
                <a:cs typeface="Times New Roman" panose="02020603050405020304" pitchFamily="18" charset="0"/>
              </a:rPr>
            </a:br>
            <a:r>
              <a:rPr lang="en-US" altLang="zh-CN" sz="2000" i="1" dirty="0">
                <a:latin typeface="Comic Sans MS" pitchFamily="66" charset="0"/>
                <a:cs typeface="Times New Roman" panose="02020603050405020304" pitchFamily="18" charset="0"/>
              </a:rPr>
              <a:t>   	        (</a:t>
            </a:r>
            <a:r>
              <a:rPr lang="en-US" altLang="zh-CN" sz="2000" b="1" i="1" dirty="0">
                <a:solidFill>
                  <a:srgbClr val="FF0000"/>
                </a:solidFill>
                <a:latin typeface="Comic Sans MS" pitchFamily="66" charset="0"/>
                <a:cs typeface="Times New Roman" panose="02020603050405020304" pitchFamily="18" charset="0"/>
              </a:rPr>
              <a:t>select</a:t>
            </a:r>
            <a:r>
              <a:rPr lang="en-US" altLang="zh-CN" sz="2000" i="1" dirty="0">
                <a:solidFill>
                  <a:srgbClr val="FF0000"/>
                </a:solidFill>
                <a:latin typeface="Comic Sans MS" pitchFamily="66" charset="0"/>
                <a:cs typeface="Times New Roman" panose="02020603050405020304" pitchFamily="18" charset="0"/>
              </a:rPr>
              <a:t> </a:t>
            </a:r>
            <a:r>
              <a:rPr lang="en-US" altLang="zh-CN" sz="2000" i="1" dirty="0" err="1">
                <a:solidFill>
                  <a:srgbClr val="FF0000"/>
                </a:solidFill>
                <a:latin typeface="Comic Sans MS" pitchFamily="66" charset="0"/>
                <a:cs typeface="Times New Roman" panose="02020603050405020304" pitchFamily="18" charset="0"/>
              </a:rPr>
              <a:t>branch_name</a:t>
            </a:r>
            <a:r>
              <a:rPr lang="en-US" altLang="zh-CN" sz="2000" i="1" dirty="0">
                <a:solidFill>
                  <a:srgbClr val="FF0000"/>
                </a:solidFill>
                <a:latin typeface="Comic Sans MS" pitchFamily="66" charset="0"/>
                <a:cs typeface="Times New Roman" panose="02020603050405020304" pitchFamily="18" charset="0"/>
              </a:rPr>
              <a:t>, </a:t>
            </a:r>
            <a:r>
              <a:rPr lang="en-US" altLang="zh-CN" sz="2000" i="1" dirty="0" err="1">
                <a:solidFill>
                  <a:srgbClr val="FF0000"/>
                </a:solidFill>
                <a:latin typeface="Comic Sans MS" pitchFamily="66" charset="0"/>
                <a:cs typeface="Times New Roman" panose="02020603050405020304" pitchFamily="18" charset="0"/>
              </a:rPr>
              <a:t>customer_name</a:t>
            </a:r>
            <a:br>
              <a:rPr lang="en-US" altLang="zh-CN" sz="2000" i="1" dirty="0">
                <a:solidFill>
                  <a:srgbClr val="FF0000"/>
                </a:solidFill>
                <a:latin typeface="Comic Sans MS" pitchFamily="66" charset="0"/>
                <a:cs typeface="Times New Roman" panose="02020603050405020304" pitchFamily="18" charset="0"/>
              </a:rPr>
            </a:br>
            <a:r>
              <a:rPr lang="en-US" altLang="zh-CN" sz="2000" i="1" dirty="0">
                <a:solidFill>
                  <a:srgbClr val="FF0000"/>
                </a:solidFill>
                <a:latin typeface="Comic Sans MS" pitchFamily="66" charset="0"/>
                <a:cs typeface="Times New Roman" panose="02020603050405020304" pitchFamily="18" charset="0"/>
              </a:rPr>
              <a:t>	         </a:t>
            </a:r>
            <a:r>
              <a:rPr lang="en-US" altLang="zh-CN" sz="2000" b="1" i="1" dirty="0">
                <a:solidFill>
                  <a:srgbClr val="FF0000"/>
                </a:solidFill>
                <a:latin typeface="Comic Sans MS" pitchFamily="66" charset="0"/>
                <a:cs typeface="Times New Roman" panose="02020603050405020304" pitchFamily="18" charset="0"/>
              </a:rPr>
              <a:t>from</a:t>
            </a:r>
            <a:r>
              <a:rPr lang="en-US" altLang="zh-CN" sz="2000" i="1" dirty="0">
                <a:solidFill>
                  <a:srgbClr val="FF0000"/>
                </a:solidFill>
                <a:latin typeface="Comic Sans MS" pitchFamily="66" charset="0"/>
                <a:cs typeface="Times New Roman" panose="02020603050405020304" pitchFamily="18" charset="0"/>
              </a:rPr>
              <a:t> depositor, account</a:t>
            </a:r>
            <a:br>
              <a:rPr lang="en-US" altLang="zh-CN" sz="2000" i="1" dirty="0">
                <a:solidFill>
                  <a:srgbClr val="FF0000"/>
                </a:solidFill>
                <a:latin typeface="Comic Sans MS" pitchFamily="66" charset="0"/>
                <a:cs typeface="Times New Roman" panose="02020603050405020304" pitchFamily="18" charset="0"/>
              </a:rPr>
            </a:br>
            <a:r>
              <a:rPr lang="en-US" altLang="zh-CN" sz="2000" i="1" dirty="0">
                <a:solidFill>
                  <a:srgbClr val="FF0000"/>
                </a:solidFill>
                <a:latin typeface="Comic Sans MS" pitchFamily="66" charset="0"/>
                <a:cs typeface="Times New Roman" panose="02020603050405020304" pitchFamily="18" charset="0"/>
              </a:rPr>
              <a:t>	         </a:t>
            </a:r>
            <a:r>
              <a:rPr lang="en-US" altLang="zh-CN" sz="2000" b="1" i="1" dirty="0">
                <a:solidFill>
                  <a:srgbClr val="FF0000"/>
                </a:solidFill>
                <a:latin typeface="Comic Sans MS" pitchFamily="66" charset="0"/>
                <a:cs typeface="Times New Roman" panose="02020603050405020304" pitchFamily="18" charset="0"/>
              </a:rPr>
              <a:t>where</a:t>
            </a:r>
            <a:r>
              <a:rPr lang="en-US" altLang="zh-CN" sz="2000" i="1" dirty="0">
                <a:solidFill>
                  <a:srgbClr val="FF0000"/>
                </a:solidFill>
                <a:latin typeface="Comic Sans MS" pitchFamily="66" charset="0"/>
                <a:cs typeface="Times New Roman" panose="02020603050405020304" pitchFamily="18" charset="0"/>
              </a:rPr>
              <a:t> </a:t>
            </a:r>
            <a:r>
              <a:rPr lang="en-US" altLang="zh-CN" sz="2000" i="1" dirty="0" err="1">
                <a:solidFill>
                  <a:srgbClr val="FF0000"/>
                </a:solidFill>
                <a:latin typeface="Comic Sans MS" pitchFamily="66" charset="0"/>
                <a:cs typeface="Times New Roman" panose="02020603050405020304" pitchFamily="18" charset="0"/>
              </a:rPr>
              <a:t>depositor.account_number</a:t>
            </a:r>
            <a:r>
              <a:rPr lang="en-US" altLang="zh-CN" sz="2000" i="1" dirty="0">
                <a:solidFill>
                  <a:srgbClr val="FF0000"/>
                </a:solidFill>
                <a:latin typeface="Comic Sans MS" pitchFamily="66" charset="0"/>
                <a:cs typeface="Times New Roman" panose="02020603050405020304" pitchFamily="18" charset="0"/>
              </a:rPr>
              <a:t> =</a:t>
            </a:r>
            <a:r>
              <a:rPr lang="en-US" altLang="zh-CN" sz="2000" i="1" dirty="0" err="1">
                <a:solidFill>
                  <a:srgbClr val="FF0000"/>
                </a:solidFill>
                <a:latin typeface="Comic Sans MS" pitchFamily="66" charset="0"/>
                <a:cs typeface="Times New Roman" panose="02020603050405020304" pitchFamily="18" charset="0"/>
              </a:rPr>
              <a:t>account.account_number</a:t>
            </a:r>
            <a:r>
              <a:rPr lang="en-US" altLang="zh-CN" sz="2000" i="1" dirty="0">
                <a:latin typeface="Comic Sans MS" pitchFamily="66" charset="0"/>
                <a:cs typeface="Times New Roman" panose="02020603050405020304" pitchFamily="18" charset="0"/>
              </a:rPr>
              <a:t>)</a:t>
            </a:r>
          </a:p>
          <a:p>
            <a:endParaRPr lang="zh-CN" altLang="en-US" sz="2000" dirty="0">
              <a:latin typeface="Comic Sans MS" pitchFamily="66" charset="0"/>
            </a:endParaRPr>
          </a:p>
        </p:txBody>
      </p:sp>
    </p:spTree>
    <p:extLst>
      <p:ext uri="{BB962C8B-B14F-4D97-AF65-F5344CB8AC3E}">
        <p14:creationId xmlns:p14="http://schemas.microsoft.com/office/powerpoint/2010/main" val="1385479846"/>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A89FF7-98D2-4C8D-A424-655EA3619914}"/>
              </a:ext>
            </a:extLst>
          </p:cNvPr>
          <p:cNvSpPr>
            <a:spLocks noGrp="1"/>
          </p:cNvSpPr>
          <p:nvPr>
            <p:ph type="title"/>
          </p:nvPr>
        </p:nvSpPr>
        <p:spPr/>
        <p:txBody>
          <a:bodyPr/>
          <a:lstStyle/>
          <a:p>
            <a:pPr algn="ctr"/>
            <a:r>
              <a:rPr lang="en-US" altLang="zh-CN" dirty="0">
                <a:latin typeface="Comic Sans MS" pitchFamily="66" charset="0"/>
              </a:rPr>
              <a:t>Set Comparison</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B228AB6E-A147-4A8C-9964-49EE1743D16A}"/>
              </a:ext>
            </a:extLst>
          </p:cNvPr>
          <p:cNvSpPr>
            <a:spLocks noGrp="1"/>
          </p:cNvSpPr>
          <p:nvPr>
            <p:ph idx="1"/>
          </p:nvPr>
        </p:nvSpPr>
        <p:spPr>
          <a:xfrm>
            <a:off x="251520" y="710896"/>
            <a:ext cx="8784976" cy="4021094"/>
          </a:xfrm>
        </p:spPr>
        <p:txBody>
          <a:bodyPr/>
          <a:lstStyle/>
          <a:p>
            <a:r>
              <a:rPr lang="en-US" altLang="zh-CN" sz="2000" dirty="0">
                <a:latin typeface="Comic Sans MS" pitchFamily="66" charset="0"/>
              </a:rPr>
              <a:t>Find all branches that have greater assets than some branch located in Brooklyn</a:t>
            </a:r>
          </a:p>
          <a:p>
            <a:pPr marL="0" indent="0">
              <a:buNone/>
            </a:pPr>
            <a:r>
              <a:rPr lang="en-US" altLang="zh-CN" dirty="0">
                <a:latin typeface="Comic Sans MS" pitchFamily="66" charset="0"/>
              </a:rPr>
              <a:t>	</a:t>
            </a:r>
            <a:r>
              <a:rPr lang="en-US" altLang="zh-CN" sz="2000" b="1" i="1" dirty="0">
                <a:solidFill>
                  <a:srgbClr val="3333FF"/>
                </a:solidFill>
                <a:latin typeface="Comic Sans MS" pitchFamily="66" charset="0"/>
                <a:cs typeface="Times New Roman" panose="02020603050405020304" pitchFamily="18" charset="0"/>
              </a:rPr>
              <a:t>select</a:t>
            </a: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distinct</a:t>
            </a:r>
            <a:r>
              <a:rPr lang="en-US" altLang="zh-CN" sz="2000" i="1" dirty="0">
                <a:solidFill>
                  <a:srgbClr val="3333FF"/>
                </a:solidFill>
                <a:latin typeface="Comic Sans MS" pitchFamily="66" charset="0"/>
                <a:cs typeface="Times New Roman" panose="02020603050405020304" pitchFamily="18" charset="0"/>
              </a:rPr>
              <a:t>  </a:t>
            </a:r>
            <a:r>
              <a:rPr lang="en-US" altLang="zh-CN" sz="2000" i="1" dirty="0" err="1">
                <a:solidFill>
                  <a:srgbClr val="3333FF"/>
                </a:solidFill>
                <a:latin typeface="Comic Sans MS" pitchFamily="66" charset="0"/>
                <a:cs typeface="Times New Roman" panose="02020603050405020304" pitchFamily="18" charset="0"/>
              </a:rPr>
              <a:t>T.branch_name</a:t>
            </a:r>
            <a:br>
              <a:rPr lang="en-US" altLang="zh-CN" sz="2000" i="1" dirty="0">
                <a:solidFill>
                  <a:srgbClr val="3333FF"/>
                </a:solidFill>
                <a:latin typeface="Comic Sans MS" pitchFamily="66" charset="0"/>
                <a:cs typeface="Times New Roman" panose="02020603050405020304" pitchFamily="18" charset="0"/>
              </a:rPr>
            </a:b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from</a:t>
            </a:r>
            <a:r>
              <a:rPr lang="en-US" altLang="zh-CN" sz="2000" i="1" dirty="0">
                <a:solidFill>
                  <a:srgbClr val="3333FF"/>
                </a:solidFill>
                <a:latin typeface="Comic Sans MS" pitchFamily="66" charset="0"/>
                <a:cs typeface="Times New Roman" panose="02020603050405020304" pitchFamily="18" charset="0"/>
              </a:rPr>
              <a:t>  </a:t>
            </a:r>
            <a:r>
              <a:rPr lang="en-US" altLang="zh-CN" sz="2000" i="1" dirty="0">
                <a:solidFill>
                  <a:srgbClr val="FF0000"/>
                </a:solidFill>
                <a:latin typeface="Comic Sans MS" pitchFamily="66" charset="0"/>
                <a:cs typeface="Times New Roman" panose="02020603050405020304" pitchFamily="18" charset="0"/>
              </a:rPr>
              <a:t>branch </a:t>
            </a:r>
            <a:r>
              <a:rPr lang="en-US" altLang="zh-CN" sz="2000" b="1" i="1" dirty="0">
                <a:solidFill>
                  <a:srgbClr val="FF0000"/>
                </a:solidFill>
                <a:latin typeface="Comic Sans MS" pitchFamily="66" charset="0"/>
                <a:cs typeface="Times New Roman" panose="02020603050405020304" pitchFamily="18" charset="0"/>
              </a:rPr>
              <a:t>as</a:t>
            </a:r>
            <a:r>
              <a:rPr lang="en-US" altLang="zh-CN" sz="2000" i="1" dirty="0">
                <a:solidFill>
                  <a:srgbClr val="FF0000"/>
                </a:solidFill>
                <a:latin typeface="Comic Sans MS" pitchFamily="66" charset="0"/>
                <a:cs typeface="Times New Roman" panose="02020603050405020304" pitchFamily="18" charset="0"/>
              </a:rPr>
              <a:t> T, branch </a:t>
            </a:r>
            <a:r>
              <a:rPr lang="en-US" altLang="zh-CN" sz="2000" b="1" i="1" dirty="0">
                <a:solidFill>
                  <a:srgbClr val="FF0000"/>
                </a:solidFill>
                <a:latin typeface="Comic Sans MS" pitchFamily="66" charset="0"/>
                <a:cs typeface="Times New Roman" panose="02020603050405020304" pitchFamily="18" charset="0"/>
              </a:rPr>
              <a:t>as</a:t>
            </a:r>
            <a:r>
              <a:rPr lang="en-US" altLang="zh-CN" sz="2000" i="1" dirty="0">
                <a:solidFill>
                  <a:srgbClr val="FF0000"/>
                </a:solidFill>
                <a:latin typeface="Comic Sans MS" pitchFamily="66" charset="0"/>
                <a:cs typeface="Times New Roman" panose="02020603050405020304" pitchFamily="18" charset="0"/>
              </a:rPr>
              <a:t> S</a:t>
            </a:r>
            <a:br>
              <a:rPr lang="en-US" altLang="zh-CN" sz="2000" i="1" dirty="0">
                <a:solidFill>
                  <a:srgbClr val="FF0000"/>
                </a:solidFill>
                <a:latin typeface="Comic Sans MS" pitchFamily="66" charset="0"/>
                <a:cs typeface="Times New Roman" panose="02020603050405020304" pitchFamily="18" charset="0"/>
              </a:rPr>
            </a:b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where</a:t>
            </a:r>
            <a:r>
              <a:rPr lang="en-US" altLang="zh-CN" sz="2000" i="1" dirty="0">
                <a:solidFill>
                  <a:srgbClr val="3333FF"/>
                </a:solidFill>
                <a:latin typeface="Comic Sans MS" pitchFamily="66" charset="0"/>
                <a:cs typeface="Times New Roman" panose="02020603050405020304" pitchFamily="18" charset="0"/>
              </a:rPr>
              <a:t> </a:t>
            </a:r>
            <a:r>
              <a:rPr lang="en-US" altLang="zh-CN" sz="2000" i="1" dirty="0" err="1">
                <a:solidFill>
                  <a:srgbClr val="FF0000"/>
                </a:solidFill>
                <a:latin typeface="Comic Sans MS" pitchFamily="66" charset="0"/>
                <a:cs typeface="Times New Roman" panose="02020603050405020304" pitchFamily="18" charset="0"/>
              </a:rPr>
              <a:t>T.assets</a:t>
            </a:r>
            <a:r>
              <a:rPr lang="en-US" altLang="zh-CN" sz="2000" i="1" dirty="0">
                <a:solidFill>
                  <a:srgbClr val="FF0000"/>
                </a:solidFill>
                <a:latin typeface="Comic Sans MS" pitchFamily="66" charset="0"/>
                <a:cs typeface="Times New Roman" panose="02020603050405020304" pitchFamily="18" charset="0"/>
              </a:rPr>
              <a:t> &gt; </a:t>
            </a:r>
            <a:r>
              <a:rPr lang="en-US" altLang="zh-CN" sz="2000" i="1" dirty="0" err="1">
                <a:solidFill>
                  <a:srgbClr val="FF0000"/>
                </a:solidFill>
                <a:latin typeface="Comic Sans MS" pitchFamily="66" charset="0"/>
                <a:cs typeface="Times New Roman" panose="02020603050405020304" pitchFamily="18" charset="0"/>
              </a:rPr>
              <a:t>S.assets</a:t>
            </a:r>
            <a:r>
              <a:rPr lang="en-US" altLang="zh-CN" sz="2000" i="1" dirty="0">
                <a:solidFill>
                  <a:srgbClr val="FF0000"/>
                </a:solidFill>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and</a:t>
            </a:r>
            <a:r>
              <a:rPr lang="en-US" altLang="zh-CN" sz="2000" i="1" dirty="0">
                <a:solidFill>
                  <a:srgbClr val="3333FF"/>
                </a:solidFill>
                <a:latin typeface="Comic Sans MS" pitchFamily="66" charset="0"/>
                <a:cs typeface="Times New Roman" panose="02020603050405020304" pitchFamily="18" charset="0"/>
              </a:rPr>
              <a:t> </a:t>
            </a:r>
            <a:r>
              <a:rPr lang="en-US" altLang="zh-CN" sz="2000" i="1" dirty="0" err="1">
                <a:solidFill>
                  <a:srgbClr val="3333FF"/>
                </a:solidFill>
                <a:latin typeface="Comic Sans MS" pitchFamily="66" charset="0"/>
                <a:cs typeface="Times New Roman" panose="02020603050405020304" pitchFamily="18" charset="0"/>
              </a:rPr>
              <a:t>S.branch_city</a:t>
            </a:r>
            <a:r>
              <a:rPr lang="en-US" altLang="zh-CN" sz="2000" i="1" dirty="0">
                <a:solidFill>
                  <a:srgbClr val="3333FF"/>
                </a:solidFill>
                <a:latin typeface="Comic Sans MS" pitchFamily="66" charset="0"/>
                <a:cs typeface="Times New Roman" panose="02020603050405020304" pitchFamily="18" charset="0"/>
              </a:rPr>
              <a:t> = ‘Brooklyn’</a:t>
            </a:r>
          </a:p>
          <a:p>
            <a:r>
              <a:rPr lang="en-US" altLang="zh-CN" sz="2000" dirty="0">
                <a:latin typeface="Comic Sans MS" pitchFamily="66" charset="0"/>
              </a:rPr>
              <a:t>Same query using </a:t>
            </a:r>
            <a:r>
              <a:rPr lang="en-US" altLang="zh-CN" sz="2000" b="1" dirty="0">
                <a:solidFill>
                  <a:srgbClr val="FF0000"/>
                </a:solidFill>
                <a:latin typeface="Comic Sans MS" pitchFamily="66" charset="0"/>
              </a:rPr>
              <a:t>&gt;some</a:t>
            </a:r>
            <a:r>
              <a:rPr lang="en-US" altLang="zh-CN" sz="2000" dirty="0">
                <a:solidFill>
                  <a:srgbClr val="C00000"/>
                </a:solidFill>
                <a:latin typeface="Comic Sans MS" pitchFamily="66" charset="0"/>
              </a:rPr>
              <a:t> </a:t>
            </a:r>
            <a:r>
              <a:rPr lang="en-US" altLang="zh-CN" sz="2000" dirty="0">
                <a:latin typeface="Comic Sans MS" pitchFamily="66" charset="0"/>
              </a:rPr>
              <a:t>clause</a:t>
            </a:r>
          </a:p>
          <a:p>
            <a:pPr marL="0" indent="0">
              <a:spcBef>
                <a:spcPts val="0"/>
              </a:spcBef>
              <a:buNone/>
            </a:pPr>
            <a:r>
              <a:rPr lang="en-US" altLang="zh-CN" dirty="0">
                <a:latin typeface="Comic Sans MS" pitchFamily="66" charset="0"/>
              </a:rPr>
              <a:t>	</a:t>
            </a:r>
            <a:r>
              <a:rPr lang="en-US" altLang="zh-CN" sz="2000" b="1" i="1" dirty="0">
                <a:solidFill>
                  <a:srgbClr val="3333FF"/>
                </a:solidFill>
                <a:latin typeface="Comic Sans MS" pitchFamily="66" charset="0"/>
                <a:cs typeface="Times New Roman" panose="02020603050405020304" pitchFamily="18" charset="0"/>
              </a:rPr>
              <a:t>select</a:t>
            </a:r>
            <a:r>
              <a:rPr lang="en-US" altLang="zh-CN" sz="2000" i="1" dirty="0">
                <a:solidFill>
                  <a:srgbClr val="3333FF"/>
                </a:solidFill>
                <a:latin typeface="Comic Sans MS" pitchFamily="66" charset="0"/>
                <a:cs typeface="Times New Roman" panose="02020603050405020304" pitchFamily="18" charset="0"/>
              </a:rPr>
              <a:t> </a:t>
            </a:r>
            <a:r>
              <a:rPr lang="en-US" altLang="zh-CN" sz="2000" i="1" dirty="0" err="1">
                <a:solidFill>
                  <a:srgbClr val="3333FF"/>
                </a:solidFill>
                <a:latin typeface="Comic Sans MS" pitchFamily="66" charset="0"/>
                <a:cs typeface="Times New Roman" panose="02020603050405020304" pitchFamily="18" charset="0"/>
              </a:rPr>
              <a:t>branch_name</a:t>
            </a:r>
            <a:br>
              <a:rPr lang="en-US" altLang="zh-CN" sz="2000" i="1" dirty="0">
                <a:solidFill>
                  <a:srgbClr val="3333FF"/>
                </a:solidFill>
                <a:latin typeface="Comic Sans MS" pitchFamily="66" charset="0"/>
                <a:cs typeface="Times New Roman" panose="02020603050405020304" pitchFamily="18" charset="0"/>
              </a:rPr>
            </a:b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from</a:t>
            </a:r>
            <a:r>
              <a:rPr lang="en-US" altLang="zh-CN" sz="2000" i="1" dirty="0">
                <a:solidFill>
                  <a:srgbClr val="3333FF"/>
                </a:solidFill>
                <a:latin typeface="Comic Sans MS" pitchFamily="66" charset="0"/>
                <a:cs typeface="Times New Roman" panose="02020603050405020304" pitchFamily="18" charset="0"/>
              </a:rPr>
              <a:t>  branch</a:t>
            </a:r>
            <a:br>
              <a:rPr lang="en-US" altLang="zh-CN" sz="2000" i="1" dirty="0">
                <a:solidFill>
                  <a:srgbClr val="3333FF"/>
                </a:solidFill>
                <a:latin typeface="Comic Sans MS" pitchFamily="66" charset="0"/>
                <a:cs typeface="Times New Roman" panose="02020603050405020304" pitchFamily="18" charset="0"/>
              </a:rPr>
            </a:b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where</a:t>
            </a:r>
            <a:r>
              <a:rPr lang="en-US" altLang="zh-CN" sz="2000" i="1" dirty="0">
                <a:solidFill>
                  <a:srgbClr val="3333FF"/>
                </a:solidFill>
                <a:latin typeface="Comic Sans MS" pitchFamily="66" charset="0"/>
                <a:cs typeface="Times New Roman" panose="02020603050405020304" pitchFamily="18" charset="0"/>
              </a:rPr>
              <a:t> assets </a:t>
            </a:r>
            <a:r>
              <a:rPr lang="en-US" altLang="zh-CN" sz="2000" i="1" dirty="0">
                <a:solidFill>
                  <a:srgbClr val="FF0000"/>
                </a:solidFill>
                <a:latin typeface="Comic Sans MS" pitchFamily="66" charset="0"/>
                <a:cs typeface="Times New Roman" panose="02020603050405020304" pitchFamily="18" charset="0"/>
              </a:rPr>
              <a:t>&gt; </a:t>
            </a:r>
            <a:r>
              <a:rPr lang="en-US" altLang="zh-CN" sz="2000" b="1" i="1" dirty="0">
                <a:solidFill>
                  <a:srgbClr val="FF0000"/>
                </a:solidFill>
                <a:latin typeface="Comic Sans MS" pitchFamily="66" charset="0"/>
                <a:cs typeface="Times New Roman" panose="02020603050405020304" pitchFamily="18" charset="0"/>
              </a:rPr>
              <a:t>some</a:t>
            </a:r>
            <a:br>
              <a:rPr lang="en-US" altLang="zh-CN" sz="2000" i="1" dirty="0">
                <a:solidFill>
                  <a:srgbClr val="FF0000"/>
                </a:solidFill>
                <a:latin typeface="Comic Sans MS" pitchFamily="66" charset="0"/>
                <a:cs typeface="Times New Roman" panose="02020603050405020304" pitchFamily="18" charset="0"/>
              </a:rPr>
            </a:br>
            <a:r>
              <a:rPr lang="en-US" altLang="zh-CN" sz="2000" i="1" dirty="0">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select</a:t>
            </a:r>
            <a:r>
              <a:rPr lang="en-US" altLang="zh-CN" sz="2000" i="1" dirty="0">
                <a:solidFill>
                  <a:srgbClr val="3333FF"/>
                </a:solidFill>
                <a:latin typeface="Comic Sans MS" pitchFamily="66" charset="0"/>
                <a:cs typeface="Times New Roman" panose="02020603050405020304" pitchFamily="18" charset="0"/>
              </a:rPr>
              <a:t> assets</a:t>
            </a:r>
            <a:br>
              <a:rPr lang="en-US" altLang="zh-CN" sz="2000" i="1" dirty="0">
                <a:solidFill>
                  <a:srgbClr val="3333FF"/>
                </a:solidFill>
                <a:latin typeface="Comic Sans MS" pitchFamily="66" charset="0"/>
                <a:cs typeface="Times New Roman" panose="02020603050405020304" pitchFamily="18" charset="0"/>
              </a:rPr>
            </a:b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from</a:t>
            </a:r>
            <a:r>
              <a:rPr lang="en-US" altLang="zh-CN" sz="2000" i="1" dirty="0">
                <a:solidFill>
                  <a:srgbClr val="3333FF"/>
                </a:solidFill>
                <a:latin typeface="Comic Sans MS" pitchFamily="66" charset="0"/>
                <a:cs typeface="Times New Roman" panose="02020603050405020304" pitchFamily="18" charset="0"/>
              </a:rPr>
              <a:t> branch</a:t>
            </a:r>
            <a:br>
              <a:rPr lang="en-US" altLang="zh-CN" sz="2000" i="1" dirty="0">
                <a:solidFill>
                  <a:srgbClr val="3333FF"/>
                </a:solidFill>
                <a:latin typeface="Comic Sans MS" pitchFamily="66" charset="0"/>
                <a:cs typeface="Times New Roman" panose="02020603050405020304" pitchFamily="18" charset="0"/>
              </a:rPr>
            </a:b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where</a:t>
            </a:r>
            <a:r>
              <a:rPr lang="en-US" altLang="zh-CN" sz="2000" i="1" dirty="0">
                <a:solidFill>
                  <a:srgbClr val="3333FF"/>
                </a:solidFill>
                <a:latin typeface="Comic Sans MS" pitchFamily="66" charset="0"/>
                <a:cs typeface="Times New Roman" panose="02020603050405020304" pitchFamily="18" charset="0"/>
              </a:rPr>
              <a:t> </a:t>
            </a:r>
            <a:r>
              <a:rPr lang="en-US" altLang="zh-CN" sz="2000" i="1" dirty="0" err="1">
                <a:solidFill>
                  <a:srgbClr val="3333FF"/>
                </a:solidFill>
                <a:latin typeface="Comic Sans MS" pitchFamily="66" charset="0"/>
                <a:cs typeface="Times New Roman" panose="02020603050405020304" pitchFamily="18" charset="0"/>
              </a:rPr>
              <a:t>branch_city</a:t>
            </a:r>
            <a:r>
              <a:rPr lang="en-US" altLang="zh-CN" sz="2000" i="1" dirty="0">
                <a:solidFill>
                  <a:srgbClr val="3333FF"/>
                </a:solidFill>
                <a:latin typeface="Comic Sans MS" pitchFamily="66" charset="0"/>
                <a:cs typeface="Times New Roman" panose="02020603050405020304" pitchFamily="18" charset="0"/>
              </a:rPr>
              <a:t> = ‘Brooklyn’</a:t>
            </a:r>
            <a:r>
              <a:rPr lang="en-US" altLang="zh-CN" sz="2000" i="1" dirty="0">
                <a:latin typeface="Comic Sans MS" pitchFamily="66" charset="0"/>
                <a:cs typeface="Times New Roman" panose="02020603050405020304" pitchFamily="18" charset="0"/>
              </a:rPr>
              <a:t>)</a:t>
            </a:r>
          </a:p>
          <a:p>
            <a:endParaRPr lang="zh-CN" altLang="en-US" dirty="0">
              <a:latin typeface="Comic Sans MS" pitchFamily="66" charset="0"/>
            </a:endParaRPr>
          </a:p>
        </p:txBody>
      </p:sp>
    </p:spTree>
    <p:extLst>
      <p:ext uri="{BB962C8B-B14F-4D97-AF65-F5344CB8AC3E}">
        <p14:creationId xmlns:p14="http://schemas.microsoft.com/office/powerpoint/2010/main" val="1601310380"/>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B95705-4467-4724-8119-72C6AC9B27D3}"/>
              </a:ext>
            </a:extLst>
          </p:cNvPr>
          <p:cNvSpPr>
            <a:spLocks noGrp="1"/>
          </p:cNvSpPr>
          <p:nvPr>
            <p:ph type="title"/>
          </p:nvPr>
        </p:nvSpPr>
        <p:spPr/>
        <p:txBody>
          <a:bodyPr/>
          <a:lstStyle/>
          <a:p>
            <a:pPr algn="ctr"/>
            <a:r>
              <a:rPr lang="en-US" altLang="zh-CN" dirty="0">
                <a:latin typeface="Comic Sans MS" pitchFamily="66" charset="0"/>
              </a:rPr>
              <a:t>Definition of Some Clause</a:t>
            </a:r>
            <a:endParaRPr lang="zh-CN" altLang="en-US" dirty="0">
              <a:latin typeface="Comic Sans MS" pitchFamily="66"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4A1F4AC-379A-4BAF-915E-7BD4B1CB93CF}"/>
                  </a:ext>
                </a:extLst>
              </p:cNvPr>
              <p:cNvSpPr>
                <a:spLocks noGrp="1"/>
              </p:cNvSpPr>
              <p:nvPr>
                <p:ph idx="1"/>
              </p:nvPr>
            </p:nvSpPr>
            <p:spPr/>
            <p:txBody>
              <a:bodyPr/>
              <a:lstStyle/>
              <a:p>
                <a14:m>
                  <m:oMath xmlns:m="http://schemas.openxmlformats.org/officeDocument/2006/math">
                    <m:r>
                      <a:rPr lang="en-US" altLang="zh-CN" sz="2000" b="1" i="1" smtClean="0">
                        <a:solidFill>
                          <a:srgbClr val="FF0000"/>
                        </a:solidFill>
                        <a:latin typeface="Cambria Math" panose="02040503050406030204" pitchFamily="18" charset="0"/>
                      </a:rPr>
                      <m:t>𝑭</m:t>
                    </m:r>
                    <m:r>
                      <a:rPr lang="en-US" altLang="zh-CN" sz="2000" b="1" i="1" smtClean="0">
                        <a:solidFill>
                          <a:srgbClr val="FF0000"/>
                        </a:solidFill>
                        <a:latin typeface="Cambria Math" panose="02040503050406030204" pitchFamily="18" charset="0"/>
                      </a:rPr>
                      <m:t>&lt;</m:t>
                    </m:r>
                    <m:r>
                      <a:rPr lang="en-US" altLang="zh-CN" sz="2000" b="1" i="1" smtClean="0">
                        <a:solidFill>
                          <a:srgbClr val="FF0000"/>
                        </a:solidFill>
                        <a:latin typeface="Cambria Math" panose="02040503050406030204" pitchFamily="18" charset="0"/>
                      </a:rPr>
                      <m:t>𝒄𝒐𝒎𝒑</m:t>
                    </m:r>
                    <m:r>
                      <a:rPr lang="en-US" altLang="zh-CN" sz="2000" b="1" i="1" smtClean="0">
                        <a:solidFill>
                          <a:srgbClr val="FF0000"/>
                        </a:solidFill>
                        <a:latin typeface="Cambria Math" panose="02040503050406030204" pitchFamily="18" charset="0"/>
                      </a:rPr>
                      <m:t>&gt;</m:t>
                    </m:r>
                    <m:r>
                      <a:rPr lang="en-US" altLang="zh-CN" sz="2000" b="1" i="0" smtClean="0">
                        <a:solidFill>
                          <a:srgbClr val="FF0000"/>
                        </a:solidFill>
                        <a:latin typeface="Cambria Math" panose="02040503050406030204" pitchFamily="18" charset="0"/>
                      </a:rPr>
                      <m:t>𝐬𝐨𝐦𝐞</m:t>
                    </m:r>
                    <m:r>
                      <a:rPr lang="en-US" altLang="zh-CN" sz="2000" b="1" i="0" smtClean="0">
                        <a:solidFill>
                          <a:srgbClr val="FF0000"/>
                        </a:solidFill>
                        <a:latin typeface="Cambria Math" panose="02040503050406030204" pitchFamily="18" charset="0"/>
                      </a:rPr>
                      <m:t> </m:t>
                    </m:r>
                    <m:r>
                      <a:rPr lang="en-US" altLang="zh-CN" sz="2000" b="1" i="1" smtClean="0">
                        <a:solidFill>
                          <a:srgbClr val="FF0000"/>
                        </a:solidFill>
                        <a:latin typeface="Cambria Math" panose="02040503050406030204" pitchFamily="18" charset="0"/>
                      </a:rPr>
                      <m:t>𝒓</m:t>
                    </m:r>
                    <m:r>
                      <a:rPr lang="en-US" altLang="zh-CN" sz="2000" b="1" i="1" smtClean="0">
                        <a:solidFill>
                          <a:srgbClr val="FF0000"/>
                        </a:solidFill>
                        <a:latin typeface="Cambria Math" panose="02040503050406030204" pitchFamily="18" charset="0"/>
                        <a:ea typeface="Cambria Math" panose="02040503050406030204" pitchFamily="18" charset="0"/>
                      </a:rPr>
                      <m:t>⇔∃ </m:t>
                    </m:r>
                    <m:r>
                      <a:rPr lang="en-US" altLang="zh-CN" sz="2000" b="1" i="1" smtClean="0">
                        <a:solidFill>
                          <a:srgbClr val="FF0000"/>
                        </a:solidFill>
                        <a:latin typeface="Cambria Math" panose="02040503050406030204" pitchFamily="18" charset="0"/>
                        <a:ea typeface="Cambria Math" panose="02040503050406030204" pitchFamily="18" charset="0"/>
                      </a:rPr>
                      <m:t>𝒕</m:t>
                    </m:r>
                    <m:r>
                      <a:rPr lang="en-US" altLang="zh-CN" sz="2000" b="1" i="1" smtClean="0">
                        <a:solidFill>
                          <a:srgbClr val="FF0000"/>
                        </a:solidFill>
                        <a:latin typeface="Cambria Math" panose="02040503050406030204" pitchFamily="18" charset="0"/>
                        <a:ea typeface="Cambria Math" panose="02040503050406030204" pitchFamily="18" charset="0"/>
                      </a:rPr>
                      <m:t>∈</m:t>
                    </m:r>
                    <m:r>
                      <a:rPr lang="en-US" altLang="zh-CN" sz="2000" b="1" i="1" smtClean="0">
                        <a:solidFill>
                          <a:srgbClr val="FF0000"/>
                        </a:solidFill>
                        <a:latin typeface="Cambria Math" panose="02040503050406030204" pitchFamily="18" charset="0"/>
                        <a:ea typeface="Cambria Math" panose="02040503050406030204" pitchFamily="18" charset="0"/>
                      </a:rPr>
                      <m:t>𝒓</m:t>
                    </m:r>
                  </m:oMath>
                </a14:m>
                <a:r>
                  <a:rPr lang="en-US" altLang="zh-CN" sz="2000" b="1" dirty="0">
                    <a:solidFill>
                      <a:srgbClr val="FF0000"/>
                    </a:solidFill>
                    <a:latin typeface="Comic Sans MS" pitchFamily="66" charset="0"/>
                  </a:rPr>
                  <a:t> such that (</a:t>
                </a:r>
                <a14:m>
                  <m:oMath xmlns:m="http://schemas.openxmlformats.org/officeDocument/2006/math">
                    <m:r>
                      <a:rPr lang="en-US" altLang="zh-CN" sz="2000" b="1" i="1">
                        <a:solidFill>
                          <a:srgbClr val="FF0000"/>
                        </a:solidFill>
                        <a:latin typeface="Cambria Math" panose="02040503050406030204" pitchFamily="18" charset="0"/>
                      </a:rPr>
                      <m:t>𝑭</m:t>
                    </m:r>
                    <m:r>
                      <a:rPr lang="en-US" altLang="zh-CN" sz="2000" b="1" i="1">
                        <a:solidFill>
                          <a:srgbClr val="FF0000"/>
                        </a:solidFill>
                        <a:latin typeface="Cambria Math" panose="02040503050406030204" pitchFamily="18" charset="0"/>
                      </a:rPr>
                      <m:t>&lt;</m:t>
                    </m:r>
                    <m:r>
                      <a:rPr lang="en-US" altLang="zh-CN" sz="2000" b="1" i="1">
                        <a:solidFill>
                          <a:srgbClr val="FF0000"/>
                        </a:solidFill>
                        <a:latin typeface="Cambria Math" panose="02040503050406030204" pitchFamily="18" charset="0"/>
                      </a:rPr>
                      <m:t>𝒄𝒐𝒎𝒑</m:t>
                    </m:r>
                    <m:r>
                      <a:rPr lang="en-US" altLang="zh-CN" sz="2000" b="1" i="1">
                        <a:solidFill>
                          <a:srgbClr val="FF0000"/>
                        </a:solidFill>
                        <a:latin typeface="Cambria Math" panose="02040503050406030204" pitchFamily="18" charset="0"/>
                      </a:rPr>
                      <m:t>&gt;</m:t>
                    </m:r>
                    <m:r>
                      <a:rPr lang="en-US" altLang="zh-CN" sz="2000" b="1" i="1" smtClean="0">
                        <a:solidFill>
                          <a:srgbClr val="FF0000"/>
                        </a:solidFill>
                        <a:latin typeface="Cambria Math" panose="02040503050406030204" pitchFamily="18" charset="0"/>
                      </a:rPr>
                      <m:t>𝒕</m:t>
                    </m:r>
                  </m:oMath>
                </a14:m>
                <a:r>
                  <a:rPr lang="en-US" altLang="zh-CN" sz="2000" b="1" dirty="0">
                    <a:solidFill>
                      <a:srgbClr val="FF0000"/>
                    </a:solidFill>
                    <a:latin typeface="Comic Sans MS" pitchFamily="66" charset="0"/>
                  </a:rPr>
                  <a:t>), </a:t>
                </a:r>
                <a:r>
                  <a:rPr lang="en-US" altLang="zh-CN" sz="2000" dirty="0">
                    <a:latin typeface="Comic Sans MS" pitchFamily="66" charset="0"/>
                  </a:rPr>
                  <a:t>where &lt;comp&gt; can be: </a:t>
                </a:r>
                <a14:m>
                  <m:oMath xmlns:m="http://schemas.openxmlformats.org/officeDocument/2006/math">
                    <m:r>
                      <a:rPr lang="en-US" altLang="zh-CN" sz="2000" b="1" i="1" smtClean="0">
                        <a:solidFill>
                          <a:srgbClr val="3333FF"/>
                        </a:solidFill>
                        <a:latin typeface="Cambria Math" panose="02040503050406030204" pitchFamily="18" charset="0"/>
                      </a:rPr>
                      <m:t>&lt;,</m:t>
                    </m:r>
                    <m:r>
                      <a:rPr lang="en-US" altLang="zh-CN" sz="2000" b="1" i="1" smtClean="0">
                        <a:solidFill>
                          <a:srgbClr val="3333FF"/>
                        </a:solidFill>
                        <a:latin typeface="Cambria Math" panose="02040503050406030204" pitchFamily="18" charset="0"/>
                        <a:ea typeface="Cambria Math" panose="02040503050406030204" pitchFamily="18" charset="0"/>
                      </a:rPr>
                      <m:t>≤,&gt;,≥,=,≠</m:t>
                    </m:r>
                  </m:oMath>
                </a14:m>
                <a:endParaRPr lang="zh-CN" altLang="en-US" sz="2000" b="1" dirty="0">
                  <a:solidFill>
                    <a:srgbClr val="3333FF"/>
                  </a:solidFill>
                  <a:latin typeface="Comic Sans MS" pitchFamily="66" charset="0"/>
                </a:endParaRPr>
              </a:p>
            </p:txBody>
          </p:sp>
        </mc:Choice>
        <mc:Fallback xmlns="">
          <p:sp>
            <p:nvSpPr>
              <p:cNvPr id="3" name="内容占位符 2">
                <a:extLst>
                  <a:ext uri="{FF2B5EF4-FFF2-40B4-BE49-F238E27FC236}">
                    <a16:creationId xmlns:a16="http://schemas.microsoft.com/office/drawing/2014/main" xmlns="" xmlns:a14="http://schemas.microsoft.com/office/drawing/2010/main" id="{D4A1F4AC-379A-4BAF-915E-7BD4B1CB93CF}"/>
                  </a:ext>
                </a:extLst>
              </p:cNvPr>
              <p:cNvSpPr>
                <a:spLocks noGrp="1" noRot="1" noChangeAspect="1" noMove="1" noResize="1" noEditPoints="1" noAdjustHandles="1" noChangeArrowheads="1" noChangeShapeType="1" noTextEdit="1"/>
              </p:cNvSpPr>
              <p:nvPr>
                <p:ph idx="1"/>
              </p:nvPr>
            </p:nvSpPr>
            <p:spPr>
              <a:blipFill rotWithShape="1">
                <a:blip r:embed="rId2"/>
                <a:stretch>
                  <a:fillRect l="-640" t="-801"/>
                </a:stretch>
              </a:blipFill>
            </p:spPr>
            <p:txBody>
              <a:bodyPr/>
              <a:lstStyle/>
              <a:p>
                <a:r>
                  <a:rPr lang="zh-CN" altLang="en-US">
                    <a:noFill/>
                  </a:rPr>
                  <a:t> </a:t>
                </a:r>
              </a:p>
            </p:txBody>
          </p:sp>
        </mc:Fallback>
      </mc:AlternateContent>
      <p:grpSp>
        <p:nvGrpSpPr>
          <p:cNvPr id="5" name="Group 30">
            <a:extLst>
              <a:ext uri="{FF2B5EF4-FFF2-40B4-BE49-F238E27FC236}">
                <a16:creationId xmlns:a16="http://schemas.microsoft.com/office/drawing/2014/main" id="{92AA315B-C180-4A6D-B82C-267739D175B9}"/>
              </a:ext>
            </a:extLst>
          </p:cNvPr>
          <p:cNvGrpSpPr>
            <a:grpSpLocks/>
          </p:cNvGrpSpPr>
          <p:nvPr/>
        </p:nvGrpSpPr>
        <p:grpSpPr bwMode="auto">
          <a:xfrm>
            <a:off x="713286" y="1699642"/>
            <a:ext cx="5717382" cy="800100"/>
            <a:chOff x="580" y="1689"/>
            <a:chExt cx="4802" cy="672"/>
          </a:xfrm>
        </p:grpSpPr>
        <p:grpSp>
          <p:nvGrpSpPr>
            <p:cNvPr id="6" name="Group 5">
              <a:extLst>
                <a:ext uri="{FF2B5EF4-FFF2-40B4-BE49-F238E27FC236}">
                  <a16:creationId xmlns:a16="http://schemas.microsoft.com/office/drawing/2014/main" id="{FB2CEBE0-7806-41A5-85D9-B6733E1B8BE2}"/>
                </a:ext>
              </a:extLst>
            </p:cNvPr>
            <p:cNvGrpSpPr>
              <a:grpSpLocks/>
            </p:cNvGrpSpPr>
            <p:nvPr/>
          </p:nvGrpSpPr>
          <p:grpSpPr bwMode="auto">
            <a:xfrm>
              <a:off x="1344" y="1689"/>
              <a:ext cx="288" cy="672"/>
              <a:chOff x="2448" y="1296"/>
              <a:chExt cx="288" cy="960"/>
            </a:xfrm>
          </p:grpSpPr>
          <p:sp>
            <p:nvSpPr>
              <p:cNvPr id="10" name="Rectangle 6">
                <a:extLst>
                  <a:ext uri="{FF2B5EF4-FFF2-40B4-BE49-F238E27FC236}">
                    <a16:creationId xmlns:a16="http://schemas.microsoft.com/office/drawing/2014/main" id="{3E3CDFCA-926A-44E4-8D28-D685CC2FA836}"/>
                  </a:ext>
                </a:extLst>
              </p:cNvPr>
              <p:cNvSpPr>
                <a:spLocks noChangeArrowheads="1"/>
              </p:cNvSpPr>
              <p:nvPr/>
            </p:nvSpPr>
            <p:spPr bwMode="auto">
              <a:xfrm>
                <a:off x="2448" y="1296"/>
                <a:ext cx="288" cy="336"/>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8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0</a:t>
                </a:r>
              </a:p>
            </p:txBody>
          </p:sp>
          <p:sp>
            <p:nvSpPr>
              <p:cNvPr id="11" name="Rectangle 7">
                <a:extLst>
                  <a:ext uri="{FF2B5EF4-FFF2-40B4-BE49-F238E27FC236}">
                    <a16:creationId xmlns:a16="http://schemas.microsoft.com/office/drawing/2014/main" id="{420E60C3-718D-4E89-8817-0DB7DE02BCA8}"/>
                  </a:ext>
                </a:extLst>
              </p:cNvPr>
              <p:cNvSpPr>
                <a:spLocks noChangeArrowheads="1"/>
              </p:cNvSpPr>
              <p:nvPr/>
            </p:nvSpPr>
            <p:spPr bwMode="auto">
              <a:xfrm>
                <a:off x="2448" y="1584"/>
                <a:ext cx="288" cy="336"/>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80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5</a:t>
                </a:r>
              </a:p>
            </p:txBody>
          </p:sp>
          <p:sp>
            <p:nvSpPr>
              <p:cNvPr id="12" name="Rectangle 8">
                <a:extLst>
                  <a:ext uri="{FF2B5EF4-FFF2-40B4-BE49-F238E27FC236}">
                    <a16:creationId xmlns:a16="http://schemas.microsoft.com/office/drawing/2014/main" id="{C0974CEA-563C-4E5C-9261-F0287C4833A1}"/>
                  </a:ext>
                </a:extLst>
              </p:cNvPr>
              <p:cNvSpPr>
                <a:spLocks noChangeArrowheads="1"/>
              </p:cNvSpPr>
              <p:nvPr/>
            </p:nvSpPr>
            <p:spPr bwMode="auto">
              <a:xfrm>
                <a:off x="2448" y="1920"/>
                <a:ext cx="288" cy="336"/>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8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6</a:t>
                </a:r>
              </a:p>
            </p:txBody>
          </p:sp>
        </p:grpSp>
        <p:sp>
          <p:nvSpPr>
            <p:cNvPr id="7" name="Text Box 9">
              <a:extLst>
                <a:ext uri="{FF2B5EF4-FFF2-40B4-BE49-F238E27FC236}">
                  <a16:creationId xmlns:a16="http://schemas.microsoft.com/office/drawing/2014/main" id="{12AFA0FB-4C6C-47D8-9F88-E1D79C028525}"/>
                </a:ext>
              </a:extLst>
            </p:cNvPr>
            <p:cNvSpPr txBox="1">
              <a:spLocks noChangeArrowheads="1"/>
            </p:cNvSpPr>
            <p:nvPr/>
          </p:nvSpPr>
          <p:spPr bwMode="auto">
            <a:xfrm>
              <a:off x="580" y="1874"/>
              <a:ext cx="84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00000"/>
                </a:lnSpc>
                <a:spcBef>
                  <a:spcPct val="50000"/>
                </a:spcBef>
                <a:spcAft>
                  <a:spcPts val="0"/>
                </a:spcAft>
                <a:buClrTx/>
                <a:buSzTx/>
                <a:buFont typeface="Wingdings" panose="05000000000000000000" pitchFamily="2" charset="2"/>
                <a:buNone/>
                <a:tabLst/>
                <a:defRPr/>
              </a:pPr>
              <a:r>
                <a:rPr kumimoji="0" lang="en-US" altLang="zh-CN" sz="135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(5&lt; some</a:t>
              </a:r>
            </a:p>
          </p:txBody>
        </p:sp>
        <p:sp>
          <p:nvSpPr>
            <p:cNvPr id="8" name="Text Box 10">
              <a:extLst>
                <a:ext uri="{FF2B5EF4-FFF2-40B4-BE49-F238E27FC236}">
                  <a16:creationId xmlns:a16="http://schemas.microsoft.com/office/drawing/2014/main" id="{AF13F761-9851-4DC0-91B5-F7F7405C3EC3}"/>
                </a:ext>
              </a:extLst>
            </p:cNvPr>
            <p:cNvSpPr txBox="1">
              <a:spLocks noChangeArrowheads="1"/>
            </p:cNvSpPr>
            <p:nvPr/>
          </p:nvSpPr>
          <p:spPr bwMode="auto">
            <a:xfrm>
              <a:off x="1680" y="1881"/>
              <a:ext cx="83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00000"/>
                </a:lnSpc>
                <a:spcBef>
                  <a:spcPct val="50000"/>
                </a:spcBef>
                <a:spcAft>
                  <a:spcPts val="0"/>
                </a:spcAft>
                <a:buClrTx/>
                <a:buSzTx/>
                <a:buFont typeface="Wingdings" panose="05000000000000000000" pitchFamily="2" charset="2"/>
                <a:buNone/>
                <a:tabLst/>
                <a:defRPr/>
              </a:pPr>
              <a:r>
                <a:rPr kumimoji="0" lang="en-US" altLang="zh-CN" sz="135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 = true</a:t>
              </a:r>
            </a:p>
          </p:txBody>
        </p:sp>
        <p:sp>
          <p:nvSpPr>
            <p:cNvPr id="9" name="Text Box 24">
              <a:extLst>
                <a:ext uri="{FF2B5EF4-FFF2-40B4-BE49-F238E27FC236}">
                  <a16:creationId xmlns:a16="http://schemas.microsoft.com/office/drawing/2014/main" id="{1645F235-4AD3-45CB-A0BD-1CEA339D9D30}"/>
                </a:ext>
              </a:extLst>
            </p:cNvPr>
            <p:cNvSpPr txBox="1">
              <a:spLocks noChangeArrowheads="1"/>
            </p:cNvSpPr>
            <p:nvPr/>
          </p:nvSpPr>
          <p:spPr bwMode="auto">
            <a:xfrm>
              <a:off x="2310" y="1890"/>
              <a:ext cx="307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00000"/>
                </a:lnSpc>
                <a:spcBef>
                  <a:spcPct val="50000"/>
                </a:spcBef>
                <a:spcAft>
                  <a:spcPts val="0"/>
                </a:spcAft>
                <a:buClrTx/>
                <a:buSzTx/>
                <a:buFont typeface="Wingdings" panose="05000000000000000000" pitchFamily="2" charset="2"/>
                <a:buNone/>
                <a:tabLst/>
                <a:defRPr/>
              </a:pPr>
              <a:r>
                <a:rPr kumimoji="0" lang="en-US" altLang="zh-CN" sz="135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(read:  5 &lt; some tuple in the relation)</a:t>
              </a:r>
            </a:p>
          </p:txBody>
        </p:sp>
      </p:grpSp>
      <p:grpSp>
        <p:nvGrpSpPr>
          <p:cNvPr id="13" name="Group 31">
            <a:extLst>
              <a:ext uri="{FF2B5EF4-FFF2-40B4-BE49-F238E27FC236}">
                <a16:creationId xmlns:a16="http://schemas.microsoft.com/office/drawing/2014/main" id="{CD44BBA4-0F0F-402D-9B70-69BD5C8F06B5}"/>
              </a:ext>
            </a:extLst>
          </p:cNvPr>
          <p:cNvGrpSpPr>
            <a:grpSpLocks/>
          </p:cNvGrpSpPr>
          <p:nvPr/>
        </p:nvGrpSpPr>
        <p:grpSpPr bwMode="auto">
          <a:xfrm>
            <a:off x="713286" y="2696567"/>
            <a:ext cx="2187178" cy="451247"/>
            <a:chOff x="611" y="2457"/>
            <a:chExt cx="1837" cy="379"/>
          </a:xfrm>
        </p:grpSpPr>
        <p:sp>
          <p:nvSpPr>
            <p:cNvPr id="14" name="Rectangle 13">
              <a:extLst>
                <a:ext uri="{FF2B5EF4-FFF2-40B4-BE49-F238E27FC236}">
                  <a16:creationId xmlns:a16="http://schemas.microsoft.com/office/drawing/2014/main" id="{06E3CEB3-CF4B-443F-93F8-40044D7BAE4D}"/>
                </a:ext>
              </a:extLst>
            </p:cNvPr>
            <p:cNvSpPr>
              <a:spLocks noChangeArrowheads="1"/>
            </p:cNvSpPr>
            <p:nvPr/>
          </p:nvSpPr>
          <p:spPr bwMode="auto">
            <a:xfrm>
              <a:off x="1344" y="2457"/>
              <a:ext cx="288" cy="24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80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0</a:t>
              </a:r>
            </a:p>
          </p:txBody>
        </p:sp>
        <p:sp>
          <p:nvSpPr>
            <p:cNvPr id="15" name="Rectangle 14">
              <a:extLst>
                <a:ext uri="{FF2B5EF4-FFF2-40B4-BE49-F238E27FC236}">
                  <a16:creationId xmlns:a16="http://schemas.microsoft.com/office/drawing/2014/main" id="{29D9BABD-A101-44BB-8C3F-58F7733D7453}"/>
                </a:ext>
              </a:extLst>
            </p:cNvPr>
            <p:cNvSpPr>
              <a:spLocks noChangeArrowheads="1"/>
            </p:cNvSpPr>
            <p:nvPr/>
          </p:nvSpPr>
          <p:spPr bwMode="auto">
            <a:xfrm>
              <a:off x="1344" y="2649"/>
              <a:ext cx="288" cy="187"/>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8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5</a:t>
              </a:r>
            </a:p>
          </p:txBody>
        </p:sp>
        <p:sp>
          <p:nvSpPr>
            <p:cNvPr id="16" name="Text Box 17">
              <a:extLst>
                <a:ext uri="{FF2B5EF4-FFF2-40B4-BE49-F238E27FC236}">
                  <a16:creationId xmlns:a16="http://schemas.microsoft.com/office/drawing/2014/main" id="{6BB0DF07-F3C9-45CB-A859-F5F17BB456D6}"/>
                </a:ext>
              </a:extLst>
            </p:cNvPr>
            <p:cNvSpPr txBox="1">
              <a:spLocks noChangeArrowheads="1"/>
            </p:cNvSpPr>
            <p:nvPr/>
          </p:nvSpPr>
          <p:spPr bwMode="auto">
            <a:xfrm>
              <a:off x="1680" y="2526"/>
              <a:ext cx="76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00000"/>
                </a:lnSpc>
                <a:spcBef>
                  <a:spcPct val="50000"/>
                </a:spcBef>
                <a:spcAft>
                  <a:spcPts val="0"/>
                </a:spcAft>
                <a:buClrTx/>
                <a:buSzTx/>
                <a:buFont typeface="Wingdings" panose="05000000000000000000" pitchFamily="2" charset="2"/>
                <a:buNone/>
                <a:tabLst/>
                <a:defRPr/>
              </a:pPr>
              <a:r>
                <a:rPr kumimoji="0" lang="en-US" altLang="zh-CN" sz="135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 = false</a:t>
              </a:r>
            </a:p>
          </p:txBody>
        </p:sp>
        <p:sp>
          <p:nvSpPr>
            <p:cNvPr id="17" name="Text Box 25">
              <a:extLst>
                <a:ext uri="{FF2B5EF4-FFF2-40B4-BE49-F238E27FC236}">
                  <a16:creationId xmlns:a16="http://schemas.microsoft.com/office/drawing/2014/main" id="{6CDDDEB8-CFA8-43E0-8F2A-A28B9E923BAE}"/>
                </a:ext>
              </a:extLst>
            </p:cNvPr>
            <p:cNvSpPr txBox="1">
              <a:spLocks noChangeArrowheads="1"/>
            </p:cNvSpPr>
            <p:nvPr/>
          </p:nvSpPr>
          <p:spPr bwMode="auto">
            <a:xfrm>
              <a:off x="611" y="2526"/>
              <a:ext cx="84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00000"/>
                </a:lnSpc>
                <a:spcBef>
                  <a:spcPct val="50000"/>
                </a:spcBef>
                <a:spcAft>
                  <a:spcPts val="0"/>
                </a:spcAft>
                <a:buClrTx/>
                <a:buSzTx/>
                <a:buFont typeface="Wingdings" panose="05000000000000000000" pitchFamily="2" charset="2"/>
                <a:buNone/>
                <a:tabLst/>
                <a:defRPr/>
              </a:pPr>
              <a:r>
                <a:rPr kumimoji="0" lang="en-US" altLang="zh-CN" sz="135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(5&lt; some</a:t>
              </a:r>
            </a:p>
          </p:txBody>
        </p:sp>
      </p:grpSp>
      <p:grpSp>
        <p:nvGrpSpPr>
          <p:cNvPr id="18" name="Group 32">
            <a:extLst>
              <a:ext uri="{FF2B5EF4-FFF2-40B4-BE49-F238E27FC236}">
                <a16:creationId xmlns:a16="http://schemas.microsoft.com/office/drawing/2014/main" id="{ED44F916-C7B1-4F2F-9CC6-C8D4B001C447}"/>
              </a:ext>
            </a:extLst>
          </p:cNvPr>
          <p:cNvGrpSpPr>
            <a:grpSpLocks/>
          </p:cNvGrpSpPr>
          <p:nvPr/>
        </p:nvGrpSpPr>
        <p:grpSpPr bwMode="auto">
          <a:xfrm>
            <a:off x="713286" y="3378308"/>
            <a:ext cx="2270522" cy="471487"/>
            <a:chOff x="541" y="2935"/>
            <a:chExt cx="1907" cy="396"/>
          </a:xfrm>
        </p:grpSpPr>
        <p:sp>
          <p:nvSpPr>
            <p:cNvPr id="19" name="Rectangle 15">
              <a:extLst>
                <a:ext uri="{FF2B5EF4-FFF2-40B4-BE49-F238E27FC236}">
                  <a16:creationId xmlns:a16="http://schemas.microsoft.com/office/drawing/2014/main" id="{C1449B45-693F-4091-9086-D0AE5AFA0989}"/>
                </a:ext>
              </a:extLst>
            </p:cNvPr>
            <p:cNvSpPr>
              <a:spLocks noChangeArrowheads="1"/>
            </p:cNvSpPr>
            <p:nvPr/>
          </p:nvSpPr>
          <p:spPr bwMode="auto">
            <a:xfrm>
              <a:off x="1344" y="2935"/>
              <a:ext cx="288" cy="194"/>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8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0</a:t>
              </a:r>
            </a:p>
          </p:txBody>
        </p:sp>
        <p:sp>
          <p:nvSpPr>
            <p:cNvPr id="20" name="Rectangle 19">
              <a:extLst>
                <a:ext uri="{FF2B5EF4-FFF2-40B4-BE49-F238E27FC236}">
                  <a16:creationId xmlns:a16="http://schemas.microsoft.com/office/drawing/2014/main" id="{EA38E96D-C34A-4B0E-9E43-8E024C1EE92A}"/>
                </a:ext>
              </a:extLst>
            </p:cNvPr>
            <p:cNvSpPr>
              <a:spLocks noChangeArrowheads="1"/>
            </p:cNvSpPr>
            <p:nvPr/>
          </p:nvSpPr>
          <p:spPr bwMode="auto">
            <a:xfrm>
              <a:off x="1344" y="3127"/>
              <a:ext cx="288" cy="194"/>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8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5</a:t>
              </a:r>
            </a:p>
          </p:txBody>
        </p:sp>
        <p:sp>
          <p:nvSpPr>
            <p:cNvPr id="21" name="Text Box 26">
              <a:extLst>
                <a:ext uri="{FF2B5EF4-FFF2-40B4-BE49-F238E27FC236}">
                  <a16:creationId xmlns:a16="http://schemas.microsoft.com/office/drawing/2014/main" id="{3960EDF6-F872-4EE1-B0B3-2C1EB2D114DB}"/>
                </a:ext>
              </a:extLst>
            </p:cNvPr>
            <p:cNvSpPr txBox="1">
              <a:spLocks noChangeArrowheads="1"/>
            </p:cNvSpPr>
            <p:nvPr/>
          </p:nvSpPr>
          <p:spPr bwMode="auto">
            <a:xfrm>
              <a:off x="1680" y="3079"/>
              <a:ext cx="76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00000"/>
                </a:lnSpc>
                <a:spcBef>
                  <a:spcPct val="50000"/>
                </a:spcBef>
                <a:spcAft>
                  <a:spcPts val="0"/>
                </a:spcAft>
                <a:buClrTx/>
                <a:buSzTx/>
                <a:buFont typeface="Wingdings" panose="05000000000000000000" pitchFamily="2" charset="2"/>
                <a:buNone/>
                <a:tabLst/>
                <a:defRPr/>
              </a:pPr>
              <a:r>
                <a:rPr kumimoji="0" lang="en-US" altLang="zh-CN" sz="135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 = true</a:t>
              </a:r>
            </a:p>
          </p:txBody>
        </p:sp>
        <p:sp>
          <p:nvSpPr>
            <p:cNvPr id="22" name="Text Box 27">
              <a:extLst>
                <a:ext uri="{FF2B5EF4-FFF2-40B4-BE49-F238E27FC236}">
                  <a16:creationId xmlns:a16="http://schemas.microsoft.com/office/drawing/2014/main" id="{8569EAFE-7E4C-4BFB-9FC8-0436451DF7CC}"/>
                </a:ext>
              </a:extLst>
            </p:cNvPr>
            <p:cNvSpPr txBox="1">
              <a:spLocks noChangeArrowheads="1"/>
            </p:cNvSpPr>
            <p:nvPr/>
          </p:nvSpPr>
          <p:spPr bwMode="auto">
            <a:xfrm>
              <a:off x="541" y="3005"/>
              <a:ext cx="96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00000"/>
                </a:lnSpc>
                <a:spcBef>
                  <a:spcPct val="50000"/>
                </a:spcBef>
                <a:spcAft>
                  <a:spcPts val="0"/>
                </a:spcAft>
                <a:buClrTx/>
                <a:buSzTx/>
                <a:buFont typeface="Wingdings" panose="05000000000000000000" pitchFamily="2" charset="2"/>
                <a:buNone/>
                <a:tabLst/>
                <a:defRPr/>
              </a:pPr>
              <a:r>
                <a:rPr kumimoji="0" lang="en-US" altLang="zh-CN" sz="135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(5 = some</a:t>
              </a:r>
            </a:p>
          </p:txBody>
        </p:sp>
      </p:grpSp>
      <p:grpSp>
        <p:nvGrpSpPr>
          <p:cNvPr id="28" name="Group 33">
            <a:extLst>
              <a:ext uri="{FF2B5EF4-FFF2-40B4-BE49-F238E27FC236}">
                <a16:creationId xmlns:a16="http://schemas.microsoft.com/office/drawing/2014/main" id="{6AB2E222-FDD7-4A17-B619-9A97FB5E8538}"/>
              </a:ext>
            </a:extLst>
          </p:cNvPr>
          <p:cNvGrpSpPr>
            <a:grpSpLocks/>
          </p:cNvGrpSpPr>
          <p:nvPr/>
        </p:nvGrpSpPr>
        <p:grpSpPr bwMode="auto">
          <a:xfrm>
            <a:off x="713286" y="4103559"/>
            <a:ext cx="3642491" cy="476250"/>
            <a:chOff x="528" y="3330"/>
            <a:chExt cx="2848" cy="400"/>
          </a:xfrm>
        </p:grpSpPr>
        <p:sp>
          <p:nvSpPr>
            <p:cNvPr id="29" name="Rectangle 20">
              <a:extLst>
                <a:ext uri="{FF2B5EF4-FFF2-40B4-BE49-F238E27FC236}">
                  <a16:creationId xmlns:a16="http://schemas.microsoft.com/office/drawing/2014/main" id="{70136885-C873-4896-AD80-6E867BC18879}"/>
                </a:ext>
              </a:extLst>
            </p:cNvPr>
            <p:cNvSpPr>
              <a:spLocks noChangeArrowheads="1"/>
            </p:cNvSpPr>
            <p:nvPr/>
          </p:nvSpPr>
          <p:spPr bwMode="auto">
            <a:xfrm>
              <a:off x="1344" y="3330"/>
              <a:ext cx="288" cy="194"/>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8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0</a:t>
              </a:r>
            </a:p>
          </p:txBody>
        </p:sp>
        <p:sp>
          <p:nvSpPr>
            <p:cNvPr id="30" name="Rectangle 21">
              <a:extLst>
                <a:ext uri="{FF2B5EF4-FFF2-40B4-BE49-F238E27FC236}">
                  <a16:creationId xmlns:a16="http://schemas.microsoft.com/office/drawing/2014/main" id="{E2205A8F-5D6C-4EC3-8661-401F27446F59}"/>
                </a:ext>
              </a:extLst>
            </p:cNvPr>
            <p:cNvSpPr>
              <a:spLocks noChangeArrowheads="1"/>
            </p:cNvSpPr>
            <p:nvPr/>
          </p:nvSpPr>
          <p:spPr bwMode="auto">
            <a:xfrm>
              <a:off x="1344" y="3522"/>
              <a:ext cx="288" cy="195"/>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80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5</a:t>
              </a:r>
            </a:p>
          </p:txBody>
        </p:sp>
        <p:sp>
          <p:nvSpPr>
            <p:cNvPr id="31" name="Text Box 22">
              <a:extLst>
                <a:ext uri="{FF2B5EF4-FFF2-40B4-BE49-F238E27FC236}">
                  <a16:creationId xmlns:a16="http://schemas.microsoft.com/office/drawing/2014/main" id="{98AED996-B7A6-4C8D-8909-39DA0FD59AE4}"/>
                </a:ext>
              </a:extLst>
            </p:cNvPr>
            <p:cNvSpPr txBox="1">
              <a:spLocks noChangeArrowheads="1"/>
            </p:cNvSpPr>
            <p:nvPr/>
          </p:nvSpPr>
          <p:spPr bwMode="auto">
            <a:xfrm>
              <a:off x="528" y="3420"/>
              <a:ext cx="91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00000"/>
                </a:lnSpc>
                <a:spcBef>
                  <a:spcPct val="50000"/>
                </a:spcBef>
                <a:spcAft>
                  <a:spcPts val="0"/>
                </a:spcAft>
                <a:buClrTx/>
                <a:buSzTx/>
                <a:buFont typeface="Wingdings" panose="05000000000000000000" pitchFamily="2" charset="2"/>
                <a:buNone/>
                <a:tabLst/>
                <a:defRPr/>
              </a:pPr>
              <a:r>
                <a:rPr kumimoji="0" lang="en-US" altLang="zh-CN" sz="135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(5 </a:t>
              </a:r>
              <a:r>
                <a:rPr kumimoji="0" lang="en-US" altLang="zh-CN" sz="180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sym typeface="Symbol" panose="05050102010706020507" pitchFamily="18" charset="2"/>
                </a:rPr>
                <a:t></a:t>
              </a:r>
              <a:r>
                <a:rPr kumimoji="0" lang="en-US" altLang="zh-CN" sz="135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 some</a:t>
              </a:r>
            </a:p>
          </p:txBody>
        </p:sp>
        <p:sp>
          <p:nvSpPr>
            <p:cNvPr id="32" name="Text Box 23">
              <a:extLst>
                <a:ext uri="{FF2B5EF4-FFF2-40B4-BE49-F238E27FC236}">
                  <a16:creationId xmlns:a16="http://schemas.microsoft.com/office/drawing/2014/main" id="{69EB23AE-287C-4A68-8C08-AEA71B45926D}"/>
                </a:ext>
              </a:extLst>
            </p:cNvPr>
            <p:cNvSpPr txBox="1">
              <a:spLocks noChangeArrowheads="1"/>
            </p:cNvSpPr>
            <p:nvPr/>
          </p:nvSpPr>
          <p:spPr bwMode="auto">
            <a:xfrm>
              <a:off x="1680" y="3420"/>
              <a:ext cx="169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00000"/>
                </a:lnSpc>
                <a:spcBef>
                  <a:spcPct val="50000"/>
                </a:spcBef>
                <a:spcAft>
                  <a:spcPts val="0"/>
                </a:spcAft>
                <a:buClrTx/>
                <a:buSzTx/>
                <a:buFont typeface="Wingdings" panose="05000000000000000000" pitchFamily="2" charset="2"/>
                <a:buNone/>
                <a:tabLst/>
                <a:defRPr/>
              </a:pPr>
              <a:r>
                <a:rPr kumimoji="0" lang="en-US" altLang="zh-CN" sz="135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 = true (since 0 </a:t>
              </a:r>
              <a:r>
                <a:rPr kumimoji="0" lang="en-US" altLang="zh-CN" sz="180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sym typeface="Symbol" panose="05050102010706020507" pitchFamily="18" charset="2"/>
                </a:rPr>
                <a:t> </a:t>
              </a:r>
              <a:r>
                <a:rPr kumimoji="0" lang="en-US" altLang="zh-CN" sz="135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sym typeface="Symbol" panose="05050102010706020507" pitchFamily="18" charset="2"/>
                </a:rPr>
                <a:t>5)</a:t>
              </a:r>
              <a:endParaRPr kumimoji="0" lang="en-US" altLang="zh-CN" sz="180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sym typeface="Symbol" panose="05050102010706020507" pitchFamily="18" charset="2"/>
              </a:endParaRPr>
            </a:p>
          </p:txBody>
        </p:sp>
      </p:grpSp>
      <p:grpSp>
        <p:nvGrpSpPr>
          <p:cNvPr id="33" name="Group 34">
            <a:extLst>
              <a:ext uri="{FF2B5EF4-FFF2-40B4-BE49-F238E27FC236}">
                <a16:creationId xmlns:a16="http://schemas.microsoft.com/office/drawing/2014/main" id="{BF1ED9C5-B44C-40A9-8D0B-F8FBA907F937}"/>
              </a:ext>
            </a:extLst>
          </p:cNvPr>
          <p:cNvGrpSpPr>
            <a:grpSpLocks/>
          </p:cNvGrpSpPr>
          <p:nvPr/>
        </p:nvGrpSpPr>
        <p:grpSpPr bwMode="auto">
          <a:xfrm>
            <a:off x="5940152" y="2850261"/>
            <a:ext cx="2693194" cy="970359"/>
            <a:chOff x="3277" y="2896"/>
            <a:chExt cx="2190" cy="815"/>
          </a:xfrm>
        </p:grpSpPr>
        <p:sp>
          <p:nvSpPr>
            <p:cNvPr id="34" name="Rectangle 28">
              <a:extLst>
                <a:ext uri="{FF2B5EF4-FFF2-40B4-BE49-F238E27FC236}">
                  <a16:creationId xmlns:a16="http://schemas.microsoft.com/office/drawing/2014/main" id="{E8C3B5BC-FBD5-44A7-8BC2-91C4E9012203}"/>
                </a:ext>
              </a:extLst>
            </p:cNvPr>
            <p:cNvSpPr>
              <a:spLocks noChangeArrowheads="1"/>
            </p:cNvSpPr>
            <p:nvPr/>
          </p:nvSpPr>
          <p:spPr bwMode="auto">
            <a:xfrm>
              <a:off x="3277" y="2896"/>
              <a:ext cx="2190" cy="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800" b="1" i="0" u="none" strike="noStrike" kern="0" cap="none" spc="0" normalizeH="0" baseline="0" noProof="0" dirty="0">
                  <a:ln>
                    <a:noFill/>
                  </a:ln>
                  <a:solidFill>
                    <a:srgbClr val="FF0000"/>
                  </a:solidFill>
                  <a:effectLst/>
                  <a:uLnTx/>
                  <a:uFillTx/>
                  <a:ea typeface="宋体" panose="02010600030101010101" pitchFamily="2" charset="-122"/>
                </a:rPr>
                <a:t>(= some) </a:t>
              </a:r>
              <a:r>
                <a:rPr kumimoji="0" lang="en-US" altLang="zh-CN" sz="1800" b="1" i="0" u="none" strike="noStrike" kern="0" cap="none" spc="0" normalizeH="0" baseline="0" noProof="0" dirty="0">
                  <a:ln>
                    <a:noFill/>
                  </a:ln>
                  <a:solidFill>
                    <a:srgbClr val="FF0000"/>
                  </a:solidFill>
                  <a:effectLst/>
                  <a:uLnTx/>
                  <a:uFillTx/>
                  <a:ea typeface="宋体" panose="02010600030101010101" pitchFamily="2" charset="-122"/>
                  <a:sym typeface="Symbol" panose="05050102010706020507" pitchFamily="18" charset="2"/>
                </a:rPr>
                <a:t> in</a:t>
              </a:r>
            </a:p>
            <a:p>
              <a:pPr marL="0" marR="0" lvl="0" indent="0"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800" b="1" i="0" u="none" strike="noStrike" kern="0" cap="none" spc="0" normalizeH="0" baseline="0" noProof="0" dirty="0">
                  <a:ln>
                    <a:noFill/>
                  </a:ln>
                  <a:solidFill>
                    <a:srgbClr val="FF0000"/>
                  </a:solidFill>
                  <a:effectLst/>
                  <a:uLnTx/>
                  <a:uFillTx/>
                  <a:ea typeface="宋体" panose="02010600030101010101" pitchFamily="2" charset="-122"/>
                  <a:sym typeface="Symbol" panose="05050102010706020507" pitchFamily="18" charset="2"/>
                </a:rPr>
                <a:t>However,</a:t>
              </a:r>
            </a:p>
            <a:p>
              <a:pPr marL="0" marR="0" lvl="0" indent="0"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800" b="1" i="0" u="none" strike="noStrike" kern="0" cap="none" spc="0" normalizeH="0" baseline="0" noProof="0" dirty="0">
                  <a:ln>
                    <a:noFill/>
                  </a:ln>
                  <a:solidFill>
                    <a:srgbClr val="FF0000"/>
                  </a:solidFill>
                  <a:effectLst/>
                  <a:uLnTx/>
                  <a:uFillTx/>
                  <a:ea typeface="宋体" panose="02010600030101010101" pitchFamily="2" charset="-122"/>
                  <a:sym typeface="Symbol" panose="05050102010706020507" pitchFamily="18" charset="2"/>
                </a:rPr>
                <a:t>( some)  not in</a:t>
              </a:r>
            </a:p>
          </p:txBody>
        </p:sp>
        <p:sp>
          <p:nvSpPr>
            <p:cNvPr id="35" name="Line 29">
              <a:extLst>
                <a:ext uri="{FF2B5EF4-FFF2-40B4-BE49-F238E27FC236}">
                  <a16:creationId xmlns:a16="http://schemas.microsoft.com/office/drawing/2014/main" id="{1D8905F5-8028-4141-8B0C-769AFAD3165F}"/>
                </a:ext>
              </a:extLst>
            </p:cNvPr>
            <p:cNvSpPr>
              <a:spLocks noChangeShapeType="1"/>
            </p:cNvSpPr>
            <p:nvPr/>
          </p:nvSpPr>
          <p:spPr bwMode="auto">
            <a:xfrm flipH="1">
              <a:off x="4195" y="3434"/>
              <a:ext cx="77" cy="17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685800" eaLnBrk="0" fontAlgn="auto" latinLnBrk="0" hangingPunct="0">
                <a:lnSpc>
                  <a:spcPct val="100000"/>
                </a:lnSpc>
                <a:spcBef>
                  <a:spcPct val="0"/>
                </a:spcBef>
                <a:spcAft>
                  <a:spcPts val="0"/>
                </a:spcAft>
                <a:buClrTx/>
                <a:buSzTx/>
                <a:buFontTx/>
                <a:buNone/>
                <a:tabLst/>
                <a:defRPr/>
              </a:pPr>
              <a:endParaRPr kumimoji="0" lang="zh-CN" altLang="en-US" sz="1500" b="0" i="0" u="none" strike="noStrike" kern="0" cap="none" spc="0" normalizeH="0" baseline="0" noProof="0">
                <a:ln>
                  <a:noFill/>
                </a:ln>
                <a:solidFill>
                  <a:srgbClr val="FF0000"/>
                </a:solidFill>
                <a:effectLst/>
                <a:uLnTx/>
                <a:uFillTx/>
                <a:latin typeface="+mn-lt"/>
                <a:ea typeface="宋体" panose="02010600030101010101" pitchFamily="2" charset="-122"/>
              </a:endParaRPr>
            </a:p>
          </p:txBody>
        </p:sp>
      </p:grpSp>
    </p:spTree>
    <p:extLst>
      <p:ext uri="{BB962C8B-B14F-4D97-AF65-F5344CB8AC3E}">
        <p14:creationId xmlns:p14="http://schemas.microsoft.com/office/powerpoint/2010/main" val="1593604644"/>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CD6672-4E2C-4F0D-A5CF-C8F8AC9F8D6A}"/>
              </a:ext>
            </a:extLst>
          </p:cNvPr>
          <p:cNvSpPr>
            <a:spLocks noGrp="1"/>
          </p:cNvSpPr>
          <p:nvPr>
            <p:ph type="title"/>
          </p:nvPr>
        </p:nvSpPr>
        <p:spPr/>
        <p:txBody>
          <a:bodyPr/>
          <a:lstStyle/>
          <a:p>
            <a:pPr algn="ctr"/>
            <a:r>
              <a:rPr lang="en-US" altLang="zh-CN" dirty="0">
                <a:latin typeface="Comic Sans MS" pitchFamily="66" charset="0"/>
              </a:rPr>
              <a:t>Definition of all Clause</a:t>
            </a:r>
            <a:endParaRPr lang="zh-CN" altLang="en-US" dirty="0">
              <a:latin typeface="Comic Sans MS" pitchFamily="66"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EBF43C8-DF25-4D39-9015-E5DA4CBF5C80}"/>
                  </a:ext>
                </a:extLst>
              </p:cNvPr>
              <p:cNvSpPr>
                <a:spLocks noGrp="1"/>
              </p:cNvSpPr>
              <p:nvPr>
                <p:ph idx="1"/>
              </p:nvPr>
            </p:nvSpPr>
            <p:spPr/>
            <p:txBody>
              <a:bodyPr/>
              <a:lstStyle/>
              <a:p>
                <a14:m>
                  <m:oMath xmlns:m="http://schemas.openxmlformats.org/officeDocument/2006/math">
                    <m:r>
                      <a:rPr lang="en-US" altLang="zh-CN" sz="2000" b="1" i="1" smtClean="0">
                        <a:solidFill>
                          <a:srgbClr val="FF0000"/>
                        </a:solidFill>
                        <a:latin typeface="Cambria Math" panose="02040503050406030204" pitchFamily="18" charset="0"/>
                      </a:rPr>
                      <m:t>𝑭</m:t>
                    </m:r>
                    <m:r>
                      <a:rPr lang="en-US" altLang="zh-CN" sz="2000" b="1" i="1" smtClean="0">
                        <a:solidFill>
                          <a:srgbClr val="FF0000"/>
                        </a:solidFill>
                        <a:latin typeface="Cambria Math" panose="02040503050406030204" pitchFamily="18" charset="0"/>
                      </a:rPr>
                      <m:t>&lt;</m:t>
                    </m:r>
                    <m:r>
                      <a:rPr lang="en-US" altLang="zh-CN" sz="2000" b="1" i="1" smtClean="0">
                        <a:solidFill>
                          <a:srgbClr val="FF0000"/>
                        </a:solidFill>
                        <a:latin typeface="Cambria Math" panose="02040503050406030204" pitchFamily="18" charset="0"/>
                      </a:rPr>
                      <m:t>𝒄𝒐𝒎𝒑</m:t>
                    </m:r>
                    <m:r>
                      <a:rPr lang="en-US" altLang="zh-CN" sz="2000" b="1" i="1" smtClean="0">
                        <a:solidFill>
                          <a:srgbClr val="FF0000"/>
                        </a:solidFill>
                        <a:latin typeface="Cambria Math" panose="02040503050406030204" pitchFamily="18" charset="0"/>
                      </a:rPr>
                      <m:t>&gt;</m:t>
                    </m:r>
                    <m:r>
                      <a:rPr lang="en-US" altLang="zh-CN" sz="2000" b="1" i="1" smtClean="0">
                        <a:solidFill>
                          <a:srgbClr val="FF0000"/>
                        </a:solidFill>
                        <a:latin typeface="Cambria Math" panose="02040503050406030204" pitchFamily="18" charset="0"/>
                      </a:rPr>
                      <m:t>𝒂𝒍𝒍</m:t>
                    </m:r>
                    <m:r>
                      <a:rPr lang="en-US" altLang="zh-CN" sz="2000" b="1" i="1" smtClean="0">
                        <a:solidFill>
                          <a:srgbClr val="FF0000"/>
                        </a:solidFill>
                        <a:latin typeface="Cambria Math" panose="02040503050406030204" pitchFamily="18" charset="0"/>
                      </a:rPr>
                      <m:t>  </m:t>
                    </m:r>
                    <m:r>
                      <a:rPr lang="en-US" altLang="zh-CN" sz="2000" b="1" i="1" smtClean="0">
                        <a:solidFill>
                          <a:srgbClr val="FF0000"/>
                        </a:solidFill>
                        <a:latin typeface="Cambria Math" panose="02040503050406030204" pitchFamily="18" charset="0"/>
                      </a:rPr>
                      <m:t>𝒓</m:t>
                    </m:r>
                    <m:r>
                      <a:rPr lang="en-US" altLang="zh-CN" sz="2000" b="1" i="1" smtClean="0">
                        <a:solidFill>
                          <a:srgbClr val="FF0000"/>
                        </a:solidFill>
                        <a:latin typeface="Cambria Math" panose="02040503050406030204" pitchFamily="18" charset="0"/>
                      </a:rPr>
                      <m:t> ⇔∀</m:t>
                    </m:r>
                    <m:r>
                      <a:rPr lang="en-US" altLang="zh-CN" sz="2000" b="1" i="1" smtClean="0">
                        <a:solidFill>
                          <a:srgbClr val="FF0000"/>
                        </a:solidFill>
                        <a:latin typeface="Cambria Math" panose="02040503050406030204" pitchFamily="18" charset="0"/>
                        <a:ea typeface="Cambria Math" panose="02040503050406030204" pitchFamily="18" charset="0"/>
                      </a:rPr>
                      <m:t>𝒕</m:t>
                    </m:r>
                    <m:r>
                      <a:rPr lang="en-US" altLang="zh-CN" sz="2000" b="1" i="1" smtClean="0">
                        <a:solidFill>
                          <a:srgbClr val="FF0000"/>
                        </a:solidFill>
                        <a:latin typeface="Cambria Math" panose="02040503050406030204" pitchFamily="18" charset="0"/>
                        <a:ea typeface="Cambria Math" panose="02040503050406030204" pitchFamily="18" charset="0"/>
                      </a:rPr>
                      <m:t> ∈</m:t>
                    </m:r>
                    <m:r>
                      <a:rPr lang="en-US" altLang="zh-CN" sz="2000" b="1" i="1" smtClean="0">
                        <a:solidFill>
                          <a:srgbClr val="FF0000"/>
                        </a:solidFill>
                        <a:latin typeface="Cambria Math" panose="02040503050406030204" pitchFamily="18" charset="0"/>
                        <a:ea typeface="Cambria Math" panose="02040503050406030204" pitchFamily="18" charset="0"/>
                      </a:rPr>
                      <m:t>𝒓</m:t>
                    </m:r>
                    <m:r>
                      <a:rPr lang="en-US" altLang="zh-CN" sz="2000" b="1" i="1" smtClean="0">
                        <a:solidFill>
                          <a:srgbClr val="FF0000"/>
                        </a:solidFill>
                        <a:latin typeface="Cambria Math" panose="02040503050406030204" pitchFamily="18" charset="0"/>
                        <a:ea typeface="Cambria Math" panose="02040503050406030204" pitchFamily="18" charset="0"/>
                      </a:rPr>
                      <m:t> (</m:t>
                    </m:r>
                    <m:r>
                      <a:rPr lang="en-US" altLang="zh-CN" sz="2000" b="1" i="1" smtClean="0">
                        <a:solidFill>
                          <a:srgbClr val="FF0000"/>
                        </a:solidFill>
                        <a:latin typeface="Cambria Math" panose="02040503050406030204" pitchFamily="18" charset="0"/>
                        <a:ea typeface="Cambria Math" panose="02040503050406030204" pitchFamily="18" charset="0"/>
                      </a:rPr>
                      <m:t>𝑭</m:t>
                    </m:r>
                    <m:r>
                      <a:rPr lang="en-US" altLang="zh-CN" sz="2000" b="1" i="1" smtClean="0">
                        <a:solidFill>
                          <a:srgbClr val="FF0000"/>
                        </a:solidFill>
                        <a:latin typeface="Cambria Math" panose="02040503050406030204" pitchFamily="18" charset="0"/>
                        <a:ea typeface="Cambria Math" panose="02040503050406030204" pitchFamily="18" charset="0"/>
                      </a:rPr>
                      <m:t>&lt;</m:t>
                    </m:r>
                    <m:r>
                      <a:rPr lang="en-US" altLang="zh-CN" sz="2000" b="1" i="1" smtClean="0">
                        <a:solidFill>
                          <a:srgbClr val="FF0000"/>
                        </a:solidFill>
                        <a:latin typeface="Cambria Math" panose="02040503050406030204" pitchFamily="18" charset="0"/>
                        <a:ea typeface="Cambria Math" panose="02040503050406030204" pitchFamily="18" charset="0"/>
                      </a:rPr>
                      <m:t>𝒄𝒐𝒎𝒑</m:t>
                    </m:r>
                    <m:r>
                      <a:rPr lang="en-US" altLang="zh-CN" sz="2000" b="1" i="1" smtClean="0">
                        <a:solidFill>
                          <a:srgbClr val="FF0000"/>
                        </a:solidFill>
                        <a:latin typeface="Cambria Math" panose="02040503050406030204" pitchFamily="18" charset="0"/>
                        <a:ea typeface="Cambria Math" panose="02040503050406030204" pitchFamily="18" charset="0"/>
                      </a:rPr>
                      <m:t>&gt;</m:t>
                    </m:r>
                    <m:r>
                      <a:rPr lang="en-US" altLang="zh-CN" sz="2000" b="1" i="1" smtClean="0">
                        <a:solidFill>
                          <a:srgbClr val="FF0000"/>
                        </a:solidFill>
                        <a:latin typeface="Cambria Math" panose="02040503050406030204" pitchFamily="18" charset="0"/>
                        <a:ea typeface="Cambria Math" panose="02040503050406030204" pitchFamily="18" charset="0"/>
                      </a:rPr>
                      <m:t>𝒕</m:t>
                    </m:r>
                    <m:r>
                      <a:rPr lang="en-US" altLang="zh-CN" sz="2000" b="1" i="1" smtClean="0">
                        <a:solidFill>
                          <a:srgbClr val="FF0000"/>
                        </a:solidFill>
                        <a:latin typeface="Cambria Math" panose="02040503050406030204" pitchFamily="18" charset="0"/>
                        <a:ea typeface="Cambria Math" panose="02040503050406030204" pitchFamily="18" charset="0"/>
                      </a:rPr>
                      <m:t>)</m:t>
                    </m:r>
                  </m:oMath>
                </a14:m>
                <a:endParaRPr lang="en-US" altLang="zh-CN" sz="2000" b="1" dirty="0">
                  <a:solidFill>
                    <a:srgbClr val="FF0000"/>
                  </a:solidFill>
                  <a:latin typeface="Comic Sans MS" pitchFamily="66" charset="0"/>
                </a:endParaRPr>
              </a:p>
              <a:p>
                <a:endParaRPr lang="en-US" altLang="zh-CN" sz="2000" dirty="0">
                  <a:latin typeface="Comic Sans MS" pitchFamily="66" charset="0"/>
                </a:endParaRPr>
              </a:p>
              <a:p>
                <a:endParaRPr lang="zh-CN" altLang="en-US" sz="2000" dirty="0">
                  <a:latin typeface="Comic Sans MS" pitchFamily="66" charset="0"/>
                </a:endParaRPr>
              </a:p>
            </p:txBody>
          </p:sp>
        </mc:Choice>
        <mc:Fallback xmlns="">
          <p:sp>
            <p:nvSpPr>
              <p:cNvPr id="3" name="内容占位符 2">
                <a:extLst>
                  <a:ext uri="{FF2B5EF4-FFF2-40B4-BE49-F238E27FC236}">
                    <a16:creationId xmlns:a16="http://schemas.microsoft.com/office/drawing/2014/main" xmlns="" xmlns:a14="http://schemas.microsoft.com/office/drawing/2010/main" id="{8EBF43C8-DF25-4D39-9015-E5DA4CBF5C80}"/>
                  </a:ext>
                </a:extLst>
              </p:cNvPr>
              <p:cNvSpPr>
                <a:spLocks noGrp="1" noRot="1" noChangeAspect="1" noMove="1" noResize="1" noEditPoints="1" noAdjustHandles="1" noChangeArrowheads="1" noChangeShapeType="1" noTextEdit="1"/>
              </p:cNvSpPr>
              <p:nvPr>
                <p:ph idx="1"/>
              </p:nvPr>
            </p:nvSpPr>
            <p:spPr>
              <a:blipFill rotWithShape="1">
                <a:blip r:embed="rId2"/>
                <a:stretch>
                  <a:fillRect l="-640" t="-801"/>
                </a:stretch>
              </a:blipFill>
            </p:spPr>
            <p:txBody>
              <a:bodyPr/>
              <a:lstStyle/>
              <a:p>
                <a:r>
                  <a:rPr lang="zh-CN" altLang="en-US">
                    <a:noFill/>
                  </a:rPr>
                  <a:t> </a:t>
                </a:r>
              </a:p>
            </p:txBody>
          </p:sp>
        </mc:Fallback>
      </mc:AlternateContent>
      <p:grpSp>
        <p:nvGrpSpPr>
          <p:cNvPr id="5" name="Group 27">
            <a:extLst>
              <a:ext uri="{FF2B5EF4-FFF2-40B4-BE49-F238E27FC236}">
                <a16:creationId xmlns:a16="http://schemas.microsoft.com/office/drawing/2014/main" id="{814CAF2A-5A0C-44E8-A4A8-569937175B0D}"/>
              </a:ext>
            </a:extLst>
          </p:cNvPr>
          <p:cNvGrpSpPr>
            <a:grpSpLocks/>
          </p:cNvGrpSpPr>
          <p:nvPr/>
        </p:nvGrpSpPr>
        <p:grpSpPr bwMode="auto">
          <a:xfrm>
            <a:off x="857474" y="1545695"/>
            <a:ext cx="2020491" cy="800100"/>
            <a:chOff x="1075" y="1248"/>
            <a:chExt cx="1697" cy="672"/>
          </a:xfrm>
        </p:grpSpPr>
        <p:grpSp>
          <p:nvGrpSpPr>
            <p:cNvPr id="6" name="Group 5">
              <a:extLst>
                <a:ext uri="{FF2B5EF4-FFF2-40B4-BE49-F238E27FC236}">
                  <a16:creationId xmlns:a16="http://schemas.microsoft.com/office/drawing/2014/main" id="{314E52F3-9477-46F1-BE0A-BB00C14BA62A}"/>
                </a:ext>
              </a:extLst>
            </p:cNvPr>
            <p:cNvGrpSpPr>
              <a:grpSpLocks/>
            </p:cNvGrpSpPr>
            <p:nvPr/>
          </p:nvGrpSpPr>
          <p:grpSpPr bwMode="auto">
            <a:xfrm>
              <a:off x="1668" y="1248"/>
              <a:ext cx="288" cy="672"/>
              <a:chOff x="2448" y="1296"/>
              <a:chExt cx="288" cy="960"/>
            </a:xfrm>
          </p:grpSpPr>
          <p:sp>
            <p:nvSpPr>
              <p:cNvPr id="9" name="Rectangle 6">
                <a:extLst>
                  <a:ext uri="{FF2B5EF4-FFF2-40B4-BE49-F238E27FC236}">
                    <a16:creationId xmlns:a16="http://schemas.microsoft.com/office/drawing/2014/main" id="{AD6CF0D6-2421-4163-A70C-AADF99C7D4E4}"/>
                  </a:ext>
                </a:extLst>
              </p:cNvPr>
              <p:cNvSpPr>
                <a:spLocks noChangeArrowheads="1"/>
              </p:cNvSpPr>
              <p:nvPr/>
            </p:nvSpPr>
            <p:spPr bwMode="auto">
              <a:xfrm>
                <a:off x="2448" y="1296"/>
                <a:ext cx="288" cy="336"/>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8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0</a:t>
                </a:r>
              </a:p>
            </p:txBody>
          </p:sp>
          <p:sp>
            <p:nvSpPr>
              <p:cNvPr id="10" name="Rectangle 7">
                <a:extLst>
                  <a:ext uri="{FF2B5EF4-FFF2-40B4-BE49-F238E27FC236}">
                    <a16:creationId xmlns:a16="http://schemas.microsoft.com/office/drawing/2014/main" id="{0B5B5CD9-B901-4A68-9FC8-878FE2A8DAFA}"/>
                  </a:ext>
                </a:extLst>
              </p:cNvPr>
              <p:cNvSpPr>
                <a:spLocks noChangeArrowheads="1"/>
              </p:cNvSpPr>
              <p:nvPr/>
            </p:nvSpPr>
            <p:spPr bwMode="auto">
              <a:xfrm>
                <a:off x="2448" y="1584"/>
                <a:ext cx="288" cy="336"/>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8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5</a:t>
                </a:r>
              </a:p>
            </p:txBody>
          </p:sp>
          <p:sp>
            <p:nvSpPr>
              <p:cNvPr id="11" name="Rectangle 8">
                <a:extLst>
                  <a:ext uri="{FF2B5EF4-FFF2-40B4-BE49-F238E27FC236}">
                    <a16:creationId xmlns:a16="http://schemas.microsoft.com/office/drawing/2014/main" id="{78E69C7B-C3AE-4A2D-8646-46F84B55079F}"/>
                  </a:ext>
                </a:extLst>
              </p:cNvPr>
              <p:cNvSpPr>
                <a:spLocks noChangeArrowheads="1"/>
              </p:cNvSpPr>
              <p:nvPr/>
            </p:nvSpPr>
            <p:spPr bwMode="auto">
              <a:xfrm>
                <a:off x="2448" y="1920"/>
                <a:ext cx="288" cy="336"/>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8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6</a:t>
                </a:r>
              </a:p>
            </p:txBody>
          </p:sp>
        </p:grpSp>
        <p:sp>
          <p:nvSpPr>
            <p:cNvPr id="7" name="Text Box 9">
              <a:extLst>
                <a:ext uri="{FF2B5EF4-FFF2-40B4-BE49-F238E27FC236}">
                  <a16:creationId xmlns:a16="http://schemas.microsoft.com/office/drawing/2014/main" id="{844F08FE-D719-48FD-9614-9A8A1C92C4F0}"/>
                </a:ext>
              </a:extLst>
            </p:cNvPr>
            <p:cNvSpPr txBox="1">
              <a:spLocks noChangeArrowheads="1"/>
            </p:cNvSpPr>
            <p:nvPr/>
          </p:nvSpPr>
          <p:spPr bwMode="auto">
            <a:xfrm>
              <a:off x="1075" y="1440"/>
              <a:ext cx="76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00000"/>
                </a:lnSpc>
                <a:spcBef>
                  <a:spcPct val="50000"/>
                </a:spcBef>
                <a:spcAft>
                  <a:spcPts val="0"/>
                </a:spcAft>
                <a:buClrTx/>
                <a:buSzTx/>
                <a:buFont typeface="Wingdings" panose="05000000000000000000" pitchFamily="2" charset="2"/>
                <a:buNone/>
                <a:tabLst/>
                <a:defRPr/>
              </a:pPr>
              <a:r>
                <a:rPr kumimoji="0" lang="en-US" altLang="zh-CN" sz="135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(5&lt; all</a:t>
              </a:r>
            </a:p>
          </p:txBody>
        </p:sp>
        <p:sp>
          <p:nvSpPr>
            <p:cNvPr id="8" name="Text Box 10">
              <a:extLst>
                <a:ext uri="{FF2B5EF4-FFF2-40B4-BE49-F238E27FC236}">
                  <a16:creationId xmlns:a16="http://schemas.microsoft.com/office/drawing/2014/main" id="{8A4673C3-A27C-45D2-8F5D-11BE4FCC5D34}"/>
                </a:ext>
              </a:extLst>
            </p:cNvPr>
            <p:cNvSpPr txBox="1">
              <a:spLocks noChangeArrowheads="1"/>
            </p:cNvSpPr>
            <p:nvPr/>
          </p:nvSpPr>
          <p:spPr bwMode="auto">
            <a:xfrm>
              <a:off x="2004" y="1440"/>
              <a:ext cx="76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00000"/>
                </a:lnSpc>
                <a:spcBef>
                  <a:spcPct val="50000"/>
                </a:spcBef>
                <a:spcAft>
                  <a:spcPts val="0"/>
                </a:spcAft>
                <a:buClrTx/>
                <a:buSzTx/>
                <a:buFont typeface="Wingdings" panose="05000000000000000000" pitchFamily="2" charset="2"/>
                <a:buNone/>
                <a:tabLst/>
                <a:defRPr/>
              </a:pPr>
              <a:r>
                <a:rPr kumimoji="0" lang="en-US" altLang="zh-CN" sz="135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 = false</a:t>
              </a:r>
            </a:p>
          </p:txBody>
        </p:sp>
      </p:grpSp>
      <p:grpSp>
        <p:nvGrpSpPr>
          <p:cNvPr id="12" name="Group 30">
            <a:extLst>
              <a:ext uri="{FF2B5EF4-FFF2-40B4-BE49-F238E27FC236}">
                <a16:creationId xmlns:a16="http://schemas.microsoft.com/office/drawing/2014/main" id="{A359A67E-E004-4508-8102-57F1E1C05C59}"/>
              </a:ext>
            </a:extLst>
          </p:cNvPr>
          <p:cNvGrpSpPr>
            <a:grpSpLocks/>
          </p:cNvGrpSpPr>
          <p:nvPr/>
        </p:nvGrpSpPr>
        <p:grpSpPr bwMode="auto">
          <a:xfrm>
            <a:off x="857736" y="3902844"/>
            <a:ext cx="4794384" cy="469106"/>
            <a:chOff x="1030" y="3017"/>
            <a:chExt cx="3854" cy="394"/>
          </a:xfrm>
        </p:grpSpPr>
        <p:sp>
          <p:nvSpPr>
            <p:cNvPr id="13" name="Rectangle 16">
              <a:extLst>
                <a:ext uri="{FF2B5EF4-FFF2-40B4-BE49-F238E27FC236}">
                  <a16:creationId xmlns:a16="http://schemas.microsoft.com/office/drawing/2014/main" id="{A0AA0225-97FE-4E3D-903F-D1B6EC84965D}"/>
                </a:ext>
              </a:extLst>
            </p:cNvPr>
            <p:cNvSpPr>
              <a:spLocks noChangeArrowheads="1"/>
            </p:cNvSpPr>
            <p:nvPr/>
          </p:nvSpPr>
          <p:spPr bwMode="auto">
            <a:xfrm>
              <a:off x="1668" y="3024"/>
              <a:ext cx="288" cy="194"/>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8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4</a:t>
              </a:r>
            </a:p>
          </p:txBody>
        </p:sp>
        <p:sp>
          <p:nvSpPr>
            <p:cNvPr id="14" name="Rectangle 17">
              <a:extLst>
                <a:ext uri="{FF2B5EF4-FFF2-40B4-BE49-F238E27FC236}">
                  <a16:creationId xmlns:a16="http://schemas.microsoft.com/office/drawing/2014/main" id="{52D0FC93-E771-4007-838E-F73F40B13A89}"/>
                </a:ext>
              </a:extLst>
            </p:cNvPr>
            <p:cNvSpPr>
              <a:spLocks noChangeArrowheads="1"/>
            </p:cNvSpPr>
            <p:nvPr/>
          </p:nvSpPr>
          <p:spPr bwMode="auto">
            <a:xfrm>
              <a:off x="1668" y="3216"/>
              <a:ext cx="288" cy="195"/>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8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6</a:t>
              </a:r>
            </a:p>
          </p:txBody>
        </p:sp>
        <p:sp>
          <p:nvSpPr>
            <p:cNvPr id="15" name="Text Box 18">
              <a:extLst>
                <a:ext uri="{FF2B5EF4-FFF2-40B4-BE49-F238E27FC236}">
                  <a16:creationId xmlns:a16="http://schemas.microsoft.com/office/drawing/2014/main" id="{BC06C16C-C62E-4851-8CD4-E514C95CDF75}"/>
                </a:ext>
              </a:extLst>
            </p:cNvPr>
            <p:cNvSpPr txBox="1">
              <a:spLocks noChangeArrowheads="1"/>
            </p:cNvSpPr>
            <p:nvPr/>
          </p:nvSpPr>
          <p:spPr bwMode="auto">
            <a:xfrm>
              <a:off x="1030" y="3017"/>
              <a:ext cx="10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00000"/>
                </a:lnSpc>
                <a:spcBef>
                  <a:spcPct val="50000"/>
                </a:spcBef>
                <a:spcAft>
                  <a:spcPts val="0"/>
                </a:spcAft>
                <a:buClrTx/>
                <a:buSzTx/>
                <a:buFont typeface="Wingdings" panose="05000000000000000000" pitchFamily="2" charset="2"/>
                <a:buNone/>
                <a:tabLst/>
                <a:defRPr/>
              </a:pPr>
              <a:r>
                <a:rPr kumimoji="0" lang="en-US" altLang="zh-CN" sz="135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(5 </a:t>
              </a:r>
              <a:r>
                <a:rPr kumimoji="0" lang="en-US" altLang="zh-CN" sz="180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sym typeface="Symbol" panose="05050102010706020507" pitchFamily="18" charset="2"/>
                </a:rPr>
                <a:t></a:t>
              </a:r>
              <a:r>
                <a:rPr kumimoji="0" lang="en-US" altLang="zh-CN" sz="135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 all</a:t>
              </a:r>
            </a:p>
          </p:txBody>
        </p:sp>
        <p:sp>
          <p:nvSpPr>
            <p:cNvPr id="16" name="Text Box 19">
              <a:extLst>
                <a:ext uri="{FF2B5EF4-FFF2-40B4-BE49-F238E27FC236}">
                  <a16:creationId xmlns:a16="http://schemas.microsoft.com/office/drawing/2014/main" id="{946578E6-6E19-41AD-9194-F9891938F3F0}"/>
                </a:ext>
              </a:extLst>
            </p:cNvPr>
            <p:cNvSpPr txBox="1">
              <a:spLocks noChangeArrowheads="1"/>
            </p:cNvSpPr>
            <p:nvPr/>
          </p:nvSpPr>
          <p:spPr bwMode="auto">
            <a:xfrm>
              <a:off x="2004" y="3017"/>
              <a:ext cx="2880"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00000"/>
                </a:lnSpc>
                <a:spcBef>
                  <a:spcPct val="50000"/>
                </a:spcBef>
                <a:spcAft>
                  <a:spcPts val="0"/>
                </a:spcAft>
                <a:buClrTx/>
                <a:buSzTx/>
                <a:buFont typeface="Wingdings" panose="05000000000000000000" pitchFamily="2" charset="2"/>
                <a:buNone/>
                <a:tabLst/>
                <a:defRPr/>
              </a:pPr>
              <a:r>
                <a:rPr kumimoji="0" lang="en-US" altLang="zh-CN" sz="135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 = true (since 5 </a:t>
              </a:r>
              <a:r>
                <a:rPr kumimoji="0" lang="en-US" altLang="zh-CN" sz="180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sym typeface="Symbol" panose="05050102010706020507" pitchFamily="18" charset="2"/>
                </a:rPr>
                <a:t> </a:t>
              </a:r>
              <a:r>
                <a:rPr kumimoji="0" lang="en-US" altLang="zh-CN" sz="135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sym typeface="Symbol" panose="05050102010706020507" pitchFamily="18" charset="2"/>
                </a:rPr>
                <a:t>4 and 5 </a:t>
              </a:r>
              <a:r>
                <a:rPr kumimoji="0" lang="en-US" altLang="zh-CN" sz="180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sym typeface="Symbol" panose="05050102010706020507" pitchFamily="18" charset="2"/>
                </a:rPr>
                <a:t></a:t>
              </a:r>
              <a:r>
                <a:rPr kumimoji="0" lang="en-US" altLang="zh-CN" sz="135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sym typeface="Symbol" panose="05050102010706020507" pitchFamily="18" charset="2"/>
                </a:rPr>
                <a:t> 6)</a:t>
              </a:r>
              <a:endParaRPr kumimoji="0" lang="en-US" altLang="zh-CN" sz="180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sym typeface="Symbol" panose="05050102010706020507" pitchFamily="18" charset="2"/>
              </a:endParaRPr>
            </a:p>
          </p:txBody>
        </p:sp>
      </p:grpSp>
      <p:grpSp>
        <p:nvGrpSpPr>
          <p:cNvPr id="17" name="Group 28">
            <a:extLst>
              <a:ext uri="{FF2B5EF4-FFF2-40B4-BE49-F238E27FC236}">
                <a16:creationId xmlns:a16="http://schemas.microsoft.com/office/drawing/2014/main" id="{A12B3E78-7E56-4253-AB21-4F1D37C9360A}"/>
              </a:ext>
            </a:extLst>
          </p:cNvPr>
          <p:cNvGrpSpPr>
            <a:grpSpLocks/>
          </p:cNvGrpSpPr>
          <p:nvPr/>
        </p:nvGrpSpPr>
        <p:grpSpPr bwMode="auto">
          <a:xfrm>
            <a:off x="857474" y="2460096"/>
            <a:ext cx="2020491" cy="485775"/>
            <a:chOff x="1075" y="2016"/>
            <a:chExt cx="1697" cy="408"/>
          </a:xfrm>
        </p:grpSpPr>
        <p:sp>
          <p:nvSpPr>
            <p:cNvPr id="18" name="Rectangle 11">
              <a:extLst>
                <a:ext uri="{FF2B5EF4-FFF2-40B4-BE49-F238E27FC236}">
                  <a16:creationId xmlns:a16="http://schemas.microsoft.com/office/drawing/2014/main" id="{6AE21A8F-3363-4B4C-905B-A8AD63DF8ACB}"/>
                </a:ext>
              </a:extLst>
            </p:cNvPr>
            <p:cNvSpPr>
              <a:spLocks noChangeArrowheads="1"/>
            </p:cNvSpPr>
            <p:nvPr/>
          </p:nvSpPr>
          <p:spPr bwMode="auto">
            <a:xfrm>
              <a:off x="1668" y="2016"/>
              <a:ext cx="288" cy="24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8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6</a:t>
              </a:r>
            </a:p>
          </p:txBody>
        </p:sp>
        <p:sp>
          <p:nvSpPr>
            <p:cNvPr id="19" name="Rectangle 12">
              <a:extLst>
                <a:ext uri="{FF2B5EF4-FFF2-40B4-BE49-F238E27FC236}">
                  <a16:creationId xmlns:a16="http://schemas.microsoft.com/office/drawing/2014/main" id="{A7F6E4DB-9474-4FEB-BB5F-15E8E3805F70}"/>
                </a:ext>
              </a:extLst>
            </p:cNvPr>
            <p:cNvSpPr>
              <a:spLocks noChangeArrowheads="1"/>
            </p:cNvSpPr>
            <p:nvPr/>
          </p:nvSpPr>
          <p:spPr bwMode="auto">
            <a:xfrm>
              <a:off x="1668" y="2208"/>
              <a:ext cx="288" cy="187"/>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8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10</a:t>
              </a:r>
            </a:p>
          </p:txBody>
        </p:sp>
        <p:sp>
          <p:nvSpPr>
            <p:cNvPr id="20" name="Text Box 14">
              <a:extLst>
                <a:ext uri="{FF2B5EF4-FFF2-40B4-BE49-F238E27FC236}">
                  <a16:creationId xmlns:a16="http://schemas.microsoft.com/office/drawing/2014/main" id="{B92FB160-634B-4B3E-9A65-51DC66EA9B30}"/>
                </a:ext>
              </a:extLst>
            </p:cNvPr>
            <p:cNvSpPr txBox="1">
              <a:spLocks noChangeArrowheads="1"/>
            </p:cNvSpPr>
            <p:nvPr/>
          </p:nvSpPr>
          <p:spPr bwMode="auto">
            <a:xfrm>
              <a:off x="2004" y="2170"/>
              <a:ext cx="76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00000"/>
                </a:lnSpc>
                <a:spcBef>
                  <a:spcPct val="50000"/>
                </a:spcBef>
                <a:spcAft>
                  <a:spcPts val="0"/>
                </a:spcAft>
                <a:buClrTx/>
                <a:buSzTx/>
                <a:buFont typeface="Wingdings" panose="05000000000000000000" pitchFamily="2" charset="2"/>
                <a:buNone/>
                <a:tabLst/>
                <a:defRPr/>
              </a:pPr>
              <a:r>
                <a:rPr kumimoji="0" lang="en-US" altLang="zh-CN" sz="135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 = true</a:t>
              </a:r>
            </a:p>
          </p:txBody>
        </p:sp>
        <p:sp>
          <p:nvSpPr>
            <p:cNvPr id="21" name="Text Box 21">
              <a:extLst>
                <a:ext uri="{FF2B5EF4-FFF2-40B4-BE49-F238E27FC236}">
                  <a16:creationId xmlns:a16="http://schemas.microsoft.com/office/drawing/2014/main" id="{9E494655-CB05-4905-BD5E-BCB0D63A8178}"/>
                </a:ext>
              </a:extLst>
            </p:cNvPr>
            <p:cNvSpPr txBox="1">
              <a:spLocks noChangeArrowheads="1"/>
            </p:cNvSpPr>
            <p:nvPr/>
          </p:nvSpPr>
          <p:spPr bwMode="auto">
            <a:xfrm>
              <a:off x="1075" y="2172"/>
              <a:ext cx="76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00000"/>
                </a:lnSpc>
                <a:spcBef>
                  <a:spcPct val="50000"/>
                </a:spcBef>
                <a:spcAft>
                  <a:spcPts val="0"/>
                </a:spcAft>
                <a:buClrTx/>
                <a:buSzTx/>
                <a:buFont typeface="Wingdings" panose="05000000000000000000" pitchFamily="2" charset="2"/>
                <a:buNone/>
                <a:tabLst/>
                <a:defRPr/>
              </a:pPr>
              <a:r>
                <a:rPr kumimoji="0" lang="en-US" altLang="zh-CN" sz="135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(5&lt; all</a:t>
              </a:r>
            </a:p>
          </p:txBody>
        </p:sp>
      </p:grpSp>
      <p:grpSp>
        <p:nvGrpSpPr>
          <p:cNvPr id="22" name="Group 29">
            <a:extLst>
              <a:ext uri="{FF2B5EF4-FFF2-40B4-BE49-F238E27FC236}">
                <a16:creationId xmlns:a16="http://schemas.microsoft.com/office/drawing/2014/main" id="{114267DC-51A1-42A9-B670-D51F69522B6A}"/>
              </a:ext>
            </a:extLst>
          </p:cNvPr>
          <p:cNvGrpSpPr>
            <a:grpSpLocks/>
          </p:cNvGrpSpPr>
          <p:nvPr/>
        </p:nvGrpSpPr>
        <p:grpSpPr bwMode="auto">
          <a:xfrm>
            <a:off x="857474" y="3178002"/>
            <a:ext cx="2077641" cy="473868"/>
            <a:chOff x="1027" y="2494"/>
            <a:chExt cx="1745" cy="398"/>
          </a:xfrm>
        </p:grpSpPr>
        <p:sp>
          <p:nvSpPr>
            <p:cNvPr id="23" name="Rectangle 13">
              <a:extLst>
                <a:ext uri="{FF2B5EF4-FFF2-40B4-BE49-F238E27FC236}">
                  <a16:creationId xmlns:a16="http://schemas.microsoft.com/office/drawing/2014/main" id="{0A49DD82-562E-4DB5-B2C4-0E5F4169930A}"/>
                </a:ext>
              </a:extLst>
            </p:cNvPr>
            <p:cNvSpPr>
              <a:spLocks noChangeArrowheads="1"/>
            </p:cNvSpPr>
            <p:nvPr/>
          </p:nvSpPr>
          <p:spPr bwMode="auto">
            <a:xfrm>
              <a:off x="1668" y="2494"/>
              <a:ext cx="288" cy="194"/>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8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4</a:t>
              </a:r>
            </a:p>
          </p:txBody>
        </p:sp>
        <p:sp>
          <p:nvSpPr>
            <p:cNvPr id="24" name="Rectangle 15">
              <a:extLst>
                <a:ext uri="{FF2B5EF4-FFF2-40B4-BE49-F238E27FC236}">
                  <a16:creationId xmlns:a16="http://schemas.microsoft.com/office/drawing/2014/main" id="{BA25A92C-1BC7-4D16-877F-66282F9ADF89}"/>
                </a:ext>
              </a:extLst>
            </p:cNvPr>
            <p:cNvSpPr>
              <a:spLocks noChangeArrowheads="1"/>
            </p:cNvSpPr>
            <p:nvPr/>
          </p:nvSpPr>
          <p:spPr bwMode="auto">
            <a:xfrm>
              <a:off x="1668" y="2686"/>
              <a:ext cx="288" cy="194"/>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8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5</a:t>
              </a:r>
            </a:p>
          </p:txBody>
        </p:sp>
        <p:sp>
          <p:nvSpPr>
            <p:cNvPr id="25" name="Text Box 22">
              <a:extLst>
                <a:ext uri="{FF2B5EF4-FFF2-40B4-BE49-F238E27FC236}">
                  <a16:creationId xmlns:a16="http://schemas.microsoft.com/office/drawing/2014/main" id="{4BFD4B51-3465-45DC-B176-198616317255}"/>
                </a:ext>
              </a:extLst>
            </p:cNvPr>
            <p:cNvSpPr txBox="1">
              <a:spLocks noChangeArrowheads="1"/>
            </p:cNvSpPr>
            <p:nvPr/>
          </p:nvSpPr>
          <p:spPr bwMode="auto">
            <a:xfrm>
              <a:off x="2004" y="2638"/>
              <a:ext cx="76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00000"/>
                </a:lnSpc>
                <a:spcBef>
                  <a:spcPct val="50000"/>
                </a:spcBef>
                <a:spcAft>
                  <a:spcPts val="0"/>
                </a:spcAft>
                <a:buClrTx/>
                <a:buSzTx/>
                <a:buFont typeface="Wingdings" panose="05000000000000000000" pitchFamily="2" charset="2"/>
                <a:buNone/>
                <a:tabLst/>
                <a:defRPr/>
              </a:pPr>
              <a:r>
                <a:rPr kumimoji="0" lang="en-US" altLang="zh-CN" sz="135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 = false</a:t>
              </a:r>
            </a:p>
          </p:txBody>
        </p:sp>
        <p:sp>
          <p:nvSpPr>
            <p:cNvPr id="26" name="Text Box 23">
              <a:extLst>
                <a:ext uri="{FF2B5EF4-FFF2-40B4-BE49-F238E27FC236}">
                  <a16:creationId xmlns:a16="http://schemas.microsoft.com/office/drawing/2014/main" id="{2FFE03E3-9701-4A1D-8426-8E7587D28445}"/>
                </a:ext>
              </a:extLst>
            </p:cNvPr>
            <p:cNvSpPr txBox="1">
              <a:spLocks noChangeArrowheads="1"/>
            </p:cNvSpPr>
            <p:nvPr/>
          </p:nvSpPr>
          <p:spPr bwMode="auto">
            <a:xfrm>
              <a:off x="1027" y="2640"/>
              <a:ext cx="76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00000"/>
                </a:lnSpc>
                <a:spcBef>
                  <a:spcPct val="50000"/>
                </a:spcBef>
                <a:spcAft>
                  <a:spcPts val="0"/>
                </a:spcAft>
                <a:buClrTx/>
                <a:buSzTx/>
                <a:buFont typeface="Wingdings" panose="05000000000000000000" pitchFamily="2" charset="2"/>
                <a:buNone/>
                <a:tabLst/>
                <a:defRPr/>
              </a:pPr>
              <a:r>
                <a:rPr kumimoji="0" lang="en-US" altLang="zh-CN" sz="135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(5 = all</a:t>
              </a:r>
            </a:p>
          </p:txBody>
        </p:sp>
      </p:grpSp>
      <p:grpSp>
        <p:nvGrpSpPr>
          <p:cNvPr id="27" name="Group 31">
            <a:extLst>
              <a:ext uri="{FF2B5EF4-FFF2-40B4-BE49-F238E27FC236}">
                <a16:creationId xmlns:a16="http://schemas.microsoft.com/office/drawing/2014/main" id="{0B0919C7-771E-46B9-9F02-FC45B847A22E}"/>
              </a:ext>
            </a:extLst>
          </p:cNvPr>
          <p:cNvGrpSpPr>
            <a:grpSpLocks/>
          </p:cNvGrpSpPr>
          <p:nvPr/>
        </p:nvGrpSpPr>
        <p:grpSpPr bwMode="auto">
          <a:xfrm>
            <a:off x="4753336" y="2571753"/>
            <a:ext cx="2717006" cy="568253"/>
            <a:chOff x="708" y="3456"/>
            <a:chExt cx="2127" cy="450"/>
          </a:xfrm>
        </p:grpSpPr>
        <p:sp>
          <p:nvSpPr>
            <p:cNvPr id="28" name="Rectangle 24">
              <a:extLst>
                <a:ext uri="{FF2B5EF4-FFF2-40B4-BE49-F238E27FC236}">
                  <a16:creationId xmlns:a16="http://schemas.microsoft.com/office/drawing/2014/main" id="{9931BBCD-C5E1-4232-BD80-D28B3DCE5228}"/>
                </a:ext>
              </a:extLst>
            </p:cNvPr>
            <p:cNvSpPr>
              <a:spLocks noChangeArrowheads="1"/>
            </p:cNvSpPr>
            <p:nvPr/>
          </p:nvSpPr>
          <p:spPr bwMode="auto">
            <a:xfrm>
              <a:off x="708" y="3456"/>
              <a:ext cx="2127"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800" b="1" i="0" u="none" strike="noStrike" kern="0" cap="none" spc="0" normalizeH="0" baseline="0" noProof="0" dirty="0">
                  <a:ln>
                    <a:noFill/>
                  </a:ln>
                  <a:solidFill>
                    <a:srgbClr val="FF0000"/>
                  </a:solidFill>
                  <a:effectLst/>
                  <a:uLnTx/>
                  <a:uFillTx/>
                  <a:ea typeface="宋体" panose="02010600030101010101" pitchFamily="2" charset="-122"/>
                </a:rPr>
                <a:t>(</a:t>
              </a:r>
              <a:r>
                <a:rPr kumimoji="0" lang="en-US" altLang="zh-CN" sz="1800" b="1" i="0" u="none" strike="noStrike" kern="0" cap="none" spc="0" normalizeH="0" baseline="0" noProof="0" dirty="0">
                  <a:ln>
                    <a:noFill/>
                  </a:ln>
                  <a:solidFill>
                    <a:srgbClr val="FF0000"/>
                  </a:solidFill>
                  <a:effectLst/>
                  <a:uLnTx/>
                  <a:uFillTx/>
                  <a:ea typeface="宋体" panose="02010600030101010101" pitchFamily="2" charset="-122"/>
                  <a:sym typeface="Symbol" panose="05050102010706020507" pitchFamily="18" charset="2"/>
                </a:rPr>
                <a:t></a:t>
              </a:r>
              <a:r>
                <a:rPr kumimoji="0" lang="en-US" altLang="zh-CN" sz="1800" b="1" i="0" u="none" strike="noStrike" kern="0" cap="none" spc="0" normalizeH="0" baseline="0" noProof="0" dirty="0">
                  <a:ln>
                    <a:noFill/>
                  </a:ln>
                  <a:solidFill>
                    <a:srgbClr val="FF0000"/>
                  </a:solidFill>
                  <a:effectLst/>
                  <a:uLnTx/>
                  <a:uFillTx/>
                  <a:ea typeface="宋体" panose="02010600030101010101" pitchFamily="2" charset="-122"/>
                </a:rPr>
                <a:t> all) </a:t>
              </a:r>
              <a:r>
                <a:rPr kumimoji="0" lang="en-US" altLang="zh-CN" sz="1800" b="1" i="0" u="none" strike="noStrike" kern="0" cap="none" spc="0" normalizeH="0" baseline="0" noProof="0" dirty="0">
                  <a:ln>
                    <a:noFill/>
                  </a:ln>
                  <a:solidFill>
                    <a:srgbClr val="FF0000"/>
                  </a:solidFill>
                  <a:effectLst/>
                  <a:uLnTx/>
                  <a:uFillTx/>
                  <a:ea typeface="宋体" panose="02010600030101010101" pitchFamily="2" charset="-122"/>
                  <a:sym typeface="Symbol" panose="05050102010706020507" pitchFamily="18" charset="2"/>
                </a:rPr>
                <a:t> not in</a:t>
              </a:r>
            </a:p>
            <a:p>
              <a:pPr marL="0" marR="0" lvl="0" indent="0"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800" b="1" i="0" u="none" strike="noStrike" kern="0" cap="none" spc="0" normalizeH="0" baseline="0" noProof="0" dirty="0">
                  <a:ln>
                    <a:noFill/>
                  </a:ln>
                  <a:solidFill>
                    <a:srgbClr val="FF0000"/>
                  </a:solidFill>
                  <a:effectLst/>
                  <a:uLnTx/>
                  <a:uFillTx/>
                  <a:ea typeface="宋体" panose="02010600030101010101" pitchFamily="2" charset="-122"/>
                  <a:sym typeface="Symbol" panose="05050102010706020507" pitchFamily="18" charset="2"/>
                </a:rPr>
                <a:t>However, (= all)  in</a:t>
              </a:r>
            </a:p>
          </p:txBody>
        </p:sp>
        <p:sp>
          <p:nvSpPr>
            <p:cNvPr id="29" name="Line 25">
              <a:extLst>
                <a:ext uri="{FF2B5EF4-FFF2-40B4-BE49-F238E27FC236}">
                  <a16:creationId xmlns:a16="http://schemas.microsoft.com/office/drawing/2014/main" id="{71D72C86-54AD-454A-901B-0118FA0E056D}"/>
                </a:ext>
              </a:extLst>
            </p:cNvPr>
            <p:cNvSpPr>
              <a:spLocks noChangeShapeType="1"/>
            </p:cNvSpPr>
            <p:nvPr/>
          </p:nvSpPr>
          <p:spPr bwMode="auto">
            <a:xfrm flipH="1">
              <a:off x="2257" y="3741"/>
              <a:ext cx="69" cy="144"/>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685800" eaLnBrk="0" fontAlgn="auto" latinLnBrk="0" hangingPunct="0">
                <a:lnSpc>
                  <a:spcPct val="100000"/>
                </a:lnSpc>
                <a:spcBef>
                  <a:spcPct val="0"/>
                </a:spcBef>
                <a:spcAft>
                  <a:spcPts val="0"/>
                </a:spcAft>
                <a:buClrTx/>
                <a:buSzTx/>
                <a:buFontTx/>
                <a:buNone/>
                <a:tabLst/>
                <a:defRPr/>
              </a:pPr>
              <a:endParaRPr kumimoji="0" lang="zh-CN" altLang="en-US" sz="1500" b="0" i="0" u="none" strike="noStrike" kern="0" cap="none" spc="0" normalizeH="0" baseline="0" noProof="0">
                <a:ln>
                  <a:noFill/>
                </a:ln>
                <a:solidFill>
                  <a:srgbClr val="FF0000"/>
                </a:solidFill>
                <a:effectLst/>
                <a:uLnTx/>
                <a:uFillTx/>
                <a:latin typeface="+mn-lt"/>
                <a:ea typeface="宋体" panose="02010600030101010101" pitchFamily="2" charset="-122"/>
              </a:endParaRPr>
            </a:p>
          </p:txBody>
        </p:sp>
      </p:grpSp>
    </p:spTree>
    <p:extLst>
      <p:ext uri="{BB962C8B-B14F-4D97-AF65-F5344CB8AC3E}">
        <p14:creationId xmlns:p14="http://schemas.microsoft.com/office/powerpoint/2010/main" val="109161684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algn="ctr"/>
            <a:r>
              <a:rPr lang="en-US" altLang="zh-CN">
                <a:effectLst/>
                <a:latin typeface="Comic Sans MS" pitchFamily="66" charset="0"/>
                <a:ea typeface="宋体" charset="-122"/>
              </a:rPr>
              <a:t>The Banking Schema</a:t>
            </a:r>
          </a:p>
        </p:txBody>
      </p:sp>
      <p:sp>
        <p:nvSpPr>
          <p:cNvPr id="100355" name="Rectangle 3"/>
          <p:cNvSpPr>
            <a:spLocks noGrp="1" noChangeArrowheads="1"/>
          </p:cNvSpPr>
          <p:nvPr>
            <p:ph type="body" idx="1"/>
          </p:nvPr>
        </p:nvSpPr>
        <p:spPr>
          <a:xfrm>
            <a:off x="63500" y="673173"/>
            <a:ext cx="9037638" cy="4202833"/>
          </a:xfrm>
        </p:spPr>
        <p:txBody>
          <a:bodyPr/>
          <a:lstStyle/>
          <a:p>
            <a:pPr>
              <a:spcBef>
                <a:spcPts val="0"/>
              </a:spcBef>
              <a:defRPr/>
            </a:pPr>
            <a:r>
              <a:rPr lang="en-US" altLang="zh-CN" sz="1400" b="1" i="1" dirty="0">
                <a:latin typeface="Comic Sans MS" pitchFamily="66" charset="0"/>
                <a:ea typeface="宋体" pitchFamily="2" charset="-122"/>
              </a:rPr>
              <a:t>branch</a:t>
            </a:r>
            <a:r>
              <a:rPr lang="en-US" altLang="zh-CN" sz="1400" b="1" dirty="0">
                <a:latin typeface="Comic Sans MS" pitchFamily="66" charset="0"/>
                <a:ea typeface="宋体" pitchFamily="2" charset="-122"/>
              </a:rPr>
              <a:t> = (</a:t>
            </a:r>
            <a:r>
              <a:rPr lang="en-US" altLang="zh-CN" sz="1400" b="1" i="1" u="sng" dirty="0" err="1">
                <a:solidFill>
                  <a:srgbClr val="0000FF"/>
                </a:solidFill>
                <a:latin typeface="Comic Sans MS" pitchFamily="66" charset="0"/>
                <a:ea typeface="宋体" pitchFamily="2" charset="-122"/>
              </a:rPr>
              <a:t>branch_name</a:t>
            </a:r>
            <a:r>
              <a:rPr lang="en-US" altLang="zh-CN" sz="1400" b="1" dirty="0">
                <a:latin typeface="Comic Sans MS" pitchFamily="66" charset="0"/>
                <a:ea typeface="宋体" pitchFamily="2" charset="-122"/>
              </a:rPr>
              <a:t>, </a:t>
            </a:r>
            <a:r>
              <a:rPr lang="en-US" altLang="zh-CN" sz="1400" b="1" i="1" dirty="0" err="1">
                <a:latin typeface="Comic Sans MS" pitchFamily="66" charset="0"/>
                <a:ea typeface="宋体" pitchFamily="2" charset="-122"/>
              </a:rPr>
              <a:t>branch_city</a:t>
            </a:r>
            <a:r>
              <a:rPr lang="en-US" altLang="zh-CN" sz="1400" b="1" dirty="0">
                <a:latin typeface="Comic Sans MS" pitchFamily="66" charset="0"/>
                <a:ea typeface="宋体" pitchFamily="2" charset="-122"/>
              </a:rPr>
              <a:t>, </a:t>
            </a:r>
            <a:r>
              <a:rPr lang="en-US" altLang="zh-CN" sz="1400" b="1" i="1" dirty="0">
                <a:latin typeface="Comic Sans MS" pitchFamily="66" charset="0"/>
                <a:ea typeface="宋体" pitchFamily="2" charset="-122"/>
              </a:rPr>
              <a:t>assets</a:t>
            </a:r>
            <a:r>
              <a:rPr lang="en-US" altLang="zh-CN" sz="1400" b="1" dirty="0">
                <a:latin typeface="Comic Sans MS" pitchFamily="66" charset="0"/>
                <a:ea typeface="宋体" pitchFamily="2" charset="-122"/>
              </a:rPr>
              <a:t>)</a:t>
            </a:r>
          </a:p>
          <a:p>
            <a:pPr>
              <a:spcBef>
                <a:spcPts val="0"/>
              </a:spcBef>
              <a:defRPr/>
            </a:pPr>
            <a:r>
              <a:rPr lang="en-US" altLang="zh-CN" sz="1400" b="1" i="1" dirty="0">
                <a:latin typeface="Comic Sans MS" pitchFamily="66" charset="0"/>
                <a:ea typeface="宋体" pitchFamily="2" charset="-122"/>
              </a:rPr>
              <a:t>customer</a:t>
            </a:r>
            <a:r>
              <a:rPr lang="en-US" altLang="zh-CN" sz="1400" b="1" dirty="0">
                <a:latin typeface="Comic Sans MS" pitchFamily="66" charset="0"/>
                <a:ea typeface="宋体" pitchFamily="2" charset="-122"/>
              </a:rPr>
              <a:t> = (</a:t>
            </a:r>
            <a:r>
              <a:rPr lang="en-US" altLang="zh-CN" sz="1400" b="1" i="1" u="sng" dirty="0" err="1">
                <a:solidFill>
                  <a:srgbClr val="0000FF"/>
                </a:solidFill>
                <a:latin typeface="Comic Sans MS" pitchFamily="66" charset="0"/>
                <a:ea typeface="宋体" pitchFamily="2" charset="-122"/>
              </a:rPr>
              <a:t>customer_id</a:t>
            </a:r>
            <a:r>
              <a:rPr lang="en-US" altLang="zh-CN" sz="1400" b="1" dirty="0">
                <a:solidFill>
                  <a:srgbClr val="0000FF"/>
                </a:solidFill>
                <a:latin typeface="Comic Sans MS" pitchFamily="66" charset="0"/>
                <a:ea typeface="宋体" pitchFamily="2" charset="-122"/>
              </a:rPr>
              <a:t>,</a:t>
            </a:r>
            <a:r>
              <a:rPr lang="en-US" altLang="zh-CN" sz="1400" b="1" dirty="0">
                <a:latin typeface="Comic Sans MS" pitchFamily="66" charset="0"/>
                <a:ea typeface="宋体" pitchFamily="2" charset="-122"/>
              </a:rPr>
              <a:t> </a:t>
            </a:r>
            <a:r>
              <a:rPr lang="en-US" altLang="zh-CN" sz="1400" b="1" i="1" dirty="0" err="1">
                <a:latin typeface="Comic Sans MS" pitchFamily="66" charset="0"/>
                <a:ea typeface="宋体" pitchFamily="2" charset="-122"/>
              </a:rPr>
              <a:t>customer_name</a:t>
            </a:r>
            <a:r>
              <a:rPr lang="en-US" altLang="zh-CN" sz="1400" b="1" dirty="0">
                <a:latin typeface="Comic Sans MS" pitchFamily="66" charset="0"/>
                <a:ea typeface="宋体" pitchFamily="2" charset="-122"/>
              </a:rPr>
              <a:t>, </a:t>
            </a:r>
            <a:r>
              <a:rPr lang="en-US" altLang="zh-CN" sz="1400" b="1" i="1" dirty="0" err="1">
                <a:latin typeface="Comic Sans MS" pitchFamily="66" charset="0"/>
                <a:ea typeface="宋体" pitchFamily="2" charset="-122"/>
              </a:rPr>
              <a:t>customer_street</a:t>
            </a:r>
            <a:r>
              <a:rPr lang="en-US" altLang="zh-CN" sz="1400" b="1" dirty="0">
                <a:latin typeface="Comic Sans MS" pitchFamily="66" charset="0"/>
                <a:ea typeface="宋体" pitchFamily="2" charset="-122"/>
              </a:rPr>
              <a:t>, </a:t>
            </a:r>
            <a:r>
              <a:rPr lang="en-US" altLang="zh-CN" sz="1400" b="1" i="1" dirty="0" err="1">
                <a:latin typeface="Comic Sans MS" pitchFamily="66" charset="0"/>
                <a:ea typeface="宋体" pitchFamily="2" charset="-122"/>
              </a:rPr>
              <a:t>customer_city</a:t>
            </a:r>
            <a:r>
              <a:rPr lang="en-US" altLang="zh-CN" sz="1400" b="1" dirty="0">
                <a:latin typeface="Comic Sans MS" pitchFamily="66" charset="0"/>
                <a:ea typeface="宋体" pitchFamily="2" charset="-122"/>
              </a:rPr>
              <a:t>)</a:t>
            </a:r>
          </a:p>
          <a:p>
            <a:pPr>
              <a:spcBef>
                <a:spcPts val="0"/>
              </a:spcBef>
              <a:defRPr/>
            </a:pPr>
            <a:r>
              <a:rPr lang="en-US" altLang="zh-CN" sz="1400" b="1" i="1" dirty="0">
                <a:latin typeface="Comic Sans MS" pitchFamily="66" charset="0"/>
                <a:ea typeface="宋体" pitchFamily="2" charset="-122"/>
              </a:rPr>
              <a:t>loan</a:t>
            </a:r>
            <a:r>
              <a:rPr lang="en-US" altLang="zh-CN" sz="1400" b="1" dirty="0">
                <a:latin typeface="Comic Sans MS" pitchFamily="66" charset="0"/>
                <a:ea typeface="宋体" pitchFamily="2" charset="-122"/>
              </a:rPr>
              <a:t> = (</a:t>
            </a:r>
            <a:r>
              <a:rPr lang="en-US" altLang="zh-CN" sz="1400" b="1" i="1" u="sng" dirty="0" err="1">
                <a:solidFill>
                  <a:srgbClr val="0000FF"/>
                </a:solidFill>
                <a:latin typeface="Comic Sans MS" pitchFamily="66" charset="0"/>
                <a:ea typeface="宋体" pitchFamily="2" charset="-122"/>
              </a:rPr>
              <a:t>loan_number</a:t>
            </a:r>
            <a:r>
              <a:rPr lang="en-US" altLang="zh-CN" sz="1400" b="1" dirty="0">
                <a:latin typeface="Comic Sans MS" pitchFamily="66" charset="0"/>
                <a:ea typeface="宋体" pitchFamily="2" charset="-122"/>
              </a:rPr>
              <a:t>, </a:t>
            </a:r>
            <a:r>
              <a:rPr lang="en-US" altLang="zh-CN" sz="1400" b="1" i="1" dirty="0">
                <a:latin typeface="Comic Sans MS" pitchFamily="66" charset="0"/>
                <a:ea typeface="宋体" pitchFamily="2" charset="-122"/>
              </a:rPr>
              <a:t>amount</a:t>
            </a:r>
            <a:r>
              <a:rPr lang="en-US" altLang="zh-CN" sz="1400" b="1" dirty="0">
                <a:latin typeface="Comic Sans MS" pitchFamily="66" charset="0"/>
                <a:ea typeface="宋体" pitchFamily="2" charset="-122"/>
              </a:rPr>
              <a:t>)</a:t>
            </a:r>
          </a:p>
          <a:p>
            <a:pPr>
              <a:spcBef>
                <a:spcPts val="0"/>
              </a:spcBef>
              <a:defRPr/>
            </a:pPr>
            <a:r>
              <a:rPr lang="en-US" altLang="zh-CN" sz="1400" b="1" i="1" dirty="0">
                <a:latin typeface="Comic Sans MS" pitchFamily="66" charset="0"/>
                <a:ea typeface="宋体" pitchFamily="2" charset="-122"/>
              </a:rPr>
              <a:t>account</a:t>
            </a:r>
            <a:r>
              <a:rPr lang="en-US" altLang="zh-CN" sz="1400" b="1" dirty="0">
                <a:latin typeface="Comic Sans MS" pitchFamily="66" charset="0"/>
                <a:ea typeface="宋体" pitchFamily="2" charset="-122"/>
              </a:rPr>
              <a:t> = (</a:t>
            </a:r>
            <a:r>
              <a:rPr lang="en-US" altLang="zh-CN" sz="1400" b="1" i="1" u="sng" dirty="0" err="1">
                <a:solidFill>
                  <a:srgbClr val="0000FF"/>
                </a:solidFill>
                <a:latin typeface="Comic Sans MS" pitchFamily="66" charset="0"/>
                <a:ea typeface="宋体" pitchFamily="2" charset="-122"/>
              </a:rPr>
              <a:t>account_number</a:t>
            </a:r>
            <a:r>
              <a:rPr lang="en-US" altLang="zh-CN" sz="1400" b="1" dirty="0">
                <a:solidFill>
                  <a:srgbClr val="0000FF"/>
                </a:solidFill>
                <a:latin typeface="Comic Sans MS" pitchFamily="66" charset="0"/>
                <a:ea typeface="宋体" pitchFamily="2" charset="-122"/>
              </a:rPr>
              <a:t>,</a:t>
            </a:r>
            <a:r>
              <a:rPr lang="en-US" altLang="zh-CN" sz="1400" b="1" dirty="0">
                <a:latin typeface="Comic Sans MS" pitchFamily="66" charset="0"/>
                <a:ea typeface="宋体" pitchFamily="2" charset="-122"/>
              </a:rPr>
              <a:t> </a:t>
            </a:r>
            <a:r>
              <a:rPr lang="en-US" altLang="zh-CN" sz="1400" b="1" i="1" dirty="0">
                <a:latin typeface="Comic Sans MS" pitchFamily="66" charset="0"/>
                <a:ea typeface="宋体" pitchFamily="2" charset="-122"/>
              </a:rPr>
              <a:t>balance</a:t>
            </a:r>
            <a:r>
              <a:rPr lang="en-US" altLang="zh-CN" sz="1400" b="1" dirty="0">
                <a:latin typeface="Comic Sans MS" pitchFamily="66" charset="0"/>
                <a:ea typeface="宋体" pitchFamily="2" charset="-122"/>
              </a:rPr>
              <a:t>)</a:t>
            </a:r>
          </a:p>
          <a:p>
            <a:pPr>
              <a:spcBef>
                <a:spcPts val="0"/>
              </a:spcBef>
              <a:defRPr/>
            </a:pPr>
            <a:r>
              <a:rPr lang="en-US" altLang="zh-CN" sz="1400" b="1" i="1" dirty="0">
                <a:latin typeface="Comic Sans MS" pitchFamily="66" charset="0"/>
                <a:ea typeface="宋体" pitchFamily="2" charset="-122"/>
              </a:rPr>
              <a:t>employee</a:t>
            </a:r>
            <a:r>
              <a:rPr lang="en-US" altLang="zh-CN" sz="1400" b="1" dirty="0">
                <a:latin typeface="Comic Sans MS" pitchFamily="66" charset="0"/>
                <a:ea typeface="宋体" pitchFamily="2" charset="-122"/>
              </a:rPr>
              <a:t> = (</a:t>
            </a:r>
            <a:r>
              <a:rPr lang="en-US" altLang="zh-CN" sz="1400" b="1" i="1" u="sng" dirty="0" err="1">
                <a:solidFill>
                  <a:srgbClr val="0000FF"/>
                </a:solidFill>
                <a:latin typeface="Comic Sans MS" pitchFamily="66" charset="0"/>
                <a:ea typeface="宋体" pitchFamily="2" charset="-122"/>
              </a:rPr>
              <a:t>employee_id</a:t>
            </a:r>
            <a:r>
              <a:rPr lang="en-US" altLang="zh-CN" sz="1400" b="1" dirty="0">
                <a:solidFill>
                  <a:srgbClr val="0000FF"/>
                </a:solidFill>
                <a:latin typeface="Comic Sans MS" pitchFamily="66" charset="0"/>
                <a:ea typeface="宋体" pitchFamily="2" charset="-122"/>
              </a:rPr>
              <a:t>,</a:t>
            </a:r>
            <a:r>
              <a:rPr lang="en-US" altLang="zh-CN" sz="1400" b="1" dirty="0">
                <a:latin typeface="Comic Sans MS" pitchFamily="66" charset="0"/>
                <a:ea typeface="宋体" pitchFamily="2" charset="-122"/>
              </a:rPr>
              <a:t> </a:t>
            </a:r>
            <a:r>
              <a:rPr lang="en-US" altLang="zh-CN" sz="1400" b="1" i="1" dirty="0" err="1">
                <a:latin typeface="Comic Sans MS" pitchFamily="66" charset="0"/>
                <a:ea typeface="宋体" pitchFamily="2" charset="-122"/>
              </a:rPr>
              <a:t>employee_name</a:t>
            </a:r>
            <a:r>
              <a:rPr lang="en-US" altLang="zh-CN" sz="1400" b="1" dirty="0">
                <a:latin typeface="Comic Sans MS" pitchFamily="66" charset="0"/>
                <a:ea typeface="宋体" pitchFamily="2" charset="-122"/>
              </a:rPr>
              <a:t>, </a:t>
            </a:r>
            <a:r>
              <a:rPr lang="en-US" altLang="zh-CN" sz="1400" b="1" i="1" dirty="0" err="1">
                <a:latin typeface="Comic Sans MS" pitchFamily="66" charset="0"/>
                <a:ea typeface="宋体" pitchFamily="2" charset="-122"/>
              </a:rPr>
              <a:t>telephone_number</a:t>
            </a:r>
            <a:r>
              <a:rPr lang="en-US" altLang="zh-CN" sz="1400" b="1" dirty="0">
                <a:latin typeface="Comic Sans MS" pitchFamily="66" charset="0"/>
                <a:ea typeface="宋体" pitchFamily="2" charset="-122"/>
              </a:rPr>
              <a:t>, </a:t>
            </a:r>
            <a:r>
              <a:rPr lang="en-US" altLang="zh-CN" sz="1400" b="1" i="1" err="1">
                <a:latin typeface="Comic Sans MS" pitchFamily="66" charset="0"/>
                <a:ea typeface="宋体" pitchFamily="2" charset="-122"/>
              </a:rPr>
              <a:t>start_date</a:t>
            </a:r>
            <a:r>
              <a:rPr lang="en-US" altLang="zh-CN" sz="1400" b="1">
                <a:latin typeface="Comic Sans MS" pitchFamily="66" charset="0"/>
                <a:ea typeface="宋体" pitchFamily="2" charset="-122"/>
              </a:rPr>
              <a:t>)</a:t>
            </a:r>
          </a:p>
          <a:p>
            <a:pPr>
              <a:spcBef>
                <a:spcPts val="0"/>
              </a:spcBef>
              <a:defRPr/>
            </a:pPr>
            <a:endParaRPr lang="en-US" altLang="zh-CN" sz="1400" b="1" dirty="0">
              <a:latin typeface="Comic Sans MS" pitchFamily="66" charset="0"/>
              <a:ea typeface="宋体" pitchFamily="2" charset="-122"/>
            </a:endParaRPr>
          </a:p>
          <a:p>
            <a:pPr>
              <a:spcBef>
                <a:spcPts val="0"/>
              </a:spcBef>
              <a:defRPr/>
            </a:pPr>
            <a:r>
              <a:rPr lang="en-US" altLang="zh-CN" sz="1400" b="1" i="1" dirty="0" err="1">
                <a:solidFill>
                  <a:srgbClr val="CC0099"/>
                </a:solidFill>
                <a:latin typeface="Comic Sans MS" pitchFamily="66" charset="0"/>
                <a:ea typeface="宋体" pitchFamily="2" charset="-122"/>
              </a:rPr>
              <a:t>dependent_name</a:t>
            </a:r>
            <a:r>
              <a:rPr lang="en-US" altLang="zh-CN" sz="1400" b="1" dirty="0">
                <a:solidFill>
                  <a:srgbClr val="CC0099"/>
                </a:solidFill>
                <a:latin typeface="Comic Sans MS" pitchFamily="66" charset="0"/>
                <a:ea typeface="宋体" pitchFamily="2" charset="-122"/>
              </a:rPr>
              <a:t> </a:t>
            </a:r>
            <a:r>
              <a:rPr lang="en-US" altLang="zh-CN" sz="1400" b="1" dirty="0">
                <a:latin typeface="Comic Sans MS" pitchFamily="66" charset="0"/>
                <a:ea typeface="宋体" pitchFamily="2" charset="-122"/>
              </a:rPr>
              <a:t>= (</a:t>
            </a:r>
            <a:r>
              <a:rPr lang="en-US" altLang="zh-CN" sz="1400" b="1" i="1" u="sng" dirty="0" err="1">
                <a:solidFill>
                  <a:srgbClr val="0000FF"/>
                </a:solidFill>
                <a:latin typeface="Comic Sans MS" pitchFamily="66" charset="0"/>
                <a:ea typeface="宋体" pitchFamily="2" charset="-122"/>
              </a:rPr>
              <a:t>employee_id</a:t>
            </a:r>
            <a:r>
              <a:rPr lang="en-US" altLang="zh-CN" sz="1400" b="1" u="sng" dirty="0">
                <a:solidFill>
                  <a:srgbClr val="0000FF"/>
                </a:solidFill>
                <a:latin typeface="Comic Sans MS" pitchFamily="66" charset="0"/>
                <a:ea typeface="宋体" pitchFamily="2" charset="-122"/>
              </a:rPr>
              <a:t>, </a:t>
            </a:r>
            <a:r>
              <a:rPr lang="en-US" altLang="zh-CN" sz="1400" b="1" i="1" u="sng" dirty="0" err="1">
                <a:solidFill>
                  <a:srgbClr val="0000FF"/>
                </a:solidFill>
                <a:latin typeface="Comic Sans MS" pitchFamily="66" charset="0"/>
                <a:ea typeface="宋体" pitchFamily="2" charset="-122"/>
              </a:rPr>
              <a:t>dname</a:t>
            </a:r>
            <a:r>
              <a:rPr lang="en-US" altLang="zh-CN" sz="1400" b="1" dirty="0">
                <a:latin typeface="Comic Sans MS" pitchFamily="66" charset="0"/>
                <a:ea typeface="宋体" pitchFamily="2" charset="-122"/>
              </a:rPr>
              <a:t>) (derived from a  </a:t>
            </a:r>
            <a:r>
              <a:rPr lang="en-US" altLang="zh-CN" sz="1400" b="1" dirty="0" err="1">
                <a:latin typeface="Comic Sans MS" pitchFamily="66" charset="0"/>
                <a:ea typeface="宋体" pitchFamily="2" charset="-122"/>
              </a:rPr>
              <a:t>multivalued</a:t>
            </a:r>
            <a:r>
              <a:rPr lang="en-US" altLang="zh-CN" sz="1400" b="1" dirty="0">
                <a:latin typeface="Comic Sans MS" pitchFamily="66" charset="0"/>
                <a:ea typeface="宋体" pitchFamily="2" charset="-122"/>
              </a:rPr>
              <a:t> </a:t>
            </a:r>
            <a:r>
              <a:rPr lang="en-US" altLang="zh-CN" sz="1400" b="1">
                <a:latin typeface="Comic Sans MS" pitchFamily="66" charset="0"/>
                <a:ea typeface="宋体" pitchFamily="2" charset="-122"/>
              </a:rPr>
              <a:t>attribute)</a:t>
            </a:r>
          </a:p>
          <a:p>
            <a:pPr>
              <a:spcBef>
                <a:spcPts val="0"/>
              </a:spcBef>
              <a:defRPr/>
            </a:pPr>
            <a:endParaRPr lang="en-US" altLang="zh-CN" sz="1400" b="1" dirty="0">
              <a:latin typeface="Comic Sans MS" pitchFamily="66" charset="0"/>
              <a:ea typeface="宋体" pitchFamily="2" charset="-122"/>
            </a:endParaRPr>
          </a:p>
          <a:p>
            <a:pPr>
              <a:spcBef>
                <a:spcPts val="0"/>
              </a:spcBef>
              <a:defRPr/>
            </a:pPr>
            <a:r>
              <a:rPr lang="en-US" altLang="zh-CN" sz="1400" b="1" i="1" dirty="0" err="1">
                <a:solidFill>
                  <a:srgbClr val="0070C0"/>
                </a:solidFill>
                <a:latin typeface="Comic Sans MS" pitchFamily="66" charset="0"/>
                <a:ea typeface="宋体" pitchFamily="2" charset="-122"/>
              </a:rPr>
              <a:t>account_branch</a:t>
            </a:r>
            <a:r>
              <a:rPr lang="en-US" altLang="zh-CN" sz="1400" b="1" dirty="0">
                <a:latin typeface="Comic Sans MS" pitchFamily="66" charset="0"/>
                <a:ea typeface="宋体" pitchFamily="2" charset="-122"/>
              </a:rPr>
              <a:t> = (</a:t>
            </a:r>
            <a:r>
              <a:rPr lang="en-US" altLang="zh-CN" sz="1400" b="1" i="1" u="sng" dirty="0" err="1">
                <a:solidFill>
                  <a:srgbClr val="7030A0"/>
                </a:solidFill>
                <a:latin typeface="Comic Sans MS" pitchFamily="66" charset="0"/>
                <a:ea typeface="宋体" pitchFamily="2" charset="-122"/>
              </a:rPr>
              <a:t>account_number</a:t>
            </a:r>
            <a:r>
              <a:rPr lang="en-US" altLang="zh-CN" sz="1400" b="1" dirty="0">
                <a:solidFill>
                  <a:srgbClr val="7030A0"/>
                </a:solidFill>
                <a:latin typeface="Comic Sans MS" pitchFamily="66" charset="0"/>
                <a:ea typeface="宋体" pitchFamily="2" charset="-122"/>
              </a:rPr>
              <a:t>,</a:t>
            </a:r>
            <a:r>
              <a:rPr lang="en-US" altLang="zh-CN" sz="1400" b="1" dirty="0">
                <a:latin typeface="Comic Sans MS" pitchFamily="66" charset="0"/>
                <a:ea typeface="宋体" pitchFamily="2" charset="-122"/>
              </a:rPr>
              <a:t> </a:t>
            </a:r>
            <a:r>
              <a:rPr lang="en-US" altLang="zh-CN" sz="1400" b="1" i="1" dirty="0" err="1">
                <a:latin typeface="Comic Sans MS" pitchFamily="66" charset="0"/>
                <a:ea typeface="宋体" pitchFamily="2" charset="-122"/>
              </a:rPr>
              <a:t>branch_name</a:t>
            </a:r>
            <a:r>
              <a:rPr lang="en-US" altLang="zh-CN" sz="1400" b="1" dirty="0">
                <a:latin typeface="Comic Sans MS" pitchFamily="66" charset="0"/>
                <a:ea typeface="宋体" pitchFamily="2" charset="-122"/>
              </a:rPr>
              <a:t>)</a:t>
            </a:r>
          </a:p>
          <a:p>
            <a:pPr>
              <a:spcBef>
                <a:spcPts val="0"/>
              </a:spcBef>
              <a:defRPr/>
            </a:pPr>
            <a:r>
              <a:rPr lang="en-US" altLang="zh-CN" sz="1400" b="1" i="1" dirty="0" err="1">
                <a:solidFill>
                  <a:srgbClr val="0070C0"/>
                </a:solidFill>
                <a:latin typeface="Comic Sans MS" pitchFamily="66" charset="0"/>
                <a:ea typeface="宋体" pitchFamily="2" charset="-122"/>
              </a:rPr>
              <a:t>loan_branch</a:t>
            </a:r>
            <a:r>
              <a:rPr lang="en-US" altLang="zh-CN" sz="1400" b="1" dirty="0">
                <a:latin typeface="Comic Sans MS" pitchFamily="66" charset="0"/>
                <a:ea typeface="宋体" pitchFamily="2" charset="-122"/>
              </a:rPr>
              <a:t> = (</a:t>
            </a:r>
            <a:r>
              <a:rPr lang="en-US" altLang="zh-CN" sz="1400" b="1" i="1" u="sng" dirty="0" err="1">
                <a:solidFill>
                  <a:srgbClr val="7030A0"/>
                </a:solidFill>
                <a:latin typeface="Comic Sans MS" pitchFamily="66" charset="0"/>
                <a:ea typeface="宋体" pitchFamily="2" charset="-122"/>
              </a:rPr>
              <a:t>loan_number</a:t>
            </a:r>
            <a:r>
              <a:rPr lang="en-US" altLang="zh-CN" sz="1400" b="1" dirty="0">
                <a:latin typeface="Comic Sans MS" pitchFamily="66" charset="0"/>
                <a:ea typeface="宋体" pitchFamily="2" charset="-122"/>
              </a:rPr>
              <a:t>, </a:t>
            </a:r>
            <a:r>
              <a:rPr lang="en-US" altLang="zh-CN" sz="1400" b="1" i="1" dirty="0" err="1">
                <a:latin typeface="Comic Sans MS" pitchFamily="66" charset="0"/>
                <a:ea typeface="宋体" pitchFamily="2" charset="-122"/>
              </a:rPr>
              <a:t>branch_name</a:t>
            </a:r>
            <a:r>
              <a:rPr lang="en-US" altLang="zh-CN" sz="1400" b="1" dirty="0">
                <a:latin typeface="Comic Sans MS" pitchFamily="66" charset="0"/>
                <a:ea typeface="宋体" pitchFamily="2" charset="-122"/>
              </a:rPr>
              <a:t>)</a:t>
            </a:r>
          </a:p>
          <a:p>
            <a:pPr>
              <a:spcBef>
                <a:spcPts val="0"/>
              </a:spcBef>
              <a:defRPr/>
            </a:pPr>
            <a:r>
              <a:rPr lang="en-US" altLang="zh-CN" sz="1400" b="1" i="1" dirty="0">
                <a:solidFill>
                  <a:schemeClr val="accent6">
                    <a:lumMod val="75000"/>
                  </a:schemeClr>
                </a:solidFill>
                <a:latin typeface="Comic Sans MS" pitchFamily="66" charset="0"/>
                <a:ea typeface="宋体" pitchFamily="2" charset="-122"/>
              </a:rPr>
              <a:t>borrower</a:t>
            </a:r>
            <a:r>
              <a:rPr lang="en-US" altLang="zh-CN" sz="1400" b="1" dirty="0">
                <a:latin typeface="Comic Sans MS" pitchFamily="66" charset="0"/>
                <a:ea typeface="宋体" pitchFamily="2" charset="-122"/>
              </a:rPr>
              <a:t> = (</a:t>
            </a:r>
            <a:r>
              <a:rPr lang="en-US" altLang="zh-CN" sz="1400" b="1" i="1" u="sng" dirty="0" err="1">
                <a:solidFill>
                  <a:srgbClr val="0000FF"/>
                </a:solidFill>
                <a:latin typeface="Comic Sans MS" pitchFamily="66" charset="0"/>
                <a:ea typeface="宋体" pitchFamily="2" charset="-122"/>
              </a:rPr>
              <a:t>customer_id</a:t>
            </a:r>
            <a:r>
              <a:rPr lang="en-US" altLang="zh-CN" sz="1400" b="1" u="sng" dirty="0">
                <a:solidFill>
                  <a:srgbClr val="0000FF"/>
                </a:solidFill>
                <a:latin typeface="Comic Sans MS" pitchFamily="66" charset="0"/>
                <a:ea typeface="宋体" pitchFamily="2" charset="-122"/>
              </a:rPr>
              <a:t>, </a:t>
            </a:r>
            <a:r>
              <a:rPr lang="en-US" altLang="zh-CN" sz="1400" b="1" i="1" u="sng" dirty="0" err="1">
                <a:solidFill>
                  <a:srgbClr val="0000FF"/>
                </a:solidFill>
                <a:latin typeface="Comic Sans MS" pitchFamily="66" charset="0"/>
                <a:ea typeface="宋体" pitchFamily="2" charset="-122"/>
              </a:rPr>
              <a:t>loan_number</a:t>
            </a:r>
            <a:r>
              <a:rPr lang="en-US" altLang="zh-CN" sz="1400" b="1" dirty="0">
                <a:latin typeface="Comic Sans MS" pitchFamily="66" charset="0"/>
                <a:ea typeface="宋体" pitchFamily="2" charset="-122"/>
              </a:rPr>
              <a:t>)</a:t>
            </a:r>
          </a:p>
          <a:p>
            <a:pPr>
              <a:spcBef>
                <a:spcPts val="0"/>
              </a:spcBef>
              <a:defRPr/>
            </a:pPr>
            <a:r>
              <a:rPr lang="en-US" altLang="zh-CN" sz="1400" b="1" i="1" dirty="0">
                <a:solidFill>
                  <a:schemeClr val="accent6">
                    <a:lumMod val="75000"/>
                  </a:schemeClr>
                </a:solidFill>
                <a:latin typeface="Comic Sans MS" pitchFamily="66" charset="0"/>
                <a:ea typeface="宋体" pitchFamily="2" charset="-122"/>
              </a:rPr>
              <a:t>depositor</a:t>
            </a:r>
            <a:r>
              <a:rPr lang="en-US" altLang="zh-CN" sz="1400" b="1" dirty="0">
                <a:latin typeface="Comic Sans MS" pitchFamily="66" charset="0"/>
                <a:ea typeface="宋体" pitchFamily="2" charset="-122"/>
              </a:rPr>
              <a:t> = (</a:t>
            </a:r>
            <a:r>
              <a:rPr lang="en-US" altLang="zh-CN" sz="1400" b="1" i="1" u="sng" dirty="0" err="1">
                <a:solidFill>
                  <a:srgbClr val="0000FF"/>
                </a:solidFill>
                <a:latin typeface="Comic Sans MS" pitchFamily="66" charset="0"/>
                <a:ea typeface="宋体" pitchFamily="2" charset="-122"/>
              </a:rPr>
              <a:t>customer_id</a:t>
            </a:r>
            <a:r>
              <a:rPr lang="en-US" altLang="zh-CN" sz="1400" b="1" u="sng" dirty="0">
                <a:solidFill>
                  <a:srgbClr val="0000FF"/>
                </a:solidFill>
                <a:latin typeface="Comic Sans MS" pitchFamily="66" charset="0"/>
                <a:ea typeface="宋体" pitchFamily="2" charset="-122"/>
              </a:rPr>
              <a:t>, </a:t>
            </a:r>
            <a:r>
              <a:rPr lang="en-US" altLang="zh-CN" sz="1400" b="1" i="1" u="sng" dirty="0" err="1">
                <a:solidFill>
                  <a:srgbClr val="0000FF"/>
                </a:solidFill>
                <a:latin typeface="Comic Sans MS" pitchFamily="66" charset="0"/>
                <a:ea typeface="宋体" pitchFamily="2" charset="-122"/>
              </a:rPr>
              <a:t>account_number</a:t>
            </a:r>
            <a:r>
              <a:rPr lang="en-US" altLang="zh-CN" sz="1400" b="1" i="1" dirty="0">
                <a:latin typeface="Comic Sans MS" pitchFamily="66" charset="0"/>
                <a:ea typeface="宋体" pitchFamily="2" charset="-122"/>
              </a:rPr>
              <a:t>, </a:t>
            </a:r>
            <a:r>
              <a:rPr lang="en-US" altLang="zh-CN" sz="1400" b="1" i="1" dirty="0" err="1">
                <a:latin typeface="Comic Sans MS" pitchFamily="66" charset="0"/>
                <a:ea typeface="宋体" pitchFamily="2" charset="-122"/>
              </a:rPr>
              <a:t>access_date</a:t>
            </a:r>
            <a:r>
              <a:rPr lang="en-US" altLang="zh-CN" sz="1400" b="1" dirty="0">
                <a:latin typeface="Comic Sans MS" pitchFamily="66" charset="0"/>
                <a:ea typeface="宋体" pitchFamily="2" charset="-122"/>
              </a:rPr>
              <a:t>)</a:t>
            </a:r>
          </a:p>
          <a:p>
            <a:pPr>
              <a:spcBef>
                <a:spcPts val="0"/>
              </a:spcBef>
              <a:defRPr/>
            </a:pPr>
            <a:r>
              <a:rPr lang="en-US" altLang="zh-CN" sz="1400" b="1" i="1" dirty="0" err="1">
                <a:solidFill>
                  <a:schemeClr val="accent6">
                    <a:lumMod val="75000"/>
                  </a:schemeClr>
                </a:solidFill>
                <a:latin typeface="Comic Sans MS" pitchFamily="66" charset="0"/>
                <a:ea typeface="宋体" pitchFamily="2" charset="-122"/>
              </a:rPr>
              <a:t>cust_banker</a:t>
            </a:r>
            <a:r>
              <a:rPr lang="en-US" altLang="zh-CN" sz="1400" b="1" dirty="0">
                <a:solidFill>
                  <a:schemeClr val="accent6">
                    <a:lumMod val="75000"/>
                  </a:schemeClr>
                </a:solidFill>
                <a:latin typeface="Comic Sans MS" pitchFamily="66" charset="0"/>
                <a:ea typeface="宋体" pitchFamily="2" charset="-122"/>
              </a:rPr>
              <a:t> </a:t>
            </a:r>
            <a:r>
              <a:rPr lang="en-US" altLang="zh-CN" sz="1400" b="1" dirty="0">
                <a:latin typeface="Comic Sans MS" pitchFamily="66" charset="0"/>
                <a:ea typeface="宋体" pitchFamily="2" charset="-122"/>
              </a:rPr>
              <a:t>= (</a:t>
            </a:r>
            <a:r>
              <a:rPr lang="en-US" altLang="zh-CN" sz="1400" b="1" i="1" u="sng" dirty="0" err="1">
                <a:solidFill>
                  <a:srgbClr val="0000FF"/>
                </a:solidFill>
                <a:latin typeface="Comic Sans MS" pitchFamily="66" charset="0"/>
                <a:ea typeface="宋体" pitchFamily="2" charset="-122"/>
              </a:rPr>
              <a:t>customer_id</a:t>
            </a:r>
            <a:r>
              <a:rPr lang="en-US" altLang="zh-CN" sz="1400" b="1" u="sng" dirty="0">
                <a:solidFill>
                  <a:srgbClr val="0000FF"/>
                </a:solidFill>
                <a:latin typeface="Comic Sans MS" pitchFamily="66" charset="0"/>
                <a:ea typeface="宋体" pitchFamily="2" charset="-122"/>
              </a:rPr>
              <a:t>, </a:t>
            </a:r>
            <a:r>
              <a:rPr lang="en-US" altLang="zh-CN" sz="1400" b="1" i="1" dirty="0" err="1">
                <a:latin typeface="Comic Sans MS" pitchFamily="66" charset="0"/>
                <a:ea typeface="宋体" pitchFamily="2" charset="-122"/>
              </a:rPr>
              <a:t>employee_id</a:t>
            </a:r>
            <a:r>
              <a:rPr lang="en-US" altLang="zh-CN" sz="1400" b="1" dirty="0">
                <a:latin typeface="Comic Sans MS" pitchFamily="66" charset="0"/>
                <a:ea typeface="宋体" pitchFamily="2" charset="-122"/>
              </a:rPr>
              <a:t>, </a:t>
            </a:r>
            <a:r>
              <a:rPr lang="en-US" altLang="zh-CN" sz="1400" b="1" i="1">
                <a:latin typeface="Comic Sans MS" pitchFamily="66" charset="0"/>
                <a:ea typeface="宋体" pitchFamily="2" charset="-122"/>
              </a:rPr>
              <a:t>type</a:t>
            </a:r>
            <a:r>
              <a:rPr lang="en-US" altLang="zh-CN" sz="1400" b="1">
                <a:latin typeface="Comic Sans MS" pitchFamily="66" charset="0"/>
                <a:ea typeface="宋体" pitchFamily="2" charset="-122"/>
              </a:rPr>
              <a:t>)</a:t>
            </a:r>
            <a:endParaRPr lang="en-US" altLang="zh-CN" sz="1400" b="1" dirty="0">
              <a:latin typeface="Comic Sans MS" pitchFamily="66" charset="0"/>
              <a:ea typeface="宋体" pitchFamily="2" charset="-122"/>
            </a:endParaRPr>
          </a:p>
          <a:p>
            <a:pPr>
              <a:spcBef>
                <a:spcPts val="0"/>
              </a:spcBef>
              <a:defRPr/>
            </a:pPr>
            <a:r>
              <a:rPr lang="en-US" altLang="zh-CN" sz="1400" b="1" i="1" dirty="0" err="1">
                <a:solidFill>
                  <a:srgbClr val="00FF00"/>
                </a:solidFill>
                <a:latin typeface="Comic Sans MS" pitchFamily="66" charset="0"/>
                <a:ea typeface="宋体" pitchFamily="2" charset="-122"/>
              </a:rPr>
              <a:t>works_for</a:t>
            </a:r>
            <a:r>
              <a:rPr lang="en-US" altLang="zh-CN" sz="1400" b="1" dirty="0">
                <a:solidFill>
                  <a:srgbClr val="00FF00"/>
                </a:solidFill>
                <a:latin typeface="Comic Sans MS" pitchFamily="66" charset="0"/>
                <a:ea typeface="宋体" pitchFamily="2" charset="-122"/>
              </a:rPr>
              <a:t> </a:t>
            </a:r>
            <a:r>
              <a:rPr lang="en-US" altLang="zh-CN" sz="1400" b="1" dirty="0">
                <a:latin typeface="Comic Sans MS" pitchFamily="66" charset="0"/>
                <a:ea typeface="宋体" pitchFamily="2" charset="-122"/>
              </a:rPr>
              <a:t>= (</a:t>
            </a:r>
            <a:r>
              <a:rPr lang="en-US" altLang="zh-CN" sz="1400" b="1" i="1" u="sng" dirty="0" err="1">
                <a:solidFill>
                  <a:srgbClr val="0000FF"/>
                </a:solidFill>
                <a:latin typeface="Comic Sans MS" pitchFamily="66" charset="0"/>
                <a:ea typeface="宋体" pitchFamily="2" charset="-122"/>
              </a:rPr>
              <a:t>worker_employee_id</a:t>
            </a:r>
            <a:r>
              <a:rPr lang="en-US" altLang="zh-CN" sz="1400" b="1" dirty="0">
                <a:solidFill>
                  <a:srgbClr val="0000FF"/>
                </a:solidFill>
                <a:latin typeface="Comic Sans MS" pitchFamily="66" charset="0"/>
                <a:ea typeface="宋体" pitchFamily="2" charset="-122"/>
              </a:rPr>
              <a:t>,</a:t>
            </a:r>
            <a:r>
              <a:rPr lang="en-US" altLang="zh-CN" sz="1400" b="1" dirty="0">
                <a:latin typeface="Comic Sans MS" pitchFamily="66" charset="0"/>
                <a:ea typeface="宋体" pitchFamily="2" charset="-122"/>
              </a:rPr>
              <a:t> </a:t>
            </a:r>
            <a:r>
              <a:rPr lang="en-US" altLang="zh-CN" sz="1400" b="1" i="1" dirty="0" err="1">
                <a:latin typeface="Comic Sans MS" pitchFamily="66" charset="0"/>
                <a:ea typeface="宋体" pitchFamily="2" charset="-122"/>
              </a:rPr>
              <a:t>manager_employee_id</a:t>
            </a:r>
            <a:r>
              <a:rPr lang="en-US" altLang="zh-CN" sz="1400" b="1" dirty="0">
                <a:latin typeface="Comic Sans MS" pitchFamily="66" charset="0"/>
                <a:ea typeface="宋体" pitchFamily="2" charset="-122"/>
              </a:rPr>
              <a:t>)</a:t>
            </a:r>
          </a:p>
          <a:p>
            <a:pPr>
              <a:spcBef>
                <a:spcPts val="0"/>
              </a:spcBef>
              <a:defRPr/>
            </a:pPr>
            <a:endParaRPr lang="en-US" altLang="zh-CN" sz="1400" b="1" i="1">
              <a:solidFill>
                <a:srgbClr val="FF0000"/>
              </a:solidFill>
              <a:latin typeface="Comic Sans MS" pitchFamily="66" charset="0"/>
              <a:ea typeface="宋体" pitchFamily="2" charset="-122"/>
            </a:endParaRPr>
          </a:p>
          <a:p>
            <a:pPr>
              <a:spcBef>
                <a:spcPts val="0"/>
              </a:spcBef>
              <a:defRPr/>
            </a:pPr>
            <a:r>
              <a:rPr lang="en-US" altLang="zh-CN" sz="1400" b="1" i="1">
                <a:solidFill>
                  <a:srgbClr val="FF0000"/>
                </a:solidFill>
                <a:latin typeface="Comic Sans MS" pitchFamily="66" charset="0"/>
                <a:ea typeface="宋体" pitchFamily="2" charset="-122"/>
              </a:rPr>
              <a:t>payment</a:t>
            </a:r>
            <a:r>
              <a:rPr lang="en-US" altLang="zh-CN" sz="1400" b="1">
                <a:solidFill>
                  <a:srgbClr val="FF0000"/>
                </a:solidFill>
                <a:latin typeface="Comic Sans MS" pitchFamily="66" charset="0"/>
                <a:ea typeface="宋体" pitchFamily="2" charset="-122"/>
              </a:rPr>
              <a:t> </a:t>
            </a:r>
            <a:r>
              <a:rPr lang="en-US" altLang="zh-CN" sz="1400" b="1" dirty="0">
                <a:latin typeface="Comic Sans MS" pitchFamily="66" charset="0"/>
                <a:ea typeface="宋体" pitchFamily="2" charset="-122"/>
              </a:rPr>
              <a:t>=(</a:t>
            </a:r>
            <a:r>
              <a:rPr lang="en-US" altLang="zh-CN" sz="1400" b="1" i="1" u="sng" err="1">
                <a:solidFill>
                  <a:srgbClr val="FF0000"/>
                </a:solidFill>
                <a:latin typeface="Comic Sans MS" pitchFamily="66" charset="0"/>
                <a:ea typeface="宋体" pitchFamily="2" charset="-122"/>
              </a:rPr>
              <a:t>loan_number</a:t>
            </a:r>
            <a:r>
              <a:rPr lang="en-US" altLang="zh-CN" sz="1400" b="1" u="sng" err="1">
                <a:solidFill>
                  <a:srgbClr val="FF0000"/>
                </a:solidFill>
                <a:latin typeface="Comic Sans MS" pitchFamily="66" charset="0"/>
                <a:ea typeface="宋体" pitchFamily="2" charset="-122"/>
              </a:rPr>
              <a:t>,</a:t>
            </a:r>
            <a:r>
              <a:rPr lang="en-US" altLang="zh-CN" sz="1400" b="1" i="1" u="sng" err="1">
                <a:solidFill>
                  <a:srgbClr val="0000FF"/>
                </a:solidFill>
                <a:latin typeface="Comic Sans MS" pitchFamily="66" charset="0"/>
                <a:ea typeface="宋体" pitchFamily="2" charset="-122"/>
              </a:rPr>
              <a:t>payment_number</a:t>
            </a:r>
            <a:r>
              <a:rPr lang="en-US" altLang="zh-CN" sz="1400" b="1" err="1">
                <a:solidFill>
                  <a:srgbClr val="0000FF"/>
                </a:solidFill>
                <a:latin typeface="Comic Sans MS" pitchFamily="66" charset="0"/>
                <a:ea typeface="宋体" pitchFamily="2" charset="-122"/>
              </a:rPr>
              <a:t>,</a:t>
            </a:r>
            <a:r>
              <a:rPr lang="en-US" altLang="zh-CN" sz="1400" b="1" i="1" err="1">
                <a:latin typeface="Comic Sans MS" pitchFamily="66" charset="0"/>
                <a:ea typeface="宋体" pitchFamily="2" charset="-122"/>
              </a:rPr>
              <a:t>payment_date</a:t>
            </a:r>
            <a:r>
              <a:rPr lang="en-US" altLang="zh-CN" sz="1400" b="1" err="1">
                <a:latin typeface="Comic Sans MS" pitchFamily="66" charset="0"/>
                <a:ea typeface="宋体" pitchFamily="2" charset="-122"/>
              </a:rPr>
              <a:t>,</a:t>
            </a:r>
            <a:r>
              <a:rPr lang="en-US" altLang="zh-CN" sz="1400" b="1" i="1" err="1">
                <a:latin typeface="Comic Sans MS" pitchFamily="66" charset="0"/>
                <a:ea typeface="宋体" pitchFamily="2" charset="-122"/>
              </a:rPr>
              <a:t>payment_amount</a:t>
            </a:r>
            <a:r>
              <a:rPr lang="en-US" altLang="zh-CN" sz="1400" b="1">
                <a:latin typeface="Comic Sans MS" pitchFamily="66" charset="0"/>
                <a:ea typeface="宋体" pitchFamily="2" charset="-122"/>
              </a:rPr>
              <a:t>)</a:t>
            </a:r>
          </a:p>
          <a:p>
            <a:pPr>
              <a:spcBef>
                <a:spcPts val="0"/>
              </a:spcBef>
              <a:defRPr/>
            </a:pPr>
            <a:endParaRPr lang="en-US" altLang="zh-CN" sz="1400" b="1" i="1">
              <a:solidFill>
                <a:schemeClr val="tx2">
                  <a:lumMod val="75000"/>
                </a:schemeClr>
              </a:solidFill>
              <a:latin typeface="Comic Sans MS" pitchFamily="66" charset="0"/>
              <a:ea typeface="宋体" pitchFamily="2" charset="-122"/>
            </a:endParaRPr>
          </a:p>
          <a:p>
            <a:pPr>
              <a:spcBef>
                <a:spcPts val="0"/>
              </a:spcBef>
              <a:defRPr/>
            </a:pPr>
            <a:r>
              <a:rPr lang="en-US" altLang="zh-CN" sz="1400" b="1" i="1">
                <a:solidFill>
                  <a:schemeClr val="tx2">
                    <a:lumMod val="75000"/>
                  </a:schemeClr>
                </a:solidFill>
                <a:latin typeface="Comic Sans MS" pitchFamily="66" charset="0"/>
                <a:ea typeface="宋体" pitchFamily="2" charset="-122"/>
              </a:rPr>
              <a:t>savings_account</a:t>
            </a:r>
            <a:r>
              <a:rPr lang="en-US" altLang="zh-CN" sz="1400" b="1">
                <a:latin typeface="Comic Sans MS" pitchFamily="66" charset="0"/>
                <a:ea typeface="宋体" pitchFamily="2" charset="-122"/>
              </a:rPr>
              <a:t> </a:t>
            </a:r>
            <a:r>
              <a:rPr lang="en-US" altLang="zh-CN" sz="1400" b="1" dirty="0">
                <a:latin typeface="Comic Sans MS" pitchFamily="66" charset="0"/>
                <a:ea typeface="宋体" pitchFamily="2" charset="-122"/>
              </a:rPr>
              <a:t>= (</a:t>
            </a:r>
            <a:r>
              <a:rPr lang="en-US" altLang="zh-CN" sz="1400" b="1" i="1" u="sng" dirty="0" err="1">
                <a:solidFill>
                  <a:srgbClr val="0000FF"/>
                </a:solidFill>
                <a:latin typeface="Comic Sans MS" pitchFamily="66" charset="0"/>
                <a:ea typeface="宋体" pitchFamily="2" charset="-122"/>
              </a:rPr>
              <a:t>account_number</a:t>
            </a:r>
            <a:r>
              <a:rPr lang="en-US" altLang="zh-CN" sz="1400" b="1" dirty="0">
                <a:solidFill>
                  <a:srgbClr val="0000FF"/>
                </a:solidFill>
                <a:latin typeface="Comic Sans MS" pitchFamily="66" charset="0"/>
                <a:ea typeface="宋体" pitchFamily="2" charset="-122"/>
              </a:rPr>
              <a:t>,</a:t>
            </a:r>
            <a:r>
              <a:rPr lang="en-US" altLang="zh-CN" sz="1400" b="1" dirty="0">
                <a:latin typeface="Comic Sans MS" pitchFamily="66" charset="0"/>
                <a:ea typeface="宋体" pitchFamily="2" charset="-122"/>
              </a:rPr>
              <a:t> </a:t>
            </a:r>
            <a:r>
              <a:rPr lang="en-US" altLang="zh-CN" sz="1400" b="1" i="1" dirty="0" err="1">
                <a:latin typeface="Comic Sans MS" pitchFamily="66" charset="0"/>
                <a:ea typeface="宋体" pitchFamily="2" charset="-122"/>
              </a:rPr>
              <a:t>interest_rate</a:t>
            </a:r>
            <a:r>
              <a:rPr lang="en-US" altLang="zh-CN" sz="1400" b="1" dirty="0">
                <a:latin typeface="Comic Sans MS" pitchFamily="66" charset="0"/>
                <a:ea typeface="宋体" pitchFamily="2" charset="-122"/>
              </a:rPr>
              <a:t>)</a:t>
            </a:r>
          </a:p>
          <a:p>
            <a:pPr>
              <a:spcBef>
                <a:spcPts val="0"/>
              </a:spcBef>
              <a:defRPr/>
            </a:pPr>
            <a:r>
              <a:rPr lang="en-US" altLang="zh-CN" sz="1400" b="1" i="1" dirty="0" err="1">
                <a:solidFill>
                  <a:schemeClr val="tx2">
                    <a:lumMod val="75000"/>
                  </a:schemeClr>
                </a:solidFill>
                <a:latin typeface="Comic Sans MS" pitchFamily="66" charset="0"/>
                <a:ea typeface="宋体" pitchFamily="2" charset="-122"/>
              </a:rPr>
              <a:t>checking_account</a:t>
            </a:r>
            <a:r>
              <a:rPr lang="en-US" altLang="zh-CN" sz="1400" b="1" dirty="0">
                <a:latin typeface="Comic Sans MS" pitchFamily="66" charset="0"/>
                <a:ea typeface="宋体" pitchFamily="2" charset="-122"/>
              </a:rPr>
              <a:t> = (</a:t>
            </a:r>
            <a:r>
              <a:rPr lang="en-US" altLang="zh-CN" sz="1400" b="1" i="1" u="sng" dirty="0" err="1">
                <a:solidFill>
                  <a:srgbClr val="0000FF"/>
                </a:solidFill>
                <a:latin typeface="Comic Sans MS" pitchFamily="66" charset="0"/>
                <a:ea typeface="宋体" pitchFamily="2" charset="-122"/>
              </a:rPr>
              <a:t>account_number</a:t>
            </a:r>
            <a:r>
              <a:rPr lang="en-US" altLang="zh-CN" sz="1400" b="1" dirty="0">
                <a:solidFill>
                  <a:srgbClr val="0000FF"/>
                </a:solidFill>
                <a:latin typeface="Comic Sans MS" pitchFamily="66" charset="0"/>
                <a:ea typeface="宋体" pitchFamily="2" charset="-122"/>
              </a:rPr>
              <a:t>, </a:t>
            </a:r>
            <a:r>
              <a:rPr lang="en-US" altLang="zh-CN" sz="1400" b="1" i="1" dirty="0" err="1">
                <a:latin typeface="Comic Sans MS" pitchFamily="66" charset="0"/>
                <a:ea typeface="宋体" pitchFamily="2" charset="-122"/>
              </a:rPr>
              <a:t>overdraft_amount</a:t>
            </a:r>
            <a:r>
              <a:rPr lang="en-US" altLang="zh-CN" sz="1400" b="1" dirty="0">
                <a:latin typeface="Comic Sans MS" pitchFamily="66" charset="0"/>
                <a:ea typeface="宋体" pitchFamily="2" charset="-122"/>
              </a:rPr>
              <a:t>)</a:t>
            </a:r>
          </a:p>
        </p:txBody>
      </p:sp>
    </p:spTree>
    <p:extLst>
      <p:ext uri="{BB962C8B-B14F-4D97-AF65-F5344CB8AC3E}">
        <p14:creationId xmlns:p14="http://schemas.microsoft.com/office/powerpoint/2010/main" val="3220892254"/>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208CA5-D037-4250-A62C-B7C3C4A433C9}"/>
              </a:ext>
            </a:extLst>
          </p:cNvPr>
          <p:cNvSpPr>
            <a:spLocks noGrp="1"/>
          </p:cNvSpPr>
          <p:nvPr>
            <p:ph type="title"/>
          </p:nvPr>
        </p:nvSpPr>
        <p:spPr/>
        <p:txBody>
          <a:bodyPr/>
          <a:lstStyle/>
          <a:p>
            <a:pPr algn="ctr"/>
            <a:r>
              <a:rPr lang="en-US" altLang="zh-CN" dirty="0">
                <a:latin typeface="Comic Sans MS" pitchFamily="66" charset="0"/>
              </a:rPr>
              <a:t>Example</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FC7B9BCE-08D7-4C1B-ACFB-1DAAF01347D1}"/>
              </a:ext>
            </a:extLst>
          </p:cNvPr>
          <p:cNvSpPr>
            <a:spLocks noGrp="1"/>
          </p:cNvSpPr>
          <p:nvPr>
            <p:ph idx="1"/>
          </p:nvPr>
        </p:nvSpPr>
        <p:spPr/>
        <p:txBody>
          <a:bodyPr/>
          <a:lstStyle/>
          <a:p>
            <a:r>
              <a:rPr lang="en-US" altLang="zh-CN" sz="2000" dirty="0">
                <a:latin typeface="Comic Sans MS" pitchFamily="66" charset="0"/>
              </a:rPr>
              <a:t>Find the names of all branches that have greater assets than all branches located in Brooklyn.</a:t>
            </a:r>
          </a:p>
          <a:p>
            <a:pPr marL="0" indent="0">
              <a:spcBef>
                <a:spcPts val="0"/>
              </a:spcBef>
              <a:buNone/>
            </a:pPr>
            <a:r>
              <a:rPr lang="en-US" altLang="zh-CN" dirty="0">
                <a:latin typeface="Comic Sans MS" pitchFamily="66" charset="0"/>
              </a:rPr>
              <a:t>	</a:t>
            </a:r>
            <a:r>
              <a:rPr lang="en-US" altLang="zh-CN" sz="2000" b="1" i="1" dirty="0">
                <a:solidFill>
                  <a:srgbClr val="3333FF"/>
                </a:solidFill>
                <a:latin typeface="Comic Sans MS" pitchFamily="66" charset="0"/>
                <a:cs typeface="Times New Roman" panose="02020603050405020304" pitchFamily="18" charset="0"/>
              </a:rPr>
              <a:t>select</a:t>
            </a:r>
            <a:r>
              <a:rPr lang="en-US" altLang="zh-CN" sz="2000" i="1" dirty="0">
                <a:solidFill>
                  <a:srgbClr val="3333FF"/>
                </a:solidFill>
                <a:latin typeface="Comic Sans MS" pitchFamily="66" charset="0"/>
                <a:cs typeface="Times New Roman" panose="02020603050405020304" pitchFamily="18" charset="0"/>
              </a:rPr>
              <a:t> </a:t>
            </a:r>
            <a:r>
              <a:rPr lang="en-US" altLang="zh-CN" sz="2000" i="1" dirty="0" err="1">
                <a:solidFill>
                  <a:srgbClr val="3333FF"/>
                </a:solidFill>
                <a:latin typeface="Comic Sans MS" pitchFamily="66" charset="0"/>
                <a:cs typeface="Times New Roman" panose="02020603050405020304" pitchFamily="18" charset="0"/>
              </a:rPr>
              <a:t>branch_name</a:t>
            </a:r>
            <a:br>
              <a:rPr lang="en-US" altLang="zh-CN" sz="2000" i="1" dirty="0">
                <a:solidFill>
                  <a:srgbClr val="3333FF"/>
                </a:solidFill>
                <a:latin typeface="Comic Sans MS" pitchFamily="66" charset="0"/>
                <a:cs typeface="Times New Roman" panose="02020603050405020304" pitchFamily="18" charset="0"/>
              </a:rPr>
            </a:b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from</a:t>
            </a:r>
            <a:r>
              <a:rPr lang="en-US" altLang="zh-CN" sz="2000" i="1" dirty="0">
                <a:solidFill>
                  <a:srgbClr val="3333FF"/>
                </a:solidFill>
                <a:latin typeface="Comic Sans MS" pitchFamily="66" charset="0"/>
                <a:cs typeface="Times New Roman" panose="02020603050405020304" pitchFamily="18" charset="0"/>
              </a:rPr>
              <a:t> branch</a:t>
            </a:r>
            <a:br>
              <a:rPr lang="en-US" altLang="zh-CN" sz="2000" i="1" dirty="0">
                <a:solidFill>
                  <a:srgbClr val="3333FF"/>
                </a:solidFill>
                <a:latin typeface="Comic Sans MS" pitchFamily="66" charset="0"/>
                <a:cs typeface="Times New Roman" panose="02020603050405020304" pitchFamily="18" charset="0"/>
              </a:rPr>
            </a:b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where</a:t>
            </a:r>
            <a:r>
              <a:rPr lang="en-US" altLang="zh-CN" sz="2000" i="1" dirty="0">
                <a:solidFill>
                  <a:srgbClr val="3333FF"/>
                </a:solidFill>
                <a:latin typeface="Comic Sans MS" pitchFamily="66" charset="0"/>
                <a:cs typeface="Times New Roman" panose="02020603050405020304" pitchFamily="18" charset="0"/>
              </a:rPr>
              <a:t> assets </a:t>
            </a:r>
            <a:r>
              <a:rPr lang="en-US" altLang="zh-CN" sz="2000" i="1" dirty="0">
                <a:solidFill>
                  <a:srgbClr val="FF0000"/>
                </a:solidFill>
                <a:latin typeface="Comic Sans MS" pitchFamily="66" charset="0"/>
                <a:cs typeface="Times New Roman" panose="02020603050405020304" pitchFamily="18" charset="0"/>
              </a:rPr>
              <a:t>&gt; </a:t>
            </a:r>
            <a:r>
              <a:rPr lang="en-US" altLang="zh-CN" sz="2000" b="1" i="1" dirty="0">
                <a:solidFill>
                  <a:srgbClr val="FF0000"/>
                </a:solidFill>
                <a:latin typeface="Comic Sans MS" pitchFamily="66" charset="0"/>
                <a:cs typeface="Times New Roman" panose="02020603050405020304" pitchFamily="18" charset="0"/>
              </a:rPr>
              <a:t>all</a:t>
            </a:r>
            <a:br>
              <a:rPr lang="en-US" altLang="zh-CN" sz="2000" i="1" dirty="0">
                <a:solidFill>
                  <a:srgbClr val="FF0000"/>
                </a:solidFill>
                <a:latin typeface="Comic Sans MS" pitchFamily="66" charset="0"/>
                <a:cs typeface="Times New Roman" panose="02020603050405020304" pitchFamily="18" charset="0"/>
              </a:rPr>
            </a:br>
            <a:r>
              <a:rPr lang="en-US" altLang="zh-CN" sz="2000" i="1" dirty="0">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select</a:t>
            </a:r>
            <a:r>
              <a:rPr lang="en-US" altLang="zh-CN" sz="2000" i="1" dirty="0">
                <a:solidFill>
                  <a:srgbClr val="3333FF"/>
                </a:solidFill>
                <a:latin typeface="Comic Sans MS" pitchFamily="66" charset="0"/>
                <a:cs typeface="Times New Roman" panose="02020603050405020304" pitchFamily="18" charset="0"/>
              </a:rPr>
              <a:t> assets</a:t>
            </a:r>
            <a:br>
              <a:rPr lang="en-US" altLang="zh-CN" sz="2000" i="1" dirty="0">
                <a:solidFill>
                  <a:srgbClr val="3333FF"/>
                </a:solidFill>
                <a:latin typeface="Comic Sans MS" pitchFamily="66" charset="0"/>
                <a:cs typeface="Times New Roman" panose="02020603050405020304" pitchFamily="18" charset="0"/>
              </a:rPr>
            </a:b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from</a:t>
            </a:r>
            <a:r>
              <a:rPr lang="en-US" altLang="zh-CN" sz="2000" i="1" dirty="0">
                <a:solidFill>
                  <a:srgbClr val="3333FF"/>
                </a:solidFill>
                <a:latin typeface="Comic Sans MS" pitchFamily="66" charset="0"/>
                <a:cs typeface="Times New Roman" panose="02020603050405020304" pitchFamily="18" charset="0"/>
              </a:rPr>
              <a:t> branch</a:t>
            </a:r>
            <a:br>
              <a:rPr lang="en-US" altLang="zh-CN" sz="2000" i="1" dirty="0">
                <a:solidFill>
                  <a:srgbClr val="3333FF"/>
                </a:solidFill>
                <a:latin typeface="Comic Sans MS" pitchFamily="66" charset="0"/>
                <a:cs typeface="Times New Roman" panose="02020603050405020304" pitchFamily="18" charset="0"/>
              </a:rPr>
            </a:b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where</a:t>
            </a:r>
            <a:r>
              <a:rPr lang="en-US" altLang="zh-CN" sz="2000" i="1" dirty="0">
                <a:solidFill>
                  <a:srgbClr val="3333FF"/>
                </a:solidFill>
                <a:latin typeface="Comic Sans MS" pitchFamily="66" charset="0"/>
                <a:cs typeface="Times New Roman" panose="02020603050405020304" pitchFamily="18" charset="0"/>
              </a:rPr>
              <a:t> </a:t>
            </a:r>
            <a:r>
              <a:rPr lang="en-US" altLang="zh-CN" sz="2000" i="1" dirty="0" err="1">
                <a:solidFill>
                  <a:srgbClr val="3333FF"/>
                </a:solidFill>
                <a:latin typeface="Comic Sans MS" pitchFamily="66" charset="0"/>
                <a:cs typeface="Times New Roman" panose="02020603050405020304" pitchFamily="18" charset="0"/>
              </a:rPr>
              <a:t>branch_city</a:t>
            </a:r>
            <a:r>
              <a:rPr lang="en-US" altLang="zh-CN" sz="2000" i="1" dirty="0">
                <a:solidFill>
                  <a:srgbClr val="3333FF"/>
                </a:solidFill>
                <a:latin typeface="Comic Sans MS" pitchFamily="66" charset="0"/>
                <a:cs typeface="Times New Roman" panose="02020603050405020304" pitchFamily="18" charset="0"/>
              </a:rPr>
              <a:t> = ‘Brooklyn’</a:t>
            </a:r>
            <a:r>
              <a:rPr lang="en-US" altLang="zh-CN" sz="2000" i="1" dirty="0">
                <a:latin typeface="Comic Sans MS" pitchFamily="66" charset="0"/>
                <a:cs typeface="Times New Roman" panose="02020603050405020304" pitchFamily="18" charset="0"/>
              </a:rPr>
              <a:t>)</a:t>
            </a:r>
            <a:endParaRPr lang="en-US" altLang="zh-CN" i="1" dirty="0">
              <a:latin typeface="Comic Sans MS" pitchFamily="66" charset="0"/>
              <a:cs typeface="Times New Roman" panose="02020603050405020304" pitchFamily="18" charset="0"/>
            </a:endParaRPr>
          </a:p>
          <a:p>
            <a:endParaRPr lang="zh-CN" altLang="en-US" dirty="0">
              <a:latin typeface="Comic Sans MS" pitchFamily="66" charset="0"/>
            </a:endParaRPr>
          </a:p>
        </p:txBody>
      </p:sp>
      <p:pic>
        <p:nvPicPr>
          <p:cNvPr id="4" name="Picture 7">
            <a:extLst>
              <a:ext uri="{FF2B5EF4-FFF2-40B4-BE49-F238E27FC236}">
                <a16:creationId xmlns:a16="http://schemas.microsoft.com/office/drawing/2014/main" id="{1C493681-A362-442A-8353-E7356F0FD0DC}"/>
              </a:ext>
            </a:extLst>
          </p:cNvPr>
          <p:cNvPicPr>
            <a:picLocks noChangeAspect="1" noChangeArrowheads="1"/>
          </p:cNvPicPr>
          <p:nvPr/>
        </p:nvPicPr>
        <p:blipFill>
          <a:blip r:embed="rId3">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1187624" y="3507854"/>
            <a:ext cx="5112568" cy="1529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椭圆形标注 4"/>
          <p:cNvSpPr/>
          <p:nvPr/>
        </p:nvSpPr>
        <p:spPr>
          <a:xfrm>
            <a:off x="6156176" y="3147814"/>
            <a:ext cx="2987824" cy="792088"/>
          </a:xfrm>
          <a:prstGeom prst="wedgeEllipseCallout">
            <a:avLst>
              <a:gd name="adj1" fmla="val -51259"/>
              <a:gd name="adj2" fmla="val 73354"/>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800" b="1"/>
              <a:t>平均工资最高的系</a:t>
            </a:r>
            <a:endParaRPr lang="zh-CN" altLang="en-US" sz="1800" b="1" dirty="0"/>
          </a:p>
        </p:txBody>
      </p:sp>
    </p:spTree>
    <p:extLst>
      <p:ext uri="{BB962C8B-B14F-4D97-AF65-F5344CB8AC3E}">
        <p14:creationId xmlns:p14="http://schemas.microsoft.com/office/powerpoint/2010/main" val="5470240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94ED8D-B20E-4EDB-A85C-1482782F4FA9}"/>
              </a:ext>
            </a:extLst>
          </p:cNvPr>
          <p:cNvSpPr>
            <a:spLocks noGrp="1"/>
          </p:cNvSpPr>
          <p:nvPr>
            <p:ph type="title"/>
          </p:nvPr>
        </p:nvSpPr>
        <p:spPr/>
        <p:txBody>
          <a:bodyPr/>
          <a:lstStyle/>
          <a:p>
            <a:pPr algn="ctr"/>
            <a:r>
              <a:rPr lang="en-US" altLang="zh-CN" dirty="0">
                <a:latin typeface="Comic Sans MS" pitchFamily="66" charset="0"/>
              </a:rPr>
              <a:t>Test for Empty Relations</a:t>
            </a:r>
            <a:endParaRPr lang="zh-CN" altLang="en-US" dirty="0">
              <a:latin typeface="Comic Sans MS" pitchFamily="66"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DD975AF-4361-4738-9808-8430F2C514A3}"/>
                  </a:ext>
                </a:extLst>
              </p:cNvPr>
              <p:cNvSpPr>
                <a:spLocks noGrp="1"/>
              </p:cNvSpPr>
              <p:nvPr>
                <p:ph idx="1"/>
              </p:nvPr>
            </p:nvSpPr>
            <p:spPr>
              <a:xfrm>
                <a:off x="107504" y="627534"/>
                <a:ext cx="8892480" cy="4104456"/>
              </a:xfrm>
            </p:spPr>
            <p:txBody>
              <a:bodyPr/>
              <a:lstStyle/>
              <a:p>
                <a:r>
                  <a:rPr lang="en-US" altLang="zh-CN" sz="2000" dirty="0">
                    <a:latin typeface="Comic Sans MS" pitchFamily="66" charset="0"/>
                  </a:rPr>
                  <a:t>The </a:t>
                </a:r>
                <a:r>
                  <a:rPr lang="en-US" altLang="zh-CN" sz="2000" dirty="0">
                    <a:solidFill>
                      <a:srgbClr val="FF0000"/>
                    </a:solidFill>
                    <a:latin typeface="Comic Sans MS" pitchFamily="66" charset="0"/>
                  </a:rPr>
                  <a:t>exists</a:t>
                </a:r>
                <a:r>
                  <a:rPr lang="en-US" altLang="zh-CN" sz="2000" dirty="0">
                    <a:latin typeface="Comic Sans MS" pitchFamily="66" charset="0"/>
                  </a:rPr>
                  <a:t> construct returns the value true if the argument subquery is nonempty</a:t>
                </a:r>
              </a:p>
              <a:p>
                <a:pPr lvl="1"/>
                <a:r>
                  <a:rPr lang="en-US" altLang="zh-CN" b="1" dirty="0">
                    <a:solidFill>
                      <a:srgbClr val="FF0000"/>
                    </a:solidFill>
                    <a:latin typeface="Comic Sans MS" pitchFamily="66" charset="0"/>
                  </a:rPr>
                  <a:t>exists </a:t>
                </a:r>
                <a14:m>
                  <m:oMath xmlns:m="http://schemas.openxmlformats.org/officeDocument/2006/math">
                    <m:r>
                      <a:rPr lang="en-US" altLang="zh-CN" b="1" i="1" smtClean="0">
                        <a:solidFill>
                          <a:srgbClr val="FF0000"/>
                        </a:solidFill>
                        <a:latin typeface="Cambria Math" panose="02040503050406030204" pitchFamily="18" charset="0"/>
                      </a:rPr>
                      <m:t>𝒓</m:t>
                    </m:r>
                    <m:r>
                      <a:rPr lang="en-US" altLang="zh-CN" b="1" i="1" smtClean="0">
                        <a:solidFill>
                          <a:srgbClr val="FF0000"/>
                        </a:solidFill>
                        <a:latin typeface="Cambria Math" panose="02040503050406030204" pitchFamily="18" charset="0"/>
                        <a:ea typeface="Cambria Math" panose="02040503050406030204" pitchFamily="18" charset="0"/>
                      </a:rPr>
                      <m:t>⇔</m:t>
                    </m:r>
                    <m:r>
                      <a:rPr lang="en-US" altLang="zh-CN" b="1" i="1" smtClean="0">
                        <a:solidFill>
                          <a:srgbClr val="FF0000"/>
                        </a:solidFill>
                        <a:latin typeface="Cambria Math" panose="02040503050406030204" pitchFamily="18" charset="0"/>
                        <a:ea typeface="Cambria Math" panose="02040503050406030204" pitchFamily="18" charset="0"/>
                      </a:rPr>
                      <m:t>𝒓</m:t>
                    </m:r>
                    <m:r>
                      <a:rPr lang="en-US" altLang="zh-CN" b="1" i="1" smtClean="0">
                        <a:solidFill>
                          <a:srgbClr val="FF0000"/>
                        </a:solidFill>
                        <a:latin typeface="Cambria Math" panose="02040503050406030204" pitchFamily="18" charset="0"/>
                        <a:ea typeface="Cambria Math" panose="02040503050406030204" pitchFamily="18" charset="0"/>
                      </a:rPr>
                      <m:t>≠∅</m:t>
                    </m:r>
                  </m:oMath>
                </a14:m>
                <a:endParaRPr lang="en-US" altLang="zh-CN" b="1" dirty="0">
                  <a:solidFill>
                    <a:srgbClr val="FF0000"/>
                  </a:solidFill>
                  <a:latin typeface="Comic Sans MS" pitchFamily="66" charset="0"/>
                </a:endParaRPr>
              </a:p>
              <a:p>
                <a:pPr lvl="1"/>
                <a:r>
                  <a:rPr lang="en-US" altLang="zh-CN" b="1" dirty="0">
                    <a:solidFill>
                      <a:srgbClr val="FF0000"/>
                    </a:solidFill>
                    <a:latin typeface="Comic Sans MS" pitchFamily="66" charset="0"/>
                  </a:rPr>
                  <a:t>not exists </a:t>
                </a:r>
                <a14:m>
                  <m:oMath xmlns:m="http://schemas.openxmlformats.org/officeDocument/2006/math">
                    <m:r>
                      <a:rPr lang="en-US" altLang="zh-CN" b="1" i="1">
                        <a:solidFill>
                          <a:srgbClr val="FF0000"/>
                        </a:solidFill>
                        <a:latin typeface="Cambria Math" panose="02040503050406030204" pitchFamily="18" charset="0"/>
                      </a:rPr>
                      <m:t>𝒓</m:t>
                    </m:r>
                    <m:r>
                      <a:rPr lang="en-US" altLang="zh-CN" b="1" i="1">
                        <a:solidFill>
                          <a:srgbClr val="FF0000"/>
                        </a:solidFill>
                        <a:latin typeface="Cambria Math" panose="02040503050406030204" pitchFamily="18" charset="0"/>
                        <a:ea typeface="Cambria Math" panose="02040503050406030204" pitchFamily="18" charset="0"/>
                      </a:rPr>
                      <m:t>⇔</m:t>
                    </m:r>
                    <m:r>
                      <a:rPr lang="en-US" altLang="zh-CN" b="1" i="1">
                        <a:solidFill>
                          <a:srgbClr val="FF0000"/>
                        </a:solidFill>
                        <a:latin typeface="Cambria Math" panose="02040503050406030204" pitchFamily="18" charset="0"/>
                        <a:ea typeface="Cambria Math" panose="02040503050406030204" pitchFamily="18" charset="0"/>
                      </a:rPr>
                      <m:t>𝒓</m:t>
                    </m:r>
                    <m:r>
                      <a:rPr lang="en-US" altLang="zh-CN" b="1" i="1" smtClean="0">
                        <a:solidFill>
                          <a:srgbClr val="FF0000"/>
                        </a:solidFill>
                        <a:latin typeface="Cambria Math" panose="02040503050406030204" pitchFamily="18" charset="0"/>
                        <a:ea typeface="Cambria Math" panose="02040503050406030204" pitchFamily="18" charset="0"/>
                      </a:rPr>
                      <m:t>=</m:t>
                    </m:r>
                    <m:r>
                      <a:rPr lang="en-US" altLang="zh-CN" b="1" i="1">
                        <a:solidFill>
                          <a:srgbClr val="FF0000"/>
                        </a:solidFill>
                        <a:latin typeface="Cambria Math" panose="02040503050406030204" pitchFamily="18" charset="0"/>
                        <a:ea typeface="Cambria Math" panose="02040503050406030204" pitchFamily="18" charset="0"/>
                      </a:rPr>
                      <m:t>∅</m:t>
                    </m:r>
                  </m:oMath>
                </a14:m>
                <a:endParaRPr lang="en-US" altLang="zh-CN" b="1" dirty="0">
                  <a:solidFill>
                    <a:srgbClr val="FF0000"/>
                  </a:solidFill>
                  <a:latin typeface="Comic Sans MS" pitchFamily="66" charset="0"/>
                </a:endParaRPr>
              </a:p>
              <a:p>
                <a:pPr lvl="1"/>
                <a:endParaRPr lang="en-US" altLang="zh-CN" sz="1800" dirty="0">
                  <a:latin typeface="Comic Sans MS" pitchFamily="66" charset="0"/>
                </a:endParaRPr>
              </a:p>
              <a:p>
                <a:r>
                  <a:rPr lang="en-US" altLang="zh-CN" sz="2000" b="1" dirty="0">
                    <a:latin typeface="Comic Sans MS" pitchFamily="66" charset="0"/>
                  </a:rPr>
                  <a:t>E.g.</a:t>
                </a:r>
                <a:r>
                  <a:rPr lang="en-US" altLang="zh-CN" sz="2000" dirty="0">
                    <a:latin typeface="Comic Sans MS" pitchFamily="66" charset="0"/>
                  </a:rPr>
                  <a:t>, find all customers who have both an account &amp; a loan at the bank</a:t>
                </a:r>
              </a:p>
              <a:p>
                <a:pPr marL="0" indent="0">
                  <a:buNone/>
                </a:pPr>
                <a:r>
                  <a:rPr lang="en-US" altLang="zh-CN" sz="2000" dirty="0">
                    <a:latin typeface="Comic Sans MS" pitchFamily="66" charset="0"/>
                  </a:rPr>
                  <a:t>	</a:t>
                </a:r>
                <a:r>
                  <a:rPr lang="en-US" altLang="zh-CN" sz="2000" b="1" i="1" dirty="0">
                    <a:solidFill>
                      <a:srgbClr val="3333FF"/>
                    </a:solidFill>
                    <a:latin typeface="Comic Sans MS" pitchFamily="66" charset="0"/>
                    <a:cs typeface="Times New Roman" panose="02020603050405020304" pitchFamily="18" charset="0"/>
                  </a:rPr>
                  <a:t>select</a:t>
                </a:r>
                <a:r>
                  <a:rPr lang="en-US" altLang="zh-CN" sz="2000" i="1" dirty="0">
                    <a:solidFill>
                      <a:srgbClr val="3333FF"/>
                    </a:solidFill>
                    <a:latin typeface="Comic Sans MS" pitchFamily="66" charset="0"/>
                    <a:cs typeface="Times New Roman" panose="02020603050405020304" pitchFamily="18" charset="0"/>
                  </a:rPr>
                  <a:t> </a:t>
                </a:r>
                <a:r>
                  <a:rPr lang="en-US" altLang="zh-CN" sz="2000" i="1" dirty="0" err="1">
                    <a:solidFill>
                      <a:srgbClr val="3333FF"/>
                    </a:solidFill>
                    <a:latin typeface="Comic Sans MS" pitchFamily="66" charset="0"/>
                    <a:cs typeface="Times New Roman" panose="02020603050405020304" pitchFamily="18" charset="0"/>
                  </a:rPr>
                  <a:t>customer_name</a:t>
                </a:r>
                <a:br>
                  <a:rPr lang="en-US" altLang="zh-CN" sz="2000" i="1" dirty="0">
                    <a:solidFill>
                      <a:srgbClr val="3333FF"/>
                    </a:solidFill>
                    <a:latin typeface="Comic Sans MS" pitchFamily="66" charset="0"/>
                    <a:cs typeface="Times New Roman" panose="02020603050405020304" pitchFamily="18" charset="0"/>
                  </a:rPr>
                </a:b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from</a:t>
                </a:r>
                <a:r>
                  <a:rPr lang="en-US" altLang="zh-CN" sz="2000" i="1" dirty="0">
                    <a:solidFill>
                      <a:srgbClr val="3333FF"/>
                    </a:solidFill>
                    <a:latin typeface="Comic Sans MS" pitchFamily="66" charset="0"/>
                    <a:cs typeface="Times New Roman" panose="02020603050405020304" pitchFamily="18" charset="0"/>
                  </a:rPr>
                  <a:t> borrower</a:t>
                </a:r>
                <a:br>
                  <a:rPr lang="en-US" altLang="zh-CN" sz="2000" i="1" dirty="0">
                    <a:solidFill>
                      <a:srgbClr val="3333FF"/>
                    </a:solidFill>
                    <a:latin typeface="Comic Sans MS" pitchFamily="66" charset="0"/>
                    <a:cs typeface="Times New Roman" panose="02020603050405020304" pitchFamily="18" charset="0"/>
                  </a:rPr>
                </a:b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where</a:t>
                </a: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FF0000"/>
                    </a:solidFill>
                    <a:latin typeface="Comic Sans MS" pitchFamily="66" charset="0"/>
                    <a:cs typeface="Times New Roman" panose="02020603050405020304" pitchFamily="18" charset="0"/>
                  </a:rPr>
                  <a:t>exists</a:t>
                </a:r>
                <a:r>
                  <a:rPr lang="en-US" altLang="zh-CN" sz="2000" i="1" dirty="0">
                    <a:latin typeface="Comic Sans MS" pitchFamily="66" charset="0"/>
                    <a:cs typeface="Times New Roman" panose="02020603050405020304" pitchFamily="18" charset="0"/>
                  </a:rPr>
                  <a:t> (</a:t>
                </a:r>
                <a:br>
                  <a:rPr lang="en-US" altLang="zh-CN" sz="2000" i="1" dirty="0">
                    <a:latin typeface="Comic Sans MS" pitchFamily="66" charset="0"/>
                    <a:cs typeface="Times New Roman" panose="02020603050405020304" pitchFamily="18" charset="0"/>
                  </a:rPr>
                </a:br>
                <a:r>
                  <a:rPr lang="en-US" altLang="zh-CN" sz="2000" i="1" dirty="0">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select</a:t>
                </a: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FF0000"/>
                    </a:solidFill>
                    <a:latin typeface="Comic Sans MS" pitchFamily="66" charset="0"/>
                    <a:cs typeface="Times New Roman" panose="02020603050405020304" pitchFamily="18" charset="0"/>
                  </a:rPr>
                  <a:t>*</a:t>
                </a:r>
                <a:r>
                  <a:rPr lang="en-US" altLang="zh-CN" sz="2000" b="1" i="1" dirty="0">
                    <a:latin typeface="Comic Sans MS" pitchFamily="66" charset="0"/>
                    <a:cs typeface="Times New Roman" panose="02020603050405020304" pitchFamily="18" charset="0"/>
                  </a:rPr>
                  <a:t> </a:t>
                </a:r>
                <a:br>
                  <a:rPr lang="en-US" altLang="zh-CN" sz="2000" i="1" dirty="0">
                    <a:latin typeface="Comic Sans MS" pitchFamily="66" charset="0"/>
                    <a:cs typeface="Times New Roman" panose="02020603050405020304" pitchFamily="18" charset="0"/>
                  </a:rPr>
                </a:br>
                <a:r>
                  <a:rPr lang="en-US" altLang="zh-CN" sz="2000" i="1" dirty="0">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from</a:t>
                </a:r>
                <a:r>
                  <a:rPr lang="en-US" altLang="zh-CN" sz="2000" i="1" dirty="0">
                    <a:solidFill>
                      <a:srgbClr val="3333FF"/>
                    </a:solidFill>
                    <a:latin typeface="Comic Sans MS" pitchFamily="66" charset="0"/>
                    <a:cs typeface="Times New Roman" panose="02020603050405020304" pitchFamily="18" charset="0"/>
                  </a:rPr>
                  <a:t> depositor</a:t>
                </a:r>
                <a:br>
                  <a:rPr lang="en-US" altLang="zh-CN" sz="2000" i="1" dirty="0">
                    <a:solidFill>
                      <a:srgbClr val="3333FF"/>
                    </a:solidFill>
                    <a:latin typeface="Comic Sans MS" pitchFamily="66" charset="0"/>
                    <a:cs typeface="Times New Roman" panose="02020603050405020304" pitchFamily="18" charset="0"/>
                  </a:rPr>
                </a:b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where</a:t>
                </a:r>
                <a:r>
                  <a:rPr lang="en-US" altLang="zh-CN" sz="2000" i="1" dirty="0">
                    <a:solidFill>
                      <a:srgbClr val="3333FF"/>
                    </a:solidFill>
                    <a:latin typeface="Comic Sans MS" pitchFamily="66" charset="0"/>
                    <a:cs typeface="Times New Roman" panose="02020603050405020304" pitchFamily="18" charset="0"/>
                  </a:rPr>
                  <a:t> </a:t>
                </a:r>
                <a:r>
                  <a:rPr lang="en-US" altLang="zh-CN" sz="2000" i="1" dirty="0" err="1">
                    <a:solidFill>
                      <a:srgbClr val="3333FF"/>
                    </a:solidFill>
                    <a:latin typeface="Comic Sans MS" pitchFamily="66" charset="0"/>
                    <a:cs typeface="Times New Roman" panose="02020603050405020304" pitchFamily="18" charset="0"/>
                  </a:rPr>
                  <a:t>depositor.customer_name</a:t>
                </a:r>
                <a:r>
                  <a:rPr lang="en-US" altLang="zh-CN" sz="2000" i="1" dirty="0">
                    <a:solidFill>
                      <a:srgbClr val="3333FF"/>
                    </a:solidFill>
                    <a:latin typeface="Comic Sans MS" pitchFamily="66" charset="0"/>
                    <a:cs typeface="Times New Roman" panose="02020603050405020304" pitchFamily="18" charset="0"/>
                  </a:rPr>
                  <a:t> = </a:t>
                </a:r>
                <a:r>
                  <a:rPr lang="en-US" altLang="zh-CN" sz="2000" i="1" dirty="0" err="1">
                    <a:solidFill>
                      <a:srgbClr val="3333FF"/>
                    </a:solidFill>
                    <a:latin typeface="Comic Sans MS" pitchFamily="66" charset="0"/>
                    <a:cs typeface="Times New Roman" panose="02020603050405020304" pitchFamily="18" charset="0"/>
                  </a:rPr>
                  <a:t>borrower.customer_name</a:t>
                </a:r>
                <a:r>
                  <a:rPr lang="en-US" altLang="zh-CN" sz="2000" i="1" dirty="0">
                    <a:solidFill>
                      <a:srgbClr val="3333FF"/>
                    </a:solidFill>
                    <a:latin typeface="Comic Sans MS" pitchFamily="66" charset="0"/>
                    <a:cs typeface="Times New Roman" panose="02020603050405020304" pitchFamily="18" charset="0"/>
                  </a:rPr>
                  <a:t>)</a:t>
                </a:r>
              </a:p>
            </p:txBody>
          </p:sp>
        </mc:Choice>
        <mc:Fallback xmlns="">
          <p:sp>
            <p:nvSpPr>
              <p:cNvPr id="3" name="内容占位符 2">
                <a:extLst>
                  <a:ext uri="{FF2B5EF4-FFF2-40B4-BE49-F238E27FC236}">
                    <a16:creationId xmlns:a16="http://schemas.microsoft.com/office/drawing/2014/main" id="{9DD975AF-4361-4738-9808-8430F2C514A3}"/>
                  </a:ext>
                </a:extLst>
              </p:cNvPr>
              <p:cNvSpPr>
                <a:spLocks noGrp="1" noRot="1" noChangeAspect="1" noMove="1" noResize="1" noEditPoints="1" noAdjustHandles="1" noChangeArrowheads="1" noChangeShapeType="1" noTextEdit="1"/>
              </p:cNvSpPr>
              <p:nvPr>
                <p:ph idx="1"/>
              </p:nvPr>
            </p:nvSpPr>
            <p:spPr>
              <a:xfrm>
                <a:off x="107504" y="627534"/>
                <a:ext cx="8892480" cy="4104456"/>
              </a:xfrm>
              <a:blipFill>
                <a:blip r:embed="rId2"/>
                <a:stretch>
                  <a:fillRect l="-1029" t="-2080" r="-549" b="-59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29916993"/>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94ED8D-B20E-4EDB-A85C-1482782F4FA9}"/>
              </a:ext>
            </a:extLst>
          </p:cNvPr>
          <p:cNvSpPr>
            <a:spLocks noGrp="1"/>
          </p:cNvSpPr>
          <p:nvPr>
            <p:ph type="title"/>
          </p:nvPr>
        </p:nvSpPr>
        <p:spPr/>
        <p:txBody>
          <a:bodyPr/>
          <a:lstStyle/>
          <a:p>
            <a:pPr algn="ctr"/>
            <a:r>
              <a:rPr lang="en-US" altLang="zh-CN" dirty="0">
                <a:latin typeface="Comic Sans MS" pitchFamily="66" charset="0"/>
              </a:rPr>
              <a:t>Test for Empty Relations</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9DD975AF-4361-4738-9808-8430F2C514A3}"/>
              </a:ext>
            </a:extLst>
          </p:cNvPr>
          <p:cNvSpPr>
            <a:spLocks noGrp="1"/>
          </p:cNvSpPr>
          <p:nvPr>
            <p:ph idx="1"/>
          </p:nvPr>
        </p:nvSpPr>
        <p:spPr>
          <a:xfrm>
            <a:off x="251520" y="627534"/>
            <a:ext cx="8712968" cy="4515966"/>
          </a:xfrm>
        </p:spPr>
        <p:txBody>
          <a:bodyPr/>
          <a:lstStyle/>
          <a:p>
            <a:pPr>
              <a:buFont typeface="Wingdings" pitchFamily="2" charset="2"/>
              <a:buChar char="p"/>
            </a:pPr>
            <a:r>
              <a:rPr lang="en-US" altLang="zh-CN" sz="1600" b="1" dirty="0">
                <a:solidFill>
                  <a:srgbClr val="FF0000"/>
                </a:solidFill>
                <a:latin typeface="Comic Sans MS" pitchFamily="66" charset="0"/>
              </a:rPr>
              <a:t>Find all customers who have both an account and a loan at the bank</a:t>
            </a:r>
          </a:p>
          <a:p>
            <a:pPr>
              <a:buFont typeface="Wingdings" pitchFamily="2" charset="2"/>
              <a:buChar char="ü"/>
            </a:pPr>
            <a:r>
              <a:rPr lang="en-US" altLang="zh-CN" sz="1400" dirty="0">
                <a:latin typeface="Comic Sans MS" pitchFamily="66" charset="0"/>
              </a:rPr>
              <a:t>	</a:t>
            </a:r>
            <a:r>
              <a:rPr lang="en-US" altLang="zh-CN" sz="1400" b="1" i="1" dirty="0">
                <a:latin typeface="Comic Sans MS" pitchFamily="66" charset="0"/>
                <a:cs typeface="Times New Roman" panose="02020603050405020304" pitchFamily="18" charset="0"/>
              </a:rPr>
              <a:t>select</a:t>
            </a:r>
            <a:r>
              <a:rPr lang="en-US" altLang="zh-CN" sz="1400" i="1" dirty="0">
                <a:latin typeface="Comic Sans MS" pitchFamily="66" charset="0"/>
                <a:cs typeface="Times New Roman" panose="02020603050405020304" pitchFamily="18" charset="0"/>
              </a:rPr>
              <a:t> </a:t>
            </a:r>
            <a:r>
              <a:rPr lang="en-US" altLang="zh-CN" sz="1400" i="1" dirty="0" err="1">
                <a:latin typeface="Comic Sans MS" pitchFamily="66" charset="0"/>
                <a:cs typeface="Times New Roman" panose="02020603050405020304" pitchFamily="18" charset="0"/>
              </a:rPr>
              <a:t>customer_name</a:t>
            </a:r>
            <a:br>
              <a:rPr lang="en-US" altLang="zh-CN" sz="1400" i="1" dirty="0">
                <a:latin typeface="Comic Sans MS" pitchFamily="66" charset="0"/>
                <a:cs typeface="Times New Roman" panose="02020603050405020304" pitchFamily="18" charset="0"/>
              </a:rPr>
            </a:br>
            <a:r>
              <a:rPr lang="en-US" altLang="zh-CN" sz="1400" i="1" dirty="0">
                <a:latin typeface="Comic Sans MS" pitchFamily="66" charset="0"/>
                <a:cs typeface="Times New Roman" panose="02020603050405020304" pitchFamily="18" charset="0"/>
              </a:rPr>
              <a:t>	</a:t>
            </a:r>
            <a:r>
              <a:rPr lang="en-US" altLang="zh-CN" sz="1400" b="1" i="1" dirty="0">
                <a:latin typeface="Comic Sans MS" pitchFamily="66" charset="0"/>
                <a:cs typeface="Times New Roman" panose="02020603050405020304" pitchFamily="18" charset="0"/>
              </a:rPr>
              <a:t>from</a:t>
            </a:r>
            <a:r>
              <a:rPr lang="en-US" altLang="zh-CN" sz="1400" i="1" dirty="0">
                <a:latin typeface="Comic Sans MS" pitchFamily="66" charset="0"/>
                <a:cs typeface="Times New Roman" panose="02020603050405020304" pitchFamily="18" charset="0"/>
              </a:rPr>
              <a:t> borrower</a:t>
            </a:r>
            <a:br>
              <a:rPr lang="en-US" altLang="zh-CN" sz="1400" i="1" dirty="0">
                <a:latin typeface="Comic Sans MS" pitchFamily="66" charset="0"/>
                <a:cs typeface="Times New Roman" panose="02020603050405020304" pitchFamily="18" charset="0"/>
              </a:rPr>
            </a:br>
            <a:r>
              <a:rPr lang="en-US" altLang="zh-CN" sz="1400" i="1" dirty="0">
                <a:latin typeface="Comic Sans MS" pitchFamily="66" charset="0"/>
                <a:cs typeface="Times New Roman" panose="02020603050405020304" pitchFamily="18" charset="0"/>
              </a:rPr>
              <a:t>	</a:t>
            </a:r>
            <a:r>
              <a:rPr lang="en-US" altLang="zh-CN" sz="1400" b="1" i="1" dirty="0">
                <a:latin typeface="Comic Sans MS" pitchFamily="66" charset="0"/>
                <a:cs typeface="Times New Roman" panose="02020603050405020304" pitchFamily="18" charset="0"/>
              </a:rPr>
              <a:t>where</a:t>
            </a:r>
            <a:r>
              <a:rPr lang="en-US" altLang="zh-CN" sz="1400" i="1" dirty="0">
                <a:latin typeface="Comic Sans MS" pitchFamily="66" charset="0"/>
                <a:cs typeface="Times New Roman" panose="02020603050405020304" pitchFamily="18" charset="0"/>
              </a:rPr>
              <a:t> </a:t>
            </a:r>
            <a:r>
              <a:rPr lang="en-US" altLang="zh-CN" sz="1400" b="1" i="1" dirty="0">
                <a:solidFill>
                  <a:srgbClr val="FF0000"/>
                </a:solidFill>
                <a:latin typeface="Comic Sans MS" pitchFamily="66" charset="0"/>
                <a:cs typeface="Times New Roman" panose="02020603050405020304" pitchFamily="18" charset="0"/>
              </a:rPr>
              <a:t>exists</a:t>
            </a:r>
            <a:r>
              <a:rPr lang="en-US" altLang="zh-CN" sz="1400" i="1" dirty="0">
                <a:latin typeface="Comic Sans MS" pitchFamily="66" charset="0"/>
                <a:cs typeface="Times New Roman" panose="02020603050405020304" pitchFamily="18" charset="0"/>
              </a:rPr>
              <a:t> (</a:t>
            </a:r>
            <a:br>
              <a:rPr lang="en-US" altLang="zh-CN" sz="1400" i="1" dirty="0">
                <a:latin typeface="Comic Sans MS" pitchFamily="66" charset="0"/>
                <a:cs typeface="Times New Roman" panose="02020603050405020304" pitchFamily="18" charset="0"/>
              </a:rPr>
            </a:br>
            <a:r>
              <a:rPr lang="en-US" altLang="zh-CN" sz="1400" i="1" dirty="0">
                <a:latin typeface="Comic Sans MS" pitchFamily="66" charset="0"/>
                <a:cs typeface="Times New Roman" panose="02020603050405020304" pitchFamily="18" charset="0"/>
              </a:rPr>
              <a:t>	    </a:t>
            </a:r>
            <a:r>
              <a:rPr lang="en-US" altLang="zh-CN" sz="1400" b="1" i="1" dirty="0">
                <a:solidFill>
                  <a:srgbClr val="3333FF"/>
                </a:solidFill>
                <a:latin typeface="Comic Sans MS" pitchFamily="66" charset="0"/>
                <a:cs typeface="Times New Roman" panose="02020603050405020304" pitchFamily="18" charset="0"/>
              </a:rPr>
              <a:t>select</a:t>
            </a:r>
            <a:r>
              <a:rPr lang="en-US" altLang="zh-CN" sz="1400" i="1" dirty="0">
                <a:solidFill>
                  <a:srgbClr val="3333FF"/>
                </a:solidFill>
                <a:latin typeface="Comic Sans MS" pitchFamily="66" charset="0"/>
                <a:cs typeface="Times New Roman" panose="02020603050405020304" pitchFamily="18" charset="0"/>
              </a:rPr>
              <a:t> </a:t>
            </a:r>
            <a:r>
              <a:rPr lang="en-US" altLang="zh-CN" sz="1400" i="1" dirty="0">
                <a:solidFill>
                  <a:srgbClr val="FF0000"/>
                </a:solidFill>
                <a:latin typeface="Comic Sans MS" pitchFamily="66" charset="0"/>
                <a:cs typeface="Times New Roman" panose="02020603050405020304" pitchFamily="18" charset="0"/>
              </a:rPr>
              <a:t>*</a:t>
            </a:r>
            <a:r>
              <a:rPr lang="en-US" altLang="zh-CN" sz="1400" i="1" dirty="0">
                <a:latin typeface="Comic Sans MS" pitchFamily="66" charset="0"/>
                <a:cs typeface="Times New Roman" panose="02020603050405020304" pitchFamily="18" charset="0"/>
              </a:rPr>
              <a:t> </a:t>
            </a:r>
            <a:br>
              <a:rPr lang="en-US" altLang="zh-CN" sz="1400" i="1" dirty="0">
                <a:latin typeface="Comic Sans MS" pitchFamily="66" charset="0"/>
                <a:cs typeface="Times New Roman" panose="02020603050405020304" pitchFamily="18" charset="0"/>
              </a:rPr>
            </a:br>
            <a:r>
              <a:rPr lang="en-US" altLang="zh-CN" sz="1400" i="1" dirty="0">
                <a:latin typeface="Comic Sans MS" pitchFamily="66" charset="0"/>
                <a:cs typeface="Times New Roman" panose="02020603050405020304" pitchFamily="18" charset="0"/>
              </a:rPr>
              <a:t>	    </a:t>
            </a:r>
            <a:r>
              <a:rPr lang="en-US" altLang="zh-CN" sz="1400" b="1" i="1" dirty="0">
                <a:solidFill>
                  <a:srgbClr val="3333FF"/>
                </a:solidFill>
                <a:latin typeface="Comic Sans MS" pitchFamily="66" charset="0"/>
                <a:cs typeface="Times New Roman" panose="02020603050405020304" pitchFamily="18" charset="0"/>
              </a:rPr>
              <a:t>from</a:t>
            </a:r>
            <a:r>
              <a:rPr lang="en-US" altLang="zh-CN" sz="1400" i="1" dirty="0">
                <a:solidFill>
                  <a:srgbClr val="3333FF"/>
                </a:solidFill>
                <a:latin typeface="Comic Sans MS" pitchFamily="66" charset="0"/>
                <a:cs typeface="Times New Roman" panose="02020603050405020304" pitchFamily="18" charset="0"/>
              </a:rPr>
              <a:t> depositor</a:t>
            </a:r>
            <a:br>
              <a:rPr lang="en-US" altLang="zh-CN" sz="1400" i="1" dirty="0">
                <a:solidFill>
                  <a:srgbClr val="3333FF"/>
                </a:solidFill>
                <a:latin typeface="Comic Sans MS" pitchFamily="66" charset="0"/>
                <a:cs typeface="Times New Roman" panose="02020603050405020304" pitchFamily="18" charset="0"/>
              </a:rPr>
            </a:br>
            <a:r>
              <a:rPr lang="en-US" altLang="zh-CN" sz="1400" i="1" dirty="0">
                <a:solidFill>
                  <a:srgbClr val="3333FF"/>
                </a:solidFill>
                <a:latin typeface="Comic Sans MS" pitchFamily="66" charset="0"/>
                <a:cs typeface="Times New Roman" panose="02020603050405020304" pitchFamily="18" charset="0"/>
              </a:rPr>
              <a:t>	    </a:t>
            </a:r>
            <a:r>
              <a:rPr lang="en-US" altLang="zh-CN" sz="1400" b="1" i="1" dirty="0">
                <a:solidFill>
                  <a:srgbClr val="3333FF"/>
                </a:solidFill>
                <a:latin typeface="Comic Sans MS" pitchFamily="66" charset="0"/>
                <a:cs typeface="Times New Roman" panose="02020603050405020304" pitchFamily="18" charset="0"/>
              </a:rPr>
              <a:t>where</a:t>
            </a:r>
            <a:r>
              <a:rPr lang="en-US" altLang="zh-CN" sz="1400" i="1" dirty="0">
                <a:solidFill>
                  <a:srgbClr val="3333FF"/>
                </a:solidFill>
                <a:latin typeface="Comic Sans MS" pitchFamily="66" charset="0"/>
                <a:cs typeface="Times New Roman" panose="02020603050405020304" pitchFamily="18" charset="0"/>
              </a:rPr>
              <a:t> </a:t>
            </a:r>
            <a:r>
              <a:rPr lang="en-US" altLang="zh-CN" sz="1400" i="1" dirty="0" err="1">
                <a:solidFill>
                  <a:srgbClr val="3333FF"/>
                </a:solidFill>
                <a:latin typeface="Comic Sans MS" pitchFamily="66" charset="0"/>
                <a:cs typeface="Times New Roman" panose="02020603050405020304" pitchFamily="18" charset="0"/>
              </a:rPr>
              <a:t>depositor.customer_name</a:t>
            </a:r>
            <a:r>
              <a:rPr lang="en-US" altLang="zh-CN" sz="1400" i="1" dirty="0">
                <a:solidFill>
                  <a:srgbClr val="3333FF"/>
                </a:solidFill>
                <a:latin typeface="Comic Sans MS" pitchFamily="66" charset="0"/>
                <a:cs typeface="Times New Roman" panose="02020603050405020304" pitchFamily="18" charset="0"/>
              </a:rPr>
              <a:t> = </a:t>
            </a:r>
            <a:r>
              <a:rPr lang="en-US" altLang="zh-CN" sz="1400" i="1" dirty="0" err="1">
                <a:solidFill>
                  <a:srgbClr val="3333FF"/>
                </a:solidFill>
                <a:latin typeface="Comic Sans MS" pitchFamily="66" charset="0"/>
                <a:cs typeface="Times New Roman" panose="02020603050405020304" pitchFamily="18" charset="0"/>
              </a:rPr>
              <a:t>borrower.customer_name</a:t>
            </a:r>
            <a:r>
              <a:rPr lang="en-US" altLang="zh-CN" sz="1400" i="1" dirty="0">
                <a:latin typeface="Comic Sans MS" pitchFamily="66" charset="0"/>
                <a:cs typeface="Times New Roman" panose="02020603050405020304" pitchFamily="18" charset="0"/>
              </a:rPr>
              <a:t>)</a:t>
            </a:r>
          </a:p>
          <a:p>
            <a:pPr marL="0" indent="0">
              <a:buNone/>
            </a:pPr>
            <a:endParaRPr lang="en-US" altLang="zh-CN" sz="1400" i="1" dirty="0">
              <a:latin typeface="Comic Sans MS" pitchFamily="66" charset="0"/>
              <a:cs typeface="Times New Roman" panose="02020603050405020304" pitchFamily="18" charset="0"/>
            </a:endParaRPr>
          </a:p>
          <a:p>
            <a:pPr>
              <a:buFont typeface="Wingdings" pitchFamily="2" charset="2"/>
              <a:buChar char="ü"/>
            </a:pPr>
            <a:r>
              <a:rPr lang="en-US" altLang="zh-CN" sz="1400" b="1" i="1" dirty="0">
                <a:latin typeface="Comic Sans MS" pitchFamily="66" charset="0"/>
                <a:cs typeface="Times New Roman" panose="02020603050405020304" pitchFamily="18" charset="0"/>
              </a:rPr>
              <a:t>       select</a:t>
            </a:r>
            <a:r>
              <a:rPr lang="en-US" altLang="zh-CN" sz="1400" i="1" dirty="0">
                <a:latin typeface="Comic Sans MS" pitchFamily="66" charset="0"/>
                <a:cs typeface="Times New Roman" panose="02020603050405020304" pitchFamily="18" charset="0"/>
              </a:rPr>
              <a:t> </a:t>
            </a:r>
            <a:r>
              <a:rPr lang="en-US" altLang="zh-CN" sz="1400" b="1" i="1" dirty="0">
                <a:latin typeface="Comic Sans MS" pitchFamily="66" charset="0"/>
                <a:cs typeface="Times New Roman" panose="02020603050405020304" pitchFamily="18" charset="0"/>
              </a:rPr>
              <a:t>distinct</a:t>
            </a:r>
            <a:r>
              <a:rPr lang="en-US" altLang="zh-CN" sz="1400" i="1" dirty="0">
                <a:latin typeface="Comic Sans MS" pitchFamily="66" charset="0"/>
                <a:cs typeface="Times New Roman" panose="02020603050405020304" pitchFamily="18" charset="0"/>
              </a:rPr>
              <a:t> </a:t>
            </a:r>
            <a:r>
              <a:rPr lang="en-US" altLang="zh-CN" sz="1400" i="1" dirty="0" err="1">
                <a:latin typeface="Comic Sans MS" pitchFamily="66" charset="0"/>
                <a:cs typeface="Times New Roman" panose="02020603050405020304" pitchFamily="18" charset="0"/>
              </a:rPr>
              <a:t>customer_name</a:t>
            </a:r>
            <a:br>
              <a:rPr lang="en-US" altLang="zh-CN" sz="1400" i="1" dirty="0">
                <a:latin typeface="Comic Sans MS" pitchFamily="66" charset="0"/>
                <a:cs typeface="Times New Roman" panose="02020603050405020304" pitchFamily="18" charset="0"/>
              </a:rPr>
            </a:br>
            <a:r>
              <a:rPr lang="en-US" altLang="zh-CN" sz="1400" i="1" dirty="0">
                <a:latin typeface="Comic Sans MS" pitchFamily="66" charset="0"/>
                <a:cs typeface="Times New Roman" panose="02020603050405020304" pitchFamily="18" charset="0"/>
              </a:rPr>
              <a:t>	</a:t>
            </a:r>
            <a:r>
              <a:rPr lang="en-US" altLang="zh-CN" sz="1400" b="1" i="1" dirty="0">
                <a:latin typeface="Comic Sans MS" pitchFamily="66" charset="0"/>
                <a:cs typeface="Times New Roman" panose="02020603050405020304" pitchFamily="18" charset="0"/>
              </a:rPr>
              <a:t>from</a:t>
            </a:r>
            <a:r>
              <a:rPr lang="en-US" altLang="zh-CN" sz="1400" i="1" dirty="0">
                <a:latin typeface="Comic Sans MS" pitchFamily="66" charset="0"/>
                <a:cs typeface="Times New Roman" panose="02020603050405020304" pitchFamily="18" charset="0"/>
              </a:rPr>
              <a:t> borrower</a:t>
            </a:r>
            <a:br>
              <a:rPr lang="en-US" altLang="zh-CN" sz="1400" i="1" dirty="0">
                <a:latin typeface="Comic Sans MS" pitchFamily="66" charset="0"/>
                <a:cs typeface="Times New Roman" panose="02020603050405020304" pitchFamily="18" charset="0"/>
              </a:rPr>
            </a:br>
            <a:r>
              <a:rPr lang="en-US" altLang="zh-CN" sz="1400" i="1" dirty="0">
                <a:latin typeface="Comic Sans MS" pitchFamily="66" charset="0"/>
                <a:cs typeface="Times New Roman" panose="02020603050405020304" pitchFamily="18" charset="0"/>
              </a:rPr>
              <a:t>	</a:t>
            </a:r>
            <a:r>
              <a:rPr lang="en-US" altLang="zh-CN" sz="1400" b="1" i="1" dirty="0">
                <a:latin typeface="Comic Sans MS" pitchFamily="66" charset="0"/>
                <a:cs typeface="Times New Roman" panose="02020603050405020304" pitchFamily="18" charset="0"/>
              </a:rPr>
              <a:t>where</a:t>
            </a:r>
            <a:r>
              <a:rPr lang="en-US" altLang="zh-CN" sz="1400" i="1" dirty="0">
                <a:latin typeface="Comic Sans MS" pitchFamily="66" charset="0"/>
                <a:cs typeface="Times New Roman" panose="02020603050405020304" pitchFamily="18" charset="0"/>
              </a:rPr>
              <a:t> </a:t>
            </a:r>
            <a:r>
              <a:rPr lang="en-US" altLang="zh-CN" sz="1400" i="1" dirty="0" err="1">
                <a:solidFill>
                  <a:srgbClr val="3333FF"/>
                </a:solidFill>
                <a:latin typeface="Comic Sans MS" pitchFamily="66" charset="0"/>
                <a:cs typeface="Times New Roman" panose="02020603050405020304" pitchFamily="18" charset="0"/>
              </a:rPr>
              <a:t>customer_name</a:t>
            </a:r>
            <a:r>
              <a:rPr lang="en-US" altLang="zh-CN" sz="1400" i="1" dirty="0">
                <a:solidFill>
                  <a:srgbClr val="3333FF"/>
                </a:solidFill>
                <a:latin typeface="Comic Sans MS" pitchFamily="66" charset="0"/>
                <a:cs typeface="Times New Roman" panose="02020603050405020304" pitchFamily="18" charset="0"/>
              </a:rPr>
              <a:t> </a:t>
            </a:r>
            <a:r>
              <a:rPr lang="en-US" altLang="zh-CN" sz="1400" b="1" i="1" dirty="0">
                <a:solidFill>
                  <a:srgbClr val="FF0000"/>
                </a:solidFill>
                <a:latin typeface="Comic Sans MS" pitchFamily="66" charset="0"/>
                <a:cs typeface="Times New Roman" panose="02020603050405020304" pitchFamily="18" charset="0"/>
              </a:rPr>
              <a:t>in</a:t>
            </a:r>
            <a:r>
              <a:rPr lang="en-US" altLang="zh-CN" sz="1400" i="1" dirty="0">
                <a:solidFill>
                  <a:srgbClr val="FF0000"/>
                </a:solidFill>
                <a:latin typeface="Comic Sans MS" pitchFamily="66" charset="0"/>
                <a:cs typeface="Times New Roman" panose="02020603050405020304" pitchFamily="18" charset="0"/>
              </a:rPr>
              <a:t> </a:t>
            </a:r>
            <a:r>
              <a:rPr lang="en-US" altLang="zh-CN" sz="1400" i="1" dirty="0">
                <a:latin typeface="Comic Sans MS" pitchFamily="66" charset="0"/>
                <a:cs typeface="Times New Roman" panose="02020603050405020304" pitchFamily="18" charset="0"/>
              </a:rPr>
              <a:t>(</a:t>
            </a:r>
            <a:r>
              <a:rPr lang="en-US" altLang="zh-CN" sz="1400" b="1" i="1" dirty="0">
                <a:solidFill>
                  <a:srgbClr val="3333FF"/>
                </a:solidFill>
                <a:latin typeface="Comic Sans MS" pitchFamily="66" charset="0"/>
                <a:cs typeface="Times New Roman" panose="02020603050405020304" pitchFamily="18" charset="0"/>
              </a:rPr>
              <a:t>select</a:t>
            </a:r>
            <a:r>
              <a:rPr lang="en-US" altLang="zh-CN" sz="1400" i="1" dirty="0">
                <a:solidFill>
                  <a:srgbClr val="3333FF"/>
                </a:solidFill>
                <a:latin typeface="Comic Sans MS" pitchFamily="66" charset="0"/>
                <a:cs typeface="Times New Roman" panose="02020603050405020304" pitchFamily="18" charset="0"/>
              </a:rPr>
              <a:t> </a:t>
            </a:r>
            <a:r>
              <a:rPr lang="en-US" altLang="zh-CN" sz="1400" i="1" dirty="0" err="1">
                <a:solidFill>
                  <a:srgbClr val="3333FF"/>
                </a:solidFill>
                <a:latin typeface="Comic Sans MS" pitchFamily="66" charset="0"/>
                <a:cs typeface="Times New Roman" panose="02020603050405020304" pitchFamily="18" charset="0"/>
              </a:rPr>
              <a:t>customer_name</a:t>
            </a:r>
            <a:r>
              <a:rPr lang="en-US" altLang="zh-CN" sz="1400" i="1" dirty="0">
                <a:solidFill>
                  <a:srgbClr val="3333FF"/>
                </a:solidFill>
                <a:latin typeface="Comic Sans MS" pitchFamily="66" charset="0"/>
                <a:cs typeface="Times New Roman" panose="02020603050405020304" pitchFamily="18" charset="0"/>
              </a:rPr>
              <a:t> </a:t>
            </a:r>
          </a:p>
          <a:p>
            <a:pPr marL="0" indent="0">
              <a:buNone/>
            </a:pPr>
            <a:r>
              <a:rPr lang="en-US" altLang="zh-CN" sz="1400" b="1" i="1" dirty="0">
                <a:solidFill>
                  <a:srgbClr val="3333FF"/>
                </a:solidFill>
                <a:latin typeface="Comic Sans MS" pitchFamily="66" charset="0"/>
                <a:cs typeface="Times New Roman" panose="02020603050405020304" pitchFamily="18" charset="0"/>
              </a:rPr>
              <a:t>			    from</a:t>
            </a:r>
            <a:r>
              <a:rPr lang="en-US" altLang="zh-CN" sz="1400" i="1" dirty="0">
                <a:solidFill>
                  <a:srgbClr val="3333FF"/>
                </a:solidFill>
                <a:latin typeface="Comic Sans MS" pitchFamily="66" charset="0"/>
                <a:cs typeface="Times New Roman" panose="02020603050405020304" pitchFamily="18" charset="0"/>
              </a:rPr>
              <a:t> depositor</a:t>
            </a:r>
            <a:r>
              <a:rPr lang="en-US" altLang="zh-CN" sz="1400" i="1" dirty="0">
                <a:latin typeface="Comic Sans MS" pitchFamily="66" charset="0"/>
                <a:cs typeface="Times New Roman" panose="02020603050405020304" pitchFamily="18" charset="0"/>
              </a:rPr>
              <a:t>)</a:t>
            </a:r>
          </a:p>
          <a:p>
            <a:pPr marL="0" indent="0">
              <a:buNone/>
            </a:pPr>
            <a:endParaRPr lang="en-US" altLang="zh-CN" sz="1400" i="1" dirty="0">
              <a:latin typeface="Comic Sans MS" pitchFamily="66" charset="0"/>
              <a:cs typeface="Times New Roman" panose="02020603050405020304" pitchFamily="18" charset="0"/>
            </a:endParaRPr>
          </a:p>
          <a:p>
            <a:pPr>
              <a:buFont typeface="Wingdings" pitchFamily="2" charset="2"/>
              <a:buChar char="ü"/>
            </a:pPr>
            <a:r>
              <a:rPr lang="en-US" altLang="zh-CN" sz="1400" b="1" i="1" dirty="0">
                <a:latin typeface="Comic Sans MS" pitchFamily="66" charset="0"/>
                <a:cs typeface="Times New Roman" panose="02020603050405020304" pitchFamily="18" charset="0"/>
              </a:rPr>
              <a:t>       select distinct</a:t>
            </a:r>
            <a:r>
              <a:rPr lang="en-US" altLang="zh-CN" sz="1400" i="1" dirty="0">
                <a:latin typeface="Comic Sans MS" pitchFamily="66" charset="0"/>
                <a:cs typeface="Times New Roman" panose="02020603050405020304" pitchFamily="18" charset="0"/>
              </a:rPr>
              <a:t> </a:t>
            </a:r>
            <a:r>
              <a:rPr lang="en-US" altLang="zh-CN" sz="1400" i="1" dirty="0" err="1">
                <a:latin typeface="Comic Sans MS" pitchFamily="66" charset="0"/>
                <a:cs typeface="Times New Roman" panose="02020603050405020304" pitchFamily="18" charset="0"/>
              </a:rPr>
              <a:t>customer_name</a:t>
            </a:r>
            <a:br>
              <a:rPr lang="en-US" altLang="zh-CN" sz="1400" i="1" dirty="0">
                <a:latin typeface="Comic Sans MS" pitchFamily="66" charset="0"/>
                <a:cs typeface="Times New Roman" panose="02020603050405020304" pitchFamily="18" charset="0"/>
              </a:rPr>
            </a:br>
            <a:r>
              <a:rPr lang="en-US" altLang="zh-CN" sz="1400" i="1" dirty="0">
                <a:latin typeface="Comic Sans MS" pitchFamily="66" charset="0"/>
                <a:cs typeface="Times New Roman" panose="02020603050405020304" pitchFamily="18" charset="0"/>
              </a:rPr>
              <a:t>	</a:t>
            </a:r>
            <a:r>
              <a:rPr lang="en-US" altLang="zh-CN" sz="1400" b="1" i="1" dirty="0">
                <a:latin typeface="Comic Sans MS" pitchFamily="66" charset="0"/>
                <a:cs typeface="Times New Roman" panose="02020603050405020304" pitchFamily="18" charset="0"/>
              </a:rPr>
              <a:t>from</a:t>
            </a:r>
            <a:r>
              <a:rPr lang="en-US" altLang="zh-CN" sz="1400" i="1" dirty="0">
                <a:latin typeface="Comic Sans MS" pitchFamily="66" charset="0"/>
                <a:cs typeface="Times New Roman" panose="02020603050405020304" pitchFamily="18" charset="0"/>
              </a:rPr>
              <a:t> borrower, loan</a:t>
            </a:r>
            <a:br>
              <a:rPr lang="en-US" altLang="zh-CN" sz="1400" i="1" dirty="0">
                <a:latin typeface="Comic Sans MS" pitchFamily="66" charset="0"/>
                <a:cs typeface="Times New Roman" panose="02020603050405020304" pitchFamily="18" charset="0"/>
              </a:rPr>
            </a:br>
            <a:r>
              <a:rPr lang="en-US" altLang="zh-CN" sz="1400" i="1" dirty="0">
                <a:latin typeface="Comic Sans MS" pitchFamily="66" charset="0"/>
                <a:cs typeface="Times New Roman" panose="02020603050405020304" pitchFamily="18" charset="0"/>
              </a:rPr>
              <a:t>	</a:t>
            </a:r>
            <a:r>
              <a:rPr lang="en-US" altLang="zh-CN" sz="1400" b="1" i="1" dirty="0">
                <a:latin typeface="Comic Sans MS" pitchFamily="66" charset="0"/>
                <a:cs typeface="Times New Roman" panose="02020603050405020304" pitchFamily="18" charset="0"/>
              </a:rPr>
              <a:t>where</a:t>
            </a:r>
            <a:r>
              <a:rPr lang="en-US" altLang="zh-CN" sz="1400" i="1" dirty="0">
                <a:latin typeface="Comic Sans MS" pitchFamily="66" charset="0"/>
                <a:cs typeface="Times New Roman" panose="02020603050405020304" pitchFamily="18" charset="0"/>
              </a:rPr>
              <a:t> </a:t>
            </a:r>
            <a:r>
              <a:rPr lang="en-US" altLang="zh-CN" sz="1400" i="1" dirty="0" err="1">
                <a:latin typeface="Comic Sans MS" pitchFamily="66" charset="0"/>
                <a:cs typeface="Times New Roman" panose="02020603050405020304" pitchFamily="18" charset="0"/>
              </a:rPr>
              <a:t>borrower.loan_number</a:t>
            </a:r>
            <a:r>
              <a:rPr lang="en-US" altLang="zh-CN" sz="1400" i="1" dirty="0">
                <a:latin typeface="Comic Sans MS" pitchFamily="66" charset="0"/>
                <a:cs typeface="Times New Roman" panose="02020603050405020304" pitchFamily="18" charset="0"/>
              </a:rPr>
              <a:t> = </a:t>
            </a:r>
            <a:r>
              <a:rPr lang="en-US" altLang="zh-CN" sz="1400" i="1" dirty="0" err="1">
                <a:latin typeface="Comic Sans MS" pitchFamily="66" charset="0"/>
                <a:cs typeface="Times New Roman" panose="02020603050405020304" pitchFamily="18" charset="0"/>
              </a:rPr>
              <a:t>loan.loan_number</a:t>
            </a:r>
            <a:r>
              <a:rPr lang="en-US" altLang="zh-CN" sz="1400" i="1" dirty="0">
                <a:latin typeface="Comic Sans MS" pitchFamily="66" charset="0"/>
                <a:cs typeface="Times New Roman" panose="02020603050405020304" pitchFamily="18" charset="0"/>
              </a:rPr>
              <a:t> </a:t>
            </a:r>
            <a:r>
              <a:rPr lang="en-US" altLang="zh-CN" sz="1400" b="1" i="1" dirty="0">
                <a:latin typeface="Comic Sans MS" pitchFamily="66" charset="0"/>
                <a:cs typeface="Times New Roman" panose="02020603050405020304" pitchFamily="18" charset="0"/>
              </a:rPr>
              <a:t>and</a:t>
            </a:r>
            <a:r>
              <a:rPr lang="en-US" altLang="zh-CN" sz="1400" i="1" dirty="0">
                <a:latin typeface="Comic Sans MS" pitchFamily="66" charset="0"/>
                <a:cs typeface="Times New Roman" panose="02020603050405020304" pitchFamily="18" charset="0"/>
              </a:rPr>
              <a:t> </a:t>
            </a:r>
            <a:r>
              <a:rPr lang="en-US" altLang="zh-CN" sz="1400" i="1" dirty="0">
                <a:solidFill>
                  <a:srgbClr val="3333FF"/>
                </a:solidFill>
                <a:latin typeface="Comic Sans MS" pitchFamily="66" charset="0"/>
                <a:cs typeface="Times New Roman" panose="02020603050405020304" pitchFamily="18" charset="0"/>
              </a:rPr>
              <a:t>(</a:t>
            </a:r>
            <a:r>
              <a:rPr lang="en-US" altLang="zh-CN" sz="1400" i="1" dirty="0" err="1">
                <a:solidFill>
                  <a:srgbClr val="3333FF"/>
                </a:solidFill>
                <a:latin typeface="Comic Sans MS" pitchFamily="66" charset="0"/>
                <a:cs typeface="Times New Roman" panose="02020603050405020304" pitchFamily="18" charset="0"/>
              </a:rPr>
              <a:t>branch_name</a:t>
            </a:r>
            <a:r>
              <a:rPr lang="en-US" altLang="zh-CN" sz="1400" i="1" dirty="0">
                <a:solidFill>
                  <a:srgbClr val="3333FF"/>
                </a:solidFill>
                <a:latin typeface="Comic Sans MS" pitchFamily="66" charset="0"/>
                <a:cs typeface="Times New Roman" panose="02020603050405020304" pitchFamily="18" charset="0"/>
              </a:rPr>
              <a:t>, </a:t>
            </a:r>
            <a:r>
              <a:rPr lang="en-US" altLang="zh-CN" sz="1400" i="1" dirty="0" err="1">
                <a:solidFill>
                  <a:srgbClr val="3333FF"/>
                </a:solidFill>
                <a:latin typeface="Comic Sans MS" pitchFamily="66" charset="0"/>
                <a:cs typeface="Times New Roman" panose="02020603050405020304" pitchFamily="18" charset="0"/>
              </a:rPr>
              <a:t>customer_name</a:t>
            </a:r>
            <a:r>
              <a:rPr lang="en-US" altLang="zh-CN" sz="1400" i="1" dirty="0">
                <a:solidFill>
                  <a:srgbClr val="3333FF"/>
                </a:solidFill>
                <a:latin typeface="Comic Sans MS" pitchFamily="66" charset="0"/>
                <a:cs typeface="Times New Roman" panose="02020603050405020304" pitchFamily="18" charset="0"/>
              </a:rPr>
              <a:t>) </a:t>
            </a:r>
            <a:r>
              <a:rPr lang="en-US" altLang="zh-CN" sz="1400" b="1" i="1" dirty="0">
                <a:solidFill>
                  <a:srgbClr val="FF0000"/>
                </a:solidFill>
                <a:latin typeface="Comic Sans MS" pitchFamily="66" charset="0"/>
                <a:cs typeface="Times New Roman" panose="02020603050405020304" pitchFamily="18" charset="0"/>
              </a:rPr>
              <a:t>in</a:t>
            </a:r>
            <a:br>
              <a:rPr lang="en-US" altLang="zh-CN" sz="1400" i="1" dirty="0">
                <a:solidFill>
                  <a:srgbClr val="FF0000"/>
                </a:solidFill>
                <a:latin typeface="Comic Sans MS" pitchFamily="66" charset="0"/>
                <a:cs typeface="Times New Roman" panose="02020603050405020304" pitchFamily="18" charset="0"/>
              </a:rPr>
            </a:br>
            <a:r>
              <a:rPr lang="en-US" altLang="zh-CN" sz="1400" i="1" dirty="0">
                <a:latin typeface="Comic Sans MS" pitchFamily="66" charset="0"/>
                <a:cs typeface="Times New Roman" panose="02020603050405020304" pitchFamily="18" charset="0"/>
              </a:rPr>
              <a:t>   	        (</a:t>
            </a:r>
            <a:r>
              <a:rPr lang="en-US" altLang="zh-CN" sz="1400" b="1" i="1" dirty="0">
                <a:solidFill>
                  <a:srgbClr val="3333FF"/>
                </a:solidFill>
                <a:latin typeface="Comic Sans MS" pitchFamily="66" charset="0"/>
                <a:cs typeface="Times New Roman" panose="02020603050405020304" pitchFamily="18" charset="0"/>
              </a:rPr>
              <a:t>select</a:t>
            </a:r>
            <a:r>
              <a:rPr lang="en-US" altLang="zh-CN" sz="1400" i="1" dirty="0">
                <a:solidFill>
                  <a:srgbClr val="3333FF"/>
                </a:solidFill>
                <a:latin typeface="Comic Sans MS" pitchFamily="66" charset="0"/>
                <a:cs typeface="Times New Roman" panose="02020603050405020304" pitchFamily="18" charset="0"/>
              </a:rPr>
              <a:t> </a:t>
            </a:r>
            <a:r>
              <a:rPr lang="en-US" altLang="zh-CN" sz="1400" i="1" dirty="0" err="1">
                <a:solidFill>
                  <a:srgbClr val="3333FF"/>
                </a:solidFill>
                <a:latin typeface="Comic Sans MS" pitchFamily="66" charset="0"/>
                <a:cs typeface="Times New Roman" panose="02020603050405020304" pitchFamily="18" charset="0"/>
              </a:rPr>
              <a:t>branch_name</a:t>
            </a:r>
            <a:r>
              <a:rPr lang="en-US" altLang="zh-CN" sz="1400" i="1" dirty="0">
                <a:solidFill>
                  <a:srgbClr val="3333FF"/>
                </a:solidFill>
                <a:latin typeface="Comic Sans MS" pitchFamily="66" charset="0"/>
                <a:cs typeface="Times New Roman" panose="02020603050405020304" pitchFamily="18" charset="0"/>
              </a:rPr>
              <a:t>, </a:t>
            </a:r>
            <a:r>
              <a:rPr lang="en-US" altLang="zh-CN" sz="1400" i="1" dirty="0" err="1">
                <a:solidFill>
                  <a:srgbClr val="3333FF"/>
                </a:solidFill>
                <a:latin typeface="Comic Sans MS" pitchFamily="66" charset="0"/>
                <a:cs typeface="Times New Roman" panose="02020603050405020304" pitchFamily="18" charset="0"/>
              </a:rPr>
              <a:t>customer_name</a:t>
            </a:r>
            <a:br>
              <a:rPr lang="en-US" altLang="zh-CN" sz="1400" i="1" dirty="0">
                <a:solidFill>
                  <a:srgbClr val="3333FF"/>
                </a:solidFill>
                <a:latin typeface="Comic Sans MS" pitchFamily="66" charset="0"/>
                <a:cs typeface="Times New Roman" panose="02020603050405020304" pitchFamily="18" charset="0"/>
              </a:rPr>
            </a:br>
            <a:r>
              <a:rPr lang="en-US" altLang="zh-CN" sz="1400" i="1" dirty="0">
                <a:solidFill>
                  <a:srgbClr val="3333FF"/>
                </a:solidFill>
                <a:latin typeface="Comic Sans MS" pitchFamily="66" charset="0"/>
                <a:cs typeface="Times New Roman" panose="02020603050405020304" pitchFamily="18" charset="0"/>
              </a:rPr>
              <a:t>	         </a:t>
            </a:r>
            <a:r>
              <a:rPr lang="en-US" altLang="zh-CN" sz="1400" b="1" i="1" dirty="0">
                <a:solidFill>
                  <a:srgbClr val="3333FF"/>
                </a:solidFill>
                <a:latin typeface="Comic Sans MS" pitchFamily="66" charset="0"/>
                <a:cs typeface="Times New Roman" panose="02020603050405020304" pitchFamily="18" charset="0"/>
              </a:rPr>
              <a:t>from</a:t>
            </a:r>
            <a:r>
              <a:rPr lang="en-US" altLang="zh-CN" sz="1400" i="1" dirty="0">
                <a:solidFill>
                  <a:srgbClr val="3333FF"/>
                </a:solidFill>
                <a:latin typeface="Comic Sans MS" pitchFamily="66" charset="0"/>
                <a:cs typeface="Times New Roman" panose="02020603050405020304" pitchFamily="18" charset="0"/>
              </a:rPr>
              <a:t> depositor, account</a:t>
            </a:r>
            <a:br>
              <a:rPr lang="en-US" altLang="zh-CN" sz="1400" i="1" dirty="0">
                <a:solidFill>
                  <a:srgbClr val="3333FF"/>
                </a:solidFill>
                <a:latin typeface="Comic Sans MS" pitchFamily="66" charset="0"/>
                <a:cs typeface="Times New Roman" panose="02020603050405020304" pitchFamily="18" charset="0"/>
              </a:rPr>
            </a:br>
            <a:r>
              <a:rPr lang="en-US" altLang="zh-CN" sz="1400" i="1" dirty="0">
                <a:solidFill>
                  <a:srgbClr val="3333FF"/>
                </a:solidFill>
                <a:latin typeface="Comic Sans MS" pitchFamily="66" charset="0"/>
                <a:cs typeface="Times New Roman" panose="02020603050405020304" pitchFamily="18" charset="0"/>
              </a:rPr>
              <a:t>	         </a:t>
            </a:r>
            <a:r>
              <a:rPr lang="en-US" altLang="zh-CN" sz="1400" b="1" i="1" dirty="0">
                <a:solidFill>
                  <a:srgbClr val="3333FF"/>
                </a:solidFill>
                <a:latin typeface="Comic Sans MS" pitchFamily="66" charset="0"/>
                <a:cs typeface="Times New Roman" panose="02020603050405020304" pitchFamily="18" charset="0"/>
              </a:rPr>
              <a:t>where</a:t>
            </a:r>
            <a:r>
              <a:rPr lang="en-US" altLang="zh-CN" sz="1400" i="1" dirty="0">
                <a:solidFill>
                  <a:srgbClr val="3333FF"/>
                </a:solidFill>
                <a:latin typeface="Comic Sans MS" pitchFamily="66" charset="0"/>
                <a:cs typeface="Times New Roman" panose="02020603050405020304" pitchFamily="18" charset="0"/>
              </a:rPr>
              <a:t> </a:t>
            </a:r>
            <a:r>
              <a:rPr lang="en-US" altLang="zh-CN" sz="1400" i="1" dirty="0" err="1">
                <a:solidFill>
                  <a:srgbClr val="3333FF"/>
                </a:solidFill>
                <a:latin typeface="Comic Sans MS" pitchFamily="66" charset="0"/>
                <a:cs typeface="Times New Roman" panose="02020603050405020304" pitchFamily="18" charset="0"/>
              </a:rPr>
              <a:t>depositor.account_number</a:t>
            </a:r>
            <a:r>
              <a:rPr lang="en-US" altLang="zh-CN" sz="1400" i="1" dirty="0">
                <a:solidFill>
                  <a:srgbClr val="3333FF"/>
                </a:solidFill>
                <a:latin typeface="Comic Sans MS" pitchFamily="66" charset="0"/>
                <a:cs typeface="Times New Roman" panose="02020603050405020304" pitchFamily="18" charset="0"/>
              </a:rPr>
              <a:t> = </a:t>
            </a:r>
            <a:r>
              <a:rPr lang="en-US" altLang="zh-CN" sz="1400" i="1" dirty="0" err="1">
                <a:solidFill>
                  <a:srgbClr val="3333FF"/>
                </a:solidFill>
                <a:latin typeface="Comic Sans MS" pitchFamily="66" charset="0"/>
                <a:cs typeface="Times New Roman" panose="02020603050405020304" pitchFamily="18" charset="0"/>
              </a:rPr>
              <a:t>account.account_number</a:t>
            </a:r>
            <a:r>
              <a:rPr lang="en-US" altLang="zh-CN" sz="1400" i="1" dirty="0">
                <a:latin typeface="Comic Sans MS" pitchFamily="66" charset="0"/>
                <a:cs typeface="Times New Roman" panose="02020603050405020304" pitchFamily="18" charset="0"/>
              </a:rPr>
              <a:t>)</a:t>
            </a:r>
          </a:p>
          <a:p>
            <a:pPr marL="0" indent="0">
              <a:buNone/>
            </a:pPr>
            <a:endParaRPr lang="en-US" altLang="zh-CN" sz="1400" i="1" dirty="0">
              <a:latin typeface="Comic Sans MS" pitchFamily="66" charset="0"/>
              <a:cs typeface="Times New Roman" panose="02020603050405020304" pitchFamily="18" charset="0"/>
            </a:endParaRPr>
          </a:p>
          <a:p>
            <a:pPr marL="457200" lvl="1" indent="0">
              <a:buNone/>
            </a:pPr>
            <a:endParaRPr lang="en-US" altLang="zh-CN" sz="1400" dirty="0">
              <a:latin typeface="Comic Sans MS" pitchFamily="66" charset="0"/>
            </a:endParaRPr>
          </a:p>
          <a:p>
            <a:pPr lvl="1"/>
            <a:endParaRPr lang="en-US" altLang="zh-CN" sz="1400" dirty="0">
              <a:latin typeface="Comic Sans MS" pitchFamily="66" charset="0"/>
            </a:endParaRPr>
          </a:p>
        </p:txBody>
      </p:sp>
    </p:spTree>
    <p:extLst>
      <p:ext uri="{BB962C8B-B14F-4D97-AF65-F5344CB8AC3E}">
        <p14:creationId xmlns:p14="http://schemas.microsoft.com/office/powerpoint/2010/main" val="1490201198"/>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8E5D91-AF70-45E8-B631-7F8890B87677}"/>
              </a:ext>
            </a:extLst>
          </p:cNvPr>
          <p:cNvSpPr>
            <a:spLocks noGrp="1"/>
          </p:cNvSpPr>
          <p:nvPr>
            <p:ph type="title"/>
          </p:nvPr>
        </p:nvSpPr>
        <p:spPr/>
        <p:txBody>
          <a:bodyPr/>
          <a:lstStyle/>
          <a:p>
            <a:pPr algn="ctr"/>
            <a:r>
              <a:rPr lang="en-US" altLang="zh-CN" dirty="0">
                <a:latin typeface="Comic Sans MS" pitchFamily="66" charset="0"/>
              </a:rPr>
              <a:t>Test for Empty Relations (Cont.)</a:t>
            </a:r>
            <a:endParaRPr lang="zh-CN" altLang="en-US" dirty="0">
              <a:latin typeface="Comic Sans MS" pitchFamily="66"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8CE161E-F302-4F51-9918-93AEFB6F7954}"/>
                  </a:ext>
                </a:extLst>
              </p:cNvPr>
              <p:cNvSpPr>
                <a:spLocks noGrp="1"/>
              </p:cNvSpPr>
              <p:nvPr>
                <p:ph idx="1"/>
              </p:nvPr>
            </p:nvSpPr>
            <p:spPr>
              <a:xfrm>
                <a:off x="109338" y="710896"/>
                <a:ext cx="9034661" cy="4237118"/>
              </a:xfrm>
            </p:spPr>
            <p:txBody>
              <a:bodyPr/>
              <a:lstStyle/>
              <a:p>
                <a:pPr>
                  <a:buFont typeface="Wingdings" pitchFamily="2" charset="2"/>
                  <a:buChar char="p"/>
                </a:pPr>
                <a:r>
                  <a:rPr lang="en-US" altLang="zh-CN" sz="1800" b="1" dirty="0">
                    <a:solidFill>
                      <a:srgbClr val="FF0000"/>
                    </a:solidFill>
                    <a:latin typeface="Comic Sans MS" pitchFamily="66" charset="0"/>
                  </a:rPr>
                  <a:t>Find all customers who have accounts at all branches located in Brooklyn</a:t>
                </a:r>
              </a:p>
              <a:p>
                <a:pPr marL="0" indent="0">
                  <a:buNone/>
                </a:pPr>
                <a:r>
                  <a:rPr lang="en-US" altLang="zh-CN" sz="2000" dirty="0">
                    <a:latin typeface="Comic Sans MS" pitchFamily="66" charset="0"/>
                  </a:rPr>
                  <a:t>	</a:t>
                </a:r>
                <a:r>
                  <a:rPr lang="en-US" altLang="zh-CN" sz="1800" b="1" i="1" dirty="0">
                    <a:latin typeface="Comic Sans MS" pitchFamily="66" charset="0"/>
                    <a:cs typeface="Times New Roman" panose="02020603050405020304" pitchFamily="18" charset="0"/>
                  </a:rPr>
                  <a:t>select</a:t>
                </a:r>
                <a:r>
                  <a:rPr lang="en-US" altLang="zh-CN" sz="1800" i="1" dirty="0">
                    <a:latin typeface="Comic Sans MS" pitchFamily="66" charset="0"/>
                    <a:cs typeface="Times New Roman" panose="02020603050405020304" pitchFamily="18" charset="0"/>
                  </a:rPr>
                  <a:t> </a:t>
                </a:r>
                <a:r>
                  <a:rPr lang="en-US" altLang="zh-CN" sz="1800" b="1" i="1" dirty="0">
                    <a:latin typeface="Comic Sans MS" pitchFamily="66" charset="0"/>
                    <a:cs typeface="Times New Roman" panose="02020603050405020304" pitchFamily="18" charset="0"/>
                  </a:rPr>
                  <a:t>distinct</a:t>
                </a:r>
                <a:r>
                  <a:rPr lang="en-US" altLang="zh-CN" sz="1800" i="1" dirty="0">
                    <a:latin typeface="Comic Sans MS" pitchFamily="66" charset="0"/>
                    <a:cs typeface="Times New Roman" panose="02020603050405020304" pitchFamily="18" charset="0"/>
                  </a:rPr>
                  <a:t> </a:t>
                </a:r>
                <a:r>
                  <a:rPr lang="en-US" altLang="zh-CN" sz="1800" i="1" dirty="0" err="1">
                    <a:latin typeface="Comic Sans MS" pitchFamily="66" charset="0"/>
                    <a:cs typeface="Times New Roman" panose="02020603050405020304" pitchFamily="18" charset="0"/>
                  </a:rPr>
                  <a:t>S.customer_name</a:t>
                </a:r>
                <a:br>
                  <a:rPr lang="en-US" altLang="zh-CN" sz="1800" i="1" dirty="0">
                    <a:latin typeface="Comic Sans MS" pitchFamily="66" charset="0"/>
                    <a:cs typeface="Times New Roman" panose="02020603050405020304" pitchFamily="18" charset="0"/>
                  </a:rPr>
                </a:br>
                <a:r>
                  <a:rPr lang="en-US" altLang="zh-CN" sz="1800" i="1" dirty="0">
                    <a:latin typeface="Comic Sans MS" pitchFamily="66" charset="0"/>
                    <a:cs typeface="Times New Roman" panose="02020603050405020304" pitchFamily="18" charset="0"/>
                  </a:rPr>
                  <a:t>	</a:t>
                </a:r>
                <a:r>
                  <a:rPr lang="en-US" altLang="zh-CN" sz="1800" b="1" i="1" dirty="0">
                    <a:latin typeface="Comic Sans MS" pitchFamily="66" charset="0"/>
                    <a:cs typeface="Times New Roman" panose="02020603050405020304" pitchFamily="18" charset="0"/>
                  </a:rPr>
                  <a:t>from</a:t>
                </a:r>
                <a:r>
                  <a:rPr lang="en-US" altLang="zh-CN" sz="1800" i="1" dirty="0">
                    <a:latin typeface="Comic Sans MS" pitchFamily="66" charset="0"/>
                    <a:cs typeface="Times New Roman" panose="02020603050405020304" pitchFamily="18" charset="0"/>
                  </a:rPr>
                  <a:t> </a:t>
                </a:r>
                <a:r>
                  <a:rPr lang="en-US" altLang="zh-CN" sz="1800" i="1" dirty="0">
                    <a:solidFill>
                      <a:srgbClr val="FF00FF"/>
                    </a:solidFill>
                    <a:latin typeface="Comic Sans MS" pitchFamily="66" charset="0"/>
                    <a:cs typeface="Times New Roman" panose="02020603050405020304" pitchFamily="18" charset="0"/>
                  </a:rPr>
                  <a:t>depositor </a:t>
                </a:r>
                <a:r>
                  <a:rPr lang="en-US" altLang="zh-CN" sz="1800" b="1" i="1" dirty="0">
                    <a:solidFill>
                      <a:srgbClr val="FF00FF"/>
                    </a:solidFill>
                    <a:latin typeface="Comic Sans MS" pitchFamily="66" charset="0"/>
                    <a:cs typeface="Times New Roman" panose="02020603050405020304" pitchFamily="18" charset="0"/>
                  </a:rPr>
                  <a:t>as</a:t>
                </a:r>
                <a:r>
                  <a:rPr lang="en-US" altLang="zh-CN" sz="1800" i="1" dirty="0">
                    <a:solidFill>
                      <a:srgbClr val="FF00FF"/>
                    </a:solidFill>
                    <a:latin typeface="Comic Sans MS" pitchFamily="66" charset="0"/>
                    <a:cs typeface="Times New Roman" panose="02020603050405020304" pitchFamily="18" charset="0"/>
                  </a:rPr>
                  <a:t> S</a:t>
                </a:r>
                <a:br>
                  <a:rPr lang="en-US" altLang="zh-CN" sz="1800" i="1" dirty="0">
                    <a:solidFill>
                      <a:srgbClr val="FF00FF"/>
                    </a:solidFill>
                    <a:latin typeface="Comic Sans MS" pitchFamily="66" charset="0"/>
                    <a:cs typeface="Times New Roman" panose="02020603050405020304" pitchFamily="18" charset="0"/>
                  </a:rPr>
                </a:br>
                <a:r>
                  <a:rPr lang="en-US" altLang="zh-CN" sz="1800" i="1" dirty="0">
                    <a:latin typeface="Comic Sans MS" pitchFamily="66" charset="0"/>
                    <a:cs typeface="Times New Roman" panose="02020603050405020304" pitchFamily="18" charset="0"/>
                  </a:rPr>
                  <a:t>	</a:t>
                </a:r>
                <a:r>
                  <a:rPr lang="en-US" altLang="zh-CN" sz="1800" b="1" i="1" dirty="0">
                    <a:latin typeface="Comic Sans MS" pitchFamily="66" charset="0"/>
                    <a:cs typeface="Times New Roman" panose="02020603050405020304" pitchFamily="18" charset="0"/>
                  </a:rPr>
                  <a:t>where</a:t>
                </a:r>
                <a:r>
                  <a:rPr lang="en-US" altLang="zh-CN" sz="1800" i="1" dirty="0">
                    <a:latin typeface="Comic Sans MS" pitchFamily="66" charset="0"/>
                    <a:cs typeface="Times New Roman" panose="02020603050405020304" pitchFamily="18" charset="0"/>
                  </a:rPr>
                  <a:t> </a:t>
                </a:r>
                <a:r>
                  <a:rPr lang="en-US" altLang="zh-CN" sz="1800" b="1" i="1" dirty="0">
                    <a:solidFill>
                      <a:srgbClr val="FF0000"/>
                    </a:solidFill>
                    <a:latin typeface="Comic Sans MS" pitchFamily="66" charset="0"/>
                    <a:cs typeface="Times New Roman" panose="02020603050405020304" pitchFamily="18" charset="0"/>
                  </a:rPr>
                  <a:t>not exists </a:t>
                </a:r>
                <a:r>
                  <a:rPr lang="en-US" altLang="zh-CN" sz="1800" i="1" dirty="0">
                    <a:latin typeface="Comic Sans MS" pitchFamily="66" charset="0"/>
                    <a:cs typeface="Times New Roman" panose="02020603050405020304" pitchFamily="18" charset="0"/>
                  </a:rPr>
                  <a:t>(</a:t>
                </a:r>
                <a:br>
                  <a:rPr lang="en-US" altLang="zh-CN" sz="1800" i="1" dirty="0">
                    <a:latin typeface="Comic Sans MS" pitchFamily="66" charset="0"/>
                    <a:cs typeface="Times New Roman" panose="02020603050405020304" pitchFamily="18" charset="0"/>
                  </a:rPr>
                </a:br>
                <a:r>
                  <a:rPr lang="en-US" altLang="zh-CN" sz="1800" i="1" dirty="0">
                    <a:latin typeface="Comic Sans MS" pitchFamily="66" charset="0"/>
                    <a:cs typeface="Times New Roman" panose="02020603050405020304" pitchFamily="18" charset="0"/>
                  </a:rPr>
                  <a:t>	    (</a:t>
                </a:r>
                <a:r>
                  <a:rPr lang="en-US" altLang="zh-CN" sz="1800" b="1" i="1" dirty="0">
                    <a:latin typeface="Comic Sans MS" pitchFamily="66" charset="0"/>
                    <a:cs typeface="Times New Roman" panose="02020603050405020304" pitchFamily="18" charset="0"/>
                  </a:rPr>
                  <a:t>select</a:t>
                </a:r>
                <a:r>
                  <a:rPr lang="en-US" altLang="zh-CN" sz="1800" i="1" dirty="0">
                    <a:latin typeface="Comic Sans MS" pitchFamily="66" charset="0"/>
                    <a:cs typeface="Times New Roman" panose="02020603050405020304" pitchFamily="18" charset="0"/>
                  </a:rPr>
                  <a:t> </a:t>
                </a:r>
                <a:r>
                  <a:rPr lang="en-US" altLang="zh-CN" sz="1800" i="1" dirty="0" err="1">
                    <a:latin typeface="Comic Sans MS" pitchFamily="66" charset="0"/>
                    <a:cs typeface="Times New Roman" panose="02020603050405020304" pitchFamily="18" charset="0"/>
                  </a:rPr>
                  <a:t>branch_name</a:t>
                </a:r>
                <a:r>
                  <a:rPr lang="en-US" altLang="zh-CN" sz="1800" i="1" dirty="0">
                    <a:latin typeface="Comic Sans MS" pitchFamily="66" charset="0"/>
                    <a:cs typeface="Times New Roman" panose="02020603050405020304" pitchFamily="18" charset="0"/>
                  </a:rPr>
                  <a:t>      /* </a:t>
                </a:r>
                <a:r>
                  <a:rPr lang="en-US" altLang="zh-CN" sz="1800" i="1" dirty="0">
                    <a:solidFill>
                      <a:srgbClr val="3333FF"/>
                    </a:solidFill>
                    <a:latin typeface="Comic Sans MS" pitchFamily="66" charset="0"/>
                    <a:cs typeface="Times New Roman" panose="02020603050405020304" pitchFamily="18" charset="0"/>
                  </a:rPr>
                  <a:t>all branches in Brooklyn</a:t>
                </a:r>
                <a:r>
                  <a:rPr lang="en-US" altLang="zh-CN" sz="1800" i="1" dirty="0">
                    <a:solidFill>
                      <a:srgbClr val="C00000"/>
                    </a:solidFill>
                    <a:latin typeface="Comic Sans MS" pitchFamily="66" charset="0"/>
                    <a:cs typeface="Times New Roman" panose="02020603050405020304" pitchFamily="18" charset="0"/>
                  </a:rPr>
                  <a:t>   </a:t>
                </a:r>
                <a:r>
                  <a:rPr lang="en-US" altLang="zh-CN" sz="1800" b="1" i="1" dirty="0">
                    <a:solidFill>
                      <a:srgbClr val="FF0000"/>
                    </a:solidFill>
                    <a:latin typeface="Constantia" pitchFamily="18" charset="0"/>
                    <a:cs typeface="Times New Roman" panose="02020603050405020304" pitchFamily="18" charset="0"/>
                  </a:rPr>
                  <a:t>X</a:t>
                </a:r>
                <a:r>
                  <a:rPr lang="en-US" altLang="zh-CN" sz="1800" i="1" dirty="0">
                    <a:solidFill>
                      <a:srgbClr val="C00000"/>
                    </a:solidFill>
                    <a:latin typeface="Constantia" pitchFamily="18" charset="0"/>
                    <a:cs typeface="Times New Roman" panose="02020603050405020304" pitchFamily="18" charset="0"/>
                  </a:rPr>
                  <a:t> </a:t>
                </a:r>
                <a:r>
                  <a:rPr lang="en-US" altLang="zh-CN" sz="1800" i="1" dirty="0">
                    <a:latin typeface="Comic Sans MS" pitchFamily="66" charset="0"/>
                    <a:cs typeface="Times New Roman" panose="02020603050405020304" pitchFamily="18" charset="0"/>
                  </a:rPr>
                  <a:t>*/ </a:t>
                </a:r>
                <a:br>
                  <a:rPr lang="en-US" altLang="zh-CN" sz="1800" i="1" dirty="0">
                    <a:latin typeface="Comic Sans MS" pitchFamily="66" charset="0"/>
                    <a:cs typeface="Times New Roman" panose="02020603050405020304" pitchFamily="18" charset="0"/>
                  </a:rPr>
                </a:br>
                <a:r>
                  <a:rPr lang="en-US" altLang="zh-CN" sz="1800" i="1" dirty="0">
                    <a:latin typeface="Comic Sans MS" pitchFamily="66" charset="0"/>
                    <a:cs typeface="Times New Roman" panose="02020603050405020304" pitchFamily="18" charset="0"/>
                  </a:rPr>
                  <a:t>  	     </a:t>
                </a:r>
                <a:r>
                  <a:rPr lang="en-US" altLang="zh-CN" sz="1800" b="1" i="1" dirty="0">
                    <a:latin typeface="Comic Sans MS" pitchFamily="66" charset="0"/>
                    <a:cs typeface="Times New Roman" panose="02020603050405020304" pitchFamily="18" charset="0"/>
                  </a:rPr>
                  <a:t>from</a:t>
                </a:r>
                <a:r>
                  <a:rPr lang="en-US" altLang="zh-CN" sz="1800" i="1" dirty="0">
                    <a:latin typeface="Comic Sans MS" pitchFamily="66" charset="0"/>
                    <a:cs typeface="Times New Roman" panose="02020603050405020304" pitchFamily="18" charset="0"/>
                  </a:rPr>
                  <a:t> branch</a:t>
                </a:r>
                <a:br>
                  <a:rPr lang="en-US" altLang="zh-CN" sz="1800" i="1" dirty="0">
                    <a:latin typeface="Comic Sans MS" pitchFamily="66" charset="0"/>
                    <a:cs typeface="Times New Roman" panose="02020603050405020304" pitchFamily="18" charset="0"/>
                  </a:rPr>
                </a:br>
                <a:r>
                  <a:rPr lang="en-US" altLang="zh-CN" sz="1800" i="1" dirty="0">
                    <a:latin typeface="Comic Sans MS" pitchFamily="66" charset="0"/>
                    <a:cs typeface="Times New Roman" panose="02020603050405020304" pitchFamily="18" charset="0"/>
                  </a:rPr>
                  <a:t>	     </a:t>
                </a:r>
                <a:r>
                  <a:rPr lang="en-US" altLang="zh-CN" sz="1800" b="1" i="1" dirty="0">
                    <a:latin typeface="Comic Sans MS" pitchFamily="66" charset="0"/>
                    <a:cs typeface="Times New Roman" panose="02020603050405020304" pitchFamily="18" charset="0"/>
                  </a:rPr>
                  <a:t>where</a:t>
                </a:r>
                <a:r>
                  <a:rPr lang="en-US" altLang="zh-CN" sz="1800" i="1" dirty="0">
                    <a:latin typeface="Comic Sans MS" pitchFamily="66" charset="0"/>
                    <a:cs typeface="Times New Roman" panose="02020603050405020304" pitchFamily="18" charset="0"/>
                  </a:rPr>
                  <a:t> </a:t>
                </a:r>
                <a:r>
                  <a:rPr lang="en-US" altLang="zh-CN" sz="1800" i="1" dirty="0" err="1">
                    <a:latin typeface="Comic Sans MS" pitchFamily="66" charset="0"/>
                    <a:cs typeface="Times New Roman" panose="02020603050405020304" pitchFamily="18" charset="0"/>
                  </a:rPr>
                  <a:t>branch_city</a:t>
                </a:r>
                <a:r>
                  <a:rPr lang="en-US" altLang="zh-CN" sz="1800" i="1" dirty="0">
                    <a:latin typeface="Comic Sans MS" pitchFamily="66" charset="0"/>
                    <a:cs typeface="Times New Roman" panose="02020603050405020304" pitchFamily="18" charset="0"/>
                  </a:rPr>
                  <a:t> = ‘Brooklyn’)</a:t>
                </a:r>
                <a:br>
                  <a:rPr lang="en-US" altLang="zh-CN" sz="1800" i="1" dirty="0">
                    <a:latin typeface="Comic Sans MS" pitchFamily="66" charset="0"/>
                    <a:cs typeface="Times New Roman" panose="02020603050405020304" pitchFamily="18" charset="0"/>
                  </a:rPr>
                </a:br>
                <a:r>
                  <a:rPr lang="en-US" altLang="zh-CN" sz="1800" i="1" dirty="0">
                    <a:latin typeface="Comic Sans MS" pitchFamily="66" charset="0"/>
                    <a:cs typeface="Times New Roman" panose="02020603050405020304" pitchFamily="18" charset="0"/>
                  </a:rPr>
                  <a:t>           	        </a:t>
                </a:r>
                <a:r>
                  <a:rPr lang="en-US" altLang="zh-CN" sz="1800" b="1" i="1" dirty="0">
                    <a:solidFill>
                      <a:srgbClr val="FF0000"/>
                    </a:solidFill>
                    <a:latin typeface="Comic Sans MS" pitchFamily="66" charset="0"/>
                    <a:cs typeface="Times New Roman" panose="02020603050405020304" pitchFamily="18" charset="0"/>
                  </a:rPr>
                  <a:t>except</a:t>
                </a:r>
                <a:br>
                  <a:rPr lang="en-US" altLang="zh-CN" sz="1800" i="1" dirty="0">
                    <a:latin typeface="Comic Sans MS" pitchFamily="66" charset="0"/>
                    <a:cs typeface="Times New Roman" panose="02020603050405020304" pitchFamily="18" charset="0"/>
                  </a:rPr>
                </a:br>
                <a:r>
                  <a:rPr lang="en-US" altLang="zh-CN" sz="1800" i="1" dirty="0">
                    <a:latin typeface="Comic Sans MS" pitchFamily="66" charset="0"/>
                    <a:cs typeface="Times New Roman" panose="02020603050405020304" pitchFamily="18" charset="0"/>
                  </a:rPr>
                  <a:t>	        (</a:t>
                </a:r>
                <a:r>
                  <a:rPr lang="en-US" altLang="zh-CN" sz="1800" b="1" i="1" dirty="0">
                    <a:latin typeface="Comic Sans MS" pitchFamily="66" charset="0"/>
                    <a:cs typeface="Times New Roman" panose="02020603050405020304" pitchFamily="18" charset="0"/>
                  </a:rPr>
                  <a:t>select</a:t>
                </a:r>
                <a:r>
                  <a:rPr lang="en-US" altLang="zh-CN" sz="1800" i="1" dirty="0">
                    <a:latin typeface="Comic Sans MS" pitchFamily="66" charset="0"/>
                    <a:cs typeface="Times New Roman" panose="02020603050405020304" pitchFamily="18" charset="0"/>
                  </a:rPr>
                  <a:t> </a:t>
                </a:r>
                <a:r>
                  <a:rPr lang="en-US" altLang="zh-CN" sz="1800" i="1" dirty="0" err="1">
                    <a:latin typeface="Comic Sans MS" pitchFamily="66" charset="0"/>
                    <a:cs typeface="Times New Roman" panose="02020603050405020304" pitchFamily="18" charset="0"/>
                  </a:rPr>
                  <a:t>R.branch_name</a:t>
                </a:r>
                <a:r>
                  <a:rPr lang="en-US" altLang="zh-CN" sz="1800" i="1" dirty="0">
                    <a:latin typeface="Comic Sans MS" pitchFamily="66" charset="0"/>
                    <a:cs typeface="Times New Roman" panose="02020603050405020304" pitchFamily="18" charset="0"/>
                  </a:rPr>
                  <a:t>   /* </a:t>
                </a:r>
                <a:r>
                  <a:rPr lang="en-US" altLang="zh-CN" sz="1800" i="1" dirty="0">
                    <a:solidFill>
                      <a:srgbClr val="3333FF"/>
                    </a:solidFill>
                    <a:latin typeface="Comic Sans MS" pitchFamily="66" charset="0"/>
                    <a:cs typeface="Times New Roman" panose="02020603050405020304" pitchFamily="18" charset="0"/>
                  </a:rPr>
                  <a:t>finds all the branches at which customer 		</a:t>
                </a:r>
                <a:r>
                  <a:rPr lang="en-US" altLang="zh-CN" sz="1800" i="1" dirty="0" err="1">
                    <a:solidFill>
                      <a:srgbClr val="3333FF"/>
                    </a:solidFill>
                    <a:latin typeface="Comic Sans MS" pitchFamily="66" charset="0"/>
                    <a:cs typeface="Times New Roman" panose="02020603050405020304" pitchFamily="18" charset="0"/>
                  </a:rPr>
                  <a:t>S.customer_name</a:t>
                </a:r>
                <a:r>
                  <a:rPr lang="en-US" altLang="zh-CN" sz="1800" i="1" dirty="0">
                    <a:solidFill>
                      <a:srgbClr val="3333FF"/>
                    </a:solidFill>
                    <a:latin typeface="Comic Sans MS" pitchFamily="66" charset="0"/>
                    <a:cs typeface="Times New Roman" panose="02020603050405020304" pitchFamily="18" charset="0"/>
                  </a:rPr>
                  <a:t> has an account</a:t>
                </a:r>
                <a:r>
                  <a:rPr lang="en-US" altLang="zh-CN" sz="1800" i="1" dirty="0">
                    <a:latin typeface="Comic Sans MS" pitchFamily="66" charset="0"/>
                    <a:cs typeface="Times New Roman" panose="02020603050405020304" pitchFamily="18" charset="0"/>
                  </a:rPr>
                  <a:t>  </a:t>
                </a:r>
                <a:r>
                  <a:rPr lang="en-US" altLang="zh-CN" sz="1800" b="1" i="1" dirty="0">
                    <a:solidFill>
                      <a:srgbClr val="FF0000"/>
                    </a:solidFill>
                    <a:latin typeface="Constantia" pitchFamily="18" charset="0"/>
                    <a:cs typeface="Times New Roman" panose="02020603050405020304" pitchFamily="18" charset="0"/>
                  </a:rPr>
                  <a:t>Y </a:t>
                </a:r>
                <a:r>
                  <a:rPr lang="en-US" altLang="zh-CN" sz="1800" i="1" dirty="0">
                    <a:latin typeface="Comic Sans MS" pitchFamily="66" charset="0"/>
                    <a:cs typeface="Times New Roman" panose="02020603050405020304" pitchFamily="18" charset="0"/>
                  </a:rPr>
                  <a:t>*/ 	       	        </a:t>
                </a:r>
              </a:p>
              <a:p>
                <a:pPr marL="0" indent="0">
                  <a:buNone/>
                </a:pPr>
                <a:r>
                  <a:rPr lang="en-US" altLang="zh-CN" sz="1800" i="1" dirty="0">
                    <a:latin typeface="Comic Sans MS" pitchFamily="66" charset="0"/>
                    <a:cs typeface="Times New Roman" panose="02020603050405020304" pitchFamily="18" charset="0"/>
                  </a:rPr>
                  <a:t>	         </a:t>
                </a:r>
                <a:r>
                  <a:rPr lang="en-US" altLang="zh-CN" sz="1800" b="1" i="1" dirty="0">
                    <a:latin typeface="Comic Sans MS" pitchFamily="66" charset="0"/>
                    <a:cs typeface="Times New Roman" panose="02020603050405020304" pitchFamily="18" charset="0"/>
                  </a:rPr>
                  <a:t>from</a:t>
                </a:r>
                <a:r>
                  <a:rPr lang="en-US" altLang="zh-CN" sz="1800" i="1" dirty="0">
                    <a:latin typeface="Comic Sans MS" pitchFamily="66" charset="0"/>
                    <a:cs typeface="Times New Roman" panose="02020603050405020304" pitchFamily="18" charset="0"/>
                  </a:rPr>
                  <a:t> </a:t>
                </a:r>
                <a:r>
                  <a:rPr lang="en-US" altLang="zh-CN" sz="1800" i="1" dirty="0">
                    <a:solidFill>
                      <a:srgbClr val="FF00FF"/>
                    </a:solidFill>
                    <a:latin typeface="Comic Sans MS" pitchFamily="66" charset="0"/>
                    <a:cs typeface="Times New Roman" panose="02020603050405020304" pitchFamily="18" charset="0"/>
                  </a:rPr>
                  <a:t>depositor </a:t>
                </a:r>
                <a:r>
                  <a:rPr lang="en-US" altLang="zh-CN" sz="1800" b="1" i="1" dirty="0">
                    <a:solidFill>
                      <a:srgbClr val="FF00FF"/>
                    </a:solidFill>
                    <a:latin typeface="Comic Sans MS" pitchFamily="66" charset="0"/>
                    <a:cs typeface="Times New Roman" panose="02020603050405020304" pitchFamily="18" charset="0"/>
                  </a:rPr>
                  <a:t>as</a:t>
                </a:r>
                <a:r>
                  <a:rPr lang="en-US" altLang="zh-CN" sz="1800" i="1" dirty="0">
                    <a:solidFill>
                      <a:srgbClr val="FF00FF"/>
                    </a:solidFill>
                    <a:latin typeface="Comic Sans MS" pitchFamily="66" charset="0"/>
                    <a:cs typeface="Times New Roman" panose="02020603050405020304" pitchFamily="18" charset="0"/>
                  </a:rPr>
                  <a:t> T</a:t>
                </a:r>
                <a:r>
                  <a:rPr lang="en-US" altLang="zh-CN" sz="1800" i="1" dirty="0">
                    <a:latin typeface="Comic Sans MS" pitchFamily="66" charset="0"/>
                    <a:cs typeface="Times New Roman" panose="02020603050405020304" pitchFamily="18" charset="0"/>
                  </a:rPr>
                  <a:t>, </a:t>
                </a:r>
                <a:r>
                  <a:rPr lang="en-US" altLang="zh-CN" sz="1800" i="1" dirty="0">
                    <a:solidFill>
                      <a:srgbClr val="FF00FF"/>
                    </a:solidFill>
                    <a:latin typeface="Comic Sans MS" pitchFamily="66" charset="0"/>
                    <a:cs typeface="Times New Roman" panose="02020603050405020304" pitchFamily="18" charset="0"/>
                  </a:rPr>
                  <a:t>account </a:t>
                </a:r>
                <a:r>
                  <a:rPr lang="en-US" altLang="zh-CN" sz="1800" b="1" i="1" dirty="0">
                    <a:solidFill>
                      <a:srgbClr val="FF00FF"/>
                    </a:solidFill>
                    <a:latin typeface="Comic Sans MS" pitchFamily="66" charset="0"/>
                    <a:cs typeface="Times New Roman" panose="02020603050405020304" pitchFamily="18" charset="0"/>
                  </a:rPr>
                  <a:t>as</a:t>
                </a:r>
                <a:r>
                  <a:rPr lang="en-US" altLang="zh-CN" sz="1800" i="1" dirty="0">
                    <a:solidFill>
                      <a:srgbClr val="FF00FF"/>
                    </a:solidFill>
                    <a:latin typeface="Comic Sans MS" pitchFamily="66" charset="0"/>
                    <a:cs typeface="Times New Roman" panose="02020603050405020304" pitchFamily="18" charset="0"/>
                  </a:rPr>
                  <a:t> R</a:t>
                </a:r>
                <a:br>
                  <a:rPr lang="en-US" altLang="zh-CN" sz="1800" i="1" dirty="0">
                    <a:solidFill>
                      <a:srgbClr val="FF00FF"/>
                    </a:solidFill>
                    <a:latin typeface="Comic Sans MS" pitchFamily="66" charset="0"/>
                    <a:cs typeface="Times New Roman" panose="02020603050405020304" pitchFamily="18" charset="0"/>
                  </a:rPr>
                </a:br>
                <a:r>
                  <a:rPr lang="en-US" altLang="zh-CN" sz="1800" i="1" dirty="0">
                    <a:latin typeface="Comic Sans MS" pitchFamily="66" charset="0"/>
                    <a:cs typeface="Times New Roman" panose="02020603050405020304" pitchFamily="18" charset="0"/>
                  </a:rPr>
                  <a:t>	         </a:t>
                </a:r>
                <a:r>
                  <a:rPr lang="en-US" altLang="zh-CN" sz="1800" b="1" i="1" dirty="0">
                    <a:latin typeface="Comic Sans MS" pitchFamily="66" charset="0"/>
                    <a:cs typeface="Times New Roman" panose="02020603050405020304" pitchFamily="18" charset="0"/>
                  </a:rPr>
                  <a:t>where</a:t>
                </a:r>
                <a:r>
                  <a:rPr lang="en-US" altLang="zh-CN" sz="1800" i="1" dirty="0">
                    <a:latin typeface="Comic Sans MS" pitchFamily="66" charset="0"/>
                    <a:cs typeface="Times New Roman" panose="02020603050405020304" pitchFamily="18" charset="0"/>
                  </a:rPr>
                  <a:t> </a:t>
                </a:r>
                <a:r>
                  <a:rPr lang="en-US" altLang="zh-CN" sz="1800" i="1" dirty="0" err="1">
                    <a:latin typeface="Comic Sans MS" pitchFamily="66" charset="0"/>
                    <a:cs typeface="Times New Roman" panose="02020603050405020304" pitchFamily="18" charset="0"/>
                  </a:rPr>
                  <a:t>T.account_number</a:t>
                </a:r>
                <a:r>
                  <a:rPr lang="en-US" altLang="zh-CN" sz="1800" i="1" dirty="0">
                    <a:latin typeface="Comic Sans MS" pitchFamily="66" charset="0"/>
                    <a:cs typeface="Times New Roman" panose="02020603050405020304" pitchFamily="18" charset="0"/>
                  </a:rPr>
                  <a:t> = </a:t>
                </a:r>
                <a:r>
                  <a:rPr lang="en-US" altLang="zh-CN" sz="1800" i="1" dirty="0" err="1">
                    <a:latin typeface="Comic Sans MS" pitchFamily="66" charset="0"/>
                    <a:cs typeface="Times New Roman" panose="02020603050405020304" pitchFamily="18" charset="0"/>
                  </a:rPr>
                  <a:t>R.account_number</a:t>
                </a:r>
                <a:r>
                  <a:rPr lang="en-US" altLang="zh-CN" sz="1800" i="1" dirty="0">
                    <a:latin typeface="Comic Sans MS" pitchFamily="66" charset="0"/>
                    <a:cs typeface="Times New Roman" panose="02020603050405020304" pitchFamily="18" charset="0"/>
                  </a:rPr>
                  <a:t> </a:t>
                </a:r>
                <a:r>
                  <a:rPr lang="en-US" altLang="zh-CN" sz="1800" b="1" i="1" dirty="0">
                    <a:latin typeface="Comic Sans MS" pitchFamily="66" charset="0"/>
                    <a:cs typeface="Times New Roman" panose="02020603050405020304" pitchFamily="18" charset="0"/>
                  </a:rPr>
                  <a:t>and</a:t>
                </a:r>
                <a:br>
                  <a:rPr lang="en-US" altLang="zh-CN" sz="1800" i="1" dirty="0">
                    <a:latin typeface="Comic Sans MS" pitchFamily="66" charset="0"/>
                    <a:cs typeface="Times New Roman" panose="02020603050405020304" pitchFamily="18" charset="0"/>
                  </a:rPr>
                </a:br>
                <a:r>
                  <a:rPr lang="en-US" altLang="zh-CN" sz="1800" i="1" dirty="0">
                    <a:latin typeface="Comic Sans MS" pitchFamily="66" charset="0"/>
                    <a:cs typeface="Times New Roman" panose="02020603050405020304" pitchFamily="18" charset="0"/>
                  </a:rPr>
                  <a:t>			</a:t>
                </a:r>
                <a:r>
                  <a:rPr lang="en-US" altLang="zh-CN" sz="1800" i="1" dirty="0" err="1">
                    <a:latin typeface="Comic Sans MS" pitchFamily="66" charset="0"/>
                    <a:cs typeface="Times New Roman" panose="02020603050405020304" pitchFamily="18" charset="0"/>
                  </a:rPr>
                  <a:t>S.customer_name</a:t>
                </a:r>
                <a:r>
                  <a:rPr lang="en-US" altLang="zh-CN" sz="1800" i="1" dirty="0">
                    <a:latin typeface="Comic Sans MS" pitchFamily="66" charset="0"/>
                    <a:cs typeface="Times New Roman" panose="02020603050405020304" pitchFamily="18" charset="0"/>
                  </a:rPr>
                  <a:t> = </a:t>
                </a:r>
                <a:r>
                  <a:rPr lang="en-US" altLang="zh-CN" sz="1800" i="1" dirty="0" err="1">
                    <a:latin typeface="Comic Sans MS" pitchFamily="66" charset="0"/>
                    <a:cs typeface="Times New Roman" panose="02020603050405020304" pitchFamily="18" charset="0"/>
                  </a:rPr>
                  <a:t>T.customer_name</a:t>
                </a:r>
                <a:r>
                  <a:rPr lang="en-US" altLang="zh-CN" sz="1800" i="1" dirty="0">
                    <a:latin typeface="Comic Sans MS" pitchFamily="66" charset="0"/>
                    <a:cs typeface="Times New Roman" panose="02020603050405020304" pitchFamily="18" charset="0"/>
                  </a:rPr>
                  <a:t>))</a:t>
                </a:r>
                <a:endParaRPr lang="en-US" altLang="zh-CN" sz="2000" i="1" dirty="0">
                  <a:latin typeface="Comic Sans MS" pitchFamily="66" charset="0"/>
                  <a:cs typeface="Times New Roman" panose="02020603050405020304" pitchFamily="18" charset="0"/>
                </a:endParaRPr>
              </a:p>
              <a:p>
                <a:r>
                  <a:rPr lang="en-US" altLang="zh-CN" sz="2000" b="1" dirty="0">
                    <a:latin typeface="Comic Sans MS" pitchFamily="66" charset="0"/>
                  </a:rPr>
                  <a:t>Note:</a:t>
                </a:r>
                <a:r>
                  <a:rPr lang="en-US" altLang="zh-CN" sz="2000" dirty="0">
                    <a:latin typeface="Comic Sans MS" pitchFamily="66" charset="0"/>
                  </a:rPr>
                  <a:t> </a:t>
                </a:r>
                <a:r>
                  <a:rPr lang="en-US" altLang="zh-CN" sz="2000" b="1" i="1" dirty="0">
                    <a:solidFill>
                      <a:srgbClr val="FF0000"/>
                    </a:solidFill>
                    <a:latin typeface="Comic Sans MS" pitchFamily="66" charset="0"/>
                    <a:cs typeface="Times New Roman" panose="02020603050405020304" pitchFamily="18" charset="0"/>
                  </a:rPr>
                  <a:t>not exists </a:t>
                </a:r>
                <a14:m>
                  <m:oMath xmlns:m="http://schemas.openxmlformats.org/officeDocument/2006/math">
                    <m:d>
                      <m:dPr>
                        <m:ctrlPr>
                          <a:rPr lang="en-US" altLang="zh-CN" sz="2000" b="1" i="1" smtClean="0">
                            <a:solidFill>
                              <a:srgbClr val="FF0000"/>
                            </a:solidFill>
                            <a:latin typeface="Cambria Math" panose="02040503050406030204" pitchFamily="18" charset="0"/>
                            <a:cs typeface="Times New Roman" panose="02020603050405020304" pitchFamily="18" charset="0"/>
                          </a:rPr>
                        </m:ctrlPr>
                      </m:dPr>
                      <m:e>
                        <m:r>
                          <a:rPr lang="en-US" altLang="zh-CN" sz="2000" b="1" i="1" smtClean="0">
                            <a:solidFill>
                              <a:srgbClr val="FF0000"/>
                            </a:solidFill>
                            <a:latin typeface="Cambria Math" panose="02040503050406030204" pitchFamily="18" charset="0"/>
                            <a:cs typeface="Times New Roman" panose="02020603050405020304" pitchFamily="18" charset="0"/>
                          </a:rPr>
                          <m:t>𝑿</m:t>
                        </m:r>
                        <m:r>
                          <a:rPr lang="en-US" altLang="zh-CN" sz="2000" b="1" i="1" smtClean="0">
                            <a:solidFill>
                              <a:srgbClr val="FF0000"/>
                            </a:solidFill>
                            <a:latin typeface="Cambria Math" panose="02040503050406030204" pitchFamily="18" charset="0"/>
                            <a:cs typeface="Times New Roman" panose="02020603050405020304" pitchFamily="18" charset="0"/>
                          </a:rPr>
                          <m:t>−</m:t>
                        </m:r>
                        <m:r>
                          <a:rPr lang="en-US" altLang="zh-CN" sz="2000" b="1" i="1" smtClean="0">
                            <a:solidFill>
                              <a:srgbClr val="FF0000"/>
                            </a:solidFill>
                            <a:latin typeface="Cambria Math" panose="02040503050406030204" pitchFamily="18" charset="0"/>
                            <a:cs typeface="Times New Roman" panose="02020603050405020304" pitchFamily="18" charset="0"/>
                          </a:rPr>
                          <m:t>𝒀</m:t>
                        </m:r>
                      </m:e>
                    </m:d>
                    <m:r>
                      <a:rPr lang="en-US" altLang="zh-CN" sz="2000"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𝑿</m:t>
                    </m:r>
                    <m:r>
                      <a:rPr lang="en-US" altLang="zh-CN" sz="2000"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𝒀</m:t>
                    </m:r>
                    <m:r>
                      <a:rPr lang="en-US" altLang="zh-CN" sz="2000"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𝑿</m:t>
                    </m:r>
                    <m:r>
                      <a:rPr lang="en-US" altLang="zh-CN" sz="2000"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𝒀</m:t>
                    </m:r>
                  </m:oMath>
                </a14:m>
                <a:endParaRPr lang="zh-CN" altLang="en-US" sz="2000" b="1" dirty="0">
                  <a:solidFill>
                    <a:srgbClr val="FF0000"/>
                  </a:solidFill>
                  <a:latin typeface="Comic Sans MS" pitchFamily="66" charset="0"/>
                </a:endParaRPr>
              </a:p>
            </p:txBody>
          </p:sp>
        </mc:Choice>
        <mc:Fallback xmlns="">
          <p:sp>
            <p:nvSpPr>
              <p:cNvPr id="3" name="内容占位符 2">
                <a:extLst>
                  <a:ext uri="{FF2B5EF4-FFF2-40B4-BE49-F238E27FC236}">
                    <a16:creationId xmlns:a16="http://schemas.microsoft.com/office/drawing/2014/main" id="{F8CE161E-F302-4F51-9918-93AEFB6F7954}"/>
                  </a:ext>
                </a:extLst>
              </p:cNvPr>
              <p:cNvSpPr>
                <a:spLocks noGrp="1" noRot="1" noChangeAspect="1" noMove="1" noResize="1" noEditPoints="1" noAdjustHandles="1" noChangeArrowheads="1" noChangeShapeType="1" noTextEdit="1"/>
              </p:cNvSpPr>
              <p:nvPr>
                <p:ph idx="1"/>
              </p:nvPr>
            </p:nvSpPr>
            <p:spPr>
              <a:xfrm>
                <a:off x="109338" y="710896"/>
                <a:ext cx="9034661" cy="4237118"/>
              </a:xfrm>
              <a:blipFill>
                <a:blip r:embed="rId3"/>
                <a:stretch>
                  <a:fillRect l="-1012" t="-719" b="-18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00581512"/>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9C0E74-9C9D-4AF5-8421-FDFF8F90B202}"/>
              </a:ext>
            </a:extLst>
          </p:cNvPr>
          <p:cNvSpPr>
            <a:spLocks noGrp="1"/>
          </p:cNvSpPr>
          <p:nvPr>
            <p:ph type="title"/>
          </p:nvPr>
        </p:nvSpPr>
        <p:spPr/>
        <p:txBody>
          <a:bodyPr/>
          <a:lstStyle/>
          <a:p>
            <a:pPr algn="ctr"/>
            <a:r>
              <a:rPr lang="en-US" altLang="zh-CN" dirty="0">
                <a:latin typeface="Comic Sans MS" pitchFamily="66" charset="0"/>
              </a:rPr>
              <a:t>Test for Empty Relations (Cont.)</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3229CFDD-33DD-4867-A346-2AB0586FEE64}"/>
              </a:ext>
            </a:extLst>
          </p:cNvPr>
          <p:cNvSpPr>
            <a:spLocks noGrp="1"/>
          </p:cNvSpPr>
          <p:nvPr>
            <p:ph idx="1"/>
          </p:nvPr>
        </p:nvSpPr>
        <p:spPr>
          <a:xfrm>
            <a:off x="179512" y="699542"/>
            <a:ext cx="8856984" cy="4104456"/>
          </a:xfrm>
        </p:spPr>
        <p:txBody>
          <a:bodyPr/>
          <a:lstStyle/>
          <a:p>
            <a:pPr>
              <a:spcBef>
                <a:spcPts val="0"/>
              </a:spcBef>
            </a:pPr>
            <a:r>
              <a:rPr lang="en-US" altLang="zh-CN" sz="2000" dirty="0">
                <a:latin typeface="Comic Sans MS" pitchFamily="66" charset="0"/>
              </a:rPr>
              <a:t>Write “</a:t>
            </a:r>
            <a:r>
              <a:rPr lang="en-US" altLang="zh-CN" sz="2000" b="1" dirty="0">
                <a:solidFill>
                  <a:srgbClr val="3333FF"/>
                </a:solidFill>
                <a:latin typeface="Comic Sans MS" pitchFamily="66" charset="0"/>
              </a:rPr>
              <a:t>relation A contains relation B</a:t>
            </a:r>
            <a:r>
              <a:rPr lang="en-US" altLang="zh-CN" sz="2000" dirty="0">
                <a:latin typeface="Comic Sans MS" pitchFamily="66" charset="0"/>
              </a:rPr>
              <a:t>” as “</a:t>
            </a:r>
            <a:r>
              <a:rPr lang="en-US" altLang="zh-CN" sz="2000" b="1" dirty="0">
                <a:solidFill>
                  <a:srgbClr val="FF0000"/>
                </a:solidFill>
                <a:latin typeface="Comic Sans MS" pitchFamily="66" charset="0"/>
              </a:rPr>
              <a:t>not exists (B except A)</a:t>
            </a:r>
            <a:r>
              <a:rPr lang="en-US" altLang="zh-CN" sz="2000" dirty="0">
                <a:latin typeface="Comic Sans MS" pitchFamily="66" charset="0"/>
              </a:rPr>
              <a:t>.” </a:t>
            </a:r>
          </a:p>
          <a:p>
            <a:pPr>
              <a:spcBef>
                <a:spcPts val="0"/>
              </a:spcBef>
            </a:pPr>
            <a:endParaRPr lang="en-US" altLang="zh-CN" sz="2000" dirty="0">
              <a:latin typeface="Comic Sans MS" pitchFamily="66" charset="0"/>
            </a:endParaRPr>
          </a:p>
          <a:p>
            <a:pPr>
              <a:spcBef>
                <a:spcPts val="0"/>
              </a:spcBef>
            </a:pPr>
            <a:r>
              <a:rPr lang="en-US" altLang="zh-CN" sz="2000" b="1" dirty="0">
                <a:latin typeface="Comic Sans MS" pitchFamily="66" charset="0"/>
              </a:rPr>
              <a:t>E.g.</a:t>
            </a:r>
            <a:r>
              <a:rPr lang="en-US" altLang="zh-CN" sz="2000" dirty="0">
                <a:latin typeface="Comic Sans MS" pitchFamily="66" charset="0"/>
              </a:rPr>
              <a:t>, </a:t>
            </a:r>
            <a:r>
              <a:rPr lang="en-US" altLang="zh-CN" sz="2000" b="1" dirty="0">
                <a:solidFill>
                  <a:srgbClr val="FF0000"/>
                </a:solidFill>
                <a:latin typeface="Comic Sans MS" pitchFamily="66" charset="0"/>
              </a:rPr>
              <a:t>find all students who have taken all courses offered by the Biology department </a:t>
            </a:r>
          </a:p>
          <a:p>
            <a:pPr marL="0" indent="0">
              <a:spcBef>
                <a:spcPts val="0"/>
              </a:spcBef>
              <a:buNone/>
            </a:pPr>
            <a:r>
              <a:rPr lang="en-US" altLang="zh-CN" sz="2000" dirty="0">
                <a:latin typeface="Comic Sans MS" pitchFamily="66" charset="0"/>
              </a:rPr>
              <a:t>         </a:t>
            </a:r>
            <a:r>
              <a:rPr lang="en-US" altLang="zh-CN" sz="2000" b="1" dirty="0">
                <a:latin typeface="Comic Sans MS" pitchFamily="66" charset="0"/>
              </a:rPr>
              <a:t>select</a:t>
            </a:r>
            <a:r>
              <a:rPr lang="en-US" altLang="zh-CN" sz="2000" dirty="0">
                <a:latin typeface="Comic Sans MS" pitchFamily="66" charset="0"/>
              </a:rPr>
              <a:t> distinct S.ID, S.name</a:t>
            </a:r>
          </a:p>
          <a:p>
            <a:pPr marL="0" indent="0">
              <a:spcBef>
                <a:spcPts val="0"/>
              </a:spcBef>
              <a:buNone/>
            </a:pPr>
            <a:r>
              <a:rPr lang="en-US" altLang="zh-CN" sz="2000" dirty="0">
                <a:latin typeface="Comic Sans MS" pitchFamily="66" charset="0"/>
              </a:rPr>
              <a:t>         </a:t>
            </a:r>
            <a:r>
              <a:rPr lang="en-US" altLang="zh-CN" sz="2000" b="1" dirty="0">
                <a:latin typeface="Comic Sans MS" pitchFamily="66" charset="0"/>
              </a:rPr>
              <a:t>from </a:t>
            </a:r>
            <a:r>
              <a:rPr lang="en-US" altLang="zh-CN" sz="2000" dirty="0">
                <a:latin typeface="Comic Sans MS" pitchFamily="66" charset="0"/>
              </a:rPr>
              <a:t>student as S</a:t>
            </a:r>
          </a:p>
          <a:p>
            <a:pPr marL="0" indent="0">
              <a:spcBef>
                <a:spcPts val="0"/>
              </a:spcBef>
              <a:buNone/>
            </a:pPr>
            <a:r>
              <a:rPr lang="en-US" altLang="zh-CN" sz="2000" dirty="0">
                <a:latin typeface="Comic Sans MS" pitchFamily="66" charset="0"/>
              </a:rPr>
              <a:t>         </a:t>
            </a:r>
            <a:r>
              <a:rPr lang="en-US" altLang="zh-CN" sz="2000" b="1" dirty="0">
                <a:latin typeface="Comic Sans MS" pitchFamily="66" charset="0"/>
              </a:rPr>
              <a:t>where</a:t>
            </a:r>
            <a:r>
              <a:rPr lang="en-US" altLang="zh-CN" sz="2000" dirty="0">
                <a:latin typeface="Comic Sans MS" pitchFamily="66" charset="0"/>
              </a:rPr>
              <a:t> </a:t>
            </a:r>
            <a:r>
              <a:rPr lang="en-US" altLang="zh-CN" sz="2000" b="1" dirty="0">
                <a:solidFill>
                  <a:srgbClr val="FF0000"/>
                </a:solidFill>
                <a:latin typeface="Comic Sans MS" pitchFamily="66" charset="0"/>
              </a:rPr>
              <a:t>not exists</a:t>
            </a:r>
            <a:r>
              <a:rPr lang="en-US" altLang="zh-CN" sz="2000" dirty="0">
                <a:latin typeface="Comic Sans MS" pitchFamily="66" charset="0"/>
              </a:rPr>
              <a:t> ((select </a:t>
            </a:r>
            <a:r>
              <a:rPr lang="en-US" altLang="zh-CN" sz="2000" dirty="0" err="1">
                <a:latin typeface="Comic Sans MS" pitchFamily="66" charset="0"/>
              </a:rPr>
              <a:t>course_id</a:t>
            </a:r>
            <a:endParaRPr lang="en-US" altLang="zh-CN" sz="2000" dirty="0">
              <a:latin typeface="Comic Sans MS" pitchFamily="66" charset="0"/>
            </a:endParaRPr>
          </a:p>
          <a:p>
            <a:pPr marL="0" indent="0">
              <a:spcBef>
                <a:spcPts val="0"/>
              </a:spcBef>
              <a:buNone/>
            </a:pPr>
            <a:r>
              <a:rPr lang="en-US" altLang="zh-CN" sz="2000" dirty="0">
                <a:latin typeface="Comic Sans MS" pitchFamily="66" charset="0"/>
              </a:rPr>
              <a:t>                                      from course</a:t>
            </a:r>
          </a:p>
          <a:p>
            <a:pPr marL="0" indent="0">
              <a:spcBef>
                <a:spcPts val="0"/>
              </a:spcBef>
              <a:buNone/>
            </a:pPr>
            <a:r>
              <a:rPr lang="en-US" altLang="zh-CN" sz="2000" dirty="0">
                <a:latin typeface="Comic Sans MS" pitchFamily="66" charset="0"/>
              </a:rPr>
              <a:t>                                      where </a:t>
            </a:r>
            <a:r>
              <a:rPr lang="en-US" altLang="zh-CN" sz="2000" dirty="0" err="1">
                <a:latin typeface="Comic Sans MS" pitchFamily="66" charset="0"/>
              </a:rPr>
              <a:t>dept_name</a:t>
            </a:r>
            <a:r>
              <a:rPr lang="en-US" altLang="zh-CN" sz="2000" dirty="0">
                <a:latin typeface="Comic Sans MS" pitchFamily="66" charset="0"/>
              </a:rPr>
              <a:t> = ‘Biology’)</a:t>
            </a:r>
          </a:p>
          <a:p>
            <a:pPr marL="0" indent="0">
              <a:spcBef>
                <a:spcPts val="0"/>
              </a:spcBef>
              <a:buNone/>
            </a:pPr>
            <a:r>
              <a:rPr lang="en-US" altLang="zh-CN" sz="2000" dirty="0">
                <a:latin typeface="Comic Sans MS" pitchFamily="66" charset="0"/>
              </a:rPr>
              <a:t>                                      </a:t>
            </a:r>
            <a:r>
              <a:rPr lang="en-US" altLang="zh-CN" sz="2000" b="1" dirty="0">
                <a:solidFill>
                  <a:srgbClr val="FF0000"/>
                </a:solidFill>
                <a:latin typeface="Comic Sans MS" pitchFamily="66" charset="0"/>
              </a:rPr>
              <a:t>except</a:t>
            </a:r>
          </a:p>
          <a:p>
            <a:pPr marL="0" indent="0">
              <a:spcBef>
                <a:spcPts val="0"/>
              </a:spcBef>
              <a:buNone/>
            </a:pPr>
            <a:r>
              <a:rPr lang="en-US" altLang="zh-CN" sz="2000" dirty="0">
                <a:latin typeface="Comic Sans MS" pitchFamily="66" charset="0"/>
              </a:rPr>
              <a:t>                                      (select </a:t>
            </a:r>
            <a:r>
              <a:rPr lang="en-US" altLang="zh-CN" sz="2000" dirty="0" err="1">
                <a:latin typeface="Comic Sans MS" pitchFamily="66" charset="0"/>
              </a:rPr>
              <a:t>T.course_id</a:t>
            </a:r>
            <a:endParaRPr lang="en-US" altLang="zh-CN" sz="2000" dirty="0">
              <a:latin typeface="Comic Sans MS" pitchFamily="66" charset="0"/>
            </a:endParaRPr>
          </a:p>
          <a:p>
            <a:pPr marL="0" indent="0">
              <a:spcBef>
                <a:spcPts val="0"/>
              </a:spcBef>
              <a:buNone/>
            </a:pPr>
            <a:r>
              <a:rPr lang="en-US" altLang="zh-CN" sz="2000" dirty="0">
                <a:latin typeface="Comic Sans MS" pitchFamily="66" charset="0"/>
              </a:rPr>
              <a:t>                                       from takes as T</a:t>
            </a:r>
          </a:p>
          <a:p>
            <a:pPr marL="0" indent="0">
              <a:spcBef>
                <a:spcPts val="0"/>
              </a:spcBef>
              <a:buNone/>
            </a:pPr>
            <a:r>
              <a:rPr lang="en-US" altLang="zh-CN" sz="2000" dirty="0">
                <a:latin typeface="Comic Sans MS" pitchFamily="66" charset="0"/>
              </a:rPr>
              <a:t>                                       where S.ID=T.ID))</a:t>
            </a:r>
          </a:p>
          <a:p>
            <a:pPr marL="0" indent="0">
              <a:spcBef>
                <a:spcPts val="0"/>
              </a:spcBef>
              <a:buNone/>
            </a:pPr>
            <a:endParaRPr lang="en-US" altLang="zh-CN" sz="2000" dirty="0">
              <a:latin typeface="Comic Sans MS" pitchFamily="66" charset="0"/>
            </a:endParaRPr>
          </a:p>
          <a:p>
            <a:pPr marL="0" indent="0">
              <a:spcBef>
                <a:spcPts val="0"/>
              </a:spcBef>
              <a:buNone/>
            </a:pPr>
            <a:endParaRPr lang="en-US" altLang="zh-CN" sz="2000" dirty="0">
              <a:latin typeface="Comic Sans MS" pitchFamily="66" charset="0"/>
            </a:endParaRPr>
          </a:p>
        </p:txBody>
      </p:sp>
    </p:spTree>
    <p:extLst>
      <p:ext uri="{BB962C8B-B14F-4D97-AF65-F5344CB8AC3E}">
        <p14:creationId xmlns:p14="http://schemas.microsoft.com/office/powerpoint/2010/main" val="3174135775"/>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671010-8F80-48CF-8004-C4809F3C8E80}"/>
              </a:ext>
            </a:extLst>
          </p:cNvPr>
          <p:cNvSpPr>
            <a:spLocks noGrp="1"/>
          </p:cNvSpPr>
          <p:nvPr>
            <p:ph type="title"/>
          </p:nvPr>
        </p:nvSpPr>
        <p:spPr/>
        <p:txBody>
          <a:bodyPr/>
          <a:lstStyle/>
          <a:p>
            <a:pPr algn="ctr"/>
            <a:r>
              <a:rPr lang="en-US" altLang="zh-CN" dirty="0">
                <a:latin typeface="Comic Sans MS" pitchFamily="66" charset="0"/>
              </a:rPr>
              <a:t>Test for Absence of Duplicate Tuples</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C579E33E-DB3B-4DFA-866E-291BE7F39DF1}"/>
              </a:ext>
            </a:extLst>
          </p:cNvPr>
          <p:cNvSpPr>
            <a:spLocks noGrp="1"/>
          </p:cNvSpPr>
          <p:nvPr>
            <p:ph idx="1"/>
          </p:nvPr>
        </p:nvSpPr>
        <p:spPr>
          <a:xfrm>
            <a:off x="35496" y="699542"/>
            <a:ext cx="9144000" cy="3805070"/>
          </a:xfrm>
        </p:spPr>
        <p:txBody>
          <a:bodyPr/>
          <a:lstStyle/>
          <a:p>
            <a:r>
              <a:rPr lang="en-US" altLang="zh-CN" sz="2000" dirty="0">
                <a:latin typeface="Comic Sans MS" pitchFamily="66" charset="0"/>
              </a:rPr>
              <a:t>The </a:t>
            </a:r>
            <a:r>
              <a:rPr lang="en-US" altLang="zh-CN" sz="2000" b="1" dirty="0">
                <a:solidFill>
                  <a:srgbClr val="FF0000"/>
                </a:solidFill>
                <a:latin typeface="Comic Sans MS" pitchFamily="66" charset="0"/>
              </a:rPr>
              <a:t>unique</a:t>
            </a:r>
            <a:r>
              <a:rPr lang="en-US" altLang="zh-CN" sz="2000" dirty="0">
                <a:latin typeface="Comic Sans MS" pitchFamily="66" charset="0"/>
              </a:rPr>
              <a:t> construct tests whether a subquery has any duplicate tuples in its result</a:t>
            </a:r>
          </a:p>
          <a:p>
            <a:r>
              <a:rPr lang="en-US" altLang="zh-CN" sz="2000" b="1" dirty="0">
                <a:latin typeface="Comic Sans MS" pitchFamily="66" charset="0"/>
              </a:rPr>
              <a:t>E.g.</a:t>
            </a:r>
            <a:r>
              <a:rPr lang="en-US" altLang="zh-CN" sz="2000" dirty="0">
                <a:latin typeface="Comic Sans MS" pitchFamily="66" charset="0"/>
              </a:rPr>
              <a:t>, find all customers who have at most one account at the </a:t>
            </a:r>
            <a:r>
              <a:rPr lang="en-US" altLang="zh-CN" sz="2000" dirty="0" err="1">
                <a:latin typeface="Comic Sans MS" pitchFamily="66" charset="0"/>
              </a:rPr>
              <a:t>Perryridge</a:t>
            </a:r>
            <a:r>
              <a:rPr lang="en-US" altLang="zh-CN" sz="2000" dirty="0">
                <a:latin typeface="Comic Sans MS" pitchFamily="66" charset="0"/>
              </a:rPr>
              <a:t> branch</a:t>
            </a:r>
          </a:p>
          <a:p>
            <a:pPr marL="0" indent="0">
              <a:buNone/>
            </a:pPr>
            <a:r>
              <a:rPr lang="en-US" altLang="zh-CN" sz="2000" dirty="0">
                <a:latin typeface="Comic Sans MS" pitchFamily="66" charset="0"/>
              </a:rPr>
              <a:t>	</a:t>
            </a:r>
            <a:r>
              <a:rPr lang="en-US" altLang="zh-CN" sz="1800" b="1" i="1" dirty="0">
                <a:latin typeface="Comic Sans MS" pitchFamily="66" charset="0"/>
                <a:cs typeface="Times New Roman" panose="02020603050405020304" pitchFamily="18" charset="0"/>
              </a:rPr>
              <a:t>select</a:t>
            </a:r>
            <a:r>
              <a:rPr lang="en-US" altLang="zh-CN" sz="1800" i="1" dirty="0">
                <a:latin typeface="Comic Sans MS" pitchFamily="66" charset="0"/>
                <a:cs typeface="Times New Roman" panose="02020603050405020304" pitchFamily="18" charset="0"/>
              </a:rPr>
              <a:t> </a:t>
            </a:r>
            <a:r>
              <a:rPr lang="en-US" altLang="zh-CN" sz="1800" i="1" dirty="0" err="1">
                <a:latin typeface="Comic Sans MS" pitchFamily="66" charset="0"/>
                <a:cs typeface="Times New Roman" panose="02020603050405020304" pitchFamily="18" charset="0"/>
              </a:rPr>
              <a:t>T.customer_name</a:t>
            </a:r>
            <a:endParaRPr lang="en-US" altLang="zh-CN" sz="1800" i="1" dirty="0">
              <a:latin typeface="Comic Sans MS" pitchFamily="66" charset="0"/>
              <a:cs typeface="Times New Roman" panose="02020603050405020304" pitchFamily="18" charset="0"/>
            </a:endParaRPr>
          </a:p>
          <a:p>
            <a:pPr marL="0" indent="0">
              <a:buNone/>
            </a:pPr>
            <a:r>
              <a:rPr lang="en-US" altLang="zh-CN" sz="1800" i="1" dirty="0">
                <a:latin typeface="Comic Sans MS" pitchFamily="66" charset="0"/>
                <a:cs typeface="Times New Roman" panose="02020603050405020304" pitchFamily="18" charset="0"/>
              </a:rPr>
              <a:t>	</a:t>
            </a:r>
            <a:r>
              <a:rPr lang="en-US" altLang="zh-CN" sz="1800" b="1" i="1" dirty="0">
                <a:latin typeface="Comic Sans MS" pitchFamily="66" charset="0"/>
                <a:cs typeface="Times New Roman" panose="02020603050405020304" pitchFamily="18" charset="0"/>
              </a:rPr>
              <a:t>from</a:t>
            </a:r>
            <a:r>
              <a:rPr lang="en-US" altLang="zh-CN" sz="1800" i="1" dirty="0">
                <a:latin typeface="Comic Sans MS" pitchFamily="66" charset="0"/>
                <a:cs typeface="Times New Roman" panose="02020603050405020304" pitchFamily="18" charset="0"/>
              </a:rPr>
              <a:t> </a:t>
            </a:r>
            <a:r>
              <a:rPr lang="en-US" altLang="zh-CN" sz="1800" i="1" dirty="0">
                <a:solidFill>
                  <a:srgbClr val="3333FF"/>
                </a:solidFill>
                <a:latin typeface="Comic Sans MS" pitchFamily="66" charset="0"/>
                <a:cs typeface="Times New Roman" panose="02020603050405020304" pitchFamily="18" charset="0"/>
              </a:rPr>
              <a:t>depositor </a:t>
            </a:r>
            <a:r>
              <a:rPr lang="en-US" altLang="zh-CN" sz="1800" b="1" i="1" dirty="0">
                <a:solidFill>
                  <a:srgbClr val="3333FF"/>
                </a:solidFill>
                <a:latin typeface="Comic Sans MS" pitchFamily="66" charset="0"/>
                <a:cs typeface="Times New Roman" panose="02020603050405020304" pitchFamily="18" charset="0"/>
              </a:rPr>
              <a:t>as</a:t>
            </a:r>
            <a:r>
              <a:rPr lang="en-US" altLang="zh-CN" sz="1800" i="1" dirty="0">
                <a:solidFill>
                  <a:srgbClr val="3333FF"/>
                </a:solidFill>
                <a:latin typeface="Comic Sans MS" pitchFamily="66" charset="0"/>
                <a:cs typeface="Times New Roman" panose="02020603050405020304" pitchFamily="18" charset="0"/>
              </a:rPr>
              <a:t> T</a:t>
            </a:r>
          </a:p>
          <a:p>
            <a:pPr marL="0" indent="0">
              <a:buNone/>
            </a:pPr>
            <a:r>
              <a:rPr lang="en-US" altLang="zh-CN" sz="1800" i="1" dirty="0">
                <a:latin typeface="Comic Sans MS" pitchFamily="66" charset="0"/>
                <a:cs typeface="Times New Roman" panose="02020603050405020304" pitchFamily="18" charset="0"/>
              </a:rPr>
              <a:t>	</a:t>
            </a:r>
            <a:r>
              <a:rPr lang="en-US" altLang="zh-CN" sz="1800" b="1" i="1" dirty="0">
                <a:latin typeface="Comic Sans MS" pitchFamily="66" charset="0"/>
                <a:cs typeface="Times New Roman" panose="02020603050405020304" pitchFamily="18" charset="0"/>
              </a:rPr>
              <a:t>where</a:t>
            </a:r>
            <a:r>
              <a:rPr lang="en-US" altLang="zh-CN" sz="1800" i="1" dirty="0">
                <a:latin typeface="Comic Sans MS" pitchFamily="66" charset="0"/>
                <a:cs typeface="Times New Roman" panose="02020603050405020304" pitchFamily="18" charset="0"/>
              </a:rPr>
              <a:t> </a:t>
            </a:r>
            <a:r>
              <a:rPr lang="en-US" altLang="zh-CN" sz="1800" b="1" i="1" dirty="0">
                <a:solidFill>
                  <a:srgbClr val="FF0000"/>
                </a:solidFill>
                <a:latin typeface="Comic Sans MS" pitchFamily="66" charset="0"/>
                <a:cs typeface="Times New Roman" panose="02020603050405020304" pitchFamily="18" charset="0"/>
              </a:rPr>
              <a:t>unique</a:t>
            </a:r>
            <a:r>
              <a:rPr lang="en-US" altLang="zh-CN" sz="1800" i="1" dirty="0">
                <a:latin typeface="Comic Sans MS" pitchFamily="66" charset="0"/>
                <a:cs typeface="Times New Roman" panose="02020603050405020304" pitchFamily="18" charset="0"/>
              </a:rPr>
              <a:t> (</a:t>
            </a:r>
          </a:p>
          <a:p>
            <a:pPr marL="0" indent="0">
              <a:buNone/>
            </a:pPr>
            <a:r>
              <a:rPr lang="en-US" altLang="zh-CN" sz="1800" i="1" dirty="0">
                <a:latin typeface="Comic Sans MS" pitchFamily="66" charset="0"/>
                <a:cs typeface="Times New Roman" panose="02020603050405020304" pitchFamily="18" charset="0"/>
              </a:rPr>
              <a:t>	      </a:t>
            </a:r>
            <a:r>
              <a:rPr lang="en-US" altLang="zh-CN" sz="1800" b="1" i="1" dirty="0">
                <a:latin typeface="Comic Sans MS" pitchFamily="66" charset="0"/>
                <a:cs typeface="Times New Roman" panose="02020603050405020304" pitchFamily="18" charset="0"/>
              </a:rPr>
              <a:t>select</a:t>
            </a:r>
            <a:r>
              <a:rPr lang="en-US" altLang="zh-CN" sz="1800" i="1" dirty="0">
                <a:latin typeface="Comic Sans MS" pitchFamily="66" charset="0"/>
                <a:cs typeface="Times New Roman" panose="02020603050405020304" pitchFamily="18" charset="0"/>
              </a:rPr>
              <a:t> </a:t>
            </a:r>
            <a:r>
              <a:rPr lang="en-US" altLang="zh-CN" sz="1800" i="1" dirty="0" err="1">
                <a:latin typeface="Comic Sans MS" pitchFamily="66" charset="0"/>
                <a:cs typeface="Times New Roman" panose="02020603050405020304" pitchFamily="18" charset="0"/>
              </a:rPr>
              <a:t>R.customer_name</a:t>
            </a:r>
            <a:br>
              <a:rPr lang="en-US" altLang="zh-CN" sz="1800" i="1" dirty="0">
                <a:latin typeface="Comic Sans MS" pitchFamily="66" charset="0"/>
                <a:cs typeface="Times New Roman" panose="02020603050405020304" pitchFamily="18" charset="0"/>
              </a:rPr>
            </a:br>
            <a:r>
              <a:rPr lang="en-US" altLang="zh-CN" sz="1800" i="1" dirty="0">
                <a:latin typeface="Comic Sans MS" pitchFamily="66" charset="0"/>
                <a:cs typeface="Times New Roman" panose="02020603050405020304" pitchFamily="18" charset="0"/>
              </a:rPr>
              <a:t> 	      </a:t>
            </a:r>
            <a:r>
              <a:rPr lang="en-US" altLang="zh-CN" sz="1800" b="1" i="1" dirty="0">
                <a:latin typeface="Comic Sans MS" pitchFamily="66" charset="0"/>
                <a:cs typeface="Times New Roman" panose="02020603050405020304" pitchFamily="18" charset="0"/>
              </a:rPr>
              <a:t>from</a:t>
            </a:r>
            <a:r>
              <a:rPr lang="en-US" altLang="zh-CN" sz="1800" i="1" dirty="0">
                <a:latin typeface="Comic Sans MS" pitchFamily="66" charset="0"/>
                <a:cs typeface="Times New Roman" panose="02020603050405020304" pitchFamily="18" charset="0"/>
              </a:rPr>
              <a:t> account, </a:t>
            </a:r>
            <a:r>
              <a:rPr lang="en-US" altLang="zh-CN" sz="1800" i="1" dirty="0">
                <a:solidFill>
                  <a:srgbClr val="3333FF"/>
                </a:solidFill>
                <a:latin typeface="Comic Sans MS" pitchFamily="66" charset="0"/>
                <a:cs typeface="Times New Roman" panose="02020603050405020304" pitchFamily="18" charset="0"/>
              </a:rPr>
              <a:t>depositor </a:t>
            </a:r>
            <a:r>
              <a:rPr lang="en-US" altLang="zh-CN" sz="1800" b="1" i="1" dirty="0">
                <a:solidFill>
                  <a:srgbClr val="3333FF"/>
                </a:solidFill>
                <a:latin typeface="Comic Sans MS" pitchFamily="66" charset="0"/>
                <a:cs typeface="Times New Roman" panose="02020603050405020304" pitchFamily="18" charset="0"/>
              </a:rPr>
              <a:t>as</a:t>
            </a:r>
            <a:r>
              <a:rPr lang="en-US" altLang="zh-CN" sz="1800" i="1" dirty="0">
                <a:solidFill>
                  <a:srgbClr val="3333FF"/>
                </a:solidFill>
                <a:latin typeface="Comic Sans MS" pitchFamily="66" charset="0"/>
                <a:cs typeface="Times New Roman" panose="02020603050405020304" pitchFamily="18" charset="0"/>
              </a:rPr>
              <a:t> R</a:t>
            </a:r>
            <a:br>
              <a:rPr lang="en-US" altLang="zh-CN" sz="1800" i="1" dirty="0">
                <a:solidFill>
                  <a:srgbClr val="3333FF"/>
                </a:solidFill>
                <a:latin typeface="Comic Sans MS" pitchFamily="66" charset="0"/>
                <a:cs typeface="Times New Roman" panose="02020603050405020304" pitchFamily="18" charset="0"/>
              </a:rPr>
            </a:br>
            <a:r>
              <a:rPr lang="en-US" altLang="zh-CN" sz="1800" i="1" dirty="0">
                <a:latin typeface="Comic Sans MS" pitchFamily="66" charset="0"/>
                <a:cs typeface="Times New Roman" panose="02020603050405020304" pitchFamily="18" charset="0"/>
              </a:rPr>
              <a:t>	     </a:t>
            </a:r>
            <a:r>
              <a:rPr lang="en-US" altLang="zh-CN" sz="1800" b="1" i="1" dirty="0">
                <a:latin typeface="Comic Sans MS" pitchFamily="66" charset="0"/>
                <a:cs typeface="Times New Roman" panose="02020603050405020304" pitchFamily="18" charset="0"/>
              </a:rPr>
              <a:t>where</a:t>
            </a:r>
            <a:r>
              <a:rPr lang="en-US" altLang="zh-CN" sz="1800" i="1" dirty="0">
                <a:latin typeface="Comic Sans MS" pitchFamily="66" charset="0"/>
                <a:cs typeface="Times New Roman" panose="02020603050405020304" pitchFamily="18" charset="0"/>
              </a:rPr>
              <a:t> </a:t>
            </a:r>
            <a:r>
              <a:rPr lang="en-US" altLang="zh-CN" sz="1800" b="1" i="1" dirty="0" err="1">
                <a:solidFill>
                  <a:srgbClr val="3333FF"/>
                </a:solidFill>
                <a:latin typeface="Comic Sans MS" pitchFamily="66" charset="0"/>
                <a:cs typeface="Times New Roman" panose="02020603050405020304" pitchFamily="18" charset="0"/>
              </a:rPr>
              <a:t>T.customer_name</a:t>
            </a:r>
            <a:r>
              <a:rPr lang="en-US" altLang="zh-CN" sz="1800" b="1" i="1" dirty="0">
                <a:solidFill>
                  <a:srgbClr val="3333FF"/>
                </a:solidFill>
                <a:latin typeface="Comic Sans MS" pitchFamily="66" charset="0"/>
                <a:cs typeface="Times New Roman" panose="02020603050405020304" pitchFamily="18" charset="0"/>
              </a:rPr>
              <a:t> = </a:t>
            </a:r>
            <a:r>
              <a:rPr lang="en-US" altLang="zh-CN" sz="1800" b="1" i="1" dirty="0" err="1">
                <a:solidFill>
                  <a:srgbClr val="3333FF"/>
                </a:solidFill>
                <a:latin typeface="Comic Sans MS" pitchFamily="66" charset="0"/>
                <a:cs typeface="Times New Roman" panose="02020603050405020304" pitchFamily="18" charset="0"/>
              </a:rPr>
              <a:t>R.customer_name</a:t>
            </a:r>
            <a:r>
              <a:rPr lang="en-US" altLang="zh-CN" sz="1800" b="1" i="1" dirty="0">
                <a:solidFill>
                  <a:srgbClr val="3333FF"/>
                </a:solidFill>
                <a:latin typeface="Comic Sans MS" pitchFamily="66" charset="0"/>
                <a:cs typeface="Times New Roman" panose="02020603050405020304" pitchFamily="18" charset="0"/>
              </a:rPr>
              <a:t> </a:t>
            </a:r>
            <a:r>
              <a:rPr lang="en-US" altLang="zh-CN" sz="1800" b="1" i="1" dirty="0">
                <a:latin typeface="Comic Sans MS" pitchFamily="66" charset="0"/>
                <a:cs typeface="Times New Roman" panose="02020603050405020304" pitchFamily="18" charset="0"/>
              </a:rPr>
              <a:t>and</a:t>
            </a:r>
            <a:br>
              <a:rPr lang="en-US" altLang="zh-CN" sz="1800" i="1" dirty="0">
                <a:latin typeface="Comic Sans MS" pitchFamily="66" charset="0"/>
                <a:cs typeface="Times New Roman" panose="02020603050405020304" pitchFamily="18" charset="0"/>
              </a:rPr>
            </a:br>
            <a:r>
              <a:rPr lang="en-US" altLang="zh-CN" sz="1800" i="1" dirty="0">
                <a:latin typeface="Comic Sans MS" pitchFamily="66" charset="0"/>
                <a:cs typeface="Times New Roman" panose="02020603050405020304" pitchFamily="18" charset="0"/>
              </a:rPr>
              <a:t>		   </a:t>
            </a:r>
            <a:r>
              <a:rPr lang="en-US" altLang="zh-CN" sz="1800" i="1" dirty="0" err="1">
                <a:latin typeface="Comic Sans MS" pitchFamily="66" charset="0"/>
                <a:cs typeface="Times New Roman" panose="02020603050405020304" pitchFamily="18" charset="0"/>
              </a:rPr>
              <a:t>R.account_number</a:t>
            </a:r>
            <a:r>
              <a:rPr lang="en-US" altLang="zh-CN" sz="1800" i="1" dirty="0">
                <a:latin typeface="Comic Sans MS" pitchFamily="66" charset="0"/>
                <a:cs typeface="Times New Roman" panose="02020603050405020304" pitchFamily="18" charset="0"/>
              </a:rPr>
              <a:t> = </a:t>
            </a:r>
            <a:r>
              <a:rPr lang="en-US" altLang="zh-CN" sz="1800" i="1" dirty="0" err="1">
                <a:latin typeface="Comic Sans MS" pitchFamily="66" charset="0"/>
                <a:cs typeface="Times New Roman" panose="02020603050405020304" pitchFamily="18" charset="0"/>
              </a:rPr>
              <a:t>account.account_number</a:t>
            </a:r>
            <a:r>
              <a:rPr lang="en-US" altLang="zh-CN" sz="1800" i="1" dirty="0">
                <a:latin typeface="Comic Sans MS" pitchFamily="66" charset="0"/>
                <a:cs typeface="Times New Roman" panose="02020603050405020304" pitchFamily="18" charset="0"/>
              </a:rPr>
              <a:t> </a:t>
            </a:r>
            <a:r>
              <a:rPr lang="en-US" altLang="zh-CN" sz="1800" b="1" i="1" dirty="0">
                <a:latin typeface="Comic Sans MS" pitchFamily="66" charset="0"/>
                <a:cs typeface="Times New Roman" panose="02020603050405020304" pitchFamily="18" charset="0"/>
              </a:rPr>
              <a:t>and</a:t>
            </a:r>
            <a:br>
              <a:rPr lang="en-US" altLang="zh-CN" sz="1800" i="1" dirty="0">
                <a:latin typeface="Comic Sans MS" pitchFamily="66" charset="0"/>
                <a:cs typeface="Times New Roman" panose="02020603050405020304" pitchFamily="18" charset="0"/>
              </a:rPr>
            </a:br>
            <a:r>
              <a:rPr lang="en-US" altLang="zh-CN" sz="1800" i="1" dirty="0">
                <a:latin typeface="Comic Sans MS" pitchFamily="66" charset="0"/>
                <a:cs typeface="Times New Roman" panose="02020603050405020304" pitchFamily="18" charset="0"/>
              </a:rPr>
              <a:t>		   </a:t>
            </a:r>
            <a:r>
              <a:rPr lang="en-US" altLang="zh-CN" sz="1800" i="1" dirty="0" err="1">
                <a:latin typeface="Comic Sans MS" pitchFamily="66" charset="0"/>
                <a:cs typeface="Times New Roman" panose="02020603050405020304" pitchFamily="18" charset="0"/>
              </a:rPr>
              <a:t>account.branch_name</a:t>
            </a:r>
            <a:r>
              <a:rPr lang="en-US" altLang="zh-CN" sz="1800" i="1" dirty="0">
                <a:latin typeface="Comic Sans MS" pitchFamily="66" charset="0"/>
                <a:cs typeface="Times New Roman" panose="02020603050405020304" pitchFamily="18" charset="0"/>
              </a:rPr>
              <a:t> = ‘</a:t>
            </a:r>
            <a:r>
              <a:rPr lang="en-US" altLang="zh-CN" sz="1800" i="1" dirty="0" err="1">
                <a:latin typeface="Comic Sans MS" pitchFamily="66" charset="0"/>
                <a:cs typeface="Times New Roman" panose="02020603050405020304" pitchFamily="18" charset="0"/>
              </a:rPr>
              <a:t>Perryridge</a:t>
            </a:r>
            <a:r>
              <a:rPr lang="en-US" altLang="zh-CN" sz="1800" i="1" dirty="0">
                <a:latin typeface="Comic Sans MS" pitchFamily="66" charset="0"/>
                <a:cs typeface="Times New Roman" panose="02020603050405020304" pitchFamily="18" charset="0"/>
              </a:rPr>
              <a:t>’)</a:t>
            </a:r>
            <a:endParaRPr lang="zh-CN" altLang="en-US" sz="1800" i="1" dirty="0">
              <a:latin typeface="Comic Sans MS" pitchFamily="66" charset="0"/>
              <a:cs typeface="Times New Roman" panose="02020603050405020304" pitchFamily="18" charset="0"/>
            </a:endParaRPr>
          </a:p>
        </p:txBody>
      </p:sp>
    </p:spTree>
    <p:extLst>
      <p:ext uri="{BB962C8B-B14F-4D97-AF65-F5344CB8AC3E}">
        <p14:creationId xmlns:p14="http://schemas.microsoft.com/office/powerpoint/2010/main" val="505407967"/>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D22FDF-A5E7-4C98-8F1F-725196FBA249}"/>
              </a:ext>
            </a:extLst>
          </p:cNvPr>
          <p:cNvSpPr>
            <a:spLocks noGrp="1"/>
          </p:cNvSpPr>
          <p:nvPr>
            <p:ph type="title"/>
          </p:nvPr>
        </p:nvSpPr>
        <p:spPr/>
        <p:txBody>
          <a:bodyPr/>
          <a:lstStyle/>
          <a:p>
            <a:pPr algn="ctr"/>
            <a:r>
              <a:rPr lang="en-US" altLang="zh-CN" dirty="0">
                <a:latin typeface="Comic Sans MS" pitchFamily="66" charset="0"/>
              </a:rPr>
              <a:t>Examples</a:t>
            </a:r>
            <a:endParaRPr lang="zh-CN" altLang="en-US" dirty="0">
              <a:latin typeface="Comic Sans MS" pitchFamily="66" charset="0"/>
            </a:endParaRPr>
          </a:p>
        </p:txBody>
      </p:sp>
      <p:sp>
        <p:nvSpPr>
          <p:cNvPr id="6" name="TextBox 8">
            <a:extLst>
              <a:ext uri="{FF2B5EF4-FFF2-40B4-BE49-F238E27FC236}">
                <a16:creationId xmlns:a16="http://schemas.microsoft.com/office/drawing/2014/main" id="{4C71022E-F49A-4BCC-A39D-F927DA70BB3C}"/>
              </a:ext>
            </a:extLst>
          </p:cNvPr>
          <p:cNvSpPr txBox="1">
            <a:spLocks noChangeArrowheads="1"/>
          </p:cNvSpPr>
          <p:nvPr/>
        </p:nvSpPr>
        <p:spPr bwMode="auto">
          <a:xfrm>
            <a:off x="323528" y="2665352"/>
            <a:ext cx="690513"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defTabSz="685800" eaLnBrk="0" hangingPunct="0">
              <a:spcBef>
                <a:spcPct val="0"/>
              </a:spcBef>
              <a:buClrTx/>
              <a:buSzTx/>
              <a:buFont typeface="Wingdings" panose="05000000000000000000" pitchFamily="2" charset="2"/>
              <a:buNone/>
            </a:pPr>
            <a:r>
              <a:rPr kumimoji="0" lang="zh-CN" altLang="en-US" sz="1500" b="1" dirty="0">
                <a:solidFill>
                  <a:srgbClr val="FF0000"/>
                </a:solidFill>
                <a:latin typeface="微软雅黑" pitchFamily="34" charset="-122"/>
                <a:ea typeface="微软雅黑" pitchFamily="34" charset="-122"/>
              </a:rPr>
              <a:t>等价</a:t>
            </a:r>
          </a:p>
        </p:txBody>
      </p:sp>
      <p:cxnSp>
        <p:nvCxnSpPr>
          <p:cNvPr id="7" name="直接箭头连接符 4">
            <a:extLst>
              <a:ext uri="{FF2B5EF4-FFF2-40B4-BE49-F238E27FC236}">
                <a16:creationId xmlns:a16="http://schemas.microsoft.com/office/drawing/2014/main" id="{8869AAD7-8054-4363-A143-B0F571C108CE}"/>
              </a:ext>
            </a:extLst>
          </p:cNvPr>
          <p:cNvCxnSpPr>
            <a:cxnSpLocks noChangeShapeType="1"/>
          </p:cNvCxnSpPr>
          <p:nvPr/>
        </p:nvCxnSpPr>
        <p:spPr bwMode="auto">
          <a:xfrm flipH="1">
            <a:off x="885145" y="2261393"/>
            <a:ext cx="421481" cy="490538"/>
          </a:xfrm>
          <a:prstGeom prst="straightConnector1">
            <a:avLst/>
          </a:prstGeom>
          <a:noFill/>
          <a:ln w="9525" algn="ctr">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 name="直接箭头连接符 7">
            <a:extLst>
              <a:ext uri="{FF2B5EF4-FFF2-40B4-BE49-F238E27FC236}">
                <a16:creationId xmlns:a16="http://schemas.microsoft.com/office/drawing/2014/main" id="{E82D427F-D1CA-4082-9781-2794BCD8FDB4}"/>
              </a:ext>
            </a:extLst>
          </p:cNvPr>
          <p:cNvCxnSpPr>
            <a:cxnSpLocks noChangeShapeType="1"/>
          </p:cNvCxnSpPr>
          <p:nvPr/>
        </p:nvCxnSpPr>
        <p:spPr bwMode="auto">
          <a:xfrm flipH="1" flipV="1">
            <a:off x="876809" y="2916237"/>
            <a:ext cx="429816" cy="810816"/>
          </a:xfrm>
          <a:prstGeom prst="straightConnector1">
            <a:avLst/>
          </a:prstGeom>
          <a:noFill/>
          <a:ln w="9525" algn="ctr">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3" name="文本框 2">
            <a:extLst>
              <a:ext uri="{FF2B5EF4-FFF2-40B4-BE49-F238E27FC236}">
                <a16:creationId xmlns:a16="http://schemas.microsoft.com/office/drawing/2014/main" id="{02933CC7-9870-49BB-90E8-53476A7E8A53}"/>
              </a:ext>
            </a:extLst>
          </p:cNvPr>
          <p:cNvSpPr txBox="1"/>
          <p:nvPr/>
        </p:nvSpPr>
        <p:spPr>
          <a:xfrm>
            <a:off x="179512" y="752120"/>
            <a:ext cx="4943475" cy="369332"/>
          </a:xfrm>
          <a:prstGeom prst="rect">
            <a:avLst/>
          </a:prstGeom>
          <a:noFill/>
        </p:spPr>
        <p:txBody>
          <a:bodyPr wrap="square" rtlCol="0">
            <a:spAutoFit/>
          </a:bodyPr>
          <a:lstStyle/>
          <a:p>
            <a:r>
              <a:rPr lang="zh-CN" altLang="en-US" sz="1800" b="1" dirty="0">
                <a:latin typeface="微软雅黑" panose="020B0503020204020204" pitchFamily="34" charset="-122"/>
                <a:ea typeface="微软雅黑" panose="020B0503020204020204" pitchFamily="34" charset="-122"/>
              </a:rPr>
              <a:t>找出所有在</a:t>
            </a:r>
            <a:r>
              <a:rPr lang="en-US" altLang="zh-CN" sz="1800" b="1" dirty="0">
                <a:latin typeface="微软雅黑" panose="020B0503020204020204" pitchFamily="34" charset="-122"/>
                <a:ea typeface="微软雅黑" panose="020B0503020204020204" pitchFamily="34" charset="-122"/>
              </a:rPr>
              <a:t>2017</a:t>
            </a:r>
            <a:r>
              <a:rPr lang="zh-CN" altLang="en-US" sz="1800" b="1" dirty="0">
                <a:latin typeface="微软雅黑" panose="020B0503020204020204" pitchFamily="34" charset="-122"/>
                <a:ea typeface="微软雅黑" panose="020B0503020204020204" pitchFamily="34" charset="-122"/>
              </a:rPr>
              <a:t>年最多开设一次的课程</a:t>
            </a:r>
          </a:p>
        </p:txBody>
      </p:sp>
      <p:pic>
        <p:nvPicPr>
          <p:cNvPr id="11" name="图片 10">
            <a:extLst>
              <a:ext uri="{FF2B5EF4-FFF2-40B4-BE49-F238E27FC236}">
                <a16:creationId xmlns:a16="http://schemas.microsoft.com/office/drawing/2014/main" id="{7C2F77AB-3781-A0A0-F954-7E9EB091C9B2}"/>
              </a:ext>
            </a:extLst>
          </p:cNvPr>
          <p:cNvPicPr>
            <a:picLocks noChangeAspect="1"/>
          </p:cNvPicPr>
          <p:nvPr/>
        </p:nvPicPr>
        <p:blipFill>
          <a:blip r:embed="rId3"/>
          <a:stretch>
            <a:fillRect/>
          </a:stretch>
        </p:blipFill>
        <p:spPr>
          <a:xfrm>
            <a:off x="1331640" y="1202607"/>
            <a:ext cx="5146548" cy="1872392"/>
          </a:xfrm>
          <a:prstGeom prst="rect">
            <a:avLst/>
          </a:prstGeom>
          <a:ln>
            <a:solidFill>
              <a:srgbClr val="00B0F0"/>
            </a:solidFill>
          </a:ln>
        </p:spPr>
      </p:pic>
      <p:pic>
        <p:nvPicPr>
          <p:cNvPr id="14" name="图片 13">
            <a:extLst>
              <a:ext uri="{FF2B5EF4-FFF2-40B4-BE49-F238E27FC236}">
                <a16:creationId xmlns:a16="http://schemas.microsoft.com/office/drawing/2014/main" id="{1BA63977-7124-C7DE-4412-165F4BE5F5D2}"/>
              </a:ext>
            </a:extLst>
          </p:cNvPr>
          <p:cNvPicPr>
            <a:picLocks noChangeAspect="1"/>
          </p:cNvPicPr>
          <p:nvPr/>
        </p:nvPicPr>
        <p:blipFill>
          <a:blip r:embed="rId4"/>
          <a:stretch>
            <a:fillRect/>
          </a:stretch>
        </p:blipFill>
        <p:spPr>
          <a:xfrm>
            <a:off x="1331641" y="3219822"/>
            <a:ext cx="5146548" cy="1877496"/>
          </a:xfrm>
          <a:prstGeom prst="rect">
            <a:avLst/>
          </a:prstGeom>
          <a:ln>
            <a:solidFill>
              <a:srgbClr val="339933"/>
            </a:solidFill>
          </a:ln>
        </p:spPr>
      </p:pic>
      <p:sp>
        <p:nvSpPr>
          <p:cNvPr id="5" name="文本框 4">
            <a:extLst>
              <a:ext uri="{FF2B5EF4-FFF2-40B4-BE49-F238E27FC236}">
                <a16:creationId xmlns:a16="http://schemas.microsoft.com/office/drawing/2014/main" id="{E0BED30D-36F7-AD60-451E-210E1DB93E58}"/>
              </a:ext>
            </a:extLst>
          </p:cNvPr>
          <p:cNvSpPr txBox="1"/>
          <p:nvPr/>
        </p:nvSpPr>
        <p:spPr>
          <a:xfrm>
            <a:off x="6660232" y="1189077"/>
            <a:ext cx="2411760" cy="1600438"/>
          </a:xfrm>
          <a:prstGeom prst="rect">
            <a:avLst/>
          </a:prstGeom>
          <a:noFill/>
        </p:spPr>
        <p:txBody>
          <a:bodyPr wrap="square">
            <a:spAutoFit/>
          </a:bodyPr>
          <a:lstStyle/>
          <a:p>
            <a:r>
              <a:rPr lang="en-US" altLang="zh-CN" b="1" dirty="0">
                <a:solidFill>
                  <a:srgbClr val="FF0000"/>
                </a:solidFill>
              </a:rPr>
              <a:t>Note</a:t>
            </a:r>
            <a:r>
              <a:rPr lang="zh-CN" altLang="en-US" b="1" dirty="0">
                <a:solidFill>
                  <a:srgbClr val="FF0000"/>
                </a:solidFill>
              </a:rPr>
              <a:t>：</a:t>
            </a:r>
            <a:r>
              <a:rPr lang="en-US" altLang="zh-CN" dirty="0"/>
              <a:t>if a course is not offered in 2017, the subquery would return an </a:t>
            </a:r>
            <a:r>
              <a:rPr lang="en-US" altLang="zh-CN" dirty="0">
                <a:solidFill>
                  <a:srgbClr val="3333FF"/>
                </a:solidFill>
              </a:rPr>
              <a:t>empty</a:t>
            </a:r>
            <a:r>
              <a:rPr lang="en-US" altLang="zh-CN" dirty="0"/>
              <a:t> result, and the </a:t>
            </a:r>
            <a:r>
              <a:rPr lang="en-US" altLang="zh-CN" b="1" dirty="0">
                <a:solidFill>
                  <a:srgbClr val="FF0000"/>
                </a:solidFill>
              </a:rPr>
              <a:t>unique</a:t>
            </a:r>
            <a:r>
              <a:rPr lang="en-US" altLang="zh-CN" b="1" dirty="0"/>
              <a:t> </a:t>
            </a:r>
            <a:r>
              <a:rPr lang="en-US" altLang="zh-CN" dirty="0"/>
              <a:t>predicate would evaluate to </a:t>
            </a:r>
            <a:r>
              <a:rPr lang="en-US" altLang="zh-CN" dirty="0">
                <a:solidFill>
                  <a:srgbClr val="3333FF"/>
                </a:solidFill>
              </a:rPr>
              <a:t>true</a:t>
            </a:r>
            <a:r>
              <a:rPr lang="en-US" altLang="zh-CN" dirty="0"/>
              <a:t> on the </a:t>
            </a:r>
            <a:r>
              <a:rPr lang="en-US" altLang="zh-CN" dirty="0">
                <a:solidFill>
                  <a:srgbClr val="3333FF"/>
                </a:solidFill>
              </a:rPr>
              <a:t>empty</a:t>
            </a:r>
            <a:r>
              <a:rPr lang="en-US" altLang="zh-CN" dirty="0"/>
              <a:t> set. </a:t>
            </a:r>
            <a:endParaRPr lang="zh-CN" altLang="en-US" dirty="0"/>
          </a:p>
        </p:txBody>
      </p:sp>
    </p:spTree>
    <p:extLst>
      <p:ext uri="{BB962C8B-B14F-4D97-AF65-F5344CB8AC3E}">
        <p14:creationId xmlns:p14="http://schemas.microsoft.com/office/powerpoint/2010/main" val="1041010210"/>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72377C-2ED0-4B02-9643-74670ECD2BFE}"/>
              </a:ext>
            </a:extLst>
          </p:cNvPr>
          <p:cNvSpPr>
            <a:spLocks noGrp="1"/>
          </p:cNvSpPr>
          <p:nvPr>
            <p:ph type="title"/>
          </p:nvPr>
        </p:nvSpPr>
        <p:spPr/>
        <p:txBody>
          <a:bodyPr/>
          <a:lstStyle/>
          <a:p>
            <a:pPr algn="ctr"/>
            <a:r>
              <a:rPr lang="en-US" altLang="zh-CN" dirty="0">
                <a:latin typeface="Comic Sans MS" pitchFamily="66" charset="0"/>
              </a:rPr>
              <a:t>Examples</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2B33B066-4995-4D02-A510-FB0D2BC4298D}"/>
              </a:ext>
            </a:extLst>
          </p:cNvPr>
          <p:cNvSpPr>
            <a:spLocks noGrp="1"/>
          </p:cNvSpPr>
          <p:nvPr>
            <p:ph idx="1"/>
          </p:nvPr>
        </p:nvSpPr>
        <p:spPr>
          <a:xfrm>
            <a:off x="179512" y="638888"/>
            <a:ext cx="8568952" cy="3012982"/>
          </a:xfrm>
        </p:spPr>
        <p:txBody>
          <a:bodyPr/>
          <a:lstStyle/>
          <a:p>
            <a:r>
              <a:rPr lang="en-US" altLang="zh-CN" sz="2000" dirty="0">
                <a:latin typeface="Comic Sans MS" pitchFamily="66" charset="0"/>
              </a:rPr>
              <a:t>Find all customers who have at least two accounts at the </a:t>
            </a:r>
            <a:r>
              <a:rPr lang="en-US" altLang="zh-CN" sz="2000" dirty="0" err="1">
                <a:latin typeface="Comic Sans MS" pitchFamily="66" charset="0"/>
              </a:rPr>
              <a:t>Perryridge</a:t>
            </a:r>
            <a:r>
              <a:rPr lang="en-US" altLang="zh-CN" sz="2000" dirty="0">
                <a:latin typeface="Comic Sans MS" pitchFamily="66" charset="0"/>
              </a:rPr>
              <a:t> branch. </a:t>
            </a:r>
          </a:p>
          <a:p>
            <a:pPr marL="0" indent="0">
              <a:spcBef>
                <a:spcPts val="0"/>
              </a:spcBef>
              <a:buNone/>
            </a:pPr>
            <a:r>
              <a:rPr lang="en-US" altLang="zh-CN" sz="2000" dirty="0">
                <a:latin typeface="Comic Sans MS" pitchFamily="66" charset="0"/>
              </a:rPr>
              <a:t>	</a:t>
            </a:r>
            <a:r>
              <a:rPr lang="en-US" altLang="zh-CN" sz="1800" b="1" i="1" dirty="0">
                <a:latin typeface="Comic Sans MS" pitchFamily="66" charset="0"/>
                <a:cs typeface="Times New Roman" panose="02020603050405020304" pitchFamily="18" charset="0"/>
              </a:rPr>
              <a:t>select</a:t>
            </a:r>
            <a:r>
              <a:rPr lang="en-US" altLang="zh-CN" sz="1800" i="1" dirty="0">
                <a:latin typeface="Comic Sans MS" pitchFamily="66" charset="0"/>
                <a:cs typeface="Times New Roman" panose="02020603050405020304" pitchFamily="18" charset="0"/>
              </a:rPr>
              <a:t> </a:t>
            </a:r>
            <a:r>
              <a:rPr lang="en-US" altLang="zh-CN" sz="1800" b="1" i="1" dirty="0">
                <a:latin typeface="Comic Sans MS" pitchFamily="66" charset="0"/>
                <a:cs typeface="Times New Roman" panose="02020603050405020304" pitchFamily="18" charset="0"/>
              </a:rPr>
              <a:t>distinct</a:t>
            </a:r>
            <a:r>
              <a:rPr lang="en-US" altLang="zh-CN" sz="1800" i="1" dirty="0">
                <a:latin typeface="Comic Sans MS" pitchFamily="66" charset="0"/>
                <a:cs typeface="Times New Roman" panose="02020603050405020304" pitchFamily="18" charset="0"/>
              </a:rPr>
              <a:t> </a:t>
            </a:r>
            <a:r>
              <a:rPr lang="en-US" altLang="zh-CN" sz="1800" i="1" dirty="0" err="1">
                <a:latin typeface="Comic Sans MS" pitchFamily="66" charset="0"/>
                <a:cs typeface="Times New Roman" panose="02020603050405020304" pitchFamily="18" charset="0"/>
              </a:rPr>
              <a:t>T.customer_name</a:t>
            </a:r>
            <a:endParaRPr lang="en-US" altLang="zh-CN" sz="1800" i="1" dirty="0">
              <a:latin typeface="Comic Sans MS" pitchFamily="66" charset="0"/>
              <a:cs typeface="Times New Roman" panose="02020603050405020304" pitchFamily="18" charset="0"/>
            </a:endParaRPr>
          </a:p>
          <a:p>
            <a:pPr marL="0" indent="0">
              <a:spcBef>
                <a:spcPts val="0"/>
              </a:spcBef>
              <a:buNone/>
            </a:pPr>
            <a:r>
              <a:rPr lang="en-US" altLang="zh-CN" sz="1800" i="1" dirty="0">
                <a:latin typeface="Comic Sans MS" pitchFamily="66" charset="0"/>
                <a:cs typeface="Times New Roman" panose="02020603050405020304" pitchFamily="18" charset="0"/>
              </a:rPr>
              <a:t>	</a:t>
            </a:r>
            <a:r>
              <a:rPr lang="en-US" altLang="zh-CN" sz="1800" b="1" i="1" dirty="0">
                <a:latin typeface="Comic Sans MS" pitchFamily="66" charset="0"/>
                <a:cs typeface="Times New Roman" panose="02020603050405020304" pitchFamily="18" charset="0"/>
              </a:rPr>
              <a:t>from</a:t>
            </a:r>
            <a:r>
              <a:rPr lang="en-US" altLang="zh-CN" sz="1800" i="1" dirty="0">
                <a:latin typeface="Comic Sans MS" pitchFamily="66" charset="0"/>
                <a:cs typeface="Times New Roman" panose="02020603050405020304" pitchFamily="18" charset="0"/>
              </a:rPr>
              <a:t> </a:t>
            </a:r>
            <a:r>
              <a:rPr lang="en-US" altLang="zh-CN" sz="1800" i="1" dirty="0">
                <a:solidFill>
                  <a:srgbClr val="3333FF"/>
                </a:solidFill>
                <a:latin typeface="Comic Sans MS" pitchFamily="66" charset="0"/>
                <a:cs typeface="Times New Roman" panose="02020603050405020304" pitchFamily="18" charset="0"/>
              </a:rPr>
              <a:t>depositor T</a:t>
            </a:r>
          </a:p>
          <a:p>
            <a:pPr marL="0" indent="0">
              <a:spcBef>
                <a:spcPts val="0"/>
              </a:spcBef>
              <a:buNone/>
            </a:pPr>
            <a:r>
              <a:rPr lang="en-US" altLang="zh-CN" sz="1800" i="1" dirty="0">
                <a:latin typeface="Comic Sans MS" pitchFamily="66" charset="0"/>
                <a:cs typeface="Times New Roman" panose="02020603050405020304" pitchFamily="18" charset="0"/>
              </a:rPr>
              <a:t>	</a:t>
            </a:r>
            <a:r>
              <a:rPr lang="en-US" altLang="zh-CN" sz="1800" b="1" i="1" dirty="0">
                <a:latin typeface="Comic Sans MS" pitchFamily="66" charset="0"/>
                <a:cs typeface="Times New Roman" panose="02020603050405020304" pitchFamily="18" charset="0"/>
              </a:rPr>
              <a:t>where</a:t>
            </a:r>
            <a:r>
              <a:rPr lang="en-US" altLang="zh-CN" sz="1800" i="1" dirty="0">
                <a:latin typeface="Comic Sans MS" pitchFamily="66" charset="0"/>
                <a:cs typeface="Times New Roman" panose="02020603050405020304" pitchFamily="18" charset="0"/>
              </a:rPr>
              <a:t> </a:t>
            </a:r>
            <a:r>
              <a:rPr lang="en-US" altLang="zh-CN" sz="1800" b="1" i="1" dirty="0">
                <a:solidFill>
                  <a:srgbClr val="FF0000"/>
                </a:solidFill>
                <a:latin typeface="Comic Sans MS" pitchFamily="66" charset="0"/>
                <a:cs typeface="Times New Roman" panose="02020603050405020304" pitchFamily="18" charset="0"/>
              </a:rPr>
              <a:t>not</a:t>
            </a:r>
            <a:r>
              <a:rPr lang="en-US" altLang="zh-CN" sz="1800" i="1" dirty="0">
                <a:solidFill>
                  <a:srgbClr val="FF0000"/>
                </a:solidFill>
                <a:latin typeface="Comic Sans MS" pitchFamily="66" charset="0"/>
                <a:cs typeface="Times New Roman" panose="02020603050405020304" pitchFamily="18" charset="0"/>
              </a:rPr>
              <a:t> </a:t>
            </a:r>
            <a:r>
              <a:rPr lang="en-US" altLang="zh-CN" sz="1800" b="1" i="1" dirty="0">
                <a:solidFill>
                  <a:srgbClr val="FF0000"/>
                </a:solidFill>
                <a:latin typeface="Comic Sans MS" pitchFamily="66" charset="0"/>
                <a:cs typeface="Times New Roman" panose="02020603050405020304" pitchFamily="18" charset="0"/>
              </a:rPr>
              <a:t>unique</a:t>
            </a:r>
            <a:r>
              <a:rPr lang="en-US" altLang="zh-CN" sz="1800" i="1" dirty="0">
                <a:latin typeface="Comic Sans MS" pitchFamily="66" charset="0"/>
                <a:cs typeface="Times New Roman" panose="02020603050405020304" pitchFamily="18" charset="0"/>
              </a:rPr>
              <a:t>(</a:t>
            </a:r>
          </a:p>
          <a:p>
            <a:pPr marL="0" indent="0">
              <a:spcBef>
                <a:spcPts val="0"/>
              </a:spcBef>
              <a:buNone/>
            </a:pPr>
            <a:r>
              <a:rPr lang="en-US" altLang="zh-CN" sz="1800" i="1" dirty="0">
                <a:latin typeface="Comic Sans MS" pitchFamily="66" charset="0"/>
                <a:cs typeface="Times New Roman" panose="02020603050405020304" pitchFamily="18" charset="0"/>
              </a:rPr>
              <a:t>		</a:t>
            </a:r>
            <a:r>
              <a:rPr lang="en-US" altLang="zh-CN" sz="1800" b="1" i="1" dirty="0">
                <a:latin typeface="Comic Sans MS" pitchFamily="66" charset="0"/>
                <a:cs typeface="Times New Roman" panose="02020603050405020304" pitchFamily="18" charset="0"/>
              </a:rPr>
              <a:t>select</a:t>
            </a:r>
            <a:r>
              <a:rPr lang="en-US" altLang="zh-CN" sz="1800" i="1" dirty="0">
                <a:latin typeface="Comic Sans MS" pitchFamily="66" charset="0"/>
                <a:cs typeface="Times New Roman" panose="02020603050405020304" pitchFamily="18" charset="0"/>
              </a:rPr>
              <a:t> </a:t>
            </a:r>
            <a:r>
              <a:rPr lang="en-US" altLang="zh-CN" sz="1800" i="1" dirty="0" err="1">
                <a:latin typeface="Comic Sans MS" pitchFamily="66" charset="0"/>
                <a:cs typeface="Times New Roman" panose="02020603050405020304" pitchFamily="18" charset="0"/>
              </a:rPr>
              <a:t>R.customer_name</a:t>
            </a:r>
            <a:endParaRPr lang="en-US" altLang="zh-CN" sz="1800" i="1" dirty="0">
              <a:latin typeface="Comic Sans MS" pitchFamily="66" charset="0"/>
              <a:cs typeface="Times New Roman" panose="02020603050405020304" pitchFamily="18" charset="0"/>
            </a:endParaRPr>
          </a:p>
          <a:p>
            <a:pPr marL="0" indent="0">
              <a:spcBef>
                <a:spcPts val="0"/>
              </a:spcBef>
              <a:buNone/>
            </a:pPr>
            <a:r>
              <a:rPr lang="en-US" altLang="zh-CN" sz="1800" i="1" dirty="0">
                <a:latin typeface="Comic Sans MS" pitchFamily="66" charset="0"/>
                <a:cs typeface="Times New Roman" panose="02020603050405020304" pitchFamily="18" charset="0"/>
              </a:rPr>
              <a:t>		</a:t>
            </a:r>
            <a:r>
              <a:rPr lang="en-US" altLang="zh-CN" sz="1800" b="1" i="1" dirty="0">
                <a:latin typeface="Comic Sans MS" pitchFamily="66" charset="0"/>
                <a:cs typeface="Times New Roman" panose="02020603050405020304" pitchFamily="18" charset="0"/>
              </a:rPr>
              <a:t>from</a:t>
            </a:r>
            <a:r>
              <a:rPr lang="en-US" altLang="zh-CN" sz="1800" i="1" dirty="0">
                <a:latin typeface="Comic Sans MS" pitchFamily="66" charset="0"/>
                <a:cs typeface="Times New Roman" panose="02020603050405020304" pitchFamily="18" charset="0"/>
              </a:rPr>
              <a:t> account, </a:t>
            </a:r>
            <a:r>
              <a:rPr lang="en-US" altLang="zh-CN" sz="1800" i="1" dirty="0">
                <a:solidFill>
                  <a:srgbClr val="3333FF"/>
                </a:solidFill>
                <a:latin typeface="Comic Sans MS" pitchFamily="66" charset="0"/>
                <a:cs typeface="Times New Roman" panose="02020603050405020304" pitchFamily="18" charset="0"/>
              </a:rPr>
              <a:t>depositor </a:t>
            </a:r>
            <a:r>
              <a:rPr lang="en-US" altLang="zh-CN" sz="1800" b="1" i="1" dirty="0">
                <a:solidFill>
                  <a:srgbClr val="3333FF"/>
                </a:solidFill>
                <a:latin typeface="Comic Sans MS" pitchFamily="66" charset="0"/>
                <a:cs typeface="Times New Roman" panose="02020603050405020304" pitchFamily="18" charset="0"/>
              </a:rPr>
              <a:t>as</a:t>
            </a:r>
            <a:r>
              <a:rPr lang="en-US" altLang="zh-CN" sz="1800" i="1" dirty="0">
                <a:solidFill>
                  <a:srgbClr val="3333FF"/>
                </a:solidFill>
                <a:latin typeface="Comic Sans MS" pitchFamily="66" charset="0"/>
                <a:cs typeface="Times New Roman" panose="02020603050405020304" pitchFamily="18" charset="0"/>
              </a:rPr>
              <a:t> R</a:t>
            </a:r>
          </a:p>
          <a:p>
            <a:pPr marL="0" indent="0">
              <a:spcBef>
                <a:spcPts val="0"/>
              </a:spcBef>
              <a:buNone/>
            </a:pPr>
            <a:r>
              <a:rPr lang="en-US" altLang="zh-CN" sz="1800" i="1" dirty="0">
                <a:latin typeface="Comic Sans MS" pitchFamily="66" charset="0"/>
                <a:cs typeface="Times New Roman" panose="02020603050405020304" pitchFamily="18" charset="0"/>
              </a:rPr>
              <a:t>		</a:t>
            </a:r>
            <a:r>
              <a:rPr lang="en-US" altLang="zh-CN" sz="1800" b="1" i="1" dirty="0">
                <a:latin typeface="Comic Sans MS" pitchFamily="66" charset="0"/>
                <a:cs typeface="Times New Roman" panose="02020603050405020304" pitchFamily="18" charset="0"/>
              </a:rPr>
              <a:t>where</a:t>
            </a:r>
            <a:r>
              <a:rPr lang="en-US" altLang="zh-CN" sz="1800" i="1" dirty="0">
                <a:latin typeface="Comic Sans MS" pitchFamily="66" charset="0"/>
                <a:cs typeface="Times New Roman" panose="02020603050405020304" pitchFamily="18" charset="0"/>
              </a:rPr>
              <a:t> </a:t>
            </a:r>
            <a:r>
              <a:rPr lang="en-US" altLang="zh-CN" sz="1800" i="1" dirty="0" err="1">
                <a:solidFill>
                  <a:srgbClr val="3333FF"/>
                </a:solidFill>
                <a:latin typeface="Comic Sans MS" pitchFamily="66" charset="0"/>
                <a:cs typeface="Times New Roman" panose="02020603050405020304" pitchFamily="18" charset="0"/>
              </a:rPr>
              <a:t>T.customer</a:t>
            </a:r>
            <a:r>
              <a:rPr lang="en-US" altLang="zh-CN" sz="1800" i="1" dirty="0">
                <a:solidFill>
                  <a:srgbClr val="3333FF"/>
                </a:solidFill>
                <a:latin typeface="Comic Sans MS" pitchFamily="66" charset="0"/>
                <a:cs typeface="Times New Roman" panose="02020603050405020304" pitchFamily="18" charset="0"/>
              </a:rPr>
              <a:t>-name = </a:t>
            </a:r>
            <a:r>
              <a:rPr lang="en-US" altLang="zh-CN" sz="1800" i="1" dirty="0" err="1">
                <a:solidFill>
                  <a:srgbClr val="3333FF"/>
                </a:solidFill>
                <a:latin typeface="Comic Sans MS" pitchFamily="66" charset="0"/>
                <a:cs typeface="Times New Roman" panose="02020603050405020304" pitchFamily="18" charset="0"/>
              </a:rPr>
              <a:t>R.customer_name</a:t>
            </a:r>
            <a:r>
              <a:rPr lang="en-US" altLang="zh-CN" sz="1800" i="1" dirty="0">
                <a:solidFill>
                  <a:srgbClr val="3333FF"/>
                </a:solidFill>
                <a:latin typeface="Comic Sans MS" pitchFamily="66" charset="0"/>
                <a:cs typeface="Times New Roman" panose="02020603050405020304" pitchFamily="18" charset="0"/>
              </a:rPr>
              <a:t> </a:t>
            </a:r>
            <a:r>
              <a:rPr lang="en-US" altLang="zh-CN" sz="1800" b="1" i="1" dirty="0">
                <a:latin typeface="Comic Sans MS" pitchFamily="66" charset="0"/>
                <a:cs typeface="Times New Roman" panose="02020603050405020304" pitchFamily="18" charset="0"/>
              </a:rPr>
              <a:t>and</a:t>
            </a:r>
            <a:br>
              <a:rPr lang="en-US" altLang="zh-CN" sz="1800" i="1" dirty="0">
                <a:latin typeface="Comic Sans MS" pitchFamily="66" charset="0"/>
                <a:cs typeface="Times New Roman" panose="02020603050405020304" pitchFamily="18" charset="0"/>
              </a:rPr>
            </a:br>
            <a:r>
              <a:rPr lang="en-US" altLang="zh-CN" sz="1800" i="1" dirty="0">
                <a:latin typeface="Comic Sans MS" pitchFamily="66" charset="0"/>
                <a:cs typeface="Times New Roman" panose="02020603050405020304" pitchFamily="18" charset="0"/>
              </a:rPr>
              <a:t>	  	          </a:t>
            </a:r>
            <a:r>
              <a:rPr lang="en-US" altLang="zh-CN" sz="1800" i="1" dirty="0" err="1">
                <a:latin typeface="Comic Sans MS" pitchFamily="66" charset="0"/>
                <a:cs typeface="Times New Roman" panose="02020603050405020304" pitchFamily="18" charset="0"/>
              </a:rPr>
              <a:t>R.account</a:t>
            </a:r>
            <a:r>
              <a:rPr lang="en-US" altLang="zh-CN" sz="1800" i="1" dirty="0">
                <a:latin typeface="Comic Sans MS" pitchFamily="66" charset="0"/>
                <a:cs typeface="Times New Roman" panose="02020603050405020304" pitchFamily="18" charset="0"/>
              </a:rPr>
              <a:t>-number = </a:t>
            </a:r>
            <a:r>
              <a:rPr lang="en-US" altLang="zh-CN" sz="1800" i="1" dirty="0" err="1">
                <a:latin typeface="Comic Sans MS" pitchFamily="66" charset="0"/>
                <a:cs typeface="Times New Roman" panose="02020603050405020304" pitchFamily="18" charset="0"/>
              </a:rPr>
              <a:t>account.account_number</a:t>
            </a:r>
            <a:r>
              <a:rPr lang="en-US" altLang="zh-CN" sz="1800" i="1" dirty="0">
                <a:latin typeface="Comic Sans MS" pitchFamily="66" charset="0"/>
                <a:cs typeface="Times New Roman" panose="02020603050405020304" pitchFamily="18" charset="0"/>
              </a:rPr>
              <a:t> </a:t>
            </a:r>
            <a:r>
              <a:rPr lang="en-US" altLang="zh-CN" sz="1800" b="1" i="1" dirty="0">
                <a:latin typeface="Comic Sans MS" pitchFamily="66" charset="0"/>
                <a:cs typeface="Times New Roman" panose="02020603050405020304" pitchFamily="18" charset="0"/>
              </a:rPr>
              <a:t>and</a:t>
            </a:r>
            <a:br>
              <a:rPr lang="en-US" altLang="zh-CN" sz="1800" i="1" dirty="0">
                <a:latin typeface="Comic Sans MS" pitchFamily="66" charset="0"/>
                <a:cs typeface="Times New Roman" panose="02020603050405020304" pitchFamily="18" charset="0"/>
              </a:rPr>
            </a:br>
            <a:r>
              <a:rPr lang="en-US" altLang="zh-CN" sz="1800" i="1" dirty="0">
                <a:latin typeface="Comic Sans MS" pitchFamily="66" charset="0"/>
                <a:cs typeface="Times New Roman" panose="02020603050405020304" pitchFamily="18" charset="0"/>
              </a:rPr>
              <a:t>	</a:t>
            </a:r>
            <a:r>
              <a:rPr lang="en-US" altLang="zh-CN" sz="1800" i="1">
                <a:latin typeface="Comic Sans MS" pitchFamily="66" charset="0"/>
                <a:cs typeface="Times New Roman" panose="02020603050405020304" pitchFamily="18" charset="0"/>
              </a:rPr>
              <a:t>                        account.branch_name </a:t>
            </a:r>
            <a:r>
              <a:rPr lang="en-US" altLang="zh-CN" sz="1800" i="1" dirty="0">
                <a:latin typeface="Comic Sans MS" pitchFamily="66" charset="0"/>
                <a:cs typeface="Times New Roman" panose="02020603050405020304" pitchFamily="18" charset="0"/>
              </a:rPr>
              <a:t>= ‘</a:t>
            </a:r>
            <a:r>
              <a:rPr lang="en-US" altLang="zh-CN" sz="1800" i="1" err="1">
                <a:latin typeface="Comic Sans MS" pitchFamily="66" charset="0"/>
                <a:cs typeface="Times New Roman" panose="02020603050405020304" pitchFamily="18" charset="0"/>
              </a:rPr>
              <a:t>Perryridge</a:t>
            </a:r>
            <a:r>
              <a:rPr lang="en-US" altLang="zh-CN" sz="1800" i="1">
                <a:latin typeface="Comic Sans MS" pitchFamily="66" charset="0"/>
                <a:cs typeface="Times New Roman" panose="02020603050405020304" pitchFamily="18" charset="0"/>
              </a:rPr>
              <a:t>’)</a:t>
            </a:r>
            <a:endParaRPr lang="en-US" altLang="zh-CN" sz="1800" i="1" dirty="0">
              <a:latin typeface="Comic Sans MS" pitchFamily="66" charset="0"/>
              <a:cs typeface="Times New Roman" panose="02020603050405020304" pitchFamily="18" charset="0"/>
            </a:endParaRPr>
          </a:p>
        </p:txBody>
      </p:sp>
      <p:sp>
        <p:nvSpPr>
          <p:cNvPr id="5" name="文本框 4">
            <a:extLst>
              <a:ext uri="{FF2B5EF4-FFF2-40B4-BE49-F238E27FC236}">
                <a16:creationId xmlns:a16="http://schemas.microsoft.com/office/drawing/2014/main" id="{BD49F3D3-A853-4AB7-A068-A0D847D06289}"/>
              </a:ext>
            </a:extLst>
          </p:cNvPr>
          <p:cNvSpPr txBox="1"/>
          <p:nvPr/>
        </p:nvSpPr>
        <p:spPr>
          <a:xfrm>
            <a:off x="6084168" y="4142638"/>
            <a:ext cx="2304256" cy="646331"/>
          </a:xfrm>
          <a:prstGeom prst="rect">
            <a:avLst/>
          </a:prstGeom>
          <a:noFill/>
        </p:spPr>
        <p:txBody>
          <a:bodyPr wrap="square" rtlCol="0">
            <a:spAutoFit/>
          </a:bodyPr>
          <a:lstStyle/>
          <a:p>
            <a:r>
              <a:rPr lang="zh-CN" altLang="en-US" sz="1800" b="1" dirty="0">
                <a:latin typeface="微软雅黑" panose="020B0503020204020204" pitchFamily="34" charset="-122"/>
                <a:ea typeface="微软雅黑" panose="020B0503020204020204" pitchFamily="34" charset="-122"/>
              </a:rPr>
              <a:t>找出所有在</a:t>
            </a:r>
            <a:r>
              <a:rPr lang="en-US" altLang="zh-CN" sz="1800" b="1" dirty="0">
                <a:latin typeface="微软雅黑" panose="020B0503020204020204" pitchFamily="34" charset="-122"/>
                <a:ea typeface="微软雅黑" panose="020B0503020204020204" pitchFamily="34" charset="-122"/>
              </a:rPr>
              <a:t>2017</a:t>
            </a:r>
            <a:r>
              <a:rPr lang="zh-CN" altLang="en-US" sz="1800" b="1" dirty="0">
                <a:latin typeface="微软雅黑" panose="020B0503020204020204" pitchFamily="34" charset="-122"/>
                <a:ea typeface="微软雅黑" panose="020B0503020204020204" pitchFamily="34" charset="-122"/>
              </a:rPr>
              <a:t>年至少开设两次的课程</a:t>
            </a:r>
          </a:p>
        </p:txBody>
      </p:sp>
      <p:pic>
        <p:nvPicPr>
          <p:cNvPr id="7" name="图片 6">
            <a:extLst>
              <a:ext uri="{FF2B5EF4-FFF2-40B4-BE49-F238E27FC236}">
                <a16:creationId xmlns:a16="http://schemas.microsoft.com/office/drawing/2014/main" id="{7782B9A5-A291-97CC-8E8F-2183A1FCBBCE}"/>
              </a:ext>
            </a:extLst>
          </p:cNvPr>
          <p:cNvPicPr>
            <a:picLocks noChangeAspect="1"/>
          </p:cNvPicPr>
          <p:nvPr/>
        </p:nvPicPr>
        <p:blipFill>
          <a:blip r:embed="rId3"/>
          <a:stretch>
            <a:fillRect/>
          </a:stretch>
        </p:blipFill>
        <p:spPr>
          <a:xfrm>
            <a:off x="971600" y="3579862"/>
            <a:ext cx="4385866" cy="1505017"/>
          </a:xfrm>
          <a:prstGeom prst="rect">
            <a:avLst/>
          </a:prstGeom>
          <a:ln>
            <a:solidFill>
              <a:srgbClr val="00B0F0"/>
            </a:solidFill>
          </a:ln>
        </p:spPr>
      </p:pic>
    </p:spTree>
    <p:extLst>
      <p:ext uri="{BB962C8B-B14F-4D97-AF65-F5344CB8AC3E}">
        <p14:creationId xmlns:p14="http://schemas.microsoft.com/office/powerpoint/2010/main" val="3076078055"/>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BBF4CA-BB3D-4DF0-9258-048FC96E996B}"/>
              </a:ext>
            </a:extLst>
          </p:cNvPr>
          <p:cNvSpPr>
            <a:spLocks noGrp="1"/>
          </p:cNvSpPr>
          <p:nvPr>
            <p:ph type="title"/>
          </p:nvPr>
        </p:nvSpPr>
        <p:spPr/>
        <p:txBody>
          <a:bodyPr/>
          <a:lstStyle/>
          <a:p>
            <a:pPr algn="ctr"/>
            <a:r>
              <a:rPr lang="en-US" altLang="zh-CN" dirty="0">
                <a:latin typeface="Comic Sans MS" pitchFamily="66" charset="0"/>
              </a:rPr>
              <a:t>Views</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7C022B5A-5A13-47C6-A3D4-F702D0D22788}"/>
              </a:ext>
            </a:extLst>
          </p:cNvPr>
          <p:cNvSpPr>
            <a:spLocks noGrp="1"/>
          </p:cNvSpPr>
          <p:nvPr>
            <p:ph idx="1"/>
          </p:nvPr>
        </p:nvSpPr>
        <p:spPr>
          <a:xfrm>
            <a:off x="179512" y="669214"/>
            <a:ext cx="8784976" cy="3918759"/>
          </a:xfrm>
        </p:spPr>
        <p:txBody>
          <a:bodyPr/>
          <a:lstStyle/>
          <a:p>
            <a:r>
              <a:rPr lang="en-US" altLang="zh-CN" sz="2000" dirty="0">
                <a:latin typeface="Comic Sans MS" pitchFamily="66" charset="0"/>
              </a:rPr>
              <a:t>In some cases, it is not desirable for all users to see the entire logical model (that is, all the actual relations stored in the database.)</a:t>
            </a:r>
          </a:p>
          <a:p>
            <a:r>
              <a:rPr lang="en-US" altLang="zh-CN" sz="2000" dirty="0">
                <a:latin typeface="Comic Sans MS" pitchFamily="66" charset="0"/>
              </a:rPr>
              <a:t>Consider a person who needs to know a customer’s name, loan number and branch name, but has no need to see the loan amount.  This person should see a relation described by 	</a:t>
            </a:r>
          </a:p>
          <a:p>
            <a:pPr marL="0" indent="0">
              <a:spcBef>
                <a:spcPts val="0"/>
              </a:spcBef>
              <a:buNone/>
            </a:pPr>
            <a:r>
              <a:rPr lang="en-US" altLang="zh-CN" sz="2000" dirty="0">
                <a:latin typeface="Comic Sans MS" pitchFamily="66" charset="0"/>
              </a:rPr>
              <a:t>	</a:t>
            </a:r>
            <a:r>
              <a:rPr lang="en-US" altLang="zh-CN" sz="2000" i="1" dirty="0">
                <a:latin typeface="Comic Sans MS" pitchFamily="66" charset="0"/>
                <a:cs typeface="Times New Roman" panose="02020603050405020304" pitchFamily="18" charset="0"/>
              </a:rPr>
              <a:t>(</a:t>
            </a:r>
            <a:r>
              <a:rPr lang="en-US" altLang="zh-CN" sz="2000" b="1" i="1" dirty="0">
                <a:solidFill>
                  <a:srgbClr val="3333FF"/>
                </a:solidFill>
                <a:latin typeface="Comic Sans MS" pitchFamily="66" charset="0"/>
                <a:cs typeface="Times New Roman" panose="02020603050405020304" pitchFamily="18" charset="0"/>
              </a:rPr>
              <a:t>select</a:t>
            </a:r>
            <a:r>
              <a:rPr lang="en-US" altLang="zh-CN" sz="2000" i="1" dirty="0">
                <a:solidFill>
                  <a:srgbClr val="3333FF"/>
                </a:solidFill>
                <a:latin typeface="Comic Sans MS" pitchFamily="66" charset="0"/>
                <a:cs typeface="Times New Roman" panose="02020603050405020304" pitchFamily="18" charset="0"/>
              </a:rPr>
              <a:t> </a:t>
            </a:r>
            <a:r>
              <a:rPr lang="en-US" altLang="zh-CN" sz="2000" i="1" dirty="0" err="1">
                <a:solidFill>
                  <a:srgbClr val="3333FF"/>
                </a:solidFill>
                <a:latin typeface="Comic Sans MS" pitchFamily="66" charset="0"/>
                <a:cs typeface="Times New Roman" panose="02020603050405020304" pitchFamily="18" charset="0"/>
              </a:rPr>
              <a:t>customer_name</a:t>
            </a:r>
            <a:r>
              <a:rPr lang="en-US" altLang="zh-CN" sz="2000" i="1" dirty="0">
                <a:solidFill>
                  <a:srgbClr val="3333FF"/>
                </a:solidFill>
                <a:latin typeface="Comic Sans MS" pitchFamily="66" charset="0"/>
                <a:cs typeface="Times New Roman" panose="02020603050405020304" pitchFamily="18" charset="0"/>
              </a:rPr>
              <a:t>, </a:t>
            </a:r>
            <a:r>
              <a:rPr lang="en-US" altLang="zh-CN" sz="2000" i="1" dirty="0" err="1">
                <a:solidFill>
                  <a:srgbClr val="3333FF"/>
                </a:solidFill>
                <a:latin typeface="Comic Sans MS" pitchFamily="66" charset="0"/>
                <a:cs typeface="Times New Roman" panose="02020603050405020304" pitchFamily="18" charset="0"/>
              </a:rPr>
              <a:t>borrower.loan_number</a:t>
            </a:r>
            <a:r>
              <a:rPr lang="en-US" altLang="zh-CN" sz="2000" i="1" dirty="0">
                <a:solidFill>
                  <a:srgbClr val="3333FF"/>
                </a:solidFill>
                <a:latin typeface="Comic Sans MS" pitchFamily="66" charset="0"/>
                <a:cs typeface="Times New Roman" panose="02020603050405020304" pitchFamily="18" charset="0"/>
              </a:rPr>
              <a:t>, </a:t>
            </a:r>
            <a:r>
              <a:rPr lang="en-US" altLang="zh-CN" sz="2000" i="1" dirty="0" err="1">
                <a:solidFill>
                  <a:srgbClr val="3333FF"/>
                </a:solidFill>
                <a:latin typeface="Comic Sans MS" pitchFamily="66" charset="0"/>
                <a:cs typeface="Times New Roman" panose="02020603050405020304" pitchFamily="18" charset="0"/>
              </a:rPr>
              <a:t>branch_name</a:t>
            </a:r>
            <a:br>
              <a:rPr lang="en-US" altLang="zh-CN" sz="2000" i="1" dirty="0">
                <a:solidFill>
                  <a:srgbClr val="3333FF"/>
                </a:solidFill>
                <a:latin typeface="Comic Sans MS" pitchFamily="66" charset="0"/>
                <a:cs typeface="Times New Roman" panose="02020603050405020304" pitchFamily="18" charset="0"/>
              </a:rPr>
            </a:b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from</a:t>
            </a:r>
            <a:r>
              <a:rPr lang="en-US" altLang="zh-CN" sz="2000" i="1" dirty="0">
                <a:solidFill>
                  <a:srgbClr val="3333FF"/>
                </a:solidFill>
                <a:latin typeface="Comic Sans MS" pitchFamily="66" charset="0"/>
                <a:cs typeface="Times New Roman" panose="02020603050405020304" pitchFamily="18" charset="0"/>
              </a:rPr>
              <a:t> borrower, loan</a:t>
            </a:r>
            <a:br>
              <a:rPr lang="en-US" altLang="zh-CN" sz="2000" i="1" dirty="0">
                <a:solidFill>
                  <a:srgbClr val="3333FF"/>
                </a:solidFill>
                <a:latin typeface="Comic Sans MS" pitchFamily="66" charset="0"/>
                <a:cs typeface="Times New Roman" panose="02020603050405020304" pitchFamily="18" charset="0"/>
              </a:rPr>
            </a:b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where</a:t>
            </a:r>
            <a:r>
              <a:rPr lang="en-US" altLang="zh-CN" sz="2000" i="1" dirty="0">
                <a:solidFill>
                  <a:srgbClr val="3333FF"/>
                </a:solidFill>
                <a:latin typeface="Comic Sans MS" pitchFamily="66" charset="0"/>
                <a:cs typeface="Times New Roman" panose="02020603050405020304" pitchFamily="18" charset="0"/>
              </a:rPr>
              <a:t> </a:t>
            </a:r>
            <a:r>
              <a:rPr lang="en-US" altLang="zh-CN" sz="2000" i="1" dirty="0" err="1">
                <a:solidFill>
                  <a:srgbClr val="3333FF"/>
                </a:solidFill>
                <a:latin typeface="Comic Sans MS" pitchFamily="66" charset="0"/>
                <a:cs typeface="Times New Roman" panose="02020603050405020304" pitchFamily="18" charset="0"/>
              </a:rPr>
              <a:t>borrower.loan_number</a:t>
            </a:r>
            <a:r>
              <a:rPr lang="en-US" altLang="zh-CN" sz="2000" i="1" dirty="0">
                <a:solidFill>
                  <a:srgbClr val="3333FF"/>
                </a:solidFill>
                <a:latin typeface="Comic Sans MS" pitchFamily="66" charset="0"/>
                <a:cs typeface="Times New Roman" panose="02020603050405020304" pitchFamily="18" charset="0"/>
              </a:rPr>
              <a:t> = </a:t>
            </a:r>
            <a:r>
              <a:rPr lang="en-US" altLang="zh-CN" sz="2000" i="1" dirty="0" err="1">
                <a:solidFill>
                  <a:srgbClr val="3333FF"/>
                </a:solidFill>
                <a:latin typeface="Comic Sans MS" pitchFamily="66" charset="0"/>
                <a:cs typeface="Times New Roman" panose="02020603050405020304" pitchFamily="18" charset="0"/>
              </a:rPr>
              <a:t>loan.loan_number</a:t>
            </a:r>
            <a:r>
              <a:rPr lang="en-US" altLang="zh-CN" sz="2000" i="1" dirty="0">
                <a:solidFill>
                  <a:srgbClr val="3333FF"/>
                </a:solidFill>
                <a:latin typeface="Comic Sans MS" pitchFamily="66" charset="0"/>
                <a:cs typeface="Times New Roman" panose="02020603050405020304" pitchFamily="18" charset="0"/>
              </a:rPr>
              <a:t> </a:t>
            </a:r>
            <a:r>
              <a:rPr lang="en-US" altLang="zh-CN" sz="2000" i="1" dirty="0">
                <a:latin typeface="Comic Sans MS" pitchFamily="66" charset="0"/>
                <a:cs typeface="Times New Roman" panose="02020603050405020304" pitchFamily="18" charset="0"/>
              </a:rPr>
              <a:t>)</a:t>
            </a:r>
          </a:p>
          <a:p>
            <a:r>
              <a:rPr lang="en-US" altLang="zh-CN" sz="2000" dirty="0">
                <a:latin typeface="Comic Sans MS" pitchFamily="66" charset="0"/>
              </a:rPr>
              <a:t>A </a:t>
            </a:r>
            <a:r>
              <a:rPr lang="en-US" altLang="zh-CN" sz="2000" b="1" dirty="0">
                <a:solidFill>
                  <a:srgbClr val="FF0000"/>
                </a:solidFill>
                <a:latin typeface="Comic Sans MS" pitchFamily="66" charset="0"/>
              </a:rPr>
              <a:t>view</a:t>
            </a:r>
            <a:r>
              <a:rPr lang="en-US" altLang="zh-CN" sz="2000" dirty="0">
                <a:latin typeface="Comic Sans MS" pitchFamily="66" charset="0"/>
              </a:rPr>
              <a:t> provides a mechanism to hide certain data from the view of certain users. Any relation that is not of the conceptual model but is made visible to a user as a “</a:t>
            </a:r>
            <a:r>
              <a:rPr lang="en-US" altLang="zh-CN" sz="2000" b="1" dirty="0">
                <a:solidFill>
                  <a:srgbClr val="FF0000"/>
                </a:solidFill>
                <a:latin typeface="Comic Sans MS" pitchFamily="66" charset="0"/>
              </a:rPr>
              <a:t>virtual relation</a:t>
            </a:r>
            <a:r>
              <a:rPr lang="en-US" altLang="zh-CN" sz="2000" dirty="0">
                <a:latin typeface="Comic Sans MS" pitchFamily="66" charset="0"/>
              </a:rPr>
              <a:t>” is called a </a:t>
            </a:r>
            <a:r>
              <a:rPr lang="en-US" altLang="zh-CN" sz="2000" dirty="0">
                <a:solidFill>
                  <a:srgbClr val="FF0000"/>
                </a:solidFill>
                <a:latin typeface="Comic Sans MS" pitchFamily="66" charset="0"/>
              </a:rPr>
              <a:t>view</a:t>
            </a:r>
            <a:r>
              <a:rPr lang="en-US" altLang="zh-CN" sz="2000" dirty="0">
                <a:latin typeface="Comic Sans MS" pitchFamily="66" charset="0"/>
              </a:rPr>
              <a:t>.</a:t>
            </a:r>
          </a:p>
          <a:p>
            <a:endParaRPr lang="zh-CN" altLang="en-US" sz="2000" dirty="0">
              <a:latin typeface="Comic Sans MS" pitchFamily="66" charset="0"/>
            </a:endParaRPr>
          </a:p>
        </p:txBody>
      </p:sp>
    </p:spTree>
    <p:extLst>
      <p:ext uri="{BB962C8B-B14F-4D97-AF65-F5344CB8AC3E}">
        <p14:creationId xmlns:p14="http://schemas.microsoft.com/office/powerpoint/2010/main" val="1266583176"/>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C02294-66EC-4656-AE9F-9E4D73C07FA6}"/>
              </a:ext>
            </a:extLst>
          </p:cNvPr>
          <p:cNvSpPr>
            <a:spLocks noGrp="1"/>
          </p:cNvSpPr>
          <p:nvPr>
            <p:ph type="title"/>
          </p:nvPr>
        </p:nvSpPr>
        <p:spPr/>
        <p:txBody>
          <a:bodyPr/>
          <a:lstStyle/>
          <a:p>
            <a:pPr algn="ctr"/>
            <a:r>
              <a:rPr lang="en-US" altLang="zh-CN" dirty="0">
                <a:latin typeface="Comic Sans MS" pitchFamily="66" charset="0"/>
              </a:rPr>
              <a:t>View Definition</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573D226E-A4B9-4CA5-9AC3-1035049A3996}"/>
              </a:ext>
            </a:extLst>
          </p:cNvPr>
          <p:cNvSpPr>
            <a:spLocks noGrp="1"/>
          </p:cNvSpPr>
          <p:nvPr>
            <p:ph idx="1"/>
          </p:nvPr>
        </p:nvSpPr>
        <p:spPr/>
        <p:txBody>
          <a:bodyPr/>
          <a:lstStyle/>
          <a:p>
            <a:r>
              <a:rPr lang="en-US" altLang="zh-CN" sz="2000" dirty="0">
                <a:latin typeface="Comic Sans MS" pitchFamily="66" charset="0"/>
              </a:rPr>
              <a:t>A view is defined using the create view statement which has the form</a:t>
            </a:r>
          </a:p>
          <a:p>
            <a:pPr marL="0" indent="0">
              <a:buNone/>
            </a:pPr>
            <a:r>
              <a:rPr lang="en-US" altLang="zh-CN" sz="2000" dirty="0">
                <a:latin typeface="Comic Sans MS" pitchFamily="66" charset="0"/>
              </a:rPr>
              <a:t>	</a:t>
            </a:r>
            <a:r>
              <a:rPr lang="en-US" altLang="zh-CN" sz="2000" b="1" i="1" dirty="0">
                <a:solidFill>
                  <a:srgbClr val="FF0000"/>
                </a:solidFill>
                <a:latin typeface="Comic Sans MS" pitchFamily="66" charset="0"/>
                <a:cs typeface="Times New Roman" panose="02020603050405020304" pitchFamily="18" charset="0"/>
              </a:rPr>
              <a:t>create view v as &lt; query expression &gt;</a:t>
            </a:r>
            <a:endParaRPr lang="en-US" altLang="zh-CN" sz="2000" b="1" dirty="0">
              <a:solidFill>
                <a:srgbClr val="FF0000"/>
              </a:solidFill>
              <a:latin typeface="Comic Sans MS" pitchFamily="66" charset="0"/>
            </a:endParaRPr>
          </a:p>
          <a:p>
            <a:pPr marL="457200" lvl="1" indent="0">
              <a:buNone/>
            </a:pPr>
            <a:r>
              <a:rPr lang="en-US" altLang="zh-CN" sz="1600" dirty="0">
                <a:latin typeface="Comic Sans MS" pitchFamily="66" charset="0"/>
              </a:rPr>
              <a:t>where &lt;query expression&gt; is any legal SQL expression. The view name is represented by </a:t>
            </a:r>
            <a:r>
              <a:rPr lang="en-US" altLang="zh-CN" sz="1600" i="1" dirty="0">
                <a:latin typeface="Comic Sans MS" pitchFamily="66" charset="0"/>
                <a:cs typeface="Times New Roman" panose="02020603050405020304" pitchFamily="18" charset="0"/>
              </a:rPr>
              <a:t>v</a:t>
            </a:r>
            <a:r>
              <a:rPr lang="en-US" altLang="zh-CN" sz="1600" dirty="0">
                <a:latin typeface="Comic Sans MS" pitchFamily="66" charset="0"/>
              </a:rPr>
              <a:t>.</a:t>
            </a:r>
          </a:p>
          <a:p>
            <a:r>
              <a:rPr lang="en-US" altLang="zh-CN" sz="2000" dirty="0">
                <a:latin typeface="Comic Sans MS" pitchFamily="66" charset="0"/>
              </a:rPr>
              <a:t>Once a view is defined, the view name can be used to refer to the virtual relation that the view generates</a:t>
            </a:r>
          </a:p>
          <a:p>
            <a:r>
              <a:rPr lang="en-US" altLang="zh-CN" sz="2000" dirty="0">
                <a:latin typeface="Comic Sans MS" pitchFamily="66" charset="0"/>
              </a:rPr>
              <a:t>When a view is created, </a:t>
            </a:r>
            <a:r>
              <a:rPr lang="en-US" altLang="zh-CN" sz="2000" dirty="0">
                <a:solidFill>
                  <a:srgbClr val="FF0000"/>
                </a:solidFill>
                <a:latin typeface="Comic Sans MS" pitchFamily="66" charset="0"/>
              </a:rPr>
              <a:t>the query expression is stored in the database</a:t>
            </a:r>
            <a:r>
              <a:rPr lang="en-US" altLang="zh-CN" sz="2000" dirty="0">
                <a:latin typeface="Comic Sans MS" pitchFamily="66" charset="0"/>
              </a:rPr>
              <a:t>; the expression is substituted into queries using the view</a:t>
            </a:r>
          </a:p>
          <a:p>
            <a:endParaRPr lang="zh-CN" altLang="en-US" sz="2000" dirty="0">
              <a:latin typeface="Comic Sans MS" pitchFamily="66" charset="0"/>
            </a:endParaRPr>
          </a:p>
        </p:txBody>
      </p:sp>
    </p:spTree>
    <p:extLst>
      <p:ext uri="{BB962C8B-B14F-4D97-AF65-F5344CB8AC3E}">
        <p14:creationId xmlns:p14="http://schemas.microsoft.com/office/powerpoint/2010/main" val="13024169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0032E3-25BE-4909-ACDF-A2EA3E3C385B}"/>
              </a:ext>
            </a:extLst>
          </p:cNvPr>
          <p:cNvSpPr>
            <a:spLocks noGrp="1"/>
          </p:cNvSpPr>
          <p:nvPr>
            <p:ph type="title"/>
          </p:nvPr>
        </p:nvSpPr>
        <p:spPr/>
        <p:txBody>
          <a:bodyPr/>
          <a:lstStyle/>
          <a:p>
            <a:pPr algn="ctr"/>
            <a:r>
              <a:rPr lang="en-US" altLang="zh-CN">
                <a:latin typeface="Comic Sans MS" pitchFamily="66" charset="0"/>
              </a:rPr>
              <a:t>Outline (Chapter 3)</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C7C174B6-1160-43B9-A78E-20AD88C3C7F2}"/>
              </a:ext>
            </a:extLst>
          </p:cNvPr>
          <p:cNvSpPr>
            <a:spLocks noGrp="1"/>
          </p:cNvSpPr>
          <p:nvPr>
            <p:ph idx="1"/>
          </p:nvPr>
        </p:nvSpPr>
        <p:spPr>
          <a:xfrm>
            <a:off x="287524" y="771550"/>
            <a:ext cx="8568952" cy="3805070"/>
          </a:xfrm>
        </p:spPr>
        <p:txBody>
          <a:bodyPr/>
          <a:lstStyle/>
          <a:p>
            <a:pPr marL="0" indent="0">
              <a:buNone/>
            </a:pPr>
            <a:r>
              <a:rPr lang="zh-CN" altLang="en-US" sz="2000" b="1" dirty="0">
                <a:solidFill>
                  <a:srgbClr val="FF0000"/>
                </a:solidFill>
                <a:latin typeface="Comic Sans MS" pitchFamily="66" charset="0"/>
                <a:ea typeface="华文中宋" pitchFamily="2" charset="-122"/>
                <a:sym typeface="Wingdings" pitchFamily="2" charset="2"/>
              </a:rPr>
              <a:t> </a:t>
            </a:r>
            <a:r>
              <a:rPr lang="en-US" altLang="zh-CN" sz="2000" b="1" dirty="0">
                <a:solidFill>
                  <a:srgbClr val="FF0000"/>
                </a:solidFill>
                <a:latin typeface="Comic Sans MS" pitchFamily="66" charset="0"/>
              </a:rPr>
              <a:t>Overview of the SQL</a:t>
            </a:r>
          </a:p>
          <a:p>
            <a:r>
              <a:rPr lang="en-US" altLang="zh-CN" sz="2000" dirty="0">
                <a:latin typeface="Comic Sans MS" pitchFamily="66" charset="0"/>
              </a:rPr>
              <a:t>SQL Data Definition</a:t>
            </a:r>
          </a:p>
          <a:p>
            <a:r>
              <a:rPr lang="en-US" altLang="zh-CN" sz="2000" dirty="0">
                <a:latin typeface="Comic Sans MS" pitchFamily="66" charset="0"/>
              </a:rPr>
              <a:t>Basic Structure of SQL Queries</a:t>
            </a:r>
          </a:p>
          <a:p>
            <a:r>
              <a:rPr lang="en-US" altLang="zh-CN" sz="2000" dirty="0">
                <a:latin typeface="Comic Sans MS" pitchFamily="66" charset="0"/>
              </a:rPr>
              <a:t>Additional Basic Operations </a:t>
            </a:r>
          </a:p>
          <a:p>
            <a:r>
              <a:rPr lang="en-US" altLang="zh-CN" sz="2000" dirty="0">
                <a:latin typeface="Comic Sans MS" pitchFamily="66" charset="0"/>
              </a:rPr>
              <a:t>Set Operations</a:t>
            </a:r>
          </a:p>
          <a:p>
            <a:r>
              <a:rPr lang="en-US" altLang="zh-CN" sz="2000" dirty="0">
                <a:latin typeface="Comic Sans MS" pitchFamily="66" charset="0"/>
              </a:rPr>
              <a:t>Null Values</a:t>
            </a:r>
          </a:p>
          <a:p>
            <a:r>
              <a:rPr lang="en-US" altLang="zh-CN" sz="2000" dirty="0">
                <a:latin typeface="Comic Sans MS" pitchFamily="66" charset="0"/>
              </a:rPr>
              <a:t>Aggregate Functions</a:t>
            </a:r>
          </a:p>
          <a:p>
            <a:r>
              <a:rPr lang="en-US" altLang="zh-CN" sz="2000" dirty="0">
                <a:latin typeface="Comic Sans MS" pitchFamily="66" charset="0"/>
              </a:rPr>
              <a:t>Nested Subqueries</a:t>
            </a:r>
          </a:p>
          <a:p>
            <a:r>
              <a:rPr lang="en-US" altLang="zh-CN" sz="2000" dirty="0">
                <a:latin typeface="Comic Sans MS" pitchFamily="66" charset="0"/>
              </a:rPr>
              <a:t>Modification of the Database</a:t>
            </a:r>
          </a:p>
          <a:p>
            <a:endParaRPr lang="zh-CN" altLang="en-US" sz="2000" b="1" dirty="0">
              <a:latin typeface="Comic Sans MS" pitchFamily="66" charset="0"/>
            </a:endParaRPr>
          </a:p>
        </p:txBody>
      </p:sp>
    </p:spTree>
    <p:extLst>
      <p:ext uri="{BB962C8B-B14F-4D97-AF65-F5344CB8AC3E}">
        <p14:creationId xmlns:p14="http://schemas.microsoft.com/office/powerpoint/2010/main" val="3116854028"/>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80A864-6D34-4EF6-B7A1-71FF29E31592}"/>
              </a:ext>
            </a:extLst>
          </p:cNvPr>
          <p:cNvSpPr>
            <a:spLocks noGrp="1"/>
          </p:cNvSpPr>
          <p:nvPr>
            <p:ph type="title"/>
          </p:nvPr>
        </p:nvSpPr>
        <p:spPr/>
        <p:txBody>
          <a:bodyPr/>
          <a:lstStyle/>
          <a:p>
            <a:pPr algn="ctr"/>
            <a:r>
              <a:rPr lang="en-US" altLang="zh-CN" dirty="0">
                <a:latin typeface="Comic Sans MS" pitchFamily="66" charset="0"/>
              </a:rPr>
              <a:t>Example</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A152F0DE-1C00-4B07-9D81-0225C1A9163E}"/>
              </a:ext>
            </a:extLst>
          </p:cNvPr>
          <p:cNvSpPr>
            <a:spLocks noGrp="1"/>
          </p:cNvSpPr>
          <p:nvPr>
            <p:ph idx="1"/>
          </p:nvPr>
        </p:nvSpPr>
        <p:spPr>
          <a:xfrm>
            <a:off x="251520" y="566880"/>
            <a:ext cx="8712968" cy="3805070"/>
          </a:xfrm>
        </p:spPr>
        <p:txBody>
          <a:bodyPr/>
          <a:lstStyle/>
          <a:p>
            <a:r>
              <a:rPr lang="en-US" altLang="zh-CN" sz="2000" dirty="0">
                <a:latin typeface="Comic Sans MS" pitchFamily="66" charset="0"/>
              </a:rPr>
              <a:t>A view consisting of branches and their customers</a:t>
            </a:r>
          </a:p>
          <a:p>
            <a:pPr marL="0" indent="0">
              <a:spcBef>
                <a:spcPts val="0"/>
              </a:spcBef>
              <a:buNone/>
            </a:pPr>
            <a:r>
              <a:rPr lang="en-US" altLang="zh-CN" sz="2000" dirty="0">
                <a:latin typeface="Comic Sans MS" pitchFamily="66" charset="0"/>
              </a:rPr>
              <a:t>	</a:t>
            </a:r>
            <a:r>
              <a:rPr lang="en-US" altLang="zh-CN" sz="2000" b="1" i="1" dirty="0">
                <a:solidFill>
                  <a:srgbClr val="FF0000"/>
                </a:solidFill>
                <a:latin typeface="Comic Sans MS" pitchFamily="66" charset="0"/>
                <a:cs typeface="Times New Roman" panose="02020603050405020304" pitchFamily="18" charset="0"/>
              </a:rPr>
              <a:t>create view</a:t>
            </a:r>
            <a:r>
              <a:rPr lang="en-US" altLang="zh-CN" sz="2000" i="1" dirty="0">
                <a:solidFill>
                  <a:srgbClr val="FF0000"/>
                </a:solidFill>
                <a:latin typeface="Comic Sans MS" pitchFamily="66" charset="0"/>
                <a:cs typeface="Times New Roman" panose="02020603050405020304" pitchFamily="18" charset="0"/>
              </a:rPr>
              <a:t> </a:t>
            </a:r>
            <a:r>
              <a:rPr lang="en-US" altLang="zh-CN" sz="2000" b="1" i="1" dirty="0" err="1">
                <a:solidFill>
                  <a:srgbClr val="3333FF"/>
                </a:solidFill>
                <a:latin typeface="Comic Sans MS" pitchFamily="66" charset="0"/>
                <a:cs typeface="Times New Roman" panose="02020603050405020304" pitchFamily="18" charset="0"/>
              </a:rPr>
              <a:t>all_customer</a:t>
            </a:r>
            <a:r>
              <a:rPr lang="en-US" altLang="zh-CN" sz="2000" b="1" i="1" dirty="0">
                <a:latin typeface="Comic Sans MS" pitchFamily="66" charset="0"/>
                <a:cs typeface="Times New Roman" panose="02020603050405020304" pitchFamily="18" charset="0"/>
              </a:rPr>
              <a:t> </a:t>
            </a:r>
            <a:r>
              <a:rPr lang="en-US" altLang="zh-CN" sz="2000" i="1" dirty="0">
                <a:solidFill>
                  <a:srgbClr val="FF0000"/>
                </a:solidFill>
                <a:latin typeface="Comic Sans MS" pitchFamily="66" charset="0"/>
                <a:cs typeface="Times New Roman" panose="02020603050405020304" pitchFamily="18" charset="0"/>
              </a:rPr>
              <a:t>as</a:t>
            </a:r>
            <a:br>
              <a:rPr lang="en-US" altLang="zh-CN" sz="2000" i="1" dirty="0">
                <a:latin typeface="Comic Sans MS" pitchFamily="66" charset="0"/>
                <a:cs typeface="Times New Roman" panose="02020603050405020304" pitchFamily="18" charset="0"/>
              </a:rPr>
            </a:br>
            <a:r>
              <a:rPr lang="en-US" altLang="zh-CN" sz="2000" i="1" dirty="0">
                <a:latin typeface="Comic Sans MS" pitchFamily="66" charset="0"/>
                <a:cs typeface="Times New Roman" panose="02020603050405020304" pitchFamily="18" charset="0"/>
              </a:rPr>
              <a:t> 	    (</a:t>
            </a:r>
            <a:r>
              <a:rPr lang="en-US" altLang="zh-CN" sz="2000" b="1" i="1" dirty="0">
                <a:latin typeface="Comic Sans MS" pitchFamily="66" charset="0"/>
                <a:cs typeface="Times New Roman" panose="02020603050405020304" pitchFamily="18" charset="0"/>
              </a:rPr>
              <a:t>select</a:t>
            </a:r>
            <a:r>
              <a:rPr lang="en-US" altLang="zh-CN" sz="2000" i="1" dirty="0">
                <a:latin typeface="Comic Sans MS" pitchFamily="66" charset="0"/>
                <a:cs typeface="Times New Roman" panose="02020603050405020304" pitchFamily="18" charset="0"/>
              </a:rPr>
              <a:t> </a:t>
            </a:r>
            <a:r>
              <a:rPr lang="en-US" altLang="zh-CN" sz="2000" i="1" dirty="0" err="1">
                <a:latin typeface="Comic Sans MS" pitchFamily="66" charset="0"/>
                <a:cs typeface="Times New Roman" panose="02020603050405020304" pitchFamily="18" charset="0"/>
              </a:rPr>
              <a:t>branch_name</a:t>
            </a:r>
            <a:r>
              <a:rPr lang="en-US" altLang="zh-CN" sz="2000" i="1" dirty="0">
                <a:latin typeface="Comic Sans MS" pitchFamily="66" charset="0"/>
                <a:cs typeface="Times New Roman" panose="02020603050405020304" pitchFamily="18" charset="0"/>
              </a:rPr>
              <a:t>, </a:t>
            </a:r>
            <a:r>
              <a:rPr lang="en-US" altLang="zh-CN" sz="2000" i="1" dirty="0" err="1">
                <a:latin typeface="Comic Sans MS" pitchFamily="66" charset="0"/>
                <a:cs typeface="Times New Roman" panose="02020603050405020304" pitchFamily="18" charset="0"/>
              </a:rPr>
              <a:t>customer_name</a:t>
            </a:r>
            <a:br>
              <a:rPr lang="en-US" altLang="zh-CN" sz="2000" i="1" dirty="0">
                <a:latin typeface="Comic Sans MS" pitchFamily="66" charset="0"/>
                <a:cs typeface="Times New Roman" panose="02020603050405020304" pitchFamily="18" charset="0"/>
              </a:rPr>
            </a:br>
            <a:r>
              <a:rPr lang="en-US" altLang="zh-CN" sz="2000" i="1" dirty="0">
                <a:latin typeface="Comic Sans MS" pitchFamily="66" charset="0"/>
                <a:cs typeface="Times New Roman" panose="02020603050405020304" pitchFamily="18" charset="0"/>
              </a:rPr>
              <a:t>   	     </a:t>
            </a:r>
            <a:r>
              <a:rPr lang="en-US" altLang="zh-CN" sz="2000" b="1" i="1" dirty="0">
                <a:latin typeface="Comic Sans MS" pitchFamily="66" charset="0"/>
                <a:cs typeface="Times New Roman" panose="02020603050405020304" pitchFamily="18" charset="0"/>
              </a:rPr>
              <a:t>from</a:t>
            </a:r>
            <a:r>
              <a:rPr lang="en-US" altLang="zh-CN" sz="2000" i="1" dirty="0">
                <a:latin typeface="Comic Sans MS" pitchFamily="66" charset="0"/>
                <a:cs typeface="Times New Roman" panose="02020603050405020304" pitchFamily="18" charset="0"/>
              </a:rPr>
              <a:t> depositor, account</a:t>
            </a:r>
            <a:br>
              <a:rPr lang="en-US" altLang="zh-CN" sz="2000" i="1" dirty="0">
                <a:latin typeface="Comic Sans MS" pitchFamily="66" charset="0"/>
                <a:cs typeface="Times New Roman" panose="02020603050405020304" pitchFamily="18" charset="0"/>
              </a:rPr>
            </a:br>
            <a:r>
              <a:rPr lang="en-US" altLang="zh-CN" sz="2000" i="1" dirty="0">
                <a:latin typeface="Comic Sans MS" pitchFamily="66" charset="0"/>
                <a:cs typeface="Times New Roman" panose="02020603050405020304" pitchFamily="18" charset="0"/>
              </a:rPr>
              <a:t>   	     </a:t>
            </a:r>
            <a:r>
              <a:rPr lang="en-US" altLang="zh-CN" sz="2000" b="1" i="1" dirty="0">
                <a:latin typeface="Comic Sans MS" pitchFamily="66" charset="0"/>
                <a:cs typeface="Times New Roman" panose="02020603050405020304" pitchFamily="18" charset="0"/>
              </a:rPr>
              <a:t>where</a:t>
            </a:r>
            <a:r>
              <a:rPr lang="en-US" altLang="zh-CN" sz="2000" i="1" dirty="0">
                <a:latin typeface="Comic Sans MS" pitchFamily="66" charset="0"/>
                <a:cs typeface="Times New Roman" panose="02020603050405020304" pitchFamily="18" charset="0"/>
              </a:rPr>
              <a:t> </a:t>
            </a:r>
            <a:r>
              <a:rPr lang="en-US" altLang="zh-CN" sz="2000" i="1" dirty="0" err="1">
                <a:latin typeface="Comic Sans MS" pitchFamily="66" charset="0"/>
                <a:cs typeface="Times New Roman" panose="02020603050405020304" pitchFamily="18" charset="0"/>
              </a:rPr>
              <a:t>depositor.account_number</a:t>
            </a:r>
            <a:r>
              <a:rPr lang="en-US" altLang="zh-CN" sz="2000" i="1" dirty="0">
                <a:latin typeface="Comic Sans MS" pitchFamily="66" charset="0"/>
                <a:cs typeface="Times New Roman" panose="02020603050405020304" pitchFamily="18" charset="0"/>
              </a:rPr>
              <a:t> = </a:t>
            </a:r>
            <a:r>
              <a:rPr lang="en-US" altLang="zh-CN" sz="2000" i="1" dirty="0" err="1">
                <a:latin typeface="Comic Sans MS" pitchFamily="66" charset="0"/>
                <a:cs typeface="Times New Roman" panose="02020603050405020304" pitchFamily="18" charset="0"/>
              </a:rPr>
              <a:t>account.account_number</a:t>
            </a:r>
            <a:r>
              <a:rPr lang="en-US" altLang="zh-CN" sz="2000" i="1" dirty="0">
                <a:latin typeface="Comic Sans MS" pitchFamily="66" charset="0"/>
                <a:cs typeface="Times New Roman" panose="02020603050405020304" pitchFamily="18" charset="0"/>
              </a:rPr>
              <a:t>)</a:t>
            </a:r>
          </a:p>
          <a:p>
            <a:pPr marL="0" indent="0">
              <a:spcBef>
                <a:spcPts val="0"/>
              </a:spcBef>
              <a:buNone/>
            </a:pPr>
            <a:r>
              <a:rPr lang="en-US" altLang="zh-CN" sz="2000" i="1" dirty="0">
                <a:latin typeface="Comic Sans MS" pitchFamily="66" charset="0"/>
                <a:cs typeface="Times New Roman" panose="02020603050405020304" pitchFamily="18" charset="0"/>
              </a:rPr>
              <a:t>	     </a:t>
            </a:r>
            <a:r>
              <a:rPr lang="en-US" altLang="zh-CN" sz="2000" b="1" i="1" dirty="0">
                <a:solidFill>
                  <a:srgbClr val="FF0000"/>
                </a:solidFill>
                <a:latin typeface="Comic Sans MS" pitchFamily="66" charset="0"/>
                <a:cs typeface="Times New Roman" panose="02020603050405020304" pitchFamily="18" charset="0"/>
              </a:rPr>
              <a:t>union</a:t>
            </a:r>
            <a:br>
              <a:rPr lang="en-US" altLang="zh-CN" sz="2000" i="1" dirty="0">
                <a:latin typeface="Comic Sans MS" pitchFamily="66" charset="0"/>
                <a:cs typeface="Times New Roman" panose="02020603050405020304" pitchFamily="18" charset="0"/>
              </a:rPr>
            </a:br>
            <a:r>
              <a:rPr lang="en-US" altLang="zh-CN" sz="2000" i="1" dirty="0">
                <a:latin typeface="Comic Sans MS" pitchFamily="66" charset="0"/>
                <a:cs typeface="Times New Roman" panose="02020603050405020304" pitchFamily="18" charset="0"/>
              </a:rPr>
              <a:t>	    (</a:t>
            </a:r>
            <a:r>
              <a:rPr lang="en-US" altLang="zh-CN" sz="2000" b="1" i="1" dirty="0">
                <a:latin typeface="Comic Sans MS" pitchFamily="66" charset="0"/>
                <a:cs typeface="Times New Roman" panose="02020603050405020304" pitchFamily="18" charset="0"/>
              </a:rPr>
              <a:t>select</a:t>
            </a:r>
            <a:r>
              <a:rPr lang="en-US" altLang="zh-CN" sz="2000" i="1" dirty="0">
                <a:latin typeface="Comic Sans MS" pitchFamily="66" charset="0"/>
                <a:cs typeface="Times New Roman" panose="02020603050405020304" pitchFamily="18" charset="0"/>
              </a:rPr>
              <a:t> </a:t>
            </a:r>
            <a:r>
              <a:rPr lang="en-US" altLang="zh-CN" sz="2000" i="1" dirty="0" err="1">
                <a:latin typeface="Comic Sans MS" pitchFamily="66" charset="0"/>
                <a:cs typeface="Times New Roman" panose="02020603050405020304" pitchFamily="18" charset="0"/>
              </a:rPr>
              <a:t>branch_name</a:t>
            </a:r>
            <a:r>
              <a:rPr lang="en-US" altLang="zh-CN" sz="2000" i="1" dirty="0">
                <a:latin typeface="Comic Sans MS" pitchFamily="66" charset="0"/>
                <a:cs typeface="Times New Roman" panose="02020603050405020304" pitchFamily="18" charset="0"/>
              </a:rPr>
              <a:t>, </a:t>
            </a:r>
            <a:r>
              <a:rPr lang="en-US" altLang="zh-CN" sz="2000" i="1" dirty="0" err="1">
                <a:latin typeface="Comic Sans MS" pitchFamily="66" charset="0"/>
                <a:cs typeface="Times New Roman" panose="02020603050405020304" pitchFamily="18" charset="0"/>
              </a:rPr>
              <a:t>customer_name</a:t>
            </a:r>
            <a:br>
              <a:rPr lang="en-US" altLang="zh-CN" sz="2000" i="1" dirty="0">
                <a:latin typeface="Comic Sans MS" pitchFamily="66" charset="0"/>
                <a:cs typeface="Times New Roman" panose="02020603050405020304" pitchFamily="18" charset="0"/>
              </a:rPr>
            </a:br>
            <a:r>
              <a:rPr lang="en-US" altLang="zh-CN" sz="2000" i="1" dirty="0">
                <a:latin typeface="Comic Sans MS" pitchFamily="66" charset="0"/>
                <a:cs typeface="Times New Roman" panose="02020603050405020304" pitchFamily="18" charset="0"/>
              </a:rPr>
              <a:t>    	     </a:t>
            </a:r>
            <a:r>
              <a:rPr lang="en-US" altLang="zh-CN" sz="2000" b="1" i="1" dirty="0">
                <a:latin typeface="Comic Sans MS" pitchFamily="66" charset="0"/>
                <a:cs typeface="Times New Roman" panose="02020603050405020304" pitchFamily="18" charset="0"/>
              </a:rPr>
              <a:t>from</a:t>
            </a:r>
            <a:r>
              <a:rPr lang="en-US" altLang="zh-CN" sz="2000" i="1" dirty="0">
                <a:latin typeface="Comic Sans MS" pitchFamily="66" charset="0"/>
                <a:cs typeface="Times New Roman" panose="02020603050405020304" pitchFamily="18" charset="0"/>
              </a:rPr>
              <a:t> borrower, loan</a:t>
            </a:r>
            <a:br>
              <a:rPr lang="en-US" altLang="zh-CN" sz="2000" i="1" dirty="0">
                <a:latin typeface="Comic Sans MS" pitchFamily="66" charset="0"/>
                <a:cs typeface="Times New Roman" panose="02020603050405020304" pitchFamily="18" charset="0"/>
              </a:rPr>
            </a:br>
            <a:r>
              <a:rPr lang="en-US" altLang="zh-CN" sz="2000" i="1" dirty="0">
                <a:latin typeface="Comic Sans MS" pitchFamily="66" charset="0"/>
                <a:cs typeface="Times New Roman" panose="02020603050405020304" pitchFamily="18" charset="0"/>
              </a:rPr>
              <a:t>   	     </a:t>
            </a:r>
            <a:r>
              <a:rPr lang="en-US" altLang="zh-CN" sz="2000" b="1" i="1" dirty="0">
                <a:latin typeface="Comic Sans MS" pitchFamily="66" charset="0"/>
                <a:cs typeface="Times New Roman" panose="02020603050405020304" pitchFamily="18" charset="0"/>
              </a:rPr>
              <a:t>where</a:t>
            </a:r>
            <a:r>
              <a:rPr lang="en-US" altLang="zh-CN" sz="2000" i="1" dirty="0">
                <a:latin typeface="Comic Sans MS" pitchFamily="66" charset="0"/>
                <a:cs typeface="Times New Roman" panose="02020603050405020304" pitchFamily="18" charset="0"/>
              </a:rPr>
              <a:t> </a:t>
            </a:r>
            <a:r>
              <a:rPr lang="en-US" altLang="zh-CN" sz="2000" i="1" dirty="0" err="1">
                <a:latin typeface="Comic Sans MS" pitchFamily="66" charset="0"/>
                <a:cs typeface="Times New Roman" panose="02020603050405020304" pitchFamily="18" charset="0"/>
              </a:rPr>
              <a:t>borrower.loan_number</a:t>
            </a:r>
            <a:r>
              <a:rPr lang="en-US" altLang="zh-CN" sz="2000" i="1" dirty="0">
                <a:latin typeface="Comic Sans MS" pitchFamily="66" charset="0"/>
                <a:cs typeface="Times New Roman" panose="02020603050405020304" pitchFamily="18" charset="0"/>
              </a:rPr>
              <a:t> = </a:t>
            </a:r>
            <a:r>
              <a:rPr lang="en-US" altLang="zh-CN" sz="2000" i="1" dirty="0" err="1">
                <a:latin typeface="Comic Sans MS" pitchFamily="66" charset="0"/>
                <a:cs typeface="Times New Roman" panose="02020603050405020304" pitchFamily="18" charset="0"/>
              </a:rPr>
              <a:t>loan.loan_number</a:t>
            </a:r>
            <a:r>
              <a:rPr lang="en-US" altLang="zh-CN" sz="2000" i="1" dirty="0">
                <a:latin typeface="Comic Sans MS" pitchFamily="66" charset="0"/>
                <a:cs typeface="Times New Roman" panose="02020603050405020304" pitchFamily="18" charset="0"/>
              </a:rPr>
              <a:t>)</a:t>
            </a:r>
          </a:p>
          <a:p>
            <a:r>
              <a:rPr lang="en-US" altLang="zh-CN" sz="2000" dirty="0">
                <a:latin typeface="Comic Sans MS" pitchFamily="66" charset="0"/>
              </a:rPr>
              <a:t>Find all customers of the </a:t>
            </a:r>
            <a:r>
              <a:rPr lang="en-US" altLang="zh-CN" sz="2000" dirty="0" err="1">
                <a:latin typeface="Comic Sans MS" pitchFamily="66" charset="0"/>
              </a:rPr>
              <a:t>Perryridge</a:t>
            </a:r>
            <a:r>
              <a:rPr lang="en-US" altLang="zh-CN" sz="2000" dirty="0">
                <a:latin typeface="Comic Sans MS" pitchFamily="66" charset="0"/>
              </a:rPr>
              <a:t> branch</a:t>
            </a:r>
          </a:p>
          <a:p>
            <a:pPr marL="0" indent="0">
              <a:spcBef>
                <a:spcPts val="0"/>
              </a:spcBef>
              <a:buNone/>
            </a:pPr>
            <a:r>
              <a:rPr lang="en-US" altLang="zh-CN" sz="2000" dirty="0">
                <a:latin typeface="Comic Sans MS" pitchFamily="66" charset="0"/>
              </a:rPr>
              <a:t>	</a:t>
            </a:r>
            <a:r>
              <a:rPr lang="en-US" altLang="zh-CN" sz="2000" b="1" i="1" dirty="0">
                <a:latin typeface="Comic Sans MS" pitchFamily="66" charset="0"/>
                <a:cs typeface="Times New Roman" panose="02020603050405020304" pitchFamily="18" charset="0"/>
              </a:rPr>
              <a:t>select</a:t>
            </a:r>
            <a:r>
              <a:rPr lang="en-US" altLang="zh-CN" sz="2000" i="1" dirty="0">
                <a:latin typeface="Comic Sans MS" pitchFamily="66" charset="0"/>
                <a:cs typeface="Times New Roman" panose="02020603050405020304" pitchFamily="18" charset="0"/>
              </a:rPr>
              <a:t> </a:t>
            </a:r>
            <a:r>
              <a:rPr lang="en-US" altLang="zh-CN" sz="2000" i="1" dirty="0" err="1">
                <a:latin typeface="Comic Sans MS" pitchFamily="66" charset="0"/>
                <a:cs typeface="Times New Roman" panose="02020603050405020304" pitchFamily="18" charset="0"/>
              </a:rPr>
              <a:t>customer_name</a:t>
            </a:r>
            <a:br>
              <a:rPr lang="en-US" altLang="zh-CN" sz="2000" i="1" dirty="0">
                <a:latin typeface="Comic Sans MS" pitchFamily="66" charset="0"/>
                <a:cs typeface="Times New Roman" panose="02020603050405020304" pitchFamily="18" charset="0"/>
              </a:rPr>
            </a:br>
            <a:r>
              <a:rPr lang="en-US" altLang="zh-CN" sz="2000" i="1" dirty="0">
                <a:latin typeface="Comic Sans MS" pitchFamily="66" charset="0"/>
                <a:cs typeface="Times New Roman" panose="02020603050405020304" pitchFamily="18" charset="0"/>
              </a:rPr>
              <a:t> 	</a:t>
            </a:r>
            <a:r>
              <a:rPr lang="en-US" altLang="zh-CN" sz="2000" b="1" i="1" dirty="0">
                <a:latin typeface="Comic Sans MS" pitchFamily="66" charset="0"/>
                <a:cs typeface="Times New Roman" panose="02020603050405020304" pitchFamily="18" charset="0"/>
              </a:rPr>
              <a:t>from</a:t>
            </a:r>
            <a:r>
              <a:rPr lang="en-US" altLang="zh-CN" sz="2000" i="1" dirty="0">
                <a:latin typeface="Comic Sans MS" pitchFamily="66" charset="0"/>
                <a:cs typeface="Times New Roman" panose="02020603050405020304" pitchFamily="18" charset="0"/>
              </a:rPr>
              <a:t> </a:t>
            </a:r>
            <a:r>
              <a:rPr lang="en-US" altLang="zh-CN" sz="2000" b="1" i="1" dirty="0" err="1">
                <a:solidFill>
                  <a:srgbClr val="3333FF"/>
                </a:solidFill>
                <a:latin typeface="Comic Sans MS" pitchFamily="66" charset="0"/>
                <a:cs typeface="Times New Roman" panose="02020603050405020304" pitchFamily="18" charset="0"/>
              </a:rPr>
              <a:t>all_customer</a:t>
            </a:r>
            <a:br>
              <a:rPr lang="en-US" altLang="zh-CN" sz="2000" i="1" dirty="0">
                <a:solidFill>
                  <a:srgbClr val="3333FF"/>
                </a:solidFill>
                <a:latin typeface="Comic Sans MS" pitchFamily="66" charset="0"/>
                <a:cs typeface="Times New Roman" panose="02020603050405020304" pitchFamily="18" charset="0"/>
              </a:rPr>
            </a:br>
            <a:r>
              <a:rPr lang="en-US" altLang="zh-CN" sz="2000" i="1" dirty="0">
                <a:latin typeface="Comic Sans MS" pitchFamily="66" charset="0"/>
                <a:cs typeface="Times New Roman" panose="02020603050405020304" pitchFamily="18" charset="0"/>
              </a:rPr>
              <a:t>  	</a:t>
            </a:r>
            <a:r>
              <a:rPr lang="en-US" altLang="zh-CN" sz="2000" b="1" i="1" dirty="0">
                <a:latin typeface="Comic Sans MS" pitchFamily="66" charset="0"/>
                <a:cs typeface="Times New Roman" panose="02020603050405020304" pitchFamily="18" charset="0"/>
              </a:rPr>
              <a:t>where</a:t>
            </a:r>
            <a:r>
              <a:rPr lang="en-US" altLang="zh-CN" sz="2000" i="1" dirty="0">
                <a:latin typeface="Comic Sans MS" pitchFamily="66" charset="0"/>
                <a:cs typeface="Times New Roman" panose="02020603050405020304" pitchFamily="18" charset="0"/>
              </a:rPr>
              <a:t> </a:t>
            </a:r>
            <a:r>
              <a:rPr lang="en-US" altLang="zh-CN" sz="2000" i="1" dirty="0" err="1">
                <a:latin typeface="Comic Sans MS" pitchFamily="66" charset="0"/>
                <a:cs typeface="Times New Roman" panose="02020603050405020304" pitchFamily="18" charset="0"/>
              </a:rPr>
              <a:t>branch_name</a:t>
            </a:r>
            <a:r>
              <a:rPr lang="en-US" altLang="zh-CN" sz="2000" i="1" dirty="0">
                <a:latin typeface="Comic Sans MS" pitchFamily="66" charset="0"/>
                <a:cs typeface="Times New Roman" panose="02020603050405020304" pitchFamily="18" charset="0"/>
              </a:rPr>
              <a:t> = ‘</a:t>
            </a:r>
            <a:r>
              <a:rPr lang="en-US" altLang="zh-CN" sz="2000" i="1" dirty="0" err="1">
                <a:latin typeface="Comic Sans MS" pitchFamily="66" charset="0"/>
                <a:cs typeface="Times New Roman" panose="02020603050405020304" pitchFamily="18" charset="0"/>
              </a:rPr>
              <a:t>Perryridge</a:t>
            </a:r>
            <a:r>
              <a:rPr lang="en-US" altLang="zh-CN" sz="2000" i="1" dirty="0">
                <a:latin typeface="Comic Sans MS" pitchFamily="66" charset="0"/>
                <a:cs typeface="Times New Roman" panose="02020603050405020304" pitchFamily="18" charset="0"/>
              </a:rPr>
              <a:t>’</a:t>
            </a:r>
          </a:p>
          <a:p>
            <a:endParaRPr lang="zh-CN" altLang="en-US" sz="2000" dirty="0">
              <a:latin typeface="Comic Sans MS" pitchFamily="66" charset="0"/>
            </a:endParaRPr>
          </a:p>
        </p:txBody>
      </p:sp>
    </p:spTree>
    <p:extLst>
      <p:ext uri="{BB962C8B-B14F-4D97-AF65-F5344CB8AC3E}">
        <p14:creationId xmlns:p14="http://schemas.microsoft.com/office/powerpoint/2010/main" val="3367820034"/>
      </p:ext>
    </p:extLst>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7A0AB8-A4AC-4BE8-B8C3-1BCE8E302AE1}"/>
              </a:ext>
            </a:extLst>
          </p:cNvPr>
          <p:cNvSpPr>
            <a:spLocks noGrp="1"/>
          </p:cNvSpPr>
          <p:nvPr>
            <p:ph type="title"/>
          </p:nvPr>
        </p:nvSpPr>
        <p:spPr/>
        <p:txBody>
          <a:bodyPr/>
          <a:lstStyle/>
          <a:p>
            <a:pPr algn="ctr"/>
            <a:r>
              <a:rPr lang="en-US" altLang="zh-CN" dirty="0">
                <a:latin typeface="Comic Sans MS" pitchFamily="66" charset="0"/>
              </a:rPr>
              <a:t>Derived Relations</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DC8EAA61-C9DE-4470-9C6B-98ADB146EC07}"/>
              </a:ext>
            </a:extLst>
          </p:cNvPr>
          <p:cNvSpPr>
            <a:spLocks noGrp="1"/>
          </p:cNvSpPr>
          <p:nvPr>
            <p:ph idx="1"/>
          </p:nvPr>
        </p:nvSpPr>
        <p:spPr>
          <a:xfrm>
            <a:off x="251520" y="638888"/>
            <a:ext cx="8568952" cy="4093102"/>
          </a:xfrm>
        </p:spPr>
        <p:txBody>
          <a:bodyPr/>
          <a:lstStyle/>
          <a:p>
            <a:r>
              <a:rPr lang="en-US" altLang="zh-CN" sz="2000" b="1" dirty="0">
                <a:solidFill>
                  <a:srgbClr val="3333FF"/>
                </a:solidFill>
                <a:latin typeface="Comic Sans MS" pitchFamily="66" charset="0"/>
              </a:rPr>
              <a:t>Derived Relations</a:t>
            </a:r>
          </a:p>
          <a:p>
            <a:pPr lvl="1"/>
            <a:r>
              <a:rPr lang="en-US" altLang="zh-CN" sz="1800" b="1" dirty="0">
                <a:latin typeface="Comic Sans MS" pitchFamily="66" charset="0"/>
              </a:rPr>
              <a:t>E.g.</a:t>
            </a:r>
            <a:r>
              <a:rPr lang="en-US" altLang="zh-CN" sz="1800" dirty="0">
                <a:latin typeface="Comic Sans MS" pitchFamily="66" charset="0"/>
              </a:rPr>
              <a:t> Find the average account balance of those branches where the average account balance is greater than $1200</a:t>
            </a:r>
            <a:r>
              <a:rPr lang="en-US" altLang="zh-CN" sz="1600" dirty="0">
                <a:latin typeface="Comic Sans MS" pitchFamily="66" charset="0"/>
              </a:rPr>
              <a:t>.</a:t>
            </a:r>
          </a:p>
          <a:p>
            <a:pPr lvl="1"/>
            <a:endParaRPr lang="en-US" altLang="zh-CN" sz="1600" dirty="0">
              <a:latin typeface="Comic Sans MS" pitchFamily="66" charset="0"/>
            </a:endParaRPr>
          </a:p>
          <a:p>
            <a:pPr lvl="1"/>
            <a:endParaRPr lang="en-US" altLang="zh-CN" sz="1600" dirty="0">
              <a:latin typeface="Comic Sans MS" pitchFamily="66" charset="0"/>
            </a:endParaRPr>
          </a:p>
          <a:p>
            <a:pPr lvl="1"/>
            <a:endParaRPr lang="en-US" altLang="zh-CN" sz="1600" dirty="0">
              <a:latin typeface="Comic Sans MS" pitchFamily="66" charset="0"/>
            </a:endParaRPr>
          </a:p>
          <a:p>
            <a:pPr lvl="1"/>
            <a:endParaRPr lang="en-US" altLang="zh-CN" sz="1600" dirty="0">
              <a:latin typeface="Comic Sans MS" pitchFamily="66" charset="0"/>
            </a:endParaRPr>
          </a:p>
          <a:p>
            <a:pPr lvl="1"/>
            <a:endParaRPr lang="en-US" altLang="zh-CN" sz="1600" dirty="0">
              <a:latin typeface="Comic Sans MS" pitchFamily="66" charset="0"/>
            </a:endParaRPr>
          </a:p>
          <a:p>
            <a:pPr lvl="1"/>
            <a:endParaRPr lang="en-US" altLang="zh-CN" sz="1600" dirty="0">
              <a:latin typeface="Comic Sans MS" pitchFamily="66" charset="0"/>
            </a:endParaRPr>
          </a:p>
          <a:p>
            <a:pPr marL="0" indent="0">
              <a:spcBef>
                <a:spcPts val="0"/>
              </a:spcBef>
              <a:buNone/>
            </a:pPr>
            <a:endParaRPr lang="en-US" altLang="zh-CN" sz="1800" i="1" dirty="0">
              <a:latin typeface="Comic Sans MS" pitchFamily="66" charset="0"/>
              <a:cs typeface="Times New Roman" panose="02020603050405020304" pitchFamily="18" charset="0"/>
            </a:endParaRPr>
          </a:p>
          <a:p>
            <a:pPr lvl="1"/>
            <a:endParaRPr lang="en-US" altLang="zh-CN" sz="1600" dirty="0">
              <a:latin typeface="Comic Sans MS" pitchFamily="66" charset="0"/>
            </a:endParaRPr>
          </a:p>
          <a:p>
            <a:pPr lvl="1"/>
            <a:r>
              <a:rPr lang="en-US" altLang="zh-CN" sz="1600" b="1" dirty="0">
                <a:latin typeface="Comic Sans MS" pitchFamily="66" charset="0"/>
              </a:rPr>
              <a:t>Note:</a:t>
            </a:r>
            <a:r>
              <a:rPr lang="en-US" altLang="zh-CN" sz="1600" dirty="0">
                <a:latin typeface="Comic Sans MS" pitchFamily="66" charset="0"/>
              </a:rPr>
              <a:t> we do not need to use the having clause, since we compute </a:t>
            </a:r>
            <a:r>
              <a:rPr lang="en-US" altLang="zh-CN" sz="1600" dirty="0">
                <a:solidFill>
                  <a:srgbClr val="3333FF"/>
                </a:solidFill>
                <a:latin typeface="Comic Sans MS" pitchFamily="66" charset="0"/>
              </a:rPr>
              <a:t>the temporary (view) relation result in the from clause</a:t>
            </a:r>
            <a:r>
              <a:rPr lang="en-US" altLang="zh-CN" sz="1600" dirty="0">
                <a:latin typeface="Comic Sans MS" pitchFamily="66" charset="0"/>
              </a:rPr>
              <a:t>, and the attributes of result can be used directly in the where clause</a:t>
            </a:r>
          </a:p>
          <a:p>
            <a:endParaRPr lang="zh-CN" altLang="en-US" sz="2000" dirty="0">
              <a:latin typeface="Comic Sans MS" pitchFamily="66" charset="0"/>
            </a:endParaRPr>
          </a:p>
        </p:txBody>
      </p:sp>
      <p:sp>
        <p:nvSpPr>
          <p:cNvPr id="4" name="文本框 3">
            <a:extLst>
              <a:ext uri="{FF2B5EF4-FFF2-40B4-BE49-F238E27FC236}">
                <a16:creationId xmlns:a16="http://schemas.microsoft.com/office/drawing/2014/main" id="{DE3A6E5F-77AA-4865-8B71-48F24FF8AD61}"/>
              </a:ext>
            </a:extLst>
          </p:cNvPr>
          <p:cNvSpPr txBox="1"/>
          <p:nvPr/>
        </p:nvSpPr>
        <p:spPr>
          <a:xfrm>
            <a:off x="4206719" y="1694587"/>
            <a:ext cx="4937281" cy="1754326"/>
          </a:xfrm>
          <a:prstGeom prst="rect">
            <a:avLst/>
          </a:prstGeom>
          <a:noFill/>
        </p:spPr>
        <p:txBody>
          <a:bodyPr wrap="square" rtlCol="0">
            <a:spAutoFit/>
          </a:bodyPr>
          <a:lstStyle/>
          <a:p>
            <a:pPr lvl="0" eaLnBrk="0" hangingPunct="0">
              <a:spcBef>
                <a:spcPts val="0"/>
              </a:spcBef>
            </a:pPr>
            <a:r>
              <a:rPr lang="en-US" altLang="zh-CN" sz="1800" b="1" i="1" kern="0" dirty="0">
                <a:solidFill>
                  <a:prstClr val="black"/>
                </a:solidFill>
                <a:latin typeface="Comic Sans MS" pitchFamily="66" charset="0"/>
                <a:ea typeface="微软雅黑" pitchFamily="34" charset="-122"/>
                <a:cs typeface="Times New Roman" panose="02020603050405020304" pitchFamily="18" charset="0"/>
              </a:rPr>
              <a:t>select</a:t>
            </a:r>
            <a:r>
              <a:rPr lang="en-US" altLang="zh-CN" sz="1800" i="1" kern="0" dirty="0">
                <a:solidFill>
                  <a:prstClr val="black"/>
                </a:solidFill>
                <a:latin typeface="Comic Sans MS" pitchFamily="66" charset="0"/>
                <a:ea typeface="微软雅黑" pitchFamily="34" charset="-122"/>
                <a:cs typeface="Times New Roman" panose="02020603050405020304" pitchFamily="18" charset="0"/>
              </a:rPr>
              <a:t> </a:t>
            </a:r>
            <a:r>
              <a:rPr lang="en-US" altLang="zh-CN" sz="1800" i="1" kern="0" dirty="0" err="1">
                <a:solidFill>
                  <a:srgbClr val="3333FF"/>
                </a:solidFill>
                <a:latin typeface="Comic Sans MS" pitchFamily="66" charset="0"/>
                <a:ea typeface="微软雅黑" pitchFamily="34" charset="-122"/>
                <a:cs typeface="Times New Roman" panose="02020603050405020304" pitchFamily="18" charset="0"/>
              </a:rPr>
              <a:t>branch_name</a:t>
            </a:r>
            <a:r>
              <a:rPr lang="en-US" altLang="zh-CN" sz="1800" i="1" kern="0" dirty="0">
                <a:solidFill>
                  <a:srgbClr val="3333FF"/>
                </a:solidFill>
                <a:latin typeface="Comic Sans MS" pitchFamily="66" charset="0"/>
                <a:ea typeface="微软雅黑" pitchFamily="34" charset="-122"/>
                <a:cs typeface="Times New Roman" panose="02020603050405020304" pitchFamily="18" charset="0"/>
              </a:rPr>
              <a:t>, </a:t>
            </a:r>
            <a:r>
              <a:rPr lang="en-US" altLang="zh-CN" sz="1800" i="1" kern="0" dirty="0" err="1">
                <a:solidFill>
                  <a:srgbClr val="3333FF"/>
                </a:solidFill>
                <a:latin typeface="Comic Sans MS" pitchFamily="66" charset="0"/>
                <a:ea typeface="微软雅黑" pitchFamily="34" charset="-122"/>
                <a:cs typeface="Times New Roman" panose="02020603050405020304" pitchFamily="18" charset="0"/>
              </a:rPr>
              <a:t>avg_balance</a:t>
            </a:r>
            <a:br>
              <a:rPr lang="en-US" altLang="zh-CN" sz="1800" i="1" kern="0" dirty="0">
                <a:solidFill>
                  <a:prstClr val="black"/>
                </a:solidFill>
                <a:latin typeface="Comic Sans MS" pitchFamily="66" charset="0"/>
                <a:ea typeface="微软雅黑" pitchFamily="34" charset="-122"/>
                <a:cs typeface="Times New Roman" panose="02020603050405020304" pitchFamily="18" charset="0"/>
              </a:rPr>
            </a:br>
            <a:r>
              <a:rPr lang="en-US" altLang="zh-CN" sz="1800" b="1" i="1" kern="0" dirty="0">
                <a:solidFill>
                  <a:prstClr val="black"/>
                </a:solidFill>
                <a:latin typeface="Comic Sans MS" pitchFamily="66" charset="0"/>
                <a:ea typeface="微软雅黑" pitchFamily="34" charset="-122"/>
                <a:cs typeface="Times New Roman" panose="02020603050405020304" pitchFamily="18" charset="0"/>
              </a:rPr>
              <a:t>from</a:t>
            </a:r>
            <a:r>
              <a:rPr lang="en-US" altLang="zh-CN" sz="1800" i="1" kern="0" dirty="0">
                <a:solidFill>
                  <a:prstClr val="black"/>
                </a:solidFill>
                <a:latin typeface="Comic Sans MS" pitchFamily="66" charset="0"/>
                <a:ea typeface="微软雅黑" pitchFamily="34" charset="-122"/>
                <a:cs typeface="Times New Roman" panose="02020603050405020304" pitchFamily="18" charset="0"/>
              </a:rPr>
              <a:t> </a:t>
            </a:r>
            <a:r>
              <a:rPr lang="en-US" altLang="zh-CN" sz="1800" i="1" kern="0" dirty="0">
                <a:solidFill>
                  <a:srgbClr val="3333FF"/>
                </a:solidFill>
                <a:latin typeface="Comic Sans MS" pitchFamily="66" charset="0"/>
                <a:ea typeface="微软雅黑" pitchFamily="34" charset="-122"/>
                <a:cs typeface="Times New Roman" panose="02020603050405020304" pitchFamily="18" charset="0"/>
              </a:rPr>
              <a:t>(</a:t>
            </a:r>
            <a:r>
              <a:rPr lang="en-US" altLang="zh-CN" sz="1800" b="1" i="1" kern="0" dirty="0">
                <a:solidFill>
                  <a:srgbClr val="FF0000"/>
                </a:solidFill>
                <a:latin typeface="Comic Sans MS" pitchFamily="66" charset="0"/>
                <a:ea typeface="微软雅黑" pitchFamily="34" charset="-122"/>
                <a:cs typeface="Times New Roman" panose="02020603050405020304" pitchFamily="18" charset="0"/>
              </a:rPr>
              <a:t>select</a:t>
            </a:r>
            <a:r>
              <a:rPr lang="en-US" altLang="zh-CN" sz="1800" i="1" kern="0" dirty="0">
                <a:solidFill>
                  <a:srgbClr val="FF0000"/>
                </a:solidFill>
                <a:latin typeface="Comic Sans MS" pitchFamily="66" charset="0"/>
                <a:ea typeface="微软雅黑" pitchFamily="34" charset="-122"/>
                <a:cs typeface="Times New Roman" panose="02020603050405020304" pitchFamily="18" charset="0"/>
              </a:rPr>
              <a:t> </a:t>
            </a:r>
            <a:r>
              <a:rPr lang="en-US" altLang="zh-CN" sz="1800" i="1" kern="0" dirty="0" err="1">
                <a:solidFill>
                  <a:srgbClr val="FF0000"/>
                </a:solidFill>
                <a:latin typeface="Comic Sans MS" pitchFamily="66" charset="0"/>
                <a:ea typeface="微软雅黑" pitchFamily="34" charset="-122"/>
                <a:cs typeface="Times New Roman" panose="02020603050405020304" pitchFamily="18" charset="0"/>
              </a:rPr>
              <a:t>branch_name</a:t>
            </a:r>
            <a:r>
              <a:rPr lang="en-US" altLang="zh-CN" sz="1800" i="1" kern="0" dirty="0">
                <a:solidFill>
                  <a:srgbClr val="FF0000"/>
                </a:solidFill>
                <a:latin typeface="Comic Sans MS" pitchFamily="66" charset="0"/>
                <a:ea typeface="微软雅黑" pitchFamily="34" charset="-122"/>
                <a:cs typeface="Times New Roman" panose="02020603050405020304" pitchFamily="18" charset="0"/>
              </a:rPr>
              <a:t>, </a:t>
            </a:r>
            <a:r>
              <a:rPr lang="en-US" altLang="zh-CN" sz="1800" b="1" i="1" kern="0" dirty="0">
                <a:solidFill>
                  <a:srgbClr val="FF0000"/>
                </a:solidFill>
                <a:latin typeface="Comic Sans MS" pitchFamily="66" charset="0"/>
                <a:ea typeface="微软雅黑" pitchFamily="34" charset="-122"/>
                <a:cs typeface="Times New Roman" panose="02020603050405020304" pitchFamily="18" charset="0"/>
              </a:rPr>
              <a:t>avg</a:t>
            </a:r>
            <a:r>
              <a:rPr lang="en-US" altLang="zh-CN" sz="1800" i="1" kern="0" dirty="0">
                <a:solidFill>
                  <a:srgbClr val="FF0000"/>
                </a:solidFill>
                <a:latin typeface="Comic Sans MS" pitchFamily="66" charset="0"/>
                <a:ea typeface="微软雅黑" pitchFamily="34" charset="-122"/>
                <a:cs typeface="Times New Roman" panose="02020603050405020304" pitchFamily="18" charset="0"/>
              </a:rPr>
              <a:t> (balance)</a:t>
            </a:r>
          </a:p>
          <a:p>
            <a:pPr lvl="0" eaLnBrk="0" hangingPunct="0">
              <a:spcBef>
                <a:spcPts val="0"/>
              </a:spcBef>
            </a:pPr>
            <a:r>
              <a:rPr lang="en-US" altLang="zh-CN" sz="1800" b="1" i="1" kern="0" dirty="0">
                <a:solidFill>
                  <a:srgbClr val="FF0000"/>
                </a:solidFill>
                <a:latin typeface="Comic Sans MS" pitchFamily="66" charset="0"/>
                <a:ea typeface="微软雅黑" pitchFamily="34" charset="-122"/>
                <a:cs typeface="Times New Roman" panose="02020603050405020304" pitchFamily="18" charset="0"/>
              </a:rPr>
              <a:t>      from</a:t>
            </a:r>
            <a:r>
              <a:rPr lang="en-US" altLang="zh-CN" sz="1800" i="1" kern="0" dirty="0">
                <a:solidFill>
                  <a:srgbClr val="FF0000"/>
                </a:solidFill>
                <a:latin typeface="Comic Sans MS" pitchFamily="66" charset="0"/>
                <a:ea typeface="微软雅黑" pitchFamily="34" charset="-122"/>
                <a:cs typeface="Times New Roman" panose="02020603050405020304" pitchFamily="18" charset="0"/>
              </a:rPr>
              <a:t> account</a:t>
            </a:r>
            <a:br>
              <a:rPr lang="en-US" altLang="zh-CN" sz="1800" i="1" kern="0" dirty="0">
                <a:solidFill>
                  <a:srgbClr val="FF0000"/>
                </a:solidFill>
                <a:latin typeface="Comic Sans MS" pitchFamily="66" charset="0"/>
                <a:ea typeface="微软雅黑" pitchFamily="34" charset="-122"/>
                <a:cs typeface="Times New Roman" panose="02020603050405020304" pitchFamily="18" charset="0"/>
              </a:rPr>
            </a:br>
            <a:r>
              <a:rPr lang="en-US" altLang="zh-CN" sz="1800" i="1" kern="0" dirty="0">
                <a:solidFill>
                  <a:srgbClr val="FF0000"/>
                </a:solidFill>
                <a:latin typeface="Comic Sans MS" pitchFamily="66" charset="0"/>
                <a:ea typeface="微软雅黑" pitchFamily="34" charset="-122"/>
                <a:cs typeface="Times New Roman" panose="02020603050405020304" pitchFamily="18" charset="0"/>
              </a:rPr>
              <a:t>         </a:t>
            </a:r>
            <a:r>
              <a:rPr lang="en-US" altLang="zh-CN" sz="1800" b="1" i="1" kern="0" dirty="0">
                <a:solidFill>
                  <a:srgbClr val="FF0000"/>
                </a:solidFill>
                <a:latin typeface="Comic Sans MS" pitchFamily="66" charset="0"/>
                <a:ea typeface="微软雅黑" pitchFamily="34" charset="-122"/>
                <a:cs typeface="Times New Roman" panose="02020603050405020304" pitchFamily="18" charset="0"/>
              </a:rPr>
              <a:t>group by </a:t>
            </a:r>
            <a:r>
              <a:rPr lang="en-US" altLang="zh-CN" sz="1800" i="1" kern="0" dirty="0" err="1">
                <a:solidFill>
                  <a:srgbClr val="FF0000"/>
                </a:solidFill>
                <a:latin typeface="Comic Sans MS" pitchFamily="66" charset="0"/>
                <a:ea typeface="微软雅黑" pitchFamily="34" charset="-122"/>
                <a:cs typeface="Times New Roman" panose="02020603050405020304" pitchFamily="18" charset="0"/>
              </a:rPr>
              <a:t>branch_name</a:t>
            </a:r>
            <a:r>
              <a:rPr lang="en-US" altLang="zh-CN" sz="1800" i="1" kern="0" dirty="0">
                <a:solidFill>
                  <a:srgbClr val="3333FF"/>
                </a:solidFill>
                <a:latin typeface="Comic Sans MS" pitchFamily="66" charset="0"/>
                <a:ea typeface="微软雅黑" pitchFamily="34" charset="-122"/>
                <a:cs typeface="Times New Roman" panose="02020603050405020304" pitchFamily="18" charset="0"/>
              </a:rPr>
              <a:t>)</a:t>
            </a:r>
            <a:br>
              <a:rPr lang="en-US" altLang="zh-CN" sz="1800" i="1" kern="0" dirty="0">
                <a:solidFill>
                  <a:srgbClr val="3333FF"/>
                </a:solidFill>
                <a:latin typeface="Comic Sans MS" pitchFamily="66" charset="0"/>
                <a:ea typeface="微软雅黑" pitchFamily="34" charset="-122"/>
                <a:cs typeface="Times New Roman" panose="02020603050405020304" pitchFamily="18" charset="0"/>
              </a:rPr>
            </a:br>
            <a:r>
              <a:rPr lang="en-US" altLang="zh-CN" sz="1800" i="1" kern="0" dirty="0">
                <a:solidFill>
                  <a:srgbClr val="3333FF"/>
                </a:solidFill>
                <a:latin typeface="Comic Sans MS" pitchFamily="66" charset="0"/>
                <a:ea typeface="微软雅黑" pitchFamily="34" charset="-122"/>
                <a:cs typeface="Times New Roman" panose="02020603050405020304" pitchFamily="18" charset="0"/>
              </a:rPr>
              <a:t>         </a:t>
            </a:r>
            <a:r>
              <a:rPr lang="en-US" altLang="zh-CN" sz="1800" b="1" i="1" kern="0" dirty="0">
                <a:solidFill>
                  <a:srgbClr val="FF0000"/>
                </a:solidFill>
                <a:latin typeface="Comic Sans MS" pitchFamily="66" charset="0"/>
                <a:ea typeface="微软雅黑" pitchFamily="34" charset="-122"/>
                <a:cs typeface="Times New Roman" panose="02020603050405020304" pitchFamily="18" charset="0"/>
              </a:rPr>
              <a:t>as</a:t>
            </a:r>
            <a:r>
              <a:rPr lang="en-US" altLang="zh-CN" sz="1800" i="1" kern="0" dirty="0">
                <a:solidFill>
                  <a:srgbClr val="3333FF"/>
                </a:solidFill>
                <a:latin typeface="Comic Sans MS" pitchFamily="66" charset="0"/>
                <a:ea typeface="微软雅黑" pitchFamily="34" charset="-122"/>
                <a:cs typeface="Times New Roman" panose="02020603050405020304" pitchFamily="18" charset="0"/>
              </a:rPr>
              <a:t> result (</a:t>
            </a:r>
            <a:r>
              <a:rPr lang="en-US" altLang="zh-CN" sz="1800" i="1" kern="0" dirty="0" err="1">
                <a:solidFill>
                  <a:srgbClr val="3333FF"/>
                </a:solidFill>
                <a:latin typeface="Comic Sans MS" pitchFamily="66" charset="0"/>
                <a:ea typeface="微软雅黑" pitchFamily="34" charset="-122"/>
                <a:cs typeface="Times New Roman" panose="02020603050405020304" pitchFamily="18" charset="0"/>
              </a:rPr>
              <a:t>branch_name</a:t>
            </a:r>
            <a:r>
              <a:rPr lang="en-US" altLang="zh-CN" sz="1800" i="1" kern="0" dirty="0">
                <a:solidFill>
                  <a:srgbClr val="3333FF"/>
                </a:solidFill>
                <a:latin typeface="Comic Sans MS" pitchFamily="66" charset="0"/>
                <a:ea typeface="微软雅黑" pitchFamily="34" charset="-122"/>
                <a:cs typeface="Times New Roman" panose="02020603050405020304" pitchFamily="18" charset="0"/>
              </a:rPr>
              <a:t>, </a:t>
            </a:r>
            <a:r>
              <a:rPr lang="en-US" altLang="zh-CN" sz="1800" i="1" kern="0" dirty="0" err="1">
                <a:solidFill>
                  <a:srgbClr val="3333FF"/>
                </a:solidFill>
                <a:latin typeface="Comic Sans MS" pitchFamily="66" charset="0"/>
                <a:ea typeface="微软雅黑" pitchFamily="34" charset="-122"/>
                <a:cs typeface="Times New Roman" panose="02020603050405020304" pitchFamily="18" charset="0"/>
              </a:rPr>
              <a:t>avg_balance</a:t>
            </a:r>
            <a:r>
              <a:rPr lang="en-US" altLang="zh-CN" sz="1800" i="1" kern="0" dirty="0">
                <a:solidFill>
                  <a:srgbClr val="3333FF"/>
                </a:solidFill>
                <a:latin typeface="Comic Sans MS" pitchFamily="66" charset="0"/>
                <a:ea typeface="微软雅黑" pitchFamily="34" charset="-122"/>
                <a:cs typeface="Times New Roman" panose="02020603050405020304" pitchFamily="18" charset="0"/>
              </a:rPr>
              <a:t>)</a:t>
            </a:r>
            <a:br>
              <a:rPr lang="en-US" altLang="zh-CN" sz="1800" i="1" kern="0" dirty="0">
                <a:solidFill>
                  <a:srgbClr val="3333FF"/>
                </a:solidFill>
                <a:latin typeface="Comic Sans MS" pitchFamily="66" charset="0"/>
                <a:ea typeface="微软雅黑" pitchFamily="34" charset="-122"/>
                <a:cs typeface="Times New Roman" panose="02020603050405020304" pitchFamily="18" charset="0"/>
              </a:rPr>
            </a:br>
            <a:r>
              <a:rPr lang="en-US" altLang="zh-CN" sz="1800" b="1" i="1" kern="0" dirty="0">
                <a:solidFill>
                  <a:prstClr val="black"/>
                </a:solidFill>
                <a:latin typeface="Comic Sans MS" pitchFamily="66" charset="0"/>
                <a:ea typeface="微软雅黑" pitchFamily="34" charset="-122"/>
                <a:cs typeface="Times New Roman" panose="02020603050405020304" pitchFamily="18" charset="0"/>
              </a:rPr>
              <a:t>where</a:t>
            </a:r>
            <a:r>
              <a:rPr lang="en-US" altLang="zh-CN" sz="1800" i="1" kern="0" dirty="0">
                <a:solidFill>
                  <a:prstClr val="black"/>
                </a:solidFill>
                <a:latin typeface="Comic Sans MS" pitchFamily="66" charset="0"/>
                <a:ea typeface="微软雅黑" pitchFamily="34" charset="-122"/>
                <a:cs typeface="Times New Roman" panose="02020603050405020304" pitchFamily="18" charset="0"/>
              </a:rPr>
              <a:t> </a:t>
            </a:r>
            <a:r>
              <a:rPr lang="en-US" altLang="zh-CN" sz="1800" i="1" kern="0" dirty="0" err="1">
                <a:solidFill>
                  <a:srgbClr val="3333FF"/>
                </a:solidFill>
                <a:latin typeface="Comic Sans MS" pitchFamily="66" charset="0"/>
                <a:ea typeface="微软雅黑" pitchFamily="34" charset="-122"/>
                <a:cs typeface="Times New Roman" panose="02020603050405020304" pitchFamily="18" charset="0"/>
              </a:rPr>
              <a:t>avg_balance</a:t>
            </a:r>
            <a:r>
              <a:rPr lang="en-US" altLang="zh-CN" sz="1800" i="1" kern="0" dirty="0">
                <a:solidFill>
                  <a:srgbClr val="3333FF"/>
                </a:solidFill>
                <a:latin typeface="Comic Sans MS" pitchFamily="66" charset="0"/>
                <a:ea typeface="微软雅黑" pitchFamily="34" charset="-122"/>
                <a:cs typeface="Times New Roman" panose="02020603050405020304" pitchFamily="18" charset="0"/>
              </a:rPr>
              <a:t> &gt; 1200</a:t>
            </a:r>
          </a:p>
        </p:txBody>
      </p:sp>
      <p:sp>
        <p:nvSpPr>
          <p:cNvPr id="5" name="文本框 4">
            <a:extLst>
              <a:ext uri="{FF2B5EF4-FFF2-40B4-BE49-F238E27FC236}">
                <a16:creationId xmlns:a16="http://schemas.microsoft.com/office/drawing/2014/main" id="{14B13239-1814-475E-B562-FE750E98BC94}"/>
              </a:ext>
            </a:extLst>
          </p:cNvPr>
          <p:cNvSpPr txBox="1"/>
          <p:nvPr/>
        </p:nvSpPr>
        <p:spPr>
          <a:xfrm>
            <a:off x="251520" y="1731461"/>
            <a:ext cx="3883191" cy="1200329"/>
          </a:xfrm>
          <a:prstGeom prst="rect">
            <a:avLst/>
          </a:prstGeom>
          <a:noFill/>
        </p:spPr>
        <p:txBody>
          <a:bodyPr wrap="square" rtlCol="0">
            <a:spAutoFit/>
          </a:bodyPr>
          <a:lstStyle/>
          <a:p>
            <a:r>
              <a:rPr lang="en-US" altLang="zh-CN" sz="1800" b="1" i="1" kern="0" dirty="0">
                <a:solidFill>
                  <a:prstClr val="black"/>
                </a:solidFill>
                <a:latin typeface="Comic Sans MS" pitchFamily="66" charset="0"/>
                <a:ea typeface="微软雅黑" pitchFamily="34" charset="-122"/>
                <a:cs typeface="Times New Roman" panose="02020603050405020304" pitchFamily="18" charset="0"/>
              </a:rPr>
              <a:t>select</a:t>
            </a:r>
            <a:r>
              <a:rPr lang="en-US" altLang="zh-CN" sz="1800" i="1" kern="0" dirty="0">
                <a:solidFill>
                  <a:prstClr val="black"/>
                </a:solidFill>
                <a:latin typeface="Comic Sans MS" pitchFamily="66" charset="0"/>
                <a:ea typeface="微软雅黑" pitchFamily="34" charset="-122"/>
                <a:cs typeface="Times New Roman" panose="02020603050405020304" pitchFamily="18" charset="0"/>
              </a:rPr>
              <a:t> </a:t>
            </a:r>
            <a:r>
              <a:rPr lang="en-US" altLang="zh-CN" sz="1800" i="1" kern="0" dirty="0" err="1">
                <a:solidFill>
                  <a:srgbClr val="3333FF"/>
                </a:solidFill>
                <a:latin typeface="Comic Sans MS" pitchFamily="66" charset="0"/>
                <a:ea typeface="微软雅黑" pitchFamily="34" charset="-122"/>
                <a:cs typeface="Times New Roman" panose="02020603050405020304" pitchFamily="18" charset="0"/>
              </a:rPr>
              <a:t>branch_name</a:t>
            </a:r>
            <a:r>
              <a:rPr lang="en-US" altLang="zh-CN" sz="1800" i="1" kern="0" dirty="0">
                <a:solidFill>
                  <a:srgbClr val="3333FF"/>
                </a:solidFill>
                <a:latin typeface="Comic Sans MS" pitchFamily="66" charset="0"/>
                <a:ea typeface="微软雅黑" pitchFamily="34" charset="-122"/>
                <a:cs typeface="Times New Roman" panose="02020603050405020304" pitchFamily="18" charset="0"/>
              </a:rPr>
              <a:t>, avg (balance)</a:t>
            </a:r>
            <a:br>
              <a:rPr lang="en-US" altLang="zh-CN" sz="1800" i="1" kern="0" dirty="0">
                <a:solidFill>
                  <a:srgbClr val="3333FF"/>
                </a:solidFill>
                <a:latin typeface="Comic Sans MS" pitchFamily="66" charset="0"/>
                <a:ea typeface="微软雅黑" pitchFamily="34" charset="-122"/>
                <a:cs typeface="Times New Roman" panose="02020603050405020304" pitchFamily="18" charset="0"/>
              </a:rPr>
            </a:br>
            <a:r>
              <a:rPr lang="en-US" altLang="zh-CN" sz="1800" b="1" i="1" kern="0" dirty="0">
                <a:solidFill>
                  <a:prstClr val="black"/>
                </a:solidFill>
                <a:latin typeface="Comic Sans MS" pitchFamily="66" charset="0"/>
                <a:ea typeface="微软雅黑" pitchFamily="34" charset="-122"/>
                <a:cs typeface="Times New Roman" panose="02020603050405020304" pitchFamily="18" charset="0"/>
              </a:rPr>
              <a:t>from</a:t>
            </a:r>
            <a:r>
              <a:rPr lang="en-US" altLang="zh-CN" sz="1800" i="1" kern="0" dirty="0">
                <a:solidFill>
                  <a:prstClr val="black"/>
                </a:solidFill>
                <a:latin typeface="Comic Sans MS" pitchFamily="66" charset="0"/>
                <a:ea typeface="微软雅黑" pitchFamily="34" charset="-122"/>
                <a:cs typeface="Times New Roman" panose="02020603050405020304" pitchFamily="18" charset="0"/>
              </a:rPr>
              <a:t> account</a:t>
            </a:r>
            <a:br>
              <a:rPr lang="en-US" altLang="zh-CN" sz="1800" i="1" kern="0" dirty="0">
                <a:solidFill>
                  <a:prstClr val="black"/>
                </a:solidFill>
                <a:latin typeface="Comic Sans MS" pitchFamily="66" charset="0"/>
                <a:ea typeface="微软雅黑" pitchFamily="34" charset="-122"/>
                <a:cs typeface="Times New Roman" panose="02020603050405020304" pitchFamily="18" charset="0"/>
              </a:rPr>
            </a:br>
            <a:r>
              <a:rPr lang="en-US" altLang="zh-CN" sz="1800" b="1" i="1" kern="0" dirty="0">
                <a:solidFill>
                  <a:srgbClr val="FF0000"/>
                </a:solidFill>
                <a:latin typeface="Comic Sans MS" pitchFamily="66" charset="0"/>
                <a:ea typeface="微软雅黑" pitchFamily="34" charset="-122"/>
                <a:cs typeface="Times New Roman" panose="02020603050405020304" pitchFamily="18" charset="0"/>
              </a:rPr>
              <a:t>group by </a:t>
            </a:r>
            <a:r>
              <a:rPr lang="en-US" altLang="zh-CN" sz="1800" i="1" kern="0" dirty="0" err="1">
                <a:solidFill>
                  <a:srgbClr val="FF0000"/>
                </a:solidFill>
                <a:latin typeface="Comic Sans MS" pitchFamily="66" charset="0"/>
                <a:ea typeface="微软雅黑" pitchFamily="34" charset="-122"/>
                <a:cs typeface="Times New Roman" panose="02020603050405020304" pitchFamily="18" charset="0"/>
              </a:rPr>
              <a:t>branch_name</a:t>
            </a:r>
            <a:br>
              <a:rPr lang="en-US" altLang="zh-CN" sz="1800" i="1" kern="0" dirty="0">
                <a:solidFill>
                  <a:srgbClr val="FF0000"/>
                </a:solidFill>
                <a:latin typeface="Comic Sans MS" pitchFamily="66" charset="0"/>
                <a:ea typeface="微软雅黑" pitchFamily="34" charset="-122"/>
                <a:cs typeface="Times New Roman" panose="02020603050405020304" pitchFamily="18" charset="0"/>
              </a:rPr>
            </a:br>
            <a:r>
              <a:rPr lang="en-US" altLang="zh-CN" sz="1800" b="1" i="1" kern="0" dirty="0">
                <a:solidFill>
                  <a:srgbClr val="FF0000"/>
                </a:solidFill>
                <a:latin typeface="Comic Sans MS" pitchFamily="66" charset="0"/>
                <a:ea typeface="微软雅黑" pitchFamily="34" charset="-122"/>
                <a:cs typeface="Times New Roman" panose="02020603050405020304" pitchFamily="18" charset="0"/>
              </a:rPr>
              <a:t>having</a:t>
            </a:r>
            <a:r>
              <a:rPr lang="en-US" altLang="zh-CN" sz="1800" i="1" kern="0" dirty="0">
                <a:solidFill>
                  <a:srgbClr val="FF0000"/>
                </a:solidFill>
                <a:latin typeface="Comic Sans MS" pitchFamily="66" charset="0"/>
                <a:ea typeface="微软雅黑" pitchFamily="34" charset="-122"/>
                <a:cs typeface="Times New Roman" panose="02020603050405020304" pitchFamily="18" charset="0"/>
              </a:rPr>
              <a:t> </a:t>
            </a:r>
            <a:r>
              <a:rPr lang="en-US" altLang="zh-CN" sz="1800" b="1" i="1" kern="0" dirty="0">
                <a:solidFill>
                  <a:srgbClr val="FF0000"/>
                </a:solidFill>
                <a:latin typeface="Comic Sans MS" pitchFamily="66" charset="0"/>
                <a:ea typeface="微软雅黑" pitchFamily="34" charset="-122"/>
                <a:cs typeface="Times New Roman" panose="02020603050405020304" pitchFamily="18" charset="0"/>
              </a:rPr>
              <a:t>avg</a:t>
            </a:r>
            <a:r>
              <a:rPr lang="en-US" altLang="zh-CN" sz="1800" i="1" kern="0" dirty="0">
                <a:solidFill>
                  <a:srgbClr val="FF0000"/>
                </a:solidFill>
                <a:latin typeface="Comic Sans MS" pitchFamily="66" charset="0"/>
                <a:ea typeface="微软雅黑" pitchFamily="34" charset="-122"/>
                <a:cs typeface="Times New Roman" panose="02020603050405020304" pitchFamily="18" charset="0"/>
              </a:rPr>
              <a:t> (balance) &gt; 1200</a:t>
            </a:r>
            <a:endParaRPr lang="zh-CN" altLang="en-US" dirty="0">
              <a:solidFill>
                <a:srgbClr val="FF0000"/>
              </a:solidFill>
              <a:latin typeface="Comic Sans MS" pitchFamily="66" charset="0"/>
            </a:endParaRPr>
          </a:p>
        </p:txBody>
      </p:sp>
    </p:spTree>
    <p:extLst>
      <p:ext uri="{BB962C8B-B14F-4D97-AF65-F5344CB8AC3E}">
        <p14:creationId xmlns:p14="http://schemas.microsoft.com/office/powerpoint/2010/main" val="454057425"/>
      </p:ext>
    </p:extLst>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5BB0AF-EEA5-401B-ADB8-EF53F4BA49A4}"/>
              </a:ext>
            </a:extLst>
          </p:cNvPr>
          <p:cNvSpPr>
            <a:spLocks noGrp="1"/>
          </p:cNvSpPr>
          <p:nvPr>
            <p:ph type="title"/>
          </p:nvPr>
        </p:nvSpPr>
        <p:spPr/>
        <p:txBody>
          <a:bodyPr/>
          <a:lstStyle/>
          <a:p>
            <a:pPr algn="ctr"/>
            <a:r>
              <a:rPr lang="en-US" altLang="zh-CN" dirty="0">
                <a:latin typeface="Comic Sans MS" pitchFamily="66" charset="0"/>
              </a:rPr>
              <a:t>Derived Relations (Cont.)</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F7AE49A9-74FC-4391-9901-593882F20118}"/>
              </a:ext>
            </a:extLst>
          </p:cNvPr>
          <p:cNvSpPr>
            <a:spLocks noGrp="1"/>
          </p:cNvSpPr>
          <p:nvPr>
            <p:ph idx="1"/>
          </p:nvPr>
        </p:nvSpPr>
        <p:spPr>
          <a:xfrm>
            <a:off x="251520" y="789553"/>
            <a:ext cx="8712968" cy="3805070"/>
          </a:xfrm>
        </p:spPr>
        <p:txBody>
          <a:bodyPr/>
          <a:lstStyle/>
          <a:p>
            <a:r>
              <a:rPr lang="en-US" altLang="zh-CN" sz="2000" b="1" dirty="0">
                <a:latin typeface="Comic Sans MS" pitchFamily="66" charset="0"/>
              </a:rPr>
              <a:t>E.g.</a:t>
            </a:r>
            <a:r>
              <a:rPr lang="en-US" altLang="zh-CN" sz="2000" dirty="0">
                <a:latin typeface="Comic Sans MS" pitchFamily="66" charset="0"/>
              </a:rPr>
              <a:t> Find the maximum total balance across all branches</a:t>
            </a:r>
          </a:p>
          <a:p>
            <a:endParaRPr lang="en-US" altLang="zh-CN" sz="2000" dirty="0">
              <a:latin typeface="Comic Sans MS" pitchFamily="66" charset="0"/>
            </a:endParaRPr>
          </a:p>
          <a:p>
            <a:pPr marL="0" indent="0">
              <a:lnSpc>
                <a:spcPct val="150000"/>
              </a:lnSpc>
              <a:spcBef>
                <a:spcPts val="0"/>
              </a:spcBef>
              <a:buNone/>
            </a:pPr>
            <a:r>
              <a:rPr lang="en-US" altLang="zh-CN" sz="2000" dirty="0">
                <a:latin typeface="Comic Sans MS" pitchFamily="66" charset="0"/>
              </a:rPr>
              <a:t>	</a:t>
            </a:r>
            <a:r>
              <a:rPr lang="en-US" altLang="zh-CN" sz="2000" b="1" i="1" dirty="0">
                <a:latin typeface="Comic Sans MS" pitchFamily="66" charset="0"/>
                <a:cs typeface="Times New Roman" panose="02020603050405020304" pitchFamily="18" charset="0"/>
              </a:rPr>
              <a:t>select</a:t>
            </a:r>
            <a:r>
              <a:rPr lang="en-US" altLang="zh-CN" sz="2000" i="1" dirty="0">
                <a:latin typeface="Comic Sans MS" pitchFamily="66" charset="0"/>
                <a:cs typeface="Times New Roman" panose="02020603050405020304" pitchFamily="18" charset="0"/>
              </a:rPr>
              <a:t> </a:t>
            </a:r>
            <a:r>
              <a:rPr lang="en-US" altLang="zh-CN" sz="2000" b="1" i="1" dirty="0">
                <a:solidFill>
                  <a:srgbClr val="FF0000"/>
                </a:solidFill>
                <a:latin typeface="Comic Sans MS" pitchFamily="66" charset="0"/>
                <a:cs typeface="Times New Roman" panose="02020603050405020304" pitchFamily="18" charset="0"/>
              </a:rPr>
              <a:t>max</a:t>
            </a:r>
            <a:r>
              <a:rPr lang="en-US" altLang="zh-CN" sz="2000" i="1" dirty="0">
                <a:latin typeface="Comic Sans MS" pitchFamily="66" charset="0"/>
                <a:cs typeface="Times New Roman" panose="02020603050405020304" pitchFamily="18" charset="0"/>
              </a:rPr>
              <a:t>(</a:t>
            </a:r>
            <a:r>
              <a:rPr lang="en-US" altLang="zh-CN" sz="2000" b="1" i="1" dirty="0" err="1">
                <a:solidFill>
                  <a:srgbClr val="3333FF"/>
                </a:solidFill>
                <a:latin typeface="Comic Sans MS" pitchFamily="66" charset="0"/>
                <a:cs typeface="Times New Roman" panose="02020603050405020304" pitchFamily="18" charset="0"/>
              </a:rPr>
              <a:t>tot_balance</a:t>
            </a:r>
            <a:r>
              <a:rPr lang="en-US" altLang="zh-CN" sz="2000" i="1" dirty="0">
                <a:latin typeface="Comic Sans MS" pitchFamily="66" charset="0"/>
                <a:cs typeface="Times New Roman" panose="02020603050405020304" pitchFamily="18" charset="0"/>
              </a:rPr>
              <a:t>)</a:t>
            </a:r>
            <a:br>
              <a:rPr lang="en-US" altLang="zh-CN" sz="2000" i="1" dirty="0">
                <a:latin typeface="Comic Sans MS" pitchFamily="66" charset="0"/>
                <a:cs typeface="Times New Roman" panose="02020603050405020304" pitchFamily="18" charset="0"/>
              </a:rPr>
            </a:br>
            <a:r>
              <a:rPr lang="en-US" altLang="zh-CN" sz="2000" i="1" dirty="0">
                <a:latin typeface="Comic Sans MS" pitchFamily="66" charset="0"/>
                <a:cs typeface="Times New Roman" panose="02020603050405020304" pitchFamily="18" charset="0"/>
              </a:rPr>
              <a:t>	</a:t>
            </a:r>
            <a:r>
              <a:rPr lang="en-US" altLang="zh-CN" sz="2000" b="1" i="1" dirty="0">
                <a:latin typeface="Comic Sans MS" pitchFamily="66" charset="0"/>
                <a:cs typeface="Times New Roman" panose="02020603050405020304" pitchFamily="18" charset="0"/>
              </a:rPr>
              <a:t>from</a:t>
            </a:r>
            <a:r>
              <a:rPr lang="en-US" altLang="zh-CN" sz="2000" i="1" dirty="0">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select</a:t>
            </a:r>
            <a:r>
              <a:rPr lang="en-US" altLang="zh-CN" sz="2000" i="1" dirty="0">
                <a:solidFill>
                  <a:srgbClr val="3333FF"/>
                </a:solidFill>
                <a:latin typeface="Comic Sans MS" pitchFamily="66" charset="0"/>
                <a:cs typeface="Times New Roman" panose="02020603050405020304" pitchFamily="18" charset="0"/>
              </a:rPr>
              <a:t> </a:t>
            </a:r>
            <a:r>
              <a:rPr lang="en-US" altLang="zh-CN" sz="2000" i="1" dirty="0" err="1">
                <a:solidFill>
                  <a:srgbClr val="3333FF"/>
                </a:solidFill>
                <a:latin typeface="Comic Sans MS" pitchFamily="66" charset="0"/>
                <a:cs typeface="Times New Roman" panose="02020603050405020304" pitchFamily="18" charset="0"/>
              </a:rPr>
              <a:t>branch_name</a:t>
            </a: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FF0000"/>
                </a:solidFill>
                <a:latin typeface="Comic Sans MS" pitchFamily="66" charset="0"/>
                <a:cs typeface="Times New Roman" panose="02020603050405020304" pitchFamily="18" charset="0"/>
              </a:rPr>
              <a:t>sum</a:t>
            </a:r>
            <a:r>
              <a:rPr lang="en-US" altLang="zh-CN" sz="2000" i="1" dirty="0">
                <a:solidFill>
                  <a:srgbClr val="3333FF"/>
                </a:solidFill>
                <a:latin typeface="Comic Sans MS" pitchFamily="66" charset="0"/>
                <a:cs typeface="Times New Roman" panose="02020603050405020304" pitchFamily="18" charset="0"/>
              </a:rPr>
              <a:t> (balance)</a:t>
            </a:r>
            <a:br>
              <a:rPr lang="en-US" altLang="zh-CN" sz="2000" i="1" dirty="0">
                <a:solidFill>
                  <a:srgbClr val="3333FF"/>
                </a:solidFill>
                <a:latin typeface="Comic Sans MS" pitchFamily="66" charset="0"/>
                <a:cs typeface="Times New Roman" panose="02020603050405020304" pitchFamily="18" charset="0"/>
              </a:rPr>
            </a:b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from</a:t>
            </a:r>
            <a:r>
              <a:rPr lang="en-US" altLang="zh-CN" sz="2000" i="1" dirty="0">
                <a:solidFill>
                  <a:srgbClr val="3333FF"/>
                </a:solidFill>
                <a:latin typeface="Comic Sans MS" pitchFamily="66" charset="0"/>
                <a:cs typeface="Times New Roman" panose="02020603050405020304" pitchFamily="18" charset="0"/>
              </a:rPr>
              <a:t> account</a:t>
            </a:r>
            <a:br>
              <a:rPr lang="en-US" altLang="zh-CN" sz="2000" i="1" dirty="0">
                <a:solidFill>
                  <a:srgbClr val="3333FF"/>
                </a:solidFill>
                <a:latin typeface="Comic Sans MS" pitchFamily="66" charset="0"/>
                <a:cs typeface="Times New Roman" panose="02020603050405020304" pitchFamily="18" charset="0"/>
              </a:rPr>
            </a:b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 </a:t>
            </a:r>
            <a:r>
              <a:rPr lang="en-US" altLang="zh-CN" sz="2000" b="1" i="1" dirty="0">
                <a:solidFill>
                  <a:srgbClr val="FF0000"/>
                </a:solidFill>
                <a:latin typeface="Comic Sans MS" pitchFamily="66" charset="0"/>
                <a:cs typeface="Times New Roman" panose="02020603050405020304" pitchFamily="18" charset="0"/>
              </a:rPr>
              <a:t>group by</a:t>
            </a:r>
            <a:r>
              <a:rPr lang="en-US" altLang="zh-CN" sz="2000" i="1" dirty="0">
                <a:solidFill>
                  <a:srgbClr val="3333FF"/>
                </a:solidFill>
                <a:latin typeface="Comic Sans MS" pitchFamily="66" charset="0"/>
                <a:cs typeface="Times New Roman" panose="02020603050405020304" pitchFamily="18" charset="0"/>
              </a:rPr>
              <a:t> </a:t>
            </a:r>
            <a:r>
              <a:rPr lang="en-US" altLang="zh-CN" sz="2000" i="1" dirty="0" err="1">
                <a:solidFill>
                  <a:srgbClr val="3333FF"/>
                </a:solidFill>
                <a:latin typeface="Comic Sans MS" pitchFamily="66" charset="0"/>
                <a:cs typeface="Times New Roman" panose="02020603050405020304" pitchFamily="18" charset="0"/>
              </a:rPr>
              <a:t>branch_name</a:t>
            </a:r>
            <a:r>
              <a:rPr lang="en-US" altLang="zh-CN" sz="2000" i="1" dirty="0">
                <a:latin typeface="Comic Sans MS" pitchFamily="66" charset="0"/>
                <a:cs typeface="Times New Roman" panose="02020603050405020304" pitchFamily="18" charset="0"/>
              </a:rPr>
              <a:t>)</a:t>
            </a:r>
            <a:br>
              <a:rPr lang="en-US" altLang="zh-CN" sz="2000" i="1" dirty="0">
                <a:latin typeface="Comic Sans MS" pitchFamily="66" charset="0"/>
                <a:cs typeface="Times New Roman" panose="02020603050405020304" pitchFamily="18" charset="0"/>
              </a:rPr>
            </a:br>
            <a:r>
              <a:rPr lang="en-US" altLang="zh-CN" sz="2000" i="1" dirty="0">
                <a:latin typeface="Comic Sans MS" pitchFamily="66" charset="0"/>
                <a:cs typeface="Times New Roman" panose="02020603050405020304" pitchFamily="18" charset="0"/>
              </a:rPr>
              <a:t>	          </a:t>
            </a:r>
            <a:r>
              <a:rPr lang="en-US" altLang="zh-CN" sz="2000" b="1" i="1" dirty="0">
                <a:solidFill>
                  <a:srgbClr val="FF0000"/>
                </a:solidFill>
                <a:latin typeface="Comic Sans MS" pitchFamily="66" charset="0"/>
                <a:cs typeface="Times New Roman" panose="02020603050405020304" pitchFamily="18" charset="0"/>
              </a:rPr>
              <a:t>as</a:t>
            </a:r>
            <a:r>
              <a:rPr lang="en-US" altLang="zh-CN" sz="2000" i="1" dirty="0">
                <a:solidFill>
                  <a:srgbClr val="3333FF"/>
                </a:solidFill>
                <a:latin typeface="Comic Sans MS" pitchFamily="66" charset="0"/>
                <a:cs typeface="Times New Roman" panose="02020603050405020304" pitchFamily="18" charset="0"/>
              </a:rPr>
              <a:t> </a:t>
            </a:r>
            <a:r>
              <a:rPr lang="en-US" altLang="zh-CN" sz="2000" i="1" dirty="0" err="1">
                <a:solidFill>
                  <a:srgbClr val="3333FF"/>
                </a:solidFill>
                <a:latin typeface="Comic Sans MS" pitchFamily="66" charset="0"/>
                <a:cs typeface="Times New Roman" panose="02020603050405020304" pitchFamily="18" charset="0"/>
              </a:rPr>
              <a:t>branch_total</a:t>
            </a:r>
            <a:r>
              <a:rPr lang="en-US" altLang="zh-CN" sz="2000" i="1" dirty="0">
                <a:solidFill>
                  <a:srgbClr val="3333FF"/>
                </a:solidFill>
                <a:latin typeface="Comic Sans MS" pitchFamily="66" charset="0"/>
                <a:cs typeface="Times New Roman" panose="02020603050405020304" pitchFamily="18" charset="0"/>
              </a:rPr>
              <a:t> (</a:t>
            </a:r>
            <a:r>
              <a:rPr lang="en-US" altLang="zh-CN" sz="2000" i="1" dirty="0" err="1">
                <a:solidFill>
                  <a:srgbClr val="3333FF"/>
                </a:solidFill>
                <a:latin typeface="Comic Sans MS" pitchFamily="66" charset="0"/>
                <a:cs typeface="Times New Roman" panose="02020603050405020304" pitchFamily="18" charset="0"/>
              </a:rPr>
              <a:t>branch_name</a:t>
            </a: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err="1">
                <a:solidFill>
                  <a:srgbClr val="3333FF"/>
                </a:solidFill>
                <a:latin typeface="Comic Sans MS" pitchFamily="66" charset="0"/>
                <a:cs typeface="Times New Roman" panose="02020603050405020304" pitchFamily="18" charset="0"/>
              </a:rPr>
              <a:t>tot_balance</a:t>
            </a:r>
            <a:r>
              <a:rPr lang="en-US" altLang="zh-CN" sz="2000" i="1" dirty="0">
                <a:solidFill>
                  <a:srgbClr val="3333FF"/>
                </a:solidFill>
                <a:latin typeface="Comic Sans MS" pitchFamily="66" charset="0"/>
                <a:cs typeface="Times New Roman" panose="02020603050405020304" pitchFamily="18" charset="0"/>
              </a:rPr>
              <a:t>)</a:t>
            </a:r>
            <a:br>
              <a:rPr lang="en-US" altLang="zh-CN" sz="2000" dirty="0">
                <a:solidFill>
                  <a:srgbClr val="3333FF"/>
                </a:solidFill>
                <a:latin typeface="Comic Sans MS" pitchFamily="66" charset="0"/>
              </a:rPr>
            </a:br>
            <a:r>
              <a:rPr lang="en-US" altLang="zh-CN" sz="2000" dirty="0">
                <a:latin typeface="Comic Sans MS" pitchFamily="66" charset="0"/>
              </a:rPr>
              <a:t>	</a:t>
            </a:r>
          </a:p>
          <a:p>
            <a:endParaRPr lang="zh-CN" altLang="en-US" sz="2000" dirty="0">
              <a:latin typeface="Comic Sans MS" pitchFamily="66" charset="0"/>
            </a:endParaRPr>
          </a:p>
        </p:txBody>
      </p:sp>
    </p:spTree>
    <p:extLst>
      <p:ext uri="{BB962C8B-B14F-4D97-AF65-F5344CB8AC3E}">
        <p14:creationId xmlns:p14="http://schemas.microsoft.com/office/powerpoint/2010/main" val="2455963109"/>
      </p:ext>
    </p:extLst>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C5D532-D6CB-487D-9759-5E844BEDC2A9}"/>
              </a:ext>
            </a:extLst>
          </p:cNvPr>
          <p:cNvSpPr>
            <a:spLocks noGrp="1"/>
          </p:cNvSpPr>
          <p:nvPr>
            <p:ph type="title"/>
          </p:nvPr>
        </p:nvSpPr>
        <p:spPr/>
        <p:txBody>
          <a:bodyPr/>
          <a:lstStyle/>
          <a:p>
            <a:pPr algn="ctr"/>
            <a:r>
              <a:rPr lang="en-US" altLang="zh-CN" dirty="0">
                <a:latin typeface="Comic Sans MS" pitchFamily="66" charset="0"/>
              </a:rPr>
              <a:t>With Clause</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169DB150-75E9-4646-BD8E-E97AB0B9B0E0}"/>
              </a:ext>
            </a:extLst>
          </p:cNvPr>
          <p:cNvSpPr>
            <a:spLocks noGrp="1"/>
          </p:cNvSpPr>
          <p:nvPr>
            <p:ph idx="1"/>
          </p:nvPr>
        </p:nvSpPr>
        <p:spPr>
          <a:xfrm>
            <a:off x="251520" y="699542"/>
            <a:ext cx="8784976" cy="3805070"/>
          </a:xfrm>
        </p:spPr>
        <p:txBody>
          <a:bodyPr/>
          <a:lstStyle/>
          <a:p>
            <a:r>
              <a:rPr lang="en-US" altLang="zh-CN" sz="2000" b="1" dirty="0">
                <a:solidFill>
                  <a:srgbClr val="3333FF"/>
                </a:solidFill>
                <a:latin typeface="Comic Sans MS" pitchFamily="66" charset="0"/>
              </a:rPr>
              <a:t>With</a:t>
            </a:r>
            <a:r>
              <a:rPr lang="en-US" altLang="zh-CN" sz="2000" dirty="0">
                <a:latin typeface="Comic Sans MS" pitchFamily="66" charset="0"/>
              </a:rPr>
              <a:t> clause allows </a:t>
            </a:r>
            <a:r>
              <a:rPr lang="en-US" altLang="zh-CN" sz="2000" b="1" dirty="0">
                <a:solidFill>
                  <a:srgbClr val="3333FF"/>
                </a:solidFill>
                <a:latin typeface="Comic Sans MS" pitchFamily="66" charset="0"/>
              </a:rPr>
              <a:t>views</a:t>
            </a:r>
            <a:r>
              <a:rPr lang="en-US" altLang="zh-CN" sz="2000" dirty="0">
                <a:latin typeface="Comic Sans MS" pitchFamily="66" charset="0"/>
              </a:rPr>
              <a:t> to be defined </a:t>
            </a:r>
            <a:r>
              <a:rPr lang="en-US" altLang="zh-CN" sz="2000" b="1" dirty="0">
                <a:solidFill>
                  <a:srgbClr val="3333FF"/>
                </a:solidFill>
                <a:latin typeface="Comic Sans MS" pitchFamily="66" charset="0"/>
              </a:rPr>
              <a:t>locally</a:t>
            </a:r>
            <a:r>
              <a:rPr lang="en-US" altLang="zh-CN" sz="2000" dirty="0">
                <a:latin typeface="Comic Sans MS" pitchFamily="66" charset="0"/>
              </a:rPr>
              <a:t> to a query, rather than globally. Analogous to procedures in a programming language</a:t>
            </a:r>
          </a:p>
          <a:p>
            <a:endParaRPr lang="en-US" altLang="zh-CN" sz="2000" dirty="0">
              <a:latin typeface="Comic Sans MS" pitchFamily="66" charset="0"/>
            </a:endParaRPr>
          </a:p>
          <a:p>
            <a:r>
              <a:rPr lang="en-US" altLang="zh-CN" sz="2000" b="1" dirty="0">
                <a:latin typeface="Comic Sans MS" pitchFamily="66" charset="0"/>
              </a:rPr>
              <a:t>E.g. </a:t>
            </a:r>
            <a:r>
              <a:rPr lang="en-US" altLang="zh-CN" sz="2000" dirty="0">
                <a:latin typeface="Comic Sans MS" pitchFamily="66" charset="0"/>
              </a:rPr>
              <a:t>Find all accounts with the maximum balance. </a:t>
            </a:r>
            <a:br>
              <a:rPr lang="en-US" altLang="zh-CN" sz="2000" dirty="0">
                <a:latin typeface="Comic Sans MS" pitchFamily="66" charset="0"/>
              </a:rPr>
            </a:br>
            <a:r>
              <a:rPr lang="en-US" altLang="zh-CN" sz="2000" dirty="0">
                <a:latin typeface="Comic Sans MS" pitchFamily="66" charset="0"/>
              </a:rPr>
              <a:t> </a:t>
            </a:r>
          </a:p>
          <a:p>
            <a:pPr marL="0" indent="0">
              <a:spcBef>
                <a:spcPts val="0"/>
              </a:spcBef>
              <a:buNone/>
            </a:pPr>
            <a:r>
              <a:rPr lang="en-US" altLang="zh-CN" sz="2000" i="1" dirty="0">
                <a:latin typeface="Comic Sans MS" pitchFamily="66" charset="0"/>
                <a:cs typeface="Times New Roman" panose="02020603050405020304" pitchFamily="18" charset="0"/>
              </a:rPr>
              <a:t>	</a:t>
            </a:r>
            <a:r>
              <a:rPr lang="en-US" altLang="zh-CN" sz="2000" b="1" i="1" dirty="0">
                <a:solidFill>
                  <a:srgbClr val="FF0000"/>
                </a:solidFill>
                <a:latin typeface="Comic Sans MS" pitchFamily="66" charset="0"/>
                <a:cs typeface="Times New Roman" panose="02020603050405020304" pitchFamily="18" charset="0"/>
              </a:rPr>
              <a:t>with</a:t>
            </a:r>
            <a:r>
              <a:rPr lang="en-US" altLang="zh-CN" sz="2000" i="1" dirty="0">
                <a:solidFill>
                  <a:srgbClr val="FF0000"/>
                </a:solidFill>
                <a:latin typeface="Comic Sans MS" pitchFamily="66" charset="0"/>
                <a:cs typeface="Times New Roman" panose="02020603050405020304" pitchFamily="18" charset="0"/>
              </a:rPr>
              <a:t> </a:t>
            </a:r>
            <a:r>
              <a:rPr lang="en-US" altLang="zh-CN" sz="2000" i="1" dirty="0" err="1">
                <a:solidFill>
                  <a:srgbClr val="3333FF"/>
                </a:solidFill>
                <a:latin typeface="Comic Sans MS" pitchFamily="66" charset="0"/>
                <a:cs typeface="Times New Roman" panose="02020603050405020304" pitchFamily="18" charset="0"/>
              </a:rPr>
              <a:t>max_balance</a:t>
            </a:r>
            <a:r>
              <a:rPr lang="en-US" altLang="zh-CN" sz="2000" i="1" dirty="0">
                <a:solidFill>
                  <a:srgbClr val="3333FF"/>
                </a:solidFill>
                <a:latin typeface="Comic Sans MS" pitchFamily="66" charset="0"/>
                <a:cs typeface="Times New Roman" panose="02020603050405020304" pitchFamily="18" charset="0"/>
              </a:rPr>
              <a:t>(value)</a:t>
            </a:r>
            <a:r>
              <a:rPr lang="en-US" altLang="zh-CN" sz="2000" i="1" dirty="0">
                <a:solidFill>
                  <a:srgbClr val="FF0000"/>
                </a:solidFill>
                <a:latin typeface="Comic Sans MS" pitchFamily="66" charset="0"/>
                <a:cs typeface="Times New Roman" panose="02020603050405020304" pitchFamily="18" charset="0"/>
              </a:rPr>
              <a:t> </a:t>
            </a:r>
            <a:r>
              <a:rPr lang="en-US" altLang="zh-CN" sz="2000" b="1" i="1" dirty="0">
                <a:solidFill>
                  <a:srgbClr val="FF0000"/>
                </a:solidFill>
                <a:latin typeface="Comic Sans MS" pitchFamily="66" charset="0"/>
                <a:cs typeface="Times New Roman" panose="02020603050405020304" pitchFamily="18" charset="0"/>
              </a:rPr>
              <a:t>as</a:t>
            </a:r>
            <a:r>
              <a:rPr lang="en-US" altLang="zh-CN" sz="2000" i="1" dirty="0">
                <a:solidFill>
                  <a:srgbClr val="FF0000"/>
                </a:solidFill>
                <a:latin typeface="Comic Sans MS" pitchFamily="66" charset="0"/>
                <a:cs typeface="Times New Roman" panose="02020603050405020304" pitchFamily="18" charset="0"/>
              </a:rPr>
              <a:t> </a:t>
            </a:r>
            <a:br>
              <a:rPr lang="en-US" altLang="zh-CN" sz="2000" i="1" dirty="0">
                <a:solidFill>
                  <a:srgbClr val="FF0000"/>
                </a:solidFill>
                <a:latin typeface="Comic Sans MS" pitchFamily="66" charset="0"/>
                <a:cs typeface="Times New Roman" panose="02020603050405020304" pitchFamily="18" charset="0"/>
              </a:rPr>
            </a:br>
            <a:r>
              <a:rPr lang="en-US" altLang="zh-CN" sz="2000" i="1" dirty="0">
                <a:solidFill>
                  <a:srgbClr val="FF0000"/>
                </a:solidFill>
                <a:latin typeface="Comic Sans MS" pitchFamily="66" charset="0"/>
                <a:cs typeface="Times New Roman" panose="02020603050405020304" pitchFamily="18" charset="0"/>
              </a:rPr>
              <a:t>        		</a:t>
            </a:r>
            <a:r>
              <a:rPr lang="en-US" altLang="zh-CN" sz="2000" b="1" i="1" dirty="0">
                <a:solidFill>
                  <a:srgbClr val="FF0000"/>
                </a:solidFill>
                <a:latin typeface="Comic Sans MS" pitchFamily="66" charset="0"/>
                <a:cs typeface="Times New Roman" panose="02020603050405020304" pitchFamily="18" charset="0"/>
              </a:rPr>
              <a:t>select</a:t>
            </a:r>
            <a:r>
              <a:rPr lang="en-US" altLang="zh-CN" sz="2000" i="1" dirty="0">
                <a:solidFill>
                  <a:srgbClr val="FF0000"/>
                </a:solidFill>
                <a:latin typeface="Comic Sans MS" pitchFamily="66" charset="0"/>
                <a:cs typeface="Times New Roman" panose="02020603050405020304" pitchFamily="18" charset="0"/>
              </a:rPr>
              <a:t> </a:t>
            </a:r>
            <a:r>
              <a:rPr lang="en-US" altLang="zh-CN" sz="2000" b="1" i="1" dirty="0">
                <a:solidFill>
                  <a:srgbClr val="FF0000"/>
                </a:solidFill>
                <a:latin typeface="Comic Sans MS" pitchFamily="66" charset="0"/>
                <a:cs typeface="Times New Roman" panose="02020603050405020304" pitchFamily="18" charset="0"/>
              </a:rPr>
              <a:t>max</a:t>
            </a:r>
            <a:r>
              <a:rPr lang="en-US" altLang="zh-CN" sz="2000" i="1" dirty="0">
                <a:solidFill>
                  <a:srgbClr val="FF0000"/>
                </a:solidFill>
                <a:latin typeface="Comic Sans MS" pitchFamily="66" charset="0"/>
                <a:cs typeface="Times New Roman" panose="02020603050405020304" pitchFamily="18" charset="0"/>
              </a:rPr>
              <a:t>(balance)</a:t>
            </a:r>
            <a:br>
              <a:rPr lang="en-US" altLang="zh-CN" sz="2000" i="1" dirty="0">
                <a:solidFill>
                  <a:srgbClr val="FF0000"/>
                </a:solidFill>
                <a:latin typeface="Comic Sans MS" pitchFamily="66" charset="0"/>
                <a:cs typeface="Times New Roman" panose="02020603050405020304" pitchFamily="18" charset="0"/>
              </a:rPr>
            </a:br>
            <a:r>
              <a:rPr lang="en-US" altLang="zh-CN" sz="2000" i="1" dirty="0">
                <a:solidFill>
                  <a:srgbClr val="FF0000"/>
                </a:solidFill>
                <a:latin typeface="Comic Sans MS" pitchFamily="66" charset="0"/>
                <a:cs typeface="Times New Roman" panose="02020603050405020304" pitchFamily="18" charset="0"/>
              </a:rPr>
              <a:t>        		</a:t>
            </a:r>
            <a:r>
              <a:rPr lang="en-US" altLang="zh-CN" sz="2000" b="1" i="1" dirty="0">
                <a:solidFill>
                  <a:srgbClr val="FF0000"/>
                </a:solidFill>
                <a:latin typeface="Comic Sans MS" pitchFamily="66" charset="0"/>
                <a:cs typeface="Times New Roman" panose="02020603050405020304" pitchFamily="18" charset="0"/>
              </a:rPr>
              <a:t>from</a:t>
            </a:r>
            <a:r>
              <a:rPr lang="en-US" altLang="zh-CN" sz="2000" i="1" dirty="0">
                <a:solidFill>
                  <a:srgbClr val="FF0000"/>
                </a:solidFill>
                <a:latin typeface="Comic Sans MS" pitchFamily="66" charset="0"/>
                <a:cs typeface="Times New Roman" panose="02020603050405020304" pitchFamily="18" charset="0"/>
              </a:rPr>
              <a:t> account</a:t>
            </a:r>
          </a:p>
          <a:p>
            <a:pPr marL="0" indent="0">
              <a:spcBef>
                <a:spcPts val="0"/>
              </a:spcBef>
              <a:buNone/>
            </a:pPr>
            <a:r>
              <a:rPr lang="en-US" altLang="zh-CN" sz="2000" i="1" dirty="0">
                <a:latin typeface="Comic Sans MS" pitchFamily="66" charset="0"/>
                <a:cs typeface="Times New Roman" panose="02020603050405020304" pitchFamily="18" charset="0"/>
              </a:rPr>
              <a:t>	</a:t>
            </a:r>
            <a:r>
              <a:rPr lang="en-US" altLang="zh-CN" sz="2000" b="1" i="1" dirty="0">
                <a:latin typeface="Comic Sans MS" pitchFamily="66" charset="0"/>
                <a:cs typeface="Times New Roman" panose="02020603050405020304" pitchFamily="18" charset="0"/>
              </a:rPr>
              <a:t>select</a:t>
            </a:r>
            <a:r>
              <a:rPr lang="en-US" altLang="zh-CN" sz="2000" i="1" dirty="0">
                <a:latin typeface="Comic Sans MS" pitchFamily="66" charset="0"/>
                <a:cs typeface="Times New Roman" panose="02020603050405020304" pitchFamily="18" charset="0"/>
              </a:rPr>
              <a:t> </a:t>
            </a:r>
            <a:r>
              <a:rPr lang="en-US" altLang="zh-CN" sz="2000" i="1" dirty="0" err="1">
                <a:latin typeface="Comic Sans MS" pitchFamily="66" charset="0"/>
                <a:cs typeface="Times New Roman" panose="02020603050405020304" pitchFamily="18" charset="0"/>
              </a:rPr>
              <a:t>account_number</a:t>
            </a:r>
            <a:br>
              <a:rPr lang="en-US" altLang="zh-CN" sz="2000" i="1" dirty="0">
                <a:latin typeface="Comic Sans MS" pitchFamily="66" charset="0"/>
                <a:cs typeface="Times New Roman" panose="02020603050405020304" pitchFamily="18" charset="0"/>
              </a:rPr>
            </a:br>
            <a:r>
              <a:rPr lang="en-US" altLang="zh-CN" sz="2000" i="1" dirty="0">
                <a:latin typeface="Comic Sans MS" pitchFamily="66" charset="0"/>
                <a:cs typeface="Times New Roman" panose="02020603050405020304" pitchFamily="18" charset="0"/>
              </a:rPr>
              <a:t>   	</a:t>
            </a:r>
            <a:r>
              <a:rPr lang="en-US" altLang="zh-CN" sz="2000" b="1" i="1" dirty="0">
                <a:latin typeface="Comic Sans MS" pitchFamily="66" charset="0"/>
                <a:cs typeface="Times New Roman" panose="02020603050405020304" pitchFamily="18" charset="0"/>
              </a:rPr>
              <a:t>from</a:t>
            </a:r>
            <a:r>
              <a:rPr lang="en-US" altLang="zh-CN" sz="2000" i="1" dirty="0">
                <a:latin typeface="Comic Sans MS" pitchFamily="66" charset="0"/>
                <a:cs typeface="Times New Roman" panose="02020603050405020304" pitchFamily="18" charset="0"/>
              </a:rPr>
              <a:t> account, </a:t>
            </a:r>
            <a:r>
              <a:rPr lang="en-US" altLang="zh-CN" sz="2000" b="1" i="1" dirty="0" err="1">
                <a:solidFill>
                  <a:srgbClr val="3333FF"/>
                </a:solidFill>
                <a:latin typeface="Comic Sans MS" pitchFamily="66" charset="0"/>
                <a:cs typeface="Times New Roman" panose="02020603050405020304" pitchFamily="18" charset="0"/>
              </a:rPr>
              <a:t>max_balance</a:t>
            </a:r>
            <a:br>
              <a:rPr lang="en-US" altLang="zh-CN" sz="2000" i="1" dirty="0">
                <a:latin typeface="Comic Sans MS" pitchFamily="66" charset="0"/>
                <a:cs typeface="Times New Roman" panose="02020603050405020304" pitchFamily="18" charset="0"/>
              </a:rPr>
            </a:br>
            <a:r>
              <a:rPr lang="en-US" altLang="zh-CN" sz="2000" i="1" dirty="0">
                <a:latin typeface="Comic Sans MS" pitchFamily="66" charset="0"/>
                <a:cs typeface="Times New Roman" panose="02020603050405020304" pitchFamily="18" charset="0"/>
              </a:rPr>
              <a:t>     	</a:t>
            </a:r>
            <a:r>
              <a:rPr lang="en-US" altLang="zh-CN" sz="2000" b="1" i="1" dirty="0">
                <a:latin typeface="Comic Sans MS" pitchFamily="66" charset="0"/>
                <a:cs typeface="Times New Roman" panose="02020603050405020304" pitchFamily="18" charset="0"/>
              </a:rPr>
              <a:t>where</a:t>
            </a:r>
            <a:r>
              <a:rPr lang="en-US" altLang="zh-CN" sz="2000" i="1" dirty="0">
                <a:latin typeface="Comic Sans MS" pitchFamily="66" charset="0"/>
                <a:cs typeface="Times New Roman" panose="02020603050405020304" pitchFamily="18" charset="0"/>
              </a:rPr>
              <a:t> </a:t>
            </a:r>
            <a:r>
              <a:rPr lang="en-US" altLang="zh-CN" sz="2000" i="1" dirty="0" err="1">
                <a:solidFill>
                  <a:srgbClr val="3333FF"/>
                </a:solidFill>
                <a:latin typeface="Comic Sans MS" pitchFamily="66" charset="0"/>
                <a:cs typeface="Times New Roman" panose="02020603050405020304" pitchFamily="18" charset="0"/>
              </a:rPr>
              <a:t>account.balance</a:t>
            </a:r>
            <a:r>
              <a:rPr lang="en-US" altLang="zh-CN" sz="2000" i="1" dirty="0">
                <a:solidFill>
                  <a:srgbClr val="3333FF"/>
                </a:solidFill>
                <a:latin typeface="Comic Sans MS" pitchFamily="66" charset="0"/>
                <a:cs typeface="Times New Roman" panose="02020603050405020304" pitchFamily="18" charset="0"/>
              </a:rPr>
              <a:t> = </a:t>
            </a:r>
            <a:r>
              <a:rPr lang="en-US" altLang="zh-CN" sz="2000" i="1" dirty="0" err="1">
                <a:solidFill>
                  <a:srgbClr val="3333FF"/>
                </a:solidFill>
                <a:latin typeface="Comic Sans MS" pitchFamily="66" charset="0"/>
                <a:cs typeface="Times New Roman" panose="02020603050405020304" pitchFamily="18" charset="0"/>
              </a:rPr>
              <a:t>max_balance.value</a:t>
            </a:r>
            <a:endParaRPr lang="en-US" altLang="zh-CN" sz="2000" i="1" dirty="0">
              <a:solidFill>
                <a:srgbClr val="3333FF"/>
              </a:solidFill>
              <a:latin typeface="Comic Sans MS" pitchFamily="66" charset="0"/>
              <a:cs typeface="Times New Roman" panose="02020603050405020304" pitchFamily="18" charset="0"/>
            </a:endParaRPr>
          </a:p>
          <a:p>
            <a:endParaRPr lang="zh-CN" altLang="en-US" sz="2000" dirty="0">
              <a:latin typeface="Comic Sans MS" pitchFamily="66" charset="0"/>
            </a:endParaRPr>
          </a:p>
        </p:txBody>
      </p:sp>
    </p:spTree>
    <p:extLst>
      <p:ext uri="{BB962C8B-B14F-4D97-AF65-F5344CB8AC3E}">
        <p14:creationId xmlns:p14="http://schemas.microsoft.com/office/powerpoint/2010/main" val="3069574315"/>
      </p:ext>
    </p:extLst>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80D1CB-FDF1-44CD-81C9-56949DB7758D}"/>
              </a:ext>
            </a:extLst>
          </p:cNvPr>
          <p:cNvSpPr>
            <a:spLocks noGrp="1"/>
          </p:cNvSpPr>
          <p:nvPr>
            <p:ph type="title"/>
          </p:nvPr>
        </p:nvSpPr>
        <p:spPr/>
        <p:txBody>
          <a:bodyPr/>
          <a:lstStyle/>
          <a:p>
            <a:pPr algn="ctr"/>
            <a:r>
              <a:rPr lang="en-US" altLang="zh-CN" dirty="0">
                <a:latin typeface="Comic Sans MS" pitchFamily="66" charset="0"/>
              </a:rPr>
              <a:t>Complex Query using with Clause</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3BF8A6C2-F798-48EC-9AE8-58540B1EBF5F}"/>
              </a:ext>
            </a:extLst>
          </p:cNvPr>
          <p:cNvSpPr>
            <a:spLocks noGrp="1"/>
          </p:cNvSpPr>
          <p:nvPr>
            <p:ph idx="1"/>
          </p:nvPr>
        </p:nvSpPr>
        <p:spPr>
          <a:xfrm>
            <a:off x="251520" y="638888"/>
            <a:ext cx="8712968" cy="4381134"/>
          </a:xfrm>
        </p:spPr>
        <p:txBody>
          <a:bodyPr/>
          <a:lstStyle/>
          <a:p>
            <a:r>
              <a:rPr lang="en-US" altLang="zh-CN" sz="2000" b="1" dirty="0">
                <a:latin typeface="Comic Sans MS" pitchFamily="66" charset="0"/>
              </a:rPr>
              <a:t>E.g.</a:t>
            </a:r>
            <a:r>
              <a:rPr lang="en-US" altLang="zh-CN" sz="2000" dirty="0">
                <a:latin typeface="Comic Sans MS" pitchFamily="66" charset="0"/>
              </a:rPr>
              <a:t> Find all branches where the total account deposit is greater than the average of the total account deposits at all branches</a:t>
            </a:r>
          </a:p>
          <a:p>
            <a:pPr marL="0" indent="0">
              <a:spcBef>
                <a:spcPts val="0"/>
              </a:spcBef>
              <a:buNone/>
            </a:pPr>
            <a:r>
              <a:rPr lang="en-US" altLang="zh-CN" sz="2000" dirty="0">
                <a:latin typeface="Comic Sans MS" pitchFamily="66" charset="0"/>
              </a:rPr>
              <a:t>	</a:t>
            </a:r>
            <a:r>
              <a:rPr lang="en-US" altLang="zh-CN" sz="2000" b="1" i="1" dirty="0">
                <a:solidFill>
                  <a:srgbClr val="FF0000"/>
                </a:solidFill>
                <a:latin typeface="Comic Sans MS" pitchFamily="66" charset="0"/>
                <a:cs typeface="Times New Roman" panose="02020603050405020304" pitchFamily="18" charset="0"/>
              </a:rPr>
              <a:t>with</a:t>
            </a:r>
            <a:r>
              <a:rPr lang="en-US" altLang="zh-CN" sz="2000" i="1" dirty="0">
                <a:solidFill>
                  <a:srgbClr val="3333FF"/>
                </a:solidFill>
                <a:latin typeface="Comic Sans MS" pitchFamily="66" charset="0"/>
                <a:cs typeface="Times New Roman" panose="02020603050405020304" pitchFamily="18" charset="0"/>
              </a:rPr>
              <a:t> </a:t>
            </a:r>
            <a:r>
              <a:rPr lang="en-US" altLang="zh-CN" sz="2000" i="1" dirty="0" err="1">
                <a:solidFill>
                  <a:srgbClr val="FF0000"/>
                </a:solidFill>
                <a:latin typeface="Comic Sans MS" pitchFamily="66" charset="0"/>
                <a:cs typeface="Times New Roman" panose="02020603050405020304" pitchFamily="18" charset="0"/>
              </a:rPr>
              <a:t>branch_total</a:t>
            </a:r>
            <a:r>
              <a:rPr lang="en-US" altLang="zh-CN" sz="2000" i="1" dirty="0">
                <a:solidFill>
                  <a:srgbClr val="FF0000"/>
                </a:solidFill>
                <a:latin typeface="Comic Sans MS" pitchFamily="66" charset="0"/>
                <a:cs typeface="Times New Roman" panose="02020603050405020304" pitchFamily="18" charset="0"/>
              </a:rPr>
              <a:t> (</a:t>
            </a:r>
            <a:r>
              <a:rPr lang="en-US" altLang="zh-CN" sz="2000" i="1" dirty="0" err="1">
                <a:solidFill>
                  <a:srgbClr val="FF0000"/>
                </a:solidFill>
                <a:latin typeface="Comic Sans MS" pitchFamily="66" charset="0"/>
                <a:cs typeface="Times New Roman" panose="02020603050405020304" pitchFamily="18" charset="0"/>
              </a:rPr>
              <a:t>branch_name</a:t>
            </a:r>
            <a:r>
              <a:rPr lang="en-US" altLang="zh-CN" sz="2000" i="1" dirty="0">
                <a:solidFill>
                  <a:srgbClr val="FF0000"/>
                </a:solidFill>
                <a:latin typeface="Comic Sans MS" pitchFamily="66" charset="0"/>
                <a:cs typeface="Times New Roman" panose="02020603050405020304" pitchFamily="18" charset="0"/>
              </a:rPr>
              <a:t>, value) </a:t>
            </a:r>
            <a:r>
              <a:rPr lang="en-US" altLang="zh-CN" sz="2000" b="1" i="1" dirty="0">
                <a:solidFill>
                  <a:srgbClr val="3333FF"/>
                </a:solidFill>
                <a:latin typeface="Comic Sans MS" pitchFamily="66" charset="0"/>
                <a:cs typeface="Times New Roman" panose="02020603050405020304" pitchFamily="18" charset="0"/>
              </a:rPr>
              <a:t>as</a:t>
            </a:r>
            <a:br>
              <a:rPr lang="en-US" altLang="zh-CN" sz="2000" i="1" dirty="0">
                <a:solidFill>
                  <a:srgbClr val="3333FF"/>
                </a:solidFill>
                <a:latin typeface="Comic Sans MS" pitchFamily="66" charset="0"/>
                <a:cs typeface="Times New Roman" panose="02020603050405020304" pitchFamily="18" charset="0"/>
              </a:rPr>
            </a:b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select</a:t>
            </a:r>
            <a:r>
              <a:rPr lang="en-US" altLang="zh-CN" sz="2000" i="1" dirty="0">
                <a:solidFill>
                  <a:srgbClr val="3333FF"/>
                </a:solidFill>
                <a:latin typeface="Comic Sans MS" pitchFamily="66" charset="0"/>
                <a:cs typeface="Times New Roman" panose="02020603050405020304" pitchFamily="18" charset="0"/>
              </a:rPr>
              <a:t> </a:t>
            </a:r>
            <a:r>
              <a:rPr lang="en-US" altLang="zh-CN" sz="2000" i="1" dirty="0" err="1">
                <a:solidFill>
                  <a:srgbClr val="3333FF"/>
                </a:solidFill>
                <a:latin typeface="Comic Sans MS" pitchFamily="66" charset="0"/>
                <a:cs typeface="Times New Roman" panose="02020603050405020304" pitchFamily="18" charset="0"/>
              </a:rPr>
              <a:t>branch_name</a:t>
            </a:r>
            <a:r>
              <a:rPr lang="en-US" altLang="zh-CN" sz="2000" i="1" dirty="0">
                <a:solidFill>
                  <a:srgbClr val="3333FF"/>
                </a:solidFill>
                <a:latin typeface="Comic Sans MS" pitchFamily="66" charset="0"/>
                <a:cs typeface="Times New Roman" panose="02020603050405020304" pitchFamily="18" charset="0"/>
              </a:rPr>
              <a:t>, sum (balance)</a:t>
            </a:r>
            <a:br>
              <a:rPr lang="en-US" altLang="zh-CN" sz="2000" i="1" dirty="0">
                <a:solidFill>
                  <a:srgbClr val="3333FF"/>
                </a:solidFill>
                <a:latin typeface="Comic Sans MS" pitchFamily="66" charset="0"/>
                <a:cs typeface="Times New Roman" panose="02020603050405020304" pitchFamily="18" charset="0"/>
              </a:rPr>
            </a:b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from</a:t>
            </a:r>
            <a:r>
              <a:rPr lang="en-US" altLang="zh-CN" sz="2000" i="1" dirty="0">
                <a:solidFill>
                  <a:srgbClr val="3333FF"/>
                </a:solidFill>
                <a:latin typeface="Comic Sans MS" pitchFamily="66" charset="0"/>
                <a:cs typeface="Times New Roman" panose="02020603050405020304" pitchFamily="18" charset="0"/>
              </a:rPr>
              <a:t> account</a:t>
            </a:r>
            <a:br>
              <a:rPr lang="en-US" altLang="zh-CN" sz="2000" i="1" dirty="0">
                <a:solidFill>
                  <a:srgbClr val="3333FF"/>
                </a:solidFill>
                <a:latin typeface="Comic Sans MS" pitchFamily="66" charset="0"/>
                <a:cs typeface="Times New Roman" panose="02020603050405020304" pitchFamily="18" charset="0"/>
              </a:rPr>
            </a:b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group by </a:t>
            </a:r>
            <a:r>
              <a:rPr lang="en-US" altLang="zh-CN" sz="2000" i="1" dirty="0" err="1">
                <a:solidFill>
                  <a:srgbClr val="3333FF"/>
                </a:solidFill>
                <a:latin typeface="Comic Sans MS" pitchFamily="66" charset="0"/>
                <a:cs typeface="Times New Roman" panose="02020603050405020304" pitchFamily="18" charset="0"/>
              </a:rPr>
              <a:t>branch_name</a:t>
            </a:r>
            <a:endParaRPr lang="en-US" altLang="zh-CN" sz="2000" i="1" dirty="0">
              <a:solidFill>
                <a:srgbClr val="3333FF"/>
              </a:solidFill>
              <a:latin typeface="Comic Sans MS" pitchFamily="66" charset="0"/>
              <a:cs typeface="Times New Roman" panose="02020603050405020304" pitchFamily="18" charset="0"/>
            </a:endParaRPr>
          </a:p>
          <a:p>
            <a:pPr marL="0" indent="0">
              <a:spcBef>
                <a:spcPts val="0"/>
              </a:spcBef>
              <a:buNone/>
            </a:pPr>
            <a:br>
              <a:rPr lang="en-US" altLang="zh-CN" sz="2000" i="1" dirty="0">
                <a:latin typeface="Comic Sans MS" pitchFamily="66" charset="0"/>
                <a:cs typeface="Times New Roman" panose="02020603050405020304" pitchFamily="18" charset="0"/>
              </a:rPr>
            </a:br>
            <a:r>
              <a:rPr lang="en-US" altLang="zh-CN" sz="2000" i="1" dirty="0">
                <a:latin typeface="Comic Sans MS" pitchFamily="66" charset="0"/>
                <a:cs typeface="Times New Roman" panose="02020603050405020304" pitchFamily="18" charset="0"/>
              </a:rPr>
              <a:t>    	</a:t>
            </a:r>
            <a:r>
              <a:rPr lang="en-US" altLang="zh-CN" sz="2000" b="1" i="1" dirty="0">
                <a:solidFill>
                  <a:srgbClr val="FF0000"/>
                </a:solidFill>
                <a:latin typeface="Comic Sans MS" pitchFamily="66" charset="0"/>
                <a:cs typeface="Times New Roman" panose="02020603050405020304" pitchFamily="18" charset="0"/>
              </a:rPr>
              <a:t>with</a:t>
            </a:r>
            <a:r>
              <a:rPr lang="en-US" altLang="zh-CN" sz="2000" i="1" dirty="0">
                <a:solidFill>
                  <a:srgbClr val="3333FF"/>
                </a:solidFill>
                <a:latin typeface="Comic Sans MS" pitchFamily="66" charset="0"/>
                <a:cs typeface="Times New Roman" panose="02020603050405020304" pitchFamily="18" charset="0"/>
              </a:rPr>
              <a:t> </a:t>
            </a:r>
            <a:r>
              <a:rPr lang="en-US" altLang="zh-CN" sz="2000" i="1" dirty="0" err="1">
                <a:solidFill>
                  <a:srgbClr val="FF0000"/>
                </a:solidFill>
                <a:latin typeface="Comic Sans MS" pitchFamily="66" charset="0"/>
                <a:cs typeface="Times New Roman" panose="02020603050405020304" pitchFamily="18" charset="0"/>
              </a:rPr>
              <a:t>branch_total_avg</a:t>
            </a:r>
            <a:r>
              <a:rPr lang="en-US" altLang="zh-CN" sz="2000" i="1" dirty="0">
                <a:solidFill>
                  <a:srgbClr val="FF0000"/>
                </a:solidFill>
                <a:latin typeface="Comic Sans MS" pitchFamily="66" charset="0"/>
                <a:cs typeface="Times New Roman" panose="02020603050405020304" pitchFamily="18" charset="0"/>
              </a:rPr>
              <a:t> (value) </a:t>
            </a:r>
            <a:r>
              <a:rPr lang="en-US" altLang="zh-CN" sz="2000" b="1" i="1" dirty="0">
                <a:solidFill>
                  <a:srgbClr val="3333FF"/>
                </a:solidFill>
                <a:latin typeface="Comic Sans MS" pitchFamily="66" charset="0"/>
                <a:cs typeface="Times New Roman" panose="02020603050405020304" pitchFamily="18" charset="0"/>
              </a:rPr>
              <a:t>as</a:t>
            </a:r>
            <a:br>
              <a:rPr lang="en-US" altLang="zh-CN" sz="2000" i="1" dirty="0">
                <a:solidFill>
                  <a:srgbClr val="3333FF"/>
                </a:solidFill>
                <a:latin typeface="Comic Sans MS" pitchFamily="66" charset="0"/>
                <a:cs typeface="Times New Roman" panose="02020603050405020304" pitchFamily="18" charset="0"/>
              </a:rPr>
            </a:b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select</a:t>
            </a: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avg</a:t>
            </a:r>
            <a:r>
              <a:rPr lang="en-US" altLang="zh-CN" sz="2000" i="1" dirty="0">
                <a:solidFill>
                  <a:srgbClr val="3333FF"/>
                </a:solidFill>
                <a:latin typeface="Comic Sans MS" pitchFamily="66" charset="0"/>
                <a:cs typeface="Times New Roman" panose="02020603050405020304" pitchFamily="18" charset="0"/>
              </a:rPr>
              <a:t> (value)</a:t>
            </a:r>
            <a:br>
              <a:rPr lang="en-US" altLang="zh-CN" sz="2000" i="1" dirty="0">
                <a:solidFill>
                  <a:srgbClr val="3333FF"/>
                </a:solidFill>
                <a:latin typeface="Comic Sans MS" pitchFamily="66" charset="0"/>
                <a:cs typeface="Times New Roman" panose="02020603050405020304" pitchFamily="18" charset="0"/>
              </a:rPr>
            </a:b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from</a:t>
            </a:r>
            <a:r>
              <a:rPr lang="en-US" altLang="zh-CN" sz="2000" i="1" dirty="0">
                <a:solidFill>
                  <a:srgbClr val="3333FF"/>
                </a:solidFill>
                <a:latin typeface="Comic Sans MS" pitchFamily="66" charset="0"/>
                <a:cs typeface="Times New Roman" panose="02020603050405020304" pitchFamily="18" charset="0"/>
              </a:rPr>
              <a:t> </a:t>
            </a:r>
            <a:r>
              <a:rPr lang="en-US" altLang="zh-CN" sz="2000" i="1" dirty="0" err="1">
                <a:solidFill>
                  <a:srgbClr val="FF0000"/>
                </a:solidFill>
                <a:latin typeface="Comic Sans MS" pitchFamily="66" charset="0"/>
                <a:cs typeface="Times New Roman" panose="02020603050405020304" pitchFamily="18" charset="0"/>
              </a:rPr>
              <a:t>branch_total</a:t>
            </a:r>
            <a:endParaRPr lang="en-US" altLang="zh-CN" sz="2000" i="1" dirty="0">
              <a:solidFill>
                <a:srgbClr val="FF0000"/>
              </a:solidFill>
              <a:latin typeface="Comic Sans MS" pitchFamily="66" charset="0"/>
              <a:cs typeface="Times New Roman" panose="02020603050405020304" pitchFamily="18" charset="0"/>
            </a:endParaRPr>
          </a:p>
          <a:p>
            <a:pPr marL="0" indent="0">
              <a:spcBef>
                <a:spcPts val="0"/>
              </a:spcBef>
              <a:buNone/>
            </a:pPr>
            <a:br>
              <a:rPr lang="en-US" altLang="zh-CN" sz="2000" i="1" dirty="0">
                <a:latin typeface="Comic Sans MS" pitchFamily="66" charset="0"/>
                <a:cs typeface="Times New Roman" panose="02020603050405020304" pitchFamily="18" charset="0"/>
              </a:rPr>
            </a:br>
            <a:r>
              <a:rPr lang="en-US" altLang="zh-CN" sz="2000" i="1" dirty="0">
                <a:latin typeface="Comic Sans MS" pitchFamily="66" charset="0"/>
                <a:cs typeface="Times New Roman" panose="02020603050405020304" pitchFamily="18" charset="0"/>
              </a:rPr>
              <a:t>    	</a:t>
            </a:r>
            <a:r>
              <a:rPr lang="en-US" altLang="zh-CN" sz="2000" b="1" i="1" dirty="0">
                <a:latin typeface="Comic Sans MS" pitchFamily="66" charset="0"/>
                <a:cs typeface="Times New Roman" panose="02020603050405020304" pitchFamily="18" charset="0"/>
              </a:rPr>
              <a:t>select</a:t>
            </a:r>
            <a:r>
              <a:rPr lang="en-US" altLang="zh-CN" sz="2000" i="1" dirty="0">
                <a:latin typeface="Comic Sans MS" pitchFamily="66" charset="0"/>
                <a:cs typeface="Times New Roman" panose="02020603050405020304" pitchFamily="18" charset="0"/>
              </a:rPr>
              <a:t> </a:t>
            </a:r>
            <a:r>
              <a:rPr lang="en-US" altLang="zh-CN" sz="2000" i="1" dirty="0" err="1">
                <a:latin typeface="Comic Sans MS" pitchFamily="66" charset="0"/>
                <a:cs typeface="Times New Roman" panose="02020603050405020304" pitchFamily="18" charset="0"/>
              </a:rPr>
              <a:t>branch_name</a:t>
            </a:r>
            <a:br>
              <a:rPr lang="en-US" altLang="zh-CN" sz="2000" i="1" dirty="0">
                <a:latin typeface="Comic Sans MS" pitchFamily="66" charset="0"/>
                <a:cs typeface="Times New Roman" panose="02020603050405020304" pitchFamily="18" charset="0"/>
              </a:rPr>
            </a:br>
            <a:r>
              <a:rPr lang="en-US" altLang="zh-CN" sz="2000" i="1" dirty="0">
                <a:latin typeface="Comic Sans MS" pitchFamily="66" charset="0"/>
                <a:cs typeface="Times New Roman" panose="02020603050405020304" pitchFamily="18" charset="0"/>
              </a:rPr>
              <a:t>  	</a:t>
            </a:r>
            <a:r>
              <a:rPr lang="en-US" altLang="zh-CN" sz="2000" b="1" i="1" dirty="0">
                <a:latin typeface="Comic Sans MS" pitchFamily="66" charset="0"/>
                <a:cs typeface="Times New Roman" panose="02020603050405020304" pitchFamily="18" charset="0"/>
              </a:rPr>
              <a:t>from</a:t>
            </a:r>
            <a:r>
              <a:rPr lang="en-US" altLang="zh-CN" sz="2000" i="1" dirty="0">
                <a:latin typeface="Comic Sans MS" pitchFamily="66" charset="0"/>
                <a:cs typeface="Times New Roman" panose="02020603050405020304" pitchFamily="18" charset="0"/>
              </a:rPr>
              <a:t> </a:t>
            </a:r>
            <a:r>
              <a:rPr lang="en-US" altLang="zh-CN" sz="2000" i="1" dirty="0" err="1">
                <a:solidFill>
                  <a:srgbClr val="FF0000"/>
                </a:solidFill>
                <a:latin typeface="Comic Sans MS" pitchFamily="66" charset="0"/>
                <a:cs typeface="Times New Roman" panose="02020603050405020304" pitchFamily="18" charset="0"/>
              </a:rPr>
              <a:t>branch_total</a:t>
            </a:r>
            <a:r>
              <a:rPr lang="en-US" altLang="zh-CN" sz="2000" i="1" dirty="0">
                <a:solidFill>
                  <a:srgbClr val="FF0000"/>
                </a:solidFill>
                <a:latin typeface="Comic Sans MS" pitchFamily="66" charset="0"/>
                <a:cs typeface="Times New Roman" panose="02020603050405020304" pitchFamily="18" charset="0"/>
              </a:rPr>
              <a:t>, </a:t>
            </a:r>
            <a:r>
              <a:rPr lang="en-US" altLang="zh-CN" sz="2000" i="1" dirty="0" err="1">
                <a:solidFill>
                  <a:srgbClr val="FF0000"/>
                </a:solidFill>
                <a:latin typeface="Comic Sans MS" pitchFamily="66" charset="0"/>
                <a:cs typeface="Times New Roman" panose="02020603050405020304" pitchFamily="18" charset="0"/>
              </a:rPr>
              <a:t>branch_total_avg</a:t>
            </a:r>
            <a:r>
              <a:rPr lang="en-US" altLang="zh-CN" sz="2000" i="1" dirty="0">
                <a:solidFill>
                  <a:srgbClr val="FF0000"/>
                </a:solidFill>
                <a:latin typeface="Comic Sans MS" pitchFamily="66" charset="0"/>
                <a:cs typeface="Times New Roman" panose="02020603050405020304" pitchFamily="18" charset="0"/>
              </a:rPr>
              <a:t> </a:t>
            </a:r>
            <a:br>
              <a:rPr lang="en-US" altLang="zh-CN" sz="2000" i="1" dirty="0">
                <a:solidFill>
                  <a:srgbClr val="FF0000"/>
                </a:solidFill>
                <a:latin typeface="Comic Sans MS" pitchFamily="66" charset="0"/>
                <a:cs typeface="Times New Roman" panose="02020603050405020304" pitchFamily="18" charset="0"/>
              </a:rPr>
            </a:br>
            <a:r>
              <a:rPr lang="en-US" altLang="zh-CN" sz="2000" i="1" dirty="0">
                <a:latin typeface="Comic Sans MS" pitchFamily="66" charset="0"/>
                <a:cs typeface="Times New Roman" panose="02020603050405020304" pitchFamily="18" charset="0"/>
              </a:rPr>
              <a:t>    	</a:t>
            </a:r>
            <a:r>
              <a:rPr lang="en-US" altLang="zh-CN" sz="2000" b="1" i="1" dirty="0">
                <a:latin typeface="Comic Sans MS" pitchFamily="66" charset="0"/>
                <a:cs typeface="Times New Roman" panose="02020603050405020304" pitchFamily="18" charset="0"/>
              </a:rPr>
              <a:t>where</a:t>
            </a:r>
            <a:r>
              <a:rPr lang="en-US" altLang="zh-CN" sz="2000" i="1" dirty="0">
                <a:latin typeface="Comic Sans MS" pitchFamily="66" charset="0"/>
                <a:cs typeface="Times New Roman" panose="02020603050405020304" pitchFamily="18" charset="0"/>
              </a:rPr>
              <a:t> </a:t>
            </a:r>
            <a:r>
              <a:rPr lang="en-US" altLang="zh-CN" sz="2000" i="1" dirty="0" err="1">
                <a:solidFill>
                  <a:srgbClr val="3333FF"/>
                </a:solidFill>
                <a:latin typeface="Comic Sans MS" pitchFamily="66" charset="0"/>
                <a:cs typeface="Times New Roman" panose="02020603050405020304" pitchFamily="18" charset="0"/>
              </a:rPr>
              <a:t>branch_total.value</a:t>
            </a:r>
            <a:r>
              <a:rPr lang="en-US" altLang="zh-CN" sz="2000" i="1" dirty="0">
                <a:solidFill>
                  <a:srgbClr val="3333FF"/>
                </a:solidFill>
                <a:latin typeface="Comic Sans MS" pitchFamily="66" charset="0"/>
                <a:cs typeface="Times New Roman" panose="02020603050405020304" pitchFamily="18" charset="0"/>
              </a:rPr>
              <a:t> &gt;= </a:t>
            </a:r>
            <a:r>
              <a:rPr lang="en-US" altLang="zh-CN" sz="2000" i="1" dirty="0" err="1">
                <a:solidFill>
                  <a:srgbClr val="3333FF"/>
                </a:solidFill>
                <a:latin typeface="Comic Sans MS" pitchFamily="66" charset="0"/>
                <a:cs typeface="Times New Roman" panose="02020603050405020304" pitchFamily="18" charset="0"/>
              </a:rPr>
              <a:t>branch_total_avg.value</a:t>
            </a:r>
            <a:endParaRPr lang="en-US" altLang="zh-CN" sz="2000" i="1" dirty="0">
              <a:solidFill>
                <a:srgbClr val="3333FF"/>
              </a:solidFill>
              <a:latin typeface="Comic Sans MS" pitchFamily="66" charset="0"/>
              <a:cs typeface="Times New Roman" panose="02020603050405020304" pitchFamily="18" charset="0"/>
            </a:endParaRPr>
          </a:p>
          <a:p>
            <a:endParaRPr lang="zh-CN" altLang="en-US" sz="2000" dirty="0">
              <a:latin typeface="Comic Sans MS" pitchFamily="66" charset="0"/>
            </a:endParaRPr>
          </a:p>
        </p:txBody>
      </p:sp>
    </p:spTree>
    <p:extLst>
      <p:ext uri="{BB962C8B-B14F-4D97-AF65-F5344CB8AC3E}">
        <p14:creationId xmlns:p14="http://schemas.microsoft.com/office/powerpoint/2010/main" val="2863498075"/>
      </p:ext>
    </p:extLst>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DFD0BC-847E-4539-B568-4CDE32196122}"/>
              </a:ext>
            </a:extLst>
          </p:cNvPr>
          <p:cNvSpPr>
            <a:spLocks noGrp="1"/>
          </p:cNvSpPr>
          <p:nvPr>
            <p:ph type="title"/>
          </p:nvPr>
        </p:nvSpPr>
        <p:spPr/>
        <p:txBody>
          <a:bodyPr/>
          <a:lstStyle/>
          <a:p>
            <a:pPr algn="ctr"/>
            <a:r>
              <a:rPr lang="en-US" altLang="zh-CN" dirty="0">
                <a:latin typeface="Comic Sans MS" pitchFamily="66" charset="0"/>
              </a:rPr>
              <a:t>Scalar Subquery</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9AE86414-5A04-495A-B4D7-C611435BACB6}"/>
              </a:ext>
            </a:extLst>
          </p:cNvPr>
          <p:cNvSpPr>
            <a:spLocks noGrp="1"/>
          </p:cNvSpPr>
          <p:nvPr>
            <p:ph idx="1"/>
          </p:nvPr>
        </p:nvSpPr>
        <p:spPr>
          <a:xfrm>
            <a:off x="107504" y="771550"/>
            <a:ext cx="8784976" cy="3805070"/>
          </a:xfrm>
        </p:spPr>
        <p:txBody>
          <a:bodyPr/>
          <a:lstStyle/>
          <a:p>
            <a:r>
              <a:rPr lang="en-US" altLang="zh-CN" sz="2000" dirty="0">
                <a:latin typeface="Comic Sans MS" panose="030F0702030302020204" pitchFamily="66" charset="0"/>
              </a:rPr>
              <a:t>Scalar subquery(</a:t>
            </a:r>
            <a:r>
              <a:rPr lang="zh-CN" altLang="en-US" sz="2000" b="0" i="0" dirty="0">
                <a:solidFill>
                  <a:srgbClr val="333333"/>
                </a:solidFill>
                <a:effectLst/>
                <a:latin typeface="Comic Sans MS" panose="030F0702030302020204" pitchFamily="66" charset="0"/>
              </a:rPr>
              <a:t>标量子查询</a:t>
            </a:r>
            <a:r>
              <a:rPr lang="en-US" altLang="zh-CN" sz="2000" dirty="0">
                <a:latin typeface="Comic Sans MS" panose="030F0702030302020204" pitchFamily="66" charset="0"/>
              </a:rPr>
              <a:t>) is used where </a:t>
            </a:r>
            <a:r>
              <a:rPr lang="en-US" altLang="zh-CN" sz="2000" b="1" dirty="0">
                <a:solidFill>
                  <a:srgbClr val="3333FF"/>
                </a:solidFill>
                <a:latin typeface="Comic Sans MS" panose="030F0702030302020204" pitchFamily="66" charset="0"/>
              </a:rPr>
              <a:t>a single value </a:t>
            </a:r>
            <a:r>
              <a:rPr lang="en-US" altLang="zh-CN" sz="2000" dirty="0">
                <a:latin typeface="Comic Sans MS" panose="030F0702030302020204" pitchFamily="66" charset="0"/>
              </a:rPr>
              <a:t>is expected</a:t>
            </a:r>
          </a:p>
          <a:p>
            <a:r>
              <a:rPr lang="en-US" altLang="zh-CN" sz="2000" b="1" dirty="0">
                <a:latin typeface="Comic Sans MS" pitchFamily="66" charset="0"/>
              </a:rPr>
              <a:t>E.g.</a:t>
            </a:r>
            <a:r>
              <a:rPr lang="en-US" altLang="zh-CN" sz="2000" dirty="0">
                <a:latin typeface="Comic Sans MS" pitchFamily="66" charset="0"/>
              </a:rPr>
              <a:t> List all departments along with the number of instructors in each department</a:t>
            </a:r>
          </a:p>
          <a:p>
            <a:pPr marL="0" indent="0">
              <a:spcBef>
                <a:spcPts val="0"/>
              </a:spcBef>
              <a:buNone/>
            </a:pPr>
            <a:r>
              <a:rPr lang="en-US" altLang="zh-CN" sz="2000" dirty="0">
                <a:latin typeface="Comic Sans MS" pitchFamily="66" charset="0"/>
              </a:rPr>
              <a:t>	</a:t>
            </a:r>
            <a:r>
              <a:rPr lang="en-US" altLang="zh-CN" sz="2000" b="1" i="1" dirty="0">
                <a:solidFill>
                  <a:srgbClr val="3333FF"/>
                </a:solidFill>
                <a:latin typeface="Comic Sans MS" pitchFamily="66" charset="0"/>
                <a:cs typeface="Times New Roman" panose="02020603050405020304" pitchFamily="18" charset="0"/>
              </a:rPr>
              <a:t>select</a:t>
            </a:r>
            <a:r>
              <a:rPr lang="en-US" altLang="zh-CN" sz="2000" i="1" dirty="0">
                <a:solidFill>
                  <a:srgbClr val="3333FF"/>
                </a:solidFill>
                <a:latin typeface="Comic Sans MS" pitchFamily="66" charset="0"/>
                <a:cs typeface="Times New Roman" panose="02020603050405020304" pitchFamily="18" charset="0"/>
              </a:rPr>
              <a:t> </a:t>
            </a:r>
            <a:r>
              <a:rPr lang="en-US" altLang="zh-CN" sz="2000" i="1" dirty="0" err="1">
                <a:solidFill>
                  <a:srgbClr val="3333FF"/>
                </a:solidFill>
                <a:latin typeface="Comic Sans MS" pitchFamily="66" charset="0"/>
                <a:cs typeface="Times New Roman" panose="02020603050405020304" pitchFamily="18" charset="0"/>
              </a:rPr>
              <a:t>dept_name</a:t>
            </a:r>
            <a:r>
              <a:rPr lang="en-US" altLang="zh-CN" sz="2000" i="1" dirty="0">
                <a:solidFill>
                  <a:srgbClr val="3333FF"/>
                </a:solidFill>
                <a:latin typeface="Comic Sans MS" pitchFamily="66" charset="0"/>
                <a:cs typeface="Times New Roman" panose="02020603050405020304" pitchFamily="18" charset="0"/>
              </a:rPr>
              <a:t>, </a:t>
            </a:r>
            <a:br>
              <a:rPr lang="en-US" altLang="zh-CN" sz="2000" i="1" dirty="0">
                <a:solidFill>
                  <a:srgbClr val="3333FF"/>
                </a:solidFill>
                <a:latin typeface="Comic Sans MS" pitchFamily="66" charset="0"/>
                <a:cs typeface="Times New Roman" panose="02020603050405020304" pitchFamily="18" charset="0"/>
              </a:rPr>
            </a:b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FF0000"/>
                </a:solidFill>
                <a:latin typeface="Comic Sans MS" pitchFamily="66" charset="0"/>
                <a:cs typeface="Times New Roman" panose="02020603050405020304" pitchFamily="18" charset="0"/>
              </a:rPr>
              <a:t>select</a:t>
            </a:r>
            <a:r>
              <a:rPr lang="en-US" altLang="zh-CN" sz="2000" i="1" dirty="0">
                <a:solidFill>
                  <a:srgbClr val="FF0000"/>
                </a:solidFill>
                <a:latin typeface="Comic Sans MS" pitchFamily="66" charset="0"/>
                <a:cs typeface="Times New Roman" panose="02020603050405020304" pitchFamily="18" charset="0"/>
              </a:rPr>
              <a:t> count(*) </a:t>
            </a:r>
            <a:br>
              <a:rPr lang="en-US" altLang="zh-CN" sz="2000" i="1" dirty="0">
                <a:solidFill>
                  <a:srgbClr val="FF0000"/>
                </a:solidFill>
                <a:latin typeface="Comic Sans MS" pitchFamily="66" charset="0"/>
                <a:cs typeface="Times New Roman" panose="02020603050405020304" pitchFamily="18" charset="0"/>
              </a:rPr>
            </a:br>
            <a:r>
              <a:rPr lang="en-US" altLang="zh-CN" sz="2000" i="1" dirty="0">
                <a:solidFill>
                  <a:srgbClr val="FF0000"/>
                </a:solidFill>
                <a:latin typeface="Comic Sans MS" pitchFamily="66" charset="0"/>
                <a:cs typeface="Times New Roman" panose="02020603050405020304" pitchFamily="18" charset="0"/>
              </a:rPr>
              <a:t>                    </a:t>
            </a:r>
            <a:r>
              <a:rPr lang="en-US" altLang="zh-CN" sz="2000" b="1" i="1" dirty="0">
                <a:solidFill>
                  <a:srgbClr val="FF0000"/>
                </a:solidFill>
                <a:latin typeface="Comic Sans MS" pitchFamily="66" charset="0"/>
                <a:cs typeface="Times New Roman" panose="02020603050405020304" pitchFamily="18" charset="0"/>
              </a:rPr>
              <a:t>from</a:t>
            </a:r>
            <a:r>
              <a:rPr lang="en-US" altLang="zh-CN" sz="2000" i="1" dirty="0">
                <a:solidFill>
                  <a:srgbClr val="FF0000"/>
                </a:solidFill>
                <a:latin typeface="Comic Sans MS" pitchFamily="66" charset="0"/>
                <a:cs typeface="Times New Roman" panose="02020603050405020304" pitchFamily="18" charset="0"/>
              </a:rPr>
              <a:t> instructor </a:t>
            </a:r>
            <a:br>
              <a:rPr lang="en-US" altLang="zh-CN" sz="2000" i="1" dirty="0">
                <a:solidFill>
                  <a:srgbClr val="FF0000"/>
                </a:solidFill>
                <a:latin typeface="Comic Sans MS" pitchFamily="66" charset="0"/>
                <a:cs typeface="Times New Roman" panose="02020603050405020304" pitchFamily="18" charset="0"/>
              </a:rPr>
            </a:br>
            <a:r>
              <a:rPr lang="en-US" altLang="zh-CN" sz="2000" i="1" dirty="0">
                <a:solidFill>
                  <a:srgbClr val="FF0000"/>
                </a:solidFill>
                <a:latin typeface="Comic Sans MS" pitchFamily="66" charset="0"/>
                <a:cs typeface="Times New Roman" panose="02020603050405020304" pitchFamily="18" charset="0"/>
              </a:rPr>
              <a:t>                    </a:t>
            </a:r>
            <a:r>
              <a:rPr lang="en-US" altLang="zh-CN" sz="2000" b="1" i="1" dirty="0">
                <a:solidFill>
                  <a:srgbClr val="FF0000"/>
                </a:solidFill>
                <a:latin typeface="Comic Sans MS" pitchFamily="66" charset="0"/>
                <a:cs typeface="Times New Roman" panose="02020603050405020304" pitchFamily="18" charset="0"/>
              </a:rPr>
              <a:t>where</a:t>
            </a:r>
            <a:r>
              <a:rPr lang="en-US" altLang="zh-CN" sz="2000" i="1" dirty="0">
                <a:solidFill>
                  <a:srgbClr val="FF0000"/>
                </a:solidFill>
                <a:latin typeface="Comic Sans MS" pitchFamily="66" charset="0"/>
                <a:cs typeface="Times New Roman" panose="02020603050405020304" pitchFamily="18" charset="0"/>
              </a:rPr>
              <a:t> </a:t>
            </a:r>
            <a:r>
              <a:rPr lang="en-US" altLang="zh-CN" sz="2000" i="1" dirty="0" err="1">
                <a:solidFill>
                  <a:srgbClr val="FF0000"/>
                </a:solidFill>
                <a:latin typeface="Comic Sans MS" pitchFamily="66" charset="0"/>
                <a:cs typeface="Times New Roman" panose="02020603050405020304" pitchFamily="18" charset="0"/>
              </a:rPr>
              <a:t>department.dept_name</a:t>
            </a:r>
            <a:r>
              <a:rPr lang="en-US" altLang="zh-CN" sz="2000" i="1" dirty="0">
                <a:solidFill>
                  <a:srgbClr val="FF0000"/>
                </a:solidFill>
                <a:latin typeface="Comic Sans MS" pitchFamily="66" charset="0"/>
                <a:cs typeface="Times New Roman" panose="02020603050405020304" pitchFamily="18" charset="0"/>
              </a:rPr>
              <a:t> = </a:t>
            </a:r>
            <a:r>
              <a:rPr lang="en-US" altLang="zh-CN" sz="2000" i="1" dirty="0" err="1">
                <a:solidFill>
                  <a:srgbClr val="FF0000"/>
                </a:solidFill>
                <a:latin typeface="Comic Sans MS" pitchFamily="66" charset="0"/>
                <a:cs typeface="Times New Roman" panose="02020603050405020304" pitchFamily="18" charset="0"/>
              </a:rPr>
              <a:t>instructor.dept_name</a:t>
            </a:r>
            <a:r>
              <a:rPr lang="en-US" altLang="zh-CN" sz="2000" i="1" dirty="0">
                <a:solidFill>
                  <a:srgbClr val="3333FF"/>
                </a:solidFill>
                <a:latin typeface="Comic Sans MS" pitchFamily="66" charset="0"/>
                <a:cs typeface="Times New Roman" panose="02020603050405020304" pitchFamily="18" charset="0"/>
              </a:rPr>
              <a:t>)</a:t>
            </a:r>
            <a:br>
              <a:rPr lang="en-US" altLang="zh-CN" sz="2000" i="1" dirty="0">
                <a:solidFill>
                  <a:srgbClr val="3333FF"/>
                </a:solidFill>
                <a:latin typeface="Comic Sans MS" pitchFamily="66" charset="0"/>
                <a:cs typeface="Times New Roman" panose="02020603050405020304" pitchFamily="18" charset="0"/>
              </a:rPr>
            </a:b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as</a:t>
            </a:r>
            <a:r>
              <a:rPr lang="en-US" altLang="zh-CN" sz="2000" i="1" dirty="0">
                <a:solidFill>
                  <a:srgbClr val="3333FF"/>
                </a:solidFill>
                <a:latin typeface="Comic Sans MS" pitchFamily="66" charset="0"/>
                <a:cs typeface="Times New Roman" panose="02020603050405020304" pitchFamily="18" charset="0"/>
              </a:rPr>
              <a:t> </a:t>
            </a:r>
            <a:r>
              <a:rPr lang="en-US" altLang="zh-CN" sz="2000" i="1" dirty="0" err="1">
                <a:solidFill>
                  <a:srgbClr val="3333FF"/>
                </a:solidFill>
                <a:latin typeface="Comic Sans MS" pitchFamily="66" charset="0"/>
                <a:cs typeface="Times New Roman" panose="02020603050405020304" pitchFamily="18" charset="0"/>
              </a:rPr>
              <a:t>num_instructors</a:t>
            </a:r>
            <a:br>
              <a:rPr lang="en-US" altLang="zh-CN" sz="2000" i="1" dirty="0">
                <a:solidFill>
                  <a:srgbClr val="3333FF"/>
                </a:solidFill>
                <a:latin typeface="Comic Sans MS" pitchFamily="66" charset="0"/>
                <a:cs typeface="Times New Roman" panose="02020603050405020304" pitchFamily="18" charset="0"/>
              </a:rPr>
            </a:b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from</a:t>
            </a:r>
            <a:r>
              <a:rPr lang="en-US" altLang="zh-CN" sz="2000" i="1" dirty="0">
                <a:solidFill>
                  <a:srgbClr val="3333FF"/>
                </a:solidFill>
                <a:latin typeface="Comic Sans MS" pitchFamily="66" charset="0"/>
                <a:cs typeface="Times New Roman" panose="02020603050405020304" pitchFamily="18" charset="0"/>
              </a:rPr>
              <a:t> department;</a:t>
            </a:r>
          </a:p>
          <a:p>
            <a:endParaRPr lang="en-US" altLang="zh-CN" sz="2000" dirty="0">
              <a:latin typeface="Comic Sans MS" pitchFamily="66" charset="0"/>
            </a:endParaRPr>
          </a:p>
          <a:p>
            <a:r>
              <a:rPr lang="en-US" altLang="zh-CN" sz="2000" dirty="0">
                <a:solidFill>
                  <a:srgbClr val="FF0000"/>
                </a:solidFill>
                <a:latin typeface="Comic Sans MS" pitchFamily="66" charset="0"/>
              </a:rPr>
              <a:t>Note: </a:t>
            </a:r>
            <a:r>
              <a:rPr lang="en-US" altLang="zh-CN" sz="2000" dirty="0">
                <a:latin typeface="Comic Sans MS" pitchFamily="66" charset="0"/>
              </a:rPr>
              <a:t>Runtime error if subquery returns more than one tuple</a:t>
            </a:r>
          </a:p>
          <a:p>
            <a:endParaRPr lang="zh-CN" altLang="en-US" sz="2000" dirty="0">
              <a:latin typeface="Comic Sans MS" pitchFamily="66" charset="0"/>
            </a:endParaRPr>
          </a:p>
        </p:txBody>
      </p:sp>
    </p:spTree>
    <p:extLst>
      <p:ext uri="{BB962C8B-B14F-4D97-AF65-F5344CB8AC3E}">
        <p14:creationId xmlns:p14="http://schemas.microsoft.com/office/powerpoint/2010/main" val="2005802547"/>
      </p:ext>
    </p:extLst>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0032E3-25BE-4909-ACDF-A2EA3E3C385B}"/>
              </a:ext>
            </a:extLst>
          </p:cNvPr>
          <p:cNvSpPr>
            <a:spLocks noGrp="1"/>
          </p:cNvSpPr>
          <p:nvPr>
            <p:ph type="title"/>
          </p:nvPr>
        </p:nvSpPr>
        <p:spPr/>
        <p:txBody>
          <a:bodyPr/>
          <a:lstStyle/>
          <a:p>
            <a:pPr algn="ctr"/>
            <a:r>
              <a:rPr lang="en-US" altLang="zh-CN" dirty="0">
                <a:latin typeface="Comic Sans MS" pitchFamily="66" charset="0"/>
              </a:rPr>
              <a:t>Outline</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C7C174B6-1160-43B9-A78E-20AD88C3C7F2}"/>
              </a:ext>
            </a:extLst>
          </p:cNvPr>
          <p:cNvSpPr>
            <a:spLocks noGrp="1"/>
          </p:cNvSpPr>
          <p:nvPr>
            <p:ph idx="1"/>
          </p:nvPr>
        </p:nvSpPr>
        <p:spPr>
          <a:xfrm>
            <a:off x="287524" y="771550"/>
            <a:ext cx="8568952" cy="3805070"/>
          </a:xfrm>
        </p:spPr>
        <p:txBody>
          <a:bodyPr/>
          <a:lstStyle/>
          <a:p>
            <a:r>
              <a:rPr lang="en-US" altLang="zh-CN">
                <a:latin typeface="Comic Sans MS" pitchFamily="66" charset="0"/>
              </a:rPr>
              <a:t>Overview </a:t>
            </a:r>
            <a:r>
              <a:rPr lang="en-US" altLang="zh-CN" dirty="0">
                <a:latin typeface="Comic Sans MS" pitchFamily="66" charset="0"/>
              </a:rPr>
              <a:t>of the SQL</a:t>
            </a:r>
          </a:p>
          <a:p>
            <a:r>
              <a:rPr lang="en-US" altLang="zh-CN">
                <a:latin typeface="Comic Sans MS" pitchFamily="66" charset="0"/>
              </a:rPr>
              <a:t>SQL </a:t>
            </a:r>
            <a:r>
              <a:rPr lang="en-US" altLang="zh-CN" dirty="0">
                <a:latin typeface="Comic Sans MS" pitchFamily="66" charset="0"/>
              </a:rPr>
              <a:t>Data Definition</a:t>
            </a:r>
          </a:p>
          <a:p>
            <a:r>
              <a:rPr lang="en-US" altLang="zh-CN">
                <a:latin typeface="Comic Sans MS" pitchFamily="66" charset="0"/>
              </a:rPr>
              <a:t>Basic </a:t>
            </a:r>
            <a:r>
              <a:rPr lang="en-US" altLang="zh-CN" dirty="0">
                <a:latin typeface="Comic Sans MS" pitchFamily="66" charset="0"/>
              </a:rPr>
              <a:t>Structure of SQL Queries</a:t>
            </a:r>
          </a:p>
          <a:p>
            <a:r>
              <a:rPr lang="en-US" altLang="zh-CN">
                <a:latin typeface="Comic Sans MS" pitchFamily="66" charset="0"/>
              </a:rPr>
              <a:t>Additional </a:t>
            </a:r>
            <a:r>
              <a:rPr lang="en-US" altLang="zh-CN" dirty="0">
                <a:latin typeface="Comic Sans MS" pitchFamily="66" charset="0"/>
              </a:rPr>
              <a:t>Basic Operations </a:t>
            </a:r>
          </a:p>
          <a:p>
            <a:r>
              <a:rPr lang="en-US" altLang="zh-CN">
                <a:latin typeface="Comic Sans MS" pitchFamily="66" charset="0"/>
              </a:rPr>
              <a:t>Set </a:t>
            </a:r>
            <a:r>
              <a:rPr lang="en-US" altLang="zh-CN" dirty="0">
                <a:latin typeface="Comic Sans MS" pitchFamily="66" charset="0"/>
              </a:rPr>
              <a:t>Operations</a:t>
            </a:r>
          </a:p>
          <a:p>
            <a:r>
              <a:rPr lang="en-US" altLang="zh-CN">
                <a:latin typeface="Comic Sans MS" pitchFamily="66" charset="0"/>
              </a:rPr>
              <a:t>Null </a:t>
            </a:r>
            <a:r>
              <a:rPr lang="en-US" altLang="zh-CN" dirty="0">
                <a:latin typeface="Comic Sans MS" pitchFamily="66" charset="0"/>
              </a:rPr>
              <a:t>Values</a:t>
            </a:r>
          </a:p>
          <a:p>
            <a:r>
              <a:rPr lang="en-US" altLang="zh-CN">
                <a:latin typeface="Comic Sans MS" pitchFamily="66" charset="0"/>
              </a:rPr>
              <a:t>Aggregate </a:t>
            </a:r>
            <a:r>
              <a:rPr lang="en-US" altLang="zh-CN" dirty="0">
                <a:latin typeface="Comic Sans MS" pitchFamily="66" charset="0"/>
              </a:rPr>
              <a:t>Functions</a:t>
            </a:r>
          </a:p>
          <a:p>
            <a:r>
              <a:rPr lang="en-US" altLang="zh-CN">
                <a:latin typeface="Comic Sans MS" pitchFamily="66" charset="0"/>
              </a:rPr>
              <a:t>Nested </a:t>
            </a:r>
            <a:r>
              <a:rPr lang="en-US" altLang="zh-CN" dirty="0">
                <a:latin typeface="Comic Sans MS" pitchFamily="66" charset="0"/>
              </a:rPr>
              <a:t>Subqueries</a:t>
            </a:r>
          </a:p>
          <a:p>
            <a:pPr marL="0" indent="0">
              <a:buNone/>
            </a:pPr>
            <a:r>
              <a:rPr lang="zh-CN" altLang="en-US" b="1">
                <a:solidFill>
                  <a:srgbClr val="FF0000"/>
                </a:solidFill>
                <a:latin typeface="Comic Sans MS" pitchFamily="66" charset="0"/>
                <a:ea typeface="华文中宋" pitchFamily="2" charset="-122"/>
                <a:sym typeface="Wingdings" pitchFamily="2" charset="2"/>
              </a:rPr>
              <a:t> </a:t>
            </a:r>
            <a:r>
              <a:rPr lang="en-US" altLang="zh-CN" b="1">
                <a:solidFill>
                  <a:srgbClr val="FF0000"/>
                </a:solidFill>
                <a:latin typeface="Comic Sans MS" pitchFamily="66" charset="0"/>
              </a:rPr>
              <a:t>Modification </a:t>
            </a:r>
            <a:r>
              <a:rPr lang="en-US" altLang="zh-CN" b="1" dirty="0">
                <a:solidFill>
                  <a:srgbClr val="FF0000"/>
                </a:solidFill>
                <a:latin typeface="Comic Sans MS" pitchFamily="66" charset="0"/>
              </a:rPr>
              <a:t>of the Database</a:t>
            </a:r>
          </a:p>
          <a:p>
            <a:endParaRPr lang="zh-CN" altLang="en-US" b="1" dirty="0">
              <a:latin typeface="Comic Sans MS" pitchFamily="66" charset="0"/>
            </a:endParaRPr>
          </a:p>
        </p:txBody>
      </p:sp>
    </p:spTree>
    <p:extLst>
      <p:ext uri="{BB962C8B-B14F-4D97-AF65-F5344CB8AC3E}">
        <p14:creationId xmlns:p14="http://schemas.microsoft.com/office/powerpoint/2010/main" val="3679042469"/>
      </p:ext>
    </p:extLst>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86C0E8-2201-41BD-AF57-EA9464059802}"/>
              </a:ext>
            </a:extLst>
          </p:cNvPr>
          <p:cNvSpPr>
            <a:spLocks noGrp="1"/>
          </p:cNvSpPr>
          <p:nvPr>
            <p:ph type="title"/>
          </p:nvPr>
        </p:nvSpPr>
        <p:spPr/>
        <p:txBody>
          <a:bodyPr/>
          <a:lstStyle/>
          <a:p>
            <a:pPr algn="ctr"/>
            <a:r>
              <a:rPr lang="en-US" altLang="zh-CN" dirty="0">
                <a:latin typeface="Comic Sans MS" pitchFamily="66" charset="0"/>
              </a:rPr>
              <a:t>Modification of the Database – Deletion </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37168658-75A9-4335-95B6-985E26B158F0}"/>
              </a:ext>
            </a:extLst>
          </p:cNvPr>
          <p:cNvSpPr>
            <a:spLocks noGrp="1"/>
          </p:cNvSpPr>
          <p:nvPr>
            <p:ph idx="1"/>
          </p:nvPr>
        </p:nvSpPr>
        <p:spPr>
          <a:xfrm>
            <a:off x="251520" y="771550"/>
            <a:ext cx="8712968" cy="3823073"/>
          </a:xfrm>
        </p:spPr>
        <p:txBody>
          <a:bodyPr/>
          <a:lstStyle/>
          <a:p>
            <a:r>
              <a:rPr lang="en-US" altLang="zh-CN" sz="2000" b="1" dirty="0">
                <a:latin typeface="Comic Sans MS" pitchFamily="66" charset="0"/>
              </a:rPr>
              <a:t>E.g.</a:t>
            </a:r>
            <a:r>
              <a:rPr lang="en-US" altLang="zh-CN" sz="2000" dirty="0">
                <a:latin typeface="Comic Sans MS" pitchFamily="66" charset="0"/>
              </a:rPr>
              <a:t> Delete all accounts at every branch located in Needham city</a:t>
            </a:r>
          </a:p>
          <a:p>
            <a:pPr marL="0" indent="0">
              <a:spcBef>
                <a:spcPts val="0"/>
              </a:spcBef>
              <a:buNone/>
            </a:pPr>
            <a:r>
              <a:rPr lang="en-US" altLang="zh-CN" sz="2000" dirty="0">
                <a:latin typeface="Comic Sans MS" pitchFamily="66" charset="0"/>
              </a:rPr>
              <a:t>	</a:t>
            </a:r>
            <a:r>
              <a:rPr lang="en-US" altLang="zh-CN" sz="1800" b="1" i="1" dirty="0">
                <a:solidFill>
                  <a:srgbClr val="3333FF"/>
                </a:solidFill>
                <a:latin typeface="Comic Sans MS" pitchFamily="66" charset="0"/>
                <a:cs typeface="Times New Roman" panose="02020603050405020304" pitchFamily="18" charset="0"/>
              </a:rPr>
              <a:t>delete</a:t>
            </a:r>
            <a:r>
              <a:rPr lang="en-US" altLang="zh-CN" sz="1800" i="1" dirty="0">
                <a:latin typeface="Comic Sans MS" pitchFamily="66" charset="0"/>
                <a:cs typeface="Times New Roman" panose="02020603050405020304" pitchFamily="18" charset="0"/>
              </a:rPr>
              <a:t> </a:t>
            </a:r>
            <a:r>
              <a:rPr lang="en-US" altLang="zh-CN" sz="1800" b="1" i="1" dirty="0">
                <a:latin typeface="Comic Sans MS" pitchFamily="66" charset="0"/>
                <a:cs typeface="Times New Roman" panose="02020603050405020304" pitchFamily="18" charset="0"/>
              </a:rPr>
              <a:t>from</a:t>
            </a:r>
            <a:r>
              <a:rPr lang="en-US" altLang="zh-CN" sz="1800" i="1" dirty="0">
                <a:latin typeface="Comic Sans MS" pitchFamily="66" charset="0"/>
                <a:cs typeface="Times New Roman" panose="02020603050405020304" pitchFamily="18" charset="0"/>
              </a:rPr>
              <a:t> </a:t>
            </a:r>
            <a:r>
              <a:rPr lang="en-US" altLang="zh-CN" sz="1800" i="1" dirty="0">
                <a:solidFill>
                  <a:srgbClr val="FF0000"/>
                </a:solidFill>
                <a:latin typeface="Comic Sans MS" pitchFamily="66" charset="0"/>
                <a:cs typeface="Times New Roman" panose="02020603050405020304" pitchFamily="18" charset="0"/>
              </a:rPr>
              <a:t>account</a:t>
            </a:r>
            <a:br>
              <a:rPr lang="en-US" altLang="zh-CN" sz="1800" i="1" dirty="0">
                <a:latin typeface="Comic Sans MS" pitchFamily="66" charset="0"/>
                <a:cs typeface="Times New Roman" panose="02020603050405020304" pitchFamily="18" charset="0"/>
              </a:rPr>
            </a:br>
            <a:r>
              <a:rPr lang="en-US" altLang="zh-CN" sz="1800" i="1" dirty="0">
                <a:latin typeface="Comic Sans MS" pitchFamily="66" charset="0"/>
                <a:cs typeface="Times New Roman" panose="02020603050405020304" pitchFamily="18" charset="0"/>
              </a:rPr>
              <a:t>	</a:t>
            </a:r>
            <a:r>
              <a:rPr lang="en-US" altLang="zh-CN" sz="1800" b="1" i="1" dirty="0">
                <a:latin typeface="Comic Sans MS" pitchFamily="66" charset="0"/>
                <a:cs typeface="Times New Roman" panose="02020603050405020304" pitchFamily="18" charset="0"/>
              </a:rPr>
              <a:t>where</a:t>
            </a:r>
            <a:r>
              <a:rPr lang="en-US" altLang="zh-CN" sz="1800" i="1" dirty="0">
                <a:latin typeface="Comic Sans MS" pitchFamily="66" charset="0"/>
                <a:cs typeface="Times New Roman" panose="02020603050405020304" pitchFamily="18" charset="0"/>
              </a:rPr>
              <a:t> </a:t>
            </a:r>
            <a:r>
              <a:rPr lang="en-US" altLang="zh-CN" sz="1800" i="1" dirty="0" err="1">
                <a:latin typeface="Comic Sans MS" pitchFamily="66" charset="0"/>
                <a:cs typeface="Times New Roman" panose="02020603050405020304" pitchFamily="18" charset="0"/>
              </a:rPr>
              <a:t>branch_name</a:t>
            </a:r>
            <a:r>
              <a:rPr lang="en-US" altLang="zh-CN" sz="1800" i="1" dirty="0">
                <a:latin typeface="Comic Sans MS" pitchFamily="66" charset="0"/>
                <a:cs typeface="Times New Roman" panose="02020603050405020304" pitchFamily="18" charset="0"/>
              </a:rPr>
              <a:t> </a:t>
            </a:r>
            <a:r>
              <a:rPr lang="en-US" altLang="zh-CN" sz="1800" b="1" i="1" dirty="0">
                <a:solidFill>
                  <a:srgbClr val="FF0000"/>
                </a:solidFill>
                <a:latin typeface="Comic Sans MS" pitchFamily="66" charset="0"/>
                <a:cs typeface="Times New Roman" panose="02020603050405020304" pitchFamily="18" charset="0"/>
              </a:rPr>
              <a:t>in</a:t>
            </a:r>
            <a:r>
              <a:rPr lang="en-US" altLang="zh-CN" sz="1800" i="1" dirty="0">
                <a:latin typeface="Comic Sans MS" pitchFamily="66" charset="0"/>
                <a:cs typeface="Times New Roman" panose="02020603050405020304" pitchFamily="18" charset="0"/>
              </a:rPr>
              <a:t> (</a:t>
            </a:r>
            <a:r>
              <a:rPr lang="en-US" altLang="zh-CN" sz="1800" b="1" i="1" dirty="0">
                <a:latin typeface="Comic Sans MS" pitchFamily="66" charset="0"/>
                <a:cs typeface="Times New Roman" panose="02020603050405020304" pitchFamily="18" charset="0"/>
              </a:rPr>
              <a:t>select</a:t>
            </a:r>
            <a:r>
              <a:rPr lang="en-US" altLang="zh-CN" sz="1800" i="1" dirty="0">
                <a:latin typeface="Comic Sans MS" pitchFamily="66" charset="0"/>
                <a:cs typeface="Times New Roman" panose="02020603050405020304" pitchFamily="18" charset="0"/>
              </a:rPr>
              <a:t> </a:t>
            </a:r>
            <a:r>
              <a:rPr lang="en-US" altLang="zh-CN" sz="1800" i="1" dirty="0" err="1">
                <a:latin typeface="Comic Sans MS" pitchFamily="66" charset="0"/>
                <a:cs typeface="Times New Roman" panose="02020603050405020304" pitchFamily="18" charset="0"/>
              </a:rPr>
              <a:t>branch_name</a:t>
            </a:r>
            <a:br>
              <a:rPr lang="en-US" altLang="zh-CN" sz="1800" i="1" dirty="0">
                <a:latin typeface="Comic Sans MS" pitchFamily="66" charset="0"/>
                <a:cs typeface="Times New Roman" panose="02020603050405020304" pitchFamily="18" charset="0"/>
              </a:rPr>
            </a:br>
            <a:r>
              <a:rPr lang="en-US" altLang="zh-CN" sz="1800" i="1" dirty="0">
                <a:latin typeface="Comic Sans MS" pitchFamily="66" charset="0"/>
                <a:cs typeface="Times New Roman" panose="02020603050405020304" pitchFamily="18" charset="0"/>
              </a:rPr>
              <a:t>		      	          </a:t>
            </a:r>
            <a:r>
              <a:rPr lang="en-US" altLang="zh-CN" sz="1800" b="1" i="1" dirty="0">
                <a:latin typeface="Comic Sans MS" pitchFamily="66" charset="0"/>
                <a:cs typeface="Times New Roman" panose="02020603050405020304" pitchFamily="18" charset="0"/>
              </a:rPr>
              <a:t>from</a:t>
            </a:r>
            <a:r>
              <a:rPr lang="en-US" altLang="zh-CN" sz="1800" i="1" dirty="0">
                <a:latin typeface="Comic Sans MS" pitchFamily="66" charset="0"/>
                <a:cs typeface="Times New Roman" panose="02020603050405020304" pitchFamily="18" charset="0"/>
              </a:rPr>
              <a:t> branch</a:t>
            </a:r>
            <a:br>
              <a:rPr lang="en-US" altLang="zh-CN" sz="1800" i="1" dirty="0">
                <a:latin typeface="Comic Sans MS" pitchFamily="66" charset="0"/>
                <a:cs typeface="Times New Roman" panose="02020603050405020304" pitchFamily="18" charset="0"/>
              </a:rPr>
            </a:br>
            <a:r>
              <a:rPr lang="en-US" altLang="zh-CN" sz="1800" i="1" dirty="0">
                <a:latin typeface="Comic Sans MS" pitchFamily="66" charset="0"/>
                <a:cs typeface="Times New Roman" panose="02020603050405020304" pitchFamily="18" charset="0"/>
              </a:rPr>
              <a:t>		       	          </a:t>
            </a:r>
            <a:r>
              <a:rPr lang="en-US" altLang="zh-CN" sz="1800" b="1" i="1" dirty="0">
                <a:latin typeface="Comic Sans MS" pitchFamily="66" charset="0"/>
                <a:cs typeface="Times New Roman" panose="02020603050405020304" pitchFamily="18" charset="0"/>
              </a:rPr>
              <a:t>where</a:t>
            </a:r>
            <a:r>
              <a:rPr lang="en-US" altLang="zh-CN" sz="1800" i="1" dirty="0">
                <a:latin typeface="Comic Sans MS" pitchFamily="66" charset="0"/>
                <a:cs typeface="Times New Roman" panose="02020603050405020304" pitchFamily="18" charset="0"/>
              </a:rPr>
              <a:t> </a:t>
            </a:r>
            <a:r>
              <a:rPr lang="en-US" altLang="zh-CN" sz="1800" i="1" dirty="0" err="1">
                <a:latin typeface="Comic Sans MS" pitchFamily="66" charset="0"/>
                <a:cs typeface="Times New Roman" panose="02020603050405020304" pitchFamily="18" charset="0"/>
              </a:rPr>
              <a:t>branch_city</a:t>
            </a:r>
            <a:r>
              <a:rPr lang="en-US" altLang="zh-CN" sz="1800" i="1" dirty="0">
                <a:latin typeface="Comic Sans MS" pitchFamily="66" charset="0"/>
                <a:cs typeface="Times New Roman" panose="02020603050405020304" pitchFamily="18" charset="0"/>
              </a:rPr>
              <a:t> = ‘Needham’)</a:t>
            </a:r>
            <a:br>
              <a:rPr lang="en-US" altLang="zh-CN" sz="1800" i="1" dirty="0">
                <a:latin typeface="Comic Sans MS" pitchFamily="66" charset="0"/>
                <a:cs typeface="Times New Roman" panose="02020603050405020304" pitchFamily="18" charset="0"/>
              </a:rPr>
            </a:br>
            <a:r>
              <a:rPr lang="en-US" altLang="zh-CN" sz="1800" i="1" dirty="0">
                <a:latin typeface="Comic Sans MS" pitchFamily="66" charset="0"/>
                <a:cs typeface="Times New Roman" panose="02020603050405020304" pitchFamily="18" charset="0"/>
              </a:rPr>
              <a:t>	</a:t>
            </a:r>
          </a:p>
          <a:p>
            <a:pPr marL="0" indent="0">
              <a:spcBef>
                <a:spcPts val="0"/>
              </a:spcBef>
              <a:buNone/>
            </a:pPr>
            <a:r>
              <a:rPr lang="en-US" altLang="zh-CN" sz="1800" i="1" dirty="0">
                <a:latin typeface="Comic Sans MS" pitchFamily="66" charset="0"/>
                <a:cs typeface="Times New Roman" panose="02020603050405020304" pitchFamily="18" charset="0"/>
              </a:rPr>
              <a:t>	</a:t>
            </a:r>
            <a:r>
              <a:rPr lang="en-US" altLang="zh-CN" sz="1800" b="1" i="1" dirty="0">
                <a:solidFill>
                  <a:srgbClr val="3333FF"/>
                </a:solidFill>
                <a:latin typeface="Comic Sans MS" pitchFamily="66" charset="0"/>
                <a:cs typeface="Times New Roman" panose="02020603050405020304" pitchFamily="18" charset="0"/>
              </a:rPr>
              <a:t>delete</a:t>
            </a:r>
            <a:r>
              <a:rPr lang="en-US" altLang="zh-CN" sz="1800" i="1" dirty="0">
                <a:latin typeface="Comic Sans MS" pitchFamily="66" charset="0"/>
                <a:cs typeface="Times New Roman" panose="02020603050405020304" pitchFamily="18" charset="0"/>
              </a:rPr>
              <a:t> </a:t>
            </a:r>
            <a:r>
              <a:rPr lang="en-US" altLang="zh-CN" sz="1800" b="1" i="1" dirty="0">
                <a:latin typeface="Comic Sans MS" pitchFamily="66" charset="0"/>
                <a:cs typeface="Times New Roman" panose="02020603050405020304" pitchFamily="18" charset="0"/>
              </a:rPr>
              <a:t>from</a:t>
            </a:r>
            <a:r>
              <a:rPr lang="en-US" altLang="zh-CN" sz="1800" i="1" dirty="0">
                <a:latin typeface="Comic Sans MS" pitchFamily="66" charset="0"/>
                <a:cs typeface="Times New Roman" panose="02020603050405020304" pitchFamily="18" charset="0"/>
              </a:rPr>
              <a:t> </a:t>
            </a:r>
            <a:r>
              <a:rPr lang="en-US" altLang="zh-CN" sz="1800" i="1" dirty="0">
                <a:solidFill>
                  <a:srgbClr val="FF0000"/>
                </a:solidFill>
                <a:latin typeface="Comic Sans MS" pitchFamily="66" charset="0"/>
                <a:cs typeface="Times New Roman" panose="02020603050405020304" pitchFamily="18" charset="0"/>
              </a:rPr>
              <a:t>depositor</a:t>
            </a:r>
            <a:br>
              <a:rPr lang="en-US" altLang="zh-CN" sz="1800" i="1" dirty="0">
                <a:latin typeface="Comic Sans MS" pitchFamily="66" charset="0"/>
                <a:cs typeface="Times New Roman" panose="02020603050405020304" pitchFamily="18" charset="0"/>
              </a:rPr>
            </a:br>
            <a:r>
              <a:rPr lang="en-US" altLang="zh-CN" sz="1800" i="1" dirty="0">
                <a:latin typeface="Comic Sans MS" pitchFamily="66" charset="0"/>
                <a:cs typeface="Times New Roman" panose="02020603050405020304" pitchFamily="18" charset="0"/>
              </a:rPr>
              <a:t>	</a:t>
            </a:r>
            <a:r>
              <a:rPr lang="en-US" altLang="zh-CN" sz="1800" b="1" i="1" dirty="0">
                <a:latin typeface="Comic Sans MS" pitchFamily="66" charset="0"/>
                <a:cs typeface="Times New Roman" panose="02020603050405020304" pitchFamily="18" charset="0"/>
              </a:rPr>
              <a:t>where</a:t>
            </a:r>
            <a:r>
              <a:rPr lang="en-US" altLang="zh-CN" sz="1800" i="1" dirty="0">
                <a:latin typeface="Comic Sans MS" pitchFamily="66" charset="0"/>
                <a:cs typeface="Times New Roman" panose="02020603050405020304" pitchFamily="18" charset="0"/>
              </a:rPr>
              <a:t> </a:t>
            </a:r>
            <a:r>
              <a:rPr lang="en-US" altLang="zh-CN" sz="1800" i="1" dirty="0" err="1">
                <a:latin typeface="Comic Sans MS" pitchFamily="66" charset="0"/>
                <a:cs typeface="Times New Roman" panose="02020603050405020304" pitchFamily="18" charset="0"/>
              </a:rPr>
              <a:t>account_number</a:t>
            </a:r>
            <a:r>
              <a:rPr lang="en-US" altLang="zh-CN" sz="1800" i="1" dirty="0">
                <a:latin typeface="Comic Sans MS" pitchFamily="66" charset="0"/>
                <a:cs typeface="Times New Roman" panose="02020603050405020304" pitchFamily="18" charset="0"/>
              </a:rPr>
              <a:t> </a:t>
            </a:r>
            <a:r>
              <a:rPr lang="en-US" altLang="zh-CN" sz="1800" b="1" i="1" dirty="0">
                <a:solidFill>
                  <a:srgbClr val="FF0000"/>
                </a:solidFill>
                <a:latin typeface="Comic Sans MS" pitchFamily="66" charset="0"/>
                <a:cs typeface="Times New Roman" panose="02020603050405020304" pitchFamily="18" charset="0"/>
              </a:rPr>
              <a:t>in</a:t>
            </a:r>
            <a:r>
              <a:rPr lang="en-US" altLang="zh-CN" sz="1800" i="1" dirty="0">
                <a:solidFill>
                  <a:srgbClr val="FF0000"/>
                </a:solidFill>
                <a:latin typeface="Comic Sans MS" pitchFamily="66" charset="0"/>
                <a:cs typeface="Times New Roman" panose="02020603050405020304" pitchFamily="18" charset="0"/>
              </a:rPr>
              <a:t> </a:t>
            </a:r>
            <a:br>
              <a:rPr lang="en-US" altLang="zh-CN" sz="1800" i="1" dirty="0">
                <a:latin typeface="Comic Sans MS" pitchFamily="66" charset="0"/>
                <a:cs typeface="Times New Roman" panose="02020603050405020304" pitchFamily="18" charset="0"/>
              </a:rPr>
            </a:br>
            <a:r>
              <a:rPr lang="en-US" altLang="zh-CN" sz="1800" i="1" dirty="0">
                <a:latin typeface="Comic Sans MS" pitchFamily="66" charset="0"/>
                <a:cs typeface="Times New Roman" panose="02020603050405020304" pitchFamily="18" charset="0"/>
              </a:rPr>
              <a:t>             		(</a:t>
            </a:r>
            <a:r>
              <a:rPr lang="en-US" altLang="zh-CN" sz="1800" b="1" i="1" dirty="0">
                <a:latin typeface="Comic Sans MS" pitchFamily="66" charset="0"/>
                <a:cs typeface="Times New Roman" panose="02020603050405020304" pitchFamily="18" charset="0"/>
              </a:rPr>
              <a:t>select</a:t>
            </a:r>
            <a:r>
              <a:rPr lang="en-US" altLang="zh-CN" sz="1800" i="1" dirty="0">
                <a:latin typeface="Comic Sans MS" pitchFamily="66" charset="0"/>
                <a:cs typeface="Times New Roman" panose="02020603050405020304" pitchFamily="18" charset="0"/>
              </a:rPr>
              <a:t> </a:t>
            </a:r>
            <a:r>
              <a:rPr lang="en-US" altLang="zh-CN" sz="1800" i="1" dirty="0" err="1">
                <a:latin typeface="Comic Sans MS" pitchFamily="66" charset="0"/>
                <a:cs typeface="Times New Roman" panose="02020603050405020304" pitchFamily="18" charset="0"/>
              </a:rPr>
              <a:t>account_number</a:t>
            </a:r>
            <a:br>
              <a:rPr lang="en-US" altLang="zh-CN" sz="1800" i="1" dirty="0">
                <a:latin typeface="Comic Sans MS" pitchFamily="66" charset="0"/>
                <a:cs typeface="Times New Roman" panose="02020603050405020304" pitchFamily="18" charset="0"/>
              </a:rPr>
            </a:br>
            <a:r>
              <a:rPr lang="en-US" altLang="zh-CN" sz="1800" i="1" dirty="0">
                <a:latin typeface="Comic Sans MS" pitchFamily="66" charset="0"/>
                <a:cs typeface="Times New Roman" panose="02020603050405020304" pitchFamily="18" charset="0"/>
              </a:rPr>
              <a:t>		 </a:t>
            </a:r>
            <a:r>
              <a:rPr lang="en-US" altLang="zh-CN" sz="1800" b="1" i="1" dirty="0">
                <a:latin typeface="Comic Sans MS" pitchFamily="66" charset="0"/>
                <a:cs typeface="Times New Roman" panose="02020603050405020304" pitchFamily="18" charset="0"/>
              </a:rPr>
              <a:t>from</a:t>
            </a:r>
            <a:r>
              <a:rPr lang="en-US" altLang="zh-CN" sz="1800" i="1" dirty="0">
                <a:latin typeface="Comic Sans MS" pitchFamily="66" charset="0"/>
                <a:cs typeface="Times New Roman" panose="02020603050405020304" pitchFamily="18" charset="0"/>
              </a:rPr>
              <a:t> branch, account</a:t>
            </a:r>
            <a:br>
              <a:rPr lang="en-US" altLang="zh-CN" sz="1800" i="1" dirty="0">
                <a:latin typeface="Comic Sans MS" pitchFamily="66" charset="0"/>
                <a:cs typeface="Times New Roman" panose="02020603050405020304" pitchFamily="18" charset="0"/>
              </a:rPr>
            </a:br>
            <a:r>
              <a:rPr lang="en-US" altLang="zh-CN" sz="1800" i="1" dirty="0">
                <a:latin typeface="Comic Sans MS" pitchFamily="66" charset="0"/>
                <a:cs typeface="Times New Roman" panose="02020603050405020304" pitchFamily="18" charset="0"/>
              </a:rPr>
              <a:t>		 </a:t>
            </a:r>
            <a:r>
              <a:rPr lang="en-US" altLang="zh-CN" sz="1800" b="1" i="1" dirty="0">
                <a:latin typeface="Comic Sans MS" pitchFamily="66" charset="0"/>
                <a:cs typeface="Times New Roman" panose="02020603050405020304" pitchFamily="18" charset="0"/>
              </a:rPr>
              <a:t>where</a:t>
            </a:r>
            <a:r>
              <a:rPr lang="en-US" altLang="zh-CN" sz="1800" i="1" dirty="0">
                <a:latin typeface="Comic Sans MS" pitchFamily="66" charset="0"/>
                <a:cs typeface="Times New Roman" panose="02020603050405020304" pitchFamily="18" charset="0"/>
              </a:rPr>
              <a:t> </a:t>
            </a:r>
            <a:r>
              <a:rPr lang="en-US" altLang="zh-CN" sz="1800" i="1" dirty="0" err="1">
                <a:latin typeface="Comic Sans MS" pitchFamily="66" charset="0"/>
                <a:cs typeface="Times New Roman" panose="02020603050405020304" pitchFamily="18" charset="0"/>
              </a:rPr>
              <a:t>branch_city</a:t>
            </a:r>
            <a:r>
              <a:rPr lang="en-US" altLang="zh-CN" sz="1800" i="1" dirty="0">
                <a:latin typeface="Comic Sans MS" pitchFamily="66" charset="0"/>
                <a:cs typeface="Times New Roman" panose="02020603050405020304" pitchFamily="18" charset="0"/>
              </a:rPr>
              <a:t> = ‘Needham’</a:t>
            </a:r>
            <a:br>
              <a:rPr lang="en-US" altLang="zh-CN" sz="1800" i="1" dirty="0">
                <a:latin typeface="Comic Sans MS" pitchFamily="66" charset="0"/>
                <a:cs typeface="Times New Roman" panose="02020603050405020304" pitchFamily="18" charset="0"/>
              </a:rPr>
            </a:br>
            <a:r>
              <a:rPr lang="en-US" altLang="zh-CN" sz="1800" i="1" dirty="0">
                <a:latin typeface="Comic Sans MS" pitchFamily="66" charset="0"/>
                <a:cs typeface="Times New Roman" panose="02020603050405020304" pitchFamily="18" charset="0"/>
              </a:rPr>
              <a:t>	  	 </a:t>
            </a:r>
            <a:r>
              <a:rPr lang="en-US" altLang="zh-CN" sz="1800" b="1" i="1" dirty="0">
                <a:latin typeface="Comic Sans MS" pitchFamily="66" charset="0"/>
                <a:cs typeface="Times New Roman" panose="02020603050405020304" pitchFamily="18" charset="0"/>
              </a:rPr>
              <a:t>and</a:t>
            </a:r>
            <a:r>
              <a:rPr lang="en-US" altLang="zh-CN" sz="1800" i="1" dirty="0">
                <a:latin typeface="Comic Sans MS" pitchFamily="66" charset="0"/>
                <a:cs typeface="Times New Roman" panose="02020603050405020304" pitchFamily="18" charset="0"/>
              </a:rPr>
              <a:t> </a:t>
            </a:r>
            <a:r>
              <a:rPr lang="en-US" altLang="zh-CN" sz="1800" i="1" dirty="0" err="1">
                <a:latin typeface="Comic Sans MS" pitchFamily="66" charset="0"/>
                <a:cs typeface="Times New Roman" panose="02020603050405020304" pitchFamily="18" charset="0"/>
              </a:rPr>
              <a:t>branch.branch_name</a:t>
            </a:r>
            <a:r>
              <a:rPr lang="en-US" altLang="zh-CN" sz="1800" i="1" dirty="0">
                <a:latin typeface="Comic Sans MS" pitchFamily="66" charset="0"/>
                <a:cs typeface="Times New Roman" panose="02020603050405020304" pitchFamily="18" charset="0"/>
              </a:rPr>
              <a:t> = </a:t>
            </a:r>
            <a:r>
              <a:rPr lang="en-US" altLang="zh-CN" sz="1800" i="1" dirty="0" err="1">
                <a:latin typeface="Comic Sans MS" pitchFamily="66" charset="0"/>
                <a:cs typeface="Times New Roman" panose="02020603050405020304" pitchFamily="18" charset="0"/>
              </a:rPr>
              <a:t>account.branch_name</a:t>
            </a:r>
            <a:r>
              <a:rPr lang="en-US" altLang="zh-CN" sz="1800" i="1" dirty="0">
                <a:latin typeface="Comic Sans MS" pitchFamily="66" charset="0"/>
                <a:cs typeface="Times New Roman" panose="02020603050405020304" pitchFamily="18" charset="0"/>
              </a:rPr>
              <a:t>)</a:t>
            </a:r>
          </a:p>
          <a:p>
            <a:endParaRPr lang="zh-CN" altLang="en-US" sz="2000" dirty="0">
              <a:latin typeface="Comic Sans MS" pitchFamily="66" charset="0"/>
            </a:endParaRPr>
          </a:p>
        </p:txBody>
      </p:sp>
      <p:sp>
        <p:nvSpPr>
          <p:cNvPr id="4" name="AutoShape 1029">
            <a:extLst>
              <a:ext uri="{FF2B5EF4-FFF2-40B4-BE49-F238E27FC236}">
                <a16:creationId xmlns:a16="http://schemas.microsoft.com/office/drawing/2014/main" id="{564F15D5-525F-424B-A309-E6DA84938BF8}"/>
              </a:ext>
            </a:extLst>
          </p:cNvPr>
          <p:cNvSpPr>
            <a:spLocks noChangeArrowheads="1"/>
          </p:cNvSpPr>
          <p:nvPr/>
        </p:nvSpPr>
        <p:spPr bwMode="auto">
          <a:xfrm>
            <a:off x="971600" y="1779662"/>
            <a:ext cx="364331" cy="743135"/>
          </a:xfrm>
          <a:prstGeom prst="upDownArrow">
            <a:avLst>
              <a:gd name="adj1" fmla="val 50000"/>
              <a:gd name="adj2" fmla="val 50000"/>
            </a:avLst>
          </a:prstGeom>
          <a:solidFill>
            <a:schemeClr val="accent1"/>
          </a:solidFill>
          <a:ln w="9525">
            <a:solidFill>
              <a:schemeClr val="tx1"/>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defTabSz="685800" eaLnBrk="0" hangingPunct="0">
              <a:spcBef>
                <a:spcPct val="0"/>
              </a:spcBef>
              <a:buClrTx/>
              <a:buSzTx/>
              <a:buNone/>
            </a:pPr>
            <a:endParaRPr kumimoji="0" lang="zh-CN" altLang="en-US" sz="1500">
              <a:solidFill>
                <a:srgbClr val="000000"/>
              </a:solidFill>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556747682"/>
      </p:ext>
    </p:extLst>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73E308-559F-4D2A-9AF3-8B20A81A809E}"/>
              </a:ext>
            </a:extLst>
          </p:cNvPr>
          <p:cNvSpPr>
            <a:spLocks noGrp="1"/>
          </p:cNvSpPr>
          <p:nvPr>
            <p:ph type="title"/>
          </p:nvPr>
        </p:nvSpPr>
        <p:spPr/>
        <p:txBody>
          <a:bodyPr/>
          <a:lstStyle/>
          <a:p>
            <a:pPr algn="ctr"/>
            <a:r>
              <a:rPr lang="en-US" altLang="zh-CN" dirty="0">
                <a:latin typeface="Comic Sans MS" pitchFamily="66" charset="0"/>
              </a:rPr>
              <a:t>Example</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E4784266-57AB-407D-93AD-AB4EC43223E0}"/>
              </a:ext>
            </a:extLst>
          </p:cNvPr>
          <p:cNvSpPr>
            <a:spLocks noGrp="1"/>
          </p:cNvSpPr>
          <p:nvPr>
            <p:ph idx="1"/>
          </p:nvPr>
        </p:nvSpPr>
        <p:spPr>
          <a:xfrm>
            <a:off x="107504" y="699542"/>
            <a:ext cx="8856984" cy="3805070"/>
          </a:xfrm>
        </p:spPr>
        <p:txBody>
          <a:bodyPr/>
          <a:lstStyle/>
          <a:p>
            <a:r>
              <a:rPr lang="en-US" altLang="zh-CN" sz="2000" b="1" dirty="0">
                <a:latin typeface="Comic Sans MS" pitchFamily="66" charset="0"/>
              </a:rPr>
              <a:t>E.g.</a:t>
            </a:r>
            <a:r>
              <a:rPr lang="en-US" altLang="zh-CN" sz="2000" dirty="0">
                <a:latin typeface="Comic Sans MS" pitchFamily="66" charset="0"/>
              </a:rPr>
              <a:t> Delete the records of all accounts with balances below the average at the bank</a:t>
            </a:r>
          </a:p>
          <a:p>
            <a:pPr marL="0" indent="0">
              <a:spcBef>
                <a:spcPts val="0"/>
              </a:spcBef>
              <a:buNone/>
            </a:pPr>
            <a:r>
              <a:rPr lang="en-US" altLang="zh-CN" sz="2000" dirty="0">
                <a:latin typeface="Comic Sans MS" pitchFamily="66" charset="0"/>
              </a:rPr>
              <a:t>	</a:t>
            </a:r>
            <a:r>
              <a:rPr lang="en-US" altLang="zh-CN" sz="2000" b="1" i="1" dirty="0">
                <a:solidFill>
                  <a:srgbClr val="3333FF"/>
                </a:solidFill>
                <a:latin typeface="Comic Sans MS" pitchFamily="66" charset="0"/>
                <a:cs typeface="Times New Roman" panose="02020603050405020304" pitchFamily="18" charset="0"/>
              </a:rPr>
              <a:t>delete from </a:t>
            </a:r>
            <a:r>
              <a:rPr lang="en-US" altLang="zh-CN" sz="2000" i="1" dirty="0">
                <a:solidFill>
                  <a:srgbClr val="3333FF"/>
                </a:solidFill>
                <a:latin typeface="Comic Sans MS" pitchFamily="66" charset="0"/>
                <a:cs typeface="Times New Roman" panose="02020603050405020304" pitchFamily="18" charset="0"/>
              </a:rPr>
              <a:t>account</a:t>
            </a:r>
            <a:br>
              <a:rPr lang="en-US" altLang="zh-CN" sz="2000" i="1" dirty="0">
                <a:solidFill>
                  <a:srgbClr val="3333FF"/>
                </a:solidFill>
                <a:latin typeface="Comic Sans MS" pitchFamily="66" charset="0"/>
                <a:cs typeface="Times New Roman" panose="02020603050405020304" pitchFamily="18" charset="0"/>
              </a:rPr>
            </a:b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where</a:t>
            </a:r>
            <a:r>
              <a:rPr lang="en-US" altLang="zh-CN" sz="2000" i="1" dirty="0">
                <a:solidFill>
                  <a:srgbClr val="3333FF"/>
                </a:solidFill>
                <a:latin typeface="Comic Sans MS" pitchFamily="66" charset="0"/>
                <a:cs typeface="Times New Roman" panose="02020603050405020304" pitchFamily="18" charset="0"/>
              </a:rPr>
              <a:t> balance </a:t>
            </a:r>
            <a:r>
              <a:rPr lang="en-US" altLang="zh-CN" sz="2000" b="1" i="1" dirty="0">
                <a:solidFill>
                  <a:srgbClr val="FF0000"/>
                </a:solidFill>
                <a:latin typeface="Comic Sans MS" pitchFamily="66" charset="0"/>
                <a:cs typeface="Times New Roman" panose="02020603050405020304" pitchFamily="18" charset="0"/>
              </a:rPr>
              <a:t>&lt; </a:t>
            </a:r>
            <a:r>
              <a:rPr lang="en-US" altLang="zh-CN" sz="2000" i="1" dirty="0">
                <a:solidFill>
                  <a:srgbClr val="3333FF"/>
                </a:solidFill>
                <a:latin typeface="Comic Sans MS" pitchFamily="66" charset="0"/>
                <a:cs typeface="Times New Roman" panose="02020603050405020304" pitchFamily="18" charset="0"/>
              </a:rPr>
              <a:t>(</a:t>
            </a:r>
            <a:r>
              <a:rPr lang="en-US" altLang="zh-CN" sz="2000" b="1" i="1" dirty="0">
                <a:solidFill>
                  <a:srgbClr val="3333FF"/>
                </a:solidFill>
                <a:latin typeface="Comic Sans MS" pitchFamily="66" charset="0"/>
                <a:cs typeface="Times New Roman" panose="02020603050405020304" pitchFamily="18" charset="0"/>
              </a:rPr>
              <a:t>select</a:t>
            </a: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FF0000"/>
                </a:solidFill>
                <a:latin typeface="Comic Sans MS" pitchFamily="66" charset="0"/>
                <a:cs typeface="Times New Roman" panose="02020603050405020304" pitchFamily="18" charset="0"/>
              </a:rPr>
              <a:t>avg</a:t>
            </a:r>
            <a:r>
              <a:rPr lang="en-US" altLang="zh-CN" sz="2000" i="1" dirty="0">
                <a:solidFill>
                  <a:srgbClr val="FF0000"/>
                </a:solidFill>
                <a:latin typeface="Comic Sans MS" pitchFamily="66" charset="0"/>
                <a:cs typeface="Times New Roman" panose="02020603050405020304" pitchFamily="18" charset="0"/>
              </a:rPr>
              <a:t>(balance)</a:t>
            </a:r>
            <a:br>
              <a:rPr lang="en-US" altLang="zh-CN" sz="2000" i="1" dirty="0">
                <a:solidFill>
                  <a:srgbClr val="3333FF"/>
                </a:solidFill>
                <a:latin typeface="Comic Sans MS" pitchFamily="66" charset="0"/>
                <a:cs typeface="Times New Roman" panose="02020603050405020304" pitchFamily="18" charset="0"/>
              </a:rPr>
            </a:b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from</a:t>
            </a:r>
            <a:r>
              <a:rPr lang="en-US" altLang="zh-CN" sz="2000" i="1" dirty="0">
                <a:solidFill>
                  <a:srgbClr val="3333FF"/>
                </a:solidFill>
                <a:latin typeface="Comic Sans MS" pitchFamily="66" charset="0"/>
                <a:cs typeface="Times New Roman" panose="02020603050405020304" pitchFamily="18" charset="0"/>
              </a:rPr>
              <a:t> account)</a:t>
            </a:r>
          </a:p>
          <a:p>
            <a:r>
              <a:rPr lang="en-US" altLang="zh-CN" sz="2000" b="1" dirty="0">
                <a:solidFill>
                  <a:srgbClr val="FF0000"/>
                </a:solidFill>
                <a:latin typeface="Comic Sans MS" pitchFamily="66" charset="0"/>
              </a:rPr>
              <a:t>Note: </a:t>
            </a:r>
            <a:r>
              <a:rPr lang="en-US" altLang="zh-CN" sz="2000" dirty="0">
                <a:latin typeface="Comic Sans MS" pitchFamily="66" charset="0"/>
              </a:rPr>
              <a:t>as we delete tuples from account, </a:t>
            </a:r>
            <a:r>
              <a:rPr lang="en-US" altLang="zh-CN" sz="2000" dirty="0">
                <a:solidFill>
                  <a:srgbClr val="FF0000"/>
                </a:solidFill>
                <a:latin typeface="Comic Sans MS" pitchFamily="66" charset="0"/>
              </a:rPr>
              <a:t>the average balance changes</a:t>
            </a:r>
          </a:p>
          <a:p>
            <a:endParaRPr lang="en-US" altLang="zh-CN" sz="2000" b="1" dirty="0">
              <a:solidFill>
                <a:srgbClr val="FF0000"/>
              </a:solidFill>
              <a:latin typeface="Comic Sans MS" pitchFamily="66" charset="0"/>
            </a:endParaRPr>
          </a:p>
          <a:p>
            <a:r>
              <a:rPr lang="en-US" altLang="zh-CN" sz="2000" b="1" dirty="0">
                <a:solidFill>
                  <a:srgbClr val="FF0000"/>
                </a:solidFill>
                <a:latin typeface="Comic Sans MS" pitchFamily="66" charset="0"/>
              </a:rPr>
              <a:t>Solution used in SQL</a:t>
            </a:r>
            <a:r>
              <a:rPr lang="en-US" altLang="zh-CN" sz="2000" dirty="0">
                <a:solidFill>
                  <a:srgbClr val="FF0000"/>
                </a:solidFill>
                <a:latin typeface="Comic Sans MS" pitchFamily="66" charset="0"/>
              </a:rPr>
              <a:t>:</a:t>
            </a:r>
          </a:p>
          <a:p>
            <a:pPr lvl="1"/>
            <a:r>
              <a:rPr lang="en-US" altLang="zh-CN" sz="1800" dirty="0">
                <a:solidFill>
                  <a:srgbClr val="3333FF"/>
                </a:solidFill>
                <a:latin typeface="Comic Sans MS" pitchFamily="66" charset="0"/>
              </a:rPr>
              <a:t>First, compute avg balance and find all tuples to delete</a:t>
            </a:r>
          </a:p>
          <a:p>
            <a:pPr lvl="1"/>
            <a:r>
              <a:rPr lang="en-US" altLang="zh-CN" sz="1800" dirty="0">
                <a:solidFill>
                  <a:srgbClr val="3333FF"/>
                </a:solidFill>
                <a:latin typeface="Comic Sans MS" pitchFamily="66" charset="0"/>
              </a:rPr>
              <a:t>Next, delete all tuples found above (without recomputing avg or retesting the tuples)</a:t>
            </a:r>
          </a:p>
          <a:p>
            <a:endParaRPr lang="zh-CN" altLang="en-US" sz="2000" dirty="0">
              <a:latin typeface="Comic Sans MS" pitchFamily="66" charset="0"/>
            </a:endParaRPr>
          </a:p>
        </p:txBody>
      </p:sp>
      <p:graphicFrame>
        <p:nvGraphicFramePr>
          <p:cNvPr id="4" name="Object 4">
            <a:extLst>
              <a:ext uri="{FF2B5EF4-FFF2-40B4-BE49-F238E27FC236}">
                <a16:creationId xmlns:a16="http://schemas.microsoft.com/office/drawing/2014/main" id="{3A46B03D-6528-CFFE-A306-24DEB1D39636}"/>
              </a:ext>
            </a:extLst>
          </p:cNvPr>
          <p:cNvGraphicFramePr>
            <a:graphicFrameLocks/>
          </p:cNvGraphicFramePr>
          <p:nvPr>
            <p:extLst>
              <p:ext uri="{D42A27DB-BD31-4B8C-83A1-F6EECF244321}">
                <p14:modId xmlns:p14="http://schemas.microsoft.com/office/powerpoint/2010/main" val="3277843565"/>
              </p:ext>
            </p:extLst>
          </p:nvPr>
        </p:nvGraphicFramePr>
        <p:xfrm>
          <a:off x="6084168" y="1131590"/>
          <a:ext cx="432048" cy="1116657"/>
        </p:xfrm>
        <a:graphic>
          <a:graphicData uri="http://schemas.openxmlformats.org/presentationml/2006/ole">
            <mc:AlternateContent xmlns:mc="http://schemas.openxmlformats.org/markup-compatibility/2006">
              <mc:Choice xmlns:v="urn:schemas-microsoft-com:vml" Requires="v">
                <p:oleObj name="ClipArt" r:id="rId3" imgW="1700871" imgH="3659054" progId="">
                  <p:embed/>
                </p:oleObj>
              </mc:Choice>
              <mc:Fallback>
                <p:oleObj name="ClipArt" r:id="rId3" imgW="1700871" imgH="3659054" progId="">
                  <p:embed/>
                  <p:pic>
                    <p:nvPicPr>
                      <p:cNvPr id="4"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168" y="1131590"/>
                        <a:ext cx="432048" cy="1116657"/>
                      </a:xfrm>
                      <a:prstGeom prst="rect">
                        <a:avLst/>
                      </a:prstGeom>
                      <a:noFill/>
                    </p:spPr>
                  </p:pic>
                </p:oleObj>
              </mc:Fallback>
            </mc:AlternateContent>
          </a:graphicData>
        </a:graphic>
      </p:graphicFrame>
    </p:spTree>
    <p:extLst>
      <p:ext uri="{BB962C8B-B14F-4D97-AF65-F5344CB8AC3E}">
        <p14:creationId xmlns:p14="http://schemas.microsoft.com/office/powerpoint/2010/main" val="2296240842"/>
      </p:ext>
    </p:extLst>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8E6115-E0A4-44C4-8BF0-0E7339D3F21B}"/>
              </a:ext>
            </a:extLst>
          </p:cNvPr>
          <p:cNvSpPr>
            <a:spLocks noGrp="1"/>
          </p:cNvSpPr>
          <p:nvPr>
            <p:ph type="title"/>
          </p:nvPr>
        </p:nvSpPr>
        <p:spPr/>
        <p:txBody>
          <a:bodyPr/>
          <a:lstStyle/>
          <a:p>
            <a:pPr algn="ctr"/>
            <a:r>
              <a:rPr lang="en-US" altLang="zh-CN" dirty="0">
                <a:latin typeface="Comic Sans MS" pitchFamily="66" charset="0"/>
              </a:rPr>
              <a:t>Modification of the Database – Insertion</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562CF6C1-BA05-44DF-AE07-5A219B01B890}"/>
              </a:ext>
            </a:extLst>
          </p:cNvPr>
          <p:cNvSpPr>
            <a:spLocks noGrp="1"/>
          </p:cNvSpPr>
          <p:nvPr>
            <p:ph idx="1"/>
          </p:nvPr>
        </p:nvSpPr>
        <p:spPr>
          <a:xfrm>
            <a:off x="251520" y="699542"/>
            <a:ext cx="8712968" cy="3805070"/>
          </a:xfrm>
        </p:spPr>
        <p:txBody>
          <a:bodyPr/>
          <a:lstStyle/>
          <a:p>
            <a:r>
              <a:rPr lang="en-US" altLang="zh-CN" sz="2000" dirty="0">
                <a:latin typeface="Comic Sans MS" pitchFamily="66" charset="0"/>
              </a:rPr>
              <a:t>Add a new tuple to account</a:t>
            </a:r>
          </a:p>
          <a:p>
            <a:pPr marL="0" indent="0">
              <a:buNone/>
            </a:pPr>
            <a:r>
              <a:rPr lang="en-US" altLang="zh-CN" sz="2000" dirty="0">
                <a:latin typeface="Comic Sans MS" pitchFamily="66" charset="0"/>
              </a:rPr>
              <a:t>	</a:t>
            </a:r>
            <a:r>
              <a:rPr lang="en-US" altLang="zh-CN" sz="2000" b="1" i="1" dirty="0">
                <a:solidFill>
                  <a:srgbClr val="3333FF"/>
                </a:solidFill>
                <a:latin typeface="Comic Sans MS" pitchFamily="66" charset="0"/>
                <a:cs typeface="Times New Roman" panose="02020603050405020304" pitchFamily="18" charset="0"/>
              </a:rPr>
              <a:t>insert into </a:t>
            </a:r>
            <a:r>
              <a:rPr lang="en-US" altLang="zh-CN" sz="2000" i="1" dirty="0">
                <a:solidFill>
                  <a:srgbClr val="3333FF"/>
                </a:solidFill>
                <a:latin typeface="Comic Sans MS" pitchFamily="66" charset="0"/>
                <a:cs typeface="Times New Roman" panose="02020603050405020304" pitchFamily="18" charset="0"/>
              </a:rPr>
              <a:t>account</a:t>
            </a:r>
            <a:br>
              <a:rPr lang="en-US" altLang="zh-CN" sz="2000" i="1" dirty="0">
                <a:solidFill>
                  <a:srgbClr val="3333FF"/>
                </a:solidFill>
                <a:latin typeface="Comic Sans MS" pitchFamily="66" charset="0"/>
                <a:cs typeface="Times New Roman" panose="02020603050405020304" pitchFamily="18" charset="0"/>
              </a:rPr>
            </a:b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values</a:t>
            </a:r>
            <a:r>
              <a:rPr lang="en-US" altLang="zh-CN" sz="2000" i="1" dirty="0">
                <a:solidFill>
                  <a:srgbClr val="3333FF"/>
                </a:solidFill>
                <a:latin typeface="Comic Sans MS" pitchFamily="66" charset="0"/>
                <a:cs typeface="Times New Roman" panose="02020603050405020304" pitchFamily="18" charset="0"/>
              </a:rPr>
              <a:t> (‘A-9732’, ‘Perryridge’,1200)</a:t>
            </a:r>
          </a:p>
          <a:p>
            <a:pPr marL="0" indent="0">
              <a:buNone/>
            </a:pPr>
            <a:r>
              <a:rPr lang="en-US" altLang="zh-CN" sz="2000" dirty="0">
                <a:latin typeface="Comic Sans MS" pitchFamily="66" charset="0"/>
              </a:rPr>
              <a:t>	or equivalently</a:t>
            </a:r>
          </a:p>
          <a:p>
            <a:pPr marL="0" indent="0">
              <a:buNone/>
            </a:pPr>
            <a:r>
              <a:rPr lang="en-US" altLang="zh-CN" sz="2000" dirty="0">
                <a:latin typeface="Comic Sans MS" pitchFamily="66" charset="0"/>
              </a:rPr>
              <a:t>	</a:t>
            </a:r>
            <a:r>
              <a:rPr lang="en-US" altLang="zh-CN" sz="2000" b="1" i="1" dirty="0">
                <a:solidFill>
                  <a:srgbClr val="3333FF"/>
                </a:solidFill>
                <a:latin typeface="Comic Sans MS" pitchFamily="66" charset="0"/>
                <a:cs typeface="Times New Roman" panose="02020603050405020304" pitchFamily="18" charset="0"/>
              </a:rPr>
              <a:t>insert into </a:t>
            </a:r>
            <a:r>
              <a:rPr lang="en-US" altLang="zh-CN" sz="2000" i="1" dirty="0">
                <a:solidFill>
                  <a:srgbClr val="3333FF"/>
                </a:solidFill>
                <a:latin typeface="Comic Sans MS" pitchFamily="66" charset="0"/>
                <a:cs typeface="Times New Roman" panose="02020603050405020304" pitchFamily="18" charset="0"/>
              </a:rPr>
              <a:t>account (</a:t>
            </a:r>
            <a:r>
              <a:rPr lang="en-US" altLang="zh-CN" sz="2000" i="1" dirty="0" err="1">
                <a:solidFill>
                  <a:srgbClr val="3333FF"/>
                </a:solidFill>
                <a:latin typeface="Comic Sans MS" pitchFamily="66" charset="0"/>
                <a:cs typeface="Times New Roman" panose="02020603050405020304" pitchFamily="18" charset="0"/>
              </a:rPr>
              <a:t>branch_name</a:t>
            </a:r>
            <a:r>
              <a:rPr lang="en-US" altLang="zh-CN" sz="2000" i="1" dirty="0">
                <a:solidFill>
                  <a:srgbClr val="3333FF"/>
                </a:solidFill>
                <a:latin typeface="Comic Sans MS" pitchFamily="66" charset="0"/>
                <a:cs typeface="Times New Roman" panose="02020603050405020304" pitchFamily="18" charset="0"/>
              </a:rPr>
              <a:t>, balance, </a:t>
            </a:r>
            <a:r>
              <a:rPr lang="en-US" altLang="zh-CN" sz="2000" i="1" dirty="0" err="1">
                <a:solidFill>
                  <a:srgbClr val="3333FF"/>
                </a:solidFill>
                <a:latin typeface="Comic Sans MS" pitchFamily="66" charset="0"/>
                <a:cs typeface="Times New Roman" panose="02020603050405020304" pitchFamily="18" charset="0"/>
              </a:rPr>
              <a:t>account_number</a:t>
            </a:r>
            <a:r>
              <a:rPr lang="en-US" altLang="zh-CN" sz="2000" i="1" dirty="0">
                <a:solidFill>
                  <a:srgbClr val="3333FF"/>
                </a:solidFill>
                <a:latin typeface="Comic Sans MS" pitchFamily="66" charset="0"/>
                <a:cs typeface="Times New Roman" panose="02020603050405020304" pitchFamily="18" charset="0"/>
              </a:rPr>
              <a:t>)</a:t>
            </a:r>
            <a:br>
              <a:rPr lang="en-US" altLang="zh-CN" sz="2000" i="1" dirty="0">
                <a:solidFill>
                  <a:srgbClr val="3333FF"/>
                </a:solidFill>
                <a:latin typeface="Comic Sans MS" pitchFamily="66" charset="0"/>
                <a:cs typeface="Times New Roman" panose="02020603050405020304" pitchFamily="18" charset="0"/>
              </a:rPr>
            </a:br>
            <a:r>
              <a:rPr lang="en-US" altLang="zh-CN" sz="2000" i="1" dirty="0">
                <a:solidFill>
                  <a:srgbClr val="3333FF"/>
                </a:solidFill>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values</a:t>
            </a:r>
            <a:r>
              <a:rPr lang="en-US" altLang="zh-CN" sz="2000" i="1" dirty="0">
                <a:solidFill>
                  <a:srgbClr val="3333FF"/>
                </a:solidFill>
                <a:latin typeface="Comic Sans MS" pitchFamily="66" charset="0"/>
                <a:cs typeface="Times New Roman" panose="02020603050405020304" pitchFamily="18" charset="0"/>
              </a:rPr>
              <a:t> (‘</a:t>
            </a:r>
            <a:r>
              <a:rPr lang="en-US" altLang="zh-CN" sz="2000" i="1" dirty="0" err="1">
                <a:solidFill>
                  <a:srgbClr val="3333FF"/>
                </a:solidFill>
                <a:latin typeface="Comic Sans MS" pitchFamily="66" charset="0"/>
                <a:cs typeface="Times New Roman" panose="02020603050405020304" pitchFamily="18" charset="0"/>
              </a:rPr>
              <a:t>Perryridge</a:t>
            </a:r>
            <a:r>
              <a:rPr lang="en-US" altLang="zh-CN" sz="2000" i="1" dirty="0">
                <a:solidFill>
                  <a:srgbClr val="3333FF"/>
                </a:solidFill>
                <a:latin typeface="Comic Sans MS" pitchFamily="66" charset="0"/>
                <a:cs typeface="Times New Roman" panose="02020603050405020304" pitchFamily="18" charset="0"/>
              </a:rPr>
              <a:t>’, 1200, ‘A-9732’)</a:t>
            </a:r>
          </a:p>
          <a:p>
            <a:pPr marL="0" indent="0">
              <a:buNone/>
            </a:pPr>
            <a:endParaRPr lang="en-US" altLang="zh-CN" sz="2000" dirty="0">
              <a:latin typeface="Comic Sans MS" pitchFamily="66" charset="0"/>
            </a:endParaRPr>
          </a:p>
          <a:p>
            <a:r>
              <a:rPr lang="en-US" altLang="zh-CN" sz="2000" dirty="0">
                <a:latin typeface="Comic Sans MS" pitchFamily="66" charset="0"/>
              </a:rPr>
              <a:t>Add a new tuple to account with balance setting to null</a:t>
            </a:r>
          </a:p>
          <a:p>
            <a:pPr marL="0" indent="0">
              <a:buNone/>
            </a:pPr>
            <a:r>
              <a:rPr lang="en-US" altLang="zh-CN" sz="2000" dirty="0">
                <a:latin typeface="Comic Sans MS" pitchFamily="66" charset="0"/>
              </a:rPr>
              <a:t>	</a:t>
            </a:r>
            <a:r>
              <a:rPr lang="en-US" altLang="zh-CN" sz="2000" b="1" i="1" dirty="0">
                <a:solidFill>
                  <a:srgbClr val="3333FF"/>
                </a:solidFill>
                <a:latin typeface="Comic Sans MS" pitchFamily="66" charset="0"/>
                <a:cs typeface="Times New Roman" panose="02020603050405020304" pitchFamily="18" charset="0"/>
              </a:rPr>
              <a:t>insert into </a:t>
            </a:r>
            <a:r>
              <a:rPr lang="en-US" altLang="zh-CN" sz="2000" i="1" dirty="0">
                <a:latin typeface="Comic Sans MS" pitchFamily="66" charset="0"/>
                <a:cs typeface="Times New Roman" panose="02020603050405020304" pitchFamily="18" charset="0"/>
              </a:rPr>
              <a:t>account</a:t>
            </a:r>
            <a:br>
              <a:rPr lang="en-US" altLang="zh-CN" sz="2000" i="1" dirty="0">
                <a:latin typeface="Comic Sans MS" pitchFamily="66" charset="0"/>
                <a:cs typeface="Times New Roman" panose="02020603050405020304" pitchFamily="18" charset="0"/>
              </a:rPr>
            </a:br>
            <a:r>
              <a:rPr lang="en-US" altLang="zh-CN" sz="2000" i="1" dirty="0">
                <a:latin typeface="Comic Sans MS" pitchFamily="66" charset="0"/>
                <a:cs typeface="Times New Roman" panose="02020603050405020304" pitchFamily="18" charset="0"/>
              </a:rPr>
              <a:t>		</a:t>
            </a:r>
            <a:r>
              <a:rPr lang="en-US" altLang="zh-CN" sz="2000" b="1" i="1" dirty="0">
                <a:latin typeface="Comic Sans MS" pitchFamily="66" charset="0"/>
                <a:cs typeface="Times New Roman" panose="02020603050405020304" pitchFamily="18" charset="0"/>
              </a:rPr>
              <a:t>values</a:t>
            </a:r>
            <a:r>
              <a:rPr lang="en-US" altLang="zh-CN" sz="2000" i="1" dirty="0">
                <a:latin typeface="Comic Sans MS" pitchFamily="66" charset="0"/>
                <a:cs typeface="Times New Roman" panose="02020603050405020304" pitchFamily="18" charset="0"/>
              </a:rPr>
              <a:t> (‘A-777’,‘Perryridge’, </a:t>
            </a:r>
            <a:r>
              <a:rPr lang="en-US" altLang="zh-CN" sz="2000" i="1" dirty="0">
                <a:solidFill>
                  <a:srgbClr val="FF0000"/>
                </a:solidFill>
                <a:latin typeface="Comic Sans MS" pitchFamily="66" charset="0"/>
                <a:cs typeface="Times New Roman" panose="02020603050405020304" pitchFamily="18" charset="0"/>
              </a:rPr>
              <a:t>null</a:t>
            </a:r>
            <a:r>
              <a:rPr lang="en-US" altLang="zh-CN" sz="2000" i="1" dirty="0">
                <a:latin typeface="Comic Sans MS" pitchFamily="66" charset="0"/>
                <a:cs typeface="Times New Roman" panose="02020603050405020304" pitchFamily="18" charset="0"/>
              </a:rPr>
              <a:t>)</a:t>
            </a:r>
          </a:p>
          <a:p>
            <a:endParaRPr lang="zh-CN" altLang="en-US" sz="2000" dirty="0">
              <a:latin typeface="Comic Sans MS" pitchFamily="66" charset="0"/>
            </a:endParaRPr>
          </a:p>
        </p:txBody>
      </p:sp>
    </p:spTree>
    <p:extLst>
      <p:ext uri="{BB962C8B-B14F-4D97-AF65-F5344CB8AC3E}">
        <p14:creationId xmlns:p14="http://schemas.microsoft.com/office/powerpoint/2010/main" val="119171380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9AB89E-2D26-4C74-A0BE-6E93B97B1619}"/>
              </a:ext>
            </a:extLst>
          </p:cNvPr>
          <p:cNvSpPr>
            <a:spLocks noGrp="1"/>
          </p:cNvSpPr>
          <p:nvPr>
            <p:ph type="title"/>
          </p:nvPr>
        </p:nvSpPr>
        <p:spPr>
          <a:xfrm>
            <a:off x="0" y="-20538"/>
            <a:ext cx="9144000" cy="637580"/>
          </a:xfrm>
        </p:spPr>
        <p:txBody>
          <a:bodyPr/>
          <a:lstStyle/>
          <a:p>
            <a:pPr algn="ctr"/>
            <a:r>
              <a:rPr lang="en-US" altLang="zh-CN" sz="2800" dirty="0">
                <a:latin typeface="Comic Sans MS" pitchFamily="66" charset="0"/>
              </a:rPr>
              <a:t>Overview</a:t>
            </a:r>
            <a:r>
              <a:rPr lang="en-US" altLang="zh-CN" dirty="0">
                <a:latin typeface="Comic Sans MS" pitchFamily="66" charset="0"/>
              </a:rPr>
              <a:t> of the SQL Query Language </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87E0A217-5479-4367-BD9D-B9F1AA5474D2}"/>
              </a:ext>
            </a:extLst>
          </p:cNvPr>
          <p:cNvSpPr>
            <a:spLocks noGrp="1"/>
          </p:cNvSpPr>
          <p:nvPr>
            <p:ph idx="1"/>
          </p:nvPr>
        </p:nvSpPr>
        <p:spPr>
          <a:xfrm>
            <a:off x="246530" y="689094"/>
            <a:ext cx="8650940" cy="3826872"/>
          </a:xfrm>
        </p:spPr>
        <p:txBody>
          <a:bodyPr/>
          <a:lstStyle/>
          <a:p>
            <a:pPr>
              <a:spcBef>
                <a:spcPts val="0"/>
              </a:spcBef>
              <a:spcAft>
                <a:spcPts val="600"/>
              </a:spcAft>
            </a:pPr>
            <a:r>
              <a:rPr lang="en-US" altLang="zh-CN" sz="1800" dirty="0">
                <a:latin typeface="Comic Sans MS" pitchFamily="66" charset="0"/>
              </a:rPr>
              <a:t>IBM Sequel language developed as part of System R project at the IBM San Jose Research Laboratory in the early 1970s</a:t>
            </a:r>
          </a:p>
          <a:p>
            <a:pPr>
              <a:spcBef>
                <a:spcPts val="0"/>
              </a:spcBef>
              <a:spcAft>
                <a:spcPts val="600"/>
              </a:spcAft>
            </a:pPr>
            <a:r>
              <a:rPr lang="en-US" altLang="zh-CN" sz="1800" dirty="0">
                <a:latin typeface="Comic Sans MS" pitchFamily="66" charset="0"/>
              </a:rPr>
              <a:t>Renamed </a:t>
            </a:r>
            <a:r>
              <a:rPr lang="en-US" altLang="zh-CN" sz="1800" b="1" dirty="0">
                <a:solidFill>
                  <a:srgbClr val="FF0000"/>
                </a:solidFill>
                <a:latin typeface="Comic Sans MS" pitchFamily="66" charset="0"/>
              </a:rPr>
              <a:t>Structured Query Language (SQL)</a:t>
            </a:r>
          </a:p>
          <a:p>
            <a:pPr>
              <a:spcBef>
                <a:spcPts val="0"/>
              </a:spcBef>
              <a:spcAft>
                <a:spcPts val="600"/>
              </a:spcAft>
            </a:pPr>
            <a:r>
              <a:rPr lang="en-US" altLang="zh-CN" sz="1800" dirty="0">
                <a:latin typeface="Comic Sans MS" pitchFamily="66" charset="0"/>
              </a:rPr>
              <a:t>ANSI (</a:t>
            </a:r>
            <a:r>
              <a:rPr lang="zh-CN" altLang="en-US" sz="1800" dirty="0">
                <a:latin typeface="Comic Sans MS" pitchFamily="66" charset="0"/>
              </a:rPr>
              <a:t>美国国家标准学会</a:t>
            </a:r>
            <a:r>
              <a:rPr lang="en-US" altLang="zh-CN" sz="1800" dirty="0">
                <a:latin typeface="Comic Sans MS" pitchFamily="66" charset="0"/>
              </a:rPr>
              <a:t>) and ISO (</a:t>
            </a:r>
            <a:r>
              <a:rPr lang="zh-CN" altLang="en-US" sz="1800" dirty="0">
                <a:latin typeface="Comic Sans MS" pitchFamily="66" charset="0"/>
              </a:rPr>
              <a:t>国际标准化组织</a:t>
            </a:r>
            <a:r>
              <a:rPr lang="en-US" altLang="zh-CN" sz="1800" dirty="0">
                <a:latin typeface="Comic Sans MS" pitchFamily="66" charset="0"/>
              </a:rPr>
              <a:t>) standard SQL:</a:t>
            </a:r>
          </a:p>
          <a:p>
            <a:pPr lvl="1">
              <a:spcBef>
                <a:spcPts val="0"/>
              </a:spcBef>
              <a:spcAft>
                <a:spcPts val="600"/>
              </a:spcAft>
            </a:pPr>
            <a:r>
              <a:rPr lang="en-US" altLang="zh-CN" sz="1800" dirty="0">
                <a:latin typeface="Comic Sans MS" pitchFamily="66" charset="0"/>
              </a:rPr>
              <a:t>SQL-86</a:t>
            </a:r>
          </a:p>
          <a:p>
            <a:pPr lvl="1">
              <a:spcBef>
                <a:spcPts val="0"/>
              </a:spcBef>
              <a:spcAft>
                <a:spcPts val="600"/>
              </a:spcAft>
            </a:pPr>
            <a:r>
              <a:rPr lang="en-US" altLang="zh-CN" sz="1800" dirty="0">
                <a:latin typeface="Comic Sans MS" pitchFamily="66" charset="0"/>
              </a:rPr>
              <a:t>SQL-89</a:t>
            </a:r>
          </a:p>
          <a:p>
            <a:pPr lvl="1">
              <a:spcBef>
                <a:spcPts val="0"/>
              </a:spcBef>
              <a:spcAft>
                <a:spcPts val="600"/>
              </a:spcAft>
            </a:pPr>
            <a:r>
              <a:rPr lang="en-US" altLang="zh-CN" sz="1800" dirty="0">
                <a:latin typeface="Comic Sans MS" pitchFamily="66" charset="0"/>
              </a:rPr>
              <a:t>SQL-92 </a:t>
            </a:r>
          </a:p>
          <a:p>
            <a:pPr lvl="1">
              <a:spcBef>
                <a:spcPts val="0"/>
              </a:spcBef>
              <a:spcAft>
                <a:spcPts val="600"/>
              </a:spcAft>
            </a:pPr>
            <a:r>
              <a:rPr lang="en-US" altLang="zh-CN" sz="1800" dirty="0">
                <a:latin typeface="Comic Sans MS" pitchFamily="66" charset="0"/>
              </a:rPr>
              <a:t>SQL:1999,</a:t>
            </a:r>
            <a:r>
              <a:rPr lang="zh-CN" altLang="en-US" sz="1800" dirty="0">
                <a:latin typeface="Comic Sans MS" pitchFamily="66" charset="0"/>
              </a:rPr>
              <a:t> </a:t>
            </a:r>
            <a:r>
              <a:rPr lang="en-US" altLang="zh-CN" sz="1800" dirty="0">
                <a:latin typeface="Comic Sans MS" pitchFamily="66" charset="0"/>
              </a:rPr>
              <a:t>2003,</a:t>
            </a:r>
            <a:r>
              <a:rPr lang="zh-CN" altLang="en-US" sz="1800" dirty="0">
                <a:latin typeface="Comic Sans MS" pitchFamily="66" charset="0"/>
              </a:rPr>
              <a:t> </a:t>
            </a:r>
            <a:r>
              <a:rPr lang="en-US" altLang="zh-CN" sz="1800" dirty="0">
                <a:latin typeface="Comic Sans MS" pitchFamily="66" charset="0"/>
              </a:rPr>
              <a:t>2006,</a:t>
            </a:r>
            <a:r>
              <a:rPr lang="zh-CN" altLang="en-US" sz="1800" dirty="0">
                <a:latin typeface="Comic Sans MS" pitchFamily="66" charset="0"/>
              </a:rPr>
              <a:t> </a:t>
            </a:r>
            <a:r>
              <a:rPr lang="en-US" altLang="zh-CN" sz="1800" dirty="0">
                <a:latin typeface="Comic Sans MS" pitchFamily="66" charset="0"/>
              </a:rPr>
              <a:t>2008</a:t>
            </a:r>
          </a:p>
          <a:p>
            <a:pPr>
              <a:spcBef>
                <a:spcPts val="0"/>
              </a:spcBef>
              <a:spcAft>
                <a:spcPts val="600"/>
              </a:spcAft>
            </a:pPr>
            <a:r>
              <a:rPr lang="en-US" altLang="zh-CN" sz="1800" dirty="0">
                <a:latin typeface="Comic Sans MS" pitchFamily="66" charset="0"/>
              </a:rPr>
              <a:t>Commercial systems offer most, if not all, </a:t>
            </a:r>
            <a:r>
              <a:rPr lang="en-US" altLang="zh-CN" sz="1800" b="1" dirty="0">
                <a:solidFill>
                  <a:srgbClr val="FF0000"/>
                </a:solidFill>
                <a:latin typeface="Comic Sans MS" pitchFamily="66" charset="0"/>
              </a:rPr>
              <a:t>SQL-92</a:t>
            </a:r>
            <a:r>
              <a:rPr lang="en-US" altLang="zh-CN" sz="1800" dirty="0">
                <a:latin typeface="Comic Sans MS" pitchFamily="66" charset="0"/>
              </a:rPr>
              <a:t> features, plus varying feature sets from later standards and special proprietary features </a:t>
            </a:r>
          </a:p>
          <a:p>
            <a:pPr lvl="1">
              <a:spcBef>
                <a:spcPts val="0"/>
              </a:spcBef>
              <a:spcAft>
                <a:spcPts val="600"/>
              </a:spcAft>
            </a:pPr>
            <a:r>
              <a:rPr lang="en-US" altLang="zh-CN" sz="1800" dirty="0">
                <a:latin typeface="Comic Sans MS" pitchFamily="66" charset="0"/>
              </a:rPr>
              <a:t>Not all examples here may work on the particular system</a:t>
            </a:r>
          </a:p>
        </p:txBody>
      </p:sp>
    </p:spTree>
    <p:extLst>
      <p:ext uri="{BB962C8B-B14F-4D97-AF65-F5344CB8AC3E}">
        <p14:creationId xmlns:p14="http://schemas.microsoft.com/office/powerpoint/2010/main" val="25000774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879B8F-0220-4EA0-8DE7-48596B0263F3}"/>
              </a:ext>
            </a:extLst>
          </p:cNvPr>
          <p:cNvSpPr>
            <a:spLocks noGrp="1"/>
          </p:cNvSpPr>
          <p:nvPr>
            <p:ph type="title"/>
          </p:nvPr>
        </p:nvSpPr>
        <p:spPr/>
        <p:txBody>
          <a:bodyPr/>
          <a:lstStyle/>
          <a:p>
            <a:pPr algn="ctr"/>
            <a:r>
              <a:rPr lang="en-US" altLang="zh-CN" dirty="0">
                <a:latin typeface="Comic Sans MS" pitchFamily="66" charset="0"/>
              </a:rPr>
              <a:t>Modification of the Database – Insertion</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BEF0DB45-EB9C-483B-BA1F-3E4A8C60849D}"/>
              </a:ext>
            </a:extLst>
          </p:cNvPr>
          <p:cNvSpPr>
            <a:spLocks noGrp="1"/>
          </p:cNvSpPr>
          <p:nvPr>
            <p:ph idx="1"/>
          </p:nvPr>
        </p:nvSpPr>
        <p:spPr>
          <a:xfrm>
            <a:off x="179512" y="638888"/>
            <a:ext cx="8784976" cy="4309126"/>
          </a:xfrm>
        </p:spPr>
        <p:txBody>
          <a:bodyPr/>
          <a:lstStyle/>
          <a:p>
            <a:r>
              <a:rPr lang="en-US" altLang="zh-CN" sz="1800" dirty="0">
                <a:latin typeface="Comic Sans MS" pitchFamily="66" charset="0"/>
              </a:rPr>
              <a:t>Provide as a gift for all loan customers of the </a:t>
            </a:r>
            <a:r>
              <a:rPr lang="en-US" altLang="zh-CN" sz="1800" dirty="0" err="1">
                <a:latin typeface="Comic Sans MS" pitchFamily="66" charset="0"/>
              </a:rPr>
              <a:t>Perryridge</a:t>
            </a:r>
            <a:r>
              <a:rPr lang="en-US" altLang="zh-CN" sz="1800" dirty="0">
                <a:latin typeface="Comic Sans MS" pitchFamily="66" charset="0"/>
              </a:rPr>
              <a:t> branch, i.e., a $200 saving account. Let the loan number serve as the account number for the new saving account</a:t>
            </a:r>
          </a:p>
          <a:p>
            <a:pPr marL="0" indent="0">
              <a:spcBef>
                <a:spcPts val="0"/>
              </a:spcBef>
              <a:buNone/>
            </a:pPr>
            <a:r>
              <a:rPr lang="en-US" altLang="zh-CN" sz="1800" dirty="0">
                <a:latin typeface="Comic Sans MS" pitchFamily="66" charset="0"/>
              </a:rPr>
              <a:t>	</a:t>
            </a:r>
            <a:r>
              <a:rPr lang="en-US" altLang="zh-CN" sz="1800" b="1" i="1" dirty="0">
                <a:solidFill>
                  <a:srgbClr val="3333FF"/>
                </a:solidFill>
                <a:latin typeface="Comic Sans MS" pitchFamily="66" charset="0"/>
                <a:cs typeface="Times New Roman" panose="02020603050405020304" pitchFamily="18" charset="0"/>
              </a:rPr>
              <a:t>insert </a:t>
            </a:r>
            <a:r>
              <a:rPr lang="en-US" altLang="zh-CN" sz="1800" b="1" i="1" dirty="0">
                <a:latin typeface="Comic Sans MS" pitchFamily="66" charset="0"/>
                <a:cs typeface="Times New Roman" panose="02020603050405020304" pitchFamily="18" charset="0"/>
              </a:rPr>
              <a:t>into </a:t>
            </a:r>
            <a:r>
              <a:rPr lang="en-US" altLang="zh-CN" sz="1800" i="1" dirty="0">
                <a:solidFill>
                  <a:srgbClr val="FF0000"/>
                </a:solidFill>
                <a:latin typeface="Comic Sans MS" pitchFamily="66" charset="0"/>
                <a:cs typeface="Times New Roman" panose="02020603050405020304" pitchFamily="18" charset="0"/>
              </a:rPr>
              <a:t>account</a:t>
            </a:r>
            <a:br>
              <a:rPr lang="en-US" altLang="zh-CN" sz="1800" i="1" dirty="0">
                <a:latin typeface="Comic Sans MS" pitchFamily="66" charset="0"/>
                <a:cs typeface="Times New Roman" panose="02020603050405020304" pitchFamily="18" charset="0"/>
              </a:rPr>
            </a:br>
            <a:r>
              <a:rPr lang="en-US" altLang="zh-CN" sz="1800" i="1" dirty="0">
                <a:latin typeface="Comic Sans MS" pitchFamily="66" charset="0"/>
                <a:cs typeface="Times New Roman" panose="02020603050405020304" pitchFamily="18" charset="0"/>
              </a:rPr>
              <a:t>	      </a:t>
            </a:r>
            <a:r>
              <a:rPr lang="en-US" altLang="zh-CN" sz="1800" b="1" i="1" dirty="0">
                <a:latin typeface="Comic Sans MS" pitchFamily="66" charset="0"/>
                <a:cs typeface="Times New Roman" panose="02020603050405020304" pitchFamily="18" charset="0"/>
              </a:rPr>
              <a:t>select</a:t>
            </a:r>
            <a:r>
              <a:rPr lang="en-US" altLang="zh-CN" sz="1800" i="1" dirty="0">
                <a:latin typeface="Comic Sans MS" pitchFamily="66" charset="0"/>
                <a:cs typeface="Times New Roman" panose="02020603050405020304" pitchFamily="18" charset="0"/>
              </a:rPr>
              <a:t> </a:t>
            </a:r>
            <a:r>
              <a:rPr lang="en-US" altLang="zh-CN" sz="1800" i="1" dirty="0" err="1">
                <a:latin typeface="Comic Sans MS" pitchFamily="66" charset="0"/>
                <a:cs typeface="Times New Roman" panose="02020603050405020304" pitchFamily="18" charset="0"/>
              </a:rPr>
              <a:t>loan_number</a:t>
            </a:r>
            <a:r>
              <a:rPr lang="en-US" altLang="zh-CN" sz="1800" i="1" dirty="0">
                <a:latin typeface="Comic Sans MS" pitchFamily="66" charset="0"/>
                <a:cs typeface="Times New Roman" panose="02020603050405020304" pitchFamily="18" charset="0"/>
              </a:rPr>
              <a:t>, </a:t>
            </a:r>
            <a:r>
              <a:rPr lang="en-US" altLang="zh-CN" sz="1800" i="1" dirty="0" err="1">
                <a:latin typeface="Comic Sans MS" pitchFamily="66" charset="0"/>
                <a:cs typeface="Times New Roman" panose="02020603050405020304" pitchFamily="18" charset="0"/>
              </a:rPr>
              <a:t>branch_name</a:t>
            </a:r>
            <a:r>
              <a:rPr lang="en-US" altLang="zh-CN" sz="1800" i="1" dirty="0">
                <a:latin typeface="Comic Sans MS" pitchFamily="66" charset="0"/>
                <a:cs typeface="Times New Roman" panose="02020603050405020304" pitchFamily="18" charset="0"/>
              </a:rPr>
              <a:t>, </a:t>
            </a:r>
            <a:r>
              <a:rPr lang="en-US" altLang="zh-CN" sz="1800" b="1" i="1" dirty="0">
                <a:solidFill>
                  <a:srgbClr val="FF0000"/>
                </a:solidFill>
                <a:latin typeface="Comic Sans MS" pitchFamily="66" charset="0"/>
                <a:cs typeface="Times New Roman" panose="02020603050405020304" pitchFamily="18" charset="0"/>
              </a:rPr>
              <a:t>200</a:t>
            </a:r>
            <a:br>
              <a:rPr lang="en-US" altLang="zh-CN" sz="1800" i="1" dirty="0">
                <a:latin typeface="Comic Sans MS" pitchFamily="66" charset="0"/>
                <a:cs typeface="Times New Roman" panose="02020603050405020304" pitchFamily="18" charset="0"/>
              </a:rPr>
            </a:br>
            <a:r>
              <a:rPr lang="en-US" altLang="zh-CN" sz="1800" i="1" dirty="0">
                <a:latin typeface="Comic Sans MS" pitchFamily="66" charset="0"/>
                <a:cs typeface="Times New Roman" panose="02020603050405020304" pitchFamily="18" charset="0"/>
              </a:rPr>
              <a:t>	      </a:t>
            </a:r>
            <a:r>
              <a:rPr lang="en-US" altLang="zh-CN" sz="1800" b="1" i="1" dirty="0">
                <a:latin typeface="Comic Sans MS" pitchFamily="66" charset="0"/>
                <a:cs typeface="Times New Roman" panose="02020603050405020304" pitchFamily="18" charset="0"/>
              </a:rPr>
              <a:t>from</a:t>
            </a:r>
            <a:r>
              <a:rPr lang="en-US" altLang="zh-CN" sz="1800" i="1" dirty="0">
                <a:latin typeface="Comic Sans MS" pitchFamily="66" charset="0"/>
                <a:cs typeface="Times New Roman" panose="02020603050405020304" pitchFamily="18" charset="0"/>
              </a:rPr>
              <a:t> loan</a:t>
            </a:r>
            <a:br>
              <a:rPr lang="en-US" altLang="zh-CN" sz="1800" i="1" dirty="0">
                <a:latin typeface="Comic Sans MS" pitchFamily="66" charset="0"/>
                <a:cs typeface="Times New Roman" panose="02020603050405020304" pitchFamily="18" charset="0"/>
              </a:rPr>
            </a:br>
            <a:r>
              <a:rPr lang="en-US" altLang="zh-CN" sz="1800" i="1" dirty="0">
                <a:latin typeface="Comic Sans MS" pitchFamily="66" charset="0"/>
                <a:cs typeface="Times New Roman" panose="02020603050405020304" pitchFamily="18" charset="0"/>
              </a:rPr>
              <a:t>	      </a:t>
            </a:r>
            <a:r>
              <a:rPr lang="en-US" altLang="zh-CN" sz="1800" b="1" i="1" dirty="0">
                <a:latin typeface="Comic Sans MS" pitchFamily="66" charset="0"/>
                <a:cs typeface="Times New Roman" panose="02020603050405020304" pitchFamily="18" charset="0"/>
              </a:rPr>
              <a:t>where</a:t>
            </a:r>
            <a:r>
              <a:rPr lang="en-US" altLang="zh-CN" sz="1800" i="1" dirty="0">
                <a:latin typeface="Comic Sans MS" pitchFamily="66" charset="0"/>
                <a:cs typeface="Times New Roman" panose="02020603050405020304" pitchFamily="18" charset="0"/>
              </a:rPr>
              <a:t> </a:t>
            </a:r>
            <a:r>
              <a:rPr lang="en-US" altLang="zh-CN" sz="1800" i="1" dirty="0" err="1">
                <a:latin typeface="Comic Sans MS" pitchFamily="66" charset="0"/>
                <a:cs typeface="Times New Roman" panose="02020603050405020304" pitchFamily="18" charset="0"/>
              </a:rPr>
              <a:t>branch_name</a:t>
            </a:r>
            <a:r>
              <a:rPr lang="en-US" altLang="zh-CN" sz="1800" i="1" dirty="0">
                <a:latin typeface="Comic Sans MS" pitchFamily="66" charset="0"/>
                <a:cs typeface="Times New Roman" panose="02020603050405020304" pitchFamily="18" charset="0"/>
              </a:rPr>
              <a:t> = ‘</a:t>
            </a:r>
            <a:r>
              <a:rPr lang="en-US" altLang="zh-CN" sz="1800" i="1" dirty="0" err="1">
                <a:latin typeface="Comic Sans MS" pitchFamily="66" charset="0"/>
                <a:cs typeface="Times New Roman" panose="02020603050405020304" pitchFamily="18" charset="0"/>
              </a:rPr>
              <a:t>Perryridge</a:t>
            </a:r>
            <a:r>
              <a:rPr lang="en-US" altLang="zh-CN" sz="1800" i="1" dirty="0">
                <a:latin typeface="Comic Sans MS" pitchFamily="66" charset="0"/>
                <a:cs typeface="Times New Roman" panose="02020603050405020304" pitchFamily="18" charset="0"/>
              </a:rPr>
              <a:t>’</a:t>
            </a:r>
            <a:br>
              <a:rPr lang="en-US" altLang="zh-CN" sz="1800" i="1" dirty="0">
                <a:latin typeface="Comic Sans MS" pitchFamily="66" charset="0"/>
                <a:cs typeface="Times New Roman" panose="02020603050405020304" pitchFamily="18" charset="0"/>
              </a:rPr>
            </a:br>
            <a:r>
              <a:rPr lang="en-US" altLang="zh-CN" sz="1800" i="1" dirty="0">
                <a:latin typeface="Comic Sans MS" pitchFamily="66" charset="0"/>
                <a:cs typeface="Times New Roman" panose="02020603050405020304" pitchFamily="18" charset="0"/>
              </a:rPr>
              <a:t>	</a:t>
            </a:r>
            <a:r>
              <a:rPr lang="en-US" altLang="zh-CN" sz="1800" b="1" i="1" dirty="0">
                <a:solidFill>
                  <a:srgbClr val="3333FF"/>
                </a:solidFill>
                <a:latin typeface="Comic Sans MS" pitchFamily="66" charset="0"/>
                <a:cs typeface="Times New Roman" panose="02020603050405020304" pitchFamily="18" charset="0"/>
              </a:rPr>
              <a:t>insert</a:t>
            </a:r>
            <a:r>
              <a:rPr lang="en-US" altLang="zh-CN" sz="1800" b="1" i="1" dirty="0">
                <a:latin typeface="Comic Sans MS" pitchFamily="66" charset="0"/>
                <a:cs typeface="Times New Roman" panose="02020603050405020304" pitchFamily="18" charset="0"/>
              </a:rPr>
              <a:t> into </a:t>
            </a:r>
            <a:r>
              <a:rPr lang="en-US" altLang="zh-CN" sz="1800" i="1" dirty="0">
                <a:solidFill>
                  <a:srgbClr val="FF0000"/>
                </a:solidFill>
                <a:latin typeface="Comic Sans MS" pitchFamily="66" charset="0"/>
                <a:cs typeface="Times New Roman" panose="02020603050405020304" pitchFamily="18" charset="0"/>
              </a:rPr>
              <a:t>depositor</a:t>
            </a:r>
            <a:br>
              <a:rPr lang="en-US" altLang="zh-CN" sz="1800" i="1" dirty="0">
                <a:latin typeface="Comic Sans MS" pitchFamily="66" charset="0"/>
                <a:cs typeface="Times New Roman" panose="02020603050405020304" pitchFamily="18" charset="0"/>
              </a:rPr>
            </a:br>
            <a:r>
              <a:rPr lang="en-US" altLang="zh-CN" sz="1800" i="1" dirty="0">
                <a:latin typeface="Comic Sans MS" pitchFamily="66" charset="0"/>
                <a:cs typeface="Times New Roman" panose="02020603050405020304" pitchFamily="18" charset="0"/>
              </a:rPr>
              <a:t>	      </a:t>
            </a:r>
            <a:r>
              <a:rPr lang="en-US" altLang="zh-CN" sz="1800" b="1" i="1" dirty="0">
                <a:latin typeface="Comic Sans MS" pitchFamily="66" charset="0"/>
                <a:cs typeface="Times New Roman" panose="02020603050405020304" pitchFamily="18" charset="0"/>
              </a:rPr>
              <a:t>select</a:t>
            </a:r>
            <a:r>
              <a:rPr lang="en-US" altLang="zh-CN" sz="1800" i="1" dirty="0">
                <a:latin typeface="Comic Sans MS" pitchFamily="66" charset="0"/>
                <a:cs typeface="Times New Roman" panose="02020603050405020304" pitchFamily="18" charset="0"/>
              </a:rPr>
              <a:t> </a:t>
            </a:r>
            <a:r>
              <a:rPr lang="en-US" altLang="zh-CN" sz="1800" i="1" dirty="0" err="1">
                <a:latin typeface="Comic Sans MS" pitchFamily="66" charset="0"/>
                <a:cs typeface="Times New Roman" panose="02020603050405020304" pitchFamily="18" charset="0"/>
              </a:rPr>
              <a:t>customer_name</a:t>
            </a:r>
            <a:r>
              <a:rPr lang="en-US" altLang="zh-CN" sz="1800" i="1" dirty="0">
                <a:latin typeface="Comic Sans MS" pitchFamily="66" charset="0"/>
                <a:cs typeface="Times New Roman" panose="02020603050405020304" pitchFamily="18" charset="0"/>
              </a:rPr>
              <a:t>, </a:t>
            </a:r>
            <a:r>
              <a:rPr lang="en-US" altLang="zh-CN" sz="1800" i="1" dirty="0" err="1">
                <a:latin typeface="Comic Sans MS" pitchFamily="66" charset="0"/>
                <a:cs typeface="Times New Roman" panose="02020603050405020304" pitchFamily="18" charset="0"/>
              </a:rPr>
              <a:t>loan_number</a:t>
            </a:r>
            <a:br>
              <a:rPr lang="en-US" altLang="zh-CN" sz="1800" i="1" dirty="0">
                <a:latin typeface="Comic Sans MS" pitchFamily="66" charset="0"/>
                <a:cs typeface="Times New Roman" panose="02020603050405020304" pitchFamily="18" charset="0"/>
              </a:rPr>
            </a:br>
            <a:r>
              <a:rPr lang="en-US" altLang="zh-CN" sz="1800" i="1" dirty="0">
                <a:latin typeface="Comic Sans MS" pitchFamily="66" charset="0"/>
                <a:cs typeface="Times New Roman" panose="02020603050405020304" pitchFamily="18" charset="0"/>
              </a:rPr>
              <a:t>	      </a:t>
            </a:r>
            <a:r>
              <a:rPr lang="en-US" altLang="zh-CN" sz="1800" b="1" i="1" dirty="0">
                <a:latin typeface="Comic Sans MS" pitchFamily="66" charset="0"/>
                <a:cs typeface="Times New Roman" panose="02020603050405020304" pitchFamily="18" charset="0"/>
              </a:rPr>
              <a:t>from</a:t>
            </a:r>
            <a:r>
              <a:rPr lang="en-US" altLang="zh-CN" sz="1800" i="1" dirty="0">
                <a:latin typeface="Comic Sans MS" pitchFamily="66" charset="0"/>
                <a:cs typeface="Times New Roman" panose="02020603050405020304" pitchFamily="18" charset="0"/>
              </a:rPr>
              <a:t> loan, borrower</a:t>
            </a:r>
            <a:br>
              <a:rPr lang="en-US" altLang="zh-CN" sz="1800" i="1" dirty="0">
                <a:latin typeface="Comic Sans MS" pitchFamily="66" charset="0"/>
                <a:cs typeface="Times New Roman" panose="02020603050405020304" pitchFamily="18" charset="0"/>
              </a:rPr>
            </a:br>
            <a:r>
              <a:rPr lang="en-US" altLang="zh-CN" sz="1800" i="1" dirty="0">
                <a:latin typeface="Comic Sans MS" pitchFamily="66" charset="0"/>
                <a:cs typeface="Times New Roman" panose="02020603050405020304" pitchFamily="18" charset="0"/>
              </a:rPr>
              <a:t>	      </a:t>
            </a:r>
            <a:r>
              <a:rPr lang="en-US" altLang="zh-CN" sz="1800" b="1" i="1" dirty="0">
                <a:latin typeface="Comic Sans MS" pitchFamily="66" charset="0"/>
                <a:cs typeface="Times New Roman" panose="02020603050405020304" pitchFamily="18" charset="0"/>
              </a:rPr>
              <a:t>where</a:t>
            </a:r>
            <a:r>
              <a:rPr lang="en-US" altLang="zh-CN" sz="1800" i="1" dirty="0">
                <a:latin typeface="Comic Sans MS" pitchFamily="66" charset="0"/>
                <a:cs typeface="Times New Roman" panose="02020603050405020304" pitchFamily="18" charset="0"/>
              </a:rPr>
              <a:t> </a:t>
            </a:r>
            <a:r>
              <a:rPr lang="en-US" altLang="zh-CN" sz="1800" i="1" dirty="0" err="1">
                <a:latin typeface="Comic Sans MS" pitchFamily="66" charset="0"/>
                <a:cs typeface="Times New Roman" panose="02020603050405020304" pitchFamily="18" charset="0"/>
              </a:rPr>
              <a:t>loan.loan_number</a:t>
            </a:r>
            <a:r>
              <a:rPr lang="en-US" altLang="zh-CN" sz="1800" i="1" dirty="0">
                <a:latin typeface="Comic Sans MS" pitchFamily="66" charset="0"/>
                <a:cs typeface="Times New Roman" panose="02020603050405020304" pitchFamily="18" charset="0"/>
              </a:rPr>
              <a:t> = </a:t>
            </a:r>
            <a:r>
              <a:rPr lang="en-US" altLang="zh-CN" sz="1800" i="1" dirty="0" err="1">
                <a:latin typeface="Comic Sans MS" pitchFamily="66" charset="0"/>
                <a:cs typeface="Times New Roman" panose="02020603050405020304" pitchFamily="18" charset="0"/>
              </a:rPr>
              <a:t>borrower.loan_number</a:t>
            </a:r>
            <a:endParaRPr lang="en-US" altLang="zh-CN" sz="1800" i="1" dirty="0">
              <a:latin typeface="Comic Sans MS" pitchFamily="66" charset="0"/>
              <a:cs typeface="Times New Roman" panose="02020603050405020304" pitchFamily="18" charset="0"/>
            </a:endParaRPr>
          </a:p>
          <a:p>
            <a:pPr marL="0" indent="0">
              <a:spcBef>
                <a:spcPts val="0"/>
              </a:spcBef>
              <a:buNone/>
            </a:pPr>
            <a:r>
              <a:rPr lang="en-US" altLang="zh-CN" sz="1800" i="1" dirty="0">
                <a:latin typeface="Comic Sans MS" pitchFamily="66" charset="0"/>
                <a:cs typeface="Times New Roman" panose="02020603050405020304" pitchFamily="18" charset="0"/>
              </a:rPr>
              <a:t>	                </a:t>
            </a:r>
            <a:r>
              <a:rPr lang="en-US" altLang="zh-CN" sz="1800" b="1" i="1" dirty="0">
                <a:latin typeface="Comic Sans MS" pitchFamily="66" charset="0"/>
                <a:cs typeface="Times New Roman" panose="02020603050405020304" pitchFamily="18" charset="0"/>
              </a:rPr>
              <a:t>and</a:t>
            </a:r>
            <a:r>
              <a:rPr lang="en-US" altLang="zh-CN" sz="1800" i="1" dirty="0">
                <a:latin typeface="Comic Sans MS" pitchFamily="66" charset="0"/>
                <a:cs typeface="Times New Roman" panose="02020603050405020304" pitchFamily="18" charset="0"/>
              </a:rPr>
              <a:t> </a:t>
            </a:r>
            <a:r>
              <a:rPr lang="en-US" altLang="zh-CN" sz="1800" i="1" dirty="0" err="1">
                <a:latin typeface="Comic Sans MS" pitchFamily="66" charset="0"/>
                <a:cs typeface="Times New Roman" panose="02020603050405020304" pitchFamily="18" charset="0"/>
              </a:rPr>
              <a:t>branch_name</a:t>
            </a:r>
            <a:r>
              <a:rPr lang="en-US" altLang="zh-CN" sz="1800" i="1" dirty="0">
                <a:latin typeface="Comic Sans MS" pitchFamily="66" charset="0"/>
                <a:cs typeface="Times New Roman" panose="02020603050405020304" pitchFamily="18" charset="0"/>
              </a:rPr>
              <a:t> = ‘</a:t>
            </a:r>
            <a:r>
              <a:rPr lang="en-US" altLang="zh-CN" sz="1800" i="1" dirty="0" err="1">
                <a:latin typeface="Comic Sans MS" pitchFamily="66" charset="0"/>
                <a:cs typeface="Times New Roman" panose="02020603050405020304" pitchFamily="18" charset="0"/>
              </a:rPr>
              <a:t>Perryridge</a:t>
            </a:r>
            <a:r>
              <a:rPr lang="en-US" altLang="zh-CN" sz="1800" i="1" dirty="0">
                <a:latin typeface="Comic Sans MS" pitchFamily="66" charset="0"/>
                <a:cs typeface="Times New Roman" panose="02020603050405020304" pitchFamily="18" charset="0"/>
              </a:rPr>
              <a:t>’</a:t>
            </a:r>
          </a:p>
          <a:p>
            <a:r>
              <a:rPr lang="en-US" altLang="zh-CN" sz="1800" b="1" dirty="0">
                <a:solidFill>
                  <a:srgbClr val="FF0000"/>
                </a:solidFill>
                <a:latin typeface="Comic Sans MS" pitchFamily="66" charset="0"/>
              </a:rPr>
              <a:t>Note</a:t>
            </a:r>
            <a:r>
              <a:rPr lang="zh-CN" altLang="en-US" sz="1800" b="1" dirty="0">
                <a:solidFill>
                  <a:srgbClr val="FF0000"/>
                </a:solidFill>
                <a:latin typeface="Comic Sans MS" pitchFamily="66" charset="0"/>
              </a:rPr>
              <a:t>：</a:t>
            </a:r>
            <a:r>
              <a:rPr lang="en-US" altLang="zh-CN" sz="1800" dirty="0">
                <a:latin typeface="Comic Sans MS" pitchFamily="66" charset="0"/>
              </a:rPr>
              <a:t>The </a:t>
            </a:r>
            <a:r>
              <a:rPr lang="en-US" altLang="zh-CN" sz="1800" b="1" dirty="0">
                <a:solidFill>
                  <a:srgbClr val="3333FF"/>
                </a:solidFill>
                <a:latin typeface="Comic Sans MS" pitchFamily="66" charset="0"/>
              </a:rPr>
              <a:t>select from where </a:t>
            </a:r>
            <a:r>
              <a:rPr lang="en-US" altLang="zh-CN" sz="1800" dirty="0">
                <a:latin typeface="Comic Sans MS" pitchFamily="66" charset="0"/>
              </a:rPr>
              <a:t>statement is </a:t>
            </a:r>
            <a:r>
              <a:rPr lang="en-US" altLang="zh-CN" sz="1800" dirty="0">
                <a:solidFill>
                  <a:srgbClr val="3333FF"/>
                </a:solidFill>
                <a:latin typeface="Comic Sans MS" pitchFamily="66" charset="0"/>
              </a:rPr>
              <a:t>fully evaluated before</a:t>
            </a:r>
            <a:r>
              <a:rPr lang="en-US" altLang="zh-CN" sz="1800" dirty="0">
                <a:latin typeface="Comic Sans MS" pitchFamily="66" charset="0"/>
              </a:rPr>
              <a:t> any of its results are </a:t>
            </a:r>
            <a:r>
              <a:rPr lang="en-US" altLang="zh-CN" sz="1800" dirty="0">
                <a:solidFill>
                  <a:srgbClr val="3333FF"/>
                </a:solidFill>
                <a:latin typeface="Comic Sans MS" pitchFamily="66" charset="0"/>
              </a:rPr>
              <a:t>inserted</a:t>
            </a:r>
            <a:r>
              <a:rPr lang="en-US" altLang="zh-CN" sz="1800" dirty="0">
                <a:latin typeface="Comic Sans MS" pitchFamily="66" charset="0"/>
              </a:rPr>
              <a:t> into the relation. Otherwise, queries like </a:t>
            </a:r>
            <a:r>
              <a:rPr lang="en-US" altLang="zh-CN" sz="1800" i="1" dirty="0">
                <a:solidFill>
                  <a:srgbClr val="FF0000"/>
                </a:solidFill>
                <a:latin typeface="Comic Sans MS" pitchFamily="66" charset="0"/>
                <a:cs typeface="Times New Roman" panose="02020603050405020304" pitchFamily="18" charset="0"/>
              </a:rPr>
              <a:t>insert into table1 select * from table2</a:t>
            </a:r>
            <a:r>
              <a:rPr lang="en-US" altLang="zh-CN" sz="1800" dirty="0">
                <a:latin typeface="Comic Sans MS" pitchFamily="66" charset="0"/>
              </a:rPr>
              <a:t> would cause problems</a:t>
            </a:r>
          </a:p>
          <a:p>
            <a:endParaRPr lang="zh-CN" altLang="en-US" sz="1800" dirty="0">
              <a:latin typeface="Comic Sans MS" pitchFamily="66" charset="0"/>
            </a:endParaRPr>
          </a:p>
        </p:txBody>
      </p:sp>
    </p:spTree>
    <p:extLst>
      <p:ext uri="{BB962C8B-B14F-4D97-AF65-F5344CB8AC3E}">
        <p14:creationId xmlns:p14="http://schemas.microsoft.com/office/powerpoint/2010/main" val="4196617780"/>
      </p:ext>
    </p:extLst>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EFA9A7-EADD-4D41-961B-0DB1342095D0}"/>
              </a:ext>
            </a:extLst>
          </p:cNvPr>
          <p:cNvSpPr>
            <a:spLocks noGrp="1"/>
          </p:cNvSpPr>
          <p:nvPr>
            <p:ph type="title"/>
          </p:nvPr>
        </p:nvSpPr>
        <p:spPr/>
        <p:txBody>
          <a:bodyPr/>
          <a:lstStyle/>
          <a:p>
            <a:pPr algn="ctr"/>
            <a:r>
              <a:rPr lang="en-US" altLang="zh-CN" dirty="0">
                <a:latin typeface="Comic Sans MS" pitchFamily="66" charset="0"/>
              </a:rPr>
              <a:t>Modification of the Database – Updates</a:t>
            </a:r>
            <a:endParaRPr lang="zh-CN" altLang="en-US" dirty="0">
              <a:latin typeface="Comic Sans MS" pitchFamily="66"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E7AD79C-BCF1-4ED5-B9E7-A46CCA36A197}"/>
                  </a:ext>
                </a:extLst>
              </p:cNvPr>
              <p:cNvSpPr>
                <a:spLocks noGrp="1"/>
              </p:cNvSpPr>
              <p:nvPr>
                <p:ph idx="1"/>
              </p:nvPr>
            </p:nvSpPr>
            <p:spPr>
              <a:xfrm>
                <a:off x="251520" y="669215"/>
                <a:ext cx="8568952" cy="3805070"/>
              </a:xfrm>
            </p:spPr>
            <p:txBody>
              <a:bodyPr/>
              <a:lstStyle/>
              <a:p>
                <a:r>
                  <a:rPr lang="en-US" altLang="zh-CN" sz="2000" dirty="0">
                    <a:latin typeface="Comic Sans MS" pitchFamily="66" charset="0"/>
                  </a:rPr>
                  <a:t>Increase all accounts with balances over $10,000 by 6%, and all other accounts receive an increase of 5%.</a:t>
                </a:r>
              </a:p>
              <a:p>
                <a:pPr lvl="1"/>
                <a:r>
                  <a:rPr lang="en-US" altLang="zh-CN" sz="1600" dirty="0">
                    <a:latin typeface="Comic Sans MS" pitchFamily="66" charset="0"/>
                  </a:rPr>
                  <a:t>Write two update statements:</a:t>
                </a:r>
              </a:p>
              <a:p>
                <a:pPr marL="0" indent="0">
                  <a:spcBef>
                    <a:spcPts val="0"/>
                  </a:spcBef>
                  <a:buNone/>
                </a:pPr>
                <a:r>
                  <a:rPr lang="en-US" altLang="zh-CN" sz="2000" dirty="0">
                    <a:latin typeface="Comic Sans MS" pitchFamily="66" charset="0"/>
                  </a:rPr>
                  <a:t>	</a:t>
                </a:r>
                <a:r>
                  <a:rPr lang="en-US" altLang="zh-CN" sz="2000" b="1" i="1" dirty="0">
                    <a:solidFill>
                      <a:srgbClr val="3333FF"/>
                    </a:solidFill>
                    <a:latin typeface="Comic Sans MS" pitchFamily="66" charset="0"/>
                    <a:cs typeface="Times New Roman" panose="02020603050405020304" pitchFamily="18" charset="0"/>
                  </a:rPr>
                  <a:t>update</a:t>
                </a:r>
                <a:r>
                  <a:rPr lang="en-US" altLang="zh-CN" sz="2000" i="1" dirty="0">
                    <a:latin typeface="Comic Sans MS" pitchFamily="66" charset="0"/>
                    <a:cs typeface="Times New Roman" panose="02020603050405020304" pitchFamily="18" charset="0"/>
                  </a:rPr>
                  <a:t> </a:t>
                </a:r>
                <a:r>
                  <a:rPr lang="en-US" altLang="zh-CN" sz="2000" i="1" dirty="0">
                    <a:solidFill>
                      <a:srgbClr val="FF0000"/>
                    </a:solidFill>
                    <a:latin typeface="Comic Sans MS" pitchFamily="66" charset="0"/>
                    <a:cs typeface="Times New Roman" panose="02020603050405020304" pitchFamily="18" charset="0"/>
                  </a:rPr>
                  <a:t>account</a:t>
                </a:r>
                <a:br>
                  <a:rPr lang="en-US" altLang="zh-CN" sz="2000" i="1" dirty="0">
                    <a:latin typeface="Comic Sans MS" pitchFamily="66" charset="0"/>
                    <a:cs typeface="Times New Roman" panose="02020603050405020304" pitchFamily="18" charset="0"/>
                  </a:rPr>
                </a:br>
                <a:r>
                  <a:rPr lang="en-US" altLang="zh-CN" sz="2000" i="1" dirty="0">
                    <a:latin typeface="Comic Sans MS" pitchFamily="66" charset="0"/>
                    <a:cs typeface="Times New Roman" panose="02020603050405020304" pitchFamily="18" charset="0"/>
                  </a:rPr>
                  <a:t>	</a:t>
                </a:r>
                <a:r>
                  <a:rPr lang="en-US" altLang="zh-CN" sz="2000" b="1" i="1" dirty="0">
                    <a:solidFill>
                      <a:srgbClr val="FF0000"/>
                    </a:solidFill>
                    <a:latin typeface="Comic Sans MS" pitchFamily="66" charset="0"/>
                    <a:cs typeface="Times New Roman" panose="02020603050405020304" pitchFamily="18" charset="0"/>
                  </a:rPr>
                  <a:t>set</a:t>
                </a:r>
                <a:r>
                  <a:rPr lang="en-US" altLang="zh-CN" sz="2000" i="1" dirty="0">
                    <a:latin typeface="Comic Sans MS" pitchFamily="66" charset="0"/>
                    <a:cs typeface="Times New Roman" panose="02020603050405020304" pitchFamily="18" charset="0"/>
                  </a:rPr>
                  <a:t> balance = balance </a:t>
                </a:r>
                <a14:m>
                  <m:oMath xmlns:m="http://schemas.openxmlformats.org/officeDocument/2006/math">
                    <m:r>
                      <a:rPr lang="en-US" altLang="zh-CN" sz="20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000" i="1" dirty="0">
                    <a:latin typeface="Comic Sans MS" pitchFamily="66" charset="0"/>
                    <a:cs typeface="Times New Roman" panose="02020603050405020304" pitchFamily="18" charset="0"/>
                  </a:rPr>
                  <a:t> </a:t>
                </a:r>
                <a:r>
                  <a:rPr lang="en-US" altLang="zh-CN" sz="2000" i="1" dirty="0">
                    <a:solidFill>
                      <a:srgbClr val="FF0000"/>
                    </a:solidFill>
                    <a:latin typeface="Comic Sans MS" pitchFamily="66" charset="0"/>
                    <a:cs typeface="Times New Roman" panose="02020603050405020304" pitchFamily="18" charset="0"/>
                  </a:rPr>
                  <a:t>1.06</a:t>
                </a:r>
                <a:br>
                  <a:rPr lang="en-US" altLang="zh-CN" sz="2000" i="1" dirty="0">
                    <a:latin typeface="Comic Sans MS" pitchFamily="66" charset="0"/>
                    <a:cs typeface="Times New Roman" panose="02020603050405020304" pitchFamily="18" charset="0"/>
                  </a:rPr>
                </a:br>
                <a:r>
                  <a:rPr lang="en-US" altLang="zh-CN" sz="2000" i="1" dirty="0">
                    <a:latin typeface="Comic Sans MS" pitchFamily="66" charset="0"/>
                    <a:cs typeface="Times New Roman" panose="02020603050405020304" pitchFamily="18" charset="0"/>
                  </a:rPr>
                  <a:t>	</a:t>
                </a:r>
                <a:r>
                  <a:rPr lang="en-US" altLang="zh-CN" sz="2000" b="1" i="1" dirty="0">
                    <a:solidFill>
                      <a:srgbClr val="FF0000"/>
                    </a:solidFill>
                    <a:latin typeface="Comic Sans MS" pitchFamily="66" charset="0"/>
                    <a:cs typeface="Times New Roman" panose="02020603050405020304" pitchFamily="18" charset="0"/>
                  </a:rPr>
                  <a:t>where</a:t>
                </a:r>
                <a:r>
                  <a:rPr lang="en-US" altLang="zh-CN" sz="2000" i="1" dirty="0">
                    <a:latin typeface="Comic Sans MS" pitchFamily="66" charset="0"/>
                    <a:cs typeface="Times New Roman" panose="02020603050405020304" pitchFamily="18" charset="0"/>
                  </a:rPr>
                  <a:t> balance &gt; 10000</a:t>
                </a:r>
              </a:p>
              <a:p>
                <a:pPr>
                  <a:spcBef>
                    <a:spcPts val="0"/>
                  </a:spcBef>
                </a:pPr>
                <a:endParaRPr lang="en-US" altLang="zh-CN" sz="2000" i="1" dirty="0">
                  <a:latin typeface="Comic Sans MS" pitchFamily="66" charset="0"/>
                  <a:cs typeface="Times New Roman" panose="02020603050405020304" pitchFamily="18" charset="0"/>
                </a:endParaRPr>
              </a:p>
              <a:p>
                <a:pPr marL="0" indent="0">
                  <a:spcBef>
                    <a:spcPts val="0"/>
                  </a:spcBef>
                  <a:buNone/>
                </a:pPr>
                <a:r>
                  <a:rPr lang="en-US" altLang="zh-CN" sz="2000" i="1" dirty="0">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update</a:t>
                </a:r>
                <a:r>
                  <a:rPr lang="en-US" altLang="zh-CN" sz="2000" i="1" dirty="0">
                    <a:latin typeface="Comic Sans MS" pitchFamily="66" charset="0"/>
                    <a:cs typeface="Times New Roman" panose="02020603050405020304" pitchFamily="18" charset="0"/>
                  </a:rPr>
                  <a:t> </a:t>
                </a:r>
                <a:r>
                  <a:rPr lang="en-US" altLang="zh-CN" sz="2000" i="1" dirty="0">
                    <a:solidFill>
                      <a:srgbClr val="FF0000"/>
                    </a:solidFill>
                    <a:latin typeface="Comic Sans MS" pitchFamily="66" charset="0"/>
                    <a:cs typeface="Times New Roman" panose="02020603050405020304" pitchFamily="18" charset="0"/>
                  </a:rPr>
                  <a:t>account</a:t>
                </a:r>
                <a:br>
                  <a:rPr lang="en-US" altLang="zh-CN" sz="2000" i="1" dirty="0">
                    <a:latin typeface="Comic Sans MS" pitchFamily="66" charset="0"/>
                    <a:cs typeface="Times New Roman" panose="02020603050405020304" pitchFamily="18" charset="0"/>
                  </a:rPr>
                </a:br>
                <a:r>
                  <a:rPr lang="en-US" altLang="zh-CN" sz="2000" i="1" dirty="0">
                    <a:latin typeface="Comic Sans MS" pitchFamily="66" charset="0"/>
                    <a:cs typeface="Times New Roman" panose="02020603050405020304" pitchFamily="18" charset="0"/>
                  </a:rPr>
                  <a:t>	</a:t>
                </a:r>
                <a:r>
                  <a:rPr lang="en-US" altLang="zh-CN" sz="2000" b="1" i="1" dirty="0">
                    <a:solidFill>
                      <a:srgbClr val="FF0000"/>
                    </a:solidFill>
                    <a:latin typeface="Comic Sans MS" pitchFamily="66" charset="0"/>
                    <a:cs typeface="Times New Roman" panose="02020603050405020304" pitchFamily="18" charset="0"/>
                  </a:rPr>
                  <a:t>set</a:t>
                </a:r>
                <a:r>
                  <a:rPr lang="en-US" altLang="zh-CN" sz="2000" i="1" dirty="0">
                    <a:latin typeface="Comic Sans MS" pitchFamily="66" charset="0"/>
                    <a:cs typeface="Times New Roman" panose="02020603050405020304" pitchFamily="18" charset="0"/>
                  </a:rPr>
                  <a:t> balance = balance </a:t>
                </a:r>
                <a14:m>
                  <m:oMath xmlns:m="http://schemas.openxmlformats.org/officeDocument/2006/math">
                    <m:r>
                      <a:rPr lang="en-US" altLang="zh-CN" sz="2000" i="1">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000" i="1" dirty="0">
                    <a:latin typeface="Comic Sans MS" pitchFamily="66" charset="0"/>
                    <a:cs typeface="Times New Roman" panose="02020603050405020304" pitchFamily="18" charset="0"/>
                  </a:rPr>
                  <a:t> </a:t>
                </a:r>
                <a:r>
                  <a:rPr lang="en-US" altLang="zh-CN" sz="2000" i="1" dirty="0">
                    <a:solidFill>
                      <a:srgbClr val="FF0000"/>
                    </a:solidFill>
                    <a:latin typeface="Comic Sans MS" pitchFamily="66" charset="0"/>
                    <a:cs typeface="Times New Roman" panose="02020603050405020304" pitchFamily="18" charset="0"/>
                  </a:rPr>
                  <a:t>1.05</a:t>
                </a:r>
                <a:br>
                  <a:rPr lang="en-US" altLang="zh-CN" sz="2000" i="1" dirty="0">
                    <a:latin typeface="Comic Sans MS" pitchFamily="66" charset="0"/>
                    <a:cs typeface="Times New Roman" panose="02020603050405020304" pitchFamily="18" charset="0"/>
                  </a:rPr>
                </a:br>
                <a:r>
                  <a:rPr lang="en-US" altLang="zh-CN" sz="2000" i="1" dirty="0">
                    <a:latin typeface="Comic Sans MS" pitchFamily="66" charset="0"/>
                    <a:cs typeface="Times New Roman" panose="02020603050405020304" pitchFamily="18" charset="0"/>
                  </a:rPr>
                  <a:t>	</a:t>
                </a:r>
                <a:r>
                  <a:rPr lang="en-US" altLang="zh-CN" sz="2000" b="1" i="1" dirty="0">
                    <a:solidFill>
                      <a:srgbClr val="FF0000"/>
                    </a:solidFill>
                    <a:latin typeface="Comic Sans MS" pitchFamily="66" charset="0"/>
                    <a:cs typeface="Times New Roman" panose="02020603050405020304" pitchFamily="18" charset="0"/>
                  </a:rPr>
                  <a:t>where</a:t>
                </a:r>
                <a:r>
                  <a:rPr lang="en-US" altLang="zh-CN" sz="2000" i="1" dirty="0">
                    <a:latin typeface="Comic Sans MS" pitchFamily="66" charset="0"/>
                    <a:cs typeface="Times New Roman" panose="02020603050405020304" pitchFamily="18" charset="0"/>
                  </a:rPr>
                  <a:t> balance </a:t>
                </a:r>
                <a14:m>
                  <m:oMath xmlns:m="http://schemas.openxmlformats.org/officeDocument/2006/math">
                    <m:r>
                      <a:rPr lang="en-US" altLang="zh-CN" sz="20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000" i="1" dirty="0">
                    <a:latin typeface="Comic Sans MS" pitchFamily="66" charset="0"/>
                    <a:cs typeface="Times New Roman" panose="02020603050405020304" pitchFamily="18" charset="0"/>
                  </a:rPr>
                  <a:t> 10000</a:t>
                </a:r>
              </a:p>
              <a:p>
                <a:r>
                  <a:rPr lang="en-US" altLang="zh-CN" sz="2000" dirty="0">
                    <a:latin typeface="Comic Sans MS" pitchFamily="66" charset="0"/>
                  </a:rPr>
                  <a:t>The </a:t>
                </a:r>
                <a:r>
                  <a:rPr lang="en-US" altLang="zh-CN" sz="2000" dirty="0">
                    <a:solidFill>
                      <a:srgbClr val="FF0000"/>
                    </a:solidFill>
                    <a:latin typeface="Comic Sans MS" pitchFamily="66" charset="0"/>
                  </a:rPr>
                  <a:t>order</a:t>
                </a:r>
                <a:r>
                  <a:rPr lang="en-US" altLang="zh-CN" sz="2000" dirty="0">
                    <a:latin typeface="Comic Sans MS" pitchFamily="66" charset="0"/>
                  </a:rPr>
                  <a:t> is important</a:t>
                </a:r>
              </a:p>
              <a:p>
                <a:r>
                  <a:rPr lang="en-US" altLang="zh-CN" sz="2000" dirty="0">
                    <a:latin typeface="Comic Sans MS" pitchFamily="66" charset="0"/>
                  </a:rPr>
                  <a:t>Can be done better using the case statement (next slide)</a:t>
                </a:r>
              </a:p>
              <a:p>
                <a:endParaRPr lang="zh-CN" altLang="en-US" sz="2000" dirty="0">
                  <a:latin typeface="Comic Sans MS" pitchFamily="66" charset="0"/>
                </a:endParaRPr>
              </a:p>
            </p:txBody>
          </p:sp>
        </mc:Choice>
        <mc:Fallback xmlns="">
          <p:sp>
            <p:nvSpPr>
              <p:cNvPr id="3" name="内容占位符 2">
                <a:extLst>
                  <a:ext uri="{FF2B5EF4-FFF2-40B4-BE49-F238E27FC236}">
                    <a16:creationId xmlns="" xmlns:a16="http://schemas.microsoft.com/office/drawing/2014/main" xmlns:a14="http://schemas.microsoft.com/office/drawing/2010/main" id="{FE7AD79C-BCF1-4ED5-B9E7-A46CCA36A197}"/>
                  </a:ext>
                </a:extLst>
              </p:cNvPr>
              <p:cNvSpPr>
                <a:spLocks noGrp="1" noRot="1" noChangeAspect="1" noMove="1" noResize="1" noEditPoints="1" noAdjustHandles="1" noChangeArrowheads="1" noChangeShapeType="1" noTextEdit="1"/>
              </p:cNvSpPr>
              <p:nvPr>
                <p:ph idx="1"/>
              </p:nvPr>
            </p:nvSpPr>
            <p:spPr>
              <a:xfrm>
                <a:off x="251520" y="669215"/>
                <a:ext cx="8568952" cy="3805070"/>
              </a:xfrm>
              <a:blipFill rotWithShape="1">
                <a:blip r:embed="rId2"/>
                <a:stretch>
                  <a:fillRect l="-996" t="-2083" b="-5288"/>
                </a:stretch>
              </a:blipFill>
            </p:spPr>
            <p:txBody>
              <a:bodyPr/>
              <a:lstStyle/>
              <a:p>
                <a:r>
                  <a:rPr lang="zh-CN" altLang="en-US">
                    <a:noFill/>
                  </a:rPr>
                  <a:t> </a:t>
                </a:r>
              </a:p>
            </p:txBody>
          </p:sp>
        </mc:Fallback>
      </mc:AlternateContent>
      <p:sp>
        <p:nvSpPr>
          <p:cNvPr id="4" name="AutoShape 1029">
            <a:extLst>
              <a:ext uri="{FF2B5EF4-FFF2-40B4-BE49-F238E27FC236}">
                <a16:creationId xmlns:a16="http://schemas.microsoft.com/office/drawing/2014/main" id="{D51F3B75-1E7D-458E-9192-A05FCB8093A4}"/>
              </a:ext>
            </a:extLst>
          </p:cNvPr>
          <p:cNvSpPr>
            <a:spLocks noChangeArrowheads="1"/>
          </p:cNvSpPr>
          <p:nvPr/>
        </p:nvSpPr>
        <p:spPr bwMode="auto">
          <a:xfrm>
            <a:off x="683568" y="2283718"/>
            <a:ext cx="364331" cy="910829"/>
          </a:xfrm>
          <a:prstGeom prst="upDownArrow">
            <a:avLst>
              <a:gd name="adj1" fmla="val 50000"/>
              <a:gd name="adj2" fmla="val 50000"/>
            </a:avLst>
          </a:prstGeom>
          <a:solidFill>
            <a:schemeClr val="accent1"/>
          </a:solidFill>
          <a:ln w="9525">
            <a:solidFill>
              <a:schemeClr val="tx1"/>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defTabSz="685800" eaLnBrk="0" hangingPunct="0">
              <a:spcBef>
                <a:spcPct val="0"/>
              </a:spcBef>
              <a:buClrTx/>
              <a:buSzTx/>
              <a:buNone/>
            </a:pPr>
            <a:endParaRPr kumimoji="0" lang="zh-CN" altLang="en-US" sz="1500">
              <a:solidFill>
                <a:srgbClr val="000000"/>
              </a:solidFill>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409736059"/>
      </p:ext>
    </p:extLst>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8E2F6D-EBA6-4563-A7A0-424EB0EEE00B}"/>
              </a:ext>
            </a:extLst>
          </p:cNvPr>
          <p:cNvSpPr>
            <a:spLocks noGrp="1"/>
          </p:cNvSpPr>
          <p:nvPr>
            <p:ph type="title"/>
          </p:nvPr>
        </p:nvSpPr>
        <p:spPr/>
        <p:txBody>
          <a:bodyPr/>
          <a:lstStyle/>
          <a:p>
            <a:pPr algn="ctr"/>
            <a:r>
              <a:rPr lang="en-US" altLang="zh-CN" dirty="0">
                <a:latin typeface="Comic Sans MS" pitchFamily="66" charset="0"/>
              </a:rPr>
              <a:t>Case Statement for Conditional Updates</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F6DE471C-94BC-42EC-A10C-7BE8788C90E1}"/>
              </a:ext>
            </a:extLst>
          </p:cNvPr>
          <p:cNvSpPr>
            <a:spLocks noGrp="1"/>
          </p:cNvSpPr>
          <p:nvPr>
            <p:ph idx="1"/>
          </p:nvPr>
        </p:nvSpPr>
        <p:spPr/>
        <p:txBody>
          <a:bodyPr/>
          <a:lstStyle/>
          <a:p>
            <a:r>
              <a:rPr lang="en-US" altLang="zh-CN" sz="2000" dirty="0">
                <a:latin typeface="Comic Sans MS" pitchFamily="66" charset="0"/>
              </a:rPr>
              <a:t>Same query as before: Increase all accounts with balances over $10,000 by 6%, all other accounts receive 5%.</a:t>
            </a:r>
            <a:br>
              <a:rPr lang="en-US" altLang="zh-CN" sz="2000" dirty="0">
                <a:latin typeface="Comic Sans MS" pitchFamily="66" charset="0"/>
              </a:rPr>
            </a:br>
            <a:endParaRPr lang="en-US" altLang="zh-CN" sz="2000" dirty="0">
              <a:latin typeface="Comic Sans MS" pitchFamily="66" charset="0"/>
            </a:endParaRPr>
          </a:p>
          <a:p>
            <a:pPr marL="0" indent="0">
              <a:buNone/>
            </a:pPr>
            <a:r>
              <a:rPr lang="en-US" altLang="zh-CN" sz="2000">
                <a:latin typeface="Comic Sans MS" pitchFamily="66" charset="0"/>
              </a:rPr>
              <a:t>    </a:t>
            </a:r>
            <a:r>
              <a:rPr lang="en-US" altLang="zh-CN" sz="2000" b="1" i="1">
                <a:solidFill>
                  <a:srgbClr val="3333FF"/>
                </a:solidFill>
                <a:latin typeface="Comic Sans MS" pitchFamily="66" charset="0"/>
                <a:cs typeface="Times New Roman" panose="02020603050405020304" pitchFamily="18" charset="0"/>
              </a:rPr>
              <a:t>update</a:t>
            </a:r>
            <a:r>
              <a:rPr lang="en-US" altLang="zh-CN" sz="2000" i="1">
                <a:solidFill>
                  <a:srgbClr val="3333FF"/>
                </a:solidFill>
                <a:latin typeface="Comic Sans MS" pitchFamily="66" charset="0"/>
                <a:cs typeface="Times New Roman" panose="02020603050405020304" pitchFamily="18" charset="0"/>
              </a:rPr>
              <a:t> </a:t>
            </a:r>
            <a:r>
              <a:rPr lang="en-US" altLang="zh-CN" sz="2000" i="1" dirty="0">
                <a:latin typeface="Comic Sans MS" pitchFamily="66" charset="0"/>
                <a:cs typeface="Times New Roman" panose="02020603050405020304" pitchFamily="18" charset="0"/>
              </a:rPr>
              <a:t>account</a:t>
            </a:r>
            <a:br>
              <a:rPr lang="en-US" altLang="zh-CN" sz="2000" i="1" dirty="0">
                <a:latin typeface="Comic Sans MS" pitchFamily="66" charset="0"/>
                <a:cs typeface="Times New Roman" panose="02020603050405020304" pitchFamily="18" charset="0"/>
              </a:rPr>
            </a:br>
            <a:r>
              <a:rPr lang="en-US" altLang="zh-CN" sz="2000" i="1">
                <a:latin typeface="Comic Sans MS" pitchFamily="66" charset="0"/>
                <a:cs typeface="Times New Roman" panose="02020603050405020304" pitchFamily="18" charset="0"/>
              </a:rPr>
              <a:t>        </a:t>
            </a:r>
            <a:r>
              <a:rPr lang="en-US" altLang="zh-CN" sz="2000" b="1" i="1" dirty="0">
                <a:solidFill>
                  <a:srgbClr val="FF0000"/>
                </a:solidFill>
                <a:latin typeface="Comic Sans MS" pitchFamily="66" charset="0"/>
                <a:cs typeface="Times New Roman" panose="02020603050405020304" pitchFamily="18" charset="0"/>
              </a:rPr>
              <a:t>set</a:t>
            </a:r>
            <a:r>
              <a:rPr lang="en-US" altLang="zh-CN" sz="2000" i="1" dirty="0">
                <a:latin typeface="Comic Sans MS" pitchFamily="66" charset="0"/>
                <a:cs typeface="Times New Roman" panose="02020603050405020304" pitchFamily="18" charset="0"/>
              </a:rPr>
              <a:t> balance =  </a:t>
            </a:r>
            <a:r>
              <a:rPr lang="en-US" altLang="zh-CN" sz="2000" b="1" i="1" dirty="0">
                <a:solidFill>
                  <a:srgbClr val="FF0000"/>
                </a:solidFill>
                <a:latin typeface="Comic Sans MS" pitchFamily="66" charset="0"/>
                <a:cs typeface="Times New Roman" panose="02020603050405020304" pitchFamily="18" charset="0"/>
              </a:rPr>
              <a:t>case</a:t>
            </a:r>
            <a:r>
              <a:rPr lang="en-US" altLang="zh-CN" sz="2000" i="1" dirty="0">
                <a:solidFill>
                  <a:srgbClr val="FF0000"/>
                </a:solidFill>
                <a:latin typeface="Comic Sans MS" pitchFamily="66" charset="0"/>
                <a:cs typeface="Times New Roman" panose="02020603050405020304" pitchFamily="18" charset="0"/>
              </a:rPr>
              <a:t> </a:t>
            </a:r>
            <a:br>
              <a:rPr lang="en-US" altLang="zh-CN" sz="2000" i="1" dirty="0">
                <a:latin typeface="Comic Sans MS" pitchFamily="66" charset="0"/>
                <a:cs typeface="Times New Roman" panose="02020603050405020304" pitchFamily="18" charset="0"/>
              </a:rPr>
            </a:br>
            <a:r>
              <a:rPr lang="en-US" altLang="zh-CN" sz="2000" i="1">
                <a:latin typeface="Comic Sans MS" pitchFamily="66" charset="0"/>
                <a:cs typeface="Times New Roman" panose="02020603050405020304" pitchFamily="18" charset="0"/>
              </a:rPr>
              <a:t>        </a:t>
            </a:r>
            <a:r>
              <a:rPr lang="en-US" altLang="zh-CN" sz="2000" b="1" i="1" dirty="0">
                <a:solidFill>
                  <a:srgbClr val="3333FF"/>
                </a:solidFill>
                <a:latin typeface="Comic Sans MS" pitchFamily="66" charset="0"/>
                <a:cs typeface="Times New Roman" panose="02020603050405020304" pitchFamily="18" charset="0"/>
              </a:rPr>
              <a:t>when</a:t>
            </a:r>
            <a:r>
              <a:rPr lang="en-US" altLang="zh-CN" sz="2000" i="1" dirty="0">
                <a:latin typeface="Comic Sans MS" pitchFamily="66" charset="0"/>
                <a:cs typeface="Times New Roman" panose="02020603050405020304" pitchFamily="18" charset="0"/>
              </a:rPr>
              <a:t> balance &lt;= 10000 </a:t>
            </a:r>
            <a:r>
              <a:rPr lang="en-US" altLang="zh-CN" sz="2000" b="1" i="1" dirty="0">
                <a:solidFill>
                  <a:srgbClr val="3333FF"/>
                </a:solidFill>
                <a:latin typeface="Comic Sans MS" pitchFamily="66" charset="0"/>
                <a:cs typeface="Times New Roman" panose="02020603050405020304" pitchFamily="18" charset="0"/>
              </a:rPr>
              <a:t>then</a:t>
            </a:r>
            <a:r>
              <a:rPr lang="en-US" altLang="zh-CN" sz="2000" i="1" dirty="0">
                <a:latin typeface="Comic Sans MS" pitchFamily="66" charset="0"/>
                <a:cs typeface="Times New Roman" panose="02020603050405020304" pitchFamily="18" charset="0"/>
              </a:rPr>
              <a:t> balance *1.05</a:t>
            </a:r>
            <a:br>
              <a:rPr lang="en-US" altLang="zh-CN" sz="2000" i="1" dirty="0">
                <a:latin typeface="Comic Sans MS" pitchFamily="66" charset="0"/>
                <a:cs typeface="Times New Roman" panose="02020603050405020304" pitchFamily="18" charset="0"/>
              </a:rPr>
            </a:br>
            <a:r>
              <a:rPr lang="en-US" altLang="zh-CN" sz="2000" i="1">
                <a:latin typeface="Comic Sans MS" pitchFamily="66" charset="0"/>
                <a:cs typeface="Times New Roman" panose="02020603050405020304" pitchFamily="18" charset="0"/>
              </a:rPr>
              <a:t>          </a:t>
            </a:r>
            <a:r>
              <a:rPr lang="en-US" altLang="zh-CN" sz="2000" b="1" i="1">
                <a:solidFill>
                  <a:srgbClr val="3333FF"/>
                </a:solidFill>
                <a:latin typeface="Comic Sans MS" pitchFamily="66" charset="0"/>
                <a:cs typeface="Times New Roman" panose="02020603050405020304" pitchFamily="18" charset="0"/>
              </a:rPr>
              <a:t>else</a:t>
            </a:r>
            <a:r>
              <a:rPr lang="en-US" altLang="zh-CN" sz="2000" i="1">
                <a:latin typeface="Comic Sans MS" pitchFamily="66" charset="0"/>
                <a:cs typeface="Times New Roman" panose="02020603050405020304" pitchFamily="18" charset="0"/>
              </a:rPr>
              <a:t>  </a:t>
            </a:r>
            <a:r>
              <a:rPr lang="en-US" altLang="zh-CN" sz="2000" i="1" dirty="0">
                <a:latin typeface="Comic Sans MS" pitchFamily="66" charset="0"/>
                <a:cs typeface="Times New Roman" panose="02020603050405020304" pitchFamily="18" charset="0"/>
              </a:rPr>
              <a:t>balance * 1.06</a:t>
            </a:r>
            <a:br>
              <a:rPr lang="en-US" altLang="zh-CN" sz="2000" i="1" dirty="0">
                <a:latin typeface="Comic Sans MS" pitchFamily="66" charset="0"/>
                <a:cs typeface="Times New Roman" panose="02020603050405020304" pitchFamily="18" charset="0"/>
              </a:rPr>
            </a:br>
            <a:r>
              <a:rPr lang="en-US" altLang="zh-CN" sz="2000" i="1">
                <a:latin typeface="Comic Sans MS" pitchFamily="66" charset="0"/>
                <a:cs typeface="Times New Roman" panose="02020603050405020304" pitchFamily="18" charset="0"/>
              </a:rPr>
              <a:t>        </a:t>
            </a:r>
            <a:r>
              <a:rPr lang="en-US" altLang="zh-CN" sz="2000" b="1" i="1">
                <a:solidFill>
                  <a:srgbClr val="3333FF"/>
                </a:solidFill>
                <a:latin typeface="Comic Sans MS" pitchFamily="66" charset="0"/>
                <a:cs typeface="Times New Roman" panose="02020603050405020304" pitchFamily="18" charset="0"/>
              </a:rPr>
              <a:t>end</a:t>
            </a:r>
            <a:endParaRPr lang="en-US" altLang="zh-CN" sz="2000" b="1" i="1" dirty="0">
              <a:solidFill>
                <a:srgbClr val="3333FF"/>
              </a:solidFill>
              <a:latin typeface="Comic Sans MS" pitchFamily="66" charset="0"/>
              <a:cs typeface="Times New Roman" panose="02020603050405020304" pitchFamily="18" charset="0"/>
            </a:endParaRPr>
          </a:p>
          <a:p>
            <a:endParaRPr lang="zh-CN" altLang="en-US" sz="2000" dirty="0">
              <a:latin typeface="Comic Sans MS" pitchFamily="66" charset="0"/>
            </a:endParaRPr>
          </a:p>
        </p:txBody>
      </p:sp>
      <p:pic>
        <p:nvPicPr>
          <p:cNvPr id="4" name="Picture 7">
            <a:extLst>
              <a:ext uri="{FF2B5EF4-FFF2-40B4-BE49-F238E27FC236}">
                <a16:creationId xmlns:a16="http://schemas.microsoft.com/office/drawing/2014/main" id="{36099DB0-5ED9-4A6F-9FE6-25A53B3EB9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176" y="1779662"/>
            <a:ext cx="2853341" cy="1675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9976065"/>
      </p:ext>
    </p:extLst>
  </p:cSld>
  <p:clrMapOvr>
    <a:masterClrMapping/>
  </p:clrMapOvr>
  <p:transition>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4C753C-7FF9-4C35-8626-53D7FDC3FBB3}"/>
              </a:ext>
            </a:extLst>
          </p:cNvPr>
          <p:cNvSpPr>
            <a:spLocks noGrp="1"/>
          </p:cNvSpPr>
          <p:nvPr>
            <p:ph type="title"/>
          </p:nvPr>
        </p:nvSpPr>
        <p:spPr/>
        <p:txBody>
          <a:bodyPr/>
          <a:lstStyle/>
          <a:p>
            <a:pPr algn="ctr"/>
            <a:r>
              <a:rPr lang="en-US" altLang="zh-CN" dirty="0">
                <a:latin typeface="Comic Sans MS" pitchFamily="66" charset="0"/>
              </a:rPr>
              <a:t>Review Terms</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C2B466E9-3A01-4F87-B67B-96204D1FBF3F}"/>
              </a:ext>
            </a:extLst>
          </p:cNvPr>
          <p:cNvSpPr>
            <a:spLocks noGrp="1"/>
          </p:cNvSpPr>
          <p:nvPr>
            <p:ph idx="1"/>
          </p:nvPr>
        </p:nvSpPr>
        <p:spPr>
          <a:xfrm>
            <a:off x="179512" y="627534"/>
            <a:ext cx="3312368" cy="4392488"/>
          </a:xfrm>
        </p:spPr>
        <p:txBody>
          <a:bodyPr/>
          <a:lstStyle/>
          <a:p>
            <a:r>
              <a:rPr lang="en-US" altLang="zh-CN" sz="1400" b="1">
                <a:solidFill>
                  <a:srgbClr val="3333FF"/>
                </a:solidFill>
                <a:latin typeface="Comic Sans MS" pitchFamily="66" charset="0"/>
              </a:rPr>
              <a:t>DDL</a:t>
            </a:r>
            <a:r>
              <a:rPr lang="en-US" altLang="zh-CN" sz="1400">
                <a:latin typeface="Comic Sans MS" pitchFamily="66" charset="0"/>
              </a:rPr>
              <a:t>:Data </a:t>
            </a:r>
            <a:r>
              <a:rPr lang="en-US" altLang="zh-CN" sz="1400" dirty="0">
                <a:latin typeface="Comic Sans MS" pitchFamily="66" charset="0"/>
              </a:rPr>
              <a:t>definition language</a:t>
            </a:r>
          </a:p>
          <a:p>
            <a:r>
              <a:rPr lang="en-US" altLang="zh-CN" sz="1400" b="1">
                <a:solidFill>
                  <a:srgbClr val="3333FF"/>
                </a:solidFill>
                <a:latin typeface="Comic Sans MS" pitchFamily="66" charset="0"/>
              </a:rPr>
              <a:t>DML</a:t>
            </a:r>
            <a:r>
              <a:rPr lang="en-US" altLang="zh-CN" sz="1400">
                <a:latin typeface="Comic Sans MS" pitchFamily="66" charset="0"/>
              </a:rPr>
              <a:t>:Data </a:t>
            </a:r>
            <a:r>
              <a:rPr lang="en-US" altLang="zh-CN" sz="1400" dirty="0">
                <a:latin typeface="Comic Sans MS" pitchFamily="66" charset="0"/>
              </a:rPr>
              <a:t>manipulation language</a:t>
            </a:r>
          </a:p>
          <a:p>
            <a:r>
              <a:rPr lang="en-US" altLang="zh-CN" sz="1400" dirty="0">
                <a:latin typeface="Comic Sans MS" pitchFamily="66" charset="0"/>
              </a:rPr>
              <a:t>Database schema</a:t>
            </a:r>
          </a:p>
          <a:p>
            <a:r>
              <a:rPr lang="en-US" altLang="zh-CN" sz="1400" dirty="0">
                <a:latin typeface="Comic Sans MS" pitchFamily="66" charset="0"/>
              </a:rPr>
              <a:t>Database instance</a:t>
            </a:r>
          </a:p>
          <a:p>
            <a:r>
              <a:rPr lang="en-US" altLang="zh-CN" sz="1400" dirty="0">
                <a:latin typeface="Comic Sans MS" pitchFamily="66" charset="0"/>
              </a:rPr>
              <a:t>Relation schema</a:t>
            </a:r>
          </a:p>
          <a:p>
            <a:r>
              <a:rPr lang="en-US" altLang="zh-CN" sz="1400" dirty="0">
                <a:latin typeface="Comic Sans MS" pitchFamily="66" charset="0"/>
              </a:rPr>
              <a:t>Relation instance</a:t>
            </a:r>
          </a:p>
          <a:p>
            <a:r>
              <a:rPr lang="en-US" altLang="zh-CN" sz="1400" dirty="0">
                <a:latin typeface="Comic Sans MS" pitchFamily="66" charset="0"/>
              </a:rPr>
              <a:t>Primary key</a:t>
            </a:r>
          </a:p>
          <a:p>
            <a:r>
              <a:rPr lang="en-US" altLang="zh-CN" sz="1400" dirty="0">
                <a:latin typeface="Comic Sans MS" pitchFamily="66" charset="0"/>
              </a:rPr>
              <a:t>Foreign key</a:t>
            </a:r>
          </a:p>
          <a:p>
            <a:pPr lvl="1"/>
            <a:r>
              <a:rPr lang="en-US" altLang="zh-CN" sz="1100" dirty="0">
                <a:latin typeface="Comic Sans MS" pitchFamily="66" charset="0"/>
              </a:rPr>
              <a:t>Referencing relation</a:t>
            </a:r>
          </a:p>
          <a:p>
            <a:pPr lvl="1"/>
            <a:r>
              <a:rPr lang="en-US" altLang="zh-CN" sz="1100" dirty="0">
                <a:latin typeface="Comic Sans MS" pitchFamily="66" charset="0"/>
              </a:rPr>
              <a:t>Referenced relation</a:t>
            </a:r>
          </a:p>
          <a:p>
            <a:r>
              <a:rPr lang="en-US" altLang="zh-CN" sz="1400" dirty="0">
                <a:latin typeface="Comic Sans MS" pitchFamily="66" charset="0"/>
              </a:rPr>
              <a:t>Query language</a:t>
            </a:r>
          </a:p>
          <a:p>
            <a:r>
              <a:rPr lang="en-US" altLang="zh-CN" sz="1400" dirty="0">
                <a:latin typeface="Comic Sans MS" pitchFamily="66" charset="0"/>
              </a:rPr>
              <a:t>SQL query structure</a:t>
            </a:r>
          </a:p>
          <a:p>
            <a:pPr lvl="1"/>
            <a:r>
              <a:rPr lang="en-US" altLang="zh-CN" sz="1400" b="1" dirty="0">
                <a:solidFill>
                  <a:srgbClr val="FF0000"/>
                </a:solidFill>
                <a:latin typeface="Comic Sans MS" pitchFamily="66" charset="0"/>
              </a:rPr>
              <a:t>select</a:t>
            </a:r>
            <a:r>
              <a:rPr lang="en-US" altLang="zh-CN" sz="1400" dirty="0">
                <a:solidFill>
                  <a:srgbClr val="FF0000"/>
                </a:solidFill>
                <a:latin typeface="Comic Sans MS" pitchFamily="66" charset="0"/>
              </a:rPr>
              <a:t> clause</a:t>
            </a:r>
          </a:p>
          <a:p>
            <a:pPr lvl="1"/>
            <a:r>
              <a:rPr lang="en-US" altLang="zh-CN" sz="1400" b="1" dirty="0">
                <a:solidFill>
                  <a:srgbClr val="FF0000"/>
                </a:solidFill>
                <a:latin typeface="Comic Sans MS" pitchFamily="66" charset="0"/>
              </a:rPr>
              <a:t>from</a:t>
            </a:r>
            <a:r>
              <a:rPr lang="en-US" altLang="zh-CN" sz="1400" dirty="0">
                <a:solidFill>
                  <a:srgbClr val="FF0000"/>
                </a:solidFill>
                <a:latin typeface="Comic Sans MS" pitchFamily="66" charset="0"/>
              </a:rPr>
              <a:t> clause</a:t>
            </a:r>
          </a:p>
          <a:p>
            <a:pPr lvl="1"/>
            <a:r>
              <a:rPr lang="en-US" altLang="zh-CN" sz="1400" b="1" dirty="0">
                <a:solidFill>
                  <a:srgbClr val="FF0000"/>
                </a:solidFill>
                <a:latin typeface="Comic Sans MS" pitchFamily="66" charset="0"/>
              </a:rPr>
              <a:t>where</a:t>
            </a:r>
            <a:r>
              <a:rPr lang="en-US" altLang="zh-CN" sz="1400" dirty="0">
                <a:solidFill>
                  <a:srgbClr val="FF0000"/>
                </a:solidFill>
                <a:latin typeface="Comic Sans MS" pitchFamily="66" charset="0"/>
              </a:rPr>
              <a:t> clause</a:t>
            </a:r>
          </a:p>
          <a:p>
            <a:pPr>
              <a:buFontTx/>
            </a:pPr>
            <a:r>
              <a:rPr lang="en-US" altLang="zh-CN" sz="1400" b="1" dirty="0">
                <a:solidFill>
                  <a:srgbClr val="3333FF"/>
                </a:solidFill>
                <a:latin typeface="Comic Sans MS" pitchFamily="66" charset="0"/>
              </a:rPr>
              <a:t>Natural </a:t>
            </a:r>
            <a:r>
              <a:rPr lang="en-US" altLang="zh-CN" sz="1400" b="1">
                <a:solidFill>
                  <a:srgbClr val="3333FF"/>
                </a:solidFill>
                <a:latin typeface="Comic Sans MS" pitchFamily="66" charset="0"/>
              </a:rPr>
              <a:t>join</a:t>
            </a:r>
            <a:r>
              <a:rPr lang="en-US" altLang="zh-CN" sz="1400">
                <a:latin typeface="Comic Sans MS" pitchFamily="66" charset="0"/>
              </a:rPr>
              <a:t> operation</a:t>
            </a:r>
            <a:endParaRPr lang="en-US" altLang="zh-CN" sz="1400" dirty="0">
              <a:latin typeface="Comic Sans MS" pitchFamily="66" charset="0"/>
            </a:endParaRPr>
          </a:p>
          <a:p>
            <a:endParaRPr lang="zh-CN" altLang="en-US" sz="1400" dirty="0">
              <a:latin typeface="Comic Sans MS" pitchFamily="66" charset="0"/>
            </a:endParaRPr>
          </a:p>
        </p:txBody>
      </p:sp>
      <mc:AlternateContent xmlns:mc="http://schemas.openxmlformats.org/markup-compatibility/2006" xmlns:a14="http://schemas.microsoft.com/office/drawing/2010/main">
        <mc:Choice Requires="a14">
          <p:sp>
            <p:nvSpPr>
              <p:cNvPr id="6" name="内容占位符 2">
                <a:extLst>
                  <a:ext uri="{FF2B5EF4-FFF2-40B4-BE49-F238E27FC236}">
                    <a16:creationId xmlns:a16="http://schemas.microsoft.com/office/drawing/2014/main" id="{95316E48-D6C6-423A-9BA1-869527E2A714}"/>
                  </a:ext>
                </a:extLst>
              </p:cNvPr>
              <p:cNvSpPr txBox="1">
                <a:spLocks/>
              </p:cNvSpPr>
              <p:nvPr/>
            </p:nvSpPr>
            <p:spPr bwMode="auto">
              <a:xfrm>
                <a:off x="3491880" y="627534"/>
                <a:ext cx="3096344" cy="451596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Arial" panose="020B0604020202020204" pitchFamily="34" charset="0"/>
                    <a:ea typeface="微软雅黑" pitchFamily="34" charset="-122"/>
                    <a:cs typeface="Arial" panose="020B0604020202020204" pitchFamily="34" charset="0"/>
                  </a:defRPr>
                </a:lvl1pPr>
                <a:lvl2pPr marL="742950" indent="-285750" algn="l" rtl="0" eaLnBrk="0" fontAlgn="base" hangingPunct="0">
                  <a:spcBef>
                    <a:spcPct val="20000"/>
                  </a:spcBef>
                  <a:spcAft>
                    <a:spcPct val="0"/>
                  </a:spcAft>
                  <a:buChar char="–"/>
                  <a:defRPr sz="2000">
                    <a:solidFill>
                      <a:schemeClr val="tx1"/>
                    </a:solidFill>
                    <a:latin typeface="Arial" panose="020B0604020202020204" pitchFamily="34" charset="0"/>
                    <a:ea typeface="微软雅黑" pitchFamily="34" charset="-122"/>
                    <a:cs typeface="Arial" panose="020B0604020202020204" pitchFamily="34" charset="0"/>
                  </a:defRPr>
                </a:lvl2pPr>
                <a:lvl3pPr marL="1143000" indent="-228600" algn="l" rtl="0" eaLnBrk="0" fontAlgn="base" hangingPunct="0">
                  <a:spcBef>
                    <a:spcPct val="20000"/>
                  </a:spcBef>
                  <a:spcAft>
                    <a:spcPct val="0"/>
                  </a:spcAft>
                  <a:buChar char="•"/>
                  <a:defRPr sz="1800">
                    <a:solidFill>
                      <a:schemeClr val="tx1"/>
                    </a:solidFill>
                    <a:latin typeface="Arial" panose="020B0604020202020204" pitchFamily="34" charset="0"/>
                    <a:ea typeface="微软雅黑" pitchFamily="34" charset="-122"/>
                    <a:cs typeface="Arial" panose="020B0604020202020204" pitchFamily="34" charset="0"/>
                  </a:defRPr>
                </a:lvl3pPr>
                <a:lvl4pPr marL="16002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itchFamily="34" charset="-122"/>
                    <a:cs typeface="Arial" panose="020B0604020202020204" pitchFamily="34" charset="0"/>
                  </a:defRPr>
                </a:lvl4pPr>
                <a:lvl5pPr marL="20574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itchFamily="34" charset="-122"/>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buFontTx/>
                  <a:buChar char="•"/>
                </a:pPr>
                <a:r>
                  <a:rPr lang="en-US" altLang="zh-CN" sz="1400" b="1" dirty="0">
                    <a:solidFill>
                      <a:srgbClr val="FF0000"/>
                    </a:solidFill>
                    <a:latin typeface="Comic Sans MS" pitchFamily="66" charset="0"/>
                  </a:rPr>
                  <a:t>as</a:t>
                </a:r>
                <a:r>
                  <a:rPr lang="en-US" altLang="zh-CN" sz="1400" dirty="0">
                    <a:solidFill>
                      <a:srgbClr val="FF0000"/>
                    </a:solidFill>
                    <a:latin typeface="Comic Sans MS" pitchFamily="66" charset="0"/>
                  </a:rPr>
                  <a:t> clause</a:t>
                </a:r>
                <a:endParaRPr lang="en-US" altLang="zh-CN" sz="1100" dirty="0">
                  <a:solidFill>
                    <a:srgbClr val="FF0000"/>
                  </a:solidFill>
                  <a:latin typeface="Comic Sans MS" pitchFamily="66" charset="0"/>
                </a:endParaRPr>
              </a:p>
              <a:p>
                <a:pPr>
                  <a:buFontTx/>
                </a:pPr>
                <a:r>
                  <a:rPr lang="en-US" altLang="zh-CN" sz="1400" b="1" kern="0" dirty="0">
                    <a:solidFill>
                      <a:srgbClr val="FF0000"/>
                    </a:solidFill>
                    <a:latin typeface="Comic Sans MS" pitchFamily="66" charset="0"/>
                  </a:rPr>
                  <a:t>order by</a:t>
                </a:r>
                <a:r>
                  <a:rPr lang="en-US" altLang="zh-CN" sz="1400" kern="0" dirty="0">
                    <a:solidFill>
                      <a:srgbClr val="FF0000"/>
                    </a:solidFill>
                    <a:latin typeface="Comic Sans MS" pitchFamily="66" charset="0"/>
                  </a:rPr>
                  <a:t> clause</a:t>
                </a:r>
              </a:p>
              <a:p>
                <a:pPr>
                  <a:buFontTx/>
                </a:pPr>
                <a:r>
                  <a:rPr lang="en-US" altLang="zh-CN" sz="1400" kern="0" dirty="0">
                    <a:latin typeface="Comic Sans MS" pitchFamily="66" charset="0"/>
                  </a:rPr>
                  <a:t>Tuple variable</a:t>
                </a:r>
              </a:p>
              <a:p>
                <a:pPr>
                  <a:buFontTx/>
                </a:pPr>
                <a:r>
                  <a:rPr lang="en-US" altLang="zh-CN" sz="1400" kern="0" dirty="0">
                    <a:latin typeface="Comic Sans MS" pitchFamily="66" charset="0"/>
                  </a:rPr>
                  <a:t>Set operations</a:t>
                </a:r>
              </a:p>
              <a:p>
                <a:pPr lvl="1">
                  <a:buFontTx/>
                </a:pPr>
                <a:r>
                  <a:rPr lang="en-US" altLang="zh-CN" sz="1200" b="1" kern="0" dirty="0">
                    <a:solidFill>
                      <a:srgbClr val="FF0000"/>
                    </a:solidFill>
                    <a:latin typeface="Comic Sans MS" pitchFamily="66" charset="0"/>
                  </a:rPr>
                  <a:t>Union</a:t>
                </a:r>
              </a:p>
              <a:p>
                <a:pPr lvl="1">
                  <a:buFontTx/>
                </a:pPr>
                <a:r>
                  <a:rPr lang="en-US" altLang="zh-CN" sz="1200" b="1" kern="0" dirty="0">
                    <a:solidFill>
                      <a:srgbClr val="FF0000"/>
                    </a:solidFill>
                    <a:latin typeface="Comic Sans MS" pitchFamily="66" charset="0"/>
                  </a:rPr>
                  <a:t>Intersect</a:t>
                </a:r>
              </a:p>
              <a:p>
                <a:pPr lvl="1">
                  <a:buFontTx/>
                </a:pPr>
                <a:r>
                  <a:rPr lang="en-US" altLang="zh-CN" sz="1200" b="1" kern="0" dirty="0">
                    <a:solidFill>
                      <a:srgbClr val="FF0000"/>
                    </a:solidFill>
                    <a:latin typeface="Comic Sans MS" pitchFamily="66" charset="0"/>
                  </a:rPr>
                  <a:t>except</a:t>
                </a:r>
              </a:p>
              <a:p>
                <a:pPr>
                  <a:buFontTx/>
                </a:pPr>
                <a:r>
                  <a:rPr lang="en-US" altLang="zh-CN" sz="1400" b="1" kern="0" dirty="0">
                    <a:solidFill>
                      <a:srgbClr val="FF0000"/>
                    </a:solidFill>
                    <a:latin typeface="Comic Sans MS" pitchFamily="66" charset="0"/>
                  </a:rPr>
                  <a:t>Null</a:t>
                </a:r>
                <a:r>
                  <a:rPr lang="zh-CN" altLang="en-US" sz="1400" b="1" kern="0" dirty="0">
                    <a:solidFill>
                      <a:srgbClr val="FF0000"/>
                    </a:solidFill>
                    <a:latin typeface="Comic Sans MS" pitchFamily="66" charset="0"/>
                  </a:rPr>
                  <a:t> </a:t>
                </a:r>
                <a:r>
                  <a:rPr lang="en-US" altLang="zh-CN" sz="1400" kern="0" dirty="0">
                    <a:latin typeface="Comic Sans MS" pitchFamily="66" charset="0"/>
                  </a:rPr>
                  <a:t>values</a:t>
                </a:r>
              </a:p>
              <a:p>
                <a:pPr lvl="1">
                  <a:buFontTx/>
                </a:pPr>
                <a:r>
                  <a:rPr lang="en-US" altLang="zh-CN" sz="1100" kern="0" dirty="0">
                    <a:latin typeface="Comic Sans MS" pitchFamily="66" charset="0"/>
                  </a:rPr>
                  <a:t>Truth value “unknown”</a:t>
                </a:r>
              </a:p>
              <a:p>
                <a:pPr>
                  <a:buFontTx/>
                </a:pPr>
                <a:r>
                  <a:rPr lang="en-US" altLang="zh-CN" sz="1400" kern="0" dirty="0">
                    <a:latin typeface="Comic Sans MS" pitchFamily="66" charset="0"/>
                  </a:rPr>
                  <a:t>Aggregate functions</a:t>
                </a:r>
              </a:p>
              <a:p>
                <a:pPr lvl="1">
                  <a:buFontTx/>
                </a:pPr>
                <a:r>
                  <a:rPr lang="en-US" altLang="zh-CN" sz="1200" b="1" kern="0" dirty="0">
                    <a:solidFill>
                      <a:srgbClr val="FF0000"/>
                    </a:solidFill>
                    <a:latin typeface="Comic Sans MS" pitchFamily="66" charset="0"/>
                  </a:rPr>
                  <a:t>avg, min, max, sum, count</a:t>
                </a:r>
              </a:p>
              <a:p>
                <a:pPr lvl="1">
                  <a:buFontTx/>
                </a:pPr>
                <a:r>
                  <a:rPr lang="en-US" altLang="zh-CN" sz="1200" b="1" kern="0" dirty="0">
                    <a:solidFill>
                      <a:srgbClr val="FF0000"/>
                    </a:solidFill>
                    <a:latin typeface="Comic Sans MS" pitchFamily="66" charset="0"/>
                  </a:rPr>
                  <a:t>group by</a:t>
                </a:r>
              </a:p>
              <a:p>
                <a:pPr lvl="1">
                  <a:buFontTx/>
                </a:pPr>
                <a:r>
                  <a:rPr lang="en-US" altLang="zh-CN" sz="1200" b="1" kern="0" dirty="0">
                    <a:solidFill>
                      <a:srgbClr val="FF0000"/>
                    </a:solidFill>
                    <a:latin typeface="Comic Sans MS" pitchFamily="66" charset="0"/>
                  </a:rPr>
                  <a:t>having </a:t>
                </a:r>
              </a:p>
              <a:p>
                <a:pPr>
                  <a:buFontTx/>
                </a:pPr>
                <a:r>
                  <a:rPr lang="en-US" altLang="zh-CN" sz="1400" b="1" kern="0" dirty="0">
                    <a:solidFill>
                      <a:srgbClr val="3333FF"/>
                    </a:solidFill>
                    <a:latin typeface="Comic Sans MS" pitchFamily="66" charset="0"/>
                  </a:rPr>
                  <a:t>Nested subqueries</a:t>
                </a:r>
              </a:p>
              <a:p>
                <a:pPr>
                  <a:buFontTx/>
                </a:pPr>
                <a:r>
                  <a:rPr lang="en-US" altLang="zh-CN" sz="1400" kern="0" dirty="0">
                    <a:latin typeface="Comic Sans MS" pitchFamily="66" charset="0"/>
                  </a:rPr>
                  <a:t>Set comparisons</a:t>
                </a:r>
              </a:p>
              <a:p>
                <a:pPr lvl="1">
                  <a:buFontTx/>
                </a:pPr>
                <a:r>
                  <a:rPr lang="en-US" altLang="zh-CN" sz="1200" b="1" kern="0" dirty="0">
                    <a:solidFill>
                      <a:srgbClr val="FF0000"/>
                    </a:solidFill>
                    <a:latin typeface="Comic Sans MS" pitchFamily="66" charset="0"/>
                  </a:rPr>
                  <a:t>{</a:t>
                </a:r>
                <a14:m>
                  <m:oMath xmlns:m="http://schemas.openxmlformats.org/officeDocument/2006/math">
                    <m:r>
                      <a:rPr lang="en-US" altLang="zh-CN" sz="1200" b="1" i="1" kern="0" smtClean="0">
                        <a:solidFill>
                          <a:srgbClr val="FF0000"/>
                        </a:solidFill>
                        <a:latin typeface="Cambria Math" panose="02040503050406030204" pitchFamily="18" charset="0"/>
                        <a:ea typeface="Cambria Math" panose="02040503050406030204" pitchFamily="18" charset="0"/>
                      </a:rPr>
                      <m:t>&lt;,≤,&gt;,≥</m:t>
                    </m:r>
                  </m:oMath>
                </a14:m>
                <a:r>
                  <a:rPr lang="en-US" altLang="zh-CN" sz="1200" b="1" kern="0" dirty="0">
                    <a:solidFill>
                      <a:srgbClr val="FF0000"/>
                    </a:solidFill>
                    <a:latin typeface="Comic Sans MS" pitchFamily="66" charset="0"/>
                  </a:rPr>
                  <a:t>}{some, all}</a:t>
                </a:r>
              </a:p>
              <a:p>
                <a:pPr lvl="1">
                  <a:buFontTx/>
                </a:pPr>
                <a:r>
                  <a:rPr lang="en-US" altLang="zh-CN" sz="1200" b="1" kern="0" dirty="0">
                    <a:solidFill>
                      <a:srgbClr val="FF0000"/>
                    </a:solidFill>
                    <a:latin typeface="Comic Sans MS" pitchFamily="66" charset="0"/>
                  </a:rPr>
                  <a:t>exists</a:t>
                </a:r>
              </a:p>
              <a:p>
                <a:pPr lvl="1">
                  <a:buFontTx/>
                </a:pPr>
                <a:r>
                  <a:rPr lang="en-US" altLang="zh-CN" sz="1200" b="1" kern="0">
                    <a:solidFill>
                      <a:srgbClr val="FF0000"/>
                    </a:solidFill>
                    <a:latin typeface="Comic Sans MS" pitchFamily="66" charset="0"/>
                  </a:rPr>
                  <a:t>unique</a:t>
                </a:r>
                <a:endParaRPr lang="en-US" altLang="zh-CN" sz="1200" b="1" kern="0" dirty="0">
                  <a:solidFill>
                    <a:srgbClr val="FF0000"/>
                  </a:solidFill>
                  <a:latin typeface="Comic Sans MS" pitchFamily="66" charset="0"/>
                </a:endParaRPr>
              </a:p>
            </p:txBody>
          </p:sp>
        </mc:Choice>
        <mc:Fallback xmlns="">
          <p:sp>
            <p:nvSpPr>
              <p:cNvPr id="6" name="内容占位符 2">
                <a:extLst>
                  <a:ext uri="{FF2B5EF4-FFF2-40B4-BE49-F238E27FC236}">
                    <a16:creationId xmlns="" xmlns:a16="http://schemas.microsoft.com/office/drawing/2014/main" xmlns:a14="http://schemas.microsoft.com/office/drawing/2010/main" id="{95316E48-D6C6-423A-9BA1-869527E2A714}"/>
                  </a:ext>
                </a:extLst>
              </p:cNvPr>
              <p:cNvSpPr txBox="1">
                <a:spLocks noRot="1" noChangeAspect="1" noMove="1" noResize="1" noEditPoints="1" noAdjustHandles="1" noChangeArrowheads="1" noChangeShapeType="1" noTextEdit="1"/>
              </p:cNvSpPr>
              <p:nvPr/>
            </p:nvSpPr>
            <p:spPr bwMode="auto">
              <a:xfrm>
                <a:off x="3491880" y="627534"/>
                <a:ext cx="3096344" cy="4515966"/>
              </a:xfrm>
              <a:prstGeom prst="rect">
                <a:avLst/>
              </a:prstGeom>
              <a:blipFill rotWithShape="1">
                <a:blip r:embed="rId2"/>
                <a:stretch>
                  <a:fillRect l="-1181" t="-94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7" name="内容占位符 2">
            <a:extLst>
              <a:ext uri="{FF2B5EF4-FFF2-40B4-BE49-F238E27FC236}">
                <a16:creationId xmlns:a16="http://schemas.microsoft.com/office/drawing/2014/main" id="{F3138D1A-5B41-46E4-B94E-4A2B98AB5605}"/>
              </a:ext>
            </a:extLst>
          </p:cNvPr>
          <p:cNvSpPr txBox="1">
            <a:spLocks/>
          </p:cNvSpPr>
          <p:nvPr/>
        </p:nvSpPr>
        <p:spPr bwMode="auto">
          <a:xfrm>
            <a:off x="6515060" y="696822"/>
            <a:ext cx="2628940" cy="3805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Arial" panose="020B0604020202020204" pitchFamily="34" charset="0"/>
                <a:ea typeface="微软雅黑" pitchFamily="34" charset="-122"/>
                <a:cs typeface="Arial" panose="020B0604020202020204" pitchFamily="34" charset="0"/>
              </a:defRPr>
            </a:lvl1pPr>
            <a:lvl2pPr marL="742950" indent="-285750" algn="l" rtl="0" eaLnBrk="0" fontAlgn="base" hangingPunct="0">
              <a:spcBef>
                <a:spcPct val="20000"/>
              </a:spcBef>
              <a:spcAft>
                <a:spcPct val="0"/>
              </a:spcAft>
              <a:buChar char="–"/>
              <a:defRPr sz="2000">
                <a:solidFill>
                  <a:schemeClr val="tx1"/>
                </a:solidFill>
                <a:latin typeface="Arial" panose="020B0604020202020204" pitchFamily="34" charset="0"/>
                <a:ea typeface="微软雅黑" pitchFamily="34" charset="-122"/>
                <a:cs typeface="Arial" panose="020B0604020202020204" pitchFamily="34" charset="0"/>
              </a:defRPr>
            </a:lvl2pPr>
            <a:lvl3pPr marL="1143000" indent="-228600" algn="l" rtl="0" eaLnBrk="0" fontAlgn="base" hangingPunct="0">
              <a:spcBef>
                <a:spcPct val="20000"/>
              </a:spcBef>
              <a:spcAft>
                <a:spcPct val="0"/>
              </a:spcAft>
              <a:buChar char="•"/>
              <a:defRPr sz="1800">
                <a:solidFill>
                  <a:schemeClr val="tx1"/>
                </a:solidFill>
                <a:latin typeface="Arial" panose="020B0604020202020204" pitchFamily="34" charset="0"/>
                <a:ea typeface="微软雅黑" pitchFamily="34" charset="-122"/>
                <a:cs typeface="Arial" panose="020B0604020202020204" pitchFamily="34" charset="0"/>
              </a:defRPr>
            </a:lvl3pPr>
            <a:lvl4pPr marL="16002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itchFamily="34" charset="-122"/>
                <a:cs typeface="Arial" panose="020B0604020202020204" pitchFamily="34" charset="0"/>
              </a:defRPr>
            </a:lvl4pPr>
            <a:lvl5pPr marL="20574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itchFamily="34" charset="-122"/>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buFontTx/>
            </a:pPr>
            <a:r>
              <a:rPr lang="en-US" altLang="zh-CN" sz="1400" b="1" kern="0" dirty="0">
                <a:solidFill>
                  <a:srgbClr val="FF0000"/>
                </a:solidFill>
                <a:latin typeface="Comic Sans MS" pitchFamily="66" charset="0"/>
              </a:rPr>
              <a:t>with</a:t>
            </a:r>
            <a:r>
              <a:rPr lang="en-US" altLang="zh-CN" sz="1400" kern="0" dirty="0">
                <a:solidFill>
                  <a:srgbClr val="FF0000"/>
                </a:solidFill>
                <a:latin typeface="Comic Sans MS" pitchFamily="66" charset="0"/>
              </a:rPr>
              <a:t> clause</a:t>
            </a:r>
          </a:p>
          <a:p>
            <a:pPr>
              <a:buFontTx/>
            </a:pPr>
            <a:r>
              <a:rPr lang="en-US" altLang="zh-CN" sz="1400" kern="0" dirty="0">
                <a:latin typeface="Comic Sans MS" pitchFamily="66" charset="0"/>
              </a:rPr>
              <a:t>Scalar subquery</a:t>
            </a:r>
          </a:p>
          <a:p>
            <a:pPr>
              <a:buFontTx/>
            </a:pPr>
            <a:r>
              <a:rPr lang="en-US" altLang="zh-CN" sz="1400" kern="0" dirty="0">
                <a:latin typeface="Comic Sans MS" pitchFamily="66" charset="0"/>
              </a:rPr>
              <a:t>Database modification</a:t>
            </a:r>
          </a:p>
          <a:p>
            <a:pPr lvl="1">
              <a:buFontTx/>
            </a:pPr>
            <a:r>
              <a:rPr lang="en-US" altLang="zh-CN" sz="1200" b="1" kern="0" dirty="0">
                <a:solidFill>
                  <a:srgbClr val="FF0000"/>
                </a:solidFill>
                <a:latin typeface="Comic Sans MS" pitchFamily="66" charset="0"/>
              </a:rPr>
              <a:t>Deletion</a:t>
            </a:r>
          </a:p>
          <a:p>
            <a:pPr lvl="1">
              <a:buFontTx/>
            </a:pPr>
            <a:r>
              <a:rPr lang="en-US" altLang="zh-CN" sz="1200" b="1" kern="0" dirty="0">
                <a:solidFill>
                  <a:srgbClr val="FF0000"/>
                </a:solidFill>
                <a:latin typeface="Comic Sans MS" pitchFamily="66" charset="0"/>
              </a:rPr>
              <a:t>Insertion</a:t>
            </a:r>
          </a:p>
          <a:p>
            <a:pPr lvl="1">
              <a:buFontTx/>
            </a:pPr>
            <a:r>
              <a:rPr lang="en-US" altLang="zh-CN" sz="1200" b="1" kern="0" dirty="0">
                <a:solidFill>
                  <a:srgbClr val="FF0000"/>
                </a:solidFill>
                <a:latin typeface="Comic Sans MS" pitchFamily="66" charset="0"/>
              </a:rPr>
              <a:t>Updating</a:t>
            </a:r>
          </a:p>
          <a:p>
            <a:pPr>
              <a:buFontTx/>
            </a:pPr>
            <a:endParaRPr lang="en-US" altLang="zh-CN" sz="1400" kern="0" dirty="0">
              <a:latin typeface="Comic Sans MS" pitchFamily="66" charset="0"/>
            </a:endParaRPr>
          </a:p>
        </p:txBody>
      </p:sp>
    </p:spTree>
    <p:extLst>
      <p:ext uri="{BB962C8B-B14F-4D97-AF65-F5344CB8AC3E}">
        <p14:creationId xmlns:p14="http://schemas.microsoft.com/office/powerpoint/2010/main" val="2199173457"/>
      </p:ext>
    </p:extLst>
  </p:cSld>
  <p:clrMapOvr>
    <a:masterClrMapping/>
  </p:clrMapOvr>
  <p:transition>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17A000-09A9-4624-B3C7-B5BA48F4EE24}"/>
              </a:ext>
            </a:extLst>
          </p:cNvPr>
          <p:cNvSpPr>
            <a:spLocks noGrp="1"/>
          </p:cNvSpPr>
          <p:nvPr>
            <p:ph type="title"/>
          </p:nvPr>
        </p:nvSpPr>
        <p:spPr/>
        <p:txBody>
          <a:bodyPr/>
          <a:lstStyle/>
          <a:p>
            <a:pPr algn="ctr"/>
            <a:r>
              <a:rPr lang="en-US" altLang="zh-CN">
                <a:latin typeface="Comic Sans MS" pitchFamily="66" charset="0"/>
              </a:rPr>
              <a:t>Homework (Chapter 3)</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10DBB4F3-ACF4-4D56-9A5C-3A85D0C02F06}"/>
              </a:ext>
            </a:extLst>
          </p:cNvPr>
          <p:cNvSpPr>
            <a:spLocks noGrp="1"/>
          </p:cNvSpPr>
          <p:nvPr>
            <p:ph idx="1"/>
          </p:nvPr>
        </p:nvSpPr>
        <p:spPr/>
        <p:txBody>
          <a:bodyPr/>
          <a:lstStyle/>
          <a:p>
            <a:r>
              <a:rPr lang="en-US" altLang="zh-CN" sz="2000" b="1" dirty="0">
                <a:latin typeface="Comic Sans MS" pitchFamily="66" charset="0"/>
              </a:rPr>
              <a:t>Further Reading</a:t>
            </a:r>
          </a:p>
          <a:p>
            <a:pPr lvl="1"/>
            <a:r>
              <a:rPr lang="en-US" altLang="zh-CN" sz="1800" dirty="0">
                <a:latin typeface="Comic Sans MS" pitchFamily="66" charset="0"/>
              </a:rPr>
              <a:t>Chapter 3</a:t>
            </a:r>
          </a:p>
          <a:p>
            <a:r>
              <a:rPr lang="en-US" altLang="zh-CN" sz="2000" b="1" dirty="0">
                <a:latin typeface="Comic Sans MS" pitchFamily="66" charset="0"/>
              </a:rPr>
              <a:t>Exercises</a:t>
            </a:r>
          </a:p>
          <a:p>
            <a:pPr lvl="1">
              <a:lnSpc>
                <a:spcPct val="150000"/>
              </a:lnSpc>
            </a:pPr>
            <a:r>
              <a:rPr lang="en-US" altLang="zh-CN" sz="1800" dirty="0">
                <a:solidFill>
                  <a:srgbClr val="FF0000"/>
                </a:solidFill>
                <a:highlight>
                  <a:srgbClr val="FFFF00"/>
                </a:highlight>
                <a:latin typeface="Comic Sans MS" panose="030F0702030302020204" pitchFamily="66" charset="0"/>
              </a:rPr>
              <a:t>3.8, 3.9 (</a:t>
            </a:r>
            <a:r>
              <a:rPr lang="zh-CN" altLang="en-US" sz="1800" dirty="0">
                <a:solidFill>
                  <a:srgbClr val="FF0000"/>
                </a:solidFill>
                <a:highlight>
                  <a:srgbClr val="FFFF00"/>
                </a:highlight>
                <a:latin typeface="Comic Sans MS" panose="030F0702030302020204" pitchFamily="66" charset="0"/>
              </a:rPr>
              <a:t>选择其中一个</a:t>
            </a:r>
            <a:r>
              <a:rPr lang="en-US" altLang="zh-CN" sz="1800" dirty="0">
                <a:solidFill>
                  <a:srgbClr val="FF0000"/>
                </a:solidFill>
                <a:highlight>
                  <a:srgbClr val="FFFF00"/>
                </a:highlight>
                <a:latin typeface="Comic Sans MS" panose="030F0702030302020204" pitchFamily="66" charset="0"/>
              </a:rPr>
              <a:t>)</a:t>
            </a:r>
          </a:p>
          <a:p>
            <a:pPr lvl="1">
              <a:lnSpc>
                <a:spcPct val="150000"/>
              </a:lnSpc>
            </a:pPr>
            <a:r>
              <a:rPr lang="en-US" altLang="zh-CN" sz="1800" dirty="0">
                <a:solidFill>
                  <a:srgbClr val="FF0000"/>
                </a:solidFill>
                <a:highlight>
                  <a:srgbClr val="FFFF00"/>
                </a:highlight>
                <a:latin typeface="Comic Sans MS" panose="030F0702030302020204" pitchFamily="66" charset="0"/>
              </a:rPr>
              <a:t>3.15, 3.16, 3.17, 3.21 (</a:t>
            </a:r>
            <a:r>
              <a:rPr lang="zh-CN" altLang="en-US" sz="1800" dirty="0">
                <a:solidFill>
                  <a:srgbClr val="FF0000"/>
                </a:solidFill>
                <a:highlight>
                  <a:srgbClr val="FFFF00"/>
                </a:highlight>
                <a:latin typeface="Comic Sans MS" panose="030F0702030302020204" pitchFamily="66" charset="0"/>
              </a:rPr>
              <a:t>选择其中两个</a:t>
            </a:r>
            <a:r>
              <a:rPr lang="en-US" altLang="zh-CN" sz="1800" dirty="0">
                <a:solidFill>
                  <a:srgbClr val="FF0000"/>
                </a:solidFill>
                <a:highlight>
                  <a:srgbClr val="FFFF00"/>
                </a:highlight>
                <a:latin typeface="Comic Sans MS" panose="030F0702030302020204" pitchFamily="66" charset="0"/>
              </a:rPr>
              <a:t>)</a:t>
            </a:r>
          </a:p>
          <a:p>
            <a:r>
              <a:rPr lang="en-US" altLang="zh-CN" sz="2200" b="1" dirty="0">
                <a:latin typeface="Comic Sans MS" pitchFamily="66" charset="0"/>
              </a:rPr>
              <a:t>Submission</a:t>
            </a:r>
          </a:p>
          <a:p>
            <a:pPr lvl="1">
              <a:lnSpc>
                <a:spcPct val="150000"/>
              </a:lnSpc>
            </a:pPr>
            <a:r>
              <a:rPr lang="en-US" altLang="zh-CN" sz="1800" dirty="0">
                <a:latin typeface="Comic Sans MS" panose="030F0702030302020204" pitchFamily="66" charset="0"/>
              </a:rPr>
              <a:t>Canvas</a:t>
            </a:r>
            <a:r>
              <a:rPr lang="zh-CN" altLang="en-US" sz="1800" dirty="0">
                <a:latin typeface="Comic Sans MS" panose="030F0702030302020204" pitchFamily="66" charset="0"/>
              </a:rPr>
              <a:t>上提交，上传单个</a:t>
            </a:r>
            <a:r>
              <a:rPr lang="en-US" altLang="zh-CN" sz="1800" dirty="0">
                <a:latin typeface="Comic Sans MS" panose="030F0702030302020204" pitchFamily="66" charset="0"/>
              </a:rPr>
              <a:t>PDF</a:t>
            </a:r>
            <a:r>
              <a:rPr lang="zh-CN" altLang="en-US" sz="1800" dirty="0">
                <a:latin typeface="Comic Sans MS" panose="030F0702030302020204" pitchFamily="66" charset="0"/>
              </a:rPr>
              <a:t>文件</a:t>
            </a:r>
            <a:endParaRPr lang="en-US" altLang="zh-CN" sz="1800" dirty="0">
              <a:latin typeface="Comic Sans MS" panose="030F0702030302020204" pitchFamily="66" charset="0"/>
            </a:endParaRPr>
          </a:p>
          <a:p>
            <a:pPr lvl="1">
              <a:lnSpc>
                <a:spcPct val="150000"/>
              </a:lnSpc>
            </a:pPr>
            <a:r>
              <a:rPr lang="en-US" altLang="zh-CN" sz="1800" dirty="0">
                <a:solidFill>
                  <a:srgbClr val="FF0000"/>
                </a:solidFill>
                <a:highlight>
                  <a:srgbClr val="FFFF00"/>
                </a:highlight>
                <a:latin typeface="Comic Sans MS" panose="030F0702030302020204" pitchFamily="66" charset="0"/>
              </a:rPr>
              <a:t>Deadline: March 30 , 2025</a:t>
            </a:r>
            <a:endParaRPr lang="en-US" altLang="zh-CN" sz="1800" dirty="0">
              <a:solidFill>
                <a:srgbClr val="FF0000"/>
              </a:solidFill>
              <a:latin typeface="Comic Sans MS" pitchFamily="66" charset="0"/>
            </a:endParaRPr>
          </a:p>
          <a:p>
            <a:pPr marL="0" indent="0">
              <a:buNone/>
            </a:pPr>
            <a:endParaRPr lang="zh-CN" altLang="en-US" sz="2000" dirty="0">
              <a:latin typeface="Comic Sans MS" pitchFamily="66" charset="0"/>
            </a:endParaRPr>
          </a:p>
        </p:txBody>
      </p:sp>
    </p:spTree>
    <p:extLst>
      <p:ext uri="{BB962C8B-B14F-4D97-AF65-F5344CB8AC3E}">
        <p14:creationId xmlns:p14="http://schemas.microsoft.com/office/powerpoint/2010/main" val="2884685890"/>
      </p:ext>
    </p:extLst>
  </p:cSld>
  <p:clrMapOvr>
    <a:masterClrMapping/>
  </p:clrMapOvr>
  <p:transition>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1995686"/>
            <a:ext cx="7386416" cy="519113"/>
          </a:xfrm>
        </p:spPr>
        <p:txBody>
          <a:bodyPr/>
          <a:lstStyle/>
          <a:p>
            <a:r>
              <a:rPr lang="en-US" altLang="zh-CN" sz="3600" dirty="0">
                <a:latin typeface="Comic Sans MS" pitchFamily="66" charset="0"/>
                <a:ea typeface="宋体" pitchFamily="2" charset="-122"/>
              </a:rPr>
              <a:t>End of </a:t>
            </a:r>
            <a:r>
              <a:rPr lang="en-US" altLang="zh-CN" sz="3600">
                <a:latin typeface="Comic Sans MS" pitchFamily="66" charset="0"/>
                <a:ea typeface="宋体" pitchFamily="2" charset="-122"/>
              </a:rPr>
              <a:t>Lecture 3</a:t>
            </a:r>
            <a:endParaRPr lang="zh-CN" altLang="en-US" sz="3600" dirty="0">
              <a:latin typeface="Comic Sans MS" pitchFamily="66" charset="0"/>
            </a:endParaRPr>
          </a:p>
        </p:txBody>
      </p:sp>
    </p:spTree>
    <p:extLst>
      <p:ext uri="{BB962C8B-B14F-4D97-AF65-F5344CB8AC3E}">
        <p14:creationId xmlns:p14="http://schemas.microsoft.com/office/powerpoint/2010/main" val="3339886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228B9B-47DA-4676-B34B-A00F284F144D}"/>
              </a:ext>
            </a:extLst>
          </p:cNvPr>
          <p:cNvSpPr>
            <a:spLocks noGrp="1"/>
          </p:cNvSpPr>
          <p:nvPr>
            <p:ph type="title"/>
          </p:nvPr>
        </p:nvSpPr>
        <p:spPr/>
        <p:txBody>
          <a:bodyPr/>
          <a:lstStyle/>
          <a:p>
            <a:pPr algn="ctr">
              <a:spcBef>
                <a:spcPts val="0"/>
              </a:spcBef>
              <a:spcAft>
                <a:spcPts val="600"/>
              </a:spcAft>
            </a:pPr>
            <a:r>
              <a:rPr lang="en-US" altLang="zh-CN">
                <a:latin typeface="Comic Sans MS" pitchFamily="66" charset="0"/>
              </a:rPr>
              <a:t>Structured Query Language (SQL)</a:t>
            </a:r>
            <a:endParaRPr lang="en-US" altLang="zh-CN" dirty="0">
              <a:latin typeface="Comic Sans MS" pitchFamily="66" charset="0"/>
            </a:endParaRPr>
          </a:p>
        </p:txBody>
      </p:sp>
      <p:sp>
        <p:nvSpPr>
          <p:cNvPr id="3" name="内容占位符 2">
            <a:extLst>
              <a:ext uri="{FF2B5EF4-FFF2-40B4-BE49-F238E27FC236}">
                <a16:creationId xmlns:a16="http://schemas.microsoft.com/office/drawing/2014/main" id="{6A642C32-98ED-4FA3-9A3A-663351F1814B}"/>
              </a:ext>
            </a:extLst>
          </p:cNvPr>
          <p:cNvSpPr>
            <a:spLocks noGrp="1"/>
          </p:cNvSpPr>
          <p:nvPr>
            <p:ph idx="1"/>
          </p:nvPr>
        </p:nvSpPr>
        <p:spPr>
          <a:xfrm>
            <a:off x="179512" y="699542"/>
            <a:ext cx="8568952" cy="3805070"/>
          </a:xfrm>
        </p:spPr>
        <p:txBody>
          <a:bodyPr/>
          <a:lstStyle/>
          <a:p>
            <a:pPr>
              <a:spcBef>
                <a:spcPts val="600"/>
              </a:spcBef>
            </a:pPr>
            <a:r>
              <a:rPr lang="en-US" altLang="zh-CN" b="1" dirty="0">
                <a:latin typeface="Comic Sans MS" panose="030F0702030302020204" pitchFamily="66" charset="0"/>
              </a:rPr>
              <a:t>SQL</a:t>
            </a:r>
            <a:r>
              <a:rPr lang="zh-CN" altLang="en-US" b="1" dirty="0">
                <a:latin typeface="Comic Sans MS" panose="030F0702030302020204" pitchFamily="66" charset="0"/>
              </a:rPr>
              <a:t>语言包含</a:t>
            </a:r>
            <a:endParaRPr lang="en-US" altLang="zh-CN" b="1" dirty="0">
              <a:latin typeface="Comic Sans MS" panose="030F0702030302020204" pitchFamily="66" charset="0"/>
            </a:endParaRPr>
          </a:p>
          <a:p>
            <a:pPr lvl="1">
              <a:spcBef>
                <a:spcPts val="600"/>
              </a:spcBef>
            </a:pPr>
            <a:r>
              <a:rPr lang="zh-CN" altLang="en-US" b="1" dirty="0">
                <a:solidFill>
                  <a:srgbClr val="FF0000"/>
                </a:solidFill>
                <a:latin typeface="Comic Sans MS" panose="030F0702030302020204" pitchFamily="66" charset="0"/>
              </a:rPr>
              <a:t>数据定义语言（</a:t>
            </a:r>
            <a:r>
              <a:rPr lang="en-US" altLang="zh-CN" b="1" dirty="0">
                <a:solidFill>
                  <a:srgbClr val="FF0000"/>
                </a:solidFill>
                <a:latin typeface="Comic Sans MS" panose="030F0702030302020204" pitchFamily="66" charset="0"/>
              </a:rPr>
              <a:t>Data definition language</a:t>
            </a:r>
            <a:r>
              <a:rPr lang="zh-CN" altLang="en-US" b="1" dirty="0">
                <a:solidFill>
                  <a:srgbClr val="FF0000"/>
                </a:solidFill>
                <a:latin typeface="Comic Sans MS" panose="030F0702030302020204" pitchFamily="66" charset="0"/>
              </a:rPr>
              <a:t>，</a:t>
            </a:r>
            <a:r>
              <a:rPr lang="en-US" altLang="zh-CN" b="1" dirty="0">
                <a:solidFill>
                  <a:srgbClr val="FF0000"/>
                </a:solidFill>
                <a:latin typeface="Comic Sans MS" panose="030F0702030302020204" pitchFamily="66" charset="0"/>
              </a:rPr>
              <a:t>DDL)</a:t>
            </a:r>
          </a:p>
          <a:p>
            <a:pPr lvl="2">
              <a:spcBef>
                <a:spcPts val="600"/>
              </a:spcBef>
            </a:pPr>
            <a:r>
              <a:rPr lang="en-US" altLang="zh-CN" dirty="0">
                <a:latin typeface="Comic Sans MS" panose="030F0702030302020204" pitchFamily="66" charset="0"/>
              </a:rPr>
              <a:t>Relation schemas </a:t>
            </a:r>
          </a:p>
          <a:p>
            <a:pPr lvl="2">
              <a:spcBef>
                <a:spcPts val="600"/>
              </a:spcBef>
            </a:pPr>
            <a:r>
              <a:rPr lang="en-US" altLang="zh-CN" dirty="0">
                <a:latin typeface="Comic Sans MS" panose="030F0702030302020204" pitchFamily="66" charset="0"/>
              </a:rPr>
              <a:t>Integrity constraints</a:t>
            </a:r>
          </a:p>
          <a:p>
            <a:pPr lvl="2">
              <a:spcBef>
                <a:spcPts val="600"/>
              </a:spcBef>
            </a:pPr>
            <a:r>
              <a:rPr lang="en-US" altLang="zh-CN" dirty="0">
                <a:latin typeface="Comic Sans MS" panose="030F0702030302020204" pitchFamily="66" charset="0"/>
              </a:rPr>
              <a:t>View definition</a:t>
            </a:r>
          </a:p>
          <a:p>
            <a:pPr lvl="2">
              <a:spcBef>
                <a:spcPts val="600"/>
              </a:spcBef>
            </a:pPr>
            <a:r>
              <a:rPr lang="en-US" altLang="zh-CN" dirty="0">
                <a:latin typeface="Comic Sans MS" panose="030F0702030302020204" pitchFamily="66" charset="0"/>
              </a:rPr>
              <a:t>Authorization</a:t>
            </a:r>
          </a:p>
          <a:p>
            <a:pPr lvl="1">
              <a:spcBef>
                <a:spcPts val="600"/>
              </a:spcBef>
            </a:pPr>
            <a:r>
              <a:rPr lang="zh-CN" altLang="en-US" b="1" dirty="0">
                <a:solidFill>
                  <a:srgbClr val="FF0000"/>
                </a:solidFill>
                <a:latin typeface="Comic Sans MS" panose="030F0702030302020204" pitchFamily="66" charset="0"/>
              </a:rPr>
              <a:t>数据操纵语言（</a:t>
            </a:r>
            <a:r>
              <a:rPr lang="en-US" altLang="zh-CN" b="1" dirty="0">
                <a:solidFill>
                  <a:srgbClr val="FF0000"/>
                </a:solidFill>
                <a:latin typeface="Comic Sans MS" panose="030F0702030302020204" pitchFamily="66" charset="0"/>
              </a:rPr>
              <a:t>Data manipulation language</a:t>
            </a:r>
            <a:r>
              <a:rPr lang="zh-CN" altLang="en-US" b="1" dirty="0">
                <a:solidFill>
                  <a:srgbClr val="FF0000"/>
                </a:solidFill>
                <a:latin typeface="Comic Sans MS" panose="030F0702030302020204" pitchFamily="66" charset="0"/>
              </a:rPr>
              <a:t>，</a:t>
            </a:r>
            <a:r>
              <a:rPr lang="en-US" altLang="zh-CN" b="1" dirty="0">
                <a:solidFill>
                  <a:srgbClr val="FF0000"/>
                </a:solidFill>
                <a:latin typeface="Comic Sans MS" panose="030F0702030302020204" pitchFamily="66" charset="0"/>
              </a:rPr>
              <a:t>DML)</a:t>
            </a:r>
          </a:p>
          <a:p>
            <a:pPr lvl="2">
              <a:spcBef>
                <a:spcPts val="600"/>
              </a:spcBef>
            </a:pPr>
            <a:r>
              <a:rPr lang="en-US" altLang="zh-CN" dirty="0">
                <a:latin typeface="Comic Sans MS" panose="030F0702030302020204" pitchFamily="66" charset="0"/>
              </a:rPr>
              <a:t>Queries</a:t>
            </a:r>
          </a:p>
          <a:p>
            <a:pPr lvl="2">
              <a:spcBef>
                <a:spcPts val="600"/>
              </a:spcBef>
            </a:pPr>
            <a:r>
              <a:rPr lang="en-US" altLang="zh-CN">
                <a:latin typeface="Comic Sans MS" panose="030F0702030302020204" pitchFamily="66" charset="0"/>
              </a:rPr>
              <a:t>Insertion, Deletion, Updates </a:t>
            </a:r>
            <a:endParaRPr lang="en-US" altLang="zh-CN" dirty="0">
              <a:latin typeface="Comic Sans MS" panose="030F0702030302020204" pitchFamily="66" charset="0"/>
            </a:endParaRPr>
          </a:p>
          <a:p>
            <a:pPr lvl="2">
              <a:spcBef>
                <a:spcPts val="600"/>
              </a:spcBef>
            </a:pPr>
            <a:r>
              <a:rPr lang="en-US" altLang="zh-CN" dirty="0">
                <a:latin typeface="Comic Sans MS" panose="030F0702030302020204" pitchFamily="66" charset="0"/>
              </a:rPr>
              <a:t>Transaction processing </a:t>
            </a:r>
          </a:p>
          <a:p>
            <a:pPr lvl="1">
              <a:spcBef>
                <a:spcPts val="600"/>
              </a:spcBef>
            </a:pPr>
            <a:endParaRPr lang="zh-CN" altLang="en-US" sz="1800" dirty="0">
              <a:latin typeface="Comic Sans MS" panose="030F0702030302020204" pitchFamily="66" charset="0"/>
            </a:endParaRPr>
          </a:p>
        </p:txBody>
      </p:sp>
    </p:spTree>
    <p:extLst>
      <p:ext uri="{BB962C8B-B14F-4D97-AF65-F5344CB8AC3E}">
        <p14:creationId xmlns:p14="http://schemas.microsoft.com/office/powerpoint/2010/main" val="3843979112"/>
      </p:ext>
    </p:extLst>
  </p:cSld>
  <p:clrMapOvr>
    <a:masterClrMapping/>
  </p:clrMapOvr>
  <p:transition>
    <p:fade/>
  </p:transition>
</p:sld>
</file>

<file path=ppt/theme/theme1.xml><?xml version="1.0" encoding="utf-8"?>
<a:theme xmlns:a="http://schemas.openxmlformats.org/drawingml/2006/main" name="默认设计模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ln>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第1章 绪论.potx" id="{A4F0AC33-72D4-4097-837F-93641403082A}" vid="{4062CE69-8121-4E25-9D20-76EC1D6FDB85}"/>
    </a:ext>
  </a:extLst>
</a:theme>
</file>

<file path=ppt/theme/theme3.xml><?xml version="1.0" encoding="utf-8"?>
<a:theme xmlns:a="http://schemas.openxmlformats.org/drawingml/2006/main" name="Office-te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te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26432</TotalTime>
  <Words>8623</Words>
  <Application>Microsoft Office PowerPoint</Application>
  <PresentationFormat>全屏显示(16:9)</PresentationFormat>
  <Paragraphs>780</Paragraphs>
  <Slides>85</Slides>
  <Notes>27</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1</vt:i4>
      </vt:variant>
      <vt:variant>
        <vt:lpstr>幻灯片标题</vt:lpstr>
      </vt:variant>
      <vt:variant>
        <vt:i4>85</vt:i4>
      </vt:variant>
    </vt:vector>
  </HeadingPairs>
  <TitlesOfParts>
    <vt:vector size="99" baseType="lpstr">
      <vt:lpstr>宋体</vt:lpstr>
      <vt:lpstr>微软雅黑</vt:lpstr>
      <vt:lpstr>Arial</vt:lpstr>
      <vt:lpstr>Calibri</vt:lpstr>
      <vt:lpstr>Cambria Math</vt:lpstr>
      <vt:lpstr>Comic Sans MS</vt:lpstr>
      <vt:lpstr>Constantia</vt:lpstr>
      <vt:lpstr>Symbol</vt:lpstr>
      <vt:lpstr>Times New Roman</vt:lpstr>
      <vt:lpstr>Trebuchet MS</vt:lpstr>
      <vt:lpstr>Wingdings</vt:lpstr>
      <vt:lpstr>默认设计模板</vt:lpstr>
      <vt:lpstr>2_Office 主题</vt:lpstr>
      <vt:lpstr>ClipArt</vt:lpstr>
      <vt:lpstr>PowerPoint 演示文稿</vt:lpstr>
      <vt:lpstr>Outline of the Course </vt:lpstr>
      <vt:lpstr>University Database</vt:lpstr>
      <vt:lpstr>University Database</vt:lpstr>
      <vt:lpstr>E-R Diagram for a Banking Enterprise</vt:lpstr>
      <vt:lpstr>The Banking Schema</vt:lpstr>
      <vt:lpstr>Outline (Chapter 3)</vt:lpstr>
      <vt:lpstr>Overview of the SQL Query Language </vt:lpstr>
      <vt:lpstr>Structured Query Language (SQL)</vt:lpstr>
      <vt:lpstr>Outline</vt:lpstr>
      <vt:lpstr>Data Definition Language (DDL)</vt:lpstr>
      <vt:lpstr>Domain Types in SQL</vt:lpstr>
      <vt:lpstr>Domain Types in SQL (Cont.)</vt:lpstr>
      <vt:lpstr>Date/Time Types in SQL (Cont.)</vt:lpstr>
      <vt:lpstr>Date/Time Types in SQL (Cont.)</vt:lpstr>
      <vt:lpstr>Basic Schema Definition </vt:lpstr>
      <vt:lpstr>Integrity Constraints in Creating Tables</vt:lpstr>
      <vt:lpstr>Basic Insertion and Deletion of Tuples</vt:lpstr>
      <vt:lpstr>Drop and Alter Table Constructs</vt:lpstr>
      <vt:lpstr>Schema Used in Examples</vt:lpstr>
      <vt:lpstr>Schema Used in Examples</vt:lpstr>
      <vt:lpstr>Outline</vt:lpstr>
      <vt:lpstr>Basic Structure of SQL Queries </vt:lpstr>
      <vt:lpstr>The Select Clause</vt:lpstr>
      <vt:lpstr>The select Clause (Cont.)</vt:lpstr>
      <vt:lpstr>The select Clause (Cont.)</vt:lpstr>
      <vt:lpstr>The where Clause</vt:lpstr>
      <vt:lpstr>The where Clause (Cont.)</vt:lpstr>
      <vt:lpstr>The from Clause</vt:lpstr>
      <vt:lpstr>The Natural Join </vt:lpstr>
      <vt:lpstr>join … using(…)</vt:lpstr>
      <vt:lpstr>Outline</vt:lpstr>
      <vt:lpstr>The Rename Operation</vt:lpstr>
      <vt:lpstr>Tuple Variables</vt:lpstr>
      <vt:lpstr>String Operations</vt:lpstr>
      <vt:lpstr>Order the Display of Tuples</vt:lpstr>
      <vt:lpstr>Where Clause Predicates </vt:lpstr>
      <vt:lpstr>Outline</vt:lpstr>
      <vt:lpstr>Set Operations</vt:lpstr>
      <vt:lpstr>Set Operations</vt:lpstr>
      <vt:lpstr>Duplicates</vt:lpstr>
      <vt:lpstr>Duplicates (Cont.)</vt:lpstr>
      <vt:lpstr>Outline</vt:lpstr>
      <vt:lpstr>Null Values</vt:lpstr>
      <vt:lpstr>Null Values and Three Valued Logic</vt:lpstr>
      <vt:lpstr>Null Values and Aggregates</vt:lpstr>
      <vt:lpstr>Outline</vt:lpstr>
      <vt:lpstr>Aggregate Functions</vt:lpstr>
      <vt:lpstr>Aggregate Functions (Cont.)</vt:lpstr>
      <vt:lpstr>Aggregate Functions – Group By</vt:lpstr>
      <vt:lpstr>Aggregate Functions – Having Clause</vt:lpstr>
      <vt:lpstr>Aggregate Functions – Having Clause</vt:lpstr>
      <vt:lpstr>Outline</vt:lpstr>
      <vt:lpstr>Nested Subqueries（嵌套子查询）</vt:lpstr>
      <vt:lpstr>Set Membership</vt:lpstr>
      <vt:lpstr>Set Membership (Cont.)</vt:lpstr>
      <vt:lpstr>Set Comparison</vt:lpstr>
      <vt:lpstr>Definition of Some Clause</vt:lpstr>
      <vt:lpstr>Definition of all Clause</vt:lpstr>
      <vt:lpstr>Example</vt:lpstr>
      <vt:lpstr>Test for Empty Relations</vt:lpstr>
      <vt:lpstr>Test for Empty Relations</vt:lpstr>
      <vt:lpstr>Test for Empty Relations (Cont.)</vt:lpstr>
      <vt:lpstr>Test for Empty Relations (Cont.)</vt:lpstr>
      <vt:lpstr>Test for Absence of Duplicate Tuples</vt:lpstr>
      <vt:lpstr>Examples</vt:lpstr>
      <vt:lpstr>Examples</vt:lpstr>
      <vt:lpstr>Views</vt:lpstr>
      <vt:lpstr>View Definition</vt:lpstr>
      <vt:lpstr>Example</vt:lpstr>
      <vt:lpstr>Derived Relations</vt:lpstr>
      <vt:lpstr>Derived Relations (Cont.)</vt:lpstr>
      <vt:lpstr>With Clause</vt:lpstr>
      <vt:lpstr>Complex Query using with Clause</vt:lpstr>
      <vt:lpstr>Scalar Subquery</vt:lpstr>
      <vt:lpstr>Outline</vt:lpstr>
      <vt:lpstr>Modification of the Database – Deletion </vt:lpstr>
      <vt:lpstr>Example</vt:lpstr>
      <vt:lpstr>Modification of the Database – Insertion</vt:lpstr>
      <vt:lpstr>Modification of the Database – Insertion</vt:lpstr>
      <vt:lpstr>Modification of the Database – Updates</vt:lpstr>
      <vt:lpstr>Case Statement for Conditional Updates</vt:lpstr>
      <vt:lpstr>Review Terms</vt:lpstr>
      <vt:lpstr>Homework (Chapter 3)</vt:lpstr>
      <vt:lpstr>End of Lecture 3</vt:lpstr>
    </vt:vector>
  </TitlesOfParts>
  <Company>Global Intelligence Alliance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Value Creating System Analysis</dc:title>
  <dc:creator>Jessie Wang</dc:creator>
  <cp:lastModifiedBy>Jihong Guan</cp:lastModifiedBy>
  <cp:revision>1934</cp:revision>
  <dcterms:created xsi:type="dcterms:W3CDTF">2007-09-26T12:04:45Z</dcterms:created>
  <dcterms:modified xsi:type="dcterms:W3CDTF">2025-03-03T00:59:40Z</dcterms:modified>
</cp:coreProperties>
</file>