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  <p:sldMasterId id="2147483735" r:id="rId2"/>
  </p:sldMasterIdLst>
  <p:notesMasterIdLst>
    <p:notesMasterId r:id="rId59"/>
  </p:notesMasterIdLst>
  <p:handoutMasterIdLst>
    <p:handoutMasterId r:id="rId60"/>
  </p:handoutMasterIdLst>
  <p:sldIdLst>
    <p:sldId id="1587" r:id="rId3"/>
    <p:sldId id="1914" r:id="rId4"/>
    <p:sldId id="1906" r:id="rId5"/>
    <p:sldId id="1855" r:id="rId6"/>
    <p:sldId id="1856" r:id="rId7"/>
    <p:sldId id="1857" r:id="rId8"/>
    <p:sldId id="1858" r:id="rId9"/>
    <p:sldId id="1859" r:id="rId10"/>
    <p:sldId id="1860" r:id="rId11"/>
    <p:sldId id="1861" r:id="rId12"/>
    <p:sldId id="1862" r:id="rId13"/>
    <p:sldId id="1863" r:id="rId14"/>
    <p:sldId id="1866" r:id="rId15"/>
    <p:sldId id="1864" r:id="rId16"/>
    <p:sldId id="1865" r:id="rId17"/>
    <p:sldId id="1867" r:id="rId18"/>
    <p:sldId id="1868" r:id="rId19"/>
    <p:sldId id="1915" r:id="rId20"/>
    <p:sldId id="1869" r:id="rId21"/>
    <p:sldId id="1870" r:id="rId22"/>
    <p:sldId id="1871" r:id="rId23"/>
    <p:sldId id="1872" r:id="rId24"/>
    <p:sldId id="1907" r:id="rId25"/>
    <p:sldId id="1875" r:id="rId26"/>
    <p:sldId id="1876" r:id="rId27"/>
    <p:sldId id="1877" r:id="rId28"/>
    <p:sldId id="1874" r:id="rId29"/>
    <p:sldId id="1879" r:id="rId30"/>
    <p:sldId id="1880" r:id="rId31"/>
    <p:sldId id="1881" r:id="rId32"/>
    <p:sldId id="1913" r:id="rId33"/>
    <p:sldId id="1878" r:id="rId34"/>
    <p:sldId id="1882" r:id="rId35"/>
    <p:sldId id="1883" r:id="rId36"/>
    <p:sldId id="1884" r:id="rId37"/>
    <p:sldId id="1908" r:id="rId38"/>
    <p:sldId id="1886" r:id="rId39"/>
    <p:sldId id="1887" r:id="rId40"/>
    <p:sldId id="1888" r:id="rId41"/>
    <p:sldId id="1889" r:id="rId42"/>
    <p:sldId id="1890" r:id="rId43"/>
    <p:sldId id="1891" r:id="rId44"/>
    <p:sldId id="1892" r:id="rId45"/>
    <p:sldId id="1893" r:id="rId46"/>
    <p:sldId id="1894" r:id="rId47"/>
    <p:sldId id="1896" r:id="rId48"/>
    <p:sldId id="1909" r:id="rId49"/>
    <p:sldId id="1898" r:id="rId50"/>
    <p:sldId id="1900" r:id="rId51"/>
    <p:sldId id="1901" r:id="rId52"/>
    <p:sldId id="1902" r:id="rId53"/>
    <p:sldId id="1903" r:id="rId54"/>
    <p:sldId id="1904" r:id="rId55"/>
    <p:sldId id="1905" r:id="rId56"/>
    <p:sldId id="1854" r:id="rId57"/>
    <p:sldId id="1912" r:id="rId58"/>
  </p:sldIdLst>
  <p:sldSz cx="9144000" cy="5143500" type="screen16x9"/>
  <p:notesSz cx="6858000" cy="9144000"/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1pPr>
    <a:lvl2pPr marL="4556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2pPr>
    <a:lvl3pPr marL="9128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3pPr>
    <a:lvl4pPr marL="13700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4pPr>
    <a:lvl5pPr marL="1827213" indent="1588" algn="l" rtl="0" fontAlgn="base">
      <a:spcBef>
        <a:spcPct val="20000"/>
      </a:spcBef>
      <a:spcAft>
        <a:spcPct val="0"/>
      </a:spcAft>
      <a:buFont typeface="Arial" charset="0"/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itchFamily="96" charset="0"/>
        <a:ea typeface="宋体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587"/>
            <p14:sldId id="1914"/>
            <p14:sldId id="1906"/>
            <p14:sldId id="1855"/>
            <p14:sldId id="1856"/>
            <p14:sldId id="1857"/>
            <p14:sldId id="1858"/>
            <p14:sldId id="1859"/>
            <p14:sldId id="1860"/>
            <p14:sldId id="1861"/>
            <p14:sldId id="1862"/>
            <p14:sldId id="1863"/>
            <p14:sldId id="1866"/>
            <p14:sldId id="1864"/>
            <p14:sldId id="1865"/>
            <p14:sldId id="1867"/>
            <p14:sldId id="1868"/>
            <p14:sldId id="1915"/>
            <p14:sldId id="1869"/>
            <p14:sldId id="1870"/>
            <p14:sldId id="1871"/>
            <p14:sldId id="1872"/>
            <p14:sldId id="1907"/>
            <p14:sldId id="1875"/>
            <p14:sldId id="1876"/>
            <p14:sldId id="1877"/>
            <p14:sldId id="1874"/>
            <p14:sldId id="1879"/>
            <p14:sldId id="1880"/>
            <p14:sldId id="1881"/>
            <p14:sldId id="1913"/>
            <p14:sldId id="1878"/>
            <p14:sldId id="1882"/>
            <p14:sldId id="1883"/>
            <p14:sldId id="1884"/>
            <p14:sldId id="1908"/>
            <p14:sldId id="1886"/>
            <p14:sldId id="1887"/>
            <p14:sldId id="1888"/>
            <p14:sldId id="1889"/>
            <p14:sldId id="1890"/>
            <p14:sldId id="1891"/>
            <p14:sldId id="1892"/>
            <p14:sldId id="1893"/>
            <p14:sldId id="1894"/>
            <p14:sldId id="1896"/>
            <p14:sldId id="1909"/>
            <p14:sldId id="1898"/>
            <p14:sldId id="1900"/>
            <p14:sldId id="1901"/>
            <p14:sldId id="1902"/>
            <p14:sldId id="1903"/>
            <p14:sldId id="1904"/>
            <p14:sldId id="1905"/>
            <p14:sldId id="1854"/>
            <p14:sldId id="19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9933"/>
    <a:srgbClr val="B5880B"/>
    <a:srgbClr val="FF0000"/>
    <a:srgbClr val="1B06BA"/>
    <a:srgbClr val="080808"/>
    <a:srgbClr val="E87071"/>
    <a:srgbClr val="00B3EE"/>
    <a:srgbClr val="93E5FF"/>
    <a:srgbClr val="F7F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70718" autoAdjust="0"/>
  </p:normalViewPr>
  <p:slideViewPr>
    <p:cSldViewPr>
      <p:cViewPr varScale="1">
        <p:scale>
          <a:sx n="74" d="100"/>
          <a:sy n="74" d="100"/>
        </p:scale>
        <p:origin x="1041" y="27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72666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noProof="0"/>
              <a:t>Muokkaa tekstin perustyylejä napsauttamalla</a:t>
            </a:r>
          </a:p>
          <a:p>
            <a:pPr lvl="1"/>
            <a:r>
              <a:rPr lang="fi-FI" noProof="0"/>
              <a:t>toinen taso</a:t>
            </a:r>
          </a:p>
          <a:p>
            <a:pPr lvl="2"/>
            <a:r>
              <a:rPr lang="fi-FI" noProof="0"/>
              <a:t>kolmas taso</a:t>
            </a:r>
          </a:p>
          <a:p>
            <a:pPr lvl="3"/>
            <a:r>
              <a:rPr lang="fi-FI" noProof="0"/>
              <a:t>neljäs taso</a:t>
            </a:r>
          </a:p>
          <a:p>
            <a:pPr lvl="4"/>
            <a:r>
              <a:rPr lang="fi-FI" noProof="0"/>
              <a:t>viides taso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  <a:pPr>
                <a:defRPr/>
              </a:pPr>
              <a:t>‹#›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20416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2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9142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686805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118874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61423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Polygons</a:t>
            </a:r>
            <a:r>
              <a:rPr lang="zh-CN" altLang="en-US" b="1" dirty="0"/>
              <a:t>：多边形</a:t>
            </a:r>
            <a:endParaRPr lang="en-US" altLang="zh-CN" b="1" dirty="0"/>
          </a:p>
          <a:p>
            <a:r>
              <a:rPr lang="en-US" altLang="zh-CN" b="1" dirty="0">
                <a:solidFill>
                  <a:srgbClr val="0000FF"/>
                </a:solidFill>
              </a:rPr>
              <a:t>imperative </a:t>
            </a:r>
            <a:r>
              <a:rPr lang="zh-CN" altLang="en-US" b="1" dirty="0">
                <a:solidFill>
                  <a:srgbClr val="0000FF"/>
                </a:solidFill>
              </a:rPr>
              <a:t>：命令式的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en-US" altLang="zh-CN" b="1" dirty="0"/>
              <a:t>Proprietary</a:t>
            </a:r>
            <a:r>
              <a:rPr lang="zh-CN" altLang="en-US" b="1" dirty="0"/>
              <a:t>：专有的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24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1608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table-valued functions can be thought of as </a:t>
            </a:r>
            <a:r>
              <a:rPr lang="en-US" altLang="zh-CN" b="1" dirty="0"/>
              <a:t>parameterized</a:t>
            </a:r>
            <a:br>
              <a:rPr lang="en-US" altLang="zh-CN" b="1" dirty="0"/>
            </a:br>
            <a:r>
              <a:rPr lang="en-US" altLang="zh-CN" b="1" dirty="0"/>
              <a:t>views </a:t>
            </a:r>
            <a:r>
              <a:rPr lang="en-US" altLang="zh-CN" dirty="0"/>
              <a:t>that generalize the regular notion of views by allowing parameters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5776397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how developers can write their own functions and procedures,</a:t>
            </a:r>
            <a:br>
              <a:rPr lang="en-US" altLang="zh-CN" dirty="0"/>
            </a:br>
            <a:r>
              <a:rPr lang="en-US" altLang="zh-CN" dirty="0"/>
              <a:t>store them in the database, and then invoke them from SQL statements. </a:t>
            </a:r>
            <a:br>
              <a:rPr lang="en-US" altLang="zh-CN" dirty="0"/>
            </a:br>
            <a:r>
              <a:rPr lang="en-US" altLang="zh-CN" dirty="0"/>
              <a:t>Procedures and functions allow “business logic” to be stored in the database,</a:t>
            </a:r>
            <a:br>
              <a:rPr lang="en-US" altLang="zh-CN" dirty="0"/>
            </a:br>
            <a:r>
              <a:rPr lang="en-US" altLang="zh-CN" dirty="0"/>
              <a:t>and executed from SQL statements. </a:t>
            </a:r>
            <a:br>
              <a:rPr lang="en-US" altLang="zh-CN" dirty="0"/>
            </a:br>
            <a:r>
              <a:rPr lang="en-US" altLang="zh-CN" dirty="0"/>
              <a:t>While such business</a:t>
            </a:r>
            <a:br>
              <a:rPr lang="en-US" altLang="zh-CN" dirty="0"/>
            </a:br>
            <a:r>
              <a:rPr lang="en-US" altLang="zh-CN" dirty="0"/>
              <a:t>logic can be encoded as programming-language procedures stored entirely outside the database, defining them as stored procedures in the database has several</a:t>
            </a:r>
            <a:br>
              <a:rPr lang="en-US" altLang="zh-CN" dirty="0"/>
            </a:br>
            <a:r>
              <a:rPr lang="en-US" altLang="zh-CN" dirty="0"/>
              <a:t>advantages. For example, it allows multiple applications to access the procedures,</a:t>
            </a:r>
            <a:br>
              <a:rPr lang="en-US" altLang="zh-CN" dirty="0"/>
            </a:br>
            <a:r>
              <a:rPr lang="en-US" altLang="zh-CN" dirty="0"/>
              <a:t>and it allows a single point of change in case the business rules change, without</a:t>
            </a:r>
            <a:br>
              <a:rPr lang="en-US" altLang="zh-CN" dirty="0"/>
            </a:br>
            <a:r>
              <a:rPr lang="en-US" altLang="zh-CN" dirty="0"/>
              <a:t>changing other parts of the application. Application code can then call the stored</a:t>
            </a:r>
            <a:br>
              <a:rPr lang="en-US" altLang="zh-CN" dirty="0"/>
            </a:br>
            <a:r>
              <a:rPr lang="en-US" altLang="zh-CN" dirty="0"/>
              <a:t>procedures, instead of directly updating database relations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777831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220808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program fetches the query results one row at a time into the </a:t>
            </a:r>
            <a:r>
              <a:rPr lang="en-US" altLang="zh-CN" b="1" dirty="0"/>
              <a:t>for </a:t>
            </a:r>
            <a:r>
              <a:rPr lang="en-US" altLang="zh-CN" dirty="0"/>
              <a:t>loop variable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, in the above example)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602672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31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059646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keywords </a:t>
            </a:r>
            <a:r>
              <a:rPr lang="en-US" altLang="zh-CN" b="1" dirty="0"/>
              <a:t>in </a:t>
            </a:r>
            <a:r>
              <a:rPr lang="en-US" altLang="zh-CN" dirty="0"/>
              <a:t>and </a:t>
            </a:r>
            <a:r>
              <a:rPr lang="en-US" altLang="zh-CN" b="1" dirty="0"/>
              <a:t>out </a:t>
            </a:r>
            <a:r>
              <a:rPr lang="en-US" altLang="zh-CN" dirty="0"/>
              <a:t>indicate, respectively, parameters that are expected</a:t>
            </a:r>
            <a:br>
              <a:rPr lang="en-US" altLang="zh-CN" dirty="0"/>
            </a:br>
            <a:r>
              <a:rPr lang="en-US" altLang="zh-CN" dirty="0"/>
              <a:t>to have values assigned to them and parameters whose values are set in the</a:t>
            </a:r>
            <a:br>
              <a:rPr lang="en-US" altLang="zh-CN" dirty="0"/>
            </a:br>
            <a:r>
              <a:rPr lang="en-US" altLang="zh-CN" dirty="0"/>
              <a:t>procedure in order to return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603640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sandbox allows the Java or C# code to access its own memory</a:t>
            </a:r>
            <a:br>
              <a:rPr lang="en-US" altLang="zh-CN" dirty="0"/>
            </a:br>
            <a:r>
              <a:rPr lang="en-US" altLang="zh-CN" dirty="0"/>
              <a:t>area, but prevents the code from reading or updating the memory of the query</a:t>
            </a:r>
            <a:br>
              <a:rPr lang="en-US" altLang="zh-CN" dirty="0"/>
            </a:br>
            <a:r>
              <a:rPr lang="en-US" altLang="zh-CN" dirty="0"/>
              <a:t>execution process, or accessing files in the file system. (Creating a sandbox is not</a:t>
            </a:r>
            <a:br>
              <a:rPr lang="en-US" altLang="zh-CN" dirty="0"/>
            </a:br>
            <a:r>
              <a:rPr lang="en-US" altLang="zh-CN" dirty="0"/>
              <a:t>possible for a language such as C, which allows unrestricted access to memory</a:t>
            </a:r>
            <a:br>
              <a:rPr lang="en-US" altLang="zh-CN" dirty="0"/>
            </a:br>
            <a:r>
              <a:rPr lang="en-US" altLang="zh-CN" dirty="0"/>
              <a:t>through pointers.) Avoiding </a:t>
            </a:r>
            <a:r>
              <a:rPr lang="en-US" altLang="zh-CN" dirty="0" err="1"/>
              <a:t>interprocess</a:t>
            </a:r>
            <a:r>
              <a:rPr lang="en-US" altLang="zh-CN" dirty="0"/>
              <a:t> communication reduces function call</a:t>
            </a:r>
            <a:br>
              <a:rPr lang="en-US" altLang="zh-CN" dirty="0"/>
            </a:br>
            <a:r>
              <a:rPr lang="en-US" altLang="zh-CN" dirty="0"/>
              <a:t>overhead greatly.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01404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228853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Overdraft</a:t>
            </a:r>
            <a:r>
              <a:rPr lang="zh-CN" altLang="en-US" b="1" dirty="0"/>
              <a:t>：透支</a:t>
            </a:r>
            <a:endParaRPr lang="en-US" altLang="zh-CN" b="1" dirty="0"/>
          </a:p>
          <a:p>
            <a:r>
              <a:rPr lang="en-US" altLang="zh-CN" dirty="0"/>
              <a:t>Note that trigger systems cannot usually perform updates outside the database,</a:t>
            </a:r>
            <a:br>
              <a:rPr lang="en-US" altLang="zh-CN" dirty="0"/>
            </a:br>
            <a:r>
              <a:rPr lang="en-US" altLang="zh-CN" dirty="0"/>
              <a:t>and hence, in the inventory replenishment example, we cannot use a trigger to</a:t>
            </a:r>
            <a:br>
              <a:rPr lang="en-US" altLang="zh-CN" dirty="0"/>
            </a:br>
            <a:r>
              <a:rPr lang="en-US" altLang="zh-CN" dirty="0"/>
              <a:t>place an order in the external world. Instead, we add an order to a relation holding reorders. We must create a separate permanently running system process that</a:t>
            </a:r>
            <a:br>
              <a:rPr lang="en-US" altLang="zh-CN" dirty="0"/>
            </a:br>
            <a:r>
              <a:rPr lang="en-US" altLang="zh-CN" dirty="0"/>
              <a:t>periodically scans that relation and places orders. Some database systems provide</a:t>
            </a:r>
            <a:br>
              <a:rPr lang="en-US" altLang="zh-CN" dirty="0"/>
            </a:br>
            <a:r>
              <a:rPr lang="en-US" altLang="zh-CN" dirty="0"/>
              <a:t>built-in support for sending email from SQL queries and triggers, using the above</a:t>
            </a:r>
            <a:br>
              <a:rPr lang="en-US" altLang="zh-CN" dirty="0"/>
            </a:br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931343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1" dirty="0">
                <a:solidFill>
                  <a:srgbClr val="0000FF"/>
                </a:solidFill>
              </a:rPr>
              <a:t>每一行都会引用一个</a:t>
            </a:r>
            <a:r>
              <a:rPr lang="en-US" altLang="zh-CN" b="1" i="1" dirty="0" err="1">
                <a:solidFill>
                  <a:srgbClr val="0000FF"/>
                </a:solidFill>
              </a:rPr>
              <a:t>nrow</a:t>
            </a:r>
            <a:r>
              <a:rPr lang="en-US" altLang="zh-CN" b="1" i="1" dirty="0">
                <a:solidFill>
                  <a:srgbClr val="0000FF"/>
                </a:solidFill>
              </a:rPr>
              <a:t> </a:t>
            </a:r>
            <a:r>
              <a:rPr lang="zh-CN" altLang="en-US" b="1" i="1" dirty="0">
                <a:solidFill>
                  <a:srgbClr val="0000FF"/>
                </a:solidFill>
              </a:rPr>
              <a:t>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39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880418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clauses </a:t>
            </a:r>
            <a:r>
              <a:rPr lang="en-US" altLang="zh-CN" b="1" dirty="0"/>
              <a:t>referencing old table as </a:t>
            </a:r>
            <a:r>
              <a:rPr lang="en-US" altLang="zh-CN" dirty="0"/>
              <a:t>or </a:t>
            </a:r>
            <a:r>
              <a:rPr lang="en-US" altLang="zh-CN" b="1" dirty="0"/>
              <a:t>referencing new table as </a:t>
            </a:r>
            <a:r>
              <a:rPr lang="en-US" altLang="zh-CN" dirty="0"/>
              <a:t>can then</a:t>
            </a:r>
            <a:br>
              <a:rPr lang="en-US" altLang="zh-CN" dirty="0"/>
            </a:br>
            <a:r>
              <a:rPr lang="en-US" altLang="zh-CN" dirty="0"/>
              <a:t>be used to refer to temporary tables (called </a:t>
            </a:r>
            <a:r>
              <a:rPr lang="en-US" altLang="zh-CN" i="1" dirty="0"/>
              <a:t>transition tables</a:t>
            </a:r>
            <a:r>
              <a:rPr lang="en-US" altLang="zh-CN" dirty="0"/>
              <a:t>) containing all the</a:t>
            </a:r>
            <a:br>
              <a:rPr lang="en-US" altLang="zh-CN" dirty="0"/>
            </a:br>
            <a:r>
              <a:rPr lang="en-US" altLang="zh-CN" dirty="0"/>
              <a:t>affected rows. Transition tables cannot be used with </a:t>
            </a:r>
            <a:r>
              <a:rPr lang="en-US" altLang="zh-CN" b="1" dirty="0"/>
              <a:t>before </a:t>
            </a:r>
            <a:r>
              <a:rPr lang="en-US" altLang="zh-CN" dirty="0"/>
              <a:t>triggers, but can be </a:t>
            </a:r>
            <a:br>
              <a:rPr lang="en-US" altLang="zh-CN" dirty="0"/>
            </a:br>
            <a:r>
              <a:rPr lang="en-US" altLang="zh-CN" dirty="0"/>
              <a:t>used with </a:t>
            </a:r>
            <a:r>
              <a:rPr lang="en-US" altLang="zh-CN" b="1" dirty="0"/>
              <a:t>after </a:t>
            </a:r>
            <a:r>
              <a:rPr lang="en-US" altLang="zh-CN" dirty="0"/>
              <a:t>triggers, regardless of whether they are statement triggers or row</a:t>
            </a:r>
            <a:br>
              <a:rPr lang="en-US" altLang="zh-CN" dirty="0"/>
            </a:br>
            <a:r>
              <a:rPr lang="en-US" altLang="zh-CN" dirty="0"/>
              <a:t>triggers. A single SQL statement can then be used to carry out multiple actions on</a:t>
            </a:r>
            <a:br>
              <a:rPr lang="en-US" altLang="zh-CN" dirty="0"/>
            </a:br>
            <a:r>
              <a:rPr lang="en-US" altLang="zh-CN" dirty="0"/>
              <a:t>the basis of the transition tables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42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74328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Another problem with triggers lies in unintended execution of the triggered</a:t>
            </a:r>
            <a:br>
              <a:rPr lang="en-US" altLang="zh-CN" dirty="0"/>
            </a:br>
            <a:r>
              <a:rPr lang="en-US" altLang="zh-CN" dirty="0"/>
              <a:t>action when data are loaded from a </a:t>
            </a:r>
            <a:r>
              <a:rPr lang="en-US" altLang="zh-CN"/>
              <a:t>backup copy,or </a:t>
            </a:r>
            <a:r>
              <a:rPr lang="en-US" altLang="zh-CN" dirty="0"/>
              <a:t>when database updates at a</a:t>
            </a:r>
            <a:br>
              <a:rPr lang="en-US" altLang="zh-CN" dirty="0"/>
            </a:br>
            <a:r>
              <a:rPr lang="en-US" altLang="zh-CN" dirty="0"/>
              <a:t>site are replicated on a backup site. In such cases, the triggered action has already</a:t>
            </a:r>
            <a:br>
              <a:rPr lang="en-US" altLang="zh-CN" dirty="0"/>
            </a:br>
            <a:r>
              <a:rPr lang="en-US" altLang="zh-CN" dirty="0"/>
              <a:t>been executed, and typically should not be executed again. When loading data,</a:t>
            </a:r>
            <a:br>
              <a:rPr lang="en-US" altLang="zh-CN" dirty="0"/>
            </a:br>
            <a:r>
              <a:rPr lang="en-US" altLang="zh-CN" dirty="0"/>
              <a:t>triggers can be disabled explicitly. Both</a:t>
            </a:r>
            <a:br>
              <a:rPr lang="en-US" altLang="zh-CN" dirty="0"/>
            </a:br>
            <a:r>
              <a:rPr lang="en-US" altLang="zh-CN" dirty="0"/>
              <a:t>solutions remove the need for explicit disabling and enabling of triggers. </a:t>
            </a:r>
          </a:p>
          <a:p>
            <a:r>
              <a:rPr lang="en-US" altLang="zh-CN" dirty="0"/>
              <a:t>Triggers should be written with great care, since a trigger error detected at</a:t>
            </a:r>
            <a:br>
              <a:rPr lang="en-US" altLang="zh-CN" dirty="0"/>
            </a:br>
            <a:r>
              <a:rPr lang="en-US" altLang="zh-CN" dirty="0"/>
              <a:t>runtime causes the failure of the action statement that set off the trigger. Furthermore, the action of one trigger can set off another trigger. In the worst case, this</a:t>
            </a:r>
            <a:br>
              <a:rPr lang="en-US" altLang="zh-CN" dirty="0"/>
            </a:br>
            <a:r>
              <a:rPr lang="en-US" altLang="zh-CN" dirty="0"/>
              <a:t>could even lead to an infinite chain of triggering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883953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</a:t>
            </a:r>
            <a:r>
              <a:rPr lang="en-US" altLang="zh-CN" b="1" dirty="0"/>
              <a:t>transitive closure </a:t>
            </a:r>
            <a:r>
              <a:rPr lang="zh-CN" altLang="en-US" b="1" dirty="0"/>
              <a:t>（传递闭包）</a:t>
            </a:r>
            <a:r>
              <a:rPr lang="en-US" altLang="zh-CN" dirty="0"/>
              <a:t>of the relation </a:t>
            </a:r>
            <a:r>
              <a:rPr lang="en-US" altLang="zh-CN" i="1" dirty="0" err="1"/>
              <a:t>prereq</a:t>
            </a:r>
            <a:r>
              <a:rPr lang="en-US" altLang="zh-CN" i="1" dirty="0"/>
              <a:t> </a:t>
            </a:r>
            <a:r>
              <a:rPr lang="en-US" altLang="zh-CN" dirty="0"/>
              <a:t>is a relation that contains all</a:t>
            </a:r>
            <a:br>
              <a:rPr lang="en-US" altLang="zh-CN" dirty="0"/>
            </a:br>
            <a:r>
              <a:rPr lang="en-US" altLang="zh-CN" dirty="0"/>
              <a:t>pairs (</a:t>
            </a:r>
            <a:r>
              <a:rPr lang="en-US" altLang="zh-CN" i="1" dirty="0" err="1"/>
              <a:t>cid</a:t>
            </a:r>
            <a:r>
              <a:rPr lang="en-US" altLang="zh-CN" dirty="0"/>
              <a:t>, </a:t>
            </a:r>
            <a:r>
              <a:rPr lang="en-US" altLang="zh-CN" i="1" dirty="0"/>
              <a:t>pre</a:t>
            </a:r>
            <a:r>
              <a:rPr lang="en-US" altLang="zh-CN" dirty="0"/>
              <a:t>) such that </a:t>
            </a:r>
            <a:r>
              <a:rPr lang="en-US" altLang="zh-CN" i="1" dirty="0"/>
              <a:t>pre </a:t>
            </a:r>
            <a:r>
              <a:rPr lang="en-US" altLang="zh-CN" dirty="0"/>
              <a:t>is a direct or indirect prerequisite of </a:t>
            </a:r>
            <a:r>
              <a:rPr lang="en-US" altLang="zh-CN" i="1" dirty="0" err="1"/>
              <a:t>cid</a:t>
            </a:r>
            <a:r>
              <a:rPr lang="en-US" altLang="zh-CN" dirty="0"/>
              <a:t>. There are</a:t>
            </a:r>
            <a:br>
              <a:rPr lang="en-US" altLang="zh-CN" dirty="0"/>
            </a:br>
            <a:r>
              <a:rPr lang="en-US" altLang="zh-CN" dirty="0"/>
              <a:t>numerous applications that require computation of similar transitive closures</a:t>
            </a:r>
            <a:br>
              <a:rPr lang="en-US" altLang="zh-CN" dirty="0"/>
            </a:br>
            <a:r>
              <a:rPr lang="en-US" altLang="zh-CN" dirty="0"/>
              <a:t>on </a:t>
            </a:r>
            <a:r>
              <a:rPr lang="en-US" altLang="zh-CN" b="1" dirty="0"/>
              <a:t>hierarchies</a:t>
            </a:r>
            <a:r>
              <a:rPr lang="en-US" altLang="zh-CN" dirty="0"/>
              <a:t>. This iterative process continues</a:t>
            </a:r>
            <a:br>
              <a:rPr lang="en-US" altLang="zh-CN" dirty="0"/>
            </a:br>
            <a:r>
              <a:rPr lang="en-US" altLang="zh-CN" dirty="0"/>
              <a:t>until we reach an iteration where no courses are added. </a:t>
            </a:r>
            <a:br>
              <a:rPr lang="en-US" altLang="zh-CN" dirty="0"/>
            </a:br>
            <a:r>
              <a:rPr lang="en-US" altLang="zh-CN" dirty="0"/>
              <a:t>The meaning of a recursive view is best understood as follows. First compute</a:t>
            </a:r>
            <a:br>
              <a:rPr lang="en-US" altLang="zh-CN" dirty="0"/>
            </a:br>
            <a:r>
              <a:rPr lang="en-US" altLang="zh-CN" dirty="0"/>
              <a:t>the base query and add all the resultant tuples to the recursively defined view</a:t>
            </a:r>
            <a:br>
              <a:rPr lang="en-US" altLang="zh-CN" dirty="0"/>
            </a:br>
            <a:r>
              <a:rPr lang="en-US" altLang="zh-CN" dirty="0"/>
              <a:t>relation </a:t>
            </a:r>
            <a:r>
              <a:rPr lang="en-US" altLang="zh-CN" i="1" dirty="0"/>
              <a:t>rec </a:t>
            </a:r>
            <a:r>
              <a:rPr lang="en-US" altLang="zh-CN" i="1" dirty="0" err="1"/>
              <a:t>prereq</a:t>
            </a:r>
            <a:r>
              <a:rPr lang="en-US" altLang="zh-CN" i="1" dirty="0"/>
              <a:t> </a:t>
            </a:r>
            <a:r>
              <a:rPr lang="en-US" altLang="zh-CN" dirty="0"/>
              <a:t>(which is initially empty). Next compute the recursive query</a:t>
            </a:r>
            <a:br>
              <a:rPr lang="en-US" altLang="zh-CN" dirty="0"/>
            </a:br>
            <a:r>
              <a:rPr lang="en-US" altLang="zh-CN" dirty="0"/>
              <a:t>using the current contents of the view relation, and add all the resulting tuples</a:t>
            </a:r>
            <a:br>
              <a:rPr lang="en-US" altLang="zh-CN" dirty="0"/>
            </a:br>
            <a:r>
              <a:rPr lang="en-US" altLang="zh-CN" dirty="0"/>
              <a:t>back to the view relation. Keep repeating the above step until no new tuples are</a:t>
            </a:r>
            <a:br>
              <a:rPr lang="en-US" altLang="zh-CN" dirty="0"/>
            </a:br>
            <a:r>
              <a:rPr lang="en-US" altLang="zh-CN" dirty="0"/>
              <a:t>added to the view relation. The resultant view relation instance is called a </a:t>
            </a:r>
            <a:r>
              <a:rPr lang="en-US" altLang="zh-CN" b="1" dirty="0"/>
              <a:t>fixed</a:t>
            </a:r>
            <a:br>
              <a:rPr lang="en-US" altLang="zh-CN" b="1" dirty="0"/>
            </a:br>
            <a:r>
              <a:rPr lang="en-US" altLang="zh-CN" b="1" dirty="0"/>
              <a:t>point </a:t>
            </a:r>
            <a:r>
              <a:rPr lang="en-US" altLang="zh-CN" dirty="0"/>
              <a:t>of the recursive view definition. (The term “fixed” refers to the fact that</a:t>
            </a:r>
            <a:br>
              <a:rPr lang="en-US" altLang="zh-CN" dirty="0"/>
            </a:br>
            <a:r>
              <a:rPr lang="en-US" altLang="zh-CN" dirty="0"/>
              <a:t>there is no further change.) The view relation is thus defined to contain exactly</a:t>
            </a:r>
            <a:br>
              <a:rPr lang="en-US" altLang="zh-CN" dirty="0"/>
            </a:br>
            <a:r>
              <a:rPr lang="en-US" altLang="zh-CN" dirty="0"/>
              <a:t>the tuples in the fixed-point instance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48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1213750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Lateral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横向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026410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Java program must import </a:t>
            </a:r>
            <a:r>
              <a:rPr lang="en-US" altLang="zh-CN" dirty="0" err="1"/>
              <a:t>java.sql</a:t>
            </a:r>
            <a:r>
              <a:rPr lang="en-US" altLang="zh-CN" dirty="0"/>
              <a:t>.*, which contains the</a:t>
            </a:r>
            <a:br>
              <a:rPr lang="en-US" altLang="zh-CN" dirty="0"/>
            </a:br>
            <a:r>
              <a:rPr lang="en-US" altLang="zh-CN" dirty="0"/>
              <a:t>interface definitions for the functionality provided by JDBC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5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4111580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58620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这里的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avg(balance)</a:t>
            </a:r>
            <a:r>
              <a:rPr lang="zh-CN" altLang="en-US" dirty="0"/>
              <a:t>是一样的，表示第二个属性。</a:t>
            </a:r>
            <a:endParaRPr lang="en-US" altLang="zh-CN" dirty="0"/>
          </a:p>
          <a:p>
            <a:r>
              <a:rPr lang="en-US" altLang="zh-CN" dirty="0"/>
              <a:t>Once a database connection is open, the program can use it to send SQL statements</a:t>
            </a:r>
            <a:br>
              <a:rPr lang="en-US" altLang="zh-CN" dirty="0"/>
            </a:br>
            <a:r>
              <a:rPr lang="en-US" altLang="zh-CN" dirty="0"/>
              <a:t>to the database system for execution. This is done via an instance of the class</a:t>
            </a:r>
            <a:br>
              <a:rPr lang="en-US" altLang="zh-CN" dirty="0"/>
            </a:br>
            <a:r>
              <a:rPr lang="en-US" altLang="zh-CN" dirty="0"/>
              <a:t>Statement. A Statement object is not the SQL statement itself, but rather an</a:t>
            </a:r>
            <a:br>
              <a:rPr lang="en-US" altLang="zh-CN" dirty="0"/>
            </a:br>
            <a:r>
              <a:rPr lang="en-US" altLang="zh-CN" dirty="0"/>
              <a:t>object that allows the Java program to invoke methods that ship an SQL statement</a:t>
            </a:r>
            <a:br>
              <a:rPr lang="en-US" altLang="zh-CN" dirty="0"/>
            </a:br>
            <a:r>
              <a:rPr lang="en-US" altLang="zh-CN" dirty="0"/>
              <a:t>given as an argument for execution by the database system. Our example creates</a:t>
            </a:r>
            <a:br>
              <a:rPr lang="en-US" altLang="zh-CN" dirty="0"/>
            </a:br>
            <a:r>
              <a:rPr lang="en-US" altLang="zh-CN" dirty="0"/>
              <a:t>a Statement handle (</a:t>
            </a:r>
            <a:r>
              <a:rPr lang="en-US" altLang="zh-CN" dirty="0" err="1"/>
              <a:t>stmt</a:t>
            </a:r>
            <a:r>
              <a:rPr lang="en-US" altLang="zh-CN" dirty="0"/>
              <a:t>) on the connection conn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035755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negative value returned for the length field indicates that the value</a:t>
            </a:r>
            <a:br>
              <a:rPr lang="en-US" altLang="zh-CN" dirty="0"/>
            </a:br>
            <a:r>
              <a:rPr lang="en-US" altLang="zh-CN" dirty="0"/>
              <a:t>is </a:t>
            </a:r>
            <a:r>
              <a:rPr lang="en-US" altLang="zh-CN" b="1" dirty="0"/>
              <a:t>null</a:t>
            </a:r>
            <a:r>
              <a:rPr lang="en-US" altLang="zh-CN" dirty="0"/>
              <a:t>. </a:t>
            </a:r>
          </a:p>
          <a:p>
            <a:r>
              <a:rPr lang="en-US" altLang="zh-CN" b="1" dirty="0"/>
              <a:t>HSTMT</a:t>
            </a:r>
            <a:r>
              <a:rPr lang="zh-CN" altLang="en-US" b="1" dirty="0"/>
              <a:t>：</a:t>
            </a:r>
            <a:r>
              <a:rPr lang="en-US" altLang="zh-CN" b="1" dirty="0"/>
              <a:t>handle of statement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13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316768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/>
              <a:t>placeholders</a:t>
            </a:r>
            <a:r>
              <a:rPr lang="zh-CN" altLang="en-US" b="1" dirty="0"/>
              <a:t>：占位符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16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204385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 embedded SQL program must</a:t>
            </a:r>
            <a:br>
              <a:rPr lang="en-US" altLang="zh-CN" dirty="0"/>
            </a:br>
            <a:r>
              <a:rPr lang="en-US" altLang="zh-CN" dirty="0"/>
              <a:t>be processed by a special preprocessor prior to compilation. The preprocessor</a:t>
            </a:r>
            <a:br>
              <a:rPr lang="en-US" altLang="zh-CN" dirty="0"/>
            </a:br>
            <a:r>
              <a:rPr lang="en-US" altLang="zh-CN" dirty="0"/>
              <a:t>replaces embedded SQL requests with host-language declarations and procedure</a:t>
            </a:r>
            <a:br>
              <a:rPr lang="en-US" altLang="zh-CN" dirty="0"/>
            </a:br>
            <a:r>
              <a:rPr lang="en-US" altLang="zh-CN" dirty="0"/>
              <a:t>calls that allow runtime execution of the database accesses. Then, the resulting</a:t>
            </a:r>
            <a:br>
              <a:rPr lang="en-US" altLang="zh-CN" dirty="0"/>
            </a:br>
            <a:r>
              <a:rPr lang="en-US" altLang="zh-CN" dirty="0"/>
              <a:t>program is compiled by the host-language compiler. This is the main distinction</a:t>
            </a:r>
            <a:br>
              <a:rPr lang="en-US" altLang="zh-CN" dirty="0"/>
            </a:br>
            <a:r>
              <a:rPr lang="en-US" altLang="zh-CN" dirty="0"/>
              <a:t>between embedded SQL and JDBC or ODBC. </a:t>
            </a:r>
            <a:br>
              <a:rPr lang="en-US" altLang="zh-CN" dirty="0"/>
            </a:br>
            <a:r>
              <a:rPr lang="en-US" altLang="zh-CN" dirty="0"/>
              <a:t>In JDBC, SQL statements are interpreted at runtime (even if they are prepared</a:t>
            </a:r>
            <a:br>
              <a:rPr lang="en-US" altLang="zh-CN" dirty="0"/>
            </a:br>
            <a:r>
              <a:rPr lang="en-US" altLang="zh-CN" dirty="0"/>
              <a:t>first using the prepared statement feature). When embedded SQL is used, some</a:t>
            </a:r>
            <a:br>
              <a:rPr lang="en-US" altLang="zh-CN" dirty="0"/>
            </a:br>
            <a:r>
              <a:rPr lang="en-US" altLang="zh-CN" dirty="0"/>
              <a:t>SQL-related errors (including data-type errors) may be caught at compile 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17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3784333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  <a:pPr>
                <a:defRPr/>
              </a:pPr>
              <a:t>18</a:t>
            </a:fld>
            <a:endParaRPr lang="fi-FI" altLang="zh-CN"/>
          </a:p>
        </p:txBody>
      </p:sp>
    </p:spTree>
    <p:extLst>
      <p:ext uri="{BB962C8B-B14F-4D97-AF65-F5344CB8AC3E}">
        <p14:creationId xmlns:p14="http://schemas.microsoft.com/office/powerpoint/2010/main" val="640735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69259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17142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6454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40413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2025/3/23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106710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97C38C-D414-4266-B351-EA95CA0D0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3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日期占位符 29">
            <a:extLst>
              <a:ext uri="{FF2B5EF4-FFF2-40B4-BE49-F238E27FC236}">
                <a16:creationId xmlns:a16="http://schemas.microsoft.com/office/drawing/2014/main" id="{3CDAD826-20E7-4438-B5DD-D3AA4ED6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  <a:pPr>
                <a:defRPr/>
              </a:pPr>
              <a:t>2025/3/23</a:t>
            </a:fld>
            <a:endParaRPr lang="zh-CN" altLang="en-US" dirty="0"/>
          </a:p>
        </p:txBody>
      </p:sp>
      <p:sp>
        <p:nvSpPr>
          <p:cNvPr id="5" name="页脚占位符 1">
            <a:extLst>
              <a:ext uri="{FF2B5EF4-FFF2-40B4-BE49-F238E27FC236}">
                <a16:creationId xmlns:a16="http://schemas.microsoft.com/office/drawing/2014/main" id="{9AB88EAB-A34D-4476-93DF-3FF872F7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>
            <a:extLst>
              <a:ext uri="{FF2B5EF4-FFF2-40B4-BE49-F238E27FC236}">
                <a16:creationId xmlns:a16="http://schemas.microsoft.com/office/drawing/2014/main" id="{A2800A24-BF08-446B-9251-F108E901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492431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16752D73-FCE0-4C91-9046-B443BB0E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81265A1D-E753-4B73-A145-8601358CF94C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A2112050-F8FB-4C93-9752-2D3FE7B75F9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5BBE3BC9-B6A4-42F2-9408-BD266AA06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E2368EDB-C388-4E28-BBE5-4F255162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872EB7-0880-4D4B-AB94-8A492573263B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C8DF600F-69D6-4B54-9FE0-7418FD2F14F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2025-03-23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9F403212-3DFD-47AC-9FCD-43C4135BB6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07A37F3F-9709-495C-A02A-28A1719A3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4092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>
            <a:extLst>
              <a:ext uri="{FF2B5EF4-FFF2-40B4-BE49-F238E27FC236}">
                <a16:creationId xmlns:a16="http://schemas.microsoft.com/office/drawing/2014/main" id="{A5457454-CD41-4EC0-92FC-4BEB76B0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  <a:pPr algn="ctr"/>
              <a:t>‹#›</a:t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>
            <a:extLst>
              <a:ext uri="{FF2B5EF4-FFF2-40B4-BE49-F238E27FC236}">
                <a16:creationId xmlns:a16="http://schemas.microsoft.com/office/drawing/2014/main" id="{35396A89-02DC-47BF-A242-E77FB2856038}"/>
              </a:ext>
            </a:extLst>
          </p:cNvPr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>
            <a:extLst>
              <a:ext uri="{FF2B5EF4-FFF2-40B4-BE49-F238E27FC236}">
                <a16:creationId xmlns:a16="http://schemas.microsoft.com/office/drawing/2014/main" id="{E84470B1-7E26-445E-8261-EF124C84FCBC}"/>
              </a:ext>
            </a:extLst>
          </p:cNvPr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>
            <a:extLst>
              <a:ext uri="{FF2B5EF4-FFF2-40B4-BE49-F238E27FC236}">
                <a16:creationId xmlns:a16="http://schemas.microsoft.com/office/drawing/2014/main" id="{DC54CF8F-955A-4A75-ADB5-E00F1353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367A01C-6193-475C-8106-FED3AEAAA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3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EFBF47-4E4E-4907-8B9A-381E7A293BE9}"/>
              </a:ext>
            </a:extLst>
          </p:cNvPr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939" indent="-271939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48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29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11" name="日期占位符 2">
            <a:extLst>
              <a:ext uri="{FF2B5EF4-FFF2-40B4-BE49-F238E27FC236}">
                <a16:creationId xmlns:a16="http://schemas.microsoft.com/office/drawing/2014/main" id="{8C9D253A-10DE-481D-988E-6BEC0CDA20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2025-03-23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B2901E17-58DF-49C4-9DE2-A12586FCDA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7DC25B2-A5E5-4F2C-BA98-D1B72330E6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7282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31A94-F931-4AAA-8DB5-6ED9F850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88E0AB-1C0D-42C7-851F-DD65AD7B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  <a:pPr>
                <a:defRPr/>
              </a:pPr>
              <a:t>2025-03-23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48D610-C3FB-43EF-84BB-9022A47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71D823-BC15-486B-873C-13E261F2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1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5853F-F8D3-4201-B7D6-19EE6B4D4F23}"/>
              </a:ext>
            </a:extLst>
          </p:cNvPr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4" r:id="rId4"/>
    <p:sldLayoutId id="2147483741" r:id="rId5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4CABCC62-743F-4022-8159-B19A201B0B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8EE9B879-BEBD-4844-945E-D696D6281B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C95541F1-4DC5-4655-B057-934C72C68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  <a:pPr>
                <a:defRPr/>
              </a:pPr>
              <a:t>2025-03-23</a:t>
            </a:fld>
            <a:endParaRPr lang="zh-CN" altLang="en-US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D41541A6-4A6E-4EAB-92E4-324E52AD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0D96588-48D9-48F6-8566-84A7CB18E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4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40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2903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7pPr>
      <a:lvl8pPr marL="1088231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8pPr>
      <a:lvl9pPr marL="1451134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0030101010101" pitchFamily="49" charset="-122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360" indent="-22621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06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206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347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488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6pPr>
      <a:lvl7pPr marL="2358390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7pPr>
      <a:lvl8pPr marL="2721293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8pPr>
      <a:lvl9pPr marL="3084195" indent="-18145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62903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8823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5113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814036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76939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39841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902744" algn="l" defTabSz="72532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hristy.au@polyu.edu.h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77F71E-B605-4820-B913-56173A09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1995686"/>
            <a:ext cx="9156340" cy="129901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3200" b="1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5 Advanced </a:t>
            </a:r>
            <a:r>
              <a:rPr lang="en-US" altLang="zh-CN" sz="3200" b="1" dirty="0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SQL</a:t>
            </a:r>
          </a:p>
          <a:p>
            <a:pPr algn="ctr">
              <a:spcBef>
                <a:spcPts val="600"/>
              </a:spcBef>
              <a:defRPr/>
            </a:pPr>
            <a:r>
              <a:rPr lang="en-US" altLang="zh-CN">
                <a:solidFill>
                  <a:prstClr val="black"/>
                </a:solidFill>
                <a:latin typeface="Comic Sans MS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(Chapter 5)</a:t>
            </a:r>
            <a:endParaRPr lang="en-US" altLang="zh-CN" dirty="0">
              <a:solidFill>
                <a:prstClr val="black"/>
              </a:solidFill>
              <a:latin typeface="Comic Sans MS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B0D7027-3D69-4E35-939E-995F28B5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40" y="3340507"/>
            <a:ext cx="915634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 dirty="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 dirty="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 dirty="0"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4"/>
              </a:rPr>
              <a:t>jhguan@tongji.edu.cn</a:t>
            </a:r>
            <a:endParaRPr lang="en-GB" altLang="zh-CN" sz="2000" dirty="0">
              <a:latin typeface="Comic Sans MS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School of Computer Science and Technology</a:t>
            </a: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 dirty="0">
                <a:solidFill>
                  <a:srgbClr val="000000"/>
                </a:solidFill>
                <a:latin typeface="Comic Sans MS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</a:p>
        </p:txBody>
      </p:sp>
    </p:spTree>
    <p:extLst>
      <p:ext uri="{BB962C8B-B14F-4D97-AF65-F5344CB8AC3E}">
        <p14:creationId xmlns:p14="http://schemas.microsoft.com/office/powerpoint/2010/main" val="20929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5015F-7190-4F85-8984-CB6AAE2B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 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9835EC-43E9-4670-873F-3D0C1318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Each database system supporting ODBC provides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a "driver" library </a:t>
            </a:r>
            <a:r>
              <a:rPr lang="en-US" altLang="zh-CN" sz="2000" dirty="0">
                <a:latin typeface="Comic Sans MS" pitchFamily="66" charset="0"/>
              </a:rPr>
              <a:t>that must be linked with the client program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When client program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makes an ODBC API call</a:t>
            </a:r>
            <a:r>
              <a:rPr lang="en-US" altLang="zh-CN" sz="2000" dirty="0">
                <a:latin typeface="Comic Sans MS" pitchFamily="66" charset="0"/>
              </a:rPr>
              <a:t>, the code in the library communicates with the server to carry out the requested action, and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fetch results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ODBC program first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allocates an SQL environment</a:t>
            </a:r>
            <a:r>
              <a:rPr lang="en-US" altLang="zh-CN" sz="2000" dirty="0">
                <a:latin typeface="Comic Sans MS" pitchFamily="66" charset="0"/>
              </a:rPr>
              <a:t>, then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a database connection handle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963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D249-DEE5-4C90-A913-A3C2F292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 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A2E1E-7244-492E-8386-9F09A27D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Opens database connection using </a:t>
            </a:r>
            <a:r>
              <a:rPr lang="en-US" altLang="zh-CN" sz="2000" b="1" dirty="0" err="1">
                <a:solidFill>
                  <a:srgbClr val="FF0000"/>
                </a:solidFill>
                <a:latin typeface="Comic Sans MS" pitchFamily="66" charset="0"/>
              </a:rPr>
              <a:t>SQLConnect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().</a:t>
            </a:r>
            <a:r>
              <a:rPr lang="en-US" altLang="zh-CN" sz="2000" dirty="0">
                <a:latin typeface="Comic Sans MS" pitchFamily="66" charset="0"/>
              </a:rPr>
              <a:t> Parameters for </a:t>
            </a:r>
            <a:r>
              <a:rPr lang="en-US" altLang="zh-CN" sz="2000" dirty="0" err="1">
                <a:latin typeface="Comic Sans MS" pitchFamily="66" charset="0"/>
              </a:rPr>
              <a:t>SQLConnect</a:t>
            </a:r>
            <a:r>
              <a:rPr lang="en-US" altLang="zh-CN" sz="2000" dirty="0">
                <a:latin typeface="Comic Sans MS" pitchFamily="66" charset="0"/>
              </a:rPr>
              <a:t>:</a:t>
            </a:r>
          </a:p>
          <a:p>
            <a:pPr lvl="1"/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connection handle</a:t>
            </a:r>
          </a:p>
          <a:p>
            <a:pPr lvl="1"/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the server to which to connect</a:t>
            </a:r>
          </a:p>
          <a:p>
            <a:pPr lvl="1"/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the user identifier</a:t>
            </a:r>
          </a:p>
          <a:p>
            <a:pPr lvl="1"/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password </a:t>
            </a:r>
          </a:p>
          <a:p>
            <a:r>
              <a:rPr lang="en-US" altLang="zh-CN" sz="2000" dirty="0">
                <a:latin typeface="Comic Sans MS" pitchFamily="66" charset="0"/>
              </a:rPr>
              <a:t>Must also specify types of arguments:</a:t>
            </a:r>
          </a:p>
          <a:p>
            <a:pPr lvl="1"/>
            <a:r>
              <a:rPr lang="en-US" altLang="zh-CN" dirty="0">
                <a:latin typeface="Comic Sans MS" pitchFamily="66" charset="0"/>
              </a:rPr>
              <a:t>Constant (</a:t>
            </a:r>
            <a:r>
              <a:rPr lang="zh-CN" altLang="en-US" dirty="0">
                <a:latin typeface="Comic Sans MS" pitchFamily="66" charset="0"/>
              </a:rPr>
              <a:t>常数</a:t>
            </a:r>
            <a:r>
              <a:rPr lang="en-US" altLang="zh-CN" dirty="0">
                <a:latin typeface="Comic Sans MS" pitchFamily="66" charset="0"/>
              </a:rPr>
              <a:t>)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SQL_NTS </a:t>
            </a:r>
            <a:r>
              <a:rPr lang="en-US" altLang="zh-CN" dirty="0">
                <a:latin typeface="Comic Sans MS" pitchFamily="66" charset="0"/>
              </a:rPr>
              <a:t>denotes that previous argument is a </a:t>
            </a:r>
            <a:r>
              <a:rPr lang="en-US" altLang="zh-CN" dirty="0">
                <a:solidFill>
                  <a:srgbClr val="3333FF"/>
                </a:solidFill>
                <a:latin typeface="Comic Sans MS" pitchFamily="66" charset="0"/>
              </a:rPr>
              <a:t>null-terminated string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8885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1C767-4F91-47FF-9752-96051F57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 Code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3DF63E-3491-406A-B139-8914CDED2FA1}"/>
              </a:ext>
            </a:extLst>
          </p:cNvPr>
          <p:cNvSpPr txBox="1"/>
          <p:nvPr/>
        </p:nvSpPr>
        <p:spPr>
          <a:xfrm>
            <a:off x="35496" y="771550"/>
            <a:ext cx="9108504" cy="358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int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ODBCexample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(){</a:t>
            </a:r>
          </a:p>
          <a:p>
            <a:pPr lvl="1"/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RETCODE error;</a:t>
            </a:r>
          </a:p>
          <a:p>
            <a:pPr lvl="1"/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HENV    env;     /* environment */ </a:t>
            </a:r>
          </a:p>
          <a:p>
            <a:pPr lvl="1"/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 HDBC    conn;  /* database connection */ </a:t>
            </a:r>
          </a:p>
          <a:p>
            <a:pPr lvl="1"/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SQLAllocEnv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(&amp;env);</a:t>
            </a: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SQLAllocConnect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(env, &amp;conn);</a:t>
            </a: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SQLConnect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(conn, “db.yale.edu", SQL_NTS, "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avi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", SQL_NTS, "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avipasswd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", SQL_NTS); </a:t>
            </a:r>
          </a:p>
          <a:p>
            <a:pPr lvl="1"/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{ …. Do actual work … }</a:t>
            </a:r>
          </a:p>
          <a:p>
            <a:pPr lvl="1"/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SQLDisconnect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(conn); </a:t>
            </a: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SQLFreeConnect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(conn); </a:t>
            </a: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SQLFreeEnv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(env); </a:t>
            </a:r>
          </a:p>
          <a:p>
            <a:pPr lvl="1"/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83854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09E65-933C-49BD-9122-AFEE9E5A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 Code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493BC-5282-4C77-BD9E-464C0F7A7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669215"/>
            <a:ext cx="8568952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Main body of program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DFA577-CC49-4F7D-A487-2EBD6D9C818B}"/>
              </a:ext>
            </a:extLst>
          </p:cNvPr>
          <p:cNvSpPr txBox="1"/>
          <p:nvPr/>
        </p:nvSpPr>
        <p:spPr>
          <a:xfrm>
            <a:off x="1043608" y="1059582"/>
            <a:ext cx="58326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char 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[80];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float  balance;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int  lenOut1, lenOut2;</a:t>
            </a:r>
          </a:p>
          <a:p>
            <a:r>
              <a:rPr lang="en-US" altLang="zh-CN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HSTMT   </a:t>
            </a: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;  </a:t>
            </a:r>
          </a:p>
          <a:p>
            <a:r>
              <a:rPr lang="en-US" altLang="zh-CN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SQLAllocStmt</a:t>
            </a:r>
            <a:r>
              <a:rPr lang="en-US" altLang="zh-CN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(conn, &amp;</a:t>
            </a:r>
            <a:r>
              <a:rPr lang="en-US" altLang="zh-CN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char * 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sqlquery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 = "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, sum (balance) </a:t>
            </a:r>
            <a:b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           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account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group by </a:t>
            </a:r>
            <a:r>
              <a:rPr lang="en-US" altLang="zh-CN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";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error = </a:t>
            </a: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SQLExecDirect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sqlquery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, SQL_NTS);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if (error == SQL_SUCCESS) {</a:t>
            </a:r>
            <a:b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SQLBindCol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, 1, SQL_C_CHAR, 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, 80, &amp;lenOut1);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   </a:t>
            </a: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SQLBindCol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, 2, SQL_C_FLOAT, &amp;balance, 0, &amp;lenOut2);</a:t>
            </a:r>
          </a:p>
          <a:p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   while (</a:t>
            </a:r>
            <a:r>
              <a:rPr lang="en-US" altLang="zh-CN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SQLFetch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) &gt;= SQL_SUCCESS) {</a:t>
            </a:r>
            <a:b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 (" %s  %g\n", </a:t>
            </a:r>
            <a:r>
              <a:rPr lang="en-US" altLang="zh-CN" dirty="0" err="1">
                <a:latin typeface="Comic Sans MS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, balance);</a:t>
            </a:r>
            <a:b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      }</a:t>
            </a:r>
            <a:b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Comic Sans MS" pitchFamily="66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altLang="zh-CN" dirty="0" err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SQLFreeStmt</a:t>
            </a:r>
            <a:r>
              <a:rPr lang="en-US" altLang="zh-CN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, SQL_DROP); </a:t>
            </a:r>
            <a:endParaRPr lang="zh-CN" altLang="en-US" dirty="0">
              <a:solidFill>
                <a:srgbClr val="1B06BA"/>
              </a:solidFill>
              <a:latin typeface="Comic Sans MS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2696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9261A-14BF-4402-B8D1-DA32DD00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 Code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11327-86CC-4F7D-8DE9-225A11ED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Program sends SQL commands to the database by using </a:t>
            </a:r>
            <a:r>
              <a:rPr lang="en-US" altLang="zh-CN" sz="2000" dirty="0" err="1">
                <a:solidFill>
                  <a:srgbClr val="3333FF"/>
                </a:solidFill>
                <a:latin typeface="Comic Sans MS" pitchFamily="66" charset="0"/>
              </a:rPr>
              <a:t>SQLExecDirect</a:t>
            </a:r>
            <a:endParaRPr lang="en-US" altLang="zh-CN" sz="2000" dirty="0">
              <a:solidFill>
                <a:srgbClr val="3333FF"/>
              </a:solidFill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Result tuples are fetched using </a:t>
            </a:r>
            <a:r>
              <a:rPr lang="en-US" altLang="zh-CN" sz="2000" dirty="0" err="1">
                <a:solidFill>
                  <a:srgbClr val="3333FF"/>
                </a:solidFill>
                <a:latin typeface="Comic Sans MS" pitchFamily="66" charset="0"/>
              </a:rPr>
              <a:t>SQLFetch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3333FF"/>
                </a:solidFill>
                <a:latin typeface="Comic Sans MS" pitchFamily="66" charset="0"/>
              </a:rPr>
              <a:t>SQLBindCol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() </a:t>
            </a:r>
            <a:r>
              <a:rPr lang="en-US" altLang="zh-CN" sz="2000" dirty="0">
                <a:latin typeface="Comic Sans MS" pitchFamily="66" charset="0"/>
              </a:rPr>
              <a:t>binds C language variables to attributes of the query result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When a tuple is fetched, its attribute values are automatically stored in corresponding C variables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7627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0621A-0DEF-4C02-B595-39E64252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 Code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8C9958-4887-41EF-88B6-D2150F56C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Arguments to </a:t>
            </a:r>
            <a:r>
              <a:rPr lang="en-US" altLang="zh-CN" sz="2000" dirty="0" err="1">
                <a:solidFill>
                  <a:srgbClr val="3333FF"/>
                </a:solidFill>
                <a:latin typeface="Comic Sans MS" pitchFamily="66" charset="0"/>
              </a:rPr>
              <a:t>SQLBindCol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()</a:t>
            </a:r>
          </a:p>
          <a:p>
            <a:pPr lvl="1"/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ODBC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</a:rPr>
              <a:t>stmt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</a:t>
            </a:r>
            <a:r>
              <a:rPr lang="en-US" altLang="zh-CN" sz="1800" dirty="0">
                <a:latin typeface="Comic Sans MS" pitchFamily="66" charset="0"/>
              </a:rPr>
              <a:t>variable, attribute position in query result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type conversion from SQL to C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address of the variable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For variable-length types like character arrays 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The maximum length of the variable 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Location to store actual length when a tuple is fetched</a:t>
            </a: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Note: 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</a:rPr>
              <a:t>A negative value returned for the length field indicates null value</a:t>
            </a:r>
          </a:p>
          <a:p>
            <a:r>
              <a:rPr lang="en-US" altLang="zh-CN" sz="2000" dirty="0">
                <a:latin typeface="Comic Sans MS" pitchFamily="66" charset="0"/>
              </a:rPr>
              <a:t>Good programming requires checking results of every function call for errors; we have omitted most checks for brevity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6291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3D627-BEAC-464A-A476-4487005F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More ODBC Features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EB76B-9324-4DCA-84DF-5DF3F65A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856984" cy="42484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Comic Sans MS" pitchFamily="66" charset="0"/>
              </a:rPr>
              <a:t>Prepared Statement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SQL statement prepared: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compiled at the database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Can have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placeholders(</a:t>
            </a:r>
            <a:r>
              <a:rPr lang="zh-CN" altLang="en-US" sz="1800" b="1" dirty="0">
                <a:solidFill>
                  <a:srgbClr val="3333FF"/>
                </a:solidFill>
              </a:rPr>
              <a:t>占位符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)</a:t>
            </a:r>
            <a:r>
              <a:rPr lang="en-US" altLang="zh-CN" sz="1800" dirty="0">
                <a:latin typeface="Comic Sans MS" pitchFamily="66" charset="0"/>
              </a:rPr>
              <a:t>:  E.g.  insert into account values(?,?,?)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Repeatedly executed with actual values for the placeholders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Comic Sans MS" pitchFamily="66" charset="0"/>
              </a:rPr>
              <a:t>By default,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each SQL statement </a:t>
            </a:r>
            <a:r>
              <a:rPr lang="en-US" altLang="zh-CN" sz="2000" dirty="0">
                <a:latin typeface="Comic Sans MS" pitchFamily="66" charset="0"/>
              </a:rPr>
              <a:t>is treated as a separate transaction that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is committed automatically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Can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turn off automatic commit </a:t>
            </a:r>
            <a:r>
              <a:rPr lang="en-US" altLang="zh-CN" sz="1800" dirty="0">
                <a:latin typeface="Comic Sans MS" pitchFamily="66" charset="0"/>
              </a:rPr>
              <a:t>on a connection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</a:rPr>
              <a:t>SQLSetConnectOption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</a:rPr>
              <a:t>(conn, SQL_AUTOCOMMIT, 0)} 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latin typeface="Comic Sans MS" pitchFamily="66" charset="0"/>
              </a:rPr>
              <a:t>transactions must then be committed or rolled back explicitly by 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</a:rPr>
              <a:t>SQLTransact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</a:rPr>
              <a:t>(conn, SQL_COMMIT) or</a:t>
            </a:r>
          </a:p>
          <a:p>
            <a:pPr lvl="2">
              <a:lnSpc>
                <a:spcPct val="120000"/>
              </a:lnSpc>
            </a:pP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</a:rPr>
              <a:t>SQLTransact</a:t>
            </a:r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</a:rPr>
              <a:t>(conn, SQL_ROLLBACK)</a:t>
            </a:r>
          </a:p>
        </p:txBody>
      </p:sp>
    </p:spTree>
    <p:extLst>
      <p:ext uri="{BB962C8B-B14F-4D97-AF65-F5344CB8AC3E}">
        <p14:creationId xmlns:p14="http://schemas.microsoft.com/office/powerpoint/2010/main" val="409065767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E2BD-0BB5-4B6A-B8CA-AE232154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Embedded SQL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615B4-83A9-4B3E-80FD-C82B34E0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SQL standard defines embeddings of SQL in a variety of programming languages such as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C</a:t>
            </a:r>
            <a:r>
              <a:rPr lang="en-US" altLang="zh-CN" sz="2000" dirty="0">
                <a:latin typeface="Comic Sans MS" pitchFamily="66" charset="0"/>
              </a:rPr>
              <a:t>, and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Java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A language to which SQL queries are embedded is referred to as a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host language (</a:t>
            </a:r>
            <a:r>
              <a:rPr lang="zh-CN" altLang="en-US" sz="2000" dirty="0">
                <a:solidFill>
                  <a:srgbClr val="FF0000"/>
                </a:solidFill>
                <a:latin typeface="Comic Sans MS" pitchFamily="66" charset="0"/>
              </a:rPr>
              <a:t>宿主语言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), </a:t>
            </a:r>
            <a:r>
              <a:rPr lang="en-US" altLang="zh-CN" sz="2000" dirty="0">
                <a:latin typeface="Comic Sans MS" pitchFamily="66" charset="0"/>
              </a:rPr>
              <a:t>and the SQL structures permitted in the host language comprise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embedded SQL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EXEC SQL statement is used to identify embedded SQL request to the preprocessor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EXEC SQL &lt;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embedded SQL statement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&gt; END_EXEC</a:t>
            </a:r>
          </a:p>
          <a:p>
            <a:pPr marL="0" indent="0">
              <a:spcBef>
                <a:spcPts val="600"/>
              </a:spcBef>
              <a:buNone/>
            </a:pPr>
            <a:endParaRPr lang="en-US" altLang="zh-CN" sz="1800" b="1" dirty="0">
              <a:solidFill>
                <a:srgbClr val="1B06BA"/>
              </a:solidFill>
              <a:latin typeface="Comic Sans MS" pitchFamily="66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Note: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altLang="zh-CN" sz="1800" dirty="0">
                <a:latin typeface="Comic Sans MS" pitchFamily="66" charset="0"/>
              </a:rPr>
              <a:t>this varies by language (for example, the Java embedding uses # SQL { …. }; ) </a:t>
            </a:r>
          </a:p>
          <a:p>
            <a:pPr>
              <a:spcBef>
                <a:spcPts val="600"/>
              </a:spcBef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2389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20553-3CBC-7B03-6EF6-F038CD79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200" dirty="0">
                <a:latin typeface="Comic Sans MS" panose="030F0702030302020204" pitchFamily="66" charset="0"/>
              </a:rPr>
              <a:t>Embedded SQL vs. JDBC or ODBC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91255-CBDC-13C4-6875-D769D57F0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99542"/>
            <a:ext cx="8928992" cy="3895081"/>
          </a:xfrm>
        </p:spPr>
        <p:txBody>
          <a:bodyPr/>
          <a:lstStyle/>
          <a:p>
            <a:r>
              <a:rPr lang="en-US" altLang="zh-CN" sz="1800" dirty="0">
                <a:latin typeface="Comic Sans MS" panose="030F0702030302020204" pitchFamily="66" charset="0"/>
              </a:rPr>
              <a:t>An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embedded SQL </a:t>
            </a:r>
            <a:r>
              <a:rPr lang="en-US" altLang="zh-CN" sz="1800" dirty="0">
                <a:latin typeface="Comic Sans MS" panose="030F0702030302020204" pitchFamily="66" charset="0"/>
              </a:rPr>
              <a:t>program must be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processed by a special preprocessor prior to compilation</a:t>
            </a:r>
            <a:r>
              <a:rPr lang="en-US" altLang="zh-CN" sz="1800" dirty="0">
                <a:latin typeface="Comic Sans MS" panose="030F0702030302020204" pitchFamily="66" charset="0"/>
              </a:rPr>
              <a:t>. The preprocessor </a:t>
            </a:r>
            <a:r>
              <a:rPr lang="en-US" altLang="zh-CN" sz="1800" dirty="0">
                <a:solidFill>
                  <a:srgbClr val="3333FF"/>
                </a:solidFill>
                <a:latin typeface="Comic Sans MS" panose="030F0702030302020204" pitchFamily="66" charset="0"/>
              </a:rPr>
              <a:t>replaces embedded SQL requests with host-language declarations and procedure calls </a:t>
            </a:r>
            <a:r>
              <a:rPr lang="en-US" altLang="zh-CN" sz="1800" dirty="0">
                <a:latin typeface="Comic Sans MS" panose="030F0702030302020204" pitchFamily="66" charset="0"/>
              </a:rPr>
              <a:t>that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allow runtime execution of the database accesses</a:t>
            </a:r>
            <a:r>
              <a:rPr lang="en-US" altLang="zh-CN" sz="1800" dirty="0">
                <a:latin typeface="Comic Sans MS" panose="030F0702030302020204" pitchFamily="66" charset="0"/>
              </a:rPr>
              <a:t>. </a:t>
            </a:r>
          </a:p>
          <a:p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dirty="0">
                <a:latin typeface="Comic Sans MS" panose="030F0702030302020204" pitchFamily="66" charset="0"/>
              </a:rPr>
              <a:t>Then,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the resulting program is compiled by the host-language compiler</a:t>
            </a:r>
            <a:r>
              <a:rPr lang="en-US" altLang="zh-CN" sz="1800" dirty="0">
                <a:latin typeface="Comic Sans MS" panose="030F0702030302020204" pitchFamily="66" charset="0"/>
              </a:rPr>
              <a:t>. </a:t>
            </a:r>
          </a:p>
          <a:p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dirty="0">
                <a:latin typeface="Comic Sans MS" panose="030F0702030302020204" pitchFamily="66" charset="0"/>
              </a:rPr>
              <a:t>This is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the main distinction between embedded SQL and JDBC or ODBC</a:t>
            </a:r>
            <a:r>
              <a:rPr lang="en-US" altLang="zh-CN" sz="1800" dirty="0">
                <a:latin typeface="Comic Sans MS" panose="030F0702030302020204" pitchFamily="66" charset="0"/>
              </a:rPr>
              <a:t>. </a:t>
            </a: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In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JDBC</a:t>
            </a:r>
            <a:r>
              <a:rPr lang="en-US" altLang="zh-CN" sz="1800" dirty="0">
                <a:latin typeface="Comic Sans MS" panose="030F0702030302020204" pitchFamily="66" charset="0"/>
              </a:rPr>
              <a:t>, SQL statements are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interpreted at runtime </a:t>
            </a:r>
            <a:r>
              <a:rPr lang="en-US" altLang="zh-CN" sz="1800" dirty="0">
                <a:latin typeface="Comic Sans MS" panose="030F0702030302020204" pitchFamily="66" charset="0"/>
              </a:rPr>
              <a:t>(even if they are prepared first using the prepared statement feature). </a:t>
            </a: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When 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embedded SQL </a:t>
            </a:r>
            <a:r>
              <a:rPr lang="en-US" altLang="zh-CN" sz="1800" dirty="0">
                <a:latin typeface="Comic Sans MS" panose="030F0702030302020204" pitchFamily="66" charset="0"/>
              </a:rPr>
              <a:t>is used, some SQL-related errors (including data-type errors) may be caught at compile time.</a:t>
            </a:r>
            <a:endParaRPr lang="zh-CN" altLang="en-US" sz="1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228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C84DC-E81D-4BCE-9909-3B435477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Example Query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DF2DD-4B5A-4E0F-9431-489E75940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Find the names and cities of customers with more than the variable amount dollars in some account</a:t>
            </a:r>
          </a:p>
          <a:p>
            <a:r>
              <a:rPr lang="en-US" altLang="zh-CN" sz="2000" dirty="0">
                <a:latin typeface="Comic Sans MS" pitchFamily="66" charset="0"/>
              </a:rPr>
              <a:t>Specify the query in SQL and declare a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cursor</a:t>
            </a:r>
            <a:r>
              <a:rPr lang="en-US" altLang="zh-CN" sz="2000" dirty="0">
                <a:latin typeface="Comic Sans MS" pitchFamily="66" charset="0"/>
              </a:rPr>
              <a:t>  for it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C438FD-52C5-46C0-85BB-51DCC3C8834E}"/>
              </a:ext>
            </a:extLst>
          </p:cNvPr>
          <p:cNvSpPr txBox="1"/>
          <p:nvPr/>
        </p:nvSpPr>
        <p:spPr>
          <a:xfrm>
            <a:off x="899592" y="1934823"/>
            <a:ext cx="7488832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EXEC SQL</a:t>
            </a:r>
          </a:p>
          <a:p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declare c cursor for </a:t>
            </a:r>
            <a:b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depositor.customer_name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customer_city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depositor, customer, account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depositor.customer_name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customer.customer_name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       and depositor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account.account_number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       and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account.balance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&gt; :amount</a:t>
            </a: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END_EXEC</a:t>
            </a:r>
          </a:p>
        </p:txBody>
      </p:sp>
    </p:spTree>
    <p:extLst>
      <p:ext uri="{BB962C8B-B14F-4D97-AF65-F5344CB8AC3E}">
        <p14:creationId xmlns:p14="http://schemas.microsoft.com/office/powerpoint/2010/main" val="31309151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AB89E-2D26-4C74-A0BE-6E93B97B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 of the Course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E0A217-5479-4367-BD9D-B9F1AA54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1128"/>
            <a:ext cx="4572000" cy="393885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0: Overview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itchFamily="66" charset="0"/>
              </a:rPr>
              <a:t>Ch1: Introduction </a:t>
            </a: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cs typeface="Times New Roman" pitchFamily="18" charset="0"/>
                <a:sym typeface="Wingdings" pitchFamily="2" charset="2"/>
              </a:rPr>
              <a:t></a:t>
            </a:r>
            <a:r>
              <a:rPr lang="zh-CN" altLang="en-US" sz="1600" b="1">
                <a:solidFill>
                  <a:srgbClr val="FF0000"/>
                </a:solidFill>
                <a:latin typeface="Comic Sans MS" pitchFamily="66" charset="0"/>
                <a:ea typeface="宋体" pitchFamily="2" charset="-122"/>
                <a:sym typeface="Wingdings" pitchFamily="2" charset="2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Comic Sans MS" pitchFamily="66" charset="0"/>
              </a:rPr>
              <a:t>Part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1  Relational Databases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Ch2: Relational model (data model, relational algebra)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Ch3&amp;4: SQL(Structured Query Language)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Ch5: Advanced SQL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2  Database Design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Ch6: Database design based on E-R model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itchFamily="66" charset="0"/>
              </a:rPr>
              <a:t>Ch7: Relational database design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3  Application Design &amp; Development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Ch8: Complex data types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Ch9: Application development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4  Big data analytics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Ch10: Big data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Ch11: Data analytics </a:t>
            </a: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itchFamily="66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38F0E64-ECE5-4568-B0CE-78B87C216AB5}"/>
              </a:ext>
            </a:extLst>
          </p:cNvPr>
          <p:cNvSpPr txBox="1">
            <a:spLocks/>
          </p:cNvSpPr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5  Data Storage &amp; Indexing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Ch12: Physical storage system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Ch13: Data storage structure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Ch14: Indexing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6  Query Processing &amp; Optimization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Ch15: Query processing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Ch16: Query optimization </a:t>
            </a:r>
            <a:endParaRPr lang="en-US" altLang="zh-CN" sz="1600" b="1" kern="0" dirty="0">
              <a:latin typeface="Comic Sans MS" pitchFamily="66" charset="0"/>
            </a:endParaRP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7 Transaction Management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Ch17: Transactions 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Ch18: Concurrency control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itchFamily="66" charset="0"/>
              </a:rPr>
              <a:t>Ch19: Recovery system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Part 8 Parallel &amp; Distributed Database 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Ch20: Database system architecture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Ch21-23: Parallel &amp; distributed storage, query processing &amp; transaction processing  </a:t>
            </a:r>
          </a:p>
          <a:p>
            <a:pPr marL="252000" indent="-25200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itchFamily="66" charset="0"/>
              </a:rPr>
              <a:t>Part 9</a:t>
            </a: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itchFamily="66" charset="0"/>
              </a:rPr>
              <a:t>DB Platform:</a:t>
            </a:r>
            <a:r>
              <a:rPr lang="en-US" altLang="zh-CN" sz="1400" kern="0">
                <a:latin typeface="Comic Sans MS" pitchFamily="66" charset="0"/>
              </a:rPr>
              <a:t>OceanBase</a:t>
            </a:r>
            <a:r>
              <a:rPr lang="en-US" altLang="zh-CN" sz="1400" kern="0" dirty="0">
                <a:latin typeface="Comic Sans MS" pitchFamily="66" charset="0"/>
              </a:rPr>
              <a:t>, MongoDB, Neo4J</a:t>
            </a:r>
          </a:p>
        </p:txBody>
      </p:sp>
    </p:spTree>
    <p:extLst>
      <p:ext uri="{BB962C8B-B14F-4D97-AF65-F5344CB8AC3E}">
        <p14:creationId xmlns:p14="http://schemas.microsoft.com/office/powerpoint/2010/main" val="8338550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97B3E-9E8E-4076-B5F0-121772D0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Embedded SQL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B4AB8C-37A3-43F7-BF3F-B178C9D0A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4"/>
            <a:ext cx="8568952" cy="420679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The open statement causes the query to be evaluated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mic Sans MS" pitchFamily="66" charset="0"/>
              </a:rPr>
              <a:t>	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EXEC SQL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open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 c END_EXEC</a:t>
            </a:r>
          </a:p>
          <a:p>
            <a:pPr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The fetch statement causes the values of one tuple in the query result to be placed on host language variables.</a:t>
            </a:r>
            <a:endParaRPr lang="en-US" altLang="zh-CN" sz="1800" dirty="0">
              <a:solidFill>
                <a:srgbClr val="1B06BA"/>
              </a:solidFill>
              <a:latin typeface="Comic Sans MS" pitchFamily="66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1B06BA"/>
                </a:solidFill>
                <a:latin typeface="Comic Sans MS" pitchFamily="66" charset="0"/>
              </a:rPr>
              <a:t>	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EXEC SQL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fetch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 c into :</a:t>
            </a:r>
            <a:r>
              <a:rPr lang="en-US" altLang="zh-CN" sz="1800" b="1" dirty="0" err="1">
                <a:solidFill>
                  <a:srgbClr val="3333FF"/>
                </a:solidFill>
                <a:latin typeface="Comic Sans MS" pitchFamily="66" charset="0"/>
              </a:rPr>
              <a:t>cn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, :cc END_EXEC</a:t>
            </a:r>
            <a:br>
              <a:rPr lang="en-US" altLang="zh-CN" sz="1800" dirty="0">
                <a:latin typeface="Comic Sans MS" pitchFamily="66" charset="0"/>
              </a:rPr>
            </a:br>
            <a:r>
              <a:rPr lang="en-US" altLang="zh-CN" sz="1800" dirty="0">
                <a:latin typeface="Comic Sans MS" pitchFamily="66" charset="0"/>
              </a:rPr>
              <a:t>     Repeated calls to fetch get successive tuples in the query result</a:t>
            </a:r>
          </a:p>
          <a:p>
            <a:pPr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The close statement causes the database system to delete the temporary relation that holds the result of the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dirty="0">
                <a:latin typeface="Comic Sans MS" pitchFamily="66" charset="0"/>
              </a:rPr>
              <a:t>	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EXEC SQL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close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 c END_EXEC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Note:</a:t>
            </a:r>
            <a:r>
              <a:rPr lang="en-US" altLang="zh-CN" sz="1800" dirty="0">
                <a:latin typeface="Comic Sans MS" pitchFamily="66" charset="0"/>
              </a:rPr>
              <a:t> above details vary with language. For example, the Java embedding defines Java iterators to step through result tuples.</a:t>
            </a:r>
          </a:p>
          <a:p>
            <a:pPr>
              <a:spcBef>
                <a:spcPts val="600"/>
              </a:spcBef>
            </a:pPr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61155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0F16C-D597-49E4-B386-8829F1D6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Updates Through Cursors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B84524-F177-4D8C-996E-3A15F830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Can update tuples fetched by cursor by declaring that the cursor is for update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declare c cursor for</a:t>
            </a:r>
            <a:b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   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*</a:t>
            </a:r>
            <a:b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account</a:t>
            </a:r>
            <a:b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‘</a:t>
            </a:r>
            <a:r>
              <a:rPr lang="en-US" altLang="zh-CN" sz="20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Perryridge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’</a:t>
            </a:r>
            <a:b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      	   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for update</a:t>
            </a:r>
          </a:p>
          <a:p>
            <a:r>
              <a:rPr lang="en-US" altLang="zh-CN" sz="2000" dirty="0">
                <a:latin typeface="Comic Sans MS" pitchFamily="66" charset="0"/>
              </a:rPr>
              <a:t>To update tuple at the current location of cursor c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update account</a:t>
            </a:r>
            <a:br>
              <a:rPr lang="en-US" altLang="zh-CN" sz="20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set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balance = balance + 100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   	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current of c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4575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3556B-E99D-4A99-A6D4-12350834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Dynamic SQL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69FB4-9732-47CD-831A-8A0A4E03D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568952" cy="3805070"/>
          </a:xfrm>
        </p:spPr>
        <p:txBody>
          <a:bodyPr/>
          <a:lstStyle/>
          <a:p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Allows programs to construct and submit SQL queries at run time</a:t>
            </a:r>
          </a:p>
          <a:p>
            <a:r>
              <a:rPr lang="en-US" altLang="zh-CN" sz="2000" dirty="0">
                <a:latin typeface="Comic Sans MS" pitchFamily="66" charset="0"/>
              </a:rPr>
              <a:t>Example of the use of dynamic SQL within a C program.</a:t>
            </a:r>
            <a:br>
              <a:rPr lang="en-US" altLang="zh-CN" sz="2000" dirty="0">
                <a:latin typeface="Comic Sans MS" pitchFamily="66" charset="0"/>
              </a:rPr>
            </a:b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char *  </a:t>
            </a:r>
            <a:r>
              <a:rPr lang="en-US" altLang="zh-CN" sz="20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sqlprog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“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update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account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set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balance = balance * 1.05</a:t>
            </a:r>
            <a:br>
              <a:rPr lang="en-US" altLang="zh-CN" sz="20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?</a:t>
            </a:r>
            <a:r>
              <a:rPr lang="en-US" altLang="zh-CN" sz="20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”</a:t>
            </a:r>
            <a:b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EXEC SQL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prepare </a:t>
            </a:r>
            <a:r>
              <a:rPr lang="en-US" altLang="zh-CN" sz="2000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dynprog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 :</a:t>
            </a:r>
            <a:r>
              <a:rPr lang="en-US" altLang="zh-CN" sz="20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sqlprog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;</a:t>
            </a:r>
            <a:b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char account [10] = “A-101”;</a:t>
            </a:r>
            <a:b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EXEC SQL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execute </a:t>
            </a:r>
            <a:r>
              <a:rPr lang="en-US" altLang="zh-CN" sz="2000" b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dynprog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using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:account</a:t>
            </a:r>
            <a:r>
              <a:rPr lang="en-US" altLang="zh-CN" sz="2000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r>
              <a:rPr lang="en-US" altLang="zh-CN" sz="2000" dirty="0">
                <a:latin typeface="Comic Sans MS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dynamic SQL </a:t>
            </a:r>
            <a:r>
              <a:rPr lang="en-US" altLang="zh-CN" sz="2000" dirty="0">
                <a:latin typeface="Comic Sans MS" pitchFamily="66" charset="0"/>
              </a:rPr>
              <a:t>program contains a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altLang="zh-CN" sz="2000" dirty="0">
                <a:latin typeface="Comic Sans MS" pitchFamily="66" charset="0"/>
              </a:rPr>
              <a:t>, which is a placeholder for a value that is provided when the SQL program is executed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2632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94FF-3A8F-4B96-AC38-E68C8E02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3E702-3928-416F-AAD2-9DEFE638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Accessing </a:t>
            </a:r>
            <a:r>
              <a:rPr lang="en-US" altLang="zh-CN" dirty="0">
                <a:latin typeface="Comic Sans MS" pitchFamily="66" charset="0"/>
              </a:rPr>
              <a:t>DB From a Programming Language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Functions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and Procedures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Triggers</a:t>
            </a:r>
            <a:endParaRPr lang="en-US" altLang="zh-CN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Recursion </a:t>
            </a:r>
            <a:r>
              <a:rPr lang="en-US" altLang="zh-CN" dirty="0">
                <a:latin typeface="Comic Sans MS" pitchFamily="66" charset="0"/>
              </a:rPr>
              <a:t>in SQL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Advanced </a:t>
            </a:r>
            <a:r>
              <a:rPr lang="en-US" altLang="zh-CN" dirty="0">
                <a:latin typeface="Comic Sans MS" pitchFamily="66" charset="0"/>
              </a:rPr>
              <a:t>SQL Features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6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28497-E683-4499-BB92-1C8067DD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Functions and Procedures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06121-7D4A-4888-8A37-9E4E59EB6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4"/>
            <a:ext cx="8928992" cy="4134783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SQL:1999 supports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functions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and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procedures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Functions/procedures can be written in SQL itself, or in an external programming language</a:t>
            </a:r>
          </a:p>
          <a:p>
            <a:pPr lvl="1"/>
            <a:r>
              <a:rPr lang="en-US" altLang="zh-CN" sz="1600" b="1" dirty="0">
                <a:solidFill>
                  <a:srgbClr val="3333FF"/>
                </a:solidFill>
                <a:latin typeface="Comic Sans MS" pitchFamily="66" charset="0"/>
              </a:rPr>
              <a:t>Procedures and functions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allow “business logic” </a:t>
            </a:r>
            <a:r>
              <a:rPr lang="en-US" altLang="zh-CN" sz="1600" dirty="0">
                <a:latin typeface="Comic Sans MS" pitchFamily="66" charset="0"/>
              </a:rPr>
              <a:t>to be stored in the database, and executed from SQL statements.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Functions are particularly useful with specialized data types such as images and geometric objects</a:t>
            </a:r>
          </a:p>
          <a:p>
            <a:pPr lvl="2"/>
            <a:r>
              <a:rPr lang="en-US" altLang="zh-CN" sz="1400" dirty="0">
                <a:latin typeface="Comic Sans MS" pitchFamily="66" charset="0"/>
              </a:rPr>
              <a:t>E.g.: functions to check if polygons overlap, or to compare images for similarity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Some database systems support table-valued functions, which can return a relation as a result</a:t>
            </a:r>
          </a:p>
          <a:p>
            <a:r>
              <a:rPr lang="en-US" altLang="zh-CN" sz="2000" dirty="0">
                <a:latin typeface="Comic Sans MS" pitchFamily="66" charset="0"/>
              </a:rPr>
              <a:t>SQL:1999 also supports a rich set of imperative constructs, including</a:t>
            </a: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</a:rPr>
              <a:t>Loops, if-then-else, assignment</a:t>
            </a:r>
          </a:p>
          <a:p>
            <a:r>
              <a:rPr lang="en-US" altLang="zh-CN" sz="2000" dirty="0">
                <a:latin typeface="Comic Sans MS" pitchFamily="66" charset="0"/>
              </a:rPr>
              <a:t>Many databases have proprietary procedural extensions to SQL that differ from SQL:1999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4962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5F56C-38F4-49FA-BDE3-8C2FC519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SQL Functions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68A1E-4900-4485-84B4-478657A8F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38888"/>
            <a:ext cx="9001000" cy="4093102"/>
          </a:xfrm>
        </p:spPr>
        <p:txBody>
          <a:bodyPr/>
          <a:lstStyle/>
          <a:p>
            <a:r>
              <a:rPr lang="en-US" altLang="zh-CN" sz="1800" dirty="0">
                <a:latin typeface="Comic Sans MS" pitchFamily="66" charset="0"/>
              </a:rPr>
              <a:t>Define a function that, given the name of a customer, returns the count of the number of accounts owned by the customer.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function </a:t>
            </a:r>
            <a:r>
              <a:rPr lang="en-US" altLang="zh-CN" sz="1800" b="1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</a:t>
            </a:r>
            <a:r>
              <a:rPr lang="en-US" altLang="zh-CN" sz="1800" b="1" i="1" dirty="0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B5880B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B5880B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varchar(20))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returns</a:t>
            </a:r>
            <a:r>
              <a:rPr lang="en-US" altLang="zh-CN" sz="1800" b="1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integer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begin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   declare </a:t>
            </a:r>
            <a:r>
              <a:rPr lang="en-US" altLang="zh-CN" sz="1800" i="1" dirty="0" err="1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800" i="1" dirty="0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integer;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count (* ) 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into </a:t>
            </a:r>
            <a:r>
              <a:rPr lang="en-US" altLang="zh-CN" sz="1800" i="1" dirty="0" err="1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b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depositor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depositor.customer_name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rgbClr val="B5880B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b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    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return </a:t>
            </a:r>
            <a:r>
              <a:rPr lang="en-US" altLang="zh-CN" sz="1800" i="1" dirty="0" err="1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;</a:t>
            </a:r>
            <a:b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CN" sz="1800" dirty="0">
                <a:latin typeface="Comic Sans MS" pitchFamily="66" charset="0"/>
              </a:rPr>
              <a:t>Find the name and address of each customer that has more than one account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>
                <a:latin typeface="Comic Sans MS" pitchFamily="66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customer_street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customer_city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customer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</a:t>
            </a:r>
            <a:r>
              <a:rPr lang="en-US" altLang="zh-CN" sz="1800" b="1" i="1" dirty="0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) &gt; 1</a:t>
            </a:r>
          </a:p>
          <a:p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2799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DADD6-024D-40BF-9E6D-134B4495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Table Functions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CC209-1F44-4AC2-9197-DBC814C2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640960" cy="4392488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SQL:2003 added functions that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return a relation as a result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Example: Return all accounts owned by a given customer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function </a:t>
            </a:r>
            <a:r>
              <a:rPr lang="en-US" altLang="zh-CN" sz="1800" b="1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accounts_of</a:t>
            </a:r>
            <a:r>
              <a:rPr lang="en-US" altLang="zh-CN" sz="1800" b="1" i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char(20)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returns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table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 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char(10),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		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char(15)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		balance numeric(12,2))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return table</a:t>
            </a:r>
            <a:b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, 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account A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exists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(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*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 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depositor D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D.customer_name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accounts_of.customer_name</a:t>
            </a:r>
            <a:b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	      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and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D.account_number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A.account_number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))</a:t>
            </a:r>
            <a:endParaRPr lang="en-US" altLang="zh-CN" sz="2000" i="1" dirty="0">
              <a:solidFill>
                <a:srgbClr val="3333FF"/>
              </a:solidFill>
              <a:latin typeface="Comic Sans MS" pitchFamily="66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Comic Sans MS" pitchFamily="66" charset="0"/>
              </a:rPr>
              <a:t>Usage: 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select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*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from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table (</a:t>
            </a:r>
            <a:r>
              <a:rPr lang="en-US" altLang="zh-CN" sz="2000" b="1" dirty="0" err="1">
                <a:solidFill>
                  <a:srgbClr val="00B050"/>
                </a:solidFill>
                <a:latin typeface="Comic Sans MS" pitchFamily="66" charset="0"/>
              </a:rPr>
              <a:t>accounts_of</a:t>
            </a:r>
            <a:r>
              <a:rPr lang="en-US" altLang="zh-CN" sz="2000" b="1" dirty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(‘Smith’))</a:t>
            </a:r>
          </a:p>
        </p:txBody>
      </p:sp>
    </p:spTree>
    <p:extLst>
      <p:ext uri="{BB962C8B-B14F-4D97-AF65-F5344CB8AC3E}">
        <p14:creationId xmlns:p14="http://schemas.microsoft.com/office/powerpoint/2010/main" val="288013975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8EAA4-BF0C-414A-BF69-F8C200FD5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Procedural Extensions and Stored Procedures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07A64-E892-4E31-832A-DD5B715AB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69215"/>
            <a:ext cx="8856984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itchFamily="66" charset="0"/>
              </a:rPr>
              <a:t>SQL provides a module language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Permits definition of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procedures</a:t>
            </a:r>
            <a:r>
              <a:rPr lang="en-US" altLang="zh-CN" sz="1800" dirty="0">
                <a:latin typeface="Comic Sans MS" pitchFamily="66" charset="0"/>
              </a:rPr>
              <a:t> in SQL, with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if-then-else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statements,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and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while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loops, </a:t>
            </a:r>
            <a:r>
              <a:rPr lang="en-US" altLang="zh-CN" sz="1800" dirty="0">
                <a:latin typeface="Comic Sans MS" pitchFamily="66" charset="0"/>
              </a:rPr>
              <a:t>etc.</a:t>
            </a:r>
          </a:p>
          <a:p>
            <a:r>
              <a:rPr lang="en-US" altLang="zh-CN" sz="2000" b="1" dirty="0">
                <a:latin typeface="Comic Sans MS" pitchFamily="66" charset="0"/>
              </a:rPr>
              <a:t>Stored procedures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Can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store procedures </a:t>
            </a:r>
            <a:r>
              <a:rPr lang="en-US" altLang="zh-CN" sz="1800" dirty="0">
                <a:latin typeface="Comic Sans MS" pitchFamily="66" charset="0"/>
              </a:rPr>
              <a:t>in the database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then execute them using the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call </a:t>
            </a:r>
            <a:r>
              <a:rPr lang="en-US" altLang="zh-CN" sz="1800" dirty="0">
                <a:latin typeface="Comic Sans MS" pitchFamily="66" charset="0"/>
              </a:rPr>
              <a:t>statement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permit external applications to operate on the database without knowing about internal details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542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0147F-7B7F-49CB-8759-C5441A33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Procedural</a:t>
            </a:r>
            <a:r>
              <a:rPr lang="en-US" altLang="zh-CN" dirty="0"/>
              <a:t> Constructs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D6D4E-A944-4EBF-AAD4-2B53A5AC2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432048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Compound statement: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begin … end 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May contain multiple SQL statements between begin and end</a:t>
            </a:r>
          </a:p>
          <a:p>
            <a:pPr lvl="1"/>
            <a:r>
              <a:rPr lang="en-US" altLang="zh-CN" sz="1600" dirty="0">
                <a:solidFill>
                  <a:srgbClr val="3333FF"/>
                </a:solidFill>
                <a:latin typeface="Comic Sans MS" pitchFamily="66" charset="0"/>
              </a:rPr>
              <a:t>Local variables </a:t>
            </a:r>
            <a:r>
              <a:rPr lang="en-US" altLang="zh-CN" sz="1600" dirty="0">
                <a:latin typeface="Comic Sans MS" pitchFamily="66" charset="0"/>
              </a:rPr>
              <a:t>can be declared within a compound statements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While and repeat </a:t>
            </a:r>
            <a:r>
              <a:rPr lang="en-US" altLang="zh-CN" sz="2000" dirty="0">
                <a:latin typeface="Comic Sans MS" pitchFamily="66" charset="0"/>
              </a:rPr>
              <a:t>statements:</a:t>
            </a:r>
          </a:p>
          <a:p>
            <a:pPr marL="0" indent="0">
              <a:buNone/>
            </a:pPr>
            <a:endParaRPr lang="zh-CN" altLang="en-US" sz="2000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031F71-75B0-4C21-AFE2-08F67591322F}"/>
              </a:ext>
            </a:extLst>
          </p:cNvPr>
          <p:cNvSpPr txBox="1"/>
          <p:nvPr/>
        </p:nvSpPr>
        <p:spPr>
          <a:xfrm>
            <a:off x="1907704" y="2139702"/>
            <a:ext cx="3960440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n integer default 0;</a:t>
            </a:r>
          </a:p>
          <a:p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while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n &lt; 10 do</a:t>
            </a:r>
          </a:p>
          <a:p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set n = n + 1</a:t>
            </a:r>
          </a:p>
          <a:p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end while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repeat</a:t>
            </a:r>
          </a:p>
          <a:p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set n = n  – 1</a:t>
            </a:r>
          </a:p>
          <a:p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until n = 0</a:t>
            </a:r>
          </a:p>
          <a:p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end repeat</a:t>
            </a:r>
            <a:endParaRPr lang="zh-CN" altLang="en-US" sz="1800" b="1" i="1" dirty="0">
              <a:solidFill>
                <a:srgbClr val="FF0000"/>
              </a:solidFill>
              <a:latin typeface="Comic Sans MS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5691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D6C936-E6CA-4A5A-BEDB-8BEED79D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Procedural Constructs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FAA22-40F8-450D-8F1D-94D5D2CB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For loop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Permits iteration over all results of a query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E.g., find total of all balances at the </a:t>
            </a:r>
            <a:r>
              <a:rPr lang="en-US" altLang="zh-CN" sz="1800" dirty="0" err="1">
                <a:latin typeface="Comic Sans MS" pitchFamily="66" charset="0"/>
              </a:rPr>
              <a:t>Perryridge</a:t>
            </a:r>
            <a:r>
              <a:rPr lang="en-US" altLang="zh-CN" sz="1800" dirty="0">
                <a:latin typeface="Comic Sans MS" pitchFamily="66" charset="0"/>
              </a:rPr>
              <a:t> branch</a:t>
            </a:r>
            <a:br>
              <a:rPr lang="en-US" altLang="zh-CN" sz="1800" dirty="0">
                <a:latin typeface="Comic Sans MS" pitchFamily="66" charset="0"/>
              </a:rPr>
            </a:br>
            <a:endParaRPr lang="zh-CN" altLang="en-US" sz="1800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CF730D-F891-444F-A0BC-887CB4903885}"/>
              </a:ext>
            </a:extLst>
          </p:cNvPr>
          <p:cNvSpPr txBox="1"/>
          <p:nvPr/>
        </p:nvSpPr>
        <p:spPr>
          <a:xfrm>
            <a:off x="1835696" y="2067694"/>
            <a:ext cx="6120680" cy="247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n  integer default 0;</a:t>
            </a:r>
          </a:p>
          <a:p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for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  as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balance </a:t>
            </a:r>
          </a:p>
          <a:p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from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account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‘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Perryridge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’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do</a:t>
            </a:r>
          </a:p>
          <a:p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 set n = n +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r.balance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144317981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94FF-3A8F-4B96-AC38-E68C8E02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3E702-3928-416F-AAD2-9DEFE638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Accessing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DB From a Programming Language 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Functions </a:t>
            </a:r>
            <a:r>
              <a:rPr lang="en-US" altLang="zh-CN" dirty="0">
                <a:latin typeface="Comic Sans MS" pitchFamily="66" charset="0"/>
              </a:rPr>
              <a:t>and Procedures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Triggers</a:t>
            </a:r>
            <a:endParaRPr lang="en-US" altLang="zh-CN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Recursion </a:t>
            </a:r>
            <a:r>
              <a:rPr lang="en-US" altLang="zh-CN" dirty="0">
                <a:latin typeface="Comic Sans MS" pitchFamily="66" charset="0"/>
              </a:rPr>
              <a:t>in SQL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Advanced </a:t>
            </a:r>
            <a:r>
              <a:rPr lang="en-US" altLang="zh-CN" dirty="0">
                <a:latin typeface="Comic Sans MS" pitchFamily="66" charset="0"/>
              </a:rPr>
              <a:t>SQL Features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73561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59C3C-76C0-4BA0-818E-B43FB702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Procedural Constructs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0B5BC-49A7-48BC-87BC-F9974D91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712968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Conditional statements  (if-then-else)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E.g. To find sum of balances for each of three categories of accounts (with balance &lt;1000, &gt;=1000 and &lt;5000, &gt;= 5000)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Comic Sans MS" pitchFamily="66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if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r.balance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&lt; 1000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then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set l = l +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r.balance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elseif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r.balance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&lt; 5000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 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then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set m = m +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r.balance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else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set h = h +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r.balance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91638246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59C3C-76C0-4BA0-818E-B43FB7024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Procedural Constructs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80B5BC-49A7-48BC-87BC-F9974D91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27534"/>
            <a:ext cx="8712968" cy="380507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</a:rPr>
              <a:t>Signaling of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exception conditions</a:t>
            </a:r>
            <a:r>
              <a:rPr lang="en-US" altLang="zh-CN" sz="1800" dirty="0">
                <a:latin typeface="Comic Sans MS" pitchFamily="66" charset="0"/>
              </a:rPr>
              <a:t>, and declaring handlers for exceptions</a:t>
            </a:r>
          </a:p>
          <a:p>
            <a:pPr marL="0" indent="0">
              <a:buNone/>
            </a:pPr>
            <a:r>
              <a:rPr lang="en-US" altLang="zh-CN" sz="1800" dirty="0">
                <a:latin typeface="Comic Sans MS" pitchFamily="66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out_of_stock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condition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exit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handler for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out_of_stock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begin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…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  	 ..  signal out-of-stock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end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handler here is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exit </a:t>
            </a:r>
            <a:r>
              <a:rPr lang="en-US" altLang="zh-CN" sz="1800" dirty="0">
                <a:latin typeface="Comic Sans MS" pitchFamily="66" charset="0"/>
              </a:rPr>
              <a:t>-- causes enclosing begin...end to be exited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Other actions possible on exception</a:t>
            </a:r>
          </a:p>
          <a:p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2001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FC248-2969-4A0D-B95E-329156E2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SQL Procedures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75E6C-2C86-45DD-88A0-A90412BF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6" y="669214"/>
            <a:ext cx="9108504" cy="40627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1600" dirty="0">
                <a:latin typeface="Comic Sans MS" pitchFamily="66" charset="0"/>
              </a:rPr>
              <a:t>The </a:t>
            </a:r>
            <a:r>
              <a:rPr lang="en-US" altLang="zh-CN" sz="1600" dirty="0" err="1">
                <a:latin typeface="Comic Sans MS" pitchFamily="66" charset="0"/>
              </a:rPr>
              <a:t>account_count</a:t>
            </a:r>
            <a:r>
              <a:rPr lang="en-US" altLang="zh-CN" sz="1600" dirty="0">
                <a:latin typeface="Comic Sans MS" pitchFamily="66" charset="0"/>
              </a:rPr>
              <a:t> function could instead be written as procedure: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procedure </a:t>
            </a:r>
            <a:r>
              <a:rPr lang="en-US" altLang="zh-CN" sz="1600" b="1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600" b="1" i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in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varchar(20),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out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integer)</a:t>
            </a:r>
            <a:b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begin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count(*)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into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br>
              <a:rPr lang="en-US" altLang="zh-CN" sz="16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depositor</a:t>
            </a:r>
            <a:b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depositor.customer_name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600" b="1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600" b="1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.</a:t>
            </a:r>
            <a:r>
              <a:rPr lang="en-US" altLang="zh-CN" sz="16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endParaRPr lang="en-US" altLang="zh-CN" sz="1600" i="1" dirty="0">
              <a:solidFill>
                <a:srgbClr val="FF0000"/>
              </a:solidFill>
              <a:latin typeface="Comic Sans MS" pitchFamily="66" charset="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6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end</a:t>
            </a:r>
          </a:p>
          <a:p>
            <a:r>
              <a:rPr lang="en-US" altLang="zh-CN" sz="1600" dirty="0">
                <a:latin typeface="Comic Sans MS" pitchFamily="66" charset="0"/>
              </a:rPr>
              <a:t>Procedures can be invoked either from an SQL procedure or from embedded SQL, using the call statement.</a:t>
            </a:r>
          </a:p>
          <a:p>
            <a:pPr marL="0" indent="0">
              <a:buNone/>
            </a:pPr>
            <a:r>
              <a:rPr lang="en-US" altLang="zh-CN" sz="1600" dirty="0">
                <a:latin typeface="Comic Sans MS" pitchFamily="66" charset="0"/>
              </a:rPr>
              <a:t>      </a:t>
            </a:r>
            <a:r>
              <a:rPr lang="en-US" altLang="zh-CN" sz="16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declare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integer;</a:t>
            </a:r>
            <a:br>
              <a:rPr lang="en-US" altLang="zh-CN" sz="16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call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( ‘Smith’, </a:t>
            </a:r>
            <a:r>
              <a:rPr lang="en-US" altLang="zh-CN" sz="16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a_count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Comic Sans MS" pitchFamily="66" charset="0"/>
              </a:rPr>
              <a:t>Procedures and functions can be invoked also from dynamic SQL.</a:t>
            </a:r>
          </a:p>
          <a:p>
            <a:r>
              <a:rPr lang="en-US" altLang="zh-CN" sz="1600" dirty="0">
                <a:latin typeface="Comic Sans MS" pitchFamily="66" charset="0"/>
              </a:rPr>
              <a:t>SQL:1999 allows more than one function/procedure of the same name (called name overloading), as long as the number of arguments differ, or at least the types of the arguments differ.</a:t>
            </a:r>
          </a:p>
        </p:txBody>
      </p:sp>
    </p:spTree>
    <p:extLst>
      <p:ext uri="{BB962C8B-B14F-4D97-AF65-F5344CB8AC3E}">
        <p14:creationId xmlns:p14="http://schemas.microsoft.com/office/powerpoint/2010/main" val="35246866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294A4-E3F9-4943-A592-B325F361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External Language Functions/Procedures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5E5CF-7987-4B18-9B3C-55D5C9EED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SQL:1999 permits the use of functions and procedures written in other languages such as C or C++ </a:t>
            </a:r>
          </a:p>
          <a:p>
            <a:r>
              <a:rPr lang="en-US" altLang="zh-CN" sz="2000" dirty="0">
                <a:latin typeface="Comic Sans MS" pitchFamily="66" charset="0"/>
              </a:rPr>
              <a:t>Declaring external language procedures and functions</a:t>
            </a:r>
          </a:p>
          <a:p>
            <a:pPr marL="400050" lvl="1" indent="0"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procedure </a:t>
            </a:r>
            <a:r>
              <a:rPr lang="en-US" altLang="zh-CN" sz="1800" b="1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in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varchar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(20),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out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count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integer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language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C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external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’ /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usr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/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avi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/bin/</a:t>
            </a:r>
            <a:r>
              <a:rPr lang="en-US" altLang="zh-CN" sz="1800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account_count_proc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’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function </a:t>
            </a:r>
            <a:r>
              <a:rPr lang="en-US" altLang="zh-CN" sz="1800" b="1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varchar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(20))</a:t>
            </a:r>
            <a:b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returns integer</a:t>
            </a:r>
            <a:b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language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C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external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‘/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usr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/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avi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/bin/</a:t>
            </a:r>
            <a:r>
              <a:rPr lang="en-US" altLang="zh-CN" sz="1800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account_count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’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3771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2FAF4-EC31-46C1-AB43-66CDA316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External Language Routines (Cont.)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206D-FBC7-4EAA-BB14-0625D8AEB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43558"/>
            <a:ext cx="8568952" cy="3589046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Benefits </a:t>
            </a:r>
            <a:r>
              <a:rPr lang="en-US" altLang="zh-CN" sz="2000" dirty="0">
                <a:latin typeface="Comic Sans MS" pitchFamily="66" charset="0"/>
              </a:rPr>
              <a:t>of external language functions/procedures:  </a:t>
            </a:r>
          </a:p>
          <a:p>
            <a:pPr lvl="1"/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more efficient </a:t>
            </a:r>
            <a:r>
              <a:rPr lang="en-US" altLang="zh-CN" sz="1800" dirty="0">
                <a:latin typeface="Comic Sans MS" pitchFamily="66" charset="0"/>
              </a:rPr>
              <a:t>for many operations, and more expressive power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Drawbacks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Code to implement function may need to be loaded into database system and executed in the database system’s address space</a:t>
            </a: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risk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 of accidental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corruption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 of database structures</a:t>
            </a: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security risk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</a:rPr>
              <a:t>, allowing users access to unauthorized data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Direct execution in the database system’s space is used when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efficiency</a:t>
            </a:r>
            <a:r>
              <a:rPr lang="en-US" altLang="zh-CN" sz="1800" dirty="0">
                <a:latin typeface="Comic Sans MS" pitchFamily="66" charset="0"/>
              </a:rPr>
              <a:t> is more important than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security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858794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AC18B-9CD6-4938-BA9B-F9C69F84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Security with External Language Routines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555C5-3460-442E-86CD-DC17803C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To deal with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security</a:t>
            </a:r>
            <a:r>
              <a:rPr lang="en-US" altLang="zh-CN" sz="2000" dirty="0">
                <a:latin typeface="Comic Sans MS" pitchFamily="66" charset="0"/>
              </a:rPr>
              <a:t> problems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Use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sandbox</a:t>
            </a:r>
            <a:r>
              <a:rPr lang="en-US" altLang="zh-CN" sz="1800" dirty="0">
                <a:latin typeface="Comic Sans MS" pitchFamily="66" charset="0"/>
              </a:rPr>
              <a:t> techniques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that is use a safe language like </a:t>
            </a:r>
            <a:r>
              <a:rPr lang="en-US" altLang="zh-CN" sz="1600" b="1" dirty="0">
                <a:solidFill>
                  <a:srgbClr val="3333FF"/>
                </a:solidFill>
                <a:latin typeface="Comic Sans MS" pitchFamily="66" charset="0"/>
              </a:rPr>
              <a:t>Java</a:t>
            </a:r>
            <a:r>
              <a:rPr lang="en-US" altLang="zh-CN" sz="1600" dirty="0">
                <a:latin typeface="Comic Sans MS" pitchFamily="66" charset="0"/>
              </a:rPr>
              <a:t>, which cannot be used to access/damage other parts of the database code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Or,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run external language functions/procedures in a separate process</a:t>
            </a:r>
            <a:r>
              <a:rPr lang="en-US" altLang="zh-CN" sz="1800" dirty="0">
                <a:latin typeface="Comic Sans MS" pitchFamily="66" charset="0"/>
              </a:rPr>
              <a:t>, with no access to the database process’ memory</a:t>
            </a:r>
          </a:p>
          <a:p>
            <a:pPr lvl="2"/>
            <a:r>
              <a:rPr lang="en-US" altLang="zh-CN" sz="1600" dirty="0">
                <a:latin typeface="Comic Sans MS" pitchFamily="66" charset="0"/>
              </a:rPr>
              <a:t>Parameters and results communicated via inter-process communication</a:t>
            </a:r>
          </a:p>
          <a:p>
            <a:r>
              <a:rPr lang="en-US" altLang="zh-CN" sz="2000" dirty="0">
                <a:latin typeface="Comic Sans MS" pitchFamily="66" charset="0"/>
              </a:rPr>
              <a:t>Both have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performance overheads</a:t>
            </a:r>
          </a:p>
          <a:p>
            <a:r>
              <a:rPr lang="en-US" altLang="zh-CN" sz="2000" dirty="0">
                <a:latin typeface="Comic Sans MS" pitchFamily="66" charset="0"/>
              </a:rPr>
              <a:t>Many database systems support both above approaches as well as direct executing in database system address space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46664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94FF-3A8F-4B96-AC38-E68C8E02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3E702-3928-416F-AAD2-9DEFE638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Accessing </a:t>
            </a:r>
            <a:r>
              <a:rPr lang="en-US" altLang="zh-CN" dirty="0">
                <a:latin typeface="Comic Sans MS" pitchFamily="66" charset="0"/>
              </a:rPr>
              <a:t>DB From a Programming Language 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Functions </a:t>
            </a:r>
            <a:r>
              <a:rPr lang="en-US" altLang="zh-CN" dirty="0">
                <a:latin typeface="Comic Sans MS" pitchFamily="66" charset="0"/>
              </a:rPr>
              <a:t>and Procedures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Triggers</a:t>
            </a:r>
            <a:endParaRPr lang="en-US" altLang="zh-CN" b="1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Recursion </a:t>
            </a:r>
            <a:r>
              <a:rPr lang="en-US" altLang="zh-CN" dirty="0">
                <a:latin typeface="Comic Sans MS" pitchFamily="66" charset="0"/>
              </a:rPr>
              <a:t>in SQL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Advanced </a:t>
            </a:r>
            <a:r>
              <a:rPr lang="en-US" altLang="zh-CN" dirty="0">
                <a:latin typeface="Comic Sans MS" pitchFamily="66" charset="0"/>
              </a:rPr>
              <a:t>SQL Features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68722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972BF-821B-48FB-AF7F-C68A8002D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Triggers (</a:t>
            </a:r>
            <a:r>
              <a:rPr lang="zh-CN" altLang="en-US" dirty="0">
                <a:latin typeface="Comic Sans MS" pitchFamily="66" charset="0"/>
              </a:rPr>
              <a:t>触发器</a:t>
            </a:r>
            <a:r>
              <a:rPr lang="en-US" altLang="zh-CN" dirty="0">
                <a:latin typeface="Comic Sans MS" pitchFamily="66" charset="0"/>
              </a:rPr>
              <a:t>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69F8F-A61D-4668-AC19-34618CD6C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43557"/>
            <a:ext cx="8712968" cy="363072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A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trigger</a:t>
            </a:r>
            <a:r>
              <a:rPr lang="en-US" altLang="zh-CN" sz="2000" dirty="0">
                <a:latin typeface="Comic Sans MS" pitchFamily="66" charset="0"/>
              </a:rPr>
              <a:t> is a statement that is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executed automatically </a:t>
            </a:r>
            <a:r>
              <a:rPr lang="en-US" altLang="zh-CN" sz="2000" dirty="0">
                <a:latin typeface="Comic Sans MS" pitchFamily="66" charset="0"/>
              </a:rPr>
              <a:t>by the system as a side effect of a modification to the database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To design a trigger mechanism, we should: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Specify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conditions</a:t>
            </a:r>
            <a:r>
              <a:rPr lang="en-US" altLang="zh-CN" sz="1800" dirty="0">
                <a:latin typeface="Comic Sans MS" pitchFamily="66" charset="0"/>
              </a:rPr>
              <a:t> under which the trigger is to be executed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itchFamily="66" charset="0"/>
              </a:rPr>
              <a:t>Specify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actions </a:t>
            </a:r>
            <a:r>
              <a:rPr lang="en-US" altLang="zh-CN" sz="1800" dirty="0">
                <a:latin typeface="Comic Sans MS" pitchFamily="66" charset="0"/>
              </a:rPr>
              <a:t>to be taken when the trigger executes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itchFamily="66" charset="0"/>
              </a:rPr>
              <a:t>The above model of triggers is referred to as 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event-condition-action (ECA)</a:t>
            </a:r>
            <a:r>
              <a:rPr lang="en-US" altLang="zh-CN" sz="2000" dirty="0">
                <a:latin typeface="Comic Sans MS" pitchFamily="66" charset="0"/>
              </a:rPr>
              <a:t> model for triggers</a:t>
            </a:r>
          </a:p>
        </p:txBody>
      </p:sp>
    </p:spTree>
    <p:extLst>
      <p:ext uri="{BB962C8B-B14F-4D97-AF65-F5344CB8AC3E}">
        <p14:creationId xmlns:p14="http://schemas.microsoft.com/office/powerpoint/2010/main" val="223813026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C4ECA-ADF8-41DF-80B8-28D2FECD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Trigger Example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8116-93F9-4B97-87C6-C3CF42737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784976" cy="40324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Suppose that instead of allowing negative account balances, the bank deals with overdrafts (</a:t>
            </a:r>
            <a:r>
              <a:rPr lang="zh-CN" altLang="en-US" sz="2000" dirty="0">
                <a:latin typeface="Comic Sans MS" pitchFamily="66" charset="0"/>
              </a:rPr>
              <a:t>透支</a:t>
            </a:r>
            <a:r>
              <a:rPr lang="en-US" altLang="zh-CN" sz="2000" dirty="0">
                <a:latin typeface="Comic Sans MS" pitchFamily="66" charset="0"/>
              </a:rPr>
              <a:t>) by (actions)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setting the account balance to zero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creating a loan in the amount of the overdraft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giving this loan a loan number identical to the account number of the overdrawn account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condition</a:t>
            </a:r>
            <a:r>
              <a:rPr lang="en-US" altLang="zh-CN" sz="2000" dirty="0">
                <a:latin typeface="Comic Sans MS" pitchFamily="66" charset="0"/>
              </a:rPr>
              <a:t> for executing the trigger is an 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update (event) </a:t>
            </a:r>
            <a:r>
              <a:rPr lang="en-US" altLang="zh-CN" sz="2000" dirty="0">
                <a:latin typeface="Comic Sans MS" pitchFamily="66" charset="0"/>
              </a:rPr>
              <a:t>to the account relation that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results in a negative balance value</a:t>
            </a:r>
          </a:p>
        </p:txBody>
      </p:sp>
    </p:spTree>
    <p:extLst>
      <p:ext uri="{BB962C8B-B14F-4D97-AF65-F5344CB8AC3E}">
        <p14:creationId xmlns:p14="http://schemas.microsoft.com/office/powerpoint/2010/main" val="162939843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9C2BD-ED6C-4162-A470-6F7950AD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Trigger Example in SQL:1999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F28E24-D5F2-4C07-9E5A-B14F25342029}"/>
              </a:ext>
            </a:extLst>
          </p:cNvPr>
          <p:cNvSpPr txBox="1"/>
          <p:nvPr/>
        </p:nvSpPr>
        <p:spPr>
          <a:xfrm>
            <a:off x="755576" y="771550"/>
            <a:ext cx="7632848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trigger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overdraft_trigger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after update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on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account 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referencing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new row as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nrow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for each row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when</a:t>
            </a:r>
            <a:r>
              <a:rPr lang="en-US" altLang="zh-CN" sz="1800" i="1" dirty="0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nrow.balance</a:t>
            </a:r>
            <a:r>
              <a:rPr lang="en-US" altLang="zh-CN" sz="1800" i="1" dirty="0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  <a:t> &lt;0</a:t>
            </a:r>
            <a:br>
              <a:rPr lang="en-US" altLang="zh-CN" sz="1800" i="1" dirty="0">
                <a:solidFill>
                  <a:srgbClr val="339933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begin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atomic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insert into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borrower 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(</a:t>
            </a: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account_number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depositor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nrow.account_number</a:t>
            </a:r>
            <a:r>
              <a:rPr lang="en-US" altLang="zh-CN" sz="1800" i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=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depositor.account_number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);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insert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into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loan  values</a:t>
            </a:r>
            <a:br>
              <a:rPr lang="en-US" altLang="zh-CN" sz="18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(</a:t>
            </a:r>
            <a:r>
              <a:rPr lang="en-US" altLang="zh-CN" sz="1800" b="1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nrow.account_number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nrow.branch_name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i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–</a:t>
            </a:r>
            <a:r>
              <a:rPr lang="en-US" altLang="zh-CN" sz="1800" b="1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nrow.balance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);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update account set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balance = 0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800" b="1" i="1" dirty="0"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account.account_number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nrow.account_number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end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280404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26AC5-6CF6-4C84-8C61-1D92D529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Accessing DB From a Programming Language 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330A4-D5D7-44FC-A499-1904BB066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96044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API (application-program interface) for a program to interact with a database server</a:t>
            </a:r>
          </a:p>
          <a:p>
            <a:r>
              <a:rPr lang="en-US" altLang="zh-CN" sz="2000" dirty="0">
                <a:latin typeface="Comic Sans MS" pitchFamily="66" charset="0"/>
              </a:rPr>
              <a:t>Application makes calls to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Connect</a:t>
            </a:r>
            <a:r>
              <a:rPr lang="en-US" altLang="zh-CN" sz="1800" dirty="0">
                <a:latin typeface="Comic Sans MS" pitchFamily="66" charset="0"/>
              </a:rPr>
              <a:t> with the database server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Send SQL commands </a:t>
            </a:r>
            <a:r>
              <a:rPr lang="en-US" altLang="zh-CN" sz="1800" dirty="0">
                <a:latin typeface="Comic Sans MS" pitchFamily="66" charset="0"/>
              </a:rPr>
              <a:t>to the database server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Fetch tuples </a:t>
            </a:r>
            <a:r>
              <a:rPr lang="en-US" altLang="zh-CN" sz="1800" dirty="0">
                <a:latin typeface="Comic Sans MS" pitchFamily="66" charset="0"/>
              </a:rPr>
              <a:t>of result one-by-one into program variables</a:t>
            </a:r>
          </a:p>
          <a:p>
            <a:r>
              <a:rPr lang="en-US" altLang="zh-CN" sz="2000" dirty="0">
                <a:latin typeface="Comic Sans MS" pitchFamily="66" charset="0"/>
              </a:rPr>
              <a:t>Various tools:</a:t>
            </a:r>
          </a:p>
          <a:p>
            <a:pPr lvl="1"/>
            <a:r>
              <a:rPr lang="en-US" altLang="zh-CN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Dynamic SQL</a:t>
            </a: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ODBC </a:t>
            </a:r>
            <a:r>
              <a:rPr lang="en-US" altLang="zh-CN" sz="1600" dirty="0">
                <a:latin typeface="Comic Sans MS" pitchFamily="66" charset="0"/>
              </a:rPr>
              <a:t>(Open Database Connectivity) works with C, C++, C#, and Visual Basic.  Other API’s such as ADO.NET sit on top of ODBC</a:t>
            </a:r>
          </a:p>
          <a:p>
            <a:pPr lvl="2"/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</a:rPr>
              <a:t>JDBC</a:t>
            </a:r>
            <a:r>
              <a:rPr lang="en-US" altLang="zh-CN" sz="1600" dirty="0">
                <a:latin typeface="Comic Sans MS" pitchFamily="66" charset="0"/>
              </a:rPr>
              <a:t> (Java Database Connectivity) works with Java</a:t>
            </a:r>
          </a:p>
          <a:p>
            <a:pPr lvl="1"/>
            <a:r>
              <a:rPr lang="en-US" altLang="zh-CN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Embedded SQL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580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AF278-D225-456A-B91D-1ABAF730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Triggering Events and Actions in SQL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E769B-07E8-42D0-A90C-11606BE7E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Triggering </a:t>
            </a:r>
            <a:r>
              <a:rPr lang="en-US" altLang="zh-CN" sz="2000" b="1" dirty="0">
                <a:solidFill>
                  <a:srgbClr val="FF0000"/>
                </a:solidFill>
                <a:latin typeface="Comic Sans MS" pitchFamily="66" charset="0"/>
              </a:rPr>
              <a:t>event</a:t>
            </a:r>
            <a:r>
              <a:rPr lang="en-US" altLang="zh-CN" sz="2000" dirty="0">
                <a:latin typeface="Comic Sans MS" pitchFamily="66" charset="0"/>
              </a:rPr>
              <a:t> can be 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insert, delete or update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Triggers on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update</a:t>
            </a:r>
            <a:r>
              <a:rPr lang="en-US" altLang="zh-CN" sz="2000" dirty="0">
                <a:latin typeface="Comic Sans MS" pitchFamily="66" charset="0"/>
              </a:rPr>
              <a:t> can be restricted to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specific attributes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E.g., after update of balance on account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Values of attributes </a:t>
            </a:r>
            <a:r>
              <a:rPr lang="en-US" altLang="zh-CN" sz="2000" b="1" dirty="0">
                <a:solidFill>
                  <a:srgbClr val="00B050"/>
                </a:solidFill>
                <a:latin typeface="Comic Sans MS" pitchFamily="66" charset="0"/>
              </a:rPr>
              <a:t>before</a:t>
            </a:r>
            <a:r>
              <a:rPr lang="en-US" altLang="zh-CN" sz="2000" dirty="0">
                <a:latin typeface="Comic Sans MS" pitchFamily="66" charset="0"/>
              </a:rPr>
              <a:t> and </a:t>
            </a:r>
            <a:r>
              <a:rPr lang="en-US" altLang="zh-CN" sz="2000" b="1" dirty="0">
                <a:solidFill>
                  <a:srgbClr val="00B050"/>
                </a:solidFill>
                <a:latin typeface="Comic Sans MS" pitchFamily="66" charset="0"/>
              </a:rPr>
              <a:t>after</a:t>
            </a:r>
            <a:r>
              <a:rPr lang="en-US" altLang="zh-CN" sz="2000" dirty="0">
                <a:latin typeface="Comic Sans MS" pitchFamily="66" charset="0"/>
              </a:rPr>
              <a:t> an update can be referenced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referencing old row as</a:t>
            </a:r>
            <a:r>
              <a:rPr lang="en-US" altLang="zh-CN" sz="1800" dirty="0">
                <a:latin typeface="Comic Sans MS" pitchFamily="66" charset="0"/>
              </a:rPr>
              <a:t>: for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deletes and updates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referencing new row as</a:t>
            </a:r>
            <a:r>
              <a:rPr lang="en-US" altLang="zh-CN" sz="1800" dirty="0">
                <a:latin typeface="Comic Sans MS" pitchFamily="66" charset="0"/>
              </a:rPr>
              <a:t>: for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inserts and updates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8591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F31B5-4ACB-42CF-A543-5768A3BA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Triggering Events and Actions in SQL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0399C-EED7-47C9-A5F5-9BA3C5E8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Triggers can be activated </a:t>
            </a:r>
            <a:r>
              <a:rPr lang="en-US" altLang="zh-CN" sz="2000" b="1" dirty="0">
                <a:solidFill>
                  <a:srgbClr val="00B050"/>
                </a:solidFill>
                <a:latin typeface="Comic Sans MS" pitchFamily="66" charset="0"/>
              </a:rPr>
              <a:t>before</a:t>
            </a:r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 an event</a:t>
            </a:r>
            <a:r>
              <a:rPr lang="en-US" altLang="zh-CN" sz="2000" dirty="0">
                <a:latin typeface="Comic Sans MS" pitchFamily="66" charset="0"/>
              </a:rPr>
              <a:t>, which can serve as extra constraints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trigger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setnull_trigger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before update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on 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referencing new row as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nrow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for each row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when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nrow.phone_number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‘ ‘</a:t>
            </a:r>
            <a:b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   set </a:t>
            </a:r>
            <a:r>
              <a:rPr lang="en-US" altLang="zh-CN" sz="1800" i="1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nrow.phone_number</a:t>
            </a:r>
            <a:r>
              <a:rPr lang="en-US" altLang="zh-CN" sz="1800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= null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11098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68568-1DE4-4BA2-8F3C-4FD879E1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Statement Level Triggers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5D968-CF2E-4996-B698-09E87BA1F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710896"/>
            <a:ext cx="892899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Instead of executing a separate action for each affected row, a single action can be executed for all rows affected by a transaction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Use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for each statement </a:t>
            </a:r>
            <a:r>
              <a:rPr lang="en-US" altLang="zh-CN" sz="1800" dirty="0">
                <a:latin typeface="Comic Sans MS" pitchFamily="66" charset="0"/>
              </a:rPr>
              <a:t>instead of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for each row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Use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referencing old table </a:t>
            </a:r>
            <a:r>
              <a:rPr lang="en-US" altLang="zh-CN" sz="1800" dirty="0">
                <a:latin typeface="Comic Sans MS" pitchFamily="66" charset="0"/>
              </a:rPr>
              <a:t>or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referencing new table </a:t>
            </a:r>
            <a:r>
              <a:rPr lang="en-US" altLang="zh-CN" sz="1800" dirty="0">
                <a:latin typeface="Comic Sans MS" pitchFamily="66" charset="0"/>
              </a:rPr>
              <a:t>to refer to temporary tables  (called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transition tables</a:t>
            </a:r>
            <a:r>
              <a:rPr lang="en-US" altLang="zh-CN" sz="1800" dirty="0">
                <a:latin typeface="Comic Sans MS" pitchFamily="66" charset="0"/>
              </a:rPr>
              <a:t>) containing the affected rows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Can be more efficient when dealing with SQL statements that update a large number of rows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45194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06D76-3EAF-47E7-9753-02540537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External World Actions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CBE16-8426-41A4-AD9A-3961F5665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555526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We sometimes require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external world actions </a:t>
            </a:r>
            <a:r>
              <a:rPr lang="en-US" altLang="zh-CN" sz="2000" dirty="0">
                <a:latin typeface="Comic Sans MS" pitchFamily="66" charset="0"/>
              </a:rPr>
              <a:t>to be triggered on a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database update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E.g. re-ordering an item whose quantity in a warehouse has become small, or turning on an alarm light,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Triggers cannot be used to directly implement external world actions, BUT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Triggers can be used to 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record actions-to-be-taken </a:t>
            </a:r>
            <a:r>
              <a:rPr lang="en-US" altLang="zh-CN" sz="1800" dirty="0">
                <a:latin typeface="Comic Sans MS" pitchFamily="66" charset="0"/>
              </a:rPr>
              <a:t>in a separate table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Have an external process that repeatedly scans the table, carries out external world actions and deletes action from table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288657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2115-A05D-4DC7-B3AA-2E85FF1C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External</a:t>
            </a:r>
            <a:r>
              <a:rPr lang="en-US" altLang="zh-CN" dirty="0"/>
              <a:t> World 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C1FE8-E2EC-4257-8F27-97519690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E.g., suppose a warehouse has the following tables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inventory(item, level):  </a:t>
            </a:r>
            <a:r>
              <a:rPr lang="en-US" altLang="zh-CN" sz="1800" dirty="0">
                <a:latin typeface="Comic Sans MS" pitchFamily="66" charset="0"/>
              </a:rPr>
              <a:t>How much of each item is in the warehouse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 err="1">
                <a:solidFill>
                  <a:srgbClr val="3333FF"/>
                </a:solidFill>
                <a:latin typeface="Comic Sans MS" pitchFamily="66" charset="0"/>
              </a:rPr>
              <a:t>minlevel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(item, level) :   </a:t>
            </a:r>
            <a:r>
              <a:rPr lang="en-US" altLang="zh-CN" sz="1800" dirty="0">
                <a:latin typeface="Comic Sans MS" pitchFamily="66" charset="0"/>
              </a:rPr>
              <a:t>What is the minimum desired level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reorder(item, amount):  </a:t>
            </a:r>
            <a:r>
              <a:rPr lang="en-US" altLang="zh-CN" sz="1800" dirty="0">
                <a:latin typeface="Comic Sans MS" pitchFamily="66" charset="0"/>
              </a:rPr>
              <a:t>What quantity should we re-order</a:t>
            </a: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orders(item, amount) :  </a:t>
            </a:r>
            <a:r>
              <a:rPr lang="en-US" altLang="zh-CN" sz="1800" dirty="0">
                <a:latin typeface="Comic Sans MS" pitchFamily="66" charset="0"/>
              </a:rPr>
              <a:t>Orders to be placed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02741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53B6D-7EFC-4326-91C6-4AA25C1D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External World Actions (Cont.)</a:t>
            </a:r>
            <a:endParaRPr lang="zh-CN" altLang="en-US" sz="2800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5AB2D5-6606-4F5E-9D55-E4AB0EEEEAB1}"/>
              </a:ext>
            </a:extLst>
          </p:cNvPr>
          <p:cNvSpPr txBox="1"/>
          <p:nvPr/>
        </p:nvSpPr>
        <p:spPr>
          <a:xfrm>
            <a:off x="539552" y="617042"/>
            <a:ext cx="8280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trigger </a:t>
            </a:r>
            <a:r>
              <a:rPr lang="en-US" altLang="zh-CN" sz="1800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reorder_trigger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B050"/>
                </a:solidFill>
                <a:latin typeface="Comic Sans MS" pitchFamily="66" charset="0"/>
                <a:cs typeface="Times New Roman" panose="02020603050405020304" pitchFamily="18" charset="0"/>
              </a:rPr>
              <a:t>after update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of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amount </a:t>
            </a: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on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inventory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referencing old row as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orow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, new row as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nrow</a:t>
            </a:r>
            <a:endParaRPr lang="en-US" altLang="zh-CN" sz="1800" dirty="0">
              <a:solidFill>
                <a:srgbClr val="3333FF"/>
              </a:solidFill>
              <a:latin typeface="Comic Sans MS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for each row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  when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nrow.level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&lt; = 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level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                     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minlevel</a:t>
            </a:r>
            <a:endParaRPr lang="en-US" altLang="zh-CN" sz="18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	        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minlevel.item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orow.item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     and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orow.level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 &gt; 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level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                   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minlevel</a:t>
            </a:r>
            <a:endParaRPr lang="en-US" altLang="zh-CN" sz="1800" dirty="0">
              <a:latin typeface="Comic Sans MS" pitchFamily="66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                   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minlevel.item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orow.item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begin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insert into orders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(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item, amount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  reorder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	 </a:t>
            </a:r>
            <a:r>
              <a:rPr lang="en-US" altLang="zh-CN" sz="1800" b="1" dirty="0"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reorder.item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orow.item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end</a:t>
            </a:r>
            <a:endParaRPr lang="zh-CN" altLang="en-US" sz="1800" dirty="0">
              <a:solidFill>
                <a:srgbClr val="3333FF"/>
              </a:solidFill>
              <a:latin typeface="Comic Sans MS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77196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6ACD4-7A50-4EA2-8BB2-0FB791A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When Not to Use Triggers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587E81-035F-4D97-B988-C3B7AA26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784976" cy="396044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Triggers </a:t>
            </a:r>
            <a:r>
              <a:rPr lang="en-US" altLang="zh-CN" sz="2000" dirty="0">
                <a:latin typeface="Comic Sans MS" pitchFamily="66" charset="0"/>
              </a:rPr>
              <a:t>were used earlier for tasks such as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maintaining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summary data </a:t>
            </a:r>
            <a:r>
              <a:rPr lang="en-US" altLang="zh-CN" sz="1800" dirty="0">
                <a:latin typeface="Comic Sans MS" pitchFamily="66" charset="0"/>
              </a:rPr>
              <a:t>(e.g. total salary of each department)</a:t>
            </a:r>
          </a:p>
          <a:p>
            <a:pPr lvl="1"/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Replicating databases </a:t>
            </a:r>
            <a:r>
              <a:rPr lang="en-US" altLang="zh-CN" sz="1800" dirty="0">
                <a:latin typeface="Comic Sans MS" pitchFamily="66" charset="0"/>
              </a:rPr>
              <a:t>by recording changes to special relations and having a separate process that applies the changes over to a replica </a:t>
            </a:r>
          </a:p>
          <a:p>
            <a:r>
              <a:rPr lang="en-US" altLang="zh-CN" sz="2000" dirty="0">
                <a:latin typeface="Comic Sans MS" pitchFamily="66" charset="0"/>
              </a:rPr>
              <a:t>There are better ways of doing these now: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Databases today provide built in </a:t>
            </a:r>
            <a:r>
              <a:rPr lang="en-US" altLang="zh-CN" sz="1800" dirty="0">
                <a:solidFill>
                  <a:srgbClr val="FF0000"/>
                </a:solidFill>
                <a:latin typeface="Comic Sans MS" pitchFamily="66" charset="0"/>
              </a:rPr>
              <a:t>materialized view </a:t>
            </a:r>
            <a:r>
              <a:rPr lang="en-US" altLang="zh-CN" sz="1800" dirty="0">
                <a:latin typeface="Comic Sans MS" pitchFamily="66" charset="0"/>
              </a:rPr>
              <a:t>facilities to maintain summary data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Databases provide built-in support for replication</a:t>
            </a:r>
          </a:p>
          <a:p>
            <a:r>
              <a:rPr lang="en-US" altLang="zh-CN" sz="2000" dirty="0">
                <a:latin typeface="Comic Sans MS" pitchFamily="66" charset="0"/>
              </a:rPr>
              <a:t>Encapsulation facilities can be used instead of triggers in many cases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Define methods to update fields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Carry out actions as part of the update methods instead of through a trigger 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1535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94FF-3A8F-4B96-AC38-E68C8E02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3E702-3928-416F-AAD2-9DEFE638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Accessing </a:t>
            </a:r>
            <a:r>
              <a:rPr lang="en-US" altLang="zh-CN" dirty="0">
                <a:latin typeface="Comic Sans MS" pitchFamily="66" charset="0"/>
              </a:rPr>
              <a:t>DB From a Programming Language 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Functions </a:t>
            </a:r>
            <a:r>
              <a:rPr lang="en-US" altLang="zh-CN" dirty="0">
                <a:latin typeface="Comic Sans MS" pitchFamily="66" charset="0"/>
              </a:rPr>
              <a:t>and Procedures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Triggers</a:t>
            </a:r>
            <a:endParaRPr lang="en-US" altLang="zh-CN" dirty="0">
              <a:latin typeface="Comic Sans MS" pitchFamily="66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Recursion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in SQL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*</a:t>
            </a:r>
            <a:endParaRPr lang="en-US" altLang="zh-CN" b="1" dirty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Advanced </a:t>
            </a:r>
            <a:r>
              <a:rPr lang="en-US" altLang="zh-CN" dirty="0">
                <a:latin typeface="Comic Sans MS" pitchFamily="66" charset="0"/>
              </a:rPr>
              <a:t>SQL Features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06874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05D39-93C4-4B72-953A-C3A55885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Recursion (</a:t>
            </a:r>
            <a:r>
              <a:rPr lang="zh-CN" altLang="en-US" dirty="0">
                <a:latin typeface="Comic Sans MS" pitchFamily="66" charset="0"/>
              </a:rPr>
              <a:t>递归</a:t>
            </a:r>
            <a:r>
              <a:rPr lang="en-US" altLang="zh-CN" dirty="0">
                <a:latin typeface="Comic Sans MS" pitchFamily="66" charset="0"/>
              </a:rPr>
              <a:t>) in SQL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55B23-080C-4E1E-8036-39D3B325C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784976" cy="3805070"/>
          </a:xfrm>
        </p:spPr>
        <p:txBody>
          <a:bodyPr/>
          <a:lstStyle/>
          <a:p>
            <a:r>
              <a:rPr lang="en-US" altLang="zh-CN" sz="2000" dirty="0">
                <a:latin typeface="Comic Sans MS" pitchFamily="66" charset="0"/>
              </a:rPr>
              <a:t>SQL:1999 permits recursive view definition</a:t>
            </a:r>
          </a:p>
          <a:p>
            <a:pPr lvl="1"/>
            <a:r>
              <a:rPr lang="en-US" altLang="zh-CN" sz="1600" dirty="0">
                <a:latin typeface="Comic Sans MS" pitchFamily="66" charset="0"/>
              </a:rPr>
              <a:t>E.g., find all employee-manager pairs, where the employee reports to the manager directly or indirectly (that is manager’s manager, manager’s </a:t>
            </a:r>
            <a:r>
              <a:rPr lang="en-US" altLang="zh-CN" sz="1600" dirty="0" err="1">
                <a:latin typeface="Comic Sans MS" pitchFamily="66" charset="0"/>
              </a:rPr>
              <a:t>manager’s</a:t>
            </a:r>
            <a:r>
              <a:rPr lang="en-US" altLang="zh-CN" sz="1600" dirty="0">
                <a:latin typeface="Comic Sans MS" pitchFamily="66" charset="0"/>
              </a:rPr>
              <a:t> manager, etc.)</a:t>
            </a:r>
            <a:br>
              <a:rPr lang="en-US" altLang="zh-CN" sz="1600" dirty="0">
                <a:latin typeface="Comic Sans MS" pitchFamily="66" charset="0"/>
              </a:rPr>
            </a:br>
            <a:r>
              <a:rPr lang="en-US" altLang="zh-CN" sz="1600" dirty="0">
                <a:latin typeface="Comic Sans MS" pitchFamily="66" charset="0"/>
              </a:rPr>
              <a:t>   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with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recursive</a:t>
            </a:r>
            <a:r>
              <a:rPr lang="en-US" altLang="zh-CN" sz="16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(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employee_name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manager_name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)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as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(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employee_name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manager_name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manager     </a:t>
            </a:r>
            <a:r>
              <a:rPr lang="en-US" altLang="zh-CN" sz="16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/*a base query */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union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manager.employee_name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empl.manager_name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manager,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</a:t>
            </a:r>
            <a:r>
              <a:rPr lang="en-US" altLang="zh-CN" sz="1600" i="1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/*a recursive query*/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600" b="1" i="1" dirty="0"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manager.manager_name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empl.employe_name</a:t>
            </a: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)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select * </a:t>
            </a:r>
            <a:b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i="1" dirty="0">
                <a:latin typeface="Comic Sans MS" pitchFamily="66" charset="0"/>
                <a:cs typeface="Times New Roman" panose="02020603050405020304" pitchFamily="18" charset="0"/>
              </a:rPr>
              <a:t>    from </a:t>
            </a:r>
            <a:r>
              <a:rPr lang="en-US" altLang="zh-CN" sz="1600" i="1" dirty="0" err="1">
                <a:latin typeface="Comic Sans MS" pitchFamily="66" charset="0"/>
                <a:cs typeface="Times New Roman" panose="02020603050405020304" pitchFamily="18" charset="0"/>
              </a:rPr>
              <a:t>empl</a:t>
            </a:r>
            <a:endParaRPr lang="en-US" altLang="zh-CN" sz="1600" i="1" dirty="0">
              <a:latin typeface="Comic Sans MS" pitchFamily="66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Comic Sans MS" pitchFamily="66" charset="0"/>
              </a:rPr>
              <a:t>Note: </a:t>
            </a:r>
            <a:r>
              <a:rPr lang="en-US" altLang="zh-CN" sz="1800" dirty="0">
                <a:latin typeface="Comic Sans MS" pitchFamily="66" charset="0"/>
              </a:rPr>
              <a:t>This example view </a:t>
            </a:r>
            <a:r>
              <a:rPr lang="en-US" altLang="zh-CN" sz="1800" b="1" dirty="0" err="1">
                <a:solidFill>
                  <a:srgbClr val="C00000"/>
                </a:solidFill>
                <a:latin typeface="Comic Sans MS" pitchFamily="66" charset="0"/>
              </a:rPr>
              <a:t>empl</a:t>
            </a:r>
            <a:r>
              <a:rPr lang="en-US" altLang="zh-CN" sz="1800" dirty="0">
                <a:latin typeface="Comic Sans MS" pitchFamily="66" charset="0"/>
              </a:rPr>
              <a:t> is called the transitive closure (</a:t>
            </a:r>
            <a:r>
              <a:rPr lang="zh-CN" altLang="en-US" sz="1800" dirty="0">
                <a:latin typeface="Comic Sans MS" pitchFamily="66" charset="0"/>
              </a:rPr>
              <a:t>传递闭包</a:t>
            </a:r>
            <a:r>
              <a:rPr lang="en-US" altLang="zh-CN" sz="1800" dirty="0">
                <a:latin typeface="Comic Sans MS" pitchFamily="66" charset="0"/>
              </a:rPr>
              <a:t>) of the </a:t>
            </a:r>
            <a:r>
              <a:rPr lang="en-US" altLang="zh-CN" sz="1800">
                <a:latin typeface="Comic Sans MS" pitchFamily="66" charset="0"/>
              </a:rPr>
              <a:t>manager relation</a:t>
            </a:r>
            <a:endParaRPr lang="en-US" altLang="zh-CN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160546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7F096-2868-4028-B8E8-B51223A1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The Power of Recursion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076E8E-AAB7-4BD6-B3A5-0B45B6EA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Recursive views</a:t>
            </a:r>
            <a:r>
              <a:rPr lang="en-US" altLang="zh-CN" sz="2000" dirty="0">
                <a:latin typeface="Comic Sans MS" pitchFamily="66" charset="0"/>
              </a:rPr>
              <a:t> make it possible to write queries, such as transitive closure queries, that cannot be written without recursion or iteration.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Intuition:  Without recursion, a non-recursive non-iterative program can perform only a fixed number of joins of manager with itself</a:t>
            </a:r>
          </a:p>
          <a:p>
            <a:pPr lvl="2"/>
            <a:r>
              <a:rPr lang="en-US" altLang="zh-CN" dirty="0">
                <a:latin typeface="Comic Sans MS" pitchFamily="66" charset="0"/>
              </a:rPr>
              <a:t>This can give only a fixed number of levels of managers</a:t>
            </a:r>
          </a:p>
          <a:p>
            <a:pPr lvl="2"/>
            <a:r>
              <a:rPr lang="en-US" altLang="zh-CN" dirty="0">
                <a:latin typeface="Comic Sans MS" pitchFamily="66" charset="0"/>
              </a:rPr>
              <a:t>Given a program we can construct a database with a greater number of levels of managers on which the program will not work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7029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5F842-BDF7-4866-A5F8-0482A64A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JDBC (Java Database Connectivity)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0BD92-3668-4745-8F2F-575C2F00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669215"/>
            <a:ext cx="8856984" cy="4278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JDBC</a:t>
            </a:r>
          </a:p>
          <a:p>
            <a:pPr lvl="1">
              <a:spcBef>
                <a:spcPts val="300"/>
              </a:spcBef>
            </a:pPr>
            <a:r>
              <a:rPr lang="en-US" altLang="zh-CN" sz="1800" dirty="0">
                <a:latin typeface="Comic Sans MS" pitchFamily="66" charset="0"/>
              </a:rPr>
              <a:t>a Java API for communicating with database systems supporting SQL</a:t>
            </a:r>
          </a:p>
          <a:p>
            <a:pPr lvl="1">
              <a:spcBef>
                <a:spcPts val="300"/>
              </a:spcBef>
            </a:pPr>
            <a:r>
              <a:rPr lang="en-US" altLang="zh-CN" sz="1800" dirty="0">
                <a:latin typeface="Comic Sans MS" pitchFamily="66" charset="0"/>
              </a:rPr>
              <a:t>support a variety of features for querying and updating data, and for retrieving query results</a:t>
            </a:r>
          </a:p>
          <a:p>
            <a:pPr lvl="1">
              <a:spcBef>
                <a:spcPts val="300"/>
              </a:spcBef>
            </a:pPr>
            <a:r>
              <a:rPr lang="en-US" altLang="zh-CN" sz="1800" dirty="0">
                <a:latin typeface="Comic Sans MS" pitchFamily="66" charset="0"/>
              </a:rPr>
              <a:t>support metadata retrieval, such as querying about relations present in the database and the names and types of relation attributes</a:t>
            </a:r>
          </a:p>
          <a:p>
            <a:pPr lvl="1">
              <a:spcBef>
                <a:spcPts val="300"/>
              </a:spcBef>
            </a:pPr>
            <a:r>
              <a:rPr lang="en-US" altLang="zh-CN" sz="1800" dirty="0">
                <a:latin typeface="Comic Sans MS" pitchFamily="66" charset="0"/>
              </a:rPr>
              <a:t>The Java program must import </a:t>
            </a:r>
            <a:r>
              <a:rPr lang="en-US" altLang="zh-CN" sz="1800" b="1" dirty="0" err="1">
                <a:solidFill>
                  <a:srgbClr val="3333FF"/>
                </a:solidFill>
                <a:latin typeface="Comic Sans MS" panose="030F0702030302020204" pitchFamily="66" charset="0"/>
              </a:rPr>
              <a:t>java.sql</a:t>
            </a:r>
            <a:r>
              <a:rPr lang="en-US" altLang="zh-CN" sz="1800" b="1" dirty="0">
                <a:solidFill>
                  <a:srgbClr val="3333FF"/>
                </a:solidFill>
                <a:latin typeface="Comic Sans MS" panose="030F0702030302020204" pitchFamily="66" charset="0"/>
              </a:rPr>
              <a:t>.*</a:t>
            </a:r>
            <a:r>
              <a:rPr lang="en-US" altLang="zh-CN" sz="1800" dirty="0">
                <a:latin typeface="Comic Sans MS" panose="030F0702030302020204" pitchFamily="66" charset="0"/>
              </a:rPr>
              <a:t>, which contains the interface definitions for the functionality provided by JDBC</a:t>
            </a:r>
          </a:p>
          <a:p>
            <a:pPr>
              <a:spcBef>
                <a:spcPts val="3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itchFamily="66" charset="0"/>
              </a:rPr>
              <a:t>Model for communicating with the database:</a:t>
            </a:r>
          </a:p>
          <a:p>
            <a:pPr lvl="1">
              <a:spcBef>
                <a:spcPts val="3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Open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a connection</a:t>
            </a:r>
          </a:p>
          <a:p>
            <a:pPr lvl="1">
              <a:spcBef>
                <a:spcPts val="3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Create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a “Statement” object</a:t>
            </a:r>
          </a:p>
          <a:p>
            <a:pPr lvl="1">
              <a:spcBef>
                <a:spcPts val="3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Execute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queries using the Statement object to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send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queries and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fetch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results</a:t>
            </a:r>
          </a:p>
          <a:p>
            <a:pPr lvl="1">
              <a:spcBef>
                <a:spcPts val="300"/>
              </a:spcBef>
            </a:pP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Exception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mechanism to handle errors</a:t>
            </a:r>
          </a:p>
          <a:p>
            <a:pPr>
              <a:spcBef>
                <a:spcPts val="300"/>
              </a:spcBef>
            </a:pPr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94141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0053F-6AFB-440E-96E4-C54E0A3F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The Power of Recursion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4EF84-903F-4271-AECE-D4CD8F1E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Computing transitive closure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next slide shows a manager relation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Each step of the iterative process constructs an extended version of </a:t>
            </a:r>
            <a:r>
              <a:rPr lang="en-US" altLang="zh-CN" sz="1800" dirty="0" err="1">
                <a:latin typeface="Comic Sans MS" pitchFamily="66" charset="0"/>
              </a:rPr>
              <a:t>empl</a:t>
            </a:r>
            <a:r>
              <a:rPr lang="en-US" altLang="zh-CN" sz="1800" dirty="0">
                <a:latin typeface="Comic Sans MS" pitchFamily="66" charset="0"/>
              </a:rPr>
              <a:t> from its recursive definition.  </a:t>
            </a:r>
          </a:p>
          <a:p>
            <a:pPr lvl="1"/>
            <a:r>
              <a:rPr lang="en-US" altLang="zh-CN" sz="1800" dirty="0">
                <a:latin typeface="Comic Sans MS" pitchFamily="66" charset="0"/>
              </a:rPr>
              <a:t>The final result is called the fixed point  of the recursive view definition.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Comic Sans MS" pitchFamily="66" charset="0"/>
              </a:rPr>
              <a:t>Recursive views </a:t>
            </a:r>
            <a:r>
              <a:rPr lang="en-US" altLang="zh-CN" sz="2000" dirty="0">
                <a:latin typeface="Comic Sans MS" pitchFamily="66" charset="0"/>
              </a:rPr>
              <a:t>are required to be monotonic.  That is, if we add tuples to manger the view contains all of the tuples it contained before, plus possibly more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65499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0E6E8-4EC1-4701-8E75-2A8AF0E8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itchFamily="66" charset="0"/>
              </a:rPr>
              <a:t>Example of Fixed-Point Computation</a:t>
            </a:r>
            <a:endParaRPr lang="zh-CN" altLang="en-US" sz="28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B86E1-74A2-4721-8883-2FF44B58C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3716" r="697" b="4024"/>
          <a:stretch>
            <a:fillRect/>
          </a:stretch>
        </p:blipFill>
        <p:spPr bwMode="auto">
          <a:xfrm>
            <a:off x="3346848" y="1221581"/>
            <a:ext cx="2416969" cy="1691879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83D97B-2DC9-49E0-813F-8D3EB04A4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t="35001" r="592" b="35526"/>
          <a:stretch>
            <a:fillRect/>
          </a:stretch>
        </p:blipFill>
        <p:spPr bwMode="auto">
          <a:xfrm>
            <a:off x="1747837" y="3338513"/>
            <a:ext cx="5748338" cy="12858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3746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94FF-3A8F-4B96-AC38-E68C8E02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Outline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33E702-3928-416F-AAD2-9DEFE6381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Accessing </a:t>
            </a:r>
            <a:r>
              <a:rPr lang="en-US" altLang="zh-CN" dirty="0">
                <a:latin typeface="Comic Sans MS" pitchFamily="66" charset="0"/>
              </a:rPr>
              <a:t>DB From a Programming Language 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Functions </a:t>
            </a:r>
            <a:r>
              <a:rPr lang="en-US" altLang="zh-CN" dirty="0">
                <a:latin typeface="Comic Sans MS" pitchFamily="66" charset="0"/>
              </a:rPr>
              <a:t>and Procedures</a:t>
            </a: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Triggers</a:t>
            </a:r>
            <a:endParaRPr lang="en-US" altLang="zh-CN" dirty="0">
              <a:latin typeface="Comic Sans MS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>
                <a:latin typeface="Comic Sans MS" pitchFamily="66" charset="0"/>
              </a:rPr>
              <a:t>Recursion </a:t>
            </a:r>
            <a:r>
              <a:rPr lang="en-US" altLang="zh-CN" dirty="0">
                <a:latin typeface="Comic Sans MS" pitchFamily="66" charset="0"/>
              </a:rPr>
              <a:t>in SQL</a:t>
            </a:r>
            <a:r>
              <a:rPr lang="zh-CN" altLang="en-US" dirty="0">
                <a:latin typeface="Comic Sans MS" pitchFamily="66" charset="0"/>
              </a:rPr>
              <a:t>*</a:t>
            </a:r>
            <a:endParaRPr lang="en-US" altLang="zh-CN" dirty="0">
              <a:latin typeface="Comic Sans MS" pitchFamily="66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itchFamily="66" charset="0"/>
                <a:ea typeface="华文中宋" pitchFamily="2" charset="-122"/>
                <a:sym typeface="Wingdings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itchFamily="66" charset="0"/>
              </a:rPr>
              <a:t>Advanced </a:t>
            </a:r>
            <a:r>
              <a:rPr lang="en-US" altLang="zh-CN" b="1" dirty="0">
                <a:solidFill>
                  <a:srgbClr val="FF0000"/>
                </a:solidFill>
                <a:latin typeface="Comic Sans MS" pitchFamily="66" charset="0"/>
              </a:rPr>
              <a:t>SQL Features</a:t>
            </a:r>
            <a:r>
              <a:rPr lang="zh-CN" altLang="en-US" b="1" dirty="0">
                <a:solidFill>
                  <a:srgbClr val="FF0000"/>
                </a:solidFill>
                <a:latin typeface="Comic Sans MS" pitchFamily="66" charset="0"/>
              </a:rPr>
              <a:t>*</a:t>
            </a:r>
            <a:endParaRPr lang="en-US" altLang="zh-CN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46225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EDFE2-1B75-4CDC-BF9D-D0B6F47C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Advanced SQL Features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7D559-C17A-47D3-839A-1F385AAF9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8" y="611348"/>
            <a:ext cx="8892480" cy="4336665"/>
          </a:xfrm>
        </p:spPr>
        <p:txBody>
          <a:bodyPr/>
          <a:lstStyle/>
          <a:p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Create a table with the same schema as an existing table: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create table </a:t>
            </a:r>
            <a:r>
              <a:rPr lang="en-US" altLang="zh-CN" sz="20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temp_account</a:t>
            </a:r>
            <a:r>
              <a:rPr lang="en-US" altLang="zh-CN" sz="20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like</a:t>
            </a:r>
            <a:r>
              <a:rPr lang="en-US" altLang="zh-CN" sz="20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account</a:t>
            </a:r>
          </a:p>
          <a:p>
            <a:r>
              <a:rPr lang="en-US" altLang="zh-CN" sz="2000" dirty="0">
                <a:latin typeface="Comic Sans MS" pitchFamily="66" charset="0"/>
              </a:rPr>
              <a:t>SQL:2003 allows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subqueries</a:t>
            </a:r>
            <a:r>
              <a:rPr lang="en-US" altLang="zh-CN" sz="2000" dirty="0">
                <a:latin typeface="Comic Sans MS" pitchFamily="66" charset="0"/>
              </a:rPr>
              <a:t> to occur anywhere a value is required provided the subquery returns only one value.  This applies to updates as well</a:t>
            </a:r>
          </a:p>
          <a:p>
            <a:r>
              <a:rPr lang="en-US" altLang="zh-CN" sz="2000" dirty="0">
                <a:latin typeface="Comic Sans MS" pitchFamily="66" charset="0"/>
              </a:rPr>
              <a:t>SQL2003 allows </a:t>
            </a:r>
            <a:r>
              <a:rPr lang="en-US" altLang="zh-CN" sz="2000" dirty="0">
                <a:solidFill>
                  <a:srgbClr val="3333FF"/>
                </a:solidFill>
                <a:latin typeface="Comic Sans MS" pitchFamily="66" charset="0"/>
              </a:rPr>
              <a:t>subqueries</a:t>
            </a:r>
            <a:r>
              <a:rPr lang="en-US" altLang="zh-CN" sz="2000" dirty="0">
                <a:latin typeface="Comic Sans MS" pitchFamily="66" charset="0"/>
              </a:rPr>
              <a:t> in the from clause to access attributes of other relations in the from clause using the lateral(</a:t>
            </a:r>
            <a:r>
              <a:rPr lang="zh-CN" altLang="en-US" sz="2000" dirty="0">
                <a:latin typeface="Comic Sans MS" pitchFamily="66" charset="0"/>
              </a:rPr>
              <a:t>横向</a:t>
            </a:r>
            <a:r>
              <a:rPr lang="en-US" altLang="zh-CN" sz="2000" dirty="0">
                <a:latin typeface="Comic Sans MS" pitchFamily="66" charset="0"/>
              </a:rPr>
              <a:t>) construct:</a:t>
            </a:r>
          </a:p>
          <a:p>
            <a:pPr marL="0" indent="0">
              <a:buNone/>
            </a:pPr>
            <a:r>
              <a:rPr lang="en-US" altLang="zh-CN" sz="2000" dirty="0">
                <a:latin typeface="Comic Sans MS" pitchFamily="66" charset="0"/>
              </a:rPr>
              <a:t>	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Comic Sans MS" pitchFamily="66" charset="0"/>
                <a:cs typeface="Times New Roman" panose="02020603050405020304" pitchFamily="18" charset="0"/>
              </a:rPr>
              <a:t>C.customer_name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Comic Sans MS" pitchFamily="66" charset="0"/>
                <a:cs typeface="Times New Roman" panose="02020603050405020304" pitchFamily="18" charset="0"/>
              </a:rPr>
              <a:t>num_accounts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 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customer C, 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      </a:t>
            </a:r>
            <a:r>
              <a:rPr lang="en-US" altLang="zh-CN" sz="20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lateral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(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count(*) 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  	  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 account A		    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	      </a:t>
            </a:r>
            <a:r>
              <a:rPr lang="en-US" altLang="zh-CN" sz="20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where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err="1">
                <a:latin typeface="Comic Sans MS" pitchFamily="66" charset="0"/>
                <a:cs typeface="Times New Roman" panose="02020603050405020304" pitchFamily="18" charset="0"/>
              </a:rPr>
              <a:t>A.customer_name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2000" i="1" dirty="0" err="1">
                <a:latin typeface="Comic Sans MS" pitchFamily="66" charset="0"/>
                <a:cs typeface="Times New Roman" panose="02020603050405020304" pitchFamily="18" charset="0"/>
              </a:rPr>
              <a:t>C.customer_name</a:t>
            </a: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 )</a:t>
            </a:r>
            <a:b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itchFamily="66" charset="0"/>
                <a:cs typeface="Times New Roman" panose="02020603050405020304" pitchFamily="18" charset="0"/>
              </a:rPr>
              <a:t>		</a:t>
            </a:r>
            <a:r>
              <a:rPr lang="en-US" altLang="zh-CN" sz="20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as </a:t>
            </a:r>
            <a:r>
              <a:rPr lang="en-US" altLang="zh-CN" sz="20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this_customer</a:t>
            </a:r>
            <a:r>
              <a:rPr lang="en-US" altLang="zh-CN" sz="20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(</a:t>
            </a:r>
            <a:r>
              <a:rPr lang="en-US" altLang="zh-CN" sz="20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num_accounts</a:t>
            </a:r>
            <a:r>
              <a:rPr lang="en-US" altLang="zh-CN" sz="20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)</a:t>
            </a:r>
          </a:p>
          <a:p>
            <a:endParaRPr lang="zh-CN" altLang="en-US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47267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02908-6DF5-43E4-AADC-3626A6A0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Advanced SQL Features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87E63A-7EF5-4C4F-A530-9322E68BF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Merge construct allows </a:t>
            </a:r>
            <a:r>
              <a:rPr lang="en-US" altLang="zh-CN" sz="1800" b="1" dirty="0">
                <a:solidFill>
                  <a:srgbClr val="3333FF"/>
                </a:solidFill>
                <a:latin typeface="Comic Sans MS" pitchFamily="66" charset="0"/>
              </a:rPr>
              <a:t>batch processing of updates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E.g., relation 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</a:rPr>
              <a:t>funds_received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 (</a:t>
            </a:r>
            <a:r>
              <a:rPr lang="en-US" altLang="zh-CN" sz="1800" dirty="0" err="1">
                <a:solidFill>
                  <a:srgbClr val="3333FF"/>
                </a:solidFill>
                <a:latin typeface="Comic Sans MS" pitchFamily="66" charset="0"/>
              </a:rPr>
              <a:t>account_number</a:t>
            </a:r>
            <a:r>
              <a:rPr lang="en-US" altLang="zh-CN" sz="1800" dirty="0">
                <a:solidFill>
                  <a:srgbClr val="3333FF"/>
                </a:solidFill>
                <a:latin typeface="Comic Sans MS" pitchFamily="66" charset="0"/>
              </a:rPr>
              <a:t>, amount ) </a:t>
            </a:r>
            <a:r>
              <a:rPr lang="en-US" altLang="zh-CN" sz="1800" dirty="0">
                <a:latin typeface="Comic Sans MS" pitchFamily="66" charset="0"/>
              </a:rPr>
              <a:t>has batch of deposits to be added to the proper account in the account relation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b="1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merge into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account as A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	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using 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*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	         </a:t>
            </a:r>
            <a:r>
              <a:rPr lang="en-US" altLang="zh-CN" sz="1800" b="1" i="1" dirty="0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funds_received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) as F 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                on (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A.account_number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F.account_number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)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when matched then</a:t>
            </a:r>
            <a:b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                  update set balance = balance +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F.amount</a:t>
            </a:r>
            <a:endParaRPr lang="en-US" altLang="zh-CN" sz="1800" i="1" dirty="0">
              <a:latin typeface="Comic Sans MS" pitchFamily="66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4483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7A000-09A9-4624-B3C7-B5BA48F4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Homework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BB4F3-ACF4-4D56-9A5C-3A85D0C0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524" y="843558"/>
            <a:ext cx="8568952" cy="20702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itchFamily="66" charset="0"/>
              </a:rPr>
              <a:t>Further Reading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itchFamily="66" charset="0"/>
              </a:rPr>
              <a:t>Chapter 5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85890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itchFamily="66" charset="0"/>
                <a:ea typeface="宋体" pitchFamily="2" charset="-122"/>
              </a:rPr>
              <a:t>End of </a:t>
            </a:r>
            <a:r>
              <a:rPr lang="en-US" altLang="zh-CN" sz="3600">
                <a:latin typeface="Comic Sans MS" pitchFamily="66" charset="0"/>
                <a:ea typeface="宋体" pitchFamily="2" charset="-122"/>
              </a:rPr>
              <a:t>Lecture 5</a:t>
            </a:r>
            <a:endParaRPr lang="zh-CN" altLang="en-US" sz="3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8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1A485-E05F-418A-9B93-47F8AA02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JDBC Code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3F0DFF-47B0-48B5-A93F-A59A74EB290B}"/>
              </a:ext>
            </a:extLst>
          </p:cNvPr>
          <p:cNvSpPr txBox="1"/>
          <p:nvPr/>
        </p:nvSpPr>
        <p:spPr>
          <a:xfrm>
            <a:off x="575556" y="627534"/>
            <a:ext cx="8388932" cy="437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public static void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JDBCexample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(String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dbid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, String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userid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, String passwd){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try {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Class.forName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("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oracle.jdbc.driver.OracleDriver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");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 Connection conn =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DriverManager.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getConnection</a:t>
            </a:r>
            <a:r>
              <a:rPr lang="en-US" altLang="zh-CN" sz="1600" dirty="0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jdbc:oracle:thin</a:t>
            </a:r>
            <a:r>
              <a:rPr lang="en-US" altLang="zh-CN" sz="1600" dirty="0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:@aura.bell-labs.com:2000:bankdb", </a:t>
            </a:r>
            <a:r>
              <a:rPr lang="en-US" altLang="zh-CN" sz="1600" dirty="0" err="1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userid</a:t>
            </a:r>
            <a:r>
              <a:rPr lang="en-US" altLang="zh-CN" sz="1600" dirty="0">
                <a:solidFill>
                  <a:srgbClr val="C00000"/>
                </a:solidFill>
                <a:latin typeface="Comic Sans MS" pitchFamily="66" charset="0"/>
                <a:cs typeface="Times New Roman" panose="02020603050405020304" pitchFamily="18" charset="0"/>
              </a:rPr>
              <a:t>, passwd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);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 Statement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stmt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conn.createStatement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 … Do Actual Work ….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stmt.close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();	</a:t>
            </a:r>
          </a:p>
          <a:p>
            <a:r>
              <a:rPr lang="en-US" altLang="zh-CN" sz="1600" dirty="0">
                <a:solidFill>
                  <a:srgbClr val="1B06BA"/>
                </a:solidFill>
                <a:latin typeface="Comic Sans MS" pitchFamily="66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conn.close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();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}	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catch (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SQLException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sqle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) { 	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SQLException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: " +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sqle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);	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}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E63003-7624-D8BB-06D1-00911C25B97A}"/>
              </a:ext>
            </a:extLst>
          </p:cNvPr>
          <p:cNvSpPr txBox="1"/>
          <p:nvPr/>
        </p:nvSpPr>
        <p:spPr>
          <a:xfrm>
            <a:off x="5940152" y="2211710"/>
            <a:ext cx="309634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</a:rPr>
              <a:t>Creates a Statement handle (</a:t>
            </a:r>
            <a:r>
              <a:rPr lang="en-US" altLang="zh-CN" dirty="0" err="1">
                <a:latin typeface="Comic Sans MS" panose="030F0702030302020204" pitchFamily="66" charset="0"/>
              </a:rPr>
              <a:t>stmt</a:t>
            </a:r>
            <a:r>
              <a:rPr lang="en-US" altLang="zh-CN" dirty="0">
                <a:latin typeface="Comic Sans MS" panose="030F0702030302020204" pitchFamily="66" charset="0"/>
              </a:rPr>
              <a:t>) on the connection conn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0928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4ED26-AD53-4C4D-A745-AFCF3B72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JDBC Code (Cont.)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CCAFF-9CE5-439E-85B2-08A461D0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27534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Update to database</a:t>
            </a:r>
          </a:p>
          <a:p>
            <a:endParaRPr lang="en-US" altLang="zh-CN" dirty="0">
              <a:latin typeface="Comic Sans MS" pitchFamily="66" charset="0"/>
            </a:endParaRPr>
          </a:p>
          <a:p>
            <a:endParaRPr lang="en-US" altLang="zh-CN" dirty="0">
              <a:latin typeface="Comic Sans MS" pitchFamily="66" charset="0"/>
            </a:endParaRPr>
          </a:p>
          <a:p>
            <a:endParaRPr lang="en-US" altLang="zh-CN" dirty="0">
              <a:latin typeface="Comic Sans MS" pitchFamily="66" charset="0"/>
            </a:endParaRPr>
          </a:p>
          <a:p>
            <a:endParaRPr lang="en-US" altLang="zh-CN" dirty="0"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Execute query and fetch and print results </a:t>
            </a:r>
          </a:p>
          <a:p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361C2-3DC2-41AF-B2AE-947CF252A54C}"/>
              </a:ext>
            </a:extLst>
          </p:cNvPr>
          <p:cNvSpPr txBox="1"/>
          <p:nvPr/>
        </p:nvSpPr>
        <p:spPr>
          <a:xfrm>
            <a:off x="1187624" y="987574"/>
            <a:ext cx="6624736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try {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stmt.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executeUpdate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  "insert into account values</a:t>
            </a:r>
            <a:b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                           ('A-9732', '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Perryridge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', 1200)");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catch (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SQLException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sqle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) { 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("Could not insert tuple. " +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sqle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160DAE-4B51-4D09-8DD6-6FCCE6C2AA69}"/>
              </a:ext>
            </a:extLst>
          </p:cNvPr>
          <p:cNvSpPr txBox="1"/>
          <p:nvPr/>
        </p:nvSpPr>
        <p:spPr>
          <a:xfrm>
            <a:off x="1187624" y="3219822"/>
            <a:ext cx="7488832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ResultSet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rset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=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stmt.</a:t>
            </a:r>
            <a:r>
              <a:rPr lang="en-US" altLang="zh-CN" sz="1600" dirty="0" err="1">
                <a:solidFill>
                  <a:srgbClr val="3333FF"/>
                </a:solidFill>
                <a:latin typeface="Comic Sans MS" pitchFamily="66" charset="0"/>
                <a:cs typeface="Times New Roman" panose="02020603050405020304" pitchFamily="18" charset="0"/>
              </a:rPr>
              <a:t>executeQuery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 "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select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, avg(balance)  </a:t>
            </a:r>
            <a:b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</a:b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from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 account </a:t>
            </a:r>
            <a:r>
              <a:rPr lang="en-US" altLang="zh-CN" sz="1600" b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group by 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");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while (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rset.next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()) {	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System.out.println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    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rset.getString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("</a:t>
            </a:r>
            <a:r>
              <a:rPr lang="en-US" altLang="zh-CN" sz="1600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branch_name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") + "  " + </a:t>
            </a:r>
            <a:r>
              <a:rPr lang="en-US" altLang="zh-CN" sz="1600" dirty="0" err="1">
                <a:latin typeface="Comic Sans MS" pitchFamily="66" charset="0"/>
                <a:cs typeface="Times New Roman" panose="02020603050405020304" pitchFamily="18" charset="0"/>
              </a:rPr>
              <a:t>rset.getFloat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));	</a:t>
            </a:r>
          </a:p>
          <a:p>
            <a:r>
              <a:rPr lang="en-US" altLang="zh-CN" sz="1600" dirty="0">
                <a:latin typeface="Comic Sans MS" pitchFamily="66" charset="0"/>
                <a:cs typeface="Times New Roman" panose="02020603050405020304" pitchFamily="18" charset="0"/>
              </a:rPr>
              <a:t>}	</a:t>
            </a:r>
            <a:endParaRPr lang="zh-CN" altLang="en-US" sz="1600" dirty="0">
              <a:latin typeface="Comic Sans MS" pitchFamily="66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C0A2C5A-7FF5-20C5-966A-153A5F01A5CF}"/>
              </a:ext>
            </a:extLst>
          </p:cNvPr>
          <p:cNvCxnSpPr/>
          <p:nvPr/>
        </p:nvCxnSpPr>
        <p:spPr>
          <a:xfrm flipH="1">
            <a:off x="6804248" y="3579862"/>
            <a:ext cx="792088" cy="720080"/>
          </a:xfrm>
          <a:prstGeom prst="straightConnector1">
            <a:avLst/>
          </a:prstGeom>
          <a:ln w="38100">
            <a:solidFill>
              <a:srgbClr val="3333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5472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EBA85-D434-44CA-BB09-379B1F1E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JDBC Code Details 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F1ED3-0E02-429D-9BFA-EB27084B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Getting result fields:</a:t>
            </a:r>
          </a:p>
          <a:p>
            <a:pPr marL="457200" lvl="1" indent="0">
              <a:buNone/>
            </a:pP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rset.getString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“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”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and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rs.getString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1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are equivalent if </a:t>
            </a:r>
            <a:r>
              <a:rPr lang="en-US" altLang="zh-CN" sz="1800" dirty="0" err="1">
                <a:latin typeface="Comic Sans MS" pitchFamily="66" charset="0"/>
                <a:cs typeface="Times New Roman" panose="02020603050405020304" pitchFamily="18" charset="0"/>
              </a:rPr>
              <a:t>branchname</a:t>
            </a:r>
            <a:r>
              <a:rPr lang="en-US" altLang="zh-CN" sz="1800" dirty="0">
                <a:latin typeface="Comic Sans MS" pitchFamily="66" charset="0"/>
                <a:cs typeface="Times New Roman" panose="02020603050405020304" pitchFamily="18" charset="0"/>
              </a:rPr>
              <a:t> is the first argument of select result.</a:t>
            </a:r>
          </a:p>
          <a:p>
            <a:endParaRPr lang="en-US" altLang="zh-CN" sz="2000" dirty="0">
              <a:latin typeface="Comic Sans MS" pitchFamily="66" charset="0"/>
            </a:endParaRPr>
          </a:p>
          <a:p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Dealing with Null values</a:t>
            </a:r>
          </a:p>
          <a:p>
            <a:pPr marL="457200" lvl="1" indent="0">
              <a:buNone/>
            </a:pP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if (</a:t>
            </a:r>
            <a:r>
              <a:rPr lang="en-US" altLang="zh-CN" sz="1800" i="1" dirty="0" err="1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rset.wasNull</a:t>
            </a:r>
            <a:r>
              <a:rPr lang="en-US" altLang="zh-CN" sz="1800" i="1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()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) </a:t>
            </a:r>
          </a:p>
          <a:p>
            <a:pPr marL="457200" lvl="1" indent="0">
              <a:buNone/>
            </a:pP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    </a:t>
            </a:r>
            <a:r>
              <a:rPr lang="en-US" altLang="zh-CN" sz="1800" i="1" dirty="0" err="1">
                <a:latin typeface="Comic Sans MS" pitchFamily="66" charset="0"/>
                <a:cs typeface="Times New Roman" panose="02020603050405020304" pitchFamily="18" charset="0"/>
              </a:rPr>
              <a:t>Systems.out.println</a:t>
            </a:r>
            <a:r>
              <a:rPr lang="en-US" altLang="zh-CN" sz="1800" i="1" dirty="0">
                <a:latin typeface="Comic Sans MS" pitchFamily="66" charset="0"/>
                <a:cs typeface="Times New Roman" panose="02020603050405020304" pitchFamily="18" charset="0"/>
              </a:rPr>
              <a:t>(“Got null value”);</a:t>
            </a:r>
          </a:p>
          <a:p>
            <a:endParaRPr lang="zh-CN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4320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59CED-57E9-4340-A1D1-4F897B8B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itchFamily="66" charset="0"/>
              </a:rPr>
              <a:t>ODBC</a:t>
            </a:r>
            <a:endParaRPr lang="zh-CN" altLang="en-US" dirty="0">
              <a:latin typeface="Comic Sans MS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37997-3A72-44A6-911F-D8FCC5A6E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Open </a:t>
            </a:r>
            <a:r>
              <a:rPr lang="en-US" altLang="zh-CN" sz="2000" b="1" dirty="0" err="1">
                <a:solidFill>
                  <a:srgbClr val="3333FF"/>
                </a:solidFill>
                <a:latin typeface="Comic Sans MS" pitchFamily="66" charset="0"/>
              </a:rPr>
              <a:t>DataBase</a:t>
            </a:r>
            <a:r>
              <a:rPr lang="en-US" altLang="zh-CN" sz="2000" b="1" dirty="0">
                <a:solidFill>
                  <a:srgbClr val="3333FF"/>
                </a:solidFill>
                <a:latin typeface="Comic Sans MS" pitchFamily="66" charset="0"/>
              </a:rPr>
              <a:t> Connectivity(ODBC) </a:t>
            </a:r>
            <a:r>
              <a:rPr lang="en-US" altLang="zh-CN" sz="2000" dirty="0">
                <a:latin typeface="Comic Sans MS" pitchFamily="66" charset="0"/>
              </a:rPr>
              <a:t>standard 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standard for application program to communicate with a database server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itchFamily="66" charset="0"/>
              </a:rPr>
              <a:t>application program interface (API) to 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open a connection with a database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send queries and updates</a:t>
            </a:r>
          </a:p>
          <a:p>
            <a:pPr lvl="2">
              <a:lnSpc>
                <a:spcPct val="150000"/>
              </a:lnSpc>
            </a:pPr>
            <a:r>
              <a:rPr lang="en-US" altLang="zh-CN" b="1" dirty="0">
                <a:solidFill>
                  <a:srgbClr val="3333FF"/>
                </a:solidFill>
                <a:latin typeface="Comic Sans MS" pitchFamily="66" charset="0"/>
              </a:rPr>
              <a:t>get back results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itchFamily="66" charset="0"/>
              </a:rPr>
              <a:t>Applications such as GUI, statistical analysis, and spreadsheets can use ODBC</a:t>
            </a:r>
          </a:p>
        </p:txBody>
      </p:sp>
    </p:spTree>
    <p:extLst>
      <p:ext uri="{BB962C8B-B14F-4D97-AF65-F5344CB8AC3E}">
        <p14:creationId xmlns:p14="http://schemas.microsoft.com/office/powerpoint/2010/main" val="271176619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1章 绪论.potx" id="{A4F0AC33-72D4-4097-837F-93641403082A}" vid="{4062CE69-8121-4E25-9D20-76EC1D6FDB85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25224</TotalTime>
  <Words>5756</Words>
  <Application>Microsoft Office PowerPoint</Application>
  <PresentationFormat>全屏显示(16:9)</PresentationFormat>
  <Paragraphs>473</Paragraphs>
  <Slides>56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微软雅黑</vt:lpstr>
      <vt:lpstr>Arial</vt:lpstr>
      <vt:lpstr>Calibri</vt:lpstr>
      <vt:lpstr>Comic Sans MS</vt:lpstr>
      <vt:lpstr>Times New Roman</vt:lpstr>
      <vt:lpstr>Trebuchet MS</vt:lpstr>
      <vt:lpstr>Wingdings</vt:lpstr>
      <vt:lpstr>默认设计模板</vt:lpstr>
      <vt:lpstr>2_Office 主题</vt:lpstr>
      <vt:lpstr>PowerPoint 演示文稿</vt:lpstr>
      <vt:lpstr>Outline of the Course </vt:lpstr>
      <vt:lpstr>Outline</vt:lpstr>
      <vt:lpstr>Accessing DB From a Programming Language </vt:lpstr>
      <vt:lpstr>JDBC (Java Database Connectivity)</vt:lpstr>
      <vt:lpstr>JDBC Code</vt:lpstr>
      <vt:lpstr>JDBC Code (Cont.)</vt:lpstr>
      <vt:lpstr>JDBC Code Details </vt:lpstr>
      <vt:lpstr>ODBC</vt:lpstr>
      <vt:lpstr>ODBC  (Cont.)</vt:lpstr>
      <vt:lpstr>ODBC  (Cont.)</vt:lpstr>
      <vt:lpstr>ODBC Code</vt:lpstr>
      <vt:lpstr>ODBC Code (Cont.)</vt:lpstr>
      <vt:lpstr>ODBC Code (Cont.)</vt:lpstr>
      <vt:lpstr>ODBC Code (Cont.)</vt:lpstr>
      <vt:lpstr>More ODBC Features</vt:lpstr>
      <vt:lpstr>Embedded SQL</vt:lpstr>
      <vt:lpstr>Embedded SQL vs. JDBC or ODBC</vt:lpstr>
      <vt:lpstr>Example Query</vt:lpstr>
      <vt:lpstr>Embedded SQL (Cont.)</vt:lpstr>
      <vt:lpstr>Updates Through Cursors</vt:lpstr>
      <vt:lpstr>Dynamic SQL</vt:lpstr>
      <vt:lpstr>Outline</vt:lpstr>
      <vt:lpstr>Functions and Procedures</vt:lpstr>
      <vt:lpstr>SQL Functions</vt:lpstr>
      <vt:lpstr>Table Functions</vt:lpstr>
      <vt:lpstr>Procedural Extensions and Stored Procedures</vt:lpstr>
      <vt:lpstr>Procedural Constructs</vt:lpstr>
      <vt:lpstr>Procedural Constructs (Cont.)</vt:lpstr>
      <vt:lpstr>Procedural Constructs (Cont.)</vt:lpstr>
      <vt:lpstr>Procedural Constructs (Cont.)</vt:lpstr>
      <vt:lpstr>SQL Procedures</vt:lpstr>
      <vt:lpstr>External Language Functions/Procedures</vt:lpstr>
      <vt:lpstr>External Language Routines (Cont.)</vt:lpstr>
      <vt:lpstr>Security with External Language Routines</vt:lpstr>
      <vt:lpstr>Outline</vt:lpstr>
      <vt:lpstr>Triggers (触发器)</vt:lpstr>
      <vt:lpstr>Trigger Example </vt:lpstr>
      <vt:lpstr>Trigger Example in SQL:1999</vt:lpstr>
      <vt:lpstr>Triggering Events and Actions in SQL</vt:lpstr>
      <vt:lpstr>Triggering Events and Actions in SQL</vt:lpstr>
      <vt:lpstr>Statement Level Triggers</vt:lpstr>
      <vt:lpstr>External World Actions</vt:lpstr>
      <vt:lpstr>External World Actions</vt:lpstr>
      <vt:lpstr>External World Actions (Cont.)</vt:lpstr>
      <vt:lpstr>When Not to Use Triggers</vt:lpstr>
      <vt:lpstr>Outline</vt:lpstr>
      <vt:lpstr>Recursion (递归) in SQL</vt:lpstr>
      <vt:lpstr>The Power of Recursion</vt:lpstr>
      <vt:lpstr>The Power of Recursion</vt:lpstr>
      <vt:lpstr>Example of Fixed-Point Computation</vt:lpstr>
      <vt:lpstr>Outline</vt:lpstr>
      <vt:lpstr>Advanced SQL Features</vt:lpstr>
      <vt:lpstr>Advanced SQL Features (Cont.)</vt:lpstr>
      <vt:lpstr>Homework</vt:lpstr>
      <vt:lpstr>End of Lecture 5</vt:lpstr>
    </vt:vector>
  </TitlesOfParts>
  <Company>Global Intelligence Alliance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Jihong Guan</cp:lastModifiedBy>
  <cp:revision>2021</cp:revision>
  <dcterms:created xsi:type="dcterms:W3CDTF">2007-09-26T12:04:45Z</dcterms:created>
  <dcterms:modified xsi:type="dcterms:W3CDTF">2025-03-23T14:39:48Z</dcterms:modified>
</cp:coreProperties>
</file>