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11"/>
  </p:handoutMasterIdLst>
  <p:sldIdLst>
    <p:sldId id="1587" r:id="rId4"/>
    <p:sldId id="5136" r:id="rId6"/>
    <p:sldId id="5172" r:id="rId7"/>
    <p:sldId id="5173" r:id="rId8"/>
    <p:sldId id="5175" r:id="rId9"/>
    <p:sldId id="5176" r:id="rId10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1pPr>
    <a:lvl2pPr marL="455930" indent="1905"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2pPr>
    <a:lvl3pPr marL="913130" indent="1905"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3pPr>
    <a:lvl4pPr marL="1370330" indent="1905"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4pPr>
    <a:lvl5pPr marL="1827530" indent="1905"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587"/>
            <p14:sldId id="5136"/>
            <p14:sldId id="5172"/>
            <p14:sldId id="5173"/>
            <p14:sldId id="5175"/>
            <p14:sldId id="51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2C4"/>
    <a:srgbClr val="1B06BA"/>
    <a:srgbClr val="080808"/>
    <a:srgbClr val="339933"/>
    <a:srgbClr val="B5880B"/>
    <a:srgbClr val="E87071"/>
    <a:srgbClr val="00B3EE"/>
    <a:srgbClr val="93E5FF"/>
    <a:srgbClr val="F7FE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6" autoAdjust="0"/>
    <p:restoredTop sz="76599" autoAdjust="0"/>
  </p:normalViewPr>
  <p:slideViewPr>
    <p:cSldViewPr showGuides="1">
      <p:cViewPr varScale="1">
        <p:scale>
          <a:sx n="129" d="100"/>
          <a:sy n="129" d="100"/>
        </p:scale>
        <p:origin x="1384" y="176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  <a:endParaRPr lang="fi-FI" noProof="0"/>
          </a:p>
          <a:p>
            <a:pPr lvl="1"/>
            <a:r>
              <a:rPr lang="fi-FI" noProof="0"/>
              <a:t>toinen taso</a:t>
            </a:r>
            <a:endParaRPr lang="fi-FI" noProof="0"/>
          </a:p>
          <a:p>
            <a:pPr lvl="2"/>
            <a:r>
              <a:rPr lang="fi-FI" noProof="0"/>
              <a:t>kolmas taso</a:t>
            </a:r>
            <a:endParaRPr lang="fi-FI" noProof="0"/>
          </a:p>
          <a:p>
            <a:pPr lvl="3"/>
            <a:r>
              <a:rPr lang="fi-FI" noProof="0"/>
              <a:t>neljäs taso</a:t>
            </a:r>
            <a:endParaRPr lang="fi-FI" noProof="0"/>
          </a:p>
          <a:p>
            <a:pPr lvl="4"/>
            <a:r>
              <a:rPr lang="fi-FI" noProof="0"/>
              <a:t>viides taso</a:t>
            </a:r>
            <a:endParaRPr lang="fi-FI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B8AA9E"/>
              </a:solidFill>
              <a:effectLst/>
              <a:latin typeface="catalyst-pingfang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B8AA9E"/>
              </a:solidFill>
              <a:effectLst/>
              <a:latin typeface="catalyst-pingfang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5" dirty="0">
              <a:solidFill>
                <a:schemeClr val="bg1"/>
              </a:solidFill>
              <a:latin typeface="Calibri" panose="020F0502020204030204"/>
              <a:cs typeface="宋体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50305040509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</a:fld>
            <a:endParaRPr lang="zh-CN" altLang="en-US" dirty="0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9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90204" pitchFamily="34" charset="0"/>
              </a:rPr>
            </a:fld>
            <a:endParaRPr lang="en-US" altLang="zh-CN" sz="75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780" indent="-271780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50" b="0">
                <a:latin typeface="微软雅黑" pitchFamily="34" charset="-122"/>
                <a:ea typeface="微软雅黑" pitchFamily="34" charset="-122"/>
              </a:defRPr>
            </a:lvl2pPr>
            <a:lvl3pPr>
              <a:defRPr sz="1430" b="0">
                <a:latin typeface="微软雅黑" pitchFamily="34" charset="-122"/>
                <a:ea typeface="微软雅黑" pitchFamily="34" charset="-122"/>
              </a:defRPr>
            </a:lvl3pPr>
            <a:lvl4pPr>
              <a:defRPr sz="1430" b="0">
                <a:latin typeface="微软雅黑" pitchFamily="34" charset="-122"/>
                <a:ea typeface="微软雅黑" pitchFamily="34" charset="-122"/>
              </a:defRPr>
            </a:lvl4pPr>
            <a:lvl5pPr>
              <a:defRPr sz="143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9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90204" pitchFamily="34" charset="0"/>
              </a:rPr>
            </a:fld>
            <a:endParaRPr lang="en-US" altLang="zh-CN" sz="75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780" indent="-271780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50" b="0">
                <a:latin typeface="微软雅黑" pitchFamily="34" charset="-122"/>
                <a:ea typeface="微软雅黑" pitchFamily="34" charset="-122"/>
              </a:defRPr>
            </a:lvl2pPr>
            <a:lvl3pPr>
              <a:defRPr sz="1430" b="0">
                <a:latin typeface="微软雅黑" pitchFamily="34" charset="-122"/>
                <a:ea typeface="微软雅黑" pitchFamily="34" charset="-122"/>
              </a:defRPr>
            </a:lvl3pPr>
            <a:lvl4pPr>
              <a:defRPr sz="1430" b="0">
                <a:latin typeface="微软雅黑" pitchFamily="34" charset="-122"/>
                <a:ea typeface="微软雅黑" pitchFamily="34" charset="-122"/>
              </a:defRPr>
            </a:lvl4pPr>
            <a:lvl5pPr>
              <a:defRPr sz="143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503050405090304" pitchFamily="18" charset="0"/>
                <a:cs typeface="Times New Roman" panose="02020503050405090304" pitchFamily="18" charset="0"/>
              </a:rPr>
            </a:fld>
            <a:endParaRPr lang="zh-CN" altLang="en-US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itchFamily="34" charset="-122"/>
          <a:cs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itchFamily="34" charset="-122"/>
          <a:cs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itchFamily="34" charset="-122"/>
          <a:cs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itchFamily="34" charset="-122"/>
          <a:cs typeface="微软雅黑" pitchFamily="34" charset="-122"/>
        </a:defRPr>
      </a:lvl5pPr>
      <a:lvl6pPr marL="363220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390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097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780" indent="-27178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589280" indent="-22606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14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36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58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805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6pPr>
      <a:lvl7pPr marL="2358390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7pPr>
      <a:lvl8pPr marL="2721610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8pPr>
      <a:lvl9pPr marL="3084195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322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839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7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419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678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4000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hyperlink" Target="https://www.docke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svg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8660" y="2031233"/>
            <a:ext cx="8406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3200" b="1" spc="300" dirty="0" err="1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miniOB</a:t>
            </a:r>
            <a:r>
              <a:rPr lang="en-US" altLang="zh-CN" sz="3200" b="1" spc="300" dirty="0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sz="3200" b="1" spc="300" dirty="0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环境搭建指导</a:t>
            </a:r>
            <a:endParaRPr lang="en-US" altLang="zh-CN" sz="3200" b="1" spc="300" dirty="0">
              <a:latin typeface="+mj-lt"/>
              <a:ea typeface="Cambria Math" panose="020405030504060302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52128" y="2691158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78916"/>
            <a:ext cx="2448272" cy="67377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732240" y="34612"/>
            <a:ext cx="2411760" cy="626967"/>
            <a:chOff x="5740372" y="-22066"/>
            <a:chExt cx="3080101" cy="835954"/>
          </a:xfrm>
        </p:grpSpPr>
        <p:sp>
          <p:nvSpPr>
            <p:cNvPr id="12" name="文本框 11"/>
            <p:cNvSpPr txBox="1"/>
            <p:nvPr/>
          </p:nvSpPr>
          <p:spPr>
            <a:xfrm>
              <a:off x="5740372" y="25982"/>
              <a:ext cx="3080101" cy="787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</a:rPr>
                <a:t>             ADMIS Lab</a:t>
              </a:r>
              <a:endParaRPr lang="en-US" altLang="zh-CN" sz="1200" b="1" dirty="0">
                <a:solidFill>
                  <a:srgbClr val="0070C0"/>
                </a:solidFill>
              </a:endParaRPr>
            </a:p>
            <a:p>
              <a:r>
                <a:rPr lang="zh-CN" altLang="en-US" sz="1200" b="1" dirty="0">
                  <a:solidFill>
                    <a:srgbClr val="0070C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先进数据与机器智能系统实验室</a:t>
              </a:r>
              <a:endParaRPr lang="zh-CN" altLang="en-US" sz="12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pic>
          <p:nvPicPr>
            <p:cNvPr id="13" name="图形 12" descr="原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1999" y="-22066"/>
              <a:ext cx="1189248" cy="524648"/>
            </a:xfrm>
            <a:prstGeom prst="rect">
              <a:avLst/>
            </a:prstGeom>
          </p:spPr>
        </p:pic>
      </p:grpSp>
      <p:sp>
        <p:nvSpPr>
          <p:cNvPr id="22" name="副标题 3074"/>
          <p:cNvSpPr txBox="1">
            <a:spLocks noChangeArrowheads="1"/>
          </p:cNvSpPr>
          <p:nvPr/>
        </p:nvSpPr>
        <p:spPr bwMode="auto">
          <a:xfrm>
            <a:off x="1799946" y="3003067"/>
            <a:ext cx="5544108" cy="5333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>
              <a:lnSpc>
                <a:spcPct val="12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1pPr>
            <a:lvl2pPr marL="5143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5pPr>
            <a:lvl6pPr marL="20002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6pPr>
            <a:lvl7pPr marL="24574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7pPr>
            <a:lvl8pPr marL="29146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8pPr>
            <a:lvl9pPr marL="33718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9pPr>
          </a:lstStyle>
          <a:p>
            <a:pPr algn="ctr">
              <a:buFont typeface="Arial" panose="020B0604020202090204" pitchFamily="34" charset="0"/>
              <a:buNone/>
            </a:pPr>
            <a:r>
              <a:rPr lang="zh-CN" altLang="en-US" sz="1800" b="1" i="0" dirty="0">
                <a:effectLst/>
                <a:latin typeface="+mj-ea"/>
                <a:ea typeface="+mj-ea"/>
              </a:rPr>
              <a:t>基于</a:t>
            </a:r>
            <a:r>
              <a:rPr lang="en-US" altLang="zh-CN" sz="1800" b="1" dirty="0">
                <a:latin typeface="+mj-ea"/>
                <a:ea typeface="+mj-ea"/>
              </a:rPr>
              <a:t>D</a:t>
            </a:r>
            <a:r>
              <a:rPr lang="en-US" altLang="zh-CN" sz="1800" b="1" i="0" dirty="0">
                <a:effectLst/>
                <a:latin typeface="+mj-ea"/>
                <a:ea typeface="+mj-ea"/>
              </a:rPr>
              <a:t>ocker</a:t>
            </a:r>
            <a:endParaRPr lang="en-US" altLang="zh-CN" sz="1800" b="1" i="0" dirty="0">
              <a:effectLst/>
              <a:latin typeface="+mj-ea"/>
              <a:ea typeface="+mj-ea"/>
            </a:endParaRPr>
          </a:p>
        </p:txBody>
      </p:sp>
      <p:sp>
        <p:nvSpPr>
          <p:cNvPr id="3" name="文本框 11"/>
          <p:cNvSpPr txBox="1">
            <a:spLocks noChangeArrowheads="1"/>
          </p:cNvSpPr>
          <p:nvPr/>
        </p:nvSpPr>
        <p:spPr bwMode="auto">
          <a:xfrm>
            <a:off x="2382528" y="3848311"/>
            <a:ext cx="4378944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2025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3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月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20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日</a:t>
            </a:r>
            <a:endParaRPr lang="en-US" altLang="zh-CN" sz="1200" b="1" dirty="0">
              <a:latin typeface="微软雅黑" pitchFamily="34" charset="-122"/>
              <a:ea typeface="微软雅黑" pitchFamily="34" charset="-122"/>
              <a:cs typeface="Heiti SC Medium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Docker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90204" pitchFamily="34" charset="0"/>
              </a:rPr>
              <a:t>为了便于后续实验，统一使用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Docker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搭建数据库环境。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b="0" i="0" dirty="0">
                <a:effectLst/>
                <a:latin typeface="Arial" panose="020B0604020202090204" pitchFamily="34" charset="0"/>
              </a:rPr>
              <a:t>前往 </a:t>
            </a:r>
            <a:r>
              <a:rPr lang="en-US" altLang="zh-CN" b="0" i="0" dirty="0">
                <a:effectLst/>
                <a:latin typeface="Arial" panose="020B0604020202090204" pitchFamily="34" charset="0"/>
                <a:hlinkClick r:id="rId1"/>
              </a:rPr>
              <a:t>https://www.docker.com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 网站下载电脑对应版本的安装包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marL="457200" lvl="1" indent="0">
              <a:buNone/>
            </a:pP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dirty="0">
                <a:latin typeface="Arial" panose="020B0604020202090204" pitchFamily="34" charset="0"/>
              </a:rPr>
              <a:t>安装后，按照要求注册</a:t>
            </a:r>
            <a:r>
              <a:rPr lang="en-US" altLang="zh-CN" dirty="0">
                <a:latin typeface="Arial" panose="020B0604020202090204" pitchFamily="34" charset="0"/>
              </a:rPr>
              <a:t>/</a:t>
            </a:r>
            <a:r>
              <a:rPr lang="zh-CN" altLang="en-US" dirty="0">
                <a:latin typeface="Arial" panose="020B0604020202090204" pitchFamily="34" charset="0"/>
              </a:rPr>
              <a:t>登录账号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</p:txBody>
      </p:sp>
      <p:pic>
        <p:nvPicPr>
          <p:cNvPr id="5" name="图片 4" descr="图形用户界面, 文本, 应用程序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/>
          <a:stretch>
            <a:fillRect/>
          </a:stretch>
        </p:blipFill>
        <p:spPr>
          <a:xfrm>
            <a:off x="2273408" y="1635646"/>
            <a:ext cx="4597184" cy="285817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下载镜像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90204" pitchFamily="34" charset="0"/>
              </a:rPr>
              <a:t>在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Docker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中直接下载官方镜像。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b="0" i="0" dirty="0">
                <a:effectLst/>
                <a:latin typeface="Arial" panose="020B0604020202090204" pitchFamily="34" charset="0"/>
              </a:rPr>
              <a:t>在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Docker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顶部搜索框搜索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miniob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，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oceanbase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/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miniob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即为官方镜像</a:t>
            </a:r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marL="457200" lvl="1" indent="0">
              <a:buNone/>
            </a:pP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dirty="0">
                <a:latin typeface="Arial" panose="020B0604020202090204" pitchFamily="34" charset="0"/>
              </a:rPr>
              <a:t>点击打开后，选择</a:t>
            </a:r>
            <a:r>
              <a:rPr lang="en-US" altLang="zh-CN" dirty="0">
                <a:latin typeface="Arial" panose="020B0604020202090204" pitchFamily="34" charset="0"/>
              </a:rPr>
              <a:t>pull</a:t>
            </a:r>
            <a:r>
              <a:rPr lang="zh-CN" altLang="en-US" dirty="0">
                <a:latin typeface="Arial" panose="020B0604020202090204" pitchFamily="34" charset="0"/>
              </a:rPr>
              <a:t>并</a:t>
            </a:r>
            <a:r>
              <a:rPr lang="en-US" altLang="zh-CN" dirty="0">
                <a:latin typeface="Arial" panose="020B0604020202090204" pitchFamily="34" charset="0"/>
              </a:rPr>
              <a:t>run</a:t>
            </a:r>
            <a:r>
              <a:rPr lang="zh-CN" altLang="en-US" dirty="0">
                <a:latin typeface="Arial" panose="020B0604020202090204" pitchFamily="34" charset="0"/>
              </a:rPr>
              <a:t>即可运行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</p:txBody>
      </p:sp>
      <p:pic>
        <p:nvPicPr>
          <p:cNvPr id="4" name="图片 3" descr="图形用户界面, 应用程序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76"/>
          <a:stretch>
            <a:fillRect/>
          </a:stretch>
        </p:blipFill>
        <p:spPr>
          <a:xfrm>
            <a:off x="711857" y="1779662"/>
            <a:ext cx="7720286" cy="205222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miniOB</a:t>
            </a:r>
            <a:r>
              <a:rPr lang="zh-CN" altLang="en-US" dirty="0"/>
              <a:t>编译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90204" pitchFamily="34" charset="0"/>
              </a:rPr>
              <a:t>进入容器，下载并编译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miniOB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。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b="0" i="0" dirty="0">
                <a:effectLst/>
                <a:latin typeface="Arial" panose="020B0604020202090204" pitchFamily="34" charset="0"/>
              </a:rPr>
              <a:t>在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Exec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下运行 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git clone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https://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github.com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/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oceanbase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/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miniob.git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 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从</a:t>
            </a:r>
            <a:r>
              <a:rPr lang="en-US" altLang="zh-CN" dirty="0" err="1">
                <a:latin typeface="Arial" panose="020B0604020202090204" pitchFamily="34" charset="0"/>
              </a:rPr>
              <a:t>gthub</a:t>
            </a:r>
            <a:r>
              <a:rPr lang="zh-CN" altLang="en-US" dirty="0">
                <a:latin typeface="Arial" panose="020B0604020202090204" pitchFamily="34" charset="0"/>
              </a:rPr>
              <a:t>上下载</a:t>
            </a:r>
            <a:r>
              <a:rPr lang="en-US" altLang="zh-CN" dirty="0" err="1">
                <a:latin typeface="Arial" panose="020B0604020202090204" pitchFamily="34" charset="0"/>
              </a:rPr>
              <a:t>miniOB</a:t>
            </a:r>
            <a:r>
              <a:rPr lang="zh-CN" altLang="en-US" dirty="0">
                <a:latin typeface="Arial" panose="020B0604020202090204" pitchFamily="34" charset="0"/>
              </a:rPr>
              <a:t>。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marL="457200" lvl="1" indent="0">
              <a:buNone/>
            </a:pP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marL="457200" lvl="1" indent="0">
              <a:buNone/>
            </a:pP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dirty="0">
                <a:latin typeface="Arial" panose="020B0604020202090204" pitchFamily="34" charset="0"/>
              </a:rPr>
              <a:t>进入</a:t>
            </a:r>
            <a:r>
              <a:rPr lang="en-US" altLang="zh-CN" dirty="0" err="1">
                <a:latin typeface="Arial" panose="020B0604020202090204" pitchFamily="34" charset="0"/>
              </a:rPr>
              <a:t>miniob</a:t>
            </a:r>
            <a:r>
              <a:rPr lang="zh-CN" altLang="en-US" dirty="0">
                <a:latin typeface="Arial" panose="020B0604020202090204" pitchFamily="34" charset="0"/>
              </a:rPr>
              <a:t>目录，使用 </a:t>
            </a:r>
            <a:r>
              <a:rPr lang="en-US" altLang="zh-CN" dirty="0">
                <a:latin typeface="Arial" panose="020B0604020202090204" pitchFamily="34" charset="0"/>
              </a:rPr>
              <a:t>bash </a:t>
            </a:r>
            <a:r>
              <a:rPr lang="en-US" altLang="zh-CN" dirty="0" err="1">
                <a:latin typeface="Arial" panose="020B0604020202090204" pitchFamily="34" charset="0"/>
              </a:rPr>
              <a:t>build.sh</a:t>
            </a:r>
            <a:r>
              <a:rPr lang="en-US" altLang="zh-CN" dirty="0">
                <a:latin typeface="Arial" panose="020B0604020202090204" pitchFamily="34" charset="0"/>
              </a:rPr>
              <a:t> --make -j4</a:t>
            </a:r>
            <a:r>
              <a:rPr lang="zh-CN" altLang="en-US" dirty="0">
                <a:latin typeface="Arial" panose="020B0604020202090204" pitchFamily="34" charset="0"/>
              </a:rPr>
              <a:t> 进行编译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</p:txBody>
      </p:sp>
      <p:pic>
        <p:nvPicPr>
          <p:cNvPr id="6" name="图片 5" descr="图形用户界面, 文本, 应用程序, 电子邮件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0" b="52701"/>
          <a:stretch>
            <a:fillRect/>
          </a:stretch>
        </p:blipFill>
        <p:spPr>
          <a:xfrm>
            <a:off x="1440768" y="1923678"/>
            <a:ext cx="6262464" cy="1740572"/>
          </a:xfrm>
          <a:prstGeom prst="rect">
            <a:avLst/>
          </a:prstGeom>
        </p:spPr>
      </p:pic>
      <p:pic>
        <p:nvPicPr>
          <p:cNvPr id="13" name="图片 12" descr="图形用户界面, 文本, 应用程序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98"/>
          <a:stretch>
            <a:fillRect/>
          </a:stretch>
        </p:blipFill>
        <p:spPr>
          <a:xfrm>
            <a:off x="741720" y="4095122"/>
            <a:ext cx="4102224" cy="999002"/>
          </a:xfrm>
          <a:prstGeom prst="rect">
            <a:avLst/>
          </a:prstGeom>
        </p:spPr>
      </p:pic>
      <p:pic>
        <p:nvPicPr>
          <p:cNvPr id="14" name="图片 13" descr="文本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12" y="4234414"/>
            <a:ext cx="2742734" cy="72041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运行</a:t>
            </a:r>
            <a:r>
              <a:rPr lang="en-US" altLang="zh-CN" dirty="0" err="1"/>
              <a:t>miniOB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90204" pitchFamily="34" charset="0"/>
              </a:rPr>
              <a:t>运行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miniOB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b="0" i="0" dirty="0">
                <a:effectLst/>
                <a:latin typeface="Arial" panose="020B0604020202090204" pitchFamily="34" charset="0"/>
              </a:rPr>
              <a:t>编译完成后，进入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build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目录，使用 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./bin/observer -s 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miniob.sock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 -f ../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etc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/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observer.ini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 &amp;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 在后台启动服务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marL="457200" lvl="1" indent="0">
              <a:buNone/>
            </a:pP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dirty="0">
                <a:latin typeface="Arial" panose="020B0604020202090204" pitchFamily="34" charset="0"/>
              </a:rPr>
              <a:t>启动服务后，使用 </a:t>
            </a:r>
            <a:r>
              <a:rPr lang="en-US" altLang="zh-CN" dirty="0">
                <a:latin typeface="Arial" panose="020B0604020202090204" pitchFamily="34" charset="0"/>
              </a:rPr>
              <a:t>./bin/</a:t>
            </a:r>
            <a:r>
              <a:rPr lang="en-US" altLang="zh-CN" dirty="0" err="1">
                <a:latin typeface="Arial" panose="020B0604020202090204" pitchFamily="34" charset="0"/>
              </a:rPr>
              <a:t>obclient</a:t>
            </a:r>
            <a:r>
              <a:rPr lang="en-US" altLang="zh-CN" dirty="0">
                <a:latin typeface="Arial" panose="020B0604020202090204" pitchFamily="34" charset="0"/>
              </a:rPr>
              <a:t> -s </a:t>
            </a:r>
            <a:r>
              <a:rPr lang="en-US" altLang="zh-CN" dirty="0" err="1">
                <a:latin typeface="Arial" panose="020B0604020202090204" pitchFamily="34" charset="0"/>
              </a:rPr>
              <a:t>miniob.sock</a:t>
            </a:r>
            <a:r>
              <a:rPr lang="zh-CN" altLang="en-US" dirty="0">
                <a:latin typeface="Arial" panose="020B0604020202090204" pitchFamily="34" charset="0"/>
              </a:rPr>
              <a:t> 启动</a:t>
            </a:r>
            <a:r>
              <a:rPr lang="en-US" altLang="zh-CN" dirty="0" err="1">
                <a:latin typeface="Arial" panose="020B0604020202090204" pitchFamily="34" charset="0"/>
              </a:rPr>
              <a:t>miniOB</a:t>
            </a:r>
            <a:r>
              <a:rPr lang="zh-CN" altLang="en-US" dirty="0">
                <a:latin typeface="Arial" panose="020B0604020202090204" pitchFamily="34" charset="0"/>
              </a:rPr>
              <a:t>，完成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</p:txBody>
      </p:sp>
      <p:pic>
        <p:nvPicPr>
          <p:cNvPr id="12" name="图片 11" descr="文本, 信件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00"/>
          <a:stretch>
            <a:fillRect/>
          </a:stretch>
        </p:blipFill>
        <p:spPr>
          <a:xfrm>
            <a:off x="2123728" y="1983324"/>
            <a:ext cx="4896544" cy="588426"/>
          </a:xfrm>
          <a:prstGeom prst="rect">
            <a:avLst/>
          </a:prstGeom>
        </p:spPr>
      </p:pic>
      <p:pic>
        <p:nvPicPr>
          <p:cNvPr id="5" name="图片 4" descr="文本, 信件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5"/>
          <a:stretch>
            <a:fillRect/>
          </a:stretch>
        </p:blipFill>
        <p:spPr>
          <a:xfrm>
            <a:off x="2303748" y="3075806"/>
            <a:ext cx="4464496" cy="18993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8660" y="2031233"/>
            <a:ext cx="8406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3200" b="1" spc="300" dirty="0" err="1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miniOB</a:t>
            </a:r>
            <a:r>
              <a:rPr lang="en-US" altLang="zh-CN" sz="3200" b="1" spc="300" dirty="0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sz="3200" b="1" spc="300" dirty="0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环境搭建指导</a:t>
            </a:r>
            <a:endParaRPr lang="en-US" altLang="zh-CN" sz="3200" b="1" spc="300" dirty="0">
              <a:latin typeface="+mj-lt"/>
              <a:ea typeface="Cambria Math" panose="020405030504060302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52128" y="2691158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78916"/>
            <a:ext cx="2448272" cy="67377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732240" y="34612"/>
            <a:ext cx="2411760" cy="626967"/>
            <a:chOff x="5740372" y="-22066"/>
            <a:chExt cx="3080101" cy="835954"/>
          </a:xfrm>
        </p:grpSpPr>
        <p:sp>
          <p:nvSpPr>
            <p:cNvPr id="12" name="文本框 11"/>
            <p:cNvSpPr txBox="1"/>
            <p:nvPr/>
          </p:nvSpPr>
          <p:spPr>
            <a:xfrm>
              <a:off x="5740372" y="25982"/>
              <a:ext cx="3080101" cy="787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</a:rPr>
                <a:t>             ADMIS Lab</a:t>
              </a:r>
              <a:endParaRPr lang="en-US" altLang="zh-CN" sz="1200" b="1" dirty="0">
                <a:solidFill>
                  <a:srgbClr val="0070C0"/>
                </a:solidFill>
              </a:endParaRPr>
            </a:p>
            <a:p>
              <a:r>
                <a:rPr lang="zh-CN" altLang="en-US" sz="1200" b="1" dirty="0">
                  <a:solidFill>
                    <a:srgbClr val="0070C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先进数据与机器智能系统实验室</a:t>
              </a:r>
              <a:endParaRPr lang="zh-CN" altLang="en-US" sz="12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pic>
          <p:nvPicPr>
            <p:cNvPr id="13" name="图形 12" descr="原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1999" y="-22066"/>
              <a:ext cx="1189248" cy="524648"/>
            </a:xfrm>
            <a:prstGeom prst="rect">
              <a:avLst/>
            </a:prstGeom>
          </p:spPr>
        </p:pic>
      </p:grpSp>
      <p:sp>
        <p:nvSpPr>
          <p:cNvPr id="22" name="副标题 3074"/>
          <p:cNvSpPr txBox="1">
            <a:spLocks noChangeArrowheads="1"/>
          </p:cNvSpPr>
          <p:nvPr/>
        </p:nvSpPr>
        <p:spPr bwMode="auto">
          <a:xfrm>
            <a:off x="1799946" y="3003067"/>
            <a:ext cx="5544108" cy="5333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>
              <a:lnSpc>
                <a:spcPct val="12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1pPr>
            <a:lvl2pPr marL="5143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5pPr>
            <a:lvl6pPr marL="20002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6pPr>
            <a:lvl7pPr marL="24574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7pPr>
            <a:lvl8pPr marL="29146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8pPr>
            <a:lvl9pPr marL="33718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9pPr>
          </a:lstStyle>
          <a:p>
            <a:pPr algn="ctr">
              <a:buFont typeface="Arial" panose="020B0604020202090204" pitchFamily="34" charset="0"/>
              <a:buNone/>
            </a:pPr>
            <a:r>
              <a:rPr lang="zh-CN" altLang="en-US" sz="1800" b="1" i="0" dirty="0">
                <a:effectLst/>
                <a:latin typeface="+mj-ea"/>
                <a:ea typeface="+mj-ea"/>
              </a:rPr>
              <a:t>基于</a:t>
            </a:r>
            <a:r>
              <a:rPr lang="en-US" altLang="zh-CN" sz="1800" b="1" dirty="0">
                <a:latin typeface="+mj-ea"/>
                <a:ea typeface="+mj-ea"/>
              </a:rPr>
              <a:t>D</a:t>
            </a:r>
            <a:r>
              <a:rPr lang="en-US" altLang="zh-CN" sz="1800" b="1" i="0" dirty="0">
                <a:effectLst/>
                <a:latin typeface="+mj-ea"/>
                <a:ea typeface="+mj-ea"/>
              </a:rPr>
              <a:t>ocker</a:t>
            </a:r>
            <a:endParaRPr lang="en-US" altLang="zh-CN" sz="1800" b="1" i="0" dirty="0">
              <a:effectLst/>
              <a:latin typeface="+mj-ea"/>
              <a:ea typeface="+mj-ea"/>
            </a:endParaRPr>
          </a:p>
        </p:txBody>
      </p:sp>
      <p:sp>
        <p:nvSpPr>
          <p:cNvPr id="3" name="文本框 11"/>
          <p:cNvSpPr txBox="1">
            <a:spLocks noChangeArrowheads="1"/>
          </p:cNvSpPr>
          <p:nvPr/>
        </p:nvSpPr>
        <p:spPr bwMode="auto">
          <a:xfrm>
            <a:off x="2382528" y="3848311"/>
            <a:ext cx="4378944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2025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3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月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20</a:t>
            </a:r>
            <a:r>
              <a:rPr lang="zh-CN" altLang="en-US" sz="1200" b="1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日</a:t>
            </a:r>
            <a:endParaRPr lang="en-US" altLang="zh-CN" sz="1200" b="1" dirty="0">
              <a:latin typeface="微软雅黑" pitchFamily="34" charset="-122"/>
              <a:ea typeface="微软雅黑" pitchFamily="34" charset="-122"/>
              <a:cs typeface="Heiti SC Medium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WPS 演示</Application>
  <PresentationFormat>全屏显示(16:9)</PresentationFormat>
  <Paragraphs>64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34" baseType="lpstr">
      <vt:lpstr>Arial</vt:lpstr>
      <vt:lpstr>宋体</vt:lpstr>
      <vt:lpstr>Wingdings</vt:lpstr>
      <vt:lpstr>Trebuchet MS</vt:lpstr>
      <vt:lpstr>宋体-简</vt:lpstr>
      <vt:lpstr>Times New Roman</vt:lpstr>
      <vt:lpstr>微软雅黑</vt:lpstr>
      <vt:lpstr>汉仪旗黑</vt:lpstr>
      <vt:lpstr>Calibri</vt:lpstr>
      <vt:lpstr>Helvetica Neue</vt:lpstr>
      <vt:lpstr>黑体</vt:lpstr>
      <vt:lpstr>黑体-简</vt:lpstr>
      <vt:lpstr>Calibri</vt:lpstr>
      <vt:lpstr>Cambria Math</vt:lpstr>
      <vt:lpstr>Kingsoft Math</vt:lpstr>
      <vt:lpstr>华文行楷</vt:lpstr>
      <vt:lpstr>Heiti SC Medium</vt:lpstr>
      <vt:lpstr>catalyst-pingfang</vt:lpstr>
      <vt:lpstr>宋体</vt:lpstr>
      <vt:lpstr>行楷-简</vt:lpstr>
      <vt:lpstr>Arial Unicode MS</vt:lpstr>
      <vt:lpstr>Thonburi</vt:lpstr>
      <vt:lpstr>catalyst-pingfang</vt:lpstr>
      <vt:lpstr>华文行楷</vt:lpstr>
      <vt:lpstr>微软雅黑</vt:lpstr>
      <vt:lpstr>苹方-简</vt:lpstr>
      <vt:lpstr>默认设计模板</vt:lpstr>
      <vt:lpstr>2_Office 主题</vt:lpstr>
      <vt:lpstr>PowerPoint 演示文稿</vt:lpstr>
      <vt:lpstr>Docker安装</vt:lpstr>
      <vt:lpstr>下载镜像</vt:lpstr>
      <vt:lpstr>miniOB编译</vt:lpstr>
      <vt:lpstr>运行miniOB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晨曦</cp:lastModifiedBy>
  <cp:revision>2139</cp:revision>
  <dcterms:created xsi:type="dcterms:W3CDTF">2025-03-24T01:09:37Z</dcterms:created>
  <dcterms:modified xsi:type="dcterms:W3CDTF">2025-03-24T01:09:37Z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6471DEEDA138CA22D1B0E0677366925E_42</vt:lpwstr>
  </property>
  <property fmtid="{D5CDD505-2E9C-101B-9397-08002B2CF9AE}" pid="3" name="KSOProductBuildVer">
    <vt:lpwstr>2052-7.2.2.8955</vt:lpwstr>
  </property>
</Properties>
</file>