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3" r:id="rId3"/>
  </p:sldMasterIdLst>
  <p:notesMasterIdLst>
    <p:notesMasterId r:id="rId5"/>
  </p:notesMasterIdLst>
  <p:handoutMasterIdLst>
    <p:handoutMasterId r:id="rId10"/>
  </p:handoutMasterIdLst>
  <p:sldIdLst>
    <p:sldId id="1587" r:id="rId4"/>
    <p:sldId id="5136" r:id="rId6"/>
    <p:sldId id="5172" r:id="rId7"/>
    <p:sldId id="5175" r:id="rId8"/>
    <p:sldId id="5176" r:id="rId9"/>
  </p:sldIdLst>
  <p:sldSz cx="9144000" cy="5143500" type="screen16x9"/>
  <p:notesSz cx="6858000" cy="9144000"/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panose="020B0604020202090204" pitchFamily="34" charset="0"/>
      <a:defRPr sz="1400" kern="1200">
        <a:solidFill>
          <a:schemeClr val="tx1"/>
        </a:solidFill>
        <a:latin typeface="Trebuchet MS" panose="020B0603020202020204" pitchFamily="96" charset="0"/>
        <a:ea typeface="宋体" pitchFamily="2" charset="-122"/>
        <a:cs typeface="+mn-cs"/>
      </a:defRPr>
    </a:lvl1pPr>
    <a:lvl2pPr marL="455930" indent="1905" algn="l" rtl="0" fontAlgn="base">
      <a:spcBef>
        <a:spcPct val="20000"/>
      </a:spcBef>
      <a:spcAft>
        <a:spcPct val="0"/>
      </a:spcAft>
      <a:buFont typeface="Arial" panose="020B0604020202090204" pitchFamily="34" charset="0"/>
      <a:defRPr sz="1400" kern="1200">
        <a:solidFill>
          <a:schemeClr val="tx1"/>
        </a:solidFill>
        <a:latin typeface="Trebuchet MS" panose="020B0603020202020204" pitchFamily="96" charset="0"/>
        <a:ea typeface="宋体" pitchFamily="2" charset="-122"/>
        <a:cs typeface="+mn-cs"/>
      </a:defRPr>
    </a:lvl2pPr>
    <a:lvl3pPr marL="913130" indent="1905" algn="l" rtl="0" fontAlgn="base">
      <a:spcBef>
        <a:spcPct val="20000"/>
      </a:spcBef>
      <a:spcAft>
        <a:spcPct val="0"/>
      </a:spcAft>
      <a:buFont typeface="Arial" panose="020B0604020202090204" pitchFamily="34" charset="0"/>
      <a:defRPr sz="1400" kern="1200">
        <a:solidFill>
          <a:schemeClr val="tx1"/>
        </a:solidFill>
        <a:latin typeface="Trebuchet MS" panose="020B0603020202020204" pitchFamily="96" charset="0"/>
        <a:ea typeface="宋体" pitchFamily="2" charset="-122"/>
        <a:cs typeface="+mn-cs"/>
      </a:defRPr>
    </a:lvl3pPr>
    <a:lvl4pPr marL="1370330" indent="1905" algn="l" rtl="0" fontAlgn="base">
      <a:spcBef>
        <a:spcPct val="20000"/>
      </a:spcBef>
      <a:spcAft>
        <a:spcPct val="0"/>
      </a:spcAft>
      <a:buFont typeface="Arial" panose="020B0604020202090204" pitchFamily="34" charset="0"/>
      <a:defRPr sz="1400" kern="1200">
        <a:solidFill>
          <a:schemeClr val="tx1"/>
        </a:solidFill>
        <a:latin typeface="Trebuchet MS" panose="020B0603020202020204" pitchFamily="96" charset="0"/>
        <a:ea typeface="宋体" pitchFamily="2" charset="-122"/>
        <a:cs typeface="+mn-cs"/>
      </a:defRPr>
    </a:lvl4pPr>
    <a:lvl5pPr marL="1827530" indent="1905" algn="l" rtl="0" fontAlgn="base">
      <a:spcBef>
        <a:spcPct val="20000"/>
      </a:spcBef>
      <a:spcAft>
        <a:spcPct val="0"/>
      </a:spcAft>
      <a:buFont typeface="Arial" panose="020B0604020202090204" pitchFamily="34" charset="0"/>
      <a:defRPr sz="1400" kern="1200">
        <a:solidFill>
          <a:schemeClr val="tx1"/>
        </a:solidFill>
        <a:latin typeface="Trebuchet MS" panose="020B0603020202020204" pitchFamily="96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96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96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96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96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B83E03E-195F-4588-BA9C-87CAE50CC123}">
          <p14:sldIdLst>
            <p14:sldId id="1587"/>
            <p14:sldId id="5136"/>
            <p14:sldId id="5172"/>
            <p14:sldId id="5175"/>
            <p14:sldId id="51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4" pos="5193" userDrawn="1">
          <p15:clr>
            <a:srgbClr val="A4A3A4"/>
          </p15:clr>
        </p15:guide>
        <p15:guide id="5" pos="3152" userDrawn="1">
          <p15:clr>
            <a:srgbClr val="A4A3A4"/>
          </p15:clr>
        </p15:guide>
        <p15:guide id="6" orient="horz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72C4"/>
    <a:srgbClr val="1B06BA"/>
    <a:srgbClr val="080808"/>
    <a:srgbClr val="339933"/>
    <a:srgbClr val="B5880B"/>
    <a:srgbClr val="E87071"/>
    <a:srgbClr val="00B3EE"/>
    <a:srgbClr val="93E5FF"/>
    <a:srgbClr val="F7FE9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90" autoAdjust="0"/>
    <p:restoredTop sz="76606" autoAdjust="0"/>
  </p:normalViewPr>
  <p:slideViewPr>
    <p:cSldViewPr showGuides="1">
      <p:cViewPr varScale="1">
        <p:scale>
          <a:sx n="134" d="100"/>
          <a:sy n="134" d="100"/>
        </p:scale>
        <p:origin x="896" y="176"/>
      </p:cViewPr>
      <p:guideLst>
        <p:guide orient="horz" pos="3838"/>
        <p:guide pos="295"/>
        <p:guide pos="5193"/>
        <p:guide pos="3152"/>
        <p:guide orient="horz"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9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9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9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90204" pitchFamily="34" charset="0"/>
                <a:ea typeface="+mn-ea"/>
              </a:defRPr>
            </a:lvl1pPr>
          </a:lstStyle>
          <a:p>
            <a:pPr>
              <a:defRPr/>
            </a:pPr>
            <a:fld id="{58CD87A4-0184-412C-A44A-3DA728178AFF}" type="slidenum">
              <a:rPr lang="en-GB" altLang="zh-CN"/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9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9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fi-FI" noProof="0"/>
              <a:t>Muokkaa tekstin perustyylejä napsauttamalla</a:t>
            </a:r>
            <a:endParaRPr lang="fi-FI" noProof="0"/>
          </a:p>
          <a:p>
            <a:pPr lvl="1"/>
            <a:r>
              <a:rPr lang="fi-FI" noProof="0"/>
              <a:t>toinen taso</a:t>
            </a:r>
            <a:endParaRPr lang="fi-FI" noProof="0"/>
          </a:p>
          <a:p>
            <a:pPr lvl="2"/>
            <a:r>
              <a:rPr lang="fi-FI" noProof="0"/>
              <a:t>kolmas taso</a:t>
            </a:r>
            <a:endParaRPr lang="fi-FI" noProof="0"/>
          </a:p>
          <a:p>
            <a:pPr lvl="3"/>
            <a:r>
              <a:rPr lang="fi-FI" noProof="0"/>
              <a:t>neljäs taso</a:t>
            </a:r>
            <a:endParaRPr lang="fi-FI" noProof="0"/>
          </a:p>
          <a:p>
            <a:pPr lvl="4"/>
            <a:r>
              <a:rPr lang="fi-FI" noProof="0"/>
              <a:t>viides taso</a:t>
            </a:r>
            <a:endParaRPr lang="fi-FI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9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90204" pitchFamily="34" charset="0"/>
                <a:ea typeface="+mn-ea"/>
              </a:defRPr>
            </a:lvl1pPr>
          </a:lstStyle>
          <a:p>
            <a:pPr>
              <a:defRPr/>
            </a:pPr>
            <a:fld id="{BB8C311E-5859-4E0C-A0F3-4690A095D6BE}" type="slidenum">
              <a:rPr lang="fi-FI" altLang="zh-CN"/>
            </a:fld>
            <a:endParaRPr lang="fi-FI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b="0" i="0" dirty="0">
              <a:solidFill>
                <a:srgbClr val="B8AA9E"/>
              </a:solidFill>
              <a:effectLst/>
              <a:latin typeface="catalyst-pingfang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b="0" i="0" dirty="0">
              <a:solidFill>
                <a:srgbClr val="B8AA9E"/>
              </a:solidFill>
              <a:effectLst/>
              <a:latin typeface="catalyst-pingfang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637580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525" y="3072"/>
            <a:ext cx="9144000" cy="58307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95686"/>
            <a:ext cx="8229600" cy="857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21702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5" dirty="0">
              <a:solidFill>
                <a:schemeClr val="bg1"/>
              </a:solidFill>
              <a:latin typeface="Calibri" panose="020F0502020204030204"/>
              <a:cs typeface="宋体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178105" y="2029612"/>
            <a:ext cx="4683967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50305040509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>
          <a:xfrm>
            <a:off x="5497116" y="2744391"/>
            <a:ext cx="1503759" cy="273844"/>
          </a:xfrm>
        </p:spPr>
        <p:txBody>
          <a:bodyPr/>
          <a:lstStyle>
            <a:lvl1pPr algn="r">
              <a:defRPr sz="1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</a:fld>
            <a:endParaRPr lang="zh-CN" altLang="en-US" dirty="0"/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CD63E-90B4-4137-BE3E-A082E38377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90204" pitchFamily="34" charset="0"/>
              </a:rPr>
              <a:t> </a:t>
            </a:r>
            <a:fld id="{60AB1787-2FB0-4C6A-B98A-30C644A6BEF9}" type="slidenum">
              <a:rPr lang="en-US" altLang="zh-CN" sz="750">
                <a:latin typeface="Arial" panose="020B0604020202090204" pitchFamily="34" charset="0"/>
              </a:rPr>
            </a:fld>
            <a:endParaRPr lang="en-US" altLang="zh-CN" sz="75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6" name="直接连接符 19"/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/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5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5"/>
          </a:p>
        </p:txBody>
      </p:sp>
      <p:cxnSp>
        <p:nvCxnSpPr>
          <p:cNvPr id="10" name="直接连接符 9"/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317865" y="1315256"/>
            <a:ext cx="8330701" cy="3254791"/>
          </a:xfrm>
        </p:spPr>
        <p:txBody>
          <a:bodyPr>
            <a:noAutofit/>
          </a:bodyPr>
          <a:lstStyle>
            <a:lvl1pPr marL="271780" indent="-271780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itchFamily="34" charset="-122"/>
                <a:ea typeface="微软雅黑" pitchFamily="34" charset="-122"/>
                <a:cs typeface="Times New Roman" panose="0202050305040509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50" b="0">
                <a:latin typeface="微软雅黑" pitchFamily="34" charset="-122"/>
                <a:ea typeface="微软雅黑" pitchFamily="34" charset="-122"/>
              </a:defRPr>
            </a:lvl2pPr>
            <a:lvl3pPr>
              <a:defRPr sz="1430" b="0">
                <a:latin typeface="微软雅黑" pitchFamily="34" charset="-122"/>
                <a:ea typeface="微软雅黑" pitchFamily="34" charset="-122"/>
              </a:defRPr>
            </a:lvl3pPr>
            <a:lvl4pPr>
              <a:defRPr sz="1430" b="0">
                <a:latin typeface="微软雅黑" pitchFamily="34" charset="-122"/>
                <a:ea typeface="微软雅黑" pitchFamily="34" charset="-122"/>
              </a:defRPr>
            </a:lvl4pPr>
            <a:lvl5pPr>
              <a:defRPr sz="143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50305040509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" name="内容占位符 2"/>
          <p:cNvSpPr>
            <a:spLocks noGrp="1"/>
          </p:cNvSpPr>
          <p:nvPr>
            <p:ph idx="10" hasCustomPrompt="1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itchFamily="34" charset="-122"/>
                <a:ea typeface="微软雅黑" pitchFamily="34" charset="-122"/>
                <a:cs typeface="Times New Roman" panose="0202050305040509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91A760A-A8F5-4109-B3A7-90E0284994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90204" pitchFamily="34" charset="0"/>
              </a:rPr>
              <a:t> </a:t>
            </a:r>
            <a:fld id="{69AB6661-0E74-4BEC-A242-46590437B53C}" type="slidenum">
              <a:rPr lang="en-US" altLang="zh-CN" sz="750">
                <a:latin typeface="Arial" panose="020B0604020202090204" pitchFamily="34" charset="0"/>
              </a:rPr>
            </a:fld>
            <a:endParaRPr lang="en-US" altLang="zh-CN" sz="75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6" name="直接连接符 19"/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/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5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5"/>
          </a:p>
        </p:txBody>
      </p:sp>
      <p:cxnSp>
        <p:nvCxnSpPr>
          <p:cNvPr id="10" name="直接连接符 9"/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317865" y="1316002"/>
            <a:ext cx="8330701" cy="3276923"/>
          </a:xfrm>
        </p:spPr>
        <p:txBody>
          <a:bodyPr>
            <a:noAutofit/>
          </a:bodyPr>
          <a:lstStyle>
            <a:lvl1pPr marL="271780" indent="-271780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itchFamily="34" charset="-122"/>
                <a:ea typeface="微软雅黑" pitchFamily="34" charset="-122"/>
                <a:cs typeface="Times New Roman" panose="0202050305040509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50" b="0">
                <a:latin typeface="微软雅黑" pitchFamily="34" charset="-122"/>
                <a:ea typeface="微软雅黑" pitchFamily="34" charset="-122"/>
              </a:defRPr>
            </a:lvl2pPr>
            <a:lvl3pPr>
              <a:defRPr sz="1430" b="0">
                <a:latin typeface="微软雅黑" pitchFamily="34" charset="-122"/>
                <a:ea typeface="微软雅黑" pitchFamily="34" charset="-122"/>
              </a:defRPr>
            </a:lvl3pPr>
            <a:lvl4pPr>
              <a:defRPr sz="1430" b="0">
                <a:latin typeface="微软雅黑" pitchFamily="34" charset="-122"/>
                <a:ea typeface="微软雅黑" pitchFamily="34" charset="-122"/>
              </a:defRPr>
            </a:lvl4pPr>
            <a:lvl5pPr>
              <a:defRPr sz="143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50305040509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" name="内容占位符 2"/>
          <p:cNvSpPr>
            <a:spLocks noGrp="1"/>
          </p:cNvSpPr>
          <p:nvPr>
            <p:ph idx="10" hasCustomPrompt="1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itchFamily="34" charset="-122"/>
                <a:ea typeface="微软雅黑" pitchFamily="34" charset="-122"/>
                <a:cs typeface="Times New Roman" panose="0202050305040509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2652B3-2E09-4BBA-A0D6-24503131B01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1F0FCB-3C9B-43AF-9122-66CB9AF9BE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1C93-5505-452B-8265-D50E35693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8460432" y="4803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913308-F349-4B6D-A68A-DD1791B4A57B}" type="slidenum">
              <a:rPr lang="zh-CN" altLang="en-US" b="1" smtClean="0">
                <a:latin typeface="Times New Roman" panose="02020503050405090304" pitchFamily="18" charset="0"/>
                <a:cs typeface="Times New Roman" panose="02020503050405090304" pitchFamily="18" charset="0"/>
              </a:rPr>
            </a:fld>
            <a:endParaRPr lang="zh-CN" altLang="en-US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BD211C93-5505-452B-8265-D50E35693F6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itchFamily="34" charset="-122"/>
          <a:cs typeface="微软雅黑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itchFamily="34" charset="-122"/>
          <a:cs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itchFamily="34" charset="-122"/>
          <a:cs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itchFamily="34" charset="-122"/>
          <a:cs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itchFamily="34" charset="-122"/>
          <a:cs typeface="微软雅黑" pitchFamily="34" charset="-122"/>
        </a:defRPr>
      </a:lvl5pPr>
      <a:lvl6pPr marL="363220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390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097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780" indent="-27178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589280" indent="-22606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145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365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585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805" indent="-18161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585">
          <a:solidFill>
            <a:schemeClr val="tx1"/>
          </a:solidFill>
          <a:latin typeface="+mn-lt"/>
          <a:ea typeface="+mn-ea"/>
        </a:defRPr>
      </a:lvl6pPr>
      <a:lvl7pPr marL="2358390" indent="-18161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585">
          <a:solidFill>
            <a:schemeClr val="tx1"/>
          </a:solidFill>
          <a:latin typeface="+mn-lt"/>
          <a:ea typeface="+mn-ea"/>
        </a:defRPr>
      </a:lvl7pPr>
      <a:lvl8pPr marL="2721610" indent="-18161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585">
          <a:solidFill>
            <a:schemeClr val="tx1"/>
          </a:solidFill>
          <a:latin typeface="+mn-lt"/>
          <a:ea typeface="+mn-ea"/>
        </a:defRPr>
      </a:lvl8pPr>
      <a:lvl9pPr marL="3084195" indent="-18161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58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1pPr>
      <a:lvl2pPr marL="363220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3pPr>
      <a:lvl4pPr marL="1088390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4pPr>
      <a:lvl5pPr marL="1450975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5pPr>
      <a:lvl6pPr marL="1814195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6pPr>
      <a:lvl7pPr marL="2176780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7pPr>
      <a:lvl8pPr marL="2540000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8pPr>
      <a:lvl9pPr marL="2902585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hyperlink" Target="https://www.docker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sv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586710"/>
            <a:ext cx="9144000" cy="533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68660" y="2031233"/>
            <a:ext cx="8406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3200" b="1" spc="300" dirty="0" err="1">
                <a:latin typeface="+mj-lt"/>
                <a:ea typeface="Cambria Math" panose="02040503050406030204" pitchFamily="18" charset="0"/>
                <a:cs typeface="Times New Roman" panose="02020503050405090304" pitchFamily="18" charset="0"/>
              </a:rPr>
              <a:t>Oceanbase</a:t>
            </a:r>
            <a:r>
              <a:rPr lang="en-US" altLang="zh-CN" sz="3200" b="1" spc="300" dirty="0">
                <a:latin typeface="+mj-lt"/>
                <a:ea typeface="Cambria Math" panose="02040503050406030204" pitchFamily="18" charset="0"/>
                <a:cs typeface="Times New Roman" panose="02020503050405090304" pitchFamily="18" charset="0"/>
              </a:rPr>
              <a:t> </a:t>
            </a:r>
            <a:r>
              <a:rPr lang="zh-CN" altLang="en-US" sz="3200" b="1" spc="300" dirty="0">
                <a:latin typeface="+mj-lt"/>
                <a:ea typeface="Cambria Math" panose="02040503050406030204" pitchFamily="18" charset="0"/>
                <a:cs typeface="Times New Roman" panose="02020503050405090304" pitchFamily="18" charset="0"/>
              </a:rPr>
              <a:t>环境搭建指导</a:t>
            </a:r>
            <a:endParaRPr lang="en-US" altLang="zh-CN" sz="3200" b="1" spc="300" dirty="0">
              <a:latin typeface="+mj-lt"/>
              <a:ea typeface="Cambria Math" panose="02040503050406030204" pitchFamily="18" charset="0"/>
              <a:cs typeface="Times New Roman" panose="02020503050405090304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152128" y="2691158"/>
            <a:ext cx="698477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" y="78916"/>
            <a:ext cx="2448272" cy="673776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6732240" y="34612"/>
            <a:ext cx="2411760" cy="626967"/>
            <a:chOff x="5740372" y="-22066"/>
            <a:chExt cx="3080101" cy="835954"/>
          </a:xfrm>
        </p:grpSpPr>
        <p:sp>
          <p:nvSpPr>
            <p:cNvPr id="12" name="文本框 11"/>
            <p:cNvSpPr txBox="1"/>
            <p:nvPr/>
          </p:nvSpPr>
          <p:spPr>
            <a:xfrm>
              <a:off x="5740372" y="25982"/>
              <a:ext cx="3080101" cy="787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0070C0"/>
                  </a:solidFill>
                </a:rPr>
                <a:t>             ADMIS Lab</a:t>
              </a:r>
              <a:endParaRPr lang="en-US" altLang="zh-CN" sz="1200" b="1" dirty="0">
                <a:solidFill>
                  <a:srgbClr val="0070C0"/>
                </a:solidFill>
              </a:endParaRPr>
            </a:p>
            <a:p>
              <a:r>
                <a:rPr lang="zh-CN" altLang="en-US" sz="1200" b="1" dirty="0">
                  <a:solidFill>
                    <a:srgbClr val="0070C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先进数据与机器智能系统实验室</a:t>
              </a:r>
              <a:endParaRPr lang="zh-CN" altLang="en-US" sz="12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pic>
          <p:nvPicPr>
            <p:cNvPr id="13" name="图形 12" descr="原子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51999" y="-22066"/>
              <a:ext cx="1189248" cy="524648"/>
            </a:xfrm>
            <a:prstGeom prst="rect">
              <a:avLst/>
            </a:prstGeom>
          </p:spPr>
        </p:pic>
      </p:grpSp>
      <p:sp>
        <p:nvSpPr>
          <p:cNvPr id="22" name="副标题 3074"/>
          <p:cNvSpPr txBox="1">
            <a:spLocks noChangeArrowheads="1"/>
          </p:cNvSpPr>
          <p:nvPr/>
        </p:nvSpPr>
        <p:spPr bwMode="auto">
          <a:xfrm>
            <a:off x="1799946" y="3003067"/>
            <a:ext cx="5544108" cy="5333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71450" indent="-171450">
              <a:lnSpc>
                <a:spcPct val="12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1pPr>
            <a:lvl2pPr marL="514350" indent="-171450">
              <a:lnSpc>
                <a:spcPct val="12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2pPr>
            <a:lvl3pPr marL="857250" indent="-171450">
              <a:lnSpc>
                <a:spcPct val="12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3pPr>
            <a:lvl4pPr marL="1200150" indent="-171450">
              <a:lnSpc>
                <a:spcPct val="12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4pPr>
            <a:lvl5pPr marL="1543050" indent="-171450">
              <a:lnSpc>
                <a:spcPct val="12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5pPr>
            <a:lvl6pPr marL="20002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6pPr>
            <a:lvl7pPr marL="24574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7pPr>
            <a:lvl8pPr marL="29146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8pPr>
            <a:lvl9pPr marL="33718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9pPr>
          </a:lstStyle>
          <a:p>
            <a:pPr algn="ctr">
              <a:buFont typeface="Arial" panose="020B0604020202090204" pitchFamily="34" charset="0"/>
              <a:buNone/>
            </a:pPr>
            <a:r>
              <a:rPr lang="zh-CN" altLang="en-US" sz="1800" b="1" i="0" dirty="0">
                <a:effectLst/>
                <a:latin typeface="+mj-ea"/>
                <a:ea typeface="+mj-ea"/>
              </a:rPr>
              <a:t>基于</a:t>
            </a:r>
            <a:r>
              <a:rPr lang="en-US" altLang="zh-CN" sz="1800" b="1" dirty="0">
                <a:latin typeface="+mj-ea"/>
                <a:ea typeface="+mj-ea"/>
              </a:rPr>
              <a:t>D</a:t>
            </a:r>
            <a:r>
              <a:rPr lang="en-US" altLang="zh-CN" sz="1800" b="1" i="0" dirty="0">
                <a:effectLst/>
                <a:latin typeface="+mj-ea"/>
                <a:ea typeface="+mj-ea"/>
              </a:rPr>
              <a:t>ocker</a:t>
            </a:r>
            <a:endParaRPr lang="en-US" altLang="zh-CN" sz="1800" b="1" i="0" dirty="0">
              <a:effectLst/>
              <a:latin typeface="+mj-ea"/>
              <a:ea typeface="+mj-ea"/>
            </a:endParaRPr>
          </a:p>
        </p:txBody>
      </p:sp>
      <p:sp>
        <p:nvSpPr>
          <p:cNvPr id="3" name="文本框 11"/>
          <p:cNvSpPr txBox="1">
            <a:spLocks noChangeArrowheads="1"/>
          </p:cNvSpPr>
          <p:nvPr/>
        </p:nvSpPr>
        <p:spPr bwMode="auto">
          <a:xfrm>
            <a:off x="2382528" y="3848311"/>
            <a:ext cx="4378944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2025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年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3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月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20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日</a:t>
            </a:r>
            <a:endParaRPr lang="en-US" altLang="zh-CN" sz="1200" b="1" dirty="0">
              <a:latin typeface="微软雅黑" pitchFamily="34" charset="-122"/>
              <a:ea typeface="微软雅黑" pitchFamily="34" charset="-122"/>
              <a:cs typeface="Heiti SC Medium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Docker</a:t>
            </a:r>
            <a:r>
              <a:rPr lang="zh-CN" altLang="en-US" dirty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Arial" panose="020B0604020202090204" pitchFamily="34" charset="0"/>
              </a:rPr>
              <a:t>为了便于后续实验，统一使用</a:t>
            </a:r>
            <a:r>
              <a:rPr lang="en-US" altLang="zh-CN" b="0" i="0" dirty="0">
                <a:effectLst/>
                <a:latin typeface="Arial" panose="020B0604020202090204" pitchFamily="34" charset="0"/>
              </a:rPr>
              <a:t>Docker</a:t>
            </a:r>
            <a:r>
              <a:rPr lang="zh-CN" altLang="en-US" b="0" i="0" dirty="0">
                <a:effectLst/>
                <a:latin typeface="Arial" panose="020B0604020202090204" pitchFamily="34" charset="0"/>
              </a:rPr>
              <a:t>搭建数据库环境。</a:t>
            </a:r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r>
              <a:rPr lang="zh-CN" altLang="en-US" b="0" i="0" dirty="0">
                <a:effectLst/>
                <a:latin typeface="Arial" panose="020B0604020202090204" pitchFamily="34" charset="0"/>
              </a:rPr>
              <a:t>前往 </a:t>
            </a:r>
            <a:r>
              <a:rPr lang="en-US" altLang="zh-CN" b="0" i="0" dirty="0">
                <a:effectLst/>
                <a:latin typeface="Arial" panose="020B0604020202090204" pitchFamily="34" charset="0"/>
                <a:hlinkClick r:id="rId1"/>
              </a:rPr>
              <a:t>https://www.docker.com</a:t>
            </a:r>
            <a:r>
              <a:rPr lang="zh-CN" altLang="en-US" b="0" i="0" dirty="0">
                <a:effectLst/>
                <a:latin typeface="Arial" panose="020B0604020202090204" pitchFamily="34" charset="0"/>
              </a:rPr>
              <a:t> 网站下载电脑对应版本的安装包</a:t>
            </a:r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endParaRPr lang="en-US" altLang="zh-CN" dirty="0">
              <a:latin typeface="Arial" panose="020B060402020209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endParaRPr lang="en-US" altLang="zh-CN" dirty="0">
              <a:latin typeface="Arial" panose="020B060402020209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endParaRPr lang="en-US" altLang="zh-CN" dirty="0">
              <a:latin typeface="Arial" panose="020B060402020209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marL="457200" lvl="1" indent="0">
              <a:buNone/>
            </a:pPr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r>
              <a:rPr lang="zh-CN" altLang="en-US" dirty="0">
                <a:latin typeface="Arial" panose="020B0604020202090204" pitchFamily="34" charset="0"/>
              </a:rPr>
              <a:t>安装后，按照要求注册</a:t>
            </a:r>
            <a:r>
              <a:rPr lang="en-US" altLang="zh-CN" dirty="0">
                <a:latin typeface="Arial" panose="020B0604020202090204" pitchFamily="34" charset="0"/>
              </a:rPr>
              <a:t>/</a:t>
            </a:r>
            <a:r>
              <a:rPr lang="zh-CN" altLang="en-US" dirty="0">
                <a:latin typeface="Arial" panose="020B0604020202090204" pitchFamily="34" charset="0"/>
              </a:rPr>
              <a:t>登录账号</a:t>
            </a:r>
            <a:endParaRPr lang="en-US" altLang="zh-CN" b="0" i="0" dirty="0">
              <a:effectLst/>
              <a:latin typeface="Arial" panose="020B0604020202090204" pitchFamily="34" charset="0"/>
            </a:endParaRPr>
          </a:p>
        </p:txBody>
      </p:sp>
      <p:pic>
        <p:nvPicPr>
          <p:cNvPr id="5" name="图片 4" descr="图形用户界面, 文本, 应用程序&#10;&#10;描述已自动生成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7"/>
          <a:stretch>
            <a:fillRect/>
          </a:stretch>
        </p:blipFill>
        <p:spPr>
          <a:xfrm>
            <a:off x="2273408" y="1635646"/>
            <a:ext cx="4597184" cy="285817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下载镜像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Arial" panose="020B0604020202090204" pitchFamily="34" charset="0"/>
              </a:rPr>
              <a:t>在</a:t>
            </a:r>
            <a:r>
              <a:rPr lang="en-US" altLang="zh-CN" b="0" i="0" dirty="0">
                <a:effectLst/>
                <a:latin typeface="Arial" panose="020B0604020202090204" pitchFamily="34" charset="0"/>
              </a:rPr>
              <a:t>Docker</a:t>
            </a:r>
            <a:r>
              <a:rPr lang="zh-CN" altLang="en-US" b="0" i="0" dirty="0">
                <a:effectLst/>
                <a:latin typeface="Arial" panose="020B0604020202090204" pitchFamily="34" charset="0"/>
              </a:rPr>
              <a:t>中直接下载官方镜像。</a:t>
            </a:r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r>
              <a:rPr lang="zh-CN" altLang="en-US" b="0" i="0" dirty="0">
                <a:effectLst/>
                <a:latin typeface="Arial" panose="020B0604020202090204" pitchFamily="34" charset="0"/>
              </a:rPr>
              <a:t>在</a:t>
            </a:r>
            <a:r>
              <a:rPr lang="en-US" altLang="zh-CN" b="0" i="0" dirty="0">
                <a:effectLst/>
                <a:latin typeface="Arial" panose="020B0604020202090204" pitchFamily="34" charset="0"/>
              </a:rPr>
              <a:t>Docker</a:t>
            </a:r>
            <a:r>
              <a:rPr lang="zh-CN" altLang="en-US" b="0" i="0" dirty="0">
                <a:effectLst/>
                <a:latin typeface="Arial" panose="020B0604020202090204" pitchFamily="34" charset="0"/>
              </a:rPr>
              <a:t>顶部搜索框搜索</a:t>
            </a:r>
            <a:r>
              <a:rPr lang="en-US" altLang="zh-CN" b="0" i="0" dirty="0" err="1">
                <a:effectLst/>
                <a:latin typeface="Arial" panose="020B0604020202090204" pitchFamily="34" charset="0"/>
              </a:rPr>
              <a:t>oceanbase</a:t>
            </a:r>
            <a:r>
              <a:rPr lang="en-US" altLang="zh-CN" b="0" i="0" dirty="0">
                <a:effectLst/>
                <a:latin typeface="Arial" panose="020B0604020202090204" pitchFamily="34" charset="0"/>
              </a:rPr>
              <a:t>/</a:t>
            </a:r>
            <a:r>
              <a:rPr lang="en-US" altLang="zh-CN" b="0" i="0" dirty="0" err="1">
                <a:effectLst/>
                <a:latin typeface="Arial" panose="020B0604020202090204" pitchFamily="34" charset="0"/>
              </a:rPr>
              <a:t>oceanbase-ce</a:t>
            </a:r>
            <a:r>
              <a:rPr lang="zh-CN" altLang="en-US" b="0" i="0" dirty="0">
                <a:effectLst/>
                <a:latin typeface="Arial" panose="020B0604020202090204" pitchFamily="34" charset="0"/>
              </a:rPr>
              <a:t>，找到官方镜像</a:t>
            </a:r>
            <a:endParaRPr lang="en-US" altLang="zh-CN" dirty="0">
              <a:latin typeface="Arial" panose="020B060402020209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endParaRPr lang="en-US" altLang="zh-CN" dirty="0">
              <a:latin typeface="Arial" panose="020B060402020209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endParaRPr lang="en-US" altLang="zh-CN" dirty="0">
              <a:latin typeface="Arial" panose="020B060402020209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marL="457200" lvl="1" indent="0">
              <a:buNone/>
            </a:pPr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r>
              <a:rPr lang="zh-CN" altLang="en-US" dirty="0">
                <a:latin typeface="Arial" panose="020B0604020202090204" pitchFamily="34" charset="0"/>
              </a:rPr>
              <a:t>选中后，点击</a:t>
            </a:r>
            <a:r>
              <a:rPr lang="en-US" altLang="zh-CN" dirty="0">
                <a:latin typeface="Arial" panose="020B0604020202090204" pitchFamily="34" charset="0"/>
              </a:rPr>
              <a:t>pull</a:t>
            </a:r>
            <a:r>
              <a:rPr lang="zh-CN" altLang="en-US" dirty="0">
                <a:latin typeface="Arial" panose="020B0604020202090204" pitchFamily="34" charset="0"/>
              </a:rPr>
              <a:t>并</a:t>
            </a:r>
            <a:r>
              <a:rPr lang="en-US" altLang="zh-CN" dirty="0">
                <a:latin typeface="Arial" panose="020B0604020202090204" pitchFamily="34" charset="0"/>
              </a:rPr>
              <a:t>run</a:t>
            </a:r>
            <a:r>
              <a:rPr lang="zh-CN" altLang="en-US" dirty="0">
                <a:latin typeface="Arial" panose="020B0604020202090204" pitchFamily="34" charset="0"/>
              </a:rPr>
              <a:t>即可运行</a:t>
            </a:r>
            <a:endParaRPr lang="en-US" altLang="zh-CN" b="0" i="0" dirty="0">
              <a:effectLst/>
              <a:latin typeface="Arial" panose="020B060402020209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" b="265"/>
          <a:stretch>
            <a:fillRect/>
          </a:stretch>
        </p:blipFill>
        <p:spPr>
          <a:xfrm>
            <a:off x="711857" y="1779662"/>
            <a:ext cx="7720286" cy="205222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运行</a:t>
            </a:r>
            <a:r>
              <a:rPr lang="en-US" altLang="zh-CN" dirty="0" err="1">
                <a:latin typeface="Arial" panose="020B0604020202090204" pitchFamily="34" charset="0"/>
              </a:rPr>
              <a:t>Oceanbase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89553"/>
            <a:ext cx="8784976" cy="3805070"/>
          </a:xfrm>
        </p:spPr>
        <p:txBody>
          <a:bodyPr/>
          <a:lstStyle/>
          <a:p>
            <a:r>
              <a:rPr lang="zh-CN" altLang="en-US" dirty="0">
                <a:latin typeface="Arial" panose="020B0604020202090204" pitchFamily="34" charset="0"/>
              </a:rPr>
              <a:t>客户端连接</a:t>
            </a:r>
            <a:r>
              <a:rPr lang="en-US" altLang="zh-CN" dirty="0" err="1">
                <a:latin typeface="Arial" panose="020B0604020202090204" pitchFamily="34" charset="0"/>
              </a:rPr>
              <a:t>Oceanbase</a:t>
            </a:r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r>
              <a:rPr lang="zh-CN" altLang="en-US" b="0" i="0" dirty="0">
                <a:effectLst/>
                <a:latin typeface="Arial" panose="020B0604020202090204" pitchFamily="34" charset="0"/>
              </a:rPr>
              <a:t>点击</a:t>
            </a:r>
            <a:r>
              <a:rPr lang="en-US" altLang="zh-CN" b="0" i="0" dirty="0">
                <a:effectLst/>
                <a:latin typeface="Arial" panose="020B0604020202090204" pitchFamily="34" charset="0"/>
              </a:rPr>
              <a:t>Exec</a:t>
            </a:r>
            <a:r>
              <a:rPr lang="zh-CN" altLang="en-US" b="0" i="0" dirty="0">
                <a:effectLst/>
                <a:latin typeface="Arial" panose="020B0604020202090204" pitchFamily="34" charset="0"/>
              </a:rPr>
              <a:t>，输入</a:t>
            </a:r>
            <a:r>
              <a:rPr lang="en-US" altLang="zh-CN" b="0" i="0" dirty="0" err="1">
                <a:effectLst/>
                <a:latin typeface="Arial" panose="020B0604020202090204" pitchFamily="34" charset="0"/>
              </a:rPr>
              <a:t>obclient</a:t>
            </a:r>
            <a:r>
              <a:rPr lang="en-US" altLang="zh-CN" b="0" i="0" dirty="0">
                <a:effectLst/>
                <a:latin typeface="Arial" panose="020B0604020202090204" pitchFamily="34" charset="0"/>
              </a:rPr>
              <a:t> -</a:t>
            </a:r>
            <a:r>
              <a:rPr lang="en-US" altLang="zh-CN" b="0" i="0" dirty="0" err="1">
                <a:effectLst/>
                <a:latin typeface="Arial" panose="020B0604020202090204" pitchFamily="34" charset="0"/>
              </a:rPr>
              <a:t>uroot@sys</a:t>
            </a:r>
            <a:r>
              <a:rPr lang="en-US" altLang="zh-CN" b="0" i="0" dirty="0">
                <a:effectLst/>
                <a:latin typeface="Arial" panose="020B0604020202090204" pitchFamily="34" charset="0"/>
              </a:rPr>
              <a:t> -h127.1 -P2881</a:t>
            </a:r>
            <a:r>
              <a:rPr lang="zh-CN" altLang="en-US" dirty="0">
                <a:latin typeface="Arial" panose="020B0604020202090204" pitchFamily="34" charset="0"/>
              </a:rPr>
              <a:t>连接</a:t>
            </a:r>
            <a:r>
              <a:rPr lang="en-US" altLang="zh-CN" dirty="0" err="1">
                <a:latin typeface="Arial" panose="020B0604020202090204" pitchFamily="34" charset="0"/>
              </a:rPr>
              <a:t>Oceanbase</a:t>
            </a:r>
            <a:endParaRPr lang="en-US" altLang="zh-CN" dirty="0">
              <a:latin typeface="Arial" panose="020B060402020209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endParaRPr lang="en-US" altLang="zh-CN" dirty="0">
              <a:latin typeface="Arial" panose="020B060402020209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endParaRPr lang="en-US" altLang="zh-CN" dirty="0">
              <a:latin typeface="Arial" panose="020B060402020209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endParaRPr lang="en-US" altLang="zh-CN" dirty="0">
              <a:latin typeface="Arial" panose="020B060402020209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r>
              <a:rPr lang="zh-CN" altLang="en-US" dirty="0">
                <a:latin typeface="Arial" panose="020B0604020202090204" pitchFamily="34" charset="0"/>
              </a:rPr>
              <a:t>完成，可以进行后续实验</a:t>
            </a:r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endParaRPr lang="en-US" altLang="zh-CN" dirty="0">
              <a:latin typeface="Arial" panose="020B060402020209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888" y="1779662"/>
            <a:ext cx="8612239" cy="237626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586710"/>
            <a:ext cx="9144000" cy="533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68660" y="2031233"/>
            <a:ext cx="8406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3200" b="1" spc="300" dirty="0" err="1">
                <a:latin typeface="+mj-lt"/>
                <a:ea typeface="Cambria Math" panose="02040503050406030204" pitchFamily="18" charset="0"/>
                <a:cs typeface="Times New Roman" panose="02020503050405090304" pitchFamily="18" charset="0"/>
              </a:rPr>
              <a:t>Oceanbase</a:t>
            </a:r>
            <a:r>
              <a:rPr lang="en-US" altLang="zh-CN" sz="3200" b="1" spc="300" dirty="0">
                <a:latin typeface="+mj-lt"/>
                <a:ea typeface="Cambria Math" panose="02040503050406030204" pitchFamily="18" charset="0"/>
                <a:cs typeface="Times New Roman" panose="02020503050405090304" pitchFamily="18" charset="0"/>
              </a:rPr>
              <a:t> </a:t>
            </a:r>
            <a:r>
              <a:rPr lang="zh-CN" altLang="en-US" sz="3200" b="1" spc="300" dirty="0">
                <a:latin typeface="+mj-lt"/>
                <a:ea typeface="Cambria Math" panose="02040503050406030204" pitchFamily="18" charset="0"/>
                <a:cs typeface="Times New Roman" panose="02020503050405090304" pitchFamily="18" charset="0"/>
              </a:rPr>
              <a:t>环境搭建指导</a:t>
            </a:r>
            <a:endParaRPr lang="en-US" altLang="zh-CN" sz="3200" b="1" spc="300" dirty="0">
              <a:latin typeface="+mj-lt"/>
              <a:ea typeface="Cambria Math" panose="02040503050406030204" pitchFamily="18" charset="0"/>
              <a:cs typeface="Times New Roman" panose="02020503050405090304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152128" y="2691158"/>
            <a:ext cx="698477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" y="78916"/>
            <a:ext cx="2448272" cy="673776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6732240" y="34612"/>
            <a:ext cx="2411760" cy="626967"/>
            <a:chOff x="5740372" y="-22066"/>
            <a:chExt cx="3080101" cy="835954"/>
          </a:xfrm>
        </p:grpSpPr>
        <p:sp>
          <p:nvSpPr>
            <p:cNvPr id="12" name="文本框 11"/>
            <p:cNvSpPr txBox="1"/>
            <p:nvPr/>
          </p:nvSpPr>
          <p:spPr>
            <a:xfrm>
              <a:off x="5740372" y="25982"/>
              <a:ext cx="3080101" cy="787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0070C0"/>
                  </a:solidFill>
                </a:rPr>
                <a:t>             ADMIS Lab</a:t>
              </a:r>
              <a:endParaRPr lang="en-US" altLang="zh-CN" sz="1200" b="1" dirty="0">
                <a:solidFill>
                  <a:srgbClr val="0070C0"/>
                </a:solidFill>
              </a:endParaRPr>
            </a:p>
            <a:p>
              <a:r>
                <a:rPr lang="zh-CN" altLang="en-US" sz="1200" b="1" dirty="0">
                  <a:solidFill>
                    <a:srgbClr val="0070C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先进数据与机器智能系统实验室</a:t>
              </a:r>
              <a:endParaRPr lang="zh-CN" altLang="en-US" sz="12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pic>
          <p:nvPicPr>
            <p:cNvPr id="13" name="图形 12" descr="原子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51999" y="-22066"/>
              <a:ext cx="1189248" cy="524648"/>
            </a:xfrm>
            <a:prstGeom prst="rect">
              <a:avLst/>
            </a:prstGeom>
          </p:spPr>
        </p:pic>
      </p:grpSp>
      <p:sp>
        <p:nvSpPr>
          <p:cNvPr id="22" name="副标题 3074"/>
          <p:cNvSpPr txBox="1">
            <a:spLocks noChangeArrowheads="1"/>
          </p:cNvSpPr>
          <p:nvPr/>
        </p:nvSpPr>
        <p:spPr bwMode="auto">
          <a:xfrm>
            <a:off x="1799946" y="3003067"/>
            <a:ext cx="5544108" cy="5333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71450" indent="-171450">
              <a:lnSpc>
                <a:spcPct val="12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1pPr>
            <a:lvl2pPr marL="514350" indent="-171450">
              <a:lnSpc>
                <a:spcPct val="12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2pPr>
            <a:lvl3pPr marL="857250" indent="-171450">
              <a:lnSpc>
                <a:spcPct val="12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3pPr>
            <a:lvl4pPr marL="1200150" indent="-171450">
              <a:lnSpc>
                <a:spcPct val="12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4pPr>
            <a:lvl5pPr marL="1543050" indent="-171450">
              <a:lnSpc>
                <a:spcPct val="12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5pPr>
            <a:lvl6pPr marL="20002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6pPr>
            <a:lvl7pPr marL="24574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7pPr>
            <a:lvl8pPr marL="29146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8pPr>
            <a:lvl9pPr marL="33718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9pPr>
          </a:lstStyle>
          <a:p>
            <a:pPr algn="ctr">
              <a:buFont typeface="Arial" panose="020B0604020202090204" pitchFamily="34" charset="0"/>
              <a:buNone/>
            </a:pPr>
            <a:r>
              <a:rPr lang="zh-CN" altLang="en-US" sz="1800" b="1" i="0" dirty="0">
                <a:effectLst/>
                <a:latin typeface="+mj-ea"/>
                <a:ea typeface="+mj-ea"/>
              </a:rPr>
              <a:t>基于</a:t>
            </a:r>
            <a:r>
              <a:rPr lang="en-US" altLang="zh-CN" sz="1800" b="1" dirty="0">
                <a:latin typeface="+mj-ea"/>
                <a:ea typeface="+mj-ea"/>
              </a:rPr>
              <a:t>D</a:t>
            </a:r>
            <a:r>
              <a:rPr lang="en-US" altLang="zh-CN" sz="1800" b="1" i="0" dirty="0">
                <a:effectLst/>
                <a:latin typeface="+mj-ea"/>
                <a:ea typeface="+mj-ea"/>
              </a:rPr>
              <a:t>ocker</a:t>
            </a:r>
            <a:endParaRPr lang="en-US" altLang="zh-CN" sz="1800" b="1" i="0" dirty="0">
              <a:effectLst/>
              <a:latin typeface="+mj-ea"/>
              <a:ea typeface="+mj-ea"/>
            </a:endParaRPr>
          </a:p>
        </p:txBody>
      </p:sp>
      <p:sp>
        <p:nvSpPr>
          <p:cNvPr id="3" name="文本框 11"/>
          <p:cNvSpPr txBox="1">
            <a:spLocks noChangeArrowheads="1"/>
          </p:cNvSpPr>
          <p:nvPr/>
        </p:nvSpPr>
        <p:spPr bwMode="auto">
          <a:xfrm>
            <a:off x="2382528" y="3848311"/>
            <a:ext cx="4378944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2025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年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3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月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20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日</a:t>
            </a:r>
            <a:endParaRPr lang="en-US" altLang="zh-CN" sz="1200" b="1" dirty="0">
              <a:latin typeface="微软雅黑" pitchFamily="34" charset="-122"/>
              <a:ea typeface="微软雅黑" pitchFamily="34" charset="-122"/>
              <a:cs typeface="Heiti SC Medium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WPS 演示</Application>
  <PresentationFormat>全屏显示(16:9)</PresentationFormat>
  <Paragraphs>59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33" baseType="lpstr">
      <vt:lpstr>Arial</vt:lpstr>
      <vt:lpstr>宋体</vt:lpstr>
      <vt:lpstr>Wingdings</vt:lpstr>
      <vt:lpstr>Trebuchet MS</vt:lpstr>
      <vt:lpstr>宋体-简</vt:lpstr>
      <vt:lpstr>Times New Roman</vt:lpstr>
      <vt:lpstr>微软雅黑</vt:lpstr>
      <vt:lpstr>汉仪旗黑</vt:lpstr>
      <vt:lpstr>Calibri</vt:lpstr>
      <vt:lpstr>Helvetica Neue</vt:lpstr>
      <vt:lpstr>黑体</vt:lpstr>
      <vt:lpstr>黑体-简</vt:lpstr>
      <vt:lpstr>Calibri</vt:lpstr>
      <vt:lpstr>Cambria Math</vt:lpstr>
      <vt:lpstr>Kingsoft Math</vt:lpstr>
      <vt:lpstr>华文行楷</vt:lpstr>
      <vt:lpstr>Heiti SC Medium</vt:lpstr>
      <vt:lpstr>catalyst-pingfang</vt:lpstr>
      <vt:lpstr>宋体</vt:lpstr>
      <vt:lpstr>行楷-简</vt:lpstr>
      <vt:lpstr>Arial Unicode MS</vt:lpstr>
      <vt:lpstr>Thonburi</vt:lpstr>
      <vt:lpstr>catalyst-pingfang</vt:lpstr>
      <vt:lpstr>华文行楷</vt:lpstr>
      <vt:lpstr>微软雅黑</vt:lpstr>
      <vt:lpstr>苹方-简</vt:lpstr>
      <vt:lpstr>默认设计模板</vt:lpstr>
      <vt:lpstr>2_Office 主题</vt:lpstr>
      <vt:lpstr>PowerPoint 演示文稿</vt:lpstr>
      <vt:lpstr>Docker安装</vt:lpstr>
      <vt:lpstr>下载镜像</vt:lpstr>
      <vt:lpstr>运行Oceanbase</vt:lpstr>
      <vt:lpstr>PowerPoint 演示文稿</vt:lpstr>
    </vt:vector>
  </TitlesOfParts>
  <Company>Global Intelligence Alliance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晨曦</cp:lastModifiedBy>
  <cp:revision>2141</cp:revision>
  <dcterms:created xsi:type="dcterms:W3CDTF">2025-03-24T01:10:04Z</dcterms:created>
  <dcterms:modified xsi:type="dcterms:W3CDTF">2025-03-24T01:10:04Z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F82627DA66E78656ECB0E06728FF5420_42</vt:lpwstr>
  </property>
  <property fmtid="{D5CDD505-2E9C-101B-9397-08002B2CF9AE}" pid="3" name="KSOProductBuildVer">
    <vt:lpwstr>2052-7.2.2.8955</vt:lpwstr>
  </property>
</Properties>
</file>