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Open Sans Bold" charset="1" panose="020B0806030504020204"/>
      <p:regular r:id="rId29"/>
    </p:embeddedFont>
    <p:embeddedFont>
      <p:font typeface="Open Sans" charset="1" panose="020B0606030504020204"/>
      <p:regular r:id="rId30"/>
    </p:embeddedFont>
    <p:embeddedFont>
      <p:font typeface="Arimo" charset="1" panose="020B0604020202020204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https://appinventor.mit.edu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95941" y="6750350"/>
            <a:ext cx="3463359" cy="2507950"/>
          </a:xfrm>
          <a:custGeom>
            <a:avLst/>
            <a:gdLst/>
            <a:ahLst/>
            <a:cxnLst/>
            <a:rect r="r" b="b" t="t" l="l"/>
            <a:pathLst>
              <a:path h="2507950" w="3463359">
                <a:moveTo>
                  <a:pt x="0" y="0"/>
                </a:moveTo>
                <a:lnTo>
                  <a:pt x="3463359" y="0"/>
                </a:lnTo>
                <a:lnTo>
                  <a:pt x="3463359" y="2507950"/>
                </a:lnTo>
                <a:lnTo>
                  <a:pt x="0" y="2507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86640" y="4021278"/>
            <a:ext cx="1062588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DESENVOLVIMENTO PARA DISPOSITIVOS MÓVEIS I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6948539"/>
            <a:ext cx="2309761" cy="2309761"/>
            <a:chOff x="0" y="0"/>
            <a:chExt cx="3079681" cy="307968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79681" cy="3079681"/>
            </a:xfrm>
            <a:custGeom>
              <a:avLst/>
              <a:gdLst/>
              <a:ahLst/>
              <a:cxnLst/>
              <a:rect r="r" b="b" t="t" l="l"/>
              <a:pathLst>
                <a:path h="3079681" w="3079681">
                  <a:moveTo>
                    <a:pt x="0" y="0"/>
                  </a:moveTo>
                  <a:lnTo>
                    <a:pt x="3079681" y="0"/>
                  </a:lnTo>
                  <a:lnTo>
                    <a:pt x="3079681" y="3079681"/>
                  </a:lnTo>
                  <a:lnTo>
                    <a:pt x="0" y="30796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95941" y="6750350"/>
            <a:ext cx="3463359" cy="2507950"/>
          </a:xfrm>
          <a:custGeom>
            <a:avLst/>
            <a:gdLst/>
            <a:ahLst/>
            <a:cxnLst/>
            <a:rect r="r" b="b" t="t" l="l"/>
            <a:pathLst>
              <a:path h="2507950" w="3463359">
                <a:moveTo>
                  <a:pt x="0" y="0"/>
                </a:moveTo>
                <a:lnTo>
                  <a:pt x="3463359" y="0"/>
                </a:lnTo>
                <a:lnTo>
                  <a:pt x="3463359" y="2507950"/>
                </a:lnTo>
                <a:lnTo>
                  <a:pt x="0" y="2507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6948539"/>
            <a:ext cx="2309761" cy="2309761"/>
            <a:chOff x="0" y="0"/>
            <a:chExt cx="3079681" cy="30796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79681" cy="3079681"/>
            </a:xfrm>
            <a:custGeom>
              <a:avLst/>
              <a:gdLst/>
              <a:ahLst/>
              <a:cxnLst/>
              <a:rect r="r" b="b" t="t" l="l"/>
              <a:pathLst>
                <a:path h="3079681" w="3079681">
                  <a:moveTo>
                    <a:pt x="0" y="0"/>
                  </a:moveTo>
                  <a:lnTo>
                    <a:pt x="3079681" y="0"/>
                  </a:lnTo>
                  <a:lnTo>
                    <a:pt x="3079681" y="3079681"/>
                  </a:lnTo>
                  <a:lnTo>
                    <a:pt x="0" y="30796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4276869" y="3591869"/>
            <a:ext cx="10117634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b="true" sz="39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Tendências Atuais em Aplicativos Móveis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95941" y="6750350"/>
            <a:ext cx="3463359" cy="2507950"/>
          </a:xfrm>
          <a:custGeom>
            <a:avLst/>
            <a:gdLst/>
            <a:ahLst/>
            <a:cxnLst/>
            <a:rect r="r" b="b" t="t" l="l"/>
            <a:pathLst>
              <a:path h="2507950" w="3463359">
                <a:moveTo>
                  <a:pt x="0" y="0"/>
                </a:moveTo>
                <a:lnTo>
                  <a:pt x="3463359" y="0"/>
                </a:lnTo>
                <a:lnTo>
                  <a:pt x="3463359" y="2507950"/>
                </a:lnTo>
                <a:lnTo>
                  <a:pt x="0" y="2507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6948539"/>
            <a:ext cx="2309761" cy="2309761"/>
            <a:chOff x="0" y="0"/>
            <a:chExt cx="3079681" cy="30796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79681" cy="3079681"/>
            </a:xfrm>
            <a:custGeom>
              <a:avLst/>
              <a:gdLst/>
              <a:ahLst/>
              <a:cxnLst/>
              <a:rect r="r" b="b" t="t" l="l"/>
              <a:pathLst>
                <a:path h="3079681" w="3079681">
                  <a:moveTo>
                    <a:pt x="0" y="0"/>
                  </a:moveTo>
                  <a:lnTo>
                    <a:pt x="3079681" y="0"/>
                  </a:lnTo>
                  <a:lnTo>
                    <a:pt x="3079681" y="3079681"/>
                  </a:lnTo>
                  <a:lnTo>
                    <a:pt x="0" y="30796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2590283"/>
            <a:ext cx="16230600" cy="2415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28"/>
              </a:lnSpc>
              <a:spcBef>
                <a:spcPct val="0"/>
              </a:spcBef>
            </a:pPr>
            <a:r>
              <a:rPr lang="en-US" b="true" sz="344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Inteligência Artificial (IA) e Aprendizado de Máquina (ML):</a:t>
            </a:r>
            <a:r>
              <a:rPr lang="en-US" sz="344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 integração de IA e ML está aprimorando a personalização e a experiência do usuário em aplicativos, oferecendo recomendações mais precisas e funcionalidades avançadas.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95941" y="6750350"/>
            <a:ext cx="3463359" cy="2507950"/>
          </a:xfrm>
          <a:custGeom>
            <a:avLst/>
            <a:gdLst/>
            <a:ahLst/>
            <a:cxnLst/>
            <a:rect r="r" b="b" t="t" l="l"/>
            <a:pathLst>
              <a:path h="2507950" w="3463359">
                <a:moveTo>
                  <a:pt x="0" y="0"/>
                </a:moveTo>
                <a:lnTo>
                  <a:pt x="3463359" y="0"/>
                </a:lnTo>
                <a:lnTo>
                  <a:pt x="3463359" y="2507950"/>
                </a:lnTo>
                <a:lnTo>
                  <a:pt x="0" y="2507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6948539"/>
            <a:ext cx="2309761" cy="2309761"/>
            <a:chOff x="0" y="0"/>
            <a:chExt cx="3079681" cy="30796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79681" cy="3079681"/>
            </a:xfrm>
            <a:custGeom>
              <a:avLst/>
              <a:gdLst/>
              <a:ahLst/>
              <a:cxnLst/>
              <a:rect r="r" b="b" t="t" l="l"/>
              <a:pathLst>
                <a:path h="3079681" w="3079681">
                  <a:moveTo>
                    <a:pt x="0" y="0"/>
                  </a:moveTo>
                  <a:lnTo>
                    <a:pt x="3079681" y="0"/>
                  </a:lnTo>
                  <a:lnTo>
                    <a:pt x="3079681" y="3079681"/>
                  </a:lnTo>
                  <a:lnTo>
                    <a:pt x="0" y="30796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2590283"/>
            <a:ext cx="16230600" cy="2415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28"/>
              </a:lnSpc>
              <a:spcBef>
                <a:spcPct val="0"/>
              </a:spcBef>
            </a:pPr>
            <a:r>
              <a:rPr lang="en-US" b="true" sz="344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5G e Experiências Imersivas:</a:t>
            </a:r>
            <a:r>
              <a:rPr lang="en-US" sz="344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 adoção da tecnologia 5G está permitindo o desenvolvimento de aplicativos com experiências mais ricas, como realidade aumentada (AR) e realidade virtual (VR), devido a velocidades mais rápidas e menor latência.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95941" y="6750350"/>
            <a:ext cx="3463359" cy="2507950"/>
          </a:xfrm>
          <a:custGeom>
            <a:avLst/>
            <a:gdLst/>
            <a:ahLst/>
            <a:cxnLst/>
            <a:rect r="r" b="b" t="t" l="l"/>
            <a:pathLst>
              <a:path h="2507950" w="3463359">
                <a:moveTo>
                  <a:pt x="0" y="0"/>
                </a:moveTo>
                <a:lnTo>
                  <a:pt x="3463359" y="0"/>
                </a:lnTo>
                <a:lnTo>
                  <a:pt x="3463359" y="2507950"/>
                </a:lnTo>
                <a:lnTo>
                  <a:pt x="0" y="2507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6948539"/>
            <a:ext cx="2309761" cy="2309761"/>
            <a:chOff x="0" y="0"/>
            <a:chExt cx="3079681" cy="30796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79681" cy="3079681"/>
            </a:xfrm>
            <a:custGeom>
              <a:avLst/>
              <a:gdLst/>
              <a:ahLst/>
              <a:cxnLst/>
              <a:rect r="r" b="b" t="t" l="l"/>
              <a:pathLst>
                <a:path h="3079681" w="3079681">
                  <a:moveTo>
                    <a:pt x="0" y="0"/>
                  </a:moveTo>
                  <a:lnTo>
                    <a:pt x="3079681" y="0"/>
                  </a:lnTo>
                  <a:lnTo>
                    <a:pt x="3079681" y="3079681"/>
                  </a:lnTo>
                  <a:lnTo>
                    <a:pt x="0" y="30796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2947542"/>
            <a:ext cx="16230600" cy="1806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28"/>
              </a:lnSpc>
              <a:spcBef>
                <a:spcPct val="0"/>
              </a:spcBef>
            </a:pPr>
            <a:r>
              <a:rPr lang="en-US" b="true" sz="344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Aplicativos Super:</a:t>
            </a:r>
            <a:r>
              <a:rPr lang="en-US" sz="344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Plataformas que oferecem múltiplos serviços em um único aplicativo estão ganhando popularidade, proporcionando conveniência e eficiência aos usuários.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95941" y="6750350"/>
            <a:ext cx="3463359" cy="2507950"/>
          </a:xfrm>
          <a:custGeom>
            <a:avLst/>
            <a:gdLst/>
            <a:ahLst/>
            <a:cxnLst/>
            <a:rect r="r" b="b" t="t" l="l"/>
            <a:pathLst>
              <a:path h="2507950" w="3463359">
                <a:moveTo>
                  <a:pt x="0" y="0"/>
                </a:moveTo>
                <a:lnTo>
                  <a:pt x="3463359" y="0"/>
                </a:lnTo>
                <a:lnTo>
                  <a:pt x="3463359" y="2507950"/>
                </a:lnTo>
                <a:lnTo>
                  <a:pt x="0" y="2507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6948539"/>
            <a:ext cx="2309761" cy="2309761"/>
            <a:chOff x="0" y="0"/>
            <a:chExt cx="3079681" cy="30796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79681" cy="3079681"/>
            </a:xfrm>
            <a:custGeom>
              <a:avLst/>
              <a:gdLst/>
              <a:ahLst/>
              <a:cxnLst/>
              <a:rect r="r" b="b" t="t" l="l"/>
              <a:pathLst>
                <a:path h="3079681" w="3079681">
                  <a:moveTo>
                    <a:pt x="0" y="0"/>
                  </a:moveTo>
                  <a:lnTo>
                    <a:pt x="3079681" y="0"/>
                  </a:lnTo>
                  <a:lnTo>
                    <a:pt x="3079681" y="3079681"/>
                  </a:lnTo>
                  <a:lnTo>
                    <a:pt x="0" y="30796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1958087"/>
            <a:ext cx="16230600" cy="4275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45"/>
              </a:lnSpc>
              <a:spcBef>
                <a:spcPct val="0"/>
              </a:spcBef>
            </a:pPr>
            <a:r>
              <a:rPr lang="en-US" b="true" sz="246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Exemplos de Aplicativos Populares:</a:t>
            </a:r>
          </a:p>
          <a:p>
            <a:pPr algn="just">
              <a:lnSpc>
                <a:spcPts val="3445"/>
              </a:lnSpc>
              <a:spcBef>
                <a:spcPct val="0"/>
              </a:spcBef>
            </a:pPr>
          </a:p>
          <a:p>
            <a:pPr algn="just">
              <a:lnSpc>
                <a:spcPts val="3445"/>
              </a:lnSpc>
              <a:spcBef>
                <a:spcPct val="0"/>
              </a:spcBef>
            </a:pPr>
            <a:r>
              <a:rPr lang="en-US" b="true" sz="246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TikTok:</a:t>
            </a:r>
            <a:r>
              <a:rPr lang="en-US" sz="246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Uma plataforma de vídeos curtos que se tornou um fenômeno global, especialmente entre os jovens, oferecendo conteúdo diversificado e algoritmos de recomendação avançados.</a:t>
            </a:r>
          </a:p>
          <a:p>
            <a:pPr algn="just">
              <a:lnSpc>
                <a:spcPts val="3445"/>
              </a:lnSpc>
              <a:spcBef>
                <a:spcPct val="0"/>
              </a:spcBef>
            </a:pPr>
          </a:p>
          <a:p>
            <a:pPr algn="just">
              <a:lnSpc>
                <a:spcPts val="3445"/>
              </a:lnSpc>
              <a:spcBef>
                <a:spcPct val="0"/>
              </a:spcBef>
            </a:pPr>
            <a:r>
              <a:rPr lang="en-US" sz="246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b="true" sz="246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Food:</a:t>
            </a:r>
            <a:r>
              <a:rPr lang="en-US" sz="246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Líder no mercado brasileiro de delivery de alimentos, o iFood conecta usuários a uma ampla variedade de restaurantes, oferecendo conveniência e rapidez na entrega.</a:t>
            </a:r>
          </a:p>
          <a:p>
            <a:pPr algn="just">
              <a:lnSpc>
                <a:spcPts val="3445"/>
              </a:lnSpc>
              <a:spcBef>
                <a:spcPct val="0"/>
              </a:spcBef>
            </a:pPr>
          </a:p>
          <a:p>
            <a:pPr algn="just">
              <a:lnSpc>
                <a:spcPts val="3445"/>
              </a:lnSpc>
              <a:spcBef>
                <a:spcPct val="0"/>
              </a:spcBef>
            </a:pPr>
            <a:r>
              <a:rPr lang="en-US" b="true" sz="246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Nubank:</a:t>
            </a:r>
            <a:r>
              <a:rPr lang="en-US" sz="246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Um banco digital que revolucionou o setor financeiro no Brasil, oferecendo serviços bancários simplificados e sem tarifas, diretamente através de seu aplicativo móvel.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95941" y="6750350"/>
            <a:ext cx="3463359" cy="2507950"/>
          </a:xfrm>
          <a:custGeom>
            <a:avLst/>
            <a:gdLst/>
            <a:ahLst/>
            <a:cxnLst/>
            <a:rect r="r" b="b" t="t" l="l"/>
            <a:pathLst>
              <a:path h="2507950" w="3463359">
                <a:moveTo>
                  <a:pt x="0" y="0"/>
                </a:moveTo>
                <a:lnTo>
                  <a:pt x="3463359" y="0"/>
                </a:lnTo>
                <a:lnTo>
                  <a:pt x="3463359" y="2507950"/>
                </a:lnTo>
                <a:lnTo>
                  <a:pt x="0" y="2507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6948539"/>
            <a:ext cx="2309761" cy="2309761"/>
            <a:chOff x="0" y="0"/>
            <a:chExt cx="3079681" cy="30796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79681" cy="3079681"/>
            </a:xfrm>
            <a:custGeom>
              <a:avLst/>
              <a:gdLst/>
              <a:ahLst/>
              <a:cxnLst/>
              <a:rect r="r" b="b" t="t" l="l"/>
              <a:pathLst>
                <a:path h="3079681" w="3079681">
                  <a:moveTo>
                    <a:pt x="0" y="0"/>
                  </a:moveTo>
                  <a:lnTo>
                    <a:pt x="3079681" y="0"/>
                  </a:lnTo>
                  <a:lnTo>
                    <a:pt x="3079681" y="3079681"/>
                  </a:lnTo>
                  <a:lnTo>
                    <a:pt x="0" y="30796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2183581" y="2793179"/>
            <a:ext cx="12813357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b="true" sz="39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que é Desenvolvimento para Dispositivos Móveis?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95941" y="6750350"/>
            <a:ext cx="3463359" cy="2507950"/>
          </a:xfrm>
          <a:custGeom>
            <a:avLst/>
            <a:gdLst/>
            <a:ahLst/>
            <a:cxnLst/>
            <a:rect r="r" b="b" t="t" l="l"/>
            <a:pathLst>
              <a:path h="2507950" w="3463359">
                <a:moveTo>
                  <a:pt x="0" y="0"/>
                </a:moveTo>
                <a:lnTo>
                  <a:pt x="3463359" y="0"/>
                </a:lnTo>
                <a:lnTo>
                  <a:pt x="3463359" y="2507950"/>
                </a:lnTo>
                <a:lnTo>
                  <a:pt x="0" y="2507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6948539"/>
            <a:ext cx="2309761" cy="2309761"/>
            <a:chOff x="0" y="0"/>
            <a:chExt cx="3079681" cy="30796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79681" cy="3079681"/>
            </a:xfrm>
            <a:custGeom>
              <a:avLst/>
              <a:gdLst/>
              <a:ahLst/>
              <a:cxnLst/>
              <a:rect r="r" b="b" t="t" l="l"/>
              <a:pathLst>
                <a:path h="3079681" w="3079681">
                  <a:moveTo>
                    <a:pt x="0" y="0"/>
                  </a:moveTo>
                  <a:lnTo>
                    <a:pt x="3079681" y="0"/>
                  </a:lnTo>
                  <a:lnTo>
                    <a:pt x="3079681" y="3079681"/>
                  </a:lnTo>
                  <a:lnTo>
                    <a:pt x="0" y="30796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1505134"/>
            <a:ext cx="16230600" cy="4246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28"/>
              </a:lnSpc>
              <a:spcBef>
                <a:spcPct val="0"/>
              </a:spcBef>
            </a:pPr>
            <a:r>
              <a:rPr lang="en-US" b="true" sz="344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Por que é relevante?</a:t>
            </a:r>
          </a:p>
          <a:p>
            <a:pPr algn="just">
              <a:lnSpc>
                <a:spcPts val="4828"/>
              </a:lnSpc>
              <a:spcBef>
                <a:spcPct val="0"/>
              </a:spcBef>
            </a:pPr>
          </a:p>
          <a:p>
            <a:pPr algn="just">
              <a:lnSpc>
                <a:spcPts val="4828"/>
              </a:lnSpc>
              <a:spcBef>
                <a:spcPct val="0"/>
              </a:spcBef>
            </a:pPr>
            <a:r>
              <a:rPr lang="en-US" b="true" sz="344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Dados:</a:t>
            </a:r>
            <a:r>
              <a:rPr lang="en-US" sz="344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Existem bilhões de dispositivos móveis ativos no mundo.</a:t>
            </a:r>
          </a:p>
          <a:p>
            <a:pPr algn="just">
              <a:lnSpc>
                <a:spcPts val="4828"/>
              </a:lnSpc>
              <a:spcBef>
                <a:spcPct val="0"/>
              </a:spcBef>
            </a:pPr>
            <a:r>
              <a:rPr lang="en-US" sz="344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Impacto: Mobilidade, acessibilidade e integração com serviços online.</a:t>
            </a:r>
          </a:p>
          <a:p>
            <a:pPr algn="just">
              <a:lnSpc>
                <a:spcPts val="4828"/>
              </a:lnSpc>
              <a:spcBef>
                <a:spcPct val="0"/>
              </a:spcBef>
            </a:pPr>
          </a:p>
          <a:p>
            <a:pPr algn="just">
              <a:lnSpc>
                <a:spcPts val="4828"/>
              </a:lnSpc>
              <a:spcBef>
                <a:spcPct val="0"/>
              </a:spcBef>
            </a:pPr>
            <a:r>
              <a:rPr lang="en-US" b="true" sz="344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Mercado: </a:t>
            </a:r>
            <a:r>
              <a:rPr lang="en-US" sz="344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Alta demanda por desenvolvedores devido ao crescimento das tecnologias móveis.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95941" y="6750350"/>
            <a:ext cx="3463359" cy="2507950"/>
          </a:xfrm>
          <a:custGeom>
            <a:avLst/>
            <a:gdLst/>
            <a:ahLst/>
            <a:cxnLst/>
            <a:rect r="r" b="b" t="t" l="l"/>
            <a:pathLst>
              <a:path h="2507950" w="3463359">
                <a:moveTo>
                  <a:pt x="0" y="0"/>
                </a:moveTo>
                <a:lnTo>
                  <a:pt x="3463359" y="0"/>
                </a:lnTo>
                <a:lnTo>
                  <a:pt x="3463359" y="2507950"/>
                </a:lnTo>
                <a:lnTo>
                  <a:pt x="0" y="2507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6948539"/>
            <a:ext cx="2309761" cy="2309761"/>
            <a:chOff x="0" y="0"/>
            <a:chExt cx="3079681" cy="30796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79681" cy="3079681"/>
            </a:xfrm>
            <a:custGeom>
              <a:avLst/>
              <a:gdLst/>
              <a:ahLst/>
              <a:cxnLst/>
              <a:rect r="r" b="b" t="t" l="l"/>
              <a:pathLst>
                <a:path h="3079681" w="3079681">
                  <a:moveTo>
                    <a:pt x="0" y="0"/>
                  </a:moveTo>
                  <a:lnTo>
                    <a:pt x="3079681" y="0"/>
                  </a:lnTo>
                  <a:lnTo>
                    <a:pt x="3079681" y="3079681"/>
                  </a:lnTo>
                  <a:lnTo>
                    <a:pt x="0" y="30796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4396532" y="3048760"/>
            <a:ext cx="9494937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b="true" sz="39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Mercado de Desenvolvimento Móvel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95941" y="6750350"/>
            <a:ext cx="3463359" cy="2507950"/>
          </a:xfrm>
          <a:custGeom>
            <a:avLst/>
            <a:gdLst/>
            <a:ahLst/>
            <a:cxnLst/>
            <a:rect r="r" b="b" t="t" l="l"/>
            <a:pathLst>
              <a:path h="2507950" w="3463359">
                <a:moveTo>
                  <a:pt x="0" y="0"/>
                </a:moveTo>
                <a:lnTo>
                  <a:pt x="3463359" y="0"/>
                </a:lnTo>
                <a:lnTo>
                  <a:pt x="3463359" y="2507950"/>
                </a:lnTo>
                <a:lnTo>
                  <a:pt x="0" y="2507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6948539"/>
            <a:ext cx="2309761" cy="2309761"/>
            <a:chOff x="0" y="0"/>
            <a:chExt cx="3079681" cy="30796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79681" cy="3079681"/>
            </a:xfrm>
            <a:custGeom>
              <a:avLst/>
              <a:gdLst/>
              <a:ahLst/>
              <a:cxnLst/>
              <a:rect r="r" b="b" t="t" l="l"/>
              <a:pathLst>
                <a:path h="3079681" w="3079681">
                  <a:moveTo>
                    <a:pt x="0" y="0"/>
                  </a:moveTo>
                  <a:lnTo>
                    <a:pt x="3079681" y="0"/>
                  </a:lnTo>
                  <a:lnTo>
                    <a:pt x="3079681" y="3079681"/>
                  </a:lnTo>
                  <a:lnTo>
                    <a:pt x="0" y="30796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1686685"/>
            <a:ext cx="16230600" cy="4536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91"/>
              </a:lnSpc>
              <a:spcBef>
                <a:spcPct val="0"/>
              </a:spcBef>
            </a:pPr>
            <a:r>
              <a:rPr lang="en-US" b="true" sz="370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Cenário Atual:</a:t>
            </a:r>
          </a:p>
          <a:p>
            <a:pPr algn="just">
              <a:lnSpc>
                <a:spcPts val="5191"/>
              </a:lnSpc>
              <a:spcBef>
                <a:spcPct val="0"/>
              </a:spcBef>
            </a:pPr>
          </a:p>
          <a:p>
            <a:pPr algn="just">
              <a:lnSpc>
                <a:spcPts val="5191"/>
              </a:lnSpc>
              <a:spcBef>
                <a:spcPct val="0"/>
              </a:spcBef>
            </a:pPr>
            <a:r>
              <a:rPr lang="en-US" sz="37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Crescimento do mercado global de aplicativos.</a:t>
            </a:r>
          </a:p>
          <a:p>
            <a:pPr algn="just">
              <a:lnSpc>
                <a:spcPts val="5191"/>
              </a:lnSpc>
              <a:spcBef>
                <a:spcPct val="0"/>
              </a:spcBef>
            </a:pPr>
          </a:p>
          <a:p>
            <a:pPr algn="just">
              <a:lnSpc>
                <a:spcPts val="5191"/>
              </a:lnSpc>
              <a:spcBef>
                <a:spcPct val="0"/>
              </a:spcBef>
            </a:pPr>
            <a:r>
              <a:rPr lang="en-US" sz="37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Principais áreas: E-commerce, Educação, Entretenimento, Saúde e Games.</a:t>
            </a:r>
          </a:p>
          <a:p>
            <a:pPr algn="just">
              <a:lnSpc>
                <a:spcPts val="5191"/>
              </a:lnSpc>
              <a:spcBef>
                <a:spcPct val="0"/>
              </a:spcBef>
            </a:pPr>
          </a:p>
          <a:p>
            <a:pPr algn="just">
              <a:lnSpc>
                <a:spcPts val="5191"/>
              </a:lnSpc>
              <a:spcBef>
                <a:spcPct val="0"/>
              </a:spcBef>
            </a:pPr>
            <a:r>
              <a:rPr lang="en-US" sz="37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Exemplo: O impacto do Pix no Brasil e os apps bancários.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95941" y="6750350"/>
            <a:ext cx="3463359" cy="2507950"/>
          </a:xfrm>
          <a:custGeom>
            <a:avLst/>
            <a:gdLst/>
            <a:ahLst/>
            <a:cxnLst/>
            <a:rect r="r" b="b" t="t" l="l"/>
            <a:pathLst>
              <a:path h="2507950" w="3463359">
                <a:moveTo>
                  <a:pt x="0" y="0"/>
                </a:moveTo>
                <a:lnTo>
                  <a:pt x="3463359" y="0"/>
                </a:lnTo>
                <a:lnTo>
                  <a:pt x="3463359" y="2507950"/>
                </a:lnTo>
                <a:lnTo>
                  <a:pt x="0" y="2507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6948539"/>
            <a:ext cx="2309761" cy="2309761"/>
            <a:chOff x="0" y="0"/>
            <a:chExt cx="3079681" cy="30796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79681" cy="3079681"/>
            </a:xfrm>
            <a:custGeom>
              <a:avLst/>
              <a:gdLst/>
              <a:ahLst/>
              <a:cxnLst/>
              <a:rect r="r" b="b" t="t" l="l"/>
              <a:pathLst>
                <a:path h="3079681" w="3079681">
                  <a:moveTo>
                    <a:pt x="0" y="0"/>
                  </a:moveTo>
                  <a:lnTo>
                    <a:pt x="3079681" y="0"/>
                  </a:lnTo>
                  <a:lnTo>
                    <a:pt x="3079681" y="3079681"/>
                  </a:lnTo>
                  <a:lnTo>
                    <a:pt x="0" y="30796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1441239"/>
            <a:ext cx="16230600" cy="3976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40"/>
              </a:lnSpc>
              <a:spcBef>
                <a:spcPct val="0"/>
              </a:spcBef>
            </a:pPr>
            <a:r>
              <a:rPr lang="en-US" b="true" sz="324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Habilidades Necessárias:</a:t>
            </a:r>
          </a:p>
          <a:p>
            <a:pPr algn="just">
              <a:lnSpc>
                <a:spcPts val="4540"/>
              </a:lnSpc>
              <a:spcBef>
                <a:spcPct val="0"/>
              </a:spcBef>
            </a:pPr>
          </a:p>
          <a:p>
            <a:pPr algn="just">
              <a:lnSpc>
                <a:spcPts val="4540"/>
              </a:lnSpc>
              <a:spcBef>
                <a:spcPct val="0"/>
              </a:spcBef>
            </a:pPr>
            <a:r>
              <a:rPr lang="en-US" sz="324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Lógica de programação e conhecimentos em linguagens como Java, Kotlin, Swift ou frameworks como Flutter e React Native.</a:t>
            </a:r>
          </a:p>
          <a:p>
            <a:pPr algn="just">
              <a:lnSpc>
                <a:spcPts val="4540"/>
              </a:lnSpc>
              <a:spcBef>
                <a:spcPct val="0"/>
              </a:spcBef>
            </a:pPr>
          </a:p>
          <a:p>
            <a:pPr algn="just">
              <a:lnSpc>
                <a:spcPts val="4540"/>
              </a:lnSpc>
              <a:spcBef>
                <a:spcPct val="0"/>
              </a:spcBef>
            </a:pPr>
            <a:r>
              <a:rPr lang="en-US" sz="324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Design focado em experiência do usuário (UX/UI). </a:t>
            </a:r>
          </a:p>
          <a:p>
            <a:pPr algn="just">
              <a:lnSpc>
                <a:spcPts val="4540"/>
              </a:lnSpc>
              <a:spcBef>
                <a:spcPct val="0"/>
              </a:spcBef>
            </a:pPr>
            <a:r>
              <a:rPr lang="en-US" sz="324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("User Experience"/   "User Interface")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95941" y="6750350"/>
            <a:ext cx="3463359" cy="2507950"/>
          </a:xfrm>
          <a:custGeom>
            <a:avLst/>
            <a:gdLst/>
            <a:ahLst/>
            <a:cxnLst/>
            <a:rect r="r" b="b" t="t" l="l"/>
            <a:pathLst>
              <a:path h="2507950" w="3463359">
                <a:moveTo>
                  <a:pt x="0" y="0"/>
                </a:moveTo>
                <a:lnTo>
                  <a:pt x="3463359" y="0"/>
                </a:lnTo>
                <a:lnTo>
                  <a:pt x="3463359" y="2507950"/>
                </a:lnTo>
                <a:lnTo>
                  <a:pt x="0" y="2507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53135"/>
            <a:ext cx="16229856" cy="5614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54"/>
              </a:lnSpc>
              <a:spcBef>
                <a:spcPct val="0"/>
              </a:spcBef>
            </a:pPr>
            <a:r>
              <a:rPr lang="en-US" b="true" sz="396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Conceitos de dispositivos móveis e o mercado:</a:t>
            </a:r>
          </a:p>
          <a:p>
            <a:pPr algn="l">
              <a:lnSpc>
                <a:spcPts val="5554"/>
              </a:lnSpc>
              <a:spcBef>
                <a:spcPct val="0"/>
              </a:spcBef>
            </a:pPr>
          </a:p>
          <a:p>
            <a:pPr algn="l">
              <a:lnSpc>
                <a:spcPts val="5554"/>
              </a:lnSpc>
              <a:spcBef>
                <a:spcPct val="0"/>
              </a:spcBef>
            </a:pPr>
            <a:r>
              <a:rPr lang="en-US" sz="396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Introdução ao desenvolvimento para dispositivos móveis;</a:t>
            </a:r>
          </a:p>
          <a:p>
            <a:pPr algn="l">
              <a:lnSpc>
                <a:spcPts val="5554"/>
              </a:lnSpc>
              <a:spcBef>
                <a:spcPct val="0"/>
              </a:spcBef>
            </a:pPr>
            <a:r>
              <a:rPr lang="en-US" sz="396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Definição de dispositivos móveis;</a:t>
            </a:r>
          </a:p>
          <a:p>
            <a:pPr algn="l">
              <a:lnSpc>
                <a:spcPts val="5554"/>
              </a:lnSpc>
              <a:spcBef>
                <a:spcPct val="0"/>
              </a:spcBef>
            </a:pPr>
            <a:r>
              <a:rPr lang="en-US" sz="396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Arquitetura de sistemas e principais plataformas do mercado;</a:t>
            </a:r>
          </a:p>
          <a:p>
            <a:pPr algn="l">
              <a:lnSpc>
                <a:spcPts val="5554"/>
              </a:lnSpc>
              <a:spcBef>
                <a:spcPct val="0"/>
              </a:spcBef>
            </a:pPr>
            <a:r>
              <a:rPr lang="en-US" sz="396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Desenvolvimento Nativo e Cross-Platform;</a:t>
            </a:r>
          </a:p>
          <a:p>
            <a:pPr algn="l">
              <a:lnSpc>
                <a:spcPts val="5554"/>
              </a:lnSpc>
              <a:spcBef>
                <a:spcPct val="0"/>
              </a:spcBef>
            </a:pPr>
            <a:r>
              <a:rPr lang="en-US" sz="396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Desenvolvimento em Blocos Operacionais para dispositivos móveis;</a:t>
            </a:r>
          </a:p>
          <a:p>
            <a:pPr algn="l">
              <a:lnSpc>
                <a:spcPts val="5554"/>
              </a:lnSpc>
              <a:spcBef>
                <a:spcPct val="0"/>
              </a:spcBef>
            </a:pPr>
            <a:r>
              <a:rPr lang="en-US" sz="396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Ciclo de Vida de um App.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6948539"/>
            <a:ext cx="2309761" cy="2309761"/>
            <a:chOff x="0" y="0"/>
            <a:chExt cx="3079681" cy="307968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79681" cy="3079681"/>
            </a:xfrm>
            <a:custGeom>
              <a:avLst/>
              <a:gdLst/>
              <a:ahLst/>
              <a:cxnLst/>
              <a:rect r="r" b="b" t="t" l="l"/>
              <a:pathLst>
                <a:path h="3079681" w="3079681">
                  <a:moveTo>
                    <a:pt x="0" y="0"/>
                  </a:moveTo>
                  <a:lnTo>
                    <a:pt x="3079681" y="0"/>
                  </a:lnTo>
                  <a:lnTo>
                    <a:pt x="3079681" y="3079681"/>
                  </a:lnTo>
                  <a:lnTo>
                    <a:pt x="0" y="30796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95941" y="6750350"/>
            <a:ext cx="3463359" cy="2507950"/>
          </a:xfrm>
          <a:custGeom>
            <a:avLst/>
            <a:gdLst/>
            <a:ahLst/>
            <a:cxnLst/>
            <a:rect r="r" b="b" t="t" l="l"/>
            <a:pathLst>
              <a:path h="2507950" w="3463359">
                <a:moveTo>
                  <a:pt x="0" y="0"/>
                </a:moveTo>
                <a:lnTo>
                  <a:pt x="3463359" y="0"/>
                </a:lnTo>
                <a:lnTo>
                  <a:pt x="3463359" y="2507950"/>
                </a:lnTo>
                <a:lnTo>
                  <a:pt x="0" y="2507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6948539"/>
            <a:ext cx="2309761" cy="2309761"/>
            <a:chOff x="0" y="0"/>
            <a:chExt cx="3079681" cy="30796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79681" cy="3079681"/>
            </a:xfrm>
            <a:custGeom>
              <a:avLst/>
              <a:gdLst/>
              <a:ahLst/>
              <a:cxnLst/>
              <a:rect r="r" b="b" t="t" l="l"/>
              <a:pathLst>
                <a:path h="3079681" w="3079681">
                  <a:moveTo>
                    <a:pt x="0" y="0"/>
                  </a:moveTo>
                  <a:lnTo>
                    <a:pt x="3079681" y="0"/>
                  </a:lnTo>
                  <a:lnTo>
                    <a:pt x="3079681" y="3079681"/>
                  </a:lnTo>
                  <a:lnTo>
                    <a:pt x="0" y="30796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1240028"/>
            <a:ext cx="13756928" cy="477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59"/>
              </a:lnSpc>
              <a:spcBef>
                <a:spcPct val="0"/>
              </a:spcBef>
            </a:pPr>
            <a:r>
              <a:rPr lang="en-US" b="true" sz="39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Tendências Futuras:</a:t>
            </a:r>
          </a:p>
          <a:p>
            <a:pPr algn="just">
              <a:lnSpc>
                <a:spcPts val="5459"/>
              </a:lnSpc>
              <a:spcBef>
                <a:spcPct val="0"/>
              </a:spcBef>
            </a:pPr>
          </a:p>
          <a:p>
            <a:pPr algn="just"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Apps de Realidade Aumentada (AR) e Virtual (VR).</a:t>
            </a:r>
          </a:p>
          <a:p>
            <a:pPr algn="just">
              <a:lnSpc>
                <a:spcPts val="5459"/>
              </a:lnSpc>
              <a:spcBef>
                <a:spcPct val="0"/>
              </a:spcBef>
            </a:pPr>
          </a:p>
          <a:p>
            <a:pPr algn="just"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IoT (Internet das Coisas) integrada com dispositivos móveis.</a:t>
            </a:r>
          </a:p>
          <a:p>
            <a:pPr algn="just">
              <a:lnSpc>
                <a:spcPts val="5459"/>
              </a:lnSpc>
              <a:spcBef>
                <a:spcPct val="0"/>
              </a:spcBef>
            </a:pPr>
          </a:p>
          <a:p>
            <a:pPr algn="just"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Inteligência Artificial (chatbots, recomendações).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95941" y="6750350"/>
            <a:ext cx="3463359" cy="2507950"/>
          </a:xfrm>
          <a:custGeom>
            <a:avLst/>
            <a:gdLst/>
            <a:ahLst/>
            <a:cxnLst/>
            <a:rect r="r" b="b" t="t" l="l"/>
            <a:pathLst>
              <a:path h="2507950" w="3463359">
                <a:moveTo>
                  <a:pt x="0" y="0"/>
                </a:moveTo>
                <a:lnTo>
                  <a:pt x="3463359" y="0"/>
                </a:lnTo>
                <a:lnTo>
                  <a:pt x="3463359" y="2507950"/>
                </a:lnTo>
                <a:lnTo>
                  <a:pt x="0" y="2507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6948539"/>
            <a:ext cx="2309761" cy="2309761"/>
            <a:chOff x="0" y="0"/>
            <a:chExt cx="3079681" cy="30796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79681" cy="3079681"/>
            </a:xfrm>
            <a:custGeom>
              <a:avLst/>
              <a:gdLst/>
              <a:ahLst/>
              <a:cxnLst/>
              <a:rect r="r" b="b" t="t" l="l"/>
              <a:pathLst>
                <a:path h="3079681" w="3079681">
                  <a:moveTo>
                    <a:pt x="0" y="0"/>
                  </a:moveTo>
                  <a:lnTo>
                    <a:pt x="3079681" y="0"/>
                  </a:lnTo>
                  <a:lnTo>
                    <a:pt x="3079681" y="3079681"/>
                  </a:lnTo>
                  <a:lnTo>
                    <a:pt x="0" y="30796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3559921"/>
            <a:ext cx="14494669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b="true" sz="39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"Se vocês fossem criar um aplicativo, qual seria sua ideia?"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95941" y="6750350"/>
            <a:ext cx="3463359" cy="2507950"/>
          </a:xfrm>
          <a:custGeom>
            <a:avLst/>
            <a:gdLst/>
            <a:ahLst/>
            <a:cxnLst/>
            <a:rect r="r" b="b" t="t" l="l"/>
            <a:pathLst>
              <a:path h="2507950" w="3463359">
                <a:moveTo>
                  <a:pt x="0" y="0"/>
                </a:moveTo>
                <a:lnTo>
                  <a:pt x="3463359" y="0"/>
                </a:lnTo>
                <a:lnTo>
                  <a:pt x="3463359" y="2507950"/>
                </a:lnTo>
                <a:lnTo>
                  <a:pt x="0" y="2507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6948539"/>
            <a:ext cx="2309761" cy="2309761"/>
            <a:chOff x="0" y="0"/>
            <a:chExt cx="3079681" cy="30796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79681" cy="3079681"/>
            </a:xfrm>
            <a:custGeom>
              <a:avLst/>
              <a:gdLst/>
              <a:ahLst/>
              <a:cxnLst/>
              <a:rect r="r" b="b" t="t" l="l"/>
              <a:pathLst>
                <a:path h="3079681" w="3079681">
                  <a:moveTo>
                    <a:pt x="0" y="0"/>
                  </a:moveTo>
                  <a:lnTo>
                    <a:pt x="3079681" y="0"/>
                  </a:lnTo>
                  <a:lnTo>
                    <a:pt x="3079681" y="3079681"/>
                  </a:lnTo>
                  <a:lnTo>
                    <a:pt x="0" y="30796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2340537"/>
            <a:ext cx="12520461" cy="2963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0"/>
              </a:lnSpc>
              <a:spcBef>
                <a:spcPct val="0"/>
              </a:spcBef>
            </a:pPr>
            <a:r>
              <a:rPr lang="en-US" b="true" sz="339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Tarefa:</a:t>
            </a:r>
          </a:p>
          <a:p>
            <a:pPr algn="l">
              <a:lnSpc>
                <a:spcPts val="4750"/>
              </a:lnSpc>
              <a:spcBef>
                <a:spcPct val="0"/>
              </a:spcBef>
            </a:pPr>
          </a:p>
          <a:p>
            <a:pPr algn="l">
              <a:lnSpc>
                <a:spcPts val="4750"/>
              </a:lnSpc>
              <a:spcBef>
                <a:spcPct val="0"/>
              </a:spcBef>
            </a:pPr>
            <a:r>
              <a:rPr lang="en-US" sz="339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Pesquisar sobre um aplicativo que vocês consideram inovador</a:t>
            </a:r>
          </a:p>
          <a:p>
            <a:pPr algn="l">
              <a:lnSpc>
                <a:spcPts val="4750"/>
              </a:lnSpc>
              <a:spcBef>
                <a:spcPct val="0"/>
              </a:spcBef>
            </a:pPr>
          </a:p>
          <a:p>
            <a:pPr algn="l">
              <a:lnSpc>
                <a:spcPts val="4750"/>
              </a:lnSpc>
              <a:spcBef>
                <a:spcPct val="0"/>
              </a:spcBef>
            </a:pPr>
            <a:r>
              <a:rPr lang="en-US" sz="339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Escrever 3 pontos que o tornam relevante.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95941" y="6750350"/>
            <a:ext cx="3463359" cy="2507950"/>
          </a:xfrm>
          <a:custGeom>
            <a:avLst/>
            <a:gdLst/>
            <a:ahLst/>
            <a:cxnLst/>
            <a:rect r="r" b="b" t="t" l="l"/>
            <a:pathLst>
              <a:path h="2507950" w="3463359">
                <a:moveTo>
                  <a:pt x="0" y="0"/>
                </a:moveTo>
                <a:lnTo>
                  <a:pt x="3463359" y="0"/>
                </a:lnTo>
                <a:lnTo>
                  <a:pt x="3463359" y="2507950"/>
                </a:lnTo>
                <a:lnTo>
                  <a:pt x="0" y="2507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6948539"/>
            <a:ext cx="2309761" cy="2309761"/>
            <a:chOff x="0" y="0"/>
            <a:chExt cx="3079681" cy="30796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79681" cy="3079681"/>
            </a:xfrm>
            <a:custGeom>
              <a:avLst/>
              <a:gdLst/>
              <a:ahLst/>
              <a:cxnLst/>
              <a:rect r="r" b="b" t="t" l="l"/>
              <a:pathLst>
                <a:path h="3079681" w="3079681">
                  <a:moveTo>
                    <a:pt x="0" y="0"/>
                  </a:moveTo>
                  <a:lnTo>
                    <a:pt x="3079681" y="0"/>
                  </a:lnTo>
                  <a:lnTo>
                    <a:pt x="3079681" y="3079681"/>
                  </a:lnTo>
                  <a:lnTo>
                    <a:pt x="0" y="30796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673496" y="1328670"/>
            <a:ext cx="8941007" cy="3814830"/>
          </a:xfrm>
          <a:custGeom>
            <a:avLst/>
            <a:gdLst/>
            <a:ahLst/>
            <a:cxnLst/>
            <a:rect r="r" b="b" t="t" l="l"/>
            <a:pathLst>
              <a:path h="3814830" w="8941007">
                <a:moveTo>
                  <a:pt x="0" y="0"/>
                </a:moveTo>
                <a:lnTo>
                  <a:pt x="8941008" y="0"/>
                </a:lnTo>
                <a:lnTo>
                  <a:pt x="8941008" y="3814830"/>
                </a:lnTo>
                <a:lnTo>
                  <a:pt x="0" y="38148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701829" y="5029200"/>
            <a:ext cx="6884343" cy="80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6" tooltip="https://appinventor.mit.edu"/>
              </a:rPr>
              <a:t>https://appinventor.mit.edu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95941" y="6750350"/>
            <a:ext cx="3463359" cy="2507950"/>
          </a:xfrm>
          <a:custGeom>
            <a:avLst/>
            <a:gdLst/>
            <a:ahLst/>
            <a:cxnLst/>
            <a:rect r="r" b="b" t="t" l="l"/>
            <a:pathLst>
              <a:path h="2507950" w="3463359">
                <a:moveTo>
                  <a:pt x="0" y="0"/>
                </a:moveTo>
                <a:lnTo>
                  <a:pt x="3463359" y="0"/>
                </a:lnTo>
                <a:lnTo>
                  <a:pt x="3463359" y="2507950"/>
                </a:lnTo>
                <a:lnTo>
                  <a:pt x="0" y="2507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6948539"/>
            <a:ext cx="2309761" cy="2309761"/>
            <a:chOff x="0" y="0"/>
            <a:chExt cx="3079681" cy="30796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79681" cy="3079681"/>
            </a:xfrm>
            <a:custGeom>
              <a:avLst/>
              <a:gdLst/>
              <a:ahLst/>
              <a:cxnLst/>
              <a:rect r="r" b="b" t="t" l="l"/>
              <a:pathLst>
                <a:path h="3079681" w="3079681">
                  <a:moveTo>
                    <a:pt x="0" y="0"/>
                  </a:moveTo>
                  <a:lnTo>
                    <a:pt x="3079681" y="0"/>
                  </a:lnTo>
                  <a:lnTo>
                    <a:pt x="3079681" y="3079681"/>
                  </a:lnTo>
                  <a:lnTo>
                    <a:pt x="0" y="30796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962025"/>
            <a:ext cx="11470282" cy="569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5"/>
              </a:lnSpc>
              <a:spcBef>
                <a:spcPct val="0"/>
              </a:spcBef>
            </a:pPr>
            <a:r>
              <a:rPr lang="en-US" b="true" sz="321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Construção de aplicativos Cross-Platform:</a:t>
            </a:r>
          </a:p>
          <a:p>
            <a:pPr algn="l">
              <a:lnSpc>
                <a:spcPts val="4505"/>
              </a:lnSpc>
              <a:spcBef>
                <a:spcPct val="0"/>
              </a:spcBef>
            </a:pPr>
          </a:p>
          <a:p>
            <a:pPr algn="l">
              <a:lnSpc>
                <a:spcPts val="4505"/>
              </a:lnSpc>
              <a:spcBef>
                <a:spcPct val="0"/>
              </a:spcBef>
            </a:pPr>
            <a:r>
              <a:rPr lang="en-US" sz="32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Estruturação do projeto e configurações iniciais;</a:t>
            </a:r>
          </a:p>
          <a:p>
            <a:pPr algn="l">
              <a:lnSpc>
                <a:spcPts val="4505"/>
              </a:lnSpc>
              <a:spcBef>
                <a:spcPct val="0"/>
              </a:spcBef>
            </a:pPr>
            <a:r>
              <a:rPr lang="en-US" sz="32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Criação e configuração de componentes básicos:</a:t>
            </a:r>
          </a:p>
          <a:p>
            <a:pPr algn="l">
              <a:lnSpc>
                <a:spcPts val="4505"/>
              </a:lnSpc>
              <a:spcBef>
                <a:spcPct val="0"/>
              </a:spcBef>
            </a:pPr>
            <a:r>
              <a:rPr lang="en-US" sz="32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✓ layouts;</a:t>
            </a:r>
          </a:p>
          <a:p>
            <a:pPr algn="l">
              <a:lnSpc>
                <a:spcPts val="4505"/>
              </a:lnSpc>
              <a:spcBef>
                <a:spcPct val="0"/>
              </a:spcBef>
            </a:pPr>
            <a:r>
              <a:rPr lang="en-US" sz="32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✓ texto;</a:t>
            </a:r>
          </a:p>
          <a:p>
            <a:pPr algn="l">
              <a:lnSpc>
                <a:spcPts val="4505"/>
              </a:lnSpc>
              <a:spcBef>
                <a:spcPct val="0"/>
              </a:spcBef>
            </a:pPr>
            <a:r>
              <a:rPr lang="en-US" sz="32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✓ botões;</a:t>
            </a:r>
          </a:p>
          <a:p>
            <a:pPr algn="l">
              <a:lnSpc>
                <a:spcPts val="4505"/>
              </a:lnSpc>
              <a:spcBef>
                <a:spcPct val="0"/>
              </a:spcBef>
            </a:pPr>
            <a:r>
              <a:rPr lang="en-US" sz="32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✓ imagens;</a:t>
            </a:r>
          </a:p>
          <a:p>
            <a:pPr algn="l">
              <a:lnSpc>
                <a:spcPts val="4505"/>
              </a:lnSpc>
              <a:spcBef>
                <a:spcPct val="0"/>
              </a:spcBef>
            </a:pPr>
            <a:r>
              <a:rPr lang="en-US" sz="32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✓ listas;</a:t>
            </a:r>
          </a:p>
          <a:p>
            <a:pPr algn="l">
              <a:lnSpc>
                <a:spcPts val="4505"/>
              </a:lnSpc>
              <a:spcBef>
                <a:spcPct val="0"/>
              </a:spcBef>
            </a:pPr>
            <a:r>
              <a:rPr lang="en-US" sz="32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✓ webviews.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95941" y="6750350"/>
            <a:ext cx="3463359" cy="2507950"/>
          </a:xfrm>
          <a:custGeom>
            <a:avLst/>
            <a:gdLst/>
            <a:ahLst/>
            <a:cxnLst/>
            <a:rect r="r" b="b" t="t" l="l"/>
            <a:pathLst>
              <a:path h="2507950" w="3463359">
                <a:moveTo>
                  <a:pt x="0" y="0"/>
                </a:moveTo>
                <a:lnTo>
                  <a:pt x="3463359" y="0"/>
                </a:lnTo>
                <a:lnTo>
                  <a:pt x="3463359" y="2507950"/>
                </a:lnTo>
                <a:lnTo>
                  <a:pt x="0" y="2507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6948539"/>
            <a:ext cx="2309761" cy="2309761"/>
            <a:chOff x="0" y="0"/>
            <a:chExt cx="3079681" cy="30796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79681" cy="3079681"/>
            </a:xfrm>
            <a:custGeom>
              <a:avLst/>
              <a:gdLst/>
              <a:ahLst/>
              <a:cxnLst/>
              <a:rect r="r" b="b" t="t" l="l"/>
              <a:pathLst>
                <a:path h="3079681" w="3079681">
                  <a:moveTo>
                    <a:pt x="0" y="0"/>
                  </a:moveTo>
                  <a:lnTo>
                    <a:pt x="3079681" y="0"/>
                  </a:lnTo>
                  <a:lnTo>
                    <a:pt x="3079681" y="3079681"/>
                  </a:lnTo>
                  <a:lnTo>
                    <a:pt x="0" y="30796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42192" y="952500"/>
            <a:ext cx="4592538" cy="3406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Navegação de telas;</a:t>
            </a:r>
          </a:p>
          <a:p>
            <a:pPr algn="l">
              <a:lnSpc>
                <a:spcPts val="5459"/>
              </a:lnSpc>
              <a:spcBef>
                <a:spcPct val="0"/>
              </a:spcBef>
            </a:pPr>
          </a:p>
          <a:p>
            <a:pPr algn="l">
              <a:lnSpc>
                <a:spcPts val="5459"/>
              </a:lnSpc>
            </a:pPr>
            <a:r>
              <a:rPr lang="en-US" sz="3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Serviços;</a:t>
            </a:r>
          </a:p>
          <a:p>
            <a:pPr algn="l">
              <a:lnSpc>
                <a:spcPts val="5459"/>
              </a:lnSpc>
              <a:spcBef>
                <a:spcPct val="0"/>
              </a:spcBef>
            </a:pPr>
          </a:p>
          <a:p>
            <a:pPr algn="l"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Notificações.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42192" y="5067300"/>
            <a:ext cx="7062936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Empacotamento e distribuição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95941" y="6750350"/>
            <a:ext cx="3463359" cy="2507950"/>
          </a:xfrm>
          <a:custGeom>
            <a:avLst/>
            <a:gdLst/>
            <a:ahLst/>
            <a:cxnLst/>
            <a:rect r="r" b="b" t="t" l="l"/>
            <a:pathLst>
              <a:path h="2507950" w="3463359">
                <a:moveTo>
                  <a:pt x="0" y="0"/>
                </a:moveTo>
                <a:lnTo>
                  <a:pt x="3463359" y="0"/>
                </a:lnTo>
                <a:lnTo>
                  <a:pt x="3463359" y="2507950"/>
                </a:lnTo>
                <a:lnTo>
                  <a:pt x="0" y="2507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6948539"/>
            <a:ext cx="2309761" cy="2309761"/>
            <a:chOff x="0" y="0"/>
            <a:chExt cx="3079681" cy="30796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79681" cy="3079681"/>
            </a:xfrm>
            <a:custGeom>
              <a:avLst/>
              <a:gdLst/>
              <a:ahLst/>
              <a:cxnLst/>
              <a:rect r="r" b="b" t="t" l="l"/>
              <a:pathLst>
                <a:path h="3079681" w="3079681">
                  <a:moveTo>
                    <a:pt x="0" y="0"/>
                  </a:moveTo>
                  <a:lnTo>
                    <a:pt x="3079681" y="0"/>
                  </a:lnTo>
                  <a:lnTo>
                    <a:pt x="3079681" y="3079681"/>
                  </a:lnTo>
                  <a:lnTo>
                    <a:pt x="0" y="30796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3338461" y="3376759"/>
            <a:ext cx="11298585" cy="2034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“Quais aplicativos vocês usam mais no dia a dia?”</a:t>
            </a:r>
          </a:p>
          <a:p>
            <a:pPr algn="l">
              <a:lnSpc>
                <a:spcPts val="5459"/>
              </a:lnSpc>
              <a:spcBef>
                <a:spcPct val="0"/>
              </a:spcBef>
            </a:pPr>
          </a:p>
          <a:p>
            <a:pPr algn="l">
              <a:lnSpc>
                <a:spcPts val="54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95941" y="6750350"/>
            <a:ext cx="3463359" cy="2507950"/>
          </a:xfrm>
          <a:custGeom>
            <a:avLst/>
            <a:gdLst/>
            <a:ahLst/>
            <a:cxnLst/>
            <a:rect r="r" b="b" t="t" l="l"/>
            <a:pathLst>
              <a:path h="2507950" w="3463359">
                <a:moveTo>
                  <a:pt x="0" y="0"/>
                </a:moveTo>
                <a:lnTo>
                  <a:pt x="3463359" y="0"/>
                </a:lnTo>
                <a:lnTo>
                  <a:pt x="3463359" y="2507950"/>
                </a:lnTo>
                <a:lnTo>
                  <a:pt x="0" y="2507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6948539"/>
            <a:ext cx="2309761" cy="2309761"/>
            <a:chOff x="0" y="0"/>
            <a:chExt cx="3079681" cy="30796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79681" cy="3079681"/>
            </a:xfrm>
            <a:custGeom>
              <a:avLst/>
              <a:gdLst/>
              <a:ahLst/>
              <a:cxnLst/>
              <a:rect r="r" b="b" t="t" l="l"/>
              <a:pathLst>
                <a:path h="3079681" w="3079681">
                  <a:moveTo>
                    <a:pt x="0" y="0"/>
                  </a:moveTo>
                  <a:lnTo>
                    <a:pt x="3079681" y="0"/>
                  </a:lnTo>
                  <a:lnTo>
                    <a:pt x="3079681" y="3079681"/>
                  </a:lnTo>
                  <a:lnTo>
                    <a:pt x="0" y="30796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632124" y="3632340"/>
            <a:ext cx="15023753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“Alguém já teve curiosidade sobre como esses apps são criados?”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95941" y="6750350"/>
            <a:ext cx="3463359" cy="2507950"/>
          </a:xfrm>
          <a:custGeom>
            <a:avLst/>
            <a:gdLst/>
            <a:ahLst/>
            <a:cxnLst/>
            <a:rect r="r" b="b" t="t" l="l"/>
            <a:pathLst>
              <a:path h="2507950" w="3463359">
                <a:moveTo>
                  <a:pt x="0" y="0"/>
                </a:moveTo>
                <a:lnTo>
                  <a:pt x="3463359" y="0"/>
                </a:lnTo>
                <a:lnTo>
                  <a:pt x="3463359" y="2507950"/>
                </a:lnTo>
                <a:lnTo>
                  <a:pt x="0" y="2507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6948539"/>
            <a:ext cx="2309761" cy="2309761"/>
            <a:chOff x="0" y="0"/>
            <a:chExt cx="3079681" cy="30796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79681" cy="3079681"/>
            </a:xfrm>
            <a:custGeom>
              <a:avLst/>
              <a:gdLst/>
              <a:ahLst/>
              <a:cxnLst/>
              <a:rect r="r" b="b" t="t" l="l"/>
              <a:pathLst>
                <a:path h="3079681" w="3079681">
                  <a:moveTo>
                    <a:pt x="0" y="0"/>
                  </a:moveTo>
                  <a:lnTo>
                    <a:pt x="3079681" y="0"/>
                  </a:lnTo>
                  <a:lnTo>
                    <a:pt x="3079681" y="3079681"/>
                  </a:lnTo>
                  <a:lnTo>
                    <a:pt x="0" y="30796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2975767" y="3623817"/>
            <a:ext cx="11596836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b="true" sz="39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Crescimento do Mercado de Aplicativos Móveis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95941" y="6750350"/>
            <a:ext cx="3463359" cy="2507950"/>
          </a:xfrm>
          <a:custGeom>
            <a:avLst/>
            <a:gdLst/>
            <a:ahLst/>
            <a:cxnLst/>
            <a:rect r="r" b="b" t="t" l="l"/>
            <a:pathLst>
              <a:path h="2507950" w="3463359">
                <a:moveTo>
                  <a:pt x="0" y="0"/>
                </a:moveTo>
                <a:lnTo>
                  <a:pt x="3463359" y="0"/>
                </a:lnTo>
                <a:lnTo>
                  <a:pt x="3463359" y="2507950"/>
                </a:lnTo>
                <a:lnTo>
                  <a:pt x="0" y="2507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6948539"/>
            <a:ext cx="2309761" cy="2309761"/>
            <a:chOff x="0" y="0"/>
            <a:chExt cx="3079681" cy="30796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79681" cy="3079681"/>
            </a:xfrm>
            <a:custGeom>
              <a:avLst/>
              <a:gdLst/>
              <a:ahLst/>
              <a:cxnLst/>
              <a:rect r="r" b="b" t="t" l="l"/>
              <a:pathLst>
                <a:path h="3079681" w="3079681">
                  <a:moveTo>
                    <a:pt x="0" y="0"/>
                  </a:moveTo>
                  <a:lnTo>
                    <a:pt x="3079681" y="0"/>
                  </a:lnTo>
                  <a:lnTo>
                    <a:pt x="3079681" y="3079681"/>
                  </a:lnTo>
                  <a:lnTo>
                    <a:pt x="0" y="30796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2613165"/>
            <a:ext cx="16312776" cy="2841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35"/>
              </a:lnSpc>
              <a:spcBef>
                <a:spcPct val="0"/>
              </a:spcBef>
            </a:pPr>
            <a:r>
              <a:rPr lang="en-US" b="true" sz="323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Aumento de Downloads e Receita: </a:t>
            </a:r>
            <a:r>
              <a:rPr lang="en-US" sz="323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Brasil, os downloads de aplicativos cresceram de 680 milhões em 2021 para 830 milhões em 2023. A receita também aumentou de US$ 494,6 milhões em 2021 para US$ 606,8 milhões em 2023, indicando um desenvolvimento robusto na monetização de aplicativos de entretenimento.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95941" y="6750350"/>
            <a:ext cx="3463359" cy="2507950"/>
          </a:xfrm>
          <a:custGeom>
            <a:avLst/>
            <a:gdLst/>
            <a:ahLst/>
            <a:cxnLst/>
            <a:rect r="r" b="b" t="t" l="l"/>
            <a:pathLst>
              <a:path h="2507950" w="3463359">
                <a:moveTo>
                  <a:pt x="0" y="0"/>
                </a:moveTo>
                <a:lnTo>
                  <a:pt x="3463359" y="0"/>
                </a:lnTo>
                <a:lnTo>
                  <a:pt x="3463359" y="2507950"/>
                </a:lnTo>
                <a:lnTo>
                  <a:pt x="0" y="2507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6948539"/>
            <a:ext cx="2309761" cy="2309761"/>
            <a:chOff x="0" y="0"/>
            <a:chExt cx="3079681" cy="30796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79681" cy="3079681"/>
            </a:xfrm>
            <a:custGeom>
              <a:avLst/>
              <a:gdLst/>
              <a:ahLst/>
              <a:cxnLst/>
              <a:rect r="r" b="b" t="t" l="l"/>
              <a:pathLst>
                <a:path h="3079681" w="3079681">
                  <a:moveTo>
                    <a:pt x="0" y="0"/>
                  </a:moveTo>
                  <a:lnTo>
                    <a:pt x="3079681" y="0"/>
                  </a:lnTo>
                  <a:lnTo>
                    <a:pt x="3079681" y="3079681"/>
                  </a:lnTo>
                  <a:lnTo>
                    <a:pt x="0" y="30796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2468328"/>
            <a:ext cx="16230600" cy="1806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28"/>
              </a:lnSpc>
              <a:spcBef>
                <a:spcPct val="0"/>
              </a:spcBef>
            </a:pPr>
            <a:r>
              <a:rPr lang="en-US" b="true" sz="344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Preferência por Aplicativos:</a:t>
            </a:r>
            <a:r>
              <a:rPr lang="en-US" sz="344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Uma pesquisa revelou que 84,5% dos brasileiros utilizam aplicativos móveis para fazer compras, superando a média global em 53%.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DAGeTr6zOQc</dc:identifier>
  <dcterms:modified xsi:type="dcterms:W3CDTF">2011-08-01T06:04:30Z</dcterms:modified>
  <cp:revision>1</cp:revision>
  <dc:title>DESENVOLVIMENTO PARA DISPOSITIVOS MÓVEIS I</dc:title>
</cp:coreProperties>
</file>