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andradaolteanu/gtzan-dataset-music-genre-classification/" TargetMode="External"/><Relationship Id="rId3" Type="http://schemas.openxmlformats.org/officeDocument/2006/relationships/hyperlink" Target="https://www.kaggle.com/andradaolteanu/gtzan-dataset-music-genre-classificatio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it is a custom project on music genre classification (use abstract or intro from report for script)</a:t>
            </a:r>
            <a:endParaRPr/>
          </a:p>
          <a:p>
            <a:pPr indent="0" lvl="0" marL="0" rtl="0" algn="l">
              <a:spcBef>
                <a:spcPts val="0"/>
              </a:spcBef>
              <a:spcAft>
                <a:spcPts val="0"/>
              </a:spcAft>
              <a:buNone/>
            </a:pPr>
            <a:r>
              <a:rPr lang="en"/>
              <a:t>Hello everyone</a:t>
            </a:r>
            <a:endParaRPr/>
          </a:p>
          <a:p>
            <a:pPr indent="0" lvl="0" marL="0" rtl="0" algn="l">
              <a:spcBef>
                <a:spcPts val="0"/>
              </a:spcBef>
              <a:spcAft>
                <a:spcPts val="0"/>
              </a:spcAft>
              <a:buNone/>
            </a:pPr>
            <a:r>
              <a:rPr lang="en"/>
              <a:t>This is group15’s presentation on our custom project on music genre classification called: BitByteBeat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chemeClr val="dk1"/>
                </a:solidFill>
              </a:rPr>
              <a:t>We perform music genre classification manually using our own understanding of music.</a:t>
            </a:r>
            <a:endParaRPr sz="1000">
              <a:solidFill>
                <a:schemeClr val="dk1"/>
              </a:solidFill>
            </a:endParaRPr>
          </a:p>
          <a:p>
            <a:pPr indent="0" lvl="0" marL="0" rtl="0" algn="l">
              <a:spcBef>
                <a:spcPts val="0"/>
              </a:spcBef>
              <a:spcAft>
                <a:spcPts val="0"/>
              </a:spcAft>
              <a:buNone/>
            </a:pPr>
            <a:r>
              <a:rPr lang="en" sz="1000">
                <a:solidFill>
                  <a:schemeClr val="dk1"/>
                </a:solidFill>
              </a:rPr>
              <a:t>In this project, we aim to develop a music genre classifier that will accurately predict a song’s genre by using a deep learning approach. </a:t>
            </a:r>
            <a:endParaRPr sz="1000">
              <a:solidFill>
                <a:schemeClr val="dk1"/>
              </a:solidFill>
            </a:endParaRPr>
          </a:p>
          <a:p>
            <a:pPr indent="0" lvl="0" marL="0" rtl="0" algn="l">
              <a:spcBef>
                <a:spcPts val="0"/>
              </a:spcBef>
              <a:spcAft>
                <a:spcPts val="0"/>
              </a:spcAft>
              <a:buNone/>
            </a:pPr>
            <a:r>
              <a:rPr lang="en" sz="1000">
                <a:solidFill>
                  <a:schemeClr val="dk1"/>
                </a:solidFill>
              </a:rPr>
              <a:t>Specifically, we will train two different models using two types of neural network architectures, namely, Convolution Neural Networks(CNN) and Recurrent Neural Networks (RNN).</a:t>
            </a:r>
            <a:endParaRPr sz="10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0e970ad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0e970ad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688"/>
              <a:buFont typeface="Arial"/>
              <a:buNone/>
            </a:pPr>
            <a:r>
              <a:rPr lang="en" sz="1087">
                <a:solidFill>
                  <a:schemeClr val="dk1"/>
                </a:solidFill>
              </a:rPr>
              <a:t>Our dataset comes from the</a:t>
            </a:r>
            <a:r>
              <a:rPr lang="en" sz="1087">
                <a:solidFill>
                  <a:schemeClr val="dk1"/>
                </a:solidFill>
                <a:uFill>
                  <a:noFill/>
                </a:uFill>
                <a:hlinkClick r:id="rId2">
                  <a:extLst>
                    <a:ext uri="{A12FA001-AC4F-418D-AE19-62706E023703}">
                      <ahyp:hlinkClr val="tx"/>
                    </a:ext>
                  </a:extLst>
                </a:hlinkClick>
              </a:rPr>
              <a:t> </a:t>
            </a:r>
            <a:r>
              <a:rPr lang="en" sz="1087" u="sng">
                <a:solidFill>
                  <a:schemeClr val="dk1"/>
                </a:solidFill>
                <a:hlinkClick r:id="rId3">
                  <a:extLst>
                    <a:ext uri="{A12FA001-AC4F-418D-AE19-62706E023703}">
                      <ahyp:hlinkClr val="tx"/>
                    </a:ext>
                  </a:extLst>
                </a:hlinkClick>
              </a:rPr>
              <a:t>GTZAN Dataset - Music Genre Classification</a:t>
            </a:r>
            <a:r>
              <a:rPr lang="en" sz="1087">
                <a:solidFill>
                  <a:schemeClr val="dk1"/>
                </a:solidFill>
              </a:rPr>
              <a:t> which is a popular public dataset for music genre recognition (MGR). This is a 1.41 GB folder containing training data that was used to train our models. The particular folder of interest was the Data/genresl as it contained a collection of 10 genres with 100 audio (.wav) files each. These files were all 30 seconds in length. The 10 genres within this set are the following: blues, classical, country, disco, hiphop, jazz, metal, pop, reggae and rock.</a:t>
            </a:r>
            <a:endParaRPr sz="1087">
              <a:solidFill>
                <a:schemeClr val="dk1"/>
              </a:solidFill>
            </a:endParaRPr>
          </a:p>
          <a:p>
            <a:pPr indent="0" lvl="0" marL="0" rtl="0" algn="l">
              <a:lnSpc>
                <a:spcPct val="105000"/>
              </a:lnSpc>
              <a:spcBef>
                <a:spcPts val="1200"/>
              </a:spcBef>
              <a:spcAft>
                <a:spcPts val="0"/>
              </a:spcAft>
              <a:buClr>
                <a:schemeClr val="dk1"/>
              </a:buClr>
              <a:buSzPts val="688"/>
              <a:buFont typeface="Arial"/>
              <a:buNone/>
            </a:pPr>
            <a:r>
              <a:rPr lang="en" sz="1087">
                <a:solidFill>
                  <a:schemeClr val="dk1"/>
                </a:solidFill>
              </a:rPr>
              <a:t>Note: The sample song titled 0054 was corrupted from the Jazz subfolder. This one was discarded from our project. </a:t>
            </a:r>
            <a:endParaRPr sz="1087">
              <a:solidFill>
                <a:schemeClr val="dk1"/>
              </a:solidFill>
            </a:endParaRPr>
          </a:p>
          <a:p>
            <a:pPr indent="0" lvl="0" marL="0" rtl="0" algn="l">
              <a:lnSpc>
                <a:spcPct val="105000"/>
              </a:lnSpc>
              <a:spcBef>
                <a:spcPts val="1200"/>
              </a:spcBef>
              <a:spcAft>
                <a:spcPts val="1200"/>
              </a:spcAft>
              <a:buClr>
                <a:schemeClr val="dk1"/>
              </a:buClr>
              <a:buSzPts val="688"/>
              <a:buFont typeface="Arial"/>
              <a:buNone/>
            </a:pPr>
            <a:r>
              <a:rPr lang="en" sz="1087">
                <a:solidFill>
                  <a:schemeClr val="lt1"/>
                </a:solidFill>
              </a:rPr>
              <a:t>We would like to note that sample 54 within the jazz set was discarded when training the models as the file was corrupted.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0e970ad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0e970ad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hy we chose CNN and RNN?</a:t>
            </a:r>
            <a:endParaRPr/>
          </a:p>
          <a:p>
            <a:pPr indent="0" lvl="0" marL="0" rtl="0" algn="l">
              <a:spcBef>
                <a:spcPts val="0"/>
              </a:spcBef>
              <a:spcAft>
                <a:spcPts val="0"/>
              </a:spcAft>
              <a:buNone/>
            </a:pPr>
            <a:r>
              <a:rPr lang="en"/>
              <a:t>A neural network is based on the process of learning in human brains. Using new data, the computer is able to learn, and fine tune itself, by analyzing an artificial network of functions. The parameters, also called neurons, are functions that produce an output after receiving one or more inputs. The subsequent layer of neurons uses them as inputs in their own function and generates further outputs based on those inputs. This process continues until the neurons at the terminal level have received their input from every layer of neurons. The final result is then output from the terminal neurons.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Spectrograms are visual representations of audio data across time and frequency. A spectrogram is similar to an image since each has its own distinct pattern, which makes CNN an interesting neural network architecture for this project. The RNN excels at understanding sequential data by creating dependent hidden states at time t based on hidden states at time t-1. RNNs are able to do a much better job of identifying short-term and long-term temporal patterns in spectrograms because they have a time component.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0e970ad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60e970ad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at the Convolution neural network, as expected, the </a:t>
            </a:r>
            <a:r>
              <a:rPr lang="en">
                <a:solidFill>
                  <a:schemeClr val="dk1"/>
                </a:solidFill>
              </a:rPr>
              <a:t>model increases its accuracy over time while decreasing error.</a:t>
            </a:r>
            <a:endParaRPr/>
          </a:p>
          <a:p>
            <a:pPr indent="0" lvl="0" marL="0" rtl="0" algn="l">
              <a:spcBef>
                <a:spcPts val="0"/>
              </a:spcBef>
              <a:spcAft>
                <a:spcPts val="0"/>
              </a:spcAft>
              <a:buNone/>
            </a:pPr>
            <a:r>
              <a:rPr lang="en"/>
              <a:t>CNN model attained </a:t>
            </a:r>
            <a:r>
              <a:rPr lang="en">
                <a:solidFill>
                  <a:schemeClr val="dk1"/>
                </a:solidFill>
              </a:rPr>
              <a:t>a testing accuracy of 72.37%</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60e970ad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60e970ad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previously seen, over time, the RNN model increases its accuracy over time while decreasing error.</a:t>
            </a:r>
            <a:endParaRPr/>
          </a:p>
          <a:p>
            <a:pPr indent="0" lvl="0" marL="0" rtl="0" algn="l">
              <a:spcBef>
                <a:spcPts val="0"/>
              </a:spcBef>
              <a:spcAft>
                <a:spcPts val="0"/>
              </a:spcAft>
              <a:buClr>
                <a:schemeClr val="dk1"/>
              </a:buClr>
              <a:buSzPts val="1100"/>
              <a:buFont typeface="Arial"/>
              <a:buNone/>
            </a:pPr>
            <a:r>
              <a:rPr lang="en">
                <a:solidFill>
                  <a:srgbClr val="1B212C"/>
                </a:solidFill>
              </a:rPr>
              <a:t>However, the RNN model attained a testing accuracy of 59.11% which is notably lower than the CNN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0e970ad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60e970ad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RNN on left, CNN on right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As we can see from the confusion matrix above, our cnn model misclassified rock as country the most, while it best prediction is classical music. </a:t>
            </a:r>
            <a:endParaRPr>
              <a:solidFill>
                <a:schemeClr val="dk1"/>
              </a:solidFill>
            </a:endParaRPr>
          </a:p>
          <a:p>
            <a:pPr indent="0" lvl="0" marL="0" rtl="0" algn="l">
              <a:spcBef>
                <a:spcPts val="0"/>
              </a:spcBef>
              <a:spcAft>
                <a:spcPts val="0"/>
              </a:spcAft>
              <a:buNone/>
            </a:pPr>
            <a:r>
              <a:rPr lang="en">
                <a:solidFill>
                  <a:schemeClr val="dk1"/>
                </a:solidFill>
              </a:rPr>
              <a:t>Whereas our rnn model misclassified country as jazz the most, while it best prediction is classical music.</a:t>
            </a:r>
            <a:endParaRPr>
              <a:solidFill>
                <a:schemeClr val="dk1"/>
              </a:solidFill>
            </a:endParaRPr>
          </a:p>
          <a:p>
            <a:pPr indent="0" lvl="0" marL="0" rtl="0" algn="l">
              <a:spcBef>
                <a:spcPts val="0"/>
              </a:spcBef>
              <a:spcAft>
                <a:spcPts val="0"/>
              </a:spcAft>
              <a:buNone/>
            </a:pPr>
            <a:r>
              <a:rPr lang="en">
                <a:solidFill>
                  <a:schemeClr val="dk1"/>
                </a:solidFill>
              </a:rPr>
              <a:t>When looking at the classification report, our CNN model has a higher precision, recall and f1 score than RNN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the CNN model provided us with the  best results, attaining a testing accuracy of 72.37%</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60e970ad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60e970ad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event that we plan to further improve BitByteBeat, we agreed that we would require substantially more training data, both in the form of more genre types as well as overall dataset size. </a:t>
            </a:r>
            <a:endParaRPr/>
          </a:p>
          <a:p>
            <a:pPr indent="0" lvl="0" marL="0" rtl="0" algn="l">
              <a:spcBef>
                <a:spcPts val="0"/>
              </a:spcBef>
              <a:spcAft>
                <a:spcPts val="0"/>
              </a:spcAft>
              <a:buNone/>
            </a:pPr>
            <a:r>
              <a:rPr lang="en"/>
              <a:t>With this we could classify a larger set of songs more accurately. </a:t>
            </a:r>
            <a:endParaRPr/>
          </a:p>
          <a:p>
            <a:pPr indent="0" lvl="0" marL="0" rtl="0" algn="l">
              <a:spcBef>
                <a:spcPts val="0"/>
              </a:spcBef>
              <a:spcAft>
                <a:spcPts val="0"/>
              </a:spcAft>
              <a:buNone/>
            </a:pPr>
            <a:r>
              <a:rPr lang="en"/>
              <a:t>In addition we also discussed the prospect of testing it with other models like KNN or audio features like Volume, Energy, pitch, etc with the MFCC. </a:t>
            </a:r>
            <a:endParaRPr/>
          </a:p>
          <a:p>
            <a:pPr indent="0" lvl="0" marL="0" rtl="0" algn="l">
              <a:spcBef>
                <a:spcPts val="0"/>
              </a:spcBef>
              <a:spcAft>
                <a:spcPts val="0"/>
              </a:spcAft>
              <a:buNone/>
            </a:pPr>
            <a:r>
              <a:rPr lang="en"/>
              <a:t>We could also try applying feature selection techniques to identify optimal features to further improve results.</a:t>
            </a:r>
            <a:endParaRPr/>
          </a:p>
          <a:p>
            <a:pPr indent="0" lvl="0" marL="0" rtl="0" algn="l">
              <a:spcBef>
                <a:spcPts val="0"/>
              </a:spcBef>
              <a:spcAft>
                <a:spcPts val="0"/>
              </a:spcAft>
              <a:buNone/>
            </a:pPr>
            <a:r>
              <a:rPr lang="en"/>
              <a:t>We also attempted to implement the same models using pytorch instead of tensorflow’s keras in hopes to compare the </a:t>
            </a:r>
            <a:r>
              <a:rPr lang="en"/>
              <a:t>efficiency</a:t>
            </a:r>
            <a:r>
              <a:rPr lang="en"/>
              <a:t> and accuracies of the models but was unsuccessful.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3"/>
          <p:cNvGrpSpPr/>
          <p:nvPr/>
        </p:nvGrpSpPr>
        <p:grpSpPr>
          <a:xfrm>
            <a:off x="311112" y="4512638"/>
            <a:ext cx="2812694" cy="150575"/>
            <a:chOff x="0" y="3797750"/>
            <a:chExt cx="9144000" cy="150575"/>
          </a:xfrm>
        </p:grpSpPr>
        <p:cxnSp>
          <p:nvCxnSpPr>
            <p:cNvPr id="133" name="Google Shape;133;p13"/>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134" name="Google Shape;134;p13"/>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135" name="Google Shape;135;p13"/>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136" name="Google Shape;136;p13"/>
          <p:cNvSpPr txBox="1"/>
          <p:nvPr>
            <p:ph type="title"/>
          </p:nvPr>
        </p:nvSpPr>
        <p:spPr>
          <a:xfrm>
            <a:off x="311700" y="555600"/>
            <a:ext cx="2808000" cy="755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p:txBody>
      </p:sp>
      <p:sp>
        <p:nvSpPr>
          <p:cNvPr id="137" name="Google Shape;137;p13"/>
          <p:cNvSpPr txBox="1"/>
          <p:nvPr>
            <p:ph idx="1" type="body"/>
          </p:nvPr>
        </p:nvSpPr>
        <p:spPr>
          <a:xfrm>
            <a:off x="311700" y="1389600"/>
            <a:ext cx="2808000" cy="2886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38" name="Google Shape;13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14"/>
          <p:cNvSpPr txBox="1"/>
          <p:nvPr>
            <p:ph type="ctrTitle"/>
          </p:nvPr>
        </p:nvSpPr>
        <p:spPr>
          <a:xfrm>
            <a:off x="3622350" y="1277550"/>
            <a:ext cx="50175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BitByteBeat ♪</a:t>
            </a:r>
            <a:endParaRPr/>
          </a:p>
        </p:txBody>
      </p:sp>
      <p:sp>
        <p:nvSpPr>
          <p:cNvPr id="144" name="Google Shape;144;p14"/>
          <p:cNvSpPr txBox="1"/>
          <p:nvPr>
            <p:ph idx="1" type="subTitle"/>
          </p:nvPr>
        </p:nvSpPr>
        <p:spPr>
          <a:xfrm>
            <a:off x="4395750" y="1878450"/>
            <a:ext cx="3470700" cy="384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Music Genre Classification Bot</a:t>
            </a:r>
            <a:endParaRPr/>
          </a:p>
        </p:txBody>
      </p:sp>
      <p:sp>
        <p:nvSpPr>
          <p:cNvPr id="145" name="Google Shape;145;p14"/>
          <p:cNvSpPr txBox="1"/>
          <p:nvPr/>
        </p:nvSpPr>
        <p:spPr>
          <a:xfrm>
            <a:off x="937950" y="4546800"/>
            <a:ext cx="726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Group 15: Siu Ye [40032209], Johnny On [40137434],  </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Chelsie Ng [40071692], Tyler Shanks [401307528]</a:t>
            </a:r>
            <a:endParaRPr sz="1200">
              <a:solidFill>
                <a:schemeClr val="lt1"/>
              </a:solidFill>
              <a:latin typeface="Lato"/>
              <a:ea typeface="Lato"/>
              <a:cs typeface="Lato"/>
              <a:sym typeface="Lato"/>
            </a:endParaRPr>
          </a:p>
        </p:txBody>
      </p:sp>
      <p:pic>
        <p:nvPicPr>
          <p:cNvPr id="146" name="Google Shape;146;p14"/>
          <p:cNvPicPr preferRelativeResize="0"/>
          <p:nvPr/>
        </p:nvPicPr>
        <p:blipFill>
          <a:blip r:embed="rId3">
            <a:alphaModFix amt="80000"/>
          </a:blip>
          <a:stretch>
            <a:fillRect/>
          </a:stretch>
        </p:blipFill>
        <p:spPr>
          <a:xfrm>
            <a:off x="5540625" y="2403275"/>
            <a:ext cx="3232350" cy="1818197"/>
          </a:xfrm>
          <a:prstGeom prst="rect">
            <a:avLst/>
          </a:prstGeom>
          <a:noFill/>
          <a:ln>
            <a:noFill/>
          </a:ln>
          <a:effectLst>
            <a:reflection blurRad="0" dir="0" dist="0" endA="0" endPos="40000" fadeDir="5400012" kx="0" rotWithShape="0" algn="bl" stA="20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5"/>
          <p:cNvPicPr preferRelativeResize="0"/>
          <p:nvPr/>
        </p:nvPicPr>
        <p:blipFill rotWithShape="1">
          <a:blip r:embed="rId3">
            <a:alphaModFix/>
          </a:blip>
          <a:srcRect b="42546" l="12096" r="64753" t="24401"/>
          <a:stretch/>
        </p:blipFill>
        <p:spPr>
          <a:xfrm>
            <a:off x="3774180" y="0"/>
            <a:ext cx="5369820" cy="5143500"/>
          </a:xfrm>
          <a:prstGeom prst="rect">
            <a:avLst/>
          </a:prstGeom>
          <a:noFill/>
          <a:ln>
            <a:noFill/>
          </a:ln>
        </p:spPr>
      </p:pic>
      <p:sp>
        <p:nvSpPr>
          <p:cNvPr id="152" name="Google Shape;152;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MGR Dataset</a:t>
            </a:r>
            <a:endParaRPr/>
          </a:p>
        </p:txBody>
      </p:sp>
      <p:sp>
        <p:nvSpPr>
          <p:cNvPr id="153" name="Google Shape;153;p15"/>
          <p:cNvSpPr txBox="1"/>
          <p:nvPr>
            <p:ph idx="1" type="body"/>
          </p:nvPr>
        </p:nvSpPr>
        <p:spPr>
          <a:xfrm>
            <a:off x="311700" y="1389600"/>
            <a:ext cx="2808000" cy="288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GTZAN Dataset - Music Genre Classification</a:t>
            </a:r>
            <a:endParaRPr/>
          </a:p>
          <a:p>
            <a:pPr indent="-304800" lvl="0" marL="457200" rtl="0" algn="l">
              <a:spcBef>
                <a:spcPts val="0"/>
              </a:spcBef>
              <a:spcAft>
                <a:spcPts val="0"/>
              </a:spcAft>
              <a:buSzPts val="1200"/>
              <a:buChar char="●"/>
            </a:pPr>
            <a:r>
              <a:rPr lang="en"/>
              <a:t>Collection of 10 genres with 100 audio (.wav) files each folder</a:t>
            </a:r>
            <a:endParaRPr/>
          </a:p>
          <a:p>
            <a:pPr indent="-304800" lvl="0" marL="457200" rtl="0" algn="l">
              <a:spcBef>
                <a:spcPts val="0"/>
              </a:spcBef>
              <a:spcAft>
                <a:spcPts val="0"/>
              </a:spcAft>
              <a:buSzPts val="1200"/>
              <a:buChar char="●"/>
            </a:pPr>
            <a:r>
              <a:rPr lang="en"/>
              <a:t>Jazz sample 54 corrupted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58075" y="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Overview</a:t>
            </a:r>
            <a:endParaRPr/>
          </a:p>
        </p:txBody>
      </p:sp>
      <p:sp>
        <p:nvSpPr>
          <p:cNvPr id="159" name="Google Shape;159;p16"/>
          <p:cNvSpPr txBox="1"/>
          <p:nvPr>
            <p:ph idx="1" type="body"/>
          </p:nvPr>
        </p:nvSpPr>
        <p:spPr>
          <a:xfrm>
            <a:off x="1093275" y="495600"/>
            <a:ext cx="3798900" cy="241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Importing modules</a:t>
            </a:r>
            <a:endParaRPr/>
          </a:p>
          <a:p>
            <a:pPr indent="-311150" lvl="0" marL="457200" rtl="0" algn="l">
              <a:spcBef>
                <a:spcPts val="0"/>
              </a:spcBef>
              <a:spcAft>
                <a:spcPts val="0"/>
              </a:spcAft>
              <a:buSzPts val="1300"/>
              <a:buAutoNum type="arabicPeriod"/>
            </a:pPr>
            <a:r>
              <a:rPr lang="en"/>
              <a:t>Loading Dataset</a:t>
            </a:r>
            <a:endParaRPr/>
          </a:p>
          <a:p>
            <a:pPr indent="-311150" lvl="0" marL="457200" rtl="0" algn="l">
              <a:spcBef>
                <a:spcPts val="0"/>
              </a:spcBef>
              <a:spcAft>
                <a:spcPts val="0"/>
              </a:spcAft>
              <a:buSzPts val="1300"/>
              <a:buAutoNum type="arabicPeriod"/>
            </a:pPr>
            <a:r>
              <a:rPr lang="en"/>
              <a:t>Analyze Distributions</a:t>
            </a:r>
            <a:endParaRPr/>
          </a:p>
          <a:p>
            <a:pPr indent="-298450" lvl="1" marL="914400" rtl="0" algn="l">
              <a:spcBef>
                <a:spcPts val="0"/>
              </a:spcBef>
              <a:spcAft>
                <a:spcPts val="0"/>
              </a:spcAft>
              <a:buSzPts val="1100"/>
              <a:buChar char="○"/>
            </a:pPr>
            <a:r>
              <a:rPr lang="en"/>
              <a:t>Genre Distribution</a:t>
            </a:r>
            <a:endParaRPr/>
          </a:p>
          <a:p>
            <a:pPr indent="-298450" lvl="1" marL="914400" rtl="0" algn="l">
              <a:spcBef>
                <a:spcPts val="0"/>
              </a:spcBef>
              <a:spcAft>
                <a:spcPts val="0"/>
              </a:spcAft>
              <a:buSzPts val="1100"/>
              <a:buChar char="○"/>
            </a:pPr>
            <a:r>
              <a:rPr lang="en"/>
              <a:t>Inspecting Genres</a:t>
            </a:r>
            <a:endParaRPr/>
          </a:p>
          <a:p>
            <a:pPr indent="-311150" lvl="0" marL="457200" rtl="0" algn="l">
              <a:spcBef>
                <a:spcPts val="0"/>
              </a:spcBef>
              <a:spcAft>
                <a:spcPts val="0"/>
              </a:spcAft>
              <a:buSzPts val="1300"/>
              <a:buAutoNum type="arabicPeriod"/>
            </a:pPr>
            <a:r>
              <a:rPr lang="en"/>
              <a:t>Split and Preprocess the data</a:t>
            </a:r>
            <a:endParaRPr/>
          </a:p>
          <a:p>
            <a:pPr indent="-311150" lvl="0" marL="457200" rtl="0" algn="l">
              <a:spcBef>
                <a:spcPts val="0"/>
              </a:spcBef>
              <a:spcAft>
                <a:spcPts val="0"/>
              </a:spcAft>
              <a:buSzPts val="1300"/>
              <a:buAutoNum type="arabicPeriod"/>
            </a:pPr>
            <a:r>
              <a:rPr lang="en"/>
              <a:t>Modeling and Training</a:t>
            </a:r>
            <a:endParaRPr/>
          </a:p>
          <a:p>
            <a:pPr indent="-298450" lvl="1" marL="914400" rtl="0" algn="l">
              <a:spcBef>
                <a:spcPts val="0"/>
              </a:spcBef>
              <a:spcAft>
                <a:spcPts val="0"/>
              </a:spcAft>
              <a:buSzPts val="1100"/>
              <a:buChar char="○"/>
            </a:pPr>
            <a:r>
              <a:rPr lang="en"/>
              <a:t>CNN</a:t>
            </a:r>
            <a:endParaRPr/>
          </a:p>
          <a:p>
            <a:pPr indent="-298450" lvl="1" marL="914400" rtl="0" algn="l">
              <a:spcBef>
                <a:spcPts val="0"/>
              </a:spcBef>
              <a:spcAft>
                <a:spcPts val="0"/>
              </a:spcAft>
              <a:buSzPts val="1100"/>
              <a:buChar char="○"/>
            </a:pPr>
            <a:r>
              <a:rPr lang="en"/>
              <a:t>RNN</a:t>
            </a:r>
            <a:endParaRPr/>
          </a:p>
          <a:p>
            <a:pPr indent="-311150" lvl="0" marL="457200" rtl="0" algn="l">
              <a:spcBef>
                <a:spcPts val="0"/>
              </a:spcBef>
              <a:spcAft>
                <a:spcPts val="0"/>
              </a:spcAft>
              <a:buSzPts val="1300"/>
              <a:buAutoNum type="arabicPeriod"/>
            </a:pPr>
            <a:r>
              <a:rPr lang="en"/>
              <a:t>Evaluating Models</a:t>
            </a:r>
            <a:endParaRPr/>
          </a:p>
        </p:txBody>
      </p:sp>
      <p:pic>
        <p:nvPicPr>
          <p:cNvPr id="160" name="Google Shape;160;p16"/>
          <p:cNvPicPr preferRelativeResize="0"/>
          <p:nvPr/>
        </p:nvPicPr>
        <p:blipFill>
          <a:blip r:embed="rId3">
            <a:alphaModFix/>
          </a:blip>
          <a:stretch>
            <a:fillRect/>
          </a:stretch>
        </p:blipFill>
        <p:spPr>
          <a:xfrm>
            <a:off x="472900" y="2759250"/>
            <a:ext cx="3384081" cy="2276850"/>
          </a:xfrm>
          <a:prstGeom prst="rect">
            <a:avLst/>
          </a:prstGeom>
          <a:noFill/>
          <a:ln>
            <a:noFill/>
          </a:ln>
        </p:spPr>
      </p:pic>
      <p:pic>
        <p:nvPicPr>
          <p:cNvPr id="161" name="Google Shape;161;p16"/>
          <p:cNvPicPr preferRelativeResize="0"/>
          <p:nvPr/>
        </p:nvPicPr>
        <p:blipFill>
          <a:blip r:embed="rId4">
            <a:alphaModFix/>
          </a:blip>
          <a:stretch>
            <a:fillRect/>
          </a:stretch>
        </p:blipFill>
        <p:spPr>
          <a:xfrm>
            <a:off x="4246775" y="766525"/>
            <a:ext cx="4653749" cy="361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739775" y="404075"/>
            <a:ext cx="51060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Convolution Neural Network</a:t>
            </a:r>
            <a:endParaRPr/>
          </a:p>
        </p:txBody>
      </p:sp>
      <p:pic>
        <p:nvPicPr>
          <p:cNvPr id="167" name="Google Shape;167;p17"/>
          <p:cNvPicPr preferRelativeResize="0"/>
          <p:nvPr/>
        </p:nvPicPr>
        <p:blipFill rotWithShape="1">
          <a:blip r:embed="rId3">
            <a:alphaModFix/>
          </a:blip>
          <a:srcRect b="6120" l="0" r="0" t="0"/>
          <a:stretch/>
        </p:blipFill>
        <p:spPr>
          <a:xfrm>
            <a:off x="5280100" y="671350"/>
            <a:ext cx="3742799" cy="4040901"/>
          </a:xfrm>
          <a:prstGeom prst="rect">
            <a:avLst/>
          </a:prstGeom>
          <a:noFill/>
          <a:ln>
            <a:noFill/>
          </a:ln>
        </p:spPr>
      </p:pic>
      <p:pic>
        <p:nvPicPr>
          <p:cNvPr id="168" name="Google Shape;168;p17"/>
          <p:cNvPicPr preferRelativeResize="0"/>
          <p:nvPr/>
        </p:nvPicPr>
        <p:blipFill>
          <a:blip r:embed="rId4">
            <a:alphaModFix/>
          </a:blip>
          <a:stretch>
            <a:fillRect/>
          </a:stretch>
        </p:blipFill>
        <p:spPr>
          <a:xfrm>
            <a:off x="311100" y="1760400"/>
            <a:ext cx="4795956" cy="295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739775" y="393750"/>
            <a:ext cx="48582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Recurrent Neural Network</a:t>
            </a:r>
            <a:endParaRPr/>
          </a:p>
        </p:txBody>
      </p:sp>
      <p:pic>
        <p:nvPicPr>
          <p:cNvPr id="174" name="Google Shape;174;p18"/>
          <p:cNvPicPr preferRelativeResize="0"/>
          <p:nvPr/>
        </p:nvPicPr>
        <p:blipFill>
          <a:blip r:embed="rId3">
            <a:alphaModFix/>
          </a:blip>
          <a:stretch>
            <a:fillRect/>
          </a:stretch>
        </p:blipFill>
        <p:spPr>
          <a:xfrm>
            <a:off x="5259775" y="1583500"/>
            <a:ext cx="3742801" cy="3108075"/>
          </a:xfrm>
          <a:prstGeom prst="rect">
            <a:avLst/>
          </a:prstGeom>
          <a:noFill/>
          <a:ln>
            <a:noFill/>
          </a:ln>
        </p:spPr>
      </p:pic>
      <p:pic>
        <p:nvPicPr>
          <p:cNvPr id="175" name="Google Shape;175;p18"/>
          <p:cNvPicPr preferRelativeResize="0"/>
          <p:nvPr/>
        </p:nvPicPr>
        <p:blipFill>
          <a:blip r:embed="rId4">
            <a:alphaModFix/>
          </a:blip>
          <a:stretch>
            <a:fillRect/>
          </a:stretch>
        </p:blipFill>
        <p:spPr>
          <a:xfrm>
            <a:off x="173050" y="1583496"/>
            <a:ext cx="4923350" cy="31080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0" y="0"/>
            <a:ext cx="41721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RNN vs CNN</a:t>
            </a:r>
            <a:endParaRPr/>
          </a:p>
        </p:txBody>
      </p:sp>
      <p:pic>
        <p:nvPicPr>
          <p:cNvPr id="181" name="Google Shape;181;p19"/>
          <p:cNvPicPr preferRelativeResize="0"/>
          <p:nvPr/>
        </p:nvPicPr>
        <p:blipFill rotWithShape="1">
          <a:blip r:embed="rId3">
            <a:alphaModFix/>
          </a:blip>
          <a:srcRect b="1185" l="0" r="0" t="0"/>
          <a:stretch/>
        </p:blipFill>
        <p:spPr>
          <a:xfrm>
            <a:off x="5424525" y="2897050"/>
            <a:ext cx="2611525" cy="2233050"/>
          </a:xfrm>
          <a:prstGeom prst="rect">
            <a:avLst/>
          </a:prstGeom>
          <a:noFill/>
          <a:ln>
            <a:noFill/>
          </a:ln>
        </p:spPr>
      </p:pic>
      <p:pic>
        <p:nvPicPr>
          <p:cNvPr id="182" name="Google Shape;182;p19"/>
          <p:cNvPicPr preferRelativeResize="0"/>
          <p:nvPr/>
        </p:nvPicPr>
        <p:blipFill>
          <a:blip r:embed="rId4">
            <a:alphaModFix/>
          </a:blip>
          <a:stretch>
            <a:fillRect/>
          </a:stretch>
        </p:blipFill>
        <p:spPr>
          <a:xfrm>
            <a:off x="4991139" y="644325"/>
            <a:ext cx="3478286" cy="2120325"/>
          </a:xfrm>
          <a:prstGeom prst="rect">
            <a:avLst/>
          </a:prstGeom>
          <a:noFill/>
          <a:ln>
            <a:noFill/>
          </a:ln>
        </p:spPr>
      </p:pic>
      <p:pic>
        <p:nvPicPr>
          <p:cNvPr id="183" name="Google Shape;183;p19"/>
          <p:cNvPicPr preferRelativeResize="0"/>
          <p:nvPr/>
        </p:nvPicPr>
        <p:blipFill>
          <a:blip r:embed="rId5">
            <a:alphaModFix/>
          </a:blip>
          <a:stretch>
            <a:fillRect/>
          </a:stretch>
        </p:blipFill>
        <p:spPr>
          <a:xfrm>
            <a:off x="1700338" y="2897052"/>
            <a:ext cx="2611525" cy="2233036"/>
          </a:xfrm>
          <a:prstGeom prst="rect">
            <a:avLst/>
          </a:prstGeom>
          <a:noFill/>
          <a:ln>
            <a:noFill/>
          </a:ln>
        </p:spPr>
      </p:pic>
      <p:pic>
        <p:nvPicPr>
          <p:cNvPr id="184" name="Google Shape;184;p19"/>
          <p:cNvPicPr preferRelativeResize="0"/>
          <p:nvPr/>
        </p:nvPicPr>
        <p:blipFill>
          <a:blip r:embed="rId6">
            <a:alphaModFix/>
          </a:blip>
          <a:stretch>
            <a:fillRect/>
          </a:stretch>
        </p:blipFill>
        <p:spPr>
          <a:xfrm>
            <a:off x="1249961" y="644325"/>
            <a:ext cx="3512300" cy="212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Plans</a:t>
            </a:r>
            <a:endParaRPr/>
          </a:p>
        </p:txBody>
      </p:sp>
      <p:sp>
        <p:nvSpPr>
          <p:cNvPr id="190" name="Google Shape;190;p20"/>
          <p:cNvSpPr txBox="1"/>
          <p:nvPr>
            <p:ph idx="1" type="body"/>
          </p:nvPr>
        </p:nvSpPr>
        <p:spPr>
          <a:xfrm>
            <a:off x="1297500" y="1119000"/>
            <a:ext cx="48687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improve BitByteBeat, we would implement the </a:t>
            </a:r>
            <a:r>
              <a:rPr lang="en"/>
              <a:t>following:</a:t>
            </a:r>
            <a:endParaRPr/>
          </a:p>
          <a:p>
            <a:pPr indent="-311150" lvl="0" marL="457200" rtl="0" algn="l">
              <a:spcBef>
                <a:spcPts val="1200"/>
              </a:spcBef>
              <a:spcAft>
                <a:spcPts val="0"/>
              </a:spcAft>
              <a:buSzPts val="1300"/>
              <a:buChar char="●"/>
            </a:pPr>
            <a:r>
              <a:rPr lang="en"/>
              <a:t>Add additional training data for other types genres and possible sub genres</a:t>
            </a:r>
            <a:endParaRPr/>
          </a:p>
          <a:p>
            <a:pPr indent="-311150" lvl="0" marL="457200" rtl="0" algn="l">
              <a:spcBef>
                <a:spcPts val="0"/>
              </a:spcBef>
              <a:spcAft>
                <a:spcPts val="0"/>
              </a:spcAft>
              <a:buSzPts val="1300"/>
              <a:buChar char="●"/>
            </a:pPr>
            <a:r>
              <a:rPr lang="en"/>
              <a:t>Improve accuracy by expanding our dataset</a:t>
            </a:r>
            <a:endParaRPr/>
          </a:p>
          <a:p>
            <a:pPr indent="-311150" lvl="0" marL="457200" rtl="0" algn="l">
              <a:spcBef>
                <a:spcPts val="0"/>
              </a:spcBef>
              <a:spcAft>
                <a:spcPts val="0"/>
              </a:spcAft>
              <a:buSzPts val="1300"/>
              <a:buChar char="●"/>
            </a:pPr>
            <a:r>
              <a:rPr lang="en"/>
              <a:t>Explore with other models or audio features</a:t>
            </a:r>
            <a:endParaRPr/>
          </a:p>
        </p:txBody>
      </p:sp>
      <p:pic>
        <p:nvPicPr>
          <p:cNvPr id="191" name="Google Shape;191;p20"/>
          <p:cNvPicPr preferRelativeResize="0"/>
          <p:nvPr/>
        </p:nvPicPr>
        <p:blipFill>
          <a:blip r:embed="rId3">
            <a:alphaModFix/>
          </a:blip>
          <a:stretch>
            <a:fillRect/>
          </a:stretch>
        </p:blipFill>
        <p:spPr>
          <a:xfrm>
            <a:off x="3204162" y="2694363"/>
            <a:ext cx="2735675" cy="2295541"/>
          </a:xfrm>
          <a:prstGeom prst="rect">
            <a:avLst/>
          </a:prstGeom>
          <a:noFill/>
          <a:ln>
            <a:noFill/>
          </a:ln>
        </p:spPr>
      </p:pic>
      <p:pic>
        <p:nvPicPr>
          <p:cNvPr id="192" name="Google Shape;192;p20"/>
          <p:cNvPicPr preferRelativeResize="0"/>
          <p:nvPr/>
        </p:nvPicPr>
        <p:blipFill rotWithShape="1">
          <a:blip r:embed="rId4">
            <a:alphaModFix/>
          </a:blip>
          <a:srcRect b="0" l="0" r="46915" t="41072"/>
          <a:stretch/>
        </p:blipFill>
        <p:spPr>
          <a:xfrm>
            <a:off x="181425" y="2694375"/>
            <a:ext cx="2902876" cy="2295525"/>
          </a:xfrm>
          <a:prstGeom prst="rect">
            <a:avLst/>
          </a:prstGeom>
          <a:noFill/>
          <a:ln>
            <a:noFill/>
          </a:ln>
        </p:spPr>
      </p:pic>
      <p:pic>
        <p:nvPicPr>
          <p:cNvPr id="193" name="Google Shape;193;p20"/>
          <p:cNvPicPr preferRelativeResize="0"/>
          <p:nvPr/>
        </p:nvPicPr>
        <p:blipFill rotWithShape="1">
          <a:blip r:embed="rId5">
            <a:alphaModFix/>
          </a:blip>
          <a:srcRect b="0" l="0" r="9379" t="0"/>
          <a:stretch/>
        </p:blipFill>
        <p:spPr>
          <a:xfrm>
            <a:off x="6059700" y="2694375"/>
            <a:ext cx="2683175" cy="229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