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65" r:id="rId5"/>
    <p:sldId id="299" r:id="rId6"/>
    <p:sldId id="266" r:id="rId7"/>
    <p:sldId id="302" r:id="rId8"/>
    <p:sldId id="267" r:id="rId9"/>
    <p:sldId id="268" r:id="rId10"/>
    <p:sldId id="296" r:id="rId11"/>
    <p:sldId id="297" r:id="rId12"/>
    <p:sldId id="298" r:id="rId13"/>
    <p:sldId id="300" r:id="rId14"/>
    <p:sldId id="311" r:id="rId15"/>
    <p:sldId id="264" r:id="rId16"/>
    <p:sldId id="301" r:id="rId1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1C7D70CF-3C3C-42D2-807C-CE05E97709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88" y="1628775"/>
            <a:ext cx="7772400" cy="73342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773488"/>
            <a:ext cx="7010400" cy="1600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500"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3B0F838-8A3F-4818-A13B-B10C070A8AC7}" type="slidenum">
              <a:rPr lang="en-US" altLang="zh-CN"/>
            </a:fld>
            <a:endParaRPr lang="en-US" altLang="zh-CN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algn="l"/>
            <a:endParaRPr lang="zh-CN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8F449-A90F-43A9-BD7D-4A3DF374ED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7513" y="304800"/>
            <a:ext cx="20526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05513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F1AE-2DC2-44BA-A970-6E384B5F07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21055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00400" y="6232525"/>
            <a:ext cx="3200400" cy="4730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8588" y="6165850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C1B1F817-AFC9-41D8-B7E3-23707A33DD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1E484-98E4-4DE7-AF65-136FAFC821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F17E8-9A40-453E-90A3-739D64056F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143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73D2E-FC48-4BCE-A2C9-1B52E50D6F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26EB0-32A5-4CF1-8BDD-FE223D8E0D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D05A3-B600-4AC7-BD11-5FE297F35A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91A4A-69FC-41A5-9FE2-2E54CF9F0F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A385F-5965-4E1C-846E-9CB29A4D05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25B9B-200C-4900-A2C7-5D7562AC21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8064500" y="6165850"/>
            <a:ext cx="468313" cy="2873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5098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04800"/>
            <a:ext cx="81359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母版标题样式</a:t>
            </a:r>
            <a:endParaRPr lang="zh-CN" altLang="en-US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153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4787900" y="6165850"/>
            <a:ext cx="3598863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20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232525"/>
            <a:ext cx="3200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000"/>
            </a:lvl1pPr>
          </a:lstStyle>
          <a:p>
            <a:endParaRPr lang="en-US" altLang="zh-CN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8588" y="6165850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4152E8E8-4E39-4F9E-8652-D888F49A55CE}" type="slidenum">
              <a:rPr lang="en-US" altLang="zh-CN"/>
            </a:fld>
            <a:endParaRPr lang="en-US" altLang="zh-CN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34925" y="989013"/>
            <a:ext cx="8604250" cy="42862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tint val="12549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016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A9488A0-FA57-4F1E-8B27-3D2442479E2C}" type="slidenum">
              <a:rPr lang="en-US" altLang="zh-CN"/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数据库原理与应用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sz="4800"/>
              <a:t>课程简介</a:t>
            </a:r>
            <a:endParaRPr lang="zh-CN" altLang="en-US" sz="4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4C38-068D-4CCF-BA17-4524E6A45BD2}" type="slidenum">
              <a:rPr lang="en-US" altLang="zh-CN"/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/>
              <a:t>四</a:t>
            </a:r>
            <a:r>
              <a:rPr lang="zh-CN" altLang="en-US" sz="3200" b="0" dirty="0" smtClean="0"/>
              <a:t>、教学方式</a:t>
            </a:r>
            <a:endParaRPr lang="zh-CN" altLang="en-US" sz="3200" b="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黑体" panose="02010609060101010101" pitchFamily="49" charset="-122"/>
              </a:rPr>
              <a:t>知识讲解，实例分析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黑体" panose="02010609060101010101" pitchFamily="49" charset="-122"/>
              </a:rPr>
              <a:t>随堂练习，讲练结合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B0F0"/>
                </a:solidFill>
                <a:ea typeface="黑体" panose="02010609060101010101" pitchFamily="49" charset="-122"/>
              </a:rPr>
              <a:t>上机操作，映证概念</a:t>
            </a:r>
            <a:endParaRPr lang="en-US" altLang="zh-CN" sz="2400" dirty="0">
              <a:solidFill>
                <a:srgbClr val="00B0F0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4C38-068D-4CCF-BA17-4524E6A45BD2}" type="slidenum">
              <a:rPr lang="en-US" altLang="zh-CN"/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 smtClean="0"/>
              <a:t>五、如何学习数据库技术</a:t>
            </a:r>
            <a:endParaRPr lang="zh-CN" altLang="en-US" sz="3200" b="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153400" cy="38701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黑体" panose="02010609060101010101" pitchFamily="49" charset="-122"/>
              </a:rPr>
              <a:t>学习内容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学习方法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    </a:t>
            </a:r>
            <a:r>
              <a:rPr lang="zh-CN" altLang="en-US" sz="2400" dirty="0" smtClean="0">
                <a:solidFill>
                  <a:schemeClr val="accent2"/>
                </a:solidFill>
              </a:rPr>
              <a:t>认真听课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    </a:t>
            </a:r>
            <a:r>
              <a:rPr lang="zh-CN" altLang="en-US" sz="2400" dirty="0" smtClean="0">
                <a:solidFill>
                  <a:schemeClr val="accent2"/>
                </a:solidFill>
              </a:rPr>
              <a:t>课后多练习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5650" y="1700808"/>
            <a:ext cx="7848600" cy="3124200"/>
            <a:chOff x="755650" y="2132931"/>
            <a:chExt cx="7848600" cy="31242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004050" y="2132931"/>
              <a:ext cx="1600200" cy="420687"/>
            </a:xfrm>
            <a:prstGeom prst="rect">
              <a:avLst/>
            </a:prstGeom>
            <a:solidFill>
              <a:srgbClr val="FFCC66">
                <a:alpha val="50000"/>
              </a:srgbClr>
            </a:solidFill>
            <a:ln w="9525" cmpd="sng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zh-CN" sz="2000">
                  <a:latin typeface="Times New Roman" panose="02020603050405020304" pitchFamily="18" charset="0"/>
                  <a:ea typeface="楷体_GB2312" panose="02010609030101010101" pitchFamily="1" charset="-122"/>
                </a:rPr>
                <a:t>设计与实践</a:t>
              </a:r>
              <a:endParaRPr lang="zh-CN" altLang="zh-CN" sz="200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946650" y="2132931"/>
              <a:ext cx="1817688" cy="420687"/>
            </a:xfrm>
            <a:prstGeom prst="rect">
              <a:avLst/>
            </a:prstGeom>
            <a:solidFill>
              <a:srgbClr val="FFCC66">
                <a:alpha val="50000"/>
              </a:srgbClr>
            </a:solidFill>
            <a:ln w="9525" cmpd="sng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zh-CN" sz="2000">
                  <a:latin typeface="Times New Roman" panose="02020603050405020304" pitchFamily="18" charset="0"/>
                  <a:ea typeface="楷体_GB2312" panose="02010609030101010101" pitchFamily="1" charset="-122"/>
                </a:rPr>
                <a:t>开发软件部分</a:t>
              </a:r>
              <a:endParaRPr lang="zh-CN" altLang="zh-CN" sz="200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584450" y="2132931"/>
              <a:ext cx="2109788" cy="420687"/>
            </a:xfrm>
            <a:prstGeom prst="rect">
              <a:avLst/>
            </a:prstGeom>
            <a:solidFill>
              <a:srgbClr val="FFCC66">
                <a:alpha val="50000"/>
              </a:srgbClr>
            </a:solidFill>
            <a:ln w="9525" cmpd="sng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zh-CN" sz="2000">
                  <a:latin typeface="Times New Roman" panose="02020603050405020304" pitchFamily="18" charset="0"/>
                  <a:ea typeface="楷体_GB2312" panose="02010609030101010101" pitchFamily="1" charset="-122"/>
                </a:rPr>
                <a:t>基础理论部分</a:t>
              </a:r>
              <a:endParaRPr lang="zh-CN" altLang="zh-CN" sz="200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55650" y="2132931"/>
              <a:ext cx="1600200" cy="420687"/>
            </a:xfrm>
            <a:prstGeom prst="rect">
              <a:avLst/>
            </a:prstGeom>
            <a:solidFill>
              <a:srgbClr val="FFCC66">
                <a:alpha val="50000"/>
              </a:srgbClr>
            </a:solidFill>
            <a:ln w="9525" cmpd="sng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zh-CN" sz="2000" dirty="0">
                  <a:latin typeface="Times New Roman" panose="02020603050405020304" pitchFamily="18" charset="0"/>
                  <a:ea typeface="楷体_GB2312" panose="02010609030101010101" pitchFamily="1" charset="-122"/>
                </a:rPr>
                <a:t>关键术语</a:t>
              </a:r>
              <a:endParaRPr lang="zh-CN" altLang="zh-CN" sz="2000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55650" y="3275931"/>
              <a:ext cx="1655763" cy="1981200"/>
            </a:xfrm>
            <a:prstGeom prst="rect">
              <a:avLst/>
            </a:prstGeom>
            <a:solidFill>
              <a:srgbClr val="FFCC66">
                <a:alpha val="50000"/>
              </a:srgbClr>
            </a:solidFill>
            <a:ln w="9525" cmpd="sng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zh-CN" sz="2000" dirty="0">
                  <a:latin typeface="Times New Roman" panose="02020603050405020304" pitchFamily="18" charset="0"/>
                  <a:ea typeface="楷体_GB2312" panose="02010609030101010101" pitchFamily="1" charset="-122"/>
                </a:rPr>
                <a:t>正确理解数据</a:t>
              </a:r>
              <a:endParaRPr lang="zh-CN" altLang="zh-CN" sz="2000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  <a:p>
              <a:r>
                <a:rPr lang="zh-CN" altLang="zh-CN" sz="2000" dirty="0">
                  <a:latin typeface="Times New Roman" panose="02020603050405020304" pitchFamily="18" charset="0"/>
                  <a:ea typeface="楷体_GB2312" panose="02010609030101010101" pitchFamily="1" charset="-122"/>
                </a:rPr>
                <a:t>库技术及其相</a:t>
              </a:r>
              <a:endParaRPr lang="zh-CN" altLang="zh-CN" sz="2000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  <a:p>
              <a:r>
                <a:rPr lang="zh-CN" altLang="zh-CN" sz="2000" dirty="0">
                  <a:latin typeface="Times New Roman" panose="02020603050405020304" pitchFamily="18" charset="0"/>
                  <a:ea typeface="楷体_GB2312" panose="02010609030101010101" pitchFamily="1" charset="-122"/>
                </a:rPr>
                <a:t>关方面的概念</a:t>
              </a:r>
              <a:endParaRPr lang="zh-CN" altLang="zh-CN" sz="2000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  <a:p>
              <a:r>
                <a:rPr lang="zh-CN" altLang="zh-CN" sz="2000" dirty="0">
                  <a:latin typeface="Times New Roman" panose="02020603050405020304" pitchFamily="18" charset="0"/>
                  <a:ea typeface="楷体_GB2312" panose="02010609030101010101" pitchFamily="1" charset="-122"/>
                </a:rPr>
                <a:t>及术语。</a:t>
              </a:r>
              <a:endParaRPr lang="zh-CN" altLang="zh-CN" sz="2000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  <a:p>
              <a:endParaRPr lang="zh-CN" altLang="zh-CN" sz="2000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  <a:p>
              <a:endParaRPr lang="zh-CN" altLang="zh-CN" sz="2000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483769" y="3283868"/>
              <a:ext cx="2210470" cy="1973263"/>
            </a:xfrm>
            <a:prstGeom prst="rect">
              <a:avLst/>
            </a:prstGeom>
            <a:solidFill>
              <a:srgbClr val="FFCC66">
                <a:alpha val="50000"/>
              </a:srgbClr>
            </a:solidFill>
            <a:ln w="9525" cmpd="sng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zh-CN" sz="2000" dirty="0">
                  <a:latin typeface="Times New Roman" panose="02020603050405020304" pitchFamily="18" charset="0"/>
                  <a:ea typeface="楷体_GB2312" panose="02010609030101010101" pitchFamily="1" charset="-122"/>
                </a:rPr>
                <a:t>重点</a:t>
              </a:r>
              <a:r>
                <a:rPr lang="zh-CN" altLang="zh-CN" sz="2000" dirty="0" smtClean="0">
                  <a:latin typeface="Times New Roman" panose="02020603050405020304" pitchFamily="18" charset="0"/>
                  <a:ea typeface="楷体_GB2312" panose="02010609030101010101" pitchFamily="1" charset="-122"/>
                </a:rPr>
                <a:t>介绍</a:t>
              </a:r>
              <a:endParaRPr lang="en-US" altLang="zh-CN" sz="2000" dirty="0" smtClean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  <a:p>
              <a:r>
                <a:rPr lang="en-US" altLang="zh-CN" sz="2000" dirty="0" smtClean="0">
                  <a:latin typeface="Times New Roman" panose="02020603050405020304" pitchFamily="18" charset="0"/>
                  <a:ea typeface="楷体_GB2312" panose="02010609030101010101" pitchFamily="1" charset="-122"/>
                </a:rPr>
                <a:t>SQL</a:t>
              </a:r>
              <a:r>
                <a:rPr lang="zh-CN" altLang="en-US" sz="2000" dirty="0" smtClean="0">
                  <a:latin typeface="Times New Roman" panose="02020603050405020304" pitchFamily="18" charset="0"/>
                  <a:ea typeface="楷体_GB2312" panose="02010609030101010101" pitchFamily="1" charset="-122"/>
                </a:rPr>
                <a:t>语言、</a:t>
              </a:r>
              <a:endParaRPr lang="en-US" altLang="zh-CN" sz="2000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  <a:p>
              <a:r>
                <a:rPr lang="zh-CN" altLang="en-US" sz="2000" dirty="0" smtClean="0">
                  <a:latin typeface="Times New Roman" panose="02020603050405020304" pitchFamily="18" charset="0"/>
                  <a:ea typeface="楷体_GB2312" panose="02010609030101010101" pitchFamily="1" charset="-122"/>
                </a:rPr>
                <a:t>数据管理与数据库、</a:t>
              </a:r>
              <a:endParaRPr lang="zh-CN" altLang="zh-CN" sz="2000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  <a:p>
              <a:r>
                <a:rPr lang="zh-CN" altLang="zh-CN" sz="2000" dirty="0" smtClean="0">
                  <a:latin typeface="Times New Roman" panose="02020603050405020304" pitchFamily="18" charset="0"/>
                  <a:ea typeface="楷体_GB2312" panose="02010609030101010101" pitchFamily="1" charset="-122"/>
                </a:rPr>
                <a:t>关系数据库</a:t>
              </a:r>
              <a:r>
                <a:rPr lang="zh-CN" altLang="en-US" sz="2000" dirty="0" smtClean="0">
                  <a:latin typeface="Times New Roman" panose="02020603050405020304" pitchFamily="18" charset="0"/>
                  <a:ea typeface="楷体_GB2312" panose="02010609030101010101" pitchFamily="1" charset="-122"/>
                </a:rPr>
                <a:t>模型、</a:t>
              </a:r>
              <a:endParaRPr lang="en-US" altLang="zh-CN" sz="2000" dirty="0" smtClean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  <a:p>
              <a:r>
                <a:rPr lang="zh-CN" altLang="zh-CN" dirty="0" smtClean="0"/>
                <a:t>数据库</a:t>
              </a:r>
              <a:r>
                <a:rPr lang="zh-CN" altLang="zh-CN" dirty="0"/>
                <a:t>设计</a:t>
              </a:r>
              <a:r>
                <a:rPr lang="zh-CN" altLang="zh-CN" dirty="0" smtClean="0"/>
                <a:t>理论</a:t>
              </a:r>
              <a:r>
                <a:rPr lang="zh-CN" altLang="en-US" dirty="0" smtClean="0"/>
                <a:t>、</a:t>
              </a:r>
              <a:endParaRPr lang="en-US" altLang="zh-CN" dirty="0" smtClean="0"/>
            </a:p>
            <a:p>
              <a:r>
                <a:rPr lang="zh-CN" altLang="en-US" sz="2000" dirty="0" smtClean="0">
                  <a:latin typeface="Times New Roman" panose="02020603050405020304" pitchFamily="18" charset="0"/>
                  <a:ea typeface="楷体_GB2312" panose="02010609030101010101" pitchFamily="1" charset="-122"/>
                </a:rPr>
                <a:t>数据库的安全</a:t>
              </a:r>
              <a:endParaRPr lang="zh-CN" altLang="zh-CN" sz="2000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787900" y="3275931"/>
              <a:ext cx="2016125" cy="1981200"/>
            </a:xfrm>
            <a:prstGeom prst="rect">
              <a:avLst/>
            </a:prstGeom>
            <a:solidFill>
              <a:srgbClr val="FFCC66">
                <a:alpha val="50000"/>
              </a:srgbClr>
            </a:solidFill>
            <a:ln w="9525" cmpd="sng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zh-CN" sz="2000" dirty="0">
                  <a:latin typeface="Times New Roman" panose="02020603050405020304" pitchFamily="18" charset="0"/>
                  <a:ea typeface="楷体_GB2312" panose="02010609030101010101" pitchFamily="1" charset="-122"/>
                </a:rPr>
                <a:t>数据库开发软件：</a:t>
              </a:r>
              <a:endParaRPr lang="zh-CN" altLang="zh-CN" sz="2000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  <a:p>
              <a:r>
                <a:rPr lang="zh-CN" altLang="zh-CN" dirty="0" smtClean="0">
                  <a:latin typeface="Times New Roman" panose="02020603050405020304" pitchFamily="18" charset="0"/>
                  <a:ea typeface="楷体_GB2312" panose="02010609030101010101" pitchFamily="1" charset="-122"/>
                </a:rPr>
                <a:t>SQL </a:t>
              </a:r>
              <a:r>
                <a:rPr lang="zh-CN" altLang="zh-CN" dirty="0">
                  <a:latin typeface="Times New Roman" panose="02020603050405020304" pitchFamily="18" charset="0"/>
                  <a:ea typeface="楷体_GB2312" panose="02010609030101010101" pitchFamily="1" charset="-122"/>
                </a:rPr>
                <a:t>SERVER </a:t>
              </a:r>
              <a:r>
                <a:rPr lang="zh-CN" altLang="zh-CN" dirty="0" smtClean="0">
                  <a:latin typeface="Times New Roman" panose="02020603050405020304" pitchFamily="18" charset="0"/>
                  <a:ea typeface="楷体_GB2312" panose="02010609030101010101" pitchFamily="1" charset="-122"/>
                </a:rPr>
                <a:t>200</a:t>
              </a:r>
              <a:r>
                <a:rPr lang="en-US" altLang="zh-CN" dirty="0" smtClean="0">
                  <a:latin typeface="Times New Roman" panose="02020603050405020304" pitchFamily="18" charset="0"/>
                  <a:ea typeface="楷体_GB2312" panose="02010609030101010101" pitchFamily="1" charset="-122"/>
                </a:rPr>
                <a:t>8</a:t>
              </a:r>
              <a:endParaRPr lang="zh-CN" altLang="zh-CN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  <a:p>
              <a:endParaRPr lang="zh-CN" altLang="zh-CN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004050" y="3275931"/>
              <a:ext cx="1600200" cy="1981200"/>
            </a:xfrm>
            <a:prstGeom prst="rect">
              <a:avLst/>
            </a:prstGeom>
            <a:solidFill>
              <a:srgbClr val="FFCC66">
                <a:alpha val="50000"/>
              </a:srgbClr>
            </a:solidFill>
            <a:ln w="9525" cmpd="sng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zh-CN" sz="2000" dirty="0">
                  <a:latin typeface="Times New Roman" panose="02020603050405020304" pitchFamily="18" charset="0"/>
                  <a:ea typeface="楷体_GB2312" panose="02010609030101010101" pitchFamily="1" charset="-122"/>
                </a:rPr>
                <a:t>重点介绍系</a:t>
              </a:r>
              <a:endParaRPr lang="zh-CN" altLang="zh-CN" sz="2000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  <a:p>
              <a:r>
                <a:rPr lang="zh-CN" altLang="zh-CN" sz="2000" dirty="0">
                  <a:latin typeface="Times New Roman" panose="02020603050405020304" pitchFamily="18" charset="0"/>
                  <a:ea typeface="楷体_GB2312" panose="02010609030101010101" pitchFamily="1" charset="-122"/>
                </a:rPr>
                <a:t>统的设计步</a:t>
              </a:r>
              <a:endParaRPr lang="zh-CN" altLang="zh-CN" sz="2000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  <a:p>
              <a:r>
                <a:rPr lang="zh-CN" altLang="zh-CN" sz="2000" dirty="0">
                  <a:latin typeface="Times New Roman" panose="02020603050405020304" pitchFamily="18" charset="0"/>
                  <a:ea typeface="楷体_GB2312" panose="02010609030101010101" pitchFamily="1" charset="-122"/>
                </a:rPr>
                <a:t>骤，及完整</a:t>
              </a:r>
              <a:endParaRPr lang="zh-CN" altLang="zh-CN" sz="2000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  <a:p>
              <a:r>
                <a:rPr lang="zh-CN" altLang="zh-CN" sz="2000" dirty="0">
                  <a:latin typeface="Times New Roman" panose="02020603050405020304" pitchFamily="18" charset="0"/>
                  <a:ea typeface="楷体_GB2312" panose="02010609030101010101" pitchFamily="1" charset="-122"/>
                </a:rPr>
                <a:t>的开发过程。</a:t>
              </a:r>
              <a:endParaRPr lang="zh-CN" altLang="zh-CN" sz="2000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  <a:p>
              <a:endParaRPr lang="zh-CN" altLang="zh-CN" sz="2000" dirty="0">
                <a:latin typeface="Times New Roman" panose="02020603050405020304" pitchFamily="18" charset="0"/>
                <a:ea typeface="楷体_GB2312" panose="02010609030101010101" pitchFamily="1" charset="-122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1365250" y="2742531"/>
              <a:ext cx="463550" cy="36036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66">
                <a:alpha val="50000"/>
              </a:srgbClr>
            </a:solidFill>
            <a:ln w="952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5632450" y="2742531"/>
              <a:ext cx="463550" cy="36036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66">
                <a:alpha val="50000"/>
              </a:srgbClr>
            </a:solidFill>
            <a:ln w="952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>
              <a:off x="7537450" y="2742531"/>
              <a:ext cx="463550" cy="36036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66">
                <a:alpha val="50000"/>
              </a:srgbClr>
            </a:solidFill>
            <a:ln w="952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3346450" y="2742531"/>
              <a:ext cx="463550" cy="36036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66">
                <a:alpha val="50000"/>
              </a:srgbClr>
            </a:solidFill>
            <a:ln w="952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5f91464N1d6c0f5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0" y="2195830"/>
            <a:ext cx="4446270" cy="4446270"/>
          </a:xfrm>
          <a:prstGeom prst="rect">
            <a:avLst/>
          </a:prstGeom>
        </p:spPr>
      </p:pic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5D5-4F1A-4FDD-93FD-88B60DD4E55F}" type="slidenum">
              <a:rPr lang="en-US" altLang="zh-CN"/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76275"/>
          </a:xfrm>
        </p:spPr>
        <p:txBody>
          <a:bodyPr/>
          <a:lstStyle/>
          <a:p>
            <a:r>
              <a:rPr lang="zh-CN" altLang="en-US" sz="4000" b="0" dirty="0" smtClean="0"/>
              <a:t>六、教材和参考书</a:t>
            </a:r>
            <a:endParaRPr lang="zh-CN" altLang="en-US" sz="4000" b="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7748587" cy="422433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教材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   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sym typeface="+mn-ea"/>
              </a:rPr>
              <a:t>王珊，萨师煊《数据库系统概论》（第</a:t>
            </a:r>
            <a:r>
              <a:rPr lang="en-US" altLang="zh-CN" sz="2400" b="1" dirty="0" smtClean="0">
                <a:latin typeface="宋体" panose="02010600030101010101" pitchFamily="2" charset="-122"/>
                <a:sym typeface="+mn-ea"/>
              </a:rPr>
              <a:t>5</a:t>
            </a:r>
            <a:r>
              <a:rPr lang="zh-CN" altLang="en-US" sz="2400" b="1" dirty="0" smtClean="0">
                <a:latin typeface="宋体" panose="02010600030101010101" pitchFamily="2" charset="-122"/>
                <a:sym typeface="+mn-ea"/>
              </a:rPr>
              <a:t>版）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宋体" panose="02010600030101010101" pitchFamily="2" charset="-122"/>
            </a:endParaRPr>
          </a:p>
          <a:p>
            <a:endParaRPr lang="zh-CN" altLang="zh-CN" sz="2400" b="1" dirty="0">
              <a:latin typeface="宋体" panose="02010600030101010101" pitchFamily="2" charset="-122"/>
            </a:endParaRPr>
          </a:p>
          <a:p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126" y="1461676"/>
            <a:ext cx="3657600" cy="5053584"/>
          </a:xfrm>
          <a:prstGeom prst="rect">
            <a:avLst/>
          </a:prstGeom>
        </p:spPr>
      </p:pic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5D5-4F1A-4FDD-93FD-88B60DD4E55F}" type="slidenum">
              <a:rPr lang="en-US" altLang="zh-CN"/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76275"/>
          </a:xfrm>
        </p:spPr>
        <p:txBody>
          <a:bodyPr/>
          <a:lstStyle/>
          <a:p>
            <a:r>
              <a:rPr lang="zh-CN" altLang="en-US" sz="4000" b="0" dirty="0" smtClean="0"/>
              <a:t>六、教材和参考书</a:t>
            </a:r>
            <a:endParaRPr lang="zh-CN" altLang="en-US" sz="4000" b="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7748587" cy="42243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参考书</a:t>
            </a:r>
            <a:endParaRPr lang="en-US" altLang="zh-CN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sym typeface="+mn-ea"/>
              </a:rPr>
              <a:t>王珊，萨师煊《数据库系统概论》（第</a:t>
            </a:r>
            <a:r>
              <a:rPr lang="en-US" altLang="zh-CN" sz="2400" b="1" dirty="0" smtClean="0">
                <a:latin typeface="宋体" panose="02010600030101010101" pitchFamily="2" charset="-122"/>
                <a:sym typeface="+mn-ea"/>
              </a:rPr>
              <a:t>5</a:t>
            </a:r>
            <a:r>
              <a:rPr lang="zh-CN" altLang="en-US" sz="2400" b="1" dirty="0" smtClean="0">
                <a:latin typeface="宋体" panose="02010600030101010101" pitchFamily="2" charset="-122"/>
                <a:sym typeface="+mn-ea"/>
              </a:rPr>
              <a:t>版）习题解析与实验指导</a:t>
            </a:r>
            <a:endParaRPr lang="zh-CN" altLang="en-US" sz="2400" b="1" dirty="0" smtClean="0">
              <a:latin typeface="宋体" panose="02010600030101010101" pitchFamily="2" charset="-122"/>
              <a:sym typeface="+mn-ea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sym typeface="+mn-ea"/>
              </a:rPr>
              <a:t>黄德才，许芸，王文娟 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《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数据库</a:t>
            </a:r>
            <a:r>
              <a:rPr lang="zh-CN" altLang="en-US" sz="2400" b="1" dirty="0" smtClean="0">
                <a:latin typeface="宋体" panose="02010600030101010101" pitchFamily="2" charset="-122"/>
                <a:sym typeface="+mn-ea"/>
              </a:rPr>
              <a:t>原理及其应用教程</a:t>
            </a:r>
            <a:r>
              <a:rPr lang="en-US" altLang="zh-CN" sz="2400" b="1" dirty="0" smtClean="0">
                <a:latin typeface="宋体" panose="02010600030101010101" pitchFamily="2" charset="-122"/>
                <a:sym typeface="+mn-ea"/>
              </a:rPr>
              <a:t>》</a:t>
            </a:r>
            <a:r>
              <a:rPr lang="zh-CN" altLang="en-US" sz="2400" b="1" dirty="0" smtClean="0">
                <a:latin typeface="宋体" panose="02010600030101010101" pitchFamily="2" charset="-122"/>
                <a:sym typeface="+mn-ea"/>
              </a:rPr>
              <a:t>第三版，科学出版社，</a:t>
            </a:r>
            <a:r>
              <a:rPr lang="en-US" altLang="zh-CN" sz="2400" b="1" dirty="0" smtClean="0">
                <a:latin typeface="宋体" panose="02010600030101010101" pitchFamily="2" charset="-122"/>
                <a:sym typeface="+mn-ea"/>
              </a:rPr>
              <a:t>2010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</a:rPr>
              <a:t>黄德才，许芸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《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数据库原理及其应用教程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》--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学习指导、例题分析、习题解答与标准试题库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，科学出版社，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2014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endParaRPr lang="zh-CN" altLang="zh-CN" sz="2400" b="1" dirty="0">
              <a:latin typeface="宋体" panose="02010600030101010101" pitchFamily="2" charset="-122"/>
            </a:endParaRPr>
          </a:p>
          <a:p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23B9-5D92-4401-9B41-5681E68CAC12}" type="slidenum">
              <a:rPr lang="en-US" altLang="zh-CN"/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603250"/>
          </a:xfrm>
        </p:spPr>
        <p:txBody>
          <a:bodyPr/>
          <a:lstStyle/>
          <a:p>
            <a:r>
              <a:rPr lang="zh-CN" altLang="en-US" sz="4000" b="0"/>
              <a:t>七、课程要求</a:t>
            </a:r>
            <a:endParaRPr lang="zh-CN" altLang="en-US" sz="4000" b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68413"/>
            <a:ext cx="7772400" cy="4495800"/>
          </a:xfrm>
        </p:spPr>
        <p:txBody>
          <a:bodyPr/>
          <a:lstStyle/>
          <a:p>
            <a:r>
              <a:rPr lang="zh-CN" altLang="en-US" sz="2400" b="1" dirty="0" smtClean="0"/>
              <a:t>课时分配：</a:t>
            </a:r>
            <a:r>
              <a:rPr lang="en-US" altLang="zh-CN" sz="2400" b="1" dirty="0" smtClean="0"/>
              <a:t>40+8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48</a:t>
            </a:r>
            <a:r>
              <a:rPr lang="zh-CN" altLang="en-US" sz="2400" b="1" dirty="0" smtClean="0"/>
              <a:t>）学时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作业   </a:t>
            </a:r>
            <a:endParaRPr lang="zh-CN" altLang="en-US" sz="2400" b="1" dirty="0"/>
          </a:p>
          <a:p>
            <a:r>
              <a:rPr lang="zh-CN" altLang="en-US" sz="2400" b="1" dirty="0"/>
              <a:t>上课考勤</a:t>
            </a:r>
            <a:endParaRPr lang="zh-CN" altLang="en-US" sz="2400" b="1" dirty="0"/>
          </a:p>
          <a:p>
            <a:r>
              <a:rPr lang="zh-CN" altLang="en-US" sz="2400" b="1" dirty="0" smtClean="0"/>
              <a:t>上机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期末</a:t>
            </a:r>
            <a:r>
              <a:rPr lang="zh-CN" altLang="en-US" sz="2400" b="1" dirty="0"/>
              <a:t>笔试</a:t>
            </a:r>
            <a:endParaRPr lang="zh-CN" altLang="en-US" sz="2400" b="1" dirty="0"/>
          </a:p>
          <a:p>
            <a:r>
              <a:rPr lang="zh-CN" altLang="en-US" sz="2400" b="1" dirty="0"/>
              <a:t>成绩评定：</a:t>
            </a: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     笔试</a:t>
            </a:r>
            <a:r>
              <a:rPr lang="en-US" altLang="zh-CN" sz="2400" b="1" dirty="0" smtClean="0"/>
              <a:t>+</a:t>
            </a:r>
            <a:r>
              <a:rPr lang="zh-CN" altLang="en-US" sz="2400" b="1" dirty="0" smtClean="0"/>
              <a:t>上机</a:t>
            </a:r>
            <a:r>
              <a:rPr lang="en-US" altLang="zh-CN" sz="2400" b="1" dirty="0" smtClean="0"/>
              <a:t>+</a:t>
            </a:r>
            <a:r>
              <a:rPr lang="zh-CN" altLang="en-US" sz="2400" b="1" dirty="0"/>
              <a:t>作业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考勤</a:t>
            </a: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</a:rPr>
              <a:t>70% 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 10</a:t>
            </a:r>
            <a:r>
              <a:rPr lang="en-US" altLang="zh-CN" sz="2400" b="1" dirty="0">
                <a:latin typeface="宋体" panose="02010600030101010101" pitchFamily="2" charset="-122"/>
              </a:rPr>
              <a:t>% 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10</a:t>
            </a:r>
            <a:r>
              <a:rPr lang="en-US" altLang="zh-CN" sz="2400" b="1" dirty="0">
                <a:latin typeface="宋体" panose="02010600030101010101" pitchFamily="2" charset="-122"/>
              </a:rPr>
              <a:t>%   10%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23B9-5D92-4401-9B41-5681E68CAC12}" type="slidenum">
              <a:rPr lang="en-US" altLang="zh-CN"/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603250"/>
          </a:xfrm>
        </p:spPr>
        <p:txBody>
          <a:bodyPr/>
          <a:lstStyle/>
          <a:p>
            <a:r>
              <a:rPr lang="zh-CN" altLang="en-US" sz="4000" b="0" dirty="0" smtClean="0"/>
              <a:t>联系方式</a:t>
            </a:r>
            <a:endParaRPr lang="zh-CN" altLang="en-US" sz="4000" b="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68413"/>
            <a:ext cx="77724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FTP</a:t>
            </a:r>
            <a:r>
              <a:rPr lang="zh-CN" altLang="en-US" sz="2400" b="1" dirty="0" smtClean="0"/>
              <a:t>账号和密码：</a:t>
            </a:r>
            <a:r>
              <a:rPr lang="en-US" altLang="zh-CN" sz="2400" b="1" dirty="0" err="1" smtClean="0"/>
              <a:t>zhuchaoping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办公室：</a:t>
            </a:r>
            <a:r>
              <a:rPr lang="en-US" altLang="zh-CN" sz="2400" b="1" dirty="0" smtClean="0"/>
              <a:t>B1-308</a:t>
            </a:r>
            <a:r>
              <a:rPr lang="zh-CN" altLang="en-US" sz="2400" b="1" dirty="0" smtClean="0"/>
              <a:t>   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QQ</a:t>
            </a:r>
            <a:r>
              <a:rPr lang="zh-CN" altLang="zh-CN" sz="2400" b="1" dirty="0" smtClean="0"/>
              <a:t>号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178003538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手机短号：</a:t>
            </a:r>
            <a:r>
              <a:rPr lang="en-US" altLang="zh-CN" sz="2400" b="1" dirty="0" smtClean="0"/>
              <a:t>671701</a:t>
            </a:r>
            <a:endParaRPr lang="en-US" altLang="zh-CN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3E9E-AB27-450F-B427-AFE63FE4C524}" type="slidenum">
              <a:rPr lang="en-US" altLang="zh-CN"/>
            </a:fld>
            <a:endParaRPr lang="en-US" altLang="zh-CN"/>
          </a:p>
        </p:txBody>
      </p:sp>
      <p:sp>
        <p:nvSpPr>
          <p:cNvPr id="40962" name="Rectangle 2"/>
          <p:cNvSpPr>
            <a:spLocks noGrp="1" noChangeArrowheads="1"/>
          </p:cNvSpPr>
          <p:nvPr>
            <p:ph/>
          </p:nvPr>
        </p:nvSpPr>
        <p:spPr>
          <a:xfrm>
            <a:off x="755650" y="1371600"/>
            <a:ext cx="7772400" cy="4579938"/>
          </a:xfrm>
        </p:spPr>
        <p:txBody>
          <a:bodyPr/>
          <a:lstStyle/>
          <a:p>
            <a:r>
              <a:rPr lang="zh-CN" altLang="en-US" b="1" dirty="0" smtClean="0"/>
              <a:t>数据库应用介绍</a:t>
            </a:r>
            <a:endParaRPr lang="en-US" altLang="zh-CN" b="1" dirty="0" smtClean="0"/>
          </a:p>
          <a:p>
            <a:r>
              <a:rPr lang="zh-CN" altLang="en-US" b="1" dirty="0" smtClean="0"/>
              <a:t>什么是数据库？</a:t>
            </a:r>
            <a:endParaRPr lang="zh-CN" altLang="en-US" b="1" dirty="0"/>
          </a:p>
          <a:p>
            <a:r>
              <a:rPr lang="zh-CN" altLang="en-US" b="1" dirty="0" smtClean="0"/>
              <a:t>课程特点</a:t>
            </a:r>
            <a:endParaRPr lang="en-US" altLang="zh-CN" b="1" dirty="0" smtClean="0"/>
          </a:p>
          <a:p>
            <a:r>
              <a:rPr lang="zh-CN" altLang="en-US" b="1" dirty="0" smtClean="0"/>
              <a:t>教学方式</a:t>
            </a:r>
            <a:endParaRPr lang="en-US" altLang="zh-CN" b="1" dirty="0" smtClean="0"/>
          </a:p>
          <a:p>
            <a:r>
              <a:rPr lang="zh-CN" altLang="en-US" b="1" dirty="0" smtClean="0"/>
              <a:t>如何学习数据库</a:t>
            </a:r>
            <a:r>
              <a:rPr lang="zh-CN" altLang="en-US" b="1" dirty="0"/>
              <a:t>技术</a:t>
            </a:r>
            <a:endParaRPr lang="zh-CN" altLang="en-US" b="1" dirty="0"/>
          </a:p>
          <a:p>
            <a:r>
              <a:rPr lang="zh-CN" altLang="en-US" b="1" dirty="0" smtClean="0"/>
              <a:t>教材和参考书</a:t>
            </a:r>
            <a:endParaRPr lang="zh-CN" altLang="en-US" b="1" dirty="0"/>
          </a:p>
          <a:p>
            <a:r>
              <a:rPr lang="zh-CN" altLang="en-US" b="1" dirty="0" smtClean="0"/>
              <a:t>课程</a:t>
            </a:r>
            <a:r>
              <a:rPr lang="zh-CN" altLang="en-US" b="1" dirty="0"/>
              <a:t>要求</a:t>
            </a:r>
            <a:endParaRPr lang="zh-CN" altLang="en-US" b="1" dirty="0"/>
          </a:p>
          <a:p>
            <a:endParaRPr lang="en-US" altLang="zh-CN" b="1" dirty="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124075" y="260350"/>
            <a:ext cx="5111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 b="1">
                <a:ea typeface="黑体" panose="02010609060101010101" pitchFamily="49" charset="-122"/>
              </a:rPr>
              <a:t>课程简介</a:t>
            </a:r>
            <a:endParaRPr lang="zh-CN" altLang="en-US" sz="4400" b="1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DD28-9E4E-413C-BC39-CE46827E5E05}" type="slidenum">
              <a:rPr lang="en-US" altLang="zh-CN"/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dirty="0"/>
              <a:t>一</a:t>
            </a:r>
            <a:r>
              <a:rPr lang="zh-CN" altLang="en-US" sz="4000" b="0" dirty="0" smtClean="0"/>
              <a:t>、数据库应用介绍</a:t>
            </a:r>
            <a:endParaRPr lang="zh-CN" altLang="en-US" sz="4000" b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24744"/>
            <a:ext cx="8153400" cy="4876800"/>
          </a:xfrm>
        </p:spPr>
        <p:txBody>
          <a:bodyPr/>
          <a:lstStyle/>
          <a:p>
            <a:r>
              <a:rPr lang="zh-CN" altLang="en-US" sz="2400" b="1" dirty="0"/>
              <a:t>学校数据库应用</a:t>
            </a:r>
            <a:endParaRPr lang="zh-CN" altLang="en-US" sz="2400" b="1" dirty="0"/>
          </a:p>
          <a:p>
            <a:pPr lvl="1"/>
            <a:r>
              <a:rPr lang="zh-CN" altLang="en-US" sz="2000" b="1" dirty="0"/>
              <a:t>学生成绩管理数据库</a:t>
            </a:r>
            <a:endParaRPr lang="zh-CN" altLang="en-US" sz="2000" b="1" dirty="0"/>
          </a:p>
          <a:p>
            <a:pPr lvl="1"/>
            <a:r>
              <a:rPr lang="zh-CN" altLang="en-US" sz="2000" b="1" dirty="0"/>
              <a:t>图书管理数据库</a:t>
            </a:r>
            <a:endParaRPr lang="zh-CN" altLang="en-US" sz="2000" b="1" dirty="0"/>
          </a:p>
          <a:p>
            <a:pPr lvl="1"/>
            <a:r>
              <a:rPr lang="zh-CN" altLang="en-US" sz="2000" b="1" dirty="0"/>
              <a:t>人事档案管理数据库</a:t>
            </a:r>
            <a:endParaRPr lang="zh-CN" altLang="en-US" sz="2000" b="1" dirty="0"/>
          </a:p>
          <a:p>
            <a:pPr lvl="1"/>
            <a:r>
              <a:rPr lang="zh-CN" altLang="en-US" sz="2000" b="1" dirty="0"/>
              <a:t>财务管理数据库</a:t>
            </a:r>
            <a:endParaRPr lang="zh-CN" altLang="en-US" sz="2000" b="1" dirty="0"/>
          </a:p>
          <a:p>
            <a:pPr lvl="1"/>
            <a:r>
              <a:rPr lang="en-US" altLang="zh-CN" sz="2000" b="1" dirty="0">
                <a:latin typeface="Arial" panose="020B0604020202020204"/>
              </a:rPr>
              <a:t>……</a:t>
            </a:r>
            <a:endParaRPr lang="en-US" altLang="zh-CN" sz="2000" b="1" dirty="0"/>
          </a:p>
          <a:p>
            <a:r>
              <a:rPr lang="zh-CN" altLang="en-US" sz="2400" b="1" dirty="0"/>
              <a:t>医院数据库应用</a:t>
            </a:r>
            <a:endParaRPr lang="zh-CN" altLang="en-US" sz="2400" b="1" dirty="0"/>
          </a:p>
          <a:p>
            <a:r>
              <a:rPr lang="zh-CN" altLang="en-US" sz="2400" b="1" dirty="0"/>
              <a:t>银行数据库应用</a:t>
            </a:r>
            <a:endParaRPr lang="zh-CN" altLang="en-US" sz="2400" b="1" dirty="0"/>
          </a:p>
          <a:p>
            <a:r>
              <a:rPr lang="zh-CN" altLang="en-US" sz="2400" b="1" dirty="0"/>
              <a:t>宾馆数据库应用</a:t>
            </a:r>
            <a:endParaRPr lang="zh-CN" altLang="en-US" sz="2400" b="1" dirty="0"/>
          </a:p>
          <a:p>
            <a:r>
              <a:rPr lang="en-US" altLang="zh-CN" sz="2400" b="1" dirty="0"/>
              <a:t>(</a:t>
            </a:r>
            <a:r>
              <a:rPr lang="zh-CN" altLang="en-US" sz="2400" b="1" dirty="0"/>
              <a:t>网上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书店数据库应用</a:t>
            </a:r>
            <a:endParaRPr lang="zh-CN" altLang="en-US" sz="2400" b="1" dirty="0"/>
          </a:p>
          <a:p>
            <a:r>
              <a:rPr lang="zh-CN" altLang="en-US" sz="2400" b="1" dirty="0"/>
              <a:t>（机票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车票）票务数据库应用</a:t>
            </a:r>
            <a:endParaRPr lang="zh-CN" altLang="en-US" sz="2400" b="1" dirty="0"/>
          </a:p>
          <a:p>
            <a:r>
              <a:rPr lang="en-US" altLang="zh-CN" sz="2400" b="1" dirty="0">
                <a:latin typeface="Arial" panose="020B0604020202020204"/>
              </a:rPr>
              <a:t>……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52736"/>
            <a:ext cx="4896544" cy="2520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005064"/>
            <a:ext cx="1663452" cy="16634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89040"/>
            <a:ext cx="1257300" cy="2095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AAFA-6213-4C3F-8655-1655FBB836E1}" type="slidenum">
              <a:rPr lang="en-US" altLang="zh-CN"/>
            </a:fld>
            <a:endParaRPr lang="en-US" altLang="zh-CN"/>
          </a:p>
        </p:txBody>
      </p:sp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/>
              <a:t>通过浏览器访问数据库</a:t>
            </a:r>
            <a:endParaRPr lang="zh-CN" altLang="en-US" sz="4000" b="0"/>
          </a:p>
        </p:txBody>
      </p:sp>
      <p:sp>
        <p:nvSpPr>
          <p:cNvPr id="76805" name="Text Box 1029"/>
          <p:cNvSpPr txBox="1">
            <a:spLocks noChangeArrowheads="1"/>
          </p:cNvSpPr>
          <p:nvPr/>
        </p:nvSpPr>
        <p:spPr bwMode="auto">
          <a:xfrm>
            <a:off x="6102350" y="1449388"/>
            <a:ext cx="920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客户端</a:t>
            </a:r>
            <a:endParaRPr lang="zh-CN" altLang="en-US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6" name="AutoShape 1030"/>
          <p:cNvSpPr>
            <a:spLocks noChangeArrowheads="1"/>
          </p:cNvSpPr>
          <p:nvPr/>
        </p:nvSpPr>
        <p:spPr bwMode="auto">
          <a:xfrm>
            <a:off x="3597275" y="4291013"/>
            <a:ext cx="1260475" cy="431800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0" tIns="0" rIns="0" bIns="0"/>
          <a:lstStyle/>
          <a:p>
            <a:pPr eaLnBrk="0" hangingPunct="0"/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应用程序</a:t>
            </a:r>
            <a:endParaRPr lang="zh-CN" altLang="en-US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7" name="AutoShape 1031"/>
          <p:cNvSpPr>
            <a:spLocks noChangeArrowheads="1"/>
          </p:cNvSpPr>
          <p:nvPr/>
        </p:nvSpPr>
        <p:spPr bwMode="auto">
          <a:xfrm>
            <a:off x="533400" y="3130550"/>
            <a:ext cx="976313" cy="835025"/>
          </a:xfrm>
          <a:prstGeom prst="can">
            <a:avLst>
              <a:gd name="adj" fmla="val 35574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0" hangingPunct="0"/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数据库</a:t>
            </a:r>
            <a:endParaRPr lang="zh-CN" altLang="en-US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8" name="Text Box 1032"/>
          <p:cNvSpPr txBox="1">
            <a:spLocks noChangeArrowheads="1"/>
          </p:cNvSpPr>
          <p:nvPr/>
        </p:nvSpPr>
        <p:spPr bwMode="auto">
          <a:xfrm>
            <a:off x="1614488" y="1447800"/>
            <a:ext cx="14874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数据库服务器</a:t>
            </a:r>
            <a:endParaRPr lang="zh-CN" altLang="en-US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9" name="Line 1033"/>
          <p:cNvSpPr>
            <a:spLocks noChangeShapeType="1"/>
          </p:cNvSpPr>
          <p:nvPr/>
        </p:nvSpPr>
        <p:spPr bwMode="auto">
          <a:xfrm flipH="1">
            <a:off x="4857750" y="2460625"/>
            <a:ext cx="1265238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0" name="Line 1034"/>
          <p:cNvSpPr>
            <a:spLocks noChangeShapeType="1"/>
          </p:cNvSpPr>
          <p:nvPr/>
        </p:nvSpPr>
        <p:spPr bwMode="auto">
          <a:xfrm>
            <a:off x="4857750" y="3454400"/>
            <a:ext cx="1265238" cy="10144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1" name="Line 1035"/>
          <p:cNvSpPr>
            <a:spLocks noChangeShapeType="1"/>
          </p:cNvSpPr>
          <p:nvPr/>
        </p:nvSpPr>
        <p:spPr bwMode="auto">
          <a:xfrm>
            <a:off x="4857750" y="3121025"/>
            <a:ext cx="1265238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2" name="Text Box 1036"/>
          <p:cNvSpPr txBox="1">
            <a:spLocks noChangeArrowheads="1"/>
          </p:cNvSpPr>
          <p:nvPr/>
        </p:nvSpPr>
        <p:spPr bwMode="auto">
          <a:xfrm>
            <a:off x="5402263" y="2116138"/>
            <a:ext cx="56038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请求</a:t>
            </a:r>
            <a:endParaRPr lang="zh-CN" altLang="en-US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13" name="Text Box 1037"/>
          <p:cNvSpPr txBox="1">
            <a:spLocks noChangeArrowheads="1"/>
          </p:cNvSpPr>
          <p:nvPr/>
        </p:nvSpPr>
        <p:spPr bwMode="auto">
          <a:xfrm>
            <a:off x="5402263" y="2776538"/>
            <a:ext cx="56038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页面</a:t>
            </a:r>
            <a:endParaRPr lang="zh-CN" altLang="en-US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14" name="Text Box 1038"/>
          <p:cNvSpPr txBox="1">
            <a:spLocks noChangeArrowheads="1"/>
          </p:cNvSpPr>
          <p:nvPr/>
        </p:nvSpPr>
        <p:spPr bwMode="auto">
          <a:xfrm>
            <a:off x="6840538" y="1782763"/>
            <a:ext cx="9207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个人机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15" name="Text Box 1039"/>
          <p:cNvSpPr txBox="1">
            <a:spLocks noChangeArrowheads="1"/>
          </p:cNvSpPr>
          <p:nvPr/>
        </p:nvSpPr>
        <p:spPr bwMode="auto">
          <a:xfrm>
            <a:off x="6840538" y="4124325"/>
            <a:ext cx="9207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个人机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16" name="Text Box 1040"/>
          <p:cNvSpPr txBox="1">
            <a:spLocks noChangeArrowheads="1"/>
          </p:cNvSpPr>
          <p:nvPr/>
        </p:nvSpPr>
        <p:spPr bwMode="auto">
          <a:xfrm>
            <a:off x="6840538" y="2962275"/>
            <a:ext cx="920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个人机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17" name="Text Box 1041"/>
          <p:cNvSpPr txBox="1">
            <a:spLocks noChangeArrowheads="1"/>
          </p:cNvSpPr>
          <p:nvPr/>
        </p:nvSpPr>
        <p:spPr bwMode="auto">
          <a:xfrm>
            <a:off x="2209800" y="5181600"/>
            <a:ext cx="41433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eaLnBrk="0" hangingPunct="0"/>
            <a:r>
              <a:rPr lang="zh-CN" altLang="en-US" sz="1600" b="1">
                <a:solidFill>
                  <a:srgbClr val="3333FF"/>
                </a:solidFill>
                <a:latin typeface="宋体" panose="02010600030101010101" pitchFamily="2" charset="-122"/>
              </a:rPr>
              <a:t>互联网计算环境下的数据库访问</a:t>
            </a:r>
            <a:endParaRPr lang="zh-CN" altLang="en-US" sz="1600" b="1">
              <a:solidFill>
                <a:srgbClr val="3333FF"/>
              </a:solidFill>
              <a:latin typeface="宋体" panose="02010600030101010101" pitchFamily="2" charset="-122"/>
            </a:endParaRPr>
          </a:p>
        </p:txBody>
      </p:sp>
      <p:pic>
        <p:nvPicPr>
          <p:cNvPr id="76818" name="Picture 1042" descr="tu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1792288"/>
            <a:ext cx="7937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9" name="Picture 1043" descr="tu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4137025"/>
            <a:ext cx="7937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0" name="Picture 1044" descr="tu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2967038"/>
            <a:ext cx="7937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821" name="Group 1045"/>
          <p:cNvGrpSpPr/>
          <p:nvPr/>
        </p:nvGrpSpPr>
        <p:grpSpPr bwMode="auto">
          <a:xfrm>
            <a:off x="2174875" y="2116138"/>
            <a:ext cx="701675" cy="2408237"/>
            <a:chOff x="2734" y="771"/>
            <a:chExt cx="446" cy="1175"/>
          </a:xfrm>
        </p:grpSpPr>
        <p:sp>
          <p:nvSpPr>
            <p:cNvPr id="76822" name="Freeform 1046"/>
            <p:cNvSpPr/>
            <p:nvPr/>
          </p:nvSpPr>
          <p:spPr bwMode="auto">
            <a:xfrm>
              <a:off x="2734" y="771"/>
              <a:ext cx="446" cy="1175"/>
            </a:xfrm>
            <a:custGeom>
              <a:avLst/>
              <a:gdLst>
                <a:gd name="T0" fmla="*/ 0 w 446"/>
                <a:gd name="T1" fmla="*/ 196 h 1175"/>
                <a:gd name="T2" fmla="*/ 0 w 446"/>
                <a:gd name="T3" fmla="*/ 1175 h 1175"/>
                <a:gd name="T4" fmla="*/ 446 w 446"/>
                <a:gd name="T5" fmla="*/ 897 h 1175"/>
                <a:gd name="T6" fmla="*/ 446 w 446"/>
                <a:gd name="T7" fmla="*/ 0 h 1175"/>
                <a:gd name="T8" fmla="*/ 0 w 446"/>
                <a:gd name="T9" fmla="*/ 19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1175">
                  <a:moveTo>
                    <a:pt x="0" y="196"/>
                  </a:moveTo>
                  <a:lnTo>
                    <a:pt x="0" y="1175"/>
                  </a:lnTo>
                  <a:lnTo>
                    <a:pt x="446" y="897"/>
                  </a:lnTo>
                  <a:lnTo>
                    <a:pt x="44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3" name="Freeform 1047"/>
            <p:cNvSpPr/>
            <p:nvPr/>
          </p:nvSpPr>
          <p:spPr bwMode="auto">
            <a:xfrm>
              <a:off x="2734" y="771"/>
              <a:ext cx="446" cy="1175"/>
            </a:xfrm>
            <a:custGeom>
              <a:avLst/>
              <a:gdLst>
                <a:gd name="T0" fmla="*/ 0 w 446"/>
                <a:gd name="T1" fmla="*/ 196 h 1175"/>
                <a:gd name="T2" fmla="*/ 0 w 446"/>
                <a:gd name="T3" fmla="*/ 1175 h 1175"/>
                <a:gd name="T4" fmla="*/ 446 w 446"/>
                <a:gd name="T5" fmla="*/ 897 h 1175"/>
                <a:gd name="T6" fmla="*/ 446 w 446"/>
                <a:gd name="T7" fmla="*/ 0 h 1175"/>
                <a:gd name="T8" fmla="*/ 0 w 446"/>
                <a:gd name="T9" fmla="*/ 19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1175">
                  <a:moveTo>
                    <a:pt x="0" y="196"/>
                  </a:moveTo>
                  <a:lnTo>
                    <a:pt x="0" y="1175"/>
                  </a:lnTo>
                  <a:lnTo>
                    <a:pt x="446" y="897"/>
                  </a:lnTo>
                  <a:lnTo>
                    <a:pt x="446" y="0"/>
                  </a:lnTo>
                  <a:lnTo>
                    <a:pt x="0" y="1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24" name="Group 1048"/>
          <p:cNvGrpSpPr/>
          <p:nvPr/>
        </p:nvGrpSpPr>
        <p:grpSpPr bwMode="auto">
          <a:xfrm>
            <a:off x="1622425" y="2347913"/>
            <a:ext cx="552450" cy="2176462"/>
            <a:chOff x="2383" y="884"/>
            <a:chExt cx="351" cy="1062"/>
          </a:xfrm>
        </p:grpSpPr>
        <p:sp>
          <p:nvSpPr>
            <p:cNvPr id="76825" name="Freeform 1049"/>
            <p:cNvSpPr/>
            <p:nvPr/>
          </p:nvSpPr>
          <p:spPr bwMode="auto">
            <a:xfrm>
              <a:off x="2383" y="884"/>
              <a:ext cx="351" cy="1062"/>
            </a:xfrm>
            <a:custGeom>
              <a:avLst/>
              <a:gdLst>
                <a:gd name="T0" fmla="*/ 351 w 351"/>
                <a:gd name="T1" fmla="*/ 84 h 1062"/>
                <a:gd name="T2" fmla="*/ 351 w 351"/>
                <a:gd name="T3" fmla="*/ 1062 h 1062"/>
                <a:gd name="T4" fmla="*/ 1 w 351"/>
                <a:gd name="T5" fmla="*/ 964 h 1062"/>
                <a:gd name="T6" fmla="*/ 0 w 351"/>
                <a:gd name="T7" fmla="*/ 0 h 1062"/>
                <a:gd name="T8" fmla="*/ 351 w 351"/>
                <a:gd name="T9" fmla="*/ 84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062">
                  <a:moveTo>
                    <a:pt x="351" y="84"/>
                  </a:moveTo>
                  <a:lnTo>
                    <a:pt x="351" y="1062"/>
                  </a:lnTo>
                  <a:lnTo>
                    <a:pt x="1" y="964"/>
                  </a:lnTo>
                  <a:lnTo>
                    <a:pt x="0" y="0"/>
                  </a:lnTo>
                  <a:lnTo>
                    <a:pt x="351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6" name="Freeform 1050"/>
            <p:cNvSpPr/>
            <p:nvPr/>
          </p:nvSpPr>
          <p:spPr bwMode="auto">
            <a:xfrm>
              <a:off x="2383" y="884"/>
              <a:ext cx="351" cy="1062"/>
            </a:xfrm>
            <a:custGeom>
              <a:avLst/>
              <a:gdLst>
                <a:gd name="T0" fmla="*/ 351 w 351"/>
                <a:gd name="T1" fmla="*/ 84 h 1062"/>
                <a:gd name="T2" fmla="*/ 351 w 351"/>
                <a:gd name="T3" fmla="*/ 1062 h 1062"/>
                <a:gd name="T4" fmla="*/ 1 w 351"/>
                <a:gd name="T5" fmla="*/ 964 h 1062"/>
                <a:gd name="T6" fmla="*/ 0 w 351"/>
                <a:gd name="T7" fmla="*/ 0 h 1062"/>
                <a:gd name="T8" fmla="*/ 351 w 351"/>
                <a:gd name="T9" fmla="*/ 84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062">
                  <a:moveTo>
                    <a:pt x="351" y="84"/>
                  </a:moveTo>
                  <a:lnTo>
                    <a:pt x="351" y="1062"/>
                  </a:lnTo>
                  <a:lnTo>
                    <a:pt x="1" y="964"/>
                  </a:lnTo>
                  <a:lnTo>
                    <a:pt x="0" y="0"/>
                  </a:lnTo>
                  <a:lnTo>
                    <a:pt x="351" y="8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27" name="Group 1051"/>
          <p:cNvGrpSpPr/>
          <p:nvPr/>
        </p:nvGrpSpPr>
        <p:grpSpPr bwMode="auto">
          <a:xfrm>
            <a:off x="1689100" y="2482850"/>
            <a:ext cx="396875" cy="1930400"/>
            <a:chOff x="2425" y="950"/>
            <a:chExt cx="253" cy="942"/>
          </a:xfrm>
        </p:grpSpPr>
        <p:sp>
          <p:nvSpPr>
            <p:cNvPr id="76828" name="Freeform 1052"/>
            <p:cNvSpPr/>
            <p:nvPr/>
          </p:nvSpPr>
          <p:spPr bwMode="auto">
            <a:xfrm>
              <a:off x="2425" y="950"/>
              <a:ext cx="253" cy="942"/>
            </a:xfrm>
            <a:custGeom>
              <a:avLst/>
              <a:gdLst>
                <a:gd name="T0" fmla="*/ 0 w 253"/>
                <a:gd name="T1" fmla="*/ 9 h 942"/>
                <a:gd name="T2" fmla="*/ 0 w 253"/>
                <a:gd name="T3" fmla="*/ 871 h 942"/>
                <a:gd name="T4" fmla="*/ 253 w 253"/>
                <a:gd name="T5" fmla="*/ 942 h 942"/>
                <a:gd name="T6" fmla="*/ 252 w 253"/>
                <a:gd name="T7" fmla="*/ 64 h 942"/>
                <a:gd name="T8" fmla="*/ 0 w 253"/>
                <a:gd name="T9" fmla="*/ 0 h 942"/>
                <a:gd name="T10" fmla="*/ 0 w 253"/>
                <a:gd name="T11" fmla="*/ 9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942">
                  <a:moveTo>
                    <a:pt x="0" y="9"/>
                  </a:moveTo>
                  <a:lnTo>
                    <a:pt x="0" y="871"/>
                  </a:lnTo>
                  <a:lnTo>
                    <a:pt x="253" y="942"/>
                  </a:lnTo>
                  <a:lnTo>
                    <a:pt x="252" y="64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9" name="Freeform 1053"/>
            <p:cNvSpPr/>
            <p:nvPr/>
          </p:nvSpPr>
          <p:spPr bwMode="auto">
            <a:xfrm>
              <a:off x="2425" y="950"/>
              <a:ext cx="253" cy="942"/>
            </a:xfrm>
            <a:custGeom>
              <a:avLst/>
              <a:gdLst>
                <a:gd name="T0" fmla="*/ 0 w 253"/>
                <a:gd name="T1" fmla="*/ 9 h 942"/>
                <a:gd name="T2" fmla="*/ 0 w 253"/>
                <a:gd name="T3" fmla="*/ 871 h 942"/>
                <a:gd name="T4" fmla="*/ 253 w 253"/>
                <a:gd name="T5" fmla="*/ 942 h 942"/>
                <a:gd name="T6" fmla="*/ 252 w 253"/>
                <a:gd name="T7" fmla="*/ 64 h 942"/>
                <a:gd name="T8" fmla="*/ 0 w 253"/>
                <a:gd name="T9" fmla="*/ 0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942">
                  <a:moveTo>
                    <a:pt x="0" y="9"/>
                  </a:moveTo>
                  <a:lnTo>
                    <a:pt x="0" y="871"/>
                  </a:lnTo>
                  <a:lnTo>
                    <a:pt x="253" y="942"/>
                  </a:lnTo>
                  <a:lnTo>
                    <a:pt x="252" y="6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30" name="Line 1054"/>
          <p:cNvSpPr>
            <a:spLocks noChangeShapeType="1"/>
          </p:cNvSpPr>
          <p:nvPr/>
        </p:nvSpPr>
        <p:spPr bwMode="auto">
          <a:xfrm>
            <a:off x="1695450" y="4181475"/>
            <a:ext cx="381000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6831" name="Group 1055"/>
          <p:cNvGrpSpPr/>
          <p:nvPr/>
        </p:nvGrpSpPr>
        <p:grpSpPr bwMode="auto">
          <a:xfrm>
            <a:off x="1689100" y="2740025"/>
            <a:ext cx="396875" cy="725488"/>
            <a:chOff x="2425" y="1075"/>
            <a:chExt cx="253" cy="354"/>
          </a:xfrm>
        </p:grpSpPr>
        <p:sp>
          <p:nvSpPr>
            <p:cNvPr id="76832" name="Freeform 1056"/>
            <p:cNvSpPr/>
            <p:nvPr/>
          </p:nvSpPr>
          <p:spPr bwMode="auto">
            <a:xfrm>
              <a:off x="2425" y="1075"/>
              <a:ext cx="253" cy="354"/>
            </a:xfrm>
            <a:custGeom>
              <a:avLst/>
              <a:gdLst>
                <a:gd name="T0" fmla="*/ 1 w 253"/>
                <a:gd name="T1" fmla="*/ 0 h 354"/>
                <a:gd name="T2" fmla="*/ 253 w 253"/>
                <a:gd name="T3" fmla="*/ 62 h 354"/>
                <a:gd name="T4" fmla="*/ 253 w 253"/>
                <a:gd name="T5" fmla="*/ 354 h 354"/>
                <a:gd name="T6" fmla="*/ 0 w 253"/>
                <a:gd name="T7" fmla="*/ 287 h 354"/>
                <a:gd name="T8" fmla="*/ 1 w 253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54">
                  <a:moveTo>
                    <a:pt x="1" y="0"/>
                  </a:moveTo>
                  <a:lnTo>
                    <a:pt x="253" y="62"/>
                  </a:lnTo>
                  <a:lnTo>
                    <a:pt x="253" y="354"/>
                  </a:lnTo>
                  <a:lnTo>
                    <a:pt x="0" y="2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3" name="Freeform 1057"/>
            <p:cNvSpPr/>
            <p:nvPr/>
          </p:nvSpPr>
          <p:spPr bwMode="auto">
            <a:xfrm>
              <a:off x="2425" y="1075"/>
              <a:ext cx="253" cy="354"/>
            </a:xfrm>
            <a:custGeom>
              <a:avLst/>
              <a:gdLst>
                <a:gd name="T0" fmla="*/ 1 w 253"/>
                <a:gd name="T1" fmla="*/ 0 h 354"/>
                <a:gd name="T2" fmla="*/ 253 w 253"/>
                <a:gd name="T3" fmla="*/ 62 h 354"/>
                <a:gd name="T4" fmla="*/ 253 w 253"/>
                <a:gd name="T5" fmla="*/ 354 h 354"/>
                <a:gd name="T6" fmla="*/ 0 w 253"/>
                <a:gd name="T7" fmla="*/ 287 h 354"/>
                <a:gd name="T8" fmla="*/ 1 w 253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54">
                  <a:moveTo>
                    <a:pt x="1" y="0"/>
                  </a:moveTo>
                  <a:lnTo>
                    <a:pt x="253" y="62"/>
                  </a:lnTo>
                  <a:lnTo>
                    <a:pt x="253" y="354"/>
                  </a:lnTo>
                  <a:lnTo>
                    <a:pt x="0" y="287"/>
                  </a:ln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34" name="Line 1058"/>
          <p:cNvSpPr>
            <a:spLocks noChangeShapeType="1"/>
          </p:cNvSpPr>
          <p:nvPr/>
        </p:nvSpPr>
        <p:spPr bwMode="auto">
          <a:xfrm>
            <a:off x="1700213" y="2947988"/>
            <a:ext cx="379412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5" name="Line 1059"/>
          <p:cNvSpPr>
            <a:spLocks noChangeShapeType="1"/>
          </p:cNvSpPr>
          <p:nvPr/>
        </p:nvSpPr>
        <p:spPr bwMode="auto">
          <a:xfrm>
            <a:off x="1700213" y="3149600"/>
            <a:ext cx="379412" cy="122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6" name="Line 1060"/>
          <p:cNvSpPr>
            <a:spLocks noChangeShapeType="1"/>
          </p:cNvSpPr>
          <p:nvPr/>
        </p:nvSpPr>
        <p:spPr bwMode="auto">
          <a:xfrm>
            <a:off x="1747838" y="2860675"/>
            <a:ext cx="276225" cy="71438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7" name="Oval 1061"/>
          <p:cNvSpPr>
            <a:spLocks noChangeArrowheads="1"/>
          </p:cNvSpPr>
          <p:nvPr/>
        </p:nvSpPr>
        <p:spPr bwMode="auto">
          <a:xfrm>
            <a:off x="1731963" y="2578100"/>
            <a:ext cx="63500" cy="44450"/>
          </a:xfrm>
          <a:prstGeom prst="ellipse">
            <a:avLst/>
          </a:prstGeom>
          <a:solidFill>
            <a:srgbClr val="DC00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8" name="Freeform 1062"/>
          <p:cNvSpPr/>
          <p:nvPr/>
        </p:nvSpPr>
        <p:spPr bwMode="auto">
          <a:xfrm>
            <a:off x="1808163" y="2852738"/>
            <a:ext cx="146050" cy="95250"/>
          </a:xfrm>
          <a:custGeom>
            <a:avLst/>
            <a:gdLst>
              <a:gd name="T0" fmla="*/ 0 w 93"/>
              <a:gd name="T1" fmla="*/ 0 h 47"/>
              <a:gd name="T2" fmla="*/ 0 w 93"/>
              <a:gd name="T3" fmla="*/ 28 h 47"/>
              <a:gd name="T4" fmla="*/ 93 w 93"/>
              <a:gd name="T5" fmla="*/ 47 h 47"/>
              <a:gd name="T6" fmla="*/ 93 w 93"/>
              <a:gd name="T7" fmla="*/ 19 h 47"/>
              <a:gd name="T8" fmla="*/ 0 w 93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47">
                <a:moveTo>
                  <a:pt x="0" y="0"/>
                </a:moveTo>
                <a:lnTo>
                  <a:pt x="0" y="28"/>
                </a:lnTo>
                <a:lnTo>
                  <a:pt x="93" y="47"/>
                </a:lnTo>
                <a:lnTo>
                  <a:pt x="93" y="19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9" name="Line 1063"/>
          <p:cNvSpPr>
            <a:spLocks noChangeShapeType="1"/>
          </p:cNvSpPr>
          <p:nvPr/>
        </p:nvSpPr>
        <p:spPr bwMode="auto">
          <a:xfrm>
            <a:off x="1695450" y="4086225"/>
            <a:ext cx="381000" cy="1190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40" name="Line 1064"/>
          <p:cNvSpPr>
            <a:spLocks noChangeShapeType="1"/>
          </p:cNvSpPr>
          <p:nvPr/>
        </p:nvSpPr>
        <p:spPr bwMode="auto">
          <a:xfrm>
            <a:off x="1695450" y="3983038"/>
            <a:ext cx="381000" cy="125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6841" name="Group 1065"/>
          <p:cNvGrpSpPr/>
          <p:nvPr/>
        </p:nvGrpSpPr>
        <p:grpSpPr bwMode="auto">
          <a:xfrm>
            <a:off x="1614488" y="1958975"/>
            <a:ext cx="1260475" cy="568325"/>
            <a:chOff x="2378" y="694"/>
            <a:chExt cx="801" cy="277"/>
          </a:xfrm>
        </p:grpSpPr>
        <p:sp>
          <p:nvSpPr>
            <p:cNvPr id="76842" name="Freeform 1066"/>
            <p:cNvSpPr/>
            <p:nvPr/>
          </p:nvSpPr>
          <p:spPr bwMode="auto">
            <a:xfrm>
              <a:off x="2378" y="694"/>
              <a:ext cx="801" cy="277"/>
            </a:xfrm>
            <a:custGeom>
              <a:avLst/>
              <a:gdLst>
                <a:gd name="T0" fmla="*/ 0 w 801"/>
                <a:gd name="T1" fmla="*/ 190 h 277"/>
                <a:gd name="T2" fmla="*/ 358 w 801"/>
                <a:gd name="T3" fmla="*/ 277 h 277"/>
                <a:gd name="T4" fmla="*/ 801 w 801"/>
                <a:gd name="T5" fmla="*/ 78 h 277"/>
                <a:gd name="T6" fmla="*/ 452 w 801"/>
                <a:gd name="T7" fmla="*/ 0 h 277"/>
                <a:gd name="T8" fmla="*/ 0 w 801"/>
                <a:gd name="T9" fmla="*/ 19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277">
                  <a:moveTo>
                    <a:pt x="0" y="190"/>
                  </a:moveTo>
                  <a:lnTo>
                    <a:pt x="358" y="277"/>
                  </a:lnTo>
                  <a:lnTo>
                    <a:pt x="801" y="78"/>
                  </a:lnTo>
                  <a:lnTo>
                    <a:pt x="452" y="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3" name="Freeform 1067"/>
            <p:cNvSpPr/>
            <p:nvPr/>
          </p:nvSpPr>
          <p:spPr bwMode="auto">
            <a:xfrm>
              <a:off x="2378" y="694"/>
              <a:ext cx="801" cy="277"/>
            </a:xfrm>
            <a:custGeom>
              <a:avLst/>
              <a:gdLst>
                <a:gd name="T0" fmla="*/ 0 w 801"/>
                <a:gd name="T1" fmla="*/ 190 h 277"/>
                <a:gd name="T2" fmla="*/ 358 w 801"/>
                <a:gd name="T3" fmla="*/ 277 h 277"/>
                <a:gd name="T4" fmla="*/ 801 w 801"/>
                <a:gd name="T5" fmla="*/ 78 h 277"/>
                <a:gd name="T6" fmla="*/ 452 w 801"/>
                <a:gd name="T7" fmla="*/ 0 h 277"/>
                <a:gd name="T8" fmla="*/ 0 w 801"/>
                <a:gd name="T9" fmla="*/ 19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277">
                  <a:moveTo>
                    <a:pt x="0" y="190"/>
                  </a:moveTo>
                  <a:lnTo>
                    <a:pt x="358" y="277"/>
                  </a:lnTo>
                  <a:lnTo>
                    <a:pt x="801" y="78"/>
                  </a:lnTo>
                  <a:lnTo>
                    <a:pt x="452" y="0"/>
                  </a:lnTo>
                  <a:lnTo>
                    <a:pt x="0" y="19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44" name="Freeform 1068"/>
          <p:cNvSpPr/>
          <p:nvPr/>
        </p:nvSpPr>
        <p:spPr bwMode="auto">
          <a:xfrm>
            <a:off x="1978025" y="3171825"/>
            <a:ext cx="36513" cy="46038"/>
          </a:xfrm>
          <a:custGeom>
            <a:avLst/>
            <a:gdLst>
              <a:gd name="T0" fmla="*/ 7 w 23"/>
              <a:gd name="T1" fmla="*/ 0 h 22"/>
              <a:gd name="T2" fmla="*/ 0 w 23"/>
              <a:gd name="T3" fmla="*/ 14 h 22"/>
              <a:gd name="T4" fmla="*/ 16 w 23"/>
              <a:gd name="T5" fmla="*/ 22 h 22"/>
              <a:gd name="T6" fmla="*/ 23 w 23"/>
              <a:gd name="T7" fmla="*/ 8 h 22"/>
              <a:gd name="T8" fmla="*/ 7 w 23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22">
                <a:moveTo>
                  <a:pt x="7" y="0"/>
                </a:moveTo>
                <a:lnTo>
                  <a:pt x="0" y="14"/>
                </a:lnTo>
                <a:lnTo>
                  <a:pt x="16" y="22"/>
                </a:lnTo>
                <a:lnTo>
                  <a:pt x="23" y="8"/>
                </a:lnTo>
                <a:lnTo>
                  <a:pt x="7" y="0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6845" name="Group 1069"/>
          <p:cNvGrpSpPr/>
          <p:nvPr/>
        </p:nvGrpSpPr>
        <p:grpSpPr bwMode="auto">
          <a:xfrm>
            <a:off x="1736725" y="2997200"/>
            <a:ext cx="311150" cy="174625"/>
            <a:chOff x="2456" y="1201"/>
            <a:chExt cx="197" cy="85"/>
          </a:xfrm>
        </p:grpSpPr>
        <p:sp>
          <p:nvSpPr>
            <p:cNvPr id="76846" name="Line 1070"/>
            <p:cNvSpPr>
              <a:spLocks noChangeShapeType="1"/>
            </p:cNvSpPr>
            <p:nvPr/>
          </p:nvSpPr>
          <p:spPr bwMode="auto">
            <a:xfrm>
              <a:off x="2459" y="1204"/>
              <a:ext cx="189" cy="43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7" name="Line 1071"/>
            <p:cNvSpPr>
              <a:spLocks noChangeShapeType="1"/>
            </p:cNvSpPr>
            <p:nvPr/>
          </p:nvSpPr>
          <p:spPr bwMode="auto">
            <a:xfrm>
              <a:off x="2460" y="1242"/>
              <a:ext cx="188" cy="44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8" name="Line 1072"/>
            <p:cNvSpPr>
              <a:spLocks noChangeShapeType="1"/>
            </p:cNvSpPr>
            <p:nvPr/>
          </p:nvSpPr>
          <p:spPr bwMode="auto">
            <a:xfrm>
              <a:off x="2456" y="1201"/>
              <a:ext cx="1" cy="34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9" name="Line 1073"/>
            <p:cNvSpPr>
              <a:spLocks noChangeShapeType="1"/>
            </p:cNvSpPr>
            <p:nvPr/>
          </p:nvSpPr>
          <p:spPr bwMode="auto">
            <a:xfrm>
              <a:off x="2652" y="1254"/>
              <a:ext cx="1" cy="32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50" name="Group 1074"/>
          <p:cNvGrpSpPr/>
          <p:nvPr/>
        </p:nvGrpSpPr>
        <p:grpSpPr bwMode="auto">
          <a:xfrm>
            <a:off x="4256088" y="2093913"/>
            <a:ext cx="601662" cy="2197100"/>
            <a:chOff x="2734" y="771"/>
            <a:chExt cx="446" cy="1175"/>
          </a:xfrm>
        </p:grpSpPr>
        <p:sp>
          <p:nvSpPr>
            <p:cNvPr id="76851" name="Freeform 1075"/>
            <p:cNvSpPr/>
            <p:nvPr/>
          </p:nvSpPr>
          <p:spPr bwMode="auto">
            <a:xfrm>
              <a:off x="2734" y="771"/>
              <a:ext cx="446" cy="1175"/>
            </a:xfrm>
            <a:custGeom>
              <a:avLst/>
              <a:gdLst>
                <a:gd name="T0" fmla="*/ 0 w 446"/>
                <a:gd name="T1" fmla="*/ 196 h 1175"/>
                <a:gd name="T2" fmla="*/ 0 w 446"/>
                <a:gd name="T3" fmla="*/ 1175 h 1175"/>
                <a:gd name="T4" fmla="*/ 446 w 446"/>
                <a:gd name="T5" fmla="*/ 897 h 1175"/>
                <a:gd name="T6" fmla="*/ 446 w 446"/>
                <a:gd name="T7" fmla="*/ 0 h 1175"/>
                <a:gd name="T8" fmla="*/ 0 w 446"/>
                <a:gd name="T9" fmla="*/ 19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1175">
                  <a:moveTo>
                    <a:pt x="0" y="196"/>
                  </a:moveTo>
                  <a:lnTo>
                    <a:pt x="0" y="1175"/>
                  </a:lnTo>
                  <a:lnTo>
                    <a:pt x="446" y="897"/>
                  </a:lnTo>
                  <a:lnTo>
                    <a:pt x="44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52" name="Freeform 1076"/>
            <p:cNvSpPr/>
            <p:nvPr/>
          </p:nvSpPr>
          <p:spPr bwMode="auto">
            <a:xfrm>
              <a:off x="2734" y="771"/>
              <a:ext cx="446" cy="1175"/>
            </a:xfrm>
            <a:custGeom>
              <a:avLst/>
              <a:gdLst>
                <a:gd name="T0" fmla="*/ 0 w 446"/>
                <a:gd name="T1" fmla="*/ 196 h 1175"/>
                <a:gd name="T2" fmla="*/ 0 w 446"/>
                <a:gd name="T3" fmla="*/ 1175 h 1175"/>
                <a:gd name="T4" fmla="*/ 446 w 446"/>
                <a:gd name="T5" fmla="*/ 897 h 1175"/>
                <a:gd name="T6" fmla="*/ 446 w 446"/>
                <a:gd name="T7" fmla="*/ 0 h 1175"/>
                <a:gd name="T8" fmla="*/ 0 w 446"/>
                <a:gd name="T9" fmla="*/ 19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1175">
                  <a:moveTo>
                    <a:pt x="0" y="196"/>
                  </a:moveTo>
                  <a:lnTo>
                    <a:pt x="0" y="1175"/>
                  </a:lnTo>
                  <a:lnTo>
                    <a:pt x="446" y="897"/>
                  </a:lnTo>
                  <a:lnTo>
                    <a:pt x="446" y="0"/>
                  </a:lnTo>
                  <a:lnTo>
                    <a:pt x="0" y="1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53" name="Group 1077"/>
          <p:cNvGrpSpPr/>
          <p:nvPr/>
        </p:nvGrpSpPr>
        <p:grpSpPr bwMode="auto">
          <a:xfrm>
            <a:off x="3783013" y="2305050"/>
            <a:ext cx="473075" cy="1985963"/>
            <a:chOff x="2383" y="884"/>
            <a:chExt cx="351" cy="1062"/>
          </a:xfrm>
        </p:grpSpPr>
        <p:sp>
          <p:nvSpPr>
            <p:cNvPr id="76854" name="Freeform 1078"/>
            <p:cNvSpPr/>
            <p:nvPr/>
          </p:nvSpPr>
          <p:spPr bwMode="auto">
            <a:xfrm>
              <a:off x="2383" y="884"/>
              <a:ext cx="351" cy="1062"/>
            </a:xfrm>
            <a:custGeom>
              <a:avLst/>
              <a:gdLst>
                <a:gd name="T0" fmla="*/ 351 w 351"/>
                <a:gd name="T1" fmla="*/ 84 h 1062"/>
                <a:gd name="T2" fmla="*/ 351 w 351"/>
                <a:gd name="T3" fmla="*/ 1062 h 1062"/>
                <a:gd name="T4" fmla="*/ 1 w 351"/>
                <a:gd name="T5" fmla="*/ 964 h 1062"/>
                <a:gd name="T6" fmla="*/ 0 w 351"/>
                <a:gd name="T7" fmla="*/ 0 h 1062"/>
                <a:gd name="T8" fmla="*/ 351 w 351"/>
                <a:gd name="T9" fmla="*/ 84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062">
                  <a:moveTo>
                    <a:pt x="351" y="84"/>
                  </a:moveTo>
                  <a:lnTo>
                    <a:pt x="351" y="1062"/>
                  </a:lnTo>
                  <a:lnTo>
                    <a:pt x="1" y="964"/>
                  </a:lnTo>
                  <a:lnTo>
                    <a:pt x="0" y="0"/>
                  </a:lnTo>
                  <a:lnTo>
                    <a:pt x="351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55" name="Freeform 1079"/>
            <p:cNvSpPr/>
            <p:nvPr/>
          </p:nvSpPr>
          <p:spPr bwMode="auto">
            <a:xfrm>
              <a:off x="2383" y="884"/>
              <a:ext cx="351" cy="1062"/>
            </a:xfrm>
            <a:custGeom>
              <a:avLst/>
              <a:gdLst>
                <a:gd name="T0" fmla="*/ 351 w 351"/>
                <a:gd name="T1" fmla="*/ 84 h 1062"/>
                <a:gd name="T2" fmla="*/ 351 w 351"/>
                <a:gd name="T3" fmla="*/ 1062 h 1062"/>
                <a:gd name="T4" fmla="*/ 1 w 351"/>
                <a:gd name="T5" fmla="*/ 964 h 1062"/>
                <a:gd name="T6" fmla="*/ 0 w 351"/>
                <a:gd name="T7" fmla="*/ 0 h 1062"/>
                <a:gd name="T8" fmla="*/ 351 w 351"/>
                <a:gd name="T9" fmla="*/ 84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062">
                  <a:moveTo>
                    <a:pt x="351" y="84"/>
                  </a:moveTo>
                  <a:lnTo>
                    <a:pt x="351" y="1062"/>
                  </a:lnTo>
                  <a:lnTo>
                    <a:pt x="1" y="964"/>
                  </a:lnTo>
                  <a:lnTo>
                    <a:pt x="0" y="0"/>
                  </a:lnTo>
                  <a:lnTo>
                    <a:pt x="351" y="8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56" name="Group 1080"/>
          <p:cNvGrpSpPr/>
          <p:nvPr/>
        </p:nvGrpSpPr>
        <p:grpSpPr bwMode="auto">
          <a:xfrm>
            <a:off x="3840163" y="2428875"/>
            <a:ext cx="341312" cy="1760538"/>
            <a:chOff x="2425" y="950"/>
            <a:chExt cx="253" cy="942"/>
          </a:xfrm>
        </p:grpSpPr>
        <p:sp>
          <p:nvSpPr>
            <p:cNvPr id="76857" name="Freeform 1081"/>
            <p:cNvSpPr/>
            <p:nvPr/>
          </p:nvSpPr>
          <p:spPr bwMode="auto">
            <a:xfrm>
              <a:off x="2425" y="950"/>
              <a:ext cx="253" cy="942"/>
            </a:xfrm>
            <a:custGeom>
              <a:avLst/>
              <a:gdLst>
                <a:gd name="T0" fmla="*/ 0 w 253"/>
                <a:gd name="T1" fmla="*/ 9 h 942"/>
                <a:gd name="T2" fmla="*/ 0 w 253"/>
                <a:gd name="T3" fmla="*/ 871 h 942"/>
                <a:gd name="T4" fmla="*/ 253 w 253"/>
                <a:gd name="T5" fmla="*/ 942 h 942"/>
                <a:gd name="T6" fmla="*/ 252 w 253"/>
                <a:gd name="T7" fmla="*/ 64 h 942"/>
                <a:gd name="T8" fmla="*/ 0 w 253"/>
                <a:gd name="T9" fmla="*/ 0 h 942"/>
                <a:gd name="T10" fmla="*/ 0 w 253"/>
                <a:gd name="T11" fmla="*/ 9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942">
                  <a:moveTo>
                    <a:pt x="0" y="9"/>
                  </a:moveTo>
                  <a:lnTo>
                    <a:pt x="0" y="871"/>
                  </a:lnTo>
                  <a:lnTo>
                    <a:pt x="253" y="942"/>
                  </a:lnTo>
                  <a:lnTo>
                    <a:pt x="252" y="64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58" name="Freeform 1082"/>
            <p:cNvSpPr/>
            <p:nvPr/>
          </p:nvSpPr>
          <p:spPr bwMode="auto">
            <a:xfrm>
              <a:off x="2425" y="950"/>
              <a:ext cx="253" cy="942"/>
            </a:xfrm>
            <a:custGeom>
              <a:avLst/>
              <a:gdLst>
                <a:gd name="T0" fmla="*/ 0 w 253"/>
                <a:gd name="T1" fmla="*/ 9 h 942"/>
                <a:gd name="T2" fmla="*/ 0 w 253"/>
                <a:gd name="T3" fmla="*/ 871 h 942"/>
                <a:gd name="T4" fmla="*/ 253 w 253"/>
                <a:gd name="T5" fmla="*/ 942 h 942"/>
                <a:gd name="T6" fmla="*/ 252 w 253"/>
                <a:gd name="T7" fmla="*/ 64 h 942"/>
                <a:gd name="T8" fmla="*/ 0 w 253"/>
                <a:gd name="T9" fmla="*/ 0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942">
                  <a:moveTo>
                    <a:pt x="0" y="9"/>
                  </a:moveTo>
                  <a:lnTo>
                    <a:pt x="0" y="871"/>
                  </a:lnTo>
                  <a:lnTo>
                    <a:pt x="253" y="942"/>
                  </a:lnTo>
                  <a:lnTo>
                    <a:pt x="252" y="6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59" name="Line 1083"/>
          <p:cNvSpPr>
            <a:spLocks noChangeShapeType="1"/>
          </p:cNvSpPr>
          <p:nvPr/>
        </p:nvSpPr>
        <p:spPr bwMode="auto">
          <a:xfrm>
            <a:off x="3844925" y="3978275"/>
            <a:ext cx="328613" cy="112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6860" name="Group 1084"/>
          <p:cNvGrpSpPr/>
          <p:nvPr/>
        </p:nvGrpSpPr>
        <p:grpSpPr bwMode="auto">
          <a:xfrm>
            <a:off x="3840163" y="2662238"/>
            <a:ext cx="341312" cy="661987"/>
            <a:chOff x="2425" y="1075"/>
            <a:chExt cx="253" cy="354"/>
          </a:xfrm>
        </p:grpSpPr>
        <p:sp>
          <p:nvSpPr>
            <p:cNvPr id="76861" name="Freeform 1085"/>
            <p:cNvSpPr/>
            <p:nvPr/>
          </p:nvSpPr>
          <p:spPr bwMode="auto">
            <a:xfrm>
              <a:off x="2425" y="1075"/>
              <a:ext cx="253" cy="354"/>
            </a:xfrm>
            <a:custGeom>
              <a:avLst/>
              <a:gdLst>
                <a:gd name="T0" fmla="*/ 1 w 253"/>
                <a:gd name="T1" fmla="*/ 0 h 354"/>
                <a:gd name="T2" fmla="*/ 253 w 253"/>
                <a:gd name="T3" fmla="*/ 62 h 354"/>
                <a:gd name="T4" fmla="*/ 253 w 253"/>
                <a:gd name="T5" fmla="*/ 354 h 354"/>
                <a:gd name="T6" fmla="*/ 0 w 253"/>
                <a:gd name="T7" fmla="*/ 287 h 354"/>
                <a:gd name="T8" fmla="*/ 1 w 253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54">
                  <a:moveTo>
                    <a:pt x="1" y="0"/>
                  </a:moveTo>
                  <a:lnTo>
                    <a:pt x="253" y="62"/>
                  </a:lnTo>
                  <a:lnTo>
                    <a:pt x="253" y="354"/>
                  </a:lnTo>
                  <a:lnTo>
                    <a:pt x="0" y="2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2" name="Freeform 1086"/>
            <p:cNvSpPr/>
            <p:nvPr/>
          </p:nvSpPr>
          <p:spPr bwMode="auto">
            <a:xfrm>
              <a:off x="2425" y="1075"/>
              <a:ext cx="253" cy="354"/>
            </a:xfrm>
            <a:custGeom>
              <a:avLst/>
              <a:gdLst>
                <a:gd name="T0" fmla="*/ 1 w 253"/>
                <a:gd name="T1" fmla="*/ 0 h 354"/>
                <a:gd name="T2" fmla="*/ 253 w 253"/>
                <a:gd name="T3" fmla="*/ 62 h 354"/>
                <a:gd name="T4" fmla="*/ 253 w 253"/>
                <a:gd name="T5" fmla="*/ 354 h 354"/>
                <a:gd name="T6" fmla="*/ 0 w 253"/>
                <a:gd name="T7" fmla="*/ 287 h 354"/>
                <a:gd name="T8" fmla="*/ 1 w 253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54">
                  <a:moveTo>
                    <a:pt x="1" y="0"/>
                  </a:moveTo>
                  <a:lnTo>
                    <a:pt x="253" y="62"/>
                  </a:lnTo>
                  <a:lnTo>
                    <a:pt x="253" y="354"/>
                  </a:lnTo>
                  <a:lnTo>
                    <a:pt x="0" y="287"/>
                  </a:ln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63" name="Line 1087"/>
          <p:cNvSpPr>
            <a:spLocks noChangeShapeType="1"/>
          </p:cNvSpPr>
          <p:nvPr/>
        </p:nvSpPr>
        <p:spPr bwMode="auto">
          <a:xfrm>
            <a:off x="3849688" y="2852738"/>
            <a:ext cx="325437" cy="936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64" name="Line 1088"/>
          <p:cNvSpPr>
            <a:spLocks noChangeShapeType="1"/>
          </p:cNvSpPr>
          <p:nvPr/>
        </p:nvSpPr>
        <p:spPr bwMode="auto">
          <a:xfrm>
            <a:off x="3849688" y="3035300"/>
            <a:ext cx="325437" cy="112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65" name="Line 1089"/>
          <p:cNvSpPr>
            <a:spLocks noChangeShapeType="1"/>
          </p:cNvSpPr>
          <p:nvPr/>
        </p:nvSpPr>
        <p:spPr bwMode="auto">
          <a:xfrm>
            <a:off x="3890963" y="2771775"/>
            <a:ext cx="236537" cy="66675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66" name="Oval 1090"/>
          <p:cNvSpPr>
            <a:spLocks noChangeArrowheads="1"/>
          </p:cNvSpPr>
          <p:nvPr/>
        </p:nvSpPr>
        <p:spPr bwMode="auto">
          <a:xfrm>
            <a:off x="3878263" y="2514600"/>
            <a:ext cx="53975" cy="41275"/>
          </a:xfrm>
          <a:prstGeom prst="ellipse">
            <a:avLst/>
          </a:prstGeom>
          <a:solidFill>
            <a:srgbClr val="DC00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67" name="Freeform 1091"/>
          <p:cNvSpPr/>
          <p:nvPr/>
        </p:nvSpPr>
        <p:spPr bwMode="auto">
          <a:xfrm>
            <a:off x="3941763" y="2765425"/>
            <a:ext cx="125412" cy="87313"/>
          </a:xfrm>
          <a:custGeom>
            <a:avLst/>
            <a:gdLst>
              <a:gd name="T0" fmla="*/ 0 w 93"/>
              <a:gd name="T1" fmla="*/ 0 h 47"/>
              <a:gd name="T2" fmla="*/ 0 w 93"/>
              <a:gd name="T3" fmla="*/ 28 h 47"/>
              <a:gd name="T4" fmla="*/ 93 w 93"/>
              <a:gd name="T5" fmla="*/ 47 h 47"/>
              <a:gd name="T6" fmla="*/ 93 w 93"/>
              <a:gd name="T7" fmla="*/ 19 h 47"/>
              <a:gd name="T8" fmla="*/ 0 w 93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47">
                <a:moveTo>
                  <a:pt x="0" y="0"/>
                </a:moveTo>
                <a:lnTo>
                  <a:pt x="0" y="28"/>
                </a:lnTo>
                <a:lnTo>
                  <a:pt x="93" y="47"/>
                </a:lnTo>
                <a:lnTo>
                  <a:pt x="93" y="19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68" name="Line 1092"/>
          <p:cNvSpPr>
            <a:spLocks noChangeShapeType="1"/>
          </p:cNvSpPr>
          <p:nvPr/>
        </p:nvSpPr>
        <p:spPr bwMode="auto">
          <a:xfrm>
            <a:off x="3844925" y="3890963"/>
            <a:ext cx="328613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69" name="Line 1093"/>
          <p:cNvSpPr>
            <a:spLocks noChangeShapeType="1"/>
          </p:cNvSpPr>
          <p:nvPr/>
        </p:nvSpPr>
        <p:spPr bwMode="auto">
          <a:xfrm>
            <a:off x="3844925" y="3797300"/>
            <a:ext cx="328613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6870" name="Group 1094"/>
          <p:cNvGrpSpPr/>
          <p:nvPr/>
        </p:nvGrpSpPr>
        <p:grpSpPr bwMode="auto">
          <a:xfrm>
            <a:off x="3776663" y="1949450"/>
            <a:ext cx="1079500" cy="517525"/>
            <a:chOff x="2378" y="694"/>
            <a:chExt cx="801" cy="277"/>
          </a:xfrm>
        </p:grpSpPr>
        <p:sp>
          <p:nvSpPr>
            <p:cNvPr id="76871" name="Freeform 1095"/>
            <p:cNvSpPr/>
            <p:nvPr/>
          </p:nvSpPr>
          <p:spPr bwMode="auto">
            <a:xfrm>
              <a:off x="2378" y="694"/>
              <a:ext cx="801" cy="277"/>
            </a:xfrm>
            <a:custGeom>
              <a:avLst/>
              <a:gdLst>
                <a:gd name="T0" fmla="*/ 0 w 801"/>
                <a:gd name="T1" fmla="*/ 190 h 277"/>
                <a:gd name="T2" fmla="*/ 358 w 801"/>
                <a:gd name="T3" fmla="*/ 277 h 277"/>
                <a:gd name="T4" fmla="*/ 801 w 801"/>
                <a:gd name="T5" fmla="*/ 78 h 277"/>
                <a:gd name="T6" fmla="*/ 452 w 801"/>
                <a:gd name="T7" fmla="*/ 0 h 277"/>
                <a:gd name="T8" fmla="*/ 0 w 801"/>
                <a:gd name="T9" fmla="*/ 19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277">
                  <a:moveTo>
                    <a:pt x="0" y="190"/>
                  </a:moveTo>
                  <a:lnTo>
                    <a:pt x="358" y="277"/>
                  </a:lnTo>
                  <a:lnTo>
                    <a:pt x="801" y="78"/>
                  </a:lnTo>
                  <a:lnTo>
                    <a:pt x="452" y="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72" name="Freeform 1096"/>
            <p:cNvSpPr/>
            <p:nvPr/>
          </p:nvSpPr>
          <p:spPr bwMode="auto">
            <a:xfrm>
              <a:off x="2378" y="694"/>
              <a:ext cx="801" cy="277"/>
            </a:xfrm>
            <a:custGeom>
              <a:avLst/>
              <a:gdLst>
                <a:gd name="T0" fmla="*/ 0 w 801"/>
                <a:gd name="T1" fmla="*/ 190 h 277"/>
                <a:gd name="T2" fmla="*/ 358 w 801"/>
                <a:gd name="T3" fmla="*/ 277 h 277"/>
                <a:gd name="T4" fmla="*/ 801 w 801"/>
                <a:gd name="T5" fmla="*/ 78 h 277"/>
                <a:gd name="T6" fmla="*/ 452 w 801"/>
                <a:gd name="T7" fmla="*/ 0 h 277"/>
                <a:gd name="T8" fmla="*/ 0 w 801"/>
                <a:gd name="T9" fmla="*/ 19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277">
                  <a:moveTo>
                    <a:pt x="0" y="190"/>
                  </a:moveTo>
                  <a:lnTo>
                    <a:pt x="358" y="277"/>
                  </a:lnTo>
                  <a:lnTo>
                    <a:pt x="801" y="78"/>
                  </a:lnTo>
                  <a:lnTo>
                    <a:pt x="452" y="0"/>
                  </a:lnTo>
                  <a:lnTo>
                    <a:pt x="0" y="19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73" name="Freeform 1097"/>
          <p:cNvSpPr/>
          <p:nvPr/>
        </p:nvSpPr>
        <p:spPr bwMode="auto">
          <a:xfrm>
            <a:off x="4087813" y="3055938"/>
            <a:ext cx="31750" cy="41275"/>
          </a:xfrm>
          <a:custGeom>
            <a:avLst/>
            <a:gdLst>
              <a:gd name="T0" fmla="*/ 7 w 23"/>
              <a:gd name="T1" fmla="*/ 0 h 22"/>
              <a:gd name="T2" fmla="*/ 0 w 23"/>
              <a:gd name="T3" fmla="*/ 14 h 22"/>
              <a:gd name="T4" fmla="*/ 16 w 23"/>
              <a:gd name="T5" fmla="*/ 22 h 22"/>
              <a:gd name="T6" fmla="*/ 23 w 23"/>
              <a:gd name="T7" fmla="*/ 8 h 22"/>
              <a:gd name="T8" fmla="*/ 7 w 23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22">
                <a:moveTo>
                  <a:pt x="7" y="0"/>
                </a:moveTo>
                <a:lnTo>
                  <a:pt x="0" y="14"/>
                </a:lnTo>
                <a:lnTo>
                  <a:pt x="16" y="22"/>
                </a:lnTo>
                <a:lnTo>
                  <a:pt x="23" y="8"/>
                </a:lnTo>
                <a:lnTo>
                  <a:pt x="7" y="0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6874" name="Group 1098"/>
          <p:cNvGrpSpPr/>
          <p:nvPr/>
        </p:nvGrpSpPr>
        <p:grpSpPr bwMode="auto">
          <a:xfrm>
            <a:off x="3881438" y="2897188"/>
            <a:ext cx="266700" cy="158750"/>
            <a:chOff x="2456" y="1201"/>
            <a:chExt cx="197" cy="85"/>
          </a:xfrm>
        </p:grpSpPr>
        <p:sp>
          <p:nvSpPr>
            <p:cNvPr id="76875" name="Line 1099"/>
            <p:cNvSpPr>
              <a:spLocks noChangeShapeType="1"/>
            </p:cNvSpPr>
            <p:nvPr/>
          </p:nvSpPr>
          <p:spPr bwMode="auto">
            <a:xfrm>
              <a:off x="2459" y="1204"/>
              <a:ext cx="189" cy="43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76" name="Line 1100"/>
            <p:cNvSpPr>
              <a:spLocks noChangeShapeType="1"/>
            </p:cNvSpPr>
            <p:nvPr/>
          </p:nvSpPr>
          <p:spPr bwMode="auto">
            <a:xfrm>
              <a:off x="2460" y="1242"/>
              <a:ext cx="188" cy="44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77" name="Line 1101"/>
            <p:cNvSpPr>
              <a:spLocks noChangeShapeType="1"/>
            </p:cNvSpPr>
            <p:nvPr/>
          </p:nvSpPr>
          <p:spPr bwMode="auto">
            <a:xfrm>
              <a:off x="2456" y="1201"/>
              <a:ext cx="1" cy="34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78" name="Line 1102"/>
            <p:cNvSpPr>
              <a:spLocks noChangeShapeType="1"/>
            </p:cNvSpPr>
            <p:nvPr/>
          </p:nvSpPr>
          <p:spPr bwMode="auto">
            <a:xfrm>
              <a:off x="2652" y="1254"/>
              <a:ext cx="1" cy="32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79" name="Line 1103"/>
          <p:cNvSpPr>
            <a:spLocks noChangeShapeType="1"/>
          </p:cNvSpPr>
          <p:nvPr/>
        </p:nvSpPr>
        <p:spPr bwMode="auto">
          <a:xfrm flipH="1">
            <a:off x="2876550" y="2786063"/>
            <a:ext cx="720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80" name="Text Box 1104"/>
          <p:cNvSpPr txBox="1">
            <a:spLocks noChangeArrowheads="1"/>
          </p:cNvSpPr>
          <p:nvPr/>
        </p:nvSpPr>
        <p:spPr bwMode="auto">
          <a:xfrm>
            <a:off x="3216275" y="2451100"/>
            <a:ext cx="5603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请求</a:t>
            </a:r>
            <a:endParaRPr lang="zh-CN" altLang="en-US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81" name="Text Box 1105"/>
          <p:cNvSpPr txBox="1">
            <a:spLocks noChangeArrowheads="1"/>
          </p:cNvSpPr>
          <p:nvPr/>
        </p:nvSpPr>
        <p:spPr bwMode="auto">
          <a:xfrm>
            <a:off x="3055938" y="3121025"/>
            <a:ext cx="5603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结果</a:t>
            </a:r>
            <a:endParaRPr lang="zh-CN" altLang="en-US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82" name="Line 1106"/>
          <p:cNvSpPr>
            <a:spLocks noChangeShapeType="1"/>
          </p:cNvSpPr>
          <p:nvPr/>
        </p:nvSpPr>
        <p:spPr bwMode="auto">
          <a:xfrm>
            <a:off x="3055938" y="3121025"/>
            <a:ext cx="720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83" name="Line 1107"/>
          <p:cNvSpPr>
            <a:spLocks noChangeShapeType="1"/>
          </p:cNvSpPr>
          <p:nvPr/>
        </p:nvSpPr>
        <p:spPr bwMode="auto">
          <a:xfrm>
            <a:off x="2876550" y="2952750"/>
            <a:ext cx="900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84" name="Text Box 1108"/>
          <p:cNvSpPr txBox="1">
            <a:spLocks noChangeArrowheads="1"/>
          </p:cNvSpPr>
          <p:nvPr/>
        </p:nvSpPr>
        <p:spPr bwMode="auto">
          <a:xfrm>
            <a:off x="3776663" y="1447800"/>
            <a:ext cx="126206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Web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服务器</a:t>
            </a:r>
            <a:endParaRPr lang="zh-CN" altLang="en-US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85" name="Line 1109"/>
          <p:cNvSpPr>
            <a:spLocks noChangeShapeType="1"/>
          </p:cNvSpPr>
          <p:nvPr/>
        </p:nvSpPr>
        <p:spPr bwMode="auto">
          <a:xfrm flipH="1">
            <a:off x="5041900" y="2451100"/>
            <a:ext cx="720725" cy="166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86" name="Line 1110"/>
          <p:cNvSpPr>
            <a:spLocks noChangeShapeType="1"/>
          </p:cNvSpPr>
          <p:nvPr/>
        </p:nvSpPr>
        <p:spPr bwMode="auto">
          <a:xfrm flipV="1">
            <a:off x="5221288" y="2628900"/>
            <a:ext cx="720725" cy="166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87" name="Text Box 1111"/>
          <p:cNvSpPr txBox="1">
            <a:spLocks noChangeArrowheads="1"/>
          </p:cNvSpPr>
          <p:nvPr/>
        </p:nvSpPr>
        <p:spPr bwMode="auto">
          <a:xfrm>
            <a:off x="7023100" y="2127250"/>
            <a:ext cx="901700" cy="501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just" eaLnBrk="0" hangingPunct="0"/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浏览器</a:t>
            </a:r>
            <a:endParaRPr lang="zh-CN" altLang="en-US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88" name="Text Box 1112"/>
          <p:cNvSpPr txBox="1">
            <a:spLocks noChangeArrowheads="1"/>
          </p:cNvSpPr>
          <p:nvPr/>
        </p:nvSpPr>
        <p:spPr bwMode="auto">
          <a:xfrm>
            <a:off x="7023100" y="3297238"/>
            <a:ext cx="901700" cy="501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just" eaLnBrk="0" hangingPunct="0"/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浏览器</a:t>
            </a:r>
            <a:endParaRPr lang="zh-CN" altLang="en-US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89" name="Text Box 1113"/>
          <p:cNvSpPr txBox="1">
            <a:spLocks noChangeArrowheads="1"/>
          </p:cNvSpPr>
          <p:nvPr/>
        </p:nvSpPr>
        <p:spPr bwMode="auto">
          <a:xfrm>
            <a:off x="7023100" y="4468813"/>
            <a:ext cx="901700" cy="501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just" eaLnBrk="0" hangingPunct="0"/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浏览器</a:t>
            </a:r>
            <a:endParaRPr lang="zh-CN" altLang="en-US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90" name="Line 1114"/>
          <p:cNvSpPr>
            <a:spLocks noChangeShapeType="1"/>
          </p:cNvSpPr>
          <p:nvPr/>
        </p:nvSpPr>
        <p:spPr bwMode="auto">
          <a:xfrm flipV="1">
            <a:off x="1981200" y="4572000"/>
            <a:ext cx="16002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91" name="Text Box 1115"/>
          <p:cNvSpPr txBox="1">
            <a:spLocks noChangeArrowheads="1"/>
          </p:cNvSpPr>
          <p:nvPr/>
        </p:nvSpPr>
        <p:spPr bwMode="auto">
          <a:xfrm>
            <a:off x="381000" y="5562600"/>
            <a:ext cx="2895600" cy="39687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46275"/>
                  <a:invGamma/>
                </a:srgbClr>
              </a:gs>
              <a:gs pos="50000">
                <a:srgbClr val="006600"/>
              </a:gs>
              <a:gs pos="100000">
                <a:srgbClr val="0066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zh-CN" sz="2000" b="1">
                <a:solidFill>
                  <a:schemeClr val="bg1"/>
                </a:solidFill>
                <a:latin typeface="Tahoma" panose="020B0604030504040204" pitchFamily="34" charset="0"/>
              </a:rPr>
              <a:t>HTML+ASP.NET</a:t>
            </a:r>
            <a:endParaRPr kumimoji="1" lang="en-US" altLang="zh-CN" sz="2000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2A44-8F67-4095-B70D-96B0D43E3A39}" type="slidenum">
              <a:rPr lang="en-US" altLang="zh-CN"/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示例：网站数据库中的图书数据浏览</a:t>
            </a:r>
            <a:endParaRPr lang="zh-CN" altLang="en-US" sz="3200"/>
          </a:p>
        </p:txBody>
      </p:sp>
      <p:pic>
        <p:nvPicPr>
          <p:cNvPr id="481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3" b="3125"/>
          <a:stretch>
            <a:fillRect/>
          </a:stretch>
        </p:blipFill>
        <p:spPr>
          <a:xfrm>
            <a:off x="609600" y="1219200"/>
            <a:ext cx="8077200" cy="4876800"/>
          </a:xfrm>
        </p:spPr>
      </p:pic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2133600" y="4191000"/>
            <a:ext cx="5410200" cy="14478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C31D-6EFA-42A2-B19A-24F5AE9956E6}" type="slidenum">
              <a:rPr lang="en-US" altLang="zh-CN"/>
            </a:fld>
            <a:endParaRPr lang="en-US" altLang="zh-CN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/>
              <a:t>通过客户端应用程序访问数据库</a:t>
            </a:r>
            <a:endParaRPr lang="zh-CN" altLang="en-US" sz="3200" b="0"/>
          </a:p>
        </p:txBody>
      </p:sp>
      <p:grpSp>
        <p:nvGrpSpPr>
          <p:cNvPr id="80901" name="Group 5"/>
          <p:cNvGrpSpPr/>
          <p:nvPr/>
        </p:nvGrpSpPr>
        <p:grpSpPr bwMode="auto">
          <a:xfrm>
            <a:off x="228600" y="1295400"/>
            <a:ext cx="7772400" cy="4419600"/>
            <a:chOff x="96" y="1152"/>
            <a:chExt cx="5607" cy="2784"/>
          </a:xfrm>
        </p:grpSpPr>
        <p:sp>
          <p:nvSpPr>
            <p:cNvPr id="80902" name="AutoShape 6"/>
            <p:cNvSpPr>
              <a:spLocks noChangeArrowheads="1"/>
            </p:cNvSpPr>
            <p:nvPr/>
          </p:nvSpPr>
          <p:spPr bwMode="auto">
            <a:xfrm>
              <a:off x="4636" y="1687"/>
              <a:ext cx="1067" cy="276"/>
            </a:xfrm>
            <a:prstGeom prst="flowChartPredefined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eaLnBrk="0" hangingPunct="0"/>
              <a:r>
                <a:rPr lang="zh-CN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应用程序</a:t>
              </a:r>
              <a:endPara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03" name="AutoShape 7"/>
            <p:cNvSpPr>
              <a:spLocks noChangeArrowheads="1"/>
            </p:cNvSpPr>
            <p:nvPr/>
          </p:nvSpPr>
          <p:spPr bwMode="auto">
            <a:xfrm>
              <a:off x="96" y="2330"/>
              <a:ext cx="826" cy="535"/>
            </a:xfrm>
            <a:prstGeom prst="can">
              <a:avLst>
                <a:gd name="adj" fmla="val 3557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r>
                <a:rPr lang="zh-CN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数据库</a:t>
              </a:r>
              <a:endPara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04" name="Text Box 8"/>
            <p:cNvSpPr txBox="1">
              <a:spLocks noChangeArrowheads="1"/>
            </p:cNvSpPr>
            <p:nvPr/>
          </p:nvSpPr>
          <p:spPr bwMode="auto">
            <a:xfrm>
              <a:off x="1312" y="1152"/>
              <a:ext cx="80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数据库服务器</a:t>
              </a:r>
              <a:endPara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05" name="Line 9"/>
            <p:cNvSpPr>
              <a:spLocks noChangeShapeType="1"/>
            </p:cNvSpPr>
            <p:nvPr/>
          </p:nvSpPr>
          <p:spPr bwMode="auto">
            <a:xfrm flipH="1">
              <a:off x="2012" y="1902"/>
              <a:ext cx="1829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6" name="Line 10"/>
            <p:cNvSpPr>
              <a:spLocks noChangeShapeType="1"/>
            </p:cNvSpPr>
            <p:nvPr/>
          </p:nvSpPr>
          <p:spPr bwMode="auto">
            <a:xfrm>
              <a:off x="2012" y="2544"/>
              <a:ext cx="1829" cy="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7" name="Line 11"/>
            <p:cNvSpPr>
              <a:spLocks noChangeShapeType="1"/>
            </p:cNvSpPr>
            <p:nvPr/>
          </p:nvSpPr>
          <p:spPr bwMode="auto">
            <a:xfrm>
              <a:off x="2012" y="2330"/>
              <a:ext cx="1829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8" name="Text Box 12"/>
            <p:cNvSpPr txBox="1">
              <a:spLocks noChangeArrowheads="1"/>
            </p:cNvSpPr>
            <p:nvPr/>
          </p:nvSpPr>
          <p:spPr bwMode="auto">
            <a:xfrm>
              <a:off x="3288" y="1682"/>
              <a:ext cx="47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请求</a:t>
              </a:r>
              <a:endPara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09" name="Text Box 13"/>
            <p:cNvSpPr txBox="1">
              <a:spLocks noChangeArrowheads="1"/>
            </p:cNvSpPr>
            <p:nvPr/>
          </p:nvSpPr>
          <p:spPr bwMode="auto">
            <a:xfrm>
              <a:off x="3288" y="2003"/>
              <a:ext cx="47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结果</a:t>
              </a:r>
              <a:endPara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10" name="Line 14"/>
            <p:cNvSpPr>
              <a:spLocks noChangeShapeType="1"/>
            </p:cNvSpPr>
            <p:nvPr/>
          </p:nvSpPr>
          <p:spPr bwMode="auto">
            <a:xfrm flipH="1">
              <a:off x="2216" y="1902"/>
              <a:ext cx="914" cy="1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1" name="Line 15"/>
            <p:cNvSpPr>
              <a:spLocks noChangeShapeType="1"/>
            </p:cNvSpPr>
            <p:nvPr/>
          </p:nvSpPr>
          <p:spPr bwMode="auto">
            <a:xfrm flipV="1">
              <a:off x="2216" y="2116"/>
              <a:ext cx="914" cy="1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2" name="Text Box 16"/>
            <p:cNvSpPr txBox="1">
              <a:spLocks noChangeArrowheads="1"/>
            </p:cNvSpPr>
            <p:nvPr/>
          </p:nvSpPr>
          <p:spPr bwMode="auto">
            <a:xfrm>
              <a:off x="4501" y="1468"/>
              <a:ext cx="77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zh-CN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工作站</a:t>
              </a:r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13" name="Text Box 17"/>
            <p:cNvSpPr txBox="1">
              <a:spLocks noChangeArrowheads="1"/>
            </p:cNvSpPr>
            <p:nvPr/>
          </p:nvSpPr>
          <p:spPr bwMode="auto">
            <a:xfrm>
              <a:off x="4501" y="2967"/>
              <a:ext cx="77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zh-CN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工作站</a:t>
              </a:r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14" name="Text Box 18"/>
            <p:cNvSpPr txBox="1">
              <a:spLocks noChangeArrowheads="1"/>
            </p:cNvSpPr>
            <p:nvPr/>
          </p:nvSpPr>
          <p:spPr bwMode="auto">
            <a:xfrm>
              <a:off x="4501" y="2223"/>
              <a:ext cx="77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zh-CN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工作站</a:t>
              </a:r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15" name="Text Box 19"/>
            <p:cNvSpPr txBox="1">
              <a:spLocks noChangeArrowheads="1"/>
            </p:cNvSpPr>
            <p:nvPr/>
          </p:nvSpPr>
          <p:spPr bwMode="auto">
            <a:xfrm>
              <a:off x="3894" y="1152"/>
              <a:ext cx="778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zh-CN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客户端</a:t>
              </a:r>
              <a:endPara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16" name="Text Box 20"/>
            <p:cNvSpPr txBox="1">
              <a:spLocks noChangeArrowheads="1"/>
            </p:cNvSpPr>
            <p:nvPr/>
          </p:nvSpPr>
          <p:spPr bwMode="auto">
            <a:xfrm>
              <a:off x="853" y="3648"/>
              <a:ext cx="35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/>
            <a:p>
              <a:pPr eaLnBrk="0" hangingPunct="0"/>
              <a:r>
                <a:rPr lang="zh-CN" altLang="en-US" sz="1600" b="1">
                  <a:solidFill>
                    <a:srgbClr val="3333FF"/>
                  </a:solidFill>
                  <a:latin typeface="宋体" panose="02010600030101010101" pitchFamily="2" charset="-122"/>
                </a:rPr>
                <a:t>客户</a:t>
              </a:r>
              <a:r>
                <a:rPr lang="en-US" altLang="zh-CN" sz="1600" b="1">
                  <a:solidFill>
                    <a:srgbClr val="3333FF"/>
                  </a:solidFill>
                  <a:latin typeface="宋体" panose="02010600030101010101" pitchFamily="2" charset="-122"/>
                </a:rPr>
                <a:t>/</a:t>
              </a:r>
              <a:r>
                <a:rPr lang="zh-CN" altLang="en-US" sz="1600" b="1">
                  <a:solidFill>
                    <a:srgbClr val="3333FF"/>
                  </a:solidFill>
                  <a:latin typeface="宋体" panose="02010600030101010101" pitchFamily="2" charset="-122"/>
                </a:rPr>
                <a:t>服务器结构的数据库访问</a:t>
              </a:r>
              <a:endParaRPr lang="zh-CN" altLang="en-US" sz="1600" b="1">
                <a:solidFill>
                  <a:srgbClr val="3333FF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80917" name="Picture 2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" y="1473"/>
              <a:ext cx="669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918" name="Picture 2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" y="2975"/>
              <a:ext cx="669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919" name="Picture 2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" y="2226"/>
              <a:ext cx="669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0920" name="Group 24"/>
            <p:cNvGrpSpPr/>
            <p:nvPr/>
          </p:nvGrpSpPr>
          <p:grpSpPr bwMode="auto">
            <a:xfrm>
              <a:off x="994" y="1545"/>
              <a:ext cx="1091" cy="1641"/>
              <a:chOff x="994" y="1545"/>
              <a:chExt cx="1091" cy="1641"/>
            </a:xfrm>
          </p:grpSpPr>
          <p:grpSp>
            <p:nvGrpSpPr>
              <p:cNvPr id="80921" name="Group 25"/>
              <p:cNvGrpSpPr/>
              <p:nvPr/>
            </p:nvGrpSpPr>
            <p:grpSpPr bwMode="auto">
              <a:xfrm>
                <a:off x="1491" y="1646"/>
                <a:ext cx="594" cy="1540"/>
                <a:chOff x="1491" y="1646"/>
                <a:chExt cx="594" cy="1540"/>
              </a:xfrm>
            </p:grpSpPr>
            <p:sp>
              <p:nvSpPr>
                <p:cNvPr id="80922" name="Freeform 26"/>
                <p:cNvSpPr/>
                <p:nvPr/>
              </p:nvSpPr>
              <p:spPr bwMode="auto">
                <a:xfrm>
                  <a:off x="1491" y="1646"/>
                  <a:ext cx="594" cy="1540"/>
                </a:xfrm>
                <a:custGeom>
                  <a:avLst/>
                  <a:gdLst>
                    <a:gd name="T0" fmla="*/ 0 w 446"/>
                    <a:gd name="T1" fmla="*/ 196 h 1175"/>
                    <a:gd name="T2" fmla="*/ 0 w 446"/>
                    <a:gd name="T3" fmla="*/ 1175 h 1175"/>
                    <a:gd name="T4" fmla="*/ 446 w 446"/>
                    <a:gd name="T5" fmla="*/ 897 h 1175"/>
                    <a:gd name="T6" fmla="*/ 446 w 446"/>
                    <a:gd name="T7" fmla="*/ 0 h 1175"/>
                    <a:gd name="T8" fmla="*/ 0 w 446"/>
                    <a:gd name="T9" fmla="*/ 196 h 1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6" h="1175">
                      <a:moveTo>
                        <a:pt x="0" y="196"/>
                      </a:moveTo>
                      <a:lnTo>
                        <a:pt x="0" y="1175"/>
                      </a:lnTo>
                      <a:lnTo>
                        <a:pt x="446" y="897"/>
                      </a:lnTo>
                      <a:lnTo>
                        <a:pt x="446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23" name="Freeform 27"/>
                <p:cNvSpPr/>
                <p:nvPr/>
              </p:nvSpPr>
              <p:spPr bwMode="auto">
                <a:xfrm>
                  <a:off x="1491" y="1646"/>
                  <a:ext cx="594" cy="1540"/>
                </a:xfrm>
                <a:custGeom>
                  <a:avLst/>
                  <a:gdLst>
                    <a:gd name="T0" fmla="*/ 0 w 446"/>
                    <a:gd name="T1" fmla="*/ 196 h 1175"/>
                    <a:gd name="T2" fmla="*/ 0 w 446"/>
                    <a:gd name="T3" fmla="*/ 1175 h 1175"/>
                    <a:gd name="T4" fmla="*/ 446 w 446"/>
                    <a:gd name="T5" fmla="*/ 897 h 1175"/>
                    <a:gd name="T6" fmla="*/ 446 w 446"/>
                    <a:gd name="T7" fmla="*/ 0 h 1175"/>
                    <a:gd name="T8" fmla="*/ 0 w 446"/>
                    <a:gd name="T9" fmla="*/ 196 h 1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6" h="1175">
                      <a:moveTo>
                        <a:pt x="0" y="196"/>
                      </a:moveTo>
                      <a:lnTo>
                        <a:pt x="0" y="1175"/>
                      </a:lnTo>
                      <a:lnTo>
                        <a:pt x="446" y="897"/>
                      </a:lnTo>
                      <a:lnTo>
                        <a:pt x="446" y="0"/>
                      </a:lnTo>
                      <a:lnTo>
                        <a:pt x="0" y="19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4" name="Group 28"/>
              <p:cNvGrpSpPr/>
              <p:nvPr/>
            </p:nvGrpSpPr>
            <p:grpSpPr bwMode="auto">
              <a:xfrm>
                <a:off x="1035" y="1794"/>
                <a:ext cx="466" cy="1392"/>
                <a:chOff x="1035" y="1794"/>
                <a:chExt cx="466" cy="1392"/>
              </a:xfrm>
            </p:grpSpPr>
            <p:sp>
              <p:nvSpPr>
                <p:cNvPr id="80925" name="Freeform 29"/>
                <p:cNvSpPr/>
                <p:nvPr/>
              </p:nvSpPr>
              <p:spPr bwMode="auto">
                <a:xfrm>
                  <a:off x="1035" y="1794"/>
                  <a:ext cx="466" cy="1392"/>
                </a:xfrm>
                <a:custGeom>
                  <a:avLst/>
                  <a:gdLst>
                    <a:gd name="T0" fmla="*/ 351 w 351"/>
                    <a:gd name="T1" fmla="*/ 84 h 1062"/>
                    <a:gd name="T2" fmla="*/ 351 w 351"/>
                    <a:gd name="T3" fmla="*/ 1062 h 1062"/>
                    <a:gd name="T4" fmla="*/ 1 w 351"/>
                    <a:gd name="T5" fmla="*/ 964 h 1062"/>
                    <a:gd name="T6" fmla="*/ 0 w 351"/>
                    <a:gd name="T7" fmla="*/ 0 h 1062"/>
                    <a:gd name="T8" fmla="*/ 351 w 351"/>
                    <a:gd name="T9" fmla="*/ 84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062">
                      <a:moveTo>
                        <a:pt x="351" y="84"/>
                      </a:moveTo>
                      <a:lnTo>
                        <a:pt x="351" y="1062"/>
                      </a:lnTo>
                      <a:lnTo>
                        <a:pt x="1" y="964"/>
                      </a:lnTo>
                      <a:lnTo>
                        <a:pt x="0" y="0"/>
                      </a:lnTo>
                      <a:lnTo>
                        <a:pt x="351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26" name="Freeform 30"/>
                <p:cNvSpPr/>
                <p:nvPr/>
              </p:nvSpPr>
              <p:spPr bwMode="auto">
                <a:xfrm>
                  <a:off x="1035" y="1794"/>
                  <a:ext cx="466" cy="1392"/>
                </a:xfrm>
                <a:custGeom>
                  <a:avLst/>
                  <a:gdLst>
                    <a:gd name="T0" fmla="*/ 351 w 351"/>
                    <a:gd name="T1" fmla="*/ 84 h 1062"/>
                    <a:gd name="T2" fmla="*/ 351 w 351"/>
                    <a:gd name="T3" fmla="*/ 1062 h 1062"/>
                    <a:gd name="T4" fmla="*/ 1 w 351"/>
                    <a:gd name="T5" fmla="*/ 964 h 1062"/>
                    <a:gd name="T6" fmla="*/ 0 w 351"/>
                    <a:gd name="T7" fmla="*/ 0 h 1062"/>
                    <a:gd name="T8" fmla="*/ 351 w 351"/>
                    <a:gd name="T9" fmla="*/ 84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062">
                      <a:moveTo>
                        <a:pt x="351" y="84"/>
                      </a:moveTo>
                      <a:lnTo>
                        <a:pt x="351" y="1062"/>
                      </a:lnTo>
                      <a:lnTo>
                        <a:pt x="1" y="964"/>
                      </a:lnTo>
                      <a:lnTo>
                        <a:pt x="0" y="0"/>
                      </a:lnTo>
                      <a:lnTo>
                        <a:pt x="351" y="8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7" name="Group 31"/>
              <p:cNvGrpSpPr/>
              <p:nvPr/>
            </p:nvGrpSpPr>
            <p:grpSpPr bwMode="auto">
              <a:xfrm>
                <a:off x="1098" y="1881"/>
                <a:ext cx="336" cy="1234"/>
                <a:chOff x="1098" y="1881"/>
                <a:chExt cx="336" cy="1234"/>
              </a:xfrm>
            </p:grpSpPr>
            <p:sp>
              <p:nvSpPr>
                <p:cNvPr id="80928" name="Freeform 32"/>
                <p:cNvSpPr/>
                <p:nvPr/>
              </p:nvSpPr>
              <p:spPr bwMode="auto">
                <a:xfrm>
                  <a:off x="1098" y="1881"/>
                  <a:ext cx="336" cy="1234"/>
                </a:xfrm>
                <a:custGeom>
                  <a:avLst/>
                  <a:gdLst>
                    <a:gd name="T0" fmla="*/ 0 w 253"/>
                    <a:gd name="T1" fmla="*/ 9 h 942"/>
                    <a:gd name="T2" fmla="*/ 0 w 253"/>
                    <a:gd name="T3" fmla="*/ 871 h 942"/>
                    <a:gd name="T4" fmla="*/ 253 w 253"/>
                    <a:gd name="T5" fmla="*/ 942 h 942"/>
                    <a:gd name="T6" fmla="*/ 252 w 253"/>
                    <a:gd name="T7" fmla="*/ 64 h 942"/>
                    <a:gd name="T8" fmla="*/ 0 w 253"/>
                    <a:gd name="T9" fmla="*/ 0 h 942"/>
                    <a:gd name="T10" fmla="*/ 0 w 253"/>
                    <a:gd name="T11" fmla="*/ 9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3" h="942">
                      <a:moveTo>
                        <a:pt x="0" y="9"/>
                      </a:moveTo>
                      <a:lnTo>
                        <a:pt x="0" y="871"/>
                      </a:lnTo>
                      <a:lnTo>
                        <a:pt x="253" y="942"/>
                      </a:lnTo>
                      <a:lnTo>
                        <a:pt x="252" y="64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29" name="Freeform 33"/>
                <p:cNvSpPr/>
                <p:nvPr/>
              </p:nvSpPr>
              <p:spPr bwMode="auto">
                <a:xfrm>
                  <a:off x="1098" y="1881"/>
                  <a:ext cx="336" cy="1234"/>
                </a:xfrm>
                <a:custGeom>
                  <a:avLst/>
                  <a:gdLst>
                    <a:gd name="T0" fmla="*/ 0 w 253"/>
                    <a:gd name="T1" fmla="*/ 9 h 942"/>
                    <a:gd name="T2" fmla="*/ 0 w 253"/>
                    <a:gd name="T3" fmla="*/ 871 h 942"/>
                    <a:gd name="T4" fmla="*/ 253 w 253"/>
                    <a:gd name="T5" fmla="*/ 942 h 942"/>
                    <a:gd name="T6" fmla="*/ 252 w 253"/>
                    <a:gd name="T7" fmla="*/ 64 h 942"/>
                    <a:gd name="T8" fmla="*/ 0 w 253"/>
                    <a:gd name="T9" fmla="*/ 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942">
                      <a:moveTo>
                        <a:pt x="0" y="9"/>
                      </a:moveTo>
                      <a:lnTo>
                        <a:pt x="0" y="871"/>
                      </a:lnTo>
                      <a:lnTo>
                        <a:pt x="253" y="942"/>
                      </a:lnTo>
                      <a:lnTo>
                        <a:pt x="252" y="6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30" name="Line 34"/>
              <p:cNvSpPr>
                <a:spLocks noChangeShapeType="1"/>
              </p:cNvSpPr>
              <p:nvPr/>
            </p:nvSpPr>
            <p:spPr bwMode="auto">
              <a:xfrm>
                <a:off x="1105" y="2967"/>
                <a:ext cx="32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0931" name="Group 35"/>
              <p:cNvGrpSpPr/>
              <p:nvPr/>
            </p:nvGrpSpPr>
            <p:grpSpPr bwMode="auto">
              <a:xfrm>
                <a:off x="1098" y="2044"/>
                <a:ext cx="336" cy="464"/>
                <a:chOff x="1098" y="2044"/>
                <a:chExt cx="336" cy="464"/>
              </a:xfrm>
            </p:grpSpPr>
            <p:sp>
              <p:nvSpPr>
                <p:cNvPr id="80932" name="Freeform 36"/>
                <p:cNvSpPr/>
                <p:nvPr/>
              </p:nvSpPr>
              <p:spPr bwMode="auto">
                <a:xfrm>
                  <a:off x="1098" y="2044"/>
                  <a:ext cx="336" cy="464"/>
                </a:xfrm>
                <a:custGeom>
                  <a:avLst/>
                  <a:gdLst>
                    <a:gd name="T0" fmla="*/ 1 w 253"/>
                    <a:gd name="T1" fmla="*/ 0 h 354"/>
                    <a:gd name="T2" fmla="*/ 253 w 253"/>
                    <a:gd name="T3" fmla="*/ 62 h 354"/>
                    <a:gd name="T4" fmla="*/ 253 w 253"/>
                    <a:gd name="T5" fmla="*/ 354 h 354"/>
                    <a:gd name="T6" fmla="*/ 0 w 253"/>
                    <a:gd name="T7" fmla="*/ 287 h 354"/>
                    <a:gd name="T8" fmla="*/ 1 w 253"/>
                    <a:gd name="T9" fmla="*/ 0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54">
                      <a:moveTo>
                        <a:pt x="1" y="0"/>
                      </a:moveTo>
                      <a:lnTo>
                        <a:pt x="253" y="62"/>
                      </a:lnTo>
                      <a:lnTo>
                        <a:pt x="253" y="354"/>
                      </a:lnTo>
                      <a:lnTo>
                        <a:pt x="0" y="28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33" name="Freeform 37"/>
                <p:cNvSpPr/>
                <p:nvPr/>
              </p:nvSpPr>
              <p:spPr bwMode="auto">
                <a:xfrm>
                  <a:off x="1098" y="2044"/>
                  <a:ext cx="336" cy="464"/>
                </a:xfrm>
                <a:custGeom>
                  <a:avLst/>
                  <a:gdLst>
                    <a:gd name="T0" fmla="*/ 1 w 253"/>
                    <a:gd name="T1" fmla="*/ 0 h 354"/>
                    <a:gd name="T2" fmla="*/ 253 w 253"/>
                    <a:gd name="T3" fmla="*/ 62 h 354"/>
                    <a:gd name="T4" fmla="*/ 253 w 253"/>
                    <a:gd name="T5" fmla="*/ 354 h 354"/>
                    <a:gd name="T6" fmla="*/ 0 w 253"/>
                    <a:gd name="T7" fmla="*/ 287 h 354"/>
                    <a:gd name="T8" fmla="*/ 1 w 253"/>
                    <a:gd name="T9" fmla="*/ 0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54">
                      <a:moveTo>
                        <a:pt x="1" y="0"/>
                      </a:moveTo>
                      <a:lnTo>
                        <a:pt x="253" y="62"/>
                      </a:lnTo>
                      <a:lnTo>
                        <a:pt x="253" y="354"/>
                      </a:lnTo>
                      <a:lnTo>
                        <a:pt x="0" y="287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34" name="Line 38"/>
              <p:cNvSpPr>
                <a:spLocks noChangeShapeType="1"/>
              </p:cNvSpPr>
              <p:nvPr/>
            </p:nvSpPr>
            <p:spPr bwMode="auto">
              <a:xfrm>
                <a:off x="1109" y="2178"/>
                <a:ext cx="321" cy="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35" name="Line 39"/>
              <p:cNvSpPr>
                <a:spLocks noChangeShapeType="1"/>
              </p:cNvSpPr>
              <p:nvPr/>
            </p:nvSpPr>
            <p:spPr bwMode="auto">
              <a:xfrm>
                <a:off x="1109" y="2307"/>
                <a:ext cx="321" cy="7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36" name="Line 40"/>
              <p:cNvSpPr>
                <a:spLocks noChangeShapeType="1"/>
              </p:cNvSpPr>
              <p:nvPr/>
            </p:nvSpPr>
            <p:spPr bwMode="auto">
              <a:xfrm>
                <a:off x="1155" y="2122"/>
                <a:ext cx="232" cy="46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37" name="Oval 41"/>
              <p:cNvSpPr>
                <a:spLocks noChangeArrowheads="1"/>
              </p:cNvSpPr>
              <p:nvPr/>
            </p:nvSpPr>
            <p:spPr bwMode="auto">
              <a:xfrm>
                <a:off x="1150" y="1941"/>
                <a:ext cx="56" cy="29"/>
              </a:xfrm>
              <a:prstGeom prst="ellipse">
                <a:avLst/>
              </a:prstGeom>
              <a:solidFill>
                <a:srgbClr val="DC0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38" name="Freeform 42"/>
              <p:cNvSpPr/>
              <p:nvPr/>
            </p:nvSpPr>
            <p:spPr bwMode="auto">
              <a:xfrm>
                <a:off x="1211" y="2116"/>
                <a:ext cx="123" cy="62"/>
              </a:xfrm>
              <a:custGeom>
                <a:avLst/>
                <a:gdLst>
                  <a:gd name="T0" fmla="*/ 0 w 93"/>
                  <a:gd name="T1" fmla="*/ 0 h 47"/>
                  <a:gd name="T2" fmla="*/ 0 w 93"/>
                  <a:gd name="T3" fmla="*/ 28 h 47"/>
                  <a:gd name="T4" fmla="*/ 93 w 93"/>
                  <a:gd name="T5" fmla="*/ 47 h 47"/>
                  <a:gd name="T6" fmla="*/ 93 w 93"/>
                  <a:gd name="T7" fmla="*/ 19 h 47"/>
                  <a:gd name="T8" fmla="*/ 0 w 93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47">
                    <a:moveTo>
                      <a:pt x="0" y="0"/>
                    </a:moveTo>
                    <a:lnTo>
                      <a:pt x="0" y="28"/>
                    </a:lnTo>
                    <a:lnTo>
                      <a:pt x="93" y="47"/>
                    </a:lnTo>
                    <a:lnTo>
                      <a:pt x="93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39" name="Line 43"/>
              <p:cNvSpPr>
                <a:spLocks noChangeShapeType="1"/>
              </p:cNvSpPr>
              <p:nvPr/>
            </p:nvSpPr>
            <p:spPr bwMode="auto">
              <a:xfrm>
                <a:off x="1105" y="2906"/>
                <a:ext cx="321" cy="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40" name="Line 44"/>
              <p:cNvSpPr>
                <a:spLocks noChangeShapeType="1"/>
              </p:cNvSpPr>
              <p:nvPr/>
            </p:nvSpPr>
            <p:spPr bwMode="auto">
              <a:xfrm>
                <a:off x="1105" y="2840"/>
                <a:ext cx="321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0941" name="Group 45"/>
              <p:cNvGrpSpPr/>
              <p:nvPr/>
            </p:nvGrpSpPr>
            <p:grpSpPr bwMode="auto">
              <a:xfrm>
                <a:off x="994" y="1545"/>
                <a:ext cx="1064" cy="363"/>
                <a:chOff x="994" y="1545"/>
                <a:chExt cx="1064" cy="363"/>
              </a:xfrm>
            </p:grpSpPr>
            <p:sp>
              <p:nvSpPr>
                <p:cNvPr id="80942" name="Freeform 46"/>
                <p:cNvSpPr/>
                <p:nvPr/>
              </p:nvSpPr>
              <p:spPr bwMode="auto">
                <a:xfrm>
                  <a:off x="994" y="1545"/>
                  <a:ext cx="1064" cy="363"/>
                </a:xfrm>
                <a:custGeom>
                  <a:avLst/>
                  <a:gdLst>
                    <a:gd name="T0" fmla="*/ 0 w 801"/>
                    <a:gd name="T1" fmla="*/ 190 h 277"/>
                    <a:gd name="T2" fmla="*/ 358 w 801"/>
                    <a:gd name="T3" fmla="*/ 277 h 277"/>
                    <a:gd name="T4" fmla="*/ 801 w 801"/>
                    <a:gd name="T5" fmla="*/ 78 h 277"/>
                    <a:gd name="T6" fmla="*/ 452 w 801"/>
                    <a:gd name="T7" fmla="*/ 0 h 277"/>
                    <a:gd name="T8" fmla="*/ 0 w 801"/>
                    <a:gd name="T9" fmla="*/ 190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1" h="277">
                      <a:moveTo>
                        <a:pt x="0" y="190"/>
                      </a:moveTo>
                      <a:lnTo>
                        <a:pt x="358" y="277"/>
                      </a:lnTo>
                      <a:lnTo>
                        <a:pt x="801" y="78"/>
                      </a:lnTo>
                      <a:lnTo>
                        <a:pt x="452" y="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43" name="Freeform 47"/>
                <p:cNvSpPr/>
                <p:nvPr/>
              </p:nvSpPr>
              <p:spPr bwMode="auto">
                <a:xfrm>
                  <a:off x="994" y="1545"/>
                  <a:ext cx="1064" cy="363"/>
                </a:xfrm>
                <a:custGeom>
                  <a:avLst/>
                  <a:gdLst>
                    <a:gd name="T0" fmla="*/ 0 w 801"/>
                    <a:gd name="T1" fmla="*/ 190 h 277"/>
                    <a:gd name="T2" fmla="*/ 358 w 801"/>
                    <a:gd name="T3" fmla="*/ 277 h 277"/>
                    <a:gd name="T4" fmla="*/ 801 w 801"/>
                    <a:gd name="T5" fmla="*/ 78 h 277"/>
                    <a:gd name="T6" fmla="*/ 452 w 801"/>
                    <a:gd name="T7" fmla="*/ 0 h 277"/>
                    <a:gd name="T8" fmla="*/ 0 w 801"/>
                    <a:gd name="T9" fmla="*/ 190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1" h="277">
                      <a:moveTo>
                        <a:pt x="0" y="190"/>
                      </a:moveTo>
                      <a:lnTo>
                        <a:pt x="358" y="277"/>
                      </a:lnTo>
                      <a:lnTo>
                        <a:pt x="801" y="78"/>
                      </a:lnTo>
                      <a:lnTo>
                        <a:pt x="452" y="0"/>
                      </a:lnTo>
                      <a:lnTo>
                        <a:pt x="0" y="19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44" name="Freeform 48"/>
              <p:cNvSpPr/>
              <p:nvPr/>
            </p:nvSpPr>
            <p:spPr bwMode="auto">
              <a:xfrm>
                <a:off x="1357" y="2321"/>
                <a:ext cx="56" cy="29"/>
              </a:xfrm>
              <a:custGeom>
                <a:avLst/>
                <a:gdLst>
                  <a:gd name="T0" fmla="*/ 7 w 23"/>
                  <a:gd name="T1" fmla="*/ 0 h 22"/>
                  <a:gd name="T2" fmla="*/ 0 w 23"/>
                  <a:gd name="T3" fmla="*/ 14 h 22"/>
                  <a:gd name="T4" fmla="*/ 16 w 23"/>
                  <a:gd name="T5" fmla="*/ 22 h 22"/>
                  <a:gd name="T6" fmla="*/ 23 w 23"/>
                  <a:gd name="T7" fmla="*/ 8 h 22"/>
                  <a:gd name="T8" fmla="*/ 7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7" y="0"/>
                    </a:moveTo>
                    <a:lnTo>
                      <a:pt x="0" y="14"/>
                    </a:lnTo>
                    <a:lnTo>
                      <a:pt x="16" y="22"/>
                    </a:lnTo>
                    <a:lnTo>
                      <a:pt x="23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0945" name="Group 49"/>
              <p:cNvGrpSpPr/>
              <p:nvPr/>
            </p:nvGrpSpPr>
            <p:grpSpPr bwMode="auto">
              <a:xfrm>
                <a:off x="1143" y="2210"/>
                <a:ext cx="255" cy="111"/>
                <a:chOff x="1143" y="2210"/>
                <a:chExt cx="255" cy="111"/>
              </a:xfrm>
            </p:grpSpPr>
            <p:sp>
              <p:nvSpPr>
                <p:cNvPr id="80946" name="Line 50"/>
                <p:cNvSpPr>
                  <a:spLocks noChangeShapeType="1"/>
                </p:cNvSpPr>
                <p:nvPr/>
              </p:nvSpPr>
              <p:spPr bwMode="auto">
                <a:xfrm>
                  <a:off x="1147" y="2214"/>
                  <a:ext cx="251" cy="56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47" name="Line 51"/>
                <p:cNvSpPr>
                  <a:spLocks noChangeShapeType="1"/>
                </p:cNvSpPr>
                <p:nvPr/>
              </p:nvSpPr>
              <p:spPr bwMode="auto">
                <a:xfrm>
                  <a:off x="1148" y="2264"/>
                  <a:ext cx="250" cy="57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48" name="Line 52"/>
                <p:cNvSpPr>
                  <a:spLocks noChangeShapeType="1"/>
                </p:cNvSpPr>
                <p:nvPr/>
              </p:nvSpPr>
              <p:spPr bwMode="auto">
                <a:xfrm>
                  <a:off x="1143" y="2210"/>
                  <a:ext cx="1" cy="44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49" name="Line 53"/>
                <p:cNvSpPr>
                  <a:spLocks noChangeShapeType="1"/>
                </p:cNvSpPr>
                <p:nvPr/>
              </p:nvSpPr>
              <p:spPr bwMode="auto">
                <a:xfrm>
                  <a:off x="1383" y="2279"/>
                  <a:ext cx="1" cy="42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0950" name="AutoShape 54"/>
            <p:cNvSpPr>
              <a:spLocks noChangeArrowheads="1"/>
            </p:cNvSpPr>
            <p:nvPr/>
          </p:nvSpPr>
          <p:spPr bwMode="auto">
            <a:xfrm>
              <a:off x="4636" y="2437"/>
              <a:ext cx="1067" cy="276"/>
            </a:xfrm>
            <a:prstGeom prst="flowChartPredefined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eaLnBrk="0" hangingPunct="0"/>
              <a:r>
                <a:rPr lang="zh-CN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应用程序</a:t>
              </a:r>
              <a:endPara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51" name="AutoShape 55"/>
            <p:cNvSpPr>
              <a:spLocks noChangeArrowheads="1"/>
            </p:cNvSpPr>
            <p:nvPr/>
          </p:nvSpPr>
          <p:spPr bwMode="auto">
            <a:xfrm>
              <a:off x="4636" y="3186"/>
              <a:ext cx="1067" cy="276"/>
            </a:xfrm>
            <a:prstGeom prst="flowChartPredefined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eaLnBrk="0" hangingPunct="0"/>
              <a:r>
                <a:rPr lang="zh-CN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应用程序</a:t>
              </a:r>
              <a:endPara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0952" name="Line 56"/>
          <p:cNvSpPr>
            <a:spLocks noChangeShapeType="1"/>
          </p:cNvSpPr>
          <p:nvPr/>
        </p:nvSpPr>
        <p:spPr bwMode="auto">
          <a:xfrm flipV="1">
            <a:off x="6705600" y="4953000"/>
            <a:ext cx="457200" cy="533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53" name="Text Box 57"/>
          <p:cNvSpPr txBox="1">
            <a:spLocks noChangeArrowheads="1"/>
          </p:cNvSpPr>
          <p:nvPr/>
        </p:nvSpPr>
        <p:spPr bwMode="auto">
          <a:xfrm>
            <a:off x="5486400" y="5486400"/>
            <a:ext cx="2362200" cy="366713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46275"/>
                  <a:invGamma/>
                </a:srgbClr>
              </a:gs>
              <a:gs pos="50000">
                <a:srgbClr val="006600"/>
              </a:gs>
              <a:gs pos="100000">
                <a:srgbClr val="0066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 b="1">
                <a:solidFill>
                  <a:schemeClr val="bg1"/>
                </a:solidFill>
                <a:latin typeface="Tahoma" panose="020B0604030504040204" pitchFamily="34" charset="0"/>
              </a:rPr>
              <a:t>客户端应用程序</a:t>
            </a:r>
            <a:endParaRPr kumimoji="1" lang="zh-CN" altLang="en-US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556-89A4-4470-925A-79D861483663}" type="slidenum">
              <a:rPr lang="en-US" altLang="zh-CN"/>
            </a:fld>
            <a:endParaRPr lang="en-US" altLang="zh-CN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示例：客房管理数据库中数据显示</a:t>
            </a:r>
            <a:endParaRPr lang="zh-CN" altLang="en-US" sz="3600"/>
          </a:p>
        </p:txBody>
      </p:sp>
      <p:pic>
        <p:nvPicPr>
          <p:cNvPr id="491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143000"/>
            <a:ext cx="6400800" cy="4919663"/>
          </a:xfrm>
          <a:noFill/>
        </p:spPr>
      </p:pic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066800" y="3505200"/>
            <a:ext cx="6858000" cy="1219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4C38-068D-4CCF-BA17-4524E6A45BD2}" type="slidenum">
              <a:rPr lang="en-US" altLang="zh-CN"/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/>
              <a:t>二</a:t>
            </a:r>
            <a:r>
              <a:rPr lang="zh-CN" altLang="en-US" sz="3200" b="0" dirty="0" smtClean="0"/>
              <a:t>、什么是数据库？</a:t>
            </a:r>
            <a:endParaRPr lang="zh-CN" altLang="en-US" sz="3200" b="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accent2"/>
                </a:solidFill>
              </a:rPr>
              <a:t>数据库是计算机科学的重要分支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accent2"/>
                </a:solidFill>
              </a:rPr>
              <a:t>数据库的目标：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800" b="1" dirty="0" smtClean="0"/>
              <a:t>研究如何科学地组织数据和存储数据，如何高效地检索和处理数据，以及如何减少数据冗余，有能保障数据安全，实现数据共享。</a:t>
            </a:r>
            <a:endParaRPr lang="zh-CN" altLang="en-US" sz="2800" b="1" dirty="0"/>
          </a:p>
        </p:txBody>
      </p:sp>
      <p:sp>
        <p:nvSpPr>
          <p:cNvPr id="6" name="chair3"/>
          <p:cNvSpPr>
            <a:spLocks noEditPoints="1" noChangeArrowheads="1"/>
          </p:cNvSpPr>
          <p:nvPr/>
        </p:nvSpPr>
        <p:spPr bwMode="auto">
          <a:xfrm>
            <a:off x="1619672" y="3403195"/>
            <a:ext cx="1584325" cy="820738"/>
          </a:xfrm>
          <a:custGeom>
            <a:avLst/>
            <a:gdLst>
              <a:gd name="T0" fmla="*/ 10800 w 21600"/>
              <a:gd name="T1" fmla="*/ 0 h 21600"/>
              <a:gd name="T2" fmla="*/ 20275 w 21600"/>
              <a:gd name="T3" fmla="*/ 10800 h 21600"/>
              <a:gd name="T4" fmla="*/ 10800 w 21600"/>
              <a:gd name="T5" fmla="*/ 21600 h 21600"/>
              <a:gd name="T6" fmla="*/ 1303 w 21600"/>
              <a:gd name="T7" fmla="*/ 10800 h 21600"/>
              <a:gd name="T8" fmla="*/ 4828 w 21600"/>
              <a:gd name="T9" fmla="*/ 6639 h 21600"/>
              <a:gd name="T10" fmla="*/ 16846 w 21600"/>
              <a:gd name="T11" fmla="*/ 196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661" y="21600"/>
                </a:moveTo>
                <a:lnTo>
                  <a:pt x="11964" y="21600"/>
                </a:lnTo>
                <a:lnTo>
                  <a:pt x="12969" y="21477"/>
                </a:lnTo>
                <a:lnTo>
                  <a:pt x="13951" y="21379"/>
                </a:lnTo>
                <a:lnTo>
                  <a:pt x="14742" y="21134"/>
                </a:lnTo>
                <a:lnTo>
                  <a:pt x="15575" y="20765"/>
                </a:lnTo>
                <a:lnTo>
                  <a:pt x="16152" y="20520"/>
                </a:lnTo>
                <a:lnTo>
                  <a:pt x="16579" y="20225"/>
                </a:lnTo>
                <a:lnTo>
                  <a:pt x="16942" y="19857"/>
                </a:lnTo>
                <a:lnTo>
                  <a:pt x="17455" y="20520"/>
                </a:lnTo>
                <a:lnTo>
                  <a:pt x="17989" y="21011"/>
                </a:lnTo>
                <a:lnTo>
                  <a:pt x="18459" y="21379"/>
                </a:lnTo>
                <a:lnTo>
                  <a:pt x="19079" y="21477"/>
                </a:lnTo>
                <a:lnTo>
                  <a:pt x="19656" y="21477"/>
                </a:lnTo>
                <a:lnTo>
                  <a:pt x="20275" y="21379"/>
                </a:lnTo>
                <a:lnTo>
                  <a:pt x="20660" y="21011"/>
                </a:lnTo>
                <a:lnTo>
                  <a:pt x="21173" y="20643"/>
                </a:lnTo>
                <a:lnTo>
                  <a:pt x="21386" y="20225"/>
                </a:lnTo>
                <a:lnTo>
                  <a:pt x="21600" y="19636"/>
                </a:lnTo>
                <a:lnTo>
                  <a:pt x="21600" y="19145"/>
                </a:lnTo>
                <a:lnTo>
                  <a:pt x="21600" y="18605"/>
                </a:lnTo>
                <a:lnTo>
                  <a:pt x="21386" y="18115"/>
                </a:lnTo>
                <a:lnTo>
                  <a:pt x="21066" y="17525"/>
                </a:lnTo>
                <a:lnTo>
                  <a:pt x="20660" y="17108"/>
                </a:lnTo>
                <a:lnTo>
                  <a:pt x="20275" y="16740"/>
                </a:lnTo>
                <a:lnTo>
                  <a:pt x="20275" y="10628"/>
                </a:lnTo>
                <a:lnTo>
                  <a:pt x="20275" y="5695"/>
                </a:lnTo>
                <a:lnTo>
                  <a:pt x="20275" y="5105"/>
                </a:lnTo>
                <a:lnTo>
                  <a:pt x="20190" y="4492"/>
                </a:lnTo>
                <a:lnTo>
                  <a:pt x="19976" y="4075"/>
                </a:lnTo>
                <a:lnTo>
                  <a:pt x="19763" y="3485"/>
                </a:lnTo>
                <a:lnTo>
                  <a:pt x="19442" y="2995"/>
                </a:lnTo>
                <a:lnTo>
                  <a:pt x="19079" y="2455"/>
                </a:lnTo>
                <a:lnTo>
                  <a:pt x="18673" y="2086"/>
                </a:lnTo>
                <a:lnTo>
                  <a:pt x="18139" y="1620"/>
                </a:lnTo>
                <a:lnTo>
                  <a:pt x="17562" y="1325"/>
                </a:lnTo>
                <a:lnTo>
                  <a:pt x="16836" y="957"/>
                </a:lnTo>
                <a:lnTo>
                  <a:pt x="16045" y="589"/>
                </a:lnTo>
                <a:lnTo>
                  <a:pt x="15169" y="344"/>
                </a:lnTo>
                <a:lnTo>
                  <a:pt x="14272" y="245"/>
                </a:lnTo>
                <a:lnTo>
                  <a:pt x="13182" y="123"/>
                </a:lnTo>
                <a:lnTo>
                  <a:pt x="12028" y="0"/>
                </a:lnTo>
                <a:lnTo>
                  <a:pt x="10832" y="0"/>
                </a:lnTo>
                <a:lnTo>
                  <a:pt x="9572" y="0"/>
                </a:lnTo>
                <a:lnTo>
                  <a:pt x="8418" y="123"/>
                </a:lnTo>
                <a:lnTo>
                  <a:pt x="7328" y="245"/>
                </a:lnTo>
                <a:lnTo>
                  <a:pt x="6431" y="344"/>
                </a:lnTo>
                <a:lnTo>
                  <a:pt x="5555" y="589"/>
                </a:lnTo>
                <a:lnTo>
                  <a:pt x="4764" y="957"/>
                </a:lnTo>
                <a:lnTo>
                  <a:pt x="4038" y="1325"/>
                </a:lnTo>
                <a:lnTo>
                  <a:pt x="3461" y="1620"/>
                </a:lnTo>
                <a:lnTo>
                  <a:pt x="2927" y="2086"/>
                </a:lnTo>
                <a:lnTo>
                  <a:pt x="2521" y="2455"/>
                </a:lnTo>
                <a:lnTo>
                  <a:pt x="2158" y="2995"/>
                </a:lnTo>
                <a:lnTo>
                  <a:pt x="1837" y="3485"/>
                </a:lnTo>
                <a:lnTo>
                  <a:pt x="1624" y="4075"/>
                </a:lnTo>
                <a:lnTo>
                  <a:pt x="1410" y="4492"/>
                </a:lnTo>
                <a:lnTo>
                  <a:pt x="1303" y="5105"/>
                </a:lnTo>
                <a:lnTo>
                  <a:pt x="1303" y="5695"/>
                </a:lnTo>
                <a:lnTo>
                  <a:pt x="1303" y="10874"/>
                </a:lnTo>
                <a:lnTo>
                  <a:pt x="1303" y="16740"/>
                </a:lnTo>
                <a:lnTo>
                  <a:pt x="940" y="17108"/>
                </a:lnTo>
                <a:lnTo>
                  <a:pt x="534" y="17525"/>
                </a:lnTo>
                <a:lnTo>
                  <a:pt x="214" y="18115"/>
                </a:lnTo>
                <a:lnTo>
                  <a:pt x="0" y="18605"/>
                </a:lnTo>
                <a:lnTo>
                  <a:pt x="0" y="19145"/>
                </a:lnTo>
                <a:lnTo>
                  <a:pt x="0" y="19636"/>
                </a:lnTo>
                <a:lnTo>
                  <a:pt x="214" y="20225"/>
                </a:lnTo>
                <a:lnTo>
                  <a:pt x="427" y="20643"/>
                </a:lnTo>
                <a:lnTo>
                  <a:pt x="833" y="21011"/>
                </a:lnTo>
                <a:lnTo>
                  <a:pt x="1303" y="21379"/>
                </a:lnTo>
                <a:lnTo>
                  <a:pt x="1944" y="21477"/>
                </a:lnTo>
                <a:lnTo>
                  <a:pt x="2521" y="21477"/>
                </a:lnTo>
                <a:lnTo>
                  <a:pt x="3141" y="21379"/>
                </a:lnTo>
                <a:lnTo>
                  <a:pt x="3611" y="21011"/>
                </a:lnTo>
                <a:lnTo>
                  <a:pt x="4145" y="20520"/>
                </a:lnTo>
                <a:lnTo>
                  <a:pt x="4658" y="19857"/>
                </a:lnTo>
                <a:lnTo>
                  <a:pt x="4914" y="20225"/>
                </a:lnTo>
                <a:lnTo>
                  <a:pt x="5448" y="20520"/>
                </a:lnTo>
                <a:lnTo>
                  <a:pt x="6025" y="20765"/>
                </a:lnTo>
                <a:lnTo>
                  <a:pt x="6751" y="21134"/>
                </a:lnTo>
                <a:lnTo>
                  <a:pt x="7542" y="21379"/>
                </a:lnTo>
                <a:lnTo>
                  <a:pt x="8418" y="21477"/>
                </a:lnTo>
                <a:lnTo>
                  <a:pt x="9465" y="21600"/>
                </a:lnTo>
                <a:lnTo>
                  <a:pt x="10661" y="21600"/>
                </a:lnTo>
                <a:close/>
              </a:path>
              <a:path w="21600" h="21600" extrusionOk="0">
                <a:moveTo>
                  <a:pt x="17049" y="19857"/>
                </a:moveTo>
                <a:lnTo>
                  <a:pt x="17049" y="19268"/>
                </a:lnTo>
                <a:lnTo>
                  <a:pt x="17049" y="18016"/>
                </a:lnTo>
                <a:lnTo>
                  <a:pt x="17049" y="16274"/>
                </a:lnTo>
                <a:lnTo>
                  <a:pt x="17049" y="14114"/>
                </a:lnTo>
                <a:lnTo>
                  <a:pt x="17049" y="11880"/>
                </a:lnTo>
                <a:lnTo>
                  <a:pt x="17049" y="9843"/>
                </a:lnTo>
                <a:lnTo>
                  <a:pt x="17049" y="8100"/>
                </a:lnTo>
                <a:lnTo>
                  <a:pt x="17049" y="7069"/>
                </a:lnTo>
                <a:lnTo>
                  <a:pt x="16942" y="6725"/>
                </a:lnTo>
                <a:lnTo>
                  <a:pt x="16836" y="6357"/>
                </a:lnTo>
                <a:lnTo>
                  <a:pt x="16686" y="6112"/>
                </a:lnTo>
                <a:lnTo>
                  <a:pt x="16472" y="5768"/>
                </a:lnTo>
                <a:lnTo>
                  <a:pt x="15746" y="5351"/>
                </a:lnTo>
                <a:lnTo>
                  <a:pt x="14849" y="4983"/>
                </a:lnTo>
                <a:lnTo>
                  <a:pt x="13951" y="4615"/>
                </a:lnTo>
                <a:lnTo>
                  <a:pt x="12862" y="4369"/>
                </a:lnTo>
                <a:lnTo>
                  <a:pt x="11879" y="4271"/>
                </a:lnTo>
                <a:lnTo>
                  <a:pt x="10832" y="4197"/>
                </a:lnTo>
                <a:lnTo>
                  <a:pt x="9828" y="4271"/>
                </a:lnTo>
                <a:lnTo>
                  <a:pt x="8845" y="4369"/>
                </a:lnTo>
                <a:lnTo>
                  <a:pt x="7734" y="4615"/>
                </a:lnTo>
                <a:lnTo>
                  <a:pt x="6751" y="4983"/>
                </a:lnTo>
                <a:lnTo>
                  <a:pt x="5961" y="5351"/>
                </a:lnTo>
                <a:lnTo>
                  <a:pt x="5234" y="5768"/>
                </a:lnTo>
                <a:lnTo>
                  <a:pt x="4914" y="6112"/>
                </a:lnTo>
                <a:lnTo>
                  <a:pt x="4764" y="6357"/>
                </a:lnTo>
                <a:lnTo>
                  <a:pt x="4658" y="6725"/>
                </a:lnTo>
                <a:lnTo>
                  <a:pt x="4658" y="7069"/>
                </a:lnTo>
                <a:lnTo>
                  <a:pt x="4658" y="8100"/>
                </a:lnTo>
                <a:lnTo>
                  <a:pt x="4658" y="9843"/>
                </a:lnTo>
                <a:lnTo>
                  <a:pt x="4658" y="11880"/>
                </a:lnTo>
                <a:lnTo>
                  <a:pt x="4658" y="14114"/>
                </a:lnTo>
                <a:lnTo>
                  <a:pt x="4658" y="16274"/>
                </a:lnTo>
                <a:lnTo>
                  <a:pt x="4658" y="18016"/>
                </a:lnTo>
                <a:lnTo>
                  <a:pt x="4658" y="19268"/>
                </a:lnTo>
                <a:lnTo>
                  <a:pt x="4658" y="19857"/>
                </a:lnTo>
              </a:path>
            </a:pathLst>
          </a:custGeom>
          <a:solidFill>
            <a:srgbClr val="FFFFCC"/>
          </a:solidFill>
          <a:ln w="9525" cmpd="sng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zh-CN" altLang="zh-CN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产物</a:t>
            </a:r>
            <a:endParaRPr lang="zh-CN" altLang="zh-CN" sz="28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" name="cddrive"/>
          <p:cNvSpPr>
            <a:spLocks noEditPoints="1" noChangeArrowheads="1"/>
          </p:cNvSpPr>
          <p:nvPr/>
        </p:nvSpPr>
        <p:spPr bwMode="auto">
          <a:xfrm>
            <a:off x="6371778" y="3433999"/>
            <a:ext cx="1296987" cy="6889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686 w 21600"/>
              <a:gd name="T9" fmla="*/ 23059 h 21600"/>
              <a:gd name="T10" fmla="*/ 21005 w 21600"/>
              <a:gd name="T11" fmla="*/ 3050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FFFFCC"/>
          </a:solidFill>
          <a:ln w="9525" cmpd="sng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zh-CN">
              <a:solidFill>
                <a:schemeClr val="hlink"/>
              </a:solidFill>
              <a:latin typeface="Verdana" panose="020B0604030504040204" pitchFamily="34" charset="0"/>
            </a:endParaRPr>
          </a:p>
        </p:txBody>
      </p:sp>
      <p:sp>
        <p:nvSpPr>
          <p:cNvPr id="8" name="computr2"/>
          <p:cNvSpPr>
            <a:spLocks noEditPoints="1" noChangeArrowheads="1"/>
          </p:cNvSpPr>
          <p:nvPr/>
        </p:nvSpPr>
        <p:spPr bwMode="auto">
          <a:xfrm>
            <a:off x="3798888" y="2014464"/>
            <a:ext cx="1809750" cy="180975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mpd="sng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627784" y="5589240"/>
            <a:ext cx="432048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800100" y="1657946"/>
            <a:ext cx="2998788" cy="1754187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zh-CN" sz="3300" kern="0" dirty="0" smtClean="0">
                <a:solidFill>
                  <a:schemeClr val="hlink"/>
                </a:solidFill>
              </a:rPr>
              <a:t>   </a:t>
            </a:r>
            <a:r>
              <a:rPr lang="zh-CN" altLang="zh-CN" sz="3300" kern="0" dirty="0" smtClean="0"/>
              <a:t>数据库是计算机技术发展的</a:t>
            </a:r>
            <a:r>
              <a:rPr lang="zh-CN" altLang="zh-CN" sz="4400" kern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产物</a:t>
            </a:r>
            <a:endParaRPr lang="zh-CN" altLang="zh-CN" sz="4400" kern="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292080" y="1700808"/>
            <a:ext cx="2998787" cy="1711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zh-CN" sz="3300" kern="0" dirty="0" smtClean="0">
                <a:solidFill>
                  <a:schemeClr val="hlink"/>
                </a:solidFill>
              </a:rPr>
              <a:t>   数据库是计算机应用的</a:t>
            </a:r>
            <a:r>
              <a:rPr lang="zh-CN" altLang="zh-CN" sz="4400" b="1" kern="0" dirty="0" smtClean="0">
                <a:solidFill>
                  <a:srgbClr val="FF3300"/>
                </a:solidFill>
              </a:rPr>
              <a:t>基础</a:t>
            </a:r>
            <a:endParaRPr lang="zh-CN" altLang="zh-CN" sz="4400" b="1" kern="0" dirty="0">
              <a:solidFill>
                <a:srgbClr val="FF3300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1115616" y="6021288"/>
            <a:ext cx="2448272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 bwMode="auto">
          <a:xfrm>
            <a:off x="5436096" y="6046725"/>
            <a:ext cx="2088232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4C38-068D-4CCF-BA17-4524E6A45BD2}" type="slidenum">
              <a:rPr lang="en-US" altLang="zh-CN"/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 smtClean="0"/>
              <a:t>三、课程特点</a:t>
            </a:r>
            <a:endParaRPr lang="zh-CN" altLang="en-US" sz="3200" b="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黑体" panose="02010609060101010101" pitchFamily="49" charset="-122"/>
              </a:rPr>
              <a:t>理论性强（偏重于理论，以应用验证理论）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黑体" panose="02010609060101010101" pitchFamily="49" charset="-122"/>
              </a:rPr>
              <a:t>数学知识（集合、布尔代数）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黑体" panose="02010609060101010101" pitchFamily="49" charset="-122"/>
              </a:rPr>
              <a:t>多科学（涉及多个科学的综合技术）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a typeface="黑体" panose="02010609060101010101" pitchFamily="49" charset="-122"/>
              </a:rPr>
              <a:t>强调实践（设计数据库的应用项目）</a:t>
            </a:r>
            <a:endParaRPr lang="en-US" altLang="zh-CN" sz="2400" dirty="0" smtClean="0">
              <a:solidFill>
                <a:srgbClr val="00B0F0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1章 数据库概述">
  <a:themeElements>
    <a:clrScheme name="第1章 数据库概述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第1章 数据库概述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第1章 数据库概述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1章 数据库概述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1章 数据库概述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1章 数据库概述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1章 数据库概述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1章 数据库概述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1章 数据库概述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1章 数据库概述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1章 数据库概述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D:\sj\上课\DB\本科教案\金信工81（2010年）\第1章 数据库概述.ppt</Template>
  <TotalTime>0</TotalTime>
  <Words>1062</Words>
  <Application>WPS 演示</Application>
  <PresentationFormat>全屏显示(4:3)</PresentationFormat>
  <Paragraphs>268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Verdana</vt:lpstr>
      <vt:lpstr>黑体</vt:lpstr>
      <vt:lpstr>Times New Roman</vt:lpstr>
      <vt:lpstr>Arial</vt:lpstr>
      <vt:lpstr>Monotype Sorts</vt:lpstr>
      <vt:lpstr>Tahoma</vt:lpstr>
      <vt:lpstr>楷体_GB2312</vt:lpstr>
      <vt:lpstr>微软雅黑</vt:lpstr>
      <vt:lpstr>Arial Unicode MS</vt:lpstr>
      <vt:lpstr>Wingdings</vt:lpstr>
      <vt:lpstr>第1章 数据库概述</vt:lpstr>
      <vt:lpstr>数据库原理与应用</vt:lpstr>
      <vt:lpstr>PowerPoint 演示文稿</vt:lpstr>
      <vt:lpstr>一、数据库应用介绍</vt:lpstr>
      <vt:lpstr>通过浏览器访问数据库</vt:lpstr>
      <vt:lpstr>示例：网站数据库中的图书数据浏览</vt:lpstr>
      <vt:lpstr>通过客户端应用程序访问数据库</vt:lpstr>
      <vt:lpstr>示例：客房管理数据库中数据显示</vt:lpstr>
      <vt:lpstr>二、什么是数据库？</vt:lpstr>
      <vt:lpstr>三、课程特点</vt:lpstr>
      <vt:lpstr>四、教学方式</vt:lpstr>
      <vt:lpstr>五、如何学习数据库技术</vt:lpstr>
      <vt:lpstr>六、教材和参考书</vt:lpstr>
      <vt:lpstr>六、教材和参考书</vt:lpstr>
      <vt:lpstr>七、课程要求</vt:lpstr>
      <vt:lpstr>联系方式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数据库原理与应用</dc:title>
  <dc:creator>sunjing</dc:creator>
  <cp:lastModifiedBy>Administrator</cp:lastModifiedBy>
  <cp:revision>105</cp:revision>
  <dcterms:created xsi:type="dcterms:W3CDTF">2012-08-30T00:15:00Z</dcterms:created>
  <dcterms:modified xsi:type="dcterms:W3CDTF">2017-08-06T07:16:07Z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000800ba090000000000010251600207f7000400038000</vt:lpwstr>
  </property>
  <property fmtid="{D5CDD505-2E9C-101B-9397-08002B2CF9AE}" pid="3" name="KSOProductBuildVer">
    <vt:lpwstr>2052-10.1.0.6690</vt:lpwstr>
  </property>
</Properties>
</file>