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40"/>
  </p:notesMasterIdLst>
  <p:handoutMasterIdLst>
    <p:handoutMasterId r:id="rId41"/>
  </p:handoutMasterIdLst>
  <p:sldIdLst>
    <p:sldId id="328" r:id="rId4"/>
    <p:sldId id="261" r:id="rId5"/>
    <p:sldId id="298" r:id="rId6"/>
    <p:sldId id="264" r:id="rId7"/>
    <p:sldId id="265" r:id="rId8"/>
    <p:sldId id="315" r:id="rId9"/>
    <p:sldId id="329" r:id="rId10"/>
    <p:sldId id="272" r:id="rId11"/>
    <p:sldId id="300" r:id="rId12"/>
    <p:sldId id="330" r:id="rId13"/>
    <p:sldId id="301" r:id="rId14"/>
    <p:sldId id="322" r:id="rId15"/>
    <p:sldId id="274" r:id="rId16"/>
    <p:sldId id="303" r:id="rId17"/>
    <p:sldId id="275" r:id="rId18"/>
    <p:sldId id="304" r:id="rId19"/>
    <p:sldId id="276" r:id="rId20"/>
    <p:sldId id="323" r:id="rId21"/>
    <p:sldId id="278" r:id="rId22"/>
    <p:sldId id="341" r:id="rId23"/>
    <p:sldId id="280" r:id="rId24"/>
    <p:sldId id="318" r:id="rId25"/>
    <p:sldId id="316" r:id="rId26"/>
    <p:sldId id="282" r:id="rId27"/>
    <p:sldId id="321" r:id="rId28"/>
    <p:sldId id="332" r:id="rId29"/>
    <p:sldId id="333" r:id="rId30"/>
    <p:sldId id="334" r:id="rId31"/>
    <p:sldId id="325" r:id="rId32"/>
    <p:sldId id="337" r:id="rId33"/>
    <p:sldId id="326" r:id="rId34"/>
    <p:sldId id="335" r:id="rId35"/>
    <p:sldId id="336" r:id="rId36"/>
    <p:sldId id="338" r:id="rId37"/>
    <p:sldId id="339" r:id="rId38"/>
    <p:sldId id="340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00"/>
    <a:srgbClr val="FF9900"/>
    <a:srgbClr val="006600"/>
    <a:srgbClr val="FFFF00"/>
    <a:srgbClr val="FFFF99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89134" autoAdjust="0"/>
  </p:normalViewPr>
  <p:slideViewPr>
    <p:cSldViewPr>
      <p:cViewPr varScale="1">
        <p:scale>
          <a:sx n="63" d="100"/>
          <a:sy n="63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91E616A8-5F76-4ADD-AE98-DD302A676C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878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65C63315-4A80-4C07-BEA5-F87A2E756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63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算法通俗地讲，就是求解问题的方法和步骤。菜谱。程序</a:t>
            </a:r>
            <a:r>
              <a:rPr lang="en-US" altLang="zh-CN" dirty="0" smtClean="0"/>
              <a:t>=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算法   本课程是编程系列中最后也是最重要的一门课程。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63315-4A80-4C07-BEA5-F87A2E7566A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80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AAEC9CA-E243-4FCC-8D5F-BF7A80410CDA}" type="slidenum">
              <a:rPr lang="en-US" altLang="zh-CN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数据结构的相关概念见</a:t>
            </a:r>
            <a:r>
              <a:rPr lang="en-US" altLang="zh-CN" smtClean="0"/>
              <a:t>p6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9AAE5F7-88A8-4DC0-BD90-B724879F1776}" type="slidenum">
              <a:rPr lang="en-US" altLang="zh-CN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数据结构的相关概念见</a:t>
            </a:r>
            <a:r>
              <a:rPr lang="en-US" altLang="zh-CN" smtClean="0"/>
              <a:t>p6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是什么排序？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63315-4A80-4C07-BEA5-F87A2E7566A6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08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？</a:t>
            </a: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05DEC5D-D156-46C2-AD52-35876FED7A76}" type="slidenum">
              <a:rPr lang="en-US" altLang="zh-CN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12,40</a:t>
            </a:r>
            <a:r>
              <a:rPr lang="en-US" altLang="zh-CN" baseline="0" dirty="0" smtClean="0"/>
              <a:t>   28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24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、 </a:t>
            </a:r>
            <a:r>
              <a:rPr lang="en-US" altLang="zh-CN" baseline="0" dirty="0" smtClean="0"/>
              <a:t>32</a:t>
            </a:r>
            <a:r>
              <a:rPr lang="zh-CN" altLang="en-US" baseline="0" dirty="0" smtClean="0"/>
              <a:t>、 </a:t>
            </a:r>
            <a:r>
              <a:rPr lang="en-US" altLang="zh-CN" baseline="0" dirty="0" smtClean="0"/>
              <a:t>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63315-4A80-4C07-BEA5-F87A2E7566A6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425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8,20   45,108    21,63</a:t>
            </a:r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1C0A2C8-5060-40A3-9DC4-B57F2B600DD8}" type="slidenum">
              <a:rPr lang="en-US" altLang="zh-CN" sz="1200" smtClean="0"/>
              <a:pPr eaLnBrk="1" hangingPunct="1"/>
              <a:t>30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8,28</a:t>
            </a:r>
            <a:endParaRPr lang="zh-CN" altLang="en-US" dirty="0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661389-B56E-4720-9F40-2B877DF2028D}" type="slidenum">
              <a:rPr lang="en-US" altLang="zh-CN" sz="1200" smtClean="0"/>
              <a:pPr eaLnBrk="1" hangingPunct="1"/>
              <a:t>32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A7325A9-ABBE-40A9-89B9-D7A8E0504FB2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例如</a:t>
            </a:r>
            <a:r>
              <a:rPr lang="zh-CN" altLang="en-US" dirty="0" smtClean="0"/>
              <a:t>：一个形如：</a:t>
            </a:r>
            <a:r>
              <a:rPr lang="en-US" altLang="zh-CN" dirty="0" smtClean="0"/>
              <a:t>ax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 + c=0</a:t>
            </a:r>
            <a:r>
              <a:rPr lang="zh-CN" altLang="en-US" dirty="0" smtClean="0"/>
              <a:t>　的一元二次方程的求解方法和步骤。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63315-4A80-4C07-BEA5-F87A2E7566A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78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内功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计算思维能力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63315-4A80-4C07-BEA5-F87A2E7566A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5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互联网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最重要的任务就是实现特定实用的功能，这些功能的实现就需要使用算法。购物网站、搜索引擎、信息安全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63315-4A80-4C07-BEA5-F87A2E7566A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37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设计算法是为了让计算机求解问题   计算机求解的结果需要输出出来才可以被我们使用。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63315-4A80-4C07-BEA5-F87A2E7566A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3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对不对？ 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反了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63315-4A80-4C07-BEA5-F87A2E7566A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6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与自然语言表述的区别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63315-4A80-4C07-BEA5-F87A2E7566A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52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460341-43BB-40A7-9BF6-80E44AF5F3BC}" type="slidenum">
              <a:rPr lang="en-US" altLang="zh-CN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数据结构的相关概念见</a:t>
            </a:r>
            <a:r>
              <a:rPr lang="en-US" altLang="zh-CN" smtClean="0"/>
              <a:t>p6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2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8358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63988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0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171D99F-FE25-4AB9-946B-2410C8084AF0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</a:t>
            </a:r>
            <a:r>
              <a:rPr lang="zh-CN" altLang="en-US" smtClean="0"/>
              <a:t>算法设计基础</a:t>
            </a:r>
            <a:endParaRPr lang="en-US" altLang="zh-CN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1FB9EF7-0ECF-4015-BE9A-DE77D28E0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869458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AC12C-E58F-4665-8E7F-E90DEDDC9DA3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</a:t>
            </a:r>
            <a:r>
              <a:rPr lang="zh-CN" altLang="en-US" smtClean="0"/>
              <a:t>算法设计基础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76D9128-E7CA-4221-9835-CA6CCF4209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207437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4C239-D103-4B12-934A-EC7F639801E8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C6DBD1F-F06B-4ED9-AD57-C3D7E3D75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003120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DB272-7E4E-402F-BD22-90E38CBB93DF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920744B5-120C-45D1-9544-9F90D873A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33884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3439-36E6-4869-8428-9ED79DFCEABC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9D66DEA8-F124-4DA1-9354-98B02B619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930716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A4CA-1EE3-4009-B212-62094936E268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A1D09E6-5541-478D-9E74-48909502AD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601986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4C894-6D87-4C33-A0FA-13827A31AC51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10252C9-289E-4A24-9501-7ED713303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662513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8275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5E4A1-714C-4746-A772-AF298357C758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532FC81-651B-4AE8-82FF-1C014DB9EF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994561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7B8B6-E151-43B1-8154-B7313445343C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E6F036-5EC5-4928-9CC9-58FA965BD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987951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ADD20-20AC-4E73-97A0-3282B74C894E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9B4F5E4-2475-4BBD-BDD3-4309D6608D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40591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DEC48-5851-4F81-95AA-0BA865B802C0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EBCFEA-BA4A-4DF2-AF4A-FA08EEBEB2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885480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63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D40A6-C1C9-4C71-B9DD-9C53DF366154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0FEB1C0-6BFA-4E10-BC6E-D1DA109D9F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688244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6A1623A-26E6-4920-9630-D61B71CEC23E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22A55B3-C39C-483E-9598-553906CD7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78774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F4F5A-7379-4540-A5C4-FE051DD846A4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90B8C4C-9396-455C-BF6C-7940062C9E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445681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D0EE6-29F4-441D-98DD-7B0081FEDDD9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64DAEEE-CC23-45A1-A04B-F799E4BA83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037968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6DDA1-1D3D-4244-A312-029DA936113A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829F1CC-4A33-4B15-9BE5-F4F9B5C22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067483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93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F8639-9DF1-4738-8C8F-71457C154F7A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6E7C344-6D25-4747-9045-45447D0EE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974459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47327-1750-4B4A-9452-A6C89F59076B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A6BEE23-47CB-4105-8A84-F24A0161B6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564214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7E2F-8BFA-4AF0-837D-B03FE9171B5A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D7853-45AF-4F6B-AC25-2BDCF3F3A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008134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F8998-3009-4C80-9E0A-3C39D60D8338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C4105D8-4E04-48CF-8C99-025921698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708244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39C5-6E88-4DA2-ABEB-02D0B2D32641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F367DC2-D9E6-4940-93DA-6FAC08F6BA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497178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EC181-1773-43FF-A238-779F175B52B2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2603640-0038-4FAC-ACAB-7FF91D1A9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426624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024C1-268B-4F28-B75F-906AABDB72CA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3E198EE-87BA-4FD9-8A5B-E7AA9DD461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980666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21504-AA14-4A3E-9845-C3CF485151C3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算法设计基础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53574F7-3AC6-45DC-8822-271637837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120208"/>
      </p:ext>
    </p:extLst>
  </p:cSld>
  <p:clrMapOvr>
    <a:masterClrMapping/>
  </p:clrMapOvr>
  <p:transition spd="slow">
    <p:randomBar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4478884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826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946623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3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173254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5881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1FEAC6E-C1B3-45EC-8DF9-6D78E8E5C3E5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3/1/2016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71996030-F724-4CF9-A41E-BE4E33F3BFFA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9" r:id="rId1"/>
    <p:sldLayoutId id="2147484940" r:id="rId2"/>
    <p:sldLayoutId id="2147484941" r:id="rId3"/>
    <p:sldLayoutId id="2147484942" r:id="rId4"/>
    <p:sldLayoutId id="2147484943" r:id="rId5"/>
    <p:sldLayoutId id="2147484944" r:id="rId6"/>
    <p:sldLayoutId id="2147484950" r:id="rId7"/>
    <p:sldLayoutId id="2147484951" r:id="rId8"/>
    <p:sldLayoutId id="2147484945" r:id="rId9"/>
    <p:sldLayoutId id="2147484946" r:id="rId10"/>
    <p:sldLayoutId id="2147484947" r:id="rId11"/>
    <p:sldLayoutId id="2147484952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5B73C626-BAF3-46BA-832E-6BB5B105C08E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</a:t>
            </a:r>
            <a:r>
              <a:rPr lang="zh-CN" altLang="en-US" smtClean="0"/>
              <a:t>算法设计基础</a:t>
            </a:r>
            <a:endParaRPr lang="en-US" altLang="zh-CN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8A6992DE-2E65-41E9-9A86-656BAD288E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53" r:id="rId1"/>
    <p:sldLayoutId id="2147484948" r:id="rId2"/>
    <p:sldLayoutId id="2147484954" r:id="rId3"/>
    <p:sldLayoutId id="2147484955" r:id="rId4"/>
    <p:sldLayoutId id="2147484956" r:id="rId5"/>
    <p:sldLayoutId id="2147484957" r:id="rId6"/>
    <p:sldLayoutId id="2147484958" r:id="rId7"/>
    <p:sldLayoutId id="2147484959" r:id="rId8"/>
    <p:sldLayoutId id="2147484960" r:id="rId9"/>
    <p:sldLayoutId id="2147484961" r:id="rId10"/>
    <p:sldLayoutId id="2147484962" r:id="rId11"/>
    <p:sldLayoutId id="2147484963" r:id="rId12"/>
    <p:sldLayoutId id="2147484964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AB2874FB-9579-4716-89C8-4B2AE11DF760}" type="datetime1">
              <a:rPr lang="zh-CN" altLang="en-US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</a:t>
            </a:r>
            <a:r>
              <a:rPr lang="zh-CN" altLang="en-US" smtClean="0"/>
              <a:t>算法设计基础</a:t>
            </a:r>
            <a:endParaRPr lang="en-US" altLang="zh-CN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F2C0FED4-4509-4FB2-8624-A0C87EF83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5" r:id="rId1"/>
    <p:sldLayoutId id="2147484966" r:id="rId2"/>
    <p:sldLayoutId id="2147484967" r:id="rId3"/>
    <p:sldLayoutId id="2147484968" r:id="rId4"/>
    <p:sldLayoutId id="2147484969" r:id="rId5"/>
    <p:sldLayoutId id="2147484970" r:id="rId6"/>
    <p:sldLayoutId id="2147484971" r:id="rId7"/>
    <p:sldLayoutId id="2147484972" r:id="rId8"/>
    <p:sldLayoutId id="2147484973" r:id="rId9"/>
    <p:sldLayoutId id="2147484974" r:id="rId10"/>
    <p:sldLayoutId id="2147484975" r:id="rId11"/>
    <p:sldLayoutId id="2147484976" r:id="rId12"/>
    <p:sldLayoutId id="2147484977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tp://10.5.1.5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算法设计与分析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400800" cy="2513130"/>
          </a:xfrm>
        </p:spPr>
        <p:txBody>
          <a:bodyPr/>
          <a:lstStyle/>
          <a:p>
            <a:r>
              <a:rPr lang="zh-CN" altLang="en-US" dirty="0" smtClean="0"/>
              <a:t>办公室：</a:t>
            </a:r>
            <a:r>
              <a:rPr lang="en-US" altLang="zh-CN" dirty="0" smtClean="0"/>
              <a:t>B1-311</a:t>
            </a:r>
          </a:p>
          <a:p>
            <a:r>
              <a:rPr lang="en-US" altLang="zh-CN" dirty="0" smtClean="0">
                <a:hlinkClick r:id="rId3"/>
              </a:rPr>
              <a:t>ftp://10.5.1.5</a:t>
            </a:r>
            <a:endParaRPr lang="en-US" altLang="zh-CN" dirty="0" smtClean="0"/>
          </a:p>
          <a:p>
            <a:r>
              <a:rPr lang="zh-CN" altLang="en-US" dirty="0" smtClean="0"/>
              <a:t>用户名和密码：</a:t>
            </a:r>
            <a:r>
              <a:rPr lang="en-US" altLang="zh-CN" dirty="0" err="1" smtClean="0"/>
              <a:t>zhangweina</a:t>
            </a:r>
            <a:endParaRPr lang="en-US" altLang="zh-CN" dirty="0" smtClean="0"/>
          </a:p>
          <a:p>
            <a:r>
              <a:rPr lang="zh-CN" altLang="en-US" dirty="0" smtClean="0"/>
              <a:t>短号：</a:t>
            </a:r>
            <a:r>
              <a:rPr lang="en-US" altLang="zh-CN" dirty="0" smtClean="0"/>
              <a:t>681762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657350"/>
            <a:ext cx="8408987" cy="719138"/>
          </a:xfrm>
        </p:spPr>
        <p:txBody>
          <a:bodyPr/>
          <a:lstStyle/>
          <a:p>
            <a:pPr eaLnBrk="1" hangingPunct="1">
              <a:buFont typeface="Wingdings" pitchFamily="2" charset="2"/>
              <a:buChar char="r"/>
            </a:pPr>
            <a:r>
              <a:rPr lang="zh-CN" altLang="en-US" sz="3400" smtClean="0">
                <a:solidFill>
                  <a:srgbClr val="A50021"/>
                </a:solidFill>
              </a:rPr>
              <a:t>一个好算法，除了要具备五大特性之外，还要具备以下特性：</a:t>
            </a:r>
          </a:p>
        </p:txBody>
      </p:sp>
      <p:sp>
        <p:nvSpPr>
          <p:cNvPr id="43011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86EE80-D41A-492C-99C0-AC8038F20048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3012" name="页脚占位符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301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48041746-FE18-4213-A907-8571A4BCA090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31800" y="2376488"/>
            <a:ext cx="83185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A50021"/>
              </a:buClr>
              <a:buSzTx/>
              <a:buFontTx/>
              <a:buAutoNum type="circleNumDbPlain"/>
            </a:pPr>
            <a:r>
              <a:rPr kumimoji="1" lang="zh-CN" altLang="en-US" sz="2400">
                <a:latin typeface="宋体" pitchFamily="2" charset="-122"/>
                <a:ea typeface="宋体" pitchFamily="2" charset="-122"/>
              </a:rPr>
              <a:t>正确性：对于任何合法的输入，都会得出正确的结果。</a:t>
            </a:r>
            <a:endParaRPr kumimoji="1" lang="en-US" altLang="zh-CN" sz="240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ts val="3500"/>
              </a:lnSpc>
              <a:buClr>
                <a:srgbClr val="A50021"/>
              </a:buClr>
              <a:buSzTx/>
              <a:buFontTx/>
              <a:buAutoNum type="circleNumDbPlain"/>
            </a:pPr>
            <a:r>
              <a:rPr kumimoji="1" lang="zh-CN" altLang="en-US" sz="2400">
                <a:latin typeface="Arial" charset="0"/>
                <a:ea typeface="宋体" pitchFamily="2" charset="-122"/>
              </a:rPr>
              <a:t>健壮性：对于非法的输入能识别并做出处理。</a:t>
            </a:r>
            <a:endParaRPr kumimoji="1" lang="en-US" altLang="zh-CN" sz="2400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ts val="3500"/>
              </a:lnSpc>
              <a:buClr>
                <a:srgbClr val="A50021"/>
              </a:buClr>
              <a:buSzTx/>
              <a:buFontTx/>
              <a:buAutoNum type="circleNumDbPlain"/>
            </a:pPr>
            <a:r>
              <a:rPr kumimoji="1" lang="zh-CN" altLang="en-US" sz="2400">
                <a:latin typeface="Arial" charset="0"/>
                <a:ea typeface="宋体" pitchFamily="2" charset="-122"/>
              </a:rPr>
              <a:t>可理解性：算法容易理解和实现。</a:t>
            </a:r>
            <a:endParaRPr kumimoji="1" lang="en-US" altLang="zh-CN" sz="2400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ts val="3500"/>
              </a:lnSpc>
              <a:buClr>
                <a:srgbClr val="A50021"/>
              </a:buClr>
              <a:buSzTx/>
              <a:buFontTx/>
              <a:buAutoNum type="circleNumDbPlain"/>
            </a:pPr>
            <a:r>
              <a:rPr kumimoji="1" lang="zh-CN" altLang="en-US" sz="2400">
                <a:latin typeface="Arial" charset="0"/>
                <a:ea typeface="宋体" pitchFamily="2" charset="-122"/>
              </a:rPr>
              <a:t>抽象分级：必须用抽象分级来描述算法，不能有太多的操作步骤。</a:t>
            </a:r>
            <a:endParaRPr kumimoji="1" lang="en-US" altLang="zh-CN" sz="2400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ts val="3500"/>
              </a:lnSpc>
              <a:buClr>
                <a:srgbClr val="A50021"/>
              </a:buClr>
              <a:buSzTx/>
              <a:buFontTx/>
              <a:buAutoNum type="circleNumDbPlain"/>
            </a:pPr>
            <a:r>
              <a:rPr kumimoji="1" lang="zh-CN" altLang="en-US" sz="2400">
                <a:latin typeface="Arial" charset="0"/>
                <a:ea typeface="宋体" pitchFamily="2" charset="-122"/>
              </a:rPr>
              <a:t>高效性：包括时间上和空间上的高效。相对来讲，</a:t>
            </a:r>
            <a:r>
              <a:rPr kumimoji="1" lang="zh-CN" altLang="en-US" sz="24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一个好的算法应该具有较短的执行时间并占用较少的辅助存储空间</a:t>
            </a:r>
            <a:r>
              <a:rPr kumimoji="1" lang="zh-CN" altLang="en-US" sz="2400">
                <a:latin typeface="Arial" charset="0"/>
                <a:ea typeface="宋体" pitchFamily="2" charset="-122"/>
              </a:rPr>
              <a:t>。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296863" y="414338"/>
            <a:ext cx="693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1.2.1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算法及其重要特性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92388" y="2798763"/>
            <a:ext cx="3490912" cy="2087562"/>
          </a:xfrm>
          <a:ln>
            <a:solidFill>
              <a:schemeClr val="bg2"/>
            </a:solidFill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anchor="ctr">
            <a:flatTx/>
          </a:bodyPr>
          <a:lstStyle/>
          <a:p>
            <a:pPr eaLnBrk="1" hangingPunct="1"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36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sz="3600" dirty="0" smtClean="0">
                <a:solidFill>
                  <a:schemeClr val="accent1">
                    <a:lumMod val="50000"/>
                  </a:schemeClr>
                </a:solidFill>
              </a:rPr>
              <a:t>欧几里德算法</a:t>
            </a:r>
          </a:p>
          <a:p>
            <a:pPr eaLnBrk="1" hangingPunct="1"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4035" name="日期占位符 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8D8EF9-8EB9-4E96-9871-8DAFA1184137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4036" name="页脚占位符 1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4037" name="灯片编号占位符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531D5747-46BE-463B-A66A-DD9458C1CBE5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4038" name="Line 4"/>
          <p:cNvSpPr>
            <a:spLocks noChangeShapeType="1"/>
          </p:cNvSpPr>
          <p:nvPr/>
        </p:nvSpPr>
        <p:spPr bwMode="auto">
          <a:xfrm>
            <a:off x="1279525" y="4140200"/>
            <a:ext cx="12954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1350963" y="3419475"/>
            <a:ext cx="7191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400" b="0" i="1">
                <a:latin typeface="Times New Roman" pitchFamily="18" charset="0"/>
                <a:ea typeface="宋体" pitchFamily="2" charset="-122"/>
              </a:rPr>
              <a:t>m</a:t>
            </a:r>
          </a:p>
        </p:txBody>
      </p:sp>
      <p:sp>
        <p:nvSpPr>
          <p:cNvPr id="44040" name="Line 6"/>
          <p:cNvSpPr>
            <a:spLocks noChangeShapeType="1"/>
          </p:cNvSpPr>
          <p:nvPr/>
        </p:nvSpPr>
        <p:spPr bwMode="auto">
          <a:xfrm>
            <a:off x="1279525" y="4606925"/>
            <a:ext cx="12954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1350963" y="4427538"/>
            <a:ext cx="7191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400" b="0" i="1"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>
            <a:off x="6105525" y="4284663"/>
            <a:ext cx="12954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6680200" y="3587750"/>
            <a:ext cx="7191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400" b="0" i="1"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44044" name="Text Box 10"/>
          <p:cNvSpPr txBox="1">
            <a:spLocks noChangeArrowheads="1"/>
          </p:cNvSpPr>
          <p:nvPr/>
        </p:nvSpPr>
        <p:spPr bwMode="auto">
          <a:xfrm>
            <a:off x="657225" y="1268413"/>
            <a:ext cx="72723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80000"/>
              </a:spcBef>
              <a:buClrTx/>
              <a:buSzTx/>
              <a:buFontTx/>
              <a:buNone/>
            </a:pPr>
            <a:r>
              <a:rPr lang="zh-CN" altLang="en-US" sz="3200">
                <a:latin typeface="Arial" charset="0"/>
                <a:ea typeface="宋体" pitchFamily="2" charset="-122"/>
              </a:rPr>
              <a:t>例：欧几里德算法</a:t>
            </a:r>
            <a:r>
              <a:rPr lang="en-US" altLang="zh-CN" sz="3200">
                <a:latin typeface="Arial" charset="0"/>
                <a:ea typeface="宋体" pitchFamily="2" charset="-122"/>
              </a:rPr>
              <a:t>——</a:t>
            </a:r>
            <a:r>
              <a:rPr lang="zh-CN" altLang="en-US" sz="32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辗转相除法</a:t>
            </a:r>
            <a:r>
              <a:rPr lang="zh-CN" altLang="en-US" sz="3200">
                <a:latin typeface="Arial" charset="0"/>
                <a:ea typeface="宋体" pitchFamily="2" charset="-122"/>
              </a:rPr>
              <a:t>，求两个自然数 </a:t>
            </a:r>
            <a:r>
              <a:rPr lang="en-US" altLang="zh-CN" sz="3200" i="1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3200">
                <a:latin typeface="Arial" charset="0"/>
                <a:ea typeface="宋体" pitchFamily="2" charset="-122"/>
              </a:rPr>
              <a:t> </a:t>
            </a:r>
            <a:r>
              <a:rPr lang="zh-CN" altLang="en-US" sz="3200">
                <a:latin typeface="Arial" charset="0"/>
                <a:ea typeface="宋体" pitchFamily="2" charset="-122"/>
              </a:rPr>
              <a:t>和 </a:t>
            </a:r>
            <a:r>
              <a:rPr lang="en-US" altLang="zh-CN" sz="3200" i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3200">
                <a:latin typeface="Arial" charset="0"/>
                <a:ea typeface="宋体" pitchFamily="2" charset="-122"/>
              </a:rPr>
              <a:t> </a:t>
            </a:r>
            <a:r>
              <a:rPr lang="zh-CN" altLang="en-US" sz="3200">
                <a:latin typeface="Arial" charset="0"/>
                <a:ea typeface="宋体" pitchFamily="2" charset="-122"/>
              </a:rPr>
              <a:t>的最大公约数</a:t>
            </a:r>
          </a:p>
        </p:txBody>
      </p:sp>
      <p:sp>
        <p:nvSpPr>
          <p:cNvPr id="14349" name="Text Box 11"/>
          <p:cNvSpPr txBox="1">
            <a:spLocks noChangeArrowheads="1"/>
          </p:cNvSpPr>
          <p:nvPr/>
        </p:nvSpPr>
        <p:spPr bwMode="auto">
          <a:xfrm>
            <a:off x="296863" y="414338"/>
            <a:ext cx="6505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算法的描述方法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5"/>
          <p:cNvSpPr txBox="1">
            <a:spLocks noChangeArrowheads="1"/>
          </p:cNvSpPr>
          <p:nvPr/>
        </p:nvSpPr>
        <p:spPr bwMode="auto">
          <a:xfrm>
            <a:off x="385763" y="1268413"/>
            <a:ext cx="8275637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⑴</a:t>
            </a:r>
            <a:r>
              <a:rPr lang="zh-CN" altLang="en-US" sz="36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自然语言</a:t>
            </a:r>
            <a:r>
              <a:rPr lang="en-US" altLang="zh-CN" sz="36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——</a:t>
            </a:r>
            <a:r>
              <a:rPr lang="zh-CN" altLang="en-US" sz="36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欧几里德算法</a:t>
            </a:r>
            <a:endParaRPr kumimoji="1" lang="en-US" altLang="zh-CN" sz="360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3200">
                <a:latin typeface="宋体" pitchFamily="2" charset="-122"/>
                <a:ea typeface="宋体" pitchFamily="2" charset="-122"/>
              </a:rPr>
              <a:t>① 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输入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32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；</a:t>
            </a:r>
            <a:endParaRPr kumimoji="1" lang="zh-CN" altLang="en-US" sz="320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② 求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除以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的余数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；</a:t>
            </a:r>
            <a:endParaRPr kumimoji="1" lang="zh-CN" altLang="en-US" sz="320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③ 若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等于</a:t>
            </a:r>
            <a:r>
              <a:rPr kumimoji="1" lang="en-US" altLang="zh-CN" sz="3200">
                <a:latin typeface="宋体" pitchFamily="2" charset="-122"/>
                <a:ea typeface="宋体" pitchFamily="2" charset="-122"/>
              </a:rPr>
              <a:t>0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，则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为最大公约数，算法结束；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   否则执行第④步；</a:t>
            </a:r>
            <a:endParaRPr kumimoji="1" lang="zh-CN" altLang="en-US" sz="320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④ 将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的值放在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中，将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的值放在</a:t>
            </a:r>
            <a:r>
              <a:rPr kumimoji="1" lang="en-US" altLang="zh-CN" sz="32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中；</a:t>
            </a:r>
            <a:endParaRPr kumimoji="1" lang="zh-CN" altLang="en-US" sz="320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⑤ 重新执行第②步。</a:t>
            </a:r>
            <a:endParaRPr kumimoji="1" lang="zh-CN" altLang="en-US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296863" y="414338"/>
            <a:ext cx="6505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算法的描述方法 </a:t>
            </a:r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AB6FC-AF87-48B0-B21C-C0A1DB387EB7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5061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506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96A21470-69EB-4A2B-8F3D-E8A5DFAB564E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5"/>
          <p:cNvSpPr txBox="1">
            <a:spLocks noChangeArrowheads="1"/>
          </p:cNvSpPr>
          <p:nvPr/>
        </p:nvSpPr>
        <p:spPr bwMode="auto">
          <a:xfrm>
            <a:off x="385763" y="1268413"/>
            <a:ext cx="712152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⑴</a:t>
            </a:r>
            <a:r>
              <a:rPr kumimoji="1" lang="zh-CN" altLang="en-US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自然语言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优点：容易理解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缺点：冗长、二义性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使用方法：粗线条描述算法思想</a:t>
            </a: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注意事项：避免写成自然段</a:t>
            </a: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296863" y="414338"/>
            <a:ext cx="6505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算法的描述方法 </a:t>
            </a:r>
          </a:p>
        </p:txBody>
      </p:sp>
      <p:sp>
        <p:nvSpPr>
          <p:cNvPr id="4608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AFC97E-FEB3-4203-8DCC-959D3C885734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6085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608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2AA631C7-96A4-43C6-AA5B-1A206BA6D72B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32"/>
          <p:cNvGrpSpPr>
            <a:grpSpLocks/>
          </p:cNvGrpSpPr>
          <p:nvPr/>
        </p:nvGrpSpPr>
        <p:grpSpPr bwMode="auto">
          <a:xfrm>
            <a:off x="3181350" y="381000"/>
            <a:ext cx="4895850" cy="5864225"/>
            <a:chOff x="1474" y="391"/>
            <a:chExt cx="3084" cy="3694"/>
          </a:xfrm>
        </p:grpSpPr>
        <p:sp>
          <p:nvSpPr>
            <p:cNvPr id="47111" name="Text Box 5"/>
            <p:cNvSpPr txBox="1">
              <a:spLocks noChangeArrowheads="1"/>
            </p:cNvSpPr>
            <p:nvPr/>
          </p:nvSpPr>
          <p:spPr bwMode="auto">
            <a:xfrm>
              <a:off x="3257" y="2319"/>
              <a:ext cx="18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 smtClean="0">
                  <a:latin typeface="Times New Roman" pitchFamily="18" charset="0"/>
                </a:rPr>
                <a:t>Y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7112" name="AutoShape 6"/>
            <p:cNvSpPr>
              <a:spLocks noChangeArrowheads="1"/>
            </p:cNvSpPr>
            <p:nvPr/>
          </p:nvSpPr>
          <p:spPr bwMode="auto">
            <a:xfrm>
              <a:off x="2557" y="391"/>
              <a:ext cx="857" cy="264"/>
            </a:xfrm>
            <a:prstGeom prst="flowChartAlternateProcess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font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47113" name="AutoShape 7"/>
            <p:cNvSpPr>
              <a:spLocks noChangeArrowheads="1"/>
            </p:cNvSpPr>
            <p:nvPr/>
          </p:nvSpPr>
          <p:spPr bwMode="auto">
            <a:xfrm>
              <a:off x="1945" y="910"/>
              <a:ext cx="2143" cy="265"/>
            </a:xfrm>
            <a:prstGeom prst="flowChartInputOutpu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font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输入</a:t>
              </a:r>
              <a:r>
                <a:rPr lang="en-US" altLang="zh-CN" sz="2800">
                  <a:latin typeface="Times New Roman" pitchFamily="18" charset="0"/>
                </a:rPr>
                <a:t>m</a:t>
              </a:r>
              <a:r>
                <a:rPr lang="zh-CN" altLang="en-US" sz="2800">
                  <a:latin typeface="Times New Roman" pitchFamily="18" charset="0"/>
                </a:rPr>
                <a:t>和</a:t>
              </a:r>
              <a:r>
                <a:rPr lang="en-US" altLang="zh-CN" sz="28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47114" name="AutoShape 8"/>
            <p:cNvSpPr>
              <a:spLocks noChangeArrowheads="1"/>
            </p:cNvSpPr>
            <p:nvPr/>
          </p:nvSpPr>
          <p:spPr bwMode="auto">
            <a:xfrm>
              <a:off x="2064" y="1434"/>
              <a:ext cx="1851" cy="287"/>
            </a:xfrm>
            <a:prstGeom prst="flowChartProcess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    r=m % n</a:t>
              </a:r>
            </a:p>
          </p:txBody>
        </p:sp>
        <p:sp>
          <p:nvSpPr>
            <p:cNvPr id="47115" name="AutoShape 9"/>
            <p:cNvSpPr>
              <a:spLocks noChangeArrowheads="1"/>
            </p:cNvSpPr>
            <p:nvPr/>
          </p:nvSpPr>
          <p:spPr bwMode="auto">
            <a:xfrm>
              <a:off x="2006" y="1990"/>
              <a:ext cx="2000" cy="396"/>
            </a:xfrm>
            <a:prstGeom prst="flowChartDecision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>
                <a:latin typeface="Times New Roman" pitchFamily="18" charset="0"/>
              </a:endParaRPr>
            </a:p>
          </p:txBody>
        </p:sp>
        <p:sp>
          <p:nvSpPr>
            <p:cNvPr id="47116" name="Rectangle 10"/>
            <p:cNvSpPr>
              <a:spLocks noChangeArrowheads="1"/>
            </p:cNvSpPr>
            <p:nvPr/>
          </p:nvSpPr>
          <p:spPr bwMode="auto">
            <a:xfrm>
              <a:off x="2823" y="2057"/>
              <a:ext cx="38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r=0</a:t>
              </a:r>
            </a:p>
          </p:txBody>
        </p:sp>
        <p:sp>
          <p:nvSpPr>
            <p:cNvPr id="47117" name="AutoShape 11"/>
            <p:cNvSpPr>
              <a:spLocks noChangeArrowheads="1"/>
            </p:cNvSpPr>
            <p:nvPr/>
          </p:nvSpPr>
          <p:spPr bwMode="auto">
            <a:xfrm>
              <a:off x="2251" y="2625"/>
              <a:ext cx="1572" cy="396"/>
            </a:xfrm>
            <a:prstGeom prst="flowChartProcess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font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m=n</a:t>
              </a:r>
              <a:r>
                <a:rPr lang="zh-CN" altLang="en-US" sz="2800">
                  <a:latin typeface="Times New Roman" pitchFamily="18" charset="0"/>
                </a:rPr>
                <a:t>；</a:t>
              </a:r>
              <a:r>
                <a:rPr lang="en-US" altLang="zh-CN" sz="2800">
                  <a:latin typeface="Times New Roman" pitchFamily="18" charset="0"/>
                </a:rPr>
                <a:t>n=r</a:t>
              </a:r>
            </a:p>
          </p:txBody>
        </p:sp>
        <p:sp>
          <p:nvSpPr>
            <p:cNvPr id="47118" name="AutoShape 12"/>
            <p:cNvSpPr>
              <a:spLocks noChangeArrowheads="1"/>
            </p:cNvSpPr>
            <p:nvPr/>
          </p:nvSpPr>
          <p:spPr bwMode="auto">
            <a:xfrm>
              <a:off x="1904" y="3273"/>
              <a:ext cx="2144" cy="293"/>
            </a:xfrm>
            <a:prstGeom prst="flowChartInputOutpu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  <a:r>
                <a:rPr lang="en-US" altLang="zh-CN" sz="28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47119" name="AutoShape 13"/>
            <p:cNvSpPr>
              <a:spLocks noChangeArrowheads="1"/>
            </p:cNvSpPr>
            <p:nvPr/>
          </p:nvSpPr>
          <p:spPr bwMode="auto">
            <a:xfrm>
              <a:off x="2557" y="3822"/>
              <a:ext cx="857" cy="263"/>
            </a:xfrm>
            <a:prstGeom prst="flowChartAlternateProcess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font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</a:rPr>
                <a:t>结束</a:t>
              </a:r>
            </a:p>
          </p:txBody>
        </p:sp>
        <p:sp>
          <p:nvSpPr>
            <p:cNvPr id="47120" name="Line 14"/>
            <p:cNvSpPr>
              <a:spLocks noChangeShapeType="1"/>
            </p:cNvSpPr>
            <p:nvPr/>
          </p:nvSpPr>
          <p:spPr bwMode="auto">
            <a:xfrm>
              <a:off x="2985" y="658"/>
              <a:ext cx="0" cy="2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5"/>
            <p:cNvSpPr>
              <a:spLocks noChangeShapeType="1"/>
            </p:cNvSpPr>
            <p:nvPr/>
          </p:nvSpPr>
          <p:spPr bwMode="auto">
            <a:xfrm>
              <a:off x="2985" y="1177"/>
              <a:ext cx="0" cy="2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16"/>
            <p:cNvSpPr>
              <a:spLocks noChangeShapeType="1"/>
            </p:cNvSpPr>
            <p:nvPr/>
          </p:nvSpPr>
          <p:spPr bwMode="auto">
            <a:xfrm>
              <a:off x="2985" y="1730"/>
              <a:ext cx="0" cy="2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17"/>
            <p:cNvSpPr>
              <a:spLocks noChangeShapeType="1"/>
            </p:cNvSpPr>
            <p:nvPr/>
          </p:nvSpPr>
          <p:spPr bwMode="auto">
            <a:xfrm>
              <a:off x="3006" y="2376"/>
              <a:ext cx="0" cy="2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18"/>
            <p:cNvSpPr>
              <a:spLocks noChangeShapeType="1"/>
            </p:cNvSpPr>
            <p:nvPr/>
          </p:nvSpPr>
          <p:spPr bwMode="auto">
            <a:xfrm>
              <a:off x="2985" y="3558"/>
              <a:ext cx="0" cy="2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19"/>
            <p:cNvSpPr>
              <a:spLocks noChangeShapeType="1"/>
            </p:cNvSpPr>
            <p:nvPr/>
          </p:nvSpPr>
          <p:spPr bwMode="auto">
            <a:xfrm>
              <a:off x="3997" y="2191"/>
              <a:ext cx="5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Line 20"/>
            <p:cNvSpPr>
              <a:spLocks noChangeShapeType="1"/>
            </p:cNvSpPr>
            <p:nvPr/>
          </p:nvSpPr>
          <p:spPr bwMode="auto">
            <a:xfrm>
              <a:off x="4558" y="2191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Line 21"/>
            <p:cNvSpPr>
              <a:spLocks noChangeShapeType="1"/>
            </p:cNvSpPr>
            <p:nvPr/>
          </p:nvSpPr>
          <p:spPr bwMode="auto">
            <a:xfrm>
              <a:off x="3231" y="3115"/>
              <a:ext cx="1" cy="1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22"/>
            <p:cNvSpPr>
              <a:spLocks noChangeShapeType="1"/>
            </p:cNvSpPr>
            <p:nvPr/>
          </p:nvSpPr>
          <p:spPr bwMode="auto">
            <a:xfrm>
              <a:off x="3231" y="3103"/>
              <a:ext cx="132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23"/>
            <p:cNvSpPr>
              <a:spLocks noChangeShapeType="1"/>
            </p:cNvSpPr>
            <p:nvPr/>
          </p:nvSpPr>
          <p:spPr bwMode="auto">
            <a:xfrm>
              <a:off x="2985" y="3021"/>
              <a:ext cx="0" cy="1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24"/>
            <p:cNvSpPr>
              <a:spLocks noChangeShapeType="1"/>
            </p:cNvSpPr>
            <p:nvPr/>
          </p:nvSpPr>
          <p:spPr bwMode="auto">
            <a:xfrm flipH="1">
              <a:off x="1475" y="3154"/>
              <a:ext cx="14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25"/>
            <p:cNvSpPr>
              <a:spLocks noChangeShapeType="1"/>
            </p:cNvSpPr>
            <p:nvPr/>
          </p:nvSpPr>
          <p:spPr bwMode="auto">
            <a:xfrm flipV="1">
              <a:off x="1474" y="1278"/>
              <a:ext cx="1" cy="18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26"/>
            <p:cNvSpPr>
              <a:spLocks noChangeShapeType="1"/>
            </p:cNvSpPr>
            <p:nvPr/>
          </p:nvSpPr>
          <p:spPr bwMode="auto">
            <a:xfrm>
              <a:off x="1479" y="1270"/>
              <a:ext cx="14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Text Box 28"/>
            <p:cNvSpPr txBox="1">
              <a:spLocks noChangeArrowheads="1"/>
            </p:cNvSpPr>
            <p:nvPr/>
          </p:nvSpPr>
          <p:spPr bwMode="auto">
            <a:xfrm>
              <a:off x="4154" y="1916"/>
              <a:ext cx="30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 smtClean="0">
                  <a:latin typeface="Times New Roman" pitchFamily="18" charset="0"/>
                </a:rPr>
                <a:t>N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</p:grpSp>
      <p:sp>
        <p:nvSpPr>
          <p:cNvPr id="47107" name="Text Box 33"/>
          <p:cNvSpPr txBox="1">
            <a:spLocks noChangeArrowheads="1"/>
          </p:cNvSpPr>
          <p:nvPr/>
        </p:nvSpPr>
        <p:spPr bwMode="auto">
          <a:xfrm>
            <a:off x="215900" y="317500"/>
            <a:ext cx="482441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0000"/>
                </a:solidFill>
                <a:latin typeface="宋体" pitchFamily="2" charset="-122"/>
              </a:rPr>
              <a:t>⑵ </a:t>
            </a:r>
            <a:r>
              <a:rPr kumimoji="1" lang="zh-CN" altLang="en-US" sz="3600">
                <a:solidFill>
                  <a:srgbClr val="FF0000"/>
                </a:solidFill>
                <a:latin typeface="宋体" pitchFamily="2" charset="-122"/>
              </a:rPr>
              <a:t>流程图</a:t>
            </a:r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3600">
                <a:solidFill>
                  <a:srgbClr val="FF0000"/>
                </a:solidFill>
                <a:latin typeface="Arial" charset="0"/>
              </a:rPr>
              <a:t>——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latin typeface="Arial" charset="0"/>
              </a:rPr>
              <a:t>欧几里德算法</a:t>
            </a:r>
          </a:p>
        </p:txBody>
      </p:sp>
      <p:sp>
        <p:nvSpPr>
          <p:cNvPr id="47108" name="日期占位符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546F14-01ED-41C5-83A6-323B617F3965}" type="datetime1">
              <a:rPr lang="zh-CN" altLang="en-US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47109" name="页脚占位符 2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</a:rPr>
              <a:t>第</a:t>
            </a:r>
            <a:r>
              <a:rPr lang="en-US" altLang="zh-CN" sz="1400" b="0" smtClean="0">
                <a:latin typeface="Comic Sans MS" pitchFamily="66" charset="0"/>
              </a:rPr>
              <a:t>1</a:t>
            </a:r>
            <a:r>
              <a:rPr lang="zh-CN" altLang="en-US" sz="1400" b="0" smtClean="0">
                <a:latin typeface="Comic Sans MS" pitchFamily="66" charset="0"/>
              </a:rPr>
              <a:t>章  算法设计基础</a:t>
            </a:r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47110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</a:rPr>
              <a:t>Page </a:t>
            </a:r>
            <a:fld id="{0835B274-2A2A-44B4-BB3D-F58E956C0E41}" type="slidenum">
              <a:rPr lang="en-US" altLang="zh-CN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483" y="5827713"/>
            <a:ext cx="5817618" cy="501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>
              <a:lnSpc>
                <a:spcPct val="95000"/>
              </a:lnSpc>
            </a:pPr>
            <a:r>
              <a:rPr kumimoji="1" lang="en-US" altLang="zh-CN" sz="2800" b="1" dirty="0" err="1">
                <a:solidFill>
                  <a:srgbClr val="FF0000"/>
                </a:solidFill>
              </a:rPr>
              <a:t>int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err="1">
                <a:solidFill>
                  <a:srgbClr val="FF0000"/>
                </a:solidFill>
              </a:rPr>
              <a:t>CommonFactor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800" b="1" dirty="0" err="1">
                <a:solidFill>
                  <a:srgbClr val="FF0000"/>
                </a:solidFill>
              </a:rPr>
              <a:t>int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 m, </a:t>
            </a:r>
            <a:r>
              <a:rPr kumimoji="1" lang="en-US" altLang="zh-CN" sz="2800" b="1" dirty="0" err="1">
                <a:solidFill>
                  <a:srgbClr val="FF0000"/>
                </a:solidFill>
              </a:rPr>
              <a:t>int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 n)</a:t>
            </a:r>
            <a:endParaRPr kumimoji="1"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341313" y="1403350"/>
            <a:ext cx="7326312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⑵ </a:t>
            </a:r>
            <a:r>
              <a:rPr kumimoji="1" lang="zh-CN" altLang="en-US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流程图</a:t>
            </a:r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优点：流程直观 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缺点：缺少严密性、灵活性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使用方法：描述简单算法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注意事项：注意抽象层次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8" name="Text Box 33"/>
          <p:cNvSpPr txBox="1">
            <a:spLocks noChangeArrowheads="1"/>
          </p:cNvSpPr>
          <p:nvPr/>
        </p:nvSpPr>
        <p:spPr bwMode="auto">
          <a:xfrm>
            <a:off x="296863" y="414338"/>
            <a:ext cx="6505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算法的描述方法 </a:t>
            </a:r>
          </a:p>
        </p:txBody>
      </p:sp>
      <p:sp>
        <p:nvSpPr>
          <p:cNvPr id="481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9933E5-79C2-4048-9E2E-CA956B8F7995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8133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81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F53CCF93-950E-4929-AFED-90B3C7B628A6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1646238" y="762000"/>
            <a:ext cx="595947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#include &lt;</a:t>
            </a:r>
            <a:r>
              <a:rPr kumimoji="1" lang="en-US" altLang="zh-CN" sz="2400" dirty="0" err="1">
                <a:latin typeface="Times New Roman" pitchFamily="18" charset="0"/>
              </a:rPr>
              <a:t>stdio.h</a:t>
            </a:r>
            <a:r>
              <a:rPr kumimoji="1" lang="en-US" altLang="zh-CN" sz="2400" dirty="0">
                <a:latin typeface="Times New Roman" pitchFamily="18" charset="0"/>
              </a:rPr>
              <a:t>&gt;</a:t>
            </a: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CommonFactor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m, 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n)</a:t>
            </a: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{</a:t>
            </a: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r=m % n;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   while (r!=0) </a:t>
            </a: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 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     m=n;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     n=r;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     r=m % n;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 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  return n;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void main( 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   </a:t>
            </a:r>
            <a:r>
              <a:rPr kumimoji="1" lang="en-US" altLang="zh-CN" sz="2400" dirty="0" err="1">
                <a:latin typeface="Times New Roman" pitchFamily="18" charset="0"/>
              </a:rPr>
              <a:t>printf</a:t>
            </a:r>
            <a:r>
              <a:rPr kumimoji="1" lang="en-US" altLang="zh-CN" sz="2400" dirty="0">
                <a:latin typeface="Times New Roman" pitchFamily="18" charset="0"/>
              </a:rPr>
              <a:t>(“%d\n”,</a:t>
            </a:r>
            <a:r>
              <a:rPr kumimoji="1" lang="en-US" altLang="zh-CN" sz="2400" dirty="0" err="1">
                <a:latin typeface="Times New Roman" pitchFamily="18" charset="0"/>
              </a:rPr>
              <a:t>CommonFactor</a:t>
            </a:r>
            <a:r>
              <a:rPr kumimoji="1" lang="en-US" altLang="zh-CN" sz="2400" dirty="0">
                <a:latin typeface="Times New Roman" pitchFamily="18" charset="0"/>
              </a:rPr>
              <a:t>(20, 8));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}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349250" y="184150"/>
            <a:ext cx="7997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0000"/>
                </a:solidFill>
                <a:latin typeface="宋体" pitchFamily="2" charset="-122"/>
              </a:rPr>
              <a:t>⑶</a:t>
            </a:r>
            <a:r>
              <a:rPr kumimoji="1" lang="zh-CN" altLang="en-US" sz="3600">
                <a:solidFill>
                  <a:srgbClr val="FF0000"/>
                </a:solidFill>
                <a:latin typeface="宋体" pitchFamily="2" charset="-122"/>
              </a:rPr>
              <a:t>程序设计语言</a:t>
            </a:r>
            <a:r>
              <a:rPr kumimoji="1" lang="en-US" altLang="zh-CN" sz="3600">
                <a:solidFill>
                  <a:srgbClr val="FF0000"/>
                </a:solidFill>
                <a:latin typeface="宋体" pitchFamily="2" charset="-122"/>
              </a:rPr>
              <a:t>——</a:t>
            </a:r>
            <a:r>
              <a:rPr lang="zh-CN" altLang="en-US" sz="3600">
                <a:solidFill>
                  <a:srgbClr val="FF0000"/>
                </a:solidFill>
                <a:latin typeface="Arial" charset="0"/>
              </a:rPr>
              <a:t>欧几里德算法</a:t>
            </a:r>
          </a:p>
        </p:txBody>
      </p:sp>
      <p:sp>
        <p:nvSpPr>
          <p:cNvPr id="4915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F861EF-9641-4E8A-8577-BF00D29009B1}" type="datetime1">
              <a:rPr lang="zh-CN" altLang="en-US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49157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</a:rPr>
              <a:t>第</a:t>
            </a:r>
            <a:r>
              <a:rPr lang="en-US" altLang="zh-CN" sz="1400" b="0" smtClean="0">
                <a:latin typeface="Comic Sans MS" pitchFamily="66" charset="0"/>
              </a:rPr>
              <a:t>1</a:t>
            </a:r>
            <a:r>
              <a:rPr lang="zh-CN" altLang="en-US" sz="1400" b="0" smtClean="0">
                <a:latin typeface="Comic Sans MS" pitchFamily="66" charset="0"/>
              </a:rPr>
              <a:t>章  算法设计基础</a:t>
            </a:r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4915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</a:rPr>
              <a:t>Page </a:t>
            </a:r>
            <a:fld id="{0CC864B8-0241-42BD-A165-FDC6FD65B303}" type="slidenum">
              <a:rPr lang="en-US" altLang="zh-CN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b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385763" y="1403350"/>
            <a:ext cx="7789862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⑶</a:t>
            </a:r>
            <a:r>
              <a:rPr kumimoji="1" lang="zh-CN" altLang="en-US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程序设计语言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优点：能由计算机执行 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缺点：抽象性差，对语言要求高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使用方法：算法需要验证</a:t>
            </a:r>
          </a:p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注意事项：</a:t>
            </a:r>
            <a:r>
              <a:rPr kumimoji="1" lang="zh-CN" altLang="en-US" sz="32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尽量将算法写成子函数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3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685800" y="3581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7" name="Text Box 19"/>
          <p:cNvSpPr txBox="1">
            <a:spLocks noChangeArrowheads="1"/>
          </p:cNvSpPr>
          <p:nvPr/>
        </p:nvSpPr>
        <p:spPr bwMode="auto">
          <a:xfrm>
            <a:off x="296863" y="414338"/>
            <a:ext cx="6505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算法的描述方法 </a:t>
            </a:r>
          </a:p>
        </p:txBody>
      </p:sp>
      <p:sp>
        <p:nvSpPr>
          <p:cNvPr id="50181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4EEBA1-227C-4746-9999-CF6109CDE22C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0182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01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55725D2C-CE0A-43DD-BF15-CA6D0FDE9AD8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5"/>
          <p:cNvSpPr txBox="1">
            <a:spLocks noChangeArrowheads="1"/>
          </p:cNvSpPr>
          <p:nvPr/>
        </p:nvSpPr>
        <p:spPr bwMode="auto">
          <a:xfrm>
            <a:off x="341313" y="1314450"/>
            <a:ext cx="8310562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⑷ </a:t>
            </a:r>
            <a:r>
              <a:rPr kumimoji="1" lang="zh-CN" altLang="en-US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伪代码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sz="36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欧几里德算法</a:t>
            </a:r>
            <a:endParaRPr kumimoji="1" lang="zh-CN" altLang="en-US" sz="360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3200">
                <a:latin typeface="Times New Roman" pitchFamily="18" charset="0"/>
                <a:ea typeface="宋体" pitchFamily="2" charset="-122"/>
              </a:rPr>
              <a:t>输入</a:t>
            </a: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m</a:t>
            </a:r>
            <a:r>
              <a:rPr lang="zh-CN" altLang="en-US" sz="320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n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2.r = m % n;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3. </a:t>
            </a:r>
            <a:r>
              <a:rPr lang="zh-CN" altLang="en-US" sz="3200">
                <a:latin typeface="Times New Roman" pitchFamily="18" charset="0"/>
                <a:ea typeface="宋体" pitchFamily="2" charset="-122"/>
              </a:rPr>
              <a:t>循环直到 </a:t>
            </a: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r </a:t>
            </a:r>
            <a:r>
              <a:rPr lang="zh-CN" altLang="en-US" sz="3200">
                <a:latin typeface="Times New Roman" pitchFamily="18" charset="0"/>
                <a:ea typeface="宋体" pitchFamily="2" charset="-122"/>
              </a:rPr>
              <a:t>等于</a:t>
            </a: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0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      3.1 m = n;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      3.2 n = r;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      3.3 r = m % n;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4. </a:t>
            </a:r>
            <a:r>
              <a:rPr lang="zh-CN" altLang="en-US" sz="3200">
                <a:latin typeface="Times New Roman" pitchFamily="18" charset="0"/>
                <a:ea typeface="宋体" pitchFamily="2" charset="-122"/>
              </a:rPr>
              <a:t>输出 </a:t>
            </a: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n ;</a:t>
            </a:r>
            <a:endParaRPr kumimoji="1" lang="zh-CN" altLang="en-US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10" name="Text Box 13"/>
          <p:cNvSpPr txBox="1">
            <a:spLocks noChangeArrowheads="1"/>
          </p:cNvSpPr>
          <p:nvPr/>
        </p:nvSpPr>
        <p:spPr bwMode="auto">
          <a:xfrm>
            <a:off x="296863" y="414338"/>
            <a:ext cx="6505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算法的描述方法 </a:t>
            </a:r>
          </a:p>
        </p:txBody>
      </p:sp>
      <p:sp>
        <p:nvSpPr>
          <p:cNvPr id="5120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AD586A-CE0A-4205-87F2-D709EE166BFB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1205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120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D2CA0592-EA2E-4A5E-A85A-965A221FBEE7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341313" y="1314450"/>
            <a:ext cx="8320087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⑷ </a:t>
            </a:r>
            <a:r>
              <a:rPr kumimoji="1" lang="zh-CN" altLang="en-US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伪代码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6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算法语言</a:t>
            </a:r>
          </a:p>
          <a:p>
            <a:pPr eaLnBrk="1" hangingPunct="1">
              <a:lnSpc>
                <a:spcPts val="45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Arial" charset="0"/>
                <a:ea typeface="宋体" pitchFamily="2" charset="-122"/>
              </a:rPr>
              <a:t>伪代码（</a:t>
            </a:r>
            <a:r>
              <a:rPr kumimoji="1" lang="en-US" altLang="zh-CN" sz="3200">
                <a:latin typeface="Arial" charset="0"/>
                <a:ea typeface="宋体" pitchFamily="2" charset="-122"/>
              </a:rPr>
              <a:t>Pseudocode</a:t>
            </a:r>
            <a:r>
              <a:rPr kumimoji="1" lang="zh-CN" altLang="en-US" sz="3200">
                <a:latin typeface="Arial" charset="0"/>
                <a:ea typeface="宋体" pitchFamily="2" charset="-122"/>
              </a:rPr>
              <a:t>）：介于自然语言和程序设计语言之间的方法，它采用某一程序设计语言的基本语法，操作指令可以结合自然语言来设计。</a:t>
            </a:r>
            <a:endParaRPr kumimoji="1" lang="zh-CN" altLang="en-US" sz="320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ts val="45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优点：表达能力强，抽象性强，容易理解</a:t>
            </a:r>
          </a:p>
        </p:txBody>
      </p:sp>
      <p:sp>
        <p:nvSpPr>
          <p:cNvPr id="22534" name="Text Box 13"/>
          <p:cNvSpPr txBox="1">
            <a:spLocks noChangeArrowheads="1"/>
          </p:cNvSpPr>
          <p:nvPr/>
        </p:nvSpPr>
        <p:spPr bwMode="auto">
          <a:xfrm>
            <a:off x="296863" y="414338"/>
            <a:ext cx="6505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算法的描述方法 </a:t>
            </a:r>
          </a:p>
        </p:txBody>
      </p:sp>
      <p:sp>
        <p:nvSpPr>
          <p:cNvPr id="5222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6B3E7B-4383-4266-95A8-4F85A376DE6A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2229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223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E09A70DB-F96C-4332-B059-702661197846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27050" y="1268760"/>
            <a:ext cx="813435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3400" b="1" dirty="0">
                <a:latin typeface="宋体" pitchFamily="2" charset="-122"/>
              </a:rPr>
              <a:t>算法理论的两大论题：</a:t>
            </a:r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kumimoji="1" lang="zh-CN" altLang="en-US" sz="3400" b="1" dirty="0">
                <a:solidFill>
                  <a:srgbClr val="FF0000"/>
                </a:solidFill>
                <a:latin typeface="宋体" pitchFamily="2" charset="-122"/>
              </a:rPr>
              <a:t>算法设计</a:t>
            </a:r>
            <a:r>
              <a:rPr kumimoji="1" lang="zh-CN" altLang="en-US" sz="3400" b="1" dirty="0">
                <a:latin typeface="宋体" pitchFamily="2" charset="-122"/>
              </a:rPr>
              <a:t>：对一个问题，如何设计一个有效的算法；</a:t>
            </a:r>
            <a:endParaRPr kumimoji="1" lang="en-US" altLang="zh-CN" sz="3400" b="1" dirty="0">
              <a:latin typeface="宋体" pitchFamily="2" charset="-122"/>
            </a:endParaRPr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kumimoji="1" lang="zh-CN" altLang="en-US" sz="3400" b="1" dirty="0">
                <a:solidFill>
                  <a:srgbClr val="FF0000"/>
                </a:solidFill>
                <a:latin typeface="宋体" pitchFamily="2" charset="-122"/>
              </a:rPr>
              <a:t>算法分析</a:t>
            </a:r>
            <a:r>
              <a:rPr kumimoji="1" lang="zh-CN" altLang="en-US" sz="3400" b="1" dirty="0">
                <a:latin typeface="宋体" pitchFamily="2" charset="-122"/>
              </a:rPr>
              <a:t>：对已设计的算法，如何评价或判断其优劣。</a:t>
            </a:r>
          </a:p>
        </p:txBody>
      </p:sp>
      <p:sp>
        <p:nvSpPr>
          <p:cNvPr id="3584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F32620-A0D1-4D59-AD9E-63975D397099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5844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0E2E9D48-601D-4CB3-9153-F856C4C33D2A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414338"/>
            <a:ext cx="7342188" cy="7508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算法设计与分析 </a:t>
            </a:r>
            <a:r>
              <a:rPr lang="zh-CN" altLang="en-US" dirty="0" smtClean="0">
                <a:solidFill>
                  <a:srgbClr val="006600"/>
                </a:solidFill>
              </a:rPr>
              <a:t>主要内容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19200"/>
            <a:ext cx="8930335" cy="5450160"/>
          </a:xfrm>
        </p:spPr>
        <p:txBody>
          <a:bodyPr/>
          <a:lstStyle/>
          <a:p>
            <a:r>
              <a:rPr lang="zh-CN" altLang="en-US" sz="2800" dirty="0" smtClean="0"/>
              <a:t>写出使用短除法求两个最大公约数的伪代码。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输入：两个自然数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输出：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的最大公约数。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1.factor=1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factor</a:t>
            </a:r>
            <a:r>
              <a:rPr lang="zh-CN" altLang="en-US" sz="2800" dirty="0" smtClean="0"/>
              <a:t>用来存储最大公约数。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循环变量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从</a:t>
            </a:r>
            <a:r>
              <a:rPr lang="en-US" altLang="zh-CN" sz="2800" dirty="0" smtClean="0"/>
              <a:t>2~min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），执行以下操作：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2.1</a:t>
            </a:r>
            <a:r>
              <a:rPr lang="zh-CN" altLang="en-US" sz="2800" dirty="0" smtClean="0"/>
              <a:t>如果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的因子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继续执行</a:t>
            </a:r>
            <a:r>
              <a:rPr lang="en-US" altLang="zh-CN" sz="2800" dirty="0" smtClean="0"/>
              <a:t>2.2,</a:t>
            </a:r>
            <a:r>
              <a:rPr lang="zh-CN" altLang="en-US" sz="2800" dirty="0" smtClean="0"/>
              <a:t>否则执行</a:t>
            </a:r>
            <a:r>
              <a:rPr lang="en-US" altLang="zh-CN" sz="2800" dirty="0" smtClean="0"/>
              <a:t>2.3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2.2</a:t>
            </a:r>
            <a:r>
              <a:rPr lang="zh-CN" altLang="en-US" sz="2800" dirty="0" smtClean="0"/>
              <a:t>如果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也是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的因子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执行下述操作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否则执行</a:t>
            </a:r>
            <a:r>
              <a:rPr lang="en-US" altLang="zh-CN" sz="2800" dirty="0" smtClean="0"/>
              <a:t>2.3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2.2.1 factor=factor</a:t>
            </a:r>
            <a:r>
              <a:rPr lang="zh-CN" altLang="en-US" sz="2800" dirty="0" smtClean="0"/>
              <a:t>*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2.2.2 m=m/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n=n/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2.3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=i+1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输出</a:t>
            </a:r>
            <a:r>
              <a:rPr lang="en-US" altLang="zh-CN" sz="2800" dirty="0" smtClean="0"/>
              <a:t>factor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2AC12C-E58F-4665-8E7F-E90DEDDC9DA3}" type="datetime1">
              <a:rPr lang="zh-CN" altLang="en-US" smtClean="0"/>
              <a:pPr>
                <a:defRPr/>
              </a:pPr>
              <a:t>2016/3/1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算法设计基础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Page </a:t>
            </a:r>
            <a:fld id="{676D9128-E7CA-4221-9835-CA6CCF4209BD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15667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0825" y="368300"/>
            <a:ext cx="77962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1.2.3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算法设计的一般过程 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41313" y="1358900"/>
            <a:ext cx="83200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buClr>
                <a:srgbClr val="FF0000"/>
              </a:buClr>
              <a:buSzTx/>
              <a:buFontTx/>
              <a:buAutoNum type="arabicPeriod"/>
            </a:pP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理解问题</a:t>
            </a:r>
          </a:p>
          <a:p>
            <a:pPr lvl="1" eaLnBrk="1" hangingPunct="1"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准确地理解算法的输入是什么？（入口）</a:t>
            </a:r>
          </a:p>
          <a:p>
            <a:pPr lvl="1" eaLnBrk="1" hangingPunct="1"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要求算法做的是什么？实现什么目标？（出口）</a:t>
            </a:r>
          </a:p>
          <a:p>
            <a:pPr eaLnBrk="1" hangingPunct="1">
              <a:spcAft>
                <a:spcPct val="20000"/>
              </a:spcAft>
              <a:buClr>
                <a:srgbClr val="FF0000"/>
              </a:buClr>
              <a:buSzTx/>
              <a:buFontTx/>
              <a:buAutoNum type="arabicPeriod"/>
            </a:pP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选择算法设计技术</a:t>
            </a:r>
          </a:p>
          <a:p>
            <a:pPr lvl="1" eaLnBrk="1" hangingPunct="1"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特定的问题采用的算法技术是不一样的</a:t>
            </a:r>
            <a:endParaRPr kumimoji="1" lang="en-US" altLang="zh-CN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八大通用技术：蛮力法、分治法、减治法、动态规划法、贪心法、回溯法、分支限界法、概率算法等</a:t>
            </a:r>
          </a:p>
        </p:txBody>
      </p:sp>
      <p:sp>
        <p:nvSpPr>
          <p:cNvPr id="5325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14E99F-C792-40ED-AE90-F83D5D3E85FD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3253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325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C5108EFE-7E39-488A-8EFE-B2382728FFB1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2"/>
          <p:cNvSpPr txBox="1">
            <a:spLocks noChangeArrowheads="1"/>
          </p:cNvSpPr>
          <p:nvPr/>
        </p:nvSpPr>
        <p:spPr bwMode="auto">
          <a:xfrm>
            <a:off x="250825" y="368300"/>
            <a:ext cx="77962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1.2.3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算法设计的一般过程 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341313" y="1314450"/>
            <a:ext cx="8320087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 typeface="+mj-lt"/>
              <a:buAutoNum type="arabicPeriod" startAt="3"/>
              <a:defRPr/>
            </a:pPr>
            <a:r>
              <a:rPr kumimoji="1" lang="zh-CN" altLang="en-US" sz="3400" b="1" dirty="0">
                <a:solidFill>
                  <a:srgbClr val="FF0000"/>
                </a:solidFill>
                <a:latin typeface="宋体" pitchFamily="2" charset="-122"/>
              </a:rPr>
              <a:t>设计并描述算法 </a:t>
            </a:r>
          </a:p>
          <a:p>
            <a:pPr marL="914400" lvl="1" indent="-457200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latin typeface="宋体" pitchFamily="2" charset="-122"/>
              </a:rPr>
              <a:t>按求解步骤描述算法</a:t>
            </a:r>
            <a:endParaRPr kumimoji="1" lang="en-US" altLang="zh-CN" sz="2800" b="1" dirty="0">
              <a:latin typeface="宋体" pitchFamily="2" charset="-122"/>
            </a:endParaRPr>
          </a:p>
          <a:p>
            <a:pPr marL="914400" lvl="1" indent="-457200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latin typeface="宋体" pitchFamily="2" charset="-122"/>
              </a:rPr>
              <a:t>自然语言、流程图、程序设计语言、伪代码等描述</a:t>
            </a:r>
            <a:endParaRPr kumimoji="1" lang="en-US" altLang="zh-CN" sz="2800" b="1" dirty="0">
              <a:latin typeface="宋体" pitchFamily="2" charset="-122"/>
            </a:endParaRPr>
          </a:p>
          <a:p>
            <a:pPr marL="914400" lvl="1" indent="-457200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latin typeface="宋体" charset="-122"/>
                <a:ea typeface="宋体" charset="-122"/>
              </a:rPr>
              <a:t>本书采用的是</a:t>
            </a:r>
            <a:r>
              <a:rPr kumimoji="1" lang="en-US" altLang="zh-CN" sz="2800" b="1" dirty="0">
                <a:latin typeface="宋体" charset="-122"/>
                <a:ea typeface="宋体" charset="-122"/>
              </a:rPr>
              <a:t>C(</a:t>
            </a:r>
            <a:r>
              <a:rPr kumimoji="1" lang="zh-CN" altLang="en-US" sz="2800" b="1" dirty="0">
                <a:latin typeface="宋体" charset="-122"/>
                <a:ea typeface="宋体" charset="-122"/>
              </a:rPr>
              <a:t>或</a:t>
            </a:r>
            <a:r>
              <a:rPr kumimoji="1" lang="en-US" altLang="zh-CN" sz="2800" b="1" dirty="0">
                <a:latin typeface="宋体" charset="-122"/>
                <a:ea typeface="宋体" charset="-122"/>
              </a:rPr>
              <a:t>C++)</a:t>
            </a:r>
            <a:r>
              <a:rPr kumimoji="1" lang="zh-CN" altLang="en-US" sz="2800" b="1" dirty="0">
                <a:latin typeface="宋体" charset="-122"/>
                <a:ea typeface="宋体" charset="-122"/>
              </a:rPr>
              <a:t>语言或伪代码</a:t>
            </a:r>
            <a:endParaRPr kumimoji="1" lang="zh-CN" altLang="en-US" sz="2800" b="1" dirty="0">
              <a:latin typeface="宋体" pitchFamily="2" charset="-122"/>
            </a:endParaRPr>
          </a:p>
          <a:p>
            <a:pPr marL="457200" indent="-457200">
              <a:spcBef>
                <a:spcPct val="20000"/>
              </a:spcBef>
              <a:spcAft>
                <a:spcPct val="20000"/>
              </a:spcAft>
              <a:buFontTx/>
              <a:buAutoNum type="arabicPeriod" startAt="4"/>
              <a:defRPr/>
            </a:pPr>
            <a:r>
              <a:rPr kumimoji="1" lang="zh-CN" altLang="en-US" sz="3400" b="1" dirty="0">
                <a:solidFill>
                  <a:srgbClr val="FF0000"/>
                </a:solidFill>
                <a:latin typeface="宋体" pitchFamily="2" charset="-122"/>
              </a:rPr>
              <a:t>手工运行算法</a:t>
            </a:r>
            <a:endParaRPr kumimoji="1" lang="zh-CN" altLang="en-US" dirty="0"/>
          </a:p>
          <a:p>
            <a:pPr marL="914400" lvl="1" indent="-457200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latin typeface="宋体" charset="-122"/>
                <a:ea typeface="宋体" charset="-122"/>
                <a:cs typeface="Times New Roman" pitchFamily="18" charset="0"/>
              </a:rPr>
              <a:t>手工用一组输入值来执行该算法，并且这组输入值要最大可能地暴露算法中的错误</a:t>
            </a:r>
          </a:p>
        </p:txBody>
      </p:sp>
      <p:sp>
        <p:nvSpPr>
          <p:cNvPr id="5427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BB50BA-4AE0-4E50-B4E3-59B9C1CFD7DE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4277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427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249709F6-2D3C-4755-BEA1-6A74976B9672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2"/>
          <p:cNvSpPr txBox="1">
            <a:spLocks noChangeArrowheads="1"/>
          </p:cNvSpPr>
          <p:nvPr/>
        </p:nvSpPr>
        <p:spPr bwMode="auto">
          <a:xfrm>
            <a:off x="250825" y="368300"/>
            <a:ext cx="77962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1.2.3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算法设计的一般过程 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85763" y="1358900"/>
            <a:ext cx="8320087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spcAft>
                <a:spcPct val="20000"/>
              </a:spcAft>
              <a:buClrTx/>
              <a:buSzTx/>
              <a:buFontTx/>
              <a:buAutoNum type="arabicPeriod" startAt="5"/>
            </a:pP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分析算法的效率</a:t>
            </a:r>
          </a:p>
          <a:p>
            <a:pPr lvl="1" algn="just" eaLnBrk="1" hangingPunct="1"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时间效率</a:t>
            </a:r>
            <a:r>
              <a:rPr kumimoji="1"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更关注</a:t>
            </a:r>
          </a:p>
          <a:p>
            <a:pPr lvl="1" algn="just" eaLnBrk="1" hangingPunct="1"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空间效率</a:t>
            </a:r>
          </a:p>
          <a:p>
            <a:pPr lvl="1" algn="just" eaLnBrk="1" hangingPunct="1"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一个好的算法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首先</a:t>
            </a: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应该是比同类算法的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时间效率高</a:t>
            </a:r>
          </a:p>
          <a:p>
            <a:pPr algn="just" eaLnBrk="1" hangingPunct="1">
              <a:spcAft>
                <a:spcPct val="20000"/>
              </a:spcAft>
              <a:buClrTx/>
              <a:buSzTx/>
              <a:buFontTx/>
              <a:buAutoNum type="arabicPeriod" startAt="5"/>
            </a:pP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实现算法</a:t>
            </a:r>
            <a:endParaRPr kumimoji="1" lang="en-US" altLang="zh-CN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编写编译器所能识别和编译的正确代码</a:t>
            </a:r>
          </a:p>
        </p:txBody>
      </p:sp>
      <p:sp>
        <p:nvSpPr>
          <p:cNvPr id="5530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DFFFF-9A1E-49FD-A136-97E857912B1E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5301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530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0C372E8B-80E6-4269-93E2-A8EE71C569F5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296863" y="368300"/>
            <a:ext cx="64912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1.3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重要的问题类型 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431800" y="1268413"/>
            <a:ext cx="822960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ts val="45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1. </a:t>
            </a:r>
            <a:r>
              <a:rPr kumimoji="1" lang="zh-CN" altLang="en-US" sz="3600">
                <a:latin typeface="Times New Roman" pitchFamily="18" charset="0"/>
                <a:ea typeface="宋体" pitchFamily="2" charset="-122"/>
              </a:rPr>
              <a:t>查找问题</a:t>
            </a:r>
            <a:r>
              <a:rPr kumimoji="1" lang="zh-CN" altLang="en-US" sz="3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（顺序查找、串匹配问题、折半查找、二叉树查找）</a:t>
            </a:r>
          </a:p>
          <a:p>
            <a:pPr algn="just" eaLnBrk="1" hangingPunct="1">
              <a:lnSpc>
                <a:spcPts val="45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2. </a:t>
            </a:r>
            <a:r>
              <a:rPr kumimoji="1" lang="zh-CN" altLang="en-US" sz="3600">
                <a:latin typeface="Times New Roman" pitchFamily="18" charset="0"/>
                <a:ea typeface="宋体" pitchFamily="2" charset="-122"/>
              </a:rPr>
              <a:t>排序问题</a:t>
            </a:r>
            <a:r>
              <a:rPr kumimoji="1" lang="zh-CN" altLang="en-US" sz="3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（选择排序、冒泡排序、归并排序、快速排序、堆排序）</a:t>
            </a:r>
          </a:p>
          <a:p>
            <a:pPr eaLnBrk="1" hangingPunct="1">
              <a:lnSpc>
                <a:spcPts val="45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3.  </a:t>
            </a:r>
            <a:r>
              <a:rPr kumimoji="1" lang="zh-CN" altLang="en-US" sz="3600">
                <a:latin typeface="宋体" pitchFamily="2" charset="-122"/>
                <a:ea typeface="宋体" pitchFamily="2" charset="-122"/>
              </a:rPr>
              <a:t>图问题</a:t>
            </a:r>
            <a:r>
              <a:rPr kumimoji="1" lang="zh-CN" altLang="en-US" sz="3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（哈密顿回路问题、</a:t>
            </a:r>
            <a:r>
              <a:rPr kumimoji="1" lang="en-US" altLang="zh-CN" sz="3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TSP</a:t>
            </a:r>
            <a:r>
              <a:rPr kumimoji="1" lang="zh-CN" altLang="en-US" sz="3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问题、多段图的最短路径问题、图着色问题、最小生成树问题、顶点覆盖问题）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36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32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0619CB-B7EF-45AD-8EB8-70F8AC1AE18A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6325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632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CC5150D0-9C58-4E65-AD8E-A9F6CC50E527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296863" y="368300"/>
            <a:ext cx="64912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1.3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重要的问题类型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31800" y="1268413"/>
            <a:ext cx="8274050" cy="494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ts val="45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4. </a:t>
            </a:r>
            <a:r>
              <a:rPr kumimoji="1" lang="zh-CN" altLang="en-US" sz="3600">
                <a:latin typeface="宋体" pitchFamily="2" charset="-122"/>
                <a:ea typeface="宋体" pitchFamily="2" charset="-122"/>
              </a:rPr>
              <a:t>组合问题</a:t>
            </a: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600">
                <a:latin typeface="宋体" pitchFamily="2" charset="-122"/>
                <a:ea typeface="宋体" pitchFamily="2" charset="-122"/>
              </a:rPr>
              <a:t>最难</a:t>
            </a:r>
            <a:r>
              <a:rPr kumimoji="1" lang="zh-CN" altLang="en-US" sz="3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（生成排列对象、生成子集、</a:t>
            </a:r>
            <a:r>
              <a:rPr kumimoji="1" lang="en-US" altLang="zh-CN" sz="3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0/1</a:t>
            </a:r>
            <a:r>
              <a:rPr kumimoji="1" lang="zh-CN" altLang="en-US" sz="3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背包问题、背包问题、任务分配问题、最大字段和问题、棋盘覆盖问题、循环赛日程安排问题、淘汰赛冠军问题、假币问题、最长公共子序列问题、活动安排问题、多机调度问题、八皇后问题、批处理作业调度问题、装箱问题、子集和问题）</a:t>
            </a:r>
            <a:r>
              <a:rPr kumimoji="1" lang="zh-CN" altLang="en-US" sz="3600" b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just" eaLnBrk="1" hangingPunct="1">
              <a:lnSpc>
                <a:spcPts val="45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5. </a:t>
            </a:r>
            <a:r>
              <a:rPr kumimoji="1" lang="zh-CN" altLang="en-US" sz="3600">
                <a:latin typeface="Times New Roman" pitchFamily="18" charset="0"/>
                <a:ea typeface="宋体" pitchFamily="2" charset="-122"/>
              </a:rPr>
              <a:t>几何问题</a:t>
            </a:r>
            <a:r>
              <a:rPr kumimoji="1" lang="zh-CN" altLang="en-US" sz="3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（最近对问题、凸包问题）</a:t>
            </a:r>
          </a:p>
        </p:txBody>
      </p:sp>
      <p:sp>
        <p:nvSpPr>
          <p:cNvPr id="5734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D2EE55-BE27-4BEE-AD92-A356C2132FCD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7349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735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680CA88F-F652-476B-9AC6-D496F59200DB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kern="1200" dirty="0">
                <a:latin typeface="华文行楷" pitchFamily="2" charset="-122"/>
                <a:cs typeface="+mn-cs"/>
              </a:rPr>
              <a:t>排序问题</a:t>
            </a:r>
          </a:p>
        </p:txBody>
      </p:sp>
      <p:sp>
        <p:nvSpPr>
          <p:cNvPr id="5837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9A9087-E96E-4BBD-8282-355CD27A88D1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837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第3章  蛮力法</a:t>
            </a:r>
          </a:p>
        </p:txBody>
      </p:sp>
      <p:sp>
        <p:nvSpPr>
          <p:cNvPr id="583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BD2D587D-A4CA-4C70-B767-2CE7A45970B8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grpSp>
        <p:nvGrpSpPr>
          <p:cNvPr id="58374" name="Group 3"/>
          <p:cNvGrpSpPr>
            <a:grpSpLocks/>
          </p:cNvGrpSpPr>
          <p:nvPr/>
        </p:nvGrpSpPr>
        <p:grpSpPr bwMode="auto">
          <a:xfrm>
            <a:off x="1619250" y="1576388"/>
            <a:ext cx="4608513" cy="504825"/>
            <a:chOff x="1833" y="997"/>
            <a:chExt cx="2903" cy="318"/>
          </a:xfrm>
          <a:solidFill>
            <a:srgbClr val="002060"/>
          </a:solidFill>
        </p:grpSpPr>
        <p:sp>
          <p:nvSpPr>
            <p:cNvPr id="58570" name="AutoShape 72"/>
            <p:cNvSpPr>
              <a:spLocks noChangeArrowheads="1"/>
            </p:cNvSpPr>
            <p:nvPr/>
          </p:nvSpPr>
          <p:spPr bwMode="gray">
            <a:xfrm>
              <a:off x="1833" y="997"/>
              <a:ext cx="2903" cy="318"/>
            </a:xfrm>
            <a:prstGeom prst="roundRect">
              <a:avLst>
                <a:gd name="adj" fmla="val 10889"/>
              </a:avLst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200" b="0" baseline="-25000">
                <a:latin typeface="휴먼엑스포" pitchFamily="18" charset="-127"/>
                <a:ea typeface="휴먼엑스포" pitchFamily="18" charset="-127"/>
              </a:endParaRPr>
            </a:p>
          </p:txBody>
        </p:sp>
        <p:grpSp>
          <p:nvGrpSpPr>
            <p:cNvPr id="58571" name="Group 5"/>
            <p:cNvGrpSpPr>
              <a:grpSpLocks/>
            </p:cNvGrpSpPr>
            <p:nvPr/>
          </p:nvGrpSpPr>
          <p:grpSpPr bwMode="auto">
            <a:xfrm>
              <a:off x="1923" y="1018"/>
              <a:ext cx="2721" cy="281"/>
              <a:chOff x="1431" y="1274"/>
              <a:chExt cx="2721" cy="281"/>
            </a:xfrm>
            <a:grpFill/>
          </p:grpSpPr>
          <p:grpSp>
            <p:nvGrpSpPr>
              <p:cNvPr id="58572" name="Group 6"/>
              <p:cNvGrpSpPr>
                <a:grpSpLocks/>
              </p:cNvGrpSpPr>
              <p:nvPr/>
            </p:nvGrpSpPr>
            <p:grpSpPr bwMode="auto">
              <a:xfrm>
                <a:off x="143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603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32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60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dirty="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573" name="Group 12"/>
              <p:cNvGrpSpPr>
                <a:grpSpLocks/>
              </p:cNvGrpSpPr>
              <p:nvPr/>
            </p:nvGrpSpPr>
            <p:grpSpPr bwMode="auto">
              <a:xfrm>
                <a:off x="1884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98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29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60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dirty="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58574" name="Group 18"/>
              <p:cNvGrpSpPr>
                <a:grpSpLocks/>
              </p:cNvGrpSpPr>
              <p:nvPr/>
            </p:nvGrpSpPr>
            <p:grpSpPr bwMode="auto">
              <a:xfrm>
                <a:off x="2338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93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26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9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33</a:t>
                  </a:r>
                </a:p>
              </p:txBody>
            </p:sp>
          </p:grpSp>
          <p:grpSp>
            <p:nvGrpSpPr>
              <p:cNvPr id="58575" name="Group 24"/>
              <p:cNvGrpSpPr>
                <a:grpSpLocks/>
              </p:cNvGrpSpPr>
              <p:nvPr/>
            </p:nvGrpSpPr>
            <p:grpSpPr bwMode="auto">
              <a:xfrm>
                <a:off x="279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88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23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9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576" name="Group 30"/>
              <p:cNvGrpSpPr>
                <a:grpSpLocks/>
              </p:cNvGrpSpPr>
              <p:nvPr/>
            </p:nvGrpSpPr>
            <p:grpSpPr bwMode="auto">
              <a:xfrm>
                <a:off x="3245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83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20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8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17</a:t>
                  </a:r>
                </a:p>
              </p:txBody>
            </p:sp>
          </p:grpSp>
          <p:grpSp>
            <p:nvGrpSpPr>
              <p:cNvPr id="58577" name="Group 36"/>
              <p:cNvGrpSpPr>
                <a:grpSpLocks/>
              </p:cNvGrpSpPr>
              <p:nvPr/>
            </p:nvGrpSpPr>
            <p:grpSpPr bwMode="auto">
              <a:xfrm>
                <a:off x="3699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78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7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8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8</a:t>
                  </a:r>
                </a:p>
              </p:txBody>
            </p:sp>
          </p:grpSp>
        </p:grpSp>
      </p:grpSp>
      <p:grpSp>
        <p:nvGrpSpPr>
          <p:cNvPr id="58375" name="Group 42"/>
          <p:cNvGrpSpPr>
            <a:grpSpLocks/>
          </p:cNvGrpSpPr>
          <p:nvPr/>
        </p:nvGrpSpPr>
        <p:grpSpPr bwMode="auto">
          <a:xfrm>
            <a:off x="1619250" y="5608638"/>
            <a:ext cx="4608513" cy="504825"/>
            <a:chOff x="1833" y="997"/>
            <a:chExt cx="2903" cy="318"/>
          </a:xfrm>
          <a:solidFill>
            <a:srgbClr val="002060"/>
          </a:solidFill>
        </p:grpSpPr>
        <p:sp>
          <p:nvSpPr>
            <p:cNvPr id="58532" name="AutoShape 72"/>
            <p:cNvSpPr>
              <a:spLocks noChangeArrowheads="1"/>
            </p:cNvSpPr>
            <p:nvPr/>
          </p:nvSpPr>
          <p:spPr bwMode="gray">
            <a:xfrm>
              <a:off x="1833" y="997"/>
              <a:ext cx="2903" cy="318"/>
            </a:xfrm>
            <a:prstGeom prst="roundRect">
              <a:avLst>
                <a:gd name="adj" fmla="val 10889"/>
              </a:avLst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200" b="0" baseline="-25000">
                <a:latin typeface="휴먼엑스포" pitchFamily="18" charset="-127"/>
                <a:ea typeface="휴먼엑스포" pitchFamily="18" charset="-127"/>
              </a:endParaRPr>
            </a:p>
          </p:txBody>
        </p:sp>
        <p:grpSp>
          <p:nvGrpSpPr>
            <p:cNvPr id="58533" name="Group 44"/>
            <p:cNvGrpSpPr>
              <a:grpSpLocks/>
            </p:cNvGrpSpPr>
            <p:nvPr/>
          </p:nvGrpSpPr>
          <p:grpSpPr bwMode="auto">
            <a:xfrm>
              <a:off x="1923" y="1018"/>
              <a:ext cx="2721" cy="281"/>
              <a:chOff x="1431" y="1274"/>
              <a:chExt cx="2721" cy="281"/>
            </a:xfrm>
            <a:grpFill/>
          </p:grpSpPr>
          <p:grpSp>
            <p:nvGrpSpPr>
              <p:cNvPr id="58534" name="Group 45"/>
              <p:cNvGrpSpPr>
                <a:grpSpLocks/>
              </p:cNvGrpSpPr>
              <p:nvPr/>
            </p:nvGrpSpPr>
            <p:grpSpPr bwMode="auto">
              <a:xfrm>
                <a:off x="143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65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9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6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58535" name="Group 51"/>
              <p:cNvGrpSpPr>
                <a:grpSpLocks/>
              </p:cNvGrpSpPr>
              <p:nvPr/>
            </p:nvGrpSpPr>
            <p:grpSpPr bwMode="auto">
              <a:xfrm>
                <a:off x="1884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60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6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6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58536" name="Group 57"/>
              <p:cNvGrpSpPr>
                <a:grpSpLocks/>
              </p:cNvGrpSpPr>
              <p:nvPr/>
            </p:nvGrpSpPr>
            <p:grpSpPr bwMode="auto">
              <a:xfrm>
                <a:off x="2338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55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3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5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17</a:t>
                  </a:r>
                </a:p>
              </p:txBody>
            </p:sp>
          </p:grpSp>
          <p:grpSp>
            <p:nvGrpSpPr>
              <p:cNvPr id="58537" name="Group 63"/>
              <p:cNvGrpSpPr>
                <a:grpSpLocks/>
              </p:cNvGrpSpPr>
              <p:nvPr/>
            </p:nvGrpSpPr>
            <p:grpSpPr bwMode="auto">
              <a:xfrm>
                <a:off x="279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50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0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5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538" name="Group 69"/>
              <p:cNvGrpSpPr>
                <a:grpSpLocks/>
              </p:cNvGrpSpPr>
              <p:nvPr/>
            </p:nvGrpSpPr>
            <p:grpSpPr bwMode="auto">
              <a:xfrm>
                <a:off x="3245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45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47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4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539" name="Group 75"/>
              <p:cNvGrpSpPr>
                <a:grpSpLocks/>
              </p:cNvGrpSpPr>
              <p:nvPr/>
            </p:nvGrpSpPr>
            <p:grpSpPr bwMode="auto">
              <a:xfrm>
                <a:off x="3699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40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44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4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33</a:t>
                  </a:r>
                </a:p>
              </p:txBody>
            </p:sp>
          </p:grpSp>
        </p:grpSp>
      </p:grpSp>
      <p:grpSp>
        <p:nvGrpSpPr>
          <p:cNvPr id="58376" name="Group 81"/>
          <p:cNvGrpSpPr>
            <a:grpSpLocks/>
          </p:cNvGrpSpPr>
          <p:nvPr/>
        </p:nvGrpSpPr>
        <p:grpSpPr bwMode="auto">
          <a:xfrm>
            <a:off x="1619250" y="2420938"/>
            <a:ext cx="4608513" cy="504825"/>
            <a:chOff x="1833" y="997"/>
            <a:chExt cx="2903" cy="318"/>
          </a:xfrm>
          <a:solidFill>
            <a:srgbClr val="002060"/>
          </a:solidFill>
        </p:grpSpPr>
        <p:sp>
          <p:nvSpPr>
            <p:cNvPr id="58494" name="AutoShape 72"/>
            <p:cNvSpPr>
              <a:spLocks noChangeArrowheads="1"/>
            </p:cNvSpPr>
            <p:nvPr/>
          </p:nvSpPr>
          <p:spPr bwMode="gray">
            <a:xfrm>
              <a:off x="1833" y="997"/>
              <a:ext cx="2903" cy="318"/>
            </a:xfrm>
            <a:prstGeom prst="roundRect">
              <a:avLst>
                <a:gd name="adj" fmla="val 10889"/>
              </a:avLst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200" b="0" baseline="-25000">
                <a:latin typeface="휴먼엑스포" pitchFamily="18" charset="-127"/>
                <a:ea typeface="휴먼엑스포" pitchFamily="18" charset="-127"/>
              </a:endParaRPr>
            </a:p>
          </p:txBody>
        </p:sp>
        <p:grpSp>
          <p:nvGrpSpPr>
            <p:cNvPr id="58495" name="Group 83"/>
            <p:cNvGrpSpPr>
              <a:grpSpLocks/>
            </p:cNvGrpSpPr>
            <p:nvPr/>
          </p:nvGrpSpPr>
          <p:grpSpPr bwMode="auto">
            <a:xfrm>
              <a:off x="1923" y="1018"/>
              <a:ext cx="2721" cy="281"/>
              <a:chOff x="1431" y="1274"/>
              <a:chExt cx="2721" cy="281"/>
            </a:xfrm>
            <a:grpFill/>
          </p:grpSpPr>
          <p:grpSp>
            <p:nvGrpSpPr>
              <p:cNvPr id="58496" name="Group 84"/>
              <p:cNvGrpSpPr>
                <a:grpSpLocks/>
              </p:cNvGrpSpPr>
              <p:nvPr/>
            </p:nvGrpSpPr>
            <p:grpSpPr bwMode="auto">
              <a:xfrm>
                <a:off x="143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27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86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3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58497" name="Group 90"/>
              <p:cNvGrpSpPr>
                <a:grpSpLocks/>
              </p:cNvGrpSpPr>
              <p:nvPr/>
            </p:nvGrpSpPr>
            <p:grpSpPr bwMode="auto">
              <a:xfrm>
                <a:off x="1884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22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83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26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498" name="Group 96"/>
              <p:cNvGrpSpPr>
                <a:grpSpLocks/>
              </p:cNvGrpSpPr>
              <p:nvPr/>
            </p:nvGrpSpPr>
            <p:grpSpPr bwMode="auto">
              <a:xfrm>
                <a:off x="2338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17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80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2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33</a:t>
                  </a:r>
                </a:p>
              </p:txBody>
            </p:sp>
          </p:grpSp>
          <p:grpSp>
            <p:nvGrpSpPr>
              <p:cNvPr id="58499" name="Group 102"/>
              <p:cNvGrpSpPr>
                <a:grpSpLocks/>
              </p:cNvGrpSpPr>
              <p:nvPr/>
            </p:nvGrpSpPr>
            <p:grpSpPr bwMode="auto">
              <a:xfrm>
                <a:off x="279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12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77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16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500" name="Group 108"/>
              <p:cNvGrpSpPr>
                <a:grpSpLocks/>
              </p:cNvGrpSpPr>
              <p:nvPr/>
            </p:nvGrpSpPr>
            <p:grpSpPr bwMode="auto">
              <a:xfrm>
                <a:off x="3245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07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74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1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17</a:t>
                  </a:r>
                </a:p>
              </p:txBody>
            </p:sp>
          </p:grpSp>
          <p:grpSp>
            <p:nvGrpSpPr>
              <p:cNvPr id="58501" name="Group 114"/>
              <p:cNvGrpSpPr>
                <a:grpSpLocks/>
              </p:cNvGrpSpPr>
              <p:nvPr/>
            </p:nvGrpSpPr>
            <p:grpSpPr bwMode="auto">
              <a:xfrm>
                <a:off x="3699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502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71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506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8</a:t>
                  </a:r>
                </a:p>
              </p:txBody>
            </p:sp>
          </p:grpSp>
        </p:grpSp>
      </p:grpSp>
      <p:grpSp>
        <p:nvGrpSpPr>
          <p:cNvPr id="58377" name="Group 120"/>
          <p:cNvGrpSpPr>
            <a:grpSpLocks/>
          </p:cNvGrpSpPr>
          <p:nvPr/>
        </p:nvGrpSpPr>
        <p:grpSpPr bwMode="auto">
          <a:xfrm>
            <a:off x="1619250" y="3213100"/>
            <a:ext cx="4608513" cy="504825"/>
            <a:chOff x="1833" y="997"/>
            <a:chExt cx="2903" cy="318"/>
          </a:xfrm>
          <a:solidFill>
            <a:srgbClr val="002060"/>
          </a:solidFill>
        </p:grpSpPr>
        <p:sp>
          <p:nvSpPr>
            <p:cNvPr id="58456" name="AutoShape 72"/>
            <p:cNvSpPr>
              <a:spLocks noChangeArrowheads="1"/>
            </p:cNvSpPr>
            <p:nvPr/>
          </p:nvSpPr>
          <p:spPr bwMode="gray">
            <a:xfrm>
              <a:off x="1833" y="997"/>
              <a:ext cx="2903" cy="318"/>
            </a:xfrm>
            <a:prstGeom prst="roundRect">
              <a:avLst>
                <a:gd name="adj" fmla="val 10889"/>
              </a:avLst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200" b="0" baseline="-25000">
                <a:latin typeface="휴먼엑스포" pitchFamily="18" charset="-127"/>
                <a:ea typeface="휴먼엑스포" pitchFamily="18" charset="-127"/>
              </a:endParaRPr>
            </a:p>
          </p:txBody>
        </p:sp>
        <p:grpSp>
          <p:nvGrpSpPr>
            <p:cNvPr id="58457" name="Group 122"/>
            <p:cNvGrpSpPr>
              <a:grpSpLocks/>
            </p:cNvGrpSpPr>
            <p:nvPr/>
          </p:nvGrpSpPr>
          <p:grpSpPr bwMode="auto">
            <a:xfrm>
              <a:off x="1923" y="1018"/>
              <a:ext cx="2721" cy="281"/>
              <a:chOff x="1431" y="1274"/>
              <a:chExt cx="2721" cy="281"/>
            </a:xfrm>
            <a:grpFill/>
          </p:grpSpPr>
          <p:grpSp>
            <p:nvGrpSpPr>
              <p:cNvPr id="58458" name="Group 123"/>
              <p:cNvGrpSpPr>
                <a:grpSpLocks/>
              </p:cNvGrpSpPr>
              <p:nvPr/>
            </p:nvGrpSpPr>
            <p:grpSpPr bwMode="auto">
              <a:xfrm>
                <a:off x="143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89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13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93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58459" name="Group 129"/>
              <p:cNvGrpSpPr>
                <a:grpSpLocks/>
              </p:cNvGrpSpPr>
              <p:nvPr/>
            </p:nvGrpSpPr>
            <p:grpSpPr bwMode="auto">
              <a:xfrm>
                <a:off x="1884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84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10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88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460" name="Group 135"/>
              <p:cNvGrpSpPr>
                <a:grpSpLocks/>
              </p:cNvGrpSpPr>
              <p:nvPr/>
            </p:nvGrpSpPr>
            <p:grpSpPr bwMode="auto">
              <a:xfrm>
                <a:off x="2338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79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07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83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33</a:t>
                  </a:r>
                </a:p>
              </p:txBody>
            </p:sp>
          </p:grpSp>
          <p:grpSp>
            <p:nvGrpSpPr>
              <p:cNvPr id="58461" name="Group 141"/>
              <p:cNvGrpSpPr>
                <a:grpSpLocks/>
              </p:cNvGrpSpPr>
              <p:nvPr/>
            </p:nvGrpSpPr>
            <p:grpSpPr bwMode="auto">
              <a:xfrm>
                <a:off x="279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74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04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78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462" name="Group 147"/>
              <p:cNvGrpSpPr>
                <a:grpSpLocks/>
              </p:cNvGrpSpPr>
              <p:nvPr/>
            </p:nvGrpSpPr>
            <p:grpSpPr bwMode="auto">
              <a:xfrm>
                <a:off x="3245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69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01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73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17</a:t>
                  </a:r>
                </a:p>
              </p:txBody>
            </p:sp>
          </p:grpSp>
          <p:grpSp>
            <p:nvGrpSpPr>
              <p:cNvPr id="58463" name="Group 153"/>
              <p:cNvGrpSpPr>
                <a:grpSpLocks/>
              </p:cNvGrpSpPr>
              <p:nvPr/>
            </p:nvGrpSpPr>
            <p:grpSpPr bwMode="auto">
              <a:xfrm>
                <a:off x="3699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64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98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6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8</a:t>
                  </a:r>
                </a:p>
              </p:txBody>
            </p:sp>
          </p:grpSp>
        </p:grpSp>
      </p:grpSp>
      <p:grpSp>
        <p:nvGrpSpPr>
          <p:cNvPr id="58378" name="Group 159"/>
          <p:cNvGrpSpPr>
            <a:grpSpLocks/>
          </p:cNvGrpSpPr>
          <p:nvPr/>
        </p:nvGrpSpPr>
        <p:grpSpPr bwMode="auto">
          <a:xfrm>
            <a:off x="1619250" y="4005263"/>
            <a:ext cx="4608513" cy="504825"/>
            <a:chOff x="1833" y="997"/>
            <a:chExt cx="2903" cy="318"/>
          </a:xfrm>
          <a:solidFill>
            <a:srgbClr val="002060"/>
          </a:solidFill>
        </p:grpSpPr>
        <p:sp>
          <p:nvSpPr>
            <p:cNvPr id="58418" name="AutoShape 72"/>
            <p:cNvSpPr>
              <a:spLocks noChangeArrowheads="1"/>
            </p:cNvSpPr>
            <p:nvPr/>
          </p:nvSpPr>
          <p:spPr bwMode="gray">
            <a:xfrm>
              <a:off x="1833" y="997"/>
              <a:ext cx="2903" cy="318"/>
            </a:xfrm>
            <a:prstGeom prst="roundRect">
              <a:avLst>
                <a:gd name="adj" fmla="val 10889"/>
              </a:avLst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200" b="0" baseline="-25000">
                <a:latin typeface="휴먼엑스포" pitchFamily="18" charset="-127"/>
                <a:ea typeface="휴먼엑스포" pitchFamily="18" charset="-127"/>
              </a:endParaRPr>
            </a:p>
          </p:txBody>
        </p:sp>
        <p:grpSp>
          <p:nvGrpSpPr>
            <p:cNvPr id="58419" name="Group 161"/>
            <p:cNvGrpSpPr>
              <a:grpSpLocks/>
            </p:cNvGrpSpPr>
            <p:nvPr/>
          </p:nvGrpSpPr>
          <p:grpSpPr bwMode="auto">
            <a:xfrm>
              <a:off x="1923" y="1018"/>
              <a:ext cx="2721" cy="281"/>
              <a:chOff x="1431" y="1274"/>
              <a:chExt cx="2721" cy="281"/>
            </a:xfrm>
            <a:grpFill/>
          </p:grpSpPr>
          <p:grpSp>
            <p:nvGrpSpPr>
              <p:cNvPr id="58420" name="Group 162"/>
              <p:cNvGrpSpPr>
                <a:grpSpLocks/>
              </p:cNvGrpSpPr>
              <p:nvPr/>
            </p:nvGrpSpPr>
            <p:grpSpPr bwMode="auto">
              <a:xfrm>
                <a:off x="143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51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40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55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58421" name="Group 168"/>
              <p:cNvGrpSpPr>
                <a:grpSpLocks/>
              </p:cNvGrpSpPr>
              <p:nvPr/>
            </p:nvGrpSpPr>
            <p:grpSpPr bwMode="auto">
              <a:xfrm>
                <a:off x="1884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46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37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50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422" name="Group 174"/>
              <p:cNvGrpSpPr>
                <a:grpSpLocks/>
              </p:cNvGrpSpPr>
              <p:nvPr/>
            </p:nvGrpSpPr>
            <p:grpSpPr bwMode="auto">
              <a:xfrm>
                <a:off x="2338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41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34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4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423" name="Group 180"/>
              <p:cNvGrpSpPr>
                <a:grpSpLocks/>
              </p:cNvGrpSpPr>
              <p:nvPr/>
            </p:nvGrpSpPr>
            <p:grpSpPr bwMode="auto">
              <a:xfrm>
                <a:off x="279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36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31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40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33</a:t>
                  </a:r>
                </a:p>
              </p:txBody>
            </p:sp>
          </p:grpSp>
          <p:grpSp>
            <p:nvGrpSpPr>
              <p:cNvPr id="58424" name="Group 186"/>
              <p:cNvGrpSpPr>
                <a:grpSpLocks/>
              </p:cNvGrpSpPr>
              <p:nvPr/>
            </p:nvGrpSpPr>
            <p:grpSpPr bwMode="auto">
              <a:xfrm>
                <a:off x="3245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31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28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35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17</a:t>
                  </a:r>
                </a:p>
              </p:txBody>
            </p:sp>
          </p:grpSp>
          <p:grpSp>
            <p:nvGrpSpPr>
              <p:cNvPr id="58425" name="Group 192"/>
              <p:cNvGrpSpPr>
                <a:grpSpLocks/>
              </p:cNvGrpSpPr>
              <p:nvPr/>
            </p:nvGrpSpPr>
            <p:grpSpPr bwMode="auto">
              <a:xfrm>
                <a:off x="3699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26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25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30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8</a:t>
                  </a:r>
                </a:p>
              </p:txBody>
            </p:sp>
          </p:grpSp>
        </p:grpSp>
      </p:grpSp>
      <p:grpSp>
        <p:nvGrpSpPr>
          <p:cNvPr id="58379" name="Group 198"/>
          <p:cNvGrpSpPr>
            <a:grpSpLocks/>
          </p:cNvGrpSpPr>
          <p:nvPr/>
        </p:nvGrpSpPr>
        <p:grpSpPr bwMode="auto">
          <a:xfrm>
            <a:off x="1619250" y="4797425"/>
            <a:ext cx="4608513" cy="504825"/>
            <a:chOff x="1833" y="997"/>
            <a:chExt cx="2903" cy="318"/>
          </a:xfrm>
          <a:solidFill>
            <a:srgbClr val="002060"/>
          </a:solidFill>
        </p:grpSpPr>
        <p:sp>
          <p:nvSpPr>
            <p:cNvPr id="58380" name="AutoShape 72"/>
            <p:cNvSpPr>
              <a:spLocks noChangeArrowheads="1"/>
            </p:cNvSpPr>
            <p:nvPr/>
          </p:nvSpPr>
          <p:spPr bwMode="gray">
            <a:xfrm>
              <a:off x="1833" y="997"/>
              <a:ext cx="2903" cy="318"/>
            </a:xfrm>
            <a:prstGeom prst="roundRect">
              <a:avLst>
                <a:gd name="adj" fmla="val 10889"/>
              </a:avLst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200" b="0" baseline="-25000">
                <a:latin typeface="휴먼엑스포" pitchFamily="18" charset="-127"/>
                <a:ea typeface="휴먼엑스포" pitchFamily="18" charset="-127"/>
              </a:endParaRPr>
            </a:p>
          </p:txBody>
        </p:sp>
        <p:grpSp>
          <p:nvGrpSpPr>
            <p:cNvPr id="58381" name="Group 200"/>
            <p:cNvGrpSpPr>
              <a:grpSpLocks/>
            </p:cNvGrpSpPr>
            <p:nvPr/>
          </p:nvGrpSpPr>
          <p:grpSpPr bwMode="auto">
            <a:xfrm>
              <a:off x="1923" y="1018"/>
              <a:ext cx="2721" cy="281"/>
              <a:chOff x="1431" y="1274"/>
              <a:chExt cx="2721" cy="281"/>
            </a:xfrm>
            <a:grpFill/>
          </p:grpSpPr>
          <p:grpSp>
            <p:nvGrpSpPr>
              <p:cNvPr id="58382" name="Group 201"/>
              <p:cNvGrpSpPr>
                <a:grpSpLocks/>
              </p:cNvGrpSpPr>
              <p:nvPr/>
            </p:nvGrpSpPr>
            <p:grpSpPr bwMode="auto">
              <a:xfrm>
                <a:off x="143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13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67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17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58383" name="Group 207"/>
              <p:cNvGrpSpPr>
                <a:grpSpLocks/>
              </p:cNvGrpSpPr>
              <p:nvPr/>
            </p:nvGrpSpPr>
            <p:grpSpPr bwMode="auto">
              <a:xfrm>
                <a:off x="1884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08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64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12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17</a:t>
                  </a:r>
                </a:p>
              </p:txBody>
            </p:sp>
          </p:grpSp>
          <p:grpSp>
            <p:nvGrpSpPr>
              <p:cNvPr id="58384" name="Group 213"/>
              <p:cNvGrpSpPr>
                <a:grpSpLocks/>
              </p:cNvGrpSpPr>
              <p:nvPr/>
            </p:nvGrpSpPr>
            <p:grpSpPr bwMode="auto">
              <a:xfrm>
                <a:off x="2338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403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61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07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385" name="Group 219"/>
              <p:cNvGrpSpPr>
                <a:grpSpLocks/>
              </p:cNvGrpSpPr>
              <p:nvPr/>
            </p:nvGrpSpPr>
            <p:grpSpPr bwMode="auto">
              <a:xfrm>
                <a:off x="2791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398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58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40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23</a:t>
                  </a:r>
                </a:p>
              </p:txBody>
            </p:sp>
          </p:grpSp>
          <p:grpSp>
            <p:nvGrpSpPr>
              <p:cNvPr id="58386" name="Group 225"/>
              <p:cNvGrpSpPr>
                <a:grpSpLocks/>
              </p:cNvGrpSpPr>
              <p:nvPr/>
            </p:nvGrpSpPr>
            <p:grpSpPr bwMode="auto">
              <a:xfrm>
                <a:off x="3245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393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55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397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33</a:t>
                  </a:r>
                </a:p>
              </p:txBody>
            </p:sp>
          </p:grpSp>
          <p:grpSp>
            <p:nvGrpSpPr>
              <p:cNvPr id="58387" name="Group 231"/>
              <p:cNvGrpSpPr>
                <a:grpSpLocks/>
              </p:cNvGrpSpPr>
              <p:nvPr/>
            </p:nvGrpSpPr>
            <p:grpSpPr bwMode="auto">
              <a:xfrm>
                <a:off x="3699" y="1274"/>
                <a:ext cx="453" cy="281"/>
                <a:chOff x="1701" y="2568"/>
                <a:chExt cx="453" cy="281"/>
              </a:xfrm>
              <a:grpFill/>
            </p:grpSpPr>
            <p:sp>
              <p:nvSpPr>
                <p:cNvPr id="58388" name="AutoShape 73"/>
                <p:cNvSpPr>
                  <a:spLocks noChangeArrowheads="1"/>
                </p:cNvSpPr>
                <p:nvPr/>
              </p:nvSpPr>
              <p:spPr bwMode="gray">
                <a:xfrm>
                  <a:off x="1701" y="2568"/>
                  <a:ext cx="453" cy="272"/>
                </a:xfrm>
                <a:prstGeom prst="roundRect">
                  <a:avLst>
                    <a:gd name="adj" fmla="val 11921"/>
                  </a:avLst>
                </a:prstGeom>
                <a:grp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ko-KR" altLang="en-US" sz="1200" b="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152" name="Freeform 74"/>
                <p:cNvSpPr>
                  <a:spLocks/>
                </p:cNvSpPr>
                <p:nvPr/>
              </p:nvSpPr>
              <p:spPr bwMode="gray">
                <a:xfrm>
                  <a:off x="1721" y="2619"/>
                  <a:ext cx="277" cy="143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0" y="118"/>
                    </a:cxn>
                    <a:cxn ang="0">
                      <a:pos x="0" y="589"/>
                    </a:cxn>
                    <a:cxn ang="0">
                      <a:pos x="161" y="174"/>
                    </a:cxn>
                    <a:cxn ang="0">
                      <a:pos x="589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latinLnBrk="1">
                    <a:defRPr/>
                  </a:pPr>
                  <a:endParaRPr kumimoji="1" lang="ko-KR" altLang="en-US" sz="1200" baseline="-25000"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  <p:sp>
              <p:nvSpPr>
                <p:cNvPr id="58392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1818" y="2580"/>
                  <a:ext cx="272" cy="26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华文新魏" pitchFamily="2" charset="-122"/>
                      <a:cs typeface="Tahoma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楷体_GB2312" pitchFamily="49" charset="-122"/>
                      <a:cs typeface="Tahoma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  <a:cs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FF9900"/>
                      </a:solidFill>
                      <a:latin typeface="Times New Roman" pitchFamily="18" charset="0"/>
                      <a:ea typeface="宋体" pitchFamily="2" charset="-122"/>
                    </a:rPr>
                    <a:t>8</a:t>
                  </a:r>
                </a:p>
              </p:txBody>
            </p:sp>
          </p:grpSp>
        </p:grp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kern="1200" dirty="0">
                <a:latin typeface="华文行楷" pitchFamily="2" charset="-122"/>
                <a:cs typeface="+mn-cs"/>
              </a:rPr>
              <a:t>图问题</a:t>
            </a:r>
          </a:p>
        </p:txBody>
      </p:sp>
      <p:sp>
        <p:nvSpPr>
          <p:cNvPr id="5939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4E8966-3DF2-4BF9-B791-D00AA1CB2752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939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第3章  蛮力法</a:t>
            </a:r>
          </a:p>
        </p:txBody>
      </p:sp>
      <p:sp>
        <p:nvSpPr>
          <p:cNvPr id="593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499CB385-0445-4B37-A668-0FBEE0371093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266825"/>
            <a:ext cx="33115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4468813"/>
            <a:ext cx="33829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1266825"/>
            <a:ext cx="338455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930650"/>
            <a:ext cx="3744912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kern="1200" dirty="0">
                <a:latin typeface="华文行楷" pitchFamily="2" charset="-122"/>
                <a:cs typeface="+mn-cs"/>
              </a:rPr>
              <a:t>组合问题</a:t>
            </a:r>
          </a:p>
        </p:txBody>
      </p:sp>
      <p:sp>
        <p:nvSpPr>
          <p:cNvPr id="6041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01F702-1548-4E30-8575-8E2BEA9A63B7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042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第3章  蛮力法</a:t>
            </a:r>
          </a:p>
        </p:txBody>
      </p:sp>
      <p:sp>
        <p:nvSpPr>
          <p:cNvPr id="604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8BF97E96-B40C-4279-8725-C50649F4785A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604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8" y="1350963"/>
            <a:ext cx="2520950" cy="1804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73088" y="3633788"/>
            <a:ext cx="8369300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最小乘车费用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假   设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1      2     3       4     5       6     7     8      9     10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费   用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12    21   31     40   49    58    69   79    90   101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而任意一辆汽车从不行驶超过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公里。某人想行驶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公里，假设他可以任意次换车，请你帮他找到一种乘车方案，使得总费用最小。</a:t>
            </a:r>
          </a:p>
        </p:txBody>
      </p:sp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422400"/>
            <a:ext cx="2808287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00200"/>
            <a:ext cx="8159750" cy="3740150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zh-CN" altLang="en-US" sz="2800" smtClean="0">
                <a:solidFill>
                  <a:srgbClr val="FF0000"/>
                </a:solidFill>
              </a:rPr>
              <a:t>欧几里得游戏</a:t>
            </a:r>
            <a:r>
              <a:rPr lang="zh-CN" altLang="en-US" sz="2800" smtClean="0"/>
              <a:t>：开始的时候，黑板上有两个不相等的正整数，两个玩家交替行动，每次行动时，当前玩家都必须在黑板上写出任意两个已经出现在板上的数字的差，而且这个数字必须是新的，也就是说，和黑板上任何一个已有的数字都不相同，当一方再也写不出新数字时，他就输了。</a:t>
            </a:r>
          </a:p>
        </p:txBody>
      </p:sp>
      <p:sp>
        <p:nvSpPr>
          <p:cNvPr id="61443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78583A-EECA-40C3-B508-88CD773C2226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1444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14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76DC014D-A902-4376-89FC-34F1E250F450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6863" y="368300"/>
            <a:ext cx="64912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小游戏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414338"/>
            <a:ext cx="7342188" cy="7508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6600"/>
                </a:solidFill>
              </a:rPr>
              <a:t>主要教学内容</a:t>
            </a:r>
            <a:endParaRPr lang="zh-CN" altLang="en-US" dirty="0" smtClean="0">
              <a:solidFill>
                <a:srgbClr val="006600"/>
              </a:solidFill>
            </a:endParaRPr>
          </a:p>
        </p:txBody>
      </p:sp>
      <p:sp>
        <p:nvSpPr>
          <p:cNvPr id="3481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9DCED2-E171-4F7D-B4DA-05D049C58DAF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4820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482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02F5E63D-A25A-44B5-B371-A26AC0FCA178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49450" y="1179513"/>
          <a:ext cx="5156200" cy="5592763"/>
        </p:xfrm>
        <a:graphic>
          <a:graphicData uri="http://schemas.openxmlformats.org/drawingml/2006/table">
            <a:tbl>
              <a:tblPr/>
              <a:tblGrid>
                <a:gridCol w="1117600"/>
                <a:gridCol w="2765090"/>
                <a:gridCol w="127351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教学内容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学时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章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算法设计基础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章 算法分析基础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章 蛮力法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章 分治法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章 减治法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章 动态规划法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章 贪心法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章 回溯法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章 分支限界法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章 概率算法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复习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小游戏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smtClean="0"/>
              <a:t>可知，如果两个正整数记为</a:t>
            </a:r>
            <a:r>
              <a:rPr lang="en-US" altLang="zh-CN" sz="3200" smtClean="0"/>
              <a:t>m</a:t>
            </a:r>
            <a:r>
              <a:rPr lang="zh-CN" altLang="zh-CN" sz="3200" smtClean="0"/>
              <a:t>和</a:t>
            </a:r>
            <a:r>
              <a:rPr lang="en-US" altLang="zh-CN" sz="3200" smtClean="0"/>
              <a:t>n</a:t>
            </a:r>
            <a:r>
              <a:rPr lang="zh-CN" altLang="zh-CN" sz="3200" smtClean="0"/>
              <a:t>（</a:t>
            </a:r>
            <a:r>
              <a:rPr lang="en-US" altLang="zh-CN" sz="3200" smtClean="0"/>
              <a:t>m&gt;n</a:t>
            </a:r>
            <a:r>
              <a:rPr lang="zh-CN" altLang="zh-CN" sz="3200" smtClean="0"/>
              <a:t>），则他们的最大公约数是</a:t>
            </a:r>
            <a:r>
              <a:rPr lang="en-US" altLang="zh-CN" sz="3200" smtClean="0"/>
              <a:t>gcd(m,n)</a:t>
            </a:r>
            <a:r>
              <a:rPr lang="zh-CN" altLang="zh-CN" sz="3200" smtClean="0"/>
              <a:t>，则在白板上的所有数字，都是这个最大公约数的倍数。</a:t>
            </a:r>
          </a:p>
          <a:p>
            <a:r>
              <a:rPr lang="zh-CN" altLang="zh-CN" sz="3200" smtClean="0"/>
              <a:t>所以，先观察这两个数字，算出他们的最大公约数，再看</a:t>
            </a:r>
            <a:r>
              <a:rPr lang="en-US" altLang="zh-CN" sz="3200" smtClean="0"/>
              <a:t>m</a:t>
            </a:r>
            <a:r>
              <a:rPr lang="zh-CN" altLang="zh-CN" sz="3200" smtClean="0"/>
              <a:t>以内有多少个数是这个最大公约数的倍数（即用</a:t>
            </a:r>
            <a:r>
              <a:rPr lang="en-US" altLang="zh-CN" sz="3200" smtClean="0"/>
              <a:t>m</a:t>
            </a:r>
            <a:r>
              <a:rPr lang="zh-CN" altLang="zh-CN" sz="3200" smtClean="0"/>
              <a:t>除以这个最大公约数），如果有奇数个，则先行动的赢，如果有偶数个，则后行动的赢。</a:t>
            </a:r>
            <a:endParaRPr lang="zh-CN" altLang="en-US" sz="3200" smtClean="0"/>
          </a:p>
        </p:txBody>
      </p:sp>
      <p:sp>
        <p:nvSpPr>
          <p:cNvPr id="624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39500B0-0068-499A-994C-454BBDC37D60}" type="datetime1">
              <a:rPr lang="zh-CN" altLang="en-US" sz="1400" smtClean="0">
                <a:latin typeface="Comic Sans MS" pitchFamily="66" charset="0"/>
              </a:rPr>
              <a:pPr/>
              <a:t>2016/3/1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24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1</a:t>
            </a:r>
            <a:r>
              <a:rPr lang="zh-CN" altLang="en-US" sz="1400" smtClean="0">
                <a:latin typeface="Comic Sans MS" pitchFamily="66" charset="0"/>
              </a:rPr>
              <a:t>章  算法设计基础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24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6EC7009-A294-4690-B407-EF4A76B5E328}" type="slidenum">
              <a:rPr lang="en-US" altLang="zh-CN" sz="1400" smtClean="0">
                <a:latin typeface="Comic Sans MS" pitchFamily="66" charset="0"/>
              </a:rPr>
              <a:pPr/>
              <a:t>30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00200"/>
            <a:ext cx="8159750" cy="3740150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US" altLang="zh-CN" sz="3200" smtClean="0">
                <a:solidFill>
                  <a:srgbClr val="FF0000"/>
                </a:solidFill>
              </a:rPr>
              <a:t>P16  </a:t>
            </a:r>
            <a:r>
              <a:rPr lang="zh-CN" altLang="en-US" sz="3200" smtClean="0">
                <a:solidFill>
                  <a:srgbClr val="FF0000"/>
                </a:solidFill>
              </a:rPr>
              <a:t>习题</a:t>
            </a:r>
            <a:r>
              <a:rPr lang="en-US" altLang="zh-CN" sz="3200" smtClean="0">
                <a:solidFill>
                  <a:srgbClr val="FF0000"/>
                </a:solidFill>
              </a:rPr>
              <a:t>1  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第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题（课堂讲解）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第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题（课堂讲解）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第</a:t>
            </a:r>
            <a:r>
              <a:rPr lang="en-US" altLang="zh-CN" smtClean="0">
                <a:solidFill>
                  <a:srgbClr val="FF0000"/>
                </a:solidFill>
              </a:rPr>
              <a:t>8</a:t>
            </a:r>
            <a:r>
              <a:rPr lang="zh-CN" altLang="en-US" smtClean="0">
                <a:solidFill>
                  <a:srgbClr val="FF0000"/>
                </a:solidFill>
              </a:rPr>
              <a:t>题（课堂讲解）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第</a:t>
            </a:r>
            <a:r>
              <a:rPr lang="en-US" altLang="zh-CN" smtClean="0">
                <a:solidFill>
                  <a:srgbClr val="FF0000"/>
                </a:solidFill>
              </a:rPr>
              <a:t>9</a:t>
            </a:r>
            <a:r>
              <a:rPr lang="zh-CN" altLang="en-US" smtClean="0">
                <a:solidFill>
                  <a:srgbClr val="FF0000"/>
                </a:solidFill>
              </a:rPr>
              <a:t>题（课堂讲解）欧几里得游戏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第</a:t>
            </a:r>
            <a:r>
              <a:rPr lang="en-US" altLang="zh-CN" smtClean="0">
                <a:solidFill>
                  <a:srgbClr val="FF0000"/>
                </a:solidFill>
              </a:rPr>
              <a:t>7</a:t>
            </a:r>
            <a:r>
              <a:rPr lang="zh-CN" altLang="en-US" smtClean="0">
                <a:solidFill>
                  <a:srgbClr val="FF0000"/>
                </a:solidFill>
              </a:rPr>
              <a:t>题</a:t>
            </a:r>
            <a:endParaRPr lang="zh-CN" altLang="en-US" smtClean="0"/>
          </a:p>
        </p:txBody>
      </p:sp>
      <p:sp>
        <p:nvSpPr>
          <p:cNvPr id="63491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82A164-61A1-44E1-BCC3-D4828867D506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3492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34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C6A0BA7A-5297-40D3-9572-480715ED112B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6863" y="368300"/>
            <a:ext cx="64912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重点习题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习题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最初的欧几里得算法（求两个正整数的最大公约数）用的不是除法而是减法。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请用</a:t>
            </a:r>
            <a:r>
              <a:rPr lang="zh-CN" altLang="en-US" dirty="0" smtClean="0"/>
              <a:t>伪代码描述。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en-US" dirty="0" smtClean="0"/>
              <a:t>原：</a:t>
            </a:r>
            <a:r>
              <a:rPr lang="en-US" altLang="zh-CN" sz="2400" dirty="0" smtClean="0"/>
              <a:t>1. </a:t>
            </a:r>
            <a:r>
              <a:rPr lang="zh-CN" altLang="en-US" sz="2400" dirty="0" smtClean="0"/>
              <a:t>输入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 smtClean="0"/>
              <a:t>    2.r = m % n;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 smtClean="0"/>
              <a:t>    3. </a:t>
            </a:r>
            <a:r>
              <a:rPr lang="zh-CN" altLang="en-US" sz="2400" dirty="0" smtClean="0"/>
              <a:t>循环直到 </a:t>
            </a:r>
            <a:r>
              <a:rPr lang="en-US" altLang="zh-CN" sz="2400" dirty="0" smtClean="0"/>
              <a:t>r </a:t>
            </a:r>
            <a:r>
              <a:rPr lang="zh-CN" altLang="en-US" sz="2400" dirty="0" smtClean="0"/>
              <a:t>等于</a:t>
            </a:r>
            <a:r>
              <a:rPr lang="en-US" altLang="zh-CN" sz="2400" dirty="0" smtClean="0"/>
              <a:t>0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 smtClean="0"/>
              <a:t>          3.1 m = n;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 smtClean="0"/>
              <a:t>          3.2 n = r;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 smtClean="0"/>
              <a:t>          3.3 r = m % n;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 smtClean="0"/>
              <a:t>    4. </a:t>
            </a:r>
            <a:r>
              <a:rPr lang="zh-CN" altLang="en-US" sz="2400" dirty="0" smtClean="0"/>
              <a:t>输出 </a:t>
            </a:r>
            <a:r>
              <a:rPr lang="en-US" altLang="zh-CN" sz="2400" dirty="0" smtClean="0"/>
              <a:t>n ;</a:t>
            </a: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6451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DCE4E71-A845-4732-9C85-1B0EB44A7882}" type="datetime1">
              <a:rPr lang="zh-CN" altLang="en-US" sz="1400" smtClean="0">
                <a:latin typeface="Comic Sans MS" pitchFamily="66" charset="0"/>
              </a:rPr>
              <a:pPr/>
              <a:t>2016/3/1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451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1</a:t>
            </a:r>
            <a:r>
              <a:rPr lang="zh-CN" altLang="en-US" sz="1400" smtClean="0">
                <a:latin typeface="Comic Sans MS" pitchFamily="66" charset="0"/>
              </a:rPr>
              <a:t>章  算法设计基础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45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CE79957-94FB-47A3-B8F3-6F0894A9F879}" type="slidenum">
              <a:rPr lang="en-US" altLang="zh-CN" sz="1400" smtClean="0">
                <a:latin typeface="Comic Sans MS" pitchFamily="66" charset="0"/>
              </a:rPr>
              <a:pPr/>
              <a:t>32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习题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800" smtClean="0"/>
              <a:t>1.	r=m-n</a:t>
            </a:r>
            <a:r>
              <a:rPr lang="zh-CN" altLang="en-US" sz="2800" smtClean="0"/>
              <a:t>；</a:t>
            </a:r>
          </a:p>
          <a:p>
            <a:pPr marL="0" indent="0">
              <a:buFontTx/>
              <a:buNone/>
            </a:pPr>
            <a:r>
              <a:rPr lang="en-US" altLang="zh-CN" sz="2800" smtClean="0"/>
              <a:t>2.	</a:t>
            </a:r>
            <a:r>
              <a:rPr lang="zh-CN" altLang="en-US" sz="2800" smtClean="0"/>
              <a:t>循环直到</a:t>
            </a:r>
            <a:r>
              <a:rPr lang="en-US" altLang="zh-CN" sz="2800" smtClean="0"/>
              <a:t>r&lt;n</a:t>
            </a:r>
          </a:p>
          <a:p>
            <a:pPr marL="0" indent="0">
              <a:buFontTx/>
              <a:buNone/>
            </a:pPr>
            <a:r>
              <a:rPr lang="en-US" altLang="zh-CN" sz="2800" smtClean="0"/>
              <a:t>	2.1	r=r-n;</a:t>
            </a:r>
          </a:p>
          <a:p>
            <a:pPr marL="0" indent="0">
              <a:buFontTx/>
              <a:buNone/>
            </a:pPr>
            <a:r>
              <a:rPr lang="en-US" altLang="zh-CN" sz="2800" smtClean="0"/>
              <a:t>3.	</a:t>
            </a:r>
            <a:r>
              <a:rPr lang="zh-CN" altLang="en-US" sz="2800" smtClean="0"/>
              <a:t>循环直到</a:t>
            </a:r>
            <a:r>
              <a:rPr lang="en-US" altLang="zh-CN" sz="2800" smtClean="0"/>
              <a:t>r=0</a:t>
            </a:r>
          </a:p>
          <a:p>
            <a:pPr marL="0" indent="0">
              <a:buFontTx/>
              <a:buNone/>
            </a:pPr>
            <a:r>
              <a:rPr lang="en-US" altLang="zh-CN" sz="2800" smtClean="0"/>
              <a:t>	3.1	m=n;</a:t>
            </a:r>
          </a:p>
          <a:p>
            <a:pPr marL="0" indent="0">
              <a:buFontTx/>
              <a:buNone/>
            </a:pPr>
            <a:r>
              <a:rPr lang="en-US" altLang="zh-CN" sz="2800" smtClean="0"/>
              <a:t>	3.2	n=r;</a:t>
            </a:r>
          </a:p>
          <a:p>
            <a:pPr marL="0" indent="0">
              <a:buFontTx/>
              <a:buNone/>
            </a:pPr>
            <a:r>
              <a:rPr lang="en-US" altLang="zh-CN" sz="2800" smtClean="0"/>
              <a:t>	3.3	r=m-n;</a:t>
            </a:r>
          </a:p>
          <a:p>
            <a:pPr marL="0" indent="0">
              <a:buFontTx/>
              <a:buNone/>
            </a:pPr>
            <a:r>
              <a:rPr lang="en-US" altLang="zh-CN" sz="2800" smtClean="0"/>
              <a:t>	3.4	</a:t>
            </a:r>
            <a:r>
              <a:rPr lang="zh-CN" altLang="en-US" sz="2800" smtClean="0"/>
              <a:t>循环直到</a:t>
            </a:r>
            <a:r>
              <a:rPr lang="en-US" altLang="zh-CN" sz="2800" smtClean="0"/>
              <a:t>r&lt;n</a:t>
            </a:r>
          </a:p>
          <a:p>
            <a:pPr marL="0" indent="0">
              <a:buFontTx/>
              <a:buNone/>
            </a:pPr>
            <a:r>
              <a:rPr lang="en-US" altLang="zh-CN" sz="2800" smtClean="0"/>
              <a:t>		3.4.1	 r=r-n;</a:t>
            </a:r>
          </a:p>
          <a:p>
            <a:pPr marL="0" indent="0">
              <a:buFontTx/>
              <a:buNone/>
            </a:pPr>
            <a:r>
              <a:rPr lang="en-US" altLang="zh-CN" sz="2800" smtClean="0"/>
              <a:t>4.	</a:t>
            </a:r>
            <a:r>
              <a:rPr lang="zh-CN" altLang="en-US" sz="2800" smtClean="0"/>
              <a:t>输出</a:t>
            </a:r>
            <a:r>
              <a:rPr lang="en-US" altLang="zh-CN" sz="2800" smtClean="0"/>
              <a:t>n</a:t>
            </a:r>
            <a:r>
              <a:rPr lang="zh-CN" altLang="en-US" sz="2800" smtClean="0"/>
              <a:t>；</a:t>
            </a:r>
          </a:p>
          <a:p>
            <a:pPr marL="0" indent="0">
              <a:buFontTx/>
              <a:buNone/>
            </a:pPr>
            <a:endParaRPr lang="zh-CN" altLang="en-US" sz="2800" smtClean="0"/>
          </a:p>
        </p:txBody>
      </p:sp>
      <p:sp>
        <p:nvSpPr>
          <p:cNvPr id="6554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F220D9D-890E-489E-9F10-A75473275DC6}" type="datetime1">
              <a:rPr lang="zh-CN" altLang="en-US" sz="1400" smtClean="0">
                <a:latin typeface="Comic Sans MS" pitchFamily="66" charset="0"/>
              </a:rPr>
              <a:pPr/>
              <a:t>2016/3/1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554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1</a:t>
            </a:r>
            <a:r>
              <a:rPr lang="zh-CN" altLang="en-US" sz="1400" smtClean="0">
                <a:latin typeface="Comic Sans MS" pitchFamily="66" charset="0"/>
              </a:rPr>
              <a:t>章  算法设计基础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55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3D77676-3F58-4D15-B1D3-29A323A6C347}" type="slidenum">
              <a:rPr lang="en-US" altLang="zh-CN" sz="1400" smtClean="0">
                <a:latin typeface="Comic Sans MS" pitchFamily="66" charset="0"/>
              </a:rPr>
              <a:pPr/>
              <a:t>33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习题</a:t>
            </a:r>
            <a:r>
              <a:rPr lang="en-US" altLang="zh-CN" smtClean="0"/>
              <a:t>3</a:t>
            </a:r>
            <a:r>
              <a:rPr lang="zh-CN" altLang="en-US" smtClean="0"/>
              <a:t>解答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41313" y="1179513"/>
            <a:ext cx="9045575" cy="50292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设计算法求数组中相差最小的两个元素（称最为接近数）的差，给出伪代码。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令最小距离</a:t>
            </a:r>
            <a:r>
              <a:rPr lang="en-US" altLang="zh-CN" sz="2800" dirty="0" smtClean="0"/>
              <a:t>min</a:t>
            </a:r>
            <a:r>
              <a:rPr lang="zh-CN" altLang="en-US" sz="2800" dirty="0" smtClean="0"/>
              <a:t>等于数组头两个元素</a:t>
            </a:r>
            <a:r>
              <a:rPr lang="en-US" altLang="zh-CN" sz="2800" dirty="0" smtClean="0"/>
              <a:t>R[1]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R[2]</a:t>
            </a:r>
            <a:r>
              <a:rPr lang="zh-CN" altLang="en-US" sz="2800" dirty="0" smtClean="0"/>
              <a:t>的差的绝对值；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从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循环至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&lt;n</a:t>
            </a:r>
            <a:r>
              <a:rPr lang="zh-CN" altLang="en-US" sz="2800" dirty="0" smtClean="0"/>
              <a:t>，对于每个</a:t>
            </a:r>
            <a:r>
              <a:rPr lang="en-US" altLang="zh-CN" sz="2800" dirty="0" smtClean="0"/>
              <a:t>R[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en-US" altLang="zh-CN" sz="2800" dirty="0" smtClean="0"/>
              <a:t>	2.1</a:t>
            </a:r>
            <a:r>
              <a:rPr lang="zh-CN" altLang="en-US" sz="2800" dirty="0" smtClean="0"/>
              <a:t>分别求其与</a:t>
            </a:r>
            <a:r>
              <a:rPr lang="en-US" altLang="zh-CN" sz="2800" dirty="0" smtClean="0"/>
              <a:t>j=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至</a:t>
            </a:r>
            <a:r>
              <a:rPr lang="en-US" altLang="zh-CN" sz="2800" dirty="0" smtClean="0"/>
              <a:t>j&lt;n</a:t>
            </a:r>
            <a:r>
              <a:rPr lang="zh-CN" altLang="en-US" sz="2800" dirty="0" smtClean="0"/>
              <a:t>的数的差的绝对值；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en-US" altLang="zh-CN" sz="2800" dirty="0" smtClean="0"/>
              <a:t>	2.2</a:t>
            </a:r>
            <a:r>
              <a:rPr lang="zh-CN" altLang="en-US" sz="2800" dirty="0" smtClean="0"/>
              <a:t>如果此值小于最小距离，则令新的最小距离为此值；</a:t>
            </a: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输出最小距离。</a:t>
            </a: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6656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3C3C8E1-89AC-4879-84DD-268EED215A5B}" type="datetime1">
              <a:rPr lang="zh-CN" altLang="en-US" sz="1400" smtClean="0">
                <a:latin typeface="Comic Sans MS" pitchFamily="66" charset="0"/>
              </a:rPr>
              <a:pPr/>
              <a:t>2016/3/1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656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1</a:t>
            </a:r>
            <a:r>
              <a:rPr lang="zh-CN" altLang="en-US" sz="1400" smtClean="0">
                <a:latin typeface="Comic Sans MS" pitchFamily="66" charset="0"/>
              </a:rPr>
              <a:t>章  算法设计基础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65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552E008-F6E9-49EC-A0E6-9E7A5EBE1DC9}" type="slidenum">
              <a:rPr lang="en-US" altLang="zh-CN" sz="1400" smtClean="0">
                <a:latin typeface="Comic Sans MS" pitchFamily="66" charset="0"/>
              </a:rPr>
              <a:pPr/>
              <a:t>34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习题</a:t>
            </a:r>
            <a:r>
              <a:rPr lang="en-US" altLang="zh-CN" smtClean="0"/>
              <a:t>8</a:t>
            </a:r>
            <a:endParaRPr lang="zh-CN" altLang="en-US" smtClean="0"/>
          </a:p>
        </p:txBody>
      </p:sp>
      <p:sp>
        <p:nvSpPr>
          <p:cNvPr id="67587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41313" y="998538"/>
            <a:ext cx="8435975" cy="5029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mtClean="0"/>
              <a:t>有一天晚上，有四个人需要通过架在山谷间的危桥，任意时刻最多只能有两个人在桥上，过桥需要一盏闪光灯，这些人只有一盏闪光灯。如果单独过桥他们分别需要</a:t>
            </a:r>
            <a:r>
              <a:rPr lang="en-US" altLang="zh-CN" smtClean="0"/>
              <a:t>10</a:t>
            </a:r>
            <a:r>
              <a:rPr lang="zh-CN" altLang="en-US" smtClean="0"/>
              <a:t>、</a:t>
            </a:r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分钟，如果两人同时过桥则所需时间是较慢者所需的时间。如果</a:t>
            </a:r>
            <a:r>
              <a:rPr lang="en-US" altLang="zh-CN" smtClean="0"/>
              <a:t>18</a:t>
            </a:r>
            <a:r>
              <a:rPr lang="zh-CN" altLang="en-US" smtClean="0"/>
              <a:t>分钟后，就会爆发山洪，就不能再通过危桥，请问他们能全部安全通过吗？</a:t>
            </a:r>
          </a:p>
          <a:p>
            <a:pPr>
              <a:lnSpc>
                <a:spcPct val="130000"/>
              </a:lnSpc>
            </a:pPr>
            <a:endParaRPr lang="zh-CN" altLang="en-US" smtClean="0"/>
          </a:p>
        </p:txBody>
      </p:sp>
      <p:sp>
        <p:nvSpPr>
          <p:cNvPr id="6758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EF5A865-CC5D-4631-9249-156126662E8C}" type="datetime1">
              <a:rPr lang="zh-CN" altLang="en-US" sz="1400" smtClean="0">
                <a:latin typeface="Comic Sans MS" pitchFamily="66" charset="0"/>
              </a:rPr>
              <a:pPr/>
              <a:t>2016/3/1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1</a:t>
            </a:r>
            <a:r>
              <a:rPr lang="zh-CN" altLang="en-US" sz="1400" smtClean="0">
                <a:latin typeface="Comic Sans MS" pitchFamily="66" charset="0"/>
              </a:rPr>
              <a:t>章  算法设计基础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75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A5E97A6-ED69-42EB-B067-89188E9D82E0}" type="slidenum">
              <a:rPr lang="en-US" altLang="zh-CN" sz="1400" smtClean="0">
                <a:latin typeface="Comic Sans MS" pitchFamily="66" charset="0"/>
              </a:rPr>
              <a:pPr/>
              <a:t>35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习题</a:t>
            </a:r>
            <a:r>
              <a:rPr lang="en-US" altLang="zh-CN" smtClean="0"/>
              <a:t>8</a:t>
            </a:r>
            <a:r>
              <a:rPr lang="zh-CN" altLang="en-US" smtClean="0"/>
              <a:t>解答</a:t>
            </a:r>
          </a:p>
        </p:txBody>
      </p:sp>
      <p:sp>
        <p:nvSpPr>
          <p:cNvPr id="68611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96863" y="1219200"/>
            <a:ext cx="8686800" cy="5029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600" smtClean="0"/>
              <a:t>由题可知，甲、乙、丙、丁四个人过桥时间依次为：</a:t>
            </a:r>
            <a:r>
              <a:rPr lang="en-US" altLang="zh-CN" sz="2600" smtClean="0"/>
              <a:t>1</a:t>
            </a:r>
            <a:r>
              <a:rPr lang="zh-CN" altLang="en-US" sz="2600" smtClean="0"/>
              <a:t>，</a:t>
            </a:r>
            <a:r>
              <a:rPr lang="en-US" altLang="zh-CN" sz="2600" smtClean="0"/>
              <a:t>2</a:t>
            </a:r>
            <a:r>
              <a:rPr lang="zh-CN" altLang="en-US" sz="2600" smtClean="0"/>
              <a:t>，</a:t>
            </a:r>
            <a:r>
              <a:rPr lang="en-US" altLang="zh-CN" sz="2600" smtClean="0"/>
              <a:t>5</a:t>
            </a:r>
            <a:r>
              <a:rPr lang="zh-CN" altLang="en-US" sz="2600" smtClean="0"/>
              <a:t>，</a:t>
            </a:r>
            <a:r>
              <a:rPr lang="en-US" altLang="zh-CN" sz="2600" smtClean="0"/>
              <a:t>10</a:t>
            </a:r>
            <a:r>
              <a:rPr lang="zh-CN" altLang="en-US" sz="2600" smtClean="0"/>
              <a:t>分钟。让甲、乙</a:t>
            </a:r>
            <a:r>
              <a:rPr lang="en-US" altLang="zh-CN" sz="2600" smtClean="0"/>
              <a:t>2</a:t>
            </a:r>
            <a:r>
              <a:rPr lang="zh-CN" altLang="en-US" sz="2600" smtClean="0"/>
              <a:t>个人先过桥，甲把手电筒带回，接着丙、丁</a:t>
            </a:r>
            <a:r>
              <a:rPr lang="en-US" altLang="zh-CN" sz="2600" smtClean="0"/>
              <a:t>2</a:t>
            </a:r>
            <a:r>
              <a:rPr lang="zh-CN" altLang="en-US" sz="2600" smtClean="0"/>
              <a:t>个人拿着手电筒过桥，然后由乙把手电带过来，最后甲、乙过桥，甲、乙、丙、丁四个人全部过桥。</a:t>
            </a:r>
          </a:p>
          <a:p>
            <a:pPr marL="0" indent="0">
              <a:buFontTx/>
              <a:buNone/>
            </a:pPr>
            <a:r>
              <a:rPr lang="zh-CN" altLang="en-US" sz="2600" smtClean="0"/>
              <a:t>具体情况如下：</a:t>
            </a:r>
          </a:p>
          <a:p>
            <a:pPr marL="0" indent="0">
              <a:buFontTx/>
              <a:buNone/>
            </a:pPr>
            <a:r>
              <a:rPr lang="zh-CN" altLang="en-US" sz="2600" smtClean="0"/>
              <a:t>（</a:t>
            </a:r>
            <a:r>
              <a:rPr lang="en-US" altLang="zh-CN" sz="2600" smtClean="0"/>
              <a:t>1</a:t>
            </a:r>
            <a:r>
              <a:rPr lang="zh-CN" altLang="en-US" sz="2600" smtClean="0"/>
              <a:t>）甲、乙 过桥    </a:t>
            </a:r>
            <a:r>
              <a:rPr lang="en-US" altLang="zh-CN" sz="2600" smtClean="0"/>
              <a:t>2</a:t>
            </a:r>
            <a:r>
              <a:rPr lang="zh-CN" altLang="en-US" sz="2600" smtClean="0"/>
              <a:t>分钟</a:t>
            </a:r>
          </a:p>
          <a:p>
            <a:pPr marL="0" indent="0">
              <a:buFontTx/>
              <a:buNone/>
            </a:pPr>
            <a:r>
              <a:rPr lang="zh-CN" altLang="en-US" sz="2600" smtClean="0"/>
              <a:t>（</a:t>
            </a:r>
            <a:r>
              <a:rPr lang="en-US" altLang="zh-CN" sz="2600" smtClean="0"/>
              <a:t>2</a:t>
            </a:r>
            <a:r>
              <a:rPr lang="zh-CN" altLang="en-US" sz="2600" smtClean="0"/>
              <a:t>）甲     返回    </a:t>
            </a:r>
            <a:r>
              <a:rPr lang="en-US" altLang="zh-CN" sz="2600" smtClean="0"/>
              <a:t>1</a:t>
            </a:r>
            <a:r>
              <a:rPr lang="zh-CN" altLang="en-US" sz="2600" smtClean="0"/>
              <a:t>分钟</a:t>
            </a:r>
          </a:p>
          <a:p>
            <a:pPr marL="0" indent="0">
              <a:buFontTx/>
              <a:buNone/>
            </a:pPr>
            <a:r>
              <a:rPr lang="zh-CN" altLang="en-US" sz="2600" smtClean="0"/>
              <a:t>（</a:t>
            </a:r>
            <a:r>
              <a:rPr lang="en-US" altLang="zh-CN" sz="2600" smtClean="0"/>
              <a:t>3</a:t>
            </a:r>
            <a:r>
              <a:rPr lang="zh-CN" altLang="en-US" sz="2600" smtClean="0"/>
              <a:t>）丙、丁 过桥    </a:t>
            </a:r>
            <a:r>
              <a:rPr lang="en-US" altLang="zh-CN" sz="2600" smtClean="0"/>
              <a:t>10</a:t>
            </a:r>
            <a:r>
              <a:rPr lang="zh-CN" altLang="en-US" sz="2600" smtClean="0"/>
              <a:t>分钟</a:t>
            </a:r>
          </a:p>
          <a:p>
            <a:pPr marL="0" indent="0">
              <a:buFontTx/>
              <a:buNone/>
            </a:pPr>
            <a:r>
              <a:rPr lang="zh-CN" altLang="en-US" sz="2600" smtClean="0"/>
              <a:t>（</a:t>
            </a:r>
            <a:r>
              <a:rPr lang="en-US" altLang="zh-CN" sz="2600" smtClean="0"/>
              <a:t>4</a:t>
            </a:r>
            <a:r>
              <a:rPr lang="zh-CN" altLang="en-US" sz="2600" smtClean="0"/>
              <a:t>）乙     返回    </a:t>
            </a:r>
            <a:r>
              <a:rPr lang="en-US" altLang="zh-CN" sz="2600" smtClean="0"/>
              <a:t>2</a:t>
            </a:r>
            <a:r>
              <a:rPr lang="zh-CN" altLang="en-US" sz="2600" smtClean="0"/>
              <a:t>分钟</a:t>
            </a:r>
          </a:p>
          <a:p>
            <a:pPr marL="0" indent="0">
              <a:buFontTx/>
              <a:buNone/>
            </a:pPr>
            <a:r>
              <a:rPr lang="zh-CN" altLang="en-US" sz="2600" smtClean="0"/>
              <a:t>（</a:t>
            </a:r>
            <a:r>
              <a:rPr lang="en-US" altLang="zh-CN" sz="2600" smtClean="0"/>
              <a:t>5</a:t>
            </a:r>
            <a:r>
              <a:rPr lang="zh-CN" altLang="en-US" sz="2600" smtClean="0"/>
              <a:t>）甲、乙 过桥    </a:t>
            </a:r>
            <a:r>
              <a:rPr lang="en-US" altLang="zh-CN" sz="2600" smtClean="0"/>
              <a:t>2</a:t>
            </a:r>
            <a:r>
              <a:rPr lang="zh-CN" altLang="en-US" sz="2600" smtClean="0"/>
              <a:t>分钟</a:t>
            </a:r>
          </a:p>
          <a:p>
            <a:pPr marL="0" indent="0">
              <a:buFontTx/>
              <a:buNone/>
            </a:pPr>
            <a:r>
              <a:rPr lang="zh-CN" altLang="en-US" sz="2600" smtClean="0"/>
              <a:t>所以他们全部过桥最少用时为：</a:t>
            </a:r>
            <a:r>
              <a:rPr lang="en-US" altLang="zh-CN" sz="2600" smtClean="0"/>
              <a:t>2+1+10+2+2=17</a:t>
            </a:r>
            <a:r>
              <a:rPr lang="zh-CN" altLang="en-US" sz="2600" smtClean="0"/>
              <a:t>分钟</a:t>
            </a:r>
          </a:p>
          <a:p>
            <a:pPr marL="0" indent="0">
              <a:buFontTx/>
              <a:buNone/>
            </a:pPr>
            <a:endParaRPr lang="zh-CN" altLang="en-US" sz="2600" smtClean="0"/>
          </a:p>
        </p:txBody>
      </p:sp>
      <p:sp>
        <p:nvSpPr>
          <p:cNvPr id="6861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229A7F8-482E-4202-953D-6344EB1B46F4}" type="datetime1">
              <a:rPr lang="zh-CN" altLang="en-US" sz="1400" smtClean="0">
                <a:latin typeface="Comic Sans MS" pitchFamily="66" charset="0"/>
              </a:rPr>
              <a:pPr/>
              <a:t>2016/3/1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861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1</a:t>
            </a:r>
            <a:r>
              <a:rPr lang="zh-CN" altLang="en-US" sz="1400" smtClean="0">
                <a:latin typeface="Comic Sans MS" pitchFamily="66" charset="0"/>
              </a:rPr>
              <a:t>章  算法设计基础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86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F88AE00-0C30-45DE-86A2-E0E9C30064E7}" type="slidenum">
              <a:rPr lang="en-US" altLang="zh-CN" sz="1400" smtClean="0">
                <a:latin typeface="Comic Sans MS" pitchFamily="66" charset="0"/>
              </a:rPr>
              <a:pPr/>
              <a:t>36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85763" y="1314450"/>
            <a:ext cx="7472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1.1  </a:t>
            </a:r>
            <a:r>
              <a:rPr kumimoji="1" lang="zh-CN" altLang="en-US" sz="3600">
                <a:latin typeface="宋体" pitchFamily="2" charset="-122"/>
                <a:ea typeface="宋体" pitchFamily="2" charset="-122"/>
              </a:rPr>
              <a:t>为什么要学习和研究算法</a:t>
            </a:r>
            <a:endParaRPr kumimoji="1" lang="zh-CN" altLang="en-US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7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5763" y="2326875"/>
            <a:ext cx="6394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itchFamily="18" charset="0"/>
                <a:ea typeface="宋体" pitchFamily="2" charset="-122"/>
              </a:rPr>
              <a:t>1.2  </a:t>
            </a:r>
            <a:r>
              <a:rPr kumimoji="1" lang="zh-CN" altLang="en-US" sz="3600" dirty="0">
                <a:latin typeface="宋体" pitchFamily="2" charset="-122"/>
                <a:ea typeface="宋体" pitchFamily="2" charset="-122"/>
              </a:rPr>
              <a:t>算法的基本概念</a:t>
            </a:r>
          </a:p>
        </p:txBody>
      </p:sp>
      <p:sp>
        <p:nvSpPr>
          <p:cNvPr id="36868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5763" y="3417720"/>
            <a:ext cx="6034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itchFamily="18" charset="0"/>
                <a:ea typeface="宋体" pitchFamily="2" charset="-122"/>
              </a:rPr>
              <a:t>1.3  </a:t>
            </a:r>
            <a:r>
              <a:rPr kumimoji="1" lang="zh-CN" altLang="en-US" sz="3600" dirty="0">
                <a:latin typeface="Times New Roman" pitchFamily="18" charset="0"/>
                <a:ea typeface="宋体" pitchFamily="2" charset="-122"/>
              </a:rPr>
              <a:t>重要的问题类型</a:t>
            </a:r>
            <a:endParaRPr kumimoji="1" lang="zh-CN" altLang="en-US" sz="3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69" name="日期占位符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82B2CD-5FE8-4A6D-A84A-AB2BE8F8A333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6870" name="页脚占位符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6871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BD3DC171-C6C5-4B24-96B5-6221A68551DB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96863" y="414338"/>
            <a:ext cx="836453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章 算法设计基础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41313" y="1268413"/>
            <a:ext cx="8675687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809625" indent="104775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20000"/>
              </a:spcAft>
              <a:buClr>
                <a:srgbClr val="FF0000"/>
              </a:buClr>
              <a:buSzTx/>
              <a:buFont typeface="Wingdings" pitchFamily="2" charset="2"/>
              <a:buChar char="r"/>
            </a:pP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理由</a:t>
            </a:r>
            <a:r>
              <a:rPr kumimoji="1" lang="en-US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：算法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程序的灵魂</a:t>
            </a:r>
          </a:p>
          <a:p>
            <a:pPr lvl="1" eaLnBrk="1" hangingPunct="1">
              <a:lnSpc>
                <a:spcPct val="15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3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问题的求解过程：</a:t>
            </a:r>
          </a:p>
          <a:p>
            <a:pPr lvl="2" eaLnBrk="1" hangingPunct="1">
              <a:lnSpc>
                <a:spcPct val="15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600" dirty="0">
                <a:latin typeface="Times New Roman" pitchFamily="18" charset="0"/>
              </a:rPr>
              <a:t>分析问题并建模→设计算法→编写程序→整理结果</a:t>
            </a:r>
          </a:p>
          <a:p>
            <a:pPr eaLnBrk="1" hangingPunct="1">
              <a:lnSpc>
                <a:spcPct val="150000"/>
              </a:lnSpc>
              <a:spcAft>
                <a:spcPct val="20000"/>
              </a:spcAft>
              <a:buClr>
                <a:srgbClr val="FF0000"/>
              </a:buClr>
              <a:buSzTx/>
              <a:buFont typeface="Wingdings" pitchFamily="2" charset="2"/>
              <a:buChar char="r"/>
            </a:pP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理由</a:t>
            </a:r>
            <a:r>
              <a:rPr kumimoji="1" lang="en-US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：提高计算思维能力</a:t>
            </a:r>
          </a:p>
          <a:p>
            <a:pPr lvl="1" eaLnBrk="1" hangingPunct="1">
              <a:lnSpc>
                <a:spcPct val="15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3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计算思维能力：形式化、模型化、逻辑性思维</a:t>
            </a:r>
          </a:p>
        </p:txBody>
      </p:sp>
      <p:sp>
        <p:nvSpPr>
          <p:cNvPr id="3789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5E7FC5-8FA9-40D3-A3B5-2BD2BADA1AD7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7892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789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CD91B0A1-D5AD-4336-804C-1BD944B988AB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6863" y="32385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1.1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为什么要学习和研究算法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341313" y="1223963"/>
            <a:ext cx="8542337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buClr>
                <a:srgbClr val="FF0000"/>
              </a:buClr>
              <a:buSzTx/>
              <a:buFont typeface="Wingdings" pitchFamily="2" charset="2"/>
              <a:buChar char="r"/>
            </a:pP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理由</a:t>
            </a:r>
            <a:r>
              <a:rPr kumimoji="1"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：研究算法的必要性（</a:t>
            </a:r>
            <a:r>
              <a:rPr kumimoji="1"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个实例）</a:t>
            </a:r>
          </a:p>
          <a:p>
            <a:pPr lvl="1" eaLnBrk="1" hangingPunct="1"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3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检索技术：</a:t>
            </a:r>
            <a:endParaRPr kumimoji="1" lang="en-US" altLang="zh-CN" sz="3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lvl="2" eaLnBrk="1" hangingPunct="1"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CN" altLang="en-US" sz="3000">
                <a:latin typeface="Times New Roman" pitchFamily="18" charset="0"/>
              </a:rPr>
              <a:t>智能检索技术</a:t>
            </a:r>
            <a:endParaRPr kumimoji="1" lang="en-US" altLang="zh-CN" sz="3000">
              <a:latin typeface="Times New Roman" pitchFamily="18" charset="0"/>
            </a:endParaRPr>
          </a:p>
          <a:p>
            <a:pPr lvl="2" eaLnBrk="1" hangingPunct="1"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CN" altLang="en-US" sz="3000">
                <a:latin typeface="Times New Roman" pitchFamily="18" charset="0"/>
              </a:rPr>
              <a:t>智能信息推送技术</a:t>
            </a:r>
          </a:p>
          <a:p>
            <a:pPr lvl="1" eaLnBrk="1" hangingPunct="1"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3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压缩与解压缩</a:t>
            </a:r>
          </a:p>
          <a:p>
            <a:pPr lvl="1" eaLnBrk="1" hangingPunct="1"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3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信息安全与数据加密</a:t>
            </a:r>
            <a:endParaRPr kumimoji="1" lang="en-US" altLang="zh-CN" sz="3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lvl="2" eaLnBrk="1" hangingPunct="1"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CN" altLang="en-US" sz="3000">
                <a:latin typeface="Times New Roman" pitchFamily="18" charset="0"/>
              </a:rPr>
              <a:t>数据加密算法</a:t>
            </a:r>
          </a:p>
        </p:txBody>
      </p:sp>
      <p:sp>
        <p:nvSpPr>
          <p:cNvPr id="3891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1FAA4F-FE60-4B0B-A61D-BDE068780E73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8916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891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1A90A377-F558-4E4B-8608-67176462808A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6863" y="32385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1.1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为什么要学习和研究算法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96863" y="32385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算法的基本概念</a:t>
            </a:r>
          </a:p>
        </p:txBody>
      </p:sp>
      <p:sp>
        <p:nvSpPr>
          <p:cNvPr id="39939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5763" y="1314450"/>
            <a:ext cx="639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1.2.1  </a:t>
            </a:r>
            <a:r>
              <a:rPr kumimoji="1" lang="zh-CN" altLang="en-US" sz="3600">
                <a:latin typeface="宋体" pitchFamily="2" charset="-122"/>
                <a:ea typeface="宋体" pitchFamily="2" charset="-122"/>
              </a:rPr>
              <a:t>算法及其重要特性</a:t>
            </a:r>
          </a:p>
        </p:txBody>
      </p:sp>
      <p:sp>
        <p:nvSpPr>
          <p:cNvPr id="39940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5763" y="2462213"/>
            <a:ext cx="6034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1.2.2  </a:t>
            </a:r>
            <a:r>
              <a:rPr kumimoji="1" lang="zh-CN" altLang="en-US" sz="3600">
                <a:latin typeface="宋体" pitchFamily="2" charset="-122"/>
                <a:ea typeface="宋体" pitchFamily="2" charset="-122"/>
              </a:rPr>
              <a:t>算法的描述方法</a:t>
            </a:r>
          </a:p>
        </p:txBody>
      </p:sp>
      <p:sp>
        <p:nvSpPr>
          <p:cNvPr id="39941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85763" y="377825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1.2.3  </a:t>
            </a:r>
            <a:r>
              <a:rPr kumimoji="1" lang="zh-CN" altLang="en-US" sz="3600">
                <a:latin typeface="宋体" pitchFamily="2" charset="-122"/>
                <a:ea typeface="宋体" pitchFamily="2" charset="-122"/>
              </a:rPr>
              <a:t>算法设计的一般过程</a:t>
            </a:r>
          </a:p>
        </p:txBody>
      </p:sp>
      <p:sp>
        <p:nvSpPr>
          <p:cNvPr id="39942" name="日期占位符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343F8D-8E36-48A2-A1ED-FADA0036C4F9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9943" name="页脚占位符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9944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75D440EF-7750-40E3-BC3D-0CF6D12AF11F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296863" y="414338"/>
            <a:ext cx="693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1.2.1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算法及其重要特性 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476250" y="1358900"/>
            <a:ext cx="8174038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spcAft>
                <a:spcPct val="50000"/>
              </a:spcAft>
              <a:buClr>
                <a:srgbClr val="FF0000"/>
              </a:buClr>
              <a:buSzTx/>
              <a:buFont typeface="Wingdings" pitchFamily="2" charset="2"/>
              <a:buChar char="r"/>
            </a:pP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算法（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Algorithm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）：对特定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问题求解步骤的一种描述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，是指令的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有限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</a:rPr>
              <a:t>序列。</a:t>
            </a:r>
          </a:p>
        </p:txBody>
      </p:sp>
      <p:sp>
        <p:nvSpPr>
          <p:cNvPr id="40964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65A0E-C458-49E8-BB14-6FD76AF618F1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0965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09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6281778E-C81A-4528-AFEA-EDB9189BA2B3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179513"/>
            <a:ext cx="3717925" cy="719137"/>
          </a:xfrm>
        </p:spPr>
        <p:txBody>
          <a:bodyPr/>
          <a:lstStyle/>
          <a:p>
            <a:pPr eaLnBrk="1" hangingPunct="1">
              <a:buFont typeface="Wingdings" pitchFamily="2" charset="2"/>
              <a:buChar char="r"/>
            </a:pPr>
            <a:r>
              <a:rPr lang="zh-CN" altLang="en-US" sz="3400" smtClean="0">
                <a:solidFill>
                  <a:srgbClr val="A50021"/>
                </a:solidFill>
              </a:rPr>
              <a:t>算法的五大特性：</a:t>
            </a:r>
          </a:p>
        </p:txBody>
      </p:sp>
      <p:sp>
        <p:nvSpPr>
          <p:cNvPr id="41987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27144-46F9-4EB8-92C0-6AF68B58F5C6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1988" name="页脚占位符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1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 算法设计基础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198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9A85F393-D4F8-4F3F-BC44-1CF367AAF1F8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31800" y="1898650"/>
            <a:ext cx="83185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A50021"/>
              </a:buClr>
              <a:buSzTx/>
              <a:buFontTx/>
              <a:buAutoNum type="circleNumDbPlain"/>
            </a:pPr>
            <a:r>
              <a:rPr kumimoji="1" lang="zh-CN" altLang="en-US" sz="2400">
                <a:latin typeface="宋体" pitchFamily="2" charset="-122"/>
                <a:ea typeface="宋体" pitchFamily="2" charset="-122"/>
              </a:rPr>
              <a:t>输入：一个算法有零个或多个输入。</a:t>
            </a:r>
          </a:p>
          <a:p>
            <a:pPr eaLnBrk="1" hangingPunct="1">
              <a:lnSpc>
                <a:spcPts val="3500"/>
              </a:lnSpc>
              <a:buClr>
                <a:srgbClr val="A50021"/>
              </a:buClr>
              <a:buSzTx/>
              <a:buFontTx/>
              <a:buAutoNum type="circleNumDbPlain"/>
            </a:pPr>
            <a:r>
              <a:rPr kumimoji="1" lang="zh-CN" altLang="en-US" sz="2400">
                <a:latin typeface="Arial" charset="0"/>
                <a:ea typeface="宋体" pitchFamily="2" charset="-122"/>
              </a:rPr>
              <a:t>输出：一个算法有一个或多个输出。</a:t>
            </a:r>
          </a:p>
          <a:p>
            <a:pPr eaLnBrk="1" hangingPunct="1">
              <a:lnSpc>
                <a:spcPts val="3500"/>
              </a:lnSpc>
              <a:buClr>
                <a:srgbClr val="A50021"/>
              </a:buClr>
              <a:buSzTx/>
              <a:buFontTx/>
              <a:buAutoNum type="circleNumDbPlain"/>
            </a:pPr>
            <a:r>
              <a:rPr kumimoji="1" lang="zh-CN" altLang="en-US" sz="2400">
                <a:latin typeface="Arial" charset="0"/>
                <a:ea typeface="宋体" pitchFamily="2" charset="-122"/>
              </a:rPr>
              <a:t>有穷性：一个算法必须总是在</a:t>
            </a:r>
            <a:r>
              <a:rPr kumimoji="1" lang="zh-CN" altLang="en-US" sz="24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执行有穷步</a:t>
            </a:r>
            <a:r>
              <a:rPr kumimoji="1" lang="zh-CN" altLang="en-US" sz="2400">
                <a:latin typeface="Arial" charset="0"/>
                <a:ea typeface="宋体" pitchFamily="2" charset="-122"/>
              </a:rPr>
              <a:t>之后结束，且</a:t>
            </a:r>
            <a:r>
              <a:rPr kumimoji="1" lang="zh-CN" altLang="en-US" sz="24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每一步都在有穷时间内完成</a:t>
            </a:r>
            <a:r>
              <a:rPr kumimoji="1" lang="zh-CN" altLang="en-US" sz="2400">
                <a:latin typeface="Arial" charset="0"/>
                <a:ea typeface="宋体" pitchFamily="2" charset="-122"/>
              </a:rPr>
              <a:t>。</a:t>
            </a:r>
            <a:r>
              <a:rPr lang="zh-CN" altLang="en-US" sz="3200">
                <a:solidFill>
                  <a:srgbClr val="A50021"/>
                </a:solidFill>
                <a:ea typeface="华文行楷" pitchFamily="2" charset="-122"/>
              </a:rPr>
              <a:t>算法的有穷性意味着不是所有的计算机程序都是算法</a:t>
            </a:r>
            <a:r>
              <a:rPr lang="en-US" altLang="zh-CN" sz="3200">
                <a:solidFill>
                  <a:srgbClr val="A50021"/>
                </a:solidFill>
                <a:ea typeface="华文行楷" pitchFamily="2" charset="-122"/>
              </a:rPr>
              <a:t>.</a:t>
            </a:r>
            <a:endParaRPr kumimoji="1" lang="zh-CN" altLang="en-US" sz="2400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ts val="3500"/>
              </a:lnSpc>
              <a:buClr>
                <a:srgbClr val="A50021"/>
              </a:buClr>
              <a:buSzTx/>
              <a:buFontTx/>
              <a:buAutoNum type="circleNumDbPlain"/>
            </a:pPr>
            <a:r>
              <a:rPr kumimoji="1" lang="zh-CN" altLang="en-US" sz="2400">
                <a:latin typeface="Arial" charset="0"/>
                <a:ea typeface="宋体" pitchFamily="2" charset="-122"/>
              </a:rPr>
              <a:t>确定性：算法中的每一条指令必须有确切的含义，</a:t>
            </a:r>
            <a:r>
              <a:rPr kumimoji="1" lang="zh-CN" altLang="en-US" sz="24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对于相同的输入只能得到相同的输出</a:t>
            </a:r>
            <a:r>
              <a:rPr kumimoji="1" lang="zh-CN" altLang="en-US" sz="2400">
                <a:latin typeface="Arial" charset="0"/>
                <a:ea typeface="宋体" pitchFamily="2" charset="-122"/>
              </a:rPr>
              <a:t>。</a:t>
            </a:r>
          </a:p>
          <a:p>
            <a:pPr eaLnBrk="1" hangingPunct="1">
              <a:lnSpc>
                <a:spcPts val="3500"/>
              </a:lnSpc>
              <a:buClr>
                <a:srgbClr val="A50021"/>
              </a:buClr>
              <a:buSzTx/>
              <a:buFontTx/>
              <a:buAutoNum type="circleNumDbPlain"/>
            </a:pPr>
            <a:r>
              <a:rPr kumimoji="1" lang="zh-CN" altLang="en-US" sz="2400">
                <a:latin typeface="Arial" charset="0"/>
                <a:ea typeface="宋体" pitchFamily="2" charset="-122"/>
              </a:rPr>
              <a:t>可行性：算法描述的操作可以通过已经实现的基本操作执行有限次来实现（</a:t>
            </a:r>
            <a:r>
              <a:rPr kumimoji="1" lang="zh-CN" altLang="en-US" sz="24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每步可执行</a:t>
            </a:r>
            <a:r>
              <a:rPr kumimoji="1" lang="zh-CN" altLang="en-US" sz="2400">
                <a:latin typeface="Arial" charset="0"/>
                <a:ea typeface="宋体" pitchFamily="2" charset="-122"/>
              </a:rPr>
              <a:t>）。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296863" y="414338"/>
            <a:ext cx="693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1.2.1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算法及其重要特性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3809</TotalTime>
  <Words>2581</Words>
  <Application>Microsoft Office PowerPoint</Application>
  <PresentationFormat>全屏显示(4:3)</PresentationFormat>
  <Paragraphs>429</Paragraphs>
  <Slides>36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1_凸显</vt:lpstr>
      <vt:lpstr>aniu_ppt</vt:lpstr>
      <vt:lpstr>1_aniu_ppt</vt:lpstr>
      <vt:lpstr>算法设计与分析</vt:lpstr>
      <vt:lpstr>算法设计与分析 主要内容</vt:lpstr>
      <vt:lpstr>主要教学内容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算法的五大特性：</vt:lpstr>
      <vt:lpstr>一个好算法，除了要具备五大特性之外，还要具备以下特性：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排序问题</vt:lpstr>
      <vt:lpstr>图问题</vt:lpstr>
      <vt:lpstr>组合问题</vt:lpstr>
      <vt:lpstr>PowerPoint 演示文稿</vt:lpstr>
      <vt:lpstr>小游戏</vt:lpstr>
      <vt:lpstr>PowerPoint 演示文稿</vt:lpstr>
      <vt:lpstr>习题2</vt:lpstr>
      <vt:lpstr>习题2</vt:lpstr>
      <vt:lpstr>习题3解答</vt:lpstr>
      <vt:lpstr>习题8</vt:lpstr>
      <vt:lpstr>习题8解答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246</cp:revision>
  <dcterms:created xsi:type="dcterms:W3CDTF">2006-06-21T07:55:46Z</dcterms:created>
  <dcterms:modified xsi:type="dcterms:W3CDTF">2016-03-01T02:22:50Z</dcterms:modified>
</cp:coreProperties>
</file>