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66"/>
  </p:notesMasterIdLst>
  <p:handoutMasterIdLst>
    <p:handoutMasterId r:id="rId67"/>
  </p:handoutMasterIdLst>
  <p:sldIdLst>
    <p:sldId id="515" r:id="rId4"/>
    <p:sldId id="551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604" r:id="rId30"/>
    <p:sldId id="605" r:id="rId31"/>
    <p:sldId id="606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  <p:sldId id="596" r:id="rId59"/>
    <p:sldId id="598" r:id="rId60"/>
    <p:sldId id="599" r:id="rId61"/>
    <p:sldId id="600" r:id="rId62"/>
    <p:sldId id="601" r:id="rId63"/>
    <p:sldId id="602" r:id="rId64"/>
    <p:sldId id="603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A50021"/>
    <a:srgbClr val="FF9900"/>
    <a:srgbClr val="FFFF99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定义哪些变量？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如何表示待筛选节点、及其左右孩子结点？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如何找出最小？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如何更改</a:t>
            </a:r>
            <a:r>
              <a:rPr lang="en-US" altLang="zh-CN" smtClean="0">
                <a:ea typeface="宋体" charset="-122"/>
              </a:rPr>
              <a:t>i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j</a:t>
            </a:r>
            <a:r>
              <a:rPr lang="zh-CN" altLang="en-US" smtClean="0">
                <a:ea typeface="宋体" charset="-122"/>
              </a:rPr>
              <a:t>的值？</a:t>
            </a: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A178B7F-E02A-42FF-9322-FF78F17A1185}" type="slidenum">
              <a:rPr lang="en-US" altLang="zh-CN" sz="1200" smtClean="0">
                <a:solidFill>
                  <a:schemeClr val="accent2"/>
                </a:solidFill>
                <a:latin typeface="Arial" charset="0"/>
                <a:ea typeface="华文行楷" pitchFamily="2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C21CFFF-1624-44F4-8B13-DAFCB367149E}" type="slidenum">
              <a:rPr lang="en-US" altLang="zh-CN" sz="1200" smtClean="0">
                <a:solidFill>
                  <a:schemeClr val="accent2"/>
                </a:solidFill>
                <a:latin typeface="Arial" charset="0"/>
                <a:ea typeface="华文行楷" pitchFamily="2" charset="-122"/>
              </a:rPr>
              <a:pPr eaLnBrk="1" hangingPunct="1"/>
              <a:t>45</a:t>
            </a:fld>
            <a:endParaRPr lang="en-US" altLang="zh-CN" sz="1200" smtClean="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如何安排比赛？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EDABF51-8D44-4069-925F-8C6095B9D2CD}" type="slidenum">
              <a:rPr lang="en-US" altLang="zh-CN" sz="1200" smtClean="0">
                <a:solidFill>
                  <a:schemeClr val="accent2"/>
                </a:solidFill>
                <a:latin typeface="Arial" charset="0"/>
                <a:ea typeface="华文行楷" pitchFamily="2" charset="-122"/>
              </a:rPr>
              <a:pPr eaLnBrk="1" hangingPunct="1"/>
              <a:t>46</a:t>
            </a:fld>
            <a:endParaRPr lang="en-US" altLang="zh-CN" sz="1200" smtClean="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用数组</a:t>
            </a:r>
            <a:r>
              <a:rPr lang="en-US" altLang="zh-CN" smtClean="0">
                <a:ea typeface="宋体" charset="-122"/>
              </a:rPr>
              <a:t>a</a:t>
            </a:r>
            <a:r>
              <a:rPr lang="zh-CN" altLang="en-US" smtClean="0">
                <a:ea typeface="宋体" charset="-122"/>
              </a:rPr>
              <a:t>来存储所有硬币的重量。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如何表示分组？</a:t>
            </a:r>
          </a:p>
          <a:p>
            <a:r>
              <a:rPr lang="zh-CN" altLang="en-US" smtClean="0">
                <a:ea typeface="宋体" charset="-122"/>
              </a:rPr>
              <a:t>如何表示一小组硬币？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如何表示天平称重的结果？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031252F-34F9-4A58-A617-B93E8B70A898}" type="slidenum">
              <a:rPr lang="en-US" altLang="zh-CN" sz="1200" smtClean="0">
                <a:solidFill>
                  <a:schemeClr val="accent2"/>
                </a:solidFill>
                <a:latin typeface="Arial" charset="0"/>
                <a:ea typeface="华文行楷" pitchFamily="2" charset="-122"/>
              </a:rPr>
              <a:pPr eaLnBrk="1" hangingPunct="1"/>
              <a:t>52</a:t>
            </a:fld>
            <a:endParaRPr lang="en-US" altLang="zh-CN" sz="1200" smtClean="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6FE2F-B93E-40CF-AF92-E969B89EDED1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减治法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8D8C1B0-B0E3-40E9-8BDC-8E3F92971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846582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00E2-5011-480C-9DB6-5F63239F0E81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减治法</a:t>
            </a:r>
            <a:endParaRPr lang="en-US" altLang="zh-CN"/>
          </a:p>
        </p:txBody>
      </p:sp>
      <p:sp>
        <p:nvSpPr>
          <p:cNvPr id="8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CDA5DF4-6679-409D-B0D6-EA6A688E7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29573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3/31/2016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3/31/2016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  <p:sldLayoutId id="2147484722" r:id="rId13"/>
    <p:sldLayoutId id="2147484723" r:id="rId14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F305946-6704-46A0-85E0-4C5A53A9FB0F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21F257F-BB5F-4AA1-88B8-1258CB816A5C}" type="slidenum">
              <a:rPr lang="en-US" altLang="zh-CN" sz="1400" smtClean="0">
                <a:latin typeface="Comic Sans MS" pitchFamily="66" charset="0"/>
              </a:rPr>
              <a:pPr/>
              <a:t>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减治法</a:t>
            </a:r>
            <a:r>
              <a:rPr kumimoji="1" lang="zh-CN" altLang="en-US" sz="4800" b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6150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5.1  </a:t>
            </a:r>
            <a:r>
              <a:rPr kumimoji="1" lang="zh-CN" altLang="en-US" sz="3600" b="1"/>
              <a:t>减治法的设计思想 </a:t>
            </a:r>
          </a:p>
        </p:txBody>
      </p:sp>
      <p:sp>
        <p:nvSpPr>
          <p:cNvPr id="6151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565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5.2  </a:t>
            </a:r>
            <a:r>
              <a:rPr kumimoji="1" lang="zh-CN" altLang="en-US" sz="3600" b="1"/>
              <a:t>查找问题中的减治法</a:t>
            </a:r>
          </a:p>
        </p:txBody>
      </p:sp>
      <p:sp>
        <p:nvSpPr>
          <p:cNvPr id="6152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98475" y="3357563"/>
            <a:ext cx="539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5.3  </a:t>
            </a:r>
            <a:r>
              <a:rPr kumimoji="1" lang="zh-CN" altLang="en-US" sz="3600" b="1"/>
              <a:t>排序问题中的减治法</a:t>
            </a:r>
          </a:p>
        </p:txBody>
      </p:sp>
      <p:sp>
        <p:nvSpPr>
          <p:cNvPr id="6153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98475" y="4437063"/>
            <a:ext cx="5494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5.4  </a:t>
            </a:r>
            <a:r>
              <a:rPr kumimoji="1" lang="zh-CN" altLang="en-US" sz="3600" b="1"/>
              <a:t>组合问题中的减治法</a:t>
            </a:r>
          </a:p>
        </p:txBody>
      </p:sp>
    </p:spTree>
    <p:extLst>
      <p:ext uri="{BB962C8B-B14F-4D97-AF65-F5344CB8AC3E}">
        <p14:creationId xmlns:p14="http://schemas.microsoft.com/office/powerpoint/2010/main" val="4042464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98F9B62-DEE8-47FF-8B35-CC3EAFD55B12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A1518C5-B1C2-4E80-A13D-22C63FC9063E}" type="slidenum">
              <a:rPr lang="en-US" altLang="zh-CN" sz="1400" smtClean="0">
                <a:latin typeface="Comic Sans MS" pitchFamily="66" charset="0"/>
              </a:rPr>
              <a:pPr/>
              <a:t>10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198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77838" y="21336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5.3.2  </a:t>
            </a:r>
            <a:r>
              <a:rPr kumimoji="1" lang="zh-CN" altLang="en-US" sz="3600" b="1">
                <a:latin typeface="宋体" charset="-122"/>
              </a:rPr>
              <a:t>堆排序</a:t>
            </a:r>
            <a:r>
              <a:rPr kumimoji="1" lang="zh-CN" altLang="en-US" sz="3600" b="1"/>
              <a:t> </a:t>
            </a:r>
            <a:endParaRPr kumimoji="1" lang="zh-CN" altLang="en-US" sz="3600"/>
          </a:p>
        </p:txBody>
      </p:sp>
      <p:sp>
        <p:nvSpPr>
          <p:cNvPr id="4199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68413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5.3.1  </a:t>
            </a:r>
            <a:r>
              <a:rPr kumimoji="1" lang="zh-CN" altLang="en-US" sz="3600" b="1"/>
              <a:t>插入排序</a:t>
            </a:r>
            <a:endParaRPr kumimoji="1" lang="zh-CN" altLang="en-US" sz="3600" b="1">
              <a:latin typeface="宋体" charset="-122"/>
            </a:endParaRP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5.3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排序问题中的减治法 </a:t>
            </a:r>
          </a:p>
        </p:txBody>
      </p:sp>
    </p:spTree>
    <p:extLst>
      <p:ext uri="{BB962C8B-B14F-4D97-AF65-F5344CB8AC3E}">
        <p14:creationId xmlns:p14="http://schemas.microsoft.com/office/powerpoint/2010/main" val="4598101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0D66013-7BF8-4CBE-9176-9F5EE205861C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30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52C2A9C-F7FA-4FD7-A5B8-E35CCFE921E6}" type="slidenum">
              <a:rPr lang="en-US" altLang="zh-CN" sz="1400" smtClean="0">
                <a:latin typeface="Comic Sans MS" pitchFamily="66" charset="0"/>
              </a:rPr>
              <a:pPr/>
              <a:t>11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296863" y="533400"/>
            <a:ext cx="84169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/>
              <a:t>在插入第 </a:t>
            </a:r>
            <a:r>
              <a:rPr kumimoji="1" lang="en-US" altLang="zh-CN" sz="2800" b="1" i="1"/>
              <a:t>i</a:t>
            </a:r>
            <a:r>
              <a:rPr kumimoji="1" lang="zh-CN" altLang="en-US" sz="2800" b="1"/>
              <a:t>（</a:t>
            </a:r>
            <a:r>
              <a:rPr kumimoji="1" lang="en-US" altLang="zh-CN" sz="2800" b="1" i="1"/>
              <a:t>i</a:t>
            </a:r>
            <a:r>
              <a:rPr kumimoji="1" lang="zh-CN" altLang="en-US" sz="2800" b="1"/>
              <a:t>＞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）个记录时，前面的 </a:t>
            </a:r>
            <a:r>
              <a:rPr kumimoji="1" lang="en-US" altLang="zh-CN" sz="2800" b="1" i="1"/>
              <a:t>i</a:t>
            </a:r>
            <a:r>
              <a:rPr kumimoji="1" lang="en-US" altLang="zh-CN" sz="2800" b="1"/>
              <a:t>-1</a:t>
            </a:r>
            <a:r>
              <a:rPr kumimoji="1" lang="zh-CN" altLang="en-US" sz="2800" b="1"/>
              <a:t>个记录已经排好序。 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533400" y="2895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b="1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33575" y="2446338"/>
            <a:ext cx="1981200" cy="923925"/>
            <a:chOff x="1271" y="2861"/>
            <a:chExt cx="1248" cy="582"/>
          </a:xfrm>
        </p:grpSpPr>
        <p:sp>
          <p:nvSpPr>
            <p:cNvPr id="43046" name="AutoShape 10"/>
            <p:cNvSpPr>
              <a:spLocks/>
            </p:cNvSpPr>
            <p:nvPr/>
          </p:nvSpPr>
          <p:spPr bwMode="auto">
            <a:xfrm rot="-5400000">
              <a:off x="1698" y="2805"/>
              <a:ext cx="227" cy="339"/>
            </a:xfrm>
            <a:prstGeom prst="leftBrace">
              <a:avLst>
                <a:gd name="adj1" fmla="val 72872"/>
                <a:gd name="adj2" fmla="val 50000"/>
              </a:avLst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7" name="Text Box 11"/>
            <p:cNvSpPr txBox="1">
              <a:spLocks noChangeArrowheads="1"/>
            </p:cNvSpPr>
            <p:nvPr/>
          </p:nvSpPr>
          <p:spPr bwMode="auto">
            <a:xfrm>
              <a:off x="1271" y="311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有序序列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99138" y="2446338"/>
            <a:ext cx="1981200" cy="923925"/>
            <a:chOff x="3706" y="2861"/>
            <a:chExt cx="1248" cy="582"/>
          </a:xfrm>
        </p:grpSpPr>
        <p:sp>
          <p:nvSpPr>
            <p:cNvPr id="43044" name="AutoShape 13"/>
            <p:cNvSpPr>
              <a:spLocks/>
            </p:cNvSpPr>
            <p:nvPr/>
          </p:nvSpPr>
          <p:spPr bwMode="auto">
            <a:xfrm rot="-5400000">
              <a:off x="4113" y="2805"/>
              <a:ext cx="227" cy="339"/>
            </a:xfrm>
            <a:prstGeom prst="leftBrace">
              <a:avLst>
                <a:gd name="adj1" fmla="val 72872"/>
                <a:gd name="adj2" fmla="val 50000"/>
              </a:avLst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5" name="Text Box 14"/>
            <p:cNvSpPr txBox="1">
              <a:spLocks noChangeArrowheads="1"/>
            </p:cNvSpPr>
            <p:nvPr/>
          </p:nvSpPr>
          <p:spPr bwMode="auto">
            <a:xfrm>
              <a:off x="3706" y="311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无序序列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22575" y="1444625"/>
            <a:ext cx="2295525" cy="452438"/>
            <a:chOff x="1831" y="2380"/>
            <a:chExt cx="1446" cy="285"/>
          </a:xfrm>
        </p:grpSpPr>
        <p:sp>
          <p:nvSpPr>
            <p:cNvPr id="43041" name="Line 16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2" name="Line 17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3" name="Line 18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946150" y="1619250"/>
            <a:ext cx="7537450" cy="549275"/>
            <a:chOff x="649" y="2482"/>
            <a:chExt cx="4748" cy="346"/>
          </a:xfrm>
        </p:grpSpPr>
        <p:sp>
          <p:nvSpPr>
            <p:cNvPr id="160788" name="Oval 20"/>
            <p:cNvSpPr>
              <a:spLocks noChangeArrowheads="1"/>
            </p:cNvSpPr>
            <p:nvPr/>
          </p:nvSpPr>
          <p:spPr bwMode="auto">
            <a:xfrm>
              <a:off x="64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60789" name="Oval 21"/>
            <p:cNvSpPr>
              <a:spLocks noChangeArrowheads="1"/>
            </p:cNvSpPr>
            <p:nvPr/>
          </p:nvSpPr>
          <p:spPr bwMode="auto">
            <a:xfrm>
              <a:off x="108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60790" name="Oval 22"/>
            <p:cNvSpPr>
              <a:spLocks noChangeArrowheads="1"/>
            </p:cNvSpPr>
            <p:nvPr/>
          </p:nvSpPr>
          <p:spPr bwMode="auto">
            <a:xfrm>
              <a:off x="262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itchFamily="2" charset="-122"/>
                </a:rPr>
                <a:t>r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  <a:ea typeface="宋体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bg1"/>
                  </a:solidFill>
                  <a:ea typeface="宋体" pitchFamily="2" charset="-122"/>
                </a:rPr>
                <a:t>-1</a:t>
              </a:r>
            </a:p>
          </p:txBody>
        </p:sp>
        <p:sp>
          <p:nvSpPr>
            <p:cNvPr id="43036" name="Oval 23"/>
            <p:cNvSpPr>
              <a:spLocks noChangeArrowheads="1"/>
            </p:cNvSpPr>
            <p:nvPr/>
          </p:nvSpPr>
          <p:spPr bwMode="auto">
            <a:xfrm>
              <a:off x="311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7600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i="1">
                  <a:solidFill>
                    <a:schemeClr val="bg1"/>
                  </a:solidFill>
                </a:rPr>
                <a:t>r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43037" name="Oval 24"/>
            <p:cNvSpPr>
              <a:spLocks noChangeArrowheads="1"/>
            </p:cNvSpPr>
            <p:nvPr/>
          </p:nvSpPr>
          <p:spPr bwMode="auto">
            <a:xfrm>
              <a:off x="506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7600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i="1">
                  <a:solidFill>
                    <a:schemeClr val="bg1"/>
                  </a:solidFill>
                </a:rPr>
                <a:t>r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3038" name="Oval 25"/>
            <p:cNvSpPr>
              <a:spLocks noChangeArrowheads="1"/>
            </p:cNvSpPr>
            <p:nvPr/>
          </p:nvSpPr>
          <p:spPr bwMode="auto">
            <a:xfrm>
              <a:off x="3562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7600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i="1">
                  <a:solidFill>
                    <a:schemeClr val="bg1"/>
                  </a:solidFill>
                </a:rPr>
                <a:t>r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</a:rPr>
                <a:t>i+</a:t>
              </a:r>
              <a:r>
                <a:rPr kumimoji="1" lang="en-US" altLang="zh-CN" sz="2800" b="1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3039" name="Text Box 26"/>
            <p:cNvSpPr txBox="1">
              <a:spLocks noChangeArrowheads="1"/>
            </p:cNvSpPr>
            <p:nvPr/>
          </p:nvSpPr>
          <p:spPr bwMode="auto">
            <a:xfrm>
              <a:off x="1746" y="2529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  <a:latin typeface="宋体" charset="-122"/>
                </a:rPr>
                <a:t>……</a:t>
              </a:r>
              <a:endParaRPr lang="en-US" altLang="zh-CN" b="1">
                <a:solidFill>
                  <a:schemeClr val="accent1"/>
                </a:solidFill>
                <a:latin typeface="Arial" charset="0"/>
              </a:endParaRPr>
            </a:p>
          </p:txBody>
        </p:sp>
        <p:sp>
          <p:nvSpPr>
            <p:cNvPr id="43040" name="Text Box 27"/>
            <p:cNvSpPr txBox="1">
              <a:spLocks noChangeArrowheads="1"/>
            </p:cNvSpPr>
            <p:nvPr/>
          </p:nvSpPr>
          <p:spPr bwMode="auto">
            <a:xfrm>
              <a:off x="4241" y="2500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  <a:latin typeface="宋体" charset="-122"/>
                </a:rPr>
                <a:t>……</a:t>
              </a:r>
              <a:endParaRPr lang="en-US" altLang="zh-CN" b="1">
                <a:solidFill>
                  <a:srgbClr val="FF0066"/>
                </a:solidFill>
                <a:latin typeface="Arial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14400" y="3716338"/>
            <a:ext cx="4421188" cy="550862"/>
            <a:chOff x="629" y="3661"/>
            <a:chExt cx="2785" cy="347"/>
          </a:xfrm>
        </p:grpSpPr>
        <p:sp>
          <p:nvSpPr>
            <p:cNvPr id="160797" name="Oval 29"/>
            <p:cNvSpPr>
              <a:spLocks noChangeArrowheads="1"/>
            </p:cNvSpPr>
            <p:nvPr/>
          </p:nvSpPr>
          <p:spPr bwMode="auto">
            <a:xfrm>
              <a:off x="629" y="366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itchFamily="2" charset="-122"/>
                </a:rPr>
                <a:t>r'</a:t>
              </a:r>
              <a:r>
                <a:rPr kumimoji="1" lang="en-US" altLang="zh-CN" sz="2800" b="1" baseline="-250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60798" name="Oval 30"/>
            <p:cNvSpPr>
              <a:spLocks noChangeArrowheads="1"/>
            </p:cNvSpPr>
            <p:nvPr/>
          </p:nvSpPr>
          <p:spPr bwMode="auto">
            <a:xfrm>
              <a:off x="1069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itchFamily="2" charset="-122"/>
                </a:rPr>
                <a:t>r'</a:t>
              </a:r>
              <a:r>
                <a:rPr kumimoji="1" lang="en-US" altLang="zh-CN" sz="2800" b="1" baseline="-250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60799" name="Oval 31"/>
            <p:cNvSpPr>
              <a:spLocks noChangeArrowheads="1"/>
            </p:cNvSpPr>
            <p:nvPr/>
          </p:nvSpPr>
          <p:spPr bwMode="auto">
            <a:xfrm>
              <a:off x="2605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itchFamily="2" charset="-122"/>
                </a:rPr>
                <a:t>r'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  <a:ea typeface="宋体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bg1"/>
                  </a:solidFill>
                  <a:ea typeface="宋体" pitchFamily="2" charset="-122"/>
                </a:rPr>
                <a:t>-1</a:t>
              </a:r>
            </a:p>
          </p:txBody>
        </p:sp>
        <p:sp>
          <p:nvSpPr>
            <p:cNvPr id="160800" name="Oval 32"/>
            <p:cNvSpPr>
              <a:spLocks noChangeArrowheads="1"/>
            </p:cNvSpPr>
            <p:nvPr/>
          </p:nvSpPr>
          <p:spPr bwMode="auto">
            <a:xfrm>
              <a:off x="3078" y="367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itchFamily="2" charset="-122"/>
                </a:rPr>
                <a:t>r'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  <a:ea typeface="宋体" pitchFamily="2" charset="-122"/>
                </a:rPr>
                <a:t>i</a:t>
              </a:r>
              <a:endParaRPr kumimoji="1" lang="en-US" altLang="zh-CN" sz="2800" b="1" baseline="-250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032" name="Text Box 33"/>
            <p:cNvSpPr txBox="1">
              <a:spLocks noChangeArrowheads="1"/>
            </p:cNvSpPr>
            <p:nvPr/>
          </p:nvSpPr>
          <p:spPr bwMode="auto">
            <a:xfrm>
              <a:off x="1718" y="3691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  <a:latin typeface="宋体" charset="-122"/>
                </a:rPr>
                <a:t>……</a:t>
              </a:r>
              <a:endParaRPr lang="en-US" altLang="zh-CN" b="1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538788" y="3732213"/>
            <a:ext cx="2913062" cy="533400"/>
            <a:chOff x="3542" y="3671"/>
            <a:chExt cx="1835" cy="336"/>
          </a:xfrm>
        </p:grpSpPr>
        <p:sp>
          <p:nvSpPr>
            <p:cNvPr id="43025" name="Oval 35"/>
            <p:cNvSpPr>
              <a:spLocks noChangeArrowheads="1"/>
            </p:cNvSpPr>
            <p:nvPr/>
          </p:nvSpPr>
          <p:spPr bwMode="auto">
            <a:xfrm>
              <a:off x="5041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7600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i="1">
                  <a:solidFill>
                    <a:schemeClr val="bg1"/>
                  </a:solidFill>
                </a:rPr>
                <a:t>r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3026" name="Oval 36"/>
            <p:cNvSpPr>
              <a:spLocks noChangeArrowheads="1"/>
            </p:cNvSpPr>
            <p:nvPr/>
          </p:nvSpPr>
          <p:spPr bwMode="auto">
            <a:xfrm>
              <a:off x="3542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7600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i="1">
                  <a:solidFill>
                    <a:schemeClr val="bg1"/>
                  </a:solidFill>
                </a:rPr>
                <a:t>r</a:t>
              </a:r>
              <a:r>
                <a:rPr kumimoji="1" lang="en-US" altLang="zh-CN" sz="2800" b="1" i="1" baseline="-25000">
                  <a:solidFill>
                    <a:schemeClr val="bg1"/>
                  </a:solidFill>
                </a:rPr>
                <a:t>i+</a:t>
              </a:r>
              <a:r>
                <a:rPr kumimoji="1" lang="en-US" altLang="zh-CN" sz="2800" b="1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3027" name="Text Box 37"/>
            <p:cNvSpPr txBox="1">
              <a:spLocks noChangeArrowheads="1"/>
            </p:cNvSpPr>
            <p:nvPr/>
          </p:nvSpPr>
          <p:spPr bwMode="auto">
            <a:xfrm>
              <a:off x="4216" y="3691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  <a:latin typeface="宋体" charset="-122"/>
                </a:rPr>
                <a:t>……</a:t>
              </a:r>
              <a:endParaRPr lang="en-US" altLang="zh-CN" b="1">
                <a:solidFill>
                  <a:srgbClr val="FF0066"/>
                </a:solidFill>
                <a:latin typeface="Arial" charset="0"/>
              </a:endParaRPr>
            </a:p>
          </p:txBody>
        </p:sp>
      </p:grp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431800" y="5029200"/>
            <a:ext cx="7696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b="1">
                <a:latin typeface="宋体" charset="-122"/>
              </a:rPr>
              <a:t>（</a:t>
            </a:r>
            <a:r>
              <a:rPr kumimoji="1" lang="en-US" altLang="zh-CN" sz="2800" b="1"/>
              <a:t>1</a:t>
            </a:r>
            <a:r>
              <a:rPr kumimoji="1" lang="zh-CN" altLang="en-US" sz="2800" b="1">
                <a:latin typeface="宋体" charset="-122"/>
              </a:rPr>
              <a:t>）如何构造初始的有序序列？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1">
                <a:latin typeface="宋体" charset="-122"/>
              </a:rPr>
              <a:t>（</a:t>
            </a:r>
            <a:r>
              <a:rPr kumimoji="1" lang="en-US" altLang="zh-CN" sz="2800" b="1"/>
              <a:t>2</a:t>
            </a:r>
            <a:r>
              <a:rPr kumimoji="1" lang="zh-CN" altLang="en-US" sz="2800" b="1">
                <a:latin typeface="宋体" charset="-122"/>
              </a:rPr>
              <a:t>）如何查找待插入记录的插入位置</a:t>
            </a:r>
            <a:r>
              <a:rPr kumimoji="1" lang="en-US" altLang="zh-CN" sz="2800" b="1"/>
              <a:t>?</a:t>
            </a: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33400" y="4495800"/>
            <a:ext cx="6604000" cy="542925"/>
            <a:chOff x="329" y="2047"/>
            <a:chExt cx="4160" cy="342"/>
          </a:xfrm>
        </p:grpSpPr>
        <p:sp>
          <p:nvSpPr>
            <p:cNvPr id="43023" name="Rectangle 40"/>
            <p:cNvSpPr>
              <a:spLocks noChangeArrowheads="1"/>
            </p:cNvSpPr>
            <p:nvPr/>
          </p:nvSpPr>
          <p:spPr bwMode="auto">
            <a:xfrm>
              <a:off x="697" y="2047"/>
              <a:ext cx="37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需解决的关键问题</a:t>
              </a:r>
              <a:r>
                <a:rPr kumimoji="1" lang="en-US" altLang="zh-CN" sz="2800" b="1"/>
                <a:t>?</a:t>
              </a:r>
            </a:p>
          </p:txBody>
        </p:sp>
        <p:pic>
          <p:nvPicPr>
            <p:cNvPr id="43024" name="Picture 41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2047"/>
              <a:ext cx="36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46157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90503B2-14D8-4BF5-BF04-2B971E43E505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40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9F564B1-8F09-4FF5-AF02-0D139FF41ADD}" type="slidenum">
              <a:rPr lang="en-US" altLang="zh-CN" sz="1400" smtClean="0">
                <a:latin typeface="Comic Sans MS" pitchFamily="66" charset="0"/>
              </a:rPr>
              <a:pPr/>
              <a:t>12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69325" cy="6262688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kumimoji="1" lang="en-US" altLang="zh-CN" sz="2800" b="1" dirty="0">
                <a:latin typeface="Arial" charset="0"/>
                <a:ea typeface="宋体" pitchFamily="2" charset="-122"/>
              </a:rPr>
              <a:t> 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例：对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(49  38   13  76   27  </a:t>
            </a:r>
            <a:r>
              <a:rPr kumimoji="1" lang="en-US" altLang="zh-CN" sz="28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49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进行插入排序。</a:t>
            </a:r>
          </a:p>
          <a:p>
            <a:pPr>
              <a:spcBef>
                <a:spcPct val="15000"/>
              </a:spcBef>
              <a:defRPr/>
            </a:pPr>
            <a:endParaRPr kumimoji="1" lang="zh-CN" alt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15000"/>
              </a:spcBef>
              <a:defRPr/>
            </a:pPr>
            <a:r>
              <a:rPr kumimoji="1" lang="zh-CN" altLang="en-US" sz="2800" b="1" dirty="0">
                <a:ea typeface="宋体" pitchFamily="2" charset="-122"/>
              </a:rPr>
              <a:t>初始：（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kumimoji="1" lang="zh-CN" altLang="en-US" sz="2800" b="1" dirty="0">
                <a:ea typeface="宋体" pitchFamily="2" charset="-122"/>
              </a:rPr>
              <a:t>）</a:t>
            </a:r>
            <a:r>
              <a:rPr kumimoji="1" lang="en-US" altLang="zh-CN" sz="2800" b="1" dirty="0">
                <a:ea typeface="宋体" pitchFamily="2" charset="-122"/>
              </a:rPr>
              <a:t>38  </a:t>
            </a:r>
            <a:r>
              <a:rPr kumimoji="1" lang="en-US" altLang="zh-CN" sz="2800" b="1" dirty="0">
                <a:ea typeface="黑体" pitchFamily="2" charset="-122"/>
              </a:rPr>
              <a:t>13  76  </a:t>
            </a:r>
            <a:r>
              <a:rPr kumimoji="1" lang="en-US" altLang="zh-CN" sz="2800" b="1" dirty="0">
                <a:ea typeface="宋体" pitchFamily="2" charset="-122"/>
              </a:rPr>
              <a:t>27  </a:t>
            </a:r>
            <a:r>
              <a:rPr kumimoji="1" lang="en-US" altLang="zh-CN" sz="2800" b="1" u="sng" dirty="0">
                <a:ea typeface="宋体" pitchFamily="2" charset="-122"/>
              </a:rPr>
              <a:t>49</a:t>
            </a:r>
          </a:p>
          <a:p>
            <a:pPr>
              <a:spcBef>
                <a:spcPct val="1500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 </a:t>
            </a:r>
            <a:br>
              <a:rPr kumimoji="1" lang="en-US" altLang="zh-CN" sz="2800" b="1" dirty="0">
                <a:ea typeface="宋体" pitchFamily="2" charset="-122"/>
              </a:rPr>
            </a:br>
            <a:r>
              <a:rPr kumimoji="1" lang="en-US" altLang="zh-CN" sz="2800" b="1" dirty="0">
                <a:ea typeface="宋体" pitchFamily="2" charset="-122"/>
              </a:rPr>
              <a:t>           </a:t>
            </a:r>
            <a:r>
              <a:rPr kumimoji="1" lang="zh-CN" altLang="en-US" sz="2800" b="1" dirty="0"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38 </a:t>
            </a:r>
            <a:r>
              <a:rPr kumimoji="1" lang="en-US" altLang="zh-CN" sz="2800" b="1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kumimoji="1" lang="zh-CN" altLang="en-US" sz="2800" b="1" dirty="0">
                <a:ea typeface="宋体" pitchFamily="2" charset="-122"/>
              </a:rPr>
              <a:t>）</a:t>
            </a:r>
            <a:r>
              <a:rPr kumimoji="1" lang="en-US" altLang="zh-CN" sz="2800" b="1" dirty="0">
                <a:ea typeface="黑体" pitchFamily="2" charset="-122"/>
              </a:rPr>
              <a:t>13  76  </a:t>
            </a:r>
            <a:r>
              <a:rPr kumimoji="1" lang="en-US" altLang="zh-CN" sz="2800" b="1" dirty="0">
                <a:ea typeface="宋体" pitchFamily="2" charset="-122"/>
              </a:rPr>
              <a:t>27  </a:t>
            </a:r>
            <a:r>
              <a:rPr kumimoji="1" lang="en-US" altLang="zh-CN" sz="2800" b="1" u="sng" dirty="0">
                <a:ea typeface="宋体" pitchFamily="2" charset="-122"/>
              </a:rPr>
              <a:t>49</a:t>
            </a:r>
            <a:r>
              <a:rPr kumimoji="1" lang="en-US" altLang="zh-CN" sz="2800" b="1" dirty="0">
                <a:ea typeface="宋体" pitchFamily="2" charset="-122"/>
              </a:rPr>
              <a:t> </a:t>
            </a:r>
          </a:p>
          <a:p>
            <a:pPr>
              <a:spcBef>
                <a:spcPct val="15000"/>
              </a:spcBef>
              <a:defRPr/>
            </a:pPr>
            <a:endParaRPr kumimoji="1" lang="en-US" altLang="zh-CN" sz="2800" b="1" u="sng" dirty="0">
              <a:ea typeface="宋体" pitchFamily="2" charset="-122"/>
            </a:endParaRPr>
          </a:p>
          <a:p>
            <a:pPr>
              <a:spcBef>
                <a:spcPct val="1500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           </a:t>
            </a:r>
            <a:r>
              <a:rPr kumimoji="1" lang="zh-CN" altLang="en-US" sz="2800" b="1" dirty="0"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13  38  49</a:t>
            </a:r>
            <a:r>
              <a:rPr kumimoji="1" lang="zh-CN" altLang="en-US" sz="2800" b="1" dirty="0">
                <a:ea typeface="宋体" pitchFamily="2" charset="-122"/>
              </a:rPr>
              <a:t>）</a:t>
            </a:r>
            <a:r>
              <a:rPr kumimoji="1" lang="en-US" altLang="zh-CN" sz="2800" b="1" dirty="0">
                <a:ea typeface="黑体" pitchFamily="2" charset="-122"/>
              </a:rPr>
              <a:t>76  </a:t>
            </a:r>
            <a:r>
              <a:rPr kumimoji="1" lang="en-US" altLang="zh-CN" sz="2800" b="1" dirty="0">
                <a:ea typeface="宋体" pitchFamily="2" charset="-122"/>
              </a:rPr>
              <a:t>27  </a:t>
            </a:r>
            <a:r>
              <a:rPr kumimoji="1" lang="en-US" altLang="zh-CN" sz="2800" b="1" u="sng" dirty="0">
                <a:ea typeface="宋体" pitchFamily="2" charset="-122"/>
              </a:rPr>
              <a:t>49</a:t>
            </a:r>
            <a:r>
              <a:rPr kumimoji="1" lang="en-US" altLang="zh-CN" sz="2800" b="1" dirty="0">
                <a:ea typeface="宋体" pitchFamily="2" charset="-122"/>
              </a:rPr>
              <a:t> </a:t>
            </a:r>
          </a:p>
          <a:p>
            <a:pPr>
              <a:spcBef>
                <a:spcPct val="15000"/>
              </a:spcBef>
              <a:defRPr/>
            </a:pPr>
            <a:endParaRPr kumimoji="1" lang="en-US" altLang="zh-CN" sz="2800" b="1" dirty="0">
              <a:ea typeface="宋体" pitchFamily="2" charset="-122"/>
            </a:endParaRPr>
          </a:p>
          <a:p>
            <a:pPr>
              <a:spcBef>
                <a:spcPct val="1500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           </a:t>
            </a:r>
            <a:r>
              <a:rPr kumimoji="1" lang="zh-CN" altLang="en-US" sz="2800" b="1" dirty="0"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13  38  49  76</a:t>
            </a:r>
            <a:r>
              <a:rPr kumimoji="1" lang="zh-CN" altLang="en-US" sz="2800" b="1" dirty="0">
                <a:ea typeface="宋体" pitchFamily="2" charset="-122"/>
              </a:rPr>
              <a:t>）</a:t>
            </a:r>
            <a:r>
              <a:rPr kumimoji="1" lang="en-US" altLang="zh-CN" sz="2800" b="1" dirty="0">
                <a:ea typeface="宋体" pitchFamily="2" charset="-122"/>
              </a:rPr>
              <a:t>27  </a:t>
            </a:r>
            <a:r>
              <a:rPr kumimoji="1" lang="en-US" altLang="zh-CN" sz="2800" b="1" u="sng" dirty="0">
                <a:ea typeface="宋体" pitchFamily="2" charset="-122"/>
              </a:rPr>
              <a:t>49</a:t>
            </a:r>
            <a:r>
              <a:rPr kumimoji="1" lang="en-US" altLang="zh-CN" sz="2800" b="1" dirty="0">
                <a:ea typeface="宋体" pitchFamily="2" charset="-122"/>
              </a:rPr>
              <a:t> </a:t>
            </a:r>
          </a:p>
          <a:p>
            <a:pPr>
              <a:spcBef>
                <a:spcPct val="15000"/>
              </a:spcBef>
              <a:defRPr/>
            </a:pPr>
            <a:endParaRPr kumimoji="1" lang="en-US" altLang="zh-CN" sz="2800" b="1" u="sng" dirty="0">
              <a:ea typeface="宋体" pitchFamily="2" charset="-122"/>
            </a:endParaRPr>
          </a:p>
          <a:p>
            <a:pPr>
              <a:spcBef>
                <a:spcPct val="1500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           </a:t>
            </a:r>
            <a:r>
              <a:rPr kumimoji="1" lang="zh-CN" altLang="en-US" sz="2800" b="1" dirty="0"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13  27  38  49  76</a:t>
            </a:r>
            <a:r>
              <a:rPr kumimoji="1" lang="en-US" altLang="zh-CN" sz="2800" b="1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kumimoji="1" lang="zh-CN" altLang="en-US" sz="2800" b="1" dirty="0">
                <a:ea typeface="宋体" pitchFamily="2" charset="-122"/>
              </a:rPr>
              <a:t>）</a:t>
            </a:r>
            <a:r>
              <a:rPr kumimoji="1" lang="en-US" altLang="zh-CN" sz="2800" b="1" u="sng" dirty="0">
                <a:ea typeface="宋体" pitchFamily="2" charset="-122"/>
              </a:rPr>
              <a:t>49</a:t>
            </a:r>
            <a:r>
              <a:rPr kumimoji="1" lang="en-US" altLang="zh-CN" sz="2800" b="1" dirty="0">
                <a:ea typeface="宋体" pitchFamily="2" charset="-122"/>
              </a:rPr>
              <a:t> </a:t>
            </a:r>
          </a:p>
          <a:p>
            <a:pPr>
              <a:spcBef>
                <a:spcPct val="15000"/>
              </a:spcBef>
              <a:defRPr/>
            </a:pPr>
            <a:endParaRPr kumimoji="1" lang="en-US" altLang="zh-CN" sz="2800" b="1" u="sng" dirty="0">
              <a:ea typeface="宋体" pitchFamily="2" charset="-122"/>
            </a:endParaRPr>
          </a:p>
          <a:p>
            <a:pPr>
              <a:spcBef>
                <a:spcPct val="1500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           </a:t>
            </a:r>
            <a:r>
              <a:rPr kumimoji="1" lang="zh-CN" altLang="en-US" sz="2800" b="1" dirty="0"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13  27  38  49  </a:t>
            </a:r>
            <a:r>
              <a:rPr kumimoji="1" lang="en-US" altLang="zh-CN" sz="2800" b="1" u="sng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kumimoji="1" lang="en-US" altLang="zh-CN" sz="2800" b="1" dirty="0">
                <a:solidFill>
                  <a:srgbClr val="FF6600"/>
                </a:solidFill>
                <a:ea typeface="宋体" pitchFamily="2" charset="-122"/>
              </a:rPr>
              <a:t>  76 </a:t>
            </a:r>
            <a:r>
              <a:rPr kumimoji="1" lang="zh-CN" altLang="en-US" sz="2800" b="1" dirty="0">
                <a:ea typeface="宋体" pitchFamily="2" charset="-122"/>
              </a:rPr>
              <a:t>）</a:t>
            </a:r>
          </a:p>
        </p:txBody>
      </p:sp>
      <p:sp>
        <p:nvSpPr>
          <p:cNvPr id="159747" name="Freeform 3"/>
          <p:cNvSpPr>
            <a:spLocks/>
          </p:cNvSpPr>
          <p:nvPr/>
        </p:nvSpPr>
        <p:spPr bwMode="auto">
          <a:xfrm>
            <a:off x="1741488" y="1531938"/>
            <a:ext cx="936625" cy="311150"/>
          </a:xfrm>
          <a:custGeom>
            <a:avLst/>
            <a:gdLst/>
            <a:ahLst/>
            <a:cxnLst>
              <a:cxn ang="0">
                <a:pos x="590" y="53"/>
              </a:cxn>
              <a:cxn ang="0">
                <a:pos x="408" y="189"/>
              </a:cxn>
              <a:cxn ang="0">
                <a:pos x="0" y="8"/>
              </a:cxn>
            </a:cxnLst>
            <a:rect l="0" t="0" r="r" b="b"/>
            <a:pathLst>
              <a:path w="590" h="196">
                <a:moveTo>
                  <a:pt x="590" y="53"/>
                </a:moveTo>
                <a:cubicBezTo>
                  <a:pt x="548" y="124"/>
                  <a:pt x="506" y="196"/>
                  <a:pt x="408" y="189"/>
                </a:cubicBezTo>
                <a:cubicBezTo>
                  <a:pt x="310" y="182"/>
                  <a:pt x="38" y="0"/>
                  <a:pt x="0" y="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59748" name="Freeform 4"/>
          <p:cNvSpPr>
            <a:spLocks/>
          </p:cNvSpPr>
          <p:nvPr/>
        </p:nvSpPr>
        <p:spPr bwMode="auto">
          <a:xfrm>
            <a:off x="1654175" y="2401888"/>
            <a:ext cx="1311275" cy="260350"/>
          </a:xfrm>
          <a:custGeom>
            <a:avLst/>
            <a:gdLst/>
            <a:ahLst/>
            <a:cxnLst>
              <a:cxn ang="0">
                <a:pos x="826" y="63"/>
              </a:cxn>
              <a:cxn ang="0">
                <a:pos x="565" y="149"/>
              </a:cxn>
              <a:cxn ang="0">
                <a:pos x="213" y="139"/>
              </a:cxn>
              <a:cxn ang="0">
                <a:pos x="0" y="0"/>
              </a:cxn>
            </a:cxnLst>
            <a:rect l="0" t="0" r="r" b="b"/>
            <a:pathLst>
              <a:path w="826" h="164">
                <a:moveTo>
                  <a:pt x="826" y="63"/>
                </a:moveTo>
                <a:cubicBezTo>
                  <a:pt x="783" y="77"/>
                  <a:pt x="667" y="136"/>
                  <a:pt x="565" y="149"/>
                </a:cubicBezTo>
                <a:cubicBezTo>
                  <a:pt x="463" y="162"/>
                  <a:pt x="307" y="164"/>
                  <a:pt x="213" y="139"/>
                </a:cubicBezTo>
                <a:cubicBezTo>
                  <a:pt x="119" y="114"/>
                  <a:pt x="44" y="29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59749" name="Freeform 5"/>
          <p:cNvSpPr>
            <a:spLocks/>
          </p:cNvSpPr>
          <p:nvPr/>
        </p:nvSpPr>
        <p:spPr bwMode="auto">
          <a:xfrm>
            <a:off x="3330575" y="3333750"/>
            <a:ext cx="355600" cy="406400"/>
          </a:xfrm>
          <a:custGeom>
            <a:avLst/>
            <a:gdLst/>
            <a:ahLst/>
            <a:cxnLst>
              <a:cxn ang="0">
                <a:pos x="224" y="66"/>
              </a:cxn>
              <a:cxn ang="0">
                <a:pos x="107" y="245"/>
              </a:cxn>
              <a:cxn ang="0">
                <a:pos x="0" y="0"/>
              </a:cxn>
            </a:cxnLst>
            <a:rect l="0" t="0" r="r" b="b"/>
            <a:pathLst>
              <a:path w="224" h="256">
                <a:moveTo>
                  <a:pt x="224" y="66"/>
                </a:moveTo>
                <a:cubicBezTo>
                  <a:pt x="205" y="96"/>
                  <a:pt x="144" y="256"/>
                  <a:pt x="107" y="245"/>
                </a:cubicBezTo>
                <a:cubicBezTo>
                  <a:pt x="70" y="234"/>
                  <a:pt x="22" y="51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59750" name="Freeform 6"/>
          <p:cNvSpPr>
            <a:spLocks/>
          </p:cNvSpPr>
          <p:nvPr/>
        </p:nvSpPr>
        <p:spPr bwMode="auto">
          <a:xfrm>
            <a:off x="2111375" y="4365625"/>
            <a:ext cx="2006600" cy="354013"/>
          </a:xfrm>
          <a:custGeom>
            <a:avLst/>
            <a:gdLst/>
            <a:ahLst/>
            <a:cxnLst>
              <a:cxn ang="0">
                <a:pos x="1264" y="96"/>
              </a:cxn>
              <a:cxn ang="0">
                <a:pos x="661" y="214"/>
              </a:cxn>
              <a:cxn ang="0">
                <a:pos x="235" y="150"/>
              </a:cxn>
              <a:cxn ang="0">
                <a:pos x="0" y="0"/>
              </a:cxn>
            </a:cxnLst>
            <a:rect l="0" t="0" r="r" b="b"/>
            <a:pathLst>
              <a:path w="1264" h="223">
                <a:moveTo>
                  <a:pt x="1264" y="96"/>
                </a:moveTo>
                <a:cubicBezTo>
                  <a:pt x="1164" y="116"/>
                  <a:pt x="832" y="205"/>
                  <a:pt x="661" y="214"/>
                </a:cubicBezTo>
                <a:cubicBezTo>
                  <a:pt x="490" y="223"/>
                  <a:pt x="345" y="186"/>
                  <a:pt x="235" y="150"/>
                </a:cubicBezTo>
                <a:cubicBezTo>
                  <a:pt x="125" y="114"/>
                  <a:pt x="49" y="31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3686175" y="5330825"/>
            <a:ext cx="936625" cy="423863"/>
          </a:xfrm>
          <a:custGeom>
            <a:avLst/>
            <a:gdLst/>
            <a:ahLst/>
            <a:cxnLst>
              <a:cxn ang="0">
                <a:pos x="590" y="124"/>
              </a:cxn>
              <a:cxn ang="0">
                <a:pos x="373" y="246"/>
              </a:cxn>
              <a:cxn ang="0">
                <a:pos x="0" y="0"/>
              </a:cxn>
            </a:cxnLst>
            <a:rect l="0" t="0" r="r" b="b"/>
            <a:pathLst>
              <a:path w="590" h="267">
                <a:moveTo>
                  <a:pt x="590" y="124"/>
                </a:moveTo>
                <a:cubicBezTo>
                  <a:pt x="554" y="144"/>
                  <a:pt x="471" y="267"/>
                  <a:pt x="373" y="246"/>
                </a:cubicBezTo>
                <a:cubicBezTo>
                  <a:pt x="275" y="225"/>
                  <a:pt x="78" y="51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6644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9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5.3.1 </a:t>
            </a:r>
            <a:r>
              <a:rPr lang="zh-CN" altLang="en-US" smtClean="0"/>
              <a:t>插入排序</a:t>
            </a:r>
          </a:p>
        </p:txBody>
      </p:sp>
      <p:sp>
        <p:nvSpPr>
          <p:cNvPr id="4505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插入排序属于减治法的减一技术</a:t>
            </a: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6E10D94-06B6-4C93-836E-5615ADBFEB7E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5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89D5717-99EB-48F5-8937-43B072D05E84}" type="slidenum">
              <a:rPr lang="en-US" altLang="zh-CN" sz="1400" smtClean="0">
                <a:latin typeface="Comic Sans MS" pitchFamily="66" charset="0"/>
              </a:rPr>
              <a:pPr/>
              <a:t>13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0875" y="1989138"/>
            <a:ext cx="84582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kumimoji="1" lang="zh-CN" altLang="en-US" sz="2800" b="1">
                <a:latin typeface="Arial" charset="0"/>
              </a:rPr>
              <a:t>每次将无序区第</a:t>
            </a:r>
            <a:r>
              <a:rPr kumimoji="1" lang="en-US" altLang="zh-CN" sz="2800" b="1">
                <a:latin typeface="Arial" charset="0"/>
              </a:rPr>
              <a:t>1</a:t>
            </a:r>
            <a:r>
              <a:rPr kumimoji="1" lang="zh-CN" altLang="en-US" sz="2800" b="1">
                <a:latin typeface="Arial" charset="0"/>
              </a:rPr>
              <a:t>条记录插入到有序区适当位置。初始取第</a:t>
            </a:r>
            <a:r>
              <a:rPr kumimoji="1" lang="en-US" altLang="zh-CN" sz="2800" b="1">
                <a:latin typeface="Arial" charset="0"/>
              </a:rPr>
              <a:t>1</a:t>
            </a:r>
            <a:r>
              <a:rPr kumimoji="1" lang="zh-CN" altLang="en-US" sz="2800" b="1">
                <a:latin typeface="Arial" charset="0"/>
              </a:rPr>
              <a:t>条记录为有序区，其它记录为无序区。随着排序进行，有序区不断扩大，无序区不断缩小。最终无序区为空，有序区包含了全部记录，排序结束。</a:t>
            </a:r>
          </a:p>
          <a:p>
            <a:pPr eaLnBrk="1" hangingPunct="1"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kumimoji="1" lang="zh-CN" altLang="en-US" b="1">
                <a:latin typeface="Arial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sz="2800" b="1">
                <a:latin typeface="Arial" charset="0"/>
              </a:rPr>
              <a:t>有序区也可从排序表的尾部生成 。</a:t>
            </a:r>
          </a:p>
        </p:txBody>
      </p:sp>
    </p:spTree>
    <p:extLst>
      <p:ext uri="{BB962C8B-B14F-4D97-AF65-F5344CB8AC3E}">
        <p14:creationId xmlns:p14="http://schemas.microsoft.com/office/powerpoint/2010/main" val="15423738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6073775" cy="503238"/>
          </a:xfrm>
          <a:effectLst>
            <a:outerShdw dist="28398" dir="1593903" algn="ctr" rotWithShape="0">
              <a:schemeClr val="bg2"/>
            </a:outerShdw>
          </a:effectLst>
        </p:spPr>
        <p:txBody>
          <a:bodyPr tIns="0" bIns="0"/>
          <a:lstStyle/>
          <a:p>
            <a:pPr eaLnBrk="1" hangingPunct="1"/>
            <a:r>
              <a:rPr lang="zh-CN" altLang="en-US" sz="3400" smtClean="0"/>
              <a:t>插入排序过程示例</a:t>
            </a:r>
            <a:r>
              <a:rPr lang="zh-CN" altLang="en-US" smtClean="0"/>
              <a:t> </a:t>
            </a:r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0F668E4-185A-4174-80EC-77C467075102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9C3E9E0-BC7B-4195-AF2E-432EA45EAF23}" type="slidenum">
              <a:rPr lang="en-US" altLang="zh-CN" sz="1400" smtClean="0">
                <a:latin typeface="Comic Sans MS" pitchFamily="66" charset="0"/>
              </a:rPr>
              <a:pPr/>
              <a:t>14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6" name="Text Box 3"/>
          <p:cNvSpPr txBox="1">
            <a:spLocks noChangeArrowheads="1"/>
          </p:cNvSpPr>
          <p:nvPr/>
        </p:nvSpPr>
        <p:spPr bwMode="auto">
          <a:xfrm>
            <a:off x="1081088" y="1306513"/>
            <a:ext cx="5465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1"/>
              <a:t>r  [0]     [1]      [2]     [3]     [4]      [5]     [6]</a:t>
            </a:r>
          </a:p>
        </p:txBody>
      </p:sp>
      <p:sp>
        <p:nvSpPr>
          <p:cNvPr id="46087" name="Oval 4"/>
          <p:cNvSpPr>
            <a:spLocks noChangeArrowheads="1"/>
          </p:cNvSpPr>
          <p:nvPr/>
        </p:nvSpPr>
        <p:spPr bwMode="auto">
          <a:xfrm>
            <a:off x="2144713" y="17653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7600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charset="0"/>
              </a:rPr>
              <a:t>21</a:t>
            </a:r>
          </a:p>
        </p:txBody>
      </p:sp>
      <p:sp>
        <p:nvSpPr>
          <p:cNvPr id="46088" name="Oval 5"/>
          <p:cNvSpPr>
            <a:spLocks noChangeArrowheads="1"/>
          </p:cNvSpPr>
          <p:nvPr/>
        </p:nvSpPr>
        <p:spPr bwMode="auto">
          <a:xfrm>
            <a:off x="5954713" y="17653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7600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charset="0"/>
              </a:rPr>
              <a:t>18</a:t>
            </a:r>
          </a:p>
        </p:txBody>
      </p:sp>
      <p:sp>
        <p:nvSpPr>
          <p:cNvPr id="46089" name="Oval 6"/>
          <p:cNvSpPr>
            <a:spLocks noChangeArrowheads="1"/>
          </p:cNvSpPr>
          <p:nvPr/>
        </p:nvSpPr>
        <p:spPr bwMode="auto">
          <a:xfrm>
            <a:off x="2894013" y="17653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7600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charset="0"/>
              </a:rPr>
              <a:t>25</a:t>
            </a:r>
          </a:p>
        </p:txBody>
      </p:sp>
      <p:sp>
        <p:nvSpPr>
          <p:cNvPr id="46090" name="Oval 7"/>
          <p:cNvSpPr>
            <a:spLocks noChangeArrowheads="1"/>
          </p:cNvSpPr>
          <p:nvPr/>
        </p:nvSpPr>
        <p:spPr bwMode="auto">
          <a:xfrm>
            <a:off x="3668713" y="17653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7600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charset="0"/>
              </a:rPr>
              <a:t>22</a:t>
            </a:r>
          </a:p>
        </p:txBody>
      </p:sp>
      <p:sp>
        <p:nvSpPr>
          <p:cNvPr id="46091" name="Oval 8"/>
          <p:cNvSpPr>
            <a:spLocks noChangeArrowheads="1"/>
          </p:cNvSpPr>
          <p:nvPr/>
        </p:nvSpPr>
        <p:spPr bwMode="auto">
          <a:xfrm>
            <a:off x="4427538" y="17653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7600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charset="0"/>
              </a:rPr>
              <a:t>10</a:t>
            </a:r>
          </a:p>
        </p:txBody>
      </p:sp>
      <p:sp>
        <p:nvSpPr>
          <p:cNvPr id="46092" name="Oval 9"/>
          <p:cNvSpPr>
            <a:spLocks noChangeArrowheads="1"/>
          </p:cNvSpPr>
          <p:nvPr/>
        </p:nvSpPr>
        <p:spPr bwMode="auto">
          <a:xfrm>
            <a:off x="5192713" y="17653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7600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charset="0"/>
              </a:rPr>
              <a:t>25*</a:t>
            </a:r>
          </a:p>
        </p:txBody>
      </p:sp>
      <p:sp>
        <p:nvSpPr>
          <p:cNvPr id="157706" name="Oval 10"/>
          <p:cNvSpPr>
            <a:spLocks noChangeArrowheads="1"/>
          </p:cNvSpPr>
          <p:nvPr/>
        </p:nvSpPr>
        <p:spPr bwMode="auto">
          <a:xfrm>
            <a:off x="2124075" y="243205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>
                <a:solidFill>
                  <a:srgbClr val="FFFFCC"/>
                </a:solidFill>
                <a:latin typeface="Arial" charset="0"/>
                <a:ea typeface="宋体" pitchFamily="2" charset="-122"/>
              </a:rPr>
              <a:t>21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8200" y="3117850"/>
            <a:ext cx="1282700" cy="533400"/>
            <a:chOff x="1246" y="2255"/>
            <a:chExt cx="808" cy="336"/>
          </a:xfrm>
        </p:grpSpPr>
        <p:sp>
          <p:nvSpPr>
            <p:cNvPr id="157708" name="Oval 12"/>
            <p:cNvSpPr>
              <a:spLocks noChangeArrowheads="1"/>
            </p:cNvSpPr>
            <p:nvPr/>
          </p:nvSpPr>
          <p:spPr bwMode="auto">
            <a:xfrm>
              <a:off x="1246" y="225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21</a:t>
              </a:r>
            </a:p>
          </p:txBody>
        </p:sp>
        <p:sp>
          <p:nvSpPr>
            <p:cNvPr id="157709" name="Oval 13"/>
            <p:cNvSpPr>
              <a:spLocks noChangeArrowheads="1"/>
            </p:cNvSpPr>
            <p:nvPr/>
          </p:nvSpPr>
          <p:spPr bwMode="auto">
            <a:xfrm>
              <a:off x="1718" y="225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25</a:t>
              </a:r>
            </a:p>
          </p:txBody>
        </p:sp>
      </p:grp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2997200" y="0"/>
            <a:ext cx="2895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171CEF"/>
                </a:solidFill>
                <a:latin typeface="宋体" charset="-122"/>
              </a:rPr>
              <a:t>插入排序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36550" y="2406650"/>
            <a:ext cx="6130925" cy="558800"/>
            <a:chOff x="130" y="1807"/>
            <a:chExt cx="3862" cy="352"/>
          </a:xfrm>
        </p:grpSpPr>
        <p:sp>
          <p:nvSpPr>
            <p:cNvPr id="46148" name="Text Box 16"/>
            <p:cNvSpPr txBox="1">
              <a:spLocks noChangeArrowheads="1"/>
            </p:cNvSpPr>
            <p:nvPr/>
          </p:nvSpPr>
          <p:spPr bwMode="auto">
            <a:xfrm>
              <a:off x="130" y="1807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66"/>
                  </a:solidFill>
                </a:rPr>
                <a:t>i </a:t>
              </a:r>
              <a:r>
                <a:rPr kumimoji="1" lang="en-US" altLang="zh-CN" sz="2800" b="1">
                  <a:solidFill>
                    <a:srgbClr val="003366"/>
                  </a:solidFill>
                </a:rPr>
                <a:t>= 2</a:t>
              </a:r>
            </a:p>
          </p:txBody>
        </p:sp>
        <p:sp>
          <p:nvSpPr>
            <p:cNvPr id="46149" name="Oval 17"/>
            <p:cNvSpPr>
              <a:spLocks noChangeArrowheads="1"/>
            </p:cNvSpPr>
            <p:nvPr/>
          </p:nvSpPr>
          <p:spPr bwMode="auto">
            <a:xfrm>
              <a:off x="365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46150" name="Oval 18"/>
            <p:cNvSpPr>
              <a:spLocks noChangeArrowheads="1"/>
            </p:cNvSpPr>
            <p:nvPr/>
          </p:nvSpPr>
          <p:spPr bwMode="auto">
            <a:xfrm>
              <a:off x="220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22</a:t>
              </a:r>
            </a:p>
          </p:txBody>
        </p:sp>
        <p:sp>
          <p:nvSpPr>
            <p:cNvPr id="46151" name="Oval 19"/>
            <p:cNvSpPr>
              <a:spLocks noChangeArrowheads="1"/>
            </p:cNvSpPr>
            <p:nvPr/>
          </p:nvSpPr>
          <p:spPr bwMode="auto">
            <a:xfrm>
              <a:off x="2694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46152" name="Oval 20"/>
            <p:cNvSpPr>
              <a:spLocks noChangeArrowheads="1"/>
            </p:cNvSpPr>
            <p:nvPr/>
          </p:nvSpPr>
          <p:spPr bwMode="auto">
            <a:xfrm>
              <a:off x="317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25*</a:t>
              </a:r>
            </a:p>
          </p:txBody>
        </p:sp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1728" y="182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 dirty="0">
                  <a:solidFill>
                    <a:srgbClr val="FF3300"/>
                  </a:solidFill>
                  <a:latin typeface="Arial" charset="0"/>
                  <a:ea typeface="宋体" pitchFamily="2" charset="-122"/>
                </a:rPr>
                <a:t>25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36550" y="3101975"/>
            <a:ext cx="6126163" cy="557213"/>
            <a:chOff x="130" y="2245"/>
            <a:chExt cx="3859" cy="351"/>
          </a:xfrm>
        </p:grpSpPr>
        <p:sp>
          <p:nvSpPr>
            <p:cNvPr id="46143" name="Text Box 23"/>
            <p:cNvSpPr txBox="1">
              <a:spLocks noChangeArrowheads="1"/>
            </p:cNvSpPr>
            <p:nvPr/>
          </p:nvSpPr>
          <p:spPr bwMode="auto">
            <a:xfrm>
              <a:off x="130" y="2245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66"/>
                  </a:solidFill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</a:rPr>
                <a:t> = 3</a:t>
              </a:r>
            </a:p>
          </p:txBody>
        </p:sp>
        <p:sp>
          <p:nvSpPr>
            <p:cNvPr id="46144" name="Oval 24"/>
            <p:cNvSpPr>
              <a:spLocks noChangeArrowheads="1"/>
            </p:cNvSpPr>
            <p:nvPr/>
          </p:nvSpPr>
          <p:spPr bwMode="auto">
            <a:xfrm>
              <a:off x="365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157721" name="Oval 25"/>
            <p:cNvSpPr>
              <a:spLocks noChangeArrowheads="1"/>
            </p:cNvSpPr>
            <p:nvPr/>
          </p:nvSpPr>
          <p:spPr bwMode="auto">
            <a:xfrm>
              <a:off x="220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Arial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46146" name="Oval 26"/>
            <p:cNvSpPr>
              <a:spLocks noChangeArrowheads="1"/>
            </p:cNvSpPr>
            <p:nvPr/>
          </p:nvSpPr>
          <p:spPr bwMode="auto">
            <a:xfrm>
              <a:off x="2691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46147" name="Oval 27"/>
            <p:cNvSpPr>
              <a:spLocks noChangeArrowheads="1"/>
            </p:cNvSpPr>
            <p:nvPr/>
          </p:nvSpPr>
          <p:spPr bwMode="auto">
            <a:xfrm>
              <a:off x="317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25*</a:t>
              </a:r>
            </a:p>
          </p:txBody>
        </p:sp>
      </p:grpSp>
      <p:sp>
        <p:nvSpPr>
          <p:cNvPr id="157724" name="Oval 28"/>
          <p:cNvSpPr>
            <a:spLocks noChangeArrowheads="1"/>
          </p:cNvSpPr>
          <p:nvPr/>
        </p:nvSpPr>
        <p:spPr bwMode="auto">
          <a:xfrm>
            <a:off x="1362075" y="312578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22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082800" y="3800475"/>
            <a:ext cx="2076450" cy="533400"/>
            <a:chOff x="1230" y="2685"/>
            <a:chExt cx="1308" cy="336"/>
          </a:xfrm>
        </p:grpSpPr>
        <p:sp>
          <p:nvSpPr>
            <p:cNvPr id="157726" name="Oval 30"/>
            <p:cNvSpPr>
              <a:spLocks noChangeArrowheads="1"/>
            </p:cNvSpPr>
            <p:nvPr/>
          </p:nvSpPr>
          <p:spPr bwMode="auto">
            <a:xfrm>
              <a:off x="2202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25</a:t>
              </a:r>
            </a:p>
          </p:txBody>
        </p:sp>
        <p:sp>
          <p:nvSpPr>
            <p:cNvPr id="157727" name="Oval 31"/>
            <p:cNvSpPr>
              <a:spLocks noChangeArrowheads="1"/>
            </p:cNvSpPr>
            <p:nvPr/>
          </p:nvSpPr>
          <p:spPr bwMode="auto">
            <a:xfrm>
              <a:off x="1703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157728" name="Oval 32"/>
            <p:cNvSpPr>
              <a:spLocks noChangeArrowheads="1"/>
            </p:cNvSpPr>
            <p:nvPr/>
          </p:nvSpPr>
          <p:spPr bwMode="auto">
            <a:xfrm>
              <a:off x="1230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21</a:t>
              </a:r>
            </a:p>
          </p:txBody>
        </p:sp>
      </p:grpSp>
      <p:sp>
        <p:nvSpPr>
          <p:cNvPr id="157729" name="Oval 33"/>
          <p:cNvSpPr>
            <a:spLocks noChangeArrowheads="1"/>
          </p:cNvSpPr>
          <p:nvPr/>
        </p:nvSpPr>
        <p:spPr bwMode="auto">
          <a:xfrm>
            <a:off x="1362075" y="381158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>
                <a:solidFill>
                  <a:srgbClr val="FF3300"/>
                </a:solidFill>
                <a:latin typeface="Arial" charset="0"/>
                <a:ea typeface="宋体" pitchFamily="2" charset="-122"/>
              </a:rPr>
              <a:t>10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095500" y="4500563"/>
            <a:ext cx="2814638" cy="534987"/>
            <a:chOff x="1238" y="3126"/>
            <a:chExt cx="1773" cy="337"/>
          </a:xfrm>
        </p:grpSpPr>
        <p:sp>
          <p:nvSpPr>
            <p:cNvPr id="157731" name="Oval 35"/>
            <p:cNvSpPr>
              <a:spLocks noChangeArrowheads="1"/>
            </p:cNvSpPr>
            <p:nvPr/>
          </p:nvSpPr>
          <p:spPr bwMode="auto">
            <a:xfrm>
              <a:off x="2675" y="312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25</a:t>
              </a:r>
            </a:p>
          </p:txBody>
        </p:sp>
        <p:sp>
          <p:nvSpPr>
            <p:cNvPr id="157732" name="Oval 36"/>
            <p:cNvSpPr>
              <a:spLocks noChangeArrowheads="1"/>
            </p:cNvSpPr>
            <p:nvPr/>
          </p:nvSpPr>
          <p:spPr bwMode="auto">
            <a:xfrm>
              <a:off x="2193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21</a:t>
              </a:r>
            </a:p>
          </p:txBody>
        </p:sp>
        <p:sp>
          <p:nvSpPr>
            <p:cNvPr id="157733" name="Oval 37"/>
            <p:cNvSpPr>
              <a:spLocks noChangeArrowheads="1"/>
            </p:cNvSpPr>
            <p:nvPr/>
          </p:nvSpPr>
          <p:spPr bwMode="auto">
            <a:xfrm>
              <a:off x="1701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157734" name="Oval 38"/>
            <p:cNvSpPr>
              <a:spLocks noChangeArrowheads="1"/>
            </p:cNvSpPr>
            <p:nvPr/>
          </p:nvSpPr>
          <p:spPr bwMode="auto">
            <a:xfrm>
              <a:off x="1238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157735" name="Oval 39"/>
          <p:cNvSpPr>
            <a:spLocks noChangeArrowheads="1"/>
          </p:cNvSpPr>
          <p:nvPr/>
        </p:nvSpPr>
        <p:spPr bwMode="auto">
          <a:xfrm>
            <a:off x="1362075" y="4481513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>
                <a:solidFill>
                  <a:srgbClr val="FF3300"/>
                </a:solidFill>
                <a:latin typeface="Arial" charset="0"/>
                <a:ea typeface="宋体" pitchFamily="2" charset="-122"/>
              </a:rPr>
              <a:t>25</a:t>
            </a:r>
            <a:endParaRPr kumimoji="1" lang="en-US" altLang="zh-CN" b="1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111375" y="5178425"/>
            <a:ext cx="3563938" cy="549275"/>
            <a:chOff x="1248" y="3553"/>
            <a:chExt cx="2245" cy="346"/>
          </a:xfrm>
        </p:grpSpPr>
        <p:sp>
          <p:nvSpPr>
            <p:cNvPr id="157737" name="Oval 41"/>
            <p:cNvSpPr>
              <a:spLocks noChangeArrowheads="1"/>
            </p:cNvSpPr>
            <p:nvPr/>
          </p:nvSpPr>
          <p:spPr bwMode="auto">
            <a:xfrm>
              <a:off x="3157" y="355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25</a:t>
              </a: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157738" name="Oval 42"/>
            <p:cNvSpPr>
              <a:spLocks noChangeArrowheads="1"/>
            </p:cNvSpPr>
            <p:nvPr/>
          </p:nvSpPr>
          <p:spPr bwMode="auto">
            <a:xfrm>
              <a:off x="2685" y="356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25</a:t>
              </a:r>
            </a:p>
          </p:txBody>
        </p:sp>
        <p:sp>
          <p:nvSpPr>
            <p:cNvPr id="157739" name="Oval 43"/>
            <p:cNvSpPr>
              <a:spLocks noChangeArrowheads="1"/>
            </p:cNvSpPr>
            <p:nvPr/>
          </p:nvSpPr>
          <p:spPr bwMode="auto">
            <a:xfrm>
              <a:off x="2203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21</a:t>
              </a:r>
            </a:p>
          </p:txBody>
        </p:sp>
        <p:sp>
          <p:nvSpPr>
            <p:cNvPr id="157740" name="Oval 44"/>
            <p:cNvSpPr>
              <a:spLocks noChangeArrowheads="1"/>
            </p:cNvSpPr>
            <p:nvPr/>
          </p:nvSpPr>
          <p:spPr bwMode="auto">
            <a:xfrm>
              <a:off x="1711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157741" name="Oval 45"/>
            <p:cNvSpPr>
              <a:spLocks noChangeArrowheads="1"/>
            </p:cNvSpPr>
            <p:nvPr/>
          </p:nvSpPr>
          <p:spPr bwMode="auto">
            <a:xfrm>
              <a:off x="1248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10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376738" y="5846763"/>
            <a:ext cx="2047875" cy="549275"/>
            <a:chOff x="2675" y="3974"/>
            <a:chExt cx="1290" cy="346"/>
          </a:xfrm>
        </p:grpSpPr>
        <p:sp>
          <p:nvSpPr>
            <p:cNvPr id="157743" name="Oval 47"/>
            <p:cNvSpPr>
              <a:spLocks noChangeArrowheads="1"/>
            </p:cNvSpPr>
            <p:nvPr/>
          </p:nvSpPr>
          <p:spPr bwMode="auto">
            <a:xfrm>
              <a:off x="3629" y="397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25</a:t>
              </a: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157744" name="Oval 48"/>
            <p:cNvSpPr>
              <a:spLocks noChangeArrowheads="1"/>
            </p:cNvSpPr>
            <p:nvPr/>
          </p:nvSpPr>
          <p:spPr bwMode="auto">
            <a:xfrm>
              <a:off x="3157" y="398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25</a:t>
              </a:r>
            </a:p>
          </p:txBody>
        </p:sp>
        <p:sp>
          <p:nvSpPr>
            <p:cNvPr id="157745" name="Oval 49"/>
            <p:cNvSpPr>
              <a:spLocks noChangeArrowheads="1"/>
            </p:cNvSpPr>
            <p:nvPr/>
          </p:nvSpPr>
          <p:spPr bwMode="auto">
            <a:xfrm>
              <a:off x="2675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21</a:t>
              </a:r>
            </a:p>
          </p:txBody>
        </p:sp>
      </p:grpSp>
      <p:sp>
        <p:nvSpPr>
          <p:cNvPr id="157746" name="Oval 50"/>
          <p:cNvSpPr>
            <a:spLocks noChangeArrowheads="1"/>
          </p:cNvSpPr>
          <p:nvPr/>
        </p:nvSpPr>
        <p:spPr bwMode="auto">
          <a:xfrm>
            <a:off x="3611563" y="58626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>
                <a:solidFill>
                  <a:srgbClr val="FFFFCC"/>
                </a:solidFill>
                <a:latin typeface="Arial" charset="0"/>
                <a:ea typeface="宋体" pitchFamily="2" charset="-122"/>
              </a:rPr>
              <a:t>18</a:t>
            </a: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082800" y="5862638"/>
            <a:ext cx="1268413" cy="533400"/>
            <a:chOff x="1230" y="3984"/>
            <a:chExt cx="799" cy="336"/>
          </a:xfrm>
        </p:grpSpPr>
        <p:sp>
          <p:nvSpPr>
            <p:cNvPr id="157748" name="Oval 52"/>
            <p:cNvSpPr>
              <a:spLocks noChangeArrowheads="1"/>
            </p:cNvSpPr>
            <p:nvPr/>
          </p:nvSpPr>
          <p:spPr bwMode="auto">
            <a:xfrm>
              <a:off x="1693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157749" name="Oval 53"/>
            <p:cNvSpPr>
              <a:spLocks noChangeArrowheads="1"/>
            </p:cNvSpPr>
            <p:nvPr/>
          </p:nvSpPr>
          <p:spPr bwMode="auto">
            <a:xfrm>
              <a:off x="1230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FFCC"/>
                  </a:solidFill>
                  <a:latin typeface="Arial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157750" name="Oval 54"/>
          <p:cNvSpPr>
            <a:spLocks noChangeArrowheads="1"/>
          </p:cNvSpPr>
          <p:nvPr/>
        </p:nvSpPr>
        <p:spPr bwMode="auto">
          <a:xfrm>
            <a:off x="1362075" y="51720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>
                <a:solidFill>
                  <a:srgbClr val="FF3300"/>
                </a:solidFill>
                <a:latin typeface="Arial" charset="0"/>
                <a:ea typeface="宋体" pitchFamily="2" charset="-122"/>
              </a:rPr>
              <a:t>18</a:t>
            </a:r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349250" y="3776663"/>
            <a:ext cx="6103938" cy="557212"/>
            <a:chOff x="138" y="2670"/>
            <a:chExt cx="3845" cy="351"/>
          </a:xfrm>
        </p:grpSpPr>
        <p:sp>
          <p:nvSpPr>
            <p:cNvPr id="46122" name="Oval 56"/>
            <p:cNvSpPr>
              <a:spLocks noChangeArrowheads="1"/>
            </p:cNvSpPr>
            <p:nvPr/>
          </p:nvSpPr>
          <p:spPr bwMode="auto">
            <a:xfrm>
              <a:off x="3647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157753" name="Oval 57"/>
            <p:cNvSpPr>
              <a:spLocks noChangeArrowheads="1"/>
            </p:cNvSpPr>
            <p:nvPr/>
          </p:nvSpPr>
          <p:spPr bwMode="auto">
            <a:xfrm>
              <a:off x="2685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Arial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6124" name="Oval 58"/>
            <p:cNvSpPr>
              <a:spLocks noChangeArrowheads="1"/>
            </p:cNvSpPr>
            <p:nvPr/>
          </p:nvSpPr>
          <p:spPr bwMode="auto">
            <a:xfrm>
              <a:off x="3167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25*</a:t>
              </a:r>
            </a:p>
          </p:txBody>
        </p:sp>
        <p:sp>
          <p:nvSpPr>
            <p:cNvPr id="46125" name="Text Box 59"/>
            <p:cNvSpPr txBox="1">
              <a:spLocks noChangeArrowheads="1"/>
            </p:cNvSpPr>
            <p:nvPr/>
          </p:nvSpPr>
          <p:spPr bwMode="auto">
            <a:xfrm>
              <a:off x="138" y="2670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66"/>
                  </a:solidFill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</a:rPr>
                <a:t> = 4</a:t>
              </a: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336550" y="5127625"/>
            <a:ext cx="6103938" cy="584200"/>
            <a:chOff x="130" y="3521"/>
            <a:chExt cx="3845" cy="368"/>
          </a:xfrm>
        </p:grpSpPr>
        <p:sp>
          <p:nvSpPr>
            <p:cNvPr id="157757" name="Oval 61"/>
            <p:cNvSpPr>
              <a:spLocks noChangeArrowheads="1"/>
            </p:cNvSpPr>
            <p:nvPr/>
          </p:nvSpPr>
          <p:spPr bwMode="auto">
            <a:xfrm>
              <a:off x="3639" y="355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Arial" charset="0"/>
                  <a:ea typeface="宋体" pitchFamily="2" charset="-122"/>
                </a:rPr>
                <a:t>18</a:t>
              </a:r>
            </a:p>
          </p:txBody>
        </p:sp>
        <p:sp>
          <p:nvSpPr>
            <p:cNvPr id="46121" name="Text Box 62"/>
            <p:cNvSpPr txBox="1">
              <a:spLocks noChangeArrowheads="1"/>
            </p:cNvSpPr>
            <p:nvPr/>
          </p:nvSpPr>
          <p:spPr bwMode="auto">
            <a:xfrm>
              <a:off x="130" y="3521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66"/>
                  </a:solidFill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</a:rPr>
                <a:t> = 6</a:t>
              </a:r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349250" y="4452938"/>
            <a:ext cx="6075363" cy="582612"/>
            <a:chOff x="138" y="3096"/>
            <a:chExt cx="3827" cy="367"/>
          </a:xfrm>
        </p:grpSpPr>
        <p:sp>
          <p:nvSpPr>
            <p:cNvPr id="46117" name="Oval 64"/>
            <p:cNvSpPr>
              <a:spLocks noChangeArrowheads="1"/>
            </p:cNvSpPr>
            <p:nvPr/>
          </p:nvSpPr>
          <p:spPr bwMode="auto">
            <a:xfrm>
              <a:off x="3629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157761" name="Oval 65"/>
            <p:cNvSpPr>
              <a:spLocks noChangeArrowheads="1"/>
            </p:cNvSpPr>
            <p:nvPr/>
          </p:nvSpPr>
          <p:spPr bwMode="auto">
            <a:xfrm>
              <a:off x="3149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Arial" charset="0"/>
                  <a:ea typeface="宋体" pitchFamily="2" charset="-122"/>
                </a:rPr>
                <a:t>25</a:t>
              </a: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6119" name="Text Box 66"/>
            <p:cNvSpPr txBox="1">
              <a:spLocks noChangeArrowheads="1"/>
            </p:cNvSpPr>
            <p:nvPr/>
          </p:nvSpPr>
          <p:spPr bwMode="auto">
            <a:xfrm>
              <a:off x="138" y="3096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3366"/>
                  </a:solidFill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</a:rPr>
                <a:t> = 5</a:t>
              </a: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6573838" y="2832100"/>
            <a:ext cx="2700337" cy="542925"/>
            <a:chOff x="4439" y="2245"/>
            <a:chExt cx="1701" cy="342"/>
          </a:xfrm>
        </p:grpSpPr>
        <p:sp>
          <p:nvSpPr>
            <p:cNvPr id="46115" name="Rectangle 68"/>
            <p:cNvSpPr>
              <a:spLocks noChangeArrowheads="1"/>
            </p:cNvSpPr>
            <p:nvPr/>
          </p:nvSpPr>
          <p:spPr bwMode="auto">
            <a:xfrm>
              <a:off x="4807" y="2245"/>
              <a:ext cx="13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/>
                <a:t>r[0]</a:t>
              </a:r>
              <a:r>
                <a:rPr kumimoji="1" lang="zh-CN" altLang="en-US" sz="2800" b="1"/>
                <a:t>的作用</a:t>
              </a:r>
              <a:r>
                <a:rPr kumimoji="1" lang="en-US" altLang="zh-CN" sz="2800" b="1"/>
                <a:t>?</a:t>
              </a:r>
            </a:p>
          </p:txBody>
        </p:sp>
        <p:pic>
          <p:nvPicPr>
            <p:cNvPr id="46116" name="Picture 69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" y="2245"/>
              <a:ext cx="36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766" name="Rectangle 70"/>
          <p:cNvSpPr>
            <a:spLocks noChangeArrowheads="1"/>
          </p:cNvSpPr>
          <p:nvPr/>
        </p:nvSpPr>
        <p:spPr bwMode="auto">
          <a:xfrm>
            <a:off x="6951663" y="3506788"/>
            <a:ext cx="2116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暂存单元</a:t>
            </a:r>
          </a:p>
        </p:txBody>
      </p:sp>
      <p:sp>
        <p:nvSpPr>
          <p:cNvPr id="157767" name="Rectangle 71"/>
          <p:cNvSpPr>
            <a:spLocks noChangeArrowheads="1"/>
          </p:cNvSpPr>
          <p:nvPr/>
        </p:nvSpPr>
        <p:spPr bwMode="auto">
          <a:xfrm>
            <a:off x="6951663" y="4227513"/>
            <a:ext cx="2116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监视哨</a:t>
            </a:r>
          </a:p>
        </p:txBody>
      </p:sp>
      <p:sp>
        <p:nvSpPr>
          <p:cNvPr id="75" name="Oval 21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13912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 animBg="1"/>
      <p:bldP spid="157724" grpId="0" animBg="1"/>
      <p:bldP spid="157729" grpId="0" animBg="1"/>
      <p:bldP spid="157735" grpId="0" animBg="1"/>
      <p:bldP spid="157746" grpId="0" animBg="1"/>
      <p:bldP spid="157750" grpId="0" animBg="1"/>
      <p:bldP spid="157766" grpId="0"/>
      <p:bldP spid="157767" grpId="0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B85109A-E9DE-4DB8-B3C7-82DC7FE3A689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71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FB28B8B-1327-42AF-9D0C-3E2A2CCB1031}" type="slidenum">
              <a:rPr lang="en-US" altLang="zh-CN" sz="1400" smtClean="0">
                <a:latin typeface="Comic Sans MS" pitchFamily="66" charset="0"/>
              </a:rPr>
              <a:pPr/>
              <a:t>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369888" y="650875"/>
            <a:ext cx="8545512" cy="37861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b="1">
                <a:latin typeface="Courier New" pitchFamily="49" charset="0"/>
              </a:rPr>
              <a:t>void InsertSort(int r[],int n) {</a:t>
            </a:r>
            <a:r>
              <a:rPr kumimoji="1" lang="en-US" altLang="zh-CN" b="1">
                <a:solidFill>
                  <a:srgbClr val="FFFF66"/>
                </a:solidFill>
                <a:latin typeface="Courier New" pitchFamily="49" charset="0"/>
              </a:rPr>
              <a:t> </a:t>
            </a:r>
            <a:endParaRPr kumimoji="1" lang="en-US" altLang="zh-CN" b="1">
              <a:latin typeface="Courier New" pitchFamily="49" charset="0"/>
            </a:endParaRPr>
          </a:p>
          <a:p>
            <a:pPr algn="just" eaLnBrk="1" hangingPunct="1"/>
            <a:r>
              <a:rPr kumimoji="1" lang="zh-CN" altLang="en-US" b="1">
                <a:latin typeface="Courier New" pitchFamily="49" charset="0"/>
              </a:rPr>
              <a:t>　</a:t>
            </a:r>
            <a:r>
              <a:rPr kumimoji="1" lang="en-US" altLang="zh-CN" b="1">
                <a:latin typeface="Courier New" pitchFamily="49" charset="0"/>
              </a:rPr>
              <a:t>for(int i=2;i&lt;=n;i++){</a:t>
            </a:r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8000"/>
                </a:solidFill>
                <a:latin typeface="Courier New" pitchFamily="49" charset="0"/>
              </a:rPr>
              <a:t>进行</a:t>
            </a:r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n-1</a:t>
            </a:r>
            <a:r>
              <a:rPr kumimoji="1" lang="zh-CN" altLang="en-US" b="1">
                <a:solidFill>
                  <a:srgbClr val="008000"/>
                </a:solidFill>
                <a:latin typeface="Courier New" pitchFamily="49" charset="0"/>
              </a:rPr>
              <a:t>次插入，依次插入            	                 </a:t>
            </a:r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//r[2],r[3],…,r[n]</a:t>
            </a:r>
          </a:p>
          <a:p>
            <a:pPr algn="just" eaLnBrk="1" hangingPunct="1"/>
            <a:r>
              <a:rPr kumimoji="1" lang="en-US" altLang="zh-CN" b="1">
                <a:latin typeface="Courier New" pitchFamily="49" charset="0"/>
              </a:rPr>
              <a:t>    r[0]=r[i];        </a:t>
            </a:r>
            <a:endParaRPr kumimoji="1" lang="zh-CN" altLang="en-US" b="1">
              <a:solidFill>
                <a:srgbClr val="FF0000"/>
              </a:solidFill>
              <a:latin typeface="Courier New" pitchFamily="49" charset="0"/>
            </a:endParaRPr>
          </a:p>
          <a:p>
            <a:pPr algn="just" eaLnBrk="1" hangingPunct="1"/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    //</a:t>
            </a:r>
            <a:r>
              <a:rPr kumimoji="1" lang="zh-CN" altLang="en-US" b="1">
                <a:solidFill>
                  <a:srgbClr val="008000"/>
                </a:solidFill>
                <a:latin typeface="Courier New" pitchFamily="49" charset="0"/>
              </a:rPr>
              <a:t>顺序比较和移动，查找</a:t>
            </a:r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r[i]</a:t>
            </a:r>
            <a:r>
              <a:rPr kumimoji="1" lang="zh-CN" altLang="en-US" b="1">
                <a:solidFill>
                  <a:srgbClr val="008000"/>
                </a:solidFill>
                <a:latin typeface="Courier New" pitchFamily="49" charset="0"/>
              </a:rPr>
              <a:t>的插入位置</a:t>
            </a:r>
            <a:endParaRPr kumimoji="1" lang="en-US" altLang="zh-CN" b="1">
              <a:latin typeface="Courier New" pitchFamily="49" charset="0"/>
            </a:endParaRPr>
          </a:p>
          <a:p>
            <a:pPr algn="just" eaLnBrk="1" hangingPunct="1"/>
            <a:r>
              <a:rPr kumimoji="1" lang="en-US" altLang="zh-CN" b="1">
                <a:latin typeface="Courier New" pitchFamily="49" charset="0"/>
              </a:rPr>
              <a:t>    for(int j=i-1;r[0]&lt;r[j];j--)</a:t>
            </a:r>
            <a:r>
              <a:rPr kumimoji="1" lang="zh-CN" altLang="en-US" b="1">
                <a:latin typeface="Courier New" pitchFamily="49" charset="0"/>
              </a:rPr>
              <a:t>    </a:t>
            </a:r>
            <a:endParaRPr kumimoji="1" lang="zh-CN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just" eaLnBrk="1" hangingPunct="1"/>
            <a:r>
              <a:rPr kumimoji="1" lang="zh-CN" altLang="en-US" b="1">
                <a:latin typeface="Courier New" pitchFamily="49" charset="0"/>
              </a:rPr>
              <a:t>      </a:t>
            </a:r>
            <a:r>
              <a:rPr kumimoji="1" lang="en-US" altLang="zh-CN" b="1">
                <a:latin typeface="Courier New" pitchFamily="49" charset="0"/>
              </a:rPr>
              <a:t>r[j+1]=r[j]; </a:t>
            </a:r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8000"/>
                </a:solidFill>
                <a:latin typeface="Courier New" pitchFamily="49" charset="0"/>
              </a:rPr>
              <a:t>记录后移，继续向前搜索</a:t>
            </a:r>
            <a:r>
              <a:rPr kumimoji="1" lang="en-US" altLang="zh-CN" b="1">
                <a:latin typeface="Courier New" pitchFamily="49" charset="0"/>
              </a:rPr>
              <a:t> </a:t>
            </a:r>
          </a:p>
          <a:p>
            <a:pPr algn="just" eaLnBrk="1" hangingPunct="1"/>
            <a:r>
              <a:rPr kumimoji="1" lang="en-US" altLang="zh-CN" b="1">
                <a:latin typeface="Courier New" pitchFamily="49" charset="0"/>
              </a:rPr>
              <a:t>    r[j+1]=r[0];      </a:t>
            </a:r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8000"/>
                </a:solidFill>
                <a:latin typeface="Courier New" pitchFamily="49" charset="0"/>
              </a:rPr>
              <a:t>插入</a:t>
            </a:r>
            <a:r>
              <a:rPr kumimoji="1" lang="en-US" altLang="zh-CN" b="1">
                <a:solidFill>
                  <a:srgbClr val="008000"/>
                </a:solidFill>
                <a:latin typeface="Courier New" pitchFamily="49" charset="0"/>
              </a:rPr>
              <a:t>R[i]</a:t>
            </a:r>
          </a:p>
          <a:p>
            <a:pPr algn="just" eaLnBrk="1" hangingPunct="1"/>
            <a:r>
              <a:rPr kumimoji="1" lang="en-US" altLang="zh-CN" b="1">
                <a:latin typeface="Courier New" pitchFamily="49" charset="0"/>
              </a:rPr>
              <a:t>  }</a:t>
            </a:r>
          </a:p>
          <a:p>
            <a:pPr algn="just" eaLnBrk="1" hangingPunct="1"/>
            <a:r>
              <a:rPr kumimoji="1" lang="en-US" altLang="zh-CN" b="1">
                <a:latin typeface="Courier New" pitchFamily="49" charset="0"/>
              </a:rPr>
              <a:t>}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04800" y="4981575"/>
            <a:ext cx="86598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r[0]</a:t>
            </a:r>
            <a:r>
              <a:rPr lang="zh-CN" altLang="en-US" b="1"/>
              <a:t>为</a:t>
            </a:r>
            <a:r>
              <a:rPr lang="zh-CN" altLang="en-US" b="1">
                <a:solidFill>
                  <a:srgbClr val="FF0000"/>
                </a:solidFill>
              </a:rPr>
              <a:t>监视哨</a:t>
            </a:r>
            <a:r>
              <a:rPr lang="zh-CN" altLang="en-US" b="1"/>
              <a:t>（</a:t>
            </a:r>
            <a:r>
              <a:rPr lang="en-US" altLang="zh-CN" b="1"/>
              <a:t>Sentinel</a:t>
            </a:r>
            <a:r>
              <a:rPr lang="zh-CN" altLang="en-US" b="1"/>
              <a:t>），省略下标越界检查“</a:t>
            </a:r>
            <a:r>
              <a:rPr lang="en-US" altLang="zh-CN" b="1"/>
              <a:t>j≥1”</a:t>
            </a:r>
            <a:r>
              <a:rPr lang="zh-CN" altLang="en-US" b="1"/>
              <a:t>：一旦越界，</a:t>
            </a:r>
            <a:r>
              <a:rPr lang="en-US" altLang="zh-CN" b="1"/>
              <a:t>j=0&lt;1</a:t>
            </a:r>
            <a:r>
              <a:rPr lang="zh-CN" altLang="en-US" b="1"/>
              <a:t>，循环条件</a:t>
            </a:r>
            <a:r>
              <a:rPr lang="en-US" altLang="zh-CN" b="1"/>
              <a:t>r[0]&lt;r[j]</a:t>
            </a:r>
            <a:r>
              <a:rPr lang="zh-CN" altLang="en-US" b="1"/>
              <a:t>不成立，循环结束。</a:t>
            </a:r>
          </a:p>
        </p:txBody>
      </p:sp>
    </p:spTree>
    <p:extLst>
      <p:ext uri="{BB962C8B-B14F-4D97-AF65-F5344CB8AC3E}">
        <p14:creationId xmlns:p14="http://schemas.microsoft.com/office/powerpoint/2010/main" val="4165727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 autoUpdateAnimBg="0"/>
      <p:bldP spid="1566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E4D5B97-241A-461B-9740-0111553DFEE6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81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EA0C1A5-E1A3-4FF0-AC46-85DCCFDF9836}" type="slidenum">
              <a:rPr lang="en-US" altLang="zh-CN" sz="1400" smtClean="0">
                <a:latin typeface="Comic Sans MS" pitchFamily="66" charset="0"/>
              </a:rPr>
              <a:pPr/>
              <a:t>16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052513"/>
            <a:ext cx="5715000" cy="579437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插入排序算法性能分析</a:t>
            </a: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528638" y="1652588"/>
            <a:ext cx="5175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kumimoji="1" lang="zh-CN" altLang="en-US" sz="2800" b="1">
                <a:solidFill>
                  <a:srgbClr val="FF3300"/>
                </a:solidFill>
                <a:latin typeface="宋体" charset="-122"/>
              </a:rPr>
              <a:t>最好</a:t>
            </a:r>
            <a:r>
              <a:rPr kumimoji="1" lang="zh-CN" altLang="en-US" sz="2800" b="1">
                <a:latin typeface="宋体" charset="-122"/>
              </a:rPr>
              <a:t>情况下（正序）：</a:t>
            </a:r>
            <a:r>
              <a:rPr kumimoji="1" lang="zh-CN" altLang="en-US" sz="2800" b="1">
                <a:solidFill>
                  <a:schemeClr val="accent2"/>
                </a:solidFill>
              </a:rPr>
              <a:t>  </a:t>
            </a:r>
            <a:r>
              <a:rPr kumimoji="1" lang="zh-CN" altLang="en-US" sz="2800" b="1">
                <a:latin typeface="宋体" charset="-122"/>
              </a:rPr>
              <a:t>    </a:t>
            </a:r>
            <a:endParaRPr kumimoji="1" lang="zh-CN" altLang="en-US" sz="2800" b="1"/>
          </a:p>
        </p:txBody>
      </p:sp>
      <p:grpSp>
        <p:nvGrpSpPr>
          <p:cNvPr id="48135" name="Group 6"/>
          <p:cNvGrpSpPr>
            <a:grpSpLocks/>
          </p:cNvGrpSpPr>
          <p:nvPr/>
        </p:nvGrpSpPr>
        <p:grpSpPr bwMode="auto">
          <a:xfrm>
            <a:off x="485775" y="2111375"/>
            <a:ext cx="3302000" cy="946150"/>
            <a:chOff x="365" y="1593"/>
            <a:chExt cx="2080" cy="596"/>
          </a:xfrm>
        </p:grpSpPr>
        <p:sp>
          <p:nvSpPr>
            <p:cNvPr id="48219" name="AutoShape 7"/>
            <p:cNvSpPr>
              <a:spLocks/>
            </p:cNvSpPr>
            <p:nvPr/>
          </p:nvSpPr>
          <p:spPr bwMode="auto">
            <a:xfrm>
              <a:off x="365" y="1725"/>
              <a:ext cx="114" cy="359"/>
            </a:xfrm>
            <a:prstGeom prst="leftBrace">
              <a:avLst>
                <a:gd name="adj1" fmla="val 2624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 sz="28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8220" name="Rectangle 8"/>
            <p:cNvSpPr>
              <a:spLocks noChangeArrowheads="1"/>
            </p:cNvSpPr>
            <p:nvPr/>
          </p:nvSpPr>
          <p:spPr bwMode="auto">
            <a:xfrm>
              <a:off x="462" y="1593"/>
              <a:ext cx="1983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比较次数：</a:t>
              </a:r>
              <a:r>
                <a:rPr kumimoji="1" lang="en-US" altLang="zh-CN" sz="2800" b="1" i="1"/>
                <a:t>n</a:t>
              </a:r>
              <a:r>
                <a:rPr kumimoji="1" lang="en-US" altLang="zh-CN" sz="2800" b="1"/>
                <a:t>-1</a:t>
              </a:r>
            </a:p>
            <a:p>
              <a:r>
                <a:rPr kumimoji="1" lang="zh-CN" altLang="en-US" sz="2800" b="1"/>
                <a:t>移动次数：</a:t>
              </a:r>
              <a:r>
                <a:rPr kumimoji="1" lang="en-US" altLang="zh-CN" sz="2800" b="1"/>
                <a:t>0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576263" y="3686175"/>
            <a:ext cx="482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FF3300"/>
                </a:solidFill>
                <a:latin typeface="宋体" charset="-122"/>
              </a:rPr>
              <a:t>最坏</a:t>
            </a:r>
            <a:r>
              <a:rPr kumimoji="1" lang="zh-CN" altLang="en-US" sz="2800" b="1">
                <a:latin typeface="宋体" charset="-122"/>
              </a:rPr>
              <a:t>情况下（逆序或反序）：    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5405438" y="4852988"/>
            <a:ext cx="349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/>
              <a:t>时间复杂度为</a:t>
            </a:r>
            <a:r>
              <a:rPr kumimoji="1" lang="en-US" altLang="zh-CN" sz="2800" b="1" i="1"/>
              <a:t>O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 baseline="30000"/>
              <a:t>2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。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29325" y="1889125"/>
            <a:ext cx="2844800" cy="431800"/>
            <a:chOff x="3784" y="1366"/>
            <a:chExt cx="1792" cy="272"/>
          </a:xfrm>
        </p:grpSpPr>
        <p:sp>
          <p:nvSpPr>
            <p:cNvPr id="48214" name="Oval 12"/>
            <p:cNvSpPr>
              <a:spLocks noChangeArrowheads="1"/>
            </p:cNvSpPr>
            <p:nvPr/>
          </p:nvSpPr>
          <p:spPr bwMode="auto">
            <a:xfrm>
              <a:off x="3784" y="13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8215" name="Oval 13"/>
            <p:cNvSpPr>
              <a:spLocks noChangeArrowheads="1"/>
            </p:cNvSpPr>
            <p:nvPr/>
          </p:nvSpPr>
          <p:spPr bwMode="auto">
            <a:xfrm>
              <a:off x="4156" y="13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8216" name="Oval 14"/>
            <p:cNvSpPr>
              <a:spLocks noChangeArrowheads="1"/>
            </p:cNvSpPr>
            <p:nvPr/>
          </p:nvSpPr>
          <p:spPr bwMode="auto">
            <a:xfrm>
              <a:off x="4544" y="13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8217" name="Oval 15"/>
            <p:cNvSpPr>
              <a:spLocks noChangeArrowheads="1"/>
            </p:cNvSpPr>
            <p:nvPr/>
          </p:nvSpPr>
          <p:spPr bwMode="auto">
            <a:xfrm>
              <a:off x="4922" y="13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218" name="Oval 16"/>
            <p:cNvSpPr>
              <a:spLocks noChangeArrowheads="1"/>
            </p:cNvSpPr>
            <p:nvPr/>
          </p:nvSpPr>
          <p:spPr bwMode="auto">
            <a:xfrm>
              <a:off x="5304" y="13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481638" y="2420938"/>
            <a:ext cx="3397250" cy="2060575"/>
            <a:chOff x="3419" y="1601"/>
            <a:chExt cx="2140" cy="1298"/>
          </a:xfrm>
        </p:grpSpPr>
        <p:sp>
          <p:nvSpPr>
            <p:cNvPr id="166930" name="Oval 18"/>
            <p:cNvSpPr>
              <a:spLocks noChangeArrowheads="1"/>
            </p:cNvSpPr>
            <p:nvPr/>
          </p:nvSpPr>
          <p:spPr bwMode="auto">
            <a:xfrm>
              <a:off x="3764" y="160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66931" name="Oval 19"/>
            <p:cNvSpPr>
              <a:spLocks noChangeArrowheads="1"/>
            </p:cNvSpPr>
            <p:nvPr/>
          </p:nvSpPr>
          <p:spPr bwMode="auto">
            <a:xfrm>
              <a:off x="4136" y="160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48192" name="Oval 20"/>
            <p:cNvSpPr>
              <a:spLocks noChangeArrowheads="1"/>
            </p:cNvSpPr>
            <p:nvPr/>
          </p:nvSpPr>
          <p:spPr bwMode="auto">
            <a:xfrm>
              <a:off x="4524" y="160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8193" name="Oval 21"/>
            <p:cNvSpPr>
              <a:spLocks noChangeArrowheads="1"/>
            </p:cNvSpPr>
            <p:nvPr/>
          </p:nvSpPr>
          <p:spPr bwMode="auto">
            <a:xfrm>
              <a:off x="4902" y="160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94" name="Oval 22"/>
            <p:cNvSpPr>
              <a:spLocks noChangeArrowheads="1"/>
            </p:cNvSpPr>
            <p:nvPr/>
          </p:nvSpPr>
          <p:spPr bwMode="auto">
            <a:xfrm>
              <a:off x="5284" y="160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66935" name="Oval 23"/>
            <p:cNvSpPr>
              <a:spLocks noChangeArrowheads="1"/>
            </p:cNvSpPr>
            <p:nvPr/>
          </p:nvSpPr>
          <p:spPr bwMode="auto">
            <a:xfrm>
              <a:off x="3764" y="194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66936" name="Oval 24"/>
            <p:cNvSpPr>
              <a:spLocks noChangeArrowheads="1"/>
            </p:cNvSpPr>
            <p:nvPr/>
          </p:nvSpPr>
          <p:spPr bwMode="auto">
            <a:xfrm>
              <a:off x="4136" y="194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66937" name="Oval 25"/>
            <p:cNvSpPr>
              <a:spLocks noChangeArrowheads="1"/>
            </p:cNvSpPr>
            <p:nvPr/>
          </p:nvSpPr>
          <p:spPr bwMode="auto">
            <a:xfrm>
              <a:off x="4524" y="194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48198" name="Oval 26"/>
            <p:cNvSpPr>
              <a:spLocks noChangeArrowheads="1"/>
            </p:cNvSpPr>
            <p:nvPr/>
          </p:nvSpPr>
          <p:spPr bwMode="auto">
            <a:xfrm>
              <a:off x="4902" y="194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99" name="Oval 27"/>
            <p:cNvSpPr>
              <a:spLocks noChangeArrowheads="1"/>
            </p:cNvSpPr>
            <p:nvPr/>
          </p:nvSpPr>
          <p:spPr bwMode="auto">
            <a:xfrm>
              <a:off x="5284" y="194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66940" name="Oval 28"/>
            <p:cNvSpPr>
              <a:spLocks noChangeArrowheads="1"/>
            </p:cNvSpPr>
            <p:nvPr/>
          </p:nvSpPr>
          <p:spPr bwMode="auto">
            <a:xfrm>
              <a:off x="3764" y="228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66941" name="Oval 29"/>
            <p:cNvSpPr>
              <a:spLocks noChangeArrowheads="1"/>
            </p:cNvSpPr>
            <p:nvPr/>
          </p:nvSpPr>
          <p:spPr bwMode="auto">
            <a:xfrm>
              <a:off x="4136" y="228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66942" name="Oval 30"/>
            <p:cNvSpPr>
              <a:spLocks noChangeArrowheads="1"/>
            </p:cNvSpPr>
            <p:nvPr/>
          </p:nvSpPr>
          <p:spPr bwMode="auto">
            <a:xfrm>
              <a:off x="4524" y="228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66943" name="Oval 31"/>
            <p:cNvSpPr>
              <a:spLocks noChangeArrowheads="1"/>
            </p:cNvSpPr>
            <p:nvPr/>
          </p:nvSpPr>
          <p:spPr bwMode="auto">
            <a:xfrm>
              <a:off x="4902" y="228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48204" name="Oval 32"/>
            <p:cNvSpPr>
              <a:spLocks noChangeArrowheads="1"/>
            </p:cNvSpPr>
            <p:nvPr/>
          </p:nvSpPr>
          <p:spPr bwMode="auto">
            <a:xfrm>
              <a:off x="5284" y="228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66945" name="Oval 33"/>
            <p:cNvSpPr>
              <a:spLocks noChangeArrowheads="1"/>
            </p:cNvSpPr>
            <p:nvPr/>
          </p:nvSpPr>
          <p:spPr bwMode="auto">
            <a:xfrm>
              <a:off x="3767" y="262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66946" name="Oval 34"/>
            <p:cNvSpPr>
              <a:spLocks noChangeArrowheads="1"/>
            </p:cNvSpPr>
            <p:nvPr/>
          </p:nvSpPr>
          <p:spPr bwMode="auto">
            <a:xfrm>
              <a:off x="4139" y="262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66947" name="Oval 35"/>
            <p:cNvSpPr>
              <a:spLocks noChangeArrowheads="1"/>
            </p:cNvSpPr>
            <p:nvPr/>
          </p:nvSpPr>
          <p:spPr bwMode="auto">
            <a:xfrm>
              <a:off x="4527" y="262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66948" name="Oval 36"/>
            <p:cNvSpPr>
              <a:spLocks noChangeArrowheads="1"/>
            </p:cNvSpPr>
            <p:nvPr/>
          </p:nvSpPr>
          <p:spPr bwMode="auto">
            <a:xfrm>
              <a:off x="4905" y="262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66949" name="Oval 37"/>
            <p:cNvSpPr>
              <a:spLocks noChangeArrowheads="1"/>
            </p:cNvSpPr>
            <p:nvPr/>
          </p:nvSpPr>
          <p:spPr bwMode="auto">
            <a:xfrm>
              <a:off x="5287" y="262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66950" name="Oval 38"/>
            <p:cNvSpPr>
              <a:spLocks noChangeArrowheads="1"/>
            </p:cNvSpPr>
            <p:nvPr/>
          </p:nvSpPr>
          <p:spPr bwMode="auto">
            <a:xfrm>
              <a:off x="3419" y="1601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66951" name="Oval 39"/>
            <p:cNvSpPr>
              <a:spLocks noChangeArrowheads="1"/>
            </p:cNvSpPr>
            <p:nvPr/>
          </p:nvSpPr>
          <p:spPr bwMode="auto">
            <a:xfrm>
              <a:off x="3419" y="1941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66952" name="Oval 40"/>
            <p:cNvSpPr>
              <a:spLocks noChangeArrowheads="1"/>
            </p:cNvSpPr>
            <p:nvPr/>
          </p:nvSpPr>
          <p:spPr bwMode="auto">
            <a:xfrm>
              <a:off x="3419" y="2281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66953" name="Oval 41"/>
            <p:cNvSpPr>
              <a:spLocks noChangeArrowheads="1"/>
            </p:cNvSpPr>
            <p:nvPr/>
          </p:nvSpPr>
          <p:spPr bwMode="auto">
            <a:xfrm>
              <a:off x="3422" y="2621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b="1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48140" name="Rectangle 43"/>
          <p:cNvSpPr>
            <a:spLocks noChangeArrowheads="1"/>
          </p:cNvSpPr>
          <p:nvPr/>
        </p:nvSpPr>
        <p:spPr bwMode="auto">
          <a:xfrm>
            <a:off x="53975" y="290195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04838" y="4014788"/>
            <a:ext cx="4740275" cy="1706562"/>
            <a:chOff x="375" y="2812"/>
            <a:chExt cx="2986" cy="1075"/>
          </a:xfrm>
        </p:grpSpPr>
        <p:sp>
          <p:nvSpPr>
            <p:cNvPr id="48143" name="AutoShape 45"/>
            <p:cNvSpPr>
              <a:spLocks/>
            </p:cNvSpPr>
            <p:nvPr/>
          </p:nvSpPr>
          <p:spPr bwMode="auto">
            <a:xfrm>
              <a:off x="375" y="3040"/>
              <a:ext cx="134" cy="642"/>
            </a:xfrm>
            <a:prstGeom prst="leftBrace">
              <a:avLst>
                <a:gd name="adj1" fmla="val 39925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altLang="zh-CN" sz="2800" b="1">
                <a:solidFill>
                  <a:schemeClr val="accent2"/>
                </a:solidFill>
                <a:latin typeface="Arial" charset="0"/>
              </a:endParaRPr>
            </a:p>
            <a:p>
              <a:pPr algn="ctr"/>
              <a:endParaRPr lang="en-US" altLang="zh-CN" sz="28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8144" name="Rectangle 46"/>
            <p:cNvSpPr>
              <a:spLocks noChangeArrowheads="1"/>
            </p:cNvSpPr>
            <p:nvPr/>
          </p:nvSpPr>
          <p:spPr bwMode="auto">
            <a:xfrm>
              <a:off x="527" y="2897"/>
              <a:ext cx="129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比较次数：</a:t>
              </a:r>
            </a:p>
            <a:p>
              <a:endParaRPr kumimoji="1" lang="zh-CN" altLang="en-US" sz="2800" b="1"/>
            </a:p>
            <a:p>
              <a:r>
                <a:rPr kumimoji="1" lang="zh-CN" altLang="en-US" sz="2800" b="1"/>
                <a:t>移动次数：</a:t>
              </a:r>
            </a:p>
          </p:txBody>
        </p:sp>
        <p:grpSp>
          <p:nvGrpSpPr>
            <p:cNvPr id="48145" name="Group 47"/>
            <p:cNvGrpSpPr>
              <a:grpSpLocks/>
            </p:cNvGrpSpPr>
            <p:nvPr/>
          </p:nvGrpSpPr>
          <p:grpSpPr bwMode="auto">
            <a:xfrm>
              <a:off x="1633" y="2812"/>
              <a:ext cx="1376" cy="577"/>
              <a:chOff x="2169" y="2812"/>
              <a:chExt cx="1376" cy="577"/>
            </a:xfrm>
          </p:grpSpPr>
          <p:sp>
            <p:nvSpPr>
              <p:cNvPr id="48171" name="AutoShape 48"/>
              <p:cNvSpPr>
                <a:spLocks noChangeAspect="1" noChangeArrowheads="1" noTextEdit="1"/>
              </p:cNvSpPr>
              <p:nvPr/>
            </p:nvSpPr>
            <p:spPr bwMode="auto">
              <a:xfrm>
                <a:off x="2171" y="2869"/>
                <a:ext cx="1333" cy="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2" name="Line 49"/>
              <p:cNvSpPr>
                <a:spLocks noChangeShapeType="1"/>
              </p:cNvSpPr>
              <p:nvPr/>
            </p:nvSpPr>
            <p:spPr bwMode="auto">
              <a:xfrm>
                <a:off x="2638" y="3129"/>
                <a:ext cx="907" cy="1"/>
              </a:xfrm>
              <a:prstGeom prst="line">
                <a:avLst/>
              </a:prstGeom>
              <a:noFill/>
              <a:ln w="1435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3" name="Rectangle 50"/>
              <p:cNvSpPr>
                <a:spLocks noChangeArrowheads="1"/>
              </p:cNvSpPr>
              <p:nvPr/>
            </p:nvSpPr>
            <p:spPr bwMode="auto">
              <a:xfrm>
                <a:off x="3058" y="315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74" name="Rectangle 51"/>
              <p:cNvSpPr>
                <a:spLocks noChangeArrowheads="1"/>
              </p:cNvSpPr>
              <p:nvPr/>
            </p:nvSpPr>
            <p:spPr bwMode="auto">
              <a:xfrm>
                <a:off x="3467" y="2894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)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75" name="Rectangle 52"/>
              <p:cNvSpPr>
                <a:spLocks noChangeArrowheads="1"/>
              </p:cNvSpPr>
              <p:nvPr/>
            </p:nvSpPr>
            <p:spPr bwMode="auto">
              <a:xfrm>
                <a:off x="3394" y="2894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76" name="Rectangle 53"/>
              <p:cNvSpPr>
                <a:spLocks noChangeArrowheads="1"/>
              </p:cNvSpPr>
              <p:nvPr/>
            </p:nvSpPr>
            <p:spPr bwMode="auto">
              <a:xfrm>
                <a:off x="3057" y="2894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)(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77" name="Rectangle 54"/>
              <p:cNvSpPr>
                <a:spLocks noChangeArrowheads="1"/>
              </p:cNvSpPr>
              <p:nvPr/>
            </p:nvSpPr>
            <p:spPr bwMode="auto">
              <a:xfrm>
                <a:off x="2978" y="2894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78" name="Rectangle 55"/>
              <p:cNvSpPr>
                <a:spLocks noChangeArrowheads="1"/>
              </p:cNvSpPr>
              <p:nvPr/>
            </p:nvSpPr>
            <p:spPr bwMode="auto">
              <a:xfrm>
                <a:off x="2680" y="2894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(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79" name="Rectangle 56"/>
              <p:cNvSpPr>
                <a:spLocks noChangeArrowheads="1"/>
              </p:cNvSpPr>
              <p:nvPr/>
            </p:nvSpPr>
            <p:spPr bwMode="auto">
              <a:xfrm>
                <a:off x="2364" y="3196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FF0000"/>
                    </a:solidFill>
                  </a:rPr>
                  <a:t>2</a:t>
                </a:r>
                <a:endParaRPr lang="en-US" altLang="zh-CN" sz="20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80" name="Rectangle 57"/>
              <p:cNvSpPr>
                <a:spLocks noChangeArrowheads="1"/>
              </p:cNvSpPr>
              <p:nvPr/>
            </p:nvSpPr>
            <p:spPr bwMode="auto">
              <a:xfrm>
                <a:off x="3304" y="2873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81" name="Rectangle 58"/>
              <p:cNvSpPr>
                <a:spLocks noChangeArrowheads="1"/>
              </p:cNvSpPr>
              <p:nvPr/>
            </p:nvSpPr>
            <p:spPr bwMode="auto">
              <a:xfrm>
                <a:off x="2867" y="2873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82" name="Rectangle 59"/>
              <p:cNvSpPr>
                <a:spLocks noChangeArrowheads="1"/>
              </p:cNvSpPr>
              <p:nvPr/>
            </p:nvSpPr>
            <p:spPr bwMode="auto">
              <a:xfrm>
                <a:off x="2496" y="2990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83" name="Rectangle 60"/>
              <p:cNvSpPr>
                <a:spLocks noChangeArrowheads="1"/>
              </p:cNvSpPr>
              <p:nvPr/>
            </p:nvSpPr>
            <p:spPr bwMode="auto">
              <a:xfrm>
                <a:off x="2204" y="2990"/>
                <a:ext cx="1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latin typeface="Symbol" pitchFamily="18" charset="2"/>
                  </a:rPr>
                  <a:t>å</a:t>
                </a:r>
                <a:endParaRPr lang="en-US" altLang="zh-CN" sz="28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84" name="Rectangle 61"/>
              <p:cNvSpPr>
                <a:spLocks noChangeArrowheads="1"/>
              </p:cNvSpPr>
              <p:nvPr/>
            </p:nvSpPr>
            <p:spPr bwMode="auto">
              <a:xfrm>
                <a:off x="2245" y="3183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FF0000"/>
                    </a:solidFill>
                    <a:latin typeface="Symbol" pitchFamily="18" charset="2"/>
                  </a:rPr>
                  <a:t>=</a:t>
                </a:r>
                <a:endParaRPr lang="en-US" altLang="zh-CN" sz="20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85" name="Rectangle 62"/>
              <p:cNvSpPr>
                <a:spLocks noChangeArrowheads="1"/>
              </p:cNvSpPr>
              <p:nvPr/>
            </p:nvSpPr>
            <p:spPr bwMode="auto">
              <a:xfrm>
                <a:off x="3166" y="2894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000000"/>
                    </a:solidFill>
                  </a:rPr>
                  <a:t>n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86" name="Rectangle 63"/>
              <p:cNvSpPr>
                <a:spLocks noChangeArrowheads="1"/>
              </p:cNvSpPr>
              <p:nvPr/>
            </p:nvSpPr>
            <p:spPr bwMode="auto">
              <a:xfrm>
                <a:off x="2729" y="2894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000000"/>
                    </a:solidFill>
                  </a:rPr>
                  <a:t>n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87" name="Rectangle 64"/>
              <p:cNvSpPr>
                <a:spLocks noChangeArrowheads="1"/>
              </p:cNvSpPr>
              <p:nvPr/>
            </p:nvSpPr>
            <p:spPr bwMode="auto">
              <a:xfrm>
                <a:off x="2395" y="3011"/>
                <a:ext cx="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FF0000"/>
                    </a:solidFill>
                  </a:rPr>
                  <a:t>i</a:t>
                </a:r>
                <a:endParaRPr lang="en-US" altLang="zh-CN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88" name="Rectangle 65"/>
              <p:cNvSpPr>
                <a:spLocks noChangeArrowheads="1"/>
              </p:cNvSpPr>
              <p:nvPr/>
            </p:nvSpPr>
            <p:spPr bwMode="auto">
              <a:xfrm>
                <a:off x="2253" y="2812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FF0000"/>
                    </a:solidFill>
                  </a:rPr>
                  <a:t>n</a:t>
                </a:r>
                <a:endParaRPr lang="en-US" altLang="zh-CN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89" name="Rectangle 66"/>
              <p:cNvSpPr>
                <a:spLocks noChangeArrowheads="1"/>
              </p:cNvSpPr>
              <p:nvPr/>
            </p:nvSpPr>
            <p:spPr bwMode="auto">
              <a:xfrm>
                <a:off x="2169" y="3196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rgbClr val="FF0000"/>
                    </a:solidFill>
                  </a:rPr>
                  <a:t>i</a:t>
                </a:r>
                <a:endParaRPr lang="en-US" altLang="zh-CN" sz="20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48146" name="Group 67"/>
            <p:cNvGrpSpPr>
              <a:grpSpLocks/>
            </p:cNvGrpSpPr>
            <p:nvPr/>
          </p:nvGrpSpPr>
          <p:grpSpPr bwMode="auto">
            <a:xfrm>
              <a:off x="1604" y="3322"/>
              <a:ext cx="1757" cy="565"/>
              <a:chOff x="2386" y="3352"/>
              <a:chExt cx="1757" cy="565"/>
            </a:xfrm>
          </p:grpSpPr>
          <p:sp>
            <p:nvSpPr>
              <p:cNvPr id="48147" name="AutoShape 68"/>
              <p:cNvSpPr>
                <a:spLocks noChangeAspect="1" noChangeArrowheads="1" noTextEdit="1"/>
              </p:cNvSpPr>
              <p:nvPr/>
            </p:nvSpPr>
            <p:spPr bwMode="auto">
              <a:xfrm>
                <a:off x="2398" y="3379"/>
                <a:ext cx="167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8" name="Line 69"/>
              <p:cNvSpPr>
                <a:spLocks noChangeShapeType="1"/>
              </p:cNvSpPr>
              <p:nvPr/>
            </p:nvSpPr>
            <p:spPr bwMode="auto">
              <a:xfrm>
                <a:off x="3236" y="3653"/>
                <a:ext cx="907" cy="1"/>
              </a:xfrm>
              <a:prstGeom prst="line">
                <a:avLst/>
              </a:prstGeom>
              <a:noFill/>
              <a:ln w="1435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9" name="Rectangle 70"/>
              <p:cNvSpPr>
                <a:spLocks noChangeArrowheads="1"/>
              </p:cNvSpPr>
              <p:nvPr/>
            </p:nvSpPr>
            <p:spPr bwMode="auto">
              <a:xfrm>
                <a:off x="3657" y="3682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0" name="Rectangle 71"/>
              <p:cNvSpPr>
                <a:spLocks noChangeArrowheads="1"/>
              </p:cNvSpPr>
              <p:nvPr/>
            </p:nvSpPr>
            <p:spPr bwMode="auto">
              <a:xfrm>
                <a:off x="4063" y="3405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)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1" name="Rectangle 72"/>
              <p:cNvSpPr>
                <a:spLocks noChangeArrowheads="1"/>
              </p:cNvSpPr>
              <p:nvPr/>
            </p:nvSpPr>
            <p:spPr bwMode="auto">
              <a:xfrm>
                <a:off x="3991" y="3405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2" name="Rectangle 73"/>
              <p:cNvSpPr>
                <a:spLocks noChangeArrowheads="1"/>
              </p:cNvSpPr>
              <p:nvPr/>
            </p:nvSpPr>
            <p:spPr bwMode="auto">
              <a:xfrm>
                <a:off x="3656" y="3405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)(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3" name="Rectangle 74"/>
              <p:cNvSpPr>
                <a:spLocks noChangeArrowheads="1"/>
              </p:cNvSpPr>
              <p:nvPr/>
            </p:nvSpPr>
            <p:spPr bwMode="auto">
              <a:xfrm>
                <a:off x="3577" y="3405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4" name="Rectangle 75"/>
              <p:cNvSpPr>
                <a:spLocks noChangeArrowheads="1"/>
              </p:cNvSpPr>
              <p:nvPr/>
            </p:nvSpPr>
            <p:spPr bwMode="auto">
              <a:xfrm>
                <a:off x="3279" y="3405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</a:rPr>
                  <a:t>(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5" name="Rectangle 76"/>
              <p:cNvSpPr>
                <a:spLocks noChangeArrowheads="1"/>
              </p:cNvSpPr>
              <p:nvPr/>
            </p:nvSpPr>
            <p:spPr bwMode="auto">
              <a:xfrm>
                <a:off x="2886" y="3529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</a:rPr>
                  <a:t>1</a:t>
                </a:r>
                <a:endParaRPr lang="en-US" altLang="zh-CN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56" name="Rectangle 77"/>
              <p:cNvSpPr>
                <a:spLocks noChangeArrowheads="1"/>
              </p:cNvSpPr>
              <p:nvPr/>
            </p:nvSpPr>
            <p:spPr bwMode="auto">
              <a:xfrm>
                <a:off x="3902" y="3383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7" name="Rectangle 78"/>
              <p:cNvSpPr>
                <a:spLocks noChangeArrowheads="1"/>
              </p:cNvSpPr>
              <p:nvPr/>
            </p:nvSpPr>
            <p:spPr bwMode="auto">
              <a:xfrm>
                <a:off x="3467" y="3383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8" name="Rectangle 79"/>
              <p:cNvSpPr>
                <a:spLocks noChangeArrowheads="1"/>
              </p:cNvSpPr>
              <p:nvPr/>
            </p:nvSpPr>
            <p:spPr bwMode="auto">
              <a:xfrm>
                <a:off x="3107" y="350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59" name="Rectangle 80"/>
              <p:cNvSpPr>
                <a:spLocks noChangeArrowheads="1"/>
              </p:cNvSpPr>
              <p:nvPr/>
            </p:nvSpPr>
            <p:spPr bwMode="auto">
              <a:xfrm>
                <a:off x="2795" y="350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  <a:latin typeface="Symbol" pitchFamily="18" charset="2"/>
                  </a:rPr>
                  <a:t>+</a:t>
                </a:r>
                <a:endParaRPr lang="en-US" altLang="zh-CN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60" name="Rectangle 81"/>
              <p:cNvSpPr>
                <a:spLocks noChangeArrowheads="1"/>
              </p:cNvSpPr>
              <p:nvPr/>
            </p:nvSpPr>
            <p:spPr bwMode="auto">
              <a:xfrm>
                <a:off x="2447" y="3506"/>
                <a:ext cx="1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latin typeface="Symbol" pitchFamily="18" charset="2"/>
                  </a:rPr>
                  <a:t>å</a:t>
                </a:r>
                <a:endParaRPr lang="en-US" altLang="zh-CN" sz="28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61" name="Rectangle 82"/>
              <p:cNvSpPr>
                <a:spLocks noChangeArrowheads="1"/>
              </p:cNvSpPr>
              <p:nvPr/>
            </p:nvSpPr>
            <p:spPr bwMode="auto">
              <a:xfrm>
                <a:off x="3766" y="3405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000000"/>
                    </a:solidFill>
                  </a:rPr>
                  <a:t>n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62" name="Rectangle 83"/>
              <p:cNvSpPr>
                <a:spLocks noChangeArrowheads="1"/>
              </p:cNvSpPr>
              <p:nvPr/>
            </p:nvSpPr>
            <p:spPr bwMode="auto">
              <a:xfrm>
                <a:off x="3330" y="3405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000000"/>
                    </a:solidFill>
                  </a:rPr>
                  <a:t>n</a:t>
                </a:r>
                <a:endParaRPr lang="en-US" altLang="zh-CN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48163" name="Rectangle 84"/>
              <p:cNvSpPr>
                <a:spLocks noChangeArrowheads="1"/>
              </p:cNvSpPr>
              <p:nvPr/>
            </p:nvSpPr>
            <p:spPr bwMode="auto">
              <a:xfrm>
                <a:off x="2700" y="3529"/>
                <a:ext cx="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FF0000"/>
                    </a:solidFill>
                  </a:rPr>
                  <a:t>i</a:t>
                </a:r>
                <a:endParaRPr lang="en-US" altLang="zh-CN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64" name="Rectangle 85"/>
              <p:cNvSpPr>
                <a:spLocks noChangeArrowheads="1"/>
              </p:cNvSpPr>
              <p:nvPr/>
            </p:nvSpPr>
            <p:spPr bwMode="auto">
              <a:xfrm>
                <a:off x="2478" y="3352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rgbClr val="FF0000"/>
                    </a:solidFill>
                  </a:rPr>
                  <a:t>n</a:t>
                </a:r>
                <a:endParaRPr lang="en-US" altLang="zh-CN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48165" name="Group 86"/>
              <p:cNvGrpSpPr>
                <a:grpSpLocks/>
              </p:cNvGrpSpPr>
              <p:nvPr/>
            </p:nvGrpSpPr>
            <p:grpSpPr bwMode="auto">
              <a:xfrm>
                <a:off x="2386" y="3702"/>
                <a:ext cx="233" cy="206"/>
                <a:chOff x="2446" y="3742"/>
                <a:chExt cx="233" cy="206"/>
              </a:xfrm>
            </p:grpSpPr>
            <p:sp>
              <p:nvSpPr>
                <p:cNvPr id="48168" name="Rectangle 87"/>
                <p:cNvSpPr>
                  <a:spLocks noChangeArrowheads="1"/>
                </p:cNvSpPr>
                <p:nvPr/>
              </p:nvSpPr>
              <p:spPr bwMode="auto">
                <a:xfrm>
                  <a:off x="2599" y="3756"/>
                  <a:ext cx="8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rgbClr val="FF0000"/>
                      </a:solidFill>
                    </a:rPr>
                    <a:t>2</a:t>
                  </a:r>
                  <a:endParaRPr lang="en-US" altLang="zh-CN" sz="2000" b="1">
                    <a:solidFill>
                      <a:srgbClr val="FF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8169" name="Rectangle 88"/>
                <p:cNvSpPr>
                  <a:spLocks noChangeArrowheads="1"/>
                </p:cNvSpPr>
                <p:nvPr/>
              </p:nvSpPr>
              <p:spPr bwMode="auto">
                <a:xfrm>
                  <a:off x="2502" y="3742"/>
                  <a:ext cx="8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rgbClr val="FF0000"/>
                      </a:solidFill>
                      <a:latin typeface="Symbol" pitchFamily="18" charset="2"/>
                    </a:rPr>
                    <a:t>=</a:t>
                  </a:r>
                  <a:endParaRPr lang="en-US" altLang="zh-CN" sz="2000" b="1">
                    <a:solidFill>
                      <a:srgbClr val="FF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8170" name="Rectangle 89"/>
                <p:cNvSpPr>
                  <a:spLocks noChangeArrowheads="1"/>
                </p:cNvSpPr>
                <p:nvPr/>
              </p:nvSpPr>
              <p:spPr bwMode="auto">
                <a:xfrm>
                  <a:off x="2446" y="3756"/>
                  <a:ext cx="4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rgbClr val="FF0000"/>
                      </a:solidFill>
                    </a:rPr>
                    <a:t>i</a:t>
                  </a:r>
                  <a:endParaRPr lang="en-US" altLang="zh-CN" sz="2000" b="1">
                    <a:solidFill>
                      <a:srgbClr val="FF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48166" name="Rectangle 90"/>
              <p:cNvSpPr>
                <a:spLocks noChangeArrowheads="1"/>
              </p:cNvSpPr>
              <p:nvPr/>
            </p:nvSpPr>
            <p:spPr bwMode="auto">
              <a:xfrm>
                <a:off x="2957" y="3535"/>
                <a:ext cx="1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FF0000"/>
                    </a:solidFill>
                    <a:latin typeface="宋体" charset="-122"/>
                  </a:rPr>
                  <a:t>）</a:t>
                </a:r>
                <a:endParaRPr lang="zh-CN" altLang="en-US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8167" name="Rectangle 91"/>
              <p:cNvSpPr>
                <a:spLocks noChangeArrowheads="1"/>
              </p:cNvSpPr>
              <p:nvPr/>
            </p:nvSpPr>
            <p:spPr bwMode="auto">
              <a:xfrm>
                <a:off x="2517" y="3539"/>
                <a:ext cx="1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FF0000"/>
                    </a:solidFill>
                    <a:latin typeface="宋体" charset="-122"/>
                  </a:rPr>
                  <a:t>（</a:t>
                </a:r>
                <a:endParaRPr lang="zh-CN" altLang="en-US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48142" name="Rectangle 92"/>
          <p:cNvSpPr>
            <a:spLocks noChangeArrowheads="1"/>
          </p:cNvSpPr>
          <p:nvPr/>
        </p:nvSpPr>
        <p:spPr bwMode="auto">
          <a:xfrm>
            <a:off x="1595438" y="3024188"/>
            <a:ext cx="337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/>
              <a:t>时间复杂度为</a:t>
            </a:r>
            <a:r>
              <a:rPr kumimoji="1" lang="en-US" altLang="zh-CN" sz="2800" b="1" i="1"/>
              <a:t>O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6149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9479BC3-8B3C-4C9C-AE1F-2A8EA497AEF8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91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2A69797-EB5C-40F5-9836-55879E4EC0E8}" type="slidenum">
              <a:rPr lang="en-US" altLang="zh-CN" sz="1400" smtClean="0">
                <a:latin typeface="Comic Sans MS" pitchFamily="66" charset="0"/>
              </a:rPr>
              <a:pPr/>
              <a:t>17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57200" y="1865313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latin typeface="Arial" charset="0"/>
              </a:rPr>
              <a:t>空间性能：</a:t>
            </a:r>
            <a:r>
              <a:rPr kumimoji="1" lang="zh-CN" altLang="en-US" sz="2800" b="1">
                <a:latin typeface="Arial" charset="0"/>
              </a:rPr>
              <a:t>需要一个记录的辅助空间</a:t>
            </a:r>
            <a:r>
              <a:rPr kumimoji="1" lang="en-US" altLang="zh-CN" sz="2800" b="1">
                <a:latin typeface="宋体" charset="-122"/>
              </a:rPr>
              <a:t>——</a:t>
            </a:r>
            <a:r>
              <a:rPr kumimoji="1" lang="zh-CN" altLang="en-US" sz="2800" b="1">
                <a:latin typeface="Arial" charset="0"/>
              </a:rPr>
              <a:t>监视哨。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latin typeface="Arial" charset="0"/>
              </a:rPr>
              <a:t>插入排序算法是一种</a:t>
            </a:r>
            <a:r>
              <a:rPr kumimoji="1" lang="zh-CN" altLang="en-US" sz="2800" b="1">
                <a:solidFill>
                  <a:srgbClr val="FF3300"/>
                </a:solidFill>
                <a:latin typeface="Arial" charset="0"/>
              </a:rPr>
              <a:t>稳定</a:t>
            </a:r>
            <a:r>
              <a:rPr kumimoji="1" lang="zh-CN" altLang="en-US" sz="2800" b="1">
                <a:latin typeface="Arial" charset="0"/>
              </a:rPr>
              <a:t>的排序算法。</a:t>
            </a:r>
            <a:endParaRPr kumimoji="1" lang="zh-CN" altLang="en-US" sz="18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457200" y="1268413"/>
            <a:ext cx="5715000" cy="579437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插入排序算法性能分析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457200" y="3173413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5600" indent="-355600">
              <a:buFont typeface="Wingdings" pitchFamily="2" charset="2"/>
              <a:buChar char="Ø"/>
            </a:pPr>
            <a:r>
              <a:rPr kumimoji="1" lang="zh-CN" altLang="en-US" sz="2800" b="1">
                <a:latin typeface="Arial" charset="0"/>
              </a:rPr>
              <a:t>插入排序算法简单、容易实现，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适用于待排序记录基本有序或待排序记录较小时</a:t>
            </a:r>
            <a:r>
              <a:rPr kumimoji="1" lang="zh-CN" altLang="en-US" sz="2800" b="1">
                <a:latin typeface="Arial" charset="0"/>
              </a:rPr>
              <a:t>。</a:t>
            </a:r>
          </a:p>
          <a:p>
            <a:pPr marL="355600" indent="-355600">
              <a:buFont typeface="Wingdings" pitchFamily="2" charset="2"/>
              <a:buChar char="Ø"/>
            </a:pPr>
            <a:r>
              <a:rPr kumimoji="1" lang="zh-CN" altLang="en-US" sz="2800" b="1">
                <a:latin typeface="Arial" charset="0"/>
              </a:rPr>
              <a:t>当待排序的记录个数较多时，大量的比较和移动操作使插入排序算法的效率降低。</a:t>
            </a:r>
          </a:p>
        </p:txBody>
      </p:sp>
    </p:spTree>
    <p:extLst>
      <p:ext uri="{BB962C8B-B14F-4D97-AF65-F5344CB8AC3E}">
        <p14:creationId xmlns:p14="http://schemas.microsoft.com/office/powerpoint/2010/main" val="822263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73226EE-2EED-41C7-8ADB-EF78C5F3E7BB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01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3453368-D0F1-4AC8-8261-C3DFCAC2B29C}" type="slidenum">
              <a:rPr lang="en-US" altLang="zh-CN" sz="1400" smtClean="0">
                <a:latin typeface="Comic Sans MS" pitchFamily="66" charset="0"/>
              </a:rPr>
              <a:pPr/>
              <a:t>18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361950" y="569913"/>
            <a:ext cx="85121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b="1"/>
              <a:t>时间：</a:t>
            </a:r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Char char="Ø"/>
            </a:pPr>
            <a:r>
              <a:rPr kumimoji="1" lang="zh-CN" altLang="en-US" b="1"/>
              <a:t> 最好：正序，</a:t>
            </a:r>
            <a:r>
              <a:rPr kumimoji="1" lang="en-US" altLang="zh-CN" b="1"/>
              <a:t>n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/>
              <a:t>1</a:t>
            </a:r>
            <a:r>
              <a:rPr kumimoji="1" lang="zh-CN" altLang="en-US" b="1"/>
              <a:t>趟插入，每趟比较</a:t>
            </a:r>
            <a:r>
              <a:rPr kumimoji="1" lang="en-US" altLang="zh-CN" b="1"/>
              <a:t>1</a:t>
            </a:r>
            <a:r>
              <a:rPr kumimoji="1" lang="zh-CN" altLang="en-US" b="1"/>
              <a:t>次，移动</a:t>
            </a:r>
            <a:r>
              <a:rPr kumimoji="1" lang="en-US" altLang="zh-CN" b="1"/>
              <a:t>0(2)</a:t>
            </a:r>
            <a:r>
              <a:rPr kumimoji="1" lang="zh-CN" altLang="en-US" b="1"/>
              <a:t>次：</a:t>
            </a: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kumimoji="1" lang="zh-CN" altLang="en-US" b="1"/>
              <a:t>　　  </a:t>
            </a:r>
            <a:r>
              <a:rPr kumimoji="1" lang="en-US" altLang="zh-CN" b="1"/>
              <a:t>C</a:t>
            </a:r>
            <a:r>
              <a:rPr kumimoji="1" lang="en-US" altLang="zh-CN" b="1" baseline="-25000"/>
              <a:t>min</a:t>
            </a:r>
            <a:r>
              <a:rPr kumimoji="1" lang="en-US" altLang="zh-CN" b="1"/>
              <a:t>=n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/>
              <a:t>1=</a:t>
            </a:r>
            <a:r>
              <a:rPr kumimoji="1" lang="en-US" altLang="zh-CN" b="1">
                <a:solidFill>
                  <a:srgbClr val="FF0000"/>
                </a:solidFill>
              </a:rPr>
              <a:t>O(n)</a:t>
            </a:r>
            <a:r>
              <a:rPr kumimoji="1" lang="zh-CN" altLang="en-US" b="1"/>
              <a:t>，</a:t>
            </a:r>
            <a:r>
              <a:rPr kumimoji="1" lang="en-US" altLang="zh-CN" b="1"/>
              <a:t>M</a:t>
            </a:r>
            <a:r>
              <a:rPr kumimoji="1" lang="en-US" altLang="zh-CN" b="1" baseline="-25000"/>
              <a:t>min</a:t>
            </a:r>
            <a:r>
              <a:rPr kumimoji="1" lang="en-US" altLang="zh-CN" b="1"/>
              <a:t>=0</a:t>
            </a:r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Char char="Ø"/>
            </a:pPr>
            <a:r>
              <a:rPr kumimoji="1" lang="zh-CN" altLang="en-US" b="1"/>
              <a:t>最坏：逆序，</a:t>
            </a:r>
            <a:r>
              <a:rPr kumimoji="1" lang="zh-CN" altLang="en-US" b="1">
                <a:latin typeface="Arial" charset="0"/>
              </a:rPr>
              <a:t>每趟</a:t>
            </a:r>
            <a:r>
              <a:rPr kumimoji="1" lang="zh-CN" altLang="en-US" b="1"/>
              <a:t>比较</a:t>
            </a:r>
            <a:r>
              <a:rPr kumimoji="1" lang="en-US" altLang="zh-CN" b="1">
                <a:latin typeface="宋体" charset="-122"/>
              </a:rPr>
              <a:t>i-</a:t>
            </a:r>
            <a:r>
              <a:rPr kumimoji="1" lang="en-US" altLang="zh-CN" b="1"/>
              <a:t>1</a:t>
            </a:r>
            <a:r>
              <a:rPr kumimoji="1" lang="zh-CN" altLang="en-US" b="1"/>
              <a:t>次，移动</a:t>
            </a:r>
            <a:r>
              <a:rPr kumimoji="1" lang="en-US" altLang="zh-CN" b="1"/>
              <a:t>i</a:t>
            </a:r>
            <a:r>
              <a:rPr kumimoji="1" lang="en-US" altLang="zh-CN" b="1">
                <a:latin typeface="宋体" charset="-122"/>
              </a:rPr>
              <a:t>-1</a:t>
            </a:r>
            <a:r>
              <a:rPr kumimoji="1" lang="en-US" altLang="zh-CN" b="1"/>
              <a:t>+2</a:t>
            </a:r>
            <a:r>
              <a:rPr kumimoji="1" lang="zh-CN" altLang="en-US" b="1"/>
              <a:t>次。</a:t>
            </a:r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Char char="Ø"/>
            </a:pPr>
            <a:endParaRPr kumimoji="1" lang="zh-CN" altLang="en-US" b="1"/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Char char="Ø"/>
            </a:pPr>
            <a:endParaRPr kumimoji="1" lang="zh-CN" altLang="en-US" b="1"/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Char char="Ø"/>
            </a:pPr>
            <a:endParaRPr kumimoji="1" lang="zh-CN" altLang="en-US" b="1"/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Char char="Ø"/>
            </a:pPr>
            <a:r>
              <a:rPr kumimoji="1" lang="zh-CN" altLang="en-US" b="1"/>
              <a:t>平均： </a:t>
            </a:r>
            <a:r>
              <a:rPr kumimoji="1" lang="en-US" altLang="zh-CN" b="1">
                <a:solidFill>
                  <a:srgbClr val="FF0000"/>
                </a:solidFill>
              </a:rPr>
              <a:t>O(n</a:t>
            </a:r>
            <a:r>
              <a:rPr kumimoji="1" lang="en-US" altLang="zh-CN" b="1" baseline="30000">
                <a:solidFill>
                  <a:srgbClr val="FF0000"/>
                </a:solidFill>
              </a:rPr>
              <a:t>2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b="1"/>
              <a:t>空间：</a:t>
            </a:r>
            <a:r>
              <a:rPr kumimoji="1" lang="zh-CN" altLang="en-US" b="1">
                <a:solidFill>
                  <a:srgbClr val="FF0000"/>
                </a:solidFill>
              </a:rPr>
              <a:t>一个辅助空间</a:t>
            </a:r>
            <a:r>
              <a:rPr kumimoji="1" lang="zh-CN" altLang="en-US" b="1"/>
              <a:t>，用于交换（或监视哨） 。</a:t>
            </a: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b="1">
                <a:solidFill>
                  <a:srgbClr val="FF0000"/>
                </a:solidFill>
              </a:rPr>
              <a:t>稳定</a:t>
            </a:r>
            <a:r>
              <a:rPr kumimoji="1" lang="zh-CN" altLang="en-US" b="1"/>
              <a:t>：相邻元素比较和移动，相等的情况下无需移动。</a:t>
            </a: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b="1"/>
              <a:t>可用于链表</a:t>
            </a: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b="1"/>
              <a:t>适用于基本</a:t>
            </a:r>
            <a:r>
              <a:rPr kumimoji="1" lang="en-US" altLang="zh-CN" b="1"/>
              <a:t>(</a:t>
            </a:r>
            <a:r>
              <a:rPr kumimoji="1" lang="zh-CN" altLang="en-US" b="1"/>
              <a:t>正向</a:t>
            </a:r>
            <a:r>
              <a:rPr kumimoji="1" lang="en-US" altLang="zh-CN" b="1"/>
              <a:t>)</a:t>
            </a:r>
            <a:r>
              <a:rPr kumimoji="1" lang="zh-CN" altLang="en-US" b="1"/>
              <a:t>有序或</a:t>
            </a:r>
            <a:r>
              <a:rPr kumimoji="1" lang="en-US" altLang="zh-CN" b="1"/>
              <a:t>n</a:t>
            </a:r>
            <a:r>
              <a:rPr kumimoji="1" lang="zh-CN" altLang="en-US" b="1"/>
              <a:t>较少的情况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2220913" y="2239963"/>
          <a:ext cx="46243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公式" r:id="rId3" imgW="1866090" imgH="317362" progId="Equation.3">
                  <p:embed/>
                </p:oleObj>
              </mc:Choice>
              <mc:Fallback>
                <p:oleObj name="公式" r:id="rId3" imgW="186609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2239963"/>
                        <a:ext cx="46243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2176463" y="2960688"/>
          <a:ext cx="57737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公式" r:id="rId5" imgW="2323092" imgH="317362" progId="Equation.3">
                  <p:embed/>
                </p:oleObj>
              </mc:Choice>
              <mc:Fallback>
                <p:oleObj name="公式" r:id="rId5" imgW="232309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960688"/>
                        <a:ext cx="577373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4317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EFFE19C-B23B-4F30-B805-0753976224C2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C90D890-72F3-4F8C-9083-C56BCF3808B9}" type="slidenum">
              <a:rPr lang="en-US" altLang="zh-CN" sz="1400" smtClean="0">
                <a:latin typeface="Comic Sans MS" pitchFamily="66" charset="0"/>
              </a:rPr>
              <a:pPr/>
              <a:t>19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381000" y="1214438"/>
            <a:ext cx="865505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3200" b="1" dirty="0"/>
              <a:t>堆的定义</a:t>
            </a:r>
            <a:endParaRPr lang="en-US" altLang="zh-CN" sz="3200" b="1" dirty="0"/>
          </a:p>
          <a:p>
            <a:pPr marL="628650" lvl="1" indent="-363538">
              <a:lnSpc>
                <a:spcPct val="120000"/>
              </a:lnSpc>
              <a:buClr>
                <a:srgbClr val="FF0000"/>
              </a:buClr>
              <a:buFont typeface="华文行楷" pitchFamily="2" charset="-122"/>
              <a:buAutoNum type="circleNumDbPlain"/>
            </a:pPr>
            <a:r>
              <a:rPr lang="zh-CN" altLang="en-US" sz="2800" b="1" dirty="0"/>
              <a:t>堆是一棵完全二叉树，任一结点关键字小于等于（或大于等于）其孩子结点的关键字。</a:t>
            </a:r>
          </a:p>
          <a:p>
            <a:pPr marL="628650" lvl="1" indent="-363538">
              <a:lnSpc>
                <a:spcPct val="120000"/>
              </a:lnSpc>
              <a:buClr>
                <a:srgbClr val="FF0000"/>
              </a:buClr>
              <a:buFont typeface="华文行楷" pitchFamily="2" charset="-122"/>
              <a:buAutoNum type="circleNumDbPlain"/>
            </a:pPr>
            <a:r>
              <a:rPr lang="en-US" altLang="zh-CN" sz="2800" b="1" dirty="0"/>
              <a:t>n</a:t>
            </a:r>
            <a:r>
              <a:rPr lang="zh-CN" altLang="en-US" sz="2800" b="1" dirty="0"/>
              <a:t>个关键字序列</a:t>
            </a:r>
            <a:r>
              <a:rPr lang="en-US" altLang="zh-CN" sz="2800" b="1" dirty="0"/>
              <a:t>K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,K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,…,</a:t>
            </a:r>
            <a:r>
              <a:rPr lang="en-US" altLang="zh-CN" sz="2800" b="1" dirty="0" err="1"/>
              <a:t>K</a:t>
            </a:r>
            <a:r>
              <a:rPr lang="en-US" altLang="zh-CN" sz="2800" b="1" baseline="-25000" dirty="0" err="1"/>
              <a:t>n</a:t>
            </a:r>
            <a:r>
              <a:rPr lang="zh-CN" altLang="en-US" sz="2800" b="1" dirty="0"/>
              <a:t>称为堆，当且仅当该序列满足：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K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≤K</a:t>
            </a:r>
            <a:r>
              <a:rPr lang="en-US" altLang="zh-CN" sz="2800" b="1" baseline="-25000" dirty="0"/>
              <a:t>2i</a:t>
            </a:r>
            <a:r>
              <a:rPr lang="zh-CN" altLang="en-US" sz="2800" b="1" dirty="0"/>
              <a:t>且</a:t>
            </a:r>
            <a:r>
              <a:rPr lang="en-US" altLang="zh-CN" sz="2800" b="1" dirty="0"/>
              <a:t>K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≤K</a:t>
            </a:r>
            <a:r>
              <a:rPr lang="en-US" altLang="zh-CN" sz="2800" b="1" baseline="-25000" dirty="0"/>
              <a:t>2i+1</a:t>
            </a:r>
            <a:r>
              <a:rPr lang="en-US" altLang="zh-CN" sz="2800" b="1" dirty="0"/>
              <a:t>  (1≤i≤</a:t>
            </a:r>
            <a:r>
              <a:rPr lang="en-US" altLang="zh-CN" sz="2800" b="1" dirty="0">
                <a:sym typeface="Symbol" pitchFamily="18" charset="2"/>
              </a:rPr>
              <a:t></a:t>
            </a:r>
            <a:r>
              <a:rPr lang="en-US" altLang="zh-CN" sz="2800" b="1" dirty="0"/>
              <a:t>n/2</a:t>
            </a:r>
            <a:r>
              <a:rPr lang="en-US" altLang="zh-CN" sz="2800" b="1" dirty="0">
                <a:sym typeface="Symbol" pitchFamily="18" charset="2"/>
              </a:rPr>
              <a:t></a:t>
            </a:r>
            <a:r>
              <a:rPr lang="en-US" altLang="zh-CN" sz="2800" b="1" dirty="0"/>
              <a:t>)</a:t>
            </a:r>
            <a:endParaRPr lang="en-US" altLang="zh-CN" sz="2800" b="1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ym typeface="Symbol" pitchFamily="18" charset="2"/>
              </a:rPr>
              <a:t>	</a:t>
            </a:r>
            <a:r>
              <a:rPr lang="zh-CN" altLang="en-US" sz="2800" b="1" dirty="0">
                <a:sym typeface="Symbol" pitchFamily="18" charset="2"/>
              </a:rPr>
              <a:t>或者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ym typeface="Symbol" pitchFamily="18" charset="2"/>
              </a:rPr>
              <a:t>	K</a:t>
            </a:r>
            <a:r>
              <a:rPr lang="en-US" altLang="zh-CN" sz="2800" b="1" baseline="-25000" dirty="0">
                <a:sym typeface="Symbol" pitchFamily="18" charset="2"/>
              </a:rPr>
              <a:t>i</a:t>
            </a:r>
            <a:r>
              <a:rPr lang="en-US" altLang="zh-CN" sz="2800" b="1" dirty="0">
                <a:sym typeface="Symbol" pitchFamily="18" charset="2"/>
              </a:rPr>
              <a:t>≥K</a:t>
            </a:r>
            <a:r>
              <a:rPr lang="en-US" altLang="zh-CN" sz="2800" b="1" baseline="-25000" dirty="0">
                <a:sym typeface="Symbol" pitchFamily="18" charset="2"/>
              </a:rPr>
              <a:t>2i</a:t>
            </a:r>
            <a:r>
              <a:rPr lang="zh-CN" altLang="en-US" sz="2800" b="1" dirty="0">
                <a:sym typeface="Symbol" pitchFamily="18" charset="2"/>
              </a:rPr>
              <a:t>且</a:t>
            </a:r>
            <a:r>
              <a:rPr lang="en-US" altLang="zh-CN" sz="2800" b="1" dirty="0">
                <a:sym typeface="Symbol" pitchFamily="18" charset="2"/>
              </a:rPr>
              <a:t>K</a:t>
            </a:r>
            <a:r>
              <a:rPr lang="en-US" altLang="zh-CN" sz="2800" b="1" baseline="-25000" dirty="0">
                <a:sym typeface="Symbol" pitchFamily="18" charset="2"/>
              </a:rPr>
              <a:t>i</a:t>
            </a:r>
            <a:r>
              <a:rPr lang="en-US" altLang="zh-CN" sz="2800" b="1" dirty="0">
                <a:sym typeface="Symbol" pitchFamily="18" charset="2"/>
              </a:rPr>
              <a:t>≥K</a:t>
            </a:r>
            <a:r>
              <a:rPr lang="en-US" altLang="zh-CN" sz="2800" b="1" baseline="-25000" dirty="0">
                <a:sym typeface="Symbol" pitchFamily="18" charset="2"/>
              </a:rPr>
              <a:t>2i+1</a:t>
            </a:r>
            <a:r>
              <a:rPr lang="en-US" altLang="zh-CN" sz="2800" b="1" dirty="0">
                <a:sym typeface="Symbol" pitchFamily="18" charset="2"/>
              </a:rPr>
              <a:t>  (1≤i≤</a:t>
            </a:r>
            <a:r>
              <a:rPr lang="en-US" altLang="zh-CN" sz="2800" b="1" dirty="0"/>
              <a:t>n/2</a:t>
            </a:r>
            <a:r>
              <a:rPr lang="en-US" altLang="zh-CN" sz="2800" b="1" dirty="0">
                <a:sym typeface="Symbol" pitchFamily="18" charset="2"/>
              </a:rPr>
              <a:t></a:t>
            </a:r>
            <a:r>
              <a:rPr lang="en-US" altLang="zh-CN" sz="2800" b="1" dirty="0"/>
              <a:t>)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6143625" y="378618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Arial" charset="0"/>
              </a:rPr>
              <a:t>小根堆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43625" y="4857750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Arial" charset="0"/>
              </a:rPr>
              <a:t>大根堆 </a:t>
            </a:r>
          </a:p>
        </p:txBody>
      </p:sp>
      <p:sp>
        <p:nvSpPr>
          <p:cNvPr id="51208" name="Text Box 111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5.3.2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堆排序 </a:t>
            </a:r>
          </a:p>
        </p:txBody>
      </p:sp>
    </p:spTree>
    <p:extLst>
      <p:ext uri="{BB962C8B-B14F-4D97-AF65-F5344CB8AC3E}">
        <p14:creationId xmlns:p14="http://schemas.microsoft.com/office/powerpoint/2010/main" val="1218227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分治法的思想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两</a:t>
            </a:r>
            <a:r>
              <a:rPr lang="zh-CN" altLang="en-US" dirty="0" smtClean="0"/>
              <a:t>个序列的中位数问题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二</a:t>
            </a:r>
            <a:r>
              <a:rPr lang="zh-CN" altLang="en-US" dirty="0" smtClean="0"/>
              <a:t>分（折半）查找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二叉查找树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 减治法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162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0EC4F97-0802-42AC-AB44-019B6D8514AB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22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22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622DB31-5C93-4010-8C8E-669901B032DD}" type="slidenum">
              <a:rPr lang="en-US" altLang="zh-CN" sz="1400" smtClean="0">
                <a:latin typeface="Comic Sans MS" pitchFamily="66" charset="0"/>
              </a:rPr>
              <a:pPr/>
              <a:t>20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236663" y="5400675"/>
            <a:ext cx="1979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ea typeface="黑体" pitchFamily="2" charset="-122"/>
              </a:rPr>
              <a:t>小根堆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0"/>
            <a:ext cx="4133850" cy="2265363"/>
            <a:chOff x="272" y="164"/>
            <a:chExt cx="2604" cy="1427"/>
          </a:xfrm>
        </p:grpSpPr>
        <p:grpSp>
          <p:nvGrpSpPr>
            <p:cNvPr id="52351" name="Group 4"/>
            <p:cNvGrpSpPr>
              <a:grpSpLocks/>
            </p:cNvGrpSpPr>
            <p:nvPr/>
          </p:nvGrpSpPr>
          <p:grpSpPr bwMode="auto">
            <a:xfrm>
              <a:off x="306" y="210"/>
              <a:ext cx="2570" cy="1381"/>
              <a:chOff x="306" y="210"/>
              <a:chExt cx="2570" cy="1381"/>
            </a:xfrm>
          </p:grpSpPr>
          <p:sp>
            <p:nvSpPr>
              <p:cNvPr id="125957" name="Oval 5"/>
              <p:cNvSpPr>
                <a:spLocks noChangeArrowheads="1"/>
              </p:cNvSpPr>
              <p:nvPr/>
            </p:nvSpPr>
            <p:spPr bwMode="auto">
              <a:xfrm>
                <a:off x="2434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2363" name="Text Box 6"/>
              <p:cNvSpPr txBox="1">
                <a:spLocks noChangeArrowheads="1"/>
              </p:cNvSpPr>
              <p:nvPr/>
            </p:nvSpPr>
            <p:spPr bwMode="auto">
              <a:xfrm>
                <a:off x="2381" y="845"/>
                <a:ext cx="49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125959" name="Line 7"/>
              <p:cNvSpPr>
                <a:spLocks noChangeShapeType="1"/>
              </p:cNvSpPr>
              <p:nvPr/>
            </p:nvSpPr>
            <p:spPr bwMode="auto">
              <a:xfrm flipV="1">
                <a:off x="134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0" name="Line 8"/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1" name="Line 9"/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7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3" name="Line 11"/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8" name="Oval 16"/>
              <p:cNvSpPr>
                <a:spLocks noChangeArrowheads="1"/>
              </p:cNvSpPr>
              <p:nvPr/>
            </p:nvSpPr>
            <p:spPr bwMode="auto">
              <a:xfrm>
                <a:off x="1597" y="210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69" name="Oval 17"/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70" name="Oval 18"/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71" name="Oval 19"/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72" name="Oval 20"/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73" name="Oval 21"/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74" name="Oval 22"/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75" name="Oval 23"/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76" name="Oval 24"/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52352" name="Group 25"/>
            <p:cNvGrpSpPr>
              <a:grpSpLocks/>
            </p:cNvGrpSpPr>
            <p:nvPr/>
          </p:nvGrpSpPr>
          <p:grpSpPr bwMode="auto">
            <a:xfrm>
              <a:off x="272" y="164"/>
              <a:ext cx="2313" cy="1423"/>
              <a:chOff x="367" y="210"/>
              <a:chExt cx="2313" cy="1423"/>
            </a:xfrm>
          </p:grpSpPr>
          <p:sp>
            <p:nvSpPr>
              <p:cNvPr id="52353" name="Text Box 26"/>
              <p:cNvSpPr txBox="1">
                <a:spLocks noChangeArrowheads="1"/>
              </p:cNvSpPr>
              <p:nvPr/>
            </p:nvSpPr>
            <p:spPr bwMode="auto">
              <a:xfrm>
                <a:off x="1657" y="210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16</a:t>
                </a:r>
              </a:p>
            </p:txBody>
          </p:sp>
          <p:sp>
            <p:nvSpPr>
              <p:cNvPr id="52354" name="Text Box 27"/>
              <p:cNvSpPr txBox="1">
                <a:spLocks noChangeArrowheads="1"/>
              </p:cNvSpPr>
              <p:nvPr/>
            </p:nvSpPr>
            <p:spPr bwMode="auto">
              <a:xfrm>
                <a:off x="2184" y="498"/>
                <a:ext cx="4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52355" name="Text Box 28"/>
              <p:cNvSpPr txBox="1">
                <a:spLocks noChangeArrowheads="1"/>
              </p:cNvSpPr>
              <p:nvPr/>
            </p:nvSpPr>
            <p:spPr bwMode="auto">
              <a:xfrm>
                <a:off x="367" y="1266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52356" name="Text Box 29"/>
              <p:cNvSpPr txBox="1">
                <a:spLocks noChangeArrowheads="1"/>
              </p:cNvSpPr>
              <p:nvPr/>
            </p:nvSpPr>
            <p:spPr bwMode="auto">
              <a:xfrm>
                <a:off x="1829" y="885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52357" name="Text Box 30"/>
              <p:cNvSpPr txBox="1">
                <a:spLocks noChangeArrowheads="1"/>
              </p:cNvSpPr>
              <p:nvPr/>
            </p:nvSpPr>
            <p:spPr bwMode="auto">
              <a:xfrm>
                <a:off x="810" y="1266"/>
                <a:ext cx="49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52358" name="Text Box 31"/>
              <p:cNvSpPr txBox="1">
                <a:spLocks noChangeArrowheads="1"/>
              </p:cNvSpPr>
              <p:nvPr/>
            </p:nvSpPr>
            <p:spPr bwMode="auto">
              <a:xfrm>
                <a:off x="1032" y="498"/>
                <a:ext cx="4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11</a:t>
                </a:r>
              </a:p>
            </p:txBody>
          </p:sp>
          <p:sp>
            <p:nvSpPr>
              <p:cNvPr id="52359" name="Text Box 32"/>
              <p:cNvSpPr txBox="1">
                <a:spLocks noChangeArrowheads="1"/>
              </p:cNvSpPr>
              <p:nvPr/>
            </p:nvSpPr>
            <p:spPr bwMode="auto">
              <a:xfrm>
                <a:off x="633" y="882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10</a:t>
                </a:r>
              </a:p>
            </p:txBody>
          </p:sp>
          <p:sp>
            <p:nvSpPr>
              <p:cNvPr id="52360" name="Text Box 33"/>
              <p:cNvSpPr txBox="1">
                <a:spLocks noChangeArrowheads="1"/>
              </p:cNvSpPr>
              <p:nvPr/>
            </p:nvSpPr>
            <p:spPr bwMode="auto">
              <a:xfrm>
                <a:off x="1386" y="882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52361" name="Text Box 34"/>
              <p:cNvSpPr txBox="1">
                <a:spLocks noChangeArrowheads="1"/>
              </p:cNvSpPr>
              <p:nvPr/>
            </p:nvSpPr>
            <p:spPr bwMode="auto">
              <a:xfrm>
                <a:off x="1209" y="1268"/>
                <a:ext cx="49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4</a:t>
                </a:r>
              </a:p>
            </p:txBody>
          </p:sp>
        </p:grpSp>
      </p:grpSp>
      <p:sp>
        <p:nvSpPr>
          <p:cNvPr id="125987" name="Rectangle 35"/>
          <p:cNvSpPr>
            <a:spLocks noChangeArrowheads="1"/>
          </p:cNvSpPr>
          <p:nvPr/>
        </p:nvSpPr>
        <p:spPr bwMode="auto">
          <a:xfrm>
            <a:off x="1549400" y="2376488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ea typeface="黑体" pitchFamily="2" charset="-122"/>
              </a:rPr>
              <a:t>大根堆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416425" y="39688"/>
            <a:ext cx="4160838" cy="2263775"/>
            <a:chOff x="2789" y="280"/>
            <a:chExt cx="2621" cy="1426"/>
          </a:xfrm>
        </p:grpSpPr>
        <p:grpSp>
          <p:nvGrpSpPr>
            <p:cNvPr id="52300" name="Group 37"/>
            <p:cNvGrpSpPr>
              <a:grpSpLocks/>
            </p:cNvGrpSpPr>
            <p:nvPr/>
          </p:nvGrpSpPr>
          <p:grpSpPr bwMode="auto">
            <a:xfrm>
              <a:off x="2834" y="280"/>
              <a:ext cx="2478" cy="1381"/>
              <a:chOff x="306" y="210"/>
              <a:chExt cx="2478" cy="1381"/>
            </a:xfrm>
          </p:grpSpPr>
          <p:sp>
            <p:nvSpPr>
              <p:cNvPr id="125990" name="Line 38"/>
              <p:cNvSpPr>
                <a:spLocks noChangeShapeType="1"/>
              </p:cNvSpPr>
              <p:nvPr/>
            </p:nvSpPr>
            <p:spPr bwMode="auto">
              <a:xfrm flipV="1">
                <a:off x="134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1" name="Line 39"/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2" name="Line 40"/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7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3" name="Line 41"/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4" name="Line 42"/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5" name="Line 43"/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6" name="Line 44"/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7" name="Line 45"/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8" name="Line 46"/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5999" name="Oval 47"/>
              <p:cNvSpPr>
                <a:spLocks noChangeArrowheads="1"/>
              </p:cNvSpPr>
              <p:nvPr/>
            </p:nvSpPr>
            <p:spPr bwMode="auto">
              <a:xfrm>
                <a:off x="1597" y="210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0" name="Oval 48"/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1" name="Oval 49"/>
              <p:cNvSpPr>
                <a:spLocks noChangeArrowheads="1"/>
              </p:cNvSpPr>
              <p:nvPr/>
            </p:nvSpPr>
            <p:spPr bwMode="auto">
              <a:xfrm>
                <a:off x="2434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2" name="Oval 50"/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3" name="Oval 51"/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4" name="Oval 52"/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5" name="Oval 53"/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6" name="Oval 54"/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7" name="Oval 55"/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08" name="Oval 56"/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52301" name="Group 57"/>
            <p:cNvGrpSpPr>
              <a:grpSpLocks/>
            </p:cNvGrpSpPr>
            <p:nvPr/>
          </p:nvGrpSpPr>
          <p:grpSpPr bwMode="auto">
            <a:xfrm>
              <a:off x="2789" y="283"/>
              <a:ext cx="2621" cy="1423"/>
              <a:chOff x="2018" y="2659"/>
              <a:chExt cx="2621" cy="1423"/>
            </a:xfrm>
          </p:grpSpPr>
          <p:grpSp>
            <p:nvGrpSpPr>
              <p:cNvPr id="52302" name="Group 58"/>
              <p:cNvGrpSpPr>
                <a:grpSpLocks/>
              </p:cNvGrpSpPr>
              <p:nvPr/>
            </p:nvGrpSpPr>
            <p:grpSpPr bwMode="auto">
              <a:xfrm>
                <a:off x="3307" y="2659"/>
                <a:ext cx="494" cy="365"/>
                <a:chOff x="2304" y="480"/>
                <a:chExt cx="671" cy="486"/>
              </a:xfrm>
            </p:grpSpPr>
            <p:sp>
              <p:nvSpPr>
                <p:cNvPr id="126011" name="Oval 59"/>
                <p:cNvSpPr>
                  <a:spLocks noChangeArrowheads="1"/>
                </p:cNvSpPr>
                <p:nvPr/>
              </p:nvSpPr>
              <p:spPr bwMode="auto">
                <a:xfrm>
                  <a:off x="2354" y="480"/>
                  <a:ext cx="475" cy="431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3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304" y="480"/>
                  <a:ext cx="671" cy="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16</a:t>
                  </a:r>
                </a:p>
              </p:txBody>
            </p:sp>
          </p:grpSp>
          <p:grpSp>
            <p:nvGrpSpPr>
              <p:cNvPr id="52303" name="Group 61"/>
              <p:cNvGrpSpPr>
                <a:grpSpLocks/>
              </p:cNvGrpSpPr>
              <p:nvPr/>
            </p:nvGrpSpPr>
            <p:grpSpPr bwMode="auto">
              <a:xfrm>
                <a:off x="3834" y="2947"/>
                <a:ext cx="496" cy="366"/>
                <a:chOff x="2975" y="960"/>
                <a:chExt cx="673" cy="486"/>
              </a:xfrm>
            </p:grpSpPr>
            <p:sp>
              <p:nvSpPr>
                <p:cNvPr id="126014" name="Oval 62"/>
                <p:cNvSpPr>
                  <a:spLocks noChangeArrowheads="1"/>
                </p:cNvSpPr>
                <p:nvPr/>
              </p:nvSpPr>
              <p:spPr bwMode="auto">
                <a:xfrm>
                  <a:off x="3027" y="960"/>
                  <a:ext cx="475" cy="432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2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975" y="960"/>
                  <a:ext cx="673" cy="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1000">
                      <a:solidFill>
                        <a:srgbClr val="008000"/>
                      </a:solidFill>
                      <a:latin typeface="隶书" pitchFamily="49" charset="-122"/>
                      <a:ea typeface="隶书" pitchFamily="49" charset="-122"/>
                    </a:rPr>
                    <a:t> 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52304" name="Group 64"/>
              <p:cNvGrpSpPr>
                <a:grpSpLocks/>
              </p:cNvGrpSpPr>
              <p:nvPr/>
            </p:nvGrpSpPr>
            <p:grpSpPr bwMode="auto">
              <a:xfrm>
                <a:off x="4144" y="3331"/>
                <a:ext cx="495" cy="369"/>
                <a:chOff x="3456" y="1584"/>
                <a:chExt cx="673" cy="492"/>
              </a:xfrm>
            </p:grpSpPr>
            <p:sp>
              <p:nvSpPr>
                <p:cNvPr id="126017" name="Oval 65"/>
                <p:cNvSpPr>
                  <a:spLocks noChangeArrowheads="1"/>
                </p:cNvSpPr>
                <p:nvPr/>
              </p:nvSpPr>
              <p:spPr bwMode="auto">
                <a:xfrm>
                  <a:off x="3506" y="1584"/>
                  <a:ext cx="476" cy="432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2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456" y="1588"/>
                  <a:ext cx="673" cy="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52305" name="Group 67"/>
              <p:cNvGrpSpPr>
                <a:grpSpLocks/>
              </p:cNvGrpSpPr>
              <p:nvPr/>
            </p:nvGrpSpPr>
            <p:grpSpPr bwMode="auto">
              <a:xfrm>
                <a:off x="2018" y="3715"/>
                <a:ext cx="494" cy="365"/>
                <a:chOff x="2833" y="2206"/>
                <a:chExt cx="671" cy="487"/>
              </a:xfrm>
            </p:grpSpPr>
            <p:sp>
              <p:nvSpPr>
                <p:cNvPr id="126020" name="Oval 68"/>
                <p:cNvSpPr>
                  <a:spLocks noChangeArrowheads="1"/>
                </p:cNvSpPr>
                <p:nvPr/>
              </p:nvSpPr>
              <p:spPr bwMode="auto">
                <a:xfrm>
                  <a:off x="2882" y="2207"/>
                  <a:ext cx="477" cy="432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2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833" y="2206"/>
                  <a:ext cx="671" cy="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52306" name="Group 70"/>
              <p:cNvGrpSpPr>
                <a:grpSpLocks/>
              </p:cNvGrpSpPr>
              <p:nvPr/>
            </p:nvGrpSpPr>
            <p:grpSpPr bwMode="auto">
              <a:xfrm>
                <a:off x="3480" y="3331"/>
                <a:ext cx="493" cy="368"/>
                <a:chOff x="3554" y="2736"/>
                <a:chExt cx="670" cy="491"/>
              </a:xfrm>
            </p:grpSpPr>
            <p:sp>
              <p:nvSpPr>
                <p:cNvPr id="126023" name="Oval 71"/>
                <p:cNvSpPr>
                  <a:spLocks noChangeArrowheads="1"/>
                </p:cNvSpPr>
                <p:nvPr/>
              </p:nvSpPr>
              <p:spPr bwMode="auto">
                <a:xfrm>
                  <a:off x="3602" y="2736"/>
                  <a:ext cx="477" cy="432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2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554" y="2740"/>
                  <a:ext cx="670" cy="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1000">
                      <a:solidFill>
                        <a:srgbClr val="008000"/>
                      </a:solidFill>
                      <a:latin typeface="隶书" pitchFamily="49" charset="-122"/>
                      <a:ea typeface="隶书" pitchFamily="49" charset="-122"/>
                    </a:rPr>
                    <a:t> 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52307" name="Group 73"/>
              <p:cNvGrpSpPr>
                <a:grpSpLocks/>
              </p:cNvGrpSpPr>
              <p:nvPr/>
            </p:nvGrpSpPr>
            <p:grpSpPr bwMode="auto">
              <a:xfrm>
                <a:off x="2461" y="3715"/>
                <a:ext cx="496" cy="365"/>
                <a:chOff x="2879" y="3214"/>
                <a:chExt cx="675" cy="487"/>
              </a:xfrm>
            </p:grpSpPr>
            <p:sp>
              <p:nvSpPr>
                <p:cNvPr id="126026" name="Oval 74"/>
                <p:cNvSpPr>
                  <a:spLocks noChangeArrowheads="1"/>
                </p:cNvSpPr>
                <p:nvPr/>
              </p:nvSpPr>
              <p:spPr bwMode="auto">
                <a:xfrm>
                  <a:off x="2929" y="3215"/>
                  <a:ext cx="476" cy="432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2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879" y="3214"/>
                  <a:ext cx="675" cy="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1000">
                      <a:solidFill>
                        <a:srgbClr val="008000"/>
                      </a:solidFill>
                      <a:latin typeface="隶书" pitchFamily="49" charset="-122"/>
                      <a:ea typeface="隶书" pitchFamily="49" charset="-122"/>
                    </a:rPr>
                    <a:t> 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52308" name="Group 76"/>
              <p:cNvGrpSpPr>
                <a:grpSpLocks/>
              </p:cNvGrpSpPr>
              <p:nvPr/>
            </p:nvGrpSpPr>
            <p:grpSpPr bwMode="auto">
              <a:xfrm>
                <a:off x="2682" y="2947"/>
                <a:ext cx="496" cy="365"/>
                <a:chOff x="1536" y="958"/>
                <a:chExt cx="673" cy="487"/>
              </a:xfrm>
            </p:grpSpPr>
            <p:sp>
              <p:nvSpPr>
                <p:cNvPr id="126029" name="Oval 77"/>
                <p:cNvSpPr>
                  <a:spLocks noChangeArrowheads="1"/>
                </p:cNvSpPr>
                <p:nvPr/>
              </p:nvSpPr>
              <p:spPr bwMode="auto">
                <a:xfrm>
                  <a:off x="1586" y="959"/>
                  <a:ext cx="476" cy="432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1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536" y="958"/>
                  <a:ext cx="673" cy="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1000">
                      <a:solidFill>
                        <a:srgbClr val="008000"/>
                      </a:solidFill>
                      <a:latin typeface="隶书" pitchFamily="49" charset="-122"/>
                      <a:ea typeface="隶书" pitchFamily="49" charset="-122"/>
                    </a:rPr>
                    <a:t>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52309" name="Group 79"/>
              <p:cNvGrpSpPr>
                <a:grpSpLocks/>
              </p:cNvGrpSpPr>
              <p:nvPr/>
            </p:nvGrpSpPr>
            <p:grpSpPr bwMode="auto">
              <a:xfrm>
                <a:off x="2284" y="3331"/>
                <a:ext cx="493" cy="365"/>
                <a:chOff x="1152" y="1584"/>
                <a:chExt cx="670" cy="486"/>
              </a:xfrm>
            </p:grpSpPr>
            <p:sp>
              <p:nvSpPr>
                <p:cNvPr id="126032" name="Oval 80"/>
                <p:cNvSpPr>
                  <a:spLocks noChangeArrowheads="1"/>
                </p:cNvSpPr>
                <p:nvPr/>
              </p:nvSpPr>
              <p:spPr bwMode="auto">
                <a:xfrm>
                  <a:off x="1202" y="1584"/>
                  <a:ext cx="476" cy="431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1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152" y="1584"/>
                  <a:ext cx="670" cy="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1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 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52310" name="Group 82"/>
              <p:cNvGrpSpPr>
                <a:grpSpLocks/>
              </p:cNvGrpSpPr>
              <p:nvPr/>
            </p:nvGrpSpPr>
            <p:grpSpPr bwMode="auto">
              <a:xfrm>
                <a:off x="3037" y="3331"/>
                <a:ext cx="494" cy="366"/>
                <a:chOff x="1969" y="1583"/>
                <a:chExt cx="671" cy="487"/>
              </a:xfrm>
            </p:grpSpPr>
            <p:sp>
              <p:nvSpPr>
                <p:cNvPr id="126035" name="Oval 83"/>
                <p:cNvSpPr>
                  <a:spLocks noChangeArrowheads="1"/>
                </p:cNvSpPr>
                <p:nvPr/>
              </p:nvSpPr>
              <p:spPr bwMode="auto">
                <a:xfrm>
                  <a:off x="2018" y="1584"/>
                  <a:ext cx="477" cy="431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1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969" y="1583"/>
                  <a:ext cx="671" cy="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1000">
                      <a:solidFill>
                        <a:srgbClr val="008000"/>
                      </a:solidFill>
                      <a:latin typeface="隶书" pitchFamily="49" charset="-122"/>
                      <a:ea typeface="隶书" pitchFamily="49" charset="-122"/>
                    </a:rPr>
                    <a:t> 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52311" name="Group 85"/>
              <p:cNvGrpSpPr>
                <a:grpSpLocks/>
              </p:cNvGrpSpPr>
              <p:nvPr/>
            </p:nvGrpSpPr>
            <p:grpSpPr bwMode="auto">
              <a:xfrm>
                <a:off x="2860" y="3715"/>
                <a:ext cx="497" cy="367"/>
                <a:chOff x="1582" y="2256"/>
                <a:chExt cx="676" cy="488"/>
              </a:xfrm>
            </p:grpSpPr>
            <p:sp>
              <p:nvSpPr>
                <p:cNvPr id="126038" name="Oval 86"/>
                <p:cNvSpPr>
                  <a:spLocks noChangeArrowheads="1"/>
                </p:cNvSpPr>
                <p:nvPr/>
              </p:nvSpPr>
              <p:spPr bwMode="auto">
                <a:xfrm>
                  <a:off x="1634" y="2256"/>
                  <a:ext cx="476" cy="432"/>
                </a:xfrm>
                <a:prstGeom prst="ellipse">
                  <a:avLst/>
                </a:prstGeom>
                <a:noFill/>
                <a:ln w="12700" cap="rnd">
                  <a:solidFill>
                    <a:srgbClr val="FFFF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5231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582" y="2259"/>
                  <a:ext cx="676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r>
                    <a:rPr lang="en-US" altLang="zh-CN" sz="1000">
                      <a:solidFill>
                        <a:srgbClr val="008000"/>
                      </a:solidFill>
                      <a:latin typeface="隶书" pitchFamily="49" charset="-122"/>
                      <a:ea typeface="隶书" pitchFamily="49" charset="-122"/>
                    </a:rPr>
                    <a:t>  </a:t>
                  </a:r>
                  <a:r>
                    <a:rPr lang="en-US" altLang="zh-CN" sz="3200">
                      <a:solidFill>
                        <a:srgbClr val="008000"/>
                      </a:solidFill>
                      <a:latin typeface="黑体" pitchFamily="2" charset="-122"/>
                      <a:ea typeface="黑体" pitchFamily="2" charset="-122"/>
                    </a:rPr>
                    <a:t>4</a:t>
                  </a:r>
                </a:p>
              </p:txBody>
            </p:sp>
          </p:grpSp>
        </p:grpSp>
      </p:grp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312738" y="3095625"/>
            <a:ext cx="4162425" cy="2262188"/>
            <a:chOff x="2517" y="799"/>
            <a:chExt cx="2622" cy="1425"/>
          </a:xfrm>
        </p:grpSpPr>
        <p:grpSp>
          <p:nvGrpSpPr>
            <p:cNvPr id="52269" name="Group 89"/>
            <p:cNvGrpSpPr>
              <a:grpSpLocks/>
            </p:cNvGrpSpPr>
            <p:nvPr/>
          </p:nvGrpSpPr>
          <p:grpSpPr bwMode="auto">
            <a:xfrm>
              <a:off x="2561" y="843"/>
              <a:ext cx="2478" cy="1381"/>
              <a:chOff x="306" y="210"/>
              <a:chExt cx="2478" cy="1381"/>
            </a:xfrm>
          </p:grpSpPr>
          <p:sp>
            <p:nvSpPr>
              <p:cNvPr id="126042" name="Line 90"/>
              <p:cNvSpPr>
                <a:spLocks noChangeShapeType="1"/>
              </p:cNvSpPr>
              <p:nvPr/>
            </p:nvSpPr>
            <p:spPr bwMode="auto">
              <a:xfrm flipV="1">
                <a:off x="134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43" name="Line 91"/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44" name="Line 92"/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7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45" name="Line 93"/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46" name="Line 94"/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47" name="Line 95"/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48" name="Line 96"/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49" name="Line 97"/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0" name="Line 98"/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1" name="Oval 99"/>
              <p:cNvSpPr>
                <a:spLocks noChangeArrowheads="1"/>
              </p:cNvSpPr>
              <p:nvPr/>
            </p:nvSpPr>
            <p:spPr bwMode="auto">
              <a:xfrm>
                <a:off x="1597" y="210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2" name="Oval 100"/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3" name="Oval 101"/>
              <p:cNvSpPr>
                <a:spLocks noChangeArrowheads="1"/>
              </p:cNvSpPr>
              <p:nvPr/>
            </p:nvSpPr>
            <p:spPr bwMode="auto">
              <a:xfrm>
                <a:off x="2434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4" name="Oval 102"/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5" name="Oval 103"/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6" name="Oval 104"/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7" name="Oval 105"/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8" name="Oval 106"/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59" name="Oval 107"/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60" name="Oval 108"/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52270" name="Group 109"/>
            <p:cNvGrpSpPr>
              <a:grpSpLocks/>
            </p:cNvGrpSpPr>
            <p:nvPr/>
          </p:nvGrpSpPr>
          <p:grpSpPr bwMode="auto">
            <a:xfrm>
              <a:off x="2517" y="799"/>
              <a:ext cx="2622" cy="1423"/>
              <a:chOff x="284" y="2160"/>
              <a:chExt cx="2622" cy="1423"/>
            </a:xfrm>
          </p:grpSpPr>
          <p:sp>
            <p:nvSpPr>
              <p:cNvPr id="52271" name="Text Box 110"/>
              <p:cNvSpPr txBox="1">
                <a:spLocks noChangeArrowheads="1"/>
              </p:cNvSpPr>
              <p:nvPr/>
            </p:nvSpPr>
            <p:spPr bwMode="auto">
              <a:xfrm>
                <a:off x="1574" y="2160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52272" name="Text Box 111"/>
              <p:cNvSpPr txBox="1">
                <a:spLocks noChangeArrowheads="1"/>
              </p:cNvSpPr>
              <p:nvPr/>
            </p:nvSpPr>
            <p:spPr bwMode="auto">
              <a:xfrm>
                <a:off x="2101" y="2448"/>
                <a:ext cx="49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52273" name="Text Box 112"/>
              <p:cNvSpPr txBox="1">
                <a:spLocks noChangeArrowheads="1"/>
              </p:cNvSpPr>
              <p:nvPr/>
            </p:nvSpPr>
            <p:spPr bwMode="auto">
              <a:xfrm>
                <a:off x="2411" y="2835"/>
                <a:ext cx="49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52274" name="Text Box 113"/>
              <p:cNvSpPr txBox="1">
                <a:spLocks noChangeArrowheads="1"/>
              </p:cNvSpPr>
              <p:nvPr/>
            </p:nvSpPr>
            <p:spPr bwMode="auto">
              <a:xfrm>
                <a:off x="284" y="3216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11</a:t>
                </a:r>
              </a:p>
            </p:txBody>
          </p:sp>
          <p:sp>
            <p:nvSpPr>
              <p:cNvPr id="52275" name="Text Box 114"/>
              <p:cNvSpPr txBox="1">
                <a:spLocks noChangeArrowheads="1"/>
              </p:cNvSpPr>
              <p:nvPr/>
            </p:nvSpPr>
            <p:spPr bwMode="auto">
              <a:xfrm>
                <a:off x="1746" y="2835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52276" name="Text Box 115"/>
              <p:cNvSpPr txBox="1">
                <a:spLocks noChangeArrowheads="1"/>
              </p:cNvSpPr>
              <p:nvPr/>
            </p:nvSpPr>
            <p:spPr bwMode="auto">
              <a:xfrm>
                <a:off x="727" y="3216"/>
                <a:ext cx="49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16</a:t>
                </a:r>
              </a:p>
            </p:txBody>
          </p:sp>
          <p:sp>
            <p:nvSpPr>
              <p:cNvPr id="52277" name="Text Box 116"/>
              <p:cNvSpPr txBox="1">
                <a:spLocks noChangeArrowheads="1"/>
              </p:cNvSpPr>
              <p:nvPr/>
            </p:nvSpPr>
            <p:spPr bwMode="auto">
              <a:xfrm>
                <a:off x="949" y="2448"/>
                <a:ext cx="4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52278" name="Text Box 117"/>
              <p:cNvSpPr txBox="1">
                <a:spLocks noChangeArrowheads="1"/>
              </p:cNvSpPr>
              <p:nvPr/>
            </p:nvSpPr>
            <p:spPr bwMode="auto">
              <a:xfrm>
                <a:off x="550" y="2832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10</a:t>
                </a:r>
              </a:p>
            </p:txBody>
          </p:sp>
          <p:sp>
            <p:nvSpPr>
              <p:cNvPr id="52279" name="Text Box 118"/>
              <p:cNvSpPr txBox="1">
                <a:spLocks noChangeArrowheads="1"/>
              </p:cNvSpPr>
              <p:nvPr/>
            </p:nvSpPr>
            <p:spPr bwMode="auto">
              <a:xfrm>
                <a:off x="1303" y="2832"/>
                <a:ext cx="49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52280" name="Text Box 119"/>
              <p:cNvSpPr txBox="1">
                <a:spLocks noChangeArrowheads="1"/>
              </p:cNvSpPr>
              <p:nvPr/>
            </p:nvSpPr>
            <p:spPr bwMode="auto">
              <a:xfrm>
                <a:off x="1126" y="3218"/>
                <a:ext cx="49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5</a:t>
                </a:r>
              </a:p>
            </p:txBody>
          </p:sp>
        </p:grpSp>
      </p:grpSp>
      <p:grpSp>
        <p:nvGrpSpPr>
          <p:cNvPr id="21" name="Group 120"/>
          <p:cNvGrpSpPr>
            <a:grpSpLocks/>
          </p:cNvGrpSpPr>
          <p:nvPr/>
        </p:nvGrpSpPr>
        <p:grpSpPr bwMode="auto">
          <a:xfrm>
            <a:off x="4416425" y="3168650"/>
            <a:ext cx="4162425" cy="2263775"/>
            <a:chOff x="2880" y="391"/>
            <a:chExt cx="2622" cy="1426"/>
          </a:xfrm>
        </p:grpSpPr>
        <p:grpSp>
          <p:nvGrpSpPr>
            <p:cNvPr id="52238" name="Group 121"/>
            <p:cNvGrpSpPr>
              <a:grpSpLocks/>
            </p:cNvGrpSpPr>
            <p:nvPr/>
          </p:nvGrpSpPr>
          <p:grpSpPr bwMode="auto">
            <a:xfrm>
              <a:off x="2926" y="436"/>
              <a:ext cx="2478" cy="1381"/>
              <a:chOff x="306" y="210"/>
              <a:chExt cx="2478" cy="1381"/>
            </a:xfrm>
          </p:grpSpPr>
          <p:sp>
            <p:nvSpPr>
              <p:cNvPr id="126074" name="Line 122"/>
              <p:cNvSpPr>
                <a:spLocks noChangeShapeType="1"/>
              </p:cNvSpPr>
              <p:nvPr/>
            </p:nvSpPr>
            <p:spPr bwMode="auto">
              <a:xfrm flipV="1">
                <a:off x="134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75" name="Line 123"/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76" name="Line 124"/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7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77" name="Line 125"/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78" name="Line 126"/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79" name="Line 127"/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0" name="Line 128"/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1" name="Line 129"/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2" name="Line 130"/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3" name="Oval 131"/>
              <p:cNvSpPr>
                <a:spLocks noChangeArrowheads="1"/>
              </p:cNvSpPr>
              <p:nvPr/>
            </p:nvSpPr>
            <p:spPr bwMode="auto">
              <a:xfrm>
                <a:off x="1597" y="210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4" name="Oval 132"/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5" name="Oval 133"/>
              <p:cNvSpPr>
                <a:spLocks noChangeArrowheads="1"/>
              </p:cNvSpPr>
              <p:nvPr/>
            </p:nvSpPr>
            <p:spPr bwMode="auto">
              <a:xfrm>
                <a:off x="2434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6" name="Oval 134"/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7" name="Oval 135"/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8" name="Oval 136"/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89" name="Oval 137"/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90" name="Oval 138"/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91" name="Oval 139"/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6092" name="Oval 140"/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52239" name="Group 141"/>
            <p:cNvGrpSpPr>
              <a:grpSpLocks/>
            </p:cNvGrpSpPr>
            <p:nvPr/>
          </p:nvGrpSpPr>
          <p:grpSpPr bwMode="auto">
            <a:xfrm>
              <a:off x="2880" y="391"/>
              <a:ext cx="2622" cy="1423"/>
              <a:chOff x="1202" y="2205"/>
              <a:chExt cx="2622" cy="1423"/>
            </a:xfrm>
          </p:grpSpPr>
          <p:sp>
            <p:nvSpPr>
              <p:cNvPr id="52240" name="Text Box 142"/>
              <p:cNvSpPr txBox="1">
                <a:spLocks noChangeArrowheads="1"/>
              </p:cNvSpPr>
              <p:nvPr/>
            </p:nvSpPr>
            <p:spPr bwMode="auto">
              <a:xfrm>
                <a:off x="2492" y="2205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52241" name="Text Box 143"/>
              <p:cNvSpPr txBox="1">
                <a:spLocks noChangeArrowheads="1"/>
              </p:cNvSpPr>
              <p:nvPr/>
            </p:nvSpPr>
            <p:spPr bwMode="auto">
              <a:xfrm>
                <a:off x="3019" y="2493"/>
                <a:ext cx="49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52242" name="Text Box 144"/>
              <p:cNvSpPr txBox="1">
                <a:spLocks noChangeArrowheads="1"/>
              </p:cNvSpPr>
              <p:nvPr/>
            </p:nvSpPr>
            <p:spPr bwMode="auto">
              <a:xfrm>
                <a:off x="3329" y="2880"/>
                <a:ext cx="49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52243" name="Text Box 145"/>
              <p:cNvSpPr txBox="1">
                <a:spLocks noChangeArrowheads="1"/>
              </p:cNvSpPr>
              <p:nvPr/>
            </p:nvSpPr>
            <p:spPr bwMode="auto">
              <a:xfrm>
                <a:off x="1202" y="3261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10</a:t>
                </a:r>
              </a:p>
            </p:txBody>
          </p:sp>
          <p:sp>
            <p:nvSpPr>
              <p:cNvPr id="52244" name="Text Box 146"/>
              <p:cNvSpPr txBox="1">
                <a:spLocks noChangeArrowheads="1"/>
              </p:cNvSpPr>
              <p:nvPr/>
            </p:nvSpPr>
            <p:spPr bwMode="auto">
              <a:xfrm>
                <a:off x="2664" y="2880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52245" name="Text Box 147"/>
              <p:cNvSpPr txBox="1">
                <a:spLocks noChangeArrowheads="1"/>
              </p:cNvSpPr>
              <p:nvPr/>
            </p:nvSpPr>
            <p:spPr bwMode="auto">
              <a:xfrm>
                <a:off x="1645" y="3261"/>
                <a:ext cx="49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16</a:t>
                </a:r>
              </a:p>
            </p:txBody>
          </p:sp>
          <p:sp>
            <p:nvSpPr>
              <p:cNvPr id="52246" name="Text Box 148"/>
              <p:cNvSpPr txBox="1">
                <a:spLocks noChangeArrowheads="1"/>
              </p:cNvSpPr>
              <p:nvPr/>
            </p:nvSpPr>
            <p:spPr bwMode="auto">
              <a:xfrm>
                <a:off x="1867" y="2493"/>
                <a:ext cx="4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52247" name="Text Box 149"/>
              <p:cNvSpPr txBox="1">
                <a:spLocks noChangeArrowheads="1"/>
              </p:cNvSpPr>
              <p:nvPr/>
            </p:nvSpPr>
            <p:spPr bwMode="auto">
              <a:xfrm>
                <a:off x="1468" y="2877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11</a:t>
                </a:r>
              </a:p>
            </p:txBody>
          </p:sp>
          <p:sp>
            <p:nvSpPr>
              <p:cNvPr id="52248" name="Text Box 150"/>
              <p:cNvSpPr txBox="1">
                <a:spLocks noChangeArrowheads="1"/>
              </p:cNvSpPr>
              <p:nvPr/>
            </p:nvSpPr>
            <p:spPr bwMode="auto">
              <a:xfrm>
                <a:off x="2221" y="2877"/>
                <a:ext cx="49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52249" name="Text Box 151"/>
              <p:cNvSpPr txBox="1">
                <a:spLocks noChangeArrowheads="1"/>
              </p:cNvSpPr>
              <p:nvPr/>
            </p:nvSpPr>
            <p:spPr bwMode="auto">
              <a:xfrm>
                <a:off x="2044" y="3263"/>
                <a:ext cx="49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lang="en-US" altLang="zh-CN" sz="1000">
                    <a:solidFill>
                      <a:srgbClr val="008000"/>
                    </a:solidFill>
                    <a:latin typeface="隶书" pitchFamily="49" charset="-122"/>
                    <a:ea typeface="隶书" pitchFamily="49" charset="-122"/>
                  </a:rPr>
                  <a:t>  </a:t>
                </a:r>
                <a:r>
                  <a:rPr lang="en-US" altLang="zh-CN" sz="3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4</a:t>
                </a:r>
              </a:p>
            </p:txBody>
          </p:sp>
        </p:grpSp>
      </p:grpSp>
      <p:sp>
        <p:nvSpPr>
          <p:cNvPr id="126104" name="Rectangle 152"/>
          <p:cNvSpPr>
            <a:spLocks noChangeArrowheads="1"/>
          </p:cNvSpPr>
          <p:nvPr/>
        </p:nvSpPr>
        <p:spPr bwMode="auto">
          <a:xfrm>
            <a:off x="5568950" y="2447925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ea typeface="黑体" pitchFamily="2" charset="-122"/>
              </a:rPr>
              <a:t>不是堆</a:t>
            </a:r>
          </a:p>
        </p:txBody>
      </p:sp>
      <p:sp>
        <p:nvSpPr>
          <p:cNvPr id="126105" name="Rectangle 153"/>
          <p:cNvSpPr>
            <a:spLocks noChangeArrowheads="1"/>
          </p:cNvSpPr>
          <p:nvPr/>
        </p:nvSpPr>
        <p:spPr bwMode="auto">
          <a:xfrm>
            <a:off x="5929313" y="5400675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ea typeface="黑体" pitchFamily="2" charset="-122"/>
              </a:rPr>
              <a:t>不是堆</a:t>
            </a:r>
          </a:p>
        </p:txBody>
      </p:sp>
      <p:sp>
        <p:nvSpPr>
          <p:cNvPr id="126106" name="Rectangle 154"/>
          <p:cNvSpPr>
            <a:spLocks noChangeArrowheads="1"/>
          </p:cNvSpPr>
          <p:nvPr/>
        </p:nvSpPr>
        <p:spPr bwMode="auto">
          <a:xfrm>
            <a:off x="304800" y="5943600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Char char="²"/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堆中任一棵子树也是堆 </a:t>
            </a:r>
          </a:p>
        </p:txBody>
      </p:sp>
    </p:spTree>
    <p:extLst>
      <p:ext uri="{BB962C8B-B14F-4D97-AF65-F5344CB8AC3E}">
        <p14:creationId xmlns:p14="http://schemas.microsoft.com/office/powerpoint/2010/main" val="38871388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2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87" grpId="0"/>
      <p:bldP spid="126104" grpId="0"/>
      <p:bldP spid="126105" grpId="0"/>
      <p:bldP spid="1261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4BB25AB-FB54-475E-9AA2-63E7F8025957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32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C21EA9F-ABD9-4DEB-92C2-F8458E88E15B}" type="slidenum">
              <a:rPr lang="en-US" altLang="zh-CN" sz="1400" smtClean="0">
                <a:latin typeface="Comic Sans MS" pitchFamily="66" charset="0"/>
              </a:rPr>
              <a:pPr/>
              <a:t>21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142875" y="357188"/>
            <a:ext cx="3644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171CEF"/>
                </a:solidFill>
              </a:rPr>
              <a:t>堆和序列的关系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00063" y="5786438"/>
            <a:ext cx="832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将堆用顺序存储结构来存储，则堆对应一组序列。</a:t>
            </a:r>
          </a:p>
        </p:txBody>
      </p:sp>
      <p:grpSp>
        <p:nvGrpSpPr>
          <p:cNvPr id="53255" name="Group 4"/>
          <p:cNvGrpSpPr>
            <a:grpSpLocks/>
          </p:cNvGrpSpPr>
          <p:nvPr/>
        </p:nvGrpSpPr>
        <p:grpSpPr bwMode="auto">
          <a:xfrm>
            <a:off x="357188" y="1214438"/>
            <a:ext cx="3875087" cy="2957512"/>
            <a:chOff x="517" y="1054"/>
            <a:chExt cx="2441" cy="1863"/>
          </a:xfrm>
        </p:grpSpPr>
        <p:sp>
          <p:nvSpPr>
            <p:cNvPr id="124933" name="Oval 5"/>
            <p:cNvSpPr>
              <a:spLocks noChangeArrowheads="1"/>
            </p:cNvSpPr>
            <p:nvPr/>
          </p:nvSpPr>
          <p:spPr bwMode="auto">
            <a:xfrm>
              <a:off x="1808" y="105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75" name="Text Box 6"/>
            <p:cNvSpPr txBox="1">
              <a:spLocks noChangeArrowheads="1"/>
            </p:cNvSpPr>
            <p:nvPr/>
          </p:nvSpPr>
          <p:spPr bwMode="auto">
            <a:xfrm>
              <a:off x="1783" y="1074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24935" name="Freeform 7"/>
            <p:cNvSpPr>
              <a:spLocks/>
            </p:cNvSpPr>
            <p:nvPr/>
          </p:nvSpPr>
          <p:spPr bwMode="auto">
            <a:xfrm>
              <a:off x="1499" y="1272"/>
              <a:ext cx="340" cy="269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0" y="302"/>
                </a:cxn>
              </a:cxnLst>
              <a:rect l="0" t="0" r="r" b="b"/>
              <a:pathLst>
                <a:path w="406" h="302">
                  <a:moveTo>
                    <a:pt x="406" y="0"/>
                  </a:moveTo>
                  <a:lnTo>
                    <a:pt x="0" y="30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36" name="Freeform 8"/>
            <p:cNvSpPr>
              <a:spLocks/>
            </p:cNvSpPr>
            <p:nvPr/>
          </p:nvSpPr>
          <p:spPr bwMode="auto">
            <a:xfrm>
              <a:off x="1005" y="1744"/>
              <a:ext cx="300" cy="32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37" name="Line 9"/>
            <p:cNvSpPr>
              <a:spLocks noChangeShapeType="1"/>
            </p:cNvSpPr>
            <p:nvPr/>
          </p:nvSpPr>
          <p:spPr bwMode="auto">
            <a:xfrm>
              <a:off x="1499" y="1744"/>
              <a:ext cx="272" cy="29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38" name="Freeform 10"/>
            <p:cNvSpPr>
              <a:spLocks/>
            </p:cNvSpPr>
            <p:nvPr/>
          </p:nvSpPr>
          <p:spPr bwMode="auto">
            <a:xfrm>
              <a:off x="705" y="2265"/>
              <a:ext cx="190" cy="36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57"/>
                </a:cxn>
              </a:cxnLst>
              <a:rect l="0" t="0" r="r" b="b"/>
              <a:pathLst>
                <a:path w="159" h="357">
                  <a:moveTo>
                    <a:pt x="159" y="0"/>
                  </a:moveTo>
                  <a:lnTo>
                    <a:pt x="0" y="357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39" name="Freeform 11"/>
            <p:cNvSpPr>
              <a:spLocks/>
            </p:cNvSpPr>
            <p:nvPr/>
          </p:nvSpPr>
          <p:spPr bwMode="auto">
            <a:xfrm>
              <a:off x="1572" y="2301"/>
              <a:ext cx="161" cy="41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97"/>
                </a:cxn>
              </a:cxnLst>
              <a:rect l="0" t="0" r="r" b="b"/>
              <a:pathLst>
                <a:path w="133" h="297">
                  <a:moveTo>
                    <a:pt x="133" y="0"/>
                  </a:moveTo>
                  <a:lnTo>
                    <a:pt x="0" y="297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40" name="Freeform 12"/>
            <p:cNvSpPr>
              <a:spLocks/>
            </p:cNvSpPr>
            <p:nvPr/>
          </p:nvSpPr>
          <p:spPr bwMode="auto">
            <a:xfrm>
              <a:off x="1085" y="2291"/>
              <a:ext cx="94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327"/>
                </a:cxn>
              </a:cxnLst>
              <a:rect l="0" t="0" r="r" b="b"/>
              <a:pathLst>
                <a:path w="140" h="327">
                  <a:moveTo>
                    <a:pt x="0" y="0"/>
                  </a:moveTo>
                  <a:lnTo>
                    <a:pt x="140" y="327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41" name="Freeform 13"/>
            <p:cNvSpPr>
              <a:spLocks/>
            </p:cNvSpPr>
            <p:nvPr/>
          </p:nvSpPr>
          <p:spPr bwMode="auto">
            <a:xfrm>
              <a:off x="2066" y="1262"/>
              <a:ext cx="35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5" y="288"/>
                </a:cxn>
              </a:cxnLst>
              <a:rect l="0" t="0" r="r" b="b"/>
              <a:pathLst>
                <a:path w="325" h="288">
                  <a:moveTo>
                    <a:pt x="0" y="0"/>
                  </a:moveTo>
                  <a:lnTo>
                    <a:pt x="325" y="28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1250" y="14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84" name="Text Box 15"/>
            <p:cNvSpPr txBox="1">
              <a:spLocks noChangeArrowheads="1"/>
            </p:cNvSpPr>
            <p:nvPr/>
          </p:nvSpPr>
          <p:spPr bwMode="auto">
            <a:xfrm>
              <a:off x="1225" y="1518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2344" y="14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86" name="Text Box 17"/>
            <p:cNvSpPr txBox="1">
              <a:spLocks noChangeArrowheads="1"/>
            </p:cNvSpPr>
            <p:nvPr/>
          </p:nvSpPr>
          <p:spPr bwMode="auto">
            <a:xfrm>
              <a:off x="2319" y="1518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45</a:t>
              </a:r>
            </a:p>
          </p:txBody>
        </p:sp>
        <p:sp>
          <p:nvSpPr>
            <p:cNvPr id="124946" name="Oval 18"/>
            <p:cNvSpPr>
              <a:spLocks noChangeArrowheads="1"/>
            </p:cNvSpPr>
            <p:nvPr/>
          </p:nvSpPr>
          <p:spPr bwMode="auto">
            <a:xfrm>
              <a:off x="2102" y="204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88" name="Text Box 19"/>
            <p:cNvSpPr txBox="1">
              <a:spLocks noChangeArrowheads="1"/>
            </p:cNvSpPr>
            <p:nvPr/>
          </p:nvSpPr>
          <p:spPr bwMode="auto">
            <a:xfrm>
              <a:off x="2077" y="2063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2643" y="204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90" name="Text Box 21"/>
            <p:cNvSpPr txBox="1">
              <a:spLocks noChangeArrowheads="1"/>
            </p:cNvSpPr>
            <p:nvPr/>
          </p:nvSpPr>
          <p:spPr bwMode="auto">
            <a:xfrm>
              <a:off x="2618" y="2062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1654" y="204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92" name="Text Box 23"/>
            <p:cNvSpPr txBox="1">
              <a:spLocks noChangeArrowheads="1"/>
            </p:cNvSpPr>
            <p:nvPr/>
          </p:nvSpPr>
          <p:spPr bwMode="auto">
            <a:xfrm>
              <a:off x="1629" y="2060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36</a:t>
              </a:r>
            </a:p>
          </p:txBody>
        </p:sp>
        <p:sp>
          <p:nvSpPr>
            <p:cNvPr id="124952" name="Oval 24"/>
            <p:cNvSpPr>
              <a:spLocks noChangeArrowheads="1"/>
            </p:cNvSpPr>
            <p:nvPr/>
          </p:nvSpPr>
          <p:spPr bwMode="auto">
            <a:xfrm>
              <a:off x="847" y="203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94" name="Text Box 25"/>
            <p:cNvSpPr txBox="1">
              <a:spLocks noChangeArrowheads="1"/>
            </p:cNvSpPr>
            <p:nvPr/>
          </p:nvSpPr>
          <p:spPr bwMode="auto">
            <a:xfrm>
              <a:off x="822" y="2053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124954" name="Oval 26"/>
            <p:cNvSpPr>
              <a:spLocks noChangeArrowheads="1"/>
            </p:cNvSpPr>
            <p:nvPr/>
          </p:nvSpPr>
          <p:spPr bwMode="auto">
            <a:xfrm>
              <a:off x="542" y="261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96" name="Text Box 27"/>
            <p:cNvSpPr txBox="1">
              <a:spLocks noChangeArrowheads="1"/>
            </p:cNvSpPr>
            <p:nvPr/>
          </p:nvSpPr>
          <p:spPr bwMode="auto">
            <a:xfrm>
              <a:off x="517" y="2633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1022" y="262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298" name="Text Box 29"/>
            <p:cNvSpPr txBox="1">
              <a:spLocks noChangeArrowheads="1"/>
            </p:cNvSpPr>
            <p:nvPr/>
          </p:nvSpPr>
          <p:spPr bwMode="auto">
            <a:xfrm>
              <a:off x="997" y="2642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124958" name="Oval 30"/>
            <p:cNvSpPr>
              <a:spLocks noChangeArrowheads="1"/>
            </p:cNvSpPr>
            <p:nvPr/>
          </p:nvSpPr>
          <p:spPr bwMode="auto">
            <a:xfrm>
              <a:off x="1421" y="262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defRPr/>
              </a:pPr>
              <a:endParaRPr kumimoji="1" lang="zh-CN" altLang="zh-CN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300" name="Text Box 31"/>
            <p:cNvSpPr txBox="1">
              <a:spLocks noChangeArrowheads="1"/>
            </p:cNvSpPr>
            <p:nvPr/>
          </p:nvSpPr>
          <p:spPr bwMode="auto">
            <a:xfrm>
              <a:off x="1396" y="2642"/>
              <a:ext cx="3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24960" name="Freeform 32"/>
            <p:cNvSpPr>
              <a:spLocks/>
            </p:cNvSpPr>
            <p:nvPr/>
          </p:nvSpPr>
          <p:spPr bwMode="auto">
            <a:xfrm>
              <a:off x="2259" y="1736"/>
              <a:ext cx="136" cy="33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61" name="Line 33"/>
            <p:cNvSpPr>
              <a:spLocks noChangeShapeType="1"/>
            </p:cNvSpPr>
            <p:nvPr/>
          </p:nvSpPr>
          <p:spPr bwMode="auto">
            <a:xfrm>
              <a:off x="2599" y="1746"/>
              <a:ext cx="142" cy="32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143000" y="4786313"/>
            <a:ext cx="7112000" cy="919162"/>
            <a:chOff x="735" y="3049"/>
            <a:chExt cx="4480" cy="579"/>
          </a:xfrm>
        </p:grpSpPr>
        <p:grpSp>
          <p:nvGrpSpPr>
            <p:cNvPr id="53262" name="Group 35"/>
            <p:cNvGrpSpPr>
              <a:grpSpLocks/>
            </p:cNvGrpSpPr>
            <p:nvPr/>
          </p:nvGrpSpPr>
          <p:grpSpPr bwMode="auto">
            <a:xfrm>
              <a:off x="735" y="3332"/>
              <a:ext cx="4423" cy="296"/>
              <a:chOff x="527" y="3177"/>
              <a:chExt cx="4423" cy="296"/>
            </a:xfrm>
          </p:grpSpPr>
          <p:sp>
            <p:nvSpPr>
              <p:cNvPr id="53264" name="Text Box 36"/>
              <p:cNvSpPr txBox="1">
                <a:spLocks noChangeArrowheads="1"/>
              </p:cNvSpPr>
              <p:nvPr/>
            </p:nvSpPr>
            <p:spPr bwMode="auto">
              <a:xfrm>
                <a:off x="527" y="3181"/>
                <a:ext cx="4423" cy="29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lIns="90000" tIns="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/>
                <a:r>
                  <a:rPr lang="en-US" altLang="zh-CN" sz="3200" b="1">
                    <a:solidFill>
                      <a:schemeClr val="bg1"/>
                    </a:solidFill>
                  </a:rPr>
                  <a:t>50   38   45   32   36   40   28   20   18   28</a:t>
                </a:r>
              </a:p>
            </p:txBody>
          </p:sp>
          <p:sp>
            <p:nvSpPr>
              <p:cNvPr id="124965" name="Line 37"/>
              <p:cNvSpPr>
                <a:spLocks noChangeShapeType="1"/>
              </p:cNvSpPr>
              <p:nvPr/>
            </p:nvSpPr>
            <p:spPr bwMode="auto">
              <a:xfrm>
                <a:off x="972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66" name="Line 38"/>
              <p:cNvSpPr>
                <a:spLocks noChangeShapeType="1"/>
              </p:cNvSpPr>
              <p:nvPr/>
            </p:nvSpPr>
            <p:spPr bwMode="auto">
              <a:xfrm>
                <a:off x="1407" y="3189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67" name="Line 39"/>
              <p:cNvSpPr>
                <a:spLocks noChangeShapeType="1"/>
              </p:cNvSpPr>
              <p:nvPr/>
            </p:nvSpPr>
            <p:spPr bwMode="auto">
              <a:xfrm>
                <a:off x="1841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68" name="Line 40"/>
              <p:cNvSpPr>
                <a:spLocks noChangeShapeType="1"/>
              </p:cNvSpPr>
              <p:nvPr/>
            </p:nvSpPr>
            <p:spPr bwMode="auto">
              <a:xfrm>
                <a:off x="2306" y="3189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69" name="Line 41"/>
              <p:cNvSpPr>
                <a:spLocks noChangeShapeType="1"/>
              </p:cNvSpPr>
              <p:nvPr/>
            </p:nvSpPr>
            <p:spPr bwMode="auto">
              <a:xfrm>
                <a:off x="2748" y="3179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70" name="Line 42"/>
              <p:cNvSpPr>
                <a:spLocks noChangeShapeType="1"/>
              </p:cNvSpPr>
              <p:nvPr/>
            </p:nvSpPr>
            <p:spPr bwMode="auto">
              <a:xfrm>
                <a:off x="3193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71" name="Line 43"/>
              <p:cNvSpPr>
                <a:spLocks noChangeShapeType="1"/>
              </p:cNvSpPr>
              <p:nvPr/>
            </p:nvSpPr>
            <p:spPr bwMode="auto">
              <a:xfrm>
                <a:off x="3637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72" name="Line 44"/>
              <p:cNvSpPr>
                <a:spLocks noChangeShapeType="1"/>
              </p:cNvSpPr>
              <p:nvPr/>
            </p:nvSpPr>
            <p:spPr bwMode="auto">
              <a:xfrm>
                <a:off x="4092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4973" name="Line 45"/>
              <p:cNvSpPr>
                <a:spLocks noChangeShapeType="1"/>
              </p:cNvSpPr>
              <p:nvPr/>
            </p:nvSpPr>
            <p:spPr bwMode="auto">
              <a:xfrm>
                <a:off x="4533" y="3177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sp>
          <p:nvSpPr>
            <p:cNvPr id="53263" name="Text Box 46"/>
            <p:cNvSpPr txBox="1">
              <a:spLocks noChangeArrowheads="1"/>
            </p:cNvSpPr>
            <p:nvPr/>
          </p:nvSpPr>
          <p:spPr bwMode="auto">
            <a:xfrm>
              <a:off x="860" y="3049"/>
              <a:ext cx="43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1      2      3     4      5      6      7      8      9     10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286375" y="3571875"/>
            <a:ext cx="2384425" cy="1193800"/>
            <a:chOff x="3307" y="2132"/>
            <a:chExt cx="1502" cy="752"/>
          </a:xfrm>
        </p:grpSpPr>
        <p:sp>
          <p:nvSpPr>
            <p:cNvPr id="53260" name="Text Box 48"/>
            <p:cNvSpPr txBox="1">
              <a:spLocks noChangeArrowheads="1"/>
            </p:cNvSpPr>
            <p:nvPr/>
          </p:nvSpPr>
          <p:spPr bwMode="auto">
            <a:xfrm>
              <a:off x="3307" y="2132"/>
              <a:ext cx="1502" cy="330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/>
                <a:t>采用顺序存储</a:t>
              </a:r>
            </a:p>
          </p:txBody>
        </p:sp>
        <p:sp>
          <p:nvSpPr>
            <p:cNvPr id="124977" name="AutoShape 49"/>
            <p:cNvSpPr>
              <a:spLocks noChangeArrowheads="1"/>
            </p:cNvSpPr>
            <p:nvPr/>
          </p:nvSpPr>
          <p:spPr bwMode="auto">
            <a:xfrm>
              <a:off x="3914" y="2557"/>
              <a:ext cx="255" cy="327"/>
            </a:xfrm>
            <a:prstGeom prst="downArrow">
              <a:avLst>
                <a:gd name="adj1" fmla="val 50000"/>
                <a:gd name="adj2" fmla="val 30588"/>
              </a:avLst>
            </a:prstGeom>
            <a:solidFill>
              <a:schemeClr val="accent1"/>
            </a:solidFill>
            <a:ln w="635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357563" y="357188"/>
            <a:ext cx="56435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思考：树中的结点与数组下标有什么关系？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000500" y="1357313"/>
            <a:ext cx="5143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若父结点下标为</a:t>
            </a:r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，则左孩子为</a:t>
            </a:r>
            <a:r>
              <a:rPr lang="en-US" altLang="zh-CN" sz="2800" b="1">
                <a:solidFill>
                  <a:srgbClr val="FF0000"/>
                </a:solidFill>
              </a:rPr>
              <a:t>2i</a:t>
            </a:r>
            <a:r>
              <a:rPr lang="zh-CN" altLang="en-US" sz="2800" b="1">
                <a:solidFill>
                  <a:srgbClr val="FF0000"/>
                </a:solidFill>
              </a:rPr>
              <a:t>，右孩子为</a:t>
            </a:r>
            <a:r>
              <a:rPr lang="en-US" altLang="zh-CN" sz="2800" b="1">
                <a:solidFill>
                  <a:srgbClr val="FF0000"/>
                </a:solidFill>
              </a:rPr>
              <a:t>2i+1</a:t>
            </a:r>
            <a:r>
              <a:rPr lang="zh-CN" altLang="en-US" sz="2800" b="1">
                <a:solidFill>
                  <a:srgbClr val="FF0000"/>
                </a:solidFill>
              </a:rPr>
              <a:t>；</a:t>
            </a:r>
            <a:endParaRPr lang="en-US" altLang="zh-CN" sz="2800" b="1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若某结点下标为</a:t>
            </a:r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，则其父亲下标为</a:t>
            </a:r>
            <a:r>
              <a:rPr lang="zh-CN" altLang="en-US" sz="2800" b="1">
                <a:solidFill>
                  <a:srgbClr val="FF0000"/>
                </a:solidFill>
                <a:sym typeface="Symbol" pitchFamily="18" charset="2"/>
              </a:rPr>
              <a:t>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FF0000"/>
                </a:solidFill>
              </a:rPr>
              <a:t>/2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</a:t>
            </a:r>
            <a:r>
              <a:rPr lang="zh-CN" altLang="en-US" sz="2800" b="1">
                <a:solidFill>
                  <a:srgbClr val="FF0000"/>
                </a:solidFill>
                <a:sym typeface="Symbol" pitchFamily="18" charset="2"/>
              </a:rPr>
              <a:t>。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54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C735B00-7524-4175-90CC-9E2A8410B215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427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4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1B6E949-31C5-4677-8E32-2AEB57736608}" type="slidenum">
              <a:rPr lang="en-US" altLang="zh-CN" sz="1400" smtClean="0">
                <a:latin typeface="Comic Sans MS" pitchFamily="66" charset="0"/>
              </a:rPr>
              <a:pPr/>
              <a:t>22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以结点的编号作为下标，将堆用顺序存储结构（即数组）来存储，则堆对应于一组序列。 </a:t>
            </a:r>
          </a:p>
        </p:txBody>
      </p:sp>
      <p:grpSp>
        <p:nvGrpSpPr>
          <p:cNvPr id="54278" name="Group 110"/>
          <p:cNvGrpSpPr>
            <a:grpSpLocks/>
          </p:cNvGrpSpPr>
          <p:nvPr/>
        </p:nvGrpSpPr>
        <p:grpSpPr bwMode="auto">
          <a:xfrm>
            <a:off x="254000" y="2441575"/>
            <a:ext cx="8569325" cy="3527425"/>
            <a:chOff x="249" y="1752"/>
            <a:chExt cx="5353" cy="1950"/>
          </a:xfrm>
        </p:grpSpPr>
        <p:sp>
          <p:nvSpPr>
            <p:cNvPr id="54280" name="Text Box 59"/>
            <p:cNvSpPr txBox="1">
              <a:spLocks noChangeArrowheads="1"/>
            </p:cNvSpPr>
            <p:nvPr/>
          </p:nvSpPr>
          <p:spPr bwMode="auto">
            <a:xfrm>
              <a:off x="698" y="3484"/>
              <a:ext cx="191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800" b="1"/>
                <a:t>(a) </a:t>
              </a:r>
              <a:r>
                <a:rPr lang="zh-CN" altLang="en-US" sz="1800" b="1"/>
                <a:t>大根堆及其对应的序列</a:t>
              </a:r>
            </a:p>
          </p:txBody>
        </p:sp>
        <p:sp>
          <p:nvSpPr>
            <p:cNvPr id="54281" name="Text Box 60"/>
            <p:cNvSpPr txBox="1">
              <a:spLocks noChangeArrowheads="1"/>
            </p:cNvSpPr>
            <p:nvPr/>
          </p:nvSpPr>
          <p:spPr bwMode="auto">
            <a:xfrm>
              <a:off x="3605" y="3483"/>
              <a:ext cx="174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800" b="1"/>
                <a:t>(b) </a:t>
              </a:r>
              <a:r>
                <a:rPr lang="zh-CN" altLang="en-US" sz="1800" b="1"/>
                <a:t>小根堆及其对应的序列</a:t>
              </a:r>
            </a:p>
          </p:txBody>
        </p:sp>
        <p:sp>
          <p:nvSpPr>
            <p:cNvPr id="54282" name="Text Box 61"/>
            <p:cNvSpPr txBox="1">
              <a:spLocks noChangeArrowheads="1"/>
            </p:cNvSpPr>
            <p:nvPr/>
          </p:nvSpPr>
          <p:spPr bwMode="auto">
            <a:xfrm>
              <a:off x="249" y="3246"/>
              <a:ext cx="2547" cy="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800" b="1"/>
                <a:t>47      35     26     20     18      7     13    10</a:t>
              </a:r>
            </a:p>
          </p:txBody>
        </p:sp>
        <p:sp>
          <p:nvSpPr>
            <p:cNvPr id="54283" name="Line 62"/>
            <p:cNvSpPr>
              <a:spLocks noChangeShapeType="1"/>
            </p:cNvSpPr>
            <p:nvPr/>
          </p:nvSpPr>
          <p:spPr bwMode="auto">
            <a:xfrm flipH="1">
              <a:off x="575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63"/>
            <p:cNvSpPr>
              <a:spLocks noChangeShapeType="1"/>
            </p:cNvSpPr>
            <p:nvPr/>
          </p:nvSpPr>
          <p:spPr bwMode="auto">
            <a:xfrm flipH="1">
              <a:off x="890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64"/>
            <p:cNvSpPr>
              <a:spLocks noChangeShapeType="1"/>
            </p:cNvSpPr>
            <p:nvPr/>
          </p:nvSpPr>
          <p:spPr bwMode="auto">
            <a:xfrm flipH="1">
              <a:off x="1520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65"/>
            <p:cNvSpPr>
              <a:spLocks noChangeShapeType="1"/>
            </p:cNvSpPr>
            <p:nvPr/>
          </p:nvSpPr>
          <p:spPr bwMode="auto">
            <a:xfrm flipH="1">
              <a:off x="1194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66"/>
            <p:cNvSpPr>
              <a:spLocks noChangeShapeType="1"/>
            </p:cNvSpPr>
            <p:nvPr/>
          </p:nvSpPr>
          <p:spPr bwMode="auto">
            <a:xfrm flipH="1">
              <a:off x="1837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67"/>
            <p:cNvSpPr>
              <a:spLocks noChangeShapeType="1"/>
            </p:cNvSpPr>
            <p:nvPr/>
          </p:nvSpPr>
          <p:spPr bwMode="auto">
            <a:xfrm flipH="1">
              <a:off x="2140" y="3256"/>
              <a:ext cx="2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68"/>
            <p:cNvSpPr>
              <a:spLocks noChangeShapeType="1"/>
            </p:cNvSpPr>
            <p:nvPr/>
          </p:nvSpPr>
          <p:spPr bwMode="auto">
            <a:xfrm flipH="1">
              <a:off x="2467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Text Box 69"/>
            <p:cNvSpPr txBox="1">
              <a:spLocks noChangeArrowheads="1"/>
            </p:cNvSpPr>
            <p:nvPr/>
          </p:nvSpPr>
          <p:spPr bwMode="auto">
            <a:xfrm>
              <a:off x="3155" y="3246"/>
              <a:ext cx="2447" cy="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800" b="1"/>
                <a:t>7     10     13     18     35     26    47     20</a:t>
              </a:r>
            </a:p>
          </p:txBody>
        </p:sp>
        <p:sp>
          <p:nvSpPr>
            <p:cNvPr id="54291" name="Line 70"/>
            <p:cNvSpPr>
              <a:spLocks noChangeShapeType="1"/>
            </p:cNvSpPr>
            <p:nvPr/>
          </p:nvSpPr>
          <p:spPr bwMode="auto">
            <a:xfrm flipH="1">
              <a:off x="3424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71"/>
            <p:cNvSpPr>
              <a:spLocks noChangeShapeType="1"/>
            </p:cNvSpPr>
            <p:nvPr/>
          </p:nvSpPr>
          <p:spPr bwMode="auto">
            <a:xfrm flipH="1">
              <a:off x="3717" y="3256"/>
              <a:ext cx="3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72"/>
            <p:cNvSpPr>
              <a:spLocks noChangeShapeType="1"/>
            </p:cNvSpPr>
            <p:nvPr/>
          </p:nvSpPr>
          <p:spPr bwMode="auto">
            <a:xfrm flipH="1">
              <a:off x="4336" y="3256"/>
              <a:ext cx="2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73"/>
            <p:cNvSpPr>
              <a:spLocks noChangeShapeType="1"/>
            </p:cNvSpPr>
            <p:nvPr/>
          </p:nvSpPr>
          <p:spPr bwMode="auto">
            <a:xfrm flipH="1">
              <a:off x="4021" y="3256"/>
              <a:ext cx="2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74"/>
            <p:cNvSpPr>
              <a:spLocks noChangeShapeType="1"/>
            </p:cNvSpPr>
            <p:nvPr/>
          </p:nvSpPr>
          <p:spPr bwMode="auto">
            <a:xfrm flipH="1">
              <a:off x="4642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75"/>
            <p:cNvSpPr>
              <a:spLocks noChangeShapeType="1"/>
            </p:cNvSpPr>
            <p:nvPr/>
          </p:nvSpPr>
          <p:spPr bwMode="auto">
            <a:xfrm flipH="1">
              <a:off x="4956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76"/>
            <p:cNvSpPr>
              <a:spLocks noChangeShapeType="1"/>
            </p:cNvSpPr>
            <p:nvPr/>
          </p:nvSpPr>
          <p:spPr bwMode="auto">
            <a:xfrm flipH="1">
              <a:off x="5272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98" name="Group 77"/>
            <p:cNvGrpSpPr>
              <a:grpSpLocks/>
            </p:cNvGrpSpPr>
            <p:nvPr/>
          </p:nvGrpSpPr>
          <p:grpSpPr bwMode="auto">
            <a:xfrm>
              <a:off x="629" y="1756"/>
              <a:ext cx="1622" cy="1376"/>
              <a:chOff x="2219" y="8076"/>
              <a:chExt cx="2160" cy="2074"/>
            </a:xfrm>
          </p:grpSpPr>
          <p:sp>
            <p:nvSpPr>
              <p:cNvPr id="54315" name="Oval 78"/>
              <p:cNvSpPr>
                <a:spLocks noChangeArrowheads="1"/>
              </p:cNvSpPr>
              <p:nvPr/>
            </p:nvSpPr>
            <p:spPr bwMode="auto">
              <a:xfrm>
                <a:off x="3379" y="8076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47</a:t>
                </a:r>
              </a:p>
            </p:txBody>
          </p:sp>
          <p:sp>
            <p:nvSpPr>
              <p:cNvPr id="54316" name="Oval 79"/>
              <p:cNvSpPr>
                <a:spLocks noChangeArrowheads="1"/>
              </p:cNvSpPr>
              <p:nvPr/>
            </p:nvSpPr>
            <p:spPr bwMode="auto">
              <a:xfrm>
                <a:off x="2869" y="860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35</a:t>
                </a:r>
              </a:p>
            </p:txBody>
          </p:sp>
          <p:sp>
            <p:nvSpPr>
              <p:cNvPr id="54317" name="Oval 80"/>
              <p:cNvSpPr>
                <a:spLocks noChangeArrowheads="1"/>
              </p:cNvSpPr>
              <p:nvPr/>
            </p:nvSpPr>
            <p:spPr bwMode="auto">
              <a:xfrm>
                <a:off x="3839" y="860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26</a:t>
                </a:r>
              </a:p>
            </p:txBody>
          </p:sp>
          <p:sp>
            <p:nvSpPr>
              <p:cNvPr id="54318" name="Oval 81"/>
              <p:cNvSpPr>
                <a:spLocks noChangeArrowheads="1"/>
              </p:cNvSpPr>
              <p:nvPr/>
            </p:nvSpPr>
            <p:spPr bwMode="auto">
              <a:xfrm>
                <a:off x="4069" y="9276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13</a:t>
                </a:r>
              </a:p>
            </p:txBody>
          </p:sp>
          <p:sp>
            <p:nvSpPr>
              <p:cNvPr id="54319" name="Oval 82"/>
              <p:cNvSpPr>
                <a:spLocks noChangeArrowheads="1"/>
              </p:cNvSpPr>
              <p:nvPr/>
            </p:nvSpPr>
            <p:spPr bwMode="auto">
              <a:xfrm>
                <a:off x="3139" y="926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18</a:t>
                </a:r>
              </a:p>
            </p:txBody>
          </p:sp>
          <p:sp>
            <p:nvSpPr>
              <p:cNvPr id="54320" name="Oval 83"/>
              <p:cNvSpPr>
                <a:spLocks noChangeArrowheads="1"/>
              </p:cNvSpPr>
              <p:nvPr/>
            </p:nvSpPr>
            <p:spPr bwMode="auto">
              <a:xfrm>
                <a:off x="2499" y="9246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20</a:t>
                </a:r>
              </a:p>
            </p:txBody>
          </p:sp>
          <p:sp>
            <p:nvSpPr>
              <p:cNvPr id="54321" name="Oval 84"/>
              <p:cNvSpPr>
                <a:spLocks noChangeArrowheads="1"/>
              </p:cNvSpPr>
              <p:nvPr/>
            </p:nvSpPr>
            <p:spPr bwMode="auto">
              <a:xfrm>
                <a:off x="3549" y="926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8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7</a:t>
                </a:r>
              </a:p>
            </p:txBody>
          </p:sp>
          <p:sp>
            <p:nvSpPr>
              <p:cNvPr id="54322" name="Oval 85"/>
              <p:cNvSpPr>
                <a:spLocks noChangeArrowheads="1"/>
              </p:cNvSpPr>
              <p:nvPr/>
            </p:nvSpPr>
            <p:spPr bwMode="auto">
              <a:xfrm>
                <a:off x="2219" y="986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54323" name="Line 86"/>
              <p:cNvSpPr>
                <a:spLocks noChangeShapeType="1"/>
              </p:cNvSpPr>
              <p:nvPr/>
            </p:nvSpPr>
            <p:spPr bwMode="auto">
              <a:xfrm flipH="1">
                <a:off x="3089" y="8295"/>
                <a:ext cx="31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4" name="Line 87"/>
              <p:cNvSpPr>
                <a:spLocks noChangeShapeType="1"/>
              </p:cNvSpPr>
              <p:nvPr/>
            </p:nvSpPr>
            <p:spPr bwMode="auto">
              <a:xfrm>
                <a:off x="3659" y="8298"/>
                <a:ext cx="26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5" name="Line 88"/>
              <p:cNvSpPr>
                <a:spLocks noChangeShapeType="1"/>
              </p:cNvSpPr>
              <p:nvPr/>
            </p:nvSpPr>
            <p:spPr bwMode="auto">
              <a:xfrm flipH="1">
                <a:off x="2669" y="8856"/>
                <a:ext cx="25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6" name="Line 89"/>
              <p:cNvSpPr>
                <a:spLocks noChangeShapeType="1"/>
              </p:cNvSpPr>
              <p:nvPr/>
            </p:nvSpPr>
            <p:spPr bwMode="auto">
              <a:xfrm>
                <a:off x="3089" y="8886"/>
                <a:ext cx="200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7" name="Line 90"/>
              <p:cNvSpPr>
                <a:spLocks noChangeShapeType="1"/>
              </p:cNvSpPr>
              <p:nvPr/>
            </p:nvSpPr>
            <p:spPr bwMode="auto">
              <a:xfrm flipH="1">
                <a:off x="3719" y="8865"/>
                <a:ext cx="180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8" name="Line 91"/>
              <p:cNvSpPr>
                <a:spLocks noChangeShapeType="1"/>
              </p:cNvSpPr>
              <p:nvPr/>
            </p:nvSpPr>
            <p:spPr bwMode="auto">
              <a:xfrm>
                <a:off x="4069" y="8886"/>
                <a:ext cx="130" cy="3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9" name="Line 92"/>
              <p:cNvSpPr>
                <a:spLocks noChangeShapeType="1"/>
              </p:cNvSpPr>
              <p:nvPr/>
            </p:nvSpPr>
            <p:spPr bwMode="auto">
              <a:xfrm flipH="1">
                <a:off x="2369" y="9507"/>
                <a:ext cx="19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99" name="Group 93"/>
            <p:cNvGrpSpPr>
              <a:grpSpLocks/>
            </p:cNvGrpSpPr>
            <p:nvPr/>
          </p:nvGrpSpPr>
          <p:grpSpPr bwMode="auto">
            <a:xfrm>
              <a:off x="3498" y="1752"/>
              <a:ext cx="1622" cy="1381"/>
              <a:chOff x="5879" y="7950"/>
              <a:chExt cx="2160" cy="2083"/>
            </a:xfrm>
          </p:grpSpPr>
          <p:sp>
            <p:nvSpPr>
              <p:cNvPr id="54300" name="Oval 94"/>
              <p:cNvSpPr>
                <a:spLocks noChangeArrowheads="1"/>
              </p:cNvSpPr>
              <p:nvPr/>
            </p:nvSpPr>
            <p:spPr bwMode="auto">
              <a:xfrm>
                <a:off x="7229" y="9159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26</a:t>
                </a:r>
              </a:p>
            </p:txBody>
          </p:sp>
          <p:sp>
            <p:nvSpPr>
              <p:cNvPr id="54301" name="Oval 95"/>
              <p:cNvSpPr>
                <a:spLocks noChangeArrowheads="1"/>
              </p:cNvSpPr>
              <p:nvPr/>
            </p:nvSpPr>
            <p:spPr bwMode="auto">
              <a:xfrm>
                <a:off x="6529" y="849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54302" name="Oval 96"/>
              <p:cNvSpPr>
                <a:spLocks noChangeArrowheads="1"/>
              </p:cNvSpPr>
              <p:nvPr/>
            </p:nvSpPr>
            <p:spPr bwMode="auto">
              <a:xfrm>
                <a:off x="7499" y="849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13</a:t>
                </a:r>
              </a:p>
            </p:txBody>
          </p:sp>
          <p:sp>
            <p:nvSpPr>
              <p:cNvPr id="54303" name="Oval 97"/>
              <p:cNvSpPr>
                <a:spLocks noChangeArrowheads="1"/>
              </p:cNvSpPr>
              <p:nvPr/>
            </p:nvSpPr>
            <p:spPr bwMode="auto">
              <a:xfrm>
                <a:off x="7729" y="91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47</a:t>
                </a:r>
              </a:p>
            </p:txBody>
          </p:sp>
          <p:sp>
            <p:nvSpPr>
              <p:cNvPr id="54304" name="Oval 98"/>
              <p:cNvSpPr>
                <a:spLocks noChangeArrowheads="1"/>
              </p:cNvSpPr>
              <p:nvPr/>
            </p:nvSpPr>
            <p:spPr bwMode="auto">
              <a:xfrm>
                <a:off x="6799" y="91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35</a:t>
                </a:r>
              </a:p>
            </p:txBody>
          </p:sp>
          <p:sp>
            <p:nvSpPr>
              <p:cNvPr id="54305" name="Oval 99"/>
              <p:cNvSpPr>
                <a:spLocks noChangeArrowheads="1"/>
              </p:cNvSpPr>
              <p:nvPr/>
            </p:nvSpPr>
            <p:spPr bwMode="auto">
              <a:xfrm>
                <a:off x="6159" y="9129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18</a:t>
                </a:r>
              </a:p>
            </p:txBody>
          </p:sp>
          <p:sp>
            <p:nvSpPr>
              <p:cNvPr id="54306" name="Oval 100"/>
              <p:cNvSpPr>
                <a:spLocks noChangeArrowheads="1"/>
              </p:cNvSpPr>
              <p:nvPr/>
            </p:nvSpPr>
            <p:spPr bwMode="auto">
              <a:xfrm>
                <a:off x="7029" y="79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8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7</a:t>
                </a:r>
              </a:p>
            </p:txBody>
          </p:sp>
          <p:sp>
            <p:nvSpPr>
              <p:cNvPr id="54307" name="Oval 101"/>
              <p:cNvSpPr>
                <a:spLocks noChangeArrowheads="1"/>
              </p:cNvSpPr>
              <p:nvPr/>
            </p:nvSpPr>
            <p:spPr bwMode="auto">
              <a:xfrm>
                <a:off x="5879" y="97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1800" b="1"/>
                  <a:t>20</a:t>
                </a:r>
              </a:p>
            </p:txBody>
          </p:sp>
          <p:sp>
            <p:nvSpPr>
              <p:cNvPr id="54308" name="Line 102"/>
              <p:cNvSpPr>
                <a:spLocks noChangeShapeType="1"/>
              </p:cNvSpPr>
              <p:nvPr/>
            </p:nvSpPr>
            <p:spPr bwMode="auto">
              <a:xfrm flipH="1">
                <a:off x="6749" y="8178"/>
                <a:ext cx="31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Line 103"/>
              <p:cNvSpPr>
                <a:spLocks noChangeShapeType="1"/>
              </p:cNvSpPr>
              <p:nvPr/>
            </p:nvSpPr>
            <p:spPr bwMode="auto">
              <a:xfrm>
                <a:off x="7319" y="8181"/>
                <a:ext cx="26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0" name="Line 104"/>
              <p:cNvSpPr>
                <a:spLocks noChangeShapeType="1"/>
              </p:cNvSpPr>
              <p:nvPr/>
            </p:nvSpPr>
            <p:spPr bwMode="auto">
              <a:xfrm flipH="1">
                <a:off x="6329" y="8739"/>
                <a:ext cx="25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1" name="Line 105"/>
              <p:cNvSpPr>
                <a:spLocks noChangeShapeType="1"/>
              </p:cNvSpPr>
              <p:nvPr/>
            </p:nvSpPr>
            <p:spPr bwMode="auto">
              <a:xfrm>
                <a:off x="6749" y="8769"/>
                <a:ext cx="200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2" name="Line 106"/>
              <p:cNvSpPr>
                <a:spLocks noChangeShapeType="1"/>
              </p:cNvSpPr>
              <p:nvPr/>
            </p:nvSpPr>
            <p:spPr bwMode="auto">
              <a:xfrm flipH="1">
                <a:off x="7379" y="8748"/>
                <a:ext cx="180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Line 107"/>
              <p:cNvSpPr>
                <a:spLocks noChangeShapeType="1"/>
              </p:cNvSpPr>
              <p:nvPr/>
            </p:nvSpPr>
            <p:spPr bwMode="auto">
              <a:xfrm>
                <a:off x="7729" y="8769"/>
                <a:ext cx="130" cy="3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4" name="Line 108"/>
              <p:cNvSpPr>
                <a:spLocks noChangeShapeType="1"/>
              </p:cNvSpPr>
              <p:nvPr/>
            </p:nvSpPr>
            <p:spPr bwMode="auto">
              <a:xfrm flipH="1">
                <a:off x="6029" y="9390"/>
                <a:ext cx="19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79" name="Text Box 111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5.3.2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堆排序 </a:t>
            </a:r>
          </a:p>
        </p:txBody>
      </p:sp>
    </p:spTree>
    <p:extLst>
      <p:ext uri="{BB962C8B-B14F-4D97-AF65-F5344CB8AC3E}">
        <p14:creationId xmlns:p14="http://schemas.microsoft.com/office/powerpoint/2010/main" val="8374824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9411030-A1FF-4519-A139-6F2B65406AD3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529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53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7583EAC-87F4-408A-A0DB-46E7A5379468}" type="slidenum">
              <a:rPr lang="en-US" altLang="zh-CN" sz="1400" smtClean="0">
                <a:latin typeface="Comic Sans MS" pitchFamily="66" charset="0"/>
              </a:rPr>
              <a:pPr/>
              <a:t>23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5301" name="Text Box 41"/>
          <p:cNvSpPr txBox="1">
            <a:spLocks noChangeArrowheads="1"/>
          </p:cNvSpPr>
          <p:nvPr/>
        </p:nvSpPr>
        <p:spPr bwMode="auto">
          <a:xfrm>
            <a:off x="468313" y="1125538"/>
            <a:ext cx="8153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堆排序的基本思想是：首先将待排序的记录序列构造成一个堆，此时，选出了堆中所有记录的最大者即堆顶记录，然后将它从堆中移走（通常将堆顶记录和堆中最后一个记录交换），并将剩余的记录再调整成堆，这样又找出了次大的记录，以此类推，直到堆中只有一个记录为止。</a:t>
            </a:r>
            <a:r>
              <a:rPr kumimoji="1" lang="zh-CN" altLang="en-US" b="1"/>
              <a:t> </a:t>
            </a:r>
          </a:p>
        </p:txBody>
      </p:sp>
      <p:grpSp>
        <p:nvGrpSpPr>
          <p:cNvPr id="55302" name="Group 51"/>
          <p:cNvGrpSpPr>
            <a:grpSpLocks/>
          </p:cNvGrpSpPr>
          <p:nvPr/>
        </p:nvGrpSpPr>
        <p:grpSpPr bwMode="auto">
          <a:xfrm>
            <a:off x="1042988" y="3500438"/>
            <a:ext cx="7104062" cy="2303462"/>
            <a:chOff x="718" y="2024"/>
            <a:chExt cx="4475" cy="1451"/>
          </a:xfrm>
        </p:grpSpPr>
        <p:sp>
          <p:nvSpPr>
            <p:cNvPr id="55304" name="Text Box 43"/>
            <p:cNvSpPr txBox="1">
              <a:spLocks noChangeArrowheads="1"/>
            </p:cNvSpPr>
            <p:nvPr/>
          </p:nvSpPr>
          <p:spPr bwMode="auto">
            <a:xfrm>
              <a:off x="718" y="2540"/>
              <a:ext cx="4475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i="1"/>
                <a:t>    </a:t>
              </a:r>
              <a:r>
                <a:rPr lang="en-US" altLang="zh-CN" sz="2800" i="1"/>
                <a:t>r</a:t>
              </a:r>
              <a:r>
                <a:rPr lang="en-US" altLang="zh-CN" sz="2800" baseline="-25000"/>
                <a:t>1    </a:t>
              </a:r>
              <a:r>
                <a:rPr lang="en-US" altLang="zh-CN" sz="2800" i="1"/>
                <a:t>r</a:t>
              </a:r>
              <a:r>
                <a:rPr lang="en-US" altLang="zh-CN" sz="2800" baseline="-25000"/>
                <a:t>2  </a:t>
              </a:r>
              <a:r>
                <a:rPr lang="en-US" altLang="zh-CN" sz="2800"/>
                <a:t>… …   </a:t>
              </a:r>
              <a:r>
                <a:rPr lang="en-US" altLang="zh-CN" sz="2800" i="1"/>
                <a:t>r</a:t>
              </a:r>
              <a:r>
                <a:rPr lang="en-US" altLang="zh-CN" sz="2800" i="1" baseline="-25000"/>
                <a:t>i</a:t>
              </a:r>
              <a:r>
                <a:rPr lang="en-US" altLang="zh-CN" sz="2800" baseline="-25000"/>
                <a:t>   </a:t>
              </a:r>
              <a:r>
                <a:rPr lang="en-US" altLang="zh-CN" sz="2800" i="1"/>
                <a:t>   r</a:t>
              </a:r>
              <a:r>
                <a:rPr lang="en-US" altLang="zh-CN" sz="2800" i="1" baseline="-25000"/>
                <a:t>i</a:t>
              </a:r>
              <a:r>
                <a:rPr lang="en-US" altLang="zh-CN" sz="2800" baseline="-25000"/>
                <a:t>+1</a:t>
              </a:r>
              <a:r>
                <a:rPr lang="en-US" altLang="zh-CN" sz="2800"/>
                <a:t> ≤… … ≤</a:t>
              </a:r>
              <a:r>
                <a:rPr lang="en-US" altLang="zh-CN" sz="2800" i="1"/>
                <a:t>r</a:t>
              </a:r>
              <a:r>
                <a:rPr lang="en-US" altLang="zh-CN" sz="2800" i="1" baseline="-25000"/>
                <a:t>n</a:t>
              </a:r>
              <a:r>
                <a:rPr lang="en-US" altLang="zh-CN" sz="2800" baseline="-25000">
                  <a:latin typeface="宋体" charset="-122"/>
                </a:rPr>
                <a:t>-</a:t>
              </a:r>
              <a:r>
                <a:rPr lang="en-US" altLang="zh-CN" sz="2800" baseline="-25000"/>
                <a:t>1   </a:t>
              </a:r>
              <a:r>
                <a:rPr lang="en-US" altLang="zh-CN" sz="2800"/>
                <a:t>≤ </a:t>
              </a:r>
              <a:r>
                <a:rPr lang="en-US" altLang="zh-CN" sz="2800" i="1"/>
                <a:t>r</a:t>
              </a:r>
              <a:r>
                <a:rPr lang="en-US" altLang="zh-CN" sz="2800" i="1" baseline="-25000"/>
                <a:t>n </a:t>
              </a:r>
            </a:p>
            <a:p>
              <a:pPr algn="just">
                <a:lnSpc>
                  <a:spcPct val="96000"/>
                </a:lnSpc>
              </a:pPr>
              <a:endParaRPr lang="en-US" altLang="zh-CN" sz="2800"/>
            </a:p>
            <a:p>
              <a:pPr algn="just">
                <a:lnSpc>
                  <a:spcPct val="96000"/>
                </a:lnSpc>
              </a:pPr>
              <a:r>
                <a:rPr lang="en-US" altLang="zh-CN" sz="2000"/>
                <a:t> 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000"/>
                <a:t>              </a:t>
              </a:r>
              <a:r>
                <a:rPr lang="zh-CN" altLang="en-US" sz="2000"/>
                <a:t>无序区                                         有序区</a:t>
              </a:r>
            </a:p>
            <a:p>
              <a:pPr algn="just">
                <a:lnSpc>
                  <a:spcPct val="110000"/>
                </a:lnSpc>
              </a:pPr>
              <a:r>
                <a:rPr lang="zh-CN" altLang="en-US" sz="2000"/>
                <a:t>            为一个堆                             已经位于最终位置      </a:t>
              </a:r>
            </a:p>
          </p:txBody>
        </p:sp>
        <p:sp>
          <p:nvSpPr>
            <p:cNvPr id="55305" name="Line 44"/>
            <p:cNvSpPr>
              <a:spLocks noChangeShapeType="1"/>
            </p:cNvSpPr>
            <p:nvPr/>
          </p:nvSpPr>
          <p:spPr bwMode="auto">
            <a:xfrm>
              <a:off x="2401" y="2523"/>
              <a:ext cx="0" cy="3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AutoShape 45"/>
            <p:cNvSpPr>
              <a:spLocks/>
            </p:cNvSpPr>
            <p:nvPr/>
          </p:nvSpPr>
          <p:spPr bwMode="auto">
            <a:xfrm rot="-5400000">
              <a:off x="3548" y="2074"/>
              <a:ext cx="203" cy="1828"/>
            </a:xfrm>
            <a:prstGeom prst="leftBrace">
              <a:avLst>
                <a:gd name="adj1" fmla="val 75041"/>
                <a:gd name="adj2" fmla="val 50852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AutoShape 46"/>
            <p:cNvSpPr>
              <a:spLocks/>
            </p:cNvSpPr>
            <p:nvPr/>
          </p:nvSpPr>
          <p:spPr bwMode="auto">
            <a:xfrm rot="-5400000">
              <a:off x="1460" y="2348"/>
              <a:ext cx="247" cy="1232"/>
            </a:xfrm>
            <a:prstGeom prst="leftBrace">
              <a:avLst>
                <a:gd name="adj1" fmla="val 41565"/>
                <a:gd name="adj2" fmla="val 50852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47"/>
            <p:cNvSpPr>
              <a:spLocks noChangeShapeType="1"/>
            </p:cNvSpPr>
            <p:nvPr/>
          </p:nvSpPr>
          <p:spPr bwMode="auto">
            <a:xfrm flipV="1">
              <a:off x="970" y="2387"/>
              <a:ext cx="1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48"/>
            <p:cNvSpPr>
              <a:spLocks noChangeShapeType="1"/>
            </p:cNvSpPr>
            <p:nvPr/>
          </p:nvSpPr>
          <p:spPr bwMode="auto">
            <a:xfrm>
              <a:off x="2198" y="2392"/>
              <a:ext cx="0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49"/>
            <p:cNvSpPr>
              <a:spLocks noChangeShapeType="1"/>
            </p:cNvSpPr>
            <p:nvPr/>
          </p:nvSpPr>
          <p:spPr bwMode="auto">
            <a:xfrm>
              <a:off x="968" y="2392"/>
              <a:ext cx="0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Text Box 50"/>
            <p:cNvSpPr txBox="1">
              <a:spLocks noChangeArrowheads="1"/>
            </p:cNvSpPr>
            <p:nvPr/>
          </p:nvSpPr>
          <p:spPr bwMode="auto">
            <a:xfrm>
              <a:off x="1055" y="2024"/>
              <a:ext cx="1093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sz="1800"/>
                <a:t>堆顶和堆中最后</a:t>
              </a:r>
            </a:p>
            <a:p>
              <a:pPr algn="just">
                <a:lnSpc>
                  <a:spcPct val="96000"/>
                </a:lnSpc>
              </a:pPr>
              <a:r>
                <a:rPr lang="zh-CN" altLang="en-US" sz="1800"/>
                <a:t>一个记录交换</a:t>
              </a:r>
            </a:p>
          </p:txBody>
        </p:sp>
      </p:grpSp>
      <p:sp>
        <p:nvSpPr>
          <p:cNvPr id="55303" name="Text Box 52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5.3.2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堆排序 </a:t>
            </a:r>
          </a:p>
        </p:txBody>
      </p:sp>
    </p:spTree>
    <p:extLst>
      <p:ext uri="{BB962C8B-B14F-4D97-AF65-F5344CB8AC3E}">
        <p14:creationId xmlns:p14="http://schemas.microsoft.com/office/powerpoint/2010/main" val="39404090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06E4162-0C87-4224-8D95-F3F06F8174D3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B32BAB6-1CBE-4D35-8176-9D7FBFB1AC84}" type="slidenum">
              <a:rPr lang="en-US" altLang="zh-CN" sz="1400" smtClean="0">
                <a:latin typeface="Comic Sans MS" pitchFamily="66" charset="0"/>
              </a:rPr>
              <a:pPr/>
              <a:t>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358775" y="357188"/>
            <a:ext cx="86645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b="1">
                <a:latin typeface="Arial" charset="0"/>
              </a:rPr>
              <a:t>为保证时间性能，就要</a:t>
            </a:r>
            <a:r>
              <a:rPr kumimoji="1" lang="zh-CN" altLang="en-US" b="1">
                <a:solidFill>
                  <a:srgbClr val="FF6600"/>
                </a:solidFill>
                <a:latin typeface="Arial" charset="0"/>
              </a:rPr>
              <a:t>利用已有结果</a:t>
            </a:r>
            <a:r>
              <a:rPr kumimoji="1" lang="zh-CN" altLang="en-US" b="1">
                <a:latin typeface="Arial" charset="0"/>
              </a:rPr>
              <a:t>，每次输出堆顶后，剩下元素不是完全重建，应该在原堆上通过某些调整得到；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kumimoji="1" lang="zh-CN" altLang="en-US" b="1">
                <a:latin typeface="Arial" charset="0"/>
              </a:rPr>
              <a:t>为保证空间性能，</a:t>
            </a:r>
            <a:r>
              <a:rPr kumimoji="1" lang="zh-CN" altLang="en-US" b="1">
                <a:solidFill>
                  <a:srgbClr val="FF6600"/>
                </a:solidFill>
                <a:latin typeface="Arial" charset="0"/>
              </a:rPr>
              <a:t>输出的堆顶应利用原有空间，可将它与无序区最后记录交换位置。</a:t>
            </a:r>
            <a:r>
              <a:rPr kumimoji="1" lang="zh-CN" altLang="en-US" b="1">
                <a:latin typeface="Arial" charset="0"/>
              </a:rPr>
              <a:t>排序过程中有序区在原记录区的尾部逐步形成并向前扩大，和直接选择排序相反。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234950" y="3429000"/>
            <a:ext cx="89947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198438">
              <a:lnSpc>
                <a:spcPct val="150000"/>
              </a:lnSpc>
            </a:pPr>
            <a:r>
              <a:rPr lang="zh-CN" altLang="en-US" b="1">
                <a:latin typeface="Arial" charset="0"/>
              </a:rPr>
              <a:t>两个问题：</a:t>
            </a:r>
          </a:p>
          <a:p>
            <a:pPr indent="198438">
              <a:lnSpc>
                <a:spcPct val="150000"/>
              </a:lnSpc>
            </a:pPr>
            <a:r>
              <a:rPr lang="zh-CN" altLang="en-US" b="1">
                <a:latin typeface="Arial" charset="0"/>
              </a:rPr>
              <a:t>（</a:t>
            </a:r>
            <a:r>
              <a:rPr lang="en-US" altLang="zh-CN" b="1">
                <a:latin typeface="Arial" charset="0"/>
              </a:rPr>
              <a:t>1</a:t>
            </a:r>
            <a:r>
              <a:rPr lang="zh-CN" altLang="en-US" b="1">
                <a:latin typeface="Arial" charset="0"/>
              </a:rPr>
              <a:t>）最初如何由一个无序序列建成一个堆？</a:t>
            </a:r>
          </a:p>
          <a:p>
            <a:pPr indent="198438">
              <a:lnSpc>
                <a:spcPct val="150000"/>
              </a:lnSpc>
            </a:pPr>
            <a:r>
              <a:rPr lang="zh-CN" altLang="en-US" b="1">
                <a:latin typeface="Arial" charset="0"/>
              </a:rPr>
              <a:t>（</a:t>
            </a:r>
            <a:r>
              <a:rPr lang="en-US" altLang="zh-CN" b="1">
                <a:latin typeface="Arial" charset="0"/>
              </a:rPr>
              <a:t>2</a:t>
            </a:r>
            <a:r>
              <a:rPr lang="zh-CN" altLang="en-US" b="1">
                <a:latin typeface="Arial" charset="0"/>
              </a:rPr>
              <a:t>）在输出堆顶元素后，如何调整剩余元素成为一个新的堆？ </a:t>
            </a:r>
          </a:p>
        </p:txBody>
      </p:sp>
    </p:spTree>
    <p:extLst>
      <p:ext uri="{BB962C8B-B14F-4D97-AF65-F5344CB8AC3E}">
        <p14:creationId xmlns:p14="http://schemas.microsoft.com/office/powerpoint/2010/main" val="10747814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772400" cy="914400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堆排序的过程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将待排序序列看成是对一棵完全二叉树的层次遍历；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建立初始堆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调整和重建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6C92E73-71CA-4DEA-AE2E-934D6C1C4F2F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734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73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83F7029-300F-44D7-BF3C-798E64C670A5}" type="slidenum">
              <a:rPr lang="en-US" altLang="zh-CN" sz="1400" smtClean="0">
                <a:latin typeface="Comic Sans MS" pitchFamily="66" charset="0"/>
              </a:rPr>
              <a:pPr/>
              <a:t>25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7351" name="右大括号 28"/>
          <p:cNvSpPr>
            <a:spLocks/>
          </p:cNvSpPr>
          <p:nvPr/>
        </p:nvSpPr>
        <p:spPr bwMode="auto">
          <a:xfrm>
            <a:off x="4427538" y="2565400"/>
            <a:ext cx="684212" cy="1223963"/>
          </a:xfrm>
          <a:prstGeom prst="rightBrace">
            <a:avLst>
              <a:gd name="adj1" fmla="val 8331"/>
              <a:gd name="adj2" fmla="val 48755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52" name="TextBox 29"/>
          <p:cNvSpPr txBox="1">
            <a:spLocks noChangeArrowheads="1"/>
          </p:cNvSpPr>
          <p:nvPr/>
        </p:nvSpPr>
        <p:spPr bwMode="auto">
          <a:xfrm>
            <a:off x="5580063" y="2946400"/>
            <a:ext cx="18716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筛选法</a:t>
            </a:r>
          </a:p>
        </p:txBody>
      </p:sp>
    </p:spTree>
    <p:extLst>
      <p:ext uri="{BB962C8B-B14F-4D97-AF65-F5344CB8AC3E}">
        <p14:creationId xmlns:p14="http://schemas.microsoft.com/office/powerpoint/2010/main" val="29322885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351" grpId="0" animBg="1"/>
      <p:bldP spid="573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FF0000"/>
                </a:solidFill>
                <a:latin typeface="宋体" charset="-122"/>
              </a:rPr>
              <a:t>1.</a:t>
            </a:r>
            <a:r>
              <a:rPr kumimoji="1" lang="zh-CN" altLang="en-US" smtClean="0">
                <a:solidFill>
                  <a:srgbClr val="FF0000"/>
                </a:solidFill>
                <a:latin typeface="宋体" charset="-122"/>
              </a:rPr>
              <a:t>将待排序序列转换成二叉树</a:t>
            </a:r>
          </a:p>
        </p:txBody>
      </p:sp>
      <p:sp>
        <p:nvSpPr>
          <p:cNvPr id="5837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1963" y="1287463"/>
            <a:ext cx="8153400" cy="5029200"/>
          </a:xfrm>
        </p:spPr>
        <p:txBody>
          <a:bodyPr/>
          <a:lstStyle/>
          <a:p>
            <a:r>
              <a:rPr kumimoji="1" lang="zh-CN" altLang="en-US" sz="3600" smtClean="0">
                <a:solidFill>
                  <a:schemeClr val="bg2"/>
                </a:solidFill>
                <a:latin typeface="华文行楷" pitchFamily="2" charset="-122"/>
                <a:ea typeface="华文行楷" pitchFamily="2" charset="-122"/>
              </a:rPr>
              <a:t>对（</a:t>
            </a:r>
            <a:r>
              <a:rPr kumimoji="1" lang="en-US" altLang="zh-CN" sz="3600" smtClean="0">
                <a:solidFill>
                  <a:schemeClr val="bg2"/>
                </a:solidFill>
                <a:latin typeface="华文行楷" pitchFamily="2" charset="-122"/>
                <a:ea typeface="华文行楷" pitchFamily="2" charset="-122"/>
              </a:rPr>
              <a:t>1,2,9,11,4,6,8,10,16, 5</a:t>
            </a:r>
            <a:r>
              <a:rPr kumimoji="1" lang="zh-CN" altLang="en-US" sz="3600" smtClean="0">
                <a:solidFill>
                  <a:schemeClr val="bg2"/>
                </a:solidFill>
                <a:latin typeface="华文行楷" pitchFamily="2" charset="-122"/>
                <a:ea typeface="华文行楷" pitchFamily="2" charset="-122"/>
              </a:rPr>
              <a:t>）建初始堆（大根）</a:t>
            </a:r>
            <a:endParaRPr lang="zh-CN" altLang="en-US" smtClean="0">
              <a:solidFill>
                <a:schemeClr val="bg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837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3119CD2-BACA-4928-B3AF-806F8C97F7E1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837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83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9B7BAB2-19EC-4D22-907F-D6E7C28583D5}" type="slidenum">
              <a:rPr lang="en-US" altLang="zh-CN" sz="1400" smtClean="0">
                <a:latin typeface="Comic Sans MS" pitchFamily="66" charset="0"/>
              </a:rPr>
              <a:pPr/>
              <a:t>26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288" y="2706688"/>
            <a:ext cx="3933825" cy="2190750"/>
            <a:chOff x="306" y="210"/>
            <a:chExt cx="2478" cy="1381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97" y="786"/>
              <a:ext cx="177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89" y="786"/>
              <a:ext cx="178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701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2F4C4DF-32AE-43D7-B12A-DE7295B63A63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55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55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5F4602A-07A3-4969-86A8-C87616960BA4}" type="slidenum">
              <a:rPr lang="en-US" altLang="zh-CN" sz="1400" smtClean="0">
                <a:latin typeface="Comic Sans MS" pitchFamily="66" charset="0"/>
              </a:rPr>
              <a:pPr/>
              <a:t>27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2514" name="Line 2"/>
          <p:cNvSpPr>
            <a:spLocks noChangeShapeType="1"/>
          </p:cNvSpPr>
          <p:nvPr/>
        </p:nvSpPr>
        <p:spPr bwMode="auto">
          <a:xfrm>
            <a:off x="4352925" y="2343150"/>
            <a:ext cx="631825" cy="0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515" name="Line 3"/>
          <p:cNvSpPr>
            <a:spLocks noChangeShapeType="1"/>
          </p:cNvSpPr>
          <p:nvPr/>
        </p:nvSpPr>
        <p:spPr bwMode="auto">
          <a:xfrm rot="5384010">
            <a:off x="6710362" y="3802063"/>
            <a:ext cx="612775" cy="0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516" name="Line 4"/>
          <p:cNvSpPr>
            <a:spLocks noChangeShapeType="1"/>
          </p:cNvSpPr>
          <p:nvPr/>
        </p:nvSpPr>
        <p:spPr bwMode="auto">
          <a:xfrm rot="10879923">
            <a:off x="4281488" y="4719638"/>
            <a:ext cx="633412" cy="158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rot="26806917">
            <a:off x="2400301" y="6365875"/>
            <a:ext cx="646112" cy="3333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9238" y="1477963"/>
            <a:ext cx="3933825" cy="2192337"/>
            <a:chOff x="306" y="210"/>
            <a:chExt cx="2478" cy="1381"/>
          </a:xfrm>
        </p:grpSpPr>
        <p:sp>
          <p:nvSpPr>
            <p:cNvPr id="192519" name="Line 7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3" name="Line 11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7" name="Line 15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948" name="Oval 16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949" name="Oval 17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950" name="Oval 18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951" name="Oval 19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952" name="Oval 20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953" name="Oval 21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954" name="Oval 22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955" name="Oval 23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956" name="Oval 24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36957" name="Oval 25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228600" y="263525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例，对（</a:t>
            </a:r>
            <a:r>
              <a:rPr kumimoji="1" lang="en-US" altLang="zh-CN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1,2,9,11,4,6,8,10,16, 5</a:t>
            </a:r>
            <a:r>
              <a:rPr kumimoji="1" lang="zh-CN" alt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）建初始堆（大根）</a:t>
            </a:r>
            <a:r>
              <a:rPr kumimoji="1" lang="zh-CN" alt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  <a:endParaRPr kumimoji="1" lang="zh-CN" altLang="en-US" sz="2800" b="1" dirty="0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92539" name="Oval 27"/>
          <p:cNvSpPr>
            <a:spLocks noChangeArrowheads="1"/>
          </p:cNvSpPr>
          <p:nvPr/>
        </p:nvSpPr>
        <p:spPr bwMode="auto">
          <a:xfrm>
            <a:off x="1801813" y="24860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784725" y="1479550"/>
            <a:ext cx="3933825" cy="2192338"/>
            <a:chOff x="306" y="210"/>
            <a:chExt cx="2478" cy="1381"/>
          </a:xfrm>
        </p:grpSpPr>
        <p:sp>
          <p:nvSpPr>
            <p:cNvPr id="192541" name="Line 2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2" name="Line 3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3" name="Line 3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4" name="Line 3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5" name="Line 3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6" name="Line 3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7" name="Line 3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8" name="Line 3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9" name="Line 3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929" name="Oval 38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930" name="Oval 3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931" name="Oval 4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932" name="Oval 41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933" name="Oval 4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934" name="Oval 43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935" name="Oval 44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936" name="Oval 45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937" name="Oval 4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6938" name="Oval 4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643438" y="4071938"/>
            <a:ext cx="3933825" cy="2192337"/>
            <a:chOff x="306" y="210"/>
            <a:chExt cx="2478" cy="1381"/>
          </a:xfrm>
        </p:grpSpPr>
        <p:sp>
          <p:nvSpPr>
            <p:cNvPr id="192561" name="Line 4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2" name="Line 5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3" name="Line 5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4" name="Line 5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5" name="Line 5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6" name="Line 5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7" name="Line 5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8" name="Line 5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9" name="Line 5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910" name="Oval 58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911" name="Oval 5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912" name="Oval 6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913" name="Oval 61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914" name="Oval 6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915" name="Oval 63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916" name="Oval 64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917" name="Oval 65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918" name="Oval 6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6919" name="Oval 6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00063" y="4108450"/>
            <a:ext cx="3933825" cy="2192338"/>
            <a:chOff x="306" y="233"/>
            <a:chExt cx="2478" cy="1381"/>
          </a:xfrm>
        </p:grpSpPr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3" name="Line 7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4" name="Line 7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5" name="Line 7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6" name="Line 7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7" name="Line 7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8" name="Line 7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9" name="Line 7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891" name="Oval 78"/>
            <p:cNvSpPr>
              <a:spLocks noChangeArrowheads="1"/>
            </p:cNvSpPr>
            <p:nvPr/>
          </p:nvSpPr>
          <p:spPr bwMode="auto">
            <a:xfrm>
              <a:off x="1597" y="233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892" name="Oval 7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893" name="Oval 8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894" name="Oval 81"/>
            <p:cNvSpPr>
              <a:spLocks noChangeArrowheads="1"/>
            </p:cNvSpPr>
            <p:nvPr/>
          </p:nvSpPr>
          <p:spPr bwMode="auto">
            <a:xfrm>
              <a:off x="306" y="1290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895" name="Oval 8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896" name="Oval 83"/>
            <p:cNvSpPr>
              <a:spLocks noChangeArrowheads="1"/>
            </p:cNvSpPr>
            <p:nvPr/>
          </p:nvSpPr>
          <p:spPr bwMode="auto">
            <a:xfrm>
              <a:off x="751" y="129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897" name="Oval 84"/>
            <p:cNvSpPr>
              <a:spLocks noChangeArrowheads="1"/>
            </p:cNvSpPr>
            <p:nvPr/>
          </p:nvSpPr>
          <p:spPr bwMode="auto">
            <a:xfrm>
              <a:off x="972" y="52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898" name="Oval 85"/>
            <p:cNvSpPr>
              <a:spLocks noChangeArrowheads="1"/>
            </p:cNvSpPr>
            <p:nvPr/>
          </p:nvSpPr>
          <p:spPr bwMode="auto">
            <a:xfrm>
              <a:off x="573" y="905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899" name="Oval 8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6900" name="Oval 8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2600" name="Oval 88"/>
          <p:cNvSpPr>
            <a:spLocks noChangeArrowheads="1"/>
          </p:cNvSpPr>
          <p:nvPr/>
        </p:nvSpPr>
        <p:spPr bwMode="auto">
          <a:xfrm>
            <a:off x="5160963" y="249237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601" name="Oval 89"/>
          <p:cNvSpPr>
            <a:spLocks noChangeArrowheads="1"/>
          </p:cNvSpPr>
          <p:nvPr/>
        </p:nvSpPr>
        <p:spPr bwMode="auto">
          <a:xfrm>
            <a:off x="7500938" y="44291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602" name="Oval 90"/>
          <p:cNvSpPr>
            <a:spLocks noChangeArrowheads="1"/>
          </p:cNvSpPr>
          <p:nvPr/>
        </p:nvSpPr>
        <p:spPr bwMode="auto">
          <a:xfrm>
            <a:off x="1482725" y="447198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757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9" grpId="0" animBg="1"/>
      <p:bldP spid="192600" grpId="0" animBg="1"/>
      <p:bldP spid="192601" grpId="0" animBg="1"/>
      <p:bldP spid="19260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EA1842F-3BB0-4B12-8897-7FB13CCAE56E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65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AE11BB0-DBC7-477E-BB76-B6E52E7EA388}" type="slidenum">
              <a:rPr lang="en-US" altLang="zh-CN" sz="1400" smtClean="0">
                <a:latin typeface="Comic Sans MS" pitchFamily="66" charset="0"/>
              </a:rPr>
              <a:pPr/>
              <a:t>28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838" y="44450"/>
            <a:ext cx="3933825" cy="2192338"/>
            <a:chOff x="306" y="210"/>
            <a:chExt cx="2478" cy="1381"/>
          </a:xfrm>
        </p:grpSpPr>
        <p:sp>
          <p:nvSpPr>
            <p:cNvPr id="193539" name="Line 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0" name="Line 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1" name="Line 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2" name="Line 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3" name="Line 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4" name="Line 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7" name="Line 1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92" name="Oval 1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93" name="Oval 1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94" name="Oval 1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95" name="Oval 1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96" name="Oval 1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97" name="Oval 1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98" name="Oval 1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99" name="Oval 1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8000" name="Oval 2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8001" name="Oval 2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86325" y="44450"/>
            <a:ext cx="3933825" cy="2192338"/>
            <a:chOff x="306" y="210"/>
            <a:chExt cx="2478" cy="1381"/>
          </a:xfrm>
        </p:grpSpPr>
        <p:sp>
          <p:nvSpPr>
            <p:cNvPr id="193559" name="Line 2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0" name="Line 2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1" name="Line 2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2" name="Line 2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3" name="Line 2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4" name="Line 2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5" name="Line 2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6" name="Line 3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7" name="Line 3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73" name="Oval 3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74" name="Oval 3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75" name="Oval 3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76" name="Oval 3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77" name="Oval 3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78" name="Oval 3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79" name="Oval 3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80" name="Oval 3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81" name="Oval 4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82" name="Oval 4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16463" y="2349500"/>
            <a:ext cx="3933825" cy="2192338"/>
            <a:chOff x="306" y="210"/>
            <a:chExt cx="2478" cy="1381"/>
          </a:xfrm>
        </p:grpSpPr>
        <p:sp>
          <p:nvSpPr>
            <p:cNvPr id="193579" name="Line 4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0" name="Line 4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1" name="Line 4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2" name="Line 4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3" name="Line 4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4" name="Line 4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5" name="Line 4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6" name="Line 5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7" name="Line 5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54" name="Oval 5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55" name="Oval 5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56" name="Oval 5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57" name="Oval 5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58" name="Oval 5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59" name="Oval 5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60" name="Oval 5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61" name="Oval 5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62" name="Oval 6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63" name="Oval 6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23850" y="2276475"/>
            <a:ext cx="3933825" cy="2192338"/>
            <a:chOff x="306" y="210"/>
            <a:chExt cx="2478" cy="1381"/>
          </a:xfrm>
        </p:grpSpPr>
        <p:sp>
          <p:nvSpPr>
            <p:cNvPr id="193599" name="Line 6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0" name="Line 6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1" name="Line 6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2" name="Line 6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3" name="Line 6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4" name="Line 6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5" name="Line 6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6" name="Line 7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7" name="Line 7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35" name="Oval 7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36" name="Oval 7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37" name="Oval 7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38" name="Oval 7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39" name="Oval 7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40" name="Oval 7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41" name="Oval 7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42" name="Oval 7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43" name="Oval 8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44" name="Oval 8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3618" name="Line 82"/>
          <p:cNvSpPr>
            <a:spLocks noChangeShapeType="1"/>
          </p:cNvSpPr>
          <p:nvPr/>
        </p:nvSpPr>
        <p:spPr bwMode="auto">
          <a:xfrm rot="5384010">
            <a:off x="6750844" y="1970881"/>
            <a:ext cx="685800" cy="158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19" name="Line 83"/>
          <p:cNvSpPr>
            <a:spLocks noChangeShapeType="1"/>
          </p:cNvSpPr>
          <p:nvPr/>
        </p:nvSpPr>
        <p:spPr bwMode="auto">
          <a:xfrm>
            <a:off x="4356100" y="1052513"/>
            <a:ext cx="633413" cy="158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0" name="Oval 84"/>
          <p:cNvSpPr>
            <a:spLocks noChangeArrowheads="1"/>
          </p:cNvSpPr>
          <p:nvPr/>
        </p:nvSpPr>
        <p:spPr bwMode="auto">
          <a:xfrm>
            <a:off x="720725" y="10398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1" name="Oval 85"/>
          <p:cNvSpPr>
            <a:spLocks noChangeArrowheads="1"/>
          </p:cNvSpPr>
          <p:nvPr/>
        </p:nvSpPr>
        <p:spPr bwMode="auto">
          <a:xfrm>
            <a:off x="6872288" y="-26988"/>
            <a:ext cx="647700" cy="647701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2" name="Line 86"/>
          <p:cNvSpPr>
            <a:spLocks noChangeShapeType="1"/>
          </p:cNvSpPr>
          <p:nvPr/>
        </p:nvSpPr>
        <p:spPr bwMode="auto">
          <a:xfrm rot="10879923">
            <a:off x="4284663" y="3213100"/>
            <a:ext cx="633412" cy="158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3" name="Line 87"/>
          <p:cNvSpPr>
            <a:spLocks noChangeShapeType="1"/>
          </p:cNvSpPr>
          <p:nvPr/>
        </p:nvSpPr>
        <p:spPr bwMode="auto">
          <a:xfrm rot="26806917">
            <a:off x="2249487" y="4167188"/>
            <a:ext cx="646113" cy="3333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4" name="Oval 88"/>
          <p:cNvSpPr>
            <a:spLocks noChangeArrowheads="1"/>
          </p:cNvSpPr>
          <p:nvPr/>
        </p:nvSpPr>
        <p:spPr bwMode="auto">
          <a:xfrm>
            <a:off x="5708650" y="27400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5" name="Oval 89"/>
          <p:cNvSpPr>
            <a:spLocks noChangeArrowheads="1"/>
          </p:cNvSpPr>
          <p:nvPr/>
        </p:nvSpPr>
        <p:spPr bwMode="auto">
          <a:xfrm>
            <a:off x="688975" y="32877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323850" y="4621213"/>
            <a:ext cx="3933825" cy="2192337"/>
            <a:chOff x="306" y="210"/>
            <a:chExt cx="2478" cy="1381"/>
          </a:xfrm>
        </p:grpSpPr>
        <p:sp>
          <p:nvSpPr>
            <p:cNvPr id="193627" name="Line 91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28" name="Line 92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29" name="Line 93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0" name="Line 94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1" name="Line 95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2" name="Line 96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3" name="Line 97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4" name="Line 98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5" name="Line 99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16" name="Oval 100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17" name="Oval 101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18" name="Oval 102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19" name="Oval 103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20" name="Oval 104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21" name="Oval 105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22" name="Oval 106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23" name="Oval 107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24" name="Oval 108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25" name="Oval 109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724400" y="5181600"/>
            <a:ext cx="3733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初始大根堆！</a:t>
            </a:r>
            <a:endParaRPr lang="zh-CN" altLang="en-US" sz="3200" b="1" dirty="0">
              <a:solidFill>
                <a:srgbClr val="FF66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828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20" grpId="0" animBg="1"/>
      <p:bldP spid="193621" grpId="0" animBg="1"/>
      <p:bldP spid="193624" grpId="0" animBg="1"/>
      <p:bldP spid="1936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86FB634-D06F-4AA7-8E1D-B926A12DDAB5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86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86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772D9ED-01B1-4368-AC3D-73BA1E651886}" type="slidenum">
              <a:rPr lang="en-US" altLang="zh-CN" sz="1400" smtClean="0">
                <a:latin typeface="Comic Sans MS" pitchFamily="66" charset="0"/>
              </a:rPr>
              <a:pPr/>
              <a:t>29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195587" name="Line 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88" name="Line 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89" name="Line 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0" name="Line 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1" name="Line 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4" name="Line 1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5" name="Line 1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142" name="Oval 1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5143" name="Oval 1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5144" name="Oval 1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5145" name="Oval 1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5146" name="Oval 1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5147" name="Oval 1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5149" name="Oval 1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5150" name="Oval 2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5151" name="Oval 2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5606" name="Line 22"/>
          <p:cNvSpPr>
            <a:spLocks noChangeShapeType="1"/>
          </p:cNvSpPr>
          <p:nvPr/>
        </p:nvSpPr>
        <p:spPr bwMode="auto">
          <a:xfrm rot="21406917">
            <a:off x="4284663" y="1196975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642938" y="642938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2224088" y="955675"/>
            <a:ext cx="457200" cy="1330325"/>
          </a:xfrm>
          <a:custGeom>
            <a:avLst/>
            <a:gdLst/>
            <a:ahLst/>
            <a:cxnLst>
              <a:cxn ang="0">
                <a:pos x="0" y="838"/>
              </a:cxn>
              <a:cxn ang="0">
                <a:pos x="222" y="511"/>
              </a:cxn>
              <a:cxn ang="0">
                <a:pos x="288" y="0"/>
              </a:cxn>
            </a:cxnLst>
            <a:rect l="0" t="0" r="r" b="b"/>
            <a:pathLst>
              <a:path w="288" h="838">
                <a:moveTo>
                  <a:pt x="0" y="838"/>
                </a:moveTo>
                <a:cubicBezTo>
                  <a:pt x="37" y="781"/>
                  <a:pt x="174" y="651"/>
                  <a:pt x="222" y="511"/>
                </a:cubicBezTo>
                <a:cubicBezTo>
                  <a:pt x="270" y="371"/>
                  <a:pt x="274" y="106"/>
                  <a:pt x="288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17" name="Line 3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18" name="Line 3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19" name="Line 3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0" name="Line 3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1" name="Line 3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2" name="Line 3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3" name="Line 3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4" name="Line 4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123" name="Oval 4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5124" name="Oval 4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5125" name="Oval 4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5126" name="Oval 4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5127" name="Oval 4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5128" name="Oval 4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5129" name="Oval 4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5130" name="Oval 4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5131" name="Oval 4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8737" name="Oval 5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sp>
        <p:nvSpPr>
          <p:cNvPr id="68628" name="TextBox 95"/>
          <p:cNvSpPr txBox="1">
            <a:spLocks noChangeArrowheads="1"/>
          </p:cNvSpPr>
          <p:nvPr/>
        </p:nvSpPr>
        <p:spPr bwMode="auto">
          <a:xfrm>
            <a:off x="0" y="0"/>
            <a:ext cx="2071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堆排序</a:t>
            </a: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458788" y="4499053"/>
            <a:ext cx="84629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 smtClean="0"/>
              <a:t>         在完全</a:t>
            </a:r>
            <a:r>
              <a:rPr kumimoji="1" lang="zh-CN" altLang="en-US" sz="2800" b="1" dirty="0"/>
              <a:t>二叉树</a:t>
            </a:r>
            <a:r>
              <a:rPr kumimoji="1" lang="zh-CN" altLang="en-US" sz="2800" b="1" dirty="0" smtClean="0"/>
              <a:t>中当根</a:t>
            </a:r>
            <a:r>
              <a:rPr kumimoji="1" lang="zh-CN" altLang="en-US" sz="2800" b="1" dirty="0"/>
              <a:t>结点的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左右子树均是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堆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时，</a:t>
            </a:r>
            <a:r>
              <a:rPr kumimoji="1" lang="zh-CN" altLang="en-US" sz="2800" b="1" dirty="0" smtClean="0"/>
              <a:t>调整</a:t>
            </a:r>
            <a:r>
              <a:rPr kumimoji="1" lang="zh-CN" altLang="en-US" sz="2800" b="1" dirty="0"/>
              <a:t>根结点，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使整个完全二叉树成为一个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堆。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charset="-122"/>
              </a:rPr>
              <a:t>   </a:t>
            </a:r>
            <a:r>
              <a:rPr kumimoji="1" lang="zh-CN" altLang="en-US" sz="2800" dirty="0" smtClean="0">
                <a:latin typeface="宋体" charset="-122"/>
              </a:rPr>
              <a:t> </a:t>
            </a:r>
            <a:endParaRPr kumimoji="1" lang="zh-CN" altLang="en-US" sz="2800" dirty="0"/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425450" y="3564015"/>
            <a:ext cx="64801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4400" b="1" dirty="0" smtClean="0">
                <a:solidFill>
                  <a:srgbClr val="FF0000"/>
                </a:solidFill>
                <a:latin typeface="宋体" pitchFamily="2" charset="-122"/>
                <a:ea typeface="+mj-ea"/>
                <a:cs typeface="+mj-cs"/>
              </a:rPr>
              <a:t>筛选</a:t>
            </a:r>
            <a:r>
              <a:rPr kumimoji="1" lang="zh-CN" altLang="en-US" sz="4400" b="1" dirty="0">
                <a:solidFill>
                  <a:srgbClr val="FF0000"/>
                </a:solidFill>
                <a:latin typeface="宋体" pitchFamily="2" charset="-122"/>
                <a:ea typeface="+mj-ea"/>
                <a:cs typeface="+mj-cs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9853924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7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696EB3C-7629-484A-9F33-1339A5C78896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87F19C8-B0B6-47DB-932B-423374EF0CC5}" type="slidenum">
              <a:rPr lang="en-US" altLang="zh-CN" sz="1400" smtClean="0">
                <a:latin typeface="Comic Sans MS" pitchFamily="66" charset="0"/>
              </a:rPr>
              <a:pPr/>
              <a:t>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8207375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/>
              <a:t>设</a:t>
            </a:r>
            <a:r>
              <a:rPr kumimoji="1" lang="zh-CN" altLang="en-US" sz="2800" b="1">
                <a:solidFill>
                  <a:srgbClr val="FF0000"/>
                </a:solidFill>
              </a:rPr>
              <a:t>无序</a:t>
            </a:r>
            <a:r>
              <a:rPr kumimoji="1" lang="zh-CN" altLang="en-US" sz="2800" b="1"/>
              <a:t>序列 </a:t>
            </a:r>
            <a:r>
              <a:rPr kumimoji="1" lang="en-US" altLang="zh-CN" sz="2800" b="1" i="1"/>
              <a:t>T </a:t>
            </a:r>
            <a:r>
              <a:rPr kumimoji="1" lang="en-US" altLang="zh-CN" sz="2800" b="1"/>
              <a:t>=(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30000"/>
              <a:t>2</a:t>
            </a:r>
            <a:r>
              <a:rPr kumimoji="1" lang="en-US" altLang="zh-CN" sz="2800" b="1"/>
              <a:t>, …, </a:t>
            </a:r>
            <a:r>
              <a:rPr kumimoji="1" lang="en-US" altLang="zh-CN" sz="2800" b="1" i="1"/>
              <a:t>r</a:t>
            </a:r>
            <a:r>
              <a:rPr kumimoji="1" lang="en-US" altLang="zh-CN" sz="2800" b="1" i="1" baseline="-30000"/>
              <a:t>n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T </a:t>
            </a:r>
            <a:r>
              <a:rPr kumimoji="1" lang="zh-CN" altLang="en-US" sz="2800" b="1"/>
              <a:t>的第</a:t>
            </a:r>
            <a:r>
              <a:rPr kumimoji="1" lang="en-US" altLang="zh-CN" sz="2800" b="1" i="1"/>
              <a:t>k</a:t>
            </a:r>
            <a:r>
              <a:rPr kumimoji="1" lang="zh-CN" altLang="en-US" sz="2800" b="1"/>
              <a:t>（</a:t>
            </a:r>
            <a:r>
              <a:rPr kumimoji="1" lang="en-US" altLang="zh-CN" sz="2800" b="1"/>
              <a:t>1≤</a:t>
            </a:r>
            <a:r>
              <a:rPr kumimoji="1" lang="en-US" altLang="zh-CN" sz="2800" b="1" i="1"/>
              <a:t>k</a:t>
            </a:r>
            <a:r>
              <a:rPr kumimoji="1" lang="en-US" altLang="zh-CN" sz="2800" b="1"/>
              <a:t>≤</a:t>
            </a:r>
            <a:r>
              <a:rPr kumimoji="1" lang="en-US" altLang="zh-CN" sz="2800" b="1" i="1"/>
              <a:t>n</a:t>
            </a:r>
            <a:r>
              <a:rPr kumimoji="1" lang="zh-CN" altLang="en-US" sz="2800" b="1"/>
              <a:t>）小元素定义：为</a:t>
            </a:r>
            <a:r>
              <a:rPr kumimoji="1" lang="en-US" altLang="zh-CN" sz="2800" b="1" i="1"/>
              <a:t>T</a:t>
            </a:r>
            <a:r>
              <a:rPr kumimoji="1" lang="zh-CN" altLang="en-US" sz="2800" b="1"/>
              <a:t>按</a:t>
            </a:r>
            <a:r>
              <a:rPr kumimoji="1" lang="zh-CN" altLang="en-US" sz="2800" b="1">
                <a:solidFill>
                  <a:srgbClr val="FF0000"/>
                </a:solidFill>
              </a:rPr>
              <a:t>升序排列后在第</a:t>
            </a:r>
            <a:r>
              <a:rPr kumimoji="1" lang="en-US" altLang="zh-CN" sz="2800" b="1" i="1">
                <a:solidFill>
                  <a:srgbClr val="FF0000"/>
                </a:solidFill>
              </a:rPr>
              <a:t>k</a:t>
            </a:r>
            <a:r>
              <a:rPr kumimoji="1" lang="zh-CN" altLang="en-US" sz="2800" b="1">
                <a:solidFill>
                  <a:srgbClr val="FF0000"/>
                </a:solidFill>
              </a:rPr>
              <a:t>个位置上的元素</a:t>
            </a:r>
            <a:r>
              <a:rPr kumimoji="1" lang="zh-CN" altLang="en-US" sz="2800" b="1"/>
              <a:t>。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kumimoji="1" lang="en-US" altLang="zh-CN" sz="2800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kumimoji="1" lang="en-US" altLang="zh-CN" sz="2800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0000"/>
                </a:solidFill>
              </a:rPr>
              <a:t>选择问题</a:t>
            </a:r>
            <a:r>
              <a:rPr kumimoji="1" lang="zh-CN" altLang="en-US" sz="2800" b="1"/>
              <a:t>：给定一个序列</a:t>
            </a:r>
            <a:r>
              <a:rPr kumimoji="1" lang="en-US" altLang="zh-CN" sz="2800" b="1" i="1"/>
              <a:t>T</a:t>
            </a:r>
            <a:r>
              <a:rPr kumimoji="1" lang="zh-CN" altLang="en-US" sz="2800" b="1"/>
              <a:t>和一个整数</a:t>
            </a:r>
            <a:r>
              <a:rPr kumimoji="1" lang="en-US" altLang="zh-CN" sz="2800" b="1" i="1"/>
              <a:t>k</a:t>
            </a:r>
            <a:r>
              <a:rPr kumimoji="1" lang="zh-CN" altLang="en-US" sz="2800" b="1"/>
              <a:t>，寻找 </a:t>
            </a:r>
            <a:r>
              <a:rPr kumimoji="1" lang="en-US" altLang="zh-CN" sz="2800" b="1" i="1"/>
              <a:t>T </a:t>
            </a:r>
            <a:r>
              <a:rPr kumimoji="1" lang="zh-CN" altLang="en-US" sz="2800" b="1"/>
              <a:t>的第</a:t>
            </a:r>
            <a:r>
              <a:rPr kumimoji="1" lang="en-US" altLang="zh-CN" sz="2800" b="1" i="1"/>
              <a:t>k</a:t>
            </a:r>
            <a:r>
              <a:rPr kumimoji="1" lang="zh-CN" altLang="en-US" sz="2800" b="1"/>
              <a:t>小元素的问题称为</a:t>
            </a:r>
            <a:r>
              <a:rPr kumimoji="1" lang="zh-CN" altLang="en-US" sz="2800" b="1">
                <a:solidFill>
                  <a:srgbClr val="FF0000"/>
                </a:solidFill>
              </a:rPr>
              <a:t>选择问题</a:t>
            </a:r>
            <a:r>
              <a:rPr kumimoji="1" lang="zh-CN" altLang="en-US" sz="2800" b="1"/>
              <a:t>。特别地，将寻找第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/2</a:t>
            </a:r>
            <a:r>
              <a:rPr kumimoji="1" lang="zh-CN" altLang="en-US" sz="2800" b="1"/>
              <a:t>小元素的问题称为</a:t>
            </a:r>
            <a:r>
              <a:rPr kumimoji="1" lang="zh-CN" altLang="en-US" sz="2800" b="1">
                <a:solidFill>
                  <a:srgbClr val="FF0000"/>
                </a:solidFill>
              </a:rPr>
              <a:t>中值问题</a:t>
            </a:r>
            <a:r>
              <a:rPr kumimoji="1" lang="zh-CN" altLang="en-US" sz="2800" b="1"/>
              <a:t>。 </a:t>
            </a:r>
          </a:p>
        </p:txBody>
      </p:sp>
      <p:sp>
        <p:nvSpPr>
          <p:cNvPr id="34822" name="Text Box 37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5.2.3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选择问题</a:t>
            </a:r>
          </a:p>
        </p:txBody>
      </p:sp>
      <p:sp>
        <p:nvSpPr>
          <p:cNvPr id="31751" name="Rectangle 22"/>
          <p:cNvSpPr>
            <a:spLocks noChangeArrowheads="1"/>
          </p:cNvSpPr>
          <p:nvPr/>
        </p:nvSpPr>
        <p:spPr bwMode="auto">
          <a:xfrm>
            <a:off x="971550" y="3314700"/>
            <a:ext cx="6840538" cy="72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 rIns="18000" bIns="0"/>
          <a:lstStyle/>
          <a:p>
            <a:pPr algn="just" eaLnBrk="0" hangingPunct="0"/>
            <a:r>
              <a:rPr lang="en-US" altLang="zh-CN" sz="4400"/>
              <a:t>50 30 80 10 40  60 90 20 70</a:t>
            </a:r>
          </a:p>
        </p:txBody>
      </p:sp>
    </p:spTree>
    <p:extLst>
      <p:ext uri="{BB962C8B-B14F-4D97-AF65-F5344CB8AC3E}">
        <p14:creationId xmlns:p14="http://schemas.microsoft.com/office/powerpoint/2010/main" val="40892717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A37EFB7-BE8B-4BD6-985D-43071D819E44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D286A09-42E0-4980-A422-24D8B3467EA5}" type="slidenum">
              <a:rPr lang="en-US" altLang="zh-CN" sz="1400" smtClean="0">
                <a:latin typeface="Comic Sans MS" pitchFamily="66" charset="0"/>
              </a:rPr>
              <a:pPr/>
              <a:t>30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250825" y="785813"/>
            <a:ext cx="87852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altLang="zh-CN" b="1" dirty="0">
                <a:ea typeface="宋体" pitchFamily="2" charset="-122"/>
              </a:rPr>
              <a:t>R[</a:t>
            </a:r>
            <a:r>
              <a:rPr lang="en-US" altLang="zh-CN" b="1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]</a:t>
            </a:r>
            <a:r>
              <a:rPr lang="zh-CN" altLang="en-US" b="1" dirty="0">
                <a:ea typeface="宋体" pitchFamily="2" charset="-122"/>
              </a:rPr>
              <a:t>左、右子树是堆，子树的根为各自子树中关键字最大者，</a:t>
            </a:r>
            <a:endParaRPr lang="en-US" altLang="zh-CN" b="1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zh-CN" altLang="en-US" b="1" dirty="0">
                <a:ea typeface="宋体" pitchFamily="2" charset="-122"/>
              </a:rPr>
              <a:t>将</a:t>
            </a:r>
            <a:r>
              <a:rPr lang="en-US" altLang="zh-CN" b="1" dirty="0">
                <a:ea typeface="宋体" pitchFamily="2" charset="-122"/>
              </a:rPr>
              <a:t>R[</a:t>
            </a:r>
            <a:r>
              <a:rPr lang="en-US" altLang="zh-CN" b="1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]</a:t>
            </a:r>
            <a:r>
              <a:rPr lang="zh-CN" altLang="en-US" b="1" dirty="0">
                <a:ea typeface="宋体" pitchFamily="2" charset="-122"/>
              </a:rPr>
              <a:t>和其左、右孩子中关键字最大者放到</a:t>
            </a:r>
            <a:r>
              <a:rPr lang="en-US" altLang="zh-CN" b="1" dirty="0">
                <a:ea typeface="宋体" pitchFamily="2" charset="-122"/>
              </a:rPr>
              <a:t>R[</a:t>
            </a:r>
            <a:r>
              <a:rPr lang="en-US" altLang="zh-CN" b="1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]</a:t>
            </a:r>
            <a:r>
              <a:rPr lang="zh-CN" altLang="en-US" b="1" dirty="0">
                <a:ea typeface="宋体" pitchFamily="2" charset="-122"/>
              </a:rPr>
              <a:t>的位置。</a:t>
            </a:r>
            <a:endParaRPr lang="en-US" altLang="zh-CN" b="1" dirty="0">
              <a:ea typeface="宋体" pitchFamily="2" charset="-122"/>
            </a:endParaRPr>
          </a:p>
          <a:p>
            <a:pPr marL="722313" lvl="1" indent="-265113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ea typeface="宋体" pitchFamily="2" charset="-122"/>
              </a:rPr>
              <a:t>若</a:t>
            </a:r>
            <a:r>
              <a:rPr lang="en-US" altLang="zh-CN" b="1" dirty="0">
                <a:ea typeface="宋体" pitchFamily="2" charset="-122"/>
              </a:rPr>
              <a:t>R[</a:t>
            </a:r>
            <a:r>
              <a:rPr lang="en-US" altLang="zh-CN" b="1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]</a:t>
            </a:r>
            <a:r>
              <a:rPr lang="zh-CN" altLang="en-US" b="1" dirty="0">
                <a:ea typeface="宋体" pitchFamily="2" charset="-122"/>
              </a:rPr>
              <a:t>是三者中的最大，则无需调整，以其为根的子树已是堆；</a:t>
            </a:r>
            <a:endParaRPr lang="en-US" altLang="zh-CN" b="1" dirty="0">
              <a:ea typeface="宋体" pitchFamily="2" charset="-122"/>
            </a:endParaRPr>
          </a:p>
          <a:p>
            <a:pPr marL="722313" lvl="1" indent="-265113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ea typeface="宋体" pitchFamily="2" charset="-122"/>
              </a:rPr>
              <a:t>否则，将</a:t>
            </a:r>
            <a:r>
              <a:rPr lang="en-US" altLang="zh-CN" b="1" dirty="0">
                <a:ea typeface="宋体" pitchFamily="2" charset="-122"/>
              </a:rPr>
              <a:t>R[</a:t>
            </a:r>
            <a:r>
              <a:rPr lang="en-US" altLang="zh-CN" b="1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]</a:t>
            </a:r>
            <a:r>
              <a:rPr lang="zh-CN" altLang="en-US" b="1" dirty="0">
                <a:ea typeface="宋体" pitchFamily="2" charset="-122"/>
              </a:rPr>
              <a:t>和具有最大关键字的左孩子</a:t>
            </a:r>
            <a:r>
              <a:rPr lang="en-US" altLang="zh-CN" b="1" dirty="0">
                <a:ea typeface="宋体" pitchFamily="2" charset="-122"/>
              </a:rPr>
              <a:t>R[2i+1]</a:t>
            </a:r>
            <a:r>
              <a:rPr lang="zh-CN" altLang="en-US" b="1" dirty="0">
                <a:ea typeface="宋体" pitchFamily="2" charset="-122"/>
              </a:rPr>
              <a:t>或右孩子</a:t>
            </a:r>
            <a:r>
              <a:rPr lang="en-US" altLang="zh-CN" b="1" dirty="0">
                <a:ea typeface="宋体" pitchFamily="2" charset="-122"/>
              </a:rPr>
              <a:t>R[2i+2]</a:t>
            </a:r>
            <a:r>
              <a:rPr lang="zh-CN" altLang="en-US" b="1" dirty="0">
                <a:ea typeface="宋体" pitchFamily="2" charset="-122"/>
              </a:rPr>
              <a:t>进行交换。</a:t>
            </a:r>
          </a:p>
          <a:p>
            <a:pPr marL="271463" indent="-271463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zh-CN" altLang="en-US" b="1" dirty="0">
                <a:ea typeface="宋体" pitchFamily="2" charset="-122"/>
              </a:rPr>
              <a:t>交换后以</a:t>
            </a:r>
            <a:r>
              <a:rPr lang="en-US" altLang="zh-CN" b="1" dirty="0">
                <a:ea typeface="宋体" pitchFamily="2" charset="-122"/>
              </a:rPr>
              <a:t>R[2i+1]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en-US" altLang="zh-CN" b="1" dirty="0">
                <a:ea typeface="宋体" pitchFamily="2" charset="-122"/>
              </a:rPr>
              <a:t>R[2i+2]</a:t>
            </a:r>
            <a:r>
              <a:rPr lang="zh-CN" altLang="en-US" b="1" dirty="0">
                <a:ea typeface="宋体" pitchFamily="2" charset="-122"/>
              </a:rPr>
              <a:t>为根的子树可能不再是堆，但其左、右子树仍然是堆，于是重复上述过程，</a:t>
            </a:r>
            <a:r>
              <a:rPr lang="zh-CN" altLang="en-US" b="1" dirty="0">
                <a:solidFill>
                  <a:srgbClr val="FF6600"/>
                </a:solidFill>
                <a:ea typeface="宋体" pitchFamily="2" charset="-122"/>
              </a:rPr>
              <a:t>将子树调整为堆</a:t>
            </a:r>
            <a:r>
              <a:rPr lang="zh-CN" altLang="en-US" b="1" dirty="0">
                <a:ea typeface="宋体" pitchFamily="2" charset="-122"/>
              </a:rPr>
              <a:t>，</a:t>
            </a:r>
            <a:r>
              <a:rPr lang="en-US" altLang="zh-CN" b="1" dirty="0">
                <a:ea typeface="宋体" pitchFamily="2" charset="-122"/>
              </a:rPr>
              <a:t>…</a:t>
            </a:r>
            <a:r>
              <a:rPr lang="zh-CN" altLang="en-US" b="1" dirty="0">
                <a:ea typeface="宋体" pitchFamily="2" charset="-122"/>
              </a:rPr>
              <a:t>，如此逐层递推下去，最多可能一直调整到树叶。</a:t>
            </a:r>
            <a:endParaRPr lang="en-US" altLang="zh-CN" b="1" dirty="0">
              <a:ea typeface="宋体" pitchFamily="2" charset="-122"/>
            </a:endParaRPr>
          </a:p>
          <a:p>
            <a:pPr marL="271463" indent="-271463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zh-CN" altLang="en-US" b="1" dirty="0">
                <a:ea typeface="宋体" pitchFamily="2" charset="-122"/>
              </a:rPr>
              <a:t>这一过程就像过筛子一样，把较小的关键字筛下去，而将最大关键字一层层地选择上来。 </a:t>
            </a:r>
          </a:p>
        </p:txBody>
      </p:sp>
      <p:sp>
        <p:nvSpPr>
          <p:cNvPr id="60422" name="矩形 6"/>
          <p:cNvSpPr>
            <a:spLocks noChangeArrowheads="1"/>
          </p:cNvSpPr>
          <p:nvPr/>
        </p:nvSpPr>
        <p:spPr bwMode="auto">
          <a:xfrm>
            <a:off x="950913" y="214313"/>
            <a:ext cx="157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</a:rPr>
              <a:t>筛选法</a:t>
            </a:r>
          </a:p>
        </p:txBody>
      </p:sp>
    </p:spTree>
    <p:extLst>
      <p:ext uri="{BB962C8B-B14F-4D97-AF65-F5344CB8AC3E}">
        <p14:creationId xmlns:p14="http://schemas.microsoft.com/office/powerpoint/2010/main" val="3943629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0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0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90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FA2FBE6-EE78-42E8-89E0-58602743F85B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AECDB21-C640-4A43-BA16-B63F379ADCF7}" type="slidenum">
              <a:rPr lang="en-US" altLang="zh-CN" sz="1400" smtClean="0">
                <a:latin typeface="Comic Sans MS" pitchFamily="66" charset="0"/>
              </a:rPr>
              <a:pPr/>
              <a:t>31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61445" name="Group 4"/>
          <p:cNvGrpSpPr>
            <a:grpSpLocks/>
          </p:cNvGrpSpPr>
          <p:nvPr/>
        </p:nvGrpSpPr>
        <p:grpSpPr bwMode="auto">
          <a:xfrm>
            <a:off x="252413" y="892175"/>
            <a:ext cx="3933825" cy="2192338"/>
            <a:chOff x="306" y="210"/>
            <a:chExt cx="2478" cy="1381"/>
          </a:xfrm>
        </p:grpSpPr>
        <p:sp>
          <p:nvSpPr>
            <p:cNvPr id="191493" name="Line 5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494" name="Line 6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495" name="Line 7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496" name="Line 8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497" name="Line 9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498" name="Line 10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02" name="Oval 14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solidFill>
              <a:srgbClr val="7030A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1536" name="Oval 15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61537" name="Oval 16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61538" name="Oval 17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61539" name="Oval 18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1540" name="Oval 19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1541" name="Oval 20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lang="en-US" altLang="zh-CN" sz="2800">
                  <a:solidFill>
                    <a:srgbClr val="FF0000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61542" name="Oval 21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61543" name="Oval 22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1544" name="Oval 23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1512" name="Oval 24"/>
          <p:cNvSpPr>
            <a:spLocks noChangeArrowheads="1"/>
          </p:cNvSpPr>
          <p:nvPr/>
        </p:nvSpPr>
        <p:spPr bwMode="auto">
          <a:xfrm>
            <a:off x="2238375" y="8223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13" name="Oval 25"/>
          <p:cNvSpPr>
            <a:spLocks noChangeArrowheads="1"/>
          </p:cNvSpPr>
          <p:nvPr/>
        </p:nvSpPr>
        <p:spPr bwMode="auto">
          <a:xfrm>
            <a:off x="6196013" y="1858963"/>
            <a:ext cx="1055687" cy="1366837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14" name="Oval 26"/>
          <p:cNvSpPr>
            <a:spLocks noChangeArrowheads="1"/>
          </p:cNvSpPr>
          <p:nvPr/>
        </p:nvSpPr>
        <p:spPr bwMode="auto">
          <a:xfrm>
            <a:off x="4887913" y="1903413"/>
            <a:ext cx="1355725" cy="14795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15" name="Oval 27"/>
          <p:cNvSpPr>
            <a:spLocks noChangeArrowheads="1"/>
          </p:cNvSpPr>
          <p:nvPr/>
        </p:nvSpPr>
        <p:spPr bwMode="auto">
          <a:xfrm>
            <a:off x="0" y="1179513"/>
            <a:ext cx="2484438" cy="2305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16" name="Oval 28"/>
          <p:cNvSpPr>
            <a:spLocks noChangeArrowheads="1"/>
          </p:cNvSpPr>
          <p:nvPr/>
        </p:nvSpPr>
        <p:spPr bwMode="auto">
          <a:xfrm>
            <a:off x="2508250" y="1252538"/>
            <a:ext cx="1776413" cy="1584325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>
            <a:off x="4211638" y="1828800"/>
            <a:ext cx="773112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lIns="72000" rIns="72000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18" name="Line 30"/>
          <p:cNvSpPr>
            <a:spLocks noChangeShapeType="1"/>
          </p:cNvSpPr>
          <p:nvPr/>
        </p:nvSpPr>
        <p:spPr bwMode="auto">
          <a:xfrm>
            <a:off x="7164388" y="3238500"/>
            <a:ext cx="0" cy="53340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lIns="72000" rIns="72000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19" name="Line 31"/>
          <p:cNvSpPr>
            <a:spLocks noChangeShapeType="1"/>
          </p:cNvSpPr>
          <p:nvPr/>
        </p:nvSpPr>
        <p:spPr bwMode="auto">
          <a:xfrm flipH="1">
            <a:off x="4430713" y="5033963"/>
            <a:ext cx="633412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lIns="72000" rIns="72000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20" name="AutoShape 32"/>
          <p:cNvSpPr>
            <a:spLocks noChangeArrowheads="1"/>
          </p:cNvSpPr>
          <p:nvPr/>
        </p:nvSpPr>
        <p:spPr bwMode="auto">
          <a:xfrm>
            <a:off x="2916238" y="3124200"/>
            <a:ext cx="2016125" cy="838200"/>
          </a:xfrm>
          <a:prstGeom prst="wedgeEllipseCallout">
            <a:avLst>
              <a:gd name="adj1" fmla="val -47245"/>
              <a:gd name="adj2" fmla="val 105870"/>
            </a:avLst>
          </a:prstGeom>
          <a:solidFill>
            <a:schemeClr val="tx2">
              <a:lumMod val="75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0" hangingPunct="0">
              <a:defRPr/>
            </a:pPr>
            <a:r>
              <a:rPr kumimoji="1"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大根堆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946650" y="890588"/>
            <a:ext cx="3933825" cy="2192337"/>
            <a:chOff x="306" y="210"/>
            <a:chExt cx="2478" cy="1381"/>
          </a:xfrm>
        </p:grpSpPr>
        <p:sp>
          <p:nvSpPr>
            <p:cNvPr id="191522" name="Line 34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23" name="Line 35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24" name="Line 36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25" name="Line 37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26" name="Line 38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27" name="Line 39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28" name="Line 40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29" name="Line 41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1516" name="Oval 43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61517" name="Oval 44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61518" name="Oval 45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61519" name="Oval 46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61520" name="Oval 47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1521" name="Oval 48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91537" name="Oval 49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61523" name="Oval 50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61524" name="Oval 51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1525" name="Oval 52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946650" y="4100513"/>
            <a:ext cx="3933825" cy="2192337"/>
            <a:chOff x="306" y="210"/>
            <a:chExt cx="2478" cy="1381"/>
          </a:xfrm>
        </p:grpSpPr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43" name="Line 55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44" name="Line 56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45" name="Line 57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46" name="Line 58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47" name="Line 59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48" name="Line 60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49" name="Line 61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50" name="Line 62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1497" name="Oval 63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61498" name="Oval 64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61499" name="Oval 65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61500" name="Oval 66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61501" name="Oval 67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1502" name="Oval 68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1503" name="Oval 69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191558" name="Oval 70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61505" name="Oval 71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1506" name="Oval 72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52413" y="3956050"/>
            <a:ext cx="3933825" cy="2192338"/>
            <a:chOff x="306" y="210"/>
            <a:chExt cx="2478" cy="1381"/>
          </a:xfrm>
        </p:grpSpPr>
        <p:sp>
          <p:nvSpPr>
            <p:cNvPr id="191562" name="Line 74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63" name="Line 75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64" name="Line 76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65" name="Line 77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66" name="Line 78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67" name="Line 79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68" name="Line 80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69" name="Line 81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1570" name="Line 82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1478" name="Oval 83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61479" name="Oval 84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61480" name="Oval 85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191574" name="Oval 86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61482" name="Oval 87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1483" name="Oval 88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1484" name="Oval 89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61485" name="Oval 90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61486" name="Oval 91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1487" name="Oval 92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1581" name="Text Box 93"/>
          <p:cNvSpPr txBox="1">
            <a:spLocks noChangeArrowheads="1"/>
          </p:cNvSpPr>
          <p:nvPr/>
        </p:nvSpPr>
        <p:spPr bwMode="auto">
          <a:xfrm>
            <a:off x="250825" y="2286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筛选法（大根堆）示例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91582" name="Oval 94"/>
          <p:cNvSpPr>
            <a:spLocks noChangeArrowheads="1"/>
          </p:cNvSpPr>
          <p:nvPr/>
        </p:nvSpPr>
        <p:spPr bwMode="auto">
          <a:xfrm>
            <a:off x="4859338" y="5645150"/>
            <a:ext cx="720725" cy="908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83" name="Oval 95"/>
          <p:cNvSpPr>
            <a:spLocks noChangeArrowheads="1"/>
          </p:cNvSpPr>
          <p:nvPr/>
        </p:nvSpPr>
        <p:spPr bwMode="auto">
          <a:xfrm>
            <a:off x="5580063" y="5645150"/>
            <a:ext cx="720725" cy="908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84" name="Oval 96"/>
          <p:cNvSpPr>
            <a:spLocks noChangeArrowheads="1"/>
          </p:cNvSpPr>
          <p:nvPr/>
        </p:nvSpPr>
        <p:spPr bwMode="auto">
          <a:xfrm>
            <a:off x="3079750" y="12938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85" name="Oval 97"/>
          <p:cNvSpPr>
            <a:spLocks noChangeArrowheads="1"/>
          </p:cNvSpPr>
          <p:nvPr/>
        </p:nvSpPr>
        <p:spPr bwMode="auto">
          <a:xfrm>
            <a:off x="1258888" y="127317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86" name="Oval 98"/>
          <p:cNvSpPr>
            <a:spLocks noChangeArrowheads="1"/>
          </p:cNvSpPr>
          <p:nvPr/>
        </p:nvSpPr>
        <p:spPr bwMode="auto">
          <a:xfrm>
            <a:off x="6484938" y="190023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87" name="Oval 99"/>
          <p:cNvSpPr>
            <a:spLocks noChangeArrowheads="1"/>
          </p:cNvSpPr>
          <p:nvPr/>
        </p:nvSpPr>
        <p:spPr bwMode="auto">
          <a:xfrm>
            <a:off x="5940425" y="127317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88" name="Oval 100"/>
          <p:cNvSpPr>
            <a:spLocks noChangeArrowheads="1"/>
          </p:cNvSpPr>
          <p:nvPr/>
        </p:nvSpPr>
        <p:spPr bwMode="auto">
          <a:xfrm>
            <a:off x="5292725" y="190023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89" name="Oval 101"/>
          <p:cNvSpPr>
            <a:spLocks noChangeArrowheads="1"/>
          </p:cNvSpPr>
          <p:nvPr/>
        </p:nvSpPr>
        <p:spPr bwMode="auto">
          <a:xfrm>
            <a:off x="5580063" y="56880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90" name="Oval 102"/>
          <p:cNvSpPr>
            <a:spLocks noChangeArrowheads="1"/>
          </p:cNvSpPr>
          <p:nvPr/>
        </p:nvSpPr>
        <p:spPr bwMode="auto">
          <a:xfrm>
            <a:off x="4911725" y="5708650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lIns="72000" rIns="7200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1591" name="Oval 103"/>
          <p:cNvSpPr>
            <a:spLocks noChangeArrowheads="1"/>
          </p:cNvSpPr>
          <p:nvPr/>
        </p:nvSpPr>
        <p:spPr bwMode="auto">
          <a:xfrm>
            <a:off x="5292725" y="506888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rIns="72000" anchor="ctr"/>
          <a:lstStyle/>
          <a:p>
            <a:pPr algn="ctr" eaLnBrk="0" hangingPunct="0"/>
            <a:endParaRPr lang="zh-CN" altLang="zh-CN" sz="32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1753" y="226368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void </a:t>
            </a:r>
            <a:r>
              <a:rPr lang="en-US" altLang="zh-CN" b="1" dirty="0" err="1"/>
              <a:t>SiftHeap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r[ ], </a:t>
            </a:r>
            <a:r>
              <a:rPr lang="en-US" altLang="zh-CN" b="1" dirty="0" err="1"/>
              <a:t>int</a:t>
            </a:r>
            <a:r>
              <a:rPr lang="en-US" altLang="zh-CN" b="1" dirty="0"/>
              <a:t> k, </a:t>
            </a:r>
            <a:r>
              <a:rPr lang="en-US" altLang="zh-CN" b="1" dirty="0" err="1"/>
              <a:t>int</a:t>
            </a:r>
            <a:r>
              <a:rPr lang="en-US" altLang="zh-CN" b="1" dirty="0"/>
              <a:t> n</a:t>
            </a:r>
            <a:r>
              <a:rPr lang="en-US" altLang="zh-CN" b="1" dirty="0">
                <a:latin typeface="宋体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3944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19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19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19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19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19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19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2" grpId="0" animBg="1"/>
      <p:bldP spid="191513" grpId="0" animBg="1"/>
      <p:bldP spid="191514" grpId="0" animBg="1"/>
      <p:bldP spid="191515" grpId="0" animBg="1"/>
      <p:bldP spid="191516" grpId="0" animBg="1"/>
      <p:bldP spid="191520" grpId="0" animBg="1"/>
      <p:bldP spid="191582" grpId="0" animBg="1"/>
      <p:bldP spid="191583" grpId="0" animBg="1"/>
      <p:bldP spid="191584" grpId="0" animBg="1"/>
      <p:bldP spid="191585" grpId="0" animBg="1"/>
      <p:bldP spid="191586" grpId="0" animBg="1"/>
      <p:bldP spid="191587" grpId="0" animBg="1"/>
      <p:bldP spid="191588" grpId="0" animBg="1"/>
      <p:bldP spid="191589" grpId="0" animBg="1"/>
      <p:bldP spid="191590" grpId="0" animBg="1"/>
      <p:bldP spid="1915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E658067-87A7-4DF0-886C-8D79720782AA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246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BC4E689-5740-4FC3-BF83-04B0EF8A6332}" type="slidenum">
              <a:rPr lang="en-US" altLang="zh-CN" sz="1400" smtClean="0">
                <a:latin typeface="Comic Sans MS" pitchFamily="66" charset="0"/>
              </a:rPr>
              <a:pPr/>
              <a:t>32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2469" name="Text Box 59"/>
          <p:cNvSpPr txBox="1">
            <a:spLocks noChangeArrowheads="1"/>
          </p:cNvSpPr>
          <p:nvPr/>
        </p:nvSpPr>
        <p:spPr bwMode="auto">
          <a:xfrm>
            <a:off x="468313" y="549275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假设当前要筛选结点的编号为</a:t>
            </a:r>
            <a:r>
              <a:rPr kumimoji="1" lang="en-US" altLang="zh-CN" b="1"/>
              <a:t>k</a:t>
            </a:r>
            <a:r>
              <a:rPr kumimoji="1" lang="zh-CN" altLang="en-US" b="1">
                <a:latin typeface="宋体" charset="-122"/>
              </a:rPr>
              <a:t>，堆中最后一个结点的编号为</a:t>
            </a:r>
            <a:r>
              <a:rPr kumimoji="1" lang="en-US" altLang="zh-CN" b="1"/>
              <a:t>n-1</a:t>
            </a:r>
            <a:r>
              <a:rPr kumimoji="1" lang="zh-CN" altLang="en-US" b="1">
                <a:latin typeface="宋体" charset="-122"/>
              </a:rPr>
              <a:t>，并且结点</a:t>
            </a:r>
            <a:r>
              <a:rPr kumimoji="1" lang="en-US" altLang="zh-CN" b="1"/>
              <a:t>k</a:t>
            </a:r>
            <a:r>
              <a:rPr kumimoji="1" lang="zh-CN" altLang="en-US" b="1">
                <a:latin typeface="宋体" charset="-122"/>
              </a:rPr>
              <a:t>的左右子树均是堆（即</a:t>
            </a:r>
            <a:r>
              <a:rPr kumimoji="1" lang="en-US" altLang="zh-CN" b="1"/>
              <a:t>r[k+1] ~ r[n-1]</a:t>
            </a:r>
            <a:r>
              <a:rPr kumimoji="1" lang="zh-CN" altLang="en-US" b="1">
                <a:latin typeface="宋体" charset="-122"/>
              </a:rPr>
              <a:t>满足堆的条件），则筛选算法用伪代码可描述为：</a:t>
            </a:r>
            <a:r>
              <a:rPr kumimoji="1" lang="zh-CN" altLang="en-US" b="1"/>
              <a:t> </a:t>
            </a:r>
          </a:p>
        </p:txBody>
      </p:sp>
      <p:grpSp>
        <p:nvGrpSpPr>
          <p:cNvPr id="62470" name="Group 60"/>
          <p:cNvGrpSpPr>
            <a:grpSpLocks/>
          </p:cNvGrpSpPr>
          <p:nvPr/>
        </p:nvGrpSpPr>
        <p:grpSpPr bwMode="auto">
          <a:xfrm>
            <a:off x="323850" y="1917700"/>
            <a:ext cx="8569325" cy="4154488"/>
            <a:chOff x="1649" y="8436"/>
            <a:chExt cx="7654" cy="2520"/>
          </a:xfrm>
        </p:grpSpPr>
        <p:sp>
          <p:nvSpPr>
            <p:cNvPr id="62472" name="Text Box 61"/>
            <p:cNvSpPr txBox="1">
              <a:spLocks noChangeArrowheads="1"/>
            </p:cNvSpPr>
            <p:nvPr/>
          </p:nvSpPr>
          <p:spPr bwMode="auto">
            <a:xfrm>
              <a:off x="1649" y="8436"/>
              <a:ext cx="7654" cy="25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23888" indent="-62388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sz="2200" b="1"/>
                <a:t>算法</a:t>
              </a:r>
              <a:r>
                <a:rPr lang="en-US" altLang="zh-CN" sz="2200" b="1"/>
                <a:t>5.3——</a:t>
              </a:r>
              <a:r>
                <a:rPr lang="zh-CN" altLang="en-US" sz="2200" b="1"/>
                <a:t>筛选法调整堆</a:t>
              </a:r>
            </a:p>
            <a:p>
              <a:pPr algn="ctr">
                <a:spcAft>
                  <a:spcPts val="775"/>
                </a:spcAft>
              </a:pPr>
              <a:endParaRPr lang="zh-CN" altLang="en-US" sz="800" b="1"/>
            </a:p>
            <a:p>
              <a:pPr algn="just"/>
              <a:r>
                <a:rPr lang="zh-CN" altLang="en-US" sz="2200" b="1"/>
                <a:t>    </a:t>
              </a:r>
              <a:r>
                <a:rPr lang="en-US" altLang="zh-CN" sz="2200" b="1"/>
                <a:t>1.  </a:t>
              </a:r>
              <a:r>
                <a:rPr lang="zh-CN" altLang="en-US" sz="2200" b="1"/>
                <a:t>设置</a:t>
              </a:r>
              <a:r>
                <a:rPr lang="en-US" altLang="zh-CN" sz="2200" b="1"/>
                <a:t>i</a:t>
              </a:r>
              <a:r>
                <a:rPr lang="zh-CN" altLang="en-US" sz="2200" b="1"/>
                <a:t>和</a:t>
              </a:r>
              <a:r>
                <a:rPr lang="en-US" altLang="zh-CN" sz="2200" b="1"/>
                <a:t>j</a:t>
              </a:r>
              <a:r>
                <a:rPr lang="zh-CN" altLang="en-US" sz="2200" b="1"/>
                <a:t>，分别指向当前要筛选的结点和要筛选结点的左孩子；</a:t>
              </a:r>
            </a:p>
            <a:p>
              <a:pPr algn="just"/>
              <a:r>
                <a:rPr lang="zh-CN" altLang="en-US" sz="2200" b="1"/>
                <a:t>    </a:t>
              </a:r>
              <a:r>
                <a:rPr lang="en-US" altLang="zh-CN" sz="2200" b="1"/>
                <a:t>2. </a:t>
              </a:r>
              <a:r>
                <a:rPr lang="zh-CN" altLang="en-US" sz="2200" b="1"/>
                <a:t>若结点</a:t>
              </a:r>
              <a:r>
                <a:rPr lang="en-US" altLang="zh-CN" sz="2200" b="1"/>
                <a:t>i</a:t>
              </a:r>
              <a:r>
                <a:rPr lang="zh-CN" altLang="en-US" sz="2200" b="1"/>
                <a:t>已是叶子，则筛选完毕；否则，比较要筛选结点的左右 孩子结点，并将</a:t>
              </a:r>
              <a:r>
                <a:rPr lang="en-US" altLang="zh-CN" sz="2200" b="1"/>
                <a:t>j</a:t>
              </a:r>
              <a:r>
                <a:rPr lang="zh-CN" altLang="en-US" sz="2200" b="1"/>
                <a:t>指向关键码较大的结点；</a:t>
              </a:r>
            </a:p>
            <a:p>
              <a:pPr algn="just"/>
              <a:r>
                <a:rPr lang="zh-CN" altLang="en-US" sz="2200" b="1"/>
                <a:t>    </a:t>
              </a:r>
              <a:r>
                <a:rPr lang="en-US" altLang="zh-CN" sz="2200" b="1"/>
                <a:t>3. </a:t>
              </a:r>
              <a:r>
                <a:rPr lang="zh-CN" altLang="en-US" sz="2200" b="1"/>
                <a:t>将要筛选结点</a:t>
              </a:r>
              <a:r>
                <a:rPr lang="en-US" altLang="zh-CN" sz="2200" b="1"/>
                <a:t>i</a:t>
              </a:r>
              <a:r>
                <a:rPr lang="zh-CN" altLang="en-US" sz="2200" b="1"/>
                <a:t>的关键码与结点</a:t>
              </a:r>
              <a:r>
                <a:rPr lang="en-US" altLang="zh-CN" sz="2200" b="1"/>
                <a:t>j</a:t>
              </a:r>
              <a:r>
                <a:rPr lang="zh-CN" altLang="en-US" sz="2200" b="1"/>
                <a:t>的关键码进行比较，有以下两种情况：</a:t>
              </a:r>
            </a:p>
            <a:p>
              <a:pPr algn="just"/>
              <a:r>
                <a:rPr lang="zh-CN" altLang="en-US" sz="2200" b="1"/>
                <a:t>         </a:t>
              </a:r>
              <a:r>
                <a:rPr lang="en-US" altLang="zh-CN" sz="2200" b="1"/>
                <a:t>3.1 </a:t>
              </a:r>
              <a:r>
                <a:rPr lang="zh-CN" altLang="en-US" sz="2200" b="1"/>
                <a:t>如果结点</a:t>
              </a:r>
              <a:r>
                <a:rPr lang="en-US" altLang="zh-CN" sz="2200" b="1"/>
                <a:t>i</a:t>
              </a:r>
              <a:r>
                <a:rPr lang="zh-CN" altLang="en-US" sz="2200" b="1"/>
                <a:t>的关键码大，则完全二叉树已经是堆；</a:t>
              </a:r>
            </a:p>
            <a:p>
              <a:pPr algn="just"/>
              <a:r>
                <a:rPr lang="zh-CN" altLang="en-US" sz="2200" b="1"/>
                <a:t>         </a:t>
              </a:r>
              <a:r>
                <a:rPr lang="en-US" altLang="zh-CN" sz="2200" b="1"/>
                <a:t>3.2 </a:t>
              </a:r>
              <a:r>
                <a:rPr lang="zh-CN" altLang="en-US" sz="2200" b="1"/>
                <a:t>否则将</a:t>
              </a:r>
              <a:r>
                <a:rPr lang="en-US" altLang="zh-CN" sz="2200" b="1"/>
                <a:t>r[i]</a:t>
              </a:r>
              <a:r>
                <a:rPr lang="zh-CN" altLang="en-US" sz="2200" b="1"/>
                <a:t>与</a:t>
              </a:r>
              <a:r>
                <a:rPr lang="en-US" altLang="zh-CN" sz="2200" b="1"/>
                <a:t>r[j]</a:t>
              </a:r>
              <a:r>
                <a:rPr lang="zh-CN" altLang="en-US" sz="2200" b="1"/>
                <a:t>交换；令</a:t>
              </a:r>
              <a:r>
                <a:rPr lang="en-US" altLang="zh-CN" sz="2200" b="1"/>
                <a:t>i=j</a:t>
              </a:r>
              <a:r>
                <a:rPr lang="zh-CN" altLang="en-US" sz="2200" b="1"/>
                <a:t>，转步骤</a:t>
              </a:r>
              <a:r>
                <a:rPr lang="en-US" altLang="zh-CN" sz="2200" b="1"/>
                <a:t>2</a:t>
              </a:r>
              <a:r>
                <a:rPr lang="zh-CN" altLang="en-US" sz="2200" b="1"/>
                <a:t>继续进行筛选；</a:t>
              </a:r>
            </a:p>
          </p:txBody>
        </p:sp>
        <p:grpSp>
          <p:nvGrpSpPr>
            <p:cNvPr id="62473" name="Group 62"/>
            <p:cNvGrpSpPr>
              <a:grpSpLocks/>
            </p:cNvGrpSpPr>
            <p:nvPr/>
          </p:nvGrpSpPr>
          <p:grpSpPr bwMode="auto">
            <a:xfrm>
              <a:off x="1651" y="8436"/>
              <a:ext cx="540" cy="813"/>
              <a:chOff x="1711" y="5088"/>
              <a:chExt cx="540" cy="813"/>
            </a:xfrm>
          </p:grpSpPr>
          <p:sp>
            <p:nvSpPr>
              <p:cNvPr id="62474" name="AutoShape 63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5" name="WordArt 64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62471" name="Text Box 65"/>
          <p:cNvSpPr txBox="1">
            <a:spLocks noChangeArrowheads="1"/>
          </p:cNvSpPr>
          <p:nvPr/>
        </p:nvSpPr>
        <p:spPr bwMode="auto">
          <a:xfrm>
            <a:off x="755650" y="5373688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(log</a:t>
            </a:r>
            <a:r>
              <a:rPr kumimoji="1" lang="en-US" altLang="zh-CN" b="1" baseline="-30000"/>
              <a:t>2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。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245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14BC40C-25A9-4417-A11A-AF7400BA292B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34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19CC0B9-AA4E-45A0-BC53-1B0182C1839C}" type="slidenum">
              <a:rPr lang="en-US" altLang="zh-CN" sz="1400" smtClean="0">
                <a:latin typeface="Comic Sans MS" pitchFamily="66" charset="0"/>
              </a:rPr>
              <a:pPr/>
              <a:t>33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63493" name="Group 2"/>
          <p:cNvGrpSpPr>
            <a:grpSpLocks/>
          </p:cNvGrpSpPr>
          <p:nvPr/>
        </p:nvGrpSpPr>
        <p:grpSpPr bwMode="auto">
          <a:xfrm>
            <a:off x="285750" y="214313"/>
            <a:ext cx="8250238" cy="6286500"/>
            <a:chOff x="1447" y="1293"/>
            <a:chExt cx="7654" cy="4257"/>
          </a:xfrm>
        </p:grpSpPr>
        <p:sp>
          <p:nvSpPr>
            <p:cNvPr id="63494" name="Text Box 3"/>
            <p:cNvSpPr txBox="1">
              <a:spLocks noChangeArrowheads="1"/>
            </p:cNvSpPr>
            <p:nvPr/>
          </p:nvSpPr>
          <p:spPr bwMode="auto">
            <a:xfrm>
              <a:off x="1447" y="1297"/>
              <a:ext cx="7654" cy="4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4000"/>
                </a:lnSpc>
                <a:spcAft>
                  <a:spcPts val="775"/>
                </a:spcAft>
              </a:pPr>
              <a:r>
                <a:rPr lang="zh-CN" altLang="en-US" b="1" dirty="0"/>
                <a:t>算法</a:t>
              </a:r>
              <a:r>
                <a:rPr lang="en-US" altLang="zh-CN" b="1" dirty="0"/>
                <a:t>5.4——</a:t>
              </a:r>
              <a:r>
                <a:rPr lang="zh-CN" altLang="en-US" b="1" dirty="0"/>
                <a:t>筛选法调整堆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</a:t>
              </a:r>
              <a:r>
                <a:rPr lang="en-US" altLang="zh-CN" b="1" dirty="0"/>
                <a:t>void </a:t>
              </a:r>
              <a:r>
                <a:rPr lang="en-US" altLang="zh-CN" b="1" dirty="0" err="1"/>
                <a:t>SiftHeap</a:t>
              </a:r>
              <a:r>
                <a:rPr lang="en-US" altLang="zh-CN" b="1" dirty="0">
                  <a:latin typeface="宋体" charset="-122"/>
                </a:rPr>
                <a:t>(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r[ ], 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k, 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n</a:t>
              </a:r>
              <a:r>
                <a:rPr lang="en-US" altLang="zh-CN" b="1" dirty="0">
                  <a:latin typeface="宋体" charset="-122"/>
                </a:rPr>
                <a:t>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=k; </a:t>
              </a:r>
              <a:r>
                <a:rPr lang="en-US" altLang="zh-CN" b="1" dirty="0">
                  <a:solidFill>
                    <a:srgbClr val="FF0000"/>
                  </a:solidFill>
                </a:rPr>
                <a:t>j=2*i+1</a:t>
              </a:r>
              <a:r>
                <a:rPr lang="en-US" altLang="zh-CN" b="1" dirty="0"/>
                <a:t>;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置</a:t>
              </a:r>
              <a:r>
                <a:rPr lang="en-US" altLang="zh-CN" b="1" dirty="0" err="1">
                  <a:solidFill>
                    <a:srgbClr val="008000"/>
                  </a:solidFill>
                </a:rPr>
                <a:t>i</a:t>
              </a:r>
              <a:r>
                <a:rPr lang="zh-CN" altLang="en-US" b="1" dirty="0">
                  <a:solidFill>
                    <a:srgbClr val="008000"/>
                  </a:solidFill>
                </a:rPr>
                <a:t>为要筛的结点，</a:t>
              </a:r>
              <a:r>
                <a:rPr lang="en-US" altLang="zh-CN" b="1" dirty="0">
                  <a:solidFill>
                    <a:srgbClr val="008000"/>
                  </a:solidFill>
                </a:rPr>
                <a:t>j</a:t>
              </a:r>
              <a:r>
                <a:rPr lang="zh-CN" altLang="en-US" b="1" dirty="0">
                  <a:solidFill>
                    <a:srgbClr val="008000"/>
                  </a:solidFill>
                </a:rPr>
                <a:t>为</a:t>
              </a:r>
              <a:r>
                <a:rPr lang="en-US" altLang="zh-CN" b="1" dirty="0" err="1">
                  <a:solidFill>
                    <a:srgbClr val="008000"/>
                  </a:solidFill>
                </a:rPr>
                <a:t>i</a:t>
              </a:r>
              <a:r>
                <a:rPr lang="zh-CN" altLang="en-US" b="1" dirty="0">
                  <a:solidFill>
                    <a:srgbClr val="008000"/>
                  </a:solidFill>
                </a:rPr>
                <a:t>的左孩子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    </a:t>
              </a:r>
              <a:r>
                <a:rPr lang="en-US" altLang="zh-CN" b="1" dirty="0"/>
                <a:t>while </a:t>
              </a:r>
              <a:r>
                <a:rPr lang="en-US" altLang="zh-CN" b="1" dirty="0">
                  <a:latin typeface="宋体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</a:rPr>
                <a:t>j&lt;n</a:t>
              </a:r>
              <a:r>
                <a:rPr lang="en-US" altLang="zh-CN" b="1" dirty="0">
                  <a:latin typeface="宋体" charset="-122"/>
                </a:rPr>
                <a:t>)</a:t>
              </a:r>
              <a:r>
                <a:rPr lang="en-US" altLang="zh-CN" b="1" dirty="0"/>
                <a:t>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筛选还没有进行到叶子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   </a:t>
              </a:r>
              <a:r>
                <a:rPr lang="en-US" altLang="zh-CN" b="1" dirty="0"/>
                <a:t>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 if </a:t>
              </a:r>
              <a:r>
                <a:rPr lang="en-US" altLang="zh-CN" b="1" dirty="0">
                  <a:latin typeface="宋体" charset="-122"/>
                </a:rPr>
                <a:t>(</a:t>
              </a:r>
              <a:r>
                <a:rPr lang="en-US" altLang="zh-CN" b="1" dirty="0"/>
                <a:t>j&lt;n-1 &amp;&amp; r[j]&lt;r[j+1]</a:t>
              </a:r>
              <a:r>
                <a:rPr lang="en-US" altLang="zh-CN" b="1" dirty="0">
                  <a:latin typeface="宋体" charset="-122"/>
                </a:rPr>
                <a:t>)</a:t>
              </a:r>
              <a:r>
                <a:rPr lang="en-US" altLang="zh-CN" b="1" dirty="0"/>
                <a:t> j++;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比较</a:t>
              </a:r>
              <a:r>
                <a:rPr lang="en-US" altLang="zh-CN" b="1" dirty="0" err="1">
                  <a:solidFill>
                    <a:srgbClr val="008000"/>
                  </a:solidFill>
                </a:rPr>
                <a:t>i</a:t>
              </a:r>
              <a:r>
                <a:rPr lang="zh-CN" altLang="en-US" b="1" dirty="0">
                  <a:solidFill>
                    <a:srgbClr val="008000"/>
                  </a:solidFill>
                </a:rPr>
                <a:t>的左右孩子，</a:t>
              </a:r>
              <a:r>
                <a:rPr lang="en-US" altLang="zh-CN" b="1" dirty="0">
                  <a:solidFill>
                    <a:srgbClr val="008000"/>
                  </a:solidFill>
                </a:rPr>
                <a:t>j</a:t>
              </a:r>
              <a:r>
                <a:rPr lang="zh-CN" altLang="en-US" b="1" dirty="0">
                  <a:solidFill>
                    <a:srgbClr val="008000"/>
                  </a:solidFill>
                </a:rPr>
                <a:t>为较大者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      </a:t>
              </a:r>
              <a:r>
                <a:rPr lang="en-US" altLang="zh-CN" b="1" dirty="0"/>
                <a:t>if </a:t>
              </a:r>
              <a:r>
                <a:rPr lang="en-US" altLang="zh-CN" b="1" dirty="0">
                  <a:latin typeface="宋体" charset="-122"/>
                </a:rPr>
                <a:t>(</a:t>
              </a:r>
              <a:r>
                <a:rPr lang="en-US" altLang="zh-CN" b="1" dirty="0"/>
                <a:t>r[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]&gt;r[j]</a:t>
              </a:r>
              <a:r>
                <a:rPr lang="en-US" altLang="zh-CN" b="1" dirty="0">
                  <a:latin typeface="宋体" charset="-122"/>
                </a:rPr>
                <a:t>)</a:t>
              </a:r>
              <a:r>
                <a:rPr lang="en-US" altLang="zh-CN" b="1" dirty="0"/>
                <a:t>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根结点已经大于左右孩子中的较大者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           </a:t>
              </a:r>
              <a:r>
                <a:rPr lang="en-US" altLang="zh-CN" b="1" dirty="0"/>
                <a:t>break;     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 else 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    r[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]←→r[j];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将根结点与结点</a:t>
              </a:r>
              <a:r>
                <a:rPr lang="en-US" altLang="zh-CN" b="1" dirty="0">
                  <a:solidFill>
                    <a:srgbClr val="008000"/>
                  </a:solidFill>
                </a:rPr>
                <a:t>j</a:t>
              </a:r>
              <a:r>
                <a:rPr lang="zh-CN" altLang="en-US" b="1" dirty="0">
                  <a:solidFill>
                    <a:srgbClr val="008000"/>
                  </a:solidFill>
                </a:rPr>
                <a:t>交换 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         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i</a:t>
              </a:r>
              <a:r>
                <a:rPr lang="en-US" altLang="zh-CN" b="1" dirty="0">
                  <a:solidFill>
                    <a:srgbClr val="FF0000"/>
                  </a:solidFill>
                </a:rPr>
                <a:t>=j; j=2*i+1</a:t>
              </a:r>
              <a:r>
                <a:rPr lang="en-US" altLang="zh-CN" b="1" dirty="0"/>
                <a:t>;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被筛结点位于原来结点</a:t>
              </a:r>
              <a:r>
                <a:rPr lang="en-US" altLang="zh-CN" b="1" dirty="0">
                  <a:solidFill>
                    <a:srgbClr val="008000"/>
                  </a:solidFill>
                </a:rPr>
                <a:t>j</a:t>
              </a:r>
              <a:r>
                <a:rPr lang="zh-CN" altLang="en-US" b="1" dirty="0">
                  <a:solidFill>
                    <a:srgbClr val="008000"/>
                  </a:solidFill>
                </a:rPr>
                <a:t>的位置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      </a:t>
              </a:r>
              <a:r>
                <a:rPr lang="en-US" altLang="zh-CN" b="1" dirty="0"/>
                <a:t>}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}</a:t>
              </a:r>
            </a:p>
            <a:p>
              <a:pPr algn="just"/>
              <a:r>
                <a:rPr lang="en-US" altLang="zh-CN" b="1" dirty="0"/>
                <a:t>   }</a:t>
              </a:r>
            </a:p>
          </p:txBody>
        </p:sp>
        <p:grpSp>
          <p:nvGrpSpPr>
            <p:cNvPr id="63495" name="Group 4"/>
            <p:cNvGrpSpPr>
              <a:grpSpLocks/>
            </p:cNvGrpSpPr>
            <p:nvPr/>
          </p:nvGrpSpPr>
          <p:grpSpPr bwMode="auto">
            <a:xfrm>
              <a:off x="1449" y="1293"/>
              <a:ext cx="550" cy="864"/>
              <a:chOff x="1519" y="3141"/>
              <a:chExt cx="550" cy="864"/>
            </a:xfrm>
          </p:grpSpPr>
          <p:sp>
            <p:nvSpPr>
              <p:cNvPr id="63496" name="AutoShape 5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0" name="WordArt 6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4830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37588" cy="762000"/>
          </a:xfrm>
        </p:spPr>
        <p:txBody>
          <a:bodyPr anchor="ctr"/>
          <a:lstStyle/>
          <a:p>
            <a:pPr eaLnBrk="1" hangingPunct="1"/>
            <a:r>
              <a:rPr kumimoji="1" lang="en-US" altLang="zh-CN" smtClean="0">
                <a:solidFill>
                  <a:srgbClr val="FF0000"/>
                </a:solidFill>
                <a:latin typeface="宋体" charset="-122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latin typeface="宋体" charset="-122"/>
              </a:rPr>
              <a:t>、初始堆的建立</a:t>
            </a:r>
          </a:p>
        </p:txBody>
      </p:sp>
      <p:sp>
        <p:nvSpPr>
          <p:cNvPr id="6451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321BD4B-03B9-4C5F-B95E-AB26D71DE635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451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45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3632E91-0B7C-4A5A-BED0-B0C74526AD93}" type="slidenum">
              <a:rPr lang="en-US" altLang="zh-CN" sz="1400" smtClean="0">
                <a:latin typeface="Comic Sans MS" pitchFamily="66" charset="0"/>
              </a:rPr>
              <a:pPr/>
              <a:t>34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357188" y="1285875"/>
            <a:ext cx="8605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b="1">
                <a:latin typeface="Arial" charset="0"/>
              </a:rPr>
              <a:t>把完全二叉树中以每一结点为根的子树都调整为堆。</a:t>
            </a:r>
            <a:endParaRPr lang="zh-CN" altLang="en-US" b="1">
              <a:latin typeface="Arial" charset="0"/>
              <a:sym typeface="Symbol" pitchFamily="18" charset="2"/>
            </a:endParaRP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357188" y="19288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b="1"/>
              <a:t>只有一个结点的树是堆，在完全二叉树中，所有序号</a:t>
            </a:r>
            <a:r>
              <a:rPr lang="en-US" altLang="zh-CN" b="1"/>
              <a:t>i&gt;</a:t>
            </a:r>
            <a:r>
              <a:rPr lang="en-US" altLang="zh-CN" b="1">
                <a:sym typeface="Symbol" pitchFamily="18" charset="2"/>
              </a:rPr>
              <a:t></a:t>
            </a:r>
            <a:r>
              <a:rPr lang="en-US" altLang="zh-CN" b="1"/>
              <a:t>n/2</a:t>
            </a:r>
            <a:r>
              <a:rPr lang="en-US" altLang="zh-CN" b="1">
                <a:sym typeface="Symbol" pitchFamily="18" charset="2"/>
              </a:rPr>
              <a:t>-1</a:t>
            </a:r>
            <a:r>
              <a:rPr lang="zh-CN" altLang="en-US" b="1"/>
              <a:t>的结点都是叶子，以这些结点为根的子树均已是堆。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357188" y="3071813"/>
            <a:ext cx="855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b="1"/>
              <a:t>依次将以序号为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</a:t>
            </a:r>
            <a:r>
              <a:rPr lang="en-US" altLang="zh-CN" b="1">
                <a:solidFill>
                  <a:srgbClr val="FF0000"/>
                </a:solidFill>
              </a:rPr>
              <a:t>n/2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</a:t>
            </a:r>
            <a:r>
              <a:rPr lang="en-US" altLang="zh-CN" b="1">
                <a:solidFill>
                  <a:srgbClr val="FF0000"/>
                </a:solidFill>
              </a:rPr>
              <a:t>−1,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…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,1</a:t>
            </a:r>
            <a:r>
              <a:rPr lang="zh-CN" altLang="en-US" b="1">
                <a:sym typeface="Symbol" pitchFamily="18" charset="2"/>
              </a:rPr>
              <a:t>的结点作为根的子树都调整为堆。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357188" y="4143375"/>
            <a:ext cx="855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b="1">
                <a:latin typeface="Arial" charset="0"/>
                <a:sym typeface="Symbol" pitchFamily="18" charset="2"/>
              </a:rPr>
              <a:t>按该次序调整各结点时，其左、右子树均已是堆。</a:t>
            </a:r>
          </a:p>
        </p:txBody>
      </p:sp>
    </p:spTree>
    <p:extLst>
      <p:ext uri="{BB962C8B-B14F-4D97-AF65-F5344CB8AC3E}">
        <p14:creationId xmlns:p14="http://schemas.microsoft.com/office/powerpoint/2010/main" val="35279979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/>
      <p:bldP spid="189446" grpId="0"/>
      <p:bldP spid="189447" grpId="0"/>
      <p:bldP spid="1894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2F4C4DF-32AE-43D7-B12A-DE7295B63A63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55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55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5F4602A-07A3-4969-86A8-C87616960BA4}" type="slidenum">
              <a:rPr lang="en-US" altLang="zh-CN" sz="1400" smtClean="0">
                <a:latin typeface="Comic Sans MS" pitchFamily="66" charset="0"/>
              </a:rPr>
              <a:pPr/>
              <a:t>35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2514" name="Line 2"/>
          <p:cNvSpPr>
            <a:spLocks noChangeShapeType="1"/>
          </p:cNvSpPr>
          <p:nvPr/>
        </p:nvSpPr>
        <p:spPr bwMode="auto">
          <a:xfrm>
            <a:off x="4352925" y="2343150"/>
            <a:ext cx="631825" cy="0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515" name="Line 3"/>
          <p:cNvSpPr>
            <a:spLocks noChangeShapeType="1"/>
          </p:cNvSpPr>
          <p:nvPr/>
        </p:nvSpPr>
        <p:spPr bwMode="auto">
          <a:xfrm rot="5384010">
            <a:off x="6710362" y="3802063"/>
            <a:ext cx="612775" cy="0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516" name="Line 4"/>
          <p:cNvSpPr>
            <a:spLocks noChangeShapeType="1"/>
          </p:cNvSpPr>
          <p:nvPr/>
        </p:nvSpPr>
        <p:spPr bwMode="auto">
          <a:xfrm rot="10879923">
            <a:off x="4281488" y="4719638"/>
            <a:ext cx="633412" cy="158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rot="26806917">
            <a:off x="2400301" y="6365875"/>
            <a:ext cx="646112" cy="3333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9238" y="1477963"/>
            <a:ext cx="3933825" cy="2192337"/>
            <a:chOff x="306" y="210"/>
            <a:chExt cx="2478" cy="1381"/>
          </a:xfrm>
        </p:grpSpPr>
        <p:sp>
          <p:nvSpPr>
            <p:cNvPr id="192519" name="Line 7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3" name="Line 11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27" name="Line 15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948" name="Oval 16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949" name="Oval 17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950" name="Oval 18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951" name="Oval 19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952" name="Oval 20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953" name="Oval 21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954" name="Oval 22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955" name="Oval 23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956" name="Oval 24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36957" name="Oval 25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228600" y="263525"/>
            <a:ext cx="8458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例，对（</a:t>
            </a:r>
            <a:r>
              <a:rPr kumimoji="1" lang="en-US" altLang="zh-CN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1,2,9,11,4,6,8,10,16, 5</a:t>
            </a:r>
            <a:r>
              <a:rPr kumimoji="1" lang="zh-CN" alt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）建初始堆（大根）。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ea typeface="宋体" pitchFamily="2" charset="-122"/>
              </a:rPr>
              <a:t>n=10</a:t>
            </a:r>
            <a:r>
              <a:rPr kumimoji="1" lang="zh-CN" altLang="en-US" b="1" dirty="0">
                <a:ea typeface="宋体" pitchFamily="2" charset="-122"/>
              </a:rPr>
              <a:t>，故从第</a:t>
            </a:r>
            <a:r>
              <a:rPr kumimoji="1" lang="zh-CN" altLang="en-US" b="1" dirty="0">
                <a:ea typeface="宋体" pitchFamily="2" charset="-122"/>
                <a:sym typeface="Symbol" pitchFamily="18" charset="2"/>
              </a:rPr>
              <a:t></a:t>
            </a:r>
            <a:r>
              <a:rPr kumimoji="1" lang="en-US" altLang="zh-CN" b="1" dirty="0">
                <a:ea typeface="宋体" pitchFamily="2" charset="-122"/>
                <a:sym typeface="Symbol" pitchFamily="18" charset="2"/>
              </a:rPr>
              <a:t>10</a:t>
            </a:r>
            <a:r>
              <a:rPr kumimoji="1" lang="en-US" altLang="zh-CN" b="1" dirty="0">
                <a:ea typeface="宋体" pitchFamily="2" charset="-122"/>
              </a:rPr>
              <a:t>/2</a:t>
            </a:r>
            <a:r>
              <a:rPr kumimoji="1" lang="en-US" altLang="zh-CN" b="1" dirty="0">
                <a:ea typeface="宋体" pitchFamily="2" charset="-122"/>
                <a:sym typeface="Symbol" pitchFamily="18" charset="2"/>
              </a:rPr>
              <a:t></a:t>
            </a:r>
            <a:r>
              <a:rPr kumimoji="1" lang="en-US" altLang="zh-CN" b="1" dirty="0">
                <a:ea typeface="宋体" pitchFamily="2" charset="-122"/>
              </a:rPr>
              <a:t> -1</a:t>
            </a:r>
            <a:r>
              <a:rPr kumimoji="1" lang="zh-CN" altLang="en-US" b="1" dirty="0">
                <a:ea typeface="宋体" pitchFamily="2" charset="-122"/>
              </a:rPr>
              <a:t>＝</a:t>
            </a:r>
            <a:r>
              <a:rPr kumimoji="1" lang="en-US" altLang="zh-CN" b="1" dirty="0">
                <a:ea typeface="宋体" pitchFamily="2" charset="-122"/>
              </a:rPr>
              <a:t>4</a:t>
            </a:r>
            <a:r>
              <a:rPr kumimoji="1" lang="zh-CN" altLang="en-US" b="1" dirty="0">
                <a:ea typeface="宋体" pitchFamily="2" charset="-122"/>
              </a:rPr>
              <a:t>个结点开始进行调整 </a:t>
            </a:r>
          </a:p>
        </p:txBody>
      </p:sp>
      <p:sp>
        <p:nvSpPr>
          <p:cNvPr id="192539" name="Oval 27"/>
          <p:cNvSpPr>
            <a:spLocks noChangeArrowheads="1"/>
          </p:cNvSpPr>
          <p:nvPr/>
        </p:nvSpPr>
        <p:spPr bwMode="auto">
          <a:xfrm>
            <a:off x="1801813" y="24860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784725" y="1479550"/>
            <a:ext cx="3933825" cy="2192338"/>
            <a:chOff x="306" y="210"/>
            <a:chExt cx="2478" cy="1381"/>
          </a:xfrm>
        </p:grpSpPr>
        <p:sp>
          <p:nvSpPr>
            <p:cNvPr id="192541" name="Line 2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2" name="Line 3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3" name="Line 3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4" name="Line 3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5" name="Line 3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6" name="Line 3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7" name="Line 3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8" name="Line 3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49" name="Line 3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929" name="Oval 38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930" name="Oval 3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931" name="Oval 4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932" name="Oval 41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933" name="Oval 4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934" name="Oval 43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935" name="Oval 44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936" name="Oval 45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937" name="Oval 4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6938" name="Oval 4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643438" y="4071938"/>
            <a:ext cx="3933825" cy="2192337"/>
            <a:chOff x="306" y="210"/>
            <a:chExt cx="2478" cy="1381"/>
          </a:xfrm>
        </p:grpSpPr>
        <p:sp>
          <p:nvSpPr>
            <p:cNvPr id="192561" name="Line 4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2" name="Line 5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3" name="Line 5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4" name="Line 5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5" name="Line 5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6" name="Line 5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7" name="Line 5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8" name="Line 5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69" name="Line 5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910" name="Oval 58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911" name="Oval 5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912" name="Oval 6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913" name="Oval 61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914" name="Oval 6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915" name="Oval 63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916" name="Oval 64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917" name="Oval 65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918" name="Oval 6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6919" name="Oval 6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00063" y="4108450"/>
            <a:ext cx="3933825" cy="2192338"/>
            <a:chOff x="306" y="233"/>
            <a:chExt cx="2478" cy="1381"/>
          </a:xfrm>
        </p:grpSpPr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3" name="Line 7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4" name="Line 7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5" name="Line 7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6" name="Line 7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7" name="Line 7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8" name="Line 7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2589" name="Line 7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6891" name="Oval 78"/>
            <p:cNvSpPr>
              <a:spLocks noChangeArrowheads="1"/>
            </p:cNvSpPr>
            <p:nvPr/>
          </p:nvSpPr>
          <p:spPr bwMode="auto">
            <a:xfrm>
              <a:off x="1597" y="233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6892" name="Oval 7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6893" name="Oval 8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6894" name="Oval 81"/>
            <p:cNvSpPr>
              <a:spLocks noChangeArrowheads="1"/>
            </p:cNvSpPr>
            <p:nvPr/>
          </p:nvSpPr>
          <p:spPr bwMode="auto">
            <a:xfrm>
              <a:off x="306" y="1290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6895" name="Oval 8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6896" name="Oval 83"/>
            <p:cNvSpPr>
              <a:spLocks noChangeArrowheads="1"/>
            </p:cNvSpPr>
            <p:nvPr/>
          </p:nvSpPr>
          <p:spPr bwMode="auto">
            <a:xfrm>
              <a:off x="751" y="129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6897" name="Oval 84"/>
            <p:cNvSpPr>
              <a:spLocks noChangeArrowheads="1"/>
            </p:cNvSpPr>
            <p:nvPr/>
          </p:nvSpPr>
          <p:spPr bwMode="auto">
            <a:xfrm>
              <a:off x="972" y="52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6898" name="Oval 85"/>
            <p:cNvSpPr>
              <a:spLocks noChangeArrowheads="1"/>
            </p:cNvSpPr>
            <p:nvPr/>
          </p:nvSpPr>
          <p:spPr bwMode="auto">
            <a:xfrm>
              <a:off x="573" y="905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6899" name="Oval 8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6900" name="Oval 8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2600" name="Oval 88"/>
          <p:cNvSpPr>
            <a:spLocks noChangeArrowheads="1"/>
          </p:cNvSpPr>
          <p:nvPr/>
        </p:nvSpPr>
        <p:spPr bwMode="auto">
          <a:xfrm>
            <a:off x="5160963" y="249237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601" name="Oval 89"/>
          <p:cNvSpPr>
            <a:spLocks noChangeArrowheads="1"/>
          </p:cNvSpPr>
          <p:nvPr/>
        </p:nvSpPr>
        <p:spPr bwMode="auto">
          <a:xfrm>
            <a:off x="7500938" y="44291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2602" name="Oval 90"/>
          <p:cNvSpPr>
            <a:spLocks noChangeArrowheads="1"/>
          </p:cNvSpPr>
          <p:nvPr/>
        </p:nvSpPr>
        <p:spPr bwMode="auto">
          <a:xfrm>
            <a:off x="1482725" y="447198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1548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9" grpId="0" animBg="1"/>
      <p:bldP spid="192600" grpId="0" animBg="1"/>
      <p:bldP spid="192601" grpId="0" animBg="1"/>
      <p:bldP spid="1926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EA1842F-3BB0-4B12-8897-7FB13CCAE56E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65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AE11BB0-DBC7-477E-BB76-B6E52E7EA388}" type="slidenum">
              <a:rPr lang="en-US" altLang="zh-CN" sz="1400" smtClean="0">
                <a:latin typeface="Comic Sans MS" pitchFamily="66" charset="0"/>
              </a:rPr>
              <a:pPr/>
              <a:t>36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838" y="44450"/>
            <a:ext cx="3933825" cy="2192338"/>
            <a:chOff x="306" y="210"/>
            <a:chExt cx="2478" cy="1381"/>
          </a:xfrm>
        </p:grpSpPr>
        <p:sp>
          <p:nvSpPr>
            <p:cNvPr id="193539" name="Line 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0" name="Line 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1" name="Line 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2" name="Line 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3" name="Line 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4" name="Line 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47" name="Line 1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92" name="Oval 1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93" name="Oval 1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94" name="Oval 1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95" name="Oval 1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96" name="Oval 1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97" name="Oval 1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98" name="Oval 1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99" name="Oval 1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8000" name="Oval 2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8001" name="Oval 2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86325" y="44450"/>
            <a:ext cx="3933825" cy="2192338"/>
            <a:chOff x="306" y="210"/>
            <a:chExt cx="2478" cy="1381"/>
          </a:xfrm>
        </p:grpSpPr>
        <p:sp>
          <p:nvSpPr>
            <p:cNvPr id="193559" name="Line 2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0" name="Line 2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1" name="Line 2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2" name="Line 2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3" name="Line 2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4" name="Line 2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5" name="Line 2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6" name="Line 3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67" name="Line 3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73" name="Oval 3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74" name="Oval 3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75" name="Oval 3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76" name="Oval 3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77" name="Oval 3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78" name="Oval 3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79" name="Oval 3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80" name="Oval 3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81" name="Oval 4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82" name="Oval 4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16463" y="2349500"/>
            <a:ext cx="3933825" cy="2192338"/>
            <a:chOff x="306" y="210"/>
            <a:chExt cx="2478" cy="1381"/>
          </a:xfrm>
        </p:grpSpPr>
        <p:sp>
          <p:nvSpPr>
            <p:cNvPr id="193579" name="Line 4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0" name="Line 4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1" name="Line 4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2" name="Line 4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3" name="Line 4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4" name="Line 4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5" name="Line 4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6" name="Line 5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587" name="Line 5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54" name="Oval 5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55" name="Oval 5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56" name="Oval 5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57" name="Oval 5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58" name="Oval 5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59" name="Oval 5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60" name="Oval 5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61" name="Oval 5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62" name="Oval 6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63" name="Oval 6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23850" y="2276475"/>
            <a:ext cx="3933825" cy="2192338"/>
            <a:chOff x="306" y="210"/>
            <a:chExt cx="2478" cy="1381"/>
          </a:xfrm>
        </p:grpSpPr>
        <p:sp>
          <p:nvSpPr>
            <p:cNvPr id="193599" name="Line 6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0" name="Line 6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1" name="Line 6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2" name="Line 6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3" name="Line 6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4" name="Line 6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5" name="Line 6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6" name="Line 7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07" name="Line 7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35" name="Oval 7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36" name="Oval 7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37" name="Oval 7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38" name="Oval 7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39" name="Oval 7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40" name="Oval 7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41" name="Oval 7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42" name="Oval 7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43" name="Oval 8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44" name="Oval 8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3618" name="Line 82"/>
          <p:cNvSpPr>
            <a:spLocks noChangeShapeType="1"/>
          </p:cNvSpPr>
          <p:nvPr/>
        </p:nvSpPr>
        <p:spPr bwMode="auto">
          <a:xfrm rot="5384010">
            <a:off x="6750844" y="1970881"/>
            <a:ext cx="685800" cy="158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19" name="Line 83"/>
          <p:cNvSpPr>
            <a:spLocks noChangeShapeType="1"/>
          </p:cNvSpPr>
          <p:nvPr/>
        </p:nvSpPr>
        <p:spPr bwMode="auto">
          <a:xfrm>
            <a:off x="4356100" y="1052513"/>
            <a:ext cx="633413" cy="158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0" name="Oval 84"/>
          <p:cNvSpPr>
            <a:spLocks noChangeArrowheads="1"/>
          </p:cNvSpPr>
          <p:nvPr/>
        </p:nvSpPr>
        <p:spPr bwMode="auto">
          <a:xfrm>
            <a:off x="720725" y="10398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1" name="Oval 85"/>
          <p:cNvSpPr>
            <a:spLocks noChangeArrowheads="1"/>
          </p:cNvSpPr>
          <p:nvPr/>
        </p:nvSpPr>
        <p:spPr bwMode="auto">
          <a:xfrm>
            <a:off x="6872288" y="-26988"/>
            <a:ext cx="647700" cy="647701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2" name="Line 86"/>
          <p:cNvSpPr>
            <a:spLocks noChangeShapeType="1"/>
          </p:cNvSpPr>
          <p:nvPr/>
        </p:nvSpPr>
        <p:spPr bwMode="auto">
          <a:xfrm rot="10879923">
            <a:off x="4284663" y="3213100"/>
            <a:ext cx="633412" cy="158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3" name="Line 87"/>
          <p:cNvSpPr>
            <a:spLocks noChangeShapeType="1"/>
          </p:cNvSpPr>
          <p:nvPr/>
        </p:nvSpPr>
        <p:spPr bwMode="auto">
          <a:xfrm rot="26806917">
            <a:off x="2249487" y="4167188"/>
            <a:ext cx="646113" cy="3333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4" name="Oval 88"/>
          <p:cNvSpPr>
            <a:spLocks noChangeArrowheads="1"/>
          </p:cNvSpPr>
          <p:nvPr/>
        </p:nvSpPr>
        <p:spPr bwMode="auto">
          <a:xfrm>
            <a:off x="5708650" y="27400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3625" name="Oval 89"/>
          <p:cNvSpPr>
            <a:spLocks noChangeArrowheads="1"/>
          </p:cNvSpPr>
          <p:nvPr/>
        </p:nvSpPr>
        <p:spPr bwMode="auto">
          <a:xfrm>
            <a:off x="688975" y="32877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323850" y="4621213"/>
            <a:ext cx="3933825" cy="2192337"/>
            <a:chOff x="306" y="210"/>
            <a:chExt cx="2478" cy="1381"/>
          </a:xfrm>
        </p:grpSpPr>
        <p:sp>
          <p:nvSpPr>
            <p:cNvPr id="193627" name="Line 91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28" name="Line 92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29" name="Line 93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0" name="Line 94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1" name="Line 95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2" name="Line 96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3" name="Line 97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4" name="Line 98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3635" name="Line 99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7916" name="Oval 100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37917" name="Oval 101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37918" name="Oval 102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7919" name="Oval 103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7920" name="Oval 104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7921" name="Oval 105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7922" name="Oval 106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7923" name="Oval 107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7924" name="Oval 108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7925" name="Oval 109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724400" y="5181600"/>
            <a:ext cx="3733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初始大根堆！</a:t>
            </a:r>
            <a:endParaRPr lang="zh-CN" altLang="en-US" sz="3200" b="1" dirty="0">
              <a:solidFill>
                <a:srgbClr val="FF66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997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20" grpId="0" animBg="1"/>
      <p:bldP spid="193621" grpId="0" animBg="1"/>
      <p:bldP spid="193624" grpId="0" animBg="1"/>
      <p:bldP spid="1936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/>
          <a:lstStyle/>
          <a:p>
            <a:pPr eaLnBrk="1" hangingPunct="1"/>
            <a:r>
              <a:rPr kumimoji="1" lang="en-US" altLang="zh-CN" sz="4000" smtClean="0">
                <a:solidFill>
                  <a:srgbClr val="FF0000"/>
                </a:solidFill>
                <a:latin typeface="宋体" charset="-122"/>
              </a:rPr>
              <a:t>2</a:t>
            </a:r>
            <a:r>
              <a:rPr kumimoji="1" lang="zh-CN" altLang="en-US" sz="4000" smtClean="0">
                <a:solidFill>
                  <a:srgbClr val="FF0000"/>
                </a:solidFill>
                <a:latin typeface="宋体" charset="-122"/>
              </a:rPr>
              <a:t>、调整和重建</a:t>
            </a:r>
          </a:p>
        </p:txBody>
      </p:sp>
      <p:sp>
        <p:nvSpPr>
          <p:cNvPr id="6758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7BE3BEA-630A-42EE-BD4E-128E981C68DF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758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75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5566573-93BD-4F78-90B6-A184606435ED}" type="slidenum">
              <a:rPr lang="en-US" altLang="zh-CN" sz="1400" smtClean="0">
                <a:latin typeface="Comic Sans MS" pitchFamily="66" charset="0"/>
              </a:rPr>
              <a:pPr/>
              <a:t>37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468313" y="1844675"/>
            <a:ext cx="722788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latin typeface="Arial" charset="0"/>
              </a:rPr>
              <a:t>将堆顶元素与堆最后的元素互换；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latin typeface="Arial" charset="0"/>
              </a:rPr>
              <a:t>将其余的元素筛选成堆；</a:t>
            </a:r>
          </a:p>
        </p:txBody>
      </p:sp>
    </p:spTree>
    <p:extLst>
      <p:ext uri="{BB962C8B-B14F-4D97-AF65-F5344CB8AC3E}">
        <p14:creationId xmlns:p14="http://schemas.microsoft.com/office/powerpoint/2010/main" val="3708599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86FB634-D06F-4AA7-8E1D-B926A12DDAB5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86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86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772D9ED-01B1-4368-AC3D-73BA1E651886}" type="slidenum">
              <a:rPr lang="en-US" altLang="zh-CN" sz="1400" smtClean="0">
                <a:latin typeface="Comic Sans MS" pitchFamily="66" charset="0"/>
              </a:rPr>
              <a:pPr/>
              <a:t>38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195587" name="Line 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88" name="Line 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89" name="Line 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0" name="Line 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1" name="Line 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4" name="Line 1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595" name="Line 1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142" name="Oval 1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5143" name="Oval 1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5144" name="Oval 1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5145" name="Oval 1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5146" name="Oval 1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5147" name="Oval 1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5149" name="Oval 1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5150" name="Oval 2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5151" name="Oval 2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195606" name="Line 22"/>
          <p:cNvSpPr>
            <a:spLocks noChangeShapeType="1"/>
          </p:cNvSpPr>
          <p:nvPr/>
        </p:nvSpPr>
        <p:spPr bwMode="auto">
          <a:xfrm rot="21406917">
            <a:off x="4284663" y="1196975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642938" y="642938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7667625" y="18891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 rot="5384010">
            <a:off x="6750844" y="2978944"/>
            <a:ext cx="685800" cy="1588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5610" name="Line 26"/>
          <p:cNvSpPr>
            <a:spLocks noChangeShapeType="1"/>
          </p:cNvSpPr>
          <p:nvPr/>
        </p:nvSpPr>
        <p:spPr bwMode="auto">
          <a:xfrm rot="10879923" flipV="1">
            <a:off x="4284663" y="4508500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5795963" y="3429000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971550" y="3429000"/>
            <a:ext cx="1225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 rot="5384010">
            <a:off x="2215357" y="629205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2224088" y="955675"/>
            <a:ext cx="457200" cy="1330325"/>
          </a:xfrm>
          <a:custGeom>
            <a:avLst/>
            <a:gdLst/>
            <a:ahLst/>
            <a:cxnLst>
              <a:cxn ang="0">
                <a:pos x="0" y="838"/>
              </a:cxn>
              <a:cxn ang="0">
                <a:pos x="222" y="511"/>
              </a:cxn>
              <a:cxn ang="0">
                <a:pos x="288" y="0"/>
              </a:cxn>
            </a:cxnLst>
            <a:rect l="0" t="0" r="r" b="b"/>
            <a:pathLst>
              <a:path w="288" h="838">
                <a:moveTo>
                  <a:pt x="0" y="838"/>
                </a:moveTo>
                <a:cubicBezTo>
                  <a:pt x="37" y="781"/>
                  <a:pt x="174" y="651"/>
                  <a:pt x="222" y="511"/>
                </a:cubicBezTo>
                <a:cubicBezTo>
                  <a:pt x="270" y="371"/>
                  <a:pt x="274" y="106"/>
                  <a:pt x="288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17" name="Line 3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18" name="Line 3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19" name="Line 3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0" name="Line 3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1" name="Line 3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2" name="Line 3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3" name="Line 3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24" name="Line 4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123" name="Oval 4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5124" name="Oval 4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5125" name="Oval 4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5126" name="Oval 4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5127" name="Oval 4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5128" name="Oval 4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5129" name="Oval 4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5130" name="Oval 4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5131" name="Oval 4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8737" name="Oval 5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195636" name="Line 5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37" name="Line 5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38" name="Line 5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39" name="Line 5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40" name="Line 5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41" name="Line 5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42" name="Line 5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43" name="Line 5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44" name="Line 6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104" name="Oval 6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5105" name="Oval 6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5106" name="Oval 6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5107" name="Oval 6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5108" name="Oval 6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5109" name="Oval 6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5110" name="Oval 6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" name="Oval 6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5112" name="Oval 6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8700" name="Oval 7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sp>
        <p:nvSpPr>
          <p:cNvPr id="195655" name="Freeform 71"/>
          <p:cNvSpPr>
            <a:spLocks/>
          </p:cNvSpPr>
          <p:nvPr/>
        </p:nvSpPr>
        <p:spPr bwMode="auto">
          <a:xfrm>
            <a:off x="6011863" y="4148138"/>
            <a:ext cx="1060450" cy="1225550"/>
          </a:xfrm>
          <a:custGeom>
            <a:avLst/>
            <a:gdLst/>
            <a:ahLst/>
            <a:cxnLst>
              <a:cxn ang="0">
                <a:pos x="0" y="772"/>
              </a:cxn>
              <a:cxn ang="0">
                <a:pos x="328" y="354"/>
              </a:cxn>
              <a:cxn ang="0">
                <a:pos x="668" y="0"/>
              </a:cxn>
            </a:cxnLst>
            <a:rect l="0" t="0" r="r" b="b"/>
            <a:pathLst>
              <a:path w="668" h="772">
                <a:moveTo>
                  <a:pt x="0" y="772"/>
                </a:moveTo>
                <a:cubicBezTo>
                  <a:pt x="55" y="700"/>
                  <a:pt x="217" y="483"/>
                  <a:pt x="328" y="354"/>
                </a:cubicBezTo>
                <a:cubicBezTo>
                  <a:pt x="439" y="225"/>
                  <a:pt x="597" y="74"/>
                  <a:pt x="668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195657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58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59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60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61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62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63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64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5665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085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noFill/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5086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5087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5088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5089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8653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5091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5092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5093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68663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81600" y="27432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6600"/>
                </a:solidFill>
              </a:rPr>
              <a:t>经过跟刚才一样的步骤</a:t>
            </a:r>
          </a:p>
        </p:txBody>
      </p:sp>
      <p:sp>
        <p:nvSpPr>
          <p:cNvPr id="68628" name="TextBox 95"/>
          <p:cNvSpPr txBox="1">
            <a:spLocks noChangeArrowheads="1"/>
          </p:cNvSpPr>
          <p:nvPr/>
        </p:nvSpPr>
        <p:spPr bwMode="auto">
          <a:xfrm>
            <a:off x="0" y="0"/>
            <a:ext cx="2071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11337942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7" grpId="0"/>
      <p:bldP spid="195608" grpId="0"/>
      <p:bldP spid="195611" grpId="0"/>
      <p:bldP spid="1956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208EA1A-69FA-41BC-B4C3-44A2260F3DD0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96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96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6C7C5D4-9DF3-4535-94EE-81490DEAED7D}" type="slidenum">
              <a:rPr lang="en-US" altLang="zh-CN" sz="1400" smtClean="0">
                <a:latin typeface="Comic Sans MS" pitchFamily="66" charset="0"/>
              </a:rPr>
              <a:pPr/>
              <a:t>39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684213" y="18891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7596188" y="188913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 rot="21406917">
            <a:off x="4286250" y="1195388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 rot="5384010">
            <a:off x="6822282" y="312340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rot="10879923" flipV="1">
            <a:off x="4281488" y="4149725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7991475" y="3284538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755650" y="3500438"/>
            <a:ext cx="1370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 rot="5384010">
            <a:off x="2215357" y="629205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6618" name="Freeform 10"/>
          <p:cNvSpPr>
            <a:spLocks/>
          </p:cNvSpPr>
          <p:nvPr/>
        </p:nvSpPr>
        <p:spPr bwMode="auto">
          <a:xfrm>
            <a:off x="415925" y="603250"/>
            <a:ext cx="1787525" cy="1557338"/>
          </a:xfrm>
          <a:custGeom>
            <a:avLst/>
            <a:gdLst/>
            <a:ahLst/>
            <a:cxnLst>
              <a:cxn ang="0">
                <a:pos x="0" y="981"/>
              </a:cxn>
              <a:cxn ang="0">
                <a:pos x="366" y="248"/>
              </a:cxn>
              <a:cxn ang="0">
                <a:pos x="1126" y="0"/>
              </a:cxn>
            </a:cxnLst>
            <a:rect l="0" t="0" r="r" b="b"/>
            <a:pathLst>
              <a:path w="1126" h="981">
                <a:moveTo>
                  <a:pt x="0" y="981"/>
                </a:moveTo>
                <a:cubicBezTo>
                  <a:pt x="61" y="859"/>
                  <a:pt x="178" y="412"/>
                  <a:pt x="366" y="248"/>
                </a:cubicBezTo>
                <a:cubicBezTo>
                  <a:pt x="554" y="84"/>
                  <a:pt x="968" y="52"/>
                  <a:pt x="1126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6619" name="Freeform 11"/>
          <p:cNvSpPr>
            <a:spLocks/>
          </p:cNvSpPr>
          <p:nvPr/>
        </p:nvSpPr>
        <p:spPr bwMode="auto">
          <a:xfrm>
            <a:off x="7480300" y="3644900"/>
            <a:ext cx="1268413" cy="1060450"/>
          </a:xfrm>
          <a:custGeom>
            <a:avLst/>
            <a:gdLst/>
            <a:ahLst/>
            <a:cxnLst>
              <a:cxn ang="0">
                <a:pos x="799" y="668"/>
              </a:cxn>
              <a:cxn ang="0">
                <a:pos x="524" y="209"/>
              </a:cxn>
              <a:cxn ang="0">
                <a:pos x="0" y="0"/>
              </a:cxn>
            </a:cxnLst>
            <a:rect l="0" t="0" r="r" b="b"/>
            <a:pathLst>
              <a:path w="799" h="668">
                <a:moveTo>
                  <a:pt x="799" y="668"/>
                </a:moveTo>
                <a:cubicBezTo>
                  <a:pt x="755" y="592"/>
                  <a:pt x="657" y="320"/>
                  <a:pt x="524" y="209"/>
                </a:cubicBezTo>
                <a:cubicBezTo>
                  <a:pt x="391" y="98"/>
                  <a:pt x="109" y="44"/>
                  <a:pt x="0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196621" name="Line 1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6" name="Line 1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7" name="Line 1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8" name="Line 2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29" name="Line 2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6165" name="Oval 2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6166" name="Oval 2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6167" name="Oval 2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6168" name="Oval 2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6169" name="Oval 2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9772" name="Oval 2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6171" name="Oval 2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6172" name="Oval 2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6173" name="Oval 3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9782" name="Oval 3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196641" name="Line 3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2" name="Line 3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3" name="Line 3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4" name="Line 3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5" name="Line 3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6" name="Line 3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7" name="Line 3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8" name="Line 4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49" name="Line 4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6146" name="Oval 4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6147" name="Oval 4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69733" name="Oval 4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6150" name="Oval 4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9737" name="Oval 4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7" name="Oval 4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6153" name="Oval 4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6154" name="Oval 5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9747" name="Oval 5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196661" name="Line 5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2" name="Line 5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3" name="Line 5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4" name="Line 5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5" name="Line 5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6" name="Line 5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7" name="Line 5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8" name="Line 6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69" name="Line 6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6127" name="Oval 6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6128" name="Oval 6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69700" name="Oval 6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6131" name="Oval 6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9704" name="Oval 6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6133" name="Oval 6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6134" name="Oval 6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6135" name="Oval 7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9714" name="Oval 7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196681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2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3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4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5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6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7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8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6689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6108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6109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69666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69667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6112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69671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9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0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6116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69681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3453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1" grpId="0"/>
      <p:bldP spid="196615" grpId="0"/>
      <p:bldP spid="1966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945DAC7-3BA0-4167-8647-B2A630F796FE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D743B3A-4DC9-449B-B97B-8AD531C366CB}" type="slidenum">
              <a:rPr lang="en-US" altLang="zh-CN" sz="1400" smtClean="0">
                <a:latin typeface="Comic Sans MS" pitchFamily="66" charset="0"/>
              </a:rPr>
              <a:pPr/>
              <a:t>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5845" name="Text Box 13"/>
          <p:cNvSpPr txBox="1">
            <a:spLocks noChangeArrowheads="1"/>
          </p:cNvSpPr>
          <p:nvPr/>
        </p:nvSpPr>
        <p:spPr bwMode="auto">
          <a:xfrm>
            <a:off x="755650" y="2205038"/>
            <a:ext cx="7696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b="1"/>
              <a:t>（</a:t>
            </a:r>
            <a:r>
              <a:rPr kumimoji="1" lang="en-US" altLang="zh-CN" b="1"/>
              <a:t>1</a:t>
            </a:r>
            <a:r>
              <a:rPr kumimoji="1" lang="zh-CN" altLang="en-US" b="1"/>
              <a:t>）若</a:t>
            </a:r>
            <a:r>
              <a:rPr kumimoji="1" lang="en-US" altLang="zh-CN" b="1" i="1"/>
              <a:t>k</a:t>
            </a:r>
            <a:r>
              <a:rPr kumimoji="1" lang="en-US" altLang="zh-CN" b="1"/>
              <a:t>=</a:t>
            </a:r>
            <a:r>
              <a:rPr kumimoji="1" lang="en-US" altLang="zh-CN" b="1" i="1"/>
              <a:t>s</a:t>
            </a:r>
            <a:r>
              <a:rPr kumimoji="1" lang="zh-CN" altLang="en-US" b="1"/>
              <a:t>，则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s</a:t>
            </a:r>
            <a:r>
              <a:rPr kumimoji="1" lang="zh-CN" altLang="en-US" b="1"/>
              <a:t>就是第</a:t>
            </a:r>
            <a:r>
              <a:rPr kumimoji="1" lang="en-US" altLang="zh-CN" b="1" i="1"/>
              <a:t>k</a:t>
            </a:r>
            <a:r>
              <a:rPr kumimoji="1" lang="zh-CN" altLang="en-US" b="1"/>
              <a:t>小元素；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b="1"/>
              <a:t>（</a:t>
            </a:r>
            <a:r>
              <a:rPr kumimoji="1" lang="en-US" altLang="zh-CN" b="1"/>
              <a:t>2</a:t>
            </a:r>
            <a:r>
              <a:rPr kumimoji="1" lang="zh-CN" altLang="en-US" b="1"/>
              <a:t>）若</a:t>
            </a:r>
            <a:r>
              <a:rPr kumimoji="1" lang="en-US" altLang="zh-CN" b="1" i="1"/>
              <a:t>k</a:t>
            </a:r>
            <a:r>
              <a:rPr kumimoji="1" lang="en-US" altLang="zh-CN" b="1"/>
              <a:t>&lt;</a:t>
            </a:r>
            <a:r>
              <a:rPr kumimoji="1" lang="en-US" altLang="zh-CN" b="1" i="1"/>
              <a:t>s</a:t>
            </a:r>
            <a:r>
              <a:rPr kumimoji="1" lang="zh-CN" altLang="en-US" b="1"/>
              <a:t>，则第</a:t>
            </a:r>
            <a:r>
              <a:rPr kumimoji="1" lang="en-US" altLang="zh-CN" b="1" i="1"/>
              <a:t>k</a:t>
            </a:r>
            <a:r>
              <a:rPr kumimoji="1" lang="zh-CN" altLang="en-US" b="1"/>
              <a:t>小元素一定在序列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i</a:t>
            </a:r>
            <a:r>
              <a:rPr kumimoji="1" lang="en-US" altLang="zh-CN" b="1"/>
              <a:t> </a:t>
            </a:r>
            <a:r>
              <a:rPr kumimoji="1" lang="zh-CN" altLang="en-US" b="1"/>
              <a:t>～ 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s</a:t>
            </a:r>
            <a:r>
              <a:rPr kumimoji="1" lang="en-US" altLang="zh-CN" b="1" baseline="-30000"/>
              <a:t>-1</a:t>
            </a:r>
            <a:r>
              <a:rPr kumimoji="1" lang="zh-CN" altLang="en-US" b="1"/>
              <a:t>中；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b="1"/>
              <a:t>（</a:t>
            </a:r>
            <a:r>
              <a:rPr kumimoji="1" lang="en-US" altLang="zh-CN" b="1"/>
              <a:t>3</a:t>
            </a:r>
            <a:r>
              <a:rPr kumimoji="1" lang="zh-CN" altLang="en-US" b="1"/>
              <a:t>）若</a:t>
            </a:r>
            <a:r>
              <a:rPr kumimoji="1" lang="en-US" altLang="zh-CN" b="1" i="1"/>
              <a:t>k</a:t>
            </a:r>
            <a:r>
              <a:rPr kumimoji="1" lang="en-US" altLang="zh-CN" b="1"/>
              <a:t>&gt;</a:t>
            </a:r>
            <a:r>
              <a:rPr kumimoji="1" lang="en-US" altLang="zh-CN" b="1" i="1"/>
              <a:t>s</a:t>
            </a:r>
            <a:r>
              <a:rPr kumimoji="1" lang="zh-CN" altLang="en-US" b="1"/>
              <a:t>，则第</a:t>
            </a:r>
            <a:r>
              <a:rPr kumimoji="1" lang="en-US" altLang="zh-CN" b="1" i="1"/>
              <a:t>k</a:t>
            </a:r>
            <a:r>
              <a:rPr kumimoji="1" lang="zh-CN" altLang="en-US" b="1"/>
              <a:t>小元素一定在序列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s</a:t>
            </a:r>
            <a:r>
              <a:rPr kumimoji="1" lang="en-US" altLang="zh-CN" b="1" baseline="-30000"/>
              <a:t>+1</a:t>
            </a:r>
            <a:r>
              <a:rPr kumimoji="1" lang="en-US" altLang="zh-CN" b="1"/>
              <a:t> </a:t>
            </a:r>
            <a:r>
              <a:rPr kumimoji="1" lang="zh-CN" altLang="en-US" b="1"/>
              <a:t>～ 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中；</a:t>
            </a:r>
          </a:p>
        </p:txBody>
      </p:sp>
      <p:grpSp>
        <p:nvGrpSpPr>
          <p:cNvPr id="35846" name="Group 25"/>
          <p:cNvGrpSpPr>
            <a:grpSpLocks/>
          </p:cNvGrpSpPr>
          <p:nvPr/>
        </p:nvGrpSpPr>
        <p:grpSpPr bwMode="auto">
          <a:xfrm>
            <a:off x="684213" y="4221163"/>
            <a:ext cx="7991475" cy="1744662"/>
            <a:chOff x="431" y="2432"/>
            <a:chExt cx="5034" cy="1099"/>
          </a:xfrm>
        </p:grpSpPr>
        <p:sp>
          <p:nvSpPr>
            <p:cNvPr id="35848" name="Text Box 15"/>
            <p:cNvSpPr txBox="1">
              <a:spLocks noChangeArrowheads="1"/>
            </p:cNvSpPr>
            <p:nvPr/>
          </p:nvSpPr>
          <p:spPr bwMode="auto">
            <a:xfrm>
              <a:off x="431" y="2437"/>
              <a:ext cx="2476" cy="7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[ 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 </a:t>
              </a:r>
              <a:r>
                <a:rPr lang="en-US" altLang="zh-CN" sz="2000" b="1"/>
                <a:t>… 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r>
                <a:rPr lang="en-US" altLang="zh-CN" sz="2000" b="1"/>
                <a:t> …</a:t>
              </a:r>
              <a:r>
                <a:rPr lang="en-US" altLang="zh-CN" sz="2000" b="1" baseline="-25000"/>
                <a:t> 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s</a:t>
              </a:r>
              <a:r>
                <a:rPr lang="en-US" altLang="zh-CN" sz="2000" b="1" baseline="-25000">
                  <a:latin typeface="宋体" charset="-122"/>
                </a:rPr>
                <a:t>-</a:t>
              </a:r>
              <a:r>
                <a:rPr lang="en-US" altLang="zh-CN" sz="2000" b="1" baseline="-25000"/>
                <a:t>1 </a:t>
              </a:r>
              <a:r>
                <a:rPr lang="en-US" altLang="zh-CN" sz="2000" b="1"/>
                <a:t>]</a:t>
              </a:r>
              <a:r>
                <a:rPr lang="en-US" altLang="zh-CN" sz="2000" b="1" baseline="-25000"/>
                <a:t> </a:t>
              </a:r>
              <a:r>
                <a:rPr lang="en-US" altLang="zh-CN" sz="2000" b="1" i="1"/>
                <a:t> r</a:t>
              </a:r>
              <a:r>
                <a:rPr lang="en-US" altLang="zh-CN" sz="2000" b="1" i="1" baseline="-25000"/>
                <a:t>s   </a:t>
              </a:r>
              <a:r>
                <a:rPr lang="en-US" altLang="zh-CN" sz="2000" b="1"/>
                <a:t>[</a:t>
              </a:r>
              <a:r>
                <a:rPr lang="en-US" altLang="zh-CN" sz="2000" b="1" i="1"/>
                <a:t> r</a:t>
              </a:r>
              <a:r>
                <a:rPr lang="en-US" altLang="zh-CN" sz="2000" b="1" i="1" baseline="-25000"/>
                <a:t>s</a:t>
              </a:r>
              <a:r>
                <a:rPr lang="en-US" altLang="zh-CN" sz="2000" b="1" baseline="-25000"/>
                <a:t>+1</a:t>
              </a:r>
              <a:r>
                <a:rPr lang="en-US" altLang="zh-CN" sz="2000" b="1"/>
                <a:t>  … … </a:t>
              </a:r>
              <a:r>
                <a:rPr lang="en-US" altLang="zh-CN" sz="2000" b="1" baseline="-25000"/>
                <a:t> 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j </a:t>
              </a:r>
              <a:r>
                <a:rPr lang="en-US" altLang="zh-CN" sz="2000" b="1"/>
                <a:t>]</a:t>
              </a:r>
              <a:endParaRPr lang="en-US" altLang="zh-CN" sz="2000" b="1" i="1" baseline="-25000"/>
            </a:p>
            <a:p>
              <a:pPr algn="just">
                <a:lnSpc>
                  <a:spcPct val="96000"/>
                </a:lnSpc>
              </a:pPr>
              <a:r>
                <a:rPr lang="en-US" altLang="zh-CN" sz="2000" b="1"/>
                <a:t>    </a:t>
              </a:r>
            </a:p>
            <a:p>
              <a:pPr algn="just">
                <a:spcBef>
                  <a:spcPct val="50000"/>
                </a:spcBef>
              </a:pPr>
              <a:r>
                <a:rPr lang="en-US" altLang="zh-CN" sz="2000" b="1"/>
                <a:t>       </a:t>
              </a:r>
              <a:r>
                <a:rPr lang="zh-CN" altLang="en-US" sz="2000" b="1"/>
                <a:t>均≤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s </a:t>
              </a:r>
              <a:r>
                <a:rPr lang="en-US" altLang="zh-CN" sz="2000" b="1"/>
                <a:t>      </a:t>
              </a:r>
              <a:r>
                <a:rPr lang="zh-CN" altLang="en-US" sz="2000" b="1"/>
                <a:t>轴值       均≥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s</a:t>
              </a:r>
              <a:r>
                <a:rPr lang="en-US" altLang="zh-CN" sz="2000" b="1" i="1"/>
                <a:t> </a:t>
              </a:r>
              <a:r>
                <a:rPr lang="en-US" altLang="zh-CN" sz="2000" b="1"/>
                <a:t>         </a:t>
              </a:r>
            </a:p>
          </p:txBody>
        </p:sp>
        <p:sp>
          <p:nvSpPr>
            <p:cNvPr id="35849" name="AutoShape 16"/>
            <p:cNvSpPr>
              <a:spLocks/>
            </p:cNvSpPr>
            <p:nvPr/>
          </p:nvSpPr>
          <p:spPr bwMode="auto">
            <a:xfrm rot="-5400000">
              <a:off x="924" y="2399"/>
              <a:ext cx="154" cy="734"/>
            </a:xfrm>
            <a:prstGeom prst="leftBrace">
              <a:avLst>
                <a:gd name="adj1" fmla="val 39719"/>
                <a:gd name="adj2" fmla="val 4969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AutoShape 17"/>
            <p:cNvSpPr>
              <a:spLocks/>
            </p:cNvSpPr>
            <p:nvPr/>
          </p:nvSpPr>
          <p:spPr bwMode="auto">
            <a:xfrm rot="-5355145">
              <a:off x="2227" y="2388"/>
              <a:ext cx="168" cy="800"/>
            </a:xfrm>
            <a:prstGeom prst="leftBrace">
              <a:avLst>
                <a:gd name="adj1" fmla="val 3968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18"/>
            <p:cNvSpPr>
              <a:spLocks noChangeShapeType="1"/>
            </p:cNvSpPr>
            <p:nvPr/>
          </p:nvSpPr>
          <p:spPr bwMode="auto">
            <a:xfrm flipV="1">
              <a:off x="1621" y="2697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Text Box 19"/>
            <p:cNvSpPr txBox="1">
              <a:spLocks noChangeArrowheads="1"/>
            </p:cNvSpPr>
            <p:nvPr/>
          </p:nvSpPr>
          <p:spPr bwMode="auto">
            <a:xfrm>
              <a:off x="2989" y="2432"/>
              <a:ext cx="2476" cy="7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[ 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  </a:t>
              </a:r>
              <a:r>
                <a:rPr lang="en-US" altLang="zh-CN" sz="2000" b="1"/>
                <a:t>…  …</a:t>
              </a:r>
              <a:r>
                <a:rPr lang="en-US" altLang="zh-CN" sz="2000" b="1" baseline="-25000"/>
                <a:t>  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s</a:t>
              </a:r>
              <a:r>
                <a:rPr lang="en-US" altLang="zh-CN" sz="2000" b="1" baseline="-25000">
                  <a:latin typeface="宋体" charset="-122"/>
                </a:rPr>
                <a:t>-</a:t>
              </a:r>
              <a:r>
                <a:rPr lang="en-US" altLang="zh-CN" sz="2000" b="1" baseline="-25000"/>
                <a:t>1 </a:t>
              </a:r>
              <a:r>
                <a:rPr lang="en-US" altLang="zh-CN" sz="2000" b="1"/>
                <a:t>]</a:t>
              </a:r>
              <a:r>
                <a:rPr lang="en-US" altLang="zh-CN" sz="2000" b="1" baseline="-25000"/>
                <a:t> </a:t>
              </a:r>
              <a:r>
                <a:rPr lang="en-US" altLang="zh-CN" sz="2000" b="1" i="1"/>
                <a:t> r</a:t>
              </a:r>
              <a:r>
                <a:rPr lang="en-US" altLang="zh-CN" sz="2000" b="1" i="1" baseline="-25000"/>
                <a:t>s  </a:t>
              </a:r>
              <a:r>
                <a:rPr lang="en-US" altLang="zh-CN" sz="2000" b="1"/>
                <a:t>[</a:t>
              </a:r>
              <a:r>
                <a:rPr lang="en-US" altLang="zh-CN" sz="2000" b="1" i="1"/>
                <a:t> r</a:t>
              </a:r>
              <a:r>
                <a:rPr lang="en-US" altLang="zh-CN" sz="2000" b="1" i="1" baseline="-25000"/>
                <a:t>s</a:t>
              </a:r>
              <a:r>
                <a:rPr lang="en-US" altLang="zh-CN" sz="2000" b="1" baseline="-25000"/>
                <a:t>+1</a:t>
              </a:r>
              <a:r>
                <a:rPr lang="en-US" altLang="zh-CN" sz="2000" b="1"/>
                <a:t>  …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r>
                <a:rPr lang="en-US" altLang="zh-CN" sz="2000" b="1"/>
                <a:t> … </a:t>
              </a:r>
              <a:r>
                <a:rPr lang="en-US" altLang="zh-CN" sz="2000" b="1" baseline="-25000"/>
                <a:t> 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j </a:t>
              </a:r>
              <a:r>
                <a:rPr lang="en-US" altLang="zh-CN" sz="2000" b="1"/>
                <a:t>]</a:t>
              </a:r>
              <a:endParaRPr lang="en-US" altLang="zh-CN" sz="2000" b="1" i="1" baseline="-25000"/>
            </a:p>
            <a:p>
              <a:pPr algn="just">
                <a:lnSpc>
                  <a:spcPct val="96000"/>
                </a:lnSpc>
              </a:pPr>
              <a:r>
                <a:rPr lang="en-US" altLang="zh-CN" sz="2000" b="1"/>
                <a:t>    </a:t>
              </a:r>
            </a:p>
            <a:p>
              <a:pPr algn="just">
                <a:spcBef>
                  <a:spcPct val="50000"/>
                </a:spcBef>
              </a:pPr>
              <a:r>
                <a:rPr lang="en-US" altLang="zh-CN" sz="2000" b="1"/>
                <a:t>       </a:t>
              </a:r>
              <a:r>
                <a:rPr lang="zh-CN" altLang="en-US" sz="2000" b="1"/>
                <a:t>均≤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s </a:t>
              </a:r>
              <a:r>
                <a:rPr lang="en-US" altLang="zh-CN" sz="2000" b="1"/>
                <a:t>      </a:t>
              </a:r>
              <a:r>
                <a:rPr lang="zh-CN" altLang="en-US" sz="2000" b="1"/>
                <a:t>轴值       均≥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s</a:t>
              </a:r>
            </a:p>
          </p:txBody>
        </p:sp>
        <p:sp>
          <p:nvSpPr>
            <p:cNvPr id="35853" name="AutoShape 20"/>
            <p:cNvSpPr>
              <a:spLocks/>
            </p:cNvSpPr>
            <p:nvPr/>
          </p:nvSpPr>
          <p:spPr bwMode="auto">
            <a:xfrm rot="-5400000">
              <a:off x="3481" y="2410"/>
              <a:ext cx="155" cy="734"/>
            </a:xfrm>
            <a:prstGeom prst="leftBrace">
              <a:avLst>
                <a:gd name="adj1" fmla="val 39462"/>
                <a:gd name="adj2" fmla="val 4969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AutoShape 21"/>
            <p:cNvSpPr>
              <a:spLocks/>
            </p:cNvSpPr>
            <p:nvPr/>
          </p:nvSpPr>
          <p:spPr bwMode="auto">
            <a:xfrm rot="-5355145">
              <a:off x="4784" y="2399"/>
              <a:ext cx="169" cy="800"/>
            </a:xfrm>
            <a:prstGeom prst="leftBrace">
              <a:avLst>
                <a:gd name="adj1" fmla="val 3944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22"/>
            <p:cNvSpPr>
              <a:spLocks noChangeShapeType="1"/>
            </p:cNvSpPr>
            <p:nvPr/>
          </p:nvSpPr>
          <p:spPr bwMode="auto">
            <a:xfrm flipV="1">
              <a:off x="4180" y="2707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Text Box 23"/>
            <p:cNvSpPr txBox="1">
              <a:spLocks noChangeArrowheads="1"/>
            </p:cNvSpPr>
            <p:nvPr/>
          </p:nvSpPr>
          <p:spPr bwMode="auto">
            <a:xfrm>
              <a:off x="885" y="3294"/>
              <a:ext cx="43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(a) </a:t>
              </a:r>
              <a:r>
                <a:rPr lang="zh-CN" altLang="en-US" sz="2000" b="1"/>
                <a:t>若</a:t>
              </a:r>
              <a:r>
                <a:rPr lang="en-US" altLang="zh-CN" sz="2000" b="1" i="1"/>
                <a:t>k</a:t>
              </a:r>
              <a:r>
                <a:rPr lang="en-US" altLang="zh-CN" sz="2000" b="1"/>
                <a:t>&lt;</a:t>
              </a:r>
              <a:r>
                <a:rPr lang="en-US" altLang="zh-CN" sz="2000" b="1" i="1"/>
                <a:t>s</a:t>
              </a:r>
              <a:r>
                <a:rPr lang="zh-CN" altLang="en-US" sz="2000" b="1"/>
                <a:t>，则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r>
                <a:rPr lang="zh-CN" altLang="en-US" sz="2000" b="1"/>
                <a:t>在左半区                    </a:t>
              </a:r>
              <a:r>
                <a:rPr lang="en-US" altLang="zh-CN" sz="2000" b="1"/>
                <a:t>(b) </a:t>
              </a:r>
              <a:r>
                <a:rPr lang="zh-CN" altLang="en-US" sz="2000" b="1"/>
                <a:t>若</a:t>
              </a:r>
              <a:r>
                <a:rPr lang="en-US" altLang="zh-CN" sz="2000" b="1" i="1"/>
                <a:t>k</a:t>
              </a:r>
              <a:r>
                <a:rPr lang="en-US" altLang="zh-CN" sz="2000" b="1"/>
                <a:t>&gt;</a:t>
              </a:r>
              <a:r>
                <a:rPr lang="en-US" altLang="zh-CN" sz="2000" b="1" i="1"/>
                <a:t>s</a:t>
              </a:r>
              <a:r>
                <a:rPr lang="zh-CN" altLang="en-US" sz="2000" b="1"/>
                <a:t>，则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r>
                <a:rPr lang="zh-CN" altLang="en-US" sz="2000" b="1"/>
                <a:t>在右半区</a:t>
              </a:r>
            </a:p>
          </p:txBody>
        </p:sp>
      </p:grpSp>
      <p:sp>
        <p:nvSpPr>
          <p:cNvPr id="35847" name="Rectangle 24"/>
          <p:cNvSpPr>
            <a:spLocks noChangeArrowheads="1"/>
          </p:cNvSpPr>
          <p:nvPr/>
        </p:nvSpPr>
        <p:spPr bwMode="auto">
          <a:xfrm>
            <a:off x="611188" y="549275"/>
            <a:ext cx="7921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Arial" charset="0"/>
              </a:rPr>
              <a:t>       </a:t>
            </a:r>
            <a:r>
              <a:rPr kumimoji="1" lang="zh-CN" altLang="en-US" b="1">
                <a:latin typeface="Arial" charset="0"/>
              </a:rPr>
              <a:t>考虑快速排序中的划分过程，一般情况下，设待划分的序列为</a:t>
            </a:r>
            <a:r>
              <a:rPr kumimoji="1" lang="en-US" altLang="zh-CN" b="1" i="1">
                <a:latin typeface="Arial" charset="0"/>
              </a:rPr>
              <a:t>r</a:t>
            </a:r>
            <a:r>
              <a:rPr kumimoji="1" lang="en-US" altLang="zh-CN" b="1" i="1" baseline="-25000">
                <a:latin typeface="Arial" charset="0"/>
              </a:rPr>
              <a:t>i</a:t>
            </a:r>
            <a:r>
              <a:rPr kumimoji="1" lang="en-US" altLang="zh-CN" b="1" baseline="-25000">
                <a:latin typeface="Arial" charset="0"/>
              </a:rPr>
              <a:t> </a:t>
            </a:r>
            <a:r>
              <a:rPr kumimoji="1" lang="zh-CN" altLang="en-US" b="1">
                <a:latin typeface="Arial" charset="0"/>
              </a:rPr>
              <a:t>～ </a:t>
            </a:r>
            <a:r>
              <a:rPr kumimoji="1" lang="en-US" altLang="zh-CN" b="1" i="1">
                <a:latin typeface="Arial" charset="0"/>
              </a:rPr>
              <a:t>r</a:t>
            </a:r>
            <a:r>
              <a:rPr kumimoji="1" lang="en-US" altLang="zh-CN" b="1" i="1" baseline="-25000">
                <a:latin typeface="Arial" charset="0"/>
              </a:rPr>
              <a:t>j</a:t>
            </a:r>
            <a:r>
              <a:rPr kumimoji="1" lang="zh-CN" altLang="en-US" b="1">
                <a:latin typeface="Arial" charset="0"/>
              </a:rPr>
              <a:t>，选定一个轴值将序列</a:t>
            </a:r>
            <a:r>
              <a:rPr kumimoji="1" lang="en-US" altLang="zh-CN" b="1" i="1">
                <a:latin typeface="Arial" charset="0"/>
              </a:rPr>
              <a:t>r</a:t>
            </a:r>
            <a:r>
              <a:rPr kumimoji="1" lang="en-US" altLang="zh-CN" b="1" i="1" baseline="-25000">
                <a:latin typeface="Arial" charset="0"/>
              </a:rPr>
              <a:t>i</a:t>
            </a:r>
            <a:r>
              <a:rPr kumimoji="1" lang="en-US" altLang="zh-CN" b="1">
                <a:latin typeface="Arial" charset="0"/>
              </a:rPr>
              <a:t> </a:t>
            </a:r>
            <a:r>
              <a:rPr kumimoji="1" lang="zh-CN" altLang="en-US" b="1">
                <a:latin typeface="Arial" charset="0"/>
              </a:rPr>
              <a:t>～ </a:t>
            </a:r>
            <a:r>
              <a:rPr kumimoji="1" lang="en-US" altLang="zh-CN" b="1" i="1">
                <a:latin typeface="Arial" charset="0"/>
              </a:rPr>
              <a:t>r</a:t>
            </a:r>
            <a:r>
              <a:rPr kumimoji="1" lang="en-US" altLang="zh-CN" b="1" i="1" baseline="-25000">
                <a:latin typeface="Arial" charset="0"/>
              </a:rPr>
              <a:t>j</a:t>
            </a:r>
            <a:r>
              <a:rPr kumimoji="1" lang="zh-CN" altLang="en-US" b="1">
                <a:latin typeface="Arial" charset="0"/>
              </a:rPr>
              <a:t>进行划分，使得比轴值小的元素都位于轴值的左侧，比轴值大的元素都位于轴值的右侧，假定轴值的最终位置是</a:t>
            </a:r>
            <a:r>
              <a:rPr kumimoji="1" lang="en-US" altLang="zh-CN" b="1" i="1">
                <a:latin typeface="Arial" charset="0"/>
              </a:rPr>
              <a:t>s</a:t>
            </a:r>
            <a:r>
              <a:rPr kumimoji="1" lang="zh-CN" altLang="en-US" b="1">
                <a:latin typeface="Arial" charset="0"/>
              </a:rPr>
              <a:t>，则： </a:t>
            </a:r>
          </a:p>
        </p:txBody>
      </p:sp>
    </p:spTree>
    <p:extLst>
      <p:ext uri="{BB962C8B-B14F-4D97-AF65-F5344CB8AC3E}">
        <p14:creationId xmlns:p14="http://schemas.microsoft.com/office/powerpoint/2010/main" val="508930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0EC56AB-39B3-4F35-8517-6E15599044FD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06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06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756010D-EEC3-4C3B-B84F-4799F7A36CDA}" type="slidenum">
              <a:rPr lang="en-US" altLang="zh-CN" sz="1400" smtClean="0">
                <a:latin typeface="Comic Sans MS" pitchFamily="66" charset="0"/>
              </a:rPr>
              <a:pPr/>
              <a:t>40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258888" y="18891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524750" y="188913"/>
            <a:ext cx="1370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7636" name="Line 4"/>
          <p:cNvSpPr>
            <a:spLocks noChangeShapeType="1"/>
          </p:cNvSpPr>
          <p:nvPr/>
        </p:nvSpPr>
        <p:spPr bwMode="auto">
          <a:xfrm rot="21406917">
            <a:off x="4286250" y="1195388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 rot="5384010">
            <a:off x="6822282" y="312340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 rot="10879923" flipV="1">
            <a:off x="4281488" y="4149725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7667625" y="3429000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827088" y="3429000"/>
            <a:ext cx="1370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 rot="5384010">
            <a:off x="2215357" y="629205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7642" name="Freeform 10"/>
          <p:cNvSpPr>
            <a:spLocks/>
          </p:cNvSpPr>
          <p:nvPr/>
        </p:nvSpPr>
        <p:spPr bwMode="auto">
          <a:xfrm>
            <a:off x="2627313" y="981075"/>
            <a:ext cx="215900" cy="576263"/>
          </a:xfrm>
          <a:custGeom>
            <a:avLst/>
            <a:gdLst/>
            <a:ahLst/>
            <a:cxnLst>
              <a:cxn ang="0">
                <a:pos x="117" y="302"/>
              </a:cxn>
              <a:cxn ang="0">
                <a:pos x="0" y="0"/>
              </a:cxn>
            </a:cxnLst>
            <a:rect l="0" t="0" r="r" b="b"/>
            <a:pathLst>
              <a:path w="117" h="302">
                <a:moveTo>
                  <a:pt x="117" y="302"/>
                </a:moveTo>
                <a:cubicBezTo>
                  <a:pt x="98" y="252"/>
                  <a:pt x="19" y="50"/>
                  <a:pt x="0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7643" name="Freeform 11"/>
          <p:cNvSpPr>
            <a:spLocks/>
          </p:cNvSpPr>
          <p:nvPr/>
        </p:nvSpPr>
        <p:spPr bwMode="auto">
          <a:xfrm>
            <a:off x="6948488" y="4221163"/>
            <a:ext cx="231775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46" y="0"/>
              </a:cxn>
            </a:cxnLst>
            <a:rect l="0" t="0" r="r" b="b"/>
            <a:pathLst>
              <a:path w="146" h="352">
                <a:moveTo>
                  <a:pt x="0" y="352"/>
                </a:moveTo>
                <a:cubicBezTo>
                  <a:pt x="22" y="293"/>
                  <a:pt x="116" y="73"/>
                  <a:pt x="146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53" name="Line 2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7189" name="Oval 2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190" name="Oval 2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0775" name="Oval 2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0776" name="Oval 2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193" name="Oval 2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0780" name="Oval 2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6" name="Oval 2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7" name="Oval 2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8" name="Oval 3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0790" name="Oval 3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197665" name="Line 3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66" name="Line 3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7170" name="Oval 4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171" name="Oval 4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0746" name="Oval 4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0747" name="Oval 4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0748" name="Oval 4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0749" name="Oval 4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176" name="Oval 4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177" name="Oval 4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0759" name="Oval 5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87" name="Line 5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88" name="Line 5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89" name="Line 5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90" name="Line 5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91" name="Line 5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92" name="Line 6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693" name="Line 6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7151" name="Oval 6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152" name="Oval 6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0717" name="Oval 6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0718" name="Oval 6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0719" name="Oval 6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0720" name="Oval 6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157" name="Oval 6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158" name="Oval 6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159" name="Oval 7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0730" name="Oval 7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197705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06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07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08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09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10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11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12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7713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7132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133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0690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0691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0692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0693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10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1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70700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0701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5189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/>
      <p:bldP spid="197635" grpId="0"/>
      <p:bldP spid="197639" grpId="0"/>
      <p:bldP spid="1976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2D02FDB-0D1B-468C-88D0-927A6B59B484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6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6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9432912-E200-4898-8EDE-102164F9003A}" type="slidenum">
              <a:rPr lang="en-US" altLang="zh-CN" sz="1400" smtClean="0">
                <a:latin typeface="Comic Sans MS" pitchFamily="66" charset="0"/>
              </a:rPr>
              <a:pPr/>
              <a:t>41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468313" y="18891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7380288" y="188913"/>
            <a:ext cx="1370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 rot="21406917">
            <a:off x="4500563" y="1196975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 rot="5384010">
            <a:off x="7038182" y="3050381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rot="10879923" flipV="1">
            <a:off x="4427538" y="4508500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7991475" y="3429000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539750" y="3500438"/>
            <a:ext cx="1370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Clr>
                <a:schemeClr val="hlink"/>
              </a:buClr>
              <a:buSzPct val="90000"/>
            </a:pPr>
            <a:r>
              <a:rPr lang="zh-CN" altLang="en-US" sz="3000" b="1"/>
              <a:t>筛选</a:t>
            </a:r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 rot="5384010">
            <a:off x="2429669" y="6219031"/>
            <a:ext cx="685800" cy="1588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8666" name="Freeform 10"/>
          <p:cNvSpPr>
            <a:spLocks/>
          </p:cNvSpPr>
          <p:nvPr/>
        </p:nvSpPr>
        <p:spPr bwMode="auto">
          <a:xfrm>
            <a:off x="684213" y="620713"/>
            <a:ext cx="1557337" cy="920750"/>
          </a:xfrm>
          <a:custGeom>
            <a:avLst/>
            <a:gdLst/>
            <a:ahLst/>
            <a:cxnLst>
              <a:cxn ang="0">
                <a:pos x="0" y="580"/>
              </a:cxn>
              <a:cxn ang="0">
                <a:pos x="301" y="96"/>
              </a:cxn>
              <a:cxn ang="0">
                <a:pos x="981" y="4"/>
              </a:cxn>
            </a:cxnLst>
            <a:rect l="0" t="0" r="r" b="b"/>
            <a:pathLst>
              <a:path w="981" h="580">
                <a:moveTo>
                  <a:pt x="0" y="580"/>
                </a:moveTo>
                <a:cubicBezTo>
                  <a:pt x="50" y="499"/>
                  <a:pt x="138" y="192"/>
                  <a:pt x="301" y="96"/>
                </a:cubicBezTo>
                <a:cubicBezTo>
                  <a:pt x="464" y="0"/>
                  <a:pt x="839" y="23"/>
                  <a:pt x="981" y="4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8667" name="Freeform 11"/>
          <p:cNvSpPr>
            <a:spLocks/>
          </p:cNvSpPr>
          <p:nvPr/>
        </p:nvSpPr>
        <p:spPr bwMode="auto">
          <a:xfrm>
            <a:off x="7543800" y="3716338"/>
            <a:ext cx="623888" cy="290512"/>
          </a:xfrm>
          <a:custGeom>
            <a:avLst/>
            <a:gdLst/>
            <a:ahLst/>
            <a:cxnLst>
              <a:cxn ang="0">
                <a:pos x="393" y="183"/>
              </a:cxn>
              <a:cxn ang="0">
                <a:pos x="0" y="0"/>
              </a:cxn>
            </a:cxnLst>
            <a:rect l="0" t="0" r="r" b="b"/>
            <a:pathLst>
              <a:path w="393" h="183">
                <a:moveTo>
                  <a:pt x="393" y="183"/>
                </a:moveTo>
                <a:cubicBezTo>
                  <a:pt x="330" y="155"/>
                  <a:pt x="82" y="38"/>
                  <a:pt x="0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198669" name="Line 1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0" name="Line 1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1" name="Line 1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3" name="Line 1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4" name="Line 1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6" name="Line 2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77" name="Line 2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8214" name="Oval 2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1787" name="Oval 2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1788" name="Oval 2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1789" name="Oval 2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1790" name="Oval 2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8220" name="Oval 2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1797" name="Oval 3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1798" name="Oval 3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198689" name="Line 3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0" name="Line 3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1" name="Line 3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2" name="Line 3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3" name="Line 3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4" name="Line 3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5" name="Line 3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6" name="Line 4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697" name="Line 4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8195" name="Oval 4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1762" name="Oval 4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1763" name="Oval 4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1764" name="Oval 4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1765" name="Oval 4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8200" name="Oval 4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71769" name="Oval 4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71770" name="Oval 5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1771" name="Oval 5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198709" name="Line 5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0" name="Line 5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1" name="Line 5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2" name="Line 5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3" name="Line 5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4" name="Line 5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5" name="Line 5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6" name="Line 6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17" name="Line 6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8175" name="Oval 6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8176" name="Oval 6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1737" name="Oval 6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1738" name="Oval 6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1739" name="Oval 6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1740" name="Oval 6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8181" name="Oval 6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1744" name="Oval 6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71745" name="Oval 7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1746" name="Oval 7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198729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0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1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2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3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4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5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6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8737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8156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1711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71712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1713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1714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1715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9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1719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71720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1721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8047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  <p:bldP spid="198659" grpId="0"/>
      <p:bldP spid="198663" grpId="0"/>
      <p:bldP spid="1986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F3522E5-FF6B-4660-8970-0D2AA97AC45E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27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27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4BD9C20-27E8-44F1-A60D-62B64EEF24A7}" type="slidenum">
              <a:rPr lang="en-US" altLang="zh-CN" sz="1400" smtClean="0">
                <a:latin typeface="Comic Sans MS" pitchFamily="66" charset="0"/>
              </a:rPr>
              <a:pPr/>
              <a:t>42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992188" y="164306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SzPct val="90000"/>
            </a:pPr>
            <a:r>
              <a:rPr lang="zh-CN" altLang="en-US" sz="3000" b="1"/>
              <a:t>交换</a:t>
            </a:r>
            <a:endParaRPr lang="zh-CN" altLang="en-US" sz="3000" b="1">
              <a:solidFill>
                <a:schemeClr val="hlink"/>
              </a:solidFill>
            </a:endParaRPr>
          </a:p>
        </p:txBody>
      </p:sp>
      <p:sp>
        <p:nvSpPr>
          <p:cNvPr id="199683" name="Line 3"/>
          <p:cNvSpPr>
            <a:spLocks noChangeShapeType="1"/>
          </p:cNvSpPr>
          <p:nvPr/>
        </p:nvSpPr>
        <p:spPr bwMode="auto">
          <a:xfrm rot="21406917">
            <a:off x="4449763" y="2593975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99684" name="Freeform 4"/>
          <p:cNvSpPr>
            <a:spLocks/>
          </p:cNvSpPr>
          <p:nvPr/>
        </p:nvSpPr>
        <p:spPr bwMode="auto">
          <a:xfrm>
            <a:off x="1785938" y="1873250"/>
            <a:ext cx="581025" cy="354013"/>
          </a:xfrm>
          <a:custGeom>
            <a:avLst/>
            <a:gdLst/>
            <a:ahLst/>
            <a:cxnLst>
              <a:cxn ang="0">
                <a:pos x="0" y="223"/>
              </a:cxn>
              <a:cxn ang="0">
                <a:pos x="366" y="0"/>
              </a:cxn>
            </a:cxnLst>
            <a:rect l="0" t="0" r="r" b="b"/>
            <a:pathLst>
              <a:path w="366" h="223">
                <a:moveTo>
                  <a:pt x="0" y="223"/>
                </a:moveTo>
                <a:cubicBezTo>
                  <a:pt x="61" y="186"/>
                  <a:pt x="290" y="46"/>
                  <a:pt x="366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828800"/>
            <a:ext cx="3933825" cy="2192338"/>
            <a:chOff x="306" y="210"/>
            <a:chExt cx="2478" cy="1381"/>
          </a:xfrm>
        </p:grpSpPr>
        <p:sp>
          <p:nvSpPr>
            <p:cNvPr id="199686" name="Line 6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87" name="Line 7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88" name="Line 8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89" name="Line 9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90" name="Line 10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91" name="Line 11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92" name="Line 12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93" name="Line 13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694" name="Line 14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9190" name="Oval 15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2747" name="Oval 16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72748" name="Oval 17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2749" name="Oval 18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2750" name="Oval 19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2751" name="Oval 20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2755" name="Oval 22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72756" name="Oval 23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2757" name="Oval 24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987925" y="1828800"/>
            <a:ext cx="3933825" cy="2192338"/>
            <a:chOff x="306" y="210"/>
            <a:chExt cx="2478" cy="1381"/>
          </a:xfrm>
        </p:grpSpPr>
        <p:sp>
          <p:nvSpPr>
            <p:cNvPr id="199706" name="Line 26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07" name="Line 27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08" name="Line 28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09" name="Line 29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10" name="Line 30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11" name="Line 31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12" name="Line 32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13" name="Line 33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9714" name="Line 34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9171" name="Oval 35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flip="none" rotWithShape="1">
              <a:gsLst>
                <a:gs pos="47000">
                  <a:srgbClr val="FFFF66"/>
                </a:gs>
                <a:gs pos="100000">
                  <a:srgbClr val="76762F"/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72726" name="Oval 36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72727" name="Oval 37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72728" name="Oval 38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72729" name="Oval 39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72730" name="Oval 40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72731" name="Oval 41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72732" name="Oval 42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72733" name="Oval 43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6D2A"/>
                </a:gs>
                <a:gs pos="50000">
                  <a:srgbClr val="009E41"/>
                </a:gs>
                <a:gs pos="100000">
                  <a:srgbClr val="00BD4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72734" name="Oval 44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5E2E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 anchor="ctr"/>
            <a:lstStyle/>
            <a:p>
              <a:pPr algn="ctr" eaLnBrk="0" hangingPunct="0"/>
              <a:r>
                <a:rPr lang="en-US" altLang="zh-CN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1544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357188" y="0"/>
            <a:ext cx="7772400" cy="914400"/>
          </a:xfrm>
        </p:spPr>
        <p:txBody>
          <a:bodyPr/>
          <a:lstStyle/>
          <a:p>
            <a:r>
              <a:rPr lang="zh-CN" altLang="en-US" smtClean="0"/>
              <a:t>堆排序小结</a:t>
            </a:r>
          </a:p>
        </p:txBody>
      </p:sp>
      <p:sp>
        <p:nvSpPr>
          <p:cNvPr id="7373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14313" y="1000125"/>
            <a:ext cx="8929687" cy="52482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（</a:t>
            </a:r>
            <a:r>
              <a:rPr lang="en-US" altLang="zh-CN" sz="3200" smtClean="0">
                <a:solidFill>
                  <a:srgbClr val="FF0000"/>
                </a:solidFill>
              </a:rPr>
              <a:t>1</a:t>
            </a:r>
            <a:r>
              <a:rPr lang="zh-CN" altLang="en-US" sz="3200" smtClean="0">
                <a:solidFill>
                  <a:srgbClr val="FF0000"/>
                </a:solidFill>
              </a:rPr>
              <a:t>）建堆</a:t>
            </a:r>
            <a:r>
              <a:rPr lang="en-US" altLang="zh-CN" sz="3200" smtClean="0">
                <a:solidFill>
                  <a:srgbClr val="FF0000"/>
                </a:solidFill>
              </a:rPr>
              <a:t>/</a:t>
            </a:r>
            <a:r>
              <a:rPr lang="zh-CN" altLang="en-US" sz="3200" smtClean="0">
                <a:solidFill>
                  <a:srgbClr val="FF0000"/>
                </a:solidFill>
              </a:rPr>
              <a:t>堆调整方法：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/>
              <a:t>筛选法：将结点与其孩子结点比较。</a:t>
            </a:r>
            <a:endParaRPr lang="en-US" altLang="zh-CN" sz="3200" smtClean="0"/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sz="3200" smtClean="0"/>
          </a:p>
          <a:p>
            <a:pPr>
              <a:buFontTx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（</a:t>
            </a:r>
            <a:r>
              <a:rPr lang="en-US" altLang="zh-CN" sz="3200" smtClean="0">
                <a:solidFill>
                  <a:srgbClr val="FF0000"/>
                </a:solidFill>
              </a:rPr>
              <a:t>2</a:t>
            </a:r>
            <a:r>
              <a:rPr lang="zh-CN" altLang="en-US" sz="3200" smtClean="0">
                <a:solidFill>
                  <a:srgbClr val="FF0000"/>
                </a:solidFill>
              </a:rPr>
              <a:t>）堆排序算法实现：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/>
              <a:t>先建堆；</a:t>
            </a:r>
            <a:endParaRPr lang="en-US" altLang="zh-CN" sz="3200" smtClean="0"/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/>
              <a:t>取出堆顶；</a:t>
            </a:r>
            <a:endParaRPr lang="en-US" altLang="zh-CN" sz="3200" smtClean="0"/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/>
              <a:t>剩下元素再调整为堆；</a:t>
            </a:r>
            <a:endParaRPr lang="en-US" altLang="zh-CN" sz="3200" smtClean="0"/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/>
              <a:t>直至剩下一个元素为止。</a:t>
            </a:r>
            <a:endParaRPr lang="en-US" altLang="zh-CN" sz="3200" smtClean="0"/>
          </a:p>
          <a:p>
            <a:pPr>
              <a:buFontTx/>
              <a:buNone/>
            </a:pPr>
            <a:endParaRPr lang="zh-CN" altLang="en-US" smtClean="0"/>
          </a:p>
        </p:txBody>
      </p:sp>
      <p:sp>
        <p:nvSpPr>
          <p:cNvPr id="737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3D4B39C-661D-4F02-9DB3-9929F15960E2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37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37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08420BC-508C-4ABA-A318-9F1C13F8EA81}" type="slidenum">
              <a:rPr lang="en-US" altLang="zh-CN" sz="1400" smtClean="0">
                <a:latin typeface="Comic Sans MS" pitchFamily="66" charset="0"/>
              </a:rPr>
              <a:pPr/>
              <a:t>43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49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243C910-5590-4501-9EC7-6A746D7C9DCF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47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47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4E980EE-3733-48CF-90C8-80BA9A08A843}" type="slidenum">
              <a:rPr lang="en-US" altLang="zh-CN" sz="1400" smtClean="0">
                <a:latin typeface="Comic Sans MS" pitchFamily="66" charset="0"/>
              </a:rPr>
              <a:pPr/>
              <a:t>44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475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600" b="1"/>
              <a:t>5.4.1  </a:t>
            </a:r>
            <a:r>
              <a:rPr kumimoji="1" lang="zh-CN" altLang="en-US" sz="3600" b="1">
                <a:latin typeface="宋体" charset="-122"/>
              </a:rPr>
              <a:t>淘汰赛冠军问题</a:t>
            </a:r>
            <a:r>
              <a:rPr kumimoji="1" lang="zh-CN" altLang="en-US" sz="3600" b="1"/>
              <a:t> </a:t>
            </a:r>
            <a:endParaRPr kumimoji="1" lang="zh-CN" altLang="en-US" sz="3600"/>
          </a:p>
        </p:txBody>
      </p:sp>
      <p:sp>
        <p:nvSpPr>
          <p:cNvPr id="74758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000250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5.4.2  </a:t>
            </a:r>
            <a:r>
              <a:rPr kumimoji="1" lang="zh-CN" altLang="en-US" sz="3600" b="1">
                <a:latin typeface="宋体" charset="-122"/>
              </a:rPr>
              <a:t>假币问题</a:t>
            </a:r>
          </a:p>
        </p:txBody>
      </p:sp>
      <p:sp>
        <p:nvSpPr>
          <p:cNvPr id="74759" name="Text Box 9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5.4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组合问题中的减治法 </a:t>
            </a:r>
          </a:p>
        </p:txBody>
      </p:sp>
    </p:spTree>
    <p:extLst>
      <p:ext uri="{BB962C8B-B14F-4D97-AF65-F5344CB8AC3E}">
        <p14:creationId xmlns:p14="http://schemas.microsoft.com/office/powerpoint/2010/main" val="17998988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15EF6FC-37D9-42A5-8BB8-4A53DA2ADAB9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57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57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6AAEBE9-2C0A-4E91-8BAF-ADF9CDC09DF4}" type="slidenum">
              <a:rPr lang="en-US" altLang="zh-CN" sz="1400" smtClean="0">
                <a:latin typeface="Comic Sans MS" pitchFamily="66" charset="0"/>
              </a:rPr>
              <a:pPr/>
              <a:t>45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0661" name="Text Box 7"/>
          <p:cNvSpPr txBox="1">
            <a:spLocks noChangeArrowheads="1"/>
          </p:cNvSpPr>
          <p:nvPr/>
        </p:nvSpPr>
        <p:spPr bwMode="auto">
          <a:xfrm>
            <a:off x="611188" y="1412875"/>
            <a:ext cx="80772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en-US" altLang="zh-CN" sz="2800" b="1" dirty="0"/>
              <a:t>       </a:t>
            </a:r>
            <a:r>
              <a:rPr kumimoji="1" lang="zh-CN" altLang="en-US" sz="2800" b="1" dirty="0"/>
              <a:t>假设有</a:t>
            </a:r>
            <a:r>
              <a:rPr kumimoji="1" lang="en-US" altLang="zh-CN" sz="2800" b="1" i="1" dirty="0"/>
              <a:t>n</a:t>
            </a:r>
            <a:r>
              <a:rPr kumimoji="1" lang="en-US" altLang="zh-CN" sz="2800" b="1" dirty="0"/>
              <a:t>=2</a:t>
            </a:r>
            <a:r>
              <a:rPr kumimoji="1" lang="en-US" altLang="zh-CN" sz="2800" b="1" i="1" baseline="30000" dirty="0"/>
              <a:t>k</a:t>
            </a:r>
            <a:r>
              <a:rPr kumimoji="1" lang="zh-CN" altLang="en-US" sz="2800" b="1" dirty="0"/>
              <a:t>个选手进行竞技淘汰赛，最后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决出冠军的选手</a:t>
            </a:r>
            <a:r>
              <a:rPr kumimoji="1" lang="zh-CN" altLang="en-US" sz="2800" b="1" dirty="0"/>
              <a:t>，如何实现选手的淘汰比赛过程？</a:t>
            </a:r>
            <a:endParaRPr kumimoji="1" lang="en-US" altLang="zh-CN" sz="2800" b="1" dirty="0"/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 dirty="0"/>
              <a:t>假设用函数：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 dirty="0"/>
              <a:t>       </a:t>
            </a:r>
            <a:r>
              <a:rPr kumimoji="1" lang="en-US" altLang="zh-CN" sz="2800" b="1" dirty="0" err="1">
                <a:solidFill>
                  <a:srgbClr val="E618B0"/>
                </a:solidFill>
              </a:rPr>
              <a:t>bool</a:t>
            </a:r>
            <a:r>
              <a:rPr kumimoji="1" lang="en-US" altLang="zh-CN" sz="2800" b="1" dirty="0">
                <a:solidFill>
                  <a:srgbClr val="E618B0"/>
                </a:solidFill>
              </a:rPr>
              <a:t> Comp(string mem1, string mem2);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E618B0"/>
                </a:solidFill>
              </a:rPr>
              <a:t>        模拟两位选手的比赛</a:t>
            </a:r>
            <a:r>
              <a:rPr kumimoji="1" lang="zh-CN" altLang="en-US" sz="2800" b="1" dirty="0"/>
              <a:t>，若</a:t>
            </a:r>
            <a:r>
              <a:rPr kumimoji="1" lang="en-US" altLang="zh-CN" sz="2800" b="1" dirty="0"/>
              <a:t>mem1</a:t>
            </a:r>
            <a:r>
              <a:rPr kumimoji="1" lang="zh-CN" altLang="en-US" sz="2800" b="1" dirty="0"/>
              <a:t>获胜则函数</a:t>
            </a:r>
            <a:r>
              <a:rPr kumimoji="1" lang="en-US" altLang="zh-CN" sz="2800" b="1" dirty="0"/>
              <a:t>Comp</a:t>
            </a:r>
            <a:r>
              <a:rPr kumimoji="1" lang="zh-CN" altLang="en-US" sz="2800" b="1" dirty="0"/>
              <a:t>返回</a:t>
            </a:r>
            <a:r>
              <a:rPr kumimoji="1" lang="en-US" altLang="zh-CN" sz="2800" b="1" dirty="0"/>
              <a:t>TRUE </a:t>
            </a:r>
            <a:r>
              <a:rPr kumimoji="1" lang="zh-CN" altLang="en-US" sz="2800" b="1" dirty="0"/>
              <a:t>，否则函数</a:t>
            </a:r>
            <a:r>
              <a:rPr kumimoji="1" lang="en-US" altLang="zh-CN" sz="2800" b="1" dirty="0"/>
              <a:t>Comp</a:t>
            </a:r>
            <a:r>
              <a:rPr kumimoji="1" lang="zh-CN" altLang="en-US" sz="2800" b="1" dirty="0"/>
              <a:t>返回</a:t>
            </a:r>
            <a:r>
              <a:rPr kumimoji="1" lang="en-US" altLang="zh-CN" sz="2800" b="1" dirty="0"/>
              <a:t>FALSE</a:t>
            </a:r>
            <a:r>
              <a:rPr kumimoji="1" lang="zh-CN" altLang="en-US" sz="2800" b="1" dirty="0"/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string Game(string r[ ], </a:t>
            </a:r>
            <a:r>
              <a:rPr lang="en-US" altLang="zh-CN" sz="3600" b="1" dirty="0" err="1"/>
              <a:t>int</a:t>
            </a:r>
            <a:r>
              <a:rPr lang="en-US" altLang="zh-CN" sz="3600" b="1" dirty="0"/>
              <a:t> n)</a:t>
            </a:r>
            <a:endParaRPr kumimoji="1" lang="en-US" altLang="zh-CN" sz="3600" b="1" dirty="0"/>
          </a:p>
        </p:txBody>
      </p:sp>
      <p:sp>
        <p:nvSpPr>
          <p:cNvPr id="75782" name="Text Box 10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5.4.1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淘汰赛冠军问题</a:t>
            </a:r>
          </a:p>
        </p:txBody>
      </p:sp>
    </p:spTree>
    <p:extLst>
      <p:ext uri="{BB962C8B-B14F-4D97-AF65-F5344CB8AC3E}">
        <p14:creationId xmlns:p14="http://schemas.microsoft.com/office/powerpoint/2010/main" val="30940796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8AC255F-CC97-41CD-9870-8446DEEC8AD4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680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4DFFE69-71B7-471B-8FC9-F75849ACA164}" type="slidenum">
              <a:rPr lang="en-US" altLang="zh-CN" sz="1400" smtClean="0">
                <a:latin typeface="Comic Sans MS" pitchFamily="66" charset="0"/>
              </a:rPr>
              <a:pPr/>
              <a:t>46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76805" name="Group 13"/>
          <p:cNvGrpSpPr>
            <a:grpSpLocks/>
          </p:cNvGrpSpPr>
          <p:nvPr/>
        </p:nvGrpSpPr>
        <p:grpSpPr bwMode="auto">
          <a:xfrm>
            <a:off x="685800" y="719138"/>
            <a:ext cx="7924800" cy="5210175"/>
            <a:chOff x="1469" y="9678"/>
            <a:chExt cx="7654" cy="3618"/>
          </a:xfrm>
        </p:grpSpPr>
        <p:sp>
          <p:nvSpPr>
            <p:cNvPr id="76806" name="Text Box 14"/>
            <p:cNvSpPr txBox="1">
              <a:spLocks noChangeArrowheads="1"/>
            </p:cNvSpPr>
            <p:nvPr/>
          </p:nvSpPr>
          <p:spPr bwMode="auto">
            <a:xfrm>
              <a:off x="1469" y="9680"/>
              <a:ext cx="7654" cy="36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/>
                <a:t>算法</a:t>
              </a:r>
              <a:r>
                <a:rPr lang="en-US" altLang="zh-CN" b="1" dirty="0"/>
                <a:t>5.8——</a:t>
              </a:r>
              <a:r>
                <a:rPr lang="zh-CN" altLang="en-US" b="1" dirty="0"/>
                <a:t>淘汰赛冠军问题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 dirty="0"/>
                <a:t>      </a:t>
              </a:r>
              <a:r>
                <a:rPr lang="en-US" altLang="zh-CN" b="1" dirty="0"/>
                <a:t>string Game(string r[ ], 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n)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=n;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while (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&gt;1)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  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=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/2;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  for (j=0; j&lt;</a:t>
              </a:r>
              <a:r>
                <a:rPr lang="en-US" altLang="zh-CN" b="1" dirty="0" err="1"/>
                <a:t>i</a:t>
              </a:r>
              <a:r>
                <a:rPr lang="en-US" altLang="zh-CN" b="1" dirty="0"/>
                <a:t>; j++)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     if (Comp(r[</a:t>
              </a:r>
              <a:r>
                <a:rPr lang="en-US" altLang="zh-CN" b="1" dirty="0" err="1"/>
                <a:t>j+i</a:t>
              </a:r>
              <a:r>
                <a:rPr lang="en-US" altLang="zh-CN" b="1" dirty="0"/>
                <a:t>], r[j]))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          r[j]=r[</a:t>
              </a:r>
              <a:r>
                <a:rPr lang="en-US" altLang="zh-CN" b="1" dirty="0" err="1"/>
                <a:t>j+i</a:t>
              </a:r>
              <a:r>
                <a:rPr lang="en-US" altLang="zh-CN" b="1" dirty="0"/>
                <a:t>];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 }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   return r[0];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 dirty="0"/>
                <a:t>    }</a:t>
              </a:r>
            </a:p>
          </p:txBody>
        </p:sp>
        <p:grpSp>
          <p:nvGrpSpPr>
            <p:cNvPr id="76807" name="Group 15"/>
            <p:cNvGrpSpPr>
              <a:grpSpLocks/>
            </p:cNvGrpSpPr>
            <p:nvPr/>
          </p:nvGrpSpPr>
          <p:grpSpPr bwMode="auto">
            <a:xfrm>
              <a:off x="1471" y="9678"/>
              <a:ext cx="550" cy="864"/>
              <a:chOff x="1519" y="3141"/>
              <a:chExt cx="550" cy="864"/>
            </a:xfrm>
          </p:grpSpPr>
          <p:sp>
            <p:nvSpPr>
              <p:cNvPr id="76808" name="AutoShape 16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3" name="WordArt 17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12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FC70B78-339E-4EB2-A6B9-463AAE5E77A1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78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78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DD30652-4E19-4D54-94AF-7ADE9AA7527E}" type="slidenum">
              <a:rPr lang="en-US" altLang="zh-CN" sz="1400" smtClean="0">
                <a:latin typeface="Comic Sans MS" pitchFamily="66" charset="0"/>
              </a:rPr>
              <a:pPr/>
              <a:t>47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8001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800" b="1"/>
              <a:t>        </a:t>
            </a:r>
            <a:r>
              <a:rPr kumimoji="1" lang="zh-CN" altLang="en-US" sz="2800" b="1"/>
              <a:t>因为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=2</a:t>
            </a:r>
            <a:r>
              <a:rPr kumimoji="1" lang="en-US" altLang="zh-CN" sz="2800" b="1" i="1" baseline="30000"/>
              <a:t>k</a:t>
            </a:r>
            <a:r>
              <a:rPr kumimoji="1" lang="zh-CN" altLang="en-US" sz="2800" b="1"/>
              <a:t>，所以，外层的</a:t>
            </a:r>
            <a:r>
              <a:rPr kumimoji="1" lang="en-US" altLang="zh-CN" sz="2800" b="1"/>
              <a:t>while</a:t>
            </a:r>
            <a:r>
              <a:rPr kumimoji="1" lang="zh-CN" altLang="en-US" sz="2800" b="1"/>
              <a:t>循环共执行</a:t>
            </a:r>
            <a:r>
              <a:rPr kumimoji="1" lang="en-US" altLang="zh-CN" sz="2800" b="1" i="1"/>
              <a:t>k</a:t>
            </a:r>
            <a:r>
              <a:rPr kumimoji="1" lang="zh-CN" altLang="en-US" sz="2800" b="1"/>
              <a:t>次，在每一次执行时，内层的</a:t>
            </a:r>
            <a:r>
              <a:rPr kumimoji="1" lang="en-US" altLang="zh-CN" sz="2800" b="1"/>
              <a:t>for</a:t>
            </a:r>
            <a:r>
              <a:rPr kumimoji="1" lang="zh-CN" altLang="en-US" sz="2800" b="1"/>
              <a:t>循环的执行次数分别是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/2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/4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…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，而函数</a:t>
            </a:r>
            <a:r>
              <a:rPr kumimoji="1" lang="en-US" altLang="zh-CN" sz="2800" b="1"/>
              <a:t>comp</a:t>
            </a:r>
            <a:r>
              <a:rPr kumimoji="1" lang="zh-CN" altLang="en-US" sz="2800" b="1"/>
              <a:t>可以在常数时间内完成，因此，算法</a:t>
            </a:r>
            <a:r>
              <a:rPr kumimoji="1" lang="en-US" altLang="zh-CN" sz="2800" b="1"/>
              <a:t>5.8</a:t>
            </a:r>
            <a:r>
              <a:rPr kumimoji="1" lang="zh-CN" altLang="en-US" sz="2800" b="1"/>
              <a:t>的执行时间为：</a:t>
            </a:r>
          </a:p>
        </p:txBody>
      </p:sp>
      <p:graphicFrame>
        <p:nvGraphicFramePr>
          <p:cNvPr id="77830" name="Object 5"/>
          <p:cNvGraphicFramePr>
            <a:graphicFrameLocks noChangeAspect="1"/>
          </p:cNvGraphicFramePr>
          <p:nvPr/>
        </p:nvGraphicFramePr>
        <p:xfrm>
          <a:off x="500063" y="3714750"/>
          <a:ext cx="82867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r:id="rId3" imgW="2374900" imgH="431800" progId="Equation.3">
                  <p:embed/>
                </p:oleObj>
              </mc:Choice>
              <mc:Fallback>
                <p:oleObj r:id="rId3" imgW="237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714750"/>
                        <a:ext cx="828675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4956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ACD88CE-FB4B-441E-B5BD-9665421BC2F8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88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88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B75600A-846E-4186-8120-15AA54865BE1}" type="slidenum">
              <a:rPr lang="en-US" altLang="zh-CN" sz="1400" smtClean="0">
                <a:latin typeface="Comic Sans MS" pitchFamily="66" charset="0"/>
              </a:rPr>
              <a:pPr/>
              <a:t>48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82073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/>
              <a:t>        </a:t>
            </a:r>
            <a:r>
              <a:rPr kumimoji="1" lang="zh-CN" altLang="en-US" sz="2800" b="1"/>
              <a:t>在</a:t>
            </a:r>
            <a:r>
              <a:rPr kumimoji="1" lang="en-US" altLang="zh-CN" sz="2800" b="1" i="1"/>
              <a:t>n</a:t>
            </a:r>
            <a:r>
              <a:rPr kumimoji="1" lang="zh-CN" altLang="en-US" sz="2800" b="1"/>
              <a:t>枚外观相同的硬币中，</a:t>
            </a:r>
            <a:r>
              <a:rPr kumimoji="1" lang="zh-CN" altLang="en-US" sz="2800" b="1">
                <a:solidFill>
                  <a:srgbClr val="FF0000"/>
                </a:solidFill>
              </a:rPr>
              <a:t>有一枚是假币</a:t>
            </a:r>
            <a:r>
              <a:rPr kumimoji="1" lang="zh-CN" altLang="en-US" sz="2800" b="1"/>
              <a:t>，并且已知</a:t>
            </a:r>
            <a:r>
              <a:rPr kumimoji="1" lang="zh-CN" altLang="en-US" sz="2800" b="1">
                <a:solidFill>
                  <a:srgbClr val="FF0000"/>
                </a:solidFill>
              </a:rPr>
              <a:t>假币较轻</a:t>
            </a:r>
            <a:r>
              <a:rPr kumimoji="1" lang="zh-CN" altLang="en-US" sz="2800" b="1"/>
              <a:t>。可以通过一架</a:t>
            </a:r>
            <a:r>
              <a:rPr kumimoji="1" lang="zh-CN" altLang="en-US" sz="2800" b="1">
                <a:solidFill>
                  <a:srgbClr val="FF0000"/>
                </a:solidFill>
              </a:rPr>
              <a:t>没有刻度的</a:t>
            </a:r>
            <a:r>
              <a:rPr kumimoji="1" lang="zh-CN" altLang="en-US" sz="2800" b="1"/>
              <a:t>天平来任意比较两组硬币，从而得知两组硬币的重量是否相同，或者哪一组更轻一些，但不知道轻多少，假币问题是要求设计一个高效的算法来检测出这枚假币。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cs typeface="Times New Roman" pitchFamily="18" charset="0"/>
              </a:rPr>
              <a:t>    </a:t>
            </a:r>
            <a:endParaRPr kumimoji="1" lang="zh-CN" altLang="en-US" sz="2800" b="1"/>
          </a:p>
        </p:txBody>
      </p:sp>
      <p:sp>
        <p:nvSpPr>
          <p:cNvPr id="78854" name="Rectangle 7"/>
          <p:cNvSpPr>
            <a:spLocks noChangeArrowheads="1"/>
          </p:cNvSpPr>
          <p:nvPr/>
        </p:nvSpPr>
        <p:spPr bwMode="auto">
          <a:xfrm>
            <a:off x="43862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5.4.2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假币问题 </a:t>
            </a:r>
          </a:p>
        </p:txBody>
      </p:sp>
    </p:spTree>
    <p:extLst>
      <p:ext uri="{BB962C8B-B14F-4D97-AF65-F5344CB8AC3E}">
        <p14:creationId xmlns:p14="http://schemas.microsoft.com/office/powerpoint/2010/main" val="10423974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A78B7E1-5D54-4C14-B92D-4EFA2052EFC7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987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987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FE6D7EA-4039-4F1A-B722-5D9370848516}" type="slidenum">
              <a:rPr lang="en-US" altLang="zh-CN" sz="1400" smtClean="0">
                <a:latin typeface="Comic Sans MS" pitchFamily="66" charset="0"/>
              </a:rPr>
              <a:pPr/>
              <a:t>49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98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154988" cy="502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600" smtClean="0"/>
              <a:t>       </a:t>
            </a:r>
            <a:r>
              <a:rPr lang="zh-CN" altLang="en-US" sz="2600" smtClean="0"/>
              <a:t>问题的解决是经过一系列比较和判断，可以用</a:t>
            </a:r>
            <a:r>
              <a:rPr lang="zh-CN" altLang="en-US" sz="2600" smtClean="0">
                <a:solidFill>
                  <a:srgbClr val="FF5050"/>
                </a:solidFill>
              </a:rPr>
              <a:t>判定树</a:t>
            </a:r>
            <a:r>
              <a:rPr lang="zh-CN" altLang="en-US" sz="2600" smtClean="0"/>
              <a:t>来描述这个判定过程。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600" smtClean="0"/>
              <a:t>       解决这个问题的最自然的想法就是一分为二，也就是把硬币分成两组。把</a:t>
            </a:r>
            <a:r>
              <a:rPr lang="en-US" altLang="zh-CN" sz="2600" i="1" smtClean="0"/>
              <a:t>n</a:t>
            </a:r>
            <a:r>
              <a:rPr lang="zh-CN" altLang="en-US" sz="2600" smtClean="0"/>
              <a:t>枚硬币分成两组，每组有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600" smtClean="0"/>
              <a:t>枚硬币，如果</a:t>
            </a:r>
            <a:r>
              <a:rPr lang="en-US" altLang="zh-CN" sz="2600" i="1" smtClean="0"/>
              <a:t>n</a:t>
            </a:r>
            <a:r>
              <a:rPr lang="zh-CN" altLang="en-US" sz="2600" smtClean="0"/>
              <a:t>为奇数，就留下一枚硬币，然后把两组硬币分别放到天平的两端。如果两组硬币的重量相同，那么留下的硬币就是假币；否则，用同样的方法对较轻的那组硬币进行同样的处理，假币一定在较轻的那组里。</a:t>
            </a:r>
          </a:p>
        </p:txBody>
      </p:sp>
      <p:graphicFrame>
        <p:nvGraphicFramePr>
          <p:cNvPr id="7987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027988" y="2781300"/>
          <a:ext cx="9080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r:id="rId3" imgW="368300" imgH="228600" progId="Equation.3">
                  <p:embed/>
                </p:oleObj>
              </mc:Choice>
              <mc:Fallback>
                <p:oleObj r:id="rId3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781300"/>
                        <a:ext cx="9080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0624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8E063D9-A413-4007-A67B-946083E27BED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0155AB4-D900-4AE6-B21D-106A4ADF1A51}" type="slidenum">
              <a:rPr lang="en-US" altLang="zh-CN" sz="1400" smtClean="0">
                <a:latin typeface="Comic Sans MS" pitchFamily="66" charset="0"/>
              </a:rPr>
              <a:pPr/>
              <a:t>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69" name="Text Box 19"/>
          <p:cNvSpPr txBox="1">
            <a:spLocks noChangeArrowheads="1"/>
          </p:cNvSpPr>
          <p:nvPr/>
        </p:nvSpPr>
        <p:spPr bwMode="auto">
          <a:xfrm>
            <a:off x="609600" y="685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选择问题的例子</a:t>
            </a:r>
            <a:r>
              <a:rPr kumimoji="1" lang="en-US" altLang="zh-CN" b="1">
                <a:latin typeface="宋体" charset="-122"/>
              </a:rPr>
              <a:t>:</a:t>
            </a:r>
            <a:r>
              <a:rPr kumimoji="1" lang="en-US" altLang="zh-CN"/>
              <a:t> </a:t>
            </a:r>
          </a:p>
        </p:txBody>
      </p:sp>
      <p:grpSp>
        <p:nvGrpSpPr>
          <p:cNvPr id="36870" name="Group 20"/>
          <p:cNvGrpSpPr>
            <a:grpSpLocks/>
          </p:cNvGrpSpPr>
          <p:nvPr/>
        </p:nvGrpSpPr>
        <p:grpSpPr bwMode="auto">
          <a:xfrm>
            <a:off x="684213" y="1628775"/>
            <a:ext cx="7272337" cy="3798888"/>
            <a:chOff x="2389" y="7554"/>
            <a:chExt cx="5750" cy="2889"/>
          </a:xfrm>
        </p:grpSpPr>
        <p:grpSp>
          <p:nvGrpSpPr>
            <p:cNvPr id="36876" name="Group 21"/>
            <p:cNvGrpSpPr>
              <a:grpSpLocks/>
            </p:cNvGrpSpPr>
            <p:nvPr/>
          </p:nvGrpSpPr>
          <p:grpSpPr bwMode="auto">
            <a:xfrm>
              <a:off x="5039" y="7641"/>
              <a:ext cx="2800" cy="312"/>
              <a:chOff x="2669" y="5206"/>
              <a:chExt cx="2800" cy="312"/>
            </a:xfrm>
          </p:grpSpPr>
          <p:sp>
            <p:nvSpPr>
              <p:cNvPr id="36929" name="Rectangle 22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/>
                  <a:t>50 30 80 10 40  60 90 20 70</a:t>
                </a:r>
              </a:p>
            </p:txBody>
          </p:sp>
          <p:sp>
            <p:nvSpPr>
              <p:cNvPr id="36930" name="Line 23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1" name="Line 24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2" name="Line 25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3" name="Line 26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4" name="Line 27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5" name="Line 28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6" name="Line 29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7" name="Line 30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77" name="Text Box 31"/>
            <p:cNvSpPr txBox="1">
              <a:spLocks noChangeArrowheads="1"/>
            </p:cNvSpPr>
            <p:nvPr/>
          </p:nvSpPr>
          <p:spPr bwMode="auto">
            <a:xfrm>
              <a:off x="3239" y="10176"/>
              <a:ext cx="490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宋体" charset="-122"/>
                </a:rPr>
                <a:t>    </a:t>
              </a:r>
              <a:r>
                <a:rPr lang="zh-CN" altLang="en-US" sz="2000" b="1">
                  <a:latin typeface="宋体" charset="-122"/>
                </a:rPr>
                <a:t>选择问题的查找过程示例（</a:t>
              </a:r>
              <a:r>
                <a:rPr lang="zh-CN" altLang="en-US" sz="2000" b="1"/>
                <a:t>查找第</a:t>
              </a:r>
              <a:r>
                <a:rPr lang="en-US" altLang="zh-CN" sz="2000" b="1"/>
                <a:t>4</a:t>
              </a:r>
              <a:r>
                <a:rPr lang="zh-CN" altLang="en-US" sz="2000" b="1"/>
                <a:t>小元素）</a:t>
              </a:r>
            </a:p>
          </p:txBody>
        </p:sp>
        <p:sp>
          <p:nvSpPr>
            <p:cNvPr id="36878" name="Text Box 32"/>
            <p:cNvSpPr txBox="1">
              <a:spLocks noChangeArrowheads="1"/>
            </p:cNvSpPr>
            <p:nvPr/>
          </p:nvSpPr>
          <p:spPr bwMode="auto">
            <a:xfrm>
              <a:off x="2389" y="7554"/>
              <a:ext cx="2360" cy="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170000"/>
                </a:lnSpc>
              </a:pPr>
              <a:r>
                <a:rPr lang="zh-CN" altLang="en-US" sz="2000" b="1"/>
                <a:t>以</a:t>
              </a:r>
              <a:r>
                <a:rPr lang="en-US" altLang="zh-CN" sz="2000" b="1"/>
                <a:t>50</a:t>
              </a:r>
              <a:r>
                <a:rPr lang="zh-CN" altLang="en-US" sz="2000" b="1"/>
                <a:t>为轴值划分序列</a:t>
              </a:r>
            </a:p>
            <a:p>
              <a:pPr algn="just">
                <a:lnSpc>
                  <a:spcPct val="170000"/>
                </a:lnSpc>
              </a:pPr>
              <a:r>
                <a:rPr lang="en-US" altLang="zh-CN" sz="2000" b="1"/>
                <a:t>4&lt;5</a:t>
              </a:r>
              <a:r>
                <a:rPr lang="zh-CN" altLang="en-US" sz="2000" b="1"/>
                <a:t>，只在左侧查找</a:t>
              </a:r>
            </a:p>
            <a:p>
              <a:pPr algn="just">
                <a:lnSpc>
                  <a:spcPct val="170000"/>
                </a:lnSpc>
              </a:pPr>
              <a:r>
                <a:rPr lang="zh-CN" altLang="en-US" sz="2000" b="1"/>
                <a:t>以</a:t>
              </a:r>
              <a:r>
                <a:rPr lang="en-US" altLang="zh-CN" sz="2000" b="1"/>
                <a:t>20</a:t>
              </a:r>
              <a:r>
                <a:rPr lang="zh-CN" altLang="en-US" sz="2000" b="1"/>
                <a:t>为轴值划分序列</a:t>
              </a:r>
            </a:p>
            <a:p>
              <a:pPr algn="just">
                <a:lnSpc>
                  <a:spcPct val="170000"/>
                </a:lnSpc>
              </a:pPr>
              <a:r>
                <a:rPr lang="en-US" altLang="zh-CN" sz="2000" b="1"/>
                <a:t>4&gt;2</a:t>
              </a:r>
              <a:r>
                <a:rPr lang="zh-CN" altLang="en-US" sz="2000" b="1"/>
                <a:t>，只在右侧查找</a:t>
              </a:r>
            </a:p>
            <a:p>
              <a:pPr algn="just">
                <a:lnSpc>
                  <a:spcPct val="170000"/>
                </a:lnSpc>
              </a:pPr>
              <a:r>
                <a:rPr lang="zh-CN" altLang="en-US" sz="2000" b="1"/>
                <a:t>以</a:t>
              </a:r>
              <a:r>
                <a:rPr lang="en-US" altLang="zh-CN" sz="2000" b="1"/>
                <a:t>40</a:t>
              </a:r>
              <a:r>
                <a:rPr lang="zh-CN" altLang="en-US" sz="2000" b="1"/>
                <a:t>为轴值划分序列</a:t>
              </a:r>
            </a:p>
            <a:p>
              <a:pPr algn="just">
                <a:lnSpc>
                  <a:spcPct val="170000"/>
                </a:lnSpc>
              </a:pPr>
              <a:r>
                <a:rPr lang="en-US" altLang="zh-CN" sz="2000" b="1"/>
                <a:t>4</a:t>
              </a:r>
              <a:r>
                <a:rPr lang="zh-CN" altLang="en-US" sz="2000" b="1"/>
                <a:t>＝</a:t>
              </a:r>
              <a:r>
                <a:rPr lang="en-US" altLang="zh-CN" sz="2000" b="1"/>
                <a:t>4</a:t>
              </a:r>
              <a:r>
                <a:rPr lang="zh-CN" altLang="en-US" sz="2000" b="1"/>
                <a:t>，轴值即为第</a:t>
              </a:r>
              <a:r>
                <a:rPr lang="en-US" altLang="zh-CN" sz="2000" b="1"/>
                <a:t>4</a:t>
              </a:r>
              <a:r>
                <a:rPr lang="zh-CN" altLang="en-US" sz="2000" b="1"/>
                <a:t>小元素</a:t>
              </a:r>
            </a:p>
          </p:txBody>
        </p:sp>
        <p:grpSp>
          <p:nvGrpSpPr>
            <p:cNvPr id="36879" name="Group 33"/>
            <p:cNvGrpSpPr>
              <a:grpSpLocks/>
            </p:cNvGrpSpPr>
            <p:nvPr/>
          </p:nvGrpSpPr>
          <p:grpSpPr bwMode="auto">
            <a:xfrm>
              <a:off x="5039" y="8046"/>
              <a:ext cx="2800" cy="312"/>
              <a:chOff x="2669" y="5206"/>
              <a:chExt cx="2800" cy="312"/>
            </a:xfrm>
          </p:grpSpPr>
          <p:sp>
            <p:nvSpPr>
              <p:cNvPr id="36920" name="Rectangle 34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/>
                  <a:t>20 30 40 10  </a:t>
                </a:r>
                <a:r>
                  <a:rPr lang="en-US" altLang="zh-CN" b="1"/>
                  <a:t>50</a:t>
                </a:r>
                <a:r>
                  <a:rPr lang="en-US" altLang="zh-CN"/>
                  <a:t> 60 90 80 70</a:t>
                </a:r>
              </a:p>
            </p:txBody>
          </p:sp>
          <p:sp>
            <p:nvSpPr>
              <p:cNvPr id="36921" name="Line 35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2" name="Line 36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3" name="Line 37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4" name="Line 38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5" name="Line 39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6" name="Line 40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Line 41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8" name="Line 42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0" name="Group 43"/>
            <p:cNvGrpSpPr>
              <a:grpSpLocks/>
            </p:cNvGrpSpPr>
            <p:nvPr/>
          </p:nvGrpSpPr>
          <p:grpSpPr bwMode="auto">
            <a:xfrm>
              <a:off x="5039" y="8458"/>
              <a:ext cx="2800" cy="312"/>
              <a:chOff x="2669" y="5206"/>
              <a:chExt cx="2800" cy="312"/>
            </a:xfrm>
          </p:grpSpPr>
          <p:sp>
            <p:nvSpPr>
              <p:cNvPr id="36911" name="Rectangle 44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/>
                  <a:t>20 30 40 10   </a:t>
                </a:r>
                <a:r>
                  <a:rPr lang="en-US" altLang="zh-CN" b="1"/>
                  <a:t>·    ·     ·   ·    ·</a:t>
                </a:r>
                <a:endParaRPr lang="en-US" altLang="zh-CN"/>
              </a:p>
            </p:txBody>
          </p:sp>
          <p:sp>
            <p:nvSpPr>
              <p:cNvPr id="36912" name="Line 45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3" name="Line 46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4" name="Line 47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5" name="Line 48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6" name="Line 49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7" name="Line 50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8" name="Line 51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9" name="Line 52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1" name="Group 53"/>
            <p:cNvGrpSpPr>
              <a:grpSpLocks/>
            </p:cNvGrpSpPr>
            <p:nvPr/>
          </p:nvGrpSpPr>
          <p:grpSpPr bwMode="auto">
            <a:xfrm>
              <a:off x="5039" y="8852"/>
              <a:ext cx="2800" cy="312"/>
              <a:chOff x="2669" y="5206"/>
              <a:chExt cx="2800" cy="312"/>
            </a:xfrm>
          </p:grpSpPr>
          <p:sp>
            <p:nvSpPr>
              <p:cNvPr id="36902" name="Rectangle 54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/>
                  <a:t>10 </a:t>
                </a:r>
                <a:r>
                  <a:rPr lang="en-US" altLang="zh-CN" b="1"/>
                  <a:t>20 </a:t>
                </a:r>
                <a:r>
                  <a:rPr lang="en-US" altLang="zh-CN"/>
                  <a:t>40 30   </a:t>
                </a:r>
                <a:r>
                  <a:rPr lang="en-US" altLang="zh-CN" b="1"/>
                  <a:t>·    ·     ·   ·    ·</a:t>
                </a:r>
                <a:endParaRPr lang="en-US" altLang="zh-CN"/>
              </a:p>
            </p:txBody>
          </p:sp>
          <p:sp>
            <p:nvSpPr>
              <p:cNvPr id="36903" name="Line 55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56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57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Line 58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59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60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61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Line 62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2" name="Group 63"/>
            <p:cNvGrpSpPr>
              <a:grpSpLocks/>
            </p:cNvGrpSpPr>
            <p:nvPr/>
          </p:nvGrpSpPr>
          <p:grpSpPr bwMode="auto">
            <a:xfrm>
              <a:off x="5029" y="9232"/>
              <a:ext cx="2800" cy="312"/>
              <a:chOff x="2669" y="5206"/>
              <a:chExt cx="2800" cy="312"/>
            </a:xfrm>
          </p:grpSpPr>
          <p:sp>
            <p:nvSpPr>
              <p:cNvPr id="36893" name="Rectangle 64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/>
                <a:r>
                  <a:rPr lang="en-US" altLang="zh-CN" b="1"/>
                  <a:t> ·    ·</a:t>
                </a:r>
                <a:r>
                  <a:rPr lang="en-US" altLang="zh-CN"/>
                  <a:t>  40 30    </a:t>
                </a:r>
                <a:r>
                  <a:rPr lang="en-US" altLang="zh-CN" b="1"/>
                  <a:t>·    ·    ·    ·    ·</a:t>
                </a:r>
                <a:endParaRPr lang="en-US" altLang="zh-CN"/>
              </a:p>
            </p:txBody>
          </p:sp>
          <p:sp>
            <p:nvSpPr>
              <p:cNvPr id="36894" name="Line 65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36895" name="Line 66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36896" name="Line 67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36897" name="Line 68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36898" name="Line 69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36899" name="Line 70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36900" name="Line 71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36901" name="Line 72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</p:grpSp>
        <p:grpSp>
          <p:nvGrpSpPr>
            <p:cNvPr id="36883" name="Group 73"/>
            <p:cNvGrpSpPr>
              <a:grpSpLocks/>
            </p:cNvGrpSpPr>
            <p:nvPr/>
          </p:nvGrpSpPr>
          <p:grpSpPr bwMode="auto">
            <a:xfrm>
              <a:off x="5029" y="9623"/>
              <a:ext cx="2800" cy="312"/>
              <a:chOff x="2669" y="5206"/>
              <a:chExt cx="2800" cy="312"/>
            </a:xfrm>
          </p:grpSpPr>
          <p:sp>
            <p:nvSpPr>
              <p:cNvPr id="36884" name="Rectangle 74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/>
                <a:r>
                  <a:rPr lang="en-US" altLang="zh-CN" b="1"/>
                  <a:t> ·    ·</a:t>
                </a:r>
                <a:r>
                  <a:rPr lang="en-US" altLang="zh-CN"/>
                  <a:t>  30 </a:t>
                </a:r>
                <a:r>
                  <a:rPr lang="en-US" altLang="zh-CN" b="1"/>
                  <a:t>40   </a:t>
                </a:r>
                <a:r>
                  <a:rPr lang="en-US" altLang="zh-CN"/>
                  <a:t> </a:t>
                </a:r>
                <a:r>
                  <a:rPr lang="en-US" altLang="zh-CN" b="1"/>
                  <a:t>·    ·    ·    ·    ·</a:t>
                </a:r>
                <a:endParaRPr lang="en-US" altLang="zh-CN"/>
              </a:p>
            </p:txBody>
          </p:sp>
          <p:sp>
            <p:nvSpPr>
              <p:cNvPr id="36885" name="Line 75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76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77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Line 78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9" name="Line 79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0" name="Line 80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1" name="Line 81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2" name="Line 82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1038" y="2176463"/>
            <a:ext cx="7346950" cy="5318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84213" y="2708275"/>
            <a:ext cx="7346950" cy="5334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09600" y="3213100"/>
            <a:ext cx="7346950" cy="5318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30238" y="3716338"/>
            <a:ext cx="7346950" cy="5334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09600" y="4322763"/>
            <a:ext cx="7346950" cy="5334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20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B91F575-5725-486D-B84E-045AAB6AC957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89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09D7EC3-1EB8-4CA0-8722-8AA32CAC297F}" type="slidenum">
              <a:rPr lang="en-US" altLang="zh-CN" sz="1400" smtClean="0">
                <a:latin typeface="Comic Sans MS" pitchFamily="66" charset="0"/>
              </a:rPr>
              <a:pPr/>
              <a:t>50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611188" y="620713"/>
            <a:ext cx="79914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charset="-122"/>
              </a:rPr>
              <a:t>    </a:t>
            </a:r>
            <a:r>
              <a:rPr kumimoji="1" lang="zh-CN" altLang="en-US" sz="2800" b="1">
                <a:latin typeface="宋体" charset="-122"/>
              </a:rPr>
              <a:t>在假币问题中，每次用天平比较后，只需解决一个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规模减半</a:t>
            </a:r>
            <a:r>
              <a:rPr kumimoji="1" lang="zh-CN" altLang="en-US" sz="2800" b="1">
                <a:latin typeface="宋体" charset="-122"/>
              </a:rPr>
              <a:t>的问题，所以，它属于一个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减治</a:t>
            </a:r>
            <a:r>
              <a:rPr kumimoji="1" lang="zh-CN" altLang="en-US" sz="2800" b="1">
                <a:latin typeface="宋体" charset="-122"/>
              </a:rPr>
              <a:t>算法。该算法在最坏情况下的时间性能有这样一个递推式：</a:t>
            </a:r>
            <a:r>
              <a:rPr kumimoji="1" lang="zh-CN" altLang="en-US" sz="2800" b="1"/>
              <a:t> </a:t>
            </a:r>
          </a:p>
        </p:txBody>
      </p:sp>
      <p:sp>
        <p:nvSpPr>
          <p:cNvPr id="80902" name="Rectangle 14"/>
          <p:cNvSpPr>
            <a:spLocks noChangeArrowheads="1"/>
          </p:cNvSpPr>
          <p:nvPr/>
        </p:nvSpPr>
        <p:spPr bwMode="auto">
          <a:xfrm>
            <a:off x="36957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0903" name="Object 13"/>
          <p:cNvGraphicFramePr>
            <a:graphicFrameLocks noChangeAspect="1"/>
          </p:cNvGraphicFramePr>
          <p:nvPr/>
        </p:nvGraphicFramePr>
        <p:xfrm>
          <a:off x="2700338" y="2924175"/>
          <a:ext cx="4032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r:id="rId3" imgW="1752600" imgH="457200" progId="Equation.3">
                  <p:embed/>
                </p:oleObj>
              </mc:Choice>
              <mc:Fallback>
                <p:oleObj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40322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15"/>
          <p:cNvSpPr txBox="1">
            <a:spLocks noChangeArrowheads="1"/>
          </p:cNvSpPr>
          <p:nvPr/>
        </p:nvSpPr>
        <p:spPr bwMode="auto">
          <a:xfrm>
            <a:off x="684213" y="4278313"/>
            <a:ext cx="74168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charset="-122"/>
              </a:rPr>
              <a:t>    </a:t>
            </a:r>
            <a:r>
              <a:rPr kumimoji="1" lang="zh-CN" altLang="en-US" sz="2800" b="1">
                <a:latin typeface="宋体" charset="-122"/>
              </a:rPr>
              <a:t>应用扩展递归技术求解这个递推式，得到</a:t>
            </a:r>
            <a:r>
              <a:rPr kumimoji="1" lang="en-US" altLang="zh-CN" sz="2800" b="1" i="1"/>
              <a:t>T</a:t>
            </a:r>
            <a:r>
              <a:rPr kumimoji="1" lang="en-US" altLang="zh-CN" sz="2800" b="1">
                <a:latin typeface="宋体" charset="-122"/>
              </a:rPr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>
                <a:latin typeface="宋体" charset="-122"/>
              </a:rPr>
              <a:t>)=</a:t>
            </a:r>
            <a:r>
              <a:rPr kumimoji="1" lang="en-US" altLang="zh-CN" sz="2800" b="1" i="1">
                <a:solidFill>
                  <a:srgbClr val="FF0000"/>
                </a:solidFill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kumimoji="1" lang="en-US" altLang="zh-CN" sz="2800" b="1">
                <a:solidFill>
                  <a:srgbClr val="FF0000"/>
                </a:solidFill>
              </a:rPr>
              <a:t>log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sz="2800" b="1" i="1">
                <a:solidFill>
                  <a:srgbClr val="FF0000"/>
                </a:solidFill>
              </a:rPr>
              <a:t>n</a:t>
            </a:r>
            <a:r>
              <a:rPr kumimoji="1" lang="en-US" altLang="zh-CN" sz="2800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kumimoji="1" lang="zh-CN" altLang="en-US" sz="2800" b="1">
                <a:latin typeface="宋体" charset="-122"/>
              </a:rPr>
              <a:t>。   </a:t>
            </a:r>
            <a:endParaRPr kumimoji="1" lang="zh-CN" altLang="en-US" sz="2800" b="1"/>
          </a:p>
        </p:txBody>
      </p:sp>
      <p:sp>
        <p:nvSpPr>
          <p:cNvPr id="80905" name="Rectangle 17"/>
          <p:cNvSpPr>
            <a:spLocks noChangeArrowheads="1"/>
          </p:cNvSpPr>
          <p:nvPr/>
        </p:nvSpPr>
        <p:spPr bwMode="auto">
          <a:xfrm>
            <a:off x="43957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114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AC71BC3-C73A-4122-A15A-77786E0C8B9D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3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69099D1-6E2A-46AB-98CC-051AC5173D85}" type="slidenum">
              <a:rPr lang="en-US" altLang="zh-CN" sz="1400" smtClean="0">
                <a:latin typeface="Comic Sans MS" pitchFamily="66" charset="0"/>
              </a:rPr>
              <a:pPr/>
              <a:t>51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476250"/>
            <a:ext cx="7777162" cy="4114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tabLst>
                <a:tab pos="0" algn="l"/>
              </a:tabLst>
            </a:pPr>
            <a:r>
              <a:rPr lang="en-US" altLang="zh-CN" sz="2800" b="0" smtClean="0"/>
              <a:t>      </a:t>
            </a:r>
            <a:r>
              <a:rPr kumimoji="1" lang="zh-CN" altLang="en-US" sz="2400" smtClean="0">
                <a:latin typeface="宋体" charset="-122"/>
              </a:rPr>
              <a:t>考虑不是把硬币分成两组，而是分成三组，前两组有      组硬币，其余的硬币作为第三组，将前两组硬币放到天平上，如果他们的重量相同，则假币一定在第三组中，用同样的方法对第三组进行处理；如果前两组的重量不同，则假币一定在较轻的那一组中，用同样的方法对较轻的那组硬币进行处理。显然这个算法存在递推式： 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tabLst>
                <a:tab pos="0" algn="l"/>
              </a:tabLst>
            </a:pPr>
            <a:endParaRPr kumimoji="1" lang="en-US" altLang="zh-CN" sz="2400" smtClean="0">
              <a:latin typeface="宋体" charset="-122"/>
            </a:endParaRPr>
          </a:p>
        </p:txBody>
      </p:sp>
      <p:graphicFrame>
        <p:nvGraphicFramePr>
          <p:cNvPr id="819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1125538"/>
          <a:ext cx="9286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r:id="rId3" imgW="355446" imgH="228501" progId="Equation.3">
                  <p:embed/>
                </p:oleObj>
              </mc:Choice>
              <mc:Fallback>
                <p:oleObj r:id="rId3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9286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3225" y="3965575"/>
          <a:ext cx="423068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r:id="rId5" imgW="1752600" imgH="457200" progId="Equation.3">
                  <p:embed/>
                </p:oleObj>
              </mc:Choice>
              <mc:Fallback>
                <p:oleObj r:id="rId5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965575"/>
                        <a:ext cx="423068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Rectangle 10"/>
          <p:cNvSpPr>
            <a:spLocks noChangeArrowheads="1"/>
          </p:cNvSpPr>
          <p:nvPr/>
        </p:nvSpPr>
        <p:spPr bwMode="auto">
          <a:xfrm>
            <a:off x="617538" y="5518150"/>
            <a:ext cx="557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/>
              <a:t>这个递推式的解是</a:t>
            </a:r>
            <a:r>
              <a:rPr kumimoji="1" lang="en-US" altLang="zh-CN" sz="2800" b="1" i="1"/>
              <a:t>T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)=</a:t>
            </a:r>
            <a:r>
              <a:rPr kumimoji="1" lang="en-US" altLang="zh-CN" sz="2800" b="1" i="1">
                <a:solidFill>
                  <a:srgbClr val="FF0000"/>
                </a:solidFill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</a:rPr>
              <a:t>(log</a:t>
            </a:r>
            <a:r>
              <a:rPr kumimoji="1" lang="en-US" altLang="zh-CN" sz="2800" b="1" baseline="-25000">
                <a:solidFill>
                  <a:srgbClr val="FF0000"/>
                </a:solidFill>
              </a:rPr>
              <a:t>3</a:t>
            </a:r>
            <a:r>
              <a:rPr kumimoji="1" lang="en-US" altLang="zh-CN" sz="2800" b="1" i="1">
                <a:solidFill>
                  <a:srgbClr val="FF0000"/>
                </a:solidFill>
              </a:rPr>
              <a:t>n</a:t>
            </a:r>
            <a:r>
              <a:rPr kumimoji="1" lang="en-US" altLang="zh-CN" sz="2800" b="1">
                <a:solidFill>
                  <a:srgbClr val="FF0000"/>
                </a:solidFill>
              </a:rPr>
              <a:t>)</a:t>
            </a:r>
            <a:r>
              <a:rPr kumimoji="1" lang="zh-CN" altLang="en-US" sz="28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61693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8"/>
          <p:cNvSpPr>
            <a:spLocks noGrp="1"/>
          </p:cNvSpPr>
          <p:nvPr>
            <p:ph type="title"/>
          </p:nvPr>
        </p:nvSpPr>
        <p:spPr>
          <a:xfrm>
            <a:off x="0" y="-365125"/>
            <a:ext cx="7772400" cy="914400"/>
          </a:xfrm>
        </p:spPr>
        <p:txBody>
          <a:bodyPr/>
          <a:lstStyle/>
          <a:p>
            <a:r>
              <a:rPr lang="zh-CN" altLang="en-US" sz="3600" smtClean="0"/>
              <a:t>假币问题</a:t>
            </a:r>
          </a:p>
        </p:txBody>
      </p:sp>
      <p:sp>
        <p:nvSpPr>
          <p:cNvPr id="82947" name="内容占位符 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476250"/>
            <a:ext cx="8686800" cy="55229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Coin(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low,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high,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 {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num1, num2, num3; </a:t>
            </a:r>
          </a:p>
          <a:p>
            <a:pPr marL="0" indent="0">
              <a:buFontTx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add1 = 0, add2 = 0;        </a:t>
            </a:r>
            <a:endParaRPr lang="zh-CN" altLang="en-US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if (n == 1) </a:t>
            </a:r>
            <a:r>
              <a:rPr lang="zh-CN" altLang="en-US" sz="2000" dirty="0" smtClean="0"/>
              <a:t>		</a:t>
            </a:r>
            <a:r>
              <a:rPr lang="en-US" altLang="zh-CN" sz="2000" dirty="0" smtClean="0"/>
              <a:t>return low + 1; 	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            if (n % 3 == 0)          num1 = num2 = n / 3;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else      </a:t>
            </a:r>
            <a:r>
              <a:rPr lang="zh-CN" altLang="en-US" sz="2000" dirty="0" smtClean="0"/>
              <a:t>	</a:t>
            </a:r>
            <a:r>
              <a:rPr lang="en-US" altLang="zh-CN" sz="2000" dirty="0" smtClean="0"/>
              <a:t>num1 = num2 = n / 3 + 1;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num3 = n - num1 - num2;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for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num1;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  <a:r>
              <a:rPr lang="zh-CN" altLang="en-US" sz="2000" dirty="0" smtClean="0"/>
              <a:t>	</a:t>
            </a:r>
            <a:r>
              <a:rPr lang="en-US" altLang="zh-CN" sz="2000" dirty="0" smtClean="0"/>
              <a:t>add1 = add1 + a[low +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for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num1;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num1 + num2;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                       add2 = add2 + a[low +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if (add1 &lt; add2)      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	return Coin(low, low + num1 - 1, num1);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else if (add1 &gt; add2)      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 return Coin(low + num1, low + num1 + num2 - 1, num2);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else return     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		Coin(low + num1 + num2, high, num3);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FontTx/>
              <a:buNone/>
            </a:pPr>
            <a:endParaRPr lang="zh-CN" altLang="en-US" sz="2000" dirty="0" smtClean="0"/>
          </a:p>
        </p:txBody>
      </p:sp>
      <p:sp>
        <p:nvSpPr>
          <p:cNvPr id="82948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0AEAFB4-E858-4160-A963-873B5CA2A492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2949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295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0823BF3-A934-4C66-B439-A4F735720756}" type="slidenum">
              <a:rPr lang="en-US" altLang="zh-CN" sz="1400" smtClean="0">
                <a:latin typeface="Comic Sans MS" pitchFamily="66" charset="0"/>
              </a:rPr>
              <a:pPr/>
              <a:t>52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7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F564ADE-0AFD-4BEF-9081-B53CD1904AB0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1D74EDA-13E4-4B08-8EE3-465161E85CAC}" type="slidenum">
              <a:rPr lang="en-US" altLang="zh-CN" sz="1400" smtClean="0">
                <a:latin typeface="Comic Sans MS" pitchFamily="66" charset="0"/>
              </a:rPr>
              <a:pPr/>
              <a:t>53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3622675" y="2925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78486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/>
              <a:t>考虑假币问题的一个更复杂的版本</a:t>
            </a:r>
            <a:r>
              <a:rPr kumimoji="1" lang="en-US" altLang="zh-CN" sz="2800" b="1"/>
              <a:t>——</a:t>
            </a:r>
            <a:r>
              <a:rPr kumimoji="1" lang="zh-CN" altLang="en-US" sz="2800" b="1">
                <a:solidFill>
                  <a:srgbClr val="FF0000"/>
                </a:solidFill>
              </a:rPr>
              <a:t>不知道假币与真币相比较轻还是较重</a:t>
            </a:r>
            <a:r>
              <a:rPr kumimoji="1" lang="zh-CN" altLang="en-US" sz="2800" b="1"/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/>
              <a:t>        设有八枚硬币，分别表示为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b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c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d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e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f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g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h</a:t>
            </a:r>
            <a:r>
              <a:rPr kumimoji="1" lang="zh-CN" altLang="en-US" sz="2800" b="1"/>
              <a:t>，</a:t>
            </a:r>
            <a:r>
              <a:rPr kumimoji="1" lang="zh-CN" altLang="en-US" sz="2800" b="1">
                <a:latin typeface="宋体" charset="-122"/>
              </a:rPr>
              <a:t>从八枚硬币中任取六枚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b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c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d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e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f</a:t>
            </a:r>
            <a:r>
              <a:rPr kumimoji="1" lang="zh-CN" altLang="en-US" sz="2800" b="1">
                <a:latin typeface="宋体" charset="-122"/>
              </a:rPr>
              <a:t>，在天平两端各放三枚进行比较。假设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b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c</a:t>
            </a:r>
            <a:r>
              <a:rPr kumimoji="1" lang="zh-CN" altLang="en-US" sz="2800" b="1">
                <a:latin typeface="宋体" charset="-122"/>
              </a:rPr>
              <a:t>三枚放在天平的一端，</a:t>
            </a:r>
            <a:r>
              <a:rPr kumimoji="1" lang="en-US" altLang="zh-CN" sz="2800" b="1" i="1"/>
              <a:t>d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e</a:t>
            </a:r>
            <a:r>
              <a:rPr kumimoji="1" lang="zh-CN" altLang="en-US" sz="2800" b="1"/>
              <a:t>，</a:t>
            </a:r>
            <a:r>
              <a:rPr kumimoji="1" lang="en-US" altLang="zh-CN" sz="2800" b="1" i="1"/>
              <a:t>f</a:t>
            </a:r>
            <a:r>
              <a:rPr kumimoji="1" lang="zh-CN" altLang="en-US" sz="2800" b="1">
                <a:latin typeface="宋体" charset="-122"/>
              </a:rPr>
              <a:t>三枚放在天平的另一端，可能出现三种比较结果：</a:t>
            </a:r>
            <a:endParaRPr kumimoji="1" lang="zh-CN" altLang="en-US" sz="2800" b="1"/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⑴ 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b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c</a:t>
            </a:r>
            <a:r>
              <a:rPr kumimoji="1" lang="en-US" altLang="zh-CN" sz="2800" b="1"/>
              <a:t>&gt;</a:t>
            </a:r>
            <a:r>
              <a:rPr kumimoji="1" lang="en-US" altLang="zh-CN" sz="2800" b="1" i="1"/>
              <a:t>d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e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f</a:t>
            </a:r>
            <a:endParaRPr kumimoji="1" lang="en-US" altLang="zh-CN" sz="2800" b="1"/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/>
              <a:t>⑵ 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b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c</a:t>
            </a:r>
            <a:r>
              <a:rPr kumimoji="1" lang="zh-CN" altLang="en-US" sz="2800" b="1"/>
              <a:t>＝</a:t>
            </a:r>
            <a:r>
              <a:rPr kumimoji="1" lang="en-US" altLang="zh-CN" sz="2800" b="1" i="1"/>
              <a:t>d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e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f</a:t>
            </a:r>
            <a:endParaRPr kumimoji="1" lang="en-US" altLang="zh-CN" sz="2800" b="1"/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/>
              <a:t>⑶ 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b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c</a:t>
            </a:r>
            <a:r>
              <a:rPr kumimoji="1" lang="en-US" altLang="zh-CN" sz="2800" b="1"/>
              <a:t>&lt;</a:t>
            </a:r>
            <a:r>
              <a:rPr kumimoji="1" lang="en-US" altLang="zh-CN" sz="2800" b="1" i="1"/>
              <a:t>d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e</a:t>
            </a:r>
            <a:r>
              <a:rPr kumimoji="1" lang="zh-CN" altLang="en-US" sz="2800" b="1"/>
              <a:t>＋</a:t>
            </a:r>
            <a:r>
              <a:rPr kumimoji="1" lang="en-US" altLang="zh-CN" sz="2800" b="1" i="1"/>
              <a:t>f</a:t>
            </a:r>
            <a:endParaRPr kumimoji="1"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1060385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11266D6-A645-479D-AF03-BC50EEDDD89D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A6BFCFD-65A7-42AB-9A68-E3A8214AD0C9}" type="slidenum">
              <a:rPr lang="en-US" altLang="zh-CN" sz="1400" smtClean="0">
                <a:latin typeface="Comic Sans MS" pitchFamily="66" charset="0"/>
              </a:rPr>
              <a:pPr/>
              <a:t>54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4997" name="Text Box 235"/>
          <p:cNvSpPr txBox="1">
            <a:spLocks noChangeArrowheads="1"/>
          </p:cNvSpPr>
          <p:nvPr/>
        </p:nvSpPr>
        <p:spPr bwMode="auto">
          <a:xfrm>
            <a:off x="755650" y="620713"/>
            <a:ext cx="7705725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若</a:t>
            </a:r>
            <a:r>
              <a:rPr kumimoji="1" lang="en-US" altLang="zh-CN" b="1" i="1"/>
              <a:t>a</a:t>
            </a:r>
            <a:r>
              <a:rPr kumimoji="1" lang="zh-CN" altLang="en-US" b="1"/>
              <a:t>＋</a:t>
            </a:r>
            <a:r>
              <a:rPr kumimoji="1" lang="en-US" altLang="zh-CN" b="1" i="1"/>
              <a:t>b</a:t>
            </a:r>
            <a:r>
              <a:rPr kumimoji="1" lang="zh-CN" altLang="en-US" b="1"/>
              <a:t>＋</a:t>
            </a:r>
            <a:r>
              <a:rPr kumimoji="1" lang="en-US" altLang="zh-CN" b="1" i="1">
                <a:solidFill>
                  <a:srgbClr val="FF0000"/>
                </a:solidFill>
              </a:rPr>
              <a:t>c</a:t>
            </a:r>
            <a:r>
              <a:rPr kumimoji="1" lang="en-US" altLang="zh-CN" b="1"/>
              <a:t>&gt;</a:t>
            </a:r>
            <a:r>
              <a:rPr kumimoji="1" lang="en-US" altLang="zh-CN" b="1" i="1"/>
              <a:t>d</a:t>
            </a:r>
            <a:r>
              <a:rPr kumimoji="1" lang="zh-CN" altLang="en-US" b="1"/>
              <a:t>＋</a:t>
            </a:r>
            <a:r>
              <a:rPr kumimoji="1" lang="en-US" altLang="zh-CN" b="1" i="1"/>
              <a:t>e</a:t>
            </a:r>
            <a:r>
              <a:rPr kumimoji="1" lang="zh-CN" altLang="en-US" b="1"/>
              <a:t>＋</a:t>
            </a:r>
            <a:r>
              <a:rPr kumimoji="1" lang="en-US" altLang="zh-CN" b="1" i="1">
                <a:solidFill>
                  <a:srgbClr val="FF0000"/>
                </a:solidFill>
              </a:rPr>
              <a:t>f</a:t>
            </a:r>
            <a:r>
              <a:rPr kumimoji="1" lang="zh-CN" altLang="en-US" b="1">
                <a:latin typeface="宋体" charset="-122"/>
              </a:rPr>
              <a:t>，可以肯定这六枚硬币中必有一枚为假币，同时也说明</a:t>
            </a:r>
            <a:r>
              <a:rPr kumimoji="1" lang="en-US" altLang="zh-CN" b="1" i="1"/>
              <a:t>g</a:t>
            </a:r>
            <a:r>
              <a:rPr kumimoji="1" lang="zh-CN" altLang="en-US" b="1"/>
              <a:t>，</a:t>
            </a:r>
            <a:r>
              <a:rPr kumimoji="1" lang="en-US" altLang="zh-CN" b="1" i="1"/>
              <a:t>h</a:t>
            </a:r>
            <a:r>
              <a:rPr kumimoji="1" lang="zh-CN" altLang="en-US" b="1">
                <a:latin typeface="宋体" charset="-122"/>
              </a:rPr>
              <a:t>为真币。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这时可将天平两端各去掉一枚硬币，假设去掉</a:t>
            </a:r>
            <a:r>
              <a:rPr kumimoji="1" lang="en-US" altLang="zh-CN" b="1" i="1">
                <a:solidFill>
                  <a:srgbClr val="FF0000"/>
                </a:solidFill>
              </a:rPr>
              <a:t>c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和</a:t>
            </a:r>
            <a:r>
              <a:rPr kumimoji="1" lang="en-US" altLang="zh-CN" b="1" i="1">
                <a:solidFill>
                  <a:srgbClr val="FF0000"/>
                </a:solidFill>
              </a:rPr>
              <a:t>f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，同时将天平两端的硬币各换一枚，假设硬币</a:t>
            </a:r>
            <a:r>
              <a:rPr kumimoji="1" lang="en-US" altLang="zh-CN" b="1" i="1">
                <a:solidFill>
                  <a:srgbClr val="FF0000"/>
                </a:solidFill>
              </a:rPr>
              <a:t>b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，</a:t>
            </a:r>
            <a:r>
              <a:rPr kumimoji="1" lang="en-US" altLang="zh-CN" b="1" i="1">
                <a:solidFill>
                  <a:srgbClr val="FF0000"/>
                </a:solidFill>
              </a:rPr>
              <a:t>e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作了互换，</a:t>
            </a:r>
            <a:r>
              <a:rPr kumimoji="1" lang="zh-CN" altLang="en-US" b="1">
                <a:latin typeface="宋体" charset="-122"/>
              </a:rPr>
              <a:t>然后进行第二次比较，比较的结果同样可能有三种：</a:t>
            </a:r>
            <a:endParaRPr kumimoji="1" lang="zh-CN" altLang="en-US" b="1"/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b="1"/>
              <a:t>① </a:t>
            </a:r>
            <a:r>
              <a:rPr kumimoji="1" lang="en-US" altLang="zh-CN" b="1" i="1"/>
              <a:t>a</a:t>
            </a:r>
            <a:r>
              <a:rPr kumimoji="1" lang="zh-CN" altLang="en-US" b="1"/>
              <a:t>＋</a:t>
            </a:r>
            <a:r>
              <a:rPr kumimoji="1" lang="en-US" altLang="zh-CN" b="1" i="1"/>
              <a:t>e</a:t>
            </a:r>
            <a:r>
              <a:rPr kumimoji="1" lang="en-US" altLang="zh-CN" b="1"/>
              <a:t>&gt;</a:t>
            </a:r>
            <a:r>
              <a:rPr kumimoji="1" lang="en-US" altLang="zh-CN" b="1" i="1"/>
              <a:t>d</a:t>
            </a:r>
            <a:r>
              <a:rPr kumimoji="1" lang="zh-CN" altLang="en-US" b="1"/>
              <a:t>＋</a:t>
            </a:r>
            <a:r>
              <a:rPr kumimoji="1" lang="en-US" altLang="zh-CN" b="1" i="1"/>
              <a:t>b</a:t>
            </a:r>
            <a:r>
              <a:rPr kumimoji="1" lang="zh-CN" altLang="en-US" b="1"/>
              <a:t>：</a:t>
            </a:r>
            <a:r>
              <a:rPr kumimoji="1" lang="zh-CN" altLang="en-US" b="1">
                <a:latin typeface="宋体" charset="-122"/>
              </a:rPr>
              <a:t>这种情况表明天平两端去掉硬币</a:t>
            </a:r>
            <a:r>
              <a:rPr kumimoji="1" lang="en-US" altLang="zh-CN" b="1" i="1"/>
              <a:t>c</a:t>
            </a:r>
            <a:r>
              <a:rPr kumimoji="1" lang="zh-CN" altLang="en-US" b="1">
                <a:latin typeface="宋体" charset="-122"/>
              </a:rPr>
              <a:t>，</a:t>
            </a:r>
            <a:r>
              <a:rPr kumimoji="1" lang="en-US" altLang="zh-CN" b="1" i="1"/>
              <a:t>f</a:t>
            </a:r>
            <a:r>
              <a:rPr kumimoji="1" lang="zh-CN" altLang="en-US" b="1">
                <a:latin typeface="宋体" charset="-122"/>
              </a:rPr>
              <a:t>且硬币</a:t>
            </a:r>
            <a:r>
              <a:rPr kumimoji="1" lang="en-US" altLang="zh-CN" b="1" i="1"/>
              <a:t>b</a:t>
            </a:r>
            <a:r>
              <a:rPr kumimoji="1" lang="zh-CN" altLang="en-US" b="1">
                <a:latin typeface="宋体" charset="-122"/>
              </a:rPr>
              <a:t>，</a:t>
            </a:r>
            <a:r>
              <a:rPr kumimoji="1" lang="en-US" altLang="zh-CN" b="1" i="1"/>
              <a:t>e</a:t>
            </a:r>
            <a:r>
              <a:rPr kumimoji="1" lang="zh-CN" altLang="en-US" b="1">
                <a:latin typeface="宋体" charset="-122"/>
              </a:rPr>
              <a:t>互换后，天平两端的轻重关系保持不变，从而说明了假币必然是</a:t>
            </a:r>
            <a:r>
              <a:rPr kumimoji="1" lang="en-US" altLang="zh-CN" b="1" i="1"/>
              <a:t>a</a:t>
            </a:r>
            <a:r>
              <a:rPr kumimoji="1" lang="zh-CN" altLang="en-US" b="1">
                <a:latin typeface="宋体" charset="-122"/>
              </a:rPr>
              <a:t>，</a:t>
            </a:r>
            <a:r>
              <a:rPr kumimoji="1" lang="en-US" altLang="zh-CN" b="1" i="1"/>
              <a:t>d</a:t>
            </a:r>
            <a:r>
              <a:rPr kumimoji="1" lang="zh-CN" altLang="en-US" b="1">
                <a:latin typeface="宋体" charset="-122"/>
              </a:rPr>
              <a:t>中的一个，这时我们只要用一枚真币（例如</a:t>
            </a:r>
            <a:r>
              <a:rPr kumimoji="1" lang="en-US" altLang="zh-CN" b="1" i="1"/>
              <a:t>h</a:t>
            </a:r>
            <a:r>
              <a:rPr kumimoji="1" lang="zh-CN" altLang="en-US" b="1">
                <a:latin typeface="宋体" charset="-122"/>
              </a:rPr>
              <a:t>）和</a:t>
            </a:r>
            <a:r>
              <a:rPr kumimoji="1" lang="en-US" altLang="zh-CN" b="1" i="1"/>
              <a:t>a</a:t>
            </a:r>
            <a:r>
              <a:rPr kumimoji="1" lang="zh-CN" altLang="en-US" b="1">
                <a:latin typeface="宋体" charset="-122"/>
              </a:rPr>
              <a:t>进行比较，就能找出假币。若</a:t>
            </a:r>
            <a:r>
              <a:rPr kumimoji="1" lang="en-US" altLang="zh-CN" b="1" i="1"/>
              <a:t>a</a:t>
            </a:r>
            <a:r>
              <a:rPr kumimoji="1" lang="en-US" altLang="zh-CN" b="1"/>
              <a:t>&gt;</a:t>
            </a:r>
            <a:r>
              <a:rPr kumimoji="1" lang="en-US" altLang="zh-CN" b="1" i="1"/>
              <a:t>h</a:t>
            </a:r>
            <a:r>
              <a:rPr kumimoji="1" lang="zh-CN" altLang="en-US" b="1">
                <a:latin typeface="宋体" charset="-122"/>
              </a:rPr>
              <a:t>，则</a:t>
            </a:r>
            <a:r>
              <a:rPr kumimoji="1" lang="en-US" altLang="zh-CN" b="1" i="1"/>
              <a:t>a</a:t>
            </a:r>
            <a:r>
              <a:rPr kumimoji="1" lang="zh-CN" altLang="en-US" b="1">
                <a:latin typeface="宋体" charset="-122"/>
              </a:rPr>
              <a:t>是较重的假币；若</a:t>
            </a:r>
            <a:r>
              <a:rPr kumimoji="1" lang="en-US" altLang="zh-CN" b="1" i="1"/>
              <a:t>a</a:t>
            </a:r>
            <a:r>
              <a:rPr kumimoji="1" lang="zh-CN" altLang="en-US" b="1"/>
              <a:t>＝</a:t>
            </a:r>
            <a:r>
              <a:rPr kumimoji="1" lang="en-US" altLang="zh-CN" b="1" i="1"/>
              <a:t>h</a:t>
            </a:r>
            <a:r>
              <a:rPr kumimoji="1" lang="zh-CN" altLang="en-US" b="1">
                <a:latin typeface="宋体" charset="-122"/>
              </a:rPr>
              <a:t>，则</a:t>
            </a:r>
            <a:r>
              <a:rPr kumimoji="1" lang="en-US" altLang="zh-CN" b="1" i="1"/>
              <a:t>d</a:t>
            </a:r>
            <a:r>
              <a:rPr kumimoji="1" lang="zh-CN" altLang="en-US" b="1">
                <a:latin typeface="宋体" charset="-122"/>
              </a:rPr>
              <a:t>为较轻的假币；不可能出现</a:t>
            </a:r>
            <a:r>
              <a:rPr kumimoji="1" lang="en-US" altLang="zh-CN" b="1" i="1"/>
              <a:t>a</a:t>
            </a:r>
            <a:r>
              <a:rPr kumimoji="1" lang="en-US" altLang="zh-CN" b="1"/>
              <a:t>&lt;</a:t>
            </a:r>
            <a:r>
              <a:rPr kumimoji="1" lang="en-US" altLang="zh-CN" b="1" i="1"/>
              <a:t>h</a:t>
            </a:r>
            <a:r>
              <a:rPr kumimoji="1" lang="zh-CN" altLang="en-US" b="1">
                <a:latin typeface="宋体" charset="-122"/>
              </a:rPr>
              <a:t>的情况。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914406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A0DF0CB-41EB-442B-8B46-12FAFE8E1D1D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601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1AC18F7-8C99-4EFC-ABB6-9B5254039232}" type="slidenum">
              <a:rPr lang="en-US" altLang="zh-CN" sz="1400" smtClean="0">
                <a:latin typeface="Comic Sans MS" pitchFamily="66" charset="0"/>
              </a:rPr>
              <a:pPr/>
              <a:t>55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6021" name="Text Box 71"/>
          <p:cNvSpPr txBox="1">
            <a:spLocks noChangeArrowheads="1"/>
          </p:cNvSpPr>
          <p:nvPr/>
        </p:nvSpPr>
        <p:spPr bwMode="auto">
          <a:xfrm>
            <a:off x="827088" y="765175"/>
            <a:ext cx="75628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/>
              <a:t>② </a:t>
            </a:r>
            <a:r>
              <a:rPr kumimoji="1" lang="en-US" altLang="zh-CN" b="1" i="1"/>
              <a:t>a</a:t>
            </a:r>
            <a:r>
              <a:rPr kumimoji="1" lang="zh-CN" altLang="en-US" b="1"/>
              <a:t>＋</a:t>
            </a:r>
            <a:r>
              <a:rPr kumimoji="1" lang="en-US" altLang="zh-CN" b="1" i="1"/>
              <a:t>e</a:t>
            </a:r>
            <a:r>
              <a:rPr kumimoji="1" lang="zh-CN" altLang="en-US" b="1"/>
              <a:t>＝</a:t>
            </a:r>
            <a:r>
              <a:rPr kumimoji="1" lang="en-US" altLang="zh-CN" b="1" i="1"/>
              <a:t>d</a:t>
            </a:r>
            <a:r>
              <a:rPr kumimoji="1" lang="zh-CN" altLang="en-US" b="1"/>
              <a:t>＋</a:t>
            </a:r>
            <a:r>
              <a:rPr kumimoji="1" lang="en-US" altLang="zh-CN" b="1" i="1"/>
              <a:t>b</a:t>
            </a:r>
            <a:r>
              <a:rPr kumimoji="1" lang="zh-CN" altLang="en-US" b="1"/>
              <a:t>：此时天平两端由不平衡变为平衡，表明假币一定在去掉的两枚硬币</a:t>
            </a:r>
            <a:r>
              <a:rPr kumimoji="1" lang="en-US" altLang="zh-CN" b="1" i="1"/>
              <a:t>c</a:t>
            </a:r>
            <a:r>
              <a:rPr kumimoji="1" lang="zh-CN" altLang="en-US" b="1"/>
              <a:t>，</a:t>
            </a:r>
            <a:r>
              <a:rPr kumimoji="1" lang="en-US" altLang="zh-CN" b="1" i="1"/>
              <a:t>f</a:t>
            </a:r>
            <a:r>
              <a:rPr kumimoji="1" lang="zh-CN" altLang="en-US" b="1"/>
              <a:t>中，同样用一枚真币（例如</a:t>
            </a:r>
            <a:r>
              <a:rPr kumimoji="1" lang="en-US" altLang="zh-CN" b="1" i="1"/>
              <a:t>h</a:t>
            </a:r>
            <a:r>
              <a:rPr kumimoji="1" lang="zh-CN" altLang="en-US" b="1"/>
              <a:t>）和</a:t>
            </a:r>
            <a:r>
              <a:rPr kumimoji="1" lang="en-US" altLang="zh-CN" b="1" i="1"/>
              <a:t>c</a:t>
            </a:r>
            <a:r>
              <a:rPr kumimoji="1" lang="zh-CN" altLang="en-US" b="1"/>
              <a:t>进行比较，若</a:t>
            </a:r>
            <a:r>
              <a:rPr kumimoji="1" lang="en-US" altLang="zh-CN" b="1" i="1"/>
              <a:t>c</a:t>
            </a:r>
            <a:r>
              <a:rPr kumimoji="1" lang="en-US" altLang="zh-CN" b="1"/>
              <a:t>&gt;</a:t>
            </a:r>
            <a:r>
              <a:rPr kumimoji="1" lang="en-US" altLang="zh-CN" b="1" i="1"/>
              <a:t>h</a:t>
            </a:r>
            <a:r>
              <a:rPr kumimoji="1" lang="zh-CN" altLang="en-US" b="1"/>
              <a:t>，则</a:t>
            </a:r>
            <a:r>
              <a:rPr kumimoji="1" lang="en-US" altLang="zh-CN" b="1" i="1"/>
              <a:t>c</a:t>
            </a:r>
            <a:r>
              <a:rPr kumimoji="1" lang="zh-CN" altLang="en-US" b="1"/>
              <a:t>是较重的假币；若</a:t>
            </a:r>
            <a:r>
              <a:rPr kumimoji="1" lang="en-US" altLang="zh-CN" b="1" i="1"/>
              <a:t>c</a:t>
            </a:r>
            <a:r>
              <a:rPr kumimoji="1" lang="zh-CN" altLang="en-US" b="1"/>
              <a:t>＝</a:t>
            </a:r>
            <a:r>
              <a:rPr kumimoji="1" lang="en-US" altLang="zh-CN" b="1" i="1"/>
              <a:t>h</a:t>
            </a:r>
            <a:r>
              <a:rPr kumimoji="1" lang="zh-CN" altLang="en-US" b="1"/>
              <a:t>，则</a:t>
            </a:r>
            <a:r>
              <a:rPr kumimoji="1" lang="en-US" altLang="zh-CN" b="1" i="1"/>
              <a:t>f</a:t>
            </a:r>
            <a:r>
              <a:rPr kumimoji="1" lang="zh-CN" altLang="en-US" b="1"/>
              <a:t>为较轻的假币；不可能出现</a:t>
            </a:r>
            <a:r>
              <a:rPr kumimoji="1" lang="en-US" altLang="zh-CN" b="1" i="1"/>
              <a:t>c</a:t>
            </a:r>
            <a:r>
              <a:rPr kumimoji="1" lang="en-US" altLang="zh-CN" b="1"/>
              <a:t>&lt;</a:t>
            </a:r>
            <a:r>
              <a:rPr kumimoji="1" lang="en-US" altLang="zh-CN" b="1" i="1"/>
              <a:t>h</a:t>
            </a:r>
            <a:r>
              <a:rPr kumimoji="1" lang="zh-CN" altLang="en-US" b="1"/>
              <a:t>的情况。 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b="1"/>
              <a:t>③ </a:t>
            </a:r>
            <a:r>
              <a:rPr kumimoji="1" lang="en-US" altLang="zh-CN" b="1" i="1"/>
              <a:t>a</a:t>
            </a:r>
            <a:r>
              <a:rPr kumimoji="1" lang="zh-CN" altLang="en-US" b="1"/>
              <a:t>＋</a:t>
            </a:r>
            <a:r>
              <a:rPr kumimoji="1" lang="en-US" altLang="zh-CN" b="1" i="1"/>
              <a:t>e</a:t>
            </a:r>
            <a:r>
              <a:rPr kumimoji="1" lang="en-US" altLang="zh-CN" b="1"/>
              <a:t>&lt;</a:t>
            </a:r>
            <a:r>
              <a:rPr kumimoji="1" lang="en-US" altLang="zh-CN" b="1" i="1"/>
              <a:t>d</a:t>
            </a:r>
            <a:r>
              <a:rPr kumimoji="1" lang="zh-CN" altLang="en-US" b="1"/>
              <a:t>＋</a:t>
            </a:r>
            <a:r>
              <a:rPr kumimoji="1" lang="en-US" altLang="zh-CN" b="1" i="1"/>
              <a:t>b</a:t>
            </a:r>
            <a:r>
              <a:rPr kumimoji="1" lang="zh-CN" altLang="en-US" b="1"/>
              <a:t>：此时表明由于两枚硬币</a:t>
            </a:r>
            <a:r>
              <a:rPr kumimoji="1" lang="en-US" altLang="zh-CN" b="1" i="1"/>
              <a:t>b</a:t>
            </a:r>
            <a:r>
              <a:rPr kumimoji="1" lang="zh-CN" altLang="en-US" b="1"/>
              <a:t>，</a:t>
            </a:r>
            <a:r>
              <a:rPr kumimoji="1" lang="en-US" altLang="zh-CN" b="1" i="1"/>
              <a:t>e</a:t>
            </a:r>
            <a:r>
              <a:rPr kumimoji="1" lang="zh-CN" altLang="en-US" b="1"/>
              <a:t>的对换，引起了两端轻重关系的改变，那么可以肯定</a:t>
            </a:r>
            <a:r>
              <a:rPr kumimoji="1" lang="en-US" altLang="zh-CN" b="1" i="1"/>
              <a:t>b</a:t>
            </a:r>
            <a:r>
              <a:rPr kumimoji="1" lang="zh-CN" altLang="en-US" b="1"/>
              <a:t>或</a:t>
            </a:r>
            <a:r>
              <a:rPr kumimoji="1" lang="en-US" altLang="zh-CN" b="1" i="1"/>
              <a:t>e</a:t>
            </a:r>
            <a:r>
              <a:rPr kumimoji="1" lang="zh-CN" altLang="en-US" b="1"/>
              <a:t>中有一枚是假币，同样用一枚真币（例如</a:t>
            </a:r>
            <a:r>
              <a:rPr kumimoji="1" lang="en-US" altLang="zh-CN" b="1" i="1"/>
              <a:t>h</a:t>
            </a:r>
            <a:r>
              <a:rPr kumimoji="1" lang="zh-CN" altLang="en-US" b="1"/>
              <a:t>）和</a:t>
            </a:r>
            <a:r>
              <a:rPr kumimoji="1" lang="en-US" altLang="zh-CN" b="1" i="1"/>
              <a:t>b</a:t>
            </a:r>
            <a:r>
              <a:rPr kumimoji="1" lang="zh-CN" altLang="en-US" b="1"/>
              <a:t>进行比较，若</a:t>
            </a:r>
            <a:r>
              <a:rPr kumimoji="1" lang="en-US" altLang="zh-CN" b="1" i="1"/>
              <a:t>b</a:t>
            </a:r>
            <a:r>
              <a:rPr kumimoji="1" lang="en-US" altLang="zh-CN" b="1"/>
              <a:t>&gt;</a:t>
            </a:r>
            <a:r>
              <a:rPr kumimoji="1" lang="en-US" altLang="zh-CN" b="1" i="1"/>
              <a:t>h</a:t>
            </a:r>
            <a:r>
              <a:rPr kumimoji="1" lang="zh-CN" altLang="en-US" b="1"/>
              <a:t>，则</a:t>
            </a:r>
            <a:r>
              <a:rPr kumimoji="1" lang="en-US" altLang="zh-CN" b="1" i="1"/>
              <a:t>b</a:t>
            </a:r>
            <a:r>
              <a:rPr kumimoji="1" lang="zh-CN" altLang="en-US" b="1"/>
              <a:t>是较重的假币；若</a:t>
            </a:r>
            <a:r>
              <a:rPr kumimoji="1" lang="en-US" altLang="zh-CN" b="1" i="1"/>
              <a:t>b</a:t>
            </a:r>
            <a:r>
              <a:rPr kumimoji="1" lang="zh-CN" altLang="en-US" b="1"/>
              <a:t>＝</a:t>
            </a:r>
            <a:r>
              <a:rPr kumimoji="1" lang="en-US" altLang="zh-CN" b="1" i="1"/>
              <a:t>h</a:t>
            </a:r>
            <a:r>
              <a:rPr kumimoji="1" lang="zh-CN" altLang="en-US" b="1"/>
              <a:t>，则</a:t>
            </a:r>
            <a:r>
              <a:rPr kumimoji="1" lang="en-US" altLang="zh-CN" b="1" i="1"/>
              <a:t>e</a:t>
            </a:r>
            <a:r>
              <a:rPr kumimoji="1" lang="zh-CN" altLang="en-US" b="1"/>
              <a:t>为较轻的假币；不可能出现</a:t>
            </a:r>
            <a:r>
              <a:rPr kumimoji="1" lang="en-US" altLang="zh-CN" b="1" i="1"/>
              <a:t>b</a:t>
            </a:r>
            <a:r>
              <a:rPr kumimoji="1" lang="en-US" altLang="zh-CN" b="1"/>
              <a:t>&lt;</a:t>
            </a:r>
            <a:r>
              <a:rPr kumimoji="1" lang="en-US" altLang="zh-CN" b="1" i="1"/>
              <a:t>h</a:t>
            </a:r>
            <a:r>
              <a:rPr kumimoji="1" lang="zh-CN" altLang="en-US" b="1"/>
              <a:t>的情况。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93140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9C77E6E-807E-4380-838D-096887A8837E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70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70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3E40BB9-4484-4CF4-A2AB-485F9829A203}" type="slidenum">
              <a:rPr lang="en-US" altLang="zh-CN" sz="1400" smtClean="0">
                <a:latin typeface="Comic Sans MS" pitchFamily="66" charset="0"/>
              </a:rPr>
              <a:pPr/>
              <a:t>56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87045" name="Group 104"/>
          <p:cNvGrpSpPr>
            <a:grpSpLocks/>
          </p:cNvGrpSpPr>
          <p:nvPr/>
        </p:nvGrpSpPr>
        <p:grpSpPr bwMode="auto">
          <a:xfrm>
            <a:off x="323850" y="765175"/>
            <a:ext cx="8820150" cy="4525963"/>
            <a:chOff x="150" y="624"/>
            <a:chExt cx="5556" cy="2851"/>
          </a:xfrm>
        </p:grpSpPr>
        <p:sp>
          <p:nvSpPr>
            <p:cNvPr id="87046" name="Line 20"/>
            <p:cNvSpPr>
              <a:spLocks noChangeShapeType="1"/>
            </p:cNvSpPr>
            <p:nvPr/>
          </p:nvSpPr>
          <p:spPr bwMode="auto">
            <a:xfrm>
              <a:off x="2835" y="910"/>
              <a:ext cx="0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7" name="Text Box 21"/>
            <p:cNvSpPr txBox="1">
              <a:spLocks noChangeArrowheads="1"/>
            </p:cNvSpPr>
            <p:nvPr/>
          </p:nvSpPr>
          <p:spPr bwMode="auto">
            <a:xfrm>
              <a:off x="2263" y="624"/>
              <a:ext cx="1167" cy="2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r>
                <a:rPr lang="en-US" altLang="zh-CN" b="1"/>
                <a:t>+</a:t>
              </a:r>
              <a:r>
                <a:rPr lang="en-US" altLang="zh-CN" b="1" i="1"/>
                <a:t>b</a:t>
              </a:r>
              <a:r>
                <a:rPr lang="en-US" altLang="zh-CN" b="1"/>
                <a:t>+</a:t>
              </a:r>
              <a:r>
                <a:rPr lang="en-US" altLang="zh-CN" b="1" i="1"/>
                <a:t>c</a:t>
              </a:r>
              <a:r>
                <a:rPr lang="en-US" altLang="zh-CN" b="1"/>
                <a:t>?</a:t>
              </a:r>
              <a:r>
                <a:rPr lang="en-US" altLang="zh-CN" b="1" i="1"/>
                <a:t>d</a:t>
              </a:r>
              <a:r>
                <a:rPr lang="en-US" altLang="zh-CN" b="1"/>
                <a:t>+</a:t>
              </a:r>
              <a:r>
                <a:rPr lang="en-US" altLang="zh-CN" b="1" i="1"/>
                <a:t>e</a:t>
              </a:r>
              <a:r>
                <a:rPr lang="en-US" altLang="zh-CN" b="1"/>
                <a:t>+</a:t>
              </a:r>
              <a:r>
                <a:rPr lang="en-US" altLang="zh-CN" b="1" i="1"/>
                <a:t>f</a:t>
              </a:r>
              <a:endParaRPr lang="en-US" altLang="zh-CN" b="1"/>
            </a:p>
          </p:txBody>
        </p:sp>
        <p:sp>
          <p:nvSpPr>
            <p:cNvPr id="87048" name="Rectangle 22"/>
            <p:cNvSpPr>
              <a:spLocks noChangeArrowheads="1"/>
            </p:cNvSpPr>
            <p:nvPr/>
          </p:nvSpPr>
          <p:spPr bwMode="auto">
            <a:xfrm>
              <a:off x="720" y="1187"/>
              <a:ext cx="845" cy="2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a</a:t>
              </a:r>
              <a:r>
                <a:rPr lang="en-US" altLang="zh-CN" b="1"/>
                <a:t>+</a:t>
              </a:r>
              <a:r>
                <a:rPr lang="en-US" altLang="zh-CN" b="1" i="1"/>
                <a:t>e</a:t>
              </a:r>
              <a:r>
                <a:rPr lang="en-US" altLang="zh-CN" b="1"/>
                <a:t>?</a:t>
              </a:r>
              <a:r>
                <a:rPr lang="en-US" altLang="zh-CN" b="1" i="1"/>
                <a:t>d</a:t>
              </a:r>
              <a:r>
                <a:rPr lang="en-US" altLang="zh-CN" b="1"/>
                <a:t>+</a:t>
              </a:r>
              <a:r>
                <a:rPr lang="en-US" altLang="zh-CN" b="1" i="1"/>
                <a:t>b</a:t>
              </a:r>
              <a:endParaRPr lang="en-US" altLang="zh-CN" b="1"/>
            </a:p>
          </p:txBody>
        </p:sp>
        <p:sp>
          <p:nvSpPr>
            <p:cNvPr id="87049" name="Rectangle 23"/>
            <p:cNvSpPr>
              <a:spLocks noChangeArrowheads="1"/>
            </p:cNvSpPr>
            <p:nvPr/>
          </p:nvSpPr>
          <p:spPr bwMode="auto">
            <a:xfrm>
              <a:off x="2435" y="1198"/>
              <a:ext cx="791" cy="2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    g</a:t>
              </a:r>
              <a:r>
                <a:rPr lang="en-US" altLang="zh-CN" b="1"/>
                <a:t>?</a:t>
              </a:r>
              <a:r>
                <a:rPr lang="en-US" altLang="zh-CN" b="1" i="1"/>
                <a:t>h</a:t>
              </a:r>
              <a:endParaRPr lang="en-US" altLang="zh-CN" b="1"/>
            </a:p>
          </p:txBody>
        </p:sp>
        <p:sp>
          <p:nvSpPr>
            <p:cNvPr id="87050" name="Rectangle 24"/>
            <p:cNvSpPr>
              <a:spLocks noChangeArrowheads="1"/>
            </p:cNvSpPr>
            <p:nvPr/>
          </p:nvSpPr>
          <p:spPr bwMode="auto">
            <a:xfrm>
              <a:off x="4347" y="1210"/>
              <a:ext cx="846" cy="2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a</a:t>
              </a:r>
              <a:r>
                <a:rPr lang="en-US" altLang="zh-CN" b="1"/>
                <a:t>+</a:t>
              </a:r>
              <a:r>
                <a:rPr lang="en-US" altLang="zh-CN" b="1" i="1"/>
                <a:t>e</a:t>
              </a:r>
              <a:r>
                <a:rPr lang="en-US" altLang="zh-CN" b="1"/>
                <a:t>?</a:t>
              </a:r>
              <a:r>
                <a:rPr lang="en-US" altLang="zh-CN" b="1" i="1"/>
                <a:t>d</a:t>
              </a:r>
              <a:r>
                <a:rPr lang="en-US" altLang="zh-CN" b="1"/>
                <a:t>+</a:t>
              </a:r>
              <a:r>
                <a:rPr lang="en-US" altLang="zh-CN" b="1" i="1"/>
                <a:t>b</a:t>
              </a:r>
            </a:p>
          </p:txBody>
        </p:sp>
        <p:sp>
          <p:nvSpPr>
            <p:cNvPr id="87051" name="Rectangle 25"/>
            <p:cNvSpPr>
              <a:spLocks noChangeArrowheads="1"/>
            </p:cNvSpPr>
            <p:nvPr/>
          </p:nvSpPr>
          <p:spPr bwMode="auto">
            <a:xfrm>
              <a:off x="204" y="1936"/>
              <a:ext cx="528" cy="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a </a:t>
              </a:r>
              <a:r>
                <a:rPr lang="en-US" altLang="zh-CN" b="1"/>
                <a:t>? </a:t>
              </a:r>
              <a:r>
                <a:rPr lang="en-US" altLang="zh-CN" b="1" i="1"/>
                <a:t>h</a:t>
              </a:r>
            </a:p>
          </p:txBody>
        </p:sp>
        <p:sp>
          <p:nvSpPr>
            <p:cNvPr id="87052" name="Rectangle 26"/>
            <p:cNvSpPr>
              <a:spLocks noChangeArrowheads="1"/>
            </p:cNvSpPr>
            <p:nvPr/>
          </p:nvSpPr>
          <p:spPr bwMode="auto">
            <a:xfrm>
              <a:off x="852" y="1936"/>
              <a:ext cx="528" cy="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c </a:t>
              </a:r>
              <a:r>
                <a:rPr lang="en-US" altLang="zh-CN" b="1"/>
                <a:t>? </a:t>
              </a:r>
              <a:r>
                <a:rPr lang="en-US" altLang="zh-CN" b="1" i="1"/>
                <a:t>h</a:t>
              </a:r>
            </a:p>
          </p:txBody>
        </p:sp>
        <p:sp>
          <p:nvSpPr>
            <p:cNvPr id="87053" name="Rectangle 27"/>
            <p:cNvSpPr>
              <a:spLocks noChangeArrowheads="1"/>
            </p:cNvSpPr>
            <p:nvPr/>
          </p:nvSpPr>
          <p:spPr bwMode="auto">
            <a:xfrm>
              <a:off x="1512" y="1936"/>
              <a:ext cx="527" cy="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b </a:t>
              </a:r>
              <a:r>
                <a:rPr lang="en-US" altLang="zh-CN" b="1"/>
                <a:t>? </a:t>
              </a:r>
              <a:r>
                <a:rPr lang="en-US" altLang="zh-CN" b="1" i="1"/>
                <a:t>h</a:t>
              </a:r>
              <a:endParaRPr lang="en-US" altLang="zh-CN" b="1"/>
            </a:p>
          </p:txBody>
        </p:sp>
        <p:sp>
          <p:nvSpPr>
            <p:cNvPr id="87054" name="Rectangle 28"/>
            <p:cNvSpPr>
              <a:spLocks noChangeArrowheads="1"/>
            </p:cNvSpPr>
            <p:nvPr/>
          </p:nvSpPr>
          <p:spPr bwMode="auto">
            <a:xfrm>
              <a:off x="2940" y="1925"/>
              <a:ext cx="528" cy="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h </a:t>
              </a:r>
              <a:r>
                <a:rPr lang="en-US" altLang="zh-CN" b="1"/>
                <a:t>? </a:t>
              </a:r>
              <a:r>
                <a:rPr lang="en-US" altLang="zh-CN" b="1" i="1"/>
                <a:t>a</a:t>
              </a:r>
            </a:p>
          </p:txBody>
        </p:sp>
        <p:sp>
          <p:nvSpPr>
            <p:cNvPr id="87055" name="Rectangle 29"/>
            <p:cNvSpPr>
              <a:spLocks noChangeArrowheads="1"/>
            </p:cNvSpPr>
            <p:nvPr/>
          </p:nvSpPr>
          <p:spPr bwMode="auto">
            <a:xfrm>
              <a:off x="2183" y="1936"/>
              <a:ext cx="527" cy="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g </a:t>
              </a:r>
              <a:r>
                <a:rPr lang="en-US" altLang="zh-CN" b="1"/>
                <a:t>? </a:t>
              </a:r>
              <a:r>
                <a:rPr lang="en-US" altLang="zh-CN" b="1" i="1"/>
                <a:t>a</a:t>
              </a:r>
              <a:endParaRPr lang="en-US" altLang="zh-CN" b="1"/>
            </a:p>
          </p:txBody>
        </p:sp>
        <p:sp>
          <p:nvSpPr>
            <p:cNvPr id="87056" name="Rectangle 30"/>
            <p:cNvSpPr>
              <a:spLocks noChangeArrowheads="1"/>
            </p:cNvSpPr>
            <p:nvPr/>
          </p:nvSpPr>
          <p:spPr bwMode="auto">
            <a:xfrm>
              <a:off x="5140" y="1914"/>
              <a:ext cx="527" cy="2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d </a:t>
              </a:r>
              <a:r>
                <a:rPr lang="en-US" altLang="zh-CN" b="1"/>
                <a:t>? </a:t>
              </a:r>
              <a:r>
                <a:rPr lang="en-US" altLang="zh-CN" b="1" i="1"/>
                <a:t>h</a:t>
              </a:r>
              <a:endParaRPr lang="en-US" altLang="zh-CN" b="1"/>
            </a:p>
          </p:txBody>
        </p:sp>
        <p:sp>
          <p:nvSpPr>
            <p:cNvPr id="87057" name="Rectangle 31"/>
            <p:cNvSpPr>
              <a:spLocks noChangeArrowheads="1"/>
            </p:cNvSpPr>
            <p:nvPr/>
          </p:nvSpPr>
          <p:spPr bwMode="auto">
            <a:xfrm>
              <a:off x="4513" y="1914"/>
              <a:ext cx="528" cy="2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f </a:t>
              </a:r>
              <a:r>
                <a:rPr lang="en-US" altLang="zh-CN" b="1"/>
                <a:t>? </a:t>
              </a:r>
              <a:r>
                <a:rPr lang="en-US" altLang="zh-CN" b="1" i="1"/>
                <a:t>h</a:t>
              </a:r>
              <a:endParaRPr lang="en-US" altLang="zh-CN" b="1"/>
            </a:p>
          </p:txBody>
        </p:sp>
        <p:sp>
          <p:nvSpPr>
            <p:cNvPr id="87058" name="Rectangle 32"/>
            <p:cNvSpPr>
              <a:spLocks noChangeArrowheads="1"/>
            </p:cNvSpPr>
            <p:nvPr/>
          </p:nvSpPr>
          <p:spPr bwMode="auto">
            <a:xfrm>
              <a:off x="3832" y="1925"/>
              <a:ext cx="527" cy="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b="1" i="1"/>
                <a:t>e </a:t>
              </a:r>
              <a:r>
                <a:rPr lang="en-US" altLang="zh-CN" b="1"/>
                <a:t>? </a:t>
              </a:r>
              <a:r>
                <a:rPr lang="en-US" altLang="zh-CN" b="1" i="1"/>
                <a:t>h</a:t>
              </a:r>
              <a:endParaRPr lang="en-US" altLang="zh-CN" b="1"/>
            </a:p>
          </p:txBody>
        </p:sp>
        <p:sp>
          <p:nvSpPr>
            <p:cNvPr id="87059" name="Rectangle 33"/>
            <p:cNvSpPr>
              <a:spLocks noChangeArrowheads="1"/>
            </p:cNvSpPr>
            <p:nvPr/>
          </p:nvSpPr>
          <p:spPr bwMode="auto">
            <a:xfrm>
              <a:off x="1745" y="845"/>
              <a:ext cx="2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060" name="Rectangle 34"/>
            <p:cNvSpPr>
              <a:spLocks noChangeArrowheads="1"/>
            </p:cNvSpPr>
            <p:nvPr/>
          </p:nvSpPr>
          <p:spPr bwMode="auto">
            <a:xfrm>
              <a:off x="3840" y="798"/>
              <a:ext cx="2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&lt;</a:t>
              </a:r>
            </a:p>
          </p:txBody>
        </p:sp>
        <p:sp>
          <p:nvSpPr>
            <p:cNvPr id="87061" name="Rectangle 35"/>
            <p:cNvSpPr>
              <a:spLocks noChangeArrowheads="1"/>
            </p:cNvSpPr>
            <p:nvPr/>
          </p:nvSpPr>
          <p:spPr bwMode="auto">
            <a:xfrm>
              <a:off x="567" y="1551"/>
              <a:ext cx="2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062" name="Rectangle 36"/>
            <p:cNvSpPr>
              <a:spLocks noChangeArrowheads="1"/>
            </p:cNvSpPr>
            <p:nvPr/>
          </p:nvSpPr>
          <p:spPr bwMode="auto">
            <a:xfrm>
              <a:off x="985" y="1563"/>
              <a:ext cx="12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063" name="Rectangle 37"/>
            <p:cNvSpPr>
              <a:spLocks noChangeArrowheads="1"/>
            </p:cNvSpPr>
            <p:nvPr/>
          </p:nvSpPr>
          <p:spPr bwMode="auto">
            <a:xfrm>
              <a:off x="1611" y="1551"/>
              <a:ext cx="2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&lt;</a:t>
              </a:r>
            </a:p>
          </p:txBody>
        </p:sp>
        <p:sp>
          <p:nvSpPr>
            <p:cNvPr id="87064" name="Rectangle 38"/>
            <p:cNvSpPr>
              <a:spLocks noChangeArrowheads="1"/>
            </p:cNvSpPr>
            <p:nvPr/>
          </p:nvSpPr>
          <p:spPr bwMode="auto">
            <a:xfrm>
              <a:off x="2917" y="915"/>
              <a:ext cx="22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065" name="Rectangle 39"/>
            <p:cNvSpPr>
              <a:spLocks noChangeArrowheads="1"/>
            </p:cNvSpPr>
            <p:nvPr/>
          </p:nvSpPr>
          <p:spPr bwMode="auto">
            <a:xfrm>
              <a:off x="2502" y="1551"/>
              <a:ext cx="8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066" name="Rectangle 40"/>
            <p:cNvSpPr>
              <a:spLocks noChangeArrowheads="1"/>
            </p:cNvSpPr>
            <p:nvPr/>
          </p:nvSpPr>
          <p:spPr bwMode="auto">
            <a:xfrm>
              <a:off x="4054" y="1551"/>
              <a:ext cx="2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067" name="Rectangle 41"/>
            <p:cNvSpPr>
              <a:spLocks noChangeArrowheads="1"/>
            </p:cNvSpPr>
            <p:nvPr/>
          </p:nvSpPr>
          <p:spPr bwMode="auto">
            <a:xfrm>
              <a:off x="3128" y="1545"/>
              <a:ext cx="22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&lt;</a:t>
              </a:r>
            </a:p>
          </p:txBody>
        </p:sp>
        <p:sp>
          <p:nvSpPr>
            <p:cNvPr id="87068" name="Rectangle 42"/>
            <p:cNvSpPr>
              <a:spLocks noChangeArrowheads="1"/>
            </p:cNvSpPr>
            <p:nvPr/>
          </p:nvSpPr>
          <p:spPr bwMode="auto">
            <a:xfrm>
              <a:off x="5260" y="1538"/>
              <a:ext cx="2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&lt;</a:t>
              </a:r>
            </a:p>
          </p:txBody>
        </p:sp>
        <p:sp>
          <p:nvSpPr>
            <p:cNvPr id="87069" name="Rectangle 43"/>
            <p:cNvSpPr>
              <a:spLocks noChangeArrowheads="1"/>
            </p:cNvSpPr>
            <p:nvPr/>
          </p:nvSpPr>
          <p:spPr bwMode="auto">
            <a:xfrm>
              <a:off x="4592" y="1551"/>
              <a:ext cx="2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070" name="Text Box 44"/>
            <p:cNvSpPr txBox="1">
              <a:spLocks noChangeArrowheads="1"/>
            </p:cNvSpPr>
            <p:nvPr/>
          </p:nvSpPr>
          <p:spPr bwMode="auto">
            <a:xfrm>
              <a:off x="155" y="2593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a:H</a:t>
              </a:r>
            </a:p>
          </p:txBody>
        </p:sp>
        <p:sp>
          <p:nvSpPr>
            <p:cNvPr id="87071" name="Text Box 45"/>
            <p:cNvSpPr txBox="1">
              <a:spLocks noChangeArrowheads="1"/>
            </p:cNvSpPr>
            <p:nvPr/>
          </p:nvSpPr>
          <p:spPr bwMode="auto">
            <a:xfrm>
              <a:off x="485" y="2593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d:L</a:t>
              </a:r>
            </a:p>
          </p:txBody>
        </p:sp>
        <p:sp>
          <p:nvSpPr>
            <p:cNvPr id="87072" name="Text Box 46"/>
            <p:cNvSpPr txBox="1">
              <a:spLocks noChangeArrowheads="1"/>
            </p:cNvSpPr>
            <p:nvPr/>
          </p:nvSpPr>
          <p:spPr bwMode="auto">
            <a:xfrm>
              <a:off x="825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c:H</a:t>
              </a:r>
            </a:p>
          </p:txBody>
        </p:sp>
        <p:sp>
          <p:nvSpPr>
            <p:cNvPr id="87073" name="Text Box 47"/>
            <p:cNvSpPr txBox="1">
              <a:spLocks noChangeArrowheads="1"/>
            </p:cNvSpPr>
            <p:nvPr/>
          </p:nvSpPr>
          <p:spPr bwMode="auto">
            <a:xfrm>
              <a:off x="1133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f:L</a:t>
              </a:r>
            </a:p>
          </p:txBody>
        </p:sp>
        <p:sp>
          <p:nvSpPr>
            <p:cNvPr id="87074" name="Text Box 48"/>
            <p:cNvSpPr txBox="1">
              <a:spLocks noChangeArrowheads="1"/>
            </p:cNvSpPr>
            <p:nvPr/>
          </p:nvSpPr>
          <p:spPr bwMode="auto">
            <a:xfrm>
              <a:off x="2914" y="2604"/>
              <a:ext cx="272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h</a:t>
              </a:r>
              <a:r>
                <a:rPr lang="en-US" altLang="zh-CN" sz="2000" b="1"/>
                <a:t>:</a:t>
              </a:r>
              <a:r>
                <a:rPr lang="en-US" altLang="zh-CN" sz="2000" b="1" i="1"/>
                <a:t>H</a:t>
              </a:r>
            </a:p>
          </p:txBody>
        </p:sp>
        <p:sp>
          <p:nvSpPr>
            <p:cNvPr id="87075" name="Text Box 49"/>
            <p:cNvSpPr txBox="1">
              <a:spLocks noChangeArrowheads="1"/>
            </p:cNvSpPr>
            <p:nvPr/>
          </p:nvSpPr>
          <p:spPr bwMode="auto">
            <a:xfrm>
              <a:off x="3249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g:L</a:t>
              </a:r>
            </a:p>
          </p:txBody>
        </p:sp>
        <p:sp>
          <p:nvSpPr>
            <p:cNvPr id="87076" name="Text Box 50"/>
            <p:cNvSpPr txBox="1">
              <a:spLocks noChangeArrowheads="1"/>
            </p:cNvSpPr>
            <p:nvPr/>
          </p:nvSpPr>
          <p:spPr bwMode="auto">
            <a:xfrm>
              <a:off x="3755" y="2604"/>
              <a:ext cx="263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e:H</a:t>
              </a:r>
            </a:p>
          </p:txBody>
        </p:sp>
        <p:sp>
          <p:nvSpPr>
            <p:cNvPr id="87077" name="Text Box 51"/>
            <p:cNvSpPr txBox="1">
              <a:spLocks noChangeArrowheads="1"/>
            </p:cNvSpPr>
            <p:nvPr/>
          </p:nvSpPr>
          <p:spPr bwMode="auto">
            <a:xfrm>
              <a:off x="4095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b:L</a:t>
              </a:r>
            </a:p>
          </p:txBody>
        </p:sp>
        <p:sp>
          <p:nvSpPr>
            <p:cNvPr id="87078" name="Text Box 52"/>
            <p:cNvSpPr txBox="1">
              <a:spLocks noChangeArrowheads="1"/>
            </p:cNvSpPr>
            <p:nvPr/>
          </p:nvSpPr>
          <p:spPr bwMode="auto">
            <a:xfrm>
              <a:off x="1495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b:H</a:t>
              </a:r>
            </a:p>
          </p:txBody>
        </p:sp>
        <p:sp>
          <p:nvSpPr>
            <p:cNvPr id="87079" name="Text Box 53"/>
            <p:cNvSpPr txBox="1">
              <a:spLocks noChangeArrowheads="1"/>
            </p:cNvSpPr>
            <p:nvPr/>
          </p:nvSpPr>
          <p:spPr bwMode="auto">
            <a:xfrm>
              <a:off x="1816" y="2604"/>
              <a:ext cx="263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e:L</a:t>
              </a:r>
            </a:p>
          </p:txBody>
        </p:sp>
        <p:sp>
          <p:nvSpPr>
            <p:cNvPr id="87080" name="Text Box 54"/>
            <p:cNvSpPr txBox="1">
              <a:spLocks noChangeArrowheads="1"/>
            </p:cNvSpPr>
            <p:nvPr/>
          </p:nvSpPr>
          <p:spPr bwMode="auto">
            <a:xfrm>
              <a:off x="2165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g:H</a:t>
              </a:r>
            </a:p>
          </p:txBody>
        </p:sp>
        <p:sp>
          <p:nvSpPr>
            <p:cNvPr id="87081" name="Text Box 55"/>
            <p:cNvSpPr txBox="1">
              <a:spLocks noChangeArrowheads="1"/>
            </p:cNvSpPr>
            <p:nvPr/>
          </p:nvSpPr>
          <p:spPr bwMode="auto">
            <a:xfrm>
              <a:off x="2507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h:L</a:t>
              </a:r>
            </a:p>
          </p:txBody>
        </p:sp>
        <p:sp>
          <p:nvSpPr>
            <p:cNvPr id="87082" name="Text Box 56"/>
            <p:cNvSpPr txBox="1">
              <a:spLocks noChangeArrowheads="1"/>
            </p:cNvSpPr>
            <p:nvPr/>
          </p:nvSpPr>
          <p:spPr bwMode="auto">
            <a:xfrm>
              <a:off x="4420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f:H</a:t>
              </a:r>
            </a:p>
          </p:txBody>
        </p:sp>
        <p:sp>
          <p:nvSpPr>
            <p:cNvPr id="87083" name="Text Box 57"/>
            <p:cNvSpPr txBox="1">
              <a:spLocks noChangeArrowheads="1"/>
            </p:cNvSpPr>
            <p:nvPr/>
          </p:nvSpPr>
          <p:spPr bwMode="auto">
            <a:xfrm>
              <a:off x="4788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c:L</a:t>
              </a:r>
            </a:p>
          </p:txBody>
        </p:sp>
        <p:sp>
          <p:nvSpPr>
            <p:cNvPr id="87084" name="Text Box 58"/>
            <p:cNvSpPr txBox="1">
              <a:spLocks noChangeArrowheads="1"/>
            </p:cNvSpPr>
            <p:nvPr/>
          </p:nvSpPr>
          <p:spPr bwMode="auto">
            <a:xfrm>
              <a:off x="5090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d:H</a:t>
              </a:r>
            </a:p>
          </p:txBody>
        </p:sp>
        <p:sp>
          <p:nvSpPr>
            <p:cNvPr id="87085" name="Text Box 59"/>
            <p:cNvSpPr txBox="1">
              <a:spLocks noChangeArrowheads="1"/>
            </p:cNvSpPr>
            <p:nvPr/>
          </p:nvSpPr>
          <p:spPr bwMode="auto">
            <a:xfrm>
              <a:off x="5442" y="2604"/>
              <a:ext cx="264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a:L</a:t>
              </a:r>
            </a:p>
          </p:txBody>
        </p:sp>
        <p:sp>
          <p:nvSpPr>
            <p:cNvPr id="87086" name="Line 60"/>
            <p:cNvSpPr>
              <a:spLocks noChangeShapeType="1"/>
            </p:cNvSpPr>
            <p:nvPr/>
          </p:nvSpPr>
          <p:spPr bwMode="auto">
            <a:xfrm flipH="1">
              <a:off x="1494" y="921"/>
              <a:ext cx="935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7" name="Line 61"/>
            <p:cNvSpPr>
              <a:spLocks noChangeShapeType="1"/>
            </p:cNvSpPr>
            <p:nvPr/>
          </p:nvSpPr>
          <p:spPr bwMode="auto">
            <a:xfrm>
              <a:off x="3275" y="921"/>
              <a:ext cx="1231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8" name="Line 62"/>
            <p:cNvSpPr>
              <a:spLocks noChangeShapeType="1"/>
            </p:cNvSpPr>
            <p:nvPr/>
          </p:nvSpPr>
          <p:spPr bwMode="auto">
            <a:xfrm flipH="1">
              <a:off x="637" y="1458"/>
              <a:ext cx="319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Line 63"/>
            <p:cNvSpPr>
              <a:spLocks noChangeShapeType="1"/>
            </p:cNvSpPr>
            <p:nvPr/>
          </p:nvSpPr>
          <p:spPr bwMode="auto">
            <a:xfrm>
              <a:off x="1154" y="144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Line 64"/>
            <p:cNvSpPr>
              <a:spLocks noChangeShapeType="1"/>
            </p:cNvSpPr>
            <p:nvPr/>
          </p:nvSpPr>
          <p:spPr bwMode="auto">
            <a:xfrm>
              <a:off x="1362" y="1458"/>
              <a:ext cx="276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1" name="Freeform 65"/>
            <p:cNvSpPr>
              <a:spLocks/>
            </p:cNvSpPr>
            <p:nvPr/>
          </p:nvSpPr>
          <p:spPr bwMode="auto">
            <a:xfrm>
              <a:off x="2572" y="1491"/>
              <a:ext cx="154" cy="438"/>
            </a:xfrm>
            <a:custGeom>
              <a:avLst/>
              <a:gdLst>
                <a:gd name="T0" fmla="*/ 1 w 210"/>
                <a:gd name="T1" fmla="*/ 0 h 588"/>
                <a:gd name="T2" fmla="*/ 0 w 210"/>
                <a:gd name="T3" fmla="*/ 1 h 588"/>
                <a:gd name="T4" fmla="*/ 0 60000 65536"/>
                <a:gd name="T5" fmla="*/ 0 60000 65536"/>
                <a:gd name="T6" fmla="*/ 0 w 210"/>
                <a:gd name="T7" fmla="*/ 0 h 588"/>
                <a:gd name="T8" fmla="*/ 210 w 210"/>
                <a:gd name="T9" fmla="*/ 588 h 5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588">
                  <a:moveTo>
                    <a:pt x="210" y="0"/>
                  </a:moveTo>
                  <a:lnTo>
                    <a:pt x="0" y="5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2" name="Line 66"/>
            <p:cNvSpPr>
              <a:spLocks noChangeShapeType="1"/>
            </p:cNvSpPr>
            <p:nvPr/>
          </p:nvSpPr>
          <p:spPr bwMode="auto">
            <a:xfrm>
              <a:off x="2989" y="1480"/>
              <a:ext cx="154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3" name="Freeform 67"/>
            <p:cNvSpPr>
              <a:spLocks/>
            </p:cNvSpPr>
            <p:nvPr/>
          </p:nvSpPr>
          <p:spPr bwMode="auto">
            <a:xfrm>
              <a:off x="4177" y="1491"/>
              <a:ext cx="406" cy="427"/>
            </a:xfrm>
            <a:custGeom>
              <a:avLst/>
              <a:gdLst>
                <a:gd name="T0" fmla="*/ 1 w 554"/>
                <a:gd name="T1" fmla="*/ 0 h 573"/>
                <a:gd name="T2" fmla="*/ 0 w 554"/>
                <a:gd name="T3" fmla="*/ 1 h 573"/>
                <a:gd name="T4" fmla="*/ 0 60000 65536"/>
                <a:gd name="T5" fmla="*/ 0 60000 65536"/>
                <a:gd name="T6" fmla="*/ 0 w 554"/>
                <a:gd name="T7" fmla="*/ 0 h 573"/>
                <a:gd name="T8" fmla="*/ 554 w 554"/>
                <a:gd name="T9" fmla="*/ 573 h 5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573">
                  <a:moveTo>
                    <a:pt x="554" y="0"/>
                  </a:moveTo>
                  <a:lnTo>
                    <a:pt x="0" y="57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4" name="Line 68"/>
            <p:cNvSpPr>
              <a:spLocks noChangeShapeType="1"/>
            </p:cNvSpPr>
            <p:nvPr/>
          </p:nvSpPr>
          <p:spPr bwMode="auto">
            <a:xfrm>
              <a:off x="4791" y="1491"/>
              <a:ext cx="0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5" name="Freeform 69"/>
            <p:cNvSpPr>
              <a:spLocks/>
            </p:cNvSpPr>
            <p:nvPr/>
          </p:nvSpPr>
          <p:spPr bwMode="auto">
            <a:xfrm>
              <a:off x="5001" y="1505"/>
              <a:ext cx="341" cy="402"/>
            </a:xfrm>
            <a:custGeom>
              <a:avLst/>
              <a:gdLst>
                <a:gd name="T0" fmla="*/ 0 w 465"/>
                <a:gd name="T1" fmla="*/ 0 h 540"/>
                <a:gd name="T2" fmla="*/ 1 w 465"/>
                <a:gd name="T3" fmla="*/ 1 h 540"/>
                <a:gd name="T4" fmla="*/ 0 60000 65536"/>
                <a:gd name="T5" fmla="*/ 0 60000 65536"/>
                <a:gd name="T6" fmla="*/ 0 w 465"/>
                <a:gd name="T7" fmla="*/ 0 h 540"/>
                <a:gd name="T8" fmla="*/ 465 w 465"/>
                <a:gd name="T9" fmla="*/ 540 h 5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540">
                  <a:moveTo>
                    <a:pt x="0" y="0"/>
                  </a:moveTo>
                  <a:lnTo>
                    <a:pt x="465" y="5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6" name="Line 70"/>
            <p:cNvSpPr>
              <a:spLocks noChangeShapeType="1"/>
            </p:cNvSpPr>
            <p:nvPr/>
          </p:nvSpPr>
          <p:spPr bwMode="auto">
            <a:xfrm flipH="1">
              <a:off x="252" y="2222"/>
              <a:ext cx="132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7" name="Freeform 71"/>
            <p:cNvSpPr>
              <a:spLocks/>
            </p:cNvSpPr>
            <p:nvPr/>
          </p:nvSpPr>
          <p:spPr bwMode="auto">
            <a:xfrm>
              <a:off x="549" y="2211"/>
              <a:ext cx="88" cy="371"/>
            </a:xfrm>
            <a:custGeom>
              <a:avLst/>
              <a:gdLst>
                <a:gd name="T0" fmla="*/ 0 w 120"/>
                <a:gd name="T1" fmla="*/ 0 h 498"/>
                <a:gd name="T2" fmla="*/ 1 w 120"/>
                <a:gd name="T3" fmla="*/ 1 h 498"/>
                <a:gd name="T4" fmla="*/ 0 60000 65536"/>
                <a:gd name="T5" fmla="*/ 0 60000 65536"/>
                <a:gd name="T6" fmla="*/ 0 w 120"/>
                <a:gd name="T7" fmla="*/ 0 h 498"/>
                <a:gd name="T8" fmla="*/ 120 w 120"/>
                <a:gd name="T9" fmla="*/ 498 h 4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498">
                  <a:moveTo>
                    <a:pt x="0" y="0"/>
                  </a:moveTo>
                  <a:lnTo>
                    <a:pt x="120" y="4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Freeform 72"/>
            <p:cNvSpPr>
              <a:spLocks/>
            </p:cNvSpPr>
            <p:nvPr/>
          </p:nvSpPr>
          <p:spPr bwMode="auto">
            <a:xfrm>
              <a:off x="890" y="2213"/>
              <a:ext cx="110" cy="378"/>
            </a:xfrm>
            <a:custGeom>
              <a:avLst/>
              <a:gdLst>
                <a:gd name="T0" fmla="*/ 1 w 150"/>
                <a:gd name="T1" fmla="*/ 0 h 507"/>
                <a:gd name="T2" fmla="*/ 0 w 150"/>
                <a:gd name="T3" fmla="*/ 1 h 507"/>
                <a:gd name="T4" fmla="*/ 0 60000 65536"/>
                <a:gd name="T5" fmla="*/ 0 60000 65536"/>
                <a:gd name="T6" fmla="*/ 0 w 150"/>
                <a:gd name="T7" fmla="*/ 0 h 507"/>
                <a:gd name="T8" fmla="*/ 150 w 150"/>
                <a:gd name="T9" fmla="*/ 507 h 5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507">
                  <a:moveTo>
                    <a:pt x="150" y="0"/>
                  </a:moveTo>
                  <a:lnTo>
                    <a:pt x="0" y="50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9" name="Freeform 73"/>
            <p:cNvSpPr>
              <a:spLocks/>
            </p:cNvSpPr>
            <p:nvPr/>
          </p:nvSpPr>
          <p:spPr bwMode="auto">
            <a:xfrm>
              <a:off x="1198" y="2202"/>
              <a:ext cx="88" cy="400"/>
            </a:xfrm>
            <a:custGeom>
              <a:avLst/>
              <a:gdLst>
                <a:gd name="T0" fmla="*/ 0 w 120"/>
                <a:gd name="T1" fmla="*/ 0 h 537"/>
                <a:gd name="T2" fmla="*/ 1 w 120"/>
                <a:gd name="T3" fmla="*/ 1 h 537"/>
                <a:gd name="T4" fmla="*/ 0 60000 65536"/>
                <a:gd name="T5" fmla="*/ 0 60000 65536"/>
                <a:gd name="T6" fmla="*/ 0 w 120"/>
                <a:gd name="T7" fmla="*/ 0 h 537"/>
                <a:gd name="T8" fmla="*/ 120 w 120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537">
                  <a:moveTo>
                    <a:pt x="0" y="0"/>
                  </a:moveTo>
                  <a:lnTo>
                    <a:pt x="120" y="5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0" name="Line 74"/>
            <p:cNvSpPr>
              <a:spLocks noChangeShapeType="1"/>
            </p:cNvSpPr>
            <p:nvPr/>
          </p:nvSpPr>
          <p:spPr bwMode="auto">
            <a:xfrm flipH="1">
              <a:off x="1616" y="2222"/>
              <a:ext cx="131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1" name="Freeform 75"/>
            <p:cNvSpPr>
              <a:spLocks/>
            </p:cNvSpPr>
            <p:nvPr/>
          </p:nvSpPr>
          <p:spPr bwMode="auto">
            <a:xfrm>
              <a:off x="1890" y="2222"/>
              <a:ext cx="132" cy="382"/>
            </a:xfrm>
            <a:custGeom>
              <a:avLst/>
              <a:gdLst>
                <a:gd name="T0" fmla="*/ 0 w 181"/>
                <a:gd name="T1" fmla="*/ 0 h 513"/>
                <a:gd name="T2" fmla="*/ 1 w 181"/>
                <a:gd name="T3" fmla="*/ 1 h 513"/>
                <a:gd name="T4" fmla="*/ 0 60000 65536"/>
                <a:gd name="T5" fmla="*/ 0 60000 65536"/>
                <a:gd name="T6" fmla="*/ 0 w 181"/>
                <a:gd name="T7" fmla="*/ 0 h 513"/>
                <a:gd name="T8" fmla="*/ 181 w 181"/>
                <a:gd name="T9" fmla="*/ 513 h 5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1" h="513">
                  <a:moveTo>
                    <a:pt x="0" y="0"/>
                  </a:moveTo>
                  <a:lnTo>
                    <a:pt x="181" y="5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2" name="Freeform 76"/>
            <p:cNvSpPr>
              <a:spLocks/>
            </p:cNvSpPr>
            <p:nvPr/>
          </p:nvSpPr>
          <p:spPr bwMode="auto">
            <a:xfrm>
              <a:off x="2297" y="2211"/>
              <a:ext cx="99" cy="393"/>
            </a:xfrm>
            <a:custGeom>
              <a:avLst/>
              <a:gdLst>
                <a:gd name="T0" fmla="*/ 1 w 135"/>
                <a:gd name="T1" fmla="*/ 0 h 528"/>
                <a:gd name="T2" fmla="*/ 0 w 135"/>
                <a:gd name="T3" fmla="*/ 1 h 528"/>
                <a:gd name="T4" fmla="*/ 0 60000 65536"/>
                <a:gd name="T5" fmla="*/ 0 60000 65536"/>
                <a:gd name="T6" fmla="*/ 0 w 135"/>
                <a:gd name="T7" fmla="*/ 0 h 528"/>
                <a:gd name="T8" fmla="*/ 135 w 135"/>
                <a:gd name="T9" fmla="*/ 528 h 5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5" h="528">
                  <a:moveTo>
                    <a:pt x="135" y="0"/>
                  </a:moveTo>
                  <a:lnTo>
                    <a:pt x="0" y="52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3" name="Line 77"/>
            <p:cNvSpPr>
              <a:spLocks noChangeShapeType="1"/>
            </p:cNvSpPr>
            <p:nvPr/>
          </p:nvSpPr>
          <p:spPr bwMode="auto">
            <a:xfrm>
              <a:off x="2560" y="2200"/>
              <a:ext cx="132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4" name="Freeform 78"/>
            <p:cNvSpPr>
              <a:spLocks/>
            </p:cNvSpPr>
            <p:nvPr/>
          </p:nvSpPr>
          <p:spPr bwMode="auto">
            <a:xfrm>
              <a:off x="5199" y="2177"/>
              <a:ext cx="120" cy="416"/>
            </a:xfrm>
            <a:custGeom>
              <a:avLst/>
              <a:gdLst>
                <a:gd name="T0" fmla="*/ 1 w 164"/>
                <a:gd name="T1" fmla="*/ 0 h 558"/>
                <a:gd name="T2" fmla="*/ 0 w 164"/>
                <a:gd name="T3" fmla="*/ 1 h 558"/>
                <a:gd name="T4" fmla="*/ 0 60000 65536"/>
                <a:gd name="T5" fmla="*/ 0 60000 65536"/>
                <a:gd name="T6" fmla="*/ 0 w 164"/>
                <a:gd name="T7" fmla="*/ 0 h 558"/>
                <a:gd name="T8" fmla="*/ 164 w 164"/>
                <a:gd name="T9" fmla="*/ 558 h 5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558">
                  <a:moveTo>
                    <a:pt x="164" y="0"/>
                  </a:moveTo>
                  <a:lnTo>
                    <a:pt x="0" y="5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5" name="Freeform 79"/>
            <p:cNvSpPr>
              <a:spLocks/>
            </p:cNvSpPr>
            <p:nvPr/>
          </p:nvSpPr>
          <p:spPr bwMode="auto">
            <a:xfrm>
              <a:off x="5507" y="2177"/>
              <a:ext cx="121" cy="405"/>
            </a:xfrm>
            <a:custGeom>
              <a:avLst/>
              <a:gdLst>
                <a:gd name="T0" fmla="*/ 0 w 165"/>
                <a:gd name="T1" fmla="*/ 0 h 543"/>
                <a:gd name="T2" fmla="*/ 1 w 165"/>
                <a:gd name="T3" fmla="*/ 1 h 543"/>
                <a:gd name="T4" fmla="*/ 0 60000 65536"/>
                <a:gd name="T5" fmla="*/ 0 60000 65536"/>
                <a:gd name="T6" fmla="*/ 0 w 165"/>
                <a:gd name="T7" fmla="*/ 0 h 543"/>
                <a:gd name="T8" fmla="*/ 165 w 165"/>
                <a:gd name="T9" fmla="*/ 543 h 5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543">
                  <a:moveTo>
                    <a:pt x="0" y="0"/>
                  </a:moveTo>
                  <a:lnTo>
                    <a:pt x="165" y="5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6" name="Freeform 80"/>
            <p:cNvSpPr>
              <a:spLocks/>
            </p:cNvSpPr>
            <p:nvPr/>
          </p:nvSpPr>
          <p:spPr bwMode="auto">
            <a:xfrm>
              <a:off x="4556" y="2188"/>
              <a:ext cx="98" cy="416"/>
            </a:xfrm>
            <a:custGeom>
              <a:avLst/>
              <a:gdLst>
                <a:gd name="T0" fmla="*/ 1 w 134"/>
                <a:gd name="T1" fmla="*/ 0 h 558"/>
                <a:gd name="T2" fmla="*/ 0 w 134"/>
                <a:gd name="T3" fmla="*/ 1 h 558"/>
                <a:gd name="T4" fmla="*/ 0 60000 65536"/>
                <a:gd name="T5" fmla="*/ 0 60000 65536"/>
                <a:gd name="T6" fmla="*/ 0 w 134"/>
                <a:gd name="T7" fmla="*/ 0 h 558"/>
                <a:gd name="T8" fmla="*/ 134 w 134"/>
                <a:gd name="T9" fmla="*/ 558 h 5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4" h="558">
                  <a:moveTo>
                    <a:pt x="134" y="0"/>
                  </a:moveTo>
                  <a:lnTo>
                    <a:pt x="0" y="5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7" name="Freeform 81"/>
            <p:cNvSpPr>
              <a:spLocks/>
            </p:cNvSpPr>
            <p:nvPr/>
          </p:nvSpPr>
          <p:spPr bwMode="auto">
            <a:xfrm>
              <a:off x="4853" y="2188"/>
              <a:ext cx="88" cy="405"/>
            </a:xfrm>
            <a:custGeom>
              <a:avLst/>
              <a:gdLst>
                <a:gd name="T0" fmla="*/ 0 w 120"/>
                <a:gd name="T1" fmla="*/ 0 h 543"/>
                <a:gd name="T2" fmla="*/ 1 w 120"/>
                <a:gd name="T3" fmla="*/ 1 h 543"/>
                <a:gd name="T4" fmla="*/ 0 60000 65536"/>
                <a:gd name="T5" fmla="*/ 0 60000 65536"/>
                <a:gd name="T6" fmla="*/ 0 w 120"/>
                <a:gd name="T7" fmla="*/ 0 h 543"/>
                <a:gd name="T8" fmla="*/ 120 w 120"/>
                <a:gd name="T9" fmla="*/ 543 h 5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543">
                  <a:moveTo>
                    <a:pt x="0" y="0"/>
                  </a:moveTo>
                  <a:lnTo>
                    <a:pt x="120" y="5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8" name="Freeform 82"/>
            <p:cNvSpPr>
              <a:spLocks/>
            </p:cNvSpPr>
            <p:nvPr/>
          </p:nvSpPr>
          <p:spPr bwMode="auto">
            <a:xfrm>
              <a:off x="3891" y="2213"/>
              <a:ext cx="88" cy="380"/>
            </a:xfrm>
            <a:custGeom>
              <a:avLst/>
              <a:gdLst>
                <a:gd name="T0" fmla="*/ 1 w 120"/>
                <a:gd name="T1" fmla="*/ 0 h 510"/>
                <a:gd name="T2" fmla="*/ 0 w 120"/>
                <a:gd name="T3" fmla="*/ 1 h 510"/>
                <a:gd name="T4" fmla="*/ 0 60000 65536"/>
                <a:gd name="T5" fmla="*/ 0 60000 65536"/>
                <a:gd name="T6" fmla="*/ 0 w 120"/>
                <a:gd name="T7" fmla="*/ 0 h 510"/>
                <a:gd name="T8" fmla="*/ 120 w 120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510">
                  <a:moveTo>
                    <a:pt x="120" y="0"/>
                  </a:moveTo>
                  <a:lnTo>
                    <a:pt x="0" y="5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Freeform 83"/>
            <p:cNvSpPr>
              <a:spLocks/>
            </p:cNvSpPr>
            <p:nvPr/>
          </p:nvSpPr>
          <p:spPr bwMode="auto">
            <a:xfrm>
              <a:off x="4150" y="2211"/>
              <a:ext cx="93" cy="393"/>
            </a:xfrm>
            <a:custGeom>
              <a:avLst/>
              <a:gdLst>
                <a:gd name="T0" fmla="*/ 0 w 126"/>
                <a:gd name="T1" fmla="*/ 0 h 528"/>
                <a:gd name="T2" fmla="*/ 1 w 126"/>
                <a:gd name="T3" fmla="*/ 1 h 528"/>
                <a:gd name="T4" fmla="*/ 0 60000 65536"/>
                <a:gd name="T5" fmla="*/ 0 60000 65536"/>
                <a:gd name="T6" fmla="*/ 0 w 126"/>
                <a:gd name="T7" fmla="*/ 0 h 528"/>
                <a:gd name="T8" fmla="*/ 126 w 126"/>
                <a:gd name="T9" fmla="*/ 528 h 5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" h="528">
                  <a:moveTo>
                    <a:pt x="0" y="0"/>
                  </a:moveTo>
                  <a:lnTo>
                    <a:pt x="126" y="52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0" name="Freeform 84"/>
            <p:cNvSpPr>
              <a:spLocks/>
            </p:cNvSpPr>
            <p:nvPr/>
          </p:nvSpPr>
          <p:spPr bwMode="auto">
            <a:xfrm>
              <a:off x="3066" y="2200"/>
              <a:ext cx="77" cy="393"/>
            </a:xfrm>
            <a:custGeom>
              <a:avLst/>
              <a:gdLst>
                <a:gd name="T0" fmla="*/ 1 w 105"/>
                <a:gd name="T1" fmla="*/ 0 h 528"/>
                <a:gd name="T2" fmla="*/ 0 w 105"/>
                <a:gd name="T3" fmla="*/ 1 h 528"/>
                <a:gd name="T4" fmla="*/ 0 60000 65536"/>
                <a:gd name="T5" fmla="*/ 0 60000 65536"/>
                <a:gd name="T6" fmla="*/ 0 w 105"/>
                <a:gd name="T7" fmla="*/ 0 h 528"/>
                <a:gd name="T8" fmla="*/ 105 w 105"/>
                <a:gd name="T9" fmla="*/ 528 h 5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528">
                  <a:moveTo>
                    <a:pt x="105" y="0"/>
                  </a:moveTo>
                  <a:lnTo>
                    <a:pt x="0" y="52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Freeform 85"/>
            <p:cNvSpPr>
              <a:spLocks/>
            </p:cNvSpPr>
            <p:nvPr/>
          </p:nvSpPr>
          <p:spPr bwMode="auto">
            <a:xfrm>
              <a:off x="3293" y="2200"/>
              <a:ext cx="89" cy="393"/>
            </a:xfrm>
            <a:custGeom>
              <a:avLst/>
              <a:gdLst>
                <a:gd name="T0" fmla="*/ 0 w 121"/>
                <a:gd name="T1" fmla="*/ 0 h 528"/>
                <a:gd name="T2" fmla="*/ 1 w 121"/>
                <a:gd name="T3" fmla="*/ 1 h 528"/>
                <a:gd name="T4" fmla="*/ 0 60000 65536"/>
                <a:gd name="T5" fmla="*/ 0 60000 65536"/>
                <a:gd name="T6" fmla="*/ 0 w 121"/>
                <a:gd name="T7" fmla="*/ 0 h 528"/>
                <a:gd name="T8" fmla="*/ 121 w 121"/>
                <a:gd name="T9" fmla="*/ 528 h 5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" h="528">
                  <a:moveTo>
                    <a:pt x="0" y="0"/>
                  </a:moveTo>
                  <a:lnTo>
                    <a:pt x="121" y="52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2" name="Rectangle 86"/>
            <p:cNvSpPr>
              <a:spLocks noChangeArrowheads="1"/>
            </p:cNvSpPr>
            <p:nvPr/>
          </p:nvSpPr>
          <p:spPr bwMode="auto">
            <a:xfrm>
              <a:off x="150" y="2278"/>
              <a:ext cx="15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13" name="Rectangle 87"/>
            <p:cNvSpPr>
              <a:spLocks noChangeArrowheads="1"/>
            </p:cNvSpPr>
            <p:nvPr/>
          </p:nvSpPr>
          <p:spPr bwMode="auto">
            <a:xfrm>
              <a:off x="445" y="2300"/>
              <a:ext cx="1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14" name="Rectangle 88"/>
            <p:cNvSpPr>
              <a:spLocks noChangeArrowheads="1"/>
            </p:cNvSpPr>
            <p:nvPr/>
          </p:nvSpPr>
          <p:spPr bwMode="auto">
            <a:xfrm>
              <a:off x="821" y="2289"/>
              <a:ext cx="15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15" name="Rectangle 89"/>
            <p:cNvSpPr>
              <a:spLocks noChangeArrowheads="1"/>
            </p:cNvSpPr>
            <p:nvPr/>
          </p:nvSpPr>
          <p:spPr bwMode="auto">
            <a:xfrm>
              <a:off x="1083" y="2289"/>
              <a:ext cx="1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16" name="Rectangle 90"/>
            <p:cNvSpPr>
              <a:spLocks noChangeArrowheads="1"/>
            </p:cNvSpPr>
            <p:nvPr/>
          </p:nvSpPr>
          <p:spPr bwMode="auto">
            <a:xfrm>
              <a:off x="1513" y="2300"/>
              <a:ext cx="15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17" name="Rectangle 91"/>
            <p:cNvSpPr>
              <a:spLocks noChangeArrowheads="1"/>
            </p:cNvSpPr>
            <p:nvPr/>
          </p:nvSpPr>
          <p:spPr bwMode="auto">
            <a:xfrm>
              <a:off x="1808" y="2300"/>
              <a:ext cx="1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18" name="Rectangle 92"/>
            <p:cNvSpPr>
              <a:spLocks noChangeArrowheads="1"/>
            </p:cNvSpPr>
            <p:nvPr/>
          </p:nvSpPr>
          <p:spPr bwMode="auto">
            <a:xfrm>
              <a:off x="2227" y="2278"/>
              <a:ext cx="8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19" name="Rectangle 93"/>
            <p:cNvSpPr>
              <a:spLocks noChangeArrowheads="1"/>
            </p:cNvSpPr>
            <p:nvPr/>
          </p:nvSpPr>
          <p:spPr bwMode="auto">
            <a:xfrm>
              <a:off x="2478" y="2278"/>
              <a:ext cx="1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20" name="Rectangle 94"/>
            <p:cNvSpPr>
              <a:spLocks noChangeArrowheads="1"/>
            </p:cNvSpPr>
            <p:nvPr/>
          </p:nvSpPr>
          <p:spPr bwMode="auto">
            <a:xfrm>
              <a:off x="3193" y="2278"/>
              <a:ext cx="1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21" name="Rectangle 95"/>
            <p:cNvSpPr>
              <a:spLocks noChangeArrowheads="1"/>
            </p:cNvSpPr>
            <p:nvPr/>
          </p:nvSpPr>
          <p:spPr bwMode="auto">
            <a:xfrm>
              <a:off x="2963" y="2278"/>
              <a:ext cx="8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22" name="Rectangle 96"/>
            <p:cNvSpPr>
              <a:spLocks noChangeArrowheads="1"/>
            </p:cNvSpPr>
            <p:nvPr/>
          </p:nvSpPr>
          <p:spPr bwMode="auto">
            <a:xfrm>
              <a:off x="3799" y="2278"/>
              <a:ext cx="8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23" name="Rectangle 97"/>
            <p:cNvSpPr>
              <a:spLocks noChangeArrowheads="1"/>
            </p:cNvSpPr>
            <p:nvPr/>
          </p:nvSpPr>
          <p:spPr bwMode="auto">
            <a:xfrm>
              <a:off x="4039" y="2278"/>
              <a:ext cx="1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24" name="Rectangle 98"/>
            <p:cNvSpPr>
              <a:spLocks noChangeArrowheads="1"/>
            </p:cNvSpPr>
            <p:nvPr/>
          </p:nvSpPr>
          <p:spPr bwMode="auto">
            <a:xfrm>
              <a:off x="4471" y="2289"/>
              <a:ext cx="15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25" name="Rectangle 99"/>
            <p:cNvSpPr>
              <a:spLocks noChangeArrowheads="1"/>
            </p:cNvSpPr>
            <p:nvPr/>
          </p:nvSpPr>
          <p:spPr bwMode="auto">
            <a:xfrm>
              <a:off x="4753" y="2289"/>
              <a:ext cx="1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26" name="Rectangle 100"/>
            <p:cNvSpPr>
              <a:spLocks noChangeArrowheads="1"/>
            </p:cNvSpPr>
            <p:nvPr/>
          </p:nvSpPr>
          <p:spPr bwMode="auto">
            <a:xfrm>
              <a:off x="5074" y="2289"/>
              <a:ext cx="15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&gt;</a:t>
              </a:r>
            </a:p>
          </p:txBody>
        </p:sp>
        <p:sp>
          <p:nvSpPr>
            <p:cNvPr id="87127" name="Rectangle 101"/>
            <p:cNvSpPr>
              <a:spLocks noChangeArrowheads="1"/>
            </p:cNvSpPr>
            <p:nvPr/>
          </p:nvSpPr>
          <p:spPr bwMode="auto">
            <a:xfrm>
              <a:off x="5414" y="2289"/>
              <a:ext cx="1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/>
                <a:t>=</a:t>
              </a:r>
            </a:p>
          </p:txBody>
        </p:sp>
        <p:sp>
          <p:nvSpPr>
            <p:cNvPr id="87128" name="Text Box 102"/>
            <p:cNvSpPr txBox="1">
              <a:spLocks noChangeArrowheads="1"/>
            </p:cNvSpPr>
            <p:nvPr/>
          </p:nvSpPr>
          <p:spPr bwMode="auto">
            <a:xfrm>
              <a:off x="1837" y="3203"/>
              <a:ext cx="213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b="1">
                  <a:latin typeface="宋体" charset="-122"/>
                </a:rPr>
                <a:t>八枚硬币问题的判定树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0311994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764539E-0AEE-4097-A1CC-26F6F9E6C0A1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90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9F96EE7-9DBD-426C-B5FD-7159D936ED08}" type="slidenum">
              <a:rPr lang="en-US" altLang="zh-CN" sz="1400" smtClean="0">
                <a:latin typeface="Comic Sans MS" pitchFamily="66" charset="0"/>
              </a:rPr>
              <a:pPr/>
              <a:t>57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901" name="Text Box 24"/>
          <p:cNvSpPr txBox="1">
            <a:spLocks noChangeArrowheads="1"/>
          </p:cNvSpPr>
          <p:nvPr/>
        </p:nvSpPr>
        <p:spPr bwMode="auto">
          <a:xfrm>
            <a:off x="357188" y="1285875"/>
            <a:ext cx="8786812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ea typeface="宋体" pitchFamily="2" charset="-122"/>
              </a:rPr>
              <a:t>要点：</a:t>
            </a:r>
            <a:endParaRPr kumimoji="1" lang="en-US" altLang="zh-CN" sz="2800" b="1" dirty="0">
              <a:ea typeface="宋体" pitchFamily="2" charset="-122"/>
            </a:endParaRPr>
          </a:p>
          <a:p>
            <a:pPr marL="538163" indent="-538163"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1</a:t>
            </a:r>
            <a:r>
              <a:rPr kumimoji="1" lang="zh-CN" altLang="en-US" sz="2800" b="1" dirty="0">
                <a:ea typeface="宋体" pitchFamily="2" charset="-122"/>
              </a:rPr>
              <a:t>、减治法的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基本思想</a:t>
            </a:r>
            <a:r>
              <a:rPr kumimoji="1" lang="zh-CN" altLang="en-US" sz="2800" b="1" dirty="0">
                <a:ea typeface="宋体" pitchFamily="2" charset="-122"/>
              </a:rPr>
              <a:t>：把一个大问题分解成规模较小的子问题，但这些子问题无需全部求解，而只需求解其中的一个子问题，子问题的解就是原问题的解了，无需对子问题的解进行合并。</a:t>
            </a:r>
            <a:endParaRPr kumimoji="1" lang="en-US" altLang="zh-CN" sz="2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2</a:t>
            </a:r>
            <a:r>
              <a:rPr kumimoji="1" lang="zh-CN" altLang="en-US" sz="2800" b="1" dirty="0">
                <a:ea typeface="宋体" pitchFamily="2" charset="-122"/>
              </a:rPr>
              <a:t>、减治法的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基本步骤</a:t>
            </a:r>
            <a:r>
              <a:rPr kumimoji="1" lang="zh-CN" altLang="en-US" sz="2800" b="1" dirty="0">
                <a:ea typeface="宋体" pitchFamily="2" charset="-122"/>
              </a:rPr>
              <a:t>：</a:t>
            </a:r>
            <a:endParaRPr kumimoji="1" lang="en-US" altLang="zh-CN" sz="2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    </a:t>
            </a:r>
            <a:r>
              <a:rPr kumimoji="1" lang="zh-CN" altLang="en-US" sz="2800" b="1" dirty="0">
                <a:ea typeface="宋体" pitchFamily="2" charset="-122"/>
              </a:rPr>
              <a:t>（</a:t>
            </a:r>
            <a:r>
              <a:rPr kumimoji="1" lang="en-US" altLang="zh-CN" sz="2800" b="1" dirty="0">
                <a:ea typeface="宋体" pitchFamily="2" charset="-122"/>
              </a:rPr>
              <a:t>1</a:t>
            </a:r>
            <a:r>
              <a:rPr kumimoji="1" lang="zh-CN" altLang="en-US" sz="2800" b="1" dirty="0">
                <a:ea typeface="宋体" pitchFamily="2" charset="-122"/>
              </a:rPr>
              <a:t>）划分；</a:t>
            </a:r>
            <a:endParaRPr kumimoji="1" lang="en-US" altLang="zh-CN" sz="2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ea typeface="宋体" pitchFamily="2" charset="-122"/>
              </a:rPr>
              <a:t>    </a:t>
            </a:r>
            <a:r>
              <a:rPr kumimoji="1" lang="zh-CN" altLang="en-US" sz="2800" b="1" dirty="0">
                <a:ea typeface="宋体" pitchFamily="2" charset="-122"/>
              </a:rPr>
              <a:t>（</a:t>
            </a:r>
            <a:r>
              <a:rPr kumimoji="1" lang="en-US" altLang="zh-CN" sz="2800" b="1" dirty="0">
                <a:ea typeface="宋体" pitchFamily="2" charset="-122"/>
              </a:rPr>
              <a:t>2</a:t>
            </a:r>
            <a:r>
              <a:rPr kumimoji="1" lang="zh-CN" altLang="en-US" sz="2800" b="1" dirty="0">
                <a:ea typeface="宋体" pitchFamily="2" charset="-122"/>
              </a:rPr>
              <a:t>）求解其中的一个子问题。</a:t>
            </a:r>
            <a:endParaRPr kumimoji="1" lang="en-US" altLang="zh-CN" sz="2800" b="1" dirty="0">
              <a:ea typeface="宋体" pitchFamily="2" charset="-122"/>
            </a:endParaRPr>
          </a:p>
        </p:txBody>
      </p:sp>
      <p:sp>
        <p:nvSpPr>
          <p:cNvPr id="89094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1120989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33540E0-F18F-4497-9368-5B9C9CC25807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44E4F4A-0E27-47DB-9623-483D13196436}" type="slidenum">
              <a:rPr lang="en-US" altLang="zh-CN" sz="1400" smtClean="0">
                <a:latin typeface="Comic Sans MS" pitchFamily="66" charset="0"/>
              </a:rPr>
              <a:pPr/>
              <a:t>58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7" name="Text Box 24"/>
          <p:cNvSpPr txBox="1">
            <a:spLocks noChangeArrowheads="1"/>
          </p:cNvSpPr>
          <p:nvPr/>
        </p:nvSpPr>
        <p:spPr bwMode="auto">
          <a:xfrm>
            <a:off x="357188" y="1143000"/>
            <a:ext cx="87868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/>
              <a:t>要点：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3</a:t>
            </a:r>
            <a:r>
              <a:rPr kumimoji="1" lang="zh-CN" altLang="en-US" sz="2800" b="1"/>
              <a:t>、每个问题用减治法怎么解，及时间复杂度是多少。</a:t>
            </a:r>
            <a:endParaRPr kumimoji="1" lang="en-US" altLang="zh-CN" sz="2800" b="1"/>
          </a:p>
        </p:txBody>
      </p:sp>
      <p:sp>
        <p:nvSpPr>
          <p:cNvPr id="90118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本章小结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14438" y="2286000"/>
          <a:ext cx="6572250" cy="3932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12"/>
                <a:gridCol w="1142995"/>
                <a:gridCol w="2143143"/>
              </a:tblGrid>
              <a:tr h="457237">
                <a:tc grid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折半查找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</a:rPr>
                        <a:t>O(log</a:t>
                      </a:r>
                      <a:r>
                        <a:rPr lang="en-US" altLang="zh-CN" sz="2400" b="1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</a:rPr>
                        <a:t>2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</a:rPr>
                        <a:t>n)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</a:tr>
              <a:tr h="457237">
                <a:tc row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堆排序中的堆调整问题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筛选法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 vMerge="1">
                  <a:txBody>
                    <a:bodyPr/>
                    <a:lstStyle/>
                    <a:p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45723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插入法</a:t>
                      </a:r>
                    </a:p>
                  </a:txBody>
                  <a:tcPr marL="91439" marR="91439" marT="45724" marB="45724" anchor="ctr"/>
                </a:tc>
                <a:tc vMerge="1">
                  <a:txBody>
                    <a:bodyPr/>
                    <a:lstStyle/>
                    <a:p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823027">
                <a:tc grid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二叉查找树（二叉排序树）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O(log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至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O(n)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之间</a:t>
                      </a:r>
                    </a:p>
                  </a:txBody>
                  <a:tcPr marL="91439" marR="91439" marT="45724" marB="45724" anchor="ctr"/>
                </a:tc>
              </a:tr>
              <a:tr h="45723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选择问题</a:t>
                      </a: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</a:txBody>
                  <a:tcPr marL="91439" marR="91439" marT="45724" marB="45724" anchor="ctr"/>
                </a:tc>
              </a:tr>
              <a:tr h="45723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淘汰赛冠军问题</a:t>
                      </a: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82302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假币问题</a:t>
                      </a: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O(log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O(log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3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</a:txBody>
                  <a:tcPr marL="91439" marR="91439" marT="45724" marB="457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953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1B9A2B6-F895-465A-B635-0E1AA570EF3B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11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11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17668A1-F733-4CAA-A77F-6FC49E273679}" type="slidenum">
              <a:rPr lang="en-US" altLang="zh-CN" sz="1400" smtClean="0">
                <a:latin typeface="Comic Sans MS" pitchFamily="66" charset="0"/>
              </a:rPr>
              <a:pPr/>
              <a:t>59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8291512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3200" b="1">
                <a:solidFill>
                  <a:srgbClr val="990000"/>
                </a:solidFill>
              </a:rPr>
              <a:t>P94 </a:t>
            </a:r>
            <a:r>
              <a:rPr kumimoji="1" lang="zh-CN" altLang="en-US" sz="3200" b="1">
                <a:solidFill>
                  <a:srgbClr val="990000"/>
                </a:solidFill>
              </a:rPr>
              <a:t>习题</a:t>
            </a:r>
            <a:r>
              <a:rPr kumimoji="1" lang="en-US" altLang="zh-CN" sz="3200" b="1">
                <a:solidFill>
                  <a:srgbClr val="990000"/>
                </a:solidFill>
              </a:rPr>
              <a:t>5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3200" b="1">
                <a:solidFill>
                  <a:srgbClr val="990000"/>
                </a:solidFill>
              </a:rPr>
              <a:t>第</a:t>
            </a:r>
            <a:r>
              <a:rPr kumimoji="1" lang="en-US" altLang="zh-CN" sz="3200" b="1">
                <a:solidFill>
                  <a:srgbClr val="990000"/>
                </a:solidFill>
              </a:rPr>
              <a:t>7</a:t>
            </a:r>
            <a:r>
              <a:rPr kumimoji="1" lang="zh-CN" altLang="en-US" sz="3200" b="1">
                <a:solidFill>
                  <a:srgbClr val="990000"/>
                </a:solidFill>
              </a:rPr>
              <a:t>题，交电子版程序</a:t>
            </a:r>
            <a:endParaRPr kumimoji="1" lang="en-US" altLang="zh-CN" sz="3200" b="1">
              <a:solidFill>
                <a:srgbClr val="990000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kumimoji="1" lang="zh-CN" altLang="en-US" sz="3200" b="1">
              <a:solidFill>
                <a:srgbClr val="990000"/>
              </a:solidFill>
            </a:endParaRPr>
          </a:p>
        </p:txBody>
      </p:sp>
      <p:sp>
        <p:nvSpPr>
          <p:cNvPr id="91142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799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977535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BCFFD4F-DD9D-4F42-AD1A-1B75439E36A9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4441FC2-3792-4DC5-956E-106489B3CDAA}" type="slidenum">
              <a:rPr lang="en-US" altLang="zh-CN" sz="1400" smtClean="0">
                <a:latin typeface="Comic Sans MS" pitchFamily="66" charset="0"/>
              </a:rPr>
              <a:pPr/>
              <a:t>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539750" y="1000125"/>
            <a:ext cx="8135938" cy="4660900"/>
            <a:chOff x="1641" y="9898"/>
            <a:chExt cx="7662" cy="2537"/>
          </a:xfrm>
        </p:grpSpPr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1649" y="9900"/>
              <a:ext cx="7654" cy="25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25475" indent="-6254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b="1"/>
                <a:t>算法</a:t>
              </a:r>
              <a:r>
                <a:rPr lang="en-US" altLang="zh-CN" b="1"/>
                <a:t>——</a:t>
              </a:r>
              <a:r>
                <a:rPr lang="zh-CN" altLang="en-US" b="1"/>
                <a:t>选择问题</a:t>
              </a:r>
            </a:p>
            <a:p>
              <a:pPr algn="ctr">
                <a:spcAft>
                  <a:spcPts val="775"/>
                </a:spcAft>
              </a:pPr>
              <a:endParaRPr lang="zh-CN" altLang="en-US" b="1"/>
            </a:p>
            <a:p>
              <a:pPr algn="just">
                <a:lnSpc>
                  <a:spcPct val="120000"/>
                </a:lnSpc>
              </a:pPr>
              <a:r>
                <a:rPr lang="zh-CN" altLang="en-US" b="1"/>
                <a:t>    </a:t>
              </a:r>
              <a:r>
                <a:rPr lang="en-US" altLang="zh-CN" b="1"/>
                <a:t>1.  i=1; j=n;   //</a:t>
              </a:r>
              <a:r>
                <a:rPr lang="zh-CN" altLang="en-US" b="1"/>
                <a:t>设置初始查找区间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b="1"/>
                <a:t>    </a:t>
              </a:r>
              <a:r>
                <a:rPr lang="en-US" altLang="zh-CN" b="1"/>
                <a:t>2. </a:t>
              </a:r>
              <a:r>
                <a:rPr lang="zh-CN" altLang="en-US" b="1"/>
                <a:t>以</a:t>
              </a:r>
              <a:r>
                <a:rPr lang="en-US" altLang="zh-CN" b="1"/>
                <a:t>r[i]</a:t>
              </a:r>
              <a:r>
                <a:rPr lang="zh-CN" altLang="en-US" b="1"/>
                <a:t>为轴值对序列</a:t>
              </a:r>
              <a:r>
                <a:rPr lang="en-US" altLang="zh-CN" b="1"/>
                <a:t>r[i]~r[j]</a:t>
              </a:r>
              <a:r>
                <a:rPr lang="zh-CN" altLang="en-US" b="1"/>
                <a:t>进行一次划分，得到轴值的位置</a:t>
              </a:r>
              <a:r>
                <a:rPr lang="en-US" altLang="zh-CN" b="1"/>
                <a:t>s;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b="1"/>
                <a:t>    3.  </a:t>
              </a:r>
              <a:r>
                <a:rPr lang="zh-CN" altLang="en-US" b="1"/>
                <a:t>将轴值位置</a:t>
              </a:r>
              <a:r>
                <a:rPr lang="en-US" altLang="zh-CN" b="1"/>
                <a:t>s</a:t>
              </a:r>
              <a:r>
                <a:rPr lang="zh-CN" altLang="en-US" b="1"/>
                <a:t>与</a:t>
              </a:r>
              <a:r>
                <a:rPr lang="en-US" altLang="zh-CN" b="1"/>
                <a:t>k</a:t>
              </a:r>
              <a:r>
                <a:rPr lang="zh-CN" altLang="en-US" b="1"/>
                <a:t>比较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b="1"/>
                <a:t>         </a:t>
              </a:r>
              <a:r>
                <a:rPr lang="en-US" altLang="zh-CN" b="1"/>
                <a:t>3.1 </a:t>
              </a:r>
              <a:r>
                <a:rPr lang="zh-CN" altLang="en-US" b="1"/>
                <a:t>如果</a:t>
              </a:r>
              <a:r>
                <a:rPr lang="en-US" altLang="zh-CN" b="1"/>
                <a:t>k=s</a:t>
              </a:r>
              <a:r>
                <a:rPr lang="zh-CN" altLang="en-US" b="1"/>
                <a:t>，则将</a:t>
              </a:r>
              <a:r>
                <a:rPr lang="en-US" altLang="zh-CN" b="1"/>
                <a:t>r[s]</a:t>
              </a:r>
              <a:r>
                <a:rPr lang="zh-CN" altLang="en-US" b="1"/>
                <a:t>作为结果返回；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b="1"/>
                <a:t>         </a:t>
              </a:r>
              <a:r>
                <a:rPr lang="en-US" altLang="zh-CN" b="1"/>
                <a:t>3.2 </a:t>
              </a:r>
              <a:r>
                <a:rPr lang="zh-CN" altLang="en-US" b="1"/>
                <a:t>否则，如果</a:t>
              </a:r>
              <a:r>
                <a:rPr lang="en-US" altLang="zh-CN" b="1"/>
                <a:t>k&lt;s</a:t>
              </a:r>
              <a:r>
                <a:rPr lang="zh-CN" altLang="en-US" b="1"/>
                <a:t>，则</a:t>
              </a:r>
              <a:r>
                <a:rPr lang="en-US" altLang="zh-CN" b="1"/>
                <a:t>j=s-1</a:t>
              </a:r>
              <a:r>
                <a:rPr lang="zh-CN" altLang="en-US" b="1"/>
                <a:t>，转步骤</a:t>
              </a:r>
              <a:r>
                <a:rPr lang="en-US" altLang="zh-CN" b="1"/>
                <a:t>2</a:t>
              </a:r>
              <a:r>
                <a:rPr lang="zh-CN" altLang="en-US" b="1"/>
                <a:t>；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b="1"/>
                <a:t>         </a:t>
              </a:r>
              <a:r>
                <a:rPr lang="en-US" altLang="zh-CN" b="1"/>
                <a:t>3.3 </a:t>
              </a:r>
              <a:r>
                <a:rPr lang="zh-CN" altLang="en-US" b="1"/>
                <a:t>否则，</a:t>
              </a:r>
              <a:r>
                <a:rPr lang="en-US" altLang="zh-CN" b="1"/>
                <a:t>i=s+1</a:t>
              </a:r>
              <a:r>
                <a:rPr lang="zh-CN" altLang="en-US" b="1"/>
                <a:t>，转步骤</a:t>
              </a:r>
              <a:r>
                <a:rPr lang="en-US" altLang="zh-CN" b="1"/>
                <a:t>2</a:t>
              </a:r>
              <a:r>
                <a:rPr lang="zh-CN" altLang="en-US" b="1"/>
                <a:t>；</a:t>
              </a:r>
            </a:p>
          </p:txBody>
        </p:sp>
        <p:grpSp>
          <p:nvGrpSpPr>
            <p:cNvPr id="37895" name="Group 6"/>
            <p:cNvGrpSpPr>
              <a:grpSpLocks/>
            </p:cNvGrpSpPr>
            <p:nvPr/>
          </p:nvGrpSpPr>
          <p:grpSpPr bwMode="auto">
            <a:xfrm>
              <a:off x="1641" y="9898"/>
              <a:ext cx="540" cy="813"/>
              <a:chOff x="1711" y="5088"/>
              <a:chExt cx="540" cy="813"/>
            </a:xfrm>
          </p:grpSpPr>
          <p:sp>
            <p:nvSpPr>
              <p:cNvPr id="37896" name="AutoShape 7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7" name="WordArt 8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38200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14A1FB0-98AE-4C4E-9EAC-CA7B156327A5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98B38B8-8E68-4DCF-ADF8-A59B7B316A2E}" type="slidenum">
              <a:rPr lang="en-US" altLang="zh-CN" sz="1400" smtClean="0">
                <a:latin typeface="Comic Sans MS" pitchFamily="66" charset="0"/>
              </a:rPr>
              <a:pPr/>
              <a:t>60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5" name="Text Box 24"/>
          <p:cNvSpPr txBox="1">
            <a:spLocks noChangeArrowheads="1"/>
          </p:cNvSpPr>
          <p:nvPr/>
        </p:nvSpPr>
        <p:spPr bwMode="auto">
          <a:xfrm>
            <a:off x="357188" y="1285875"/>
            <a:ext cx="87868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1</a:t>
            </a:r>
            <a:r>
              <a:rPr kumimoji="1" lang="zh-CN" altLang="en-US" sz="2800" b="1"/>
              <a:t>、减治法的基本思想是什么？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2</a:t>
            </a:r>
            <a:r>
              <a:rPr kumimoji="1" lang="zh-CN" altLang="en-US" sz="2800" b="1"/>
              <a:t>、折半查找的基本思想是什么？</a:t>
            </a:r>
            <a:endParaRPr kumimoji="1" lang="en-US" altLang="zh-CN" sz="2800" b="1"/>
          </a:p>
        </p:txBody>
      </p:sp>
      <p:sp>
        <p:nvSpPr>
          <p:cNvPr id="92166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课前提问（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72585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61B74F5-1F80-422B-9860-20840F56CD2F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318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794371C-0D7D-4A95-9C24-371CDC7F82CF}" type="slidenum">
              <a:rPr lang="en-US" altLang="zh-CN" sz="1400" smtClean="0">
                <a:latin typeface="Comic Sans MS" pitchFamily="66" charset="0"/>
              </a:rPr>
              <a:pPr/>
              <a:t>61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3189" name="Text Box 24"/>
          <p:cNvSpPr txBox="1">
            <a:spLocks noChangeArrowheads="1"/>
          </p:cNvSpPr>
          <p:nvPr/>
        </p:nvSpPr>
        <p:spPr bwMode="auto">
          <a:xfrm>
            <a:off x="357188" y="1285875"/>
            <a:ext cx="87868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1</a:t>
            </a:r>
            <a:r>
              <a:rPr kumimoji="1" lang="zh-CN" altLang="en-US" sz="2800" b="1"/>
              <a:t>、选择问题的基本思想是什么？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2</a:t>
            </a:r>
            <a:r>
              <a:rPr kumimoji="1" lang="zh-CN" altLang="en-US" sz="2800" b="1"/>
              <a:t>、怎样利用堆排序方法对数据进行排序？</a:t>
            </a:r>
            <a:endParaRPr kumimoji="1" lang="en-US" altLang="zh-CN" sz="2800" b="1"/>
          </a:p>
        </p:txBody>
      </p:sp>
      <p:sp>
        <p:nvSpPr>
          <p:cNvPr id="93190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课前提问（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13876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E369289-EAC0-4BE0-8EBC-9E4B85929691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421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2A6AA27-F070-4999-A10E-E934974C3B64}" type="slidenum">
              <a:rPr lang="en-US" altLang="zh-CN" sz="1400" smtClean="0">
                <a:latin typeface="Comic Sans MS" pitchFamily="66" charset="0"/>
              </a:rPr>
              <a:pPr/>
              <a:t>62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4213" name="Text Box 24"/>
          <p:cNvSpPr txBox="1">
            <a:spLocks noChangeArrowheads="1"/>
          </p:cNvSpPr>
          <p:nvPr/>
        </p:nvSpPr>
        <p:spPr bwMode="auto">
          <a:xfrm>
            <a:off x="357188" y="1285875"/>
            <a:ext cx="8786812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1</a:t>
            </a:r>
            <a:r>
              <a:rPr kumimoji="1" lang="zh-CN" altLang="en-US" sz="2800" b="1"/>
              <a:t>、插入排序的基本思想是什么？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2</a:t>
            </a:r>
            <a:r>
              <a:rPr kumimoji="1" lang="zh-CN" altLang="en-US" sz="2800" b="1"/>
              <a:t>、淘汰赛冠军问题如何实现？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3</a:t>
            </a:r>
            <a:r>
              <a:rPr kumimoji="1" lang="zh-CN" altLang="en-US" sz="2800" b="1"/>
              <a:t>、假币问题如何解决（总共</a:t>
            </a:r>
            <a:r>
              <a:rPr kumimoji="1" lang="en-US" altLang="zh-CN" sz="2800" b="1"/>
              <a:t>8</a:t>
            </a:r>
            <a:r>
              <a:rPr kumimoji="1" lang="zh-CN" altLang="en-US" sz="2800" b="1"/>
              <a:t>枚硬币，其中有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枚是假币）：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	</a:t>
            </a:r>
            <a:r>
              <a:rPr kumimoji="1" lang="zh-CN" altLang="en-US" sz="2800" b="1"/>
              <a:t>（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）已知假币较轻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	</a:t>
            </a:r>
            <a:r>
              <a:rPr kumimoji="1" lang="zh-CN" altLang="en-US" sz="2800" b="1"/>
              <a:t>（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）未知假币重量</a:t>
            </a:r>
            <a:endParaRPr kumimoji="1" lang="en-US" altLang="zh-CN" sz="2800" b="1"/>
          </a:p>
        </p:txBody>
      </p:sp>
      <p:sp>
        <p:nvSpPr>
          <p:cNvPr id="94214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课前提问（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940203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914400"/>
          </a:xfrm>
        </p:spPr>
        <p:txBody>
          <a:bodyPr/>
          <a:lstStyle/>
          <a:p>
            <a:r>
              <a:rPr lang="zh-CN" altLang="en-US" smtClean="0"/>
              <a:t>选择问题算法实现</a:t>
            </a:r>
          </a:p>
        </p:txBody>
      </p:sp>
      <p:sp>
        <p:nvSpPr>
          <p:cNvPr id="389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79388" y="908050"/>
            <a:ext cx="8153400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Partition(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r[ 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low,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high) {	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low, j=high; </a:t>
            </a:r>
            <a:endParaRPr lang="zh-CN" altLang="en-US" sz="2400" dirty="0" smtClean="0"/>
          </a:p>
          <a:p>
            <a:pPr marL="0" indent="0"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while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j)	{  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	     while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j &amp;&amp;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&lt;= r[j]) j--; </a:t>
            </a:r>
            <a:endParaRPr lang="zh-CN" altLang="en-US" sz="2400" dirty="0" smtClean="0"/>
          </a:p>
          <a:p>
            <a:pPr marL="0" indent="0">
              <a:buFontTx/>
              <a:buNone/>
            </a:pPr>
            <a:r>
              <a:rPr lang="zh-CN" altLang="en-US" sz="2400" dirty="0" smtClean="0"/>
              <a:t>	      </a:t>
            </a:r>
            <a:r>
              <a:rPr lang="en-US" altLang="zh-CN" sz="2400" dirty="0" smtClean="0"/>
              <a:t>if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j) { 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temp =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r[j]; r[j] = temp;     </a:t>
            </a:r>
            <a:endParaRPr lang="zh-CN" altLang="en-US" sz="2400" dirty="0" smtClean="0"/>
          </a:p>
          <a:p>
            <a:pPr marL="0" indent="0">
              <a:buFontTx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 	       }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	      while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j &amp;&amp;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&lt;= r[j])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 </a:t>
            </a:r>
            <a:r>
              <a:rPr lang="zh-CN" altLang="en-US" sz="2400" dirty="0" smtClean="0"/>
              <a:t>		       </a:t>
            </a:r>
            <a:r>
              <a:rPr lang="en-US" altLang="zh-CN" sz="2400" dirty="0" smtClean="0"/>
              <a:t>if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j) {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temp =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r[j]; r[j] = temp;     </a:t>
            </a:r>
            <a:r>
              <a:rPr lang="zh-CN" altLang="en-US" sz="2400" dirty="0" smtClean="0"/>
              <a:t>		</a:t>
            </a:r>
            <a:r>
              <a:rPr lang="en-US" altLang="zh-CN" sz="2400" dirty="0" smtClean="0"/>
              <a:t>j--; 		}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	return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                                </a:t>
            </a:r>
          </a:p>
          <a:p>
            <a:pPr marL="0" indent="0">
              <a:buFontTx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E4173AA-8DBE-4BF0-8A10-B0E7033F09CA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89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6663F69-00AF-4532-A26A-D6FD99BD1C59}" type="slidenum">
              <a:rPr lang="en-US" altLang="zh-CN" sz="1400" smtClean="0">
                <a:latin typeface="Comic Sans MS" pitchFamily="66" charset="0"/>
              </a:rPr>
              <a:pPr/>
              <a:t>7</a:t>
            </a:fld>
            <a:endParaRPr lang="en-US" altLang="zh-CN" sz="1400" smtClean="0">
              <a:latin typeface="Comic Sans MS" pitchFamily="66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877145" y="2708920"/>
            <a:ext cx="49505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2051720" y="3609020"/>
            <a:ext cx="59406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矩形 4"/>
          <p:cNvSpPr/>
          <p:nvPr/>
        </p:nvSpPr>
        <p:spPr bwMode="auto">
          <a:xfrm>
            <a:off x="5877145" y="2258870"/>
            <a:ext cx="630070" cy="40504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41730" y="3113965"/>
            <a:ext cx="5850650" cy="40504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0326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选择问题算法实现</a:t>
            </a:r>
          </a:p>
        </p:txBody>
      </p:sp>
      <p:sp>
        <p:nvSpPr>
          <p:cNvPr id="3993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MinK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r[ ],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low,int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high,int</a:t>
            </a:r>
            <a:r>
              <a:rPr lang="en-US" altLang="zh-CN" sz="2800" dirty="0" smtClean="0"/>
              <a:t> k) {  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s;              //s</a:t>
            </a:r>
            <a:r>
              <a:rPr lang="zh-CN" altLang="en-US" sz="2800" dirty="0" smtClean="0"/>
              <a:t>为轴值位置</a:t>
            </a:r>
          </a:p>
          <a:p>
            <a:pPr marL="0" indent="0"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s = Partition(r, low, high);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    if (s == k)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		return r[s];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	if(s &gt; k)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		return </a:t>
            </a:r>
            <a:r>
              <a:rPr lang="en-US" altLang="zh-CN" sz="2800" dirty="0" err="1" smtClean="0"/>
              <a:t>MinK</a:t>
            </a:r>
            <a:r>
              <a:rPr lang="en-US" altLang="zh-CN" sz="2800" dirty="0" smtClean="0"/>
              <a:t>(r, low, s-1, k);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	else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		return </a:t>
            </a:r>
            <a:r>
              <a:rPr lang="en-US" altLang="zh-CN" sz="2800" dirty="0" err="1" smtClean="0"/>
              <a:t>MinK</a:t>
            </a:r>
            <a:r>
              <a:rPr lang="en-US" altLang="zh-CN" sz="2800" dirty="0" smtClean="0"/>
              <a:t>(r, s+1, high, k);</a:t>
            </a:r>
          </a:p>
          <a:p>
            <a:pPr marL="0" indent="0">
              <a:buFontTx/>
              <a:buNone/>
            </a:pPr>
            <a:r>
              <a:rPr lang="en-US" altLang="zh-CN" sz="2800" dirty="0" smtClean="0"/>
              <a:t>} </a:t>
            </a:r>
            <a:endParaRPr lang="zh-CN" altLang="en-US" sz="2800" dirty="0" smtClean="0"/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474FE51-20A8-4E1D-8BBB-736379ACA632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99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4DA1FA2-4BC2-495A-8315-8E066E2CFA62}" type="slidenum">
              <a:rPr lang="en-US" altLang="zh-CN" sz="1400" smtClean="0">
                <a:latin typeface="Comic Sans MS" pitchFamily="66" charset="0"/>
              </a:rPr>
              <a:pPr/>
              <a:t>8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10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6A26FFC-46A1-4176-BEDD-372ABCFD48A0}" type="datetime1">
              <a:rPr lang="zh-CN" altLang="en-US" sz="1400" smtClean="0">
                <a:latin typeface="Comic Sans MS" pitchFamily="66" charset="0"/>
              </a:rPr>
              <a:pPr/>
              <a:t>2016/3/31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096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C5760CE-5421-4CA7-BFFE-5B3862F9CDB9}" type="slidenum">
              <a:rPr lang="en-US" altLang="zh-CN" sz="1400" smtClean="0">
                <a:latin typeface="Comic Sans MS" pitchFamily="66" charset="0"/>
              </a:rPr>
              <a:pPr/>
              <a:t>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539750" y="47625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5050"/>
                </a:solidFill>
                <a:latin typeface="Arial" charset="0"/>
              </a:rPr>
              <a:t>最好情况</a:t>
            </a:r>
            <a:r>
              <a:rPr kumimoji="1" lang="zh-CN" altLang="en-US" b="1">
                <a:latin typeface="Arial" charset="0"/>
              </a:rPr>
              <a:t>：</a:t>
            </a:r>
            <a:r>
              <a:rPr kumimoji="1" lang="zh-CN" altLang="en-US" b="1">
                <a:latin typeface="宋体" charset="-122"/>
              </a:rPr>
              <a:t>每次划分的轴值恰好是序列的中值，则可以保证处理的区间比上一次减半，由于在一次划分后，只需处理一个子序列，所以，比较次数的递推式是：</a:t>
            </a:r>
            <a:r>
              <a:rPr kumimoji="1" lang="zh-CN" altLang="en-US" b="1"/>
              <a:t> </a:t>
            </a: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3829050" y="2582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908175" y="1844675"/>
          <a:ext cx="4108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公式" r:id="rId3" imgW="1777229" imgH="215806" progId="Equation.3">
                  <p:embed/>
                </p:oleObj>
              </mc:Choice>
              <mc:Fallback>
                <p:oleObj name="公式" r:id="rId3" imgW="177722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44675"/>
                        <a:ext cx="4108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539750" y="2563813"/>
            <a:ext cx="7772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5050"/>
                </a:solidFill>
                <a:latin typeface="Arial" charset="0"/>
              </a:rPr>
              <a:t>最坏情况</a:t>
            </a:r>
            <a:r>
              <a:rPr kumimoji="1" lang="zh-CN" altLang="en-US" b="1">
                <a:latin typeface="Arial" charset="0"/>
              </a:rPr>
              <a:t>：</a:t>
            </a:r>
            <a:r>
              <a:rPr kumimoji="1" lang="zh-CN" altLang="en-US" b="1"/>
              <a:t>每次划分的轴值恰好是序列中的最大值或最小值，则处理区间只能比上一次减少</a:t>
            </a:r>
            <a:r>
              <a:rPr kumimoji="1" lang="en-US" altLang="zh-CN" b="1"/>
              <a:t>1</a:t>
            </a:r>
            <a:r>
              <a:rPr kumimoji="1" lang="zh-CN" altLang="en-US" b="1"/>
              <a:t>个，所以，比较次数的递推式是：</a:t>
            </a:r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3800475" y="2582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684213" y="472440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5050"/>
                </a:solidFill>
                <a:latin typeface="宋体" charset="-122"/>
              </a:rPr>
              <a:t>平均情况</a:t>
            </a:r>
            <a:r>
              <a:rPr kumimoji="1" lang="zh-CN" altLang="en-US" b="1">
                <a:latin typeface="宋体" charset="-122"/>
              </a:rPr>
              <a:t>：假设每次划分的轴值是划分序列中的一个随机位置的元素，则处理区间按照一种随机的方式减少，可以证明，算法的平均时间是</a:t>
            </a:r>
            <a:r>
              <a:rPr kumimoji="1" lang="en-US" altLang="zh-CN" b="1" i="1">
                <a:solidFill>
                  <a:srgbClr val="FF0000"/>
                </a:solidFill>
              </a:rPr>
              <a:t>O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en-US" altLang="zh-CN" b="1">
                <a:solidFill>
                  <a:srgbClr val="FF0000"/>
                </a:solidFill>
                <a:latin typeface="宋体" charset="-122"/>
              </a:rPr>
              <a:t> </a:t>
            </a:r>
            <a:r>
              <a:rPr kumimoji="1" lang="zh-CN" altLang="en-US" b="1">
                <a:latin typeface="宋体" charset="-122"/>
              </a:rPr>
              <a:t>。</a:t>
            </a:r>
            <a:r>
              <a:rPr kumimoji="1" lang="zh-CN" altLang="en-US" b="1"/>
              <a:t> </a:t>
            </a:r>
          </a:p>
        </p:txBody>
      </p:sp>
      <p:grpSp>
        <p:nvGrpSpPr>
          <p:cNvPr id="40971" name="Group 38"/>
          <p:cNvGrpSpPr>
            <a:grpSpLocks/>
          </p:cNvGrpSpPr>
          <p:nvPr/>
        </p:nvGrpSpPr>
        <p:grpSpPr bwMode="auto">
          <a:xfrm>
            <a:off x="1547813" y="3902075"/>
            <a:ext cx="4557712" cy="498475"/>
            <a:chOff x="1020" y="2640"/>
            <a:chExt cx="2871" cy="314"/>
          </a:xfrm>
        </p:grpSpPr>
        <p:sp>
          <p:nvSpPr>
            <p:cNvPr id="40972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020" y="2659"/>
              <a:ext cx="287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Rectangle 16"/>
            <p:cNvSpPr>
              <a:spLocks noChangeArrowheads="1"/>
            </p:cNvSpPr>
            <p:nvPr/>
          </p:nvSpPr>
          <p:spPr bwMode="auto">
            <a:xfrm>
              <a:off x="3816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74" name="Rectangle 17"/>
            <p:cNvSpPr>
              <a:spLocks noChangeArrowheads="1"/>
            </p:cNvSpPr>
            <p:nvPr/>
          </p:nvSpPr>
          <p:spPr bwMode="auto">
            <a:xfrm>
              <a:off x="3721" y="266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lang="en-US" altLang="zh-CN" sz="20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75" name="Rectangle 18"/>
            <p:cNvSpPr>
              <a:spLocks noChangeArrowheads="1"/>
            </p:cNvSpPr>
            <p:nvPr/>
          </p:nvSpPr>
          <p:spPr bwMode="auto">
            <a:xfrm>
              <a:off x="3503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76" name="Rectangle 19"/>
            <p:cNvSpPr>
              <a:spLocks noChangeArrowheads="1"/>
            </p:cNvSpPr>
            <p:nvPr/>
          </p:nvSpPr>
          <p:spPr bwMode="auto">
            <a:xfrm>
              <a:off x="3025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77" name="Rectangle 20"/>
            <p:cNvSpPr>
              <a:spLocks noChangeArrowheads="1"/>
            </p:cNvSpPr>
            <p:nvPr/>
          </p:nvSpPr>
          <p:spPr bwMode="auto">
            <a:xfrm>
              <a:off x="2828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78" name="Rectangle 21"/>
            <p:cNvSpPr>
              <a:spLocks noChangeArrowheads="1"/>
            </p:cNvSpPr>
            <p:nvPr/>
          </p:nvSpPr>
          <p:spPr bwMode="auto">
            <a:xfrm>
              <a:off x="2374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79" name="Rectangle 22"/>
            <p:cNvSpPr>
              <a:spLocks noChangeArrowheads="1"/>
            </p:cNvSpPr>
            <p:nvPr/>
          </p:nvSpPr>
          <p:spPr bwMode="auto">
            <a:xfrm>
              <a:off x="2280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0" name="Rectangle 23"/>
            <p:cNvSpPr>
              <a:spLocks noChangeArrowheads="1"/>
            </p:cNvSpPr>
            <p:nvPr/>
          </p:nvSpPr>
          <p:spPr bwMode="auto">
            <a:xfrm>
              <a:off x="1895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1" name="Rectangle 24"/>
            <p:cNvSpPr>
              <a:spLocks noChangeArrowheads="1"/>
            </p:cNvSpPr>
            <p:nvPr/>
          </p:nvSpPr>
          <p:spPr bwMode="auto">
            <a:xfrm>
              <a:off x="1438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2" name="Rectangle 25"/>
            <p:cNvSpPr>
              <a:spLocks noChangeArrowheads="1"/>
            </p:cNvSpPr>
            <p:nvPr/>
          </p:nvSpPr>
          <p:spPr bwMode="auto">
            <a:xfrm>
              <a:off x="1241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3" name="Rectangle 26"/>
            <p:cNvSpPr>
              <a:spLocks noChangeArrowheads="1"/>
            </p:cNvSpPr>
            <p:nvPr/>
          </p:nvSpPr>
          <p:spPr bwMode="auto">
            <a:xfrm>
              <a:off x="3585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4" name="Rectangle 27"/>
            <p:cNvSpPr>
              <a:spLocks noChangeArrowheads="1"/>
            </p:cNvSpPr>
            <p:nvPr/>
          </p:nvSpPr>
          <p:spPr bwMode="auto">
            <a:xfrm>
              <a:off x="3335" y="266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O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5" name="Rectangle 28"/>
            <p:cNvSpPr>
              <a:spLocks noChangeArrowheads="1"/>
            </p:cNvSpPr>
            <p:nvPr/>
          </p:nvSpPr>
          <p:spPr bwMode="auto">
            <a:xfrm>
              <a:off x="2909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6" name="Rectangle 29"/>
            <p:cNvSpPr>
              <a:spLocks noChangeArrowheads="1"/>
            </p:cNvSpPr>
            <p:nvPr/>
          </p:nvSpPr>
          <p:spPr bwMode="auto">
            <a:xfrm>
              <a:off x="2660" y="266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O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7" name="Rectangle 30"/>
            <p:cNvSpPr>
              <a:spLocks noChangeArrowheads="1"/>
            </p:cNvSpPr>
            <p:nvPr/>
          </p:nvSpPr>
          <p:spPr bwMode="auto">
            <a:xfrm>
              <a:off x="1977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8" name="Rectangle 31"/>
            <p:cNvSpPr>
              <a:spLocks noChangeArrowheads="1"/>
            </p:cNvSpPr>
            <p:nvPr/>
          </p:nvSpPr>
          <p:spPr bwMode="auto">
            <a:xfrm>
              <a:off x="1740" y="266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T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89" name="Rectangle 32"/>
            <p:cNvSpPr>
              <a:spLocks noChangeArrowheads="1"/>
            </p:cNvSpPr>
            <p:nvPr/>
          </p:nvSpPr>
          <p:spPr bwMode="auto">
            <a:xfrm>
              <a:off x="1323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90" name="Rectangle 33"/>
            <p:cNvSpPr>
              <a:spLocks noChangeArrowheads="1"/>
            </p:cNvSpPr>
            <p:nvPr/>
          </p:nvSpPr>
          <p:spPr bwMode="auto">
            <a:xfrm>
              <a:off x="1086" y="266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T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91" name="Rectangle 34"/>
            <p:cNvSpPr>
              <a:spLocks noChangeArrowheads="1"/>
            </p:cNvSpPr>
            <p:nvPr/>
          </p:nvSpPr>
          <p:spPr bwMode="auto">
            <a:xfrm>
              <a:off x="3181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92" name="Rectangle 35"/>
            <p:cNvSpPr>
              <a:spLocks noChangeArrowheads="1"/>
            </p:cNvSpPr>
            <p:nvPr/>
          </p:nvSpPr>
          <p:spPr bwMode="auto">
            <a:xfrm>
              <a:off x="2516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93" name="Rectangle 36"/>
            <p:cNvSpPr>
              <a:spLocks noChangeArrowheads="1"/>
            </p:cNvSpPr>
            <p:nvPr/>
          </p:nvSpPr>
          <p:spPr bwMode="auto">
            <a:xfrm>
              <a:off x="2157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0994" name="Rectangle 37"/>
            <p:cNvSpPr>
              <a:spLocks noChangeArrowheads="1"/>
            </p:cNvSpPr>
            <p:nvPr/>
          </p:nvSpPr>
          <p:spPr bwMode="auto">
            <a:xfrm>
              <a:off x="1594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869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5844</TotalTime>
  <Words>5261</Words>
  <Application>Microsoft Office PowerPoint</Application>
  <PresentationFormat>全屏显示(4:3)</PresentationFormat>
  <Paragraphs>1284</Paragraphs>
  <Slides>62</Slides>
  <Notes>4</Notes>
  <HiddenSlides>18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1_凸显</vt:lpstr>
      <vt:lpstr>aniu_ppt</vt:lpstr>
      <vt:lpstr>1_aniu_ppt</vt:lpstr>
      <vt:lpstr>公式</vt:lpstr>
      <vt:lpstr>Microsoft 公式 3.0</vt:lpstr>
      <vt:lpstr>PowerPoint 演示文稿</vt:lpstr>
      <vt:lpstr>上次回顾</vt:lpstr>
      <vt:lpstr>PowerPoint 演示文稿</vt:lpstr>
      <vt:lpstr>PowerPoint 演示文稿</vt:lpstr>
      <vt:lpstr>PowerPoint 演示文稿</vt:lpstr>
      <vt:lpstr>PowerPoint 演示文稿</vt:lpstr>
      <vt:lpstr>选择问题算法实现</vt:lpstr>
      <vt:lpstr>选择问题算法实现</vt:lpstr>
      <vt:lpstr>PowerPoint 演示文稿</vt:lpstr>
      <vt:lpstr>PowerPoint 演示文稿</vt:lpstr>
      <vt:lpstr>PowerPoint 演示文稿</vt:lpstr>
      <vt:lpstr>PowerPoint 演示文稿</vt:lpstr>
      <vt:lpstr>5.3.1 插入排序</vt:lpstr>
      <vt:lpstr>插入排序过程示例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堆排序的过程</vt:lpstr>
      <vt:lpstr>1.将待排序序列转换成二叉树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2、初始堆的建立</vt:lpstr>
      <vt:lpstr>PowerPoint 演示文稿</vt:lpstr>
      <vt:lpstr>PowerPoint 演示文稿</vt:lpstr>
      <vt:lpstr>2、调整和重建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假币问题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301</cp:revision>
  <dcterms:created xsi:type="dcterms:W3CDTF">2006-06-21T07:55:46Z</dcterms:created>
  <dcterms:modified xsi:type="dcterms:W3CDTF">2016-03-31T14:01:39Z</dcterms:modified>
</cp:coreProperties>
</file>