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40"/>
  </p:notesMasterIdLst>
  <p:handoutMasterIdLst>
    <p:handoutMasterId r:id="rId41"/>
  </p:handoutMasterIdLst>
  <p:sldIdLst>
    <p:sldId id="515" r:id="rId4"/>
    <p:sldId id="551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A50021"/>
    <a:srgbClr val="FF9900"/>
    <a:srgbClr val="FFFF99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56432,3</a:t>
            </a:r>
          </a:p>
          <a:p>
            <a:r>
              <a:rPr lang="en-US" altLang="zh-CN" dirty="0" smtClean="0"/>
              <a:t>2,7,5,6,4,3,1</a:t>
            </a:r>
          </a:p>
          <a:p>
            <a:r>
              <a:rPr lang="en-US" altLang="zh-CN" dirty="0" smtClean="0"/>
              <a:t>8,7,5,6,4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3,1,2</a:t>
            </a:r>
          </a:p>
          <a:p>
            <a:r>
              <a:rPr lang="en-US" altLang="zh-CN" dirty="0" smtClean="0"/>
              <a:t>4,3,5,6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1,2,8,7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30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69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宋体" pitchFamily="2" charset="-122"/>
              </a:rPr>
              <a:t>，称为</a:t>
            </a:r>
            <a:r>
              <a:rPr lang="zh-CN" altLang="en-US" b="1" smtClean="0">
                <a:solidFill>
                  <a:srgbClr val="FF3300"/>
                </a:solidFill>
                <a:latin typeface="宋体" pitchFamily="2" charset="-122"/>
              </a:rPr>
              <a:t>动态规划函数</a:t>
            </a:r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FE9DD0F-A485-4969-A072-E9D7B53DAC20}" type="slidenum">
              <a:rPr lang="en-US" altLang="zh-CN" sz="1200" smtClean="0"/>
              <a:pPr eaLnBrk="1" hangingPunct="1"/>
              <a:t>15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子问题是什么？是第</a:t>
            </a:r>
            <a:r>
              <a:rPr lang="en-US" altLang="zh-CN" smtClean="0"/>
              <a:t>i</a:t>
            </a:r>
            <a:r>
              <a:rPr lang="zh-CN" altLang="en-US" smtClean="0"/>
              <a:t>层的某个结点到第</a:t>
            </a:r>
            <a:r>
              <a:rPr lang="en-US" altLang="zh-CN" smtClean="0"/>
              <a:t>n-1</a:t>
            </a:r>
            <a:r>
              <a:rPr lang="zh-CN" altLang="en-US" smtClean="0"/>
              <a:t>层的最大长度的路径</a:t>
            </a: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373EB5-2CDC-464D-A293-C26E62BC8D97}" type="slidenum">
              <a:rPr lang="en-US" altLang="zh-CN" sz="1200" smtClean="0"/>
              <a:pPr eaLnBrk="1" hangingPunct="1"/>
              <a:t>23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如何表示表？数组</a:t>
            </a:r>
            <a:r>
              <a:rPr lang="en-US" altLang="zh-CN" smtClean="0"/>
              <a:t>maxAdd</a:t>
            </a:r>
          </a:p>
          <a:p>
            <a:r>
              <a:rPr lang="zh-CN" altLang="en-US" smtClean="0"/>
              <a:t>如何填表？先给</a:t>
            </a:r>
            <a:r>
              <a:rPr lang="en-US" altLang="zh-CN" smtClean="0"/>
              <a:t>maxAdd[n-1]</a:t>
            </a:r>
            <a:r>
              <a:rPr lang="zh-CN" altLang="en-US" smtClean="0"/>
              <a:t>填数据</a:t>
            </a:r>
            <a:endParaRPr lang="en-US" altLang="zh-CN" smtClean="0"/>
          </a:p>
          <a:p>
            <a:r>
              <a:rPr lang="zh-CN" altLang="en-US" smtClean="0"/>
              <a:t>如何输出路径？要定义</a:t>
            </a:r>
            <a:r>
              <a:rPr lang="en-US" altLang="zh-CN" smtClean="0"/>
              <a:t>path[][]</a:t>
            </a:r>
            <a:r>
              <a:rPr lang="zh-CN" altLang="en-US" smtClean="0"/>
              <a:t>，它的值代表的是下一行中选择的元素列数</a:t>
            </a:r>
            <a:endParaRPr lang="en-US" altLang="zh-CN" smtClean="0"/>
          </a:p>
          <a:p>
            <a:r>
              <a:rPr lang="zh-CN" altLang="en-US" smtClean="0"/>
              <a:t>如何输出路径？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685013-4C6E-4031-AEE6-74ED96DAA3C2}" type="slidenum">
              <a:rPr lang="en-US" altLang="zh-CN" sz="1200" smtClean="0"/>
              <a:pPr eaLnBrk="1" hangingPunct="1"/>
              <a:t>27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4/5/2016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F305946-6704-46A0-85E0-4C5A53A9FB0F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21F257F-BB5F-4AA1-88B8-1258CB816A5C}" type="slidenum">
              <a:rPr lang="en-US" altLang="zh-CN" sz="1400" smtClean="0">
                <a:latin typeface="Comic Sans MS" pitchFamily="66" charset="0"/>
              </a:rPr>
              <a:pPr/>
              <a:t>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减治法</a:t>
            </a:r>
            <a:r>
              <a:rPr kumimoji="1" lang="zh-CN" altLang="en-US" sz="4800" b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6150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5.1  </a:t>
            </a:r>
            <a:r>
              <a:rPr kumimoji="1" lang="zh-CN" altLang="en-US" sz="3600" b="1"/>
              <a:t>减治法的设计思想 </a:t>
            </a:r>
          </a:p>
        </p:txBody>
      </p:sp>
      <p:sp>
        <p:nvSpPr>
          <p:cNvPr id="6151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5656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5.2  </a:t>
            </a:r>
            <a:r>
              <a:rPr kumimoji="1" lang="zh-CN" altLang="en-US" sz="3600" b="1"/>
              <a:t>查找问题中的减治法</a:t>
            </a:r>
          </a:p>
        </p:txBody>
      </p:sp>
      <p:sp>
        <p:nvSpPr>
          <p:cNvPr id="6152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98475" y="3357563"/>
            <a:ext cx="539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5.3  </a:t>
            </a:r>
            <a:r>
              <a:rPr kumimoji="1" lang="zh-CN" altLang="en-US" sz="3600" b="1"/>
              <a:t>排序问题中的减治法</a:t>
            </a:r>
          </a:p>
        </p:txBody>
      </p:sp>
      <p:sp>
        <p:nvSpPr>
          <p:cNvPr id="6153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98475" y="4437063"/>
            <a:ext cx="5494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5.4  </a:t>
            </a:r>
            <a:r>
              <a:rPr kumimoji="1" lang="zh-CN" altLang="en-US" sz="3600" b="1"/>
              <a:t>组合问题中的减治法</a:t>
            </a:r>
          </a:p>
        </p:txBody>
      </p:sp>
    </p:spTree>
    <p:extLst>
      <p:ext uri="{BB962C8B-B14F-4D97-AF65-F5344CB8AC3E}">
        <p14:creationId xmlns:p14="http://schemas.microsoft.com/office/powerpoint/2010/main" val="40424644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DA14BED-85B9-472B-92EA-E060A4E74867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9D3628A-4CD1-4BA0-8953-0538E5EE3771}" type="slidenum">
              <a:rPr lang="en-US" altLang="zh-CN" sz="1400" smtClean="0">
                <a:latin typeface="Comic Sans MS" pitchFamily="66" charset="0"/>
              </a:rPr>
              <a:pPr/>
              <a:t>10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31" name="Text Box 22"/>
          <p:cNvSpPr txBox="1">
            <a:spLocks noChangeArrowheads="1"/>
          </p:cNvSpPr>
          <p:nvPr/>
        </p:nvSpPr>
        <p:spPr bwMode="auto">
          <a:xfrm>
            <a:off x="501650" y="2757488"/>
            <a:ext cx="8153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/>
              <a:t>更一般地情况，假定</a:t>
            </a:r>
            <a:r>
              <a:rPr kumimoji="1" lang="en-US" altLang="zh-CN" b="1"/>
              <a:t>POS</a:t>
            </a:r>
            <a:r>
              <a:rPr kumimoji="1" lang="zh-CN" altLang="en-US" b="1"/>
              <a:t>机中有</a:t>
            </a:r>
            <a:r>
              <a:rPr kumimoji="1" lang="en-US" altLang="zh-CN" b="1" i="1"/>
              <a:t>n</a:t>
            </a:r>
            <a:r>
              <a:rPr kumimoji="1" lang="zh-CN" altLang="en-US" b="1"/>
              <a:t>张面值为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i</a:t>
            </a:r>
            <a:r>
              <a:rPr kumimoji="1" lang="en-US" altLang="zh-CN" b="1"/>
              <a:t>(1≤</a:t>
            </a:r>
            <a:r>
              <a:rPr kumimoji="1" lang="en-US" altLang="zh-CN" b="1" i="1"/>
              <a:t>i</a:t>
            </a:r>
            <a:r>
              <a:rPr kumimoji="1" lang="en-US" altLang="zh-CN" b="1"/>
              <a:t>≤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/>
              <a:t>的货币，用</a:t>
            </a:r>
            <a:r>
              <a:rPr kumimoji="1" lang="en-US" altLang="zh-CN" b="1" i="1"/>
              <a:t>P</a:t>
            </a:r>
            <a:r>
              <a:rPr kumimoji="1" lang="en-US" altLang="zh-CN" b="1"/>
              <a:t>={</a:t>
            </a:r>
            <a:r>
              <a:rPr kumimoji="1" lang="en-US" altLang="zh-CN" b="1" i="1"/>
              <a:t>p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p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p</a:t>
            </a:r>
            <a:r>
              <a:rPr kumimoji="1" lang="en-US" altLang="zh-CN" b="1" i="1" baseline="-30000"/>
              <a:t>n</a:t>
            </a:r>
            <a:r>
              <a:rPr kumimoji="1" lang="en-US" altLang="zh-CN" b="1"/>
              <a:t>}</a:t>
            </a:r>
            <a:r>
              <a:rPr kumimoji="1" lang="zh-CN" altLang="en-US" b="1"/>
              <a:t>表示，如果</a:t>
            </a:r>
            <a:r>
              <a:rPr kumimoji="1" lang="en-US" altLang="zh-CN" b="1"/>
              <a:t>POS</a:t>
            </a:r>
            <a:r>
              <a:rPr kumimoji="1" lang="zh-CN" altLang="en-US" b="1"/>
              <a:t>机需支付的现金为</a:t>
            </a:r>
            <a:r>
              <a:rPr kumimoji="1" lang="en-US" altLang="zh-CN" b="1" i="1"/>
              <a:t>A</a:t>
            </a:r>
            <a:r>
              <a:rPr kumimoji="1" lang="zh-CN" altLang="en-US" b="1"/>
              <a:t>，那么，它必须从</a:t>
            </a:r>
            <a:r>
              <a:rPr kumimoji="1" lang="en-US" altLang="zh-CN" b="1" i="1"/>
              <a:t>P</a:t>
            </a:r>
            <a:r>
              <a:rPr kumimoji="1" lang="zh-CN" altLang="en-US" b="1"/>
              <a:t>中选取一个最小组合</a:t>
            </a:r>
            <a:r>
              <a:rPr kumimoji="1" lang="en-US" altLang="zh-CN" b="1" i="1"/>
              <a:t>S</a:t>
            </a:r>
            <a:r>
              <a:rPr kumimoji="1" lang="zh-CN" altLang="en-US" b="1"/>
              <a:t>，使               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 </a:t>
            </a:r>
            <a:r>
              <a:rPr kumimoji="1" lang="en-US" altLang="zh-CN" b="1">
                <a:latin typeface="宋体" pitchFamily="2" charset="-122"/>
              </a:rPr>
              <a:t>							</a:t>
            </a:r>
            <a:endParaRPr kumimoji="1" lang="zh-CN" altLang="en-US" b="1">
              <a:latin typeface="宋体" pitchFamily="2" charset="-122"/>
            </a:endParaRPr>
          </a:p>
        </p:txBody>
      </p:sp>
      <p:sp>
        <p:nvSpPr>
          <p:cNvPr id="11270" name="Text Box 25"/>
          <p:cNvSpPr txBox="1">
            <a:spLocks noChangeArrowheads="1"/>
          </p:cNvSpPr>
          <p:nvPr/>
        </p:nvSpPr>
        <p:spPr bwMode="auto">
          <a:xfrm>
            <a:off x="519113" y="288925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/>
              <a:t>例如，假设</a:t>
            </a:r>
            <a:r>
              <a:rPr kumimoji="1" lang="en-US" altLang="zh-CN" b="1" dirty="0"/>
              <a:t>POS</a:t>
            </a:r>
            <a:r>
              <a:rPr kumimoji="1" lang="zh-CN" altLang="en-US" b="1" dirty="0"/>
              <a:t>机里有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元，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元，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5</a:t>
            </a:r>
            <a:r>
              <a:rPr kumimoji="1" lang="zh-CN" altLang="en-US" b="1" dirty="0"/>
              <a:t>角，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角和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角。</a:t>
            </a:r>
            <a:endParaRPr kumimoji="1" lang="en-US" altLang="zh-CN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5325" y="1557338"/>
            <a:ext cx="8081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b="1"/>
              <a:t>需要找</a:t>
            </a:r>
            <a:r>
              <a:rPr kumimoji="1" lang="en-US" altLang="zh-CN" b="1"/>
              <a:t>4.6</a:t>
            </a:r>
            <a:r>
              <a:rPr kumimoji="1" lang="zh-CN" altLang="en-US" b="1"/>
              <a:t>元，则可行解有：</a:t>
            </a:r>
            <a:endParaRPr kumimoji="1" lang="en-US" altLang="zh-CN" b="1"/>
          </a:p>
          <a:p>
            <a:pPr eaLnBrk="1" hangingPunct="1"/>
            <a:r>
              <a:rPr kumimoji="1" lang="en-US" altLang="zh-CN" b="1"/>
              <a:t>	4.6=2+2+0.5+0.1</a:t>
            </a:r>
          </a:p>
          <a:p>
            <a:pPr eaLnBrk="1" hangingPunct="1"/>
            <a:r>
              <a:rPr kumimoji="1" lang="en-US" altLang="zh-CN" b="1"/>
              <a:t>    	4.6=2+1+1+0.5+0.1  </a:t>
            </a:r>
          </a:p>
        </p:txBody>
      </p:sp>
      <p:sp>
        <p:nvSpPr>
          <p:cNvPr id="11272" name="Text Box 25"/>
          <p:cNvSpPr txBox="1">
            <a:spLocks noChangeArrowheads="1"/>
          </p:cNvSpPr>
          <p:nvPr/>
        </p:nvSpPr>
        <p:spPr bwMode="auto">
          <a:xfrm>
            <a:off x="1547813" y="1122363"/>
            <a:ext cx="580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/>
              <a:t>2,2,2,2,  1,1,  0.5,0.5,0.5,  0.2,0.2,0.2,0.2,  0.1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46750" y="5249863"/>
          <a:ext cx="3040063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r:id="rId4" imgW="850531" imgH="431613" progId="Equation.3">
                  <p:embed/>
                </p:oleObj>
              </mc:Choice>
              <mc:Fallback>
                <p:oleObj r:id="rId4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5249863"/>
                        <a:ext cx="3040063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501650" y="4621213"/>
            <a:ext cx="772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用</a:t>
            </a:r>
            <a:r>
              <a:rPr kumimoji="1" lang="en-US" altLang="zh-CN" b="1" i="1"/>
              <a:t>X</a:t>
            </a:r>
            <a:r>
              <a:rPr kumimoji="1" lang="en-US" altLang="zh-CN" b="1"/>
              <a:t>=</a:t>
            </a:r>
            <a:r>
              <a:rPr kumimoji="1" lang="en-US" altLang="zh-CN" b="1">
                <a:latin typeface="宋体" pitchFamily="2" charset="-122"/>
              </a:rPr>
              <a:t>(</a:t>
            </a:r>
            <a:r>
              <a:rPr kumimoji="1" lang="en-US" altLang="zh-CN" b="1" i="1"/>
              <a:t> x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x</a:t>
            </a:r>
            <a:r>
              <a:rPr kumimoji="1" lang="en-US" altLang="zh-CN" b="1" i="1" baseline="-30000"/>
              <a:t>n</a:t>
            </a:r>
            <a:r>
              <a:rPr kumimoji="1" lang="en-US" altLang="zh-CN" b="1">
                <a:latin typeface="宋体" pitchFamily="2" charset="-122"/>
              </a:rPr>
              <a:t>)</a:t>
            </a:r>
            <a:r>
              <a:rPr kumimoji="1" lang="zh-CN" altLang="en-US" b="1">
                <a:latin typeface="宋体" pitchFamily="2" charset="-122"/>
              </a:rPr>
              <a:t>表示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中所选取的货币</a:t>
            </a:r>
            <a:endParaRPr kumimoji="1" lang="zh-CN" altLang="en-US" b="1"/>
          </a:p>
        </p:txBody>
      </p:sp>
      <p:graphicFrame>
        <p:nvGraphicFramePr>
          <p:cNvPr id="14" name="Object 26"/>
          <p:cNvGraphicFramePr>
            <a:graphicFrameLocks noChangeAspect="1"/>
          </p:cNvGraphicFramePr>
          <p:nvPr/>
        </p:nvGraphicFramePr>
        <p:xfrm>
          <a:off x="6372225" y="4365625"/>
          <a:ext cx="25669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r:id="rId6" imgW="1155700" imgH="482600" progId="Equation.3">
                  <p:embed/>
                </p:oleObj>
              </mc:Choice>
              <mc:Fallback>
                <p:oleObj r:id="rId6" imgW="1155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365625"/>
                        <a:ext cx="25669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256088" y="1925638"/>
            <a:ext cx="395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 dirty="0"/>
              <a:t>1,1,0,0,  0,0</a:t>
            </a:r>
            <a:r>
              <a:rPr kumimoji="1" lang="en-US" altLang="zh-CN" b="1" dirty="0" smtClean="0"/>
              <a:t>, 1,0,0</a:t>
            </a:r>
            <a:r>
              <a:rPr kumimoji="1" lang="en-US" altLang="zh-CN" b="1" dirty="0"/>
              <a:t>,  0,0,0,0,  1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5335588"/>
          <a:ext cx="33924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r:id="rId8" imgW="723586" imgH="431613" progId="Equation.3">
                  <p:embed/>
                </p:oleObj>
              </mc:Choice>
              <mc:Fallback>
                <p:oleObj r:id="rId8" imgW="72358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35588"/>
                        <a:ext cx="33924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260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  <p:bldP spid="11" grpId="0"/>
      <p:bldP spid="1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最优化问题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23850" y="1219200"/>
            <a:ext cx="8569325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约束条件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：题目中给出的、求解问题时必须满足的条件。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可行解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：满足约束条件的一个解。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可能不止一个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目标函数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：表示解决问题的最终目标，往往以求某个函数最大值或最小值的形式给出，用来衡量可行解的优劣。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最优解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：使目标函数取得极值（极大或极小）的可行解。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最优化问题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：给出约束条件，求最优解的问题。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BDB265A-B9B1-4329-B89E-6DBFD311F5FC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2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A256979-9F72-4034-AC7E-BD88A8CE4B61}" type="slidenum">
              <a:rPr lang="en-US" altLang="zh-CN" sz="1400" smtClean="0">
                <a:latin typeface="Comic Sans MS" pitchFamily="66" charset="0"/>
              </a:rPr>
              <a:pPr/>
              <a:t>11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19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BA14B4D-ACFC-4CDC-A0DD-0442EB8A72D6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137679E-0F1C-4A17-A770-AED6D18C178F}" type="slidenum">
              <a:rPr lang="en-US" altLang="zh-CN" sz="1400" smtClean="0">
                <a:latin typeface="Comic Sans MS" pitchFamily="66" charset="0"/>
              </a:rPr>
              <a:pPr/>
              <a:t>12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39750" y="1268413"/>
            <a:ext cx="80772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latin typeface="华文新魏" pitchFamily="2" charset="-122"/>
                <a:ea typeface="华文新魏" pitchFamily="2" charset="-122"/>
              </a:rPr>
              <a:t>   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对于一个具有</a:t>
            </a:r>
            <a:r>
              <a:rPr kumimoji="1" lang="en-US" altLang="zh-CN" sz="2800" b="1" i="1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个输入的最优化问题，其求解过程往往可以划分为</a:t>
            </a:r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若干个阶段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zh-CN" altLang="en-US" sz="2800" b="1">
                <a:solidFill>
                  <a:srgbClr val="A52781"/>
                </a:solidFill>
                <a:latin typeface="华文新魏" pitchFamily="2" charset="-122"/>
                <a:ea typeface="华文新魏" pitchFamily="2" charset="-122"/>
              </a:rPr>
              <a:t>每一阶段的决策仅依赖于前一阶段的状态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，由决策所采取的动作使状态发生转移，成为下一阶段决策的依据。从而，一个决策序列在不断变化的状态中产生。这个决策序列产生的过程称为</a:t>
            </a:r>
            <a:r>
              <a:rPr kumimoji="1" lang="zh-CN" altLang="en-US" sz="2800" b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多阶段决策过程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1" lang="zh-CN" altLang="en-US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pSp>
        <p:nvGrpSpPr>
          <p:cNvPr id="13318" name="Group 8"/>
          <p:cNvGrpSpPr>
            <a:grpSpLocks/>
          </p:cNvGrpSpPr>
          <p:nvPr/>
        </p:nvGrpSpPr>
        <p:grpSpPr bwMode="auto">
          <a:xfrm>
            <a:off x="1331913" y="4581525"/>
            <a:ext cx="6911975" cy="1744663"/>
            <a:chOff x="2739" y="7680"/>
            <a:chExt cx="4930" cy="1026"/>
          </a:xfrm>
        </p:grpSpPr>
        <p:sp>
          <p:nvSpPr>
            <p:cNvPr id="13320" name="Oval 9"/>
            <p:cNvSpPr>
              <a:spLocks noChangeArrowheads="1"/>
            </p:cNvSpPr>
            <p:nvPr/>
          </p:nvSpPr>
          <p:spPr bwMode="auto">
            <a:xfrm>
              <a:off x="7249" y="7831"/>
              <a:ext cx="420" cy="3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1" name="Oval 10"/>
            <p:cNvSpPr>
              <a:spLocks noChangeArrowheads="1"/>
            </p:cNvSpPr>
            <p:nvPr/>
          </p:nvSpPr>
          <p:spPr bwMode="auto">
            <a:xfrm>
              <a:off x="6169" y="7821"/>
              <a:ext cx="420" cy="3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2" name="Oval 11"/>
            <p:cNvSpPr>
              <a:spLocks noChangeArrowheads="1"/>
            </p:cNvSpPr>
            <p:nvPr/>
          </p:nvSpPr>
          <p:spPr bwMode="auto">
            <a:xfrm>
              <a:off x="4669" y="7800"/>
              <a:ext cx="420" cy="3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3" name="Oval 12"/>
            <p:cNvSpPr>
              <a:spLocks noChangeArrowheads="1"/>
            </p:cNvSpPr>
            <p:nvPr/>
          </p:nvSpPr>
          <p:spPr bwMode="auto">
            <a:xfrm>
              <a:off x="3659" y="7812"/>
              <a:ext cx="420" cy="3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Oval 13"/>
            <p:cNvSpPr>
              <a:spLocks noChangeArrowheads="1"/>
            </p:cNvSpPr>
            <p:nvPr/>
          </p:nvSpPr>
          <p:spPr bwMode="auto">
            <a:xfrm>
              <a:off x="2739" y="7800"/>
              <a:ext cx="420" cy="3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2837" y="7869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b="1" i="1"/>
                <a:t>S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 flipV="1">
              <a:off x="3167" y="7977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Text Box 16"/>
            <p:cNvSpPr txBox="1">
              <a:spLocks noChangeArrowheads="1"/>
            </p:cNvSpPr>
            <p:nvPr/>
          </p:nvSpPr>
          <p:spPr bwMode="auto">
            <a:xfrm>
              <a:off x="3267" y="7680"/>
              <a:ext cx="23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3328" name="Line 17"/>
            <p:cNvSpPr>
              <a:spLocks noChangeShapeType="1"/>
            </p:cNvSpPr>
            <p:nvPr/>
          </p:nvSpPr>
          <p:spPr bwMode="auto">
            <a:xfrm flipV="1">
              <a:off x="4077" y="7977"/>
              <a:ext cx="5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Text Box 18"/>
            <p:cNvSpPr txBox="1">
              <a:spLocks noChangeArrowheads="1"/>
            </p:cNvSpPr>
            <p:nvPr/>
          </p:nvSpPr>
          <p:spPr bwMode="auto">
            <a:xfrm>
              <a:off x="4207" y="7680"/>
              <a:ext cx="23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/>
                <a:t>P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3330" name="Line 19"/>
            <p:cNvSpPr>
              <a:spLocks noChangeShapeType="1"/>
            </p:cNvSpPr>
            <p:nvPr/>
          </p:nvSpPr>
          <p:spPr bwMode="auto">
            <a:xfrm flipV="1">
              <a:off x="5087" y="7978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20"/>
            <p:cNvSpPr>
              <a:spLocks noChangeShapeType="1"/>
            </p:cNvSpPr>
            <p:nvPr/>
          </p:nvSpPr>
          <p:spPr bwMode="auto">
            <a:xfrm flipV="1">
              <a:off x="6607" y="798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Text Box 21"/>
            <p:cNvSpPr txBox="1">
              <a:spLocks noChangeArrowheads="1"/>
            </p:cNvSpPr>
            <p:nvPr/>
          </p:nvSpPr>
          <p:spPr bwMode="auto">
            <a:xfrm>
              <a:off x="6777" y="7681"/>
              <a:ext cx="23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/>
                <a:t>P</a:t>
              </a:r>
              <a:r>
                <a:rPr lang="en-US" altLang="zh-CN" b="1" i="1" baseline="-25000"/>
                <a:t>n</a:t>
              </a:r>
              <a:endParaRPr lang="en-US" altLang="zh-CN" b="1"/>
            </a:p>
          </p:txBody>
        </p:sp>
        <p:sp>
          <p:nvSpPr>
            <p:cNvPr id="13333" name="Text Box 22"/>
            <p:cNvSpPr txBox="1">
              <a:spLocks noChangeArrowheads="1"/>
            </p:cNvSpPr>
            <p:nvPr/>
          </p:nvSpPr>
          <p:spPr bwMode="auto">
            <a:xfrm>
              <a:off x="3887" y="8442"/>
              <a:ext cx="255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/>
                <a:t>   </a:t>
              </a:r>
              <a:r>
                <a:rPr lang="zh-CN" altLang="en-US" b="1"/>
                <a:t>多阶段决策过程</a:t>
              </a:r>
            </a:p>
          </p:txBody>
        </p:sp>
        <p:sp>
          <p:nvSpPr>
            <p:cNvPr id="13334" name="Text Box 23"/>
            <p:cNvSpPr txBox="1">
              <a:spLocks noChangeArrowheads="1"/>
            </p:cNvSpPr>
            <p:nvPr/>
          </p:nvSpPr>
          <p:spPr bwMode="auto">
            <a:xfrm>
              <a:off x="3777" y="7887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b="1" i="1"/>
                <a:t>S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4747" y="7887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b="1" i="1"/>
                <a:t>S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6207" y="7890"/>
              <a:ext cx="3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b="1" i="1"/>
                <a:t>S</a:t>
              </a:r>
              <a:r>
                <a:rPr lang="en-US" altLang="zh-CN" b="1" i="1" baseline="-25000"/>
                <a:t>n</a:t>
              </a:r>
              <a:r>
                <a:rPr lang="en-US" altLang="zh-CN" b="1" baseline="-25000"/>
                <a:t>-1</a:t>
              </a:r>
              <a:endParaRPr lang="en-US" altLang="zh-CN" b="1"/>
            </a:p>
          </p:txBody>
        </p:sp>
        <p:sp>
          <p:nvSpPr>
            <p:cNvPr id="13337" name="Text Box 26"/>
            <p:cNvSpPr txBox="1">
              <a:spLocks noChangeArrowheads="1"/>
            </p:cNvSpPr>
            <p:nvPr/>
          </p:nvSpPr>
          <p:spPr bwMode="auto">
            <a:xfrm>
              <a:off x="7327" y="7888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b="1" i="1"/>
                <a:t>S</a:t>
              </a:r>
              <a:r>
                <a:rPr lang="en-US" altLang="zh-CN" b="1" i="1" baseline="-25000"/>
                <a:t>n</a:t>
              </a:r>
              <a:endParaRPr lang="en-US" altLang="zh-CN" b="1"/>
            </a:p>
          </p:txBody>
        </p:sp>
      </p:grpSp>
      <p:sp>
        <p:nvSpPr>
          <p:cNvPr id="13319" name="Text Box 27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多阶段决策过程</a:t>
            </a:r>
          </a:p>
        </p:txBody>
      </p:sp>
    </p:spTree>
    <p:extLst>
      <p:ext uri="{BB962C8B-B14F-4D97-AF65-F5344CB8AC3E}">
        <p14:creationId xmlns:p14="http://schemas.microsoft.com/office/powerpoint/2010/main" val="10275224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A78C614-4096-4B22-BD08-B7AE8D917875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AB971B1-16E7-44F6-B091-2A4B1AC7310E}" type="slidenum">
              <a:rPr lang="en-US" altLang="zh-CN" sz="1400" smtClean="0">
                <a:latin typeface="Comic Sans MS" pitchFamily="66" charset="0"/>
              </a:rPr>
              <a:pPr/>
              <a:t>13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2938" y="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-2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2.6</a:t>
            </a:r>
            <a:endParaRPr lang="zh-CN" altLang="en-US" b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14500" y="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-2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0.6</a:t>
            </a:r>
            <a:endParaRPr lang="zh-CN" altLang="en-US" b="1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86063" y="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-0.5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0.1</a:t>
            </a:r>
            <a:endParaRPr lang="zh-CN" altLang="en-US" b="1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7625" y="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</a:t>
            </a:r>
            <a:endParaRPr lang="zh-CN" altLang="en-US" b="1"/>
          </a:p>
        </p:txBody>
      </p:sp>
      <p:cxnSp>
        <p:nvCxnSpPr>
          <p:cNvPr id="13" name="直接连接符 12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428750" y="3698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43438" y="214313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张）</a:t>
            </a:r>
          </a:p>
        </p:txBody>
      </p:sp>
      <p:cxnSp>
        <p:nvCxnSpPr>
          <p:cNvPr id="19" name="直接连接符 18"/>
          <p:cNvCxnSpPr>
            <a:cxnSpLocks noChangeShapeType="1"/>
            <a:stCxn id="202" idx="0"/>
            <a:endCxn id="7" idx="1"/>
          </p:cNvCxnSpPr>
          <p:nvPr/>
        </p:nvCxnSpPr>
        <p:spPr bwMode="auto">
          <a:xfrm rot="5400000" flipH="1" flipV="1">
            <a:off x="-815181" y="1613694"/>
            <a:ext cx="2701925" cy="2143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  <a:stCxn id="202" idx="2"/>
          </p:cNvCxnSpPr>
          <p:nvPr/>
        </p:nvCxnSpPr>
        <p:spPr bwMode="auto">
          <a:xfrm rot="16200000" flipH="1">
            <a:off x="-178594" y="4464844"/>
            <a:ext cx="1500188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786063" y="85725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-0.2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0.4</a:t>
            </a:r>
            <a:endParaRPr lang="zh-CN" altLang="en-US" b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857625" y="85725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-0.2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0.2</a:t>
            </a:r>
            <a:endParaRPr lang="zh-CN" altLang="en-US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29188" y="85725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-0.2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643563" y="1000125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（</a:t>
            </a:r>
            <a:r>
              <a:rPr lang="en-US" altLang="zh-CN" b="1"/>
              <a:t>5</a:t>
            </a:r>
            <a:r>
              <a:rPr lang="zh-CN" altLang="en-US" b="1"/>
              <a:t>张）</a:t>
            </a:r>
          </a:p>
        </p:txBody>
      </p:sp>
      <p:cxnSp>
        <p:nvCxnSpPr>
          <p:cNvPr id="38" name="直接连接符 37"/>
          <p:cNvCxnSpPr>
            <a:cxnSpLocks noChangeShapeType="1"/>
            <a:stCxn id="9" idx="3"/>
            <a:endCxn id="33" idx="1"/>
          </p:cNvCxnSpPr>
          <p:nvPr/>
        </p:nvCxnSpPr>
        <p:spPr bwMode="auto">
          <a:xfrm>
            <a:off x="2500313" y="369888"/>
            <a:ext cx="285750" cy="8572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9"/>
          <p:cNvCxnSpPr>
            <a:cxnSpLocks noChangeShapeType="1"/>
            <a:stCxn id="33" idx="3"/>
            <a:endCxn id="34" idx="1"/>
          </p:cNvCxnSpPr>
          <p:nvPr/>
        </p:nvCxnSpPr>
        <p:spPr bwMode="auto">
          <a:xfrm>
            <a:off x="3571875" y="122713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41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4643438" y="122713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929188" y="171450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0.1</a:t>
            </a:r>
            <a:endParaRPr lang="zh-CN" altLang="en-US" b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000750" y="171450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</a:t>
            </a:r>
            <a:endParaRPr lang="zh-CN" altLang="en-US" b="1"/>
          </a:p>
        </p:txBody>
      </p:sp>
      <p:cxnSp>
        <p:nvCxnSpPr>
          <p:cNvPr id="46" name="直接连接符 45"/>
          <p:cNvCxnSpPr>
            <a:cxnSpLocks noChangeShapeType="1"/>
            <a:stCxn id="34" idx="3"/>
            <a:endCxn id="43" idx="1"/>
          </p:cNvCxnSpPr>
          <p:nvPr/>
        </p:nvCxnSpPr>
        <p:spPr bwMode="auto">
          <a:xfrm>
            <a:off x="4643438" y="1227138"/>
            <a:ext cx="285750" cy="8572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连接符 47"/>
          <p:cNvCxnSpPr>
            <a:cxnSpLocks noChangeShapeType="1"/>
            <a:stCxn id="43" idx="3"/>
            <a:endCxn id="44" idx="1"/>
          </p:cNvCxnSpPr>
          <p:nvPr/>
        </p:nvCxnSpPr>
        <p:spPr bwMode="auto">
          <a:xfrm>
            <a:off x="5715000" y="20843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86563" y="1857375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（</a:t>
            </a:r>
            <a:r>
              <a:rPr lang="en-US" altLang="zh-CN" b="1"/>
              <a:t>6</a:t>
            </a:r>
            <a:r>
              <a:rPr lang="zh-CN" altLang="en-US" b="1"/>
              <a:t>张）</a:t>
            </a:r>
          </a:p>
        </p:txBody>
      </p:sp>
      <p:cxnSp>
        <p:nvCxnSpPr>
          <p:cNvPr id="140" name="直接连接符 139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2500313" y="3698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直接连接符 141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3571875" y="3698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3857625" y="257175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0.3</a:t>
            </a:r>
            <a:endParaRPr lang="zh-CN" altLang="en-US" b="1"/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4929188" y="257175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0.2</a:t>
            </a:r>
            <a:endParaRPr lang="zh-CN" altLang="en-US" b="1"/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6000750" y="257175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0.1</a:t>
            </a:r>
            <a:endParaRPr lang="zh-CN" altLang="en-US" b="1"/>
          </a:p>
        </p:txBody>
      </p:sp>
      <p:cxnSp>
        <p:nvCxnSpPr>
          <p:cNvPr id="155" name="直接连接符 154"/>
          <p:cNvCxnSpPr>
            <a:cxnSpLocks noChangeShapeType="1"/>
            <a:stCxn id="33" idx="3"/>
            <a:endCxn id="145" idx="1"/>
          </p:cNvCxnSpPr>
          <p:nvPr/>
        </p:nvCxnSpPr>
        <p:spPr bwMode="auto">
          <a:xfrm>
            <a:off x="3571875" y="1227138"/>
            <a:ext cx="285750" cy="1714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7072313" y="257175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7858125" y="2714625"/>
            <a:ext cx="1071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（</a:t>
            </a:r>
            <a:r>
              <a:rPr lang="en-US" altLang="zh-CN" b="1"/>
              <a:t>7</a:t>
            </a:r>
            <a:r>
              <a:rPr lang="zh-CN" altLang="en-US" b="1"/>
              <a:t>张）</a:t>
            </a:r>
          </a:p>
        </p:txBody>
      </p:sp>
      <p:cxnSp>
        <p:nvCxnSpPr>
          <p:cNvPr id="159" name="直接连接符 158"/>
          <p:cNvCxnSpPr>
            <a:cxnSpLocks noChangeShapeType="1"/>
            <a:stCxn id="145" idx="3"/>
            <a:endCxn id="152" idx="1"/>
          </p:cNvCxnSpPr>
          <p:nvPr/>
        </p:nvCxnSpPr>
        <p:spPr bwMode="auto">
          <a:xfrm>
            <a:off x="4643438" y="294163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直接连接符 160"/>
          <p:cNvCxnSpPr>
            <a:cxnSpLocks noChangeShapeType="1"/>
            <a:stCxn id="152" idx="3"/>
            <a:endCxn id="153" idx="1"/>
          </p:cNvCxnSpPr>
          <p:nvPr/>
        </p:nvCxnSpPr>
        <p:spPr bwMode="auto">
          <a:xfrm>
            <a:off x="5715000" y="294163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直接连接符 162"/>
          <p:cNvCxnSpPr>
            <a:cxnSpLocks noChangeShapeType="1"/>
            <a:stCxn id="153" idx="3"/>
            <a:endCxn id="156" idx="1"/>
          </p:cNvCxnSpPr>
          <p:nvPr/>
        </p:nvCxnSpPr>
        <p:spPr bwMode="auto">
          <a:xfrm>
            <a:off x="6786563" y="294163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直接连接符 165"/>
          <p:cNvCxnSpPr>
            <a:cxnSpLocks noChangeShapeType="1"/>
            <a:stCxn id="7" idx="3"/>
            <a:endCxn id="99" idx="1"/>
          </p:cNvCxnSpPr>
          <p:nvPr/>
        </p:nvCxnSpPr>
        <p:spPr bwMode="auto">
          <a:xfrm>
            <a:off x="1428750" y="369888"/>
            <a:ext cx="285750" cy="42862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200"/>
          <p:cNvCxnSpPr>
            <a:cxnSpLocks noChangeShapeType="1"/>
            <a:stCxn id="7" idx="3"/>
          </p:cNvCxnSpPr>
          <p:nvPr/>
        </p:nvCxnSpPr>
        <p:spPr bwMode="auto">
          <a:xfrm>
            <a:off x="1428750" y="369888"/>
            <a:ext cx="142875" cy="42021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0" y="3071813"/>
            <a:ext cx="857250" cy="78581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4.6</a:t>
            </a:r>
            <a:endParaRPr lang="zh-CN" altLang="en-US" b="1"/>
          </a:p>
        </p:txBody>
      </p:sp>
      <p:cxnSp>
        <p:nvCxnSpPr>
          <p:cNvPr id="213" name="直接连接符 212"/>
          <p:cNvCxnSpPr>
            <a:cxnSpLocks noChangeShapeType="1"/>
            <a:stCxn id="202" idx="0"/>
          </p:cNvCxnSpPr>
          <p:nvPr/>
        </p:nvCxnSpPr>
        <p:spPr bwMode="auto">
          <a:xfrm rot="5400000" flipH="1" flipV="1">
            <a:off x="607218" y="2678907"/>
            <a:ext cx="214313" cy="571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直接连接符 214"/>
          <p:cNvCxnSpPr>
            <a:cxnSpLocks noChangeShapeType="1"/>
            <a:stCxn id="202" idx="3"/>
          </p:cNvCxnSpPr>
          <p:nvPr/>
        </p:nvCxnSpPr>
        <p:spPr bwMode="auto">
          <a:xfrm flipV="1">
            <a:off x="857250" y="3429000"/>
            <a:ext cx="285750" cy="365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直接连接符 216"/>
          <p:cNvCxnSpPr>
            <a:cxnSpLocks noChangeShapeType="1"/>
            <a:stCxn id="202" idx="3"/>
          </p:cNvCxnSpPr>
          <p:nvPr/>
        </p:nvCxnSpPr>
        <p:spPr bwMode="auto">
          <a:xfrm>
            <a:off x="857250" y="3465513"/>
            <a:ext cx="214313" cy="3206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直接连接符 218"/>
          <p:cNvCxnSpPr>
            <a:cxnSpLocks noChangeShapeType="1"/>
            <a:stCxn id="202" idx="2"/>
          </p:cNvCxnSpPr>
          <p:nvPr/>
        </p:nvCxnSpPr>
        <p:spPr bwMode="auto">
          <a:xfrm rot="16200000" flipH="1">
            <a:off x="357188" y="3929062"/>
            <a:ext cx="642938" cy="5000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直接连接符 220"/>
          <p:cNvCxnSpPr>
            <a:cxnSpLocks noChangeShapeType="1"/>
            <a:stCxn id="9" idx="3"/>
            <a:endCxn id="224" idx="1"/>
          </p:cNvCxnSpPr>
          <p:nvPr/>
        </p:nvCxnSpPr>
        <p:spPr bwMode="auto">
          <a:xfrm>
            <a:off x="2500313" y="369888"/>
            <a:ext cx="285750" cy="34290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extBox 223"/>
          <p:cNvSpPr txBox="1">
            <a:spLocks noChangeArrowheads="1"/>
          </p:cNvSpPr>
          <p:nvPr/>
        </p:nvSpPr>
        <p:spPr bwMode="auto">
          <a:xfrm>
            <a:off x="2786063" y="342900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0.5</a:t>
            </a:r>
            <a:endParaRPr lang="zh-CN" altLang="en-US" b="1"/>
          </a:p>
        </p:txBody>
      </p:sp>
      <p:sp>
        <p:nvSpPr>
          <p:cNvPr id="225" name="TextBox 224"/>
          <p:cNvSpPr txBox="1">
            <a:spLocks noChangeArrowheads="1"/>
          </p:cNvSpPr>
          <p:nvPr/>
        </p:nvSpPr>
        <p:spPr bwMode="auto">
          <a:xfrm>
            <a:off x="3857625" y="342900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0.4</a:t>
            </a:r>
            <a:endParaRPr lang="zh-CN" altLang="en-US" b="1"/>
          </a:p>
        </p:txBody>
      </p:sp>
      <p:sp>
        <p:nvSpPr>
          <p:cNvPr id="226" name="TextBox 225"/>
          <p:cNvSpPr txBox="1">
            <a:spLocks noChangeArrowheads="1"/>
          </p:cNvSpPr>
          <p:nvPr/>
        </p:nvSpPr>
        <p:spPr bwMode="auto">
          <a:xfrm>
            <a:off x="4929188" y="342900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0.3</a:t>
            </a:r>
            <a:endParaRPr lang="zh-CN" altLang="en-US" b="1"/>
          </a:p>
        </p:txBody>
      </p:sp>
      <p:sp>
        <p:nvSpPr>
          <p:cNvPr id="227" name="TextBox 226"/>
          <p:cNvSpPr txBox="1">
            <a:spLocks noChangeArrowheads="1"/>
          </p:cNvSpPr>
          <p:nvPr/>
        </p:nvSpPr>
        <p:spPr bwMode="auto">
          <a:xfrm>
            <a:off x="6000750" y="342900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0.2</a:t>
            </a:r>
            <a:endParaRPr lang="zh-CN" altLang="en-US" b="1"/>
          </a:p>
        </p:txBody>
      </p:sp>
      <p:cxnSp>
        <p:nvCxnSpPr>
          <p:cNvPr id="228" name="直接连接符 227"/>
          <p:cNvCxnSpPr>
            <a:cxnSpLocks noChangeShapeType="1"/>
            <a:stCxn id="224" idx="3"/>
            <a:endCxn id="225" idx="1"/>
          </p:cNvCxnSpPr>
          <p:nvPr/>
        </p:nvCxnSpPr>
        <p:spPr bwMode="auto">
          <a:xfrm>
            <a:off x="3571875" y="37988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直接连接符 228"/>
          <p:cNvCxnSpPr>
            <a:cxnSpLocks noChangeShapeType="1"/>
            <a:stCxn id="225" idx="3"/>
            <a:endCxn id="226" idx="1"/>
          </p:cNvCxnSpPr>
          <p:nvPr/>
        </p:nvCxnSpPr>
        <p:spPr bwMode="auto">
          <a:xfrm>
            <a:off x="4643438" y="37988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直接连接符 229"/>
          <p:cNvCxnSpPr>
            <a:cxnSpLocks noChangeShapeType="1"/>
            <a:stCxn id="226" idx="3"/>
            <a:endCxn id="227" idx="1"/>
          </p:cNvCxnSpPr>
          <p:nvPr/>
        </p:nvCxnSpPr>
        <p:spPr bwMode="auto">
          <a:xfrm>
            <a:off x="5715000" y="37988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TextBox 231"/>
          <p:cNvSpPr txBox="1">
            <a:spLocks noChangeArrowheads="1"/>
          </p:cNvSpPr>
          <p:nvPr/>
        </p:nvSpPr>
        <p:spPr bwMode="auto">
          <a:xfrm>
            <a:off x="7072313" y="342900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0.1</a:t>
            </a:r>
            <a:endParaRPr lang="zh-CN" altLang="en-US" b="1"/>
          </a:p>
        </p:txBody>
      </p:sp>
      <p:sp>
        <p:nvSpPr>
          <p:cNvPr id="233" name="TextBox 232"/>
          <p:cNvSpPr txBox="1">
            <a:spLocks noChangeArrowheads="1"/>
          </p:cNvSpPr>
          <p:nvPr/>
        </p:nvSpPr>
        <p:spPr bwMode="auto">
          <a:xfrm>
            <a:off x="8143875" y="342900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</a:t>
            </a:r>
            <a:endParaRPr lang="zh-CN" altLang="en-US" b="1"/>
          </a:p>
        </p:txBody>
      </p:sp>
      <p:cxnSp>
        <p:nvCxnSpPr>
          <p:cNvPr id="234" name="直接连接符 233"/>
          <p:cNvCxnSpPr>
            <a:cxnSpLocks noChangeShapeType="1"/>
            <a:endCxn id="232" idx="1"/>
          </p:cNvCxnSpPr>
          <p:nvPr/>
        </p:nvCxnSpPr>
        <p:spPr bwMode="auto">
          <a:xfrm>
            <a:off x="6786563" y="37988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直接连接符 234"/>
          <p:cNvCxnSpPr>
            <a:cxnSpLocks noChangeShapeType="1"/>
            <a:stCxn id="232" idx="3"/>
            <a:endCxn id="233" idx="1"/>
          </p:cNvCxnSpPr>
          <p:nvPr/>
        </p:nvCxnSpPr>
        <p:spPr bwMode="auto">
          <a:xfrm>
            <a:off x="7858125" y="379888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8072438" y="4214813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（</a:t>
            </a:r>
            <a:r>
              <a:rPr lang="en-US" altLang="zh-CN" b="1"/>
              <a:t>8</a:t>
            </a:r>
            <a:r>
              <a:rPr lang="zh-CN" altLang="en-US" b="1"/>
              <a:t>张）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714500" y="428625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1.6</a:t>
            </a:r>
            <a:endParaRPr lang="zh-CN" altLang="en-US" b="1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2786063" y="428625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0.6</a:t>
            </a:r>
            <a:endParaRPr lang="zh-CN" altLang="en-US" b="1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857625" y="4286250"/>
            <a:ext cx="785813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-0.5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0.1</a:t>
            </a:r>
            <a:endParaRPr lang="zh-CN" altLang="en-US" b="1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929188" y="4286250"/>
            <a:ext cx="785812" cy="738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-0.1</a:t>
            </a:r>
          </a:p>
          <a:p>
            <a:pPr algn="ctr" eaLnBrk="1" hangingPunct="1"/>
            <a:r>
              <a:rPr lang="zh-CN" altLang="en-US" b="1"/>
              <a:t>剩</a:t>
            </a:r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715000" y="4500563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（</a:t>
            </a:r>
            <a:r>
              <a:rPr lang="en-US" altLang="zh-CN" b="1"/>
              <a:t>5</a:t>
            </a:r>
            <a:r>
              <a:rPr lang="zh-CN" altLang="en-US" b="1"/>
              <a:t>张）</a:t>
            </a:r>
          </a:p>
        </p:txBody>
      </p:sp>
      <p:cxnSp>
        <p:nvCxnSpPr>
          <p:cNvPr id="108" name="直接连接符 107"/>
          <p:cNvCxnSpPr>
            <a:cxnSpLocks noChangeShapeType="1"/>
            <a:stCxn id="105" idx="3"/>
            <a:endCxn id="106" idx="1"/>
          </p:cNvCxnSpPr>
          <p:nvPr/>
        </p:nvCxnSpPr>
        <p:spPr bwMode="auto">
          <a:xfrm>
            <a:off x="4643438" y="465613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直接连接符 109"/>
          <p:cNvCxnSpPr>
            <a:cxnSpLocks noChangeShapeType="1"/>
            <a:stCxn id="99" idx="3"/>
            <a:endCxn id="104" idx="1"/>
          </p:cNvCxnSpPr>
          <p:nvPr/>
        </p:nvCxnSpPr>
        <p:spPr bwMode="auto">
          <a:xfrm>
            <a:off x="2500313" y="4656138"/>
            <a:ext cx="28575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直接连接符 111"/>
          <p:cNvCxnSpPr>
            <a:cxnSpLocks noChangeShapeType="1"/>
            <a:stCxn id="104" idx="3"/>
            <a:endCxn id="105" idx="1"/>
          </p:cNvCxnSpPr>
          <p:nvPr/>
        </p:nvCxnSpPr>
        <p:spPr bwMode="auto">
          <a:xfrm>
            <a:off x="3571875" y="4656138"/>
            <a:ext cx="28575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直接连接符 113"/>
          <p:cNvCxnSpPr>
            <a:cxnSpLocks noChangeShapeType="1"/>
            <a:stCxn id="99" idx="3"/>
          </p:cNvCxnSpPr>
          <p:nvPr/>
        </p:nvCxnSpPr>
        <p:spPr bwMode="auto">
          <a:xfrm>
            <a:off x="2500313" y="4656138"/>
            <a:ext cx="142875" cy="7016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直接连接符 115"/>
          <p:cNvCxnSpPr>
            <a:cxnSpLocks noChangeShapeType="1"/>
            <a:stCxn id="99" idx="3"/>
          </p:cNvCxnSpPr>
          <p:nvPr/>
        </p:nvCxnSpPr>
        <p:spPr bwMode="auto">
          <a:xfrm>
            <a:off x="2500313" y="4656138"/>
            <a:ext cx="71437" cy="12017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直接连接符 117"/>
          <p:cNvCxnSpPr>
            <a:cxnSpLocks noChangeShapeType="1"/>
            <a:stCxn id="104" idx="3"/>
          </p:cNvCxnSpPr>
          <p:nvPr/>
        </p:nvCxnSpPr>
        <p:spPr bwMode="auto">
          <a:xfrm>
            <a:off x="3571875" y="4656138"/>
            <a:ext cx="357188" cy="9159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直接连接符 119"/>
          <p:cNvCxnSpPr>
            <a:cxnSpLocks noChangeShapeType="1"/>
            <a:stCxn id="104" idx="3"/>
          </p:cNvCxnSpPr>
          <p:nvPr/>
        </p:nvCxnSpPr>
        <p:spPr bwMode="auto">
          <a:xfrm>
            <a:off x="3571875" y="4656138"/>
            <a:ext cx="285750" cy="13446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68745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6" grpId="0"/>
      <p:bldP spid="33" grpId="0" animBg="1"/>
      <p:bldP spid="34" grpId="0" animBg="1"/>
      <p:bldP spid="35" grpId="0" animBg="1"/>
      <p:bldP spid="36" grpId="0"/>
      <p:bldP spid="43" grpId="0" animBg="1"/>
      <p:bldP spid="44" grpId="0" animBg="1"/>
      <p:bldP spid="49" grpId="0"/>
      <p:bldP spid="145" grpId="0" animBg="1"/>
      <p:bldP spid="152" grpId="0" animBg="1"/>
      <p:bldP spid="153" grpId="0" animBg="1"/>
      <p:bldP spid="156" grpId="0" animBg="1"/>
      <p:bldP spid="157" grpId="0"/>
      <p:bldP spid="202" grpId="0" animBg="1"/>
      <p:bldP spid="224" grpId="0" animBg="1"/>
      <p:bldP spid="225" grpId="0" animBg="1"/>
      <p:bldP spid="226" grpId="0" animBg="1"/>
      <p:bldP spid="227" grpId="0" animBg="1"/>
      <p:bldP spid="232" grpId="0" animBg="1"/>
      <p:bldP spid="233" grpId="0" animBg="1"/>
      <p:bldP spid="98" grpId="0"/>
      <p:bldP spid="99" grpId="0" animBg="1"/>
      <p:bldP spid="104" grpId="0" animBg="1"/>
      <p:bldP spid="105" grpId="0" animBg="1"/>
      <p:bldP spid="106" grpId="0" animBg="1"/>
      <p:bldP spid="1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例：最短路径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2997200"/>
            <a:ext cx="8153400" cy="32512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的最短路径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分析：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DE,CE   </a:t>
            </a:r>
          </a:p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d(A,E)=min{d(A,C)+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CE,d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(A,D)+DE}</a:t>
            </a:r>
          </a:p>
          <a:p>
            <a:pPr marL="0" indent="0">
              <a:buFontTx/>
              <a:buNone/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D:CD,BD       C:BC,AC     </a:t>
            </a:r>
          </a:p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 ……</a:t>
            </a:r>
          </a:p>
          <a:p>
            <a:pPr marL="0" indent="0">
              <a:buFontTx/>
              <a:buNone/>
              <a:defRPr/>
            </a:pP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>
              <a:buFontTx/>
              <a:buNone/>
              <a:defRPr/>
            </a:pP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>
              <a:buFontTx/>
              <a:buNone/>
              <a:defRPr/>
            </a:pP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AEDF477-32AC-4C13-BB99-569C949ECD2D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6342D0E-7F7D-4A5C-8B87-5DD025709228}" type="slidenum">
              <a:rPr lang="en-US" altLang="zh-CN" sz="1400" smtClean="0">
                <a:latin typeface="Comic Sans MS" pitchFamily="66" charset="0"/>
              </a:rPr>
              <a:pPr/>
              <a:t>14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7415" name="Group 18"/>
          <p:cNvGrpSpPr>
            <a:grpSpLocks/>
          </p:cNvGrpSpPr>
          <p:nvPr/>
        </p:nvGrpSpPr>
        <p:grpSpPr bwMode="auto">
          <a:xfrm>
            <a:off x="1258888" y="1341438"/>
            <a:ext cx="7129462" cy="1357312"/>
            <a:chOff x="930" y="851"/>
            <a:chExt cx="3647" cy="707"/>
          </a:xfrm>
        </p:grpSpPr>
        <p:sp>
          <p:nvSpPr>
            <p:cNvPr id="17423" name="Oval 5"/>
            <p:cNvSpPr>
              <a:spLocks noChangeArrowheads="1"/>
            </p:cNvSpPr>
            <p:nvPr/>
          </p:nvSpPr>
          <p:spPr bwMode="auto">
            <a:xfrm>
              <a:off x="930" y="1037"/>
              <a:ext cx="320" cy="3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3600" b="1"/>
                <a:t>A</a:t>
              </a:r>
              <a:endParaRPr lang="en-US" altLang="zh-CN" sz="5400" b="1"/>
            </a:p>
          </p:txBody>
        </p:sp>
        <p:sp>
          <p:nvSpPr>
            <p:cNvPr id="17424" name="Oval 6"/>
            <p:cNvSpPr>
              <a:spLocks noChangeArrowheads="1"/>
            </p:cNvSpPr>
            <p:nvPr/>
          </p:nvSpPr>
          <p:spPr bwMode="auto">
            <a:xfrm>
              <a:off x="1771" y="1040"/>
              <a:ext cx="320" cy="3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3600" b="1"/>
                <a:t>B</a:t>
              </a:r>
              <a:endParaRPr lang="en-US" altLang="zh-CN" sz="5400" b="1"/>
            </a:p>
          </p:txBody>
        </p:sp>
        <p:sp>
          <p:nvSpPr>
            <p:cNvPr id="17425" name="Oval 7"/>
            <p:cNvSpPr>
              <a:spLocks noChangeArrowheads="1"/>
            </p:cNvSpPr>
            <p:nvPr/>
          </p:nvSpPr>
          <p:spPr bwMode="auto">
            <a:xfrm>
              <a:off x="2612" y="1038"/>
              <a:ext cx="320" cy="33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3600" b="1"/>
                <a:t>C</a:t>
              </a:r>
              <a:endParaRPr lang="en-US" altLang="zh-CN" sz="5400" b="1"/>
            </a:p>
          </p:txBody>
        </p:sp>
        <p:sp>
          <p:nvSpPr>
            <p:cNvPr id="17426" name="Oval 8"/>
            <p:cNvSpPr>
              <a:spLocks noChangeArrowheads="1"/>
            </p:cNvSpPr>
            <p:nvPr/>
          </p:nvSpPr>
          <p:spPr bwMode="auto">
            <a:xfrm>
              <a:off x="3441" y="1037"/>
              <a:ext cx="320" cy="3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3600" b="1"/>
                <a:t>D</a:t>
              </a:r>
              <a:endParaRPr lang="en-US" altLang="zh-CN" sz="5400" b="1"/>
            </a:p>
          </p:txBody>
        </p:sp>
        <p:sp>
          <p:nvSpPr>
            <p:cNvPr id="17427" name="Oval 9"/>
            <p:cNvSpPr>
              <a:spLocks noChangeArrowheads="1"/>
            </p:cNvSpPr>
            <p:nvPr/>
          </p:nvSpPr>
          <p:spPr bwMode="auto">
            <a:xfrm>
              <a:off x="4257" y="1038"/>
              <a:ext cx="320" cy="33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3600" b="1"/>
                <a:t>E</a:t>
              </a:r>
              <a:endParaRPr lang="en-US" altLang="zh-CN" sz="5400" b="1"/>
            </a:p>
          </p:txBody>
        </p:sp>
        <p:sp>
          <p:nvSpPr>
            <p:cNvPr id="17428" name="Line 10"/>
            <p:cNvSpPr>
              <a:spLocks noChangeShapeType="1"/>
            </p:cNvSpPr>
            <p:nvPr/>
          </p:nvSpPr>
          <p:spPr bwMode="auto">
            <a:xfrm>
              <a:off x="1228" y="1207"/>
              <a:ext cx="51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1"/>
            <p:cNvSpPr>
              <a:spLocks noChangeShapeType="1"/>
            </p:cNvSpPr>
            <p:nvPr/>
          </p:nvSpPr>
          <p:spPr bwMode="auto">
            <a:xfrm>
              <a:off x="2090" y="1218"/>
              <a:ext cx="51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2"/>
            <p:cNvSpPr>
              <a:spLocks noChangeShapeType="1"/>
            </p:cNvSpPr>
            <p:nvPr/>
          </p:nvSpPr>
          <p:spPr bwMode="auto">
            <a:xfrm>
              <a:off x="2938" y="1218"/>
              <a:ext cx="51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3"/>
            <p:cNvSpPr>
              <a:spLocks noChangeShapeType="1"/>
            </p:cNvSpPr>
            <p:nvPr/>
          </p:nvSpPr>
          <p:spPr bwMode="auto">
            <a:xfrm>
              <a:off x="3780" y="1218"/>
              <a:ext cx="51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14"/>
            <p:cNvSpPr>
              <a:spLocks/>
            </p:cNvSpPr>
            <p:nvPr/>
          </p:nvSpPr>
          <p:spPr bwMode="auto">
            <a:xfrm>
              <a:off x="1172" y="851"/>
              <a:ext cx="1456" cy="260"/>
            </a:xfrm>
            <a:custGeom>
              <a:avLst/>
              <a:gdLst>
                <a:gd name="T0" fmla="*/ 0 w 1160"/>
                <a:gd name="T1" fmla="*/ 213007 h 197"/>
                <a:gd name="T2" fmla="*/ 209763 w 1160"/>
                <a:gd name="T3" fmla="*/ 9613 h 197"/>
                <a:gd name="T4" fmla="*/ 427305 w 1160"/>
                <a:gd name="T5" fmla="*/ 267623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60" h="197">
                  <a:moveTo>
                    <a:pt x="0" y="157"/>
                  </a:moveTo>
                  <a:cubicBezTo>
                    <a:pt x="95" y="132"/>
                    <a:pt x="377" y="0"/>
                    <a:pt x="570" y="7"/>
                  </a:cubicBezTo>
                  <a:cubicBezTo>
                    <a:pt x="752" y="9"/>
                    <a:pt x="1037" y="157"/>
                    <a:pt x="1160" y="197"/>
                  </a:cubicBez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15"/>
            <p:cNvSpPr>
              <a:spLocks/>
            </p:cNvSpPr>
            <p:nvPr/>
          </p:nvSpPr>
          <p:spPr bwMode="auto">
            <a:xfrm>
              <a:off x="2834" y="856"/>
              <a:ext cx="1456" cy="261"/>
            </a:xfrm>
            <a:custGeom>
              <a:avLst/>
              <a:gdLst>
                <a:gd name="T0" fmla="*/ 0 w 1160"/>
                <a:gd name="T1" fmla="*/ 236604 h 197"/>
                <a:gd name="T2" fmla="*/ 209763 w 1160"/>
                <a:gd name="T3" fmla="*/ 10258 h 197"/>
                <a:gd name="T4" fmla="*/ 427305 w 1160"/>
                <a:gd name="T5" fmla="*/ 295586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60" h="197">
                  <a:moveTo>
                    <a:pt x="0" y="157"/>
                  </a:moveTo>
                  <a:cubicBezTo>
                    <a:pt x="95" y="132"/>
                    <a:pt x="377" y="0"/>
                    <a:pt x="570" y="7"/>
                  </a:cubicBezTo>
                  <a:cubicBezTo>
                    <a:pt x="752" y="9"/>
                    <a:pt x="1037" y="157"/>
                    <a:pt x="1160" y="197"/>
                  </a:cubicBez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16"/>
            <p:cNvSpPr>
              <a:spLocks/>
            </p:cNvSpPr>
            <p:nvPr/>
          </p:nvSpPr>
          <p:spPr bwMode="auto">
            <a:xfrm flipV="1">
              <a:off x="2018" y="1298"/>
              <a:ext cx="1456" cy="260"/>
            </a:xfrm>
            <a:custGeom>
              <a:avLst/>
              <a:gdLst>
                <a:gd name="T0" fmla="*/ 0 w 1160"/>
                <a:gd name="T1" fmla="*/ 213007 h 197"/>
                <a:gd name="T2" fmla="*/ 209763 w 1160"/>
                <a:gd name="T3" fmla="*/ 9613 h 197"/>
                <a:gd name="T4" fmla="*/ 427305 w 1160"/>
                <a:gd name="T5" fmla="*/ 267623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60" h="197">
                  <a:moveTo>
                    <a:pt x="0" y="157"/>
                  </a:moveTo>
                  <a:cubicBezTo>
                    <a:pt x="95" y="132"/>
                    <a:pt x="377" y="0"/>
                    <a:pt x="570" y="7"/>
                  </a:cubicBezTo>
                  <a:cubicBezTo>
                    <a:pt x="752" y="9"/>
                    <a:pt x="1037" y="157"/>
                    <a:pt x="1160" y="197"/>
                  </a:cubicBez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6" name="TextBox 19"/>
          <p:cNvSpPr txBox="1">
            <a:spLocks noChangeArrowheads="1"/>
          </p:cNvSpPr>
          <p:nvPr/>
        </p:nvSpPr>
        <p:spPr bwMode="auto">
          <a:xfrm>
            <a:off x="2195513" y="1557338"/>
            <a:ext cx="43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17" name="TextBox 20"/>
          <p:cNvSpPr txBox="1">
            <a:spLocks noChangeArrowheads="1"/>
          </p:cNvSpPr>
          <p:nvPr/>
        </p:nvSpPr>
        <p:spPr bwMode="auto">
          <a:xfrm>
            <a:off x="3597275" y="1590675"/>
            <a:ext cx="433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18" name="TextBox 21"/>
          <p:cNvSpPr txBox="1">
            <a:spLocks noChangeArrowheads="1"/>
          </p:cNvSpPr>
          <p:nvPr/>
        </p:nvSpPr>
        <p:spPr bwMode="auto">
          <a:xfrm>
            <a:off x="7019925" y="1601788"/>
            <a:ext cx="43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4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19" name="TextBox 22"/>
          <p:cNvSpPr txBox="1">
            <a:spLocks noChangeArrowheads="1"/>
          </p:cNvSpPr>
          <p:nvPr/>
        </p:nvSpPr>
        <p:spPr bwMode="auto">
          <a:xfrm>
            <a:off x="5470525" y="1582738"/>
            <a:ext cx="43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3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20" name="TextBox 23"/>
          <p:cNvSpPr txBox="1">
            <a:spLocks noChangeArrowheads="1"/>
          </p:cNvSpPr>
          <p:nvPr/>
        </p:nvSpPr>
        <p:spPr bwMode="auto">
          <a:xfrm>
            <a:off x="6186488" y="962025"/>
            <a:ext cx="431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21" name="TextBox 24"/>
          <p:cNvSpPr txBox="1">
            <a:spLocks noChangeArrowheads="1"/>
          </p:cNvSpPr>
          <p:nvPr/>
        </p:nvSpPr>
        <p:spPr bwMode="auto">
          <a:xfrm>
            <a:off x="2857500" y="962025"/>
            <a:ext cx="431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4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22" name="TextBox 25"/>
          <p:cNvSpPr txBox="1">
            <a:spLocks noChangeArrowheads="1"/>
          </p:cNvSpPr>
          <p:nvPr/>
        </p:nvSpPr>
        <p:spPr bwMode="auto">
          <a:xfrm>
            <a:off x="4437063" y="2276475"/>
            <a:ext cx="433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3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1559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B6C9658-25DC-4914-AE88-83DDB8432FAF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2D33B37-D493-4C6A-BC97-53D1C548048B}" type="slidenum">
              <a:rPr lang="en-US" altLang="zh-CN" sz="1400" smtClean="0">
                <a:latin typeface="Comic Sans MS" pitchFamily="66" charset="0"/>
              </a:rPr>
              <a:pPr/>
              <a:t>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68313" y="1125538"/>
            <a:ext cx="8247062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600" b="1" dirty="0">
                <a:latin typeface="宋体" pitchFamily="2" charset="-122"/>
              </a:rPr>
              <a:t>可以把每一阶段作为</a:t>
            </a:r>
            <a:r>
              <a:rPr kumimoji="1" lang="zh-CN" altLang="en-US" sz="2600" b="1" dirty="0">
                <a:solidFill>
                  <a:srgbClr val="C00000"/>
                </a:solidFill>
                <a:latin typeface="宋体" pitchFamily="2" charset="-122"/>
              </a:rPr>
              <a:t>一个子问题</a:t>
            </a:r>
            <a:r>
              <a:rPr kumimoji="1" lang="zh-CN" altLang="en-US" sz="2600" b="1" dirty="0">
                <a:latin typeface="宋体" pitchFamily="2" charset="-122"/>
              </a:rPr>
              <a:t>来处理，然后按顺序求解各个子问题。</a:t>
            </a:r>
            <a:endParaRPr kumimoji="1" lang="en-US" altLang="zh-CN" sz="2600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kumimoji="1" lang="zh-CN" altLang="en-US" sz="2600" dirty="0">
                <a:latin typeface="宋体" pitchFamily="2" charset="-122"/>
              </a:rPr>
              <a:t> </a:t>
            </a:r>
            <a:r>
              <a:rPr kumimoji="1" lang="en-US" altLang="zh-CN" sz="2600" dirty="0">
                <a:latin typeface="宋体" pitchFamily="2" charset="-122"/>
              </a:rPr>
              <a:t>   </a:t>
            </a: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600" b="1" dirty="0">
                <a:latin typeface="宋体" pitchFamily="2" charset="-122"/>
              </a:rPr>
              <a:t>最优决策是在</a:t>
            </a:r>
            <a:r>
              <a:rPr kumimoji="1" lang="zh-CN" altLang="en-US" sz="2600" b="1" dirty="0">
                <a:solidFill>
                  <a:srgbClr val="C00000"/>
                </a:solidFill>
                <a:latin typeface="宋体" pitchFamily="2" charset="-122"/>
              </a:rPr>
              <a:t>最后阶段形成</a:t>
            </a:r>
            <a:r>
              <a:rPr kumimoji="1" lang="zh-CN" altLang="en-US" sz="2600" b="1" dirty="0">
                <a:latin typeface="宋体" pitchFamily="2" charset="-122"/>
              </a:rPr>
              <a:t>的，然后向前推导，直到初始阶段，得到一个最优决策序列。</a:t>
            </a:r>
            <a:endParaRPr kumimoji="1" lang="en-US" altLang="zh-CN" sz="2600" b="1" dirty="0">
              <a:latin typeface="宋体" pitchFamily="2" charset="-122"/>
            </a:endParaRP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defRPr/>
            </a:pPr>
            <a:endParaRPr kumimoji="1" lang="en-US" altLang="zh-CN" sz="2600" b="1" dirty="0">
              <a:latin typeface="宋体" pitchFamily="2" charset="-122"/>
            </a:endParaRP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600" b="1" dirty="0">
                <a:latin typeface="宋体" pitchFamily="2" charset="-122"/>
              </a:rPr>
              <a:t>在</a:t>
            </a:r>
            <a:r>
              <a:rPr kumimoji="1" lang="zh-CN" altLang="en-US" sz="2600" b="1" dirty="0">
                <a:solidFill>
                  <a:srgbClr val="C00000"/>
                </a:solidFill>
                <a:latin typeface="宋体" pitchFamily="2" charset="-122"/>
              </a:rPr>
              <a:t>每一阶段的决策</a:t>
            </a:r>
            <a:r>
              <a:rPr kumimoji="1" lang="en-US" altLang="zh-CN" sz="26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kumimoji="1" lang="zh-CN" altLang="en-US" sz="2600" b="1" dirty="0">
                <a:solidFill>
                  <a:srgbClr val="C00000"/>
                </a:solidFill>
                <a:latin typeface="宋体" pitchFamily="2" charset="-122"/>
              </a:rPr>
              <a:t>子问题</a:t>
            </a:r>
            <a:r>
              <a:rPr kumimoji="1" lang="en-US" altLang="zh-CN" sz="26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kumimoji="1" lang="zh-CN" altLang="en-US" sz="2600" b="1" dirty="0">
                <a:latin typeface="宋体" pitchFamily="2" charset="-122"/>
              </a:rPr>
              <a:t>中有一个赖以决策的策略或目标，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itchFamily="2" charset="-122"/>
              </a:rPr>
              <a:t>这种策略或目标</a:t>
            </a:r>
            <a:r>
              <a:rPr kumimoji="1" lang="zh-CN" altLang="en-US" sz="2600" b="1" dirty="0">
                <a:latin typeface="宋体" pitchFamily="2" charset="-122"/>
              </a:rPr>
              <a:t>是由问题的性质和特点所确定，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itchFamily="2" charset="-122"/>
              </a:rPr>
              <a:t>通常以函数的形式表示并具有递推（两个子问题之间的递推）关系</a:t>
            </a:r>
            <a:r>
              <a:rPr kumimoji="1" lang="zh-CN" altLang="en-US" sz="2600" b="1" dirty="0">
                <a:latin typeface="宋体" pitchFamily="2" charset="-122"/>
              </a:rPr>
              <a:t>。</a:t>
            </a:r>
            <a:endParaRPr kumimoji="1" lang="en-US" altLang="zh-CN" sz="2600" b="1" dirty="0">
              <a:latin typeface="宋体" pitchFamily="2" charset="-122"/>
            </a:endParaRP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defRPr/>
            </a:pPr>
            <a:endParaRPr kumimoji="1" lang="en-US" altLang="zh-CN" sz="2600" b="1" dirty="0">
              <a:latin typeface="宋体" pitchFamily="2" charset="-122"/>
            </a:endParaRPr>
          </a:p>
        </p:txBody>
      </p:sp>
      <p:sp>
        <p:nvSpPr>
          <p:cNvPr id="184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多阶段决策过程说明</a:t>
            </a:r>
          </a:p>
        </p:txBody>
      </p:sp>
    </p:spTree>
    <p:extLst>
      <p:ext uri="{BB962C8B-B14F-4D97-AF65-F5344CB8AC3E}">
        <p14:creationId xmlns:p14="http://schemas.microsoft.com/office/powerpoint/2010/main" val="31087009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C79F337-2D80-491C-93F0-9DFEBD3317AC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960BDF0-1757-4BFB-9B11-52165A59D617}" type="slidenum">
              <a:rPr lang="en-US" altLang="zh-CN" sz="1400" smtClean="0">
                <a:latin typeface="Comic Sans MS" pitchFamily="66" charset="0"/>
              </a:rPr>
              <a:pPr/>
              <a:t>16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0" y="346075"/>
            <a:ext cx="8247063" cy="644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3600" b="1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最优性原理</a:t>
            </a:r>
            <a:r>
              <a:rPr kumimoji="1" lang="zh-CN" altLang="en-US" sz="2600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en-US" altLang="zh-CN" sz="2600" b="1" dirty="0">
                <a:latin typeface="华文新魏" pitchFamily="2" charset="-122"/>
                <a:ea typeface="华文新魏" pitchFamily="2" charset="-122"/>
              </a:rPr>
              <a:t>Optimal Principle</a:t>
            </a:r>
            <a:r>
              <a:rPr kumimoji="1" lang="zh-CN" altLang="en-US" sz="2600" b="1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kumimoji="1" lang="zh-CN" altLang="en-US" sz="2600" b="1" dirty="0" smtClean="0">
                <a:latin typeface="华文新魏" pitchFamily="2" charset="-122"/>
                <a:ea typeface="华文新魏" pitchFamily="2" charset="-122"/>
              </a:rPr>
              <a:t>：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各子问题的解只与它前面的子问题的解有关，并且各子问题的解都是相对于当前状态的最优解，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整个问题的最优解是由各个子问题的最优解构成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kumimoji="1"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endParaRPr kumimoji="1" lang="en-US" altLang="zh-CN" sz="2600" b="1" dirty="0" smtClean="0">
              <a:latin typeface="华文新魏" pitchFamily="2" charset="-122"/>
              <a:ea typeface="华文新魏" pitchFamily="2" charset="-122"/>
            </a:endParaRP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endParaRPr kumimoji="1" lang="en-US" altLang="zh-CN" sz="2600" b="1" dirty="0" smtClean="0">
              <a:latin typeface="华文新魏" pitchFamily="2" charset="-122"/>
              <a:ea typeface="华文新魏" pitchFamily="2" charset="-122"/>
            </a:endParaRP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多阶段决策过程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满足最优性原理</a:t>
            </a:r>
            <a:r>
              <a:rPr kumimoji="1" lang="zh-CN" altLang="en-US" sz="3200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kumimoji="1" lang="en-US" altLang="zh-CN" sz="3200" b="1" dirty="0" smtClean="0">
              <a:latin typeface="华文新魏" pitchFamily="2" charset="-122"/>
              <a:ea typeface="华文新魏" pitchFamily="2" charset="-122"/>
            </a:endParaRP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多阶段决策就是把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每一阶段作为一个子问题来处理，然后按顺序求解各个子问题。</a:t>
            </a:r>
            <a:endParaRPr kumimoji="1"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 marL="365125" indent="-36512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如果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一个问题满足最优性原理通常称此问题具有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最优子结构性质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。 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030650" y="2683053"/>
            <a:ext cx="4078288" cy="709613"/>
            <a:chOff x="930" y="851"/>
            <a:chExt cx="3647" cy="707"/>
          </a:xfrm>
        </p:grpSpPr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930" y="1037"/>
              <a:ext cx="320" cy="3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2000" b="1"/>
                <a:t>A</a:t>
              </a:r>
              <a:endParaRPr lang="en-US" altLang="zh-CN" sz="3600" b="1"/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1771" y="1040"/>
              <a:ext cx="320" cy="3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2000" b="1"/>
                <a:t>B</a:t>
              </a:r>
              <a:endParaRPr lang="en-US" altLang="zh-CN" sz="3600" b="1"/>
            </a:p>
          </p:txBody>
        </p:sp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2612" y="1038"/>
              <a:ext cx="320" cy="33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2000" b="1" dirty="0"/>
                <a:t>C</a:t>
              </a:r>
              <a:endParaRPr lang="en-US" altLang="zh-CN" sz="3600" b="1" dirty="0"/>
            </a:p>
          </p:txBody>
        </p:sp>
        <p:sp>
          <p:nvSpPr>
            <p:cNvPr id="19466" name="Oval 8"/>
            <p:cNvSpPr>
              <a:spLocks noChangeArrowheads="1"/>
            </p:cNvSpPr>
            <p:nvPr/>
          </p:nvSpPr>
          <p:spPr bwMode="auto">
            <a:xfrm>
              <a:off x="3441" y="1037"/>
              <a:ext cx="320" cy="3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2000" b="1"/>
                <a:t>D</a:t>
              </a:r>
              <a:endParaRPr lang="en-US" altLang="zh-CN" sz="3600" b="1"/>
            </a:p>
          </p:txBody>
        </p:sp>
        <p:sp>
          <p:nvSpPr>
            <p:cNvPr id="19467" name="Oval 9"/>
            <p:cNvSpPr>
              <a:spLocks noChangeArrowheads="1"/>
            </p:cNvSpPr>
            <p:nvPr/>
          </p:nvSpPr>
          <p:spPr bwMode="auto">
            <a:xfrm>
              <a:off x="4257" y="1038"/>
              <a:ext cx="320" cy="33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en-US" altLang="zh-CN" sz="2000" b="1"/>
                <a:t>E</a:t>
              </a:r>
              <a:endParaRPr lang="en-US" altLang="zh-CN" sz="3600" b="1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>
              <a:off x="1228" y="1207"/>
              <a:ext cx="51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>
              <a:off x="2090" y="1218"/>
              <a:ext cx="51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2938" y="1218"/>
              <a:ext cx="51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3"/>
            <p:cNvSpPr>
              <a:spLocks noChangeShapeType="1"/>
            </p:cNvSpPr>
            <p:nvPr/>
          </p:nvSpPr>
          <p:spPr bwMode="auto">
            <a:xfrm>
              <a:off x="3780" y="1218"/>
              <a:ext cx="51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14"/>
            <p:cNvSpPr>
              <a:spLocks/>
            </p:cNvSpPr>
            <p:nvPr/>
          </p:nvSpPr>
          <p:spPr bwMode="auto">
            <a:xfrm>
              <a:off x="1172" y="851"/>
              <a:ext cx="1456" cy="260"/>
            </a:xfrm>
            <a:custGeom>
              <a:avLst/>
              <a:gdLst>
                <a:gd name="T0" fmla="*/ 0 w 1160"/>
                <a:gd name="T1" fmla="*/ 213007 h 197"/>
                <a:gd name="T2" fmla="*/ 209763 w 1160"/>
                <a:gd name="T3" fmla="*/ 9613 h 197"/>
                <a:gd name="T4" fmla="*/ 427305 w 1160"/>
                <a:gd name="T5" fmla="*/ 267623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60" h="197">
                  <a:moveTo>
                    <a:pt x="0" y="157"/>
                  </a:moveTo>
                  <a:cubicBezTo>
                    <a:pt x="95" y="132"/>
                    <a:pt x="377" y="0"/>
                    <a:pt x="570" y="7"/>
                  </a:cubicBezTo>
                  <a:cubicBezTo>
                    <a:pt x="752" y="9"/>
                    <a:pt x="1037" y="157"/>
                    <a:pt x="1160" y="197"/>
                  </a:cubicBez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15"/>
            <p:cNvSpPr>
              <a:spLocks/>
            </p:cNvSpPr>
            <p:nvPr/>
          </p:nvSpPr>
          <p:spPr bwMode="auto">
            <a:xfrm>
              <a:off x="2834" y="856"/>
              <a:ext cx="1456" cy="261"/>
            </a:xfrm>
            <a:custGeom>
              <a:avLst/>
              <a:gdLst>
                <a:gd name="T0" fmla="*/ 0 w 1160"/>
                <a:gd name="T1" fmla="*/ 236604 h 197"/>
                <a:gd name="T2" fmla="*/ 209763 w 1160"/>
                <a:gd name="T3" fmla="*/ 10258 h 197"/>
                <a:gd name="T4" fmla="*/ 427305 w 1160"/>
                <a:gd name="T5" fmla="*/ 295586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60" h="197">
                  <a:moveTo>
                    <a:pt x="0" y="157"/>
                  </a:moveTo>
                  <a:cubicBezTo>
                    <a:pt x="95" y="132"/>
                    <a:pt x="377" y="0"/>
                    <a:pt x="570" y="7"/>
                  </a:cubicBezTo>
                  <a:cubicBezTo>
                    <a:pt x="752" y="9"/>
                    <a:pt x="1037" y="157"/>
                    <a:pt x="1160" y="197"/>
                  </a:cubicBez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16"/>
            <p:cNvSpPr>
              <a:spLocks/>
            </p:cNvSpPr>
            <p:nvPr/>
          </p:nvSpPr>
          <p:spPr bwMode="auto">
            <a:xfrm flipV="1">
              <a:off x="2018" y="1298"/>
              <a:ext cx="1456" cy="260"/>
            </a:xfrm>
            <a:custGeom>
              <a:avLst/>
              <a:gdLst>
                <a:gd name="T0" fmla="*/ 0 w 1160"/>
                <a:gd name="T1" fmla="*/ 213007 h 197"/>
                <a:gd name="T2" fmla="*/ 209763 w 1160"/>
                <a:gd name="T3" fmla="*/ 9613 h 197"/>
                <a:gd name="T4" fmla="*/ 427305 w 1160"/>
                <a:gd name="T5" fmla="*/ 267623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60" h="197">
                  <a:moveTo>
                    <a:pt x="0" y="157"/>
                  </a:moveTo>
                  <a:cubicBezTo>
                    <a:pt x="95" y="132"/>
                    <a:pt x="377" y="0"/>
                    <a:pt x="570" y="7"/>
                  </a:cubicBezTo>
                  <a:cubicBezTo>
                    <a:pt x="752" y="9"/>
                    <a:pt x="1037" y="157"/>
                    <a:pt x="1160" y="197"/>
                  </a:cubicBez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9278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24923B1-87F0-4816-A556-B9FCDD8FFDC2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048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EE78569-8723-493A-86C8-BB7BADF3D348}" type="slidenum">
              <a:rPr lang="en-US" altLang="zh-CN" sz="1400" smtClean="0">
                <a:latin typeface="Comic Sans MS" pitchFamily="66" charset="0"/>
              </a:rPr>
              <a:pPr/>
              <a:t>17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842486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</a:rPr>
              <a:t>动态规划法将待求解问题分解成若干个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相互重叠的子问题</a:t>
            </a:r>
            <a:r>
              <a:rPr kumimoji="1" lang="zh-CN" altLang="en-US" b="1">
                <a:latin typeface="宋体" pitchFamily="2" charset="-122"/>
              </a:rPr>
              <a:t>，每个子问题对应决策过程的一个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阶段；</a:t>
            </a:r>
            <a:endParaRPr kumimoji="1" lang="en-US" altLang="zh-CN" b="1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</a:rPr>
              <a:t>整个问题的最优解是由子问题的最优解组成的一个序列，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因此需要计算所有子问题的解</a:t>
            </a:r>
            <a:r>
              <a:rPr kumimoji="1" lang="zh-CN" altLang="en-US" b="1">
                <a:latin typeface="宋体" pitchFamily="2" charset="-122"/>
              </a:rPr>
              <a:t>，然后通过原问题与子问题的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递推关系</a:t>
            </a:r>
            <a:r>
              <a:rPr kumimoji="1" lang="zh-CN" altLang="en-US" b="1">
                <a:latin typeface="宋体" pitchFamily="2" charset="-122"/>
              </a:rPr>
              <a:t>（也就是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动态规划函数</a:t>
            </a:r>
            <a:r>
              <a:rPr kumimoji="1" lang="zh-CN" altLang="en-US" b="1">
                <a:latin typeface="宋体" pitchFamily="2" charset="-122"/>
              </a:rPr>
              <a:t>）得到原问题的解；</a:t>
            </a:r>
            <a:endParaRPr kumimoji="1" lang="en-US" altLang="zh-CN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</a:rPr>
              <a:t>我们将子问题的解全部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填</a:t>
            </a:r>
            <a:r>
              <a:rPr kumimoji="1" lang="zh-CN" altLang="en-US" b="1">
                <a:latin typeface="宋体" pitchFamily="2" charset="-122"/>
              </a:rPr>
              <a:t>入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表</a:t>
            </a:r>
            <a:r>
              <a:rPr kumimoji="1" lang="zh-CN" altLang="en-US" b="1">
                <a:latin typeface="宋体" pitchFamily="2" charset="-122"/>
              </a:rPr>
              <a:t>中，当需要再次求解此子问题时，</a:t>
            </a:r>
            <a:r>
              <a:rPr kumimoji="1" lang="zh-CN" altLang="en-US" b="1">
                <a:solidFill>
                  <a:srgbClr val="A52781"/>
                </a:solidFill>
                <a:latin typeface="宋体" pitchFamily="2" charset="-122"/>
              </a:rPr>
              <a:t>可以通过查表获得该子问题的解而不用再次求解，从而避免了大量重复计算</a:t>
            </a:r>
            <a:r>
              <a:rPr kumimoji="1" lang="zh-CN" altLang="en-US" b="1">
                <a:latin typeface="宋体" pitchFamily="2" charset="-122"/>
              </a:rPr>
              <a:t>。</a:t>
            </a:r>
            <a:endParaRPr kumimoji="1" lang="zh-CN" altLang="en-US" b="1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8569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6.1.3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动态规划法的设计思想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2405170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ECA4177-4059-4725-94B0-CA8C337CD150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150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73F05BA-A74C-4D49-A0FF-DA5DB4B717F0}" type="slidenum">
              <a:rPr lang="en-US" altLang="zh-CN" sz="1400" smtClean="0">
                <a:latin typeface="Comic Sans MS" pitchFamily="66" charset="0"/>
              </a:rPr>
              <a:pPr/>
              <a:t>18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468313" y="2565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/>
              <a:t>n</a:t>
            </a:r>
            <a:r>
              <a:rPr kumimoji="1" lang="en-US" altLang="zh-CN" b="1"/>
              <a:t>=5</a:t>
            </a:r>
            <a:r>
              <a:rPr kumimoji="1" lang="zh-CN" altLang="en-US" b="1">
                <a:latin typeface="宋体" pitchFamily="2" charset="-122"/>
              </a:rPr>
              <a:t>时计算斐波那契数的过程。</a:t>
            </a:r>
            <a:r>
              <a:rPr kumimoji="1" lang="zh-CN" altLang="en-US" b="1"/>
              <a:t> </a:t>
            </a:r>
          </a:p>
        </p:txBody>
      </p:sp>
      <p:grpSp>
        <p:nvGrpSpPr>
          <p:cNvPr id="21510" name="Group 37"/>
          <p:cNvGrpSpPr>
            <a:grpSpLocks/>
          </p:cNvGrpSpPr>
          <p:nvPr/>
        </p:nvGrpSpPr>
        <p:grpSpPr bwMode="auto">
          <a:xfrm>
            <a:off x="971550" y="3141663"/>
            <a:ext cx="6777038" cy="3170237"/>
            <a:chOff x="703" y="1797"/>
            <a:chExt cx="4269" cy="1997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3210" y="1797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F(5)</a:t>
              </a:r>
            </a:p>
          </p:txBody>
        </p:sp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 flipH="1">
              <a:off x="2445" y="2003"/>
              <a:ext cx="805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3582" y="2003"/>
              <a:ext cx="695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2123" y="2253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F(4)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076" y="2255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F(3)</a:t>
              </a:r>
            </a:p>
          </p:txBody>
        </p:sp>
        <p:sp>
          <p:nvSpPr>
            <p:cNvPr id="21518" name="Text Box 9"/>
            <p:cNvSpPr txBox="1">
              <a:spLocks noChangeArrowheads="1"/>
            </p:cNvSpPr>
            <p:nvPr/>
          </p:nvSpPr>
          <p:spPr bwMode="auto">
            <a:xfrm>
              <a:off x="1529" y="2691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F(3)</a:t>
              </a:r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 flipH="1">
              <a:off x="1800" y="2431"/>
              <a:ext cx="343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2415" y="2445"/>
              <a:ext cx="28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Text Box 12"/>
            <p:cNvSpPr txBox="1">
              <a:spLocks noChangeArrowheads="1"/>
            </p:cNvSpPr>
            <p:nvPr/>
          </p:nvSpPr>
          <p:spPr bwMode="auto">
            <a:xfrm>
              <a:off x="2515" y="2699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F(2)</a:t>
              </a:r>
            </a:p>
          </p:txBody>
        </p:sp>
        <p:sp>
          <p:nvSpPr>
            <p:cNvPr id="21522" name="Text Box 13"/>
            <p:cNvSpPr txBox="1">
              <a:spLocks noChangeArrowheads="1"/>
            </p:cNvSpPr>
            <p:nvPr/>
          </p:nvSpPr>
          <p:spPr bwMode="auto">
            <a:xfrm>
              <a:off x="3623" y="2697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F(2)</a:t>
              </a:r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 flipH="1">
              <a:off x="3794" y="2447"/>
              <a:ext cx="322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4509" y="2695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F(1)</a:t>
              </a: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1086" y="3142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F(2)</a:t>
              </a:r>
            </a:p>
          </p:txBody>
        </p:sp>
        <p:sp>
          <p:nvSpPr>
            <p:cNvPr id="21526" name="Line 17"/>
            <p:cNvSpPr>
              <a:spLocks noChangeShapeType="1"/>
            </p:cNvSpPr>
            <p:nvPr/>
          </p:nvSpPr>
          <p:spPr bwMode="auto">
            <a:xfrm flipH="1">
              <a:off x="1367" y="2893"/>
              <a:ext cx="202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18"/>
            <p:cNvSpPr>
              <a:spLocks noChangeShapeType="1"/>
            </p:cNvSpPr>
            <p:nvPr/>
          </p:nvSpPr>
          <p:spPr bwMode="auto">
            <a:xfrm>
              <a:off x="1831" y="2895"/>
              <a:ext cx="151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Text Box 19"/>
            <p:cNvSpPr txBox="1">
              <a:spLocks noChangeArrowheads="1"/>
            </p:cNvSpPr>
            <p:nvPr/>
          </p:nvSpPr>
          <p:spPr bwMode="auto">
            <a:xfrm>
              <a:off x="1750" y="3148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F(1)</a:t>
              </a:r>
            </a:p>
          </p:txBody>
        </p:sp>
        <p:sp>
          <p:nvSpPr>
            <p:cNvPr id="21529" name="Text Box 20"/>
            <p:cNvSpPr txBox="1">
              <a:spLocks noChangeArrowheads="1"/>
            </p:cNvSpPr>
            <p:nvPr/>
          </p:nvSpPr>
          <p:spPr bwMode="auto">
            <a:xfrm>
              <a:off x="703" y="3608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F(1)</a:t>
              </a:r>
            </a:p>
          </p:txBody>
        </p:sp>
        <p:sp>
          <p:nvSpPr>
            <p:cNvPr id="21530" name="Line 21"/>
            <p:cNvSpPr>
              <a:spLocks noChangeShapeType="1"/>
            </p:cNvSpPr>
            <p:nvPr/>
          </p:nvSpPr>
          <p:spPr bwMode="auto">
            <a:xfrm flipH="1">
              <a:off x="904" y="3364"/>
              <a:ext cx="212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22"/>
            <p:cNvSpPr>
              <a:spLocks noChangeShapeType="1"/>
            </p:cNvSpPr>
            <p:nvPr/>
          </p:nvSpPr>
          <p:spPr bwMode="auto">
            <a:xfrm>
              <a:off x="1418" y="3366"/>
              <a:ext cx="181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Text Box 23"/>
            <p:cNvSpPr txBox="1">
              <a:spLocks noChangeArrowheads="1"/>
            </p:cNvSpPr>
            <p:nvPr/>
          </p:nvSpPr>
          <p:spPr bwMode="auto">
            <a:xfrm>
              <a:off x="1418" y="3608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F(0)</a:t>
              </a:r>
            </a:p>
          </p:txBody>
        </p:sp>
        <p:sp>
          <p:nvSpPr>
            <p:cNvPr id="21533" name="Text Box 24"/>
            <p:cNvSpPr txBox="1">
              <a:spLocks noChangeArrowheads="1"/>
            </p:cNvSpPr>
            <p:nvPr/>
          </p:nvSpPr>
          <p:spPr bwMode="auto">
            <a:xfrm>
              <a:off x="2183" y="3148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F(1)</a:t>
              </a:r>
            </a:p>
          </p:txBody>
        </p:sp>
        <p:sp>
          <p:nvSpPr>
            <p:cNvPr id="21534" name="Line 25"/>
            <p:cNvSpPr>
              <a:spLocks noChangeShapeType="1"/>
            </p:cNvSpPr>
            <p:nvPr/>
          </p:nvSpPr>
          <p:spPr bwMode="auto">
            <a:xfrm flipH="1">
              <a:off x="2364" y="2893"/>
              <a:ext cx="212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26"/>
            <p:cNvSpPr>
              <a:spLocks noChangeShapeType="1"/>
            </p:cNvSpPr>
            <p:nvPr/>
          </p:nvSpPr>
          <p:spPr bwMode="auto">
            <a:xfrm>
              <a:off x="2847" y="2907"/>
              <a:ext cx="182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Text Box 27"/>
            <p:cNvSpPr txBox="1">
              <a:spLocks noChangeArrowheads="1"/>
            </p:cNvSpPr>
            <p:nvPr/>
          </p:nvSpPr>
          <p:spPr bwMode="auto">
            <a:xfrm>
              <a:off x="2827" y="3160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F(0)</a:t>
              </a:r>
            </a:p>
          </p:txBody>
        </p:sp>
        <p:sp>
          <p:nvSpPr>
            <p:cNvPr id="21537" name="Text Box 28"/>
            <p:cNvSpPr txBox="1">
              <a:spLocks noChangeArrowheads="1"/>
            </p:cNvSpPr>
            <p:nvPr/>
          </p:nvSpPr>
          <p:spPr bwMode="auto">
            <a:xfrm>
              <a:off x="3270" y="3156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F(1)</a:t>
              </a:r>
            </a:p>
          </p:txBody>
        </p:sp>
        <p:sp>
          <p:nvSpPr>
            <p:cNvPr id="21538" name="Line 29"/>
            <p:cNvSpPr>
              <a:spLocks noChangeShapeType="1"/>
            </p:cNvSpPr>
            <p:nvPr/>
          </p:nvSpPr>
          <p:spPr bwMode="auto">
            <a:xfrm flipH="1">
              <a:off x="3462" y="2901"/>
              <a:ext cx="221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30"/>
            <p:cNvSpPr>
              <a:spLocks noChangeShapeType="1"/>
            </p:cNvSpPr>
            <p:nvPr/>
          </p:nvSpPr>
          <p:spPr bwMode="auto">
            <a:xfrm>
              <a:off x="3935" y="2909"/>
              <a:ext cx="191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Text Box 31"/>
            <p:cNvSpPr txBox="1">
              <a:spLocks noChangeArrowheads="1"/>
            </p:cNvSpPr>
            <p:nvPr/>
          </p:nvSpPr>
          <p:spPr bwMode="auto">
            <a:xfrm>
              <a:off x="3935" y="3168"/>
              <a:ext cx="46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F(0)</a:t>
              </a:r>
            </a:p>
          </p:txBody>
        </p:sp>
        <p:sp>
          <p:nvSpPr>
            <p:cNvPr id="21541" name="Line 32"/>
            <p:cNvSpPr>
              <a:spLocks noChangeShapeType="1"/>
            </p:cNvSpPr>
            <p:nvPr/>
          </p:nvSpPr>
          <p:spPr bwMode="auto">
            <a:xfrm>
              <a:off x="4398" y="2447"/>
              <a:ext cx="28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1" name="Text Box 35"/>
          <p:cNvSpPr txBox="1">
            <a:spLocks noChangeArrowheads="1"/>
          </p:cNvSpPr>
          <p:nvPr/>
        </p:nvSpPr>
        <p:spPr bwMode="auto">
          <a:xfrm>
            <a:off x="468313" y="5492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b="1"/>
              <a:t>例：计算斐波那契数：</a:t>
            </a:r>
          </a:p>
        </p:txBody>
      </p:sp>
      <p:graphicFrame>
        <p:nvGraphicFramePr>
          <p:cNvPr id="21512" name="Object 36"/>
          <p:cNvGraphicFramePr>
            <a:graphicFrameLocks noChangeAspect="1"/>
          </p:cNvGraphicFramePr>
          <p:nvPr/>
        </p:nvGraphicFramePr>
        <p:xfrm>
          <a:off x="1763713" y="981075"/>
          <a:ext cx="44450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r:id="rId3" imgW="2413000" imgH="711200" progId="Equation.3">
                  <p:embed/>
                </p:oleObj>
              </mc:Choice>
              <mc:Fallback>
                <p:oleObj r:id="rId3" imgW="2413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81075"/>
                        <a:ext cx="44450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271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4D3CF76-B0D5-45E8-B879-E2036DF58316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253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FC1435D-9CCD-47E5-B31D-08BBC9C67AEC}" type="slidenum">
              <a:rPr lang="en-US" altLang="zh-CN" sz="1400" smtClean="0">
                <a:latin typeface="Comic Sans MS" pitchFamily="66" charset="0"/>
              </a:rPr>
              <a:pPr/>
              <a:t>19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22533" name="Group 69"/>
          <p:cNvGrpSpPr>
            <a:grpSpLocks/>
          </p:cNvGrpSpPr>
          <p:nvPr/>
        </p:nvGrpSpPr>
        <p:grpSpPr bwMode="auto">
          <a:xfrm>
            <a:off x="1071563" y="3571875"/>
            <a:ext cx="6772275" cy="762000"/>
            <a:chOff x="703" y="2205"/>
            <a:chExt cx="4266" cy="480"/>
          </a:xfrm>
        </p:grpSpPr>
        <p:grpSp>
          <p:nvGrpSpPr>
            <p:cNvPr id="22536" name="Group 23"/>
            <p:cNvGrpSpPr>
              <a:grpSpLocks/>
            </p:cNvGrpSpPr>
            <p:nvPr/>
          </p:nvGrpSpPr>
          <p:grpSpPr bwMode="auto">
            <a:xfrm>
              <a:off x="703" y="2205"/>
              <a:ext cx="426" cy="240"/>
              <a:chOff x="0" y="0"/>
              <a:chExt cx="358" cy="384"/>
            </a:xfrm>
          </p:grpSpPr>
          <p:sp>
            <p:nvSpPr>
              <p:cNvPr id="22594" name="Rectangle 2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0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95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37" name="Group 25"/>
            <p:cNvGrpSpPr>
              <a:grpSpLocks/>
            </p:cNvGrpSpPr>
            <p:nvPr/>
          </p:nvGrpSpPr>
          <p:grpSpPr bwMode="auto">
            <a:xfrm>
              <a:off x="1129" y="2205"/>
              <a:ext cx="426" cy="240"/>
              <a:chOff x="358" y="0"/>
              <a:chExt cx="358" cy="384"/>
            </a:xfrm>
          </p:grpSpPr>
          <p:sp>
            <p:nvSpPr>
              <p:cNvPr id="22592" name="Rectangle 3"/>
              <p:cNvSpPr>
                <a:spLocks noChangeArrowheads="1"/>
              </p:cNvSpPr>
              <p:nvPr/>
            </p:nvSpPr>
            <p:spPr bwMode="auto">
              <a:xfrm>
                <a:off x="401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1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93" name="Rectangle 24"/>
              <p:cNvSpPr>
                <a:spLocks noChangeArrowheads="1"/>
              </p:cNvSpPr>
              <p:nvPr/>
            </p:nvSpPr>
            <p:spPr bwMode="auto">
              <a:xfrm>
                <a:off x="358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38" name="Group 27"/>
            <p:cNvGrpSpPr>
              <a:grpSpLocks/>
            </p:cNvGrpSpPr>
            <p:nvPr/>
          </p:nvGrpSpPr>
          <p:grpSpPr bwMode="auto">
            <a:xfrm>
              <a:off x="1555" y="2205"/>
              <a:ext cx="426" cy="240"/>
              <a:chOff x="716" y="0"/>
              <a:chExt cx="358" cy="384"/>
            </a:xfrm>
          </p:grpSpPr>
          <p:sp>
            <p:nvSpPr>
              <p:cNvPr id="22590" name="Rectangle 4"/>
              <p:cNvSpPr>
                <a:spLocks noChangeArrowheads="1"/>
              </p:cNvSpPr>
              <p:nvPr/>
            </p:nvSpPr>
            <p:spPr bwMode="auto">
              <a:xfrm>
                <a:off x="759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2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91" name="Rectangle 26"/>
              <p:cNvSpPr>
                <a:spLocks noChangeArrowheads="1"/>
              </p:cNvSpPr>
              <p:nvPr/>
            </p:nvSpPr>
            <p:spPr bwMode="auto">
              <a:xfrm>
                <a:off x="716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39" name="Group 29"/>
            <p:cNvGrpSpPr>
              <a:grpSpLocks/>
            </p:cNvGrpSpPr>
            <p:nvPr/>
          </p:nvGrpSpPr>
          <p:grpSpPr bwMode="auto">
            <a:xfrm>
              <a:off x="1981" y="2205"/>
              <a:ext cx="426" cy="240"/>
              <a:chOff x="1074" y="0"/>
              <a:chExt cx="358" cy="384"/>
            </a:xfrm>
          </p:grpSpPr>
          <p:sp>
            <p:nvSpPr>
              <p:cNvPr id="22588" name="Rectangle 5"/>
              <p:cNvSpPr>
                <a:spLocks noChangeArrowheads="1"/>
              </p:cNvSpPr>
              <p:nvPr/>
            </p:nvSpPr>
            <p:spPr bwMode="auto">
              <a:xfrm>
                <a:off x="1117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3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89" name="Rectangle 28"/>
              <p:cNvSpPr>
                <a:spLocks noChangeArrowheads="1"/>
              </p:cNvSpPr>
              <p:nvPr/>
            </p:nvSpPr>
            <p:spPr bwMode="auto">
              <a:xfrm>
                <a:off x="1074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0" name="Group 31"/>
            <p:cNvGrpSpPr>
              <a:grpSpLocks/>
            </p:cNvGrpSpPr>
            <p:nvPr/>
          </p:nvGrpSpPr>
          <p:grpSpPr bwMode="auto">
            <a:xfrm>
              <a:off x="2407" y="2205"/>
              <a:ext cx="426" cy="240"/>
              <a:chOff x="1432" y="0"/>
              <a:chExt cx="358" cy="384"/>
            </a:xfrm>
          </p:grpSpPr>
          <p:sp>
            <p:nvSpPr>
              <p:cNvPr id="22586" name="Rectangle 6"/>
              <p:cNvSpPr>
                <a:spLocks noChangeArrowheads="1"/>
              </p:cNvSpPr>
              <p:nvPr/>
            </p:nvSpPr>
            <p:spPr bwMode="auto">
              <a:xfrm>
                <a:off x="1475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4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87" name="Rectangle 30"/>
              <p:cNvSpPr>
                <a:spLocks noChangeArrowheads="1"/>
              </p:cNvSpPr>
              <p:nvPr/>
            </p:nvSpPr>
            <p:spPr bwMode="auto">
              <a:xfrm>
                <a:off x="1432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1" name="Group 33"/>
            <p:cNvGrpSpPr>
              <a:grpSpLocks/>
            </p:cNvGrpSpPr>
            <p:nvPr/>
          </p:nvGrpSpPr>
          <p:grpSpPr bwMode="auto">
            <a:xfrm>
              <a:off x="2833" y="2205"/>
              <a:ext cx="425" cy="240"/>
              <a:chOff x="1790" y="0"/>
              <a:chExt cx="358" cy="384"/>
            </a:xfrm>
          </p:grpSpPr>
          <p:sp>
            <p:nvSpPr>
              <p:cNvPr id="22584" name="Rectangle 7"/>
              <p:cNvSpPr>
                <a:spLocks noChangeArrowheads="1"/>
              </p:cNvSpPr>
              <p:nvPr/>
            </p:nvSpPr>
            <p:spPr bwMode="auto">
              <a:xfrm>
                <a:off x="1833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5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85" name="Rectangle 32"/>
              <p:cNvSpPr>
                <a:spLocks noChangeArrowheads="1"/>
              </p:cNvSpPr>
              <p:nvPr/>
            </p:nvSpPr>
            <p:spPr bwMode="auto">
              <a:xfrm>
                <a:off x="1790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2" name="Group 35"/>
            <p:cNvGrpSpPr>
              <a:grpSpLocks/>
            </p:cNvGrpSpPr>
            <p:nvPr/>
          </p:nvGrpSpPr>
          <p:grpSpPr bwMode="auto">
            <a:xfrm>
              <a:off x="3258" y="2205"/>
              <a:ext cx="426" cy="240"/>
              <a:chOff x="2148" y="0"/>
              <a:chExt cx="358" cy="384"/>
            </a:xfrm>
          </p:grpSpPr>
          <p:sp>
            <p:nvSpPr>
              <p:cNvPr id="22582" name="Rectangle 8"/>
              <p:cNvSpPr>
                <a:spLocks noChangeArrowheads="1"/>
              </p:cNvSpPr>
              <p:nvPr/>
            </p:nvSpPr>
            <p:spPr bwMode="auto">
              <a:xfrm>
                <a:off x="2191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6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83" name="Rectangle 34"/>
              <p:cNvSpPr>
                <a:spLocks noChangeArrowheads="1"/>
              </p:cNvSpPr>
              <p:nvPr/>
            </p:nvSpPr>
            <p:spPr bwMode="auto">
              <a:xfrm>
                <a:off x="2148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3" name="Group 37"/>
            <p:cNvGrpSpPr>
              <a:grpSpLocks/>
            </p:cNvGrpSpPr>
            <p:nvPr/>
          </p:nvGrpSpPr>
          <p:grpSpPr bwMode="auto">
            <a:xfrm>
              <a:off x="3684" y="2205"/>
              <a:ext cx="426" cy="240"/>
              <a:chOff x="2506" y="0"/>
              <a:chExt cx="358" cy="384"/>
            </a:xfrm>
          </p:grpSpPr>
          <p:sp>
            <p:nvSpPr>
              <p:cNvPr id="22580" name="Rectangle 9"/>
              <p:cNvSpPr>
                <a:spLocks noChangeArrowheads="1"/>
              </p:cNvSpPr>
              <p:nvPr/>
            </p:nvSpPr>
            <p:spPr bwMode="auto">
              <a:xfrm>
                <a:off x="2549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7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81" name="Rectangle 36"/>
              <p:cNvSpPr>
                <a:spLocks noChangeArrowheads="1"/>
              </p:cNvSpPr>
              <p:nvPr/>
            </p:nvSpPr>
            <p:spPr bwMode="auto">
              <a:xfrm>
                <a:off x="2506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4" name="Group 39"/>
            <p:cNvGrpSpPr>
              <a:grpSpLocks/>
            </p:cNvGrpSpPr>
            <p:nvPr/>
          </p:nvGrpSpPr>
          <p:grpSpPr bwMode="auto">
            <a:xfrm>
              <a:off x="4110" y="2205"/>
              <a:ext cx="426" cy="240"/>
              <a:chOff x="2864" y="0"/>
              <a:chExt cx="358" cy="384"/>
            </a:xfrm>
          </p:grpSpPr>
          <p:sp>
            <p:nvSpPr>
              <p:cNvPr id="22578" name="Rectangle 10"/>
              <p:cNvSpPr>
                <a:spLocks noChangeArrowheads="1"/>
              </p:cNvSpPr>
              <p:nvPr/>
            </p:nvSpPr>
            <p:spPr bwMode="auto">
              <a:xfrm>
                <a:off x="2907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8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79" name="Rectangle 38"/>
              <p:cNvSpPr>
                <a:spLocks noChangeArrowheads="1"/>
              </p:cNvSpPr>
              <p:nvPr/>
            </p:nvSpPr>
            <p:spPr bwMode="auto">
              <a:xfrm>
                <a:off x="2864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5" name="Group 41"/>
            <p:cNvGrpSpPr>
              <a:grpSpLocks/>
            </p:cNvGrpSpPr>
            <p:nvPr/>
          </p:nvGrpSpPr>
          <p:grpSpPr bwMode="auto">
            <a:xfrm>
              <a:off x="4536" y="2205"/>
              <a:ext cx="426" cy="240"/>
              <a:chOff x="3222" y="0"/>
              <a:chExt cx="358" cy="384"/>
            </a:xfrm>
          </p:grpSpPr>
          <p:sp>
            <p:nvSpPr>
              <p:cNvPr id="22576" name="Rectangle 11"/>
              <p:cNvSpPr>
                <a:spLocks noChangeArrowheads="1"/>
              </p:cNvSpPr>
              <p:nvPr/>
            </p:nvSpPr>
            <p:spPr bwMode="auto">
              <a:xfrm>
                <a:off x="3265" y="0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9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77" name="Rectangle 40"/>
              <p:cNvSpPr>
                <a:spLocks noChangeArrowheads="1"/>
              </p:cNvSpPr>
              <p:nvPr/>
            </p:nvSpPr>
            <p:spPr bwMode="auto">
              <a:xfrm>
                <a:off x="3222" y="0"/>
                <a:ext cx="35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6" name="Group 43"/>
            <p:cNvGrpSpPr>
              <a:grpSpLocks/>
            </p:cNvGrpSpPr>
            <p:nvPr/>
          </p:nvGrpSpPr>
          <p:grpSpPr bwMode="auto">
            <a:xfrm>
              <a:off x="703" y="2445"/>
              <a:ext cx="426" cy="240"/>
              <a:chOff x="0" y="384"/>
              <a:chExt cx="358" cy="384"/>
            </a:xfrm>
          </p:grpSpPr>
          <p:sp>
            <p:nvSpPr>
              <p:cNvPr id="22574" name="Rectangle 12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0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75" name="Rectangle 42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7" name="Group 45"/>
            <p:cNvGrpSpPr>
              <a:grpSpLocks/>
            </p:cNvGrpSpPr>
            <p:nvPr/>
          </p:nvGrpSpPr>
          <p:grpSpPr bwMode="auto">
            <a:xfrm>
              <a:off x="1129" y="2445"/>
              <a:ext cx="426" cy="240"/>
              <a:chOff x="358" y="384"/>
              <a:chExt cx="358" cy="384"/>
            </a:xfrm>
          </p:grpSpPr>
          <p:sp>
            <p:nvSpPr>
              <p:cNvPr id="22572" name="Rectangle 13"/>
              <p:cNvSpPr>
                <a:spLocks noChangeArrowheads="1"/>
              </p:cNvSpPr>
              <p:nvPr/>
            </p:nvSpPr>
            <p:spPr bwMode="auto">
              <a:xfrm>
                <a:off x="401" y="384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1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73" name="Rectangle 44"/>
              <p:cNvSpPr>
                <a:spLocks noChangeArrowheads="1"/>
              </p:cNvSpPr>
              <p:nvPr/>
            </p:nvSpPr>
            <p:spPr bwMode="auto">
              <a:xfrm>
                <a:off x="358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8" name="Group 47"/>
            <p:cNvGrpSpPr>
              <a:grpSpLocks/>
            </p:cNvGrpSpPr>
            <p:nvPr/>
          </p:nvGrpSpPr>
          <p:grpSpPr bwMode="auto">
            <a:xfrm>
              <a:off x="1555" y="2445"/>
              <a:ext cx="426" cy="240"/>
              <a:chOff x="716" y="384"/>
              <a:chExt cx="358" cy="384"/>
            </a:xfrm>
          </p:grpSpPr>
          <p:sp>
            <p:nvSpPr>
              <p:cNvPr id="22570" name="Rectangle 14"/>
              <p:cNvSpPr>
                <a:spLocks noChangeArrowheads="1"/>
              </p:cNvSpPr>
              <p:nvPr/>
            </p:nvSpPr>
            <p:spPr bwMode="auto">
              <a:xfrm>
                <a:off x="759" y="384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1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71" name="Rectangle 46"/>
              <p:cNvSpPr>
                <a:spLocks noChangeArrowheads="1"/>
              </p:cNvSpPr>
              <p:nvPr/>
            </p:nvSpPr>
            <p:spPr bwMode="auto">
              <a:xfrm>
                <a:off x="716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49" name="Group 49"/>
            <p:cNvGrpSpPr>
              <a:grpSpLocks/>
            </p:cNvGrpSpPr>
            <p:nvPr/>
          </p:nvGrpSpPr>
          <p:grpSpPr bwMode="auto">
            <a:xfrm>
              <a:off x="1981" y="2445"/>
              <a:ext cx="426" cy="240"/>
              <a:chOff x="1074" y="384"/>
              <a:chExt cx="358" cy="384"/>
            </a:xfrm>
          </p:grpSpPr>
          <p:sp>
            <p:nvSpPr>
              <p:cNvPr id="22568" name="Rectangle 15"/>
              <p:cNvSpPr>
                <a:spLocks noChangeArrowheads="1"/>
              </p:cNvSpPr>
              <p:nvPr/>
            </p:nvSpPr>
            <p:spPr bwMode="auto">
              <a:xfrm>
                <a:off x="1117" y="384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2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69" name="Rectangle 48"/>
              <p:cNvSpPr>
                <a:spLocks noChangeArrowheads="1"/>
              </p:cNvSpPr>
              <p:nvPr/>
            </p:nvSpPr>
            <p:spPr bwMode="auto">
              <a:xfrm>
                <a:off x="1074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50" name="Group 51"/>
            <p:cNvGrpSpPr>
              <a:grpSpLocks/>
            </p:cNvGrpSpPr>
            <p:nvPr/>
          </p:nvGrpSpPr>
          <p:grpSpPr bwMode="auto">
            <a:xfrm>
              <a:off x="2407" y="2445"/>
              <a:ext cx="426" cy="240"/>
              <a:chOff x="1432" y="384"/>
              <a:chExt cx="358" cy="384"/>
            </a:xfrm>
          </p:grpSpPr>
          <p:sp>
            <p:nvSpPr>
              <p:cNvPr id="22566" name="Rectangle 16"/>
              <p:cNvSpPr>
                <a:spLocks noChangeArrowheads="1"/>
              </p:cNvSpPr>
              <p:nvPr/>
            </p:nvSpPr>
            <p:spPr bwMode="auto">
              <a:xfrm>
                <a:off x="1475" y="384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3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67" name="Rectangle 50"/>
              <p:cNvSpPr>
                <a:spLocks noChangeArrowheads="1"/>
              </p:cNvSpPr>
              <p:nvPr/>
            </p:nvSpPr>
            <p:spPr bwMode="auto">
              <a:xfrm>
                <a:off x="1432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51" name="Group 53"/>
            <p:cNvGrpSpPr>
              <a:grpSpLocks/>
            </p:cNvGrpSpPr>
            <p:nvPr/>
          </p:nvGrpSpPr>
          <p:grpSpPr bwMode="auto">
            <a:xfrm>
              <a:off x="2833" y="2445"/>
              <a:ext cx="425" cy="240"/>
              <a:chOff x="1790" y="384"/>
              <a:chExt cx="358" cy="384"/>
            </a:xfrm>
          </p:grpSpPr>
          <p:sp>
            <p:nvSpPr>
              <p:cNvPr id="22564" name="Rectangle 17"/>
              <p:cNvSpPr>
                <a:spLocks noChangeArrowheads="1"/>
              </p:cNvSpPr>
              <p:nvPr/>
            </p:nvSpPr>
            <p:spPr bwMode="auto">
              <a:xfrm>
                <a:off x="1833" y="384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5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65" name="Rectangle 52"/>
              <p:cNvSpPr>
                <a:spLocks noChangeArrowheads="1"/>
              </p:cNvSpPr>
              <p:nvPr/>
            </p:nvSpPr>
            <p:spPr bwMode="auto">
              <a:xfrm>
                <a:off x="1790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52" name="Group 55"/>
            <p:cNvGrpSpPr>
              <a:grpSpLocks/>
            </p:cNvGrpSpPr>
            <p:nvPr/>
          </p:nvGrpSpPr>
          <p:grpSpPr bwMode="auto">
            <a:xfrm>
              <a:off x="3258" y="2445"/>
              <a:ext cx="426" cy="240"/>
              <a:chOff x="2148" y="384"/>
              <a:chExt cx="358" cy="384"/>
            </a:xfrm>
          </p:grpSpPr>
          <p:sp>
            <p:nvSpPr>
              <p:cNvPr id="22562" name="Rectangle 18"/>
              <p:cNvSpPr>
                <a:spLocks noChangeArrowheads="1"/>
              </p:cNvSpPr>
              <p:nvPr/>
            </p:nvSpPr>
            <p:spPr bwMode="auto">
              <a:xfrm>
                <a:off x="2191" y="384"/>
                <a:ext cx="27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8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63" name="Rectangle 54"/>
              <p:cNvSpPr>
                <a:spLocks noChangeArrowheads="1"/>
              </p:cNvSpPr>
              <p:nvPr/>
            </p:nvSpPr>
            <p:spPr bwMode="auto">
              <a:xfrm>
                <a:off x="2148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53" name="Group 57"/>
            <p:cNvGrpSpPr>
              <a:grpSpLocks/>
            </p:cNvGrpSpPr>
            <p:nvPr/>
          </p:nvGrpSpPr>
          <p:grpSpPr bwMode="auto">
            <a:xfrm>
              <a:off x="3648" y="2445"/>
              <a:ext cx="495" cy="240"/>
              <a:chOff x="2475" y="384"/>
              <a:chExt cx="416" cy="384"/>
            </a:xfrm>
          </p:grpSpPr>
          <p:sp>
            <p:nvSpPr>
              <p:cNvPr id="22560" name="Rectangle 19"/>
              <p:cNvSpPr>
                <a:spLocks noChangeArrowheads="1"/>
              </p:cNvSpPr>
              <p:nvPr/>
            </p:nvSpPr>
            <p:spPr bwMode="auto">
              <a:xfrm>
                <a:off x="2475" y="384"/>
                <a:ext cx="41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13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61" name="Rectangle 56"/>
              <p:cNvSpPr>
                <a:spLocks noChangeArrowheads="1"/>
              </p:cNvSpPr>
              <p:nvPr/>
            </p:nvSpPr>
            <p:spPr bwMode="auto">
              <a:xfrm>
                <a:off x="2506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54" name="Group 59"/>
            <p:cNvGrpSpPr>
              <a:grpSpLocks/>
            </p:cNvGrpSpPr>
            <p:nvPr/>
          </p:nvGrpSpPr>
          <p:grpSpPr bwMode="auto">
            <a:xfrm>
              <a:off x="4098" y="2445"/>
              <a:ext cx="451" cy="240"/>
              <a:chOff x="2854" y="384"/>
              <a:chExt cx="379" cy="384"/>
            </a:xfrm>
          </p:grpSpPr>
          <p:sp>
            <p:nvSpPr>
              <p:cNvPr id="22558" name="Rectangle 20"/>
              <p:cNvSpPr>
                <a:spLocks noChangeArrowheads="1"/>
              </p:cNvSpPr>
              <p:nvPr/>
            </p:nvSpPr>
            <p:spPr bwMode="auto">
              <a:xfrm>
                <a:off x="2854" y="384"/>
                <a:ext cx="37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21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59" name="Rectangle 58"/>
              <p:cNvSpPr>
                <a:spLocks noChangeArrowheads="1"/>
              </p:cNvSpPr>
              <p:nvPr/>
            </p:nvSpPr>
            <p:spPr bwMode="auto">
              <a:xfrm>
                <a:off x="2864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  <p:grpSp>
          <p:nvGrpSpPr>
            <p:cNvPr id="22555" name="Group 61"/>
            <p:cNvGrpSpPr>
              <a:grpSpLocks/>
            </p:cNvGrpSpPr>
            <p:nvPr/>
          </p:nvGrpSpPr>
          <p:grpSpPr bwMode="auto">
            <a:xfrm>
              <a:off x="4503" y="2445"/>
              <a:ext cx="466" cy="240"/>
              <a:chOff x="3189" y="384"/>
              <a:chExt cx="391" cy="384"/>
            </a:xfrm>
          </p:grpSpPr>
          <p:sp>
            <p:nvSpPr>
              <p:cNvPr id="22556" name="Rectangle 21"/>
              <p:cNvSpPr>
                <a:spLocks noChangeArrowheads="1"/>
              </p:cNvSpPr>
              <p:nvPr/>
            </p:nvSpPr>
            <p:spPr bwMode="auto">
              <a:xfrm>
                <a:off x="3189" y="384"/>
                <a:ext cx="37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240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/>
                  <a:t>34</a:t>
                </a:r>
              </a:p>
              <a:p>
                <a:pPr algn="ctr"/>
                <a:endParaRPr kumimoji="1" lang="en-US" altLang="zh-CN" sz="2800" b="1"/>
              </a:p>
            </p:txBody>
          </p:sp>
          <p:sp>
            <p:nvSpPr>
              <p:cNvPr id="22557" name="Rectangle 60"/>
              <p:cNvSpPr>
                <a:spLocks noChangeArrowheads="1"/>
              </p:cNvSpPr>
              <p:nvPr/>
            </p:nvSpPr>
            <p:spPr bwMode="auto">
              <a:xfrm>
                <a:off x="3222" y="384"/>
                <a:ext cx="35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324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800"/>
              </a:p>
            </p:txBody>
          </p:sp>
        </p:grpSp>
      </p:grpSp>
      <p:sp>
        <p:nvSpPr>
          <p:cNvPr id="22534" name="Text Box 65"/>
          <p:cNvSpPr txBox="1">
            <a:spLocks noChangeArrowheads="1"/>
          </p:cNvSpPr>
          <p:nvPr/>
        </p:nvSpPr>
        <p:spPr bwMode="auto">
          <a:xfrm>
            <a:off x="428625" y="2500313"/>
            <a:ext cx="7889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动态规划法求解斐波那契数</a:t>
            </a:r>
            <a:r>
              <a:rPr kumimoji="1" lang="en-US" altLang="zh-CN" sz="2800" b="1" i="1"/>
              <a:t>F</a:t>
            </a:r>
            <a:r>
              <a:rPr kumimoji="1" lang="en-US" altLang="zh-CN" sz="2800" b="1"/>
              <a:t>(9)</a:t>
            </a:r>
            <a:r>
              <a:rPr kumimoji="1" lang="zh-CN" altLang="en-US" sz="2800" b="1">
                <a:latin typeface="宋体" pitchFamily="2" charset="-122"/>
              </a:rPr>
              <a:t>的填表过程</a:t>
            </a:r>
            <a:r>
              <a:rPr kumimoji="1" lang="zh-CN" altLang="en-US" sz="2800" b="1"/>
              <a:t> ：</a:t>
            </a:r>
          </a:p>
        </p:txBody>
      </p:sp>
      <p:sp>
        <p:nvSpPr>
          <p:cNvPr id="22535" name="Text Box 68"/>
          <p:cNvSpPr txBox="1">
            <a:spLocks noChangeArrowheads="1"/>
          </p:cNvSpPr>
          <p:nvPr/>
        </p:nvSpPr>
        <p:spPr bwMode="auto">
          <a:xfrm>
            <a:off x="395288" y="642938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宋体" pitchFamily="2" charset="-122"/>
              </a:rPr>
              <a:t>    </a:t>
            </a:r>
            <a:r>
              <a:rPr kumimoji="1" lang="zh-CN" altLang="en-US" sz="2800" b="1">
                <a:latin typeface="宋体" pitchFamily="2" charset="-122"/>
              </a:rPr>
              <a:t>注意到，计算</a:t>
            </a:r>
            <a:r>
              <a:rPr kumimoji="1" lang="en-US" altLang="zh-CN" sz="2800" b="1" i="1"/>
              <a:t>F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)</a:t>
            </a:r>
            <a:r>
              <a:rPr kumimoji="1" lang="zh-CN" altLang="en-US" sz="2800" b="1">
                <a:latin typeface="宋体" pitchFamily="2" charset="-122"/>
              </a:rPr>
              <a:t>是以计算它的两个重叠子问题</a:t>
            </a:r>
            <a:r>
              <a:rPr kumimoji="1" lang="zh-CN" altLang="en-US" sz="2800" b="1"/>
              <a:t> </a:t>
            </a:r>
            <a:r>
              <a:rPr kumimoji="1" lang="en-US" altLang="zh-CN" sz="2800" b="1" i="1"/>
              <a:t>F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-1)</a:t>
            </a:r>
            <a:r>
              <a:rPr kumimoji="1" lang="zh-CN" altLang="en-US" sz="2800" b="1">
                <a:latin typeface="宋体" pitchFamily="2" charset="-122"/>
              </a:rPr>
              <a:t>和</a:t>
            </a:r>
            <a:r>
              <a:rPr kumimoji="1" lang="en-US" altLang="zh-CN" sz="2800" b="1" i="1"/>
              <a:t>F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-2)</a:t>
            </a:r>
            <a:r>
              <a:rPr kumimoji="1" lang="zh-CN" altLang="en-US" sz="2800" b="1">
                <a:latin typeface="宋体" pitchFamily="2" charset="-122"/>
              </a:rPr>
              <a:t>的形式来表达的，所以，可以设计一张表填入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+1</a:t>
            </a:r>
            <a:r>
              <a:rPr kumimoji="1" lang="zh-CN" altLang="en-US" sz="2800" b="1">
                <a:latin typeface="宋体" pitchFamily="2" charset="-122"/>
              </a:rPr>
              <a:t>个</a:t>
            </a:r>
            <a:r>
              <a:rPr kumimoji="1" lang="en-US" altLang="zh-CN" sz="2800" b="1" i="1"/>
              <a:t>F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)</a:t>
            </a:r>
            <a:r>
              <a:rPr kumimoji="1" lang="zh-CN" altLang="en-US" sz="2800" b="1">
                <a:latin typeface="宋体" pitchFamily="2" charset="-122"/>
              </a:rPr>
              <a:t>的值。</a:t>
            </a:r>
            <a:r>
              <a:rPr kumimoji="1" lang="zh-CN" altLang="en-US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382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选择问题：</a:t>
            </a:r>
            <a:r>
              <a:rPr lang="zh-CN" altLang="en-US" sz="2800" dirty="0" smtClean="0">
                <a:solidFill>
                  <a:srgbClr val="00B050"/>
                </a:solidFill>
              </a:rPr>
              <a:t>从一组无序的数中选择第</a:t>
            </a:r>
            <a:r>
              <a:rPr lang="en-US" altLang="zh-CN" sz="2800" dirty="0" smtClean="0">
                <a:solidFill>
                  <a:srgbClr val="00B050"/>
                </a:solidFill>
              </a:rPr>
              <a:t>k</a:t>
            </a:r>
            <a:r>
              <a:rPr lang="zh-CN" altLang="en-US" sz="2800" dirty="0" smtClean="0">
                <a:solidFill>
                  <a:srgbClr val="00B050"/>
                </a:solidFill>
              </a:rPr>
              <a:t>小元素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堆</a:t>
            </a:r>
            <a:r>
              <a:rPr lang="zh-CN" altLang="en-US" dirty="0" smtClean="0"/>
              <a:t>排序中</a:t>
            </a:r>
            <a:r>
              <a:rPr lang="zh-CN" altLang="en-US" dirty="0"/>
              <a:t>减</a:t>
            </a:r>
            <a:r>
              <a:rPr lang="zh-CN" altLang="en-US" dirty="0" smtClean="0"/>
              <a:t>治法的应用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淘汰赛冠军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假币问题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2016/4/5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 减治法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162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9813751-F2B9-4866-9A49-B85D864B544E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355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584DF12-06D3-436C-8BE2-52EFA480DFD6}" type="slidenum">
              <a:rPr lang="en-US" altLang="zh-CN" sz="1400" smtClean="0">
                <a:latin typeface="Comic Sans MS" pitchFamily="66" charset="0"/>
              </a:rPr>
              <a:pPr/>
              <a:t>20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23557" name="Group 25"/>
          <p:cNvGrpSpPr>
            <a:grpSpLocks/>
          </p:cNvGrpSpPr>
          <p:nvPr/>
        </p:nvGrpSpPr>
        <p:grpSpPr bwMode="auto">
          <a:xfrm>
            <a:off x="1042988" y="1916113"/>
            <a:ext cx="7127875" cy="3932237"/>
            <a:chOff x="700" y="1395"/>
            <a:chExt cx="4490" cy="2477"/>
          </a:xfrm>
        </p:grpSpPr>
        <p:sp>
          <p:nvSpPr>
            <p:cNvPr id="23559" name="Line 3"/>
            <p:cNvSpPr>
              <a:spLocks noChangeShapeType="1"/>
            </p:cNvSpPr>
            <p:nvPr/>
          </p:nvSpPr>
          <p:spPr bwMode="auto">
            <a:xfrm flipH="1">
              <a:off x="1438" y="1700"/>
              <a:ext cx="789" cy="4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4"/>
            <p:cNvSpPr>
              <a:spLocks noChangeShapeType="1"/>
            </p:cNvSpPr>
            <p:nvPr/>
          </p:nvSpPr>
          <p:spPr bwMode="auto">
            <a:xfrm>
              <a:off x="3420" y="1709"/>
              <a:ext cx="870" cy="5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5"/>
            <p:cNvSpPr>
              <a:spLocks noChangeShapeType="1"/>
            </p:cNvSpPr>
            <p:nvPr/>
          </p:nvSpPr>
          <p:spPr bwMode="auto">
            <a:xfrm>
              <a:off x="2894" y="3369"/>
              <a:ext cx="11" cy="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Text Box 6"/>
            <p:cNvSpPr txBox="1">
              <a:spLocks noChangeArrowheads="1"/>
            </p:cNvSpPr>
            <p:nvPr/>
          </p:nvSpPr>
          <p:spPr bwMode="auto">
            <a:xfrm>
              <a:off x="2300" y="3644"/>
              <a:ext cx="1193" cy="22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/>
                <a:t>  </a:t>
              </a:r>
              <a:r>
                <a:rPr lang="zh-CN" altLang="en-US" b="1"/>
                <a:t>原问题的解</a:t>
              </a:r>
            </a:p>
          </p:txBody>
        </p:sp>
        <p:sp>
          <p:nvSpPr>
            <p:cNvPr id="23563" name="Oval 7"/>
            <p:cNvSpPr>
              <a:spLocks noChangeArrowheads="1"/>
            </p:cNvSpPr>
            <p:nvPr/>
          </p:nvSpPr>
          <p:spPr bwMode="auto">
            <a:xfrm>
              <a:off x="2156" y="1395"/>
              <a:ext cx="1355" cy="41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12000"/>
                </a:lnSpc>
              </a:pPr>
              <a:r>
                <a:rPr lang="en-US" altLang="zh-CN" b="1"/>
                <a:t>    </a:t>
              </a:r>
              <a:r>
                <a:rPr lang="zh-CN" altLang="en-US" b="1"/>
                <a:t>原问题</a:t>
              </a:r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835" y="2194"/>
              <a:ext cx="1355" cy="41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b="1"/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>
              <a:off x="1489" y="2577"/>
              <a:ext cx="1082" cy="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 flipH="1">
              <a:off x="2419" y="1812"/>
              <a:ext cx="202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3159" y="2284"/>
              <a:ext cx="5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/>
                <a:t>……</a:t>
              </a:r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2411" y="3134"/>
              <a:ext cx="1011" cy="22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/>
                <a:t>    </a:t>
              </a:r>
              <a:r>
                <a:rPr lang="zh-CN" altLang="en-US" b="1"/>
                <a:t>填   表</a:t>
              </a:r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>
              <a:off x="2348" y="2584"/>
              <a:ext cx="466" cy="5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5"/>
            <p:cNvSpPr>
              <a:spLocks noChangeShapeType="1"/>
            </p:cNvSpPr>
            <p:nvPr/>
          </p:nvSpPr>
          <p:spPr bwMode="auto">
            <a:xfrm flipH="1">
              <a:off x="3228" y="2606"/>
              <a:ext cx="1193" cy="5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Oval 16"/>
            <p:cNvSpPr>
              <a:spLocks noChangeArrowheads="1"/>
            </p:cNvSpPr>
            <p:nvPr/>
          </p:nvSpPr>
          <p:spPr bwMode="auto">
            <a:xfrm>
              <a:off x="700" y="2162"/>
              <a:ext cx="1355" cy="41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b="1"/>
            </a:p>
          </p:txBody>
        </p:sp>
        <p:sp>
          <p:nvSpPr>
            <p:cNvPr id="23572" name="Oval 17"/>
            <p:cNvSpPr>
              <a:spLocks noChangeArrowheads="1"/>
            </p:cNvSpPr>
            <p:nvPr/>
          </p:nvSpPr>
          <p:spPr bwMode="auto">
            <a:xfrm>
              <a:off x="1519" y="2160"/>
              <a:ext cx="1355" cy="41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endParaRPr lang="zh-CN" altLang="zh-CN" b="1"/>
            </a:p>
          </p:txBody>
        </p:sp>
        <p:sp>
          <p:nvSpPr>
            <p:cNvPr id="23573" name="Text Box 18"/>
            <p:cNvSpPr txBox="1">
              <a:spLocks noChangeArrowheads="1"/>
            </p:cNvSpPr>
            <p:nvPr/>
          </p:nvSpPr>
          <p:spPr bwMode="auto">
            <a:xfrm>
              <a:off x="803" y="2291"/>
              <a:ext cx="70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b="1"/>
                <a:t>子问题</a:t>
              </a:r>
              <a:r>
                <a:rPr lang="en-US" altLang="zh-CN" b="1"/>
                <a:t>1</a:t>
              </a:r>
            </a:p>
            <a:p>
              <a:pPr algn="just"/>
              <a:endParaRPr lang="en-US" altLang="zh-CN" b="1"/>
            </a:p>
          </p:txBody>
        </p:sp>
        <p:sp>
          <p:nvSpPr>
            <p:cNvPr id="23574" name="Text Box 19"/>
            <p:cNvSpPr txBox="1">
              <a:spLocks noChangeArrowheads="1"/>
            </p:cNvSpPr>
            <p:nvPr/>
          </p:nvSpPr>
          <p:spPr bwMode="auto">
            <a:xfrm>
              <a:off x="2077" y="2297"/>
              <a:ext cx="70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b="1"/>
                <a:t>子问题</a:t>
              </a:r>
              <a:r>
                <a:rPr lang="en-US" altLang="zh-CN" b="1"/>
                <a:t>2</a:t>
              </a:r>
            </a:p>
            <a:p>
              <a:pPr algn="just"/>
              <a:endParaRPr lang="en-US" altLang="zh-CN" b="1"/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4181" y="2349"/>
              <a:ext cx="70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b="1"/>
                <a:t>子问题</a:t>
              </a:r>
              <a:r>
                <a:rPr lang="en-US" altLang="zh-CN" b="1" i="1"/>
                <a:t>n</a:t>
              </a:r>
              <a:endParaRPr lang="en-US" altLang="zh-CN" b="1"/>
            </a:p>
            <a:p>
              <a:pPr algn="just"/>
              <a:endParaRPr lang="en-US" altLang="zh-CN" b="1"/>
            </a:p>
          </p:txBody>
        </p:sp>
      </p:grpSp>
      <p:sp>
        <p:nvSpPr>
          <p:cNvPr id="23558" name="Text Box 24"/>
          <p:cNvSpPr txBox="1">
            <a:spLocks noChangeArrowheads="1"/>
          </p:cNvSpPr>
          <p:nvPr/>
        </p:nvSpPr>
        <p:spPr bwMode="auto">
          <a:xfrm>
            <a:off x="684213" y="908050"/>
            <a:ext cx="3959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Arial" charset="0"/>
              </a:rPr>
              <a:t>动态规划法的求解过程</a:t>
            </a:r>
          </a:p>
        </p:txBody>
      </p:sp>
    </p:spTree>
    <p:extLst>
      <p:ext uri="{BB962C8B-B14F-4D97-AF65-F5344CB8AC3E}">
        <p14:creationId xmlns:p14="http://schemas.microsoft.com/office/powerpoint/2010/main" val="3658429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5AEBAB6-E79C-471F-9E82-4962A9FAE9DB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C9772D9-2158-413E-83C8-453C756F010D}" type="slidenum">
              <a:rPr lang="en-US" altLang="zh-CN" sz="1400" smtClean="0">
                <a:latin typeface="Comic Sans MS" pitchFamily="66" charset="0"/>
              </a:rPr>
              <a:pPr/>
              <a:t>21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539750" y="357188"/>
            <a:ext cx="8001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>
                <a:latin typeface="宋体" pitchFamily="2" charset="-122"/>
              </a:rPr>
              <a:t>用动态规划法求解的问题具有特征：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满足最优性原理（也称最优子结构性质）：该问题的最优解中也包含着其子问题的最优解。</a:t>
            </a:r>
            <a:endParaRPr kumimoji="1"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800" b="1" dirty="0">
                <a:latin typeface="宋体" pitchFamily="2" charset="-122"/>
              </a:rPr>
              <a:t>能够分解为相互重叠的</a:t>
            </a:r>
            <a:r>
              <a:rPr kumimoji="1" lang="zh-CN" altLang="en-US" sz="2800" b="1" dirty="0">
                <a:solidFill>
                  <a:srgbClr val="A52781"/>
                </a:solidFill>
                <a:latin typeface="宋体" pitchFamily="2" charset="-122"/>
              </a:rPr>
              <a:t>若干子问题</a:t>
            </a:r>
            <a:r>
              <a:rPr kumimoji="1" lang="zh-CN" altLang="en-US" sz="2800" b="1" dirty="0">
                <a:latin typeface="宋体" pitchFamily="2" charset="-122"/>
              </a:rPr>
              <a:t>；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defRPr/>
            </a:pPr>
            <a:endParaRPr kumimoji="1" lang="zh-CN" altLang="en-US" sz="2800" b="1" dirty="0">
              <a:latin typeface="宋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>
                <a:latin typeface="宋体" pitchFamily="2" charset="-122"/>
              </a:rPr>
              <a:t>（用反证法）分析问题是否满足最优性原理：</a:t>
            </a:r>
          </a:p>
          <a:p>
            <a:pPr marL="971550" lvl="1" indent="-51435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kumimoji="1" lang="zh-CN" altLang="en-US" sz="2800" b="1" dirty="0">
                <a:latin typeface="宋体" pitchFamily="2" charset="-122"/>
              </a:rPr>
              <a:t>先假设由问题的最优解导出的子问题的解不是最优的（即先假设问题的最优解中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不包含</a:t>
            </a:r>
            <a:r>
              <a:rPr kumimoji="1" lang="zh-CN" altLang="en-US" sz="2800" b="1" dirty="0">
                <a:latin typeface="宋体" pitchFamily="2" charset="-122"/>
              </a:rPr>
              <a:t>其子问题的最优解）；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971550" lvl="1" indent="-51435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kumimoji="1" lang="zh-CN" altLang="en-US" sz="2800" b="1" dirty="0">
                <a:latin typeface="宋体" pitchFamily="2" charset="-122"/>
              </a:rPr>
              <a:t>然后再证明在这个假设下可构造出比原问题最优解更好的解，从而导致矛盾。</a:t>
            </a:r>
          </a:p>
          <a:p>
            <a:pPr marL="457200" indent="-457200"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kumimoji="1" lang="zh-CN" altLang="en-US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361015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BD08985-FBC3-4AC5-85C7-3BA17750F288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3F88FDF-25B1-4468-9F64-6E7A66F81857}" type="slidenum">
              <a:rPr lang="en-US" altLang="zh-CN" sz="1400" smtClean="0">
                <a:latin typeface="Comic Sans MS" pitchFamily="66" charset="0"/>
              </a:rPr>
              <a:pPr/>
              <a:t>22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39750" y="285750"/>
            <a:ext cx="7991475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>
                <a:latin typeface="宋体" pitchFamily="2" charset="-122"/>
              </a:rPr>
              <a:t>动态规划法设计算法一般分成三个阶段：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en-US" sz="2800" b="1" dirty="0">
                <a:latin typeface="Arial" charset="0"/>
              </a:rPr>
              <a:t>（</a:t>
            </a:r>
            <a:r>
              <a:rPr kumimoji="1" lang="en-US" altLang="zh-CN" sz="2800" b="1" dirty="0">
                <a:latin typeface="Arial" charset="0"/>
              </a:rPr>
              <a:t>1</a:t>
            </a:r>
            <a:r>
              <a:rPr kumimoji="1" lang="zh-CN" altLang="en-US" sz="2800" b="1" dirty="0">
                <a:latin typeface="Arial" charset="0"/>
              </a:rPr>
              <a:t>）</a:t>
            </a:r>
            <a:r>
              <a:rPr kumimoji="1" lang="zh-CN" altLang="en-US" sz="2800" b="1" dirty="0">
                <a:solidFill>
                  <a:srgbClr val="FF3300"/>
                </a:solidFill>
                <a:latin typeface="Arial" charset="0"/>
              </a:rPr>
              <a:t>分解</a:t>
            </a:r>
            <a:r>
              <a:rPr kumimoji="1" lang="zh-CN" altLang="en-US" sz="2800" b="1" dirty="0">
                <a:latin typeface="Arial" charset="0"/>
              </a:rPr>
              <a:t>：将原问题分解为若干个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</a:rPr>
              <a:t>相互重叠</a:t>
            </a:r>
            <a:r>
              <a:rPr kumimoji="1" lang="zh-CN" altLang="en-US" sz="2800" b="1" dirty="0">
                <a:latin typeface="Arial" charset="0"/>
              </a:rPr>
              <a:t>的子问题；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en-US" sz="2800" b="1" dirty="0">
                <a:latin typeface="Arial" charset="0"/>
              </a:rPr>
              <a:t>（</a:t>
            </a:r>
            <a:r>
              <a:rPr kumimoji="1" lang="en-US" altLang="zh-CN" sz="2800" b="1" dirty="0">
                <a:latin typeface="Arial" charset="0"/>
              </a:rPr>
              <a:t>2</a:t>
            </a:r>
            <a:r>
              <a:rPr kumimoji="1" lang="zh-CN" altLang="en-US" sz="2800" b="1" dirty="0">
                <a:latin typeface="Arial" charset="0"/>
              </a:rPr>
              <a:t>）</a:t>
            </a:r>
            <a:r>
              <a:rPr kumimoji="1" lang="zh-CN" altLang="en-US" sz="2800" b="1" dirty="0">
                <a:solidFill>
                  <a:srgbClr val="FF3300"/>
                </a:solidFill>
                <a:latin typeface="Arial" charset="0"/>
              </a:rPr>
              <a:t>分析</a:t>
            </a:r>
            <a:r>
              <a:rPr kumimoji="1" lang="zh-CN" altLang="en-US" sz="2800" b="1" dirty="0">
                <a:latin typeface="Arial" charset="0"/>
              </a:rPr>
              <a:t>：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charset="0"/>
              </a:rPr>
              <a:t>自上向下</a:t>
            </a:r>
            <a:r>
              <a:rPr kumimoji="1" lang="zh-CN" altLang="en-US" sz="2800" b="1" dirty="0">
                <a:latin typeface="Arial" charset="0"/>
              </a:rPr>
              <a:t>分析问题是否满足最优性原理，找出动态规划函数的递推式；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en-US" sz="2800" b="1" dirty="0">
                <a:latin typeface="Arial" charset="0"/>
              </a:rPr>
              <a:t>（</a:t>
            </a:r>
            <a:r>
              <a:rPr kumimoji="1" lang="en-US" altLang="zh-CN" sz="2800" b="1" dirty="0">
                <a:latin typeface="Arial" charset="0"/>
              </a:rPr>
              <a:t>3</a:t>
            </a:r>
            <a:r>
              <a:rPr kumimoji="1" lang="zh-CN" altLang="en-US" sz="2800" b="1" dirty="0">
                <a:latin typeface="Arial" charset="0"/>
              </a:rPr>
              <a:t>）</a:t>
            </a:r>
            <a:r>
              <a:rPr kumimoji="1" lang="zh-CN" altLang="en-US" sz="2800" b="1" dirty="0">
                <a:solidFill>
                  <a:srgbClr val="FF3300"/>
                </a:solidFill>
                <a:latin typeface="Arial" charset="0"/>
              </a:rPr>
              <a:t>求解</a:t>
            </a:r>
            <a:r>
              <a:rPr kumimoji="1" lang="zh-CN" altLang="en-US" sz="2800" b="1" dirty="0">
                <a:latin typeface="Arial" charset="0"/>
              </a:rPr>
              <a:t>：利用递推式</a:t>
            </a:r>
            <a:r>
              <a:rPr kumimoji="1" lang="zh-CN" altLang="en-US" sz="2800" b="1" dirty="0">
                <a:solidFill>
                  <a:srgbClr val="FF3300"/>
                </a:solidFill>
                <a:latin typeface="Arial" charset="0"/>
              </a:rPr>
              <a:t>自底向上</a:t>
            </a:r>
            <a:r>
              <a:rPr kumimoji="1" lang="zh-CN" altLang="en-US" sz="2800" b="1" dirty="0">
                <a:latin typeface="Arial" charset="0"/>
              </a:rPr>
              <a:t>计算，实现动态规划过程。 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kumimoji="1" lang="zh-CN" altLang="en-US" sz="2800" b="1" dirty="0">
              <a:latin typeface="Arial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kumimoji="1" lang="zh-CN" altLang="en-US" sz="2800" b="1" dirty="0">
                <a:latin typeface="宋体" pitchFamily="2" charset="-122"/>
              </a:rPr>
              <a:t>动态规划法利用问题的最优性原理，以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自底向上</a:t>
            </a:r>
            <a:r>
              <a:rPr kumimoji="1" lang="zh-CN" altLang="en-US" sz="2800" b="1" dirty="0">
                <a:latin typeface="宋体" pitchFamily="2" charset="-122"/>
              </a:rPr>
              <a:t>的方式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从子问题的最优解逐步构造出整个问题的最优解</a:t>
            </a:r>
            <a:r>
              <a:rPr kumimoji="1" lang="zh-CN" altLang="en-US" sz="2800" b="1" dirty="0"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33859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6"/>
          <p:cNvSpPr txBox="1">
            <a:spLocks noChangeArrowheads="1"/>
          </p:cNvSpPr>
          <p:nvPr/>
        </p:nvSpPr>
        <p:spPr bwMode="auto">
          <a:xfrm>
            <a:off x="971550" y="279400"/>
            <a:ext cx="7272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一个简单的例子</a:t>
            </a:r>
            <a:r>
              <a:rPr kumimoji="1"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数塔问题</a:t>
            </a:r>
          </a:p>
        </p:txBody>
      </p:sp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827088" y="1125538"/>
            <a:ext cx="7416800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问题描述：从数塔的顶层出发，在每一个结点可以选择向左走或向右走，一直走到最底层，要求找出一条路径，使得路径上的数值和最大。 </a:t>
            </a:r>
          </a:p>
        </p:txBody>
      </p: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2771775" y="3429000"/>
            <a:ext cx="3455988" cy="2519363"/>
            <a:chOff x="2621" y="9972"/>
            <a:chExt cx="2384" cy="2184"/>
          </a:xfrm>
        </p:grpSpPr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6637" name="Text Box 10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6638" name="Text Box 11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26639" name="Text Box 12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6640" name="Text Box 13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26641" name="Text Box 14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6</a:t>
              </a:r>
            </a:p>
          </p:txBody>
        </p:sp>
        <p:sp>
          <p:nvSpPr>
            <p:cNvPr id="26642" name="Text Box 15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6643" name="Text Box 16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26645" name="Text Box 18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6646" name="Text Box 19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6647" name="Text Box 20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6648" name="Text Box 21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18</a:t>
              </a:r>
            </a:p>
          </p:txBody>
        </p:sp>
        <p:sp>
          <p:nvSpPr>
            <p:cNvPr id="26649" name="Text Box 22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26650" name="Text Box 23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16</a:t>
              </a:r>
            </a:p>
          </p:txBody>
        </p:sp>
        <p:sp>
          <p:nvSpPr>
            <p:cNvPr id="26651" name="Line 24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5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26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27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28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29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30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31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32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33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34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35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36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37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38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39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40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1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42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43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9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7676637-7F2D-4680-B906-A1C33A5FBE48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663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66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FBACEC7-A02F-49DC-9331-A535F5E1C9E8}" type="slidenum">
              <a:rPr lang="en-US" altLang="zh-CN" sz="1400" smtClean="0">
                <a:latin typeface="Comic Sans MS" pitchFamily="66" charset="0"/>
              </a:rPr>
              <a:pPr/>
              <a:t>23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4598988" y="3735388"/>
            <a:ext cx="133350" cy="2079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 flipH="1">
            <a:off x="4654550" y="4279900"/>
            <a:ext cx="133350" cy="2079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 flipH="1">
            <a:off x="4297363" y="4835525"/>
            <a:ext cx="133350" cy="2079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>
            <a:off x="4229100" y="5381625"/>
            <a:ext cx="133350" cy="2079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080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900113" y="279400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数塔问题</a:t>
            </a:r>
            <a:r>
              <a:rPr kumimoji="1"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想法</a:t>
            </a:r>
          </a:p>
        </p:txBody>
      </p:sp>
      <p:pic>
        <p:nvPicPr>
          <p:cNvPr id="27651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860800"/>
            <a:ext cx="6264275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2" name="Group 50"/>
          <p:cNvGrpSpPr>
            <a:grpSpLocks/>
          </p:cNvGrpSpPr>
          <p:nvPr/>
        </p:nvGrpSpPr>
        <p:grpSpPr bwMode="auto">
          <a:xfrm>
            <a:off x="3276600" y="1196975"/>
            <a:ext cx="3455988" cy="2519363"/>
            <a:chOff x="2621" y="9972"/>
            <a:chExt cx="2384" cy="2184"/>
          </a:xfrm>
        </p:grpSpPr>
        <p:sp>
          <p:nvSpPr>
            <p:cNvPr id="27658" name="Text Box 51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7659" name="Text Box 52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7660" name="Text Box 53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27661" name="Text Box 54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7662" name="Text Box 55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27663" name="Text Box 56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6</a:t>
              </a:r>
            </a:p>
          </p:txBody>
        </p:sp>
        <p:sp>
          <p:nvSpPr>
            <p:cNvPr id="27664" name="Text Box 57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27665" name="Text Box 58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7666" name="Text Box 59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27667" name="Text Box 60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27668" name="Text Box 61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27669" name="Text Box 62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7670" name="Text Box 63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18</a:t>
              </a:r>
            </a:p>
          </p:txBody>
        </p:sp>
        <p:sp>
          <p:nvSpPr>
            <p:cNvPr id="27671" name="Text Box 64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27672" name="Text Box 65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b="1"/>
                <a:t>16</a:t>
              </a:r>
            </a:p>
          </p:txBody>
        </p:sp>
        <p:sp>
          <p:nvSpPr>
            <p:cNvPr id="27673" name="Line 66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67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68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69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70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71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72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73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74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75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76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77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78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79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80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81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82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83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84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85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3" name="AutoShape 87"/>
          <p:cNvSpPr>
            <a:spLocks noChangeArrowheads="1"/>
          </p:cNvSpPr>
          <p:nvPr/>
        </p:nvSpPr>
        <p:spPr bwMode="auto">
          <a:xfrm>
            <a:off x="2943225" y="1512888"/>
            <a:ext cx="3438525" cy="2233612"/>
          </a:xfrm>
          <a:prstGeom prst="triangle">
            <a:avLst>
              <a:gd name="adj" fmla="val 50000"/>
            </a:avLst>
          </a:prstGeom>
          <a:solidFill>
            <a:srgbClr val="FFFF99">
              <a:alpha val="47842"/>
            </a:srgbClr>
          </a:solidFill>
          <a:ln w="2857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7654" name="AutoShape 88"/>
          <p:cNvSpPr>
            <a:spLocks noChangeArrowheads="1"/>
          </p:cNvSpPr>
          <p:nvPr/>
        </p:nvSpPr>
        <p:spPr bwMode="auto">
          <a:xfrm>
            <a:off x="3635375" y="1528763"/>
            <a:ext cx="3438525" cy="2233612"/>
          </a:xfrm>
          <a:prstGeom prst="triangle">
            <a:avLst>
              <a:gd name="adj" fmla="val 50000"/>
            </a:avLst>
          </a:prstGeom>
          <a:solidFill>
            <a:srgbClr val="99CCFF">
              <a:alpha val="49019"/>
            </a:srgbClr>
          </a:solidFill>
          <a:ln w="28575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7655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B51E013-992D-4977-B4D5-A7E197EFC823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765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76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2F02DF6-A1CB-4E06-8383-6878315FA3E2}" type="slidenum">
              <a:rPr lang="en-US" altLang="zh-CN" sz="1400" smtClean="0">
                <a:latin typeface="Comic Sans MS" pitchFamily="66" charset="0"/>
              </a:rPr>
              <a:pPr/>
              <a:t>24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41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971550" y="3573463"/>
            <a:ext cx="7777163" cy="273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求解初始子问题：底层的每个数字可以看作</a:t>
            </a:r>
            <a:r>
              <a:rPr lang="en-US" altLang="zh-CN" sz="2000" b="1"/>
              <a:t>1</a:t>
            </a:r>
            <a:r>
              <a:rPr lang="zh-CN" altLang="en-US" sz="2000" b="1"/>
              <a:t>层数塔，则最大数值和就是其自身；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再求解下一阶段的子问题：第</a:t>
            </a:r>
            <a:r>
              <a:rPr lang="en-US" altLang="zh-CN" sz="2000" b="1"/>
              <a:t>4</a:t>
            </a:r>
            <a:r>
              <a:rPr lang="zh-CN" altLang="en-US" sz="2000" b="1"/>
              <a:t>层的决策是在底层决策的基础上进行求解，可以看作</a:t>
            </a:r>
            <a:r>
              <a:rPr lang="en-US" altLang="zh-CN" sz="2000" b="1"/>
              <a:t>4</a:t>
            </a:r>
            <a:r>
              <a:rPr lang="zh-CN" altLang="en-US" sz="2000" b="1"/>
              <a:t>个</a:t>
            </a:r>
            <a:r>
              <a:rPr lang="en-US" altLang="zh-CN" sz="2000" b="1"/>
              <a:t>2</a:t>
            </a:r>
            <a:r>
              <a:rPr lang="zh-CN" altLang="en-US" sz="2000" b="1"/>
              <a:t>层数塔，对每个数塔进行求解；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再求解下一阶段的子问题：第</a:t>
            </a:r>
            <a:r>
              <a:rPr lang="en-US" altLang="zh-CN" sz="2000" b="1"/>
              <a:t>3</a:t>
            </a:r>
            <a:r>
              <a:rPr lang="zh-CN" altLang="en-US" sz="2000" b="1"/>
              <a:t>层的决策是在第</a:t>
            </a:r>
            <a:r>
              <a:rPr lang="en-US" altLang="zh-CN" sz="2000" b="1"/>
              <a:t>4</a:t>
            </a:r>
            <a:r>
              <a:rPr lang="zh-CN" altLang="en-US" sz="2000" b="1"/>
              <a:t>层决策的基础上进行求解，可以看作</a:t>
            </a:r>
            <a:r>
              <a:rPr lang="en-US" altLang="zh-CN" sz="2000" b="1"/>
              <a:t>3</a:t>
            </a:r>
            <a:r>
              <a:rPr lang="zh-CN" altLang="en-US" sz="2000" b="1"/>
              <a:t>个</a:t>
            </a:r>
            <a:r>
              <a:rPr lang="en-US" altLang="zh-CN" sz="2000" b="1"/>
              <a:t>2</a:t>
            </a:r>
            <a:r>
              <a:rPr lang="zh-CN" altLang="en-US" sz="2000" b="1"/>
              <a:t>层的数塔，对每个数塔进行求解；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以此类推，直到最后一个阶段：第</a:t>
            </a:r>
            <a:r>
              <a:rPr lang="en-US" altLang="zh-CN" sz="2000" b="1"/>
              <a:t>1</a:t>
            </a:r>
            <a:r>
              <a:rPr lang="zh-CN" altLang="en-US" sz="2000" b="1"/>
              <a:t>层的决策结果就是数塔问题的整体最优解。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00125"/>
            <a:ext cx="79930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00113" y="279400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数塔问题</a:t>
            </a:r>
            <a:r>
              <a:rPr kumimoji="1"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想法</a:t>
            </a:r>
          </a:p>
        </p:txBody>
      </p:sp>
      <p:sp>
        <p:nvSpPr>
          <p:cNvPr id="28677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7258965-95FD-4F47-B633-F8864D87E20C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867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86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7490F98-085A-45EE-8C30-A353099B43FF}" type="slidenum">
              <a:rPr lang="en-US" altLang="zh-CN" sz="1400" smtClean="0">
                <a:latin typeface="Comic Sans MS" pitchFamily="66" charset="0"/>
              </a:rPr>
              <a:pPr/>
              <a:t>25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273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900113" y="1268413"/>
            <a:ext cx="7488237" cy="4537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t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1. </a:t>
            </a:r>
            <a:r>
              <a:rPr lang="zh-CN" altLang="en-US" b="1"/>
              <a:t>初始化数组</a:t>
            </a:r>
            <a:r>
              <a:rPr lang="en-US" altLang="zh-CN" b="1"/>
              <a:t>maxAdd</a:t>
            </a:r>
            <a:r>
              <a:rPr lang="zh-CN" altLang="en-US" b="1"/>
              <a:t>的最后一行为数塔的底层数据：</a:t>
            </a:r>
          </a:p>
          <a:p>
            <a:pPr algn="just" eaLnBrk="1" hangingPunct="1"/>
            <a:r>
              <a:rPr lang="zh-CN" altLang="pt-BR" b="1"/>
              <a:t>    </a:t>
            </a:r>
            <a:r>
              <a:rPr lang="pt-BR" altLang="zh-CN" b="1"/>
              <a:t>for (j = 0; j &lt; n; j++)</a:t>
            </a:r>
          </a:p>
          <a:p>
            <a:pPr algn="just" eaLnBrk="1" hangingPunct="1"/>
            <a:r>
              <a:rPr lang="zh-CN" altLang="pt-BR" b="1"/>
              <a:t>          </a:t>
            </a:r>
            <a:r>
              <a:rPr lang="pt-BR" altLang="zh-CN" b="1"/>
              <a:t>maxAdd[n-1][j] = d[n-1][j];</a:t>
            </a:r>
          </a:p>
          <a:p>
            <a:pPr algn="just" eaLnBrk="1" hangingPunct="1"/>
            <a:r>
              <a:rPr lang="pt-BR" altLang="zh-CN" b="1"/>
              <a:t>2. </a:t>
            </a:r>
            <a:r>
              <a:rPr lang="zh-CN" altLang="en-US" b="1"/>
              <a:t>从第</a:t>
            </a:r>
            <a:r>
              <a:rPr lang="pt-BR" altLang="zh-CN" b="1"/>
              <a:t>n-1</a:t>
            </a:r>
            <a:r>
              <a:rPr lang="zh-CN" altLang="en-US" b="1"/>
              <a:t>层开始直到第 </a:t>
            </a:r>
            <a:r>
              <a:rPr lang="pt-BR" altLang="zh-CN" b="1"/>
              <a:t>1 </a:t>
            </a:r>
            <a:r>
              <a:rPr lang="zh-CN" altLang="en-US" b="1"/>
              <a:t>层对下三角元素</a:t>
            </a:r>
            <a:r>
              <a:rPr lang="pt-BR" altLang="zh-CN" b="1"/>
              <a:t>maxAdd[i][j]</a:t>
            </a:r>
            <a:r>
              <a:rPr lang="zh-CN" altLang="en-US" b="1"/>
              <a:t>执行下述操作</a:t>
            </a:r>
            <a:r>
              <a:rPr lang="zh-CN" altLang="pt-BR" b="1"/>
              <a:t>：</a:t>
            </a:r>
          </a:p>
          <a:p>
            <a:pPr algn="just" eaLnBrk="1" hangingPunct="1"/>
            <a:r>
              <a:rPr lang="zh-CN" altLang="pt-BR" b="1"/>
              <a:t>    </a:t>
            </a:r>
            <a:r>
              <a:rPr lang="pt-BR" altLang="zh-CN" b="1"/>
              <a:t>2.1 maxAdd[i][j] = d[i][j] + max{maxAdd[i+1][j], maxAdd[i+1][j+1]}</a:t>
            </a:r>
            <a:r>
              <a:rPr lang="zh-CN" altLang="pt-BR" b="1"/>
              <a:t>；</a:t>
            </a:r>
          </a:p>
          <a:p>
            <a:pPr algn="just" eaLnBrk="1" hangingPunct="1"/>
            <a:r>
              <a:rPr lang="zh-CN" altLang="pt-BR" b="1"/>
              <a:t>    </a:t>
            </a:r>
            <a:r>
              <a:rPr lang="pt-BR" altLang="zh-CN" b="1"/>
              <a:t>2.2 </a:t>
            </a:r>
            <a:r>
              <a:rPr lang="zh-CN" altLang="en-US" b="1"/>
              <a:t>如果选择下标</a:t>
            </a:r>
            <a:r>
              <a:rPr lang="pt-BR" altLang="zh-CN" b="1"/>
              <a:t>j</a:t>
            </a:r>
            <a:r>
              <a:rPr lang="zh-CN" altLang="en-US" b="1"/>
              <a:t>的元素</a:t>
            </a:r>
            <a:r>
              <a:rPr lang="zh-CN" altLang="pt-BR" b="1"/>
              <a:t>，</a:t>
            </a:r>
            <a:r>
              <a:rPr lang="zh-CN" altLang="en-US" b="1"/>
              <a:t>则</a:t>
            </a:r>
            <a:r>
              <a:rPr lang="pt-BR" altLang="zh-CN" b="1"/>
              <a:t>path[i][j] = j</a:t>
            </a:r>
            <a:r>
              <a:rPr lang="zh-CN" altLang="pt-BR" b="1"/>
              <a:t>，</a:t>
            </a:r>
          </a:p>
          <a:p>
            <a:pPr algn="just" eaLnBrk="1" hangingPunct="1"/>
            <a:r>
              <a:rPr lang="zh-CN" altLang="pt-BR" b="1"/>
              <a:t>          </a:t>
            </a:r>
            <a:r>
              <a:rPr lang="zh-CN" altLang="en-US" b="1"/>
              <a:t>否则</a:t>
            </a:r>
            <a:r>
              <a:rPr lang="pt-BR" altLang="zh-CN" b="1"/>
              <a:t>path[i][j] = j+1</a:t>
            </a:r>
            <a:r>
              <a:rPr lang="zh-CN" altLang="pt-BR" b="1"/>
              <a:t>；</a:t>
            </a:r>
          </a:p>
          <a:p>
            <a:pPr algn="just" eaLnBrk="1" hangingPunct="1"/>
            <a:r>
              <a:rPr lang="pt-BR" altLang="zh-CN" b="1"/>
              <a:t>3. </a:t>
            </a:r>
            <a:r>
              <a:rPr lang="zh-CN" altLang="en-US" b="1"/>
              <a:t>输出最大数值和</a:t>
            </a:r>
            <a:r>
              <a:rPr lang="pt-BR" altLang="zh-CN" b="1"/>
              <a:t>maxAdd[0][0]</a:t>
            </a:r>
            <a:r>
              <a:rPr lang="zh-CN" altLang="pt-BR" b="1"/>
              <a:t>；</a:t>
            </a:r>
          </a:p>
          <a:p>
            <a:pPr algn="just" eaLnBrk="1" hangingPunct="1"/>
            <a:r>
              <a:rPr lang="pt-BR" altLang="zh-CN" b="1"/>
              <a:t>4. </a:t>
            </a:r>
            <a:r>
              <a:rPr lang="zh-CN" altLang="pt-BR" b="1"/>
              <a:t>根据</a:t>
            </a:r>
            <a:r>
              <a:rPr lang="pt-BR" altLang="zh-CN" b="1"/>
              <a:t>path</a:t>
            </a:r>
            <a:r>
              <a:rPr lang="zh-CN" altLang="pt-BR" b="1"/>
              <a:t>数组确定每一层决策的列下标，输出路径信息；</a:t>
            </a:r>
            <a:endParaRPr lang="zh-CN" altLang="en-US" sz="3600" b="1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00113" y="279400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数塔问题</a:t>
            </a:r>
            <a:r>
              <a:rPr kumimoji="1"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2970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0EA679E-30FC-408A-8B21-6DE31F6B2BF5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970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297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2B67A1D-4387-4A37-B64E-D3D21498CB98}" type="slidenum">
              <a:rPr lang="en-US" altLang="zh-CN" sz="1400" smtClean="0">
                <a:latin typeface="Comic Sans MS" pitchFamily="66" charset="0"/>
              </a:rPr>
              <a:pPr/>
              <a:t>26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299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4"/>
          <p:cNvSpPr>
            <a:spLocks noGrp="1"/>
          </p:cNvSpPr>
          <p:nvPr>
            <p:ph type="title"/>
          </p:nvPr>
        </p:nvSpPr>
        <p:spPr>
          <a:xfrm>
            <a:off x="4572000" y="-387350"/>
            <a:ext cx="5832475" cy="914400"/>
          </a:xfrm>
        </p:spPr>
        <p:txBody>
          <a:bodyPr/>
          <a:lstStyle/>
          <a:p>
            <a:r>
              <a:rPr kumimoji="1" lang="zh-CN" altLang="en-US" sz="360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ahoma" pitchFamily="34" charset="0"/>
              </a:rPr>
              <a:t>数塔问题</a:t>
            </a:r>
            <a:r>
              <a:rPr kumimoji="1" lang="en-US" altLang="zh-CN" sz="360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ahoma" pitchFamily="34" charset="0"/>
              </a:rPr>
              <a:t>——</a:t>
            </a:r>
            <a:r>
              <a:rPr kumimoji="1" lang="zh-CN" altLang="en-US" sz="360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ahoma" pitchFamily="34" charset="0"/>
              </a:rPr>
              <a:t>算法实现</a:t>
            </a:r>
            <a:endParaRPr lang="zh-CN" altLang="en-US" sz="3600" smtClean="0">
              <a:ea typeface="黑体" pitchFamily="2" charset="-122"/>
              <a:cs typeface="Tahoma" pitchFamily="34" charset="0"/>
            </a:endParaRPr>
          </a:p>
        </p:txBody>
      </p:sp>
      <p:sp>
        <p:nvSpPr>
          <p:cNvPr id="30723" name="内容占位符 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0" y="1588"/>
            <a:ext cx="9504363" cy="67675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200" b="0" smtClean="0"/>
              <a:t>int DataTorwer(int d[n][n])  {</a:t>
            </a:r>
          </a:p>
          <a:p>
            <a:pPr marL="0" indent="0">
              <a:buFontTx/>
              <a:buNone/>
            </a:pPr>
            <a:r>
              <a:rPr lang="en-US" altLang="zh-CN" sz="2200" b="0" smtClean="0"/>
              <a:t>    int maxAdd[n][n] = {0}, path[n][n] = {0};</a:t>
            </a:r>
            <a:r>
              <a:rPr lang="zh-CN" altLang="en-US" sz="2200" b="0" smtClean="0"/>
              <a:t>    </a:t>
            </a:r>
            <a:r>
              <a:rPr lang="en-US" altLang="zh-CN" sz="2200" b="0" smtClean="0"/>
              <a:t>int i, j;</a:t>
            </a:r>
          </a:p>
          <a:p>
            <a:pPr marL="0" indent="0">
              <a:buFontTx/>
              <a:buNone/>
            </a:pPr>
            <a:r>
              <a:rPr lang="en-US" altLang="zh-CN" sz="2200" b="0" smtClean="0"/>
              <a:t>    </a:t>
            </a:r>
            <a:r>
              <a:rPr lang="en-US" altLang="zh-CN" sz="2200" b="0" smtClean="0">
                <a:solidFill>
                  <a:srgbClr val="00B050"/>
                </a:solidFill>
              </a:rPr>
              <a:t>for (j = 0; j &lt; n; j++)     </a:t>
            </a:r>
            <a:r>
              <a:rPr lang="zh-CN" altLang="en-US" sz="2200" b="0" smtClean="0">
                <a:solidFill>
                  <a:srgbClr val="00B050"/>
                </a:solidFill>
              </a:rPr>
              <a:t>	</a:t>
            </a:r>
            <a:r>
              <a:rPr lang="en-US" altLang="zh-CN" sz="2200" b="0" smtClean="0">
                <a:solidFill>
                  <a:srgbClr val="00B050"/>
                </a:solidFill>
              </a:rPr>
              <a:t>maxAdd[n-1][j] = d[n-1][j];</a:t>
            </a: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rgbClr val="FF0000"/>
                </a:solidFill>
              </a:rPr>
              <a:t>    for (i = n-2; i &gt;= 0; i--)  </a:t>
            </a:r>
            <a:endParaRPr lang="zh-CN" altLang="en-US" sz="2200" b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200" b="0" smtClean="0">
                <a:solidFill>
                  <a:srgbClr val="FF0000"/>
                </a:solidFill>
              </a:rPr>
              <a:t>           </a:t>
            </a:r>
            <a:r>
              <a:rPr lang="en-US" altLang="zh-CN" sz="2200" b="0" smtClean="0">
                <a:solidFill>
                  <a:srgbClr val="FF0000"/>
                </a:solidFill>
              </a:rPr>
              <a:t>for (j = 0; j &lt;= i; j++) </a:t>
            </a:r>
            <a:endParaRPr lang="zh-CN" altLang="en-US" sz="2200" b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rgbClr val="FF0000"/>
                </a:solidFill>
              </a:rPr>
              <a:t>	    if (maxAdd[i + 1][j]&gt;maxAdd[i + 1][j + 1]){</a:t>
            </a: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rgbClr val="FF0000"/>
                </a:solidFill>
              </a:rPr>
              <a:t>		maxAdd[i][j] = d[i][j] + maxAdd[i + 1][j];</a:t>
            </a: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rgbClr val="FF0000"/>
                </a:solidFill>
              </a:rPr>
              <a:t>		path[i][j] = j; </a:t>
            </a: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rgbClr val="FF0000"/>
                </a:solidFill>
              </a:rPr>
              <a:t>                 }else{</a:t>
            </a: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rgbClr val="FF0000"/>
                </a:solidFill>
              </a:rPr>
              <a:t>                       maxAdd[i][j] = d[i][j] + maxAdd[i + 1][j + 1];</a:t>
            </a: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rgbClr val="FF0000"/>
                </a:solidFill>
              </a:rPr>
              <a:t>		 path[i][j] = j + 1;  </a:t>
            </a:r>
          </a:p>
          <a:p>
            <a:pPr marL="0" indent="0">
              <a:buFontTx/>
              <a:buNone/>
            </a:pPr>
            <a:r>
              <a:rPr lang="zh-CN" altLang="en-US" sz="2200" b="0" smtClean="0">
                <a:solidFill>
                  <a:srgbClr val="FF0000"/>
                </a:solidFill>
              </a:rPr>
              <a:t>	     </a:t>
            </a:r>
            <a:r>
              <a:rPr lang="en-US" altLang="zh-CN" sz="2200" b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zh-CN" sz="2200" b="0" smtClean="0"/>
              <a:t>	</a:t>
            </a:r>
            <a:r>
              <a:rPr lang="en-US" altLang="zh-CN" sz="2200" b="0" smtClean="0">
                <a:solidFill>
                  <a:schemeClr val="tx2"/>
                </a:solidFill>
              </a:rPr>
              <a:t>     printf("</a:t>
            </a:r>
            <a:r>
              <a:rPr lang="zh-CN" altLang="en-US" sz="2200" b="0" smtClean="0">
                <a:solidFill>
                  <a:schemeClr val="tx2"/>
                </a:solidFill>
              </a:rPr>
              <a:t>路径为：</a:t>
            </a:r>
            <a:r>
              <a:rPr lang="en-US" altLang="zh-CN" sz="2200" b="0" smtClean="0">
                <a:solidFill>
                  <a:schemeClr val="tx2"/>
                </a:solidFill>
              </a:rPr>
              <a:t>%d", d[0][0]);     </a:t>
            </a:r>
            <a:r>
              <a:rPr lang="zh-CN" altLang="en-US" sz="2200" b="0" smtClean="0">
                <a:solidFill>
                  <a:schemeClr val="tx2"/>
                </a:solidFill>
              </a:rPr>
              <a:t>	     </a:t>
            </a:r>
            <a:r>
              <a:rPr lang="en-US" altLang="zh-CN" sz="2200" b="0" smtClean="0">
                <a:solidFill>
                  <a:schemeClr val="tx2"/>
                </a:solidFill>
              </a:rPr>
              <a:t>j = path[0][0];       </a:t>
            </a:r>
            <a:endParaRPr lang="zh-CN" altLang="en-US" sz="2200" b="0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chemeClr val="tx2"/>
                </a:solidFill>
              </a:rPr>
              <a:t>	     for (i = 1; i &lt; n; i++){</a:t>
            </a: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chemeClr val="tx2"/>
                </a:solidFill>
              </a:rPr>
              <a:t>		printf("--&gt;%d", d[i][j]); 	    j = path[i][j];  }</a:t>
            </a:r>
          </a:p>
          <a:p>
            <a:pPr marL="0" indent="0">
              <a:buFontTx/>
              <a:buNone/>
            </a:pPr>
            <a:r>
              <a:rPr lang="en-US" altLang="zh-CN" sz="2200" b="0" smtClean="0"/>
              <a:t>	     printf("\n</a:t>
            </a:r>
            <a:r>
              <a:rPr lang="zh-CN" altLang="en-US" sz="2200" b="0" smtClean="0"/>
              <a:t>最大数值和为：</a:t>
            </a:r>
            <a:r>
              <a:rPr lang="en-US" altLang="zh-CN" sz="2200" b="0" smtClean="0"/>
              <a:t>");	return maxAdd[0][0];  </a:t>
            </a:r>
          </a:p>
          <a:p>
            <a:pPr marL="0" indent="0">
              <a:buFontTx/>
              <a:buNone/>
            </a:pPr>
            <a:r>
              <a:rPr lang="en-US" altLang="zh-CN" sz="2200" b="0" smtClean="0"/>
              <a:t>       }</a:t>
            </a:r>
            <a:endParaRPr lang="zh-CN" altLang="en-US" sz="2200" b="0" smtClean="0"/>
          </a:p>
        </p:txBody>
      </p:sp>
      <p:sp>
        <p:nvSpPr>
          <p:cNvPr id="3072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8C937E6-3756-4338-AA1D-3EE711E8F459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072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07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475CFF3-1CB4-4BB6-96AA-DC7721A1021F}" type="slidenum">
              <a:rPr lang="en-US" altLang="zh-CN" sz="1400" smtClean="0">
                <a:latin typeface="Comic Sans MS" pitchFamily="66" charset="0"/>
              </a:rPr>
              <a:pPr/>
              <a:t>27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66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83BE67D-FD1D-473A-9860-4E16AB2F9849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586D1EA-DB85-4A97-AB18-3AB92FDC8351}" type="slidenum">
              <a:rPr lang="en-US" altLang="zh-CN" sz="1400" smtClean="0">
                <a:latin typeface="Comic Sans MS" pitchFamily="66" charset="0"/>
              </a:rPr>
              <a:pPr/>
              <a:t>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174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3101975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6.2.3  TSP</a:t>
            </a:r>
            <a:r>
              <a:rPr kumimoji="1" lang="zh-CN" altLang="en-US" sz="3600" b="1">
                <a:latin typeface="宋体" pitchFamily="2" charset="-122"/>
              </a:rPr>
              <a:t>问题</a:t>
            </a:r>
            <a:r>
              <a:rPr kumimoji="1" lang="zh-CN" altLang="en-US" sz="3600" b="1"/>
              <a:t> </a:t>
            </a:r>
            <a:endParaRPr kumimoji="1" lang="zh-CN" altLang="en-US" sz="3600"/>
          </a:p>
        </p:txBody>
      </p:sp>
      <p:sp>
        <p:nvSpPr>
          <p:cNvPr id="3175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6.2.1  </a:t>
            </a:r>
            <a:r>
              <a:rPr kumimoji="1" lang="zh-CN" altLang="en-US" sz="3600" b="1">
                <a:latin typeface="宋体" pitchFamily="2" charset="-122"/>
              </a:rPr>
              <a:t>多段图的最短路径问题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图问题中的动态规划法</a:t>
            </a:r>
            <a:r>
              <a:rPr kumimoji="1" lang="zh-CN" altLang="en-US" sz="4800" b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31752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6821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6.2.2  </a:t>
            </a:r>
            <a:r>
              <a:rPr kumimoji="1" lang="zh-CN" altLang="en-US" sz="3600" b="1"/>
              <a:t>多源点最短路径问题 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6508261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4248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Arial" charset="0"/>
              </a:rPr>
              <a:t>W</a:t>
            </a:r>
            <a:r>
              <a:rPr kumimoji="1" lang="zh-CN" altLang="en-US" b="1">
                <a:latin typeface="Arial" charset="0"/>
              </a:rPr>
              <a:t>先生每天驾车去公司上班。</a:t>
            </a:r>
            <a:r>
              <a:rPr kumimoji="1" lang="en-US" altLang="zh-CN" b="1">
                <a:latin typeface="Arial" charset="0"/>
              </a:rPr>
              <a:t>W</a:t>
            </a:r>
            <a:r>
              <a:rPr kumimoji="1" lang="zh-CN" altLang="en-US" b="1">
                <a:latin typeface="Arial" charset="0"/>
              </a:rPr>
              <a:t>先生的住所位于</a:t>
            </a:r>
            <a:r>
              <a:rPr kumimoji="1" lang="en-US" altLang="zh-CN" b="1">
                <a:latin typeface="Arial" charset="0"/>
              </a:rPr>
              <a:t>A</a:t>
            </a:r>
            <a:r>
              <a:rPr kumimoji="1" lang="zh-CN" altLang="en-US" b="1">
                <a:latin typeface="Arial" charset="0"/>
              </a:rPr>
              <a:t>，公司位于</a:t>
            </a:r>
            <a:r>
              <a:rPr kumimoji="1" lang="en-US" altLang="zh-CN" b="1">
                <a:latin typeface="Arial" charset="0"/>
              </a:rPr>
              <a:t>F</a:t>
            </a:r>
            <a:r>
              <a:rPr kumimoji="1" lang="zh-CN" altLang="en-US" b="1">
                <a:latin typeface="Arial" charset="0"/>
              </a:rPr>
              <a:t>，图中的直线段代表公路，交叉点代表路口，直线段上的数字代表两路口之间的长度。现在</a:t>
            </a:r>
            <a:r>
              <a:rPr kumimoji="1" lang="en-US" altLang="zh-CN" b="1">
                <a:latin typeface="Arial" charset="0"/>
              </a:rPr>
              <a:t>W</a:t>
            </a:r>
            <a:r>
              <a:rPr kumimoji="1" lang="zh-CN" altLang="en-US" b="1">
                <a:latin typeface="Arial" charset="0"/>
              </a:rPr>
              <a:t>先生的问题是要确定一条最短的上班路线。</a:t>
            </a:r>
          </a:p>
        </p:txBody>
      </p:sp>
      <p:grpSp>
        <p:nvGrpSpPr>
          <p:cNvPr id="32771" name="Group 26"/>
          <p:cNvGrpSpPr>
            <a:grpSpLocks/>
          </p:cNvGrpSpPr>
          <p:nvPr/>
        </p:nvGrpSpPr>
        <p:grpSpPr bwMode="auto">
          <a:xfrm>
            <a:off x="2411413" y="2708275"/>
            <a:ext cx="6192837" cy="3743325"/>
            <a:chOff x="657" y="696"/>
            <a:chExt cx="3801" cy="2859"/>
          </a:xfrm>
        </p:grpSpPr>
        <p:sp>
          <p:nvSpPr>
            <p:cNvPr id="32776" name="Line 27"/>
            <p:cNvSpPr>
              <a:spLocks noChangeShapeType="1"/>
            </p:cNvSpPr>
            <p:nvPr/>
          </p:nvSpPr>
          <p:spPr bwMode="auto">
            <a:xfrm>
              <a:off x="897" y="3258"/>
              <a:ext cx="12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28"/>
            <p:cNvSpPr>
              <a:spLocks noChangeShapeType="1"/>
            </p:cNvSpPr>
            <p:nvPr/>
          </p:nvSpPr>
          <p:spPr bwMode="auto">
            <a:xfrm>
              <a:off x="2097" y="3258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 flipV="1">
              <a:off x="884" y="2296"/>
              <a:ext cx="0" cy="9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Line 31"/>
            <p:cNvSpPr>
              <a:spLocks noChangeShapeType="1"/>
            </p:cNvSpPr>
            <p:nvPr/>
          </p:nvSpPr>
          <p:spPr bwMode="auto">
            <a:xfrm flipV="1">
              <a:off x="2085" y="2320"/>
              <a:ext cx="0" cy="91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32"/>
            <p:cNvSpPr>
              <a:spLocks noChangeShapeType="1"/>
            </p:cNvSpPr>
            <p:nvPr/>
          </p:nvSpPr>
          <p:spPr bwMode="auto">
            <a:xfrm flipV="1">
              <a:off x="3297" y="2327"/>
              <a:ext cx="0" cy="91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34"/>
            <p:cNvSpPr>
              <a:spLocks noChangeShapeType="1"/>
            </p:cNvSpPr>
            <p:nvPr/>
          </p:nvSpPr>
          <p:spPr bwMode="auto">
            <a:xfrm>
              <a:off x="897" y="2298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35"/>
            <p:cNvSpPr>
              <a:spLocks noChangeShapeType="1"/>
            </p:cNvSpPr>
            <p:nvPr/>
          </p:nvSpPr>
          <p:spPr bwMode="auto">
            <a:xfrm>
              <a:off x="2097" y="2298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7"/>
            <p:cNvSpPr>
              <a:spLocks noChangeShapeType="1"/>
            </p:cNvSpPr>
            <p:nvPr/>
          </p:nvSpPr>
          <p:spPr bwMode="auto">
            <a:xfrm flipV="1">
              <a:off x="897" y="1050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8"/>
            <p:cNvSpPr>
              <a:spLocks noChangeShapeType="1"/>
            </p:cNvSpPr>
            <p:nvPr/>
          </p:nvSpPr>
          <p:spPr bwMode="auto">
            <a:xfrm>
              <a:off x="945" y="1002"/>
              <a:ext cx="11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9"/>
            <p:cNvSpPr>
              <a:spLocks noChangeShapeType="1"/>
            </p:cNvSpPr>
            <p:nvPr/>
          </p:nvSpPr>
          <p:spPr bwMode="auto">
            <a:xfrm flipV="1">
              <a:off x="2097" y="1002"/>
              <a:ext cx="0" cy="12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40"/>
            <p:cNvSpPr>
              <a:spLocks noChangeShapeType="1"/>
            </p:cNvSpPr>
            <p:nvPr/>
          </p:nvSpPr>
          <p:spPr bwMode="auto">
            <a:xfrm>
              <a:off x="2145" y="1002"/>
              <a:ext cx="11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41"/>
            <p:cNvSpPr>
              <a:spLocks noChangeShapeType="1"/>
            </p:cNvSpPr>
            <p:nvPr/>
          </p:nvSpPr>
          <p:spPr bwMode="auto">
            <a:xfrm flipV="1">
              <a:off x="3297" y="1002"/>
              <a:ext cx="0" cy="12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8" name="Text Box 44"/>
            <p:cNvSpPr txBox="1">
              <a:spLocks noChangeArrowheads="1"/>
            </p:cNvSpPr>
            <p:nvPr/>
          </p:nvSpPr>
          <p:spPr bwMode="auto">
            <a:xfrm>
              <a:off x="755" y="3151"/>
              <a:ext cx="2775" cy="40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3            B1        4       C1                    </a:t>
              </a:r>
              <a:endParaRPr kumimoji="1"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195629" name="Text Box 45"/>
            <p:cNvSpPr txBox="1">
              <a:spLocks noChangeArrowheads="1"/>
            </p:cNvSpPr>
            <p:nvPr/>
          </p:nvSpPr>
          <p:spPr bwMode="auto">
            <a:xfrm>
              <a:off x="657" y="2614"/>
              <a:ext cx="287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4                        5                      3                            </a:t>
              </a:r>
            </a:p>
          </p:txBody>
        </p:sp>
        <p:sp>
          <p:nvSpPr>
            <p:cNvPr id="195630" name="Text Box 46"/>
            <p:cNvSpPr txBox="1">
              <a:spLocks noChangeArrowheads="1"/>
            </p:cNvSpPr>
            <p:nvPr/>
          </p:nvSpPr>
          <p:spPr bwMode="auto">
            <a:xfrm>
              <a:off x="790" y="1992"/>
              <a:ext cx="366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B2          2         C2          3       D1                        </a:t>
              </a:r>
            </a:p>
          </p:txBody>
        </p:sp>
        <p:sp>
          <p:nvSpPr>
            <p:cNvPr id="195631" name="Text Box 47"/>
            <p:cNvSpPr txBox="1">
              <a:spLocks noChangeArrowheads="1"/>
            </p:cNvSpPr>
            <p:nvPr/>
          </p:nvSpPr>
          <p:spPr bwMode="auto">
            <a:xfrm>
              <a:off x="657" y="1433"/>
              <a:ext cx="371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1                       2                       3</a:t>
              </a:r>
              <a:endParaRPr kumimoji="1"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195632" name="Text Box 48"/>
            <p:cNvSpPr txBox="1">
              <a:spLocks noChangeArrowheads="1"/>
            </p:cNvSpPr>
            <p:nvPr/>
          </p:nvSpPr>
          <p:spPr bwMode="auto">
            <a:xfrm>
              <a:off x="774" y="696"/>
              <a:ext cx="288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C3          4        D2           5        </a:t>
              </a:r>
              <a:r>
                <a:rPr kumimoji="1" lang="en-US" altLang="zh-CN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kumimoji="1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277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6A6D236-09B1-44D0-A97D-B321248F96AC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277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27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F38F994-8363-4586-9814-5AD32D3CA011}" type="slidenum">
              <a:rPr lang="en-US" altLang="zh-CN" sz="1400" smtClean="0">
                <a:latin typeface="Comic Sans MS" pitchFamily="66" charset="0"/>
              </a:rPr>
              <a:pPr/>
              <a:t>29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2775" name="Text Box 1032"/>
          <p:cNvSpPr txBox="1">
            <a:spLocks noChangeArrowheads="1"/>
          </p:cNvSpPr>
          <p:nvPr/>
        </p:nvSpPr>
        <p:spPr bwMode="auto">
          <a:xfrm>
            <a:off x="323850" y="260350"/>
            <a:ext cx="8208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6.2.1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多段图的最短路径问题 </a:t>
            </a:r>
          </a:p>
        </p:txBody>
      </p:sp>
    </p:spTree>
    <p:extLst>
      <p:ext uri="{BB962C8B-B14F-4D97-AF65-F5344CB8AC3E}">
        <p14:creationId xmlns:p14="http://schemas.microsoft.com/office/powerpoint/2010/main" val="27361539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33540E0-F18F-4497-9368-5B9C9CC25807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011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44E4F4A-0E27-47DB-9623-483D13196436}" type="slidenum">
              <a:rPr lang="en-US" altLang="zh-CN" sz="1400" smtClean="0">
                <a:latin typeface="Comic Sans MS" pitchFamily="66" charset="0"/>
              </a:rPr>
              <a:pPr/>
              <a:t>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0117" name="Text Box 24"/>
          <p:cNvSpPr txBox="1">
            <a:spLocks noChangeArrowheads="1"/>
          </p:cNvSpPr>
          <p:nvPr/>
        </p:nvSpPr>
        <p:spPr bwMode="auto">
          <a:xfrm>
            <a:off x="357188" y="1143000"/>
            <a:ext cx="87868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/>
              <a:t>要点：</a:t>
            </a:r>
            <a:endParaRPr kumimoji="1"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3</a:t>
            </a:r>
            <a:r>
              <a:rPr kumimoji="1" lang="zh-CN" altLang="en-US" sz="2800" b="1"/>
              <a:t>、每个问题用减治法怎么解，及时间复杂度是多少。</a:t>
            </a:r>
            <a:endParaRPr kumimoji="1" lang="en-US" altLang="zh-CN" sz="2800" b="1"/>
          </a:p>
        </p:txBody>
      </p:sp>
      <p:sp>
        <p:nvSpPr>
          <p:cNvPr id="90118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本章小结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14438" y="2286000"/>
          <a:ext cx="6572250" cy="3932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12"/>
                <a:gridCol w="1142995"/>
                <a:gridCol w="2143143"/>
              </a:tblGrid>
              <a:tr h="457237">
                <a:tc grid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折半查找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</a:rPr>
                        <a:t>O(log</a:t>
                      </a:r>
                      <a:r>
                        <a:rPr lang="en-US" altLang="zh-CN" sz="2400" b="1" baseline="-250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</a:rPr>
                        <a:t>2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</a:rPr>
                        <a:t>n)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</a:tr>
              <a:tr h="457237">
                <a:tc row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堆排序中的堆调整问题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筛选法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  <a:tc vMerge="1">
                  <a:txBody>
                    <a:bodyPr/>
                    <a:lstStyle/>
                    <a:p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45723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插入法</a:t>
                      </a:r>
                    </a:p>
                  </a:txBody>
                  <a:tcPr marL="91439" marR="91439" marT="45724" marB="45724" anchor="ctr"/>
                </a:tc>
                <a:tc vMerge="1">
                  <a:txBody>
                    <a:bodyPr/>
                    <a:lstStyle/>
                    <a:p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823027">
                <a:tc grid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二叉查找树（二叉排序树）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O(log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n)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至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O(n)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之间</a:t>
                      </a:r>
                    </a:p>
                  </a:txBody>
                  <a:tcPr marL="91439" marR="91439" marT="45724" marB="45724" anchor="ctr"/>
                </a:tc>
              </a:tr>
              <a:tr h="45723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选择问题</a:t>
                      </a: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O(n)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  <a:cs typeface="+mn-cs"/>
                      </a:endParaRPr>
                    </a:p>
                  </a:txBody>
                  <a:tcPr marL="91439" marR="91439" marT="45724" marB="45724" anchor="ctr"/>
                </a:tc>
              </a:tr>
              <a:tr h="45723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淘汰赛冠军问题</a:t>
                      </a: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82302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假币问题</a:t>
                      </a:r>
                    </a:p>
                  </a:txBody>
                  <a:tcPr marL="91439" marR="91439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O(log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n)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O(log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3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j-lt"/>
                          <a:ea typeface="宋体" pitchFamily="2" charset="-122"/>
                          <a:cs typeface="+mn-cs"/>
                        </a:rPr>
                        <a:t>n)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j-lt"/>
                        <a:ea typeface="宋体" pitchFamily="2" charset="-122"/>
                        <a:cs typeface="+mn-cs"/>
                      </a:endParaRPr>
                    </a:p>
                  </a:txBody>
                  <a:tcPr marL="91439" marR="91439" marT="45724" marB="457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953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94E538E-01BF-4AD9-93BC-E246ADEE06F1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32C9DA5-6F73-4454-AD75-AA9FEC59D146}" type="slidenum">
              <a:rPr lang="en-US" altLang="zh-CN" sz="1400" smtClean="0">
                <a:latin typeface="Comic Sans MS" pitchFamily="66" charset="0"/>
              </a:rPr>
              <a:pPr/>
              <a:t>30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82216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latin typeface="宋体" pitchFamily="2" charset="-122"/>
              </a:rPr>
              <a:t>    </a:t>
            </a:r>
            <a:r>
              <a:rPr kumimoji="1" lang="zh-CN" altLang="en-US" sz="2800" b="1">
                <a:latin typeface="宋体" pitchFamily="2" charset="-122"/>
              </a:rPr>
              <a:t>设图</a:t>
            </a:r>
            <a:r>
              <a:rPr kumimoji="1" lang="en-US" altLang="zh-CN" sz="2800" b="1" i="1"/>
              <a:t>G</a:t>
            </a:r>
            <a:r>
              <a:rPr kumimoji="1" lang="en-US" altLang="zh-CN" sz="2800" b="1"/>
              <a:t>=(</a:t>
            </a:r>
            <a:r>
              <a:rPr kumimoji="1" lang="en-US" altLang="zh-CN" sz="2800" b="1" i="1"/>
              <a:t>V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E</a:t>
            </a:r>
            <a:r>
              <a:rPr kumimoji="1" lang="en-US" altLang="zh-CN" sz="2800" b="1"/>
              <a:t>)</a:t>
            </a:r>
            <a:r>
              <a:rPr kumimoji="1" lang="zh-CN" altLang="en-US" sz="2800" b="1">
                <a:latin typeface="宋体" pitchFamily="2" charset="-122"/>
              </a:rPr>
              <a:t>是一个带权有向连通图，如果把顶点集合</a:t>
            </a:r>
            <a:r>
              <a:rPr kumimoji="1" lang="en-US" altLang="zh-CN" sz="2800" b="1" i="1"/>
              <a:t>V</a:t>
            </a:r>
            <a:r>
              <a:rPr kumimoji="1" lang="zh-CN" altLang="en-US" sz="2800" b="1">
                <a:latin typeface="宋体" pitchFamily="2" charset="-122"/>
              </a:rPr>
              <a:t>划分成</a:t>
            </a:r>
            <a:r>
              <a:rPr kumimoji="1" lang="en-US" altLang="zh-CN" sz="2800" b="1" i="1"/>
              <a:t>k</a:t>
            </a:r>
            <a:r>
              <a:rPr kumimoji="1" lang="zh-CN" altLang="en-US" sz="2800" b="1">
                <a:latin typeface="宋体" pitchFamily="2" charset="-122"/>
              </a:rPr>
              <a:t>个互不相交的子集</a:t>
            </a:r>
            <a:r>
              <a:rPr kumimoji="1" lang="en-US" altLang="zh-CN" sz="2800" b="1" i="1"/>
              <a:t>V</a:t>
            </a:r>
            <a:r>
              <a:rPr kumimoji="1" lang="en-US" altLang="zh-CN" sz="2800" b="1" i="1" baseline="-30000"/>
              <a:t>i</a:t>
            </a: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/>
              <a:t>2</a:t>
            </a:r>
            <a:r>
              <a:rPr kumimoji="1" lang="en-US" altLang="zh-CN" sz="2800" b="1">
                <a:latin typeface="宋体" pitchFamily="2" charset="-122"/>
              </a:rPr>
              <a:t>≤</a:t>
            </a:r>
            <a:r>
              <a:rPr kumimoji="1" lang="en-US" altLang="zh-CN" sz="2800" b="1" i="1"/>
              <a:t>k</a:t>
            </a:r>
            <a:r>
              <a:rPr kumimoji="1" lang="en-US" altLang="zh-CN" sz="2800" b="1">
                <a:latin typeface="宋体" pitchFamily="2" charset="-122"/>
              </a:rPr>
              <a:t>≤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, 1</a:t>
            </a:r>
            <a:r>
              <a:rPr kumimoji="1" lang="en-US" altLang="zh-CN" sz="2800" b="1">
                <a:latin typeface="宋体" pitchFamily="2" charset="-122"/>
              </a:rPr>
              <a:t>≤</a:t>
            </a:r>
            <a:r>
              <a:rPr kumimoji="1" lang="en-US" altLang="zh-CN" sz="2800" b="1" i="1"/>
              <a:t>i</a:t>
            </a:r>
            <a:r>
              <a:rPr kumimoji="1" lang="en-US" altLang="zh-CN" sz="2800" b="1">
                <a:latin typeface="宋体" pitchFamily="2" charset="-122"/>
              </a:rPr>
              <a:t>≤</a:t>
            </a:r>
            <a:r>
              <a:rPr kumimoji="1" lang="en-US" altLang="zh-CN" sz="2800" b="1" i="1"/>
              <a:t>k</a:t>
            </a:r>
            <a:r>
              <a:rPr kumimoji="1" lang="zh-CN" altLang="en-US" sz="2800" b="1">
                <a:latin typeface="宋体" pitchFamily="2" charset="-122"/>
              </a:rPr>
              <a:t>），使得</a:t>
            </a:r>
            <a:r>
              <a:rPr kumimoji="1" lang="en-US" altLang="zh-CN" sz="2800" b="1" i="1"/>
              <a:t>E</a:t>
            </a:r>
            <a:r>
              <a:rPr kumimoji="1" lang="zh-CN" altLang="en-US" sz="2800" b="1">
                <a:latin typeface="宋体" pitchFamily="2" charset="-122"/>
              </a:rPr>
              <a:t>中的任何一条边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u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v</a:t>
            </a:r>
            <a:r>
              <a:rPr kumimoji="1" lang="en-US" altLang="zh-CN" sz="2800" b="1"/>
              <a:t>)</a:t>
            </a:r>
            <a:r>
              <a:rPr kumimoji="1" lang="zh-CN" altLang="en-US" sz="2800" b="1">
                <a:latin typeface="宋体" pitchFamily="2" charset="-122"/>
              </a:rPr>
              <a:t>，必有</a:t>
            </a:r>
            <a:r>
              <a:rPr kumimoji="1" lang="en-US" altLang="zh-CN" sz="2800" b="1" i="1"/>
              <a:t>u</a:t>
            </a:r>
            <a:r>
              <a:rPr kumimoji="1" lang="en-US" altLang="zh-CN" sz="2800" b="1">
                <a:latin typeface="宋体" pitchFamily="2" charset="-122"/>
              </a:rPr>
              <a:t>∈</a:t>
            </a:r>
            <a:r>
              <a:rPr kumimoji="1" lang="en-US" altLang="zh-CN" sz="2800" b="1" i="1"/>
              <a:t>V</a:t>
            </a:r>
            <a:r>
              <a:rPr kumimoji="1" lang="en-US" altLang="zh-CN" sz="2800" b="1" i="1" baseline="-30000"/>
              <a:t>i</a:t>
            </a:r>
            <a:r>
              <a:rPr kumimoji="1" lang="zh-CN" altLang="en-US" sz="2800" b="1">
                <a:latin typeface="宋体" pitchFamily="2" charset="-122"/>
              </a:rPr>
              <a:t>，</a:t>
            </a:r>
            <a:r>
              <a:rPr kumimoji="1" lang="en-US" altLang="zh-CN" sz="2800" b="1" i="1"/>
              <a:t>v</a:t>
            </a:r>
            <a:r>
              <a:rPr kumimoji="1" lang="en-US" altLang="zh-CN" sz="2800" b="1">
                <a:latin typeface="宋体" pitchFamily="2" charset="-122"/>
              </a:rPr>
              <a:t>∈</a:t>
            </a:r>
            <a:r>
              <a:rPr kumimoji="1" lang="en-US" altLang="zh-CN" sz="2800" b="1" i="1"/>
              <a:t>V</a:t>
            </a:r>
            <a:r>
              <a:rPr kumimoji="1" lang="en-US" altLang="zh-CN" sz="2800" b="1" i="1" baseline="-30000"/>
              <a:t>i+m</a:t>
            </a: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/>
              <a:t>1</a:t>
            </a:r>
            <a:r>
              <a:rPr kumimoji="1" lang="en-US" altLang="zh-CN" sz="2800" b="1">
                <a:latin typeface="宋体" pitchFamily="2" charset="-122"/>
              </a:rPr>
              <a:t>≤</a:t>
            </a:r>
            <a:r>
              <a:rPr kumimoji="1" lang="en-US" altLang="zh-CN" sz="2800" b="1" i="1"/>
              <a:t>i</a:t>
            </a:r>
            <a:r>
              <a:rPr kumimoji="1" lang="zh-CN" altLang="en-US" sz="2800" b="1">
                <a:latin typeface="宋体" pitchFamily="2" charset="-122"/>
              </a:rPr>
              <a:t>＜</a:t>
            </a:r>
            <a:r>
              <a:rPr kumimoji="1" lang="en-US" altLang="zh-CN" sz="2800" b="1" i="1"/>
              <a:t>k</a:t>
            </a:r>
            <a:r>
              <a:rPr kumimoji="1" lang="en-US" altLang="zh-CN" sz="2800" b="1"/>
              <a:t>,</a:t>
            </a:r>
            <a:r>
              <a:rPr kumimoji="1" lang="en-US" altLang="zh-CN" sz="2800" b="1" i="1"/>
              <a:t> </a:t>
            </a:r>
            <a:r>
              <a:rPr kumimoji="1" lang="en-US" altLang="zh-CN" sz="2800" b="1"/>
              <a:t>1</a:t>
            </a:r>
            <a:r>
              <a:rPr kumimoji="1" lang="zh-CN" altLang="en-US" sz="2800" b="1">
                <a:latin typeface="宋体" pitchFamily="2" charset="-122"/>
              </a:rPr>
              <a:t>＜</a:t>
            </a:r>
            <a:r>
              <a:rPr kumimoji="1" lang="en-US" altLang="zh-CN" sz="2800" b="1" i="1"/>
              <a:t>i</a:t>
            </a:r>
            <a:r>
              <a:rPr kumimoji="1" lang="en-US" altLang="zh-CN" sz="2800" b="1"/>
              <a:t>+</a:t>
            </a:r>
            <a:r>
              <a:rPr kumimoji="1" lang="en-US" altLang="zh-CN" sz="2800" b="1" i="1"/>
              <a:t>m</a:t>
            </a:r>
            <a:r>
              <a:rPr kumimoji="1" lang="en-US" altLang="zh-CN" sz="2800" b="1">
                <a:latin typeface="宋体" pitchFamily="2" charset="-122"/>
              </a:rPr>
              <a:t>≤</a:t>
            </a:r>
            <a:r>
              <a:rPr kumimoji="1" lang="en-US" altLang="zh-CN" sz="2800" b="1" i="1"/>
              <a:t>k</a:t>
            </a:r>
            <a:r>
              <a:rPr kumimoji="1" lang="zh-CN" altLang="en-US" sz="2800" b="1">
                <a:latin typeface="宋体" pitchFamily="2" charset="-122"/>
              </a:rPr>
              <a:t>），则称图</a:t>
            </a:r>
            <a:r>
              <a:rPr kumimoji="1" lang="en-US" altLang="zh-CN" sz="2800" b="1" i="1"/>
              <a:t>G</a:t>
            </a:r>
            <a:r>
              <a:rPr kumimoji="1" lang="zh-CN" altLang="en-US" sz="2800" b="1">
                <a:latin typeface="宋体" pitchFamily="2" charset="-122"/>
              </a:rPr>
              <a:t>为多段图，称</a:t>
            </a:r>
            <a:r>
              <a:rPr kumimoji="1" lang="en-US" altLang="zh-CN" sz="2800" b="1" i="1"/>
              <a:t>s</a:t>
            </a:r>
            <a:r>
              <a:rPr kumimoji="1" lang="en-US" altLang="zh-CN" sz="2800" b="1">
                <a:latin typeface="宋体" pitchFamily="2" charset="-122"/>
              </a:rPr>
              <a:t>∈</a:t>
            </a:r>
            <a:r>
              <a:rPr kumimoji="1" lang="en-US" altLang="zh-CN" sz="2800" b="1" i="1"/>
              <a:t>V</a:t>
            </a:r>
            <a:r>
              <a:rPr kumimoji="1" lang="en-US" altLang="zh-CN" sz="2800" b="1" baseline="-30000"/>
              <a:t>1</a:t>
            </a:r>
            <a:r>
              <a:rPr kumimoji="1" lang="zh-CN" altLang="en-US" sz="2800" b="1">
                <a:latin typeface="宋体" pitchFamily="2" charset="-122"/>
              </a:rPr>
              <a:t>为源点，</a:t>
            </a:r>
            <a:r>
              <a:rPr kumimoji="1" lang="en-US" altLang="zh-CN" sz="2800" b="1" i="1"/>
              <a:t>t</a:t>
            </a:r>
            <a:r>
              <a:rPr kumimoji="1" lang="en-US" altLang="zh-CN" sz="2800" b="1">
                <a:latin typeface="宋体" pitchFamily="2" charset="-122"/>
              </a:rPr>
              <a:t>∈</a:t>
            </a:r>
            <a:r>
              <a:rPr kumimoji="1" lang="en-US" altLang="zh-CN" sz="2800" b="1" i="1"/>
              <a:t>V</a:t>
            </a:r>
            <a:r>
              <a:rPr kumimoji="1" lang="en-US" altLang="zh-CN" sz="2800" b="1" i="1" baseline="-30000"/>
              <a:t>k</a:t>
            </a:r>
            <a:r>
              <a:rPr kumimoji="1" lang="zh-CN" altLang="en-US" sz="2800" b="1">
                <a:latin typeface="宋体" pitchFamily="2" charset="-122"/>
              </a:rPr>
              <a:t>为终点。多段图的最短路径问题是求从源点到终点的最小代价路径。</a:t>
            </a:r>
            <a:r>
              <a:rPr kumimoji="1" lang="zh-CN" altLang="en-US" sz="2800" b="1"/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    </a:t>
            </a:r>
            <a:endParaRPr kumimoji="1" lang="zh-CN" altLang="en-US" sz="2800" b="1"/>
          </a:p>
        </p:txBody>
      </p:sp>
      <p:sp>
        <p:nvSpPr>
          <p:cNvPr id="33798" name="Text Box 1032"/>
          <p:cNvSpPr txBox="1">
            <a:spLocks noChangeArrowheads="1"/>
          </p:cNvSpPr>
          <p:nvPr/>
        </p:nvSpPr>
        <p:spPr bwMode="auto">
          <a:xfrm>
            <a:off x="323850" y="260350"/>
            <a:ext cx="8208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6.2.1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多段图的最短路径问题 </a:t>
            </a:r>
          </a:p>
        </p:txBody>
      </p:sp>
    </p:spTree>
    <p:extLst>
      <p:ext uri="{BB962C8B-B14F-4D97-AF65-F5344CB8AC3E}">
        <p14:creationId xmlns:p14="http://schemas.microsoft.com/office/powerpoint/2010/main" val="1647114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87570BD-2AB8-4FB0-8C0F-8248BEC3DFF8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481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38073D5-FB2F-46CE-AFCF-5FE5F3B803E9}" type="slidenum">
              <a:rPr lang="en-US" altLang="zh-CN" sz="1400" smtClean="0">
                <a:latin typeface="Comic Sans MS" pitchFamily="66" charset="0"/>
              </a:rPr>
              <a:pPr/>
              <a:t>31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4821" name="Group 71"/>
          <p:cNvGrpSpPr>
            <a:grpSpLocks/>
          </p:cNvGrpSpPr>
          <p:nvPr/>
        </p:nvGrpSpPr>
        <p:grpSpPr bwMode="auto">
          <a:xfrm>
            <a:off x="785813" y="2500313"/>
            <a:ext cx="7572375" cy="3857625"/>
            <a:chOff x="2809" y="7526"/>
            <a:chExt cx="5110" cy="2253"/>
          </a:xfrm>
        </p:grpSpPr>
        <p:sp>
          <p:nvSpPr>
            <p:cNvPr id="34823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4824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4825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4826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4827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4828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4829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4830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31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4832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4833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34834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4845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34846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4847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4848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4849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50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4852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4854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4856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4858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59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4862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63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4864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4865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4866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4867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      </a:t>
              </a:r>
              <a:r>
                <a:rPr lang="zh-CN" altLang="en-US" sz="2000" b="1"/>
                <a:t>一个多段图</a:t>
              </a:r>
            </a:p>
          </p:txBody>
        </p:sp>
      </p:grpSp>
      <p:sp>
        <p:nvSpPr>
          <p:cNvPr id="40966" name="Text Box 124"/>
          <p:cNvSpPr txBox="1">
            <a:spLocks noChangeArrowheads="1"/>
          </p:cNvSpPr>
          <p:nvPr/>
        </p:nvSpPr>
        <p:spPr bwMode="auto">
          <a:xfrm>
            <a:off x="179388" y="93663"/>
            <a:ext cx="89646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/>
              <a:t>由于多段图将顶点划分为</a:t>
            </a:r>
            <a:r>
              <a:rPr kumimoji="1" lang="en-US" altLang="zh-CN" b="1" i="1">
                <a:solidFill>
                  <a:srgbClr val="FF0000"/>
                </a:solidFill>
              </a:rPr>
              <a:t>k</a:t>
            </a:r>
            <a:r>
              <a:rPr kumimoji="1" lang="zh-CN" altLang="en-US" b="1">
                <a:solidFill>
                  <a:srgbClr val="FF0000"/>
                </a:solidFill>
              </a:rPr>
              <a:t>个互不相交的子集</a:t>
            </a:r>
            <a:r>
              <a:rPr kumimoji="1" lang="zh-CN" altLang="en-US" b="1"/>
              <a:t>，所以，</a:t>
            </a:r>
            <a:r>
              <a:rPr kumimoji="1" lang="zh-CN" altLang="en-US" b="1">
                <a:solidFill>
                  <a:srgbClr val="FF0000"/>
                </a:solidFill>
              </a:rPr>
              <a:t>多段图划分为</a:t>
            </a:r>
            <a:r>
              <a:rPr kumimoji="1" lang="en-US" altLang="zh-CN" b="1" i="1">
                <a:solidFill>
                  <a:srgbClr val="FF0000"/>
                </a:solidFill>
              </a:rPr>
              <a:t>k</a:t>
            </a:r>
            <a:r>
              <a:rPr kumimoji="1" lang="zh-CN" altLang="en-US" b="1">
                <a:solidFill>
                  <a:srgbClr val="FF0000"/>
                </a:solidFill>
              </a:rPr>
              <a:t>段，</a:t>
            </a:r>
            <a:r>
              <a:rPr kumimoji="1" lang="zh-CN" altLang="en-US" b="1"/>
              <a:t>每一段包含</a:t>
            </a:r>
            <a:r>
              <a:rPr kumimoji="1" lang="zh-CN" altLang="en-US" b="1">
                <a:solidFill>
                  <a:srgbClr val="FF0000"/>
                </a:solidFill>
              </a:rPr>
              <a:t>顶点</a:t>
            </a:r>
            <a:r>
              <a:rPr kumimoji="1" lang="zh-CN" altLang="en-US" b="1"/>
              <a:t>的一个</a:t>
            </a:r>
            <a:r>
              <a:rPr kumimoji="1" lang="zh-CN" altLang="en-US" b="1">
                <a:solidFill>
                  <a:srgbClr val="FF0000"/>
                </a:solidFill>
              </a:rPr>
              <a:t>子集</a:t>
            </a:r>
            <a:r>
              <a:rPr kumimoji="1" lang="zh-CN" altLang="en-US" b="1"/>
              <a:t>。</a:t>
            </a:r>
            <a:endParaRPr kumimoji="1" lang="en-US" altLang="zh-CN" b="1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/>
              <a:t>将</a:t>
            </a:r>
            <a:r>
              <a:rPr kumimoji="1" lang="zh-CN" altLang="en-US" b="1">
                <a:solidFill>
                  <a:srgbClr val="FF0000"/>
                </a:solidFill>
              </a:rPr>
              <a:t>多段图的顶点按照段的顺序进行编号</a:t>
            </a:r>
            <a:r>
              <a:rPr kumimoji="1" lang="zh-CN" altLang="en-US" b="1"/>
              <a:t>，同一段内顶点的相互顺序无关紧要。</a:t>
            </a:r>
            <a:endParaRPr kumimoji="1" lang="en-US" altLang="zh-CN" b="1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/>
              <a:t>假设图中的顶点个数为</a:t>
            </a:r>
            <a:r>
              <a:rPr kumimoji="1" lang="en-US" altLang="zh-CN" b="1" i="1"/>
              <a:t>n</a:t>
            </a:r>
            <a:r>
              <a:rPr kumimoji="1" lang="zh-CN" altLang="en-US" b="1"/>
              <a:t>，</a:t>
            </a:r>
            <a:r>
              <a:rPr kumimoji="1" lang="zh-CN" altLang="en-US" b="1">
                <a:solidFill>
                  <a:srgbClr val="FF0000"/>
                </a:solidFill>
              </a:rPr>
              <a:t>则源点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zh-CN" altLang="en-US" b="1">
                <a:solidFill>
                  <a:srgbClr val="FF0000"/>
                </a:solidFill>
              </a:rPr>
              <a:t>的编号为</a:t>
            </a:r>
            <a:r>
              <a:rPr kumimoji="1" lang="en-US" altLang="zh-CN" b="1">
                <a:solidFill>
                  <a:srgbClr val="FF0000"/>
                </a:solidFill>
              </a:rPr>
              <a:t>0</a:t>
            </a:r>
            <a:r>
              <a:rPr kumimoji="1" lang="zh-CN" altLang="en-US" b="1">
                <a:solidFill>
                  <a:srgbClr val="FF0000"/>
                </a:solidFill>
              </a:rPr>
              <a:t>，终点</a:t>
            </a:r>
            <a:r>
              <a:rPr kumimoji="1" lang="en-US" altLang="zh-CN" b="1" i="1">
                <a:solidFill>
                  <a:srgbClr val="FF0000"/>
                </a:solidFill>
              </a:rPr>
              <a:t>t</a:t>
            </a:r>
            <a:r>
              <a:rPr kumimoji="1" lang="zh-CN" altLang="en-US" b="1">
                <a:solidFill>
                  <a:srgbClr val="FF0000"/>
                </a:solidFill>
              </a:rPr>
              <a:t>的编号为</a:t>
            </a:r>
            <a:r>
              <a:rPr kumimoji="1" lang="en-US" altLang="zh-CN" b="1" i="1">
                <a:solidFill>
                  <a:srgbClr val="FF0000"/>
                </a:solidFill>
              </a:rPr>
              <a:t>n</a:t>
            </a:r>
            <a:r>
              <a:rPr kumimoji="1" lang="en-US" altLang="zh-CN" b="1">
                <a:solidFill>
                  <a:srgbClr val="FF0000"/>
                </a:solidFill>
              </a:rPr>
              <a:t>-1</a:t>
            </a:r>
            <a:r>
              <a:rPr kumimoji="1" lang="zh-CN" altLang="en-US" b="1">
                <a:solidFill>
                  <a:srgbClr val="FF0000"/>
                </a:solidFill>
              </a:rPr>
              <a:t>，</a:t>
            </a:r>
            <a:r>
              <a:rPr kumimoji="1" lang="zh-CN" altLang="en-US" b="1"/>
              <a:t>并且，对图中的任何一条边</a:t>
            </a:r>
            <a:r>
              <a:rPr kumimoji="1" lang="en-US" altLang="zh-CN" b="1"/>
              <a:t>(</a:t>
            </a:r>
            <a:r>
              <a:rPr kumimoji="1" lang="en-US" altLang="zh-CN" b="1" i="1"/>
              <a:t>u</a:t>
            </a:r>
            <a:r>
              <a:rPr kumimoji="1" lang="en-US" altLang="zh-CN" b="1"/>
              <a:t>, </a:t>
            </a:r>
            <a:r>
              <a:rPr kumimoji="1" lang="en-US" altLang="zh-CN" b="1" i="1"/>
              <a:t>v</a:t>
            </a:r>
            <a:r>
              <a:rPr kumimoji="1" lang="en-US" altLang="zh-CN" b="1"/>
              <a:t>)</a:t>
            </a:r>
            <a:r>
              <a:rPr kumimoji="1" lang="zh-CN" altLang="en-US" b="1"/>
              <a:t>，顶点</a:t>
            </a:r>
            <a:r>
              <a:rPr kumimoji="1" lang="en-US" altLang="zh-CN" b="1" i="1"/>
              <a:t>u</a:t>
            </a:r>
            <a:r>
              <a:rPr kumimoji="1" lang="zh-CN" altLang="en-US" b="1"/>
              <a:t>的编号小于顶点</a:t>
            </a:r>
            <a:r>
              <a:rPr kumimoji="1" lang="en-US" altLang="zh-CN" b="1" i="1"/>
              <a:t>v</a:t>
            </a:r>
            <a:r>
              <a:rPr kumimoji="1" lang="zh-CN" altLang="en-US" b="1"/>
              <a:t>的编号。</a:t>
            </a:r>
          </a:p>
        </p:txBody>
      </p:sp>
    </p:spTree>
    <p:extLst>
      <p:ext uri="{BB962C8B-B14F-4D97-AF65-F5344CB8AC3E}">
        <p14:creationId xmlns:p14="http://schemas.microsoft.com/office/powerpoint/2010/main" val="3009179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C93ADF3-76BB-4D77-BB75-79C64DDC1EE1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DB48429-7E3E-41D4-B500-ACEF140D2F32}" type="slidenum">
              <a:rPr lang="en-US" altLang="zh-CN" sz="1400" smtClean="0">
                <a:latin typeface="Comic Sans MS" pitchFamily="66" charset="0"/>
              </a:rPr>
              <a:pPr/>
              <a:t>32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80645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</a:rPr>
              <a:t>设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 baseline="-30000">
                <a:solidFill>
                  <a:srgbClr val="FF0000"/>
                </a:solidFill>
              </a:rPr>
              <a:t>1</a:t>
            </a:r>
            <a:r>
              <a:rPr kumimoji="1" lang="en-US" altLang="zh-CN" sz="2800" b="1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 baseline="-30000">
                <a:solidFill>
                  <a:srgbClr val="FF0000"/>
                </a:solidFill>
              </a:rPr>
              <a:t>2</a:t>
            </a:r>
            <a:r>
              <a:rPr kumimoji="1" lang="en-US" altLang="zh-CN" sz="2800" b="1">
                <a:solidFill>
                  <a:srgbClr val="FF0000"/>
                </a:solidFill>
              </a:rPr>
              <a:t>, …, 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 i="1" baseline="-30000">
                <a:solidFill>
                  <a:srgbClr val="FF0000"/>
                </a:solidFill>
              </a:rPr>
              <a:t>p</a:t>
            </a:r>
            <a:r>
              <a:rPr kumimoji="1" lang="en-US" altLang="zh-CN" sz="2800" b="1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</a:rPr>
              <a:t>t</a:t>
            </a:r>
            <a:r>
              <a:rPr kumimoji="1" lang="zh-CN" altLang="en-US" b="1">
                <a:latin typeface="宋体" pitchFamily="2" charset="-122"/>
              </a:rPr>
              <a:t>是从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到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的一条最短路径，从源点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开始，设从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到下一段的顶点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zh-CN" altLang="en-US" b="1">
                <a:latin typeface="宋体" pitchFamily="2" charset="-122"/>
              </a:rPr>
              <a:t>已经求出，则问题转化为求从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到</a:t>
            </a:r>
            <a:r>
              <a:rPr kumimoji="1" lang="en-US" altLang="zh-CN" b="1" i="1">
                <a:solidFill>
                  <a:srgbClr val="FF0000"/>
                </a:solidFill>
              </a:rPr>
              <a:t>t</a:t>
            </a:r>
            <a:r>
              <a:rPr kumimoji="1" lang="zh-CN" altLang="en-US" b="1">
                <a:latin typeface="宋体" pitchFamily="2" charset="-122"/>
              </a:rPr>
              <a:t>的最短路径，显然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2</a:t>
            </a:r>
            <a:r>
              <a:rPr kumimoji="1" lang="en-US" altLang="zh-CN" b="1">
                <a:solidFill>
                  <a:srgbClr val="FF0000"/>
                </a:solidFill>
              </a:rPr>
              <a:t>, …, 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i="1" baseline="-30000">
                <a:solidFill>
                  <a:srgbClr val="FF0000"/>
                </a:solidFill>
              </a:rPr>
              <a:t>p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t</a:t>
            </a:r>
            <a:r>
              <a:rPr kumimoji="1" lang="zh-CN" altLang="en-US" b="1">
                <a:latin typeface="宋体" pitchFamily="2" charset="-122"/>
              </a:rPr>
              <a:t>一定构成一条从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zh-CN" altLang="en-US" b="1">
                <a:latin typeface="宋体" pitchFamily="2" charset="-122"/>
              </a:rPr>
              <a:t>到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的最短路径；</a:t>
            </a:r>
            <a:endParaRPr kumimoji="1" lang="en-US" altLang="zh-CN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</a:rPr>
              <a:t>如若不然，设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r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r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q</a:t>
            </a:r>
            <a:r>
              <a:rPr kumimoji="1" lang="en-US" altLang="zh-CN" b="1"/>
              <a:t>, 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是一条从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zh-CN" altLang="en-US" b="1">
                <a:latin typeface="宋体" pitchFamily="2" charset="-122"/>
              </a:rPr>
              <a:t>到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的最短路径，则</a:t>
            </a:r>
            <a:r>
              <a:rPr kumimoji="1" lang="en-US" altLang="zh-CN" b="1" i="1"/>
              <a:t>s</a:t>
            </a:r>
            <a:r>
              <a:rPr kumimoji="1" lang="en-US" altLang="zh-CN" b="1"/>
              <a:t>, 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r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r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r</a:t>
            </a:r>
            <a:r>
              <a:rPr kumimoji="1" lang="en-US" altLang="zh-CN" b="1" i="1" baseline="-30000"/>
              <a:t>q</a:t>
            </a:r>
            <a:r>
              <a:rPr kumimoji="1" lang="en-US" altLang="zh-CN" b="1"/>
              <a:t>, 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将是一条从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pitchFamily="2" charset="-122"/>
              </a:rPr>
              <a:t>到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的路径且比</a:t>
            </a:r>
            <a:r>
              <a:rPr kumimoji="1" lang="en-US" altLang="zh-CN" b="1" i="1"/>
              <a:t>s</a:t>
            </a:r>
            <a:r>
              <a:rPr kumimoji="1" lang="en-US" altLang="zh-CN" b="1"/>
              <a:t>, 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s</a:t>
            </a:r>
            <a:r>
              <a:rPr kumimoji="1" lang="en-US" altLang="zh-CN" b="1" i="1" baseline="-30000"/>
              <a:t>p</a:t>
            </a:r>
            <a:r>
              <a:rPr kumimoji="1" lang="en-US" altLang="zh-CN" b="1"/>
              <a:t>, 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pitchFamily="2" charset="-122"/>
              </a:rPr>
              <a:t>的路径长度要短，从而导致矛盾。所以，多段图的最短路径问题满足最优性原理。</a:t>
            </a:r>
            <a:r>
              <a:rPr kumimoji="1" lang="zh-CN" altLang="en-US" b="1"/>
              <a:t> 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61963" y="461963"/>
            <a:ext cx="604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Arial" charset="0"/>
              </a:rPr>
              <a:t>证明多段图问题满足最优性原理</a:t>
            </a:r>
          </a:p>
        </p:txBody>
      </p:sp>
    </p:spTree>
    <p:extLst>
      <p:ext uri="{BB962C8B-B14F-4D97-AF65-F5344CB8AC3E}">
        <p14:creationId xmlns:p14="http://schemas.microsoft.com/office/powerpoint/2010/main" val="7216489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华文行楷" pitchFamily="2" charset="-122"/>
                <a:ea typeface="华文行楷" pitchFamily="2" charset="-122"/>
              </a:rPr>
              <a:t>6.2.1  </a:t>
            </a:r>
            <a:r>
              <a:rPr kumimoji="1" lang="zh-CN" altLang="en-US" smtClean="0">
                <a:latin typeface="华文行楷" pitchFamily="2" charset="-122"/>
                <a:ea typeface="华文行楷" pitchFamily="2" charset="-122"/>
              </a:rPr>
              <a:t>多段图的最短路径问题 </a:t>
            </a:r>
            <a:endParaRPr lang="zh-CN" altLang="en-US" smtClean="0"/>
          </a:p>
        </p:txBody>
      </p:sp>
      <p:sp>
        <p:nvSpPr>
          <p:cNvPr id="368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3D2B27D-755E-4226-BCED-2D7C4AFF8687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6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4DB13C6-ABD7-4EBC-ACD0-4DB2F2EDF571}" type="slidenum">
              <a:rPr lang="en-US" altLang="zh-CN" sz="1400" smtClean="0">
                <a:latin typeface="Comic Sans MS" pitchFamily="66" charset="0"/>
              </a:rPr>
              <a:pPr/>
              <a:t>33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366713" y="1236663"/>
            <a:ext cx="7572375" cy="3857625"/>
            <a:chOff x="2809" y="7526"/>
            <a:chExt cx="5110" cy="2253"/>
          </a:xfrm>
        </p:grpSpPr>
        <p:sp>
          <p:nvSpPr>
            <p:cNvPr id="36877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6878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6879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6880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6881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6882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6883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6884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885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886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887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36888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6899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36900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6901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902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903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904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906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6908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910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6912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913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916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917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918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36919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6920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921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/>
                <a:t>      </a:t>
              </a:r>
              <a:r>
                <a:rPr lang="zh-CN" altLang="en-US" sz="2000" b="1"/>
                <a:t>一个多段图</a:t>
              </a:r>
            </a:p>
          </p:txBody>
        </p:sp>
      </p:grp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971550" y="4849813"/>
            <a:ext cx="1585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(0, 9)</a:t>
            </a: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2243138" y="4911725"/>
            <a:ext cx="684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min{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79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00B050"/>
                </a:solidFill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00B050"/>
                </a:solidFill>
                <a:cs typeface="Times New Roman" pitchFamily="18" charset="0"/>
              </a:rPr>
              <a:t>(0, 7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), 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89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>
                <a:solidFill>
                  <a:srgbClr val="00B050"/>
                </a:solidFill>
                <a:cs typeface="Times New Roman" pitchFamily="18" charset="0"/>
              </a:rPr>
              <a:t>d(0, 8)}</a:t>
            </a: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855663" y="5297488"/>
            <a:ext cx="1585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B050"/>
                </a:solidFill>
                <a:cs typeface="Times New Roman" pitchFamily="18" charset="0"/>
              </a:rPr>
              <a:t>d(0, 7)</a:t>
            </a: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2220913" y="5357813"/>
            <a:ext cx="685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min{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47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A52781"/>
                </a:solidFill>
                <a:cs typeface="Times New Roman" pitchFamily="18" charset="0"/>
              </a:rPr>
              <a:t>(0, 4)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57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5) 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 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67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6) 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855663" y="5751513"/>
            <a:ext cx="1585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B050"/>
                </a:solidFill>
                <a:cs typeface="Times New Roman" pitchFamily="18" charset="0"/>
              </a:rPr>
              <a:t>d(0, 8)</a:t>
            </a: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2259013" y="5857875"/>
            <a:ext cx="685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min{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48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4), 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58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5) 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kumimoji="1" lang="en-US" altLang="zh-CN" sz="2800" b="1" i="1">
                <a:solidFill>
                  <a:srgbClr val="FF0000"/>
                </a:solidFill>
                <a:cs typeface="Times New Roman" pitchFamily="18" charset="0"/>
              </a:rPr>
              <a:t> c</a:t>
            </a:r>
            <a:r>
              <a:rPr kumimoji="1" lang="en-US" altLang="zh-CN" sz="2800" b="1" baseline="-30000">
                <a:solidFill>
                  <a:srgbClr val="FF0000"/>
                </a:solidFill>
                <a:cs typeface="Times New Roman" pitchFamily="18" charset="0"/>
              </a:rPr>
              <a:t>68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+ </a:t>
            </a:r>
            <a:r>
              <a:rPr kumimoji="1" lang="en-US" altLang="zh-CN" sz="2800" b="1" i="1">
                <a:solidFill>
                  <a:srgbClr val="A52781"/>
                </a:solidFill>
                <a:cs typeface="Times New Roman" pitchFamily="18" charset="0"/>
              </a:rPr>
              <a:t>d(0, 6) </a:t>
            </a:r>
            <a:r>
              <a:rPr kumimoji="1" lang="en-US" altLang="zh-CN" sz="2800" b="1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691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488C9F2-F1A5-4176-88EF-0C11E1AECB18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789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A869D62-8DF7-49AC-9AC0-96D2EA072784}" type="slidenum">
              <a:rPr lang="en-US" altLang="zh-CN" sz="1400" smtClean="0">
                <a:latin typeface="Comic Sans MS" pitchFamily="66" charset="0"/>
              </a:rPr>
              <a:pPr/>
              <a:t>34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6085" name="Text Box 2"/>
          <p:cNvSpPr txBox="1">
            <a:spLocks noChangeArrowheads="1"/>
          </p:cNvSpPr>
          <p:nvPr/>
        </p:nvSpPr>
        <p:spPr bwMode="auto">
          <a:xfrm>
            <a:off x="323850" y="2133600"/>
            <a:ext cx="8507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用一个数组</a:t>
            </a:r>
            <a:r>
              <a:rPr kumimoji="1" lang="en-US" altLang="zh-CN" b="1"/>
              <a:t>cost[n]</a:t>
            </a:r>
            <a:r>
              <a:rPr kumimoji="1" lang="zh-CN" altLang="en-US" b="1">
                <a:latin typeface="宋体" pitchFamily="2" charset="-122"/>
              </a:rPr>
              <a:t>作为存储子问题解的表格，</a:t>
            </a:r>
            <a:r>
              <a:rPr kumimoji="1" lang="en-US" altLang="zh-CN" b="1"/>
              <a:t>cost[i]</a:t>
            </a:r>
            <a:r>
              <a:rPr kumimoji="1" lang="zh-CN" altLang="en-US" b="1">
                <a:latin typeface="宋体" pitchFamily="2" charset="-122"/>
              </a:rPr>
              <a:t>表示从顶点</a:t>
            </a:r>
            <a:r>
              <a:rPr kumimoji="1" lang="en-US" altLang="zh-CN" b="1"/>
              <a:t>i</a:t>
            </a:r>
            <a:r>
              <a:rPr kumimoji="1" lang="zh-CN" altLang="en-US" b="1">
                <a:latin typeface="宋体" pitchFamily="2" charset="-122"/>
              </a:rPr>
              <a:t>到终点</a:t>
            </a:r>
            <a:r>
              <a:rPr kumimoji="1" lang="en-US" altLang="zh-CN" b="1"/>
              <a:t>n-1</a:t>
            </a:r>
            <a:r>
              <a:rPr kumimoji="1" lang="zh-CN" altLang="en-US" b="1">
                <a:latin typeface="宋体" pitchFamily="2" charset="-122"/>
              </a:rPr>
              <a:t>的最短路径，数组</a:t>
            </a:r>
            <a:r>
              <a:rPr kumimoji="1" lang="en-US" altLang="zh-CN" b="1"/>
              <a:t>path[n]</a:t>
            </a:r>
            <a:r>
              <a:rPr kumimoji="1" lang="zh-CN" altLang="en-US" b="1">
                <a:latin typeface="宋体" pitchFamily="2" charset="-122"/>
              </a:rPr>
              <a:t>存储状态，</a:t>
            </a:r>
            <a:r>
              <a:rPr kumimoji="1" lang="en-US" altLang="zh-CN" b="1"/>
              <a:t>path[i]</a:t>
            </a:r>
            <a:r>
              <a:rPr kumimoji="1" lang="zh-CN" altLang="en-US" b="1">
                <a:latin typeface="宋体" pitchFamily="2" charset="-122"/>
              </a:rPr>
              <a:t>表示从顶点</a:t>
            </a:r>
            <a:r>
              <a:rPr kumimoji="1" lang="en-US" altLang="zh-CN" b="1"/>
              <a:t>i</a:t>
            </a:r>
            <a:r>
              <a:rPr kumimoji="1" lang="zh-CN" altLang="en-US" b="1">
                <a:latin typeface="宋体" pitchFamily="2" charset="-122"/>
              </a:rPr>
              <a:t>到终点</a:t>
            </a:r>
            <a:r>
              <a:rPr kumimoji="1" lang="en-US" altLang="zh-CN" b="1"/>
              <a:t>n-1</a:t>
            </a:r>
            <a:r>
              <a:rPr kumimoji="1" lang="zh-CN" altLang="en-US" b="1">
                <a:latin typeface="宋体" pitchFamily="2" charset="-122"/>
              </a:rPr>
              <a:t>的路径上顶点</a:t>
            </a:r>
            <a:r>
              <a:rPr kumimoji="1" lang="en-US" altLang="zh-CN" b="1"/>
              <a:t>i</a:t>
            </a:r>
            <a:r>
              <a:rPr kumimoji="1" lang="zh-CN" altLang="en-US" b="1">
                <a:latin typeface="宋体" pitchFamily="2" charset="-122"/>
              </a:rPr>
              <a:t>的前一个顶点。则：</a:t>
            </a:r>
            <a:r>
              <a:rPr kumimoji="1" lang="zh-CN" altLang="en-US" b="1"/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b="1"/>
              <a:t>cost[i]=min{c</a:t>
            </a:r>
            <a:r>
              <a:rPr kumimoji="1" lang="en-US" altLang="zh-CN" b="1" baseline="-30000"/>
              <a:t>ij</a:t>
            </a:r>
            <a:r>
              <a:rPr kumimoji="1" lang="en-US" altLang="zh-CN" b="1"/>
              <a:t>+cost[j]} (i≤j≤n</a:t>
            </a:r>
            <a:r>
              <a:rPr kumimoji="1" lang="zh-CN" altLang="en-US" b="1"/>
              <a:t>且顶点</a:t>
            </a:r>
            <a:r>
              <a:rPr kumimoji="1" lang="en-US" altLang="zh-CN" b="1"/>
              <a:t>j</a:t>
            </a:r>
            <a:r>
              <a:rPr kumimoji="1" lang="zh-CN" altLang="en-US" b="1"/>
              <a:t>是顶点</a:t>
            </a:r>
            <a:r>
              <a:rPr kumimoji="1" lang="en-US" altLang="zh-CN" b="1"/>
              <a:t>i</a:t>
            </a:r>
            <a:r>
              <a:rPr kumimoji="1" lang="zh-CN" altLang="en-US" b="1"/>
              <a:t>的邻接点</a:t>
            </a:r>
            <a:r>
              <a:rPr kumimoji="1" lang="en-US" altLang="zh-CN" b="1"/>
              <a:t>)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b="1"/>
              <a:t>                                                                                </a:t>
            </a:r>
            <a:r>
              <a:rPr kumimoji="1" lang="zh-CN" altLang="en-US" b="1"/>
              <a:t>（式</a:t>
            </a:r>
            <a:r>
              <a:rPr kumimoji="1" lang="en-US" altLang="zh-CN" b="1"/>
              <a:t>6.7</a:t>
            </a:r>
            <a:r>
              <a:rPr kumimoji="1" lang="zh-CN" altLang="en-US" b="1"/>
              <a:t>）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b="1"/>
              <a:t>path[i]=</a:t>
            </a:r>
            <a:r>
              <a:rPr kumimoji="1" lang="zh-CN" altLang="en-US" b="1"/>
              <a:t>使</a:t>
            </a:r>
            <a:r>
              <a:rPr kumimoji="1" lang="en-US" altLang="zh-CN" b="1"/>
              <a:t>c</a:t>
            </a:r>
            <a:r>
              <a:rPr kumimoji="1" lang="en-US" altLang="zh-CN" b="1" baseline="-30000"/>
              <a:t>ij</a:t>
            </a:r>
            <a:r>
              <a:rPr kumimoji="1" lang="en-US" altLang="zh-CN" b="1"/>
              <a:t>+cost[j]</a:t>
            </a:r>
            <a:r>
              <a:rPr kumimoji="1" lang="zh-CN" altLang="en-US" b="1"/>
              <a:t>最小的</a:t>
            </a:r>
            <a:r>
              <a:rPr kumimoji="1" lang="en-US" altLang="zh-CN" b="1"/>
              <a:t>j                                </a:t>
            </a:r>
            <a:r>
              <a:rPr kumimoji="1" lang="zh-CN" altLang="en-US" b="1"/>
              <a:t>（式</a:t>
            </a:r>
            <a:r>
              <a:rPr kumimoji="1" lang="en-US" altLang="zh-CN" b="1"/>
              <a:t>6.8</a:t>
            </a:r>
            <a:r>
              <a:rPr kumimoji="1" lang="zh-CN" altLang="en-US" b="1"/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   </a:t>
            </a:r>
            <a:endParaRPr kumimoji="1" lang="zh-CN" altLang="en-US" b="1"/>
          </a:p>
        </p:txBody>
      </p:sp>
      <p:graphicFrame>
        <p:nvGraphicFramePr>
          <p:cNvPr id="55348" name="Group 52"/>
          <p:cNvGraphicFramePr>
            <a:graphicFrameLocks noGrp="1"/>
          </p:cNvGraphicFramePr>
          <p:nvPr/>
        </p:nvGraphicFramePr>
        <p:xfrm>
          <a:off x="1547813" y="909638"/>
          <a:ext cx="5976937" cy="803296"/>
        </p:xfrm>
        <a:graphic>
          <a:graphicData uri="http://schemas.openxmlformats.org/drawingml/2006/table">
            <a:tbl>
              <a:tblPr/>
              <a:tblGrid>
                <a:gridCol w="596900"/>
                <a:gridCol w="598487"/>
                <a:gridCol w="596900"/>
                <a:gridCol w="598488"/>
                <a:gridCol w="598487"/>
                <a:gridCol w="596900"/>
                <a:gridCol w="598488"/>
                <a:gridCol w="596900"/>
                <a:gridCol w="598487"/>
                <a:gridCol w="5969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17944" marB="1794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18000" marR="18000" marT="17944" marB="1794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7944" marB="179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755650" y="8382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cost</a:t>
            </a:r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755650" y="12700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path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71625" y="549275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539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55350" grpId="0"/>
      <p:bldP spid="553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CC4D134-28FB-4543-8428-170496A064C5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891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B283C965-6639-4E27-BA2A-3E01351C186E}" type="slidenum">
              <a:rPr lang="en-US" altLang="zh-CN" sz="1400" smtClean="0">
                <a:latin typeface="Comic Sans MS" pitchFamily="66" charset="0"/>
              </a:rPr>
              <a:pPr/>
              <a:t>35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8917" name="Group 2"/>
          <p:cNvGrpSpPr>
            <a:grpSpLocks/>
          </p:cNvGrpSpPr>
          <p:nvPr/>
        </p:nvGrpSpPr>
        <p:grpSpPr bwMode="auto">
          <a:xfrm>
            <a:off x="838200" y="214313"/>
            <a:ext cx="7467600" cy="3214687"/>
            <a:chOff x="1691" y="10302"/>
            <a:chExt cx="7662" cy="3711"/>
          </a:xfrm>
        </p:grpSpPr>
        <p:sp>
          <p:nvSpPr>
            <p:cNvPr id="38919" name="Text Box 3"/>
            <p:cNvSpPr txBox="1">
              <a:spLocks noChangeArrowheads="1"/>
            </p:cNvSpPr>
            <p:nvPr/>
          </p:nvSpPr>
          <p:spPr bwMode="auto">
            <a:xfrm>
              <a:off x="1699" y="10302"/>
              <a:ext cx="7654" cy="37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sz="1800" b="1"/>
                <a:t>算法</a:t>
              </a:r>
              <a:r>
                <a:rPr lang="en-US" altLang="zh-CN" sz="1800" b="1"/>
                <a:t>6.2——</a:t>
              </a:r>
              <a:r>
                <a:rPr lang="zh-CN" altLang="en-US" sz="1800" b="1"/>
                <a:t>多段图的最短路径</a:t>
              </a:r>
            </a:p>
            <a:p>
              <a:pPr algn="just"/>
              <a:r>
                <a:rPr lang="zh-CN" altLang="en-US" sz="1800" b="1"/>
                <a:t>    </a:t>
              </a:r>
              <a:r>
                <a:rPr lang="en-US" altLang="zh-CN" sz="1800" b="1"/>
                <a:t>1</a:t>
              </a:r>
              <a:r>
                <a:rPr lang="zh-CN" altLang="en-US" sz="1800" b="1"/>
                <a:t>．初始化：数组</a:t>
              </a:r>
              <a:r>
                <a:rPr lang="en-US" altLang="zh-CN" sz="1800" b="1"/>
                <a:t>cost[n]</a:t>
              </a:r>
              <a:r>
                <a:rPr lang="zh-CN" altLang="en-US" sz="1800" b="1"/>
                <a:t>初始化为最大值，数组</a:t>
              </a:r>
              <a:r>
                <a:rPr lang="en-US" altLang="zh-CN" sz="1800" b="1"/>
                <a:t>path[n]</a:t>
              </a:r>
              <a:r>
                <a:rPr lang="zh-CN" altLang="en-US" sz="1800" b="1"/>
                <a:t>初始化为</a:t>
              </a:r>
              <a:r>
                <a:rPr lang="en-US" altLang="zh-CN" sz="1800" b="1">
                  <a:latin typeface="宋体" pitchFamily="2" charset="-122"/>
                </a:rPr>
                <a:t>-</a:t>
              </a:r>
              <a:r>
                <a:rPr lang="en-US" altLang="zh-CN" sz="1800" b="1"/>
                <a:t>1</a:t>
              </a:r>
              <a:r>
                <a:rPr lang="zh-CN" altLang="en-US" sz="1800" b="1"/>
                <a:t>；</a:t>
              </a:r>
            </a:p>
            <a:p>
              <a:pPr algn="just"/>
              <a:r>
                <a:rPr lang="zh-CN" altLang="en-US" sz="1800" b="1"/>
                <a:t>    </a:t>
              </a:r>
              <a:r>
                <a:rPr lang="en-US" altLang="zh-CN" sz="1800" b="1"/>
                <a:t>2</a:t>
              </a:r>
              <a:r>
                <a:rPr lang="zh-CN" altLang="en-US" sz="1800" b="1"/>
                <a:t>．</a:t>
              </a:r>
              <a:r>
                <a:rPr lang="en-US" altLang="zh-CN" sz="1800" b="1"/>
                <a:t>for (i=n</a:t>
              </a:r>
              <a:r>
                <a:rPr lang="en-US" altLang="zh-CN" sz="1800" b="1">
                  <a:latin typeface="宋体" pitchFamily="2" charset="-122"/>
                </a:rPr>
                <a:t>-</a:t>
              </a:r>
              <a:r>
                <a:rPr lang="en-US" altLang="zh-CN" sz="1800" b="1"/>
                <a:t>2; i&gt;=0; i</a:t>
              </a:r>
              <a:r>
                <a:rPr lang="en-US" altLang="zh-CN" sz="1800" b="1">
                  <a:latin typeface="宋体" pitchFamily="2" charset="-122"/>
                </a:rPr>
                <a:t>--</a:t>
              </a:r>
              <a:r>
                <a:rPr lang="en-US" altLang="zh-CN" sz="1800" b="1"/>
                <a:t>)</a:t>
              </a:r>
            </a:p>
            <a:p>
              <a:pPr algn="just"/>
              <a:r>
                <a:rPr lang="en-US" altLang="zh-CN" sz="1800" b="1"/>
                <a:t>        2.1 </a:t>
              </a:r>
              <a:r>
                <a:rPr lang="zh-CN" altLang="en-US" sz="1800" b="1"/>
                <a:t>对顶点</a:t>
              </a:r>
              <a:r>
                <a:rPr lang="en-US" altLang="zh-CN" sz="1800" b="1"/>
                <a:t>i</a:t>
              </a:r>
              <a:r>
                <a:rPr lang="zh-CN" altLang="en-US" sz="1800" b="1"/>
                <a:t>的每一个邻接点</a:t>
              </a:r>
              <a:r>
                <a:rPr lang="en-US" altLang="zh-CN" sz="1800" b="1"/>
                <a:t>j</a:t>
              </a:r>
              <a:r>
                <a:rPr lang="zh-CN" altLang="en-US" sz="1800" b="1"/>
                <a:t>，根据式</a:t>
              </a:r>
              <a:r>
                <a:rPr lang="en-US" altLang="zh-CN" sz="1800" b="1"/>
                <a:t>6.7</a:t>
              </a:r>
              <a:r>
                <a:rPr lang="zh-CN" altLang="en-US" sz="1800" b="1"/>
                <a:t>计算</a:t>
              </a:r>
              <a:r>
                <a:rPr lang="en-US" altLang="zh-CN" sz="1800" b="1"/>
                <a:t>cost[i];</a:t>
              </a:r>
            </a:p>
            <a:p>
              <a:pPr algn="just"/>
              <a:r>
                <a:rPr lang="en-US" altLang="zh-CN" sz="1800" b="1"/>
                <a:t>        2.2 </a:t>
              </a:r>
              <a:r>
                <a:rPr lang="zh-CN" altLang="en-US" sz="1800" b="1"/>
                <a:t>根据式</a:t>
              </a:r>
              <a:r>
                <a:rPr lang="en-US" altLang="zh-CN" sz="1800" b="1"/>
                <a:t>6.8</a:t>
              </a:r>
              <a:r>
                <a:rPr lang="zh-CN" altLang="en-US" sz="1800" b="1"/>
                <a:t>计算</a:t>
              </a:r>
              <a:r>
                <a:rPr lang="en-US" altLang="zh-CN" sz="1800" b="1"/>
                <a:t>path[i];</a:t>
              </a:r>
            </a:p>
            <a:p>
              <a:pPr algn="just"/>
              <a:r>
                <a:rPr lang="en-US" altLang="zh-CN" sz="1800" b="1"/>
                <a:t>    3</a:t>
              </a:r>
              <a:r>
                <a:rPr lang="zh-CN" altLang="en-US" sz="1800" b="1"/>
                <a:t>．输出最短路径长度</a:t>
              </a:r>
              <a:r>
                <a:rPr lang="en-US" altLang="zh-CN" sz="1800" b="1"/>
                <a:t>cost[0];</a:t>
              </a:r>
            </a:p>
            <a:p>
              <a:pPr algn="just"/>
              <a:r>
                <a:rPr lang="en-US" altLang="zh-CN" sz="1800" b="1"/>
                <a:t>    4. </a:t>
              </a:r>
              <a:r>
                <a:rPr lang="zh-CN" altLang="en-US" sz="1800" b="1"/>
                <a:t>输出最短路径经过的顶点：</a:t>
              </a:r>
            </a:p>
            <a:p>
              <a:pPr algn="just"/>
              <a:r>
                <a:rPr lang="zh-CN" altLang="en-US" sz="1800" b="1"/>
                <a:t>        </a:t>
              </a:r>
              <a:r>
                <a:rPr lang="en-US" altLang="zh-CN" sz="1800" b="1"/>
                <a:t>4.1  i=0</a:t>
              </a:r>
            </a:p>
            <a:p>
              <a:pPr algn="just"/>
              <a:r>
                <a:rPr lang="en-US" altLang="zh-CN" sz="1800" b="1"/>
                <a:t>        4.2 </a:t>
              </a:r>
              <a:r>
                <a:rPr lang="zh-CN" altLang="en-US" sz="1800" b="1"/>
                <a:t>循环直到</a:t>
              </a:r>
              <a:r>
                <a:rPr lang="en-US" altLang="zh-CN" sz="1800" b="1"/>
                <a:t>path[i]=n</a:t>
              </a:r>
              <a:r>
                <a:rPr lang="en-US" altLang="zh-CN" sz="1800" b="1">
                  <a:latin typeface="宋体" pitchFamily="2" charset="-122"/>
                </a:rPr>
                <a:t>-</a:t>
              </a:r>
              <a:r>
                <a:rPr lang="en-US" altLang="zh-CN" sz="1800" b="1"/>
                <a:t>1</a:t>
              </a:r>
            </a:p>
            <a:p>
              <a:pPr algn="just"/>
              <a:r>
                <a:rPr lang="en-US" altLang="zh-CN" sz="1800" b="1"/>
                <a:t>            4.2.1 </a:t>
              </a:r>
              <a:r>
                <a:rPr lang="zh-CN" altLang="en-US" sz="1800" b="1"/>
                <a:t>输出</a:t>
              </a:r>
              <a:r>
                <a:rPr lang="en-US" altLang="zh-CN" sz="1800" b="1"/>
                <a:t>path[i];</a:t>
              </a:r>
            </a:p>
            <a:p>
              <a:pPr algn="just"/>
              <a:r>
                <a:rPr lang="en-US" altLang="zh-CN" sz="1800" b="1"/>
                <a:t>            4.2.2  i=path[i];</a:t>
              </a:r>
            </a:p>
          </p:txBody>
        </p:sp>
        <p:grpSp>
          <p:nvGrpSpPr>
            <p:cNvPr id="38920" name="Group 4"/>
            <p:cNvGrpSpPr>
              <a:grpSpLocks/>
            </p:cNvGrpSpPr>
            <p:nvPr/>
          </p:nvGrpSpPr>
          <p:grpSpPr bwMode="auto">
            <a:xfrm>
              <a:off x="1691" y="10302"/>
              <a:ext cx="540" cy="813"/>
              <a:chOff x="1711" y="5088"/>
              <a:chExt cx="540" cy="813"/>
            </a:xfrm>
          </p:grpSpPr>
          <p:sp>
            <p:nvSpPr>
              <p:cNvPr id="38921" name="AutoShape 5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22" name="WordArt 6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457200" y="3500438"/>
            <a:ext cx="83296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pitchFamily="2" charset="-122"/>
              </a:rPr>
              <a:t>    </a:t>
            </a:r>
            <a:r>
              <a:rPr kumimoji="1" lang="zh-CN" altLang="en-US" b="1">
                <a:latin typeface="宋体" pitchFamily="2" charset="-122"/>
              </a:rPr>
              <a:t>算法</a:t>
            </a:r>
            <a:r>
              <a:rPr kumimoji="1" lang="en-US" altLang="zh-CN" b="1"/>
              <a:t>6.2</a:t>
            </a:r>
            <a:r>
              <a:rPr kumimoji="1" lang="zh-CN" altLang="en-US" b="1">
                <a:latin typeface="宋体" pitchFamily="2" charset="-122"/>
              </a:rPr>
              <a:t>主要由三部分组成：第一部分是初始化部分，其时间性能为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pitchFamily="2" charset="-122"/>
              </a:rPr>
              <a:t>；第二部分是依次计算各个顶点到终点的最短路径，由两层嵌套的循环组成，外层循环执行</a:t>
            </a:r>
            <a:r>
              <a:rPr kumimoji="1" lang="en-US" altLang="zh-CN" b="1"/>
              <a:t>n-1</a:t>
            </a:r>
            <a:r>
              <a:rPr kumimoji="1" lang="zh-CN" altLang="en-US" b="1">
                <a:latin typeface="宋体" pitchFamily="2" charset="-122"/>
              </a:rPr>
              <a:t>次，内层循环对所有出边进行计算，并且在所有循环中，每条出边只计算一次。假定图的边数为</a:t>
            </a:r>
            <a:r>
              <a:rPr kumimoji="1" lang="en-US" altLang="zh-CN" b="1"/>
              <a:t>m</a:t>
            </a:r>
            <a:r>
              <a:rPr kumimoji="1" lang="zh-CN" altLang="en-US" b="1">
                <a:latin typeface="宋体" pitchFamily="2" charset="-122"/>
              </a:rPr>
              <a:t>，则这部分的时间性能是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m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pitchFamily="2" charset="-122"/>
              </a:rPr>
              <a:t>；第三部分是输出最短路径经过的顶点，其时间性能是</a:t>
            </a:r>
            <a:r>
              <a:rPr kumimoji="1" lang="en-US" altLang="zh-CN" b="1" i="1"/>
              <a:t>O</a:t>
            </a:r>
            <a:r>
              <a:rPr kumimoji="1" lang="en-US" altLang="zh-CN" b="1"/>
              <a:t>(</a:t>
            </a:r>
            <a:r>
              <a:rPr kumimoji="1" lang="en-US" altLang="zh-CN" b="1" i="1"/>
              <a:t>n</a:t>
            </a:r>
            <a:r>
              <a:rPr kumimoji="1" lang="en-US" altLang="zh-CN" b="1"/>
              <a:t>)</a:t>
            </a:r>
            <a:r>
              <a:rPr kumimoji="1" lang="zh-CN" altLang="en-US" b="1">
                <a:latin typeface="宋体" pitchFamily="2" charset="-122"/>
              </a:rPr>
              <a:t>。所以，算法</a:t>
            </a:r>
            <a:r>
              <a:rPr kumimoji="1" lang="en-US" altLang="zh-CN" b="1"/>
              <a:t>6.2</a:t>
            </a:r>
            <a:r>
              <a:rPr kumimoji="1" lang="zh-CN" altLang="en-US" b="1">
                <a:latin typeface="宋体" pitchFamily="2" charset="-122"/>
              </a:rPr>
              <a:t>的时间复杂性为</a:t>
            </a:r>
            <a:r>
              <a:rPr kumimoji="1" lang="en-US" altLang="zh-CN" b="1" i="1">
                <a:solidFill>
                  <a:srgbClr val="FF0000"/>
                </a:solidFill>
              </a:rPr>
              <a:t>O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n</a:t>
            </a:r>
            <a:r>
              <a:rPr kumimoji="1" lang="en-US" altLang="zh-CN" b="1">
                <a:solidFill>
                  <a:srgbClr val="FF0000"/>
                </a:solidFill>
              </a:rPr>
              <a:t>+</a:t>
            </a:r>
            <a:r>
              <a:rPr kumimoji="1" lang="en-US" altLang="zh-CN" b="1" i="1">
                <a:solidFill>
                  <a:srgbClr val="FF0000"/>
                </a:solidFill>
              </a:rPr>
              <a:t>m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zh-CN" altLang="en-US" b="1">
                <a:latin typeface="宋体" pitchFamily="2" charset="-122"/>
              </a:rPr>
              <a:t>。</a:t>
            </a:r>
            <a:r>
              <a:rPr kumimoji="1"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038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2A9619C-6EE3-47C8-A17A-707025091806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993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35D23EC-52A2-4131-A759-DB6743ABCE32}" type="slidenum">
              <a:rPr lang="en-US" altLang="zh-CN" sz="1400" smtClean="0">
                <a:latin typeface="Comic Sans MS" pitchFamily="66" charset="0"/>
              </a:rPr>
              <a:pPr/>
              <a:t>36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9941" name="矩形 4"/>
          <p:cNvSpPr>
            <a:spLocks noChangeArrowheads="1"/>
          </p:cNvSpPr>
          <p:nvPr/>
        </p:nvSpPr>
        <p:spPr bwMode="auto">
          <a:xfrm>
            <a:off x="395288" y="442913"/>
            <a:ext cx="8353425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int Backpath(int n){</a:t>
            </a:r>
          </a:p>
          <a:p>
            <a:pPr eaLnBrk="1" hangingPunct="1"/>
            <a:r>
              <a:rPr lang="en-US" altLang="zh-CN" b="1"/>
              <a:t>     int i, j, temp;	int cost[N];	int path[N];</a:t>
            </a:r>
          </a:p>
          <a:p>
            <a:pPr eaLnBrk="1" hangingPunct="1"/>
            <a:r>
              <a:rPr lang="en-US" altLang="zh-CN" b="1"/>
              <a:t>     </a:t>
            </a:r>
            <a:r>
              <a:rPr lang="en-US" altLang="zh-CN" b="1">
                <a:solidFill>
                  <a:srgbClr val="00B050"/>
                </a:solidFill>
              </a:rPr>
              <a:t>for(i = 0; i &lt; n; i++){	cost[i] = MAX;	path[i] = -1;}</a:t>
            </a:r>
          </a:p>
          <a:p>
            <a:pPr eaLnBrk="1" hangingPunct="1"/>
            <a:r>
              <a:rPr lang="en-US" altLang="zh-CN" b="1"/>
              <a:t>     </a:t>
            </a:r>
            <a:r>
              <a:rPr lang="en-US" altLang="zh-CN" b="1">
                <a:solidFill>
                  <a:srgbClr val="FF0000"/>
                </a:solidFill>
              </a:rPr>
              <a:t>cost[0] = 0;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for(j = 1; j &lt; n; j++){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for(i = j - 1; i &gt;= 0; i--){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  if (arc[i][j] + cost[i] &lt; cost[j]){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	         cost[j] = arc[i][j] + cost[i];	path[j] = i;}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	    }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	}</a:t>
            </a:r>
          </a:p>
          <a:p>
            <a:pPr eaLnBrk="1" hangingPunct="1"/>
            <a:r>
              <a:rPr lang="en-US" altLang="zh-CN" b="1"/>
              <a:t>	</a:t>
            </a:r>
            <a:r>
              <a:rPr lang="en-US" altLang="zh-CN" b="1">
                <a:solidFill>
                  <a:srgbClr val="A52781"/>
                </a:solidFill>
              </a:rPr>
              <a:t>cout&lt;&lt;n-1; 	i = n-1;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while (</a:t>
            </a:r>
            <a:r>
              <a:rPr lang="en-US" altLang="zh-CN" b="1">
                <a:solidFill>
                  <a:srgbClr val="FF0000"/>
                </a:solidFill>
              </a:rPr>
              <a:t>path[i] &gt;= 0</a:t>
            </a:r>
            <a:r>
              <a:rPr lang="en-US" altLang="zh-CN" b="1">
                <a:solidFill>
                  <a:srgbClr val="A52781"/>
                </a:solidFill>
              </a:rPr>
              <a:t>){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	cout&lt;&lt;"&lt;-"&lt;&lt;path[i];		i = path[i];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}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cout&lt;&lt;endl;</a:t>
            </a:r>
          </a:p>
          <a:p>
            <a:pPr eaLnBrk="1" hangingPunct="1"/>
            <a:r>
              <a:rPr lang="en-US" altLang="zh-CN" b="1">
                <a:solidFill>
                  <a:srgbClr val="A52781"/>
                </a:solidFill>
              </a:rPr>
              <a:t>	return cost[n-1];</a:t>
            </a:r>
          </a:p>
          <a:p>
            <a:pPr eaLnBrk="1" hangingPunct="1"/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39942" name="矩形 5"/>
          <p:cNvSpPr>
            <a:spLocks noChangeArrowheads="1"/>
          </p:cNvSpPr>
          <p:nvPr/>
        </p:nvSpPr>
        <p:spPr bwMode="auto">
          <a:xfrm>
            <a:off x="2339975" y="36513"/>
            <a:ext cx="6648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Aft>
                <a:spcPts val="775"/>
              </a:spcAft>
            </a:pPr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多段图的最短路径</a:t>
            </a: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34450005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  动态规划法 </a:t>
            </a:r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75442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B161097-18EA-4CA5-ABDB-83EB5CCAABE3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5655E2C-5D50-48A3-B053-AB0EAEA2FB55}" type="slidenum">
              <a:rPr lang="en-US" altLang="zh-CN" sz="1400" smtClean="0">
                <a:latin typeface="Comic Sans MS" pitchFamily="66" charset="0"/>
              </a:rPr>
              <a:pPr/>
              <a:t>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6.1  </a:t>
            </a:r>
            <a:r>
              <a:rPr kumimoji="1" lang="zh-CN" altLang="en-US" sz="3600" b="1"/>
              <a:t>概  述 </a:t>
            </a:r>
            <a:endParaRPr kumimoji="1" lang="zh-CN" altLang="en-US" sz="3600" b="1">
              <a:ea typeface="黑体" pitchFamily="2" charset="-122"/>
            </a:endParaRPr>
          </a:p>
        </p:txBody>
      </p:sp>
      <p:sp>
        <p:nvSpPr>
          <p:cNvPr id="615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1985963"/>
            <a:ext cx="596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6.2  </a:t>
            </a:r>
            <a:r>
              <a:rPr kumimoji="1" lang="zh-CN" altLang="en-US" sz="3600" b="1"/>
              <a:t>图问题中的动态规划法</a:t>
            </a:r>
          </a:p>
        </p:txBody>
      </p:sp>
      <p:sp>
        <p:nvSpPr>
          <p:cNvPr id="6151" name="Text Box 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95288" y="2708275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6.3  </a:t>
            </a:r>
            <a:r>
              <a:rPr kumimoji="1" lang="zh-CN" altLang="en-US" sz="3600" b="1"/>
              <a:t>组合问题中的动态规划法</a:t>
            </a:r>
          </a:p>
        </p:txBody>
      </p:sp>
      <p:sp>
        <p:nvSpPr>
          <p:cNvPr id="6152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612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6.4  </a:t>
            </a:r>
            <a:r>
              <a:rPr kumimoji="1" lang="zh-CN" altLang="en-US" sz="3600" b="1"/>
              <a:t>查找问题中的动态规划法</a:t>
            </a: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动态规划法 </a:t>
            </a:r>
          </a:p>
        </p:txBody>
      </p:sp>
    </p:spTree>
    <p:extLst>
      <p:ext uri="{BB962C8B-B14F-4D97-AF65-F5344CB8AC3E}">
        <p14:creationId xmlns:p14="http://schemas.microsoft.com/office/powerpoint/2010/main" val="39470513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37BB1F2-63D0-4D3B-9BED-C9DD8EE02445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A7AE361-D0DF-423C-B9F6-47EE9A292552}" type="slidenum">
              <a:rPr lang="en-US" altLang="zh-CN" sz="1400" smtClean="0">
                <a:latin typeface="Comic Sans MS" pitchFamily="66" charset="0"/>
              </a:rPr>
              <a:pPr/>
              <a:t>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73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6.1.1  </a:t>
            </a:r>
            <a:r>
              <a:rPr kumimoji="1" lang="zh-CN" altLang="en-US" sz="3600" b="1"/>
              <a:t>最优化问题 </a:t>
            </a:r>
          </a:p>
        </p:txBody>
      </p:sp>
      <p:sp>
        <p:nvSpPr>
          <p:cNvPr id="7174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63563" y="2081213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6.1.2  </a:t>
            </a:r>
            <a:r>
              <a:rPr kumimoji="1" lang="zh-CN" altLang="en-US" sz="3600" b="1"/>
              <a:t>最优性原理</a:t>
            </a:r>
          </a:p>
        </p:txBody>
      </p:sp>
      <p:sp>
        <p:nvSpPr>
          <p:cNvPr id="7175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2805113"/>
            <a:ext cx="5976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6.1.3  </a:t>
            </a:r>
            <a:r>
              <a:rPr kumimoji="1" lang="zh-CN" altLang="en-US" sz="3600" b="1"/>
              <a:t>动态规划法的设计思想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概  述</a:t>
            </a:r>
            <a:r>
              <a:rPr kumimoji="1" lang="zh-CN" altLang="en-US" sz="4800" b="1">
                <a:solidFill>
                  <a:srgbClr val="CC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22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1773E02-40F1-4EDC-B185-99F5B20F47AC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0A7A952-FE85-4DEB-BDA7-AB675A0D76EE}" type="slidenum">
              <a:rPr lang="en-US" altLang="zh-CN" sz="1400" smtClean="0">
                <a:latin typeface="Comic Sans MS" pitchFamily="66" charset="0"/>
              </a:rPr>
              <a:pPr/>
              <a:t>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500563" y="1412875"/>
            <a:ext cx="3889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0/1</a:t>
            </a:r>
            <a:r>
              <a:rPr kumimoji="1" lang="zh-CN" altLang="en-US" sz="36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背包问题</a:t>
            </a:r>
            <a:r>
              <a:rPr kumimoji="1" lang="zh-CN" altLang="en-US" sz="32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4500563" y="2060575"/>
            <a:ext cx="4248150" cy="3748088"/>
          </a:xfrm>
          <a:prstGeom prst="rect">
            <a:avLst/>
          </a:prstGeom>
          <a:noFill/>
          <a:ln w="12700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给定：</a:t>
            </a:r>
            <a:endParaRPr kumimoji="1" lang="en-US" altLang="zh-CN" b="1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（</a:t>
            </a:r>
            <a:r>
              <a:rPr kumimoji="1" lang="en-US" altLang="zh-CN" b="1" dirty="0" smtClean="0">
                <a:latin typeface="+mn-ea"/>
                <a:ea typeface="+mn-ea"/>
              </a:rPr>
              <a:t>1</a:t>
            </a:r>
            <a:r>
              <a:rPr kumimoji="1" lang="zh-CN" altLang="en-US" b="1" dirty="0" smtClean="0">
                <a:latin typeface="+mn-ea"/>
                <a:ea typeface="+mn-ea"/>
              </a:rPr>
              <a:t>）</a:t>
            </a:r>
            <a:r>
              <a:rPr kumimoji="1" lang="en-US" altLang="zh-CN" b="1" dirty="0" smtClean="0">
                <a:solidFill>
                  <a:srgbClr val="990000"/>
                </a:solidFill>
                <a:latin typeface="+mn-ea"/>
                <a:ea typeface="+mn-ea"/>
              </a:rPr>
              <a:t>n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个重量</a:t>
            </a:r>
            <a:r>
              <a:rPr kumimoji="1" lang="zh-CN" altLang="en-US" b="1" dirty="0" smtClean="0">
                <a:latin typeface="+mn-ea"/>
                <a:ea typeface="+mn-ea"/>
              </a:rPr>
              <a:t>为</a:t>
            </a:r>
            <a:r>
              <a:rPr kumimoji="1" lang="en-US" altLang="zh-CN" b="1" dirty="0" smtClean="0">
                <a:latin typeface="+mn-ea"/>
                <a:ea typeface="+mn-ea"/>
              </a:rPr>
              <a:t>{w</a:t>
            </a:r>
            <a:r>
              <a:rPr kumimoji="1" lang="en-US" altLang="zh-CN" b="1" baseline="-30000" dirty="0" smtClean="0">
                <a:latin typeface="+mn-ea"/>
                <a:ea typeface="+mn-ea"/>
              </a:rPr>
              <a:t>1</a:t>
            </a:r>
            <a:r>
              <a:rPr kumimoji="1" lang="en-US" altLang="zh-CN" b="1" dirty="0" smtClean="0">
                <a:latin typeface="+mn-ea"/>
                <a:ea typeface="+mn-ea"/>
              </a:rPr>
              <a:t>, w</a:t>
            </a:r>
            <a:r>
              <a:rPr kumimoji="1" lang="en-US" altLang="zh-CN" b="1" baseline="-30000" dirty="0" smtClean="0">
                <a:latin typeface="+mn-ea"/>
                <a:ea typeface="+mn-ea"/>
              </a:rPr>
              <a:t>2</a:t>
            </a:r>
            <a:r>
              <a:rPr kumimoji="1" lang="en-US" altLang="zh-CN" b="1" dirty="0" smtClean="0">
                <a:latin typeface="+mn-ea"/>
                <a:ea typeface="+mn-ea"/>
              </a:rPr>
              <a:t>, … ,</a:t>
            </a:r>
            <a:r>
              <a:rPr kumimoji="1" lang="en-US" altLang="zh-CN" b="1" dirty="0" err="1" smtClean="0">
                <a:latin typeface="+mn-ea"/>
                <a:ea typeface="+mn-ea"/>
              </a:rPr>
              <a:t>w</a:t>
            </a:r>
            <a:r>
              <a:rPr kumimoji="1" lang="en-US" altLang="zh-CN" b="1" baseline="-30000" dirty="0" err="1" smtClean="0">
                <a:latin typeface="+mn-ea"/>
                <a:ea typeface="+mn-ea"/>
              </a:rPr>
              <a:t>n</a:t>
            </a:r>
            <a:r>
              <a:rPr kumimoji="1" lang="en-US" altLang="zh-CN" b="1" dirty="0" smtClean="0">
                <a:latin typeface="+mn-ea"/>
                <a:ea typeface="+mn-ea"/>
              </a:rPr>
              <a:t>}</a:t>
            </a:r>
            <a:r>
              <a:rPr kumimoji="1" lang="zh-CN" altLang="en-US" b="1" dirty="0" smtClean="0">
                <a:latin typeface="+mn-ea"/>
                <a:ea typeface="+mn-ea"/>
              </a:rPr>
              <a:t>、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价值</a:t>
            </a:r>
            <a:r>
              <a:rPr kumimoji="1" lang="zh-CN" altLang="en-US" b="1" dirty="0" smtClean="0">
                <a:latin typeface="+mn-ea"/>
                <a:ea typeface="+mn-ea"/>
              </a:rPr>
              <a:t>为</a:t>
            </a:r>
            <a:r>
              <a:rPr kumimoji="1" lang="en-US" altLang="zh-CN" b="1" dirty="0" smtClean="0">
                <a:latin typeface="+mn-ea"/>
                <a:ea typeface="+mn-ea"/>
              </a:rPr>
              <a:t>{v</a:t>
            </a:r>
            <a:r>
              <a:rPr kumimoji="1" lang="en-US" altLang="zh-CN" b="1" baseline="-30000" dirty="0" smtClean="0">
                <a:latin typeface="+mn-ea"/>
                <a:ea typeface="+mn-ea"/>
              </a:rPr>
              <a:t>1</a:t>
            </a:r>
            <a:r>
              <a:rPr kumimoji="1" lang="en-US" altLang="zh-CN" b="1" dirty="0" smtClean="0">
                <a:latin typeface="+mn-ea"/>
                <a:ea typeface="+mn-ea"/>
              </a:rPr>
              <a:t>, v</a:t>
            </a:r>
            <a:r>
              <a:rPr kumimoji="1" lang="en-US" altLang="zh-CN" b="1" baseline="-30000" dirty="0" smtClean="0">
                <a:latin typeface="+mn-ea"/>
                <a:ea typeface="+mn-ea"/>
              </a:rPr>
              <a:t>2</a:t>
            </a:r>
            <a:r>
              <a:rPr kumimoji="1" lang="en-US" altLang="zh-CN" b="1" dirty="0" smtClean="0">
                <a:latin typeface="+mn-ea"/>
                <a:ea typeface="+mn-ea"/>
              </a:rPr>
              <a:t>, … ,</a:t>
            </a:r>
            <a:r>
              <a:rPr kumimoji="1" lang="en-US" altLang="zh-CN" b="1" dirty="0" err="1" smtClean="0">
                <a:latin typeface="+mn-ea"/>
                <a:ea typeface="+mn-ea"/>
              </a:rPr>
              <a:t>v</a:t>
            </a:r>
            <a:r>
              <a:rPr kumimoji="1" lang="en-US" altLang="zh-CN" b="1" baseline="-30000" dirty="0" err="1" smtClean="0">
                <a:latin typeface="+mn-ea"/>
                <a:ea typeface="+mn-ea"/>
              </a:rPr>
              <a:t>n</a:t>
            </a:r>
            <a:r>
              <a:rPr kumimoji="1" lang="en-US" altLang="zh-CN" b="1" dirty="0" smtClean="0">
                <a:latin typeface="+mn-ea"/>
                <a:ea typeface="+mn-ea"/>
              </a:rPr>
              <a:t>}</a:t>
            </a:r>
            <a:r>
              <a:rPr kumimoji="1" lang="zh-CN" altLang="en-US" b="1" dirty="0" smtClean="0">
                <a:latin typeface="+mn-ea"/>
                <a:ea typeface="+mn-ea"/>
              </a:rPr>
              <a:t>的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物品；</a:t>
            </a:r>
            <a:endParaRPr kumimoji="1" lang="en-US" altLang="zh-CN" b="1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（</a:t>
            </a:r>
            <a:r>
              <a:rPr kumimoji="1" lang="en-US" altLang="zh-CN" b="1" dirty="0" smtClean="0">
                <a:latin typeface="+mn-ea"/>
                <a:ea typeface="+mn-ea"/>
              </a:rPr>
              <a:t>2</a:t>
            </a:r>
            <a:r>
              <a:rPr kumimoji="1" lang="zh-CN" altLang="en-US" b="1" dirty="0" smtClean="0">
                <a:latin typeface="+mn-ea"/>
                <a:ea typeface="+mn-ea"/>
              </a:rPr>
              <a:t>）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一个容量</a:t>
            </a:r>
            <a:r>
              <a:rPr kumimoji="1" lang="zh-CN" altLang="en-US" b="1" dirty="0" smtClean="0">
                <a:latin typeface="+mn-ea"/>
                <a:ea typeface="+mn-ea"/>
              </a:rPr>
              <a:t>为</a:t>
            </a:r>
            <a:r>
              <a:rPr kumimoji="1" lang="en-US" altLang="zh-CN" b="1" dirty="0" smtClean="0">
                <a:latin typeface="+mn-ea"/>
                <a:ea typeface="+mn-ea"/>
              </a:rPr>
              <a:t>C</a:t>
            </a:r>
            <a:r>
              <a:rPr kumimoji="1" lang="zh-CN" altLang="en-US" b="1" dirty="0" smtClean="0">
                <a:latin typeface="+mn-ea"/>
                <a:ea typeface="+mn-ea"/>
              </a:rPr>
              <a:t>的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背包；</a:t>
            </a:r>
            <a:endParaRPr kumimoji="1" lang="en-US" altLang="zh-CN" b="1" dirty="0" smtClean="0">
              <a:solidFill>
                <a:srgbClr val="99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求：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放入哪些物品才使得背包价值最大？</a:t>
            </a:r>
            <a:endParaRPr kumimoji="1" lang="zh-CN" altLang="en-US" b="1" dirty="0" smtClean="0">
              <a:latin typeface="+mn-ea"/>
              <a:ea typeface="+mn-ea"/>
            </a:endParaRP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4033838" cy="47513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标题 1"/>
          <p:cNvSpPr>
            <a:spLocks noGrp="1"/>
          </p:cNvSpPr>
          <p:nvPr>
            <p:ph type="title"/>
          </p:nvPr>
        </p:nvSpPr>
        <p:spPr>
          <a:xfrm>
            <a:off x="282575" y="188913"/>
            <a:ext cx="7772400" cy="914400"/>
          </a:xfrm>
        </p:spPr>
        <p:txBody>
          <a:bodyPr/>
          <a:lstStyle/>
          <a:p>
            <a:r>
              <a:rPr kumimoji="1" lang="zh-CN" altLang="en-US" smtClean="0">
                <a:latin typeface="华文行楷" pitchFamily="2" charset="-122"/>
              </a:rPr>
              <a:t>第</a:t>
            </a:r>
            <a:r>
              <a:rPr kumimoji="1" lang="en-US" altLang="zh-CN" smtClean="0">
                <a:latin typeface="华文行楷" pitchFamily="2" charset="-122"/>
              </a:rPr>
              <a:t>6</a:t>
            </a:r>
            <a:r>
              <a:rPr kumimoji="1" lang="zh-CN" altLang="en-US" smtClean="0">
                <a:latin typeface="华文行楷" pitchFamily="2" charset="-122"/>
              </a:rPr>
              <a:t>章  动态规划法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22854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华文行楷" pitchFamily="2" charset="-122"/>
              </a:rPr>
              <a:t>第</a:t>
            </a:r>
            <a:r>
              <a:rPr kumimoji="1" lang="en-US" altLang="zh-CN" smtClean="0">
                <a:latin typeface="华文行楷" pitchFamily="2" charset="-122"/>
              </a:rPr>
              <a:t>6</a:t>
            </a:r>
            <a:r>
              <a:rPr kumimoji="1" lang="zh-CN" altLang="en-US" smtClean="0">
                <a:latin typeface="华文行楷" pitchFamily="2" charset="-122"/>
              </a:rPr>
              <a:t>章  动态规划法 </a:t>
            </a:r>
            <a:endParaRPr lang="zh-CN" altLang="en-US" smtClean="0"/>
          </a:p>
        </p:txBody>
      </p:sp>
      <p:sp>
        <p:nvSpPr>
          <p:cNvPr id="921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34E29D5-9882-4FC9-B60F-7D508E9264E2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2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92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3D91452-B9AB-431A-90A9-FD50236ED9E9}" type="slidenum">
              <a:rPr lang="en-US" altLang="zh-CN" sz="1400" smtClean="0">
                <a:latin typeface="Comic Sans MS" pitchFamily="66" charset="0"/>
              </a:rPr>
              <a:pPr/>
              <a:t>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8424862" cy="2122487"/>
          </a:xfrm>
          <a:prstGeom prst="rect">
            <a:avLst/>
          </a:prstGeom>
          <a:noFill/>
          <a:ln w="12700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给定：</a:t>
            </a:r>
            <a:endParaRPr kumimoji="1" lang="en-US" altLang="zh-CN" b="1" dirty="0" smtClean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（</a:t>
            </a:r>
            <a:r>
              <a:rPr kumimoji="1" lang="en-US" altLang="zh-CN" b="1" dirty="0" smtClean="0">
                <a:latin typeface="+mn-ea"/>
                <a:ea typeface="+mn-ea"/>
              </a:rPr>
              <a:t>1</a:t>
            </a:r>
            <a:r>
              <a:rPr kumimoji="1" lang="zh-CN" altLang="en-US" b="1" dirty="0" smtClean="0">
                <a:latin typeface="+mn-ea"/>
                <a:ea typeface="+mn-ea"/>
              </a:rPr>
              <a:t>）</a:t>
            </a:r>
            <a:r>
              <a:rPr kumimoji="1" lang="en-US" altLang="zh-CN" b="1" dirty="0" smtClean="0">
                <a:solidFill>
                  <a:srgbClr val="990000"/>
                </a:solidFill>
                <a:latin typeface="+mn-ea"/>
                <a:ea typeface="+mn-ea"/>
              </a:rPr>
              <a:t>n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个重量</a:t>
            </a:r>
            <a:r>
              <a:rPr kumimoji="1" lang="zh-CN" altLang="en-US" b="1" dirty="0" smtClean="0">
                <a:latin typeface="+mn-ea"/>
                <a:ea typeface="+mn-ea"/>
              </a:rPr>
              <a:t>为</a:t>
            </a:r>
            <a:r>
              <a:rPr kumimoji="1" lang="en-US" altLang="zh-CN" b="1" dirty="0" smtClean="0">
                <a:latin typeface="+mn-ea"/>
                <a:ea typeface="+mn-ea"/>
              </a:rPr>
              <a:t>{w</a:t>
            </a:r>
            <a:r>
              <a:rPr kumimoji="1" lang="en-US" altLang="zh-CN" b="1" baseline="-30000" dirty="0" smtClean="0">
                <a:latin typeface="+mn-ea"/>
                <a:ea typeface="+mn-ea"/>
              </a:rPr>
              <a:t>1</a:t>
            </a:r>
            <a:r>
              <a:rPr kumimoji="1" lang="en-US" altLang="zh-CN" b="1" dirty="0" smtClean="0">
                <a:latin typeface="+mn-ea"/>
                <a:ea typeface="+mn-ea"/>
              </a:rPr>
              <a:t>, w</a:t>
            </a:r>
            <a:r>
              <a:rPr kumimoji="1" lang="en-US" altLang="zh-CN" b="1" baseline="-30000" dirty="0" smtClean="0">
                <a:latin typeface="+mn-ea"/>
                <a:ea typeface="+mn-ea"/>
              </a:rPr>
              <a:t>2</a:t>
            </a:r>
            <a:r>
              <a:rPr kumimoji="1" lang="en-US" altLang="zh-CN" b="1" dirty="0" smtClean="0">
                <a:latin typeface="+mn-ea"/>
                <a:ea typeface="+mn-ea"/>
              </a:rPr>
              <a:t>, … ,</a:t>
            </a:r>
            <a:r>
              <a:rPr kumimoji="1" lang="en-US" altLang="zh-CN" b="1" dirty="0" err="1" smtClean="0">
                <a:latin typeface="+mn-ea"/>
                <a:ea typeface="+mn-ea"/>
              </a:rPr>
              <a:t>w</a:t>
            </a:r>
            <a:r>
              <a:rPr kumimoji="1" lang="en-US" altLang="zh-CN" b="1" baseline="-30000" dirty="0" err="1" smtClean="0">
                <a:latin typeface="+mn-ea"/>
                <a:ea typeface="+mn-ea"/>
              </a:rPr>
              <a:t>n</a:t>
            </a:r>
            <a:r>
              <a:rPr kumimoji="1" lang="en-US" altLang="zh-CN" b="1" dirty="0" smtClean="0">
                <a:latin typeface="+mn-ea"/>
                <a:ea typeface="+mn-ea"/>
              </a:rPr>
              <a:t>}</a:t>
            </a:r>
            <a:r>
              <a:rPr kumimoji="1" lang="zh-CN" altLang="en-US" b="1" dirty="0" smtClean="0">
                <a:latin typeface="+mn-ea"/>
                <a:ea typeface="+mn-ea"/>
              </a:rPr>
              <a:t>、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价值</a:t>
            </a:r>
            <a:r>
              <a:rPr kumimoji="1" lang="zh-CN" altLang="en-US" b="1" dirty="0" smtClean="0">
                <a:latin typeface="+mn-ea"/>
                <a:ea typeface="+mn-ea"/>
              </a:rPr>
              <a:t>为</a:t>
            </a:r>
            <a:r>
              <a:rPr kumimoji="1" lang="en-US" altLang="zh-CN" b="1" dirty="0" smtClean="0">
                <a:latin typeface="+mn-ea"/>
                <a:ea typeface="+mn-ea"/>
              </a:rPr>
              <a:t>{v</a:t>
            </a:r>
            <a:r>
              <a:rPr kumimoji="1" lang="en-US" altLang="zh-CN" b="1" baseline="-30000" dirty="0" smtClean="0">
                <a:latin typeface="+mn-ea"/>
                <a:ea typeface="+mn-ea"/>
              </a:rPr>
              <a:t>1</a:t>
            </a:r>
            <a:r>
              <a:rPr kumimoji="1" lang="en-US" altLang="zh-CN" b="1" dirty="0" smtClean="0">
                <a:latin typeface="+mn-ea"/>
                <a:ea typeface="+mn-ea"/>
              </a:rPr>
              <a:t>, v</a:t>
            </a:r>
            <a:r>
              <a:rPr kumimoji="1" lang="en-US" altLang="zh-CN" b="1" baseline="-30000" dirty="0" smtClean="0">
                <a:latin typeface="+mn-ea"/>
                <a:ea typeface="+mn-ea"/>
              </a:rPr>
              <a:t>2</a:t>
            </a:r>
            <a:r>
              <a:rPr kumimoji="1" lang="en-US" altLang="zh-CN" b="1" dirty="0" smtClean="0">
                <a:latin typeface="+mn-ea"/>
                <a:ea typeface="+mn-ea"/>
              </a:rPr>
              <a:t>, … ,</a:t>
            </a:r>
            <a:r>
              <a:rPr kumimoji="1" lang="en-US" altLang="zh-CN" b="1" dirty="0" err="1" smtClean="0">
                <a:latin typeface="+mn-ea"/>
                <a:ea typeface="+mn-ea"/>
              </a:rPr>
              <a:t>v</a:t>
            </a:r>
            <a:r>
              <a:rPr kumimoji="1" lang="en-US" altLang="zh-CN" b="1" baseline="-30000" dirty="0" err="1" smtClean="0">
                <a:latin typeface="+mn-ea"/>
                <a:ea typeface="+mn-ea"/>
              </a:rPr>
              <a:t>n</a:t>
            </a:r>
            <a:r>
              <a:rPr kumimoji="1" lang="en-US" altLang="zh-CN" b="1" dirty="0" smtClean="0">
                <a:latin typeface="+mn-ea"/>
                <a:ea typeface="+mn-ea"/>
              </a:rPr>
              <a:t>}</a:t>
            </a:r>
            <a:r>
              <a:rPr kumimoji="1" lang="zh-CN" altLang="en-US" b="1" dirty="0" smtClean="0">
                <a:latin typeface="+mn-ea"/>
                <a:ea typeface="+mn-ea"/>
              </a:rPr>
              <a:t>的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物品；</a:t>
            </a:r>
            <a:endParaRPr kumimoji="1" lang="en-US" altLang="zh-CN" b="1" dirty="0" smtClean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（</a:t>
            </a:r>
            <a:r>
              <a:rPr kumimoji="1" lang="en-US" altLang="zh-CN" b="1" dirty="0" smtClean="0">
                <a:latin typeface="+mn-ea"/>
                <a:ea typeface="+mn-ea"/>
              </a:rPr>
              <a:t>2</a:t>
            </a:r>
            <a:r>
              <a:rPr kumimoji="1" lang="zh-CN" altLang="en-US" b="1" dirty="0" smtClean="0">
                <a:latin typeface="+mn-ea"/>
                <a:ea typeface="+mn-ea"/>
              </a:rPr>
              <a:t>）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一个容量</a:t>
            </a:r>
            <a:r>
              <a:rPr kumimoji="1" lang="zh-CN" altLang="en-US" b="1" dirty="0" smtClean="0">
                <a:latin typeface="+mn-ea"/>
                <a:ea typeface="+mn-ea"/>
              </a:rPr>
              <a:t>为</a:t>
            </a:r>
            <a:r>
              <a:rPr kumimoji="1" lang="en-US" altLang="zh-CN" b="1" dirty="0" smtClean="0">
                <a:latin typeface="+mn-ea"/>
                <a:ea typeface="+mn-ea"/>
              </a:rPr>
              <a:t>C</a:t>
            </a:r>
            <a:r>
              <a:rPr kumimoji="1" lang="zh-CN" altLang="en-US" b="1" dirty="0" smtClean="0">
                <a:latin typeface="+mn-ea"/>
                <a:ea typeface="+mn-ea"/>
              </a:rPr>
              <a:t>的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背包；</a:t>
            </a:r>
            <a:endParaRPr kumimoji="1" lang="en-US" altLang="zh-CN" b="1" dirty="0" smtClean="0">
              <a:solidFill>
                <a:srgbClr val="990000"/>
              </a:solidFill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求：</a:t>
            </a:r>
            <a:r>
              <a:rPr kumimoji="1" lang="zh-CN" altLang="en-US" b="1" dirty="0" smtClean="0">
                <a:solidFill>
                  <a:srgbClr val="990000"/>
                </a:solidFill>
                <a:latin typeface="+mn-ea"/>
                <a:ea typeface="+mn-ea"/>
              </a:rPr>
              <a:t>放入哪些物品才使得背包价值最大？</a:t>
            </a:r>
            <a:endParaRPr kumimoji="1" lang="zh-CN" altLang="en-US" b="1" dirty="0" smtClean="0">
              <a:latin typeface="+mn-ea"/>
              <a:ea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4213" y="4292600"/>
          <a:ext cx="3382962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公式" r:id="rId3" imgW="1422400" imgH="660400" progId="Equation.3">
                  <p:embed/>
                </p:oleObj>
              </mc:Choice>
              <mc:Fallback>
                <p:oleObj name="公式" r:id="rId3" imgW="1422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3382962" cy="15763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900613" y="4365625"/>
          <a:ext cx="3960812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公式" r:id="rId5" imgW="1473200" imgH="444500" progId="Equation.3">
                  <p:embed/>
                </p:oleObj>
              </mc:Choice>
              <mc:Fallback>
                <p:oleObj name="公式" r:id="rId5" imgW="1473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4365625"/>
                        <a:ext cx="3960812" cy="124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12763" y="3429000"/>
          <a:ext cx="74771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公式" r:id="rId7" imgW="2781300" imgH="228600" progId="Equation.3">
                  <p:embed/>
                </p:oleObj>
              </mc:Choice>
              <mc:Fallback>
                <p:oleObj name="公式" r:id="rId7" imgW="278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429000"/>
                        <a:ext cx="7477125" cy="6381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2363" y="5732463"/>
            <a:ext cx="2879725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+mn-ea"/>
                <a:ea typeface="+mn-ea"/>
              </a:rPr>
              <a:t>目标函数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650" y="5884863"/>
            <a:ext cx="2879725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+mn-ea"/>
                <a:ea typeface="+mn-ea"/>
              </a:rPr>
              <a:t>约束条件</a:t>
            </a:r>
          </a:p>
        </p:txBody>
      </p:sp>
    </p:spTree>
    <p:extLst>
      <p:ext uri="{BB962C8B-B14F-4D97-AF65-F5344CB8AC3E}">
        <p14:creationId xmlns:p14="http://schemas.microsoft.com/office/powerpoint/2010/main" val="24968900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kumimoji="1" lang="zh-CN" altLang="en-US" dirty="0" smtClean="0"/>
              <a:t>付款问题：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dirty="0" smtClean="0"/>
              <a:t>超市的自动柜员机（</a:t>
            </a:r>
            <a:r>
              <a:rPr kumimoji="1" lang="en-US" altLang="zh-CN" dirty="0" smtClean="0"/>
              <a:t>POS</a:t>
            </a:r>
            <a:r>
              <a:rPr kumimoji="1" lang="zh-CN" altLang="en-US" dirty="0" smtClean="0"/>
              <a:t>机）要找给顾客</a:t>
            </a:r>
            <a:r>
              <a:rPr kumimoji="1" lang="zh-CN" altLang="en-US" dirty="0" smtClean="0">
                <a:solidFill>
                  <a:srgbClr val="C00000"/>
                </a:solidFill>
              </a:rPr>
              <a:t>数量最少</a:t>
            </a:r>
            <a:r>
              <a:rPr kumimoji="1" lang="zh-CN" altLang="en-US" dirty="0" smtClean="0"/>
              <a:t>的现金。例如，要找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元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角现金，可以找</a:t>
            </a:r>
            <a:r>
              <a:rPr kumimoji="1" lang="en-US" altLang="zh-CN" dirty="0" smtClean="0"/>
              <a:t>46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角钱，但最好是</a:t>
            </a:r>
            <a:r>
              <a:rPr kumimoji="1" lang="zh-CN" altLang="en-US" dirty="0" smtClean="0"/>
              <a:t>找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元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角和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角，这样总的数量</a:t>
            </a:r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张</a:t>
            </a:r>
            <a:r>
              <a:rPr kumimoji="1" lang="zh-CN" altLang="en-US" dirty="0" smtClean="0"/>
              <a:t>，是最少的。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024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8310235-C710-4CB3-9616-2ABC5AE152E3}" type="datetime1">
              <a:rPr lang="zh-CN" altLang="en-US" sz="1400" smtClean="0">
                <a:latin typeface="Comic Sans MS" pitchFamily="66" charset="0"/>
              </a:rPr>
              <a:pPr/>
              <a:t>2016/4/5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第6章  动态规划法</a:t>
            </a:r>
          </a:p>
        </p:txBody>
      </p:sp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D7EB66B-CBBD-4675-AE29-4268C97D97D4}" type="slidenum">
              <a:rPr lang="en-US" altLang="zh-CN" sz="1400" smtClean="0">
                <a:latin typeface="Comic Sans MS" pitchFamily="66" charset="0"/>
              </a:rPr>
              <a:pPr/>
              <a:t>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6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动态规划法 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519113" y="477915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/>
              <a:t>例如，假设</a:t>
            </a:r>
            <a:r>
              <a:rPr kumimoji="1" lang="en-US" altLang="zh-CN" b="1" dirty="0"/>
              <a:t>POS</a:t>
            </a:r>
            <a:r>
              <a:rPr kumimoji="1" lang="zh-CN" altLang="en-US" b="1" dirty="0"/>
              <a:t>机里有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元，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元，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5</a:t>
            </a:r>
            <a:r>
              <a:rPr kumimoji="1" lang="zh-CN" altLang="en-US" b="1" dirty="0"/>
              <a:t>角，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角和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个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角。</a:t>
            </a:r>
            <a:endParaRPr kumimoji="1" lang="en-US" altLang="zh-CN" b="1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547813" y="5612588"/>
            <a:ext cx="580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2,2,2,2,  1,1,  0.5,0.5,0.5,  0.2,0.2,0.2,0.2,  0.1</a:t>
            </a:r>
          </a:p>
        </p:txBody>
      </p:sp>
    </p:spTree>
    <p:extLst>
      <p:ext uri="{BB962C8B-B14F-4D97-AF65-F5344CB8AC3E}">
        <p14:creationId xmlns:p14="http://schemas.microsoft.com/office/powerpoint/2010/main" val="10030523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5924</TotalTime>
  <Words>3327</Words>
  <Application>Microsoft Office PowerPoint</Application>
  <PresentationFormat>全屏显示(4:3)</PresentationFormat>
  <Paragraphs>577</Paragraphs>
  <Slides>36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1_凸显</vt:lpstr>
      <vt:lpstr>aniu_ppt</vt:lpstr>
      <vt:lpstr>1_aniu_ppt</vt:lpstr>
      <vt:lpstr>Microsoft 公式 3.0</vt:lpstr>
      <vt:lpstr>PowerPoint 演示文稿</vt:lpstr>
      <vt:lpstr>上次回顾</vt:lpstr>
      <vt:lpstr>PowerPoint 演示文稿</vt:lpstr>
      <vt:lpstr>第6章  动态规划法 </vt:lpstr>
      <vt:lpstr>PowerPoint 演示文稿</vt:lpstr>
      <vt:lpstr>PowerPoint 演示文稿</vt:lpstr>
      <vt:lpstr>第6章  动态规划法 </vt:lpstr>
      <vt:lpstr>第6章  动态规划法 </vt:lpstr>
      <vt:lpstr>PowerPoint 演示文稿</vt:lpstr>
      <vt:lpstr>PowerPoint 演示文稿</vt:lpstr>
      <vt:lpstr>最优化问题</vt:lpstr>
      <vt:lpstr>PowerPoint 演示文稿</vt:lpstr>
      <vt:lpstr>PowerPoint 演示文稿</vt:lpstr>
      <vt:lpstr>例：最短路径</vt:lpstr>
      <vt:lpstr>多阶段决策过程说明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数塔问题——算法实现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6.2.1  多段图的最短路径问题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309</cp:revision>
  <dcterms:created xsi:type="dcterms:W3CDTF">2006-06-21T07:55:46Z</dcterms:created>
  <dcterms:modified xsi:type="dcterms:W3CDTF">2016-04-05T15:10:51Z</dcterms:modified>
</cp:coreProperties>
</file>