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9" r:id="rId1"/>
    <p:sldMasterId id="2147484050" r:id="rId2"/>
    <p:sldMasterId id="2147484063" r:id="rId3"/>
  </p:sldMasterIdLst>
  <p:notesMasterIdLst>
    <p:notesMasterId r:id="rId40"/>
  </p:notesMasterIdLst>
  <p:handoutMasterIdLst>
    <p:handoutMasterId r:id="rId41"/>
  </p:handoutMasterIdLst>
  <p:sldIdLst>
    <p:sldId id="551" r:id="rId4"/>
    <p:sldId id="635" r:id="rId5"/>
    <p:sldId id="618" r:id="rId6"/>
    <p:sldId id="620" r:id="rId7"/>
    <p:sldId id="619" r:id="rId8"/>
    <p:sldId id="621" r:id="rId9"/>
    <p:sldId id="622" r:id="rId10"/>
    <p:sldId id="636" r:id="rId11"/>
    <p:sldId id="624" r:id="rId12"/>
    <p:sldId id="625" r:id="rId13"/>
    <p:sldId id="626" r:id="rId14"/>
    <p:sldId id="627" r:id="rId15"/>
    <p:sldId id="628" r:id="rId16"/>
    <p:sldId id="629" r:id="rId17"/>
    <p:sldId id="630" r:id="rId18"/>
    <p:sldId id="631" r:id="rId19"/>
    <p:sldId id="632" r:id="rId20"/>
    <p:sldId id="633" r:id="rId21"/>
    <p:sldId id="634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45" r:id="rId31"/>
    <p:sldId id="646" r:id="rId32"/>
    <p:sldId id="647" r:id="rId33"/>
    <p:sldId id="648" r:id="rId34"/>
    <p:sldId id="649" r:id="rId35"/>
    <p:sldId id="650" r:id="rId36"/>
    <p:sldId id="651" r:id="rId37"/>
    <p:sldId id="652" r:id="rId38"/>
    <p:sldId id="653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A50021"/>
    <a:srgbClr val="FF9900"/>
    <a:srgbClr val="FFFF99"/>
    <a:srgbClr val="FFFF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56" autoAdjust="0"/>
    <p:restoredTop sz="81400" autoAdjust="0"/>
  </p:normalViewPr>
  <p:slideViewPr>
    <p:cSldViewPr>
      <p:cViewPr>
        <p:scale>
          <a:sx n="60" d="100"/>
          <a:sy n="60" d="100"/>
        </p:scale>
        <p:origin x="-7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94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A5D21C96-181C-4352-BEBD-0FCB8D29B6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195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BDC5F067-DF7D-4B8B-9118-5902D88D49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726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5F067-DF7D-4B8B-9118-5902D88D49D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30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5F067-DF7D-4B8B-9118-5902D88D49D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306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dirty="0" smtClean="0">
                <a:latin typeface="宋体" pitchFamily="2" charset="-122"/>
              </a:rPr>
              <a:t>整个问题的最优解是由子问题的最优解组成的一个序列，</a:t>
            </a:r>
            <a:r>
              <a:rPr kumimoji="1"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因此需要计算所有子问题的解</a:t>
            </a:r>
            <a:r>
              <a:rPr kumimoji="1" lang="zh-CN" altLang="en-US" b="1" dirty="0" smtClean="0">
                <a:latin typeface="宋体" pitchFamily="2" charset="-122"/>
              </a:rPr>
              <a:t>，然后通过原问题与子问题的</a:t>
            </a:r>
            <a:r>
              <a:rPr kumimoji="1"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递推关系</a:t>
            </a:r>
            <a:r>
              <a:rPr kumimoji="1" lang="zh-CN" altLang="en-US" b="1" dirty="0" smtClean="0">
                <a:latin typeface="宋体" pitchFamily="2" charset="-122"/>
              </a:rPr>
              <a:t>（也就是</a:t>
            </a:r>
            <a:r>
              <a:rPr kumimoji="1"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动态规划函数</a:t>
            </a:r>
            <a:r>
              <a:rPr kumimoji="1" lang="zh-CN" altLang="en-US" b="1" dirty="0" smtClean="0">
                <a:latin typeface="宋体" pitchFamily="2" charset="-122"/>
              </a:rPr>
              <a:t>）得到原问题的解；</a:t>
            </a:r>
            <a:endParaRPr kumimoji="1" lang="en-US" altLang="zh-CN" b="1" dirty="0" smtClean="0">
              <a:latin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5F067-DF7D-4B8B-9118-5902D88D49D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1091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子问题是什么？是第</a:t>
            </a:r>
            <a:r>
              <a:rPr lang="en-US" altLang="zh-CN" smtClean="0"/>
              <a:t>i</a:t>
            </a:r>
            <a:r>
              <a:rPr lang="zh-CN" altLang="en-US" smtClean="0"/>
              <a:t>层的某个结点到第</a:t>
            </a:r>
            <a:r>
              <a:rPr lang="en-US" altLang="zh-CN" smtClean="0"/>
              <a:t>n-1</a:t>
            </a:r>
            <a:r>
              <a:rPr lang="zh-CN" altLang="en-US" smtClean="0"/>
              <a:t>层的最大长度的路径</a:t>
            </a:r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A373EB5-2CDC-464D-A293-C26E62BC8D97}" type="slidenum">
              <a:rPr lang="en-US" altLang="zh-CN" sz="1200" smtClean="0"/>
              <a:pPr eaLnBrk="1" hangingPunct="1"/>
              <a:t>6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如何表示表？数组</a:t>
            </a:r>
            <a:r>
              <a:rPr lang="en-US" altLang="zh-CN" smtClean="0"/>
              <a:t>maxAdd</a:t>
            </a:r>
          </a:p>
          <a:p>
            <a:r>
              <a:rPr lang="zh-CN" altLang="en-US" smtClean="0"/>
              <a:t>如何填表？先给</a:t>
            </a:r>
            <a:r>
              <a:rPr lang="en-US" altLang="zh-CN" smtClean="0"/>
              <a:t>maxAdd[n-1]</a:t>
            </a:r>
            <a:r>
              <a:rPr lang="zh-CN" altLang="en-US" smtClean="0"/>
              <a:t>填数据</a:t>
            </a:r>
            <a:endParaRPr lang="en-US" altLang="zh-CN" smtClean="0"/>
          </a:p>
          <a:p>
            <a:r>
              <a:rPr lang="zh-CN" altLang="en-US" smtClean="0"/>
              <a:t>如何输出路径？要定义</a:t>
            </a:r>
            <a:r>
              <a:rPr lang="en-US" altLang="zh-CN" smtClean="0"/>
              <a:t>path[][]</a:t>
            </a:r>
            <a:r>
              <a:rPr lang="zh-CN" altLang="en-US" smtClean="0"/>
              <a:t>，它的值代表的是下一行中选择的元素列数</a:t>
            </a:r>
            <a:endParaRPr lang="en-US" altLang="zh-CN" smtClean="0"/>
          </a:p>
          <a:p>
            <a:r>
              <a:rPr lang="zh-CN" altLang="en-US" smtClean="0"/>
              <a:t>如何输出路径？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6685013-4C6E-4031-AEE6-74ED96DAA3C2}" type="slidenum">
              <a:rPr lang="en-US" altLang="zh-CN" sz="1200" smtClean="0"/>
              <a:pPr eaLnBrk="1" hangingPunct="1"/>
              <a:t>10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子问题如何描述？</a:t>
            </a:r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CD4C3E8A-D285-4706-8064-BD84A5F40A96}" type="slidenum">
              <a:rPr lang="en-US" altLang="zh-CN" sz="1200" smtClean="0"/>
              <a:pPr eaLnBrk="1" hangingPunct="1"/>
              <a:t>20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 smtClean="0">
                <a:ea typeface="宋体" charset="-122"/>
              </a:rPr>
              <a:t>设序列</a:t>
            </a:r>
            <a:r>
              <a:rPr lang="en-US" altLang="zh-CN" b="1" i="1" smtClean="0">
                <a:ea typeface="宋体" charset="-122"/>
              </a:rPr>
              <a:t>A</a:t>
            </a:r>
            <a:r>
              <a:rPr lang="en-US" altLang="zh-CN" b="1" smtClean="0">
                <a:ea typeface="宋体" charset="-122"/>
              </a:rPr>
              <a:t>={</a:t>
            </a:r>
            <a:r>
              <a:rPr lang="en-US" altLang="zh-CN" b="1" i="1" smtClean="0">
                <a:ea typeface="宋体" charset="-122"/>
              </a:rPr>
              <a:t>a</a:t>
            </a:r>
            <a:r>
              <a:rPr lang="en-US" altLang="zh-CN" b="1" baseline="-25000" smtClean="0">
                <a:ea typeface="宋体" charset="-122"/>
              </a:rPr>
              <a:t>1</a:t>
            </a:r>
            <a:r>
              <a:rPr lang="en-US" altLang="zh-CN" b="1" smtClean="0">
                <a:ea typeface="宋体" charset="-122"/>
              </a:rPr>
              <a:t>, </a:t>
            </a:r>
            <a:r>
              <a:rPr lang="en-US" altLang="zh-CN" b="1" i="1" smtClean="0">
                <a:ea typeface="宋体" charset="-122"/>
              </a:rPr>
              <a:t>a</a:t>
            </a:r>
            <a:r>
              <a:rPr lang="en-US" altLang="zh-CN" b="1" baseline="-25000" smtClean="0">
                <a:ea typeface="宋体" charset="-122"/>
              </a:rPr>
              <a:t>2</a:t>
            </a:r>
            <a:r>
              <a:rPr lang="en-US" altLang="zh-CN" b="1" smtClean="0">
                <a:ea typeface="宋体" charset="-122"/>
              </a:rPr>
              <a:t>, …, </a:t>
            </a:r>
            <a:r>
              <a:rPr lang="en-US" altLang="zh-CN" b="1" i="1" smtClean="0">
                <a:ea typeface="宋体" charset="-122"/>
              </a:rPr>
              <a:t>a</a:t>
            </a:r>
            <a:r>
              <a:rPr lang="en-US" altLang="zh-CN" b="1" i="1" baseline="-25000" smtClean="0">
                <a:ea typeface="宋体" charset="-122"/>
              </a:rPr>
              <a:t>n</a:t>
            </a:r>
            <a:r>
              <a:rPr lang="en-US" altLang="zh-CN" b="1" smtClean="0">
                <a:ea typeface="宋体" charset="-122"/>
              </a:rPr>
              <a:t>}</a:t>
            </a:r>
          </a:p>
          <a:p>
            <a:pPr eaLnBrk="1" hangingPunct="1"/>
            <a:r>
              <a:rPr lang="zh-CN" altLang="en-US" b="1" smtClean="0">
                <a:ea typeface="宋体" charset="-122"/>
              </a:rPr>
              <a:t>最长递增子序列是</a:t>
            </a:r>
            <a:r>
              <a:rPr lang="en-US" altLang="zh-CN" b="1" i="1" smtClean="0">
                <a:ea typeface="宋体" charset="-122"/>
              </a:rPr>
              <a:t>B</a:t>
            </a:r>
            <a:r>
              <a:rPr lang="en-US" altLang="zh-CN" b="1" smtClean="0">
                <a:ea typeface="宋体" charset="-122"/>
              </a:rPr>
              <a:t>={</a:t>
            </a:r>
            <a:r>
              <a:rPr lang="en-US" altLang="zh-CN" b="1" i="1" smtClean="0">
                <a:ea typeface="宋体" charset="-122"/>
              </a:rPr>
              <a:t>b</a:t>
            </a:r>
            <a:r>
              <a:rPr lang="en-US" altLang="zh-CN" b="1" baseline="-25000" smtClean="0">
                <a:ea typeface="宋体" charset="-122"/>
              </a:rPr>
              <a:t>1</a:t>
            </a:r>
            <a:r>
              <a:rPr lang="en-US" altLang="zh-CN" b="1" smtClean="0">
                <a:ea typeface="宋体" charset="-122"/>
              </a:rPr>
              <a:t>, </a:t>
            </a:r>
            <a:r>
              <a:rPr lang="en-US" altLang="zh-CN" b="1" i="1" smtClean="0">
                <a:ea typeface="宋体" charset="-122"/>
              </a:rPr>
              <a:t>b</a:t>
            </a:r>
            <a:r>
              <a:rPr lang="en-US" altLang="zh-CN" b="1" baseline="-25000" smtClean="0">
                <a:ea typeface="宋体" charset="-122"/>
              </a:rPr>
              <a:t>2</a:t>
            </a:r>
            <a:r>
              <a:rPr lang="en-US" altLang="zh-CN" b="1" smtClean="0">
                <a:ea typeface="宋体" charset="-122"/>
              </a:rPr>
              <a:t>,…, </a:t>
            </a:r>
            <a:r>
              <a:rPr lang="en-US" altLang="zh-CN" b="1" i="1" smtClean="0">
                <a:ea typeface="宋体" charset="-122"/>
              </a:rPr>
              <a:t>b</a:t>
            </a:r>
            <a:r>
              <a:rPr lang="en-US" altLang="zh-CN" b="1" i="1" baseline="-25000" smtClean="0">
                <a:ea typeface="宋体" charset="-122"/>
              </a:rPr>
              <a:t>m</a:t>
            </a:r>
            <a:r>
              <a:rPr lang="en-US" altLang="zh-CN" b="1" smtClean="0">
                <a:ea typeface="宋体" charset="-122"/>
              </a:rPr>
              <a:t>}</a:t>
            </a:r>
          </a:p>
          <a:p>
            <a:pPr eaLnBrk="1" hangingPunct="1"/>
            <a:r>
              <a:rPr lang="zh-CN" altLang="en-US" b="1" smtClean="0">
                <a:ea typeface="宋体" charset="-122"/>
              </a:rPr>
              <a:t>最长递增子序列问题满足最优性原理。 </a:t>
            </a:r>
            <a:r>
              <a:rPr lang="en-US" altLang="zh-CN" b="1" smtClean="0">
                <a:ea typeface="宋体" charset="-122"/>
              </a:rPr>
              <a:t>(</a:t>
            </a:r>
            <a:r>
              <a:rPr lang="zh-CN" altLang="en-US" b="1" smtClean="0">
                <a:ea typeface="宋体" charset="-122"/>
              </a:rPr>
              <a:t>且</a:t>
            </a:r>
            <a:r>
              <a:rPr lang="en-US" altLang="zh-CN" b="1" smtClean="0">
                <a:ea typeface="宋体" charset="-122"/>
              </a:rPr>
              <a:t>ai</a:t>
            </a:r>
            <a:r>
              <a:rPr lang="zh-CN" altLang="en-US" b="1" smtClean="0">
                <a:ea typeface="宋体" charset="-122"/>
              </a:rPr>
              <a:t>必是该递增子序列中最后一个元素</a:t>
            </a:r>
            <a:r>
              <a:rPr lang="en-US" altLang="zh-CN" b="1" smtClean="0">
                <a:ea typeface="宋体" charset="-122"/>
              </a:rPr>
              <a:t>)</a:t>
            </a:r>
            <a:endParaRPr lang="zh-CN" altLang="en-US" b="1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FEB7C5B-7106-4010-927A-8558D395D7B7}" type="slidenum">
              <a:rPr lang="en-US" altLang="zh-CN" sz="1200" smtClean="0"/>
              <a:pPr eaLnBrk="1" hangingPunct="1"/>
              <a:t>32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1.</a:t>
            </a:r>
            <a:r>
              <a:rPr lang="zh-CN" altLang="en-US" smtClean="0">
                <a:ea typeface="宋体" charset="-122"/>
              </a:rPr>
              <a:t>对于</a:t>
            </a:r>
            <a:r>
              <a:rPr lang="en-US" altLang="zh-CN" smtClean="0">
                <a:ea typeface="宋体" charset="-122"/>
              </a:rPr>
              <a:t>i</a:t>
            </a:r>
            <a:r>
              <a:rPr lang="zh-CN" altLang="en-US" smtClean="0">
                <a:ea typeface="宋体" charset="-122"/>
              </a:rPr>
              <a:t>如何找到所有满足</a:t>
            </a:r>
            <a:r>
              <a:rPr lang="en-US" altLang="zh-CN" smtClean="0">
                <a:ea typeface="宋体" charset="-122"/>
              </a:rPr>
              <a:t>aj&lt;ai</a:t>
            </a:r>
            <a:r>
              <a:rPr lang="zh-CN" altLang="en-US" smtClean="0">
                <a:ea typeface="宋体" charset="-122"/>
              </a:rPr>
              <a:t>的</a:t>
            </a:r>
            <a:r>
              <a:rPr lang="en-US" altLang="zh-CN" smtClean="0">
                <a:ea typeface="宋体" charset="-122"/>
              </a:rPr>
              <a:t>j</a:t>
            </a:r>
          </a:p>
          <a:p>
            <a:r>
              <a:rPr lang="en-US" altLang="zh-CN" smtClean="0">
                <a:ea typeface="宋体" charset="-122"/>
              </a:rPr>
              <a:t>2.</a:t>
            </a:r>
            <a:r>
              <a:rPr lang="zh-CN" altLang="en-US" smtClean="0">
                <a:ea typeface="宋体" charset="-122"/>
              </a:rPr>
              <a:t>如何给二维数组</a:t>
            </a:r>
            <a:r>
              <a:rPr lang="en-US" altLang="zh-CN" smtClean="0">
                <a:ea typeface="宋体" charset="-122"/>
              </a:rPr>
              <a:t>X[n][n]</a:t>
            </a:r>
            <a:r>
              <a:rPr lang="zh-CN" altLang="en-US" smtClean="0">
                <a:ea typeface="宋体" charset="-122"/>
              </a:rPr>
              <a:t>赋值</a:t>
            </a:r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D24AD4D3-0A58-493F-B5B8-6BEB44D4E6AA}" type="slidenum">
              <a:rPr lang="en-US" altLang="zh-CN" sz="1200" smtClean="0"/>
              <a:pPr eaLnBrk="1" hangingPunct="1"/>
              <a:t>35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与书上代码不一致</a:t>
            </a:r>
          </a:p>
        </p:txBody>
      </p:sp>
      <p:sp>
        <p:nvSpPr>
          <p:cNvPr id="1187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74FED154-B0B5-40F5-B02A-C74498D910C6}" type="slidenum">
              <a:rPr lang="en-US" altLang="zh-CN" sz="1200" smtClean="0"/>
              <a:pPr eaLnBrk="1" hangingPunct="1"/>
              <a:t>36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68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4284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65916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0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6761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6762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50D64A4-86E1-454F-BF2A-4BAB779954A7}" type="datetime1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B8864254-2446-4F3A-B0A0-6915FD2076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42697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F1AD0-27ED-4B16-8BE3-111E23288BDF}" type="datetime1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6B3D35D9-A1ED-4FEF-9485-22CECB6859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750943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0D746-5035-4AE0-B345-E348121425A9}" type="datetime1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DD01754-9317-4F88-81A6-02A408671D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68313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AE99B-FA10-4BD5-ACC3-D1C2BE4A2592}" type="datetime1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BF3DEED-C0F2-4074-8AE5-A459AC852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307872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228CC-0EC0-422E-8ADA-BE8EFF05974D}" type="datetime1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2512C5D0-9015-463E-9899-5DDE4F82F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069652"/>
      </p:ext>
    </p:extLst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3C535-2E29-4D18-A3D4-C16EABB8F12F}" type="datetime1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37A1A1A-FF82-4088-B49C-765A091326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289940"/>
      </p:ext>
    </p:extLst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1D580-6960-452B-94F7-6F4A6013BE1D}" type="datetime1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EBD6E6A-8957-40EF-BED3-E2FA85ECF3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8799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34628"/>
      </p:ext>
    </p:extLst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F99E0-F085-4E16-9B86-BD03A8E81D34}" type="datetime1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20B45C9-A219-47C9-8B77-A3A949287C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395564"/>
      </p:ext>
    </p:extLst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E3D7C-B990-48D4-A857-35AF3AF12098}" type="datetime1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8CCAE6AA-6245-46D8-9818-22C12AC091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959335"/>
      </p:ext>
    </p:extLst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A21C7-FA91-47A3-B670-D26D7FD92B3C}" type="datetime1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4E3C60A-B009-43DB-954D-B201831A3D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520776"/>
      </p:ext>
    </p:extLst>
  </p:cSld>
  <p:clrMapOvr>
    <a:masterClrMapping/>
  </p:clrMapOvr>
  <p:transition spd="slow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BB5E2-264D-431F-AD30-61DF24B70E46}" type="datetime1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ABC34824-8D04-41CF-A8A5-98F69731FC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942366"/>
      </p:ext>
    </p:extLst>
  </p:cSld>
  <p:clrMapOvr>
    <a:masterClrMapping/>
  </p:clrMapOvr>
  <p:transition spd="slow"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3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8025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68026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85DC890-5CE9-4C94-9C2E-7280D6FD33FF}" type="datetime1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815DC71-9E9C-434B-A682-881D13519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346148"/>
      </p:ext>
    </p:extLst>
  </p:cSld>
  <p:clrMapOvr>
    <a:masterClrMapping/>
  </p:clrMapOvr>
  <p:transition spd="slow">
    <p:randomBar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5B35C-4E81-4C45-8DEE-14A569995334}" type="datetime1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A664409-E789-4AD8-9177-00ED0C3A3A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542109"/>
      </p:ext>
    </p:extLst>
  </p:cSld>
  <p:clrMapOvr>
    <a:masterClrMapping/>
  </p:clrMapOvr>
  <p:transition spd="slow">
    <p:randomBar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98A9-8D0B-4651-A484-2EF777B96FFF}" type="datetime1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41A6F16-BB9C-4361-9B14-F3461002AC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336457"/>
      </p:ext>
    </p:extLst>
  </p:cSld>
  <p:clrMapOvr>
    <a:masterClrMapping/>
  </p:clrMapOvr>
  <p:transition spd="slow">
    <p:randomBar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6ECE2-8A45-4D91-B259-7CD903924A5C}" type="datetime1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E8F19DD-2422-4CD6-B47D-C0DD99C5A8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408983"/>
      </p:ext>
    </p:extLst>
  </p:cSld>
  <p:clrMapOvr>
    <a:masterClrMapping/>
  </p:clrMapOvr>
  <p:transition spd="slow">
    <p:randomBar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2A6F4-F601-4EFB-A973-A34B39676B30}" type="datetime1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5FBF9EA-2427-492D-A959-5E847FE6B5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36731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77088"/>
      </p:ext>
    </p:extLst>
  </p:cSld>
  <p:clrMapOvr>
    <a:masterClrMapping/>
  </p:clrMapOvr>
  <p:transition spd="slow">
    <p:randomBar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E2EBC-C757-4A55-BFE0-82CE8212704B}" type="datetime1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34FDA10-4DA8-44AA-B1EC-BFDAF3BABD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247988"/>
      </p:ext>
    </p:extLst>
  </p:cSld>
  <p:clrMapOvr>
    <a:masterClrMapping/>
  </p:clrMapOvr>
  <p:transition spd="slow">
    <p:randomBar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A6E19-E45D-41F8-BCE5-D621715983FA}" type="datetime1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13DD5A08-69B6-4F46-B6F1-FC78B26338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489951"/>
      </p:ext>
    </p:extLst>
  </p:cSld>
  <p:clrMapOvr>
    <a:masterClrMapping/>
  </p:clrMapOvr>
  <p:transition spd="slow">
    <p:randomBar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66953-8134-4E56-AA66-4F5BA842349F}" type="datetime1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79EEEC8-6347-4B63-A42F-8351336179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645295"/>
      </p:ext>
    </p:extLst>
  </p:cSld>
  <p:clrMapOvr>
    <a:masterClrMapping/>
  </p:clrMapOvr>
  <p:transition spd="slow">
    <p:randomBar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B5C3E-3808-406A-B49C-09A434EA2AF2}" type="datetime1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6BC878F-78A8-4DE7-B279-764A1AE571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096112"/>
      </p:ext>
    </p:extLst>
  </p:cSld>
  <p:clrMapOvr>
    <a:masterClrMapping/>
  </p:clrMapOvr>
  <p:transition spd="slow">
    <p:randomBar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0D9A0-18A1-4DB5-91D4-63D341239086}" type="datetime1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8F2A8C2-8E5C-4A31-BCCA-D326AF74B0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924906"/>
      </p:ext>
    </p:extLst>
  </p:cSld>
  <p:clrMapOvr>
    <a:masterClrMapping/>
  </p:clrMapOvr>
  <p:transition spd="slow">
    <p:randomBar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19A33-FE01-4772-90C9-F6056F280C11}" type="datetime1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F85A8F55-A563-4C34-BFB0-388409D61B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680108"/>
      </p:ext>
    </p:extLst>
  </p:cSld>
  <p:clrMapOvr>
    <a:masterClrMapping/>
  </p:clrMapOvr>
  <p:transition spd="slow">
    <p:randomBar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C6C05-1822-4981-86A8-6FACFBE3EE82}" type="datetime1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73C24DC-0ECF-4DC6-8B15-8007C1EC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378996"/>
      </p:ext>
    </p:extLst>
  </p:cSld>
  <p:clrMapOvr>
    <a:masterClrMapping/>
  </p:clrMapOvr>
  <p:transition spd="slow">
    <p:randomBar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4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0148968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4304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026957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直接连接符 5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5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直接连接符 6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4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直接连接符 5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直接连接符 5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直接连接符 61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7982361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92994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0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2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页脚占位符 2"/>
          <p:cNvSpPr txBox="1">
            <a:spLocks/>
          </p:cNvSpPr>
          <p:nvPr/>
        </p:nvSpPr>
        <p:spPr>
          <a:xfrm>
            <a:off x="2882900" y="6497638"/>
            <a:ext cx="3200400" cy="366712"/>
          </a:xfrm>
          <a:prstGeom prst="rect">
            <a:avLst/>
          </a:prstGeom>
        </p:spPr>
        <p:txBody>
          <a:bodyPr anchor="ctr"/>
          <a:lstStyle>
            <a:lvl1pPr algn="ctr" eaLnBrk="1" latinLnBrk="0" hangingPunct="1">
              <a:defRPr kumimoji="0"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第1章  绪论</a:t>
            </a:r>
            <a:endParaRPr lang="en-US" altLang="zh-CN"/>
          </a:p>
        </p:txBody>
      </p:sp>
      <p:sp>
        <p:nvSpPr>
          <p:cNvPr id="24" name="日期占位符 6"/>
          <p:cNvSpPr txBox="1">
            <a:spLocks/>
          </p:cNvSpPr>
          <p:nvPr/>
        </p:nvSpPr>
        <p:spPr>
          <a:xfrm>
            <a:off x="1104900" y="6496050"/>
            <a:ext cx="855663" cy="3619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D102356-A244-4EDC-B745-045FF48A8BE3}" type="datetime1">
              <a:rPr lang="en-US" altLang="zh-CN" smtClean="0"/>
              <a:pPr>
                <a:defRPr/>
              </a:pPr>
              <a:t>4/7/2016</a:t>
            </a:fld>
            <a:endParaRPr lang="en-US" dirty="0"/>
          </a:p>
        </p:txBody>
      </p:sp>
      <p:sp>
        <p:nvSpPr>
          <p:cNvPr id="25" name="灯片编号占位符 8"/>
          <p:cNvSpPr txBox="1">
            <a:spLocks/>
          </p:cNvSpPr>
          <p:nvPr/>
        </p:nvSpPr>
        <p:spPr>
          <a:xfrm>
            <a:off x="6972300" y="6496050"/>
            <a:ext cx="787400" cy="361950"/>
          </a:xfrm>
          <a:prstGeom prst="rect">
            <a:avLst/>
          </a:prstGeom>
        </p:spPr>
        <p:txBody>
          <a:bodyPr anchor="ctr"/>
          <a:lstStyle>
            <a:lvl1pPr>
              <a:defRPr kumimoji="0" lang="en-US" altLang="zh-CN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smtClean="0"/>
              <a:t>Page </a:t>
            </a:r>
            <a:fld id="{B7F40C70-08E4-421B-984F-0047473B2749}" type="slidenum">
              <a:rPr smtClean="0"/>
              <a:pPr>
                <a:defRPr/>
              </a:pPr>
              <a:t>‹#›</a:t>
            </a:fld>
            <a:endParaRPr/>
          </a:p>
        </p:txBody>
      </p:sp>
      <p:cxnSp>
        <p:nvCxnSpPr>
          <p:cNvPr id="26" name="直接连接符 25"/>
          <p:cNvCxnSpPr/>
          <p:nvPr/>
        </p:nvCxnSpPr>
        <p:spPr>
          <a:xfrm>
            <a:off x="1041400" y="6534150"/>
            <a:ext cx="86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969169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1710531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95375" y="6786563"/>
            <a:ext cx="863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175000" y="6534150"/>
            <a:ext cx="2520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310356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54594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228975" y="6786563"/>
            <a:ext cx="25209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864350" y="6534150"/>
            <a:ext cx="865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>
            <a:off x="67929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>
            <a:off x="75041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918325" y="6786563"/>
            <a:ext cx="865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页脚占位符 2"/>
          <p:cNvSpPr txBox="1">
            <a:spLocks/>
          </p:cNvSpPr>
          <p:nvPr/>
        </p:nvSpPr>
        <p:spPr>
          <a:xfrm>
            <a:off x="2882900" y="6497638"/>
            <a:ext cx="3200400" cy="366712"/>
          </a:xfrm>
          <a:prstGeom prst="rect">
            <a:avLst/>
          </a:prstGeom>
        </p:spPr>
        <p:txBody>
          <a:bodyPr anchor="ctr"/>
          <a:lstStyle>
            <a:lvl1pPr algn="ctr" eaLnBrk="1" latinLnBrk="0" hangingPunct="1">
              <a:defRPr kumimoji="0"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srgbClr val="006600"/>
                </a:solidFill>
              </a:rPr>
              <a:t>第1章  </a:t>
            </a:r>
            <a:r>
              <a:rPr lang="en-US" altLang="zh-CN" dirty="0" err="1" smtClean="0">
                <a:solidFill>
                  <a:srgbClr val="006600"/>
                </a:solidFill>
              </a:rPr>
              <a:t>绪论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43" name="日期占位符 6"/>
          <p:cNvSpPr txBox="1">
            <a:spLocks/>
          </p:cNvSpPr>
          <p:nvPr/>
        </p:nvSpPr>
        <p:spPr>
          <a:xfrm>
            <a:off x="1104900" y="6496050"/>
            <a:ext cx="855663" cy="3619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D102356-A244-4EDC-B745-045FF48A8BE3}" type="datetime1">
              <a:rPr lang="en-US" altLang="zh-CN" smtClean="0">
                <a:solidFill>
                  <a:srgbClr val="006600"/>
                </a:solidFill>
              </a:rPr>
              <a:pPr>
                <a:defRPr/>
              </a:pPr>
              <a:t>4/7/2016</a:t>
            </a:fld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4" name="灯片编号占位符 8"/>
          <p:cNvSpPr txBox="1">
            <a:spLocks/>
          </p:cNvSpPr>
          <p:nvPr/>
        </p:nvSpPr>
        <p:spPr>
          <a:xfrm>
            <a:off x="6972300" y="6496050"/>
            <a:ext cx="787400" cy="361950"/>
          </a:xfrm>
          <a:prstGeom prst="rect">
            <a:avLst/>
          </a:prstGeom>
        </p:spPr>
        <p:txBody>
          <a:bodyPr anchor="ctr"/>
          <a:lstStyle>
            <a:lvl1pPr>
              <a:defRPr kumimoji="0" lang="en-US" altLang="zh-CN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dirty="0" smtClean="0">
                <a:solidFill>
                  <a:srgbClr val="006600"/>
                </a:solidFill>
              </a:rPr>
              <a:t>Page </a:t>
            </a:r>
            <a:fld id="{66A8169E-2545-4613-87AB-F6FC876227CB}" type="slidenum">
              <a:rPr smtClean="0">
                <a:solidFill>
                  <a:srgbClr val="0066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6600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041400" y="6534150"/>
            <a:ext cx="86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>
            <a:off x="969169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5400000">
            <a:off x="1710531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095375" y="6786563"/>
            <a:ext cx="863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175000" y="6534150"/>
            <a:ext cx="2520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>
            <a:off x="310356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5400000">
            <a:off x="54594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228975" y="6786563"/>
            <a:ext cx="25209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864350" y="6534150"/>
            <a:ext cx="865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5400000">
            <a:off x="67929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75041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918325" y="6786563"/>
            <a:ext cx="865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715" r:id="rId7"/>
    <p:sldLayoutId id="2147484716" r:id="rId8"/>
    <p:sldLayoutId id="2147484689" r:id="rId9"/>
    <p:sldLayoutId id="2147484690" r:id="rId10"/>
    <p:sldLayoutId id="2147484691" r:id="rId11"/>
    <p:sldLayoutId id="2147484717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648F67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BCCEBD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D4E2D4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8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211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8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208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51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2052" name="Group 57"/>
          <p:cNvGrpSpPr>
            <a:grpSpLocks/>
          </p:cNvGrpSpPr>
          <p:nvPr/>
        </p:nvGrpSpPr>
        <p:grpSpPr bwMode="auto">
          <a:xfrm>
            <a:off x="3276600" y="6324600"/>
            <a:ext cx="3048000" cy="457200"/>
            <a:chOff x="2064" y="3984"/>
            <a:chExt cx="1920" cy="288"/>
          </a:xfrm>
        </p:grpSpPr>
        <p:sp>
          <p:nvSpPr>
            <p:cNvPr id="2077" name="Rectangle 58" descr="60%"/>
            <p:cNvSpPr>
              <a:spLocks noChangeArrowheads="1"/>
            </p:cNvSpPr>
            <p:nvPr/>
          </p:nvSpPr>
          <p:spPr bwMode="ltGray">
            <a:xfrm>
              <a:off x="2112" y="4032"/>
              <a:ext cx="1824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78" name="Line 59"/>
            <p:cNvSpPr>
              <a:spLocks noChangeShapeType="1"/>
            </p:cNvSpPr>
            <p:nvPr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Line 60"/>
            <p:cNvSpPr>
              <a:spLocks noChangeShapeType="1"/>
            </p:cNvSpPr>
            <p:nvPr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Line 61"/>
            <p:cNvSpPr>
              <a:spLocks noChangeShapeType="1"/>
            </p:cNvSpPr>
            <p:nvPr/>
          </p:nvSpPr>
          <p:spPr bwMode="ltGray">
            <a:xfrm>
              <a:off x="211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Line 62"/>
            <p:cNvSpPr>
              <a:spLocks noChangeShapeType="1"/>
            </p:cNvSpPr>
            <p:nvPr/>
          </p:nvSpPr>
          <p:spPr bwMode="ltGray">
            <a:xfrm>
              <a:off x="393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3" name="Group 63"/>
          <p:cNvGrpSpPr>
            <a:grpSpLocks/>
          </p:cNvGrpSpPr>
          <p:nvPr/>
        </p:nvGrpSpPr>
        <p:grpSpPr bwMode="auto">
          <a:xfrm>
            <a:off x="7162800" y="6324600"/>
            <a:ext cx="1447800" cy="457200"/>
            <a:chOff x="4512" y="3984"/>
            <a:chExt cx="912" cy="288"/>
          </a:xfrm>
        </p:grpSpPr>
        <p:sp>
          <p:nvSpPr>
            <p:cNvPr id="2072" name="Rectangle 64" descr="60%"/>
            <p:cNvSpPr>
              <a:spLocks noChangeArrowheads="1"/>
            </p:cNvSpPr>
            <p:nvPr/>
          </p:nvSpPr>
          <p:spPr bwMode="ltGray">
            <a:xfrm>
              <a:off x="4560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73" name="Line 65"/>
            <p:cNvSpPr>
              <a:spLocks noChangeShapeType="1"/>
            </p:cNvSpPr>
            <p:nvPr/>
          </p:nvSpPr>
          <p:spPr bwMode="ltGray">
            <a:xfrm>
              <a:off x="4512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Line 66"/>
            <p:cNvSpPr>
              <a:spLocks noChangeShapeType="1"/>
            </p:cNvSpPr>
            <p:nvPr/>
          </p:nvSpPr>
          <p:spPr bwMode="ltGray">
            <a:xfrm>
              <a:off x="4512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Line 67"/>
            <p:cNvSpPr>
              <a:spLocks noChangeShapeType="1"/>
            </p:cNvSpPr>
            <p:nvPr/>
          </p:nvSpPr>
          <p:spPr bwMode="ltGray">
            <a:xfrm>
              <a:off x="4560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Line 68"/>
            <p:cNvSpPr>
              <a:spLocks noChangeShapeType="1"/>
            </p:cNvSpPr>
            <p:nvPr/>
          </p:nvSpPr>
          <p:spPr bwMode="ltGray">
            <a:xfrm>
              <a:off x="537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4" name="Group 69"/>
          <p:cNvGrpSpPr>
            <a:grpSpLocks/>
          </p:cNvGrpSpPr>
          <p:nvPr/>
        </p:nvGrpSpPr>
        <p:grpSpPr bwMode="auto">
          <a:xfrm>
            <a:off x="990600" y="6324600"/>
            <a:ext cx="1447800" cy="457200"/>
            <a:chOff x="624" y="3984"/>
            <a:chExt cx="912" cy="288"/>
          </a:xfrm>
        </p:grpSpPr>
        <p:sp>
          <p:nvSpPr>
            <p:cNvPr id="2067" name="Rectangle 70" descr="60%"/>
            <p:cNvSpPr>
              <a:spLocks noChangeArrowheads="1"/>
            </p:cNvSpPr>
            <p:nvPr/>
          </p:nvSpPr>
          <p:spPr bwMode="ltGray">
            <a:xfrm>
              <a:off x="672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68" name="Line 71"/>
            <p:cNvSpPr>
              <a:spLocks noChangeShapeType="1"/>
            </p:cNvSpPr>
            <p:nvPr/>
          </p:nvSpPr>
          <p:spPr bwMode="ltGray">
            <a:xfrm>
              <a:off x="624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" name="Line 72"/>
            <p:cNvSpPr>
              <a:spLocks noChangeShapeType="1"/>
            </p:cNvSpPr>
            <p:nvPr/>
          </p:nvSpPr>
          <p:spPr bwMode="ltGray">
            <a:xfrm>
              <a:off x="624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Line 73"/>
            <p:cNvSpPr>
              <a:spLocks noChangeShapeType="1"/>
            </p:cNvSpPr>
            <p:nvPr/>
          </p:nvSpPr>
          <p:spPr bwMode="ltGray">
            <a:xfrm>
              <a:off x="67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Line 74"/>
            <p:cNvSpPr>
              <a:spLocks noChangeShapeType="1"/>
            </p:cNvSpPr>
            <p:nvPr/>
          </p:nvSpPr>
          <p:spPr bwMode="ltGray">
            <a:xfrm>
              <a:off x="1488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5" name="Line 75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6" name="Group 76"/>
          <p:cNvGrpSpPr>
            <a:grpSpLocks/>
          </p:cNvGrpSpPr>
          <p:nvPr/>
        </p:nvGrpSpPr>
        <p:grpSpPr bwMode="auto">
          <a:xfrm>
            <a:off x="0" y="1066800"/>
            <a:ext cx="1784350" cy="2324100"/>
            <a:chOff x="96" y="916"/>
            <a:chExt cx="2208" cy="2876"/>
          </a:xfrm>
        </p:grpSpPr>
        <p:sp>
          <p:nvSpPr>
            <p:cNvPr id="2064" name="Line 77"/>
            <p:cNvSpPr>
              <a:spLocks noChangeShapeType="1"/>
            </p:cNvSpPr>
            <p:nvPr/>
          </p:nvSpPr>
          <p:spPr bwMode="ltGray">
            <a:xfrm flipH="1">
              <a:off x="96" y="1038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Line 78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Arc 79"/>
            <p:cNvSpPr>
              <a:spLocks/>
            </p:cNvSpPr>
            <p:nvPr/>
          </p:nvSpPr>
          <p:spPr bwMode="ltGray">
            <a:xfrm flipH="1">
              <a:off x="218" y="916"/>
              <a:ext cx="238" cy="240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7" name="Rectangle 8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8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5730" name="Rectangle 8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D778644B-CB4A-4254-9C19-638C0B902F4B}" type="datetime1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155731" name="Rectangle 8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155732" name="Rectangle 8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0E9F408F-E603-41F3-8B73-0FB98E8EED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62" name="Picture 85" descr="QQ截图未命名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04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86" descr="QQ截图未命名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38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8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19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rgbClr val="08228E"/>
          </a:solidFill>
          <a:latin typeface="+mn-lt"/>
          <a:ea typeface="楷体_GB2312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10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313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0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310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75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3076" name="Group 57"/>
          <p:cNvGrpSpPr>
            <a:grpSpLocks/>
          </p:cNvGrpSpPr>
          <p:nvPr/>
        </p:nvGrpSpPr>
        <p:grpSpPr bwMode="auto">
          <a:xfrm>
            <a:off x="3276600" y="6324600"/>
            <a:ext cx="3048000" cy="457200"/>
            <a:chOff x="2064" y="3984"/>
            <a:chExt cx="1920" cy="288"/>
          </a:xfrm>
        </p:grpSpPr>
        <p:sp>
          <p:nvSpPr>
            <p:cNvPr id="3097" name="Rectangle 58" descr="60%"/>
            <p:cNvSpPr>
              <a:spLocks noChangeArrowheads="1"/>
            </p:cNvSpPr>
            <p:nvPr/>
          </p:nvSpPr>
          <p:spPr bwMode="ltGray">
            <a:xfrm>
              <a:off x="2112" y="4032"/>
              <a:ext cx="1824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98" name="Line 59"/>
            <p:cNvSpPr>
              <a:spLocks noChangeShapeType="1"/>
            </p:cNvSpPr>
            <p:nvPr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Line 60"/>
            <p:cNvSpPr>
              <a:spLocks noChangeShapeType="1"/>
            </p:cNvSpPr>
            <p:nvPr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61"/>
            <p:cNvSpPr>
              <a:spLocks noChangeShapeType="1"/>
            </p:cNvSpPr>
            <p:nvPr/>
          </p:nvSpPr>
          <p:spPr bwMode="ltGray">
            <a:xfrm>
              <a:off x="211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Line 62"/>
            <p:cNvSpPr>
              <a:spLocks noChangeShapeType="1"/>
            </p:cNvSpPr>
            <p:nvPr/>
          </p:nvSpPr>
          <p:spPr bwMode="ltGray">
            <a:xfrm>
              <a:off x="393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7" name="Group 63"/>
          <p:cNvGrpSpPr>
            <a:grpSpLocks/>
          </p:cNvGrpSpPr>
          <p:nvPr/>
        </p:nvGrpSpPr>
        <p:grpSpPr bwMode="auto">
          <a:xfrm>
            <a:off x="7162800" y="6324600"/>
            <a:ext cx="1447800" cy="457200"/>
            <a:chOff x="4512" y="3984"/>
            <a:chExt cx="912" cy="288"/>
          </a:xfrm>
        </p:grpSpPr>
        <p:sp>
          <p:nvSpPr>
            <p:cNvPr id="3092" name="Rectangle 64" descr="60%"/>
            <p:cNvSpPr>
              <a:spLocks noChangeArrowheads="1"/>
            </p:cNvSpPr>
            <p:nvPr/>
          </p:nvSpPr>
          <p:spPr bwMode="ltGray">
            <a:xfrm>
              <a:off x="4560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93" name="Line 65"/>
            <p:cNvSpPr>
              <a:spLocks noChangeShapeType="1"/>
            </p:cNvSpPr>
            <p:nvPr/>
          </p:nvSpPr>
          <p:spPr bwMode="ltGray">
            <a:xfrm>
              <a:off x="4512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" name="Line 66"/>
            <p:cNvSpPr>
              <a:spLocks noChangeShapeType="1"/>
            </p:cNvSpPr>
            <p:nvPr/>
          </p:nvSpPr>
          <p:spPr bwMode="ltGray">
            <a:xfrm>
              <a:off x="4512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Line 67"/>
            <p:cNvSpPr>
              <a:spLocks noChangeShapeType="1"/>
            </p:cNvSpPr>
            <p:nvPr/>
          </p:nvSpPr>
          <p:spPr bwMode="ltGray">
            <a:xfrm>
              <a:off x="4560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Line 68"/>
            <p:cNvSpPr>
              <a:spLocks noChangeShapeType="1"/>
            </p:cNvSpPr>
            <p:nvPr/>
          </p:nvSpPr>
          <p:spPr bwMode="ltGray">
            <a:xfrm>
              <a:off x="537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8" name="Group 69"/>
          <p:cNvGrpSpPr>
            <a:grpSpLocks/>
          </p:cNvGrpSpPr>
          <p:nvPr/>
        </p:nvGrpSpPr>
        <p:grpSpPr bwMode="auto">
          <a:xfrm>
            <a:off x="990600" y="6324600"/>
            <a:ext cx="1447800" cy="457200"/>
            <a:chOff x="624" y="3984"/>
            <a:chExt cx="912" cy="288"/>
          </a:xfrm>
        </p:grpSpPr>
        <p:sp>
          <p:nvSpPr>
            <p:cNvPr id="3087" name="Rectangle 70" descr="60%"/>
            <p:cNvSpPr>
              <a:spLocks noChangeArrowheads="1"/>
            </p:cNvSpPr>
            <p:nvPr/>
          </p:nvSpPr>
          <p:spPr bwMode="ltGray">
            <a:xfrm>
              <a:off x="672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88" name="Line 71"/>
            <p:cNvSpPr>
              <a:spLocks noChangeShapeType="1"/>
            </p:cNvSpPr>
            <p:nvPr/>
          </p:nvSpPr>
          <p:spPr bwMode="ltGray">
            <a:xfrm>
              <a:off x="624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Line 72"/>
            <p:cNvSpPr>
              <a:spLocks noChangeShapeType="1"/>
            </p:cNvSpPr>
            <p:nvPr/>
          </p:nvSpPr>
          <p:spPr bwMode="ltGray">
            <a:xfrm>
              <a:off x="624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" name="Line 73"/>
            <p:cNvSpPr>
              <a:spLocks noChangeShapeType="1"/>
            </p:cNvSpPr>
            <p:nvPr/>
          </p:nvSpPr>
          <p:spPr bwMode="ltGray">
            <a:xfrm>
              <a:off x="67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" name="Line 74"/>
            <p:cNvSpPr>
              <a:spLocks noChangeShapeType="1"/>
            </p:cNvSpPr>
            <p:nvPr/>
          </p:nvSpPr>
          <p:spPr bwMode="ltGray">
            <a:xfrm>
              <a:off x="1488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9" name="Line 75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Rectangle 8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Rectangle 8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6994" name="Rectangle 8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7F01BAC4-E485-4921-945D-AE72376E508F}" type="datetime1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166995" name="Rectangle 8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166996" name="Rectangle 8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B489CA8A-2249-44F1-8DC9-D5760BE4BA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5" name="Picture 85" descr="QQ截图未命名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04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86" descr="QQ截图未命名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38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20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  <p:sldLayoutId id="2147484721" r:id="rId13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rgbClr val="08228E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上次</a:t>
            </a:r>
            <a:r>
              <a:rPr lang="zh-CN" altLang="en-US" dirty="0" smtClean="0"/>
              <a:t>回顾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动态规划的原理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1" y="1219200"/>
            <a:ext cx="8685964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C00000"/>
                </a:solidFill>
              </a:rPr>
              <a:t>约束条件、目标函数、可行解、最优解、最优化问题。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</a:rPr>
              <a:t>多阶段决策过程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solidFill>
                <a:srgbClr val="C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1AD0-27ED-4B16-8BE3-111E23288BDF}" type="datetime1">
              <a:rPr lang="zh-CN" altLang="en-US" smtClean="0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动态规划法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6B3D35D9-A1ED-4FEF-9485-22CECB68593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2218004" y="2078850"/>
            <a:ext cx="4154195" cy="3118893"/>
            <a:chOff x="2621" y="9972"/>
            <a:chExt cx="2384" cy="2184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657" y="9972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8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407" y="10444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 dirty="0"/>
                <a:t>12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151" y="1093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3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680" y="1093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9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928" y="10443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15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4174" y="1093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 dirty="0"/>
                <a:t>6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868" y="1140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8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3398" y="11401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10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3925" y="11402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5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4445" y="11401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 dirty="0"/>
                <a:t>12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4693" y="11873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9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185" y="11871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10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3656" y="11871"/>
              <a:ext cx="312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18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3138" y="11870"/>
              <a:ext cx="312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4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2621" y="11870"/>
              <a:ext cx="312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16</a:t>
              </a: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3655" y="10260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889" y="10260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H="1">
              <a:off x="3409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3643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H="1">
              <a:off x="3927" y="10732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161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3151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338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H="1">
              <a:off x="3681" y="11214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391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H="1">
              <a:off x="416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4399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H="1">
              <a:off x="2859" y="11688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3093" y="11688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H="1">
              <a:off x="3399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3633" y="11687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 flipH="1">
              <a:off x="3917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4151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 flipH="1">
              <a:off x="4435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4669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1621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4"/>
          <p:cNvSpPr>
            <a:spLocks noGrp="1"/>
          </p:cNvSpPr>
          <p:nvPr>
            <p:ph type="title"/>
          </p:nvPr>
        </p:nvSpPr>
        <p:spPr>
          <a:xfrm>
            <a:off x="4572000" y="-387350"/>
            <a:ext cx="5832475" cy="914400"/>
          </a:xfrm>
        </p:spPr>
        <p:txBody>
          <a:bodyPr/>
          <a:lstStyle/>
          <a:p>
            <a:r>
              <a:rPr kumimoji="1" lang="zh-CN" altLang="en-US" sz="360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ahoma" pitchFamily="34" charset="0"/>
              </a:rPr>
              <a:t>数塔问题</a:t>
            </a:r>
            <a:r>
              <a:rPr kumimoji="1" lang="en-US" altLang="zh-CN" sz="360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ahoma" pitchFamily="34" charset="0"/>
              </a:rPr>
              <a:t>——</a:t>
            </a:r>
            <a:r>
              <a:rPr kumimoji="1" lang="zh-CN" altLang="en-US" sz="360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ahoma" pitchFamily="34" charset="0"/>
              </a:rPr>
              <a:t>算法实现</a:t>
            </a:r>
            <a:endParaRPr lang="zh-CN" altLang="en-US" sz="3600" smtClean="0">
              <a:ea typeface="黑体" pitchFamily="2" charset="-122"/>
              <a:cs typeface="Tahoma" pitchFamily="34" charset="0"/>
            </a:endParaRPr>
          </a:p>
        </p:txBody>
      </p:sp>
      <p:sp>
        <p:nvSpPr>
          <p:cNvPr id="30723" name="内容占位符 5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0" y="1588"/>
            <a:ext cx="9504363" cy="67675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200" b="0" dirty="0" err="1" smtClean="0"/>
              <a:t>int</a:t>
            </a:r>
            <a:r>
              <a:rPr lang="en-US" altLang="zh-CN" sz="2200" b="0" dirty="0" smtClean="0"/>
              <a:t> </a:t>
            </a:r>
            <a:r>
              <a:rPr lang="en-US" altLang="zh-CN" sz="2200" b="0" dirty="0" err="1" smtClean="0"/>
              <a:t>DataTorwer</a:t>
            </a:r>
            <a:r>
              <a:rPr lang="en-US" altLang="zh-CN" sz="2200" b="0" dirty="0" smtClean="0"/>
              <a:t>(</a:t>
            </a:r>
            <a:r>
              <a:rPr lang="en-US" altLang="zh-CN" sz="2200" b="0" dirty="0" err="1" smtClean="0"/>
              <a:t>int</a:t>
            </a:r>
            <a:r>
              <a:rPr lang="en-US" altLang="zh-CN" sz="2200" b="0" dirty="0" smtClean="0"/>
              <a:t> d[n][n])  {</a:t>
            </a:r>
          </a:p>
          <a:p>
            <a:pPr marL="0" indent="0">
              <a:buFontTx/>
              <a:buNone/>
            </a:pPr>
            <a:r>
              <a:rPr lang="en-US" altLang="zh-CN" sz="2200" b="0" dirty="0" smtClean="0"/>
              <a:t>    </a:t>
            </a:r>
            <a:r>
              <a:rPr lang="en-US" altLang="zh-CN" sz="2200" b="0" dirty="0" err="1" smtClean="0"/>
              <a:t>int</a:t>
            </a:r>
            <a:r>
              <a:rPr lang="en-US" altLang="zh-CN" sz="2200" b="0" dirty="0" smtClean="0"/>
              <a:t> </a:t>
            </a:r>
            <a:r>
              <a:rPr lang="en-US" altLang="zh-CN" sz="2200" b="0" dirty="0" err="1" smtClean="0"/>
              <a:t>maxAdd</a:t>
            </a:r>
            <a:r>
              <a:rPr lang="en-US" altLang="zh-CN" sz="2200" b="0" dirty="0" smtClean="0"/>
              <a:t>[n][n] = {0}, path[n][n] = {0};</a:t>
            </a:r>
            <a:r>
              <a:rPr lang="zh-CN" altLang="en-US" sz="2200" b="0" dirty="0" smtClean="0"/>
              <a:t>    </a:t>
            </a:r>
            <a:r>
              <a:rPr lang="en-US" altLang="zh-CN" sz="2200" b="0" dirty="0" err="1" smtClean="0"/>
              <a:t>int</a:t>
            </a:r>
            <a:r>
              <a:rPr lang="en-US" altLang="zh-CN" sz="2200" b="0" dirty="0" smtClean="0"/>
              <a:t> </a:t>
            </a:r>
            <a:r>
              <a:rPr lang="en-US" altLang="zh-CN" sz="2200" b="0" dirty="0" err="1" smtClean="0"/>
              <a:t>i</a:t>
            </a:r>
            <a:r>
              <a:rPr lang="en-US" altLang="zh-CN" sz="2200" b="0" dirty="0" smtClean="0"/>
              <a:t>, j;</a:t>
            </a:r>
          </a:p>
          <a:p>
            <a:pPr marL="0" indent="0">
              <a:buFontTx/>
              <a:buNone/>
            </a:pPr>
            <a:r>
              <a:rPr lang="en-US" altLang="zh-CN" sz="2200" b="0" dirty="0" smtClean="0"/>
              <a:t>    </a:t>
            </a:r>
            <a:r>
              <a:rPr lang="en-US" altLang="zh-CN" sz="2200" b="0" dirty="0" smtClean="0">
                <a:solidFill>
                  <a:srgbClr val="00B050"/>
                </a:solidFill>
              </a:rPr>
              <a:t>for (j = 0; j &lt; n; j++)     </a:t>
            </a:r>
            <a:r>
              <a:rPr lang="zh-CN" altLang="en-US" sz="2200" b="0" dirty="0" smtClean="0">
                <a:solidFill>
                  <a:srgbClr val="00B050"/>
                </a:solidFill>
              </a:rPr>
              <a:t>	</a:t>
            </a:r>
            <a:r>
              <a:rPr lang="en-US" altLang="zh-CN" sz="2200" b="0" dirty="0" err="1" smtClean="0">
                <a:solidFill>
                  <a:srgbClr val="00B050"/>
                </a:solidFill>
              </a:rPr>
              <a:t>maxAdd</a:t>
            </a:r>
            <a:r>
              <a:rPr lang="en-US" altLang="zh-CN" sz="2200" b="0" dirty="0" smtClean="0">
                <a:solidFill>
                  <a:srgbClr val="00B050"/>
                </a:solidFill>
              </a:rPr>
              <a:t>[n-1][j] = d[n-1][j];</a:t>
            </a:r>
          </a:p>
          <a:p>
            <a:pPr marL="0" indent="0">
              <a:buFontTx/>
              <a:buNone/>
            </a:pPr>
            <a:r>
              <a:rPr lang="en-US" altLang="zh-CN" sz="2200" b="0" dirty="0" smtClean="0">
                <a:solidFill>
                  <a:srgbClr val="FF0000"/>
                </a:solidFill>
              </a:rPr>
              <a:t>    for (</a:t>
            </a:r>
            <a:r>
              <a:rPr lang="en-US" altLang="zh-CN" sz="2200" b="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200" b="0" dirty="0" smtClean="0">
                <a:solidFill>
                  <a:srgbClr val="FF0000"/>
                </a:solidFill>
              </a:rPr>
              <a:t> = n-2; </a:t>
            </a:r>
            <a:r>
              <a:rPr lang="en-US" altLang="zh-CN" sz="2200" b="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200" b="0" dirty="0" smtClean="0">
                <a:solidFill>
                  <a:srgbClr val="FF0000"/>
                </a:solidFill>
              </a:rPr>
              <a:t> &gt;= 0; </a:t>
            </a:r>
            <a:r>
              <a:rPr lang="en-US" altLang="zh-CN" sz="2200" b="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200" b="0" dirty="0" smtClean="0">
                <a:solidFill>
                  <a:srgbClr val="FF0000"/>
                </a:solidFill>
              </a:rPr>
              <a:t>--)  </a:t>
            </a:r>
            <a:endParaRPr lang="zh-CN" altLang="en-US" sz="2200" b="0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2200" b="0" dirty="0" smtClean="0">
                <a:solidFill>
                  <a:srgbClr val="FF0000"/>
                </a:solidFill>
              </a:rPr>
              <a:t>           </a:t>
            </a:r>
            <a:r>
              <a:rPr lang="en-US" altLang="zh-CN" sz="2200" b="0" dirty="0" smtClean="0">
                <a:solidFill>
                  <a:srgbClr val="FF0000"/>
                </a:solidFill>
              </a:rPr>
              <a:t>for (j = 0; j &lt;= </a:t>
            </a:r>
            <a:r>
              <a:rPr lang="en-US" altLang="zh-CN" sz="2200" b="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200" b="0" dirty="0" smtClean="0">
                <a:solidFill>
                  <a:srgbClr val="FF0000"/>
                </a:solidFill>
              </a:rPr>
              <a:t>; j++) </a:t>
            </a:r>
            <a:endParaRPr lang="zh-CN" altLang="en-US" sz="2200" b="0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200" b="0" dirty="0" smtClean="0">
                <a:solidFill>
                  <a:srgbClr val="FF0000"/>
                </a:solidFill>
              </a:rPr>
              <a:t>	    if (</a:t>
            </a:r>
            <a:r>
              <a:rPr lang="en-US" altLang="zh-CN" sz="2200" b="0" dirty="0" err="1" smtClean="0">
                <a:solidFill>
                  <a:srgbClr val="FF0000"/>
                </a:solidFill>
              </a:rPr>
              <a:t>maxAdd</a:t>
            </a:r>
            <a:r>
              <a:rPr lang="en-US" altLang="zh-CN" sz="2200" b="0" dirty="0" smtClean="0">
                <a:solidFill>
                  <a:srgbClr val="FF0000"/>
                </a:solidFill>
              </a:rPr>
              <a:t>[</a:t>
            </a:r>
            <a:r>
              <a:rPr lang="en-US" altLang="zh-CN" sz="2200" b="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200" b="0" dirty="0" smtClean="0">
                <a:solidFill>
                  <a:srgbClr val="FF0000"/>
                </a:solidFill>
              </a:rPr>
              <a:t> + 1][j]&gt;</a:t>
            </a:r>
            <a:r>
              <a:rPr lang="en-US" altLang="zh-CN" sz="2200" b="0" dirty="0" err="1" smtClean="0">
                <a:solidFill>
                  <a:srgbClr val="FF0000"/>
                </a:solidFill>
              </a:rPr>
              <a:t>maxAdd</a:t>
            </a:r>
            <a:r>
              <a:rPr lang="en-US" altLang="zh-CN" sz="2200" b="0" dirty="0" smtClean="0">
                <a:solidFill>
                  <a:srgbClr val="FF0000"/>
                </a:solidFill>
              </a:rPr>
              <a:t>[</a:t>
            </a:r>
            <a:r>
              <a:rPr lang="en-US" altLang="zh-CN" sz="2200" b="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200" b="0" dirty="0" smtClean="0">
                <a:solidFill>
                  <a:srgbClr val="FF0000"/>
                </a:solidFill>
              </a:rPr>
              <a:t> + 1][j + 1]){</a:t>
            </a:r>
          </a:p>
          <a:p>
            <a:pPr marL="0" indent="0">
              <a:buFontTx/>
              <a:buNone/>
            </a:pPr>
            <a:r>
              <a:rPr lang="en-US" altLang="zh-CN" sz="2200" b="0" dirty="0" smtClean="0">
                <a:solidFill>
                  <a:srgbClr val="FF0000"/>
                </a:solidFill>
              </a:rPr>
              <a:t>		</a:t>
            </a:r>
            <a:r>
              <a:rPr lang="en-US" altLang="zh-CN" sz="2200" b="0" dirty="0" err="1" smtClean="0">
                <a:solidFill>
                  <a:srgbClr val="FF0000"/>
                </a:solidFill>
              </a:rPr>
              <a:t>maxAdd</a:t>
            </a:r>
            <a:r>
              <a:rPr lang="en-US" altLang="zh-CN" sz="2200" b="0" dirty="0" smtClean="0">
                <a:solidFill>
                  <a:srgbClr val="FF0000"/>
                </a:solidFill>
              </a:rPr>
              <a:t>[</a:t>
            </a:r>
            <a:r>
              <a:rPr lang="en-US" altLang="zh-CN" sz="2200" b="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200" b="0" dirty="0" smtClean="0">
                <a:solidFill>
                  <a:srgbClr val="FF0000"/>
                </a:solidFill>
              </a:rPr>
              <a:t>][j] = d[</a:t>
            </a:r>
            <a:r>
              <a:rPr lang="en-US" altLang="zh-CN" sz="2200" b="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200" b="0" dirty="0" smtClean="0">
                <a:solidFill>
                  <a:srgbClr val="FF0000"/>
                </a:solidFill>
              </a:rPr>
              <a:t>][j] + </a:t>
            </a:r>
            <a:r>
              <a:rPr lang="en-US" altLang="zh-CN" sz="2200" b="0" dirty="0" err="1" smtClean="0">
                <a:solidFill>
                  <a:srgbClr val="FF0000"/>
                </a:solidFill>
              </a:rPr>
              <a:t>maxAdd</a:t>
            </a:r>
            <a:r>
              <a:rPr lang="en-US" altLang="zh-CN" sz="2200" b="0" dirty="0" smtClean="0">
                <a:solidFill>
                  <a:srgbClr val="FF0000"/>
                </a:solidFill>
              </a:rPr>
              <a:t>[</a:t>
            </a:r>
            <a:r>
              <a:rPr lang="en-US" altLang="zh-CN" sz="2200" b="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200" b="0" dirty="0" smtClean="0">
                <a:solidFill>
                  <a:srgbClr val="FF0000"/>
                </a:solidFill>
              </a:rPr>
              <a:t> + 1][j];</a:t>
            </a:r>
          </a:p>
          <a:p>
            <a:pPr marL="0" indent="0">
              <a:buFontTx/>
              <a:buNone/>
            </a:pPr>
            <a:r>
              <a:rPr lang="en-US" altLang="zh-CN" sz="2200" b="0" dirty="0" smtClean="0">
                <a:solidFill>
                  <a:srgbClr val="FF0000"/>
                </a:solidFill>
              </a:rPr>
              <a:t>		path[</a:t>
            </a:r>
            <a:r>
              <a:rPr lang="en-US" altLang="zh-CN" sz="2200" b="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200" b="0" dirty="0" smtClean="0">
                <a:solidFill>
                  <a:srgbClr val="FF0000"/>
                </a:solidFill>
              </a:rPr>
              <a:t>][j] = j; </a:t>
            </a:r>
          </a:p>
          <a:p>
            <a:pPr marL="0" indent="0">
              <a:buFontTx/>
              <a:buNone/>
            </a:pPr>
            <a:r>
              <a:rPr lang="en-US" altLang="zh-CN" sz="2200" b="0" dirty="0" smtClean="0">
                <a:solidFill>
                  <a:srgbClr val="FF0000"/>
                </a:solidFill>
              </a:rPr>
              <a:t>                 }else{</a:t>
            </a:r>
          </a:p>
          <a:p>
            <a:pPr marL="0" indent="0">
              <a:buFontTx/>
              <a:buNone/>
            </a:pPr>
            <a:r>
              <a:rPr lang="en-US" altLang="zh-CN" sz="2200" b="0" dirty="0" smtClean="0">
                <a:solidFill>
                  <a:srgbClr val="FF0000"/>
                </a:solidFill>
              </a:rPr>
              <a:t>                       </a:t>
            </a:r>
            <a:r>
              <a:rPr lang="en-US" altLang="zh-CN" sz="2200" b="0" dirty="0" err="1" smtClean="0">
                <a:solidFill>
                  <a:srgbClr val="FF0000"/>
                </a:solidFill>
              </a:rPr>
              <a:t>maxAdd</a:t>
            </a:r>
            <a:r>
              <a:rPr lang="en-US" altLang="zh-CN" sz="2200" b="0" dirty="0" smtClean="0">
                <a:solidFill>
                  <a:srgbClr val="FF0000"/>
                </a:solidFill>
              </a:rPr>
              <a:t>[</a:t>
            </a:r>
            <a:r>
              <a:rPr lang="en-US" altLang="zh-CN" sz="2200" b="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200" b="0" dirty="0" smtClean="0">
                <a:solidFill>
                  <a:srgbClr val="FF0000"/>
                </a:solidFill>
              </a:rPr>
              <a:t>][j] = d[</a:t>
            </a:r>
            <a:r>
              <a:rPr lang="en-US" altLang="zh-CN" sz="2200" b="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200" b="0" dirty="0" smtClean="0">
                <a:solidFill>
                  <a:srgbClr val="FF0000"/>
                </a:solidFill>
              </a:rPr>
              <a:t>][j] + </a:t>
            </a:r>
            <a:r>
              <a:rPr lang="en-US" altLang="zh-CN" sz="2200" b="0" dirty="0" err="1" smtClean="0">
                <a:solidFill>
                  <a:srgbClr val="FF0000"/>
                </a:solidFill>
              </a:rPr>
              <a:t>maxAdd</a:t>
            </a:r>
            <a:r>
              <a:rPr lang="en-US" altLang="zh-CN" sz="2200" b="0" dirty="0" smtClean="0">
                <a:solidFill>
                  <a:srgbClr val="FF0000"/>
                </a:solidFill>
              </a:rPr>
              <a:t>[</a:t>
            </a:r>
            <a:r>
              <a:rPr lang="en-US" altLang="zh-CN" sz="2200" b="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200" b="0" dirty="0" smtClean="0">
                <a:solidFill>
                  <a:srgbClr val="FF0000"/>
                </a:solidFill>
              </a:rPr>
              <a:t> + 1][j + 1];</a:t>
            </a:r>
          </a:p>
          <a:p>
            <a:pPr marL="0" indent="0">
              <a:buFontTx/>
              <a:buNone/>
            </a:pPr>
            <a:r>
              <a:rPr lang="en-US" altLang="zh-CN" sz="2200" b="0" dirty="0" smtClean="0">
                <a:solidFill>
                  <a:srgbClr val="FF0000"/>
                </a:solidFill>
              </a:rPr>
              <a:t>		 path[</a:t>
            </a:r>
            <a:r>
              <a:rPr lang="en-US" altLang="zh-CN" sz="2200" b="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200" b="0" dirty="0" smtClean="0">
                <a:solidFill>
                  <a:srgbClr val="FF0000"/>
                </a:solidFill>
              </a:rPr>
              <a:t>][j] = j + 1;  </a:t>
            </a:r>
          </a:p>
          <a:p>
            <a:pPr marL="0" indent="0">
              <a:buFontTx/>
              <a:buNone/>
            </a:pPr>
            <a:r>
              <a:rPr lang="zh-CN" altLang="en-US" sz="2200" b="0" dirty="0" smtClean="0">
                <a:solidFill>
                  <a:srgbClr val="FF0000"/>
                </a:solidFill>
              </a:rPr>
              <a:t>	     </a:t>
            </a:r>
            <a:r>
              <a:rPr lang="en-US" altLang="zh-CN" sz="2200" b="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FontTx/>
              <a:buNone/>
            </a:pPr>
            <a:r>
              <a:rPr lang="en-US" altLang="zh-CN" sz="2200" b="0" dirty="0" smtClean="0"/>
              <a:t>	</a:t>
            </a:r>
            <a:r>
              <a:rPr lang="en-US" altLang="zh-CN" sz="2200" b="0" dirty="0" smtClean="0">
                <a:solidFill>
                  <a:schemeClr val="tx2"/>
                </a:solidFill>
              </a:rPr>
              <a:t>     </a:t>
            </a:r>
            <a:r>
              <a:rPr lang="en-US" altLang="zh-CN" sz="2200" b="0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sz="2200" b="0" dirty="0" smtClean="0">
                <a:solidFill>
                  <a:schemeClr val="tx2"/>
                </a:solidFill>
              </a:rPr>
              <a:t>("</a:t>
            </a:r>
            <a:r>
              <a:rPr lang="zh-CN" altLang="en-US" sz="2200" b="0" dirty="0" smtClean="0">
                <a:solidFill>
                  <a:schemeClr val="tx2"/>
                </a:solidFill>
              </a:rPr>
              <a:t>路径为：</a:t>
            </a:r>
            <a:r>
              <a:rPr lang="en-US" altLang="zh-CN" sz="2200" b="0" dirty="0" smtClean="0">
                <a:solidFill>
                  <a:schemeClr val="tx2"/>
                </a:solidFill>
              </a:rPr>
              <a:t>%d", d[0][0]);     </a:t>
            </a:r>
            <a:r>
              <a:rPr lang="zh-CN" altLang="en-US" sz="2200" b="0" dirty="0" smtClean="0">
                <a:solidFill>
                  <a:schemeClr val="tx2"/>
                </a:solidFill>
              </a:rPr>
              <a:t>	     </a:t>
            </a:r>
            <a:r>
              <a:rPr lang="en-US" altLang="zh-CN" sz="2200" b="0" dirty="0" smtClean="0">
                <a:solidFill>
                  <a:schemeClr val="tx2"/>
                </a:solidFill>
              </a:rPr>
              <a:t>j = path[0][0];       </a:t>
            </a:r>
            <a:endParaRPr lang="zh-CN" altLang="en-US" sz="2200" b="0" dirty="0" smtClean="0">
              <a:solidFill>
                <a:schemeClr val="tx2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200" b="0" dirty="0" smtClean="0">
                <a:solidFill>
                  <a:schemeClr val="tx2"/>
                </a:solidFill>
              </a:rPr>
              <a:t>	     for (</a:t>
            </a:r>
            <a:r>
              <a:rPr lang="en-US" altLang="zh-CN" sz="2200" b="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2200" b="0" dirty="0" smtClean="0">
                <a:solidFill>
                  <a:schemeClr val="tx2"/>
                </a:solidFill>
              </a:rPr>
              <a:t> = 1; </a:t>
            </a:r>
            <a:r>
              <a:rPr lang="en-US" altLang="zh-CN" sz="2200" b="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2200" b="0" dirty="0" smtClean="0">
                <a:solidFill>
                  <a:schemeClr val="tx2"/>
                </a:solidFill>
              </a:rPr>
              <a:t> &lt; n; </a:t>
            </a:r>
            <a:r>
              <a:rPr lang="en-US" altLang="zh-CN" sz="2200" b="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2200" b="0" dirty="0" smtClean="0">
                <a:solidFill>
                  <a:schemeClr val="tx2"/>
                </a:solidFill>
              </a:rPr>
              <a:t>++){</a:t>
            </a:r>
          </a:p>
          <a:p>
            <a:pPr marL="0" indent="0">
              <a:buFontTx/>
              <a:buNone/>
            </a:pPr>
            <a:r>
              <a:rPr lang="en-US" altLang="zh-CN" sz="2200" b="0" dirty="0" smtClean="0">
                <a:solidFill>
                  <a:schemeClr val="tx2"/>
                </a:solidFill>
              </a:rPr>
              <a:t>		</a:t>
            </a:r>
            <a:r>
              <a:rPr lang="en-US" altLang="zh-CN" sz="2200" b="0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sz="2200" b="0" dirty="0" smtClean="0">
                <a:solidFill>
                  <a:schemeClr val="tx2"/>
                </a:solidFill>
              </a:rPr>
              <a:t>("--&gt;%d", d[</a:t>
            </a:r>
            <a:r>
              <a:rPr lang="en-US" altLang="zh-CN" sz="2200" b="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2200" b="0" dirty="0" smtClean="0">
                <a:solidFill>
                  <a:schemeClr val="tx2"/>
                </a:solidFill>
              </a:rPr>
              <a:t>][j]); 	    j = path[</a:t>
            </a:r>
            <a:r>
              <a:rPr lang="en-US" altLang="zh-CN" sz="2200" b="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2200" b="0" dirty="0" smtClean="0">
                <a:solidFill>
                  <a:schemeClr val="tx2"/>
                </a:solidFill>
              </a:rPr>
              <a:t>][j];  }</a:t>
            </a:r>
          </a:p>
          <a:p>
            <a:pPr marL="0" indent="0">
              <a:buFontTx/>
              <a:buNone/>
            </a:pPr>
            <a:r>
              <a:rPr lang="en-US" altLang="zh-CN" sz="2200" b="0" dirty="0" smtClean="0"/>
              <a:t>	     </a:t>
            </a:r>
            <a:r>
              <a:rPr lang="en-US" altLang="zh-CN" sz="2200" b="0" dirty="0" err="1" smtClean="0"/>
              <a:t>printf</a:t>
            </a:r>
            <a:r>
              <a:rPr lang="en-US" altLang="zh-CN" sz="2200" b="0" dirty="0" smtClean="0"/>
              <a:t>("\n</a:t>
            </a:r>
            <a:r>
              <a:rPr lang="zh-CN" altLang="en-US" sz="2200" b="0" dirty="0" smtClean="0"/>
              <a:t>最大数值和为：</a:t>
            </a:r>
            <a:r>
              <a:rPr lang="en-US" altLang="zh-CN" sz="2200" b="0" dirty="0" smtClean="0"/>
              <a:t>");	return </a:t>
            </a:r>
            <a:r>
              <a:rPr lang="en-US" altLang="zh-CN" sz="2200" b="0" dirty="0" err="1" smtClean="0"/>
              <a:t>maxAdd</a:t>
            </a:r>
            <a:r>
              <a:rPr lang="en-US" altLang="zh-CN" sz="2200" b="0" dirty="0" smtClean="0"/>
              <a:t>[0][0];  </a:t>
            </a:r>
          </a:p>
          <a:p>
            <a:pPr marL="0" indent="0">
              <a:buFontTx/>
              <a:buNone/>
            </a:pPr>
            <a:r>
              <a:rPr lang="en-US" altLang="zh-CN" sz="2200" b="0" dirty="0" smtClean="0"/>
              <a:t>       }</a:t>
            </a:r>
            <a:endParaRPr lang="zh-CN" altLang="en-US" sz="2200" b="0" dirty="0" smtClean="0"/>
          </a:p>
        </p:txBody>
      </p:sp>
      <p:sp>
        <p:nvSpPr>
          <p:cNvPr id="3072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8C937E6-3756-4338-AA1D-3EE711E8F459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072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307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F475CFF3-1CB4-4BB6-96AA-DC7721A1021F}" type="slidenum">
              <a:rPr lang="en-US" altLang="zh-CN" sz="1400" smtClean="0">
                <a:latin typeface="Comic Sans MS" pitchFamily="66" charset="0"/>
              </a:rPr>
              <a:pPr/>
              <a:t>10</a:t>
            </a:fld>
            <a:endParaRPr lang="en-US" altLang="zh-CN" sz="140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3669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83BE67D-FD1D-473A-9860-4E16AB2F9849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174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317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2586D1EA-DB85-4A97-AB18-3AB92FDC8351}" type="slidenum">
              <a:rPr lang="en-US" altLang="zh-CN" sz="1400" smtClean="0">
                <a:latin typeface="Comic Sans MS" pitchFamily="66" charset="0"/>
              </a:rPr>
              <a:pPr/>
              <a:t>11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1749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95288" y="3101975"/>
            <a:ext cx="579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/>
              <a:t>6.2.3  TSP</a:t>
            </a:r>
            <a:r>
              <a:rPr kumimoji="1" lang="zh-CN" altLang="en-US" sz="3600" b="1">
                <a:latin typeface="宋体" pitchFamily="2" charset="-122"/>
              </a:rPr>
              <a:t>问题</a:t>
            </a:r>
            <a:r>
              <a:rPr kumimoji="1" lang="zh-CN" altLang="en-US" sz="3600" b="1"/>
              <a:t> </a:t>
            </a:r>
            <a:endParaRPr kumimoji="1" lang="zh-CN" altLang="en-US" sz="3600"/>
          </a:p>
        </p:txBody>
      </p:sp>
      <p:sp>
        <p:nvSpPr>
          <p:cNvPr id="31750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95288" y="126841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/>
              <a:t>6.2.1  </a:t>
            </a:r>
            <a:r>
              <a:rPr kumimoji="1" lang="zh-CN" altLang="en-US" sz="3600" b="1">
                <a:latin typeface="宋体" pitchFamily="2" charset="-122"/>
              </a:rPr>
              <a:t>多段图的最短路径问题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323850" y="260350"/>
            <a:ext cx="799306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6.2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图问题中的动态规划法</a:t>
            </a:r>
            <a:r>
              <a:rPr kumimoji="1" lang="zh-CN" altLang="en-US" sz="4800" b="1">
                <a:solidFill>
                  <a:srgbClr val="CC0000"/>
                </a:solidFill>
              </a:rPr>
              <a:t> </a:t>
            </a:r>
          </a:p>
        </p:txBody>
      </p:sp>
      <p:sp>
        <p:nvSpPr>
          <p:cNvPr id="31752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95288" y="2205038"/>
            <a:ext cx="6821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/>
              <a:t>6.2.2  </a:t>
            </a:r>
            <a:r>
              <a:rPr kumimoji="1" lang="zh-CN" altLang="en-US" sz="3600" b="1"/>
              <a:t>多源点最短路径问题 </a:t>
            </a:r>
            <a:endParaRPr kumimoji="1"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26508261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161510" y="1165681"/>
            <a:ext cx="84248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b="1" dirty="0">
                <a:latin typeface="Arial" charset="0"/>
              </a:rPr>
              <a:t>W</a:t>
            </a:r>
            <a:r>
              <a:rPr kumimoji="1" lang="zh-CN" altLang="en-US" b="1" dirty="0">
                <a:latin typeface="Arial" charset="0"/>
              </a:rPr>
              <a:t>先生每天驾车去公司上班。</a:t>
            </a:r>
            <a:r>
              <a:rPr kumimoji="1" lang="en-US" altLang="zh-CN" b="1" dirty="0">
                <a:latin typeface="Arial" charset="0"/>
              </a:rPr>
              <a:t>W</a:t>
            </a:r>
            <a:r>
              <a:rPr kumimoji="1" lang="zh-CN" altLang="en-US" b="1" dirty="0">
                <a:latin typeface="Arial" charset="0"/>
              </a:rPr>
              <a:t>先生的住所位于</a:t>
            </a:r>
            <a:r>
              <a:rPr kumimoji="1" lang="en-US" altLang="zh-CN" b="1" dirty="0">
                <a:latin typeface="Arial" charset="0"/>
              </a:rPr>
              <a:t>A</a:t>
            </a:r>
            <a:r>
              <a:rPr kumimoji="1" lang="zh-CN" altLang="en-US" b="1" dirty="0">
                <a:latin typeface="Arial" charset="0"/>
              </a:rPr>
              <a:t>，公司位于</a:t>
            </a:r>
            <a:r>
              <a:rPr kumimoji="1" lang="en-US" altLang="zh-CN" b="1" dirty="0">
                <a:latin typeface="Arial" charset="0"/>
              </a:rPr>
              <a:t>F</a:t>
            </a:r>
            <a:r>
              <a:rPr kumimoji="1" lang="zh-CN" altLang="en-US" b="1" dirty="0">
                <a:latin typeface="Arial" charset="0"/>
              </a:rPr>
              <a:t>，图中的直线段代表公路，交叉点代表路口，直线段上的数字代表两路口之间的长度。现在</a:t>
            </a:r>
            <a:r>
              <a:rPr kumimoji="1" lang="en-US" altLang="zh-CN" b="1" dirty="0">
                <a:latin typeface="Arial" charset="0"/>
              </a:rPr>
              <a:t>W</a:t>
            </a:r>
            <a:r>
              <a:rPr kumimoji="1" lang="zh-CN" altLang="en-US" b="1" dirty="0">
                <a:latin typeface="Arial" charset="0"/>
              </a:rPr>
              <a:t>先生的问题是要确定一条最短的上班路线。</a:t>
            </a:r>
          </a:p>
        </p:txBody>
      </p:sp>
      <p:grpSp>
        <p:nvGrpSpPr>
          <p:cNvPr id="32771" name="Group 26"/>
          <p:cNvGrpSpPr>
            <a:grpSpLocks/>
          </p:cNvGrpSpPr>
          <p:nvPr/>
        </p:nvGrpSpPr>
        <p:grpSpPr bwMode="auto">
          <a:xfrm>
            <a:off x="2411413" y="2708275"/>
            <a:ext cx="6192837" cy="3743325"/>
            <a:chOff x="657" y="696"/>
            <a:chExt cx="3801" cy="2859"/>
          </a:xfrm>
        </p:grpSpPr>
        <p:sp>
          <p:nvSpPr>
            <p:cNvPr id="32776" name="Line 27"/>
            <p:cNvSpPr>
              <a:spLocks noChangeShapeType="1"/>
            </p:cNvSpPr>
            <p:nvPr/>
          </p:nvSpPr>
          <p:spPr bwMode="auto">
            <a:xfrm>
              <a:off x="897" y="3258"/>
              <a:ext cx="12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7" name="Line 28"/>
            <p:cNvSpPr>
              <a:spLocks noChangeShapeType="1"/>
            </p:cNvSpPr>
            <p:nvPr/>
          </p:nvSpPr>
          <p:spPr bwMode="auto">
            <a:xfrm>
              <a:off x="2097" y="3258"/>
              <a:ext cx="115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8" name="Line 30"/>
            <p:cNvSpPr>
              <a:spLocks noChangeShapeType="1"/>
            </p:cNvSpPr>
            <p:nvPr/>
          </p:nvSpPr>
          <p:spPr bwMode="auto">
            <a:xfrm flipV="1">
              <a:off x="884" y="2296"/>
              <a:ext cx="0" cy="96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Line 31"/>
            <p:cNvSpPr>
              <a:spLocks noChangeShapeType="1"/>
            </p:cNvSpPr>
            <p:nvPr/>
          </p:nvSpPr>
          <p:spPr bwMode="auto">
            <a:xfrm flipV="1">
              <a:off x="2085" y="2320"/>
              <a:ext cx="0" cy="91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0" name="Line 32"/>
            <p:cNvSpPr>
              <a:spLocks noChangeShapeType="1"/>
            </p:cNvSpPr>
            <p:nvPr/>
          </p:nvSpPr>
          <p:spPr bwMode="auto">
            <a:xfrm flipV="1">
              <a:off x="3297" y="2327"/>
              <a:ext cx="0" cy="91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Line 34"/>
            <p:cNvSpPr>
              <a:spLocks noChangeShapeType="1"/>
            </p:cNvSpPr>
            <p:nvPr/>
          </p:nvSpPr>
          <p:spPr bwMode="auto">
            <a:xfrm>
              <a:off x="897" y="2298"/>
              <a:ext cx="115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2" name="Line 35"/>
            <p:cNvSpPr>
              <a:spLocks noChangeShapeType="1"/>
            </p:cNvSpPr>
            <p:nvPr/>
          </p:nvSpPr>
          <p:spPr bwMode="auto">
            <a:xfrm>
              <a:off x="2097" y="2298"/>
              <a:ext cx="115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37"/>
            <p:cNvSpPr>
              <a:spLocks noChangeShapeType="1"/>
            </p:cNvSpPr>
            <p:nvPr/>
          </p:nvSpPr>
          <p:spPr bwMode="auto">
            <a:xfrm flipV="1">
              <a:off x="897" y="1050"/>
              <a:ext cx="0" cy="1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38"/>
            <p:cNvSpPr>
              <a:spLocks noChangeShapeType="1"/>
            </p:cNvSpPr>
            <p:nvPr/>
          </p:nvSpPr>
          <p:spPr bwMode="auto">
            <a:xfrm>
              <a:off x="945" y="1002"/>
              <a:ext cx="110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Line 39"/>
            <p:cNvSpPr>
              <a:spLocks noChangeShapeType="1"/>
            </p:cNvSpPr>
            <p:nvPr/>
          </p:nvSpPr>
          <p:spPr bwMode="auto">
            <a:xfrm flipV="1">
              <a:off x="2097" y="1002"/>
              <a:ext cx="0" cy="12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40"/>
            <p:cNvSpPr>
              <a:spLocks noChangeShapeType="1"/>
            </p:cNvSpPr>
            <p:nvPr/>
          </p:nvSpPr>
          <p:spPr bwMode="auto">
            <a:xfrm>
              <a:off x="2145" y="1002"/>
              <a:ext cx="110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41"/>
            <p:cNvSpPr>
              <a:spLocks noChangeShapeType="1"/>
            </p:cNvSpPr>
            <p:nvPr/>
          </p:nvSpPr>
          <p:spPr bwMode="auto">
            <a:xfrm flipV="1">
              <a:off x="3297" y="1002"/>
              <a:ext cx="0" cy="129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28" name="Text Box 44"/>
            <p:cNvSpPr txBox="1">
              <a:spLocks noChangeArrowheads="1"/>
            </p:cNvSpPr>
            <p:nvPr/>
          </p:nvSpPr>
          <p:spPr bwMode="auto">
            <a:xfrm>
              <a:off x="755" y="3151"/>
              <a:ext cx="2775" cy="40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dirty="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kumimoji="1" lang="en-US" altLang="zh-CN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3            B1        4       C1                    </a:t>
              </a:r>
              <a:endParaRPr kumimoji="1" lang="en-US" altLang="zh-CN" dirty="0">
                <a:solidFill>
                  <a:srgbClr val="000099"/>
                </a:solidFill>
              </a:endParaRPr>
            </a:p>
          </p:txBody>
        </p:sp>
        <p:sp>
          <p:nvSpPr>
            <p:cNvPr id="195629" name="Text Box 45"/>
            <p:cNvSpPr txBox="1">
              <a:spLocks noChangeArrowheads="1"/>
            </p:cNvSpPr>
            <p:nvPr/>
          </p:nvSpPr>
          <p:spPr bwMode="auto">
            <a:xfrm>
              <a:off x="657" y="2614"/>
              <a:ext cx="287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4                        5                      3                            </a:t>
              </a:r>
            </a:p>
          </p:txBody>
        </p:sp>
        <p:sp>
          <p:nvSpPr>
            <p:cNvPr id="195630" name="Text Box 46"/>
            <p:cNvSpPr txBox="1">
              <a:spLocks noChangeArrowheads="1"/>
            </p:cNvSpPr>
            <p:nvPr/>
          </p:nvSpPr>
          <p:spPr bwMode="auto">
            <a:xfrm>
              <a:off x="790" y="1992"/>
              <a:ext cx="366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B2          2         C2          3       D1                        </a:t>
              </a:r>
            </a:p>
          </p:txBody>
        </p:sp>
        <p:sp>
          <p:nvSpPr>
            <p:cNvPr id="195631" name="Text Box 47"/>
            <p:cNvSpPr txBox="1">
              <a:spLocks noChangeArrowheads="1"/>
            </p:cNvSpPr>
            <p:nvPr/>
          </p:nvSpPr>
          <p:spPr bwMode="auto">
            <a:xfrm>
              <a:off x="657" y="1433"/>
              <a:ext cx="371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1                       2                       3</a:t>
              </a:r>
              <a:endParaRPr kumimoji="1" lang="en-US" altLang="zh-CN" dirty="0">
                <a:solidFill>
                  <a:srgbClr val="000099"/>
                </a:solidFill>
              </a:endParaRPr>
            </a:p>
          </p:txBody>
        </p:sp>
        <p:sp>
          <p:nvSpPr>
            <p:cNvPr id="195632" name="Text Box 48"/>
            <p:cNvSpPr txBox="1">
              <a:spLocks noChangeArrowheads="1"/>
            </p:cNvSpPr>
            <p:nvPr/>
          </p:nvSpPr>
          <p:spPr bwMode="auto">
            <a:xfrm>
              <a:off x="774" y="696"/>
              <a:ext cx="2889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C3          4        D2           5        </a:t>
              </a:r>
              <a:r>
                <a:rPr kumimoji="1" lang="en-US" altLang="zh-CN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kumimoji="1"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3277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6A6D236-09B1-44D0-A97D-B321248F96AC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277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327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7F38F994-8363-4586-9814-5AD32D3CA011}" type="slidenum">
              <a:rPr lang="en-US" altLang="zh-CN" sz="1400" smtClean="0">
                <a:latin typeface="Comic Sans MS" pitchFamily="66" charset="0"/>
              </a:rPr>
              <a:pPr/>
              <a:t>12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2775" name="Text Box 1032"/>
          <p:cNvSpPr txBox="1">
            <a:spLocks noChangeArrowheads="1"/>
          </p:cNvSpPr>
          <p:nvPr/>
        </p:nvSpPr>
        <p:spPr bwMode="auto">
          <a:xfrm>
            <a:off x="323850" y="260350"/>
            <a:ext cx="82089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6.2.1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多段图的最短路径问题 </a:t>
            </a:r>
          </a:p>
        </p:txBody>
      </p:sp>
    </p:spTree>
    <p:extLst>
      <p:ext uri="{BB962C8B-B14F-4D97-AF65-F5344CB8AC3E}">
        <p14:creationId xmlns:p14="http://schemas.microsoft.com/office/powerpoint/2010/main" val="27361539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94E538E-01BF-4AD9-93BC-E246ADEE06F1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379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337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D32C9DA5-6F73-4454-AD75-AA9FEC59D146}" type="slidenum">
              <a:rPr lang="en-US" altLang="zh-CN" sz="1400" smtClean="0">
                <a:latin typeface="Comic Sans MS" pitchFamily="66" charset="0"/>
              </a:rPr>
              <a:pPr/>
              <a:t>13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95288" y="1341438"/>
            <a:ext cx="8221662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宋体" pitchFamily="2" charset="-122"/>
              </a:rPr>
              <a:t>    </a:t>
            </a:r>
            <a:r>
              <a:rPr kumimoji="1" lang="zh-CN" altLang="en-US" sz="2800" b="1" dirty="0">
                <a:latin typeface="宋体" pitchFamily="2" charset="-122"/>
              </a:rPr>
              <a:t>设图</a:t>
            </a:r>
            <a:r>
              <a:rPr kumimoji="1" lang="en-US" altLang="zh-CN" sz="2800" b="1" i="1" dirty="0"/>
              <a:t>G</a:t>
            </a:r>
            <a:r>
              <a:rPr kumimoji="1" lang="en-US" altLang="zh-CN" sz="2800" b="1" dirty="0"/>
              <a:t>=(</a:t>
            </a:r>
            <a:r>
              <a:rPr kumimoji="1" lang="en-US" altLang="zh-CN" sz="2800" b="1" i="1" dirty="0"/>
              <a:t>V</a:t>
            </a:r>
            <a:r>
              <a:rPr kumimoji="1" lang="en-US" altLang="zh-CN" sz="2800" b="1" dirty="0"/>
              <a:t>, </a:t>
            </a:r>
            <a:r>
              <a:rPr kumimoji="1" lang="en-US" altLang="zh-CN" sz="2800" b="1" i="1" dirty="0"/>
              <a:t>E</a:t>
            </a:r>
            <a:r>
              <a:rPr kumimoji="1" lang="en-US" altLang="zh-CN" sz="2800" b="1" dirty="0"/>
              <a:t>)</a:t>
            </a:r>
            <a:r>
              <a:rPr kumimoji="1" lang="zh-CN" altLang="en-US" sz="2800" b="1" dirty="0">
                <a:latin typeface="宋体" pitchFamily="2" charset="-122"/>
              </a:rPr>
              <a:t>是一个带权有向连通图，如果把顶点集合</a:t>
            </a:r>
            <a:r>
              <a:rPr kumimoji="1" lang="en-US" altLang="zh-CN" sz="2800" b="1" i="1" dirty="0"/>
              <a:t>V</a:t>
            </a:r>
            <a:r>
              <a:rPr kumimoji="1" lang="zh-CN" altLang="en-US" sz="2800" b="1" dirty="0">
                <a:latin typeface="宋体" pitchFamily="2" charset="-122"/>
              </a:rPr>
              <a:t>划分成</a:t>
            </a:r>
            <a:r>
              <a:rPr kumimoji="1" lang="en-US" altLang="zh-CN" sz="2800" b="1" i="1" dirty="0"/>
              <a:t>k</a:t>
            </a:r>
            <a:r>
              <a:rPr kumimoji="1" lang="zh-CN" altLang="en-US" sz="2800" b="1" dirty="0">
                <a:latin typeface="宋体" pitchFamily="2" charset="-122"/>
              </a:rPr>
              <a:t>个互不相交的子集</a:t>
            </a:r>
            <a:r>
              <a:rPr kumimoji="1" lang="en-US" altLang="zh-CN" sz="2800" b="1" i="1" dirty="0"/>
              <a:t>V</a:t>
            </a:r>
            <a:r>
              <a:rPr kumimoji="1" lang="en-US" altLang="zh-CN" sz="2800" b="1" i="1" baseline="-30000" dirty="0"/>
              <a:t>i</a:t>
            </a:r>
            <a:r>
              <a:rPr kumimoji="1" lang="zh-CN" altLang="en-US" sz="2800" b="1" dirty="0">
                <a:latin typeface="宋体" pitchFamily="2" charset="-122"/>
              </a:rPr>
              <a:t>（</a:t>
            </a:r>
            <a:r>
              <a:rPr kumimoji="1" lang="en-US" altLang="zh-CN" sz="2800" b="1" dirty="0"/>
              <a:t>2</a:t>
            </a:r>
            <a:r>
              <a:rPr kumimoji="1" lang="en-US" altLang="zh-CN" sz="2800" b="1" dirty="0">
                <a:latin typeface="宋体" pitchFamily="2" charset="-122"/>
              </a:rPr>
              <a:t>≤</a:t>
            </a:r>
            <a:r>
              <a:rPr kumimoji="1" lang="en-US" altLang="zh-CN" sz="2800" b="1" i="1" dirty="0"/>
              <a:t>k</a:t>
            </a:r>
            <a:r>
              <a:rPr kumimoji="1" lang="en-US" altLang="zh-CN" sz="2800" b="1" dirty="0">
                <a:latin typeface="宋体" pitchFamily="2" charset="-122"/>
              </a:rPr>
              <a:t>≤</a:t>
            </a:r>
            <a:r>
              <a:rPr kumimoji="1" lang="en-US" altLang="zh-CN" sz="2800" b="1" i="1" dirty="0"/>
              <a:t>n</a:t>
            </a:r>
            <a:r>
              <a:rPr kumimoji="1" lang="en-US" altLang="zh-CN" sz="2800" b="1" dirty="0"/>
              <a:t>, 1</a:t>
            </a:r>
            <a:r>
              <a:rPr kumimoji="1" lang="en-US" altLang="zh-CN" sz="2800" b="1" dirty="0">
                <a:latin typeface="宋体" pitchFamily="2" charset="-122"/>
              </a:rPr>
              <a:t>≤</a:t>
            </a:r>
            <a:r>
              <a:rPr kumimoji="1" lang="en-US" altLang="zh-CN" sz="2800" b="1" i="1" dirty="0"/>
              <a:t>i</a:t>
            </a:r>
            <a:r>
              <a:rPr kumimoji="1" lang="en-US" altLang="zh-CN" sz="2800" b="1" dirty="0">
                <a:latin typeface="宋体" pitchFamily="2" charset="-122"/>
              </a:rPr>
              <a:t>≤</a:t>
            </a:r>
            <a:r>
              <a:rPr kumimoji="1" lang="en-US" altLang="zh-CN" sz="2800" b="1" i="1" dirty="0"/>
              <a:t>k</a:t>
            </a:r>
            <a:r>
              <a:rPr kumimoji="1" lang="zh-CN" altLang="en-US" sz="2800" b="1" dirty="0">
                <a:latin typeface="宋体" pitchFamily="2" charset="-122"/>
              </a:rPr>
              <a:t>），使得</a:t>
            </a:r>
            <a:r>
              <a:rPr kumimoji="1" lang="en-US" altLang="zh-CN" sz="2800" b="1" i="1" dirty="0"/>
              <a:t>E</a:t>
            </a:r>
            <a:r>
              <a:rPr kumimoji="1" lang="zh-CN" altLang="en-US" sz="2800" b="1" dirty="0">
                <a:latin typeface="宋体" pitchFamily="2" charset="-122"/>
              </a:rPr>
              <a:t>中的任何一条边</a:t>
            </a:r>
            <a:r>
              <a:rPr kumimoji="1" lang="en-US" altLang="zh-CN" sz="2800" b="1" dirty="0"/>
              <a:t>(</a:t>
            </a:r>
            <a:r>
              <a:rPr kumimoji="1" lang="en-US" altLang="zh-CN" sz="2800" b="1" i="1" dirty="0"/>
              <a:t>u</a:t>
            </a:r>
            <a:r>
              <a:rPr kumimoji="1" lang="en-US" altLang="zh-CN" sz="2800" b="1" dirty="0"/>
              <a:t>, </a:t>
            </a:r>
            <a:r>
              <a:rPr kumimoji="1" lang="en-US" altLang="zh-CN" sz="2800" b="1" i="1" dirty="0"/>
              <a:t>v</a:t>
            </a:r>
            <a:r>
              <a:rPr kumimoji="1" lang="en-US" altLang="zh-CN" sz="2800" b="1" dirty="0"/>
              <a:t>)</a:t>
            </a:r>
            <a:r>
              <a:rPr kumimoji="1" lang="zh-CN" altLang="en-US" sz="2800" b="1" dirty="0">
                <a:latin typeface="宋体" pitchFamily="2" charset="-122"/>
              </a:rPr>
              <a:t>，必有</a:t>
            </a:r>
            <a:r>
              <a:rPr kumimoji="1" lang="en-US" altLang="zh-CN" sz="2800" b="1" i="1" dirty="0" err="1"/>
              <a:t>u</a:t>
            </a:r>
            <a:r>
              <a:rPr kumimoji="1" lang="en-US" altLang="zh-CN" sz="2800" b="1" dirty="0" err="1">
                <a:latin typeface="宋体" pitchFamily="2" charset="-122"/>
              </a:rPr>
              <a:t>∈</a:t>
            </a:r>
            <a:r>
              <a:rPr kumimoji="1" lang="en-US" altLang="zh-CN" sz="2800" b="1" i="1" dirty="0" err="1"/>
              <a:t>V</a:t>
            </a:r>
            <a:r>
              <a:rPr kumimoji="1" lang="en-US" altLang="zh-CN" sz="2800" b="1" i="1" baseline="-30000" dirty="0" err="1"/>
              <a:t>i</a:t>
            </a:r>
            <a:r>
              <a:rPr kumimoji="1" lang="zh-CN" altLang="en-US" sz="2800" b="1" dirty="0">
                <a:latin typeface="宋体" pitchFamily="2" charset="-122"/>
              </a:rPr>
              <a:t>，</a:t>
            </a:r>
            <a:r>
              <a:rPr kumimoji="1" lang="en-US" altLang="zh-CN" sz="2800" b="1" i="1" dirty="0" err="1"/>
              <a:t>v</a:t>
            </a:r>
            <a:r>
              <a:rPr kumimoji="1" lang="en-US" altLang="zh-CN" sz="2800" b="1" dirty="0" err="1">
                <a:latin typeface="宋体" pitchFamily="2" charset="-122"/>
              </a:rPr>
              <a:t>∈</a:t>
            </a:r>
            <a:r>
              <a:rPr kumimoji="1" lang="en-US" altLang="zh-CN" sz="2800" b="1" i="1" dirty="0" err="1"/>
              <a:t>V</a:t>
            </a:r>
            <a:r>
              <a:rPr kumimoji="1" lang="en-US" altLang="zh-CN" sz="2800" b="1" i="1" baseline="-30000" dirty="0" err="1"/>
              <a:t>i+m</a:t>
            </a:r>
            <a:r>
              <a:rPr kumimoji="1" lang="zh-CN" altLang="en-US" sz="2800" b="1" dirty="0">
                <a:latin typeface="宋体" pitchFamily="2" charset="-122"/>
              </a:rPr>
              <a:t>（</a:t>
            </a:r>
            <a:r>
              <a:rPr kumimoji="1" lang="en-US" altLang="zh-CN" sz="2800" b="1" dirty="0"/>
              <a:t>1</a:t>
            </a:r>
            <a:r>
              <a:rPr kumimoji="1" lang="en-US" altLang="zh-CN" sz="2800" b="1" dirty="0">
                <a:latin typeface="宋体" pitchFamily="2" charset="-122"/>
              </a:rPr>
              <a:t>≤</a:t>
            </a:r>
            <a:r>
              <a:rPr kumimoji="1" lang="en-US" altLang="zh-CN" sz="2800" b="1" i="1" dirty="0"/>
              <a:t>i</a:t>
            </a:r>
            <a:r>
              <a:rPr kumimoji="1" lang="zh-CN" altLang="en-US" sz="2800" b="1" dirty="0">
                <a:latin typeface="宋体" pitchFamily="2" charset="-122"/>
              </a:rPr>
              <a:t>＜</a:t>
            </a:r>
            <a:r>
              <a:rPr kumimoji="1" lang="en-US" altLang="zh-CN" sz="2800" b="1" i="1" dirty="0"/>
              <a:t>k</a:t>
            </a:r>
            <a:r>
              <a:rPr kumimoji="1" lang="en-US" altLang="zh-CN" sz="2800" b="1" dirty="0"/>
              <a:t>,</a:t>
            </a:r>
            <a:r>
              <a:rPr kumimoji="1" lang="en-US" altLang="zh-CN" sz="2800" b="1" i="1" dirty="0"/>
              <a:t> </a:t>
            </a:r>
            <a:r>
              <a:rPr kumimoji="1" lang="en-US" altLang="zh-CN" sz="2800" b="1" dirty="0"/>
              <a:t>1</a:t>
            </a:r>
            <a:r>
              <a:rPr kumimoji="1" lang="zh-CN" altLang="en-US" sz="2800" b="1" dirty="0">
                <a:latin typeface="宋体" pitchFamily="2" charset="-122"/>
              </a:rPr>
              <a:t>＜</a:t>
            </a:r>
            <a:r>
              <a:rPr kumimoji="1" lang="en-US" altLang="zh-CN" sz="2800" b="1" i="1" dirty="0" err="1"/>
              <a:t>i</a:t>
            </a:r>
            <a:r>
              <a:rPr kumimoji="1" lang="en-US" altLang="zh-CN" sz="2800" b="1" dirty="0" err="1"/>
              <a:t>+</a:t>
            </a:r>
            <a:r>
              <a:rPr kumimoji="1" lang="en-US" altLang="zh-CN" sz="2800" b="1" i="1" dirty="0" err="1"/>
              <a:t>m</a:t>
            </a:r>
            <a:r>
              <a:rPr kumimoji="1" lang="en-US" altLang="zh-CN" sz="2800" b="1" dirty="0" err="1">
                <a:latin typeface="宋体" pitchFamily="2" charset="-122"/>
              </a:rPr>
              <a:t>≤</a:t>
            </a:r>
            <a:r>
              <a:rPr kumimoji="1" lang="en-US" altLang="zh-CN" sz="2800" b="1" i="1" dirty="0" err="1"/>
              <a:t>k</a:t>
            </a:r>
            <a:r>
              <a:rPr kumimoji="1" lang="zh-CN" altLang="en-US" sz="2800" b="1" dirty="0">
                <a:latin typeface="宋体" pitchFamily="2" charset="-122"/>
              </a:rPr>
              <a:t>），则称图</a:t>
            </a:r>
            <a:r>
              <a:rPr kumimoji="1" lang="en-US" altLang="zh-CN" sz="2800" b="1" i="1" dirty="0"/>
              <a:t>G</a:t>
            </a:r>
            <a:r>
              <a:rPr kumimoji="1" lang="zh-CN" altLang="en-US" sz="2800" b="1" dirty="0">
                <a:latin typeface="宋体" pitchFamily="2" charset="-122"/>
              </a:rPr>
              <a:t>为多段图，称</a:t>
            </a:r>
            <a:r>
              <a:rPr kumimoji="1" lang="en-US" altLang="zh-CN" sz="2800" b="1" i="1" dirty="0"/>
              <a:t>s</a:t>
            </a:r>
            <a:r>
              <a:rPr kumimoji="1" lang="en-US" altLang="zh-CN" sz="2800" b="1" dirty="0">
                <a:latin typeface="宋体" pitchFamily="2" charset="-122"/>
              </a:rPr>
              <a:t>∈</a:t>
            </a:r>
            <a:r>
              <a:rPr kumimoji="1" lang="en-US" altLang="zh-CN" sz="2800" b="1" i="1" dirty="0"/>
              <a:t>V</a:t>
            </a:r>
            <a:r>
              <a:rPr kumimoji="1" lang="en-US" altLang="zh-CN" sz="2800" b="1" baseline="-30000" dirty="0"/>
              <a:t>1</a:t>
            </a:r>
            <a:r>
              <a:rPr kumimoji="1" lang="zh-CN" altLang="en-US" sz="2800" b="1" dirty="0">
                <a:latin typeface="宋体" pitchFamily="2" charset="-122"/>
              </a:rPr>
              <a:t>为源点，</a:t>
            </a:r>
            <a:r>
              <a:rPr kumimoji="1" lang="en-US" altLang="zh-CN" sz="2800" b="1" i="1" dirty="0" err="1"/>
              <a:t>t</a:t>
            </a:r>
            <a:r>
              <a:rPr kumimoji="1" lang="en-US" altLang="zh-CN" sz="2800" b="1" dirty="0" err="1">
                <a:latin typeface="宋体" pitchFamily="2" charset="-122"/>
              </a:rPr>
              <a:t>∈</a:t>
            </a:r>
            <a:r>
              <a:rPr kumimoji="1" lang="en-US" altLang="zh-CN" sz="2800" b="1" i="1" dirty="0" err="1"/>
              <a:t>V</a:t>
            </a:r>
            <a:r>
              <a:rPr kumimoji="1" lang="en-US" altLang="zh-CN" sz="2800" b="1" i="1" baseline="-30000" dirty="0" err="1"/>
              <a:t>k</a:t>
            </a:r>
            <a:r>
              <a:rPr kumimoji="1" lang="zh-CN" altLang="en-US" sz="2800" b="1" dirty="0">
                <a:latin typeface="宋体" pitchFamily="2" charset="-122"/>
              </a:rPr>
              <a:t>为终点。多段图的最短路径问题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是求从源点到终点的最小代价路径</a:t>
            </a:r>
            <a:r>
              <a:rPr kumimoji="1" lang="zh-CN" altLang="en-US" sz="2800" b="1" dirty="0">
                <a:latin typeface="宋体" pitchFamily="2" charset="-122"/>
              </a:rPr>
              <a:t>。</a:t>
            </a:r>
            <a:r>
              <a:rPr kumimoji="1" lang="zh-CN" altLang="en-US" sz="2800" b="1" dirty="0"/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宋体" pitchFamily="2" charset="-122"/>
              </a:rPr>
              <a:t>    </a:t>
            </a:r>
            <a:endParaRPr kumimoji="1" lang="zh-CN" altLang="en-US" sz="2800" b="1" dirty="0"/>
          </a:p>
        </p:txBody>
      </p:sp>
      <p:sp>
        <p:nvSpPr>
          <p:cNvPr id="33798" name="Text Box 1032"/>
          <p:cNvSpPr txBox="1">
            <a:spLocks noChangeArrowheads="1"/>
          </p:cNvSpPr>
          <p:nvPr/>
        </p:nvSpPr>
        <p:spPr bwMode="auto">
          <a:xfrm>
            <a:off x="323850" y="260350"/>
            <a:ext cx="82089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6.2.1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多段图的最短路径问题 </a:t>
            </a:r>
          </a:p>
        </p:txBody>
      </p:sp>
    </p:spTree>
    <p:extLst>
      <p:ext uri="{BB962C8B-B14F-4D97-AF65-F5344CB8AC3E}">
        <p14:creationId xmlns:p14="http://schemas.microsoft.com/office/powerpoint/2010/main" val="16471143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87570BD-2AB8-4FB0-8C0F-8248BEC3DFF8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4819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138073D5-FB2F-46CE-AFCF-5FE5F3B803E9}" type="slidenum">
              <a:rPr lang="en-US" altLang="zh-CN" sz="1400" smtClean="0">
                <a:latin typeface="Comic Sans MS" pitchFamily="66" charset="0"/>
              </a:rPr>
              <a:pPr/>
              <a:t>14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34821" name="Group 71"/>
          <p:cNvGrpSpPr>
            <a:grpSpLocks/>
          </p:cNvGrpSpPr>
          <p:nvPr/>
        </p:nvGrpSpPr>
        <p:grpSpPr bwMode="auto">
          <a:xfrm>
            <a:off x="785813" y="2500313"/>
            <a:ext cx="7572375" cy="3857625"/>
            <a:chOff x="2809" y="7526"/>
            <a:chExt cx="5110" cy="2253"/>
          </a:xfrm>
        </p:grpSpPr>
        <p:sp>
          <p:nvSpPr>
            <p:cNvPr id="34823" name="Text Box 72"/>
            <p:cNvSpPr txBox="1">
              <a:spLocks noChangeArrowheads="1"/>
            </p:cNvSpPr>
            <p:nvPr/>
          </p:nvSpPr>
          <p:spPr bwMode="auto">
            <a:xfrm>
              <a:off x="3287" y="847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34824" name="Oval 73"/>
            <p:cNvSpPr>
              <a:spLocks noChangeArrowheads="1"/>
            </p:cNvSpPr>
            <p:nvPr/>
          </p:nvSpPr>
          <p:spPr bwMode="auto">
            <a:xfrm>
              <a:off x="3979" y="777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34825" name="Oval 74"/>
            <p:cNvSpPr>
              <a:spLocks noChangeArrowheads="1"/>
            </p:cNvSpPr>
            <p:nvPr/>
          </p:nvSpPr>
          <p:spPr bwMode="auto">
            <a:xfrm>
              <a:off x="4039" y="851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34826" name="Oval 75"/>
            <p:cNvSpPr>
              <a:spLocks noChangeArrowheads="1"/>
            </p:cNvSpPr>
            <p:nvPr/>
          </p:nvSpPr>
          <p:spPr bwMode="auto">
            <a:xfrm>
              <a:off x="2809" y="853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34827" name="Oval 76"/>
            <p:cNvSpPr>
              <a:spLocks noChangeArrowheads="1"/>
            </p:cNvSpPr>
            <p:nvPr/>
          </p:nvSpPr>
          <p:spPr bwMode="auto">
            <a:xfrm>
              <a:off x="4019" y="923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34828" name="Oval 77"/>
            <p:cNvSpPr>
              <a:spLocks noChangeArrowheads="1"/>
            </p:cNvSpPr>
            <p:nvPr/>
          </p:nvSpPr>
          <p:spPr bwMode="auto">
            <a:xfrm>
              <a:off x="5449" y="77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34829" name="Oval 78"/>
            <p:cNvSpPr>
              <a:spLocks noChangeArrowheads="1"/>
            </p:cNvSpPr>
            <p:nvPr/>
          </p:nvSpPr>
          <p:spPr bwMode="auto">
            <a:xfrm>
              <a:off x="5419" y="845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34830" name="Oval 79"/>
            <p:cNvSpPr>
              <a:spLocks noChangeArrowheads="1"/>
            </p:cNvSpPr>
            <p:nvPr/>
          </p:nvSpPr>
          <p:spPr bwMode="auto">
            <a:xfrm>
              <a:off x="5419" y="92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34831" name="Oval 80"/>
            <p:cNvSpPr>
              <a:spLocks noChangeArrowheads="1"/>
            </p:cNvSpPr>
            <p:nvPr/>
          </p:nvSpPr>
          <p:spPr bwMode="auto">
            <a:xfrm>
              <a:off x="6626" y="822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34832" name="Oval 81"/>
            <p:cNvSpPr>
              <a:spLocks noChangeArrowheads="1"/>
            </p:cNvSpPr>
            <p:nvPr/>
          </p:nvSpPr>
          <p:spPr bwMode="auto">
            <a:xfrm>
              <a:off x="6609" y="903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34833" name="Oval 82"/>
            <p:cNvSpPr>
              <a:spLocks noChangeArrowheads="1"/>
            </p:cNvSpPr>
            <p:nvPr/>
          </p:nvSpPr>
          <p:spPr bwMode="auto">
            <a:xfrm>
              <a:off x="7609" y="858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34834" name="Line 83"/>
            <p:cNvSpPr>
              <a:spLocks noChangeShapeType="1"/>
            </p:cNvSpPr>
            <p:nvPr/>
          </p:nvSpPr>
          <p:spPr bwMode="auto">
            <a:xfrm flipV="1">
              <a:off x="3099" y="7997"/>
              <a:ext cx="890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84"/>
            <p:cNvSpPr>
              <a:spLocks noChangeShapeType="1"/>
            </p:cNvSpPr>
            <p:nvPr/>
          </p:nvSpPr>
          <p:spPr bwMode="auto">
            <a:xfrm flipV="1">
              <a:off x="4339" y="863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85"/>
            <p:cNvSpPr>
              <a:spLocks noChangeShapeType="1"/>
            </p:cNvSpPr>
            <p:nvPr/>
          </p:nvSpPr>
          <p:spPr bwMode="auto">
            <a:xfrm flipV="1">
              <a:off x="4319" y="7895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Line 86"/>
            <p:cNvSpPr>
              <a:spLocks noChangeShapeType="1"/>
            </p:cNvSpPr>
            <p:nvPr/>
          </p:nvSpPr>
          <p:spPr bwMode="auto">
            <a:xfrm flipV="1">
              <a:off x="3129" y="8666"/>
              <a:ext cx="8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Line 87"/>
            <p:cNvSpPr>
              <a:spLocks noChangeShapeType="1"/>
            </p:cNvSpPr>
            <p:nvPr/>
          </p:nvSpPr>
          <p:spPr bwMode="auto">
            <a:xfrm>
              <a:off x="3089" y="8786"/>
              <a:ext cx="910" cy="5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9" name="Line 88"/>
            <p:cNvSpPr>
              <a:spLocks noChangeShapeType="1"/>
            </p:cNvSpPr>
            <p:nvPr/>
          </p:nvSpPr>
          <p:spPr bwMode="auto">
            <a:xfrm>
              <a:off x="4299" y="7976"/>
              <a:ext cx="110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Line 89"/>
            <p:cNvSpPr>
              <a:spLocks noChangeShapeType="1"/>
            </p:cNvSpPr>
            <p:nvPr/>
          </p:nvSpPr>
          <p:spPr bwMode="auto">
            <a:xfrm flipV="1">
              <a:off x="5729" y="9200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90"/>
            <p:cNvSpPr>
              <a:spLocks noChangeShapeType="1"/>
            </p:cNvSpPr>
            <p:nvPr/>
          </p:nvSpPr>
          <p:spPr bwMode="auto">
            <a:xfrm flipV="1">
              <a:off x="5749" y="8381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Line 91"/>
            <p:cNvSpPr>
              <a:spLocks noChangeShapeType="1"/>
            </p:cNvSpPr>
            <p:nvPr/>
          </p:nvSpPr>
          <p:spPr bwMode="auto">
            <a:xfrm>
              <a:off x="6959" y="8393"/>
              <a:ext cx="670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Line 92"/>
            <p:cNvSpPr>
              <a:spLocks noChangeShapeType="1"/>
            </p:cNvSpPr>
            <p:nvPr/>
          </p:nvSpPr>
          <p:spPr bwMode="auto">
            <a:xfrm flipV="1">
              <a:off x="6929" y="8822"/>
              <a:ext cx="700" cy="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Text Box 93"/>
            <p:cNvSpPr txBox="1">
              <a:spLocks noChangeArrowheads="1"/>
            </p:cNvSpPr>
            <p:nvPr/>
          </p:nvSpPr>
          <p:spPr bwMode="auto">
            <a:xfrm>
              <a:off x="3327" y="806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34845" name="Text Box 94"/>
            <p:cNvSpPr txBox="1">
              <a:spLocks noChangeArrowheads="1"/>
            </p:cNvSpPr>
            <p:nvPr/>
          </p:nvSpPr>
          <p:spPr bwMode="auto">
            <a:xfrm>
              <a:off x="4707" y="763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34846" name="Text Box 95"/>
            <p:cNvSpPr txBox="1">
              <a:spLocks noChangeArrowheads="1"/>
            </p:cNvSpPr>
            <p:nvPr/>
          </p:nvSpPr>
          <p:spPr bwMode="auto">
            <a:xfrm>
              <a:off x="3327" y="9041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34847" name="Text Box 96"/>
            <p:cNvSpPr txBox="1">
              <a:spLocks noChangeArrowheads="1"/>
            </p:cNvSpPr>
            <p:nvPr/>
          </p:nvSpPr>
          <p:spPr bwMode="auto">
            <a:xfrm>
              <a:off x="4547" y="791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34848" name="Text Box 97"/>
            <p:cNvSpPr txBox="1">
              <a:spLocks noChangeArrowheads="1"/>
            </p:cNvSpPr>
            <p:nvPr/>
          </p:nvSpPr>
          <p:spPr bwMode="auto">
            <a:xfrm>
              <a:off x="4797" y="842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34849" name="Text Box 98"/>
            <p:cNvSpPr txBox="1">
              <a:spLocks noChangeArrowheads="1"/>
            </p:cNvSpPr>
            <p:nvPr/>
          </p:nvSpPr>
          <p:spPr bwMode="auto">
            <a:xfrm>
              <a:off x="4407" y="8246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34850" name="Line 99"/>
            <p:cNvSpPr>
              <a:spLocks noChangeShapeType="1"/>
            </p:cNvSpPr>
            <p:nvPr/>
          </p:nvSpPr>
          <p:spPr bwMode="auto">
            <a:xfrm flipV="1">
              <a:off x="4329" y="7979"/>
              <a:ext cx="111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1" name="Text Box 100"/>
            <p:cNvSpPr txBox="1">
              <a:spLocks noChangeArrowheads="1"/>
            </p:cNvSpPr>
            <p:nvPr/>
          </p:nvSpPr>
          <p:spPr bwMode="auto">
            <a:xfrm>
              <a:off x="4527" y="86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34852" name="Line 101"/>
            <p:cNvSpPr>
              <a:spLocks noChangeShapeType="1"/>
            </p:cNvSpPr>
            <p:nvPr/>
          </p:nvSpPr>
          <p:spPr bwMode="auto">
            <a:xfrm>
              <a:off x="4319" y="8756"/>
              <a:ext cx="11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3" name="Text Box 102"/>
            <p:cNvSpPr txBox="1">
              <a:spLocks noChangeArrowheads="1"/>
            </p:cNvSpPr>
            <p:nvPr/>
          </p:nvSpPr>
          <p:spPr bwMode="auto">
            <a:xfrm>
              <a:off x="4397" y="89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34854" name="Line 103"/>
            <p:cNvSpPr>
              <a:spLocks noChangeShapeType="1"/>
            </p:cNvSpPr>
            <p:nvPr/>
          </p:nvSpPr>
          <p:spPr bwMode="auto">
            <a:xfrm flipV="1">
              <a:off x="4329" y="8708"/>
              <a:ext cx="1110" cy="5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5" name="Text Box 104"/>
            <p:cNvSpPr txBox="1">
              <a:spLocks noChangeArrowheads="1"/>
            </p:cNvSpPr>
            <p:nvPr/>
          </p:nvSpPr>
          <p:spPr bwMode="auto">
            <a:xfrm>
              <a:off x="4777" y="916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34856" name="Line 105"/>
            <p:cNvSpPr>
              <a:spLocks noChangeShapeType="1"/>
            </p:cNvSpPr>
            <p:nvPr/>
          </p:nvSpPr>
          <p:spPr bwMode="auto">
            <a:xfrm flipV="1">
              <a:off x="4359" y="935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7" name="Text Box 106"/>
            <p:cNvSpPr txBox="1">
              <a:spLocks noChangeArrowheads="1"/>
            </p:cNvSpPr>
            <p:nvPr/>
          </p:nvSpPr>
          <p:spPr bwMode="auto">
            <a:xfrm>
              <a:off x="6137" y="786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34858" name="Text Box 107"/>
            <p:cNvSpPr txBox="1">
              <a:spLocks noChangeArrowheads="1"/>
            </p:cNvSpPr>
            <p:nvPr/>
          </p:nvSpPr>
          <p:spPr bwMode="auto">
            <a:xfrm>
              <a:off x="5897" y="803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34859" name="Line 108"/>
            <p:cNvSpPr>
              <a:spLocks noChangeShapeType="1"/>
            </p:cNvSpPr>
            <p:nvPr/>
          </p:nvSpPr>
          <p:spPr bwMode="auto">
            <a:xfrm>
              <a:off x="5729" y="7985"/>
              <a:ext cx="940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0" name="Line 109"/>
            <p:cNvSpPr>
              <a:spLocks noChangeShapeType="1"/>
            </p:cNvSpPr>
            <p:nvPr/>
          </p:nvSpPr>
          <p:spPr bwMode="auto">
            <a:xfrm>
              <a:off x="5769" y="7895"/>
              <a:ext cx="85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1" name="Text Box 110"/>
            <p:cNvSpPr txBox="1">
              <a:spLocks noChangeArrowheads="1"/>
            </p:cNvSpPr>
            <p:nvPr/>
          </p:nvSpPr>
          <p:spPr bwMode="auto">
            <a:xfrm>
              <a:off x="5757" y="831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34862" name="Text Box 111"/>
            <p:cNvSpPr txBox="1">
              <a:spLocks noChangeArrowheads="1"/>
            </p:cNvSpPr>
            <p:nvPr/>
          </p:nvSpPr>
          <p:spPr bwMode="auto">
            <a:xfrm>
              <a:off x="5717" y="895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34863" name="Text Box 112"/>
            <p:cNvSpPr txBox="1">
              <a:spLocks noChangeArrowheads="1"/>
            </p:cNvSpPr>
            <p:nvPr/>
          </p:nvSpPr>
          <p:spPr bwMode="auto">
            <a:xfrm>
              <a:off x="5937" y="858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34864" name="Text Box 113"/>
            <p:cNvSpPr txBox="1">
              <a:spLocks noChangeArrowheads="1"/>
            </p:cNvSpPr>
            <p:nvPr/>
          </p:nvSpPr>
          <p:spPr bwMode="auto">
            <a:xfrm>
              <a:off x="6107" y="9335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34865" name="Text Box 114"/>
            <p:cNvSpPr txBox="1">
              <a:spLocks noChangeArrowheads="1"/>
            </p:cNvSpPr>
            <p:nvPr/>
          </p:nvSpPr>
          <p:spPr bwMode="auto">
            <a:xfrm>
              <a:off x="7257" y="904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34866" name="Text Box 115"/>
            <p:cNvSpPr txBox="1">
              <a:spLocks noChangeArrowheads="1"/>
            </p:cNvSpPr>
            <p:nvPr/>
          </p:nvSpPr>
          <p:spPr bwMode="auto">
            <a:xfrm>
              <a:off x="7267" y="830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34867" name="Line 116"/>
            <p:cNvSpPr>
              <a:spLocks noChangeShapeType="1"/>
            </p:cNvSpPr>
            <p:nvPr/>
          </p:nvSpPr>
          <p:spPr bwMode="auto">
            <a:xfrm>
              <a:off x="5749" y="8654"/>
              <a:ext cx="850" cy="4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8" name="Line 117"/>
            <p:cNvSpPr>
              <a:spLocks noChangeShapeType="1"/>
            </p:cNvSpPr>
            <p:nvPr/>
          </p:nvSpPr>
          <p:spPr bwMode="auto">
            <a:xfrm flipV="1">
              <a:off x="5709" y="8480"/>
              <a:ext cx="930" cy="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9" name="Line 118"/>
            <p:cNvSpPr>
              <a:spLocks noChangeShapeType="1"/>
            </p:cNvSpPr>
            <p:nvPr/>
          </p:nvSpPr>
          <p:spPr bwMode="auto">
            <a:xfrm>
              <a:off x="3549" y="7526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0" name="Line 119"/>
            <p:cNvSpPr>
              <a:spLocks noChangeShapeType="1"/>
            </p:cNvSpPr>
            <p:nvPr/>
          </p:nvSpPr>
          <p:spPr bwMode="auto">
            <a:xfrm>
              <a:off x="5009" y="756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1" name="Line 120"/>
            <p:cNvSpPr>
              <a:spLocks noChangeShapeType="1"/>
            </p:cNvSpPr>
            <p:nvPr/>
          </p:nvSpPr>
          <p:spPr bwMode="auto">
            <a:xfrm>
              <a:off x="6329" y="7589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2" name="Line 121"/>
            <p:cNvSpPr>
              <a:spLocks noChangeShapeType="1"/>
            </p:cNvSpPr>
            <p:nvPr/>
          </p:nvSpPr>
          <p:spPr bwMode="auto">
            <a:xfrm>
              <a:off x="7129" y="759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3" name="Text Box 122"/>
            <p:cNvSpPr txBox="1">
              <a:spLocks noChangeArrowheads="1"/>
            </p:cNvSpPr>
            <p:nvPr/>
          </p:nvSpPr>
          <p:spPr bwMode="auto">
            <a:xfrm>
              <a:off x="3979" y="9560"/>
              <a:ext cx="259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      </a:t>
              </a:r>
              <a:r>
                <a:rPr lang="zh-CN" altLang="en-US" sz="2000" b="1"/>
                <a:t>一个多段图</a:t>
              </a:r>
            </a:p>
          </p:txBody>
        </p:sp>
      </p:grpSp>
      <p:sp>
        <p:nvSpPr>
          <p:cNvPr id="40966" name="Text Box 124"/>
          <p:cNvSpPr txBox="1">
            <a:spLocks noChangeArrowheads="1"/>
          </p:cNvSpPr>
          <p:nvPr/>
        </p:nvSpPr>
        <p:spPr bwMode="auto">
          <a:xfrm>
            <a:off x="179388" y="93663"/>
            <a:ext cx="896461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b="1" dirty="0"/>
              <a:t>由于多段图将顶点划分为</a:t>
            </a:r>
            <a:r>
              <a:rPr kumimoji="1" lang="en-US" altLang="zh-CN" b="1" i="1" dirty="0">
                <a:solidFill>
                  <a:srgbClr val="FF0000"/>
                </a:solidFill>
              </a:rPr>
              <a:t>k</a:t>
            </a:r>
            <a:r>
              <a:rPr kumimoji="1" lang="zh-CN" altLang="en-US" b="1" dirty="0">
                <a:solidFill>
                  <a:srgbClr val="FF0000"/>
                </a:solidFill>
              </a:rPr>
              <a:t>个互不相交的子集</a:t>
            </a:r>
            <a:r>
              <a:rPr kumimoji="1" lang="zh-CN" altLang="en-US" b="1" dirty="0"/>
              <a:t>，所以，</a:t>
            </a:r>
            <a:r>
              <a:rPr kumimoji="1" lang="zh-CN" altLang="en-US" b="1" dirty="0">
                <a:solidFill>
                  <a:srgbClr val="FF0000"/>
                </a:solidFill>
              </a:rPr>
              <a:t>多段图划分为</a:t>
            </a:r>
            <a:r>
              <a:rPr kumimoji="1" lang="en-US" altLang="zh-CN" b="1" i="1" dirty="0">
                <a:solidFill>
                  <a:srgbClr val="FF0000"/>
                </a:solidFill>
              </a:rPr>
              <a:t>k</a:t>
            </a:r>
            <a:r>
              <a:rPr kumimoji="1" lang="zh-CN" altLang="en-US" b="1" dirty="0">
                <a:solidFill>
                  <a:srgbClr val="FF0000"/>
                </a:solidFill>
              </a:rPr>
              <a:t>段，</a:t>
            </a:r>
            <a:r>
              <a:rPr kumimoji="1" lang="zh-CN" altLang="en-US" b="1" dirty="0"/>
              <a:t>每一段包含</a:t>
            </a:r>
            <a:r>
              <a:rPr kumimoji="1" lang="zh-CN" altLang="en-US" b="1" dirty="0">
                <a:solidFill>
                  <a:srgbClr val="FF0000"/>
                </a:solidFill>
              </a:rPr>
              <a:t>顶点</a:t>
            </a:r>
            <a:r>
              <a:rPr kumimoji="1" lang="zh-CN" altLang="en-US" b="1" dirty="0"/>
              <a:t>的一个</a:t>
            </a:r>
            <a:r>
              <a:rPr kumimoji="1" lang="zh-CN" altLang="en-US" b="1" dirty="0">
                <a:solidFill>
                  <a:srgbClr val="FF0000"/>
                </a:solidFill>
              </a:rPr>
              <a:t>子集</a:t>
            </a:r>
            <a:r>
              <a:rPr kumimoji="1" lang="zh-CN" altLang="en-US" b="1" dirty="0"/>
              <a:t>。</a:t>
            </a:r>
            <a:endParaRPr kumimoji="1" lang="en-US" altLang="zh-CN" b="1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b="1" dirty="0"/>
              <a:t>将</a:t>
            </a:r>
            <a:r>
              <a:rPr kumimoji="1" lang="zh-CN" altLang="en-US" b="1" dirty="0">
                <a:solidFill>
                  <a:srgbClr val="FF0000"/>
                </a:solidFill>
              </a:rPr>
              <a:t>多段图的顶点按照段的顺序进行编号</a:t>
            </a:r>
            <a:r>
              <a:rPr kumimoji="1" lang="zh-CN" altLang="en-US" b="1" dirty="0"/>
              <a:t>，同一段内顶点的相互顺序无关紧要。</a:t>
            </a:r>
            <a:endParaRPr kumimoji="1" lang="en-US" altLang="zh-CN" b="1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b="1" dirty="0"/>
              <a:t>假设图中的顶点个数为</a:t>
            </a:r>
            <a:r>
              <a:rPr kumimoji="1" lang="en-US" altLang="zh-CN" b="1" i="1" dirty="0"/>
              <a:t>n</a:t>
            </a:r>
            <a:r>
              <a:rPr kumimoji="1" lang="zh-CN" altLang="en-US" b="1" dirty="0"/>
              <a:t>，</a:t>
            </a:r>
            <a:r>
              <a:rPr kumimoji="1" lang="zh-CN" altLang="en-US" b="1" dirty="0">
                <a:solidFill>
                  <a:srgbClr val="FF0000"/>
                </a:solidFill>
              </a:rPr>
              <a:t>则源点</a:t>
            </a:r>
            <a:r>
              <a:rPr kumimoji="1" lang="en-US" altLang="zh-CN" b="1" i="1" dirty="0">
                <a:solidFill>
                  <a:srgbClr val="FF0000"/>
                </a:solidFill>
              </a:rPr>
              <a:t>s</a:t>
            </a:r>
            <a:r>
              <a:rPr kumimoji="1" lang="zh-CN" altLang="en-US" b="1" dirty="0">
                <a:solidFill>
                  <a:srgbClr val="FF0000"/>
                </a:solidFill>
              </a:rPr>
              <a:t>的编号为</a:t>
            </a:r>
            <a:r>
              <a:rPr kumimoji="1" lang="en-US" altLang="zh-CN" b="1" dirty="0">
                <a:solidFill>
                  <a:srgbClr val="FF0000"/>
                </a:solidFill>
              </a:rPr>
              <a:t>0</a:t>
            </a:r>
            <a:r>
              <a:rPr kumimoji="1" lang="zh-CN" altLang="en-US" b="1" dirty="0">
                <a:solidFill>
                  <a:srgbClr val="FF0000"/>
                </a:solidFill>
              </a:rPr>
              <a:t>，终点</a:t>
            </a:r>
            <a:r>
              <a:rPr kumimoji="1" lang="en-US" altLang="zh-CN" b="1" i="1" dirty="0">
                <a:solidFill>
                  <a:srgbClr val="FF0000"/>
                </a:solidFill>
              </a:rPr>
              <a:t>t</a:t>
            </a:r>
            <a:r>
              <a:rPr kumimoji="1" lang="zh-CN" altLang="en-US" b="1" dirty="0">
                <a:solidFill>
                  <a:srgbClr val="FF0000"/>
                </a:solidFill>
              </a:rPr>
              <a:t>的编号为</a:t>
            </a:r>
            <a:r>
              <a:rPr kumimoji="1" lang="en-US" altLang="zh-CN" b="1" i="1" dirty="0">
                <a:solidFill>
                  <a:srgbClr val="FF0000"/>
                </a:solidFill>
              </a:rPr>
              <a:t>n</a:t>
            </a:r>
            <a:r>
              <a:rPr kumimoji="1" lang="en-US" altLang="zh-CN" b="1" dirty="0">
                <a:solidFill>
                  <a:srgbClr val="FF0000"/>
                </a:solidFill>
              </a:rPr>
              <a:t>-1</a:t>
            </a:r>
            <a:r>
              <a:rPr kumimoji="1" lang="zh-CN" altLang="en-US" b="1" dirty="0">
                <a:solidFill>
                  <a:srgbClr val="FF0000"/>
                </a:solidFill>
              </a:rPr>
              <a:t>，</a:t>
            </a:r>
            <a:r>
              <a:rPr kumimoji="1" lang="zh-CN" altLang="en-US" b="1" dirty="0"/>
              <a:t>并且，对图中的任何一条边</a:t>
            </a:r>
            <a:r>
              <a:rPr kumimoji="1" lang="en-US" altLang="zh-CN" b="1" dirty="0"/>
              <a:t>(</a:t>
            </a:r>
            <a:r>
              <a:rPr kumimoji="1" lang="en-US" altLang="zh-CN" b="1" i="1" dirty="0"/>
              <a:t>u</a:t>
            </a:r>
            <a:r>
              <a:rPr kumimoji="1" lang="en-US" altLang="zh-CN" b="1" dirty="0"/>
              <a:t>, </a:t>
            </a:r>
            <a:r>
              <a:rPr kumimoji="1" lang="en-US" altLang="zh-CN" b="1" i="1" dirty="0"/>
              <a:t>v</a:t>
            </a:r>
            <a:r>
              <a:rPr kumimoji="1" lang="en-US" altLang="zh-CN" b="1" dirty="0"/>
              <a:t>)</a:t>
            </a:r>
            <a:r>
              <a:rPr kumimoji="1" lang="zh-CN" altLang="en-US" b="1" dirty="0"/>
              <a:t>，顶点</a:t>
            </a:r>
            <a:r>
              <a:rPr kumimoji="1" lang="en-US" altLang="zh-CN" b="1" i="1" dirty="0"/>
              <a:t>u</a:t>
            </a:r>
            <a:r>
              <a:rPr kumimoji="1" lang="zh-CN" altLang="en-US" b="1" dirty="0"/>
              <a:t>的编号小于顶点</a:t>
            </a:r>
            <a:r>
              <a:rPr kumimoji="1" lang="en-US" altLang="zh-CN" b="1" i="1" dirty="0"/>
              <a:t>v</a:t>
            </a:r>
            <a:r>
              <a:rPr kumimoji="1" lang="zh-CN" altLang="en-US" b="1" dirty="0"/>
              <a:t>的编号。</a:t>
            </a:r>
          </a:p>
        </p:txBody>
      </p:sp>
    </p:spTree>
    <p:extLst>
      <p:ext uri="{BB962C8B-B14F-4D97-AF65-F5344CB8AC3E}">
        <p14:creationId xmlns:p14="http://schemas.microsoft.com/office/powerpoint/2010/main" val="30091790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C93ADF3-76BB-4D77-BB75-79C64DDC1EE1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584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358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0DB48429-7E3E-41D4-B500-ACEF140D2F32}" type="slidenum">
              <a:rPr lang="en-US" altLang="zh-CN" sz="1400" smtClean="0">
                <a:latin typeface="Comic Sans MS" pitchFamily="66" charset="0"/>
              </a:rPr>
              <a:pPr/>
              <a:t>15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8064500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b="1">
                <a:latin typeface="宋体" pitchFamily="2" charset="-122"/>
              </a:rPr>
              <a:t>设</a:t>
            </a:r>
            <a:r>
              <a:rPr kumimoji="1" lang="en-US" altLang="zh-CN" sz="2800" b="1" i="1">
                <a:solidFill>
                  <a:srgbClr val="FF0000"/>
                </a:solidFill>
              </a:rPr>
              <a:t>s</a:t>
            </a:r>
            <a:r>
              <a:rPr kumimoji="1" lang="en-US" altLang="zh-CN" sz="2800" b="1">
                <a:solidFill>
                  <a:srgbClr val="FF0000"/>
                </a:solidFill>
              </a:rPr>
              <a:t>, </a:t>
            </a:r>
            <a:r>
              <a:rPr kumimoji="1" lang="en-US" altLang="zh-CN" sz="2800" b="1" i="1">
                <a:solidFill>
                  <a:srgbClr val="FF0000"/>
                </a:solidFill>
              </a:rPr>
              <a:t>s</a:t>
            </a:r>
            <a:r>
              <a:rPr kumimoji="1" lang="en-US" altLang="zh-CN" sz="2800" b="1" baseline="-30000">
                <a:solidFill>
                  <a:srgbClr val="FF0000"/>
                </a:solidFill>
              </a:rPr>
              <a:t>1</a:t>
            </a:r>
            <a:r>
              <a:rPr kumimoji="1" lang="en-US" altLang="zh-CN" sz="2800" b="1">
                <a:solidFill>
                  <a:srgbClr val="FF0000"/>
                </a:solidFill>
              </a:rPr>
              <a:t>, </a:t>
            </a:r>
            <a:r>
              <a:rPr kumimoji="1" lang="en-US" altLang="zh-CN" sz="2800" b="1" i="1">
                <a:solidFill>
                  <a:srgbClr val="FF0000"/>
                </a:solidFill>
              </a:rPr>
              <a:t>s</a:t>
            </a:r>
            <a:r>
              <a:rPr kumimoji="1" lang="en-US" altLang="zh-CN" sz="2800" b="1" baseline="-30000">
                <a:solidFill>
                  <a:srgbClr val="FF0000"/>
                </a:solidFill>
              </a:rPr>
              <a:t>2</a:t>
            </a:r>
            <a:r>
              <a:rPr kumimoji="1" lang="en-US" altLang="zh-CN" sz="2800" b="1">
                <a:solidFill>
                  <a:srgbClr val="FF0000"/>
                </a:solidFill>
              </a:rPr>
              <a:t>, …, </a:t>
            </a:r>
            <a:r>
              <a:rPr kumimoji="1" lang="en-US" altLang="zh-CN" sz="2800" b="1" i="1">
                <a:solidFill>
                  <a:srgbClr val="FF0000"/>
                </a:solidFill>
              </a:rPr>
              <a:t>s</a:t>
            </a:r>
            <a:r>
              <a:rPr kumimoji="1" lang="en-US" altLang="zh-CN" sz="2800" b="1" i="1" baseline="-30000">
                <a:solidFill>
                  <a:srgbClr val="FF0000"/>
                </a:solidFill>
              </a:rPr>
              <a:t>p</a:t>
            </a:r>
            <a:r>
              <a:rPr kumimoji="1" lang="en-US" altLang="zh-CN" sz="2800" b="1">
                <a:solidFill>
                  <a:srgbClr val="FF0000"/>
                </a:solidFill>
              </a:rPr>
              <a:t>, </a:t>
            </a:r>
            <a:r>
              <a:rPr kumimoji="1" lang="en-US" altLang="zh-CN" sz="2800" b="1" i="1">
                <a:solidFill>
                  <a:srgbClr val="FF0000"/>
                </a:solidFill>
              </a:rPr>
              <a:t>t</a:t>
            </a:r>
            <a:r>
              <a:rPr kumimoji="1" lang="zh-CN" altLang="en-US" b="1">
                <a:latin typeface="宋体" pitchFamily="2" charset="-122"/>
              </a:rPr>
              <a:t>是从</a:t>
            </a:r>
            <a:r>
              <a:rPr kumimoji="1" lang="en-US" altLang="zh-CN" b="1" i="1"/>
              <a:t>s</a:t>
            </a:r>
            <a:r>
              <a:rPr kumimoji="1" lang="zh-CN" altLang="en-US" b="1">
                <a:latin typeface="宋体" pitchFamily="2" charset="-122"/>
              </a:rPr>
              <a:t>到</a:t>
            </a:r>
            <a:r>
              <a:rPr kumimoji="1" lang="en-US" altLang="zh-CN" b="1" i="1"/>
              <a:t>t</a:t>
            </a:r>
            <a:r>
              <a:rPr kumimoji="1" lang="zh-CN" altLang="en-US" b="1">
                <a:latin typeface="宋体" pitchFamily="2" charset="-122"/>
              </a:rPr>
              <a:t>的一条最短路径，从源点</a:t>
            </a:r>
            <a:r>
              <a:rPr kumimoji="1" lang="en-US" altLang="zh-CN" b="1" i="1"/>
              <a:t>s</a:t>
            </a:r>
            <a:r>
              <a:rPr kumimoji="1" lang="zh-CN" altLang="en-US" b="1">
                <a:latin typeface="宋体" pitchFamily="2" charset="-122"/>
              </a:rPr>
              <a:t>开始，设从</a:t>
            </a:r>
            <a:r>
              <a:rPr kumimoji="1" lang="en-US" altLang="zh-CN" b="1" i="1"/>
              <a:t>s</a:t>
            </a:r>
            <a:r>
              <a:rPr kumimoji="1" lang="zh-CN" altLang="en-US" b="1">
                <a:latin typeface="宋体" pitchFamily="2" charset="-122"/>
              </a:rPr>
              <a:t>到下一段的顶点</a:t>
            </a:r>
            <a:r>
              <a:rPr kumimoji="1" lang="en-US" altLang="zh-CN" b="1" i="1">
                <a:solidFill>
                  <a:srgbClr val="FF0000"/>
                </a:solidFill>
              </a:rPr>
              <a:t>s</a:t>
            </a:r>
            <a:r>
              <a:rPr kumimoji="1" lang="en-US" altLang="zh-CN" b="1" baseline="-30000">
                <a:solidFill>
                  <a:srgbClr val="FF0000"/>
                </a:solidFill>
              </a:rPr>
              <a:t>1</a:t>
            </a:r>
            <a:r>
              <a:rPr kumimoji="1" lang="zh-CN" altLang="en-US" b="1">
                <a:latin typeface="宋体" pitchFamily="2" charset="-122"/>
              </a:rPr>
              <a:t>已经求出，则问题转化为求从</a:t>
            </a:r>
            <a:r>
              <a:rPr kumimoji="1" lang="en-US" altLang="zh-CN" b="1" i="1">
                <a:solidFill>
                  <a:srgbClr val="FF0000"/>
                </a:solidFill>
              </a:rPr>
              <a:t>s</a:t>
            </a:r>
            <a:r>
              <a:rPr kumimoji="1" lang="en-US" altLang="zh-CN" b="1" baseline="-30000">
                <a:solidFill>
                  <a:srgbClr val="FF0000"/>
                </a:solidFill>
              </a:rPr>
              <a:t>1</a:t>
            </a:r>
            <a:r>
              <a:rPr kumimoji="1" lang="zh-CN" altLang="en-US" b="1">
                <a:solidFill>
                  <a:srgbClr val="FF0000"/>
                </a:solidFill>
                <a:latin typeface="宋体" pitchFamily="2" charset="-122"/>
              </a:rPr>
              <a:t>到</a:t>
            </a:r>
            <a:r>
              <a:rPr kumimoji="1" lang="en-US" altLang="zh-CN" b="1" i="1">
                <a:solidFill>
                  <a:srgbClr val="FF0000"/>
                </a:solidFill>
              </a:rPr>
              <a:t>t</a:t>
            </a:r>
            <a:r>
              <a:rPr kumimoji="1" lang="zh-CN" altLang="en-US" b="1">
                <a:latin typeface="宋体" pitchFamily="2" charset="-122"/>
              </a:rPr>
              <a:t>的最短路径，显然</a:t>
            </a:r>
            <a:r>
              <a:rPr kumimoji="1" lang="en-US" altLang="zh-CN" b="1" i="1">
                <a:solidFill>
                  <a:srgbClr val="FF0000"/>
                </a:solidFill>
              </a:rPr>
              <a:t>s</a:t>
            </a:r>
            <a:r>
              <a:rPr kumimoji="1" lang="en-US" altLang="zh-CN" b="1" baseline="-30000">
                <a:solidFill>
                  <a:srgbClr val="FF0000"/>
                </a:solidFill>
              </a:rPr>
              <a:t>1</a:t>
            </a:r>
            <a:r>
              <a:rPr kumimoji="1" lang="en-US" altLang="zh-CN" b="1">
                <a:solidFill>
                  <a:srgbClr val="FF0000"/>
                </a:solidFill>
              </a:rPr>
              <a:t>, </a:t>
            </a:r>
            <a:r>
              <a:rPr kumimoji="1" lang="en-US" altLang="zh-CN" b="1" i="1">
                <a:solidFill>
                  <a:srgbClr val="FF0000"/>
                </a:solidFill>
              </a:rPr>
              <a:t>s</a:t>
            </a:r>
            <a:r>
              <a:rPr kumimoji="1" lang="en-US" altLang="zh-CN" b="1" baseline="-30000">
                <a:solidFill>
                  <a:srgbClr val="FF0000"/>
                </a:solidFill>
              </a:rPr>
              <a:t>2</a:t>
            </a:r>
            <a:r>
              <a:rPr kumimoji="1" lang="en-US" altLang="zh-CN" b="1">
                <a:solidFill>
                  <a:srgbClr val="FF0000"/>
                </a:solidFill>
              </a:rPr>
              <a:t>, …, </a:t>
            </a:r>
            <a:r>
              <a:rPr kumimoji="1" lang="en-US" altLang="zh-CN" b="1" i="1">
                <a:solidFill>
                  <a:srgbClr val="FF0000"/>
                </a:solidFill>
              </a:rPr>
              <a:t>s</a:t>
            </a:r>
            <a:r>
              <a:rPr kumimoji="1" lang="en-US" altLang="zh-CN" b="1" i="1" baseline="-30000">
                <a:solidFill>
                  <a:srgbClr val="FF0000"/>
                </a:solidFill>
              </a:rPr>
              <a:t>p</a:t>
            </a:r>
            <a:r>
              <a:rPr kumimoji="1" lang="en-US" altLang="zh-CN" b="1">
                <a:solidFill>
                  <a:srgbClr val="FF0000"/>
                </a:solidFill>
              </a:rPr>
              <a:t>, </a:t>
            </a:r>
            <a:r>
              <a:rPr kumimoji="1" lang="en-US" altLang="zh-CN" b="1" i="1">
                <a:solidFill>
                  <a:srgbClr val="FF0000"/>
                </a:solidFill>
              </a:rPr>
              <a:t>t</a:t>
            </a:r>
            <a:r>
              <a:rPr kumimoji="1" lang="zh-CN" altLang="en-US" b="1">
                <a:latin typeface="宋体" pitchFamily="2" charset="-122"/>
              </a:rPr>
              <a:t>一定构成一条从</a:t>
            </a:r>
            <a:r>
              <a:rPr kumimoji="1" lang="en-US" altLang="zh-CN" b="1" i="1"/>
              <a:t>s</a:t>
            </a:r>
            <a:r>
              <a:rPr kumimoji="1" lang="en-US" altLang="zh-CN" b="1" baseline="-30000"/>
              <a:t>1</a:t>
            </a:r>
            <a:r>
              <a:rPr kumimoji="1" lang="zh-CN" altLang="en-US" b="1">
                <a:latin typeface="宋体" pitchFamily="2" charset="-122"/>
              </a:rPr>
              <a:t>到</a:t>
            </a:r>
            <a:r>
              <a:rPr kumimoji="1" lang="en-US" altLang="zh-CN" b="1" i="1"/>
              <a:t>t</a:t>
            </a:r>
            <a:r>
              <a:rPr kumimoji="1" lang="zh-CN" altLang="en-US" b="1">
                <a:latin typeface="宋体" pitchFamily="2" charset="-122"/>
              </a:rPr>
              <a:t>的最短路径；</a:t>
            </a:r>
            <a:endParaRPr kumimoji="1" lang="en-US" altLang="zh-CN" b="1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b="1">
                <a:latin typeface="宋体" pitchFamily="2" charset="-122"/>
              </a:rPr>
              <a:t>如若不然，设</a:t>
            </a:r>
            <a:r>
              <a:rPr kumimoji="1" lang="en-US" altLang="zh-CN" b="1" i="1"/>
              <a:t>s</a:t>
            </a:r>
            <a:r>
              <a:rPr kumimoji="1" lang="en-US" altLang="zh-CN" b="1" baseline="-30000"/>
              <a:t>1</a:t>
            </a:r>
            <a:r>
              <a:rPr kumimoji="1" lang="en-US" altLang="zh-CN" b="1"/>
              <a:t>, </a:t>
            </a:r>
            <a:r>
              <a:rPr kumimoji="1" lang="en-US" altLang="zh-CN" b="1" i="1"/>
              <a:t>r</a:t>
            </a:r>
            <a:r>
              <a:rPr kumimoji="1" lang="en-US" altLang="zh-CN" b="1" baseline="-30000"/>
              <a:t>1</a:t>
            </a:r>
            <a:r>
              <a:rPr kumimoji="1" lang="en-US" altLang="zh-CN" b="1"/>
              <a:t>, </a:t>
            </a:r>
            <a:r>
              <a:rPr kumimoji="1" lang="en-US" altLang="zh-CN" b="1" i="1"/>
              <a:t>r</a:t>
            </a:r>
            <a:r>
              <a:rPr kumimoji="1" lang="en-US" altLang="zh-CN" b="1" baseline="-30000"/>
              <a:t>2</a:t>
            </a:r>
            <a:r>
              <a:rPr kumimoji="1" lang="en-US" altLang="zh-CN" b="1"/>
              <a:t>, …, </a:t>
            </a:r>
            <a:r>
              <a:rPr kumimoji="1" lang="en-US" altLang="zh-CN" b="1" i="1"/>
              <a:t>r</a:t>
            </a:r>
            <a:r>
              <a:rPr kumimoji="1" lang="en-US" altLang="zh-CN" b="1" i="1" baseline="-30000"/>
              <a:t>q</a:t>
            </a:r>
            <a:r>
              <a:rPr kumimoji="1" lang="en-US" altLang="zh-CN" b="1"/>
              <a:t>, </a:t>
            </a:r>
            <a:r>
              <a:rPr kumimoji="1" lang="en-US" altLang="zh-CN" b="1" i="1"/>
              <a:t>t</a:t>
            </a:r>
            <a:r>
              <a:rPr kumimoji="1" lang="zh-CN" altLang="en-US" b="1">
                <a:latin typeface="宋体" pitchFamily="2" charset="-122"/>
              </a:rPr>
              <a:t>是一条从</a:t>
            </a:r>
            <a:r>
              <a:rPr kumimoji="1" lang="en-US" altLang="zh-CN" b="1" i="1"/>
              <a:t>s</a:t>
            </a:r>
            <a:r>
              <a:rPr kumimoji="1" lang="en-US" altLang="zh-CN" b="1" baseline="-30000"/>
              <a:t>1</a:t>
            </a:r>
            <a:r>
              <a:rPr kumimoji="1" lang="zh-CN" altLang="en-US" b="1">
                <a:latin typeface="宋体" pitchFamily="2" charset="-122"/>
              </a:rPr>
              <a:t>到</a:t>
            </a:r>
            <a:r>
              <a:rPr kumimoji="1" lang="en-US" altLang="zh-CN" b="1" i="1"/>
              <a:t>t</a:t>
            </a:r>
            <a:r>
              <a:rPr kumimoji="1" lang="zh-CN" altLang="en-US" b="1">
                <a:latin typeface="宋体" pitchFamily="2" charset="-122"/>
              </a:rPr>
              <a:t>的最短路径，则</a:t>
            </a:r>
            <a:r>
              <a:rPr kumimoji="1" lang="en-US" altLang="zh-CN" b="1" i="1"/>
              <a:t>s</a:t>
            </a:r>
            <a:r>
              <a:rPr kumimoji="1" lang="en-US" altLang="zh-CN" b="1"/>
              <a:t>, </a:t>
            </a:r>
            <a:r>
              <a:rPr kumimoji="1" lang="en-US" altLang="zh-CN" b="1" i="1"/>
              <a:t>s</a:t>
            </a:r>
            <a:r>
              <a:rPr kumimoji="1" lang="en-US" altLang="zh-CN" b="1" baseline="-30000"/>
              <a:t>1</a:t>
            </a:r>
            <a:r>
              <a:rPr kumimoji="1" lang="en-US" altLang="zh-CN" b="1"/>
              <a:t>, </a:t>
            </a:r>
            <a:r>
              <a:rPr kumimoji="1" lang="en-US" altLang="zh-CN" b="1" i="1"/>
              <a:t>r</a:t>
            </a:r>
            <a:r>
              <a:rPr kumimoji="1" lang="en-US" altLang="zh-CN" b="1" baseline="-30000"/>
              <a:t>1</a:t>
            </a:r>
            <a:r>
              <a:rPr kumimoji="1" lang="en-US" altLang="zh-CN" b="1"/>
              <a:t>, </a:t>
            </a:r>
            <a:r>
              <a:rPr kumimoji="1" lang="en-US" altLang="zh-CN" b="1" i="1"/>
              <a:t>r</a:t>
            </a:r>
            <a:r>
              <a:rPr kumimoji="1" lang="en-US" altLang="zh-CN" b="1" baseline="-30000"/>
              <a:t>2</a:t>
            </a:r>
            <a:r>
              <a:rPr kumimoji="1" lang="en-US" altLang="zh-CN" b="1"/>
              <a:t>, …, </a:t>
            </a:r>
            <a:r>
              <a:rPr kumimoji="1" lang="en-US" altLang="zh-CN" b="1" i="1"/>
              <a:t>r</a:t>
            </a:r>
            <a:r>
              <a:rPr kumimoji="1" lang="en-US" altLang="zh-CN" b="1" i="1" baseline="-30000"/>
              <a:t>q</a:t>
            </a:r>
            <a:r>
              <a:rPr kumimoji="1" lang="en-US" altLang="zh-CN" b="1"/>
              <a:t>, </a:t>
            </a:r>
            <a:r>
              <a:rPr kumimoji="1" lang="en-US" altLang="zh-CN" b="1" i="1"/>
              <a:t>t</a:t>
            </a:r>
            <a:r>
              <a:rPr kumimoji="1" lang="zh-CN" altLang="en-US" b="1">
                <a:latin typeface="宋体" pitchFamily="2" charset="-122"/>
              </a:rPr>
              <a:t>将是一条从</a:t>
            </a:r>
            <a:r>
              <a:rPr kumimoji="1" lang="en-US" altLang="zh-CN" b="1" i="1"/>
              <a:t>s</a:t>
            </a:r>
            <a:r>
              <a:rPr kumimoji="1" lang="zh-CN" altLang="en-US" b="1">
                <a:latin typeface="宋体" pitchFamily="2" charset="-122"/>
              </a:rPr>
              <a:t>到</a:t>
            </a:r>
            <a:r>
              <a:rPr kumimoji="1" lang="en-US" altLang="zh-CN" b="1" i="1"/>
              <a:t>t</a:t>
            </a:r>
            <a:r>
              <a:rPr kumimoji="1" lang="zh-CN" altLang="en-US" b="1">
                <a:latin typeface="宋体" pitchFamily="2" charset="-122"/>
              </a:rPr>
              <a:t>的路径且比</a:t>
            </a:r>
            <a:r>
              <a:rPr kumimoji="1" lang="en-US" altLang="zh-CN" b="1" i="1"/>
              <a:t>s</a:t>
            </a:r>
            <a:r>
              <a:rPr kumimoji="1" lang="en-US" altLang="zh-CN" b="1"/>
              <a:t>, </a:t>
            </a:r>
            <a:r>
              <a:rPr kumimoji="1" lang="en-US" altLang="zh-CN" b="1" i="1"/>
              <a:t>s</a:t>
            </a:r>
            <a:r>
              <a:rPr kumimoji="1" lang="en-US" altLang="zh-CN" b="1" baseline="-30000"/>
              <a:t>1</a:t>
            </a:r>
            <a:r>
              <a:rPr kumimoji="1" lang="en-US" altLang="zh-CN" b="1"/>
              <a:t>, </a:t>
            </a:r>
            <a:r>
              <a:rPr kumimoji="1" lang="en-US" altLang="zh-CN" b="1" i="1"/>
              <a:t>s</a:t>
            </a:r>
            <a:r>
              <a:rPr kumimoji="1" lang="en-US" altLang="zh-CN" b="1" baseline="-30000"/>
              <a:t>2</a:t>
            </a:r>
            <a:r>
              <a:rPr kumimoji="1" lang="en-US" altLang="zh-CN" b="1"/>
              <a:t>, …, </a:t>
            </a:r>
            <a:r>
              <a:rPr kumimoji="1" lang="en-US" altLang="zh-CN" b="1" i="1"/>
              <a:t>s</a:t>
            </a:r>
            <a:r>
              <a:rPr kumimoji="1" lang="en-US" altLang="zh-CN" b="1" i="1" baseline="-30000"/>
              <a:t>p</a:t>
            </a:r>
            <a:r>
              <a:rPr kumimoji="1" lang="en-US" altLang="zh-CN" b="1"/>
              <a:t>, </a:t>
            </a:r>
            <a:r>
              <a:rPr kumimoji="1" lang="en-US" altLang="zh-CN" b="1" i="1"/>
              <a:t>t</a:t>
            </a:r>
            <a:r>
              <a:rPr kumimoji="1" lang="zh-CN" altLang="en-US" b="1">
                <a:latin typeface="宋体" pitchFamily="2" charset="-122"/>
              </a:rPr>
              <a:t>的路径长度要短，从而导致矛盾。所以，多段图的最短路径问题满足最优性原理。</a:t>
            </a:r>
            <a:r>
              <a:rPr kumimoji="1" lang="zh-CN" altLang="en-US" b="1"/>
              <a:t> 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461963" y="461963"/>
            <a:ext cx="6048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Arial" charset="0"/>
              </a:rPr>
              <a:t>证明多段图问题满足最优性原理</a:t>
            </a:r>
          </a:p>
        </p:txBody>
      </p:sp>
    </p:spTree>
    <p:extLst>
      <p:ext uri="{BB962C8B-B14F-4D97-AF65-F5344CB8AC3E}">
        <p14:creationId xmlns:p14="http://schemas.microsoft.com/office/powerpoint/2010/main" val="7216489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latin typeface="华文行楷" pitchFamily="2" charset="-122"/>
                <a:ea typeface="华文行楷" pitchFamily="2" charset="-122"/>
              </a:rPr>
              <a:t>6.2.1  </a:t>
            </a:r>
            <a:r>
              <a:rPr kumimoji="1" lang="zh-CN" altLang="en-US" smtClean="0">
                <a:latin typeface="华文行楷" pitchFamily="2" charset="-122"/>
                <a:ea typeface="华文行楷" pitchFamily="2" charset="-122"/>
              </a:rPr>
              <a:t>多段图的最短路径问题 </a:t>
            </a:r>
            <a:endParaRPr lang="zh-CN" altLang="en-US" smtClean="0"/>
          </a:p>
        </p:txBody>
      </p:sp>
      <p:sp>
        <p:nvSpPr>
          <p:cNvPr id="3686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3D2B27D-755E-4226-BCED-2D7C4AFF8687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686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3686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04DB13C6-ABD7-4EBC-ACD0-4DB2F2EDF571}" type="slidenum">
              <a:rPr lang="en-US" altLang="zh-CN" sz="1400" smtClean="0">
                <a:latin typeface="Comic Sans MS" pitchFamily="66" charset="0"/>
              </a:rPr>
              <a:pPr/>
              <a:t>16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36870" name="Group 71"/>
          <p:cNvGrpSpPr>
            <a:grpSpLocks/>
          </p:cNvGrpSpPr>
          <p:nvPr/>
        </p:nvGrpSpPr>
        <p:grpSpPr bwMode="auto">
          <a:xfrm>
            <a:off x="366713" y="1236663"/>
            <a:ext cx="7572375" cy="3857625"/>
            <a:chOff x="2809" y="7526"/>
            <a:chExt cx="5110" cy="2253"/>
          </a:xfrm>
        </p:grpSpPr>
        <p:sp>
          <p:nvSpPr>
            <p:cNvPr id="36877" name="Text Box 72"/>
            <p:cNvSpPr txBox="1">
              <a:spLocks noChangeArrowheads="1"/>
            </p:cNvSpPr>
            <p:nvPr/>
          </p:nvSpPr>
          <p:spPr bwMode="auto">
            <a:xfrm>
              <a:off x="3287" y="847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36878" name="Oval 73"/>
            <p:cNvSpPr>
              <a:spLocks noChangeArrowheads="1"/>
            </p:cNvSpPr>
            <p:nvPr/>
          </p:nvSpPr>
          <p:spPr bwMode="auto">
            <a:xfrm>
              <a:off x="3979" y="777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36879" name="Oval 74"/>
            <p:cNvSpPr>
              <a:spLocks noChangeArrowheads="1"/>
            </p:cNvSpPr>
            <p:nvPr/>
          </p:nvSpPr>
          <p:spPr bwMode="auto">
            <a:xfrm>
              <a:off x="4039" y="851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36880" name="Oval 75"/>
            <p:cNvSpPr>
              <a:spLocks noChangeArrowheads="1"/>
            </p:cNvSpPr>
            <p:nvPr/>
          </p:nvSpPr>
          <p:spPr bwMode="auto">
            <a:xfrm>
              <a:off x="2809" y="853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36881" name="Oval 76"/>
            <p:cNvSpPr>
              <a:spLocks noChangeArrowheads="1"/>
            </p:cNvSpPr>
            <p:nvPr/>
          </p:nvSpPr>
          <p:spPr bwMode="auto">
            <a:xfrm>
              <a:off x="4019" y="923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36882" name="Oval 77"/>
            <p:cNvSpPr>
              <a:spLocks noChangeArrowheads="1"/>
            </p:cNvSpPr>
            <p:nvPr/>
          </p:nvSpPr>
          <p:spPr bwMode="auto">
            <a:xfrm>
              <a:off x="5449" y="77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36883" name="Oval 78"/>
            <p:cNvSpPr>
              <a:spLocks noChangeArrowheads="1"/>
            </p:cNvSpPr>
            <p:nvPr/>
          </p:nvSpPr>
          <p:spPr bwMode="auto">
            <a:xfrm>
              <a:off x="5419" y="845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36884" name="Oval 79"/>
            <p:cNvSpPr>
              <a:spLocks noChangeArrowheads="1"/>
            </p:cNvSpPr>
            <p:nvPr/>
          </p:nvSpPr>
          <p:spPr bwMode="auto">
            <a:xfrm>
              <a:off x="5419" y="92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36885" name="Oval 80"/>
            <p:cNvSpPr>
              <a:spLocks noChangeArrowheads="1"/>
            </p:cNvSpPr>
            <p:nvPr/>
          </p:nvSpPr>
          <p:spPr bwMode="auto">
            <a:xfrm>
              <a:off x="6626" y="822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36886" name="Oval 81"/>
            <p:cNvSpPr>
              <a:spLocks noChangeArrowheads="1"/>
            </p:cNvSpPr>
            <p:nvPr/>
          </p:nvSpPr>
          <p:spPr bwMode="auto">
            <a:xfrm>
              <a:off x="6609" y="903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36887" name="Oval 82"/>
            <p:cNvSpPr>
              <a:spLocks noChangeArrowheads="1"/>
            </p:cNvSpPr>
            <p:nvPr/>
          </p:nvSpPr>
          <p:spPr bwMode="auto">
            <a:xfrm>
              <a:off x="7609" y="858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36888" name="Line 83"/>
            <p:cNvSpPr>
              <a:spLocks noChangeShapeType="1"/>
            </p:cNvSpPr>
            <p:nvPr/>
          </p:nvSpPr>
          <p:spPr bwMode="auto">
            <a:xfrm flipV="1">
              <a:off x="3099" y="7997"/>
              <a:ext cx="890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Line 84"/>
            <p:cNvSpPr>
              <a:spLocks noChangeShapeType="1"/>
            </p:cNvSpPr>
            <p:nvPr/>
          </p:nvSpPr>
          <p:spPr bwMode="auto">
            <a:xfrm flipV="1">
              <a:off x="4339" y="863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Line 85"/>
            <p:cNvSpPr>
              <a:spLocks noChangeShapeType="1"/>
            </p:cNvSpPr>
            <p:nvPr/>
          </p:nvSpPr>
          <p:spPr bwMode="auto">
            <a:xfrm flipV="1">
              <a:off x="4319" y="7895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1" name="Line 86"/>
            <p:cNvSpPr>
              <a:spLocks noChangeShapeType="1"/>
            </p:cNvSpPr>
            <p:nvPr/>
          </p:nvSpPr>
          <p:spPr bwMode="auto">
            <a:xfrm flipV="1">
              <a:off x="3129" y="8666"/>
              <a:ext cx="8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2" name="Line 87"/>
            <p:cNvSpPr>
              <a:spLocks noChangeShapeType="1"/>
            </p:cNvSpPr>
            <p:nvPr/>
          </p:nvSpPr>
          <p:spPr bwMode="auto">
            <a:xfrm>
              <a:off x="3089" y="8786"/>
              <a:ext cx="910" cy="5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3" name="Line 88"/>
            <p:cNvSpPr>
              <a:spLocks noChangeShapeType="1"/>
            </p:cNvSpPr>
            <p:nvPr/>
          </p:nvSpPr>
          <p:spPr bwMode="auto">
            <a:xfrm>
              <a:off x="4299" y="7976"/>
              <a:ext cx="110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4" name="Line 89"/>
            <p:cNvSpPr>
              <a:spLocks noChangeShapeType="1"/>
            </p:cNvSpPr>
            <p:nvPr/>
          </p:nvSpPr>
          <p:spPr bwMode="auto">
            <a:xfrm flipV="1">
              <a:off x="5729" y="9200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5" name="Line 90"/>
            <p:cNvSpPr>
              <a:spLocks noChangeShapeType="1"/>
            </p:cNvSpPr>
            <p:nvPr/>
          </p:nvSpPr>
          <p:spPr bwMode="auto">
            <a:xfrm flipV="1">
              <a:off x="5749" y="8381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6" name="Line 91"/>
            <p:cNvSpPr>
              <a:spLocks noChangeShapeType="1"/>
            </p:cNvSpPr>
            <p:nvPr/>
          </p:nvSpPr>
          <p:spPr bwMode="auto">
            <a:xfrm>
              <a:off x="6959" y="8393"/>
              <a:ext cx="670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7" name="Line 92"/>
            <p:cNvSpPr>
              <a:spLocks noChangeShapeType="1"/>
            </p:cNvSpPr>
            <p:nvPr/>
          </p:nvSpPr>
          <p:spPr bwMode="auto">
            <a:xfrm flipV="1">
              <a:off x="6929" y="8822"/>
              <a:ext cx="700" cy="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Text Box 93"/>
            <p:cNvSpPr txBox="1">
              <a:spLocks noChangeArrowheads="1"/>
            </p:cNvSpPr>
            <p:nvPr/>
          </p:nvSpPr>
          <p:spPr bwMode="auto">
            <a:xfrm>
              <a:off x="3327" y="806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36899" name="Text Box 94"/>
            <p:cNvSpPr txBox="1">
              <a:spLocks noChangeArrowheads="1"/>
            </p:cNvSpPr>
            <p:nvPr/>
          </p:nvSpPr>
          <p:spPr bwMode="auto">
            <a:xfrm>
              <a:off x="4707" y="763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36900" name="Text Box 95"/>
            <p:cNvSpPr txBox="1">
              <a:spLocks noChangeArrowheads="1"/>
            </p:cNvSpPr>
            <p:nvPr/>
          </p:nvSpPr>
          <p:spPr bwMode="auto">
            <a:xfrm>
              <a:off x="3327" y="9041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36901" name="Text Box 96"/>
            <p:cNvSpPr txBox="1">
              <a:spLocks noChangeArrowheads="1"/>
            </p:cNvSpPr>
            <p:nvPr/>
          </p:nvSpPr>
          <p:spPr bwMode="auto">
            <a:xfrm>
              <a:off x="4547" y="791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36902" name="Text Box 97"/>
            <p:cNvSpPr txBox="1">
              <a:spLocks noChangeArrowheads="1"/>
            </p:cNvSpPr>
            <p:nvPr/>
          </p:nvSpPr>
          <p:spPr bwMode="auto">
            <a:xfrm>
              <a:off x="4797" y="842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36903" name="Text Box 98"/>
            <p:cNvSpPr txBox="1">
              <a:spLocks noChangeArrowheads="1"/>
            </p:cNvSpPr>
            <p:nvPr/>
          </p:nvSpPr>
          <p:spPr bwMode="auto">
            <a:xfrm>
              <a:off x="4407" y="8246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36904" name="Line 99"/>
            <p:cNvSpPr>
              <a:spLocks noChangeShapeType="1"/>
            </p:cNvSpPr>
            <p:nvPr/>
          </p:nvSpPr>
          <p:spPr bwMode="auto">
            <a:xfrm flipV="1">
              <a:off x="4329" y="7979"/>
              <a:ext cx="111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5" name="Text Box 100"/>
            <p:cNvSpPr txBox="1">
              <a:spLocks noChangeArrowheads="1"/>
            </p:cNvSpPr>
            <p:nvPr/>
          </p:nvSpPr>
          <p:spPr bwMode="auto">
            <a:xfrm>
              <a:off x="4527" y="86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36906" name="Line 101"/>
            <p:cNvSpPr>
              <a:spLocks noChangeShapeType="1"/>
            </p:cNvSpPr>
            <p:nvPr/>
          </p:nvSpPr>
          <p:spPr bwMode="auto">
            <a:xfrm>
              <a:off x="4319" y="8756"/>
              <a:ext cx="11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7" name="Text Box 102"/>
            <p:cNvSpPr txBox="1">
              <a:spLocks noChangeArrowheads="1"/>
            </p:cNvSpPr>
            <p:nvPr/>
          </p:nvSpPr>
          <p:spPr bwMode="auto">
            <a:xfrm>
              <a:off x="4397" y="89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36908" name="Line 103"/>
            <p:cNvSpPr>
              <a:spLocks noChangeShapeType="1"/>
            </p:cNvSpPr>
            <p:nvPr/>
          </p:nvSpPr>
          <p:spPr bwMode="auto">
            <a:xfrm flipV="1">
              <a:off x="4329" y="8708"/>
              <a:ext cx="1110" cy="5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9" name="Text Box 104"/>
            <p:cNvSpPr txBox="1">
              <a:spLocks noChangeArrowheads="1"/>
            </p:cNvSpPr>
            <p:nvPr/>
          </p:nvSpPr>
          <p:spPr bwMode="auto">
            <a:xfrm>
              <a:off x="4777" y="916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36910" name="Line 105"/>
            <p:cNvSpPr>
              <a:spLocks noChangeShapeType="1"/>
            </p:cNvSpPr>
            <p:nvPr/>
          </p:nvSpPr>
          <p:spPr bwMode="auto">
            <a:xfrm flipV="1">
              <a:off x="4359" y="935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1" name="Text Box 106"/>
            <p:cNvSpPr txBox="1">
              <a:spLocks noChangeArrowheads="1"/>
            </p:cNvSpPr>
            <p:nvPr/>
          </p:nvSpPr>
          <p:spPr bwMode="auto">
            <a:xfrm>
              <a:off x="6137" y="786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36912" name="Text Box 107"/>
            <p:cNvSpPr txBox="1">
              <a:spLocks noChangeArrowheads="1"/>
            </p:cNvSpPr>
            <p:nvPr/>
          </p:nvSpPr>
          <p:spPr bwMode="auto">
            <a:xfrm>
              <a:off x="5897" y="803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36913" name="Line 108"/>
            <p:cNvSpPr>
              <a:spLocks noChangeShapeType="1"/>
            </p:cNvSpPr>
            <p:nvPr/>
          </p:nvSpPr>
          <p:spPr bwMode="auto">
            <a:xfrm>
              <a:off x="5729" y="7985"/>
              <a:ext cx="940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4" name="Line 109"/>
            <p:cNvSpPr>
              <a:spLocks noChangeShapeType="1"/>
            </p:cNvSpPr>
            <p:nvPr/>
          </p:nvSpPr>
          <p:spPr bwMode="auto">
            <a:xfrm>
              <a:off x="5769" y="7895"/>
              <a:ext cx="85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5" name="Text Box 110"/>
            <p:cNvSpPr txBox="1">
              <a:spLocks noChangeArrowheads="1"/>
            </p:cNvSpPr>
            <p:nvPr/>
          </p:nvSpPr>
          <p:spPr bwMode="auto">
            <a:xfrm>
              <a:off x="5757" y="831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36916" name="Text Box 111"/>
            <p:cNvSpPr txBox="1">
              <a:spLocks noChangeArrowheads="1"/>
            </p:cNvSpPr>
            <p:nvPr/>
          </p:nvSpPr>
          <p:spPr bwMode="auto">
            <a:xfrm>
              <a:off x="5717" y="895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36917" name="Text Box 112"/>
            <p:cNvSpPr txBox="1">
              <a:spLocks noChangeArrowheads="1"/>
            </p:cNvSpPr>
            <p:nvPr/>
          </p:nvSpPr>
          <p:spPr bwMode="auto">
            <a:xfrm>
              <a:off x="5937" y="858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36918" name="Text Box 113"/>
            <p:cNvSpPr txBox="1">
              <a:spLocks noChangeArrowheads="1"/>
            </p:cNvSpPr>
            <p:nvPr/>
          </p:nvSpPr>
          <p:spPr bwMode="auto">
            <a:xfrm>
              <a:off x="6107" y="9335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36919" name="Text Box 114"/>
            <p:cNvSpPr txBox="1">
              <a:spLocks noChangeArrowheads="1"/>
            </p:cNvSpPr>
            <p:nvPr/>
          </p:nvSpPr>
          <p:spPr bwMode="auto">
            <a:xfrm>
              <a:off x="7257" y="904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36920" name="Text Box 115"/>
            <p:cNvSpPr txBox="1">
              <a:spLocks noChangeArrowheads="1"/>
            </p:cNvSpPr>
            <p:nvPr/>
          </p:nvSpPr>
          <p:spPr bwMode="auto">
            <a:xfrm>
              <a:off x="7267" y="830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36921" name="Line 116"/>
            <p:cNvSpPr>
              <a:spLocks noChangeShapeType="1"/>
            </p:cNvSpPr>
            <p:nvPr/>
          </p:nvSpPr>
          <p:spPr bwMode="auto">
            <a:xfrm>
              <a:off x="5749" y="8654"/>
              <a:ext cx="850" cy="4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2" name="Line 117"/>
            <p:cNvSpPr>
              <a:spLocks noChangeShapeType="1"/>
            </p:cNvSpPr>
            <p:nvPr/>
          </p:nvSpPr>
          <p:spPr bwMode="auto">
            <a:xfrm flipV="1">
              <a:off x="5709" y="8480"/>
              <a:ext cx="930" cy="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3" name="Line 118"/>
            <p:cNvSpPr>
              <a:spLocks noChangeShapeType="1"/>
            </p:cNvSpPr>
            <p:nvPr/>
          </p:nvSpPr>
          <p:spPr bwMode="auto">
            <a:xfrm>
              <a:off x="3549" y="7526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4" name="Line 119"/>
            <p:cNvSpPr>
              <a:spLocks noChangeShapeType="1"/>
            </p:cNvSpPr>
            <p:nvPr/>
          </p:nvSpPr>
          <p:spPr bwMode="auto">
            <a:xfrm>
              <a:off x="5009" y="756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5" name="Line 120"/>
            <p:cNvSpPr>
              <a:spLocks noChangeShapeType="1"/>
            </p:cNvSpPr>
            <p:nvPr/>
          </p:nvSpPr>
          <p:spPr bwMode="auto">
            <a:xfrm>
              <a:off x="6329" y="7589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6" name="Line 121"/>
            <p:cNvSpPr>
              <a:spLocks noChangeShapeType="1"/>
            </p:cNvSpPr>
            <p:nvPr/>
          </p:nvSpPr>
          <p:spPr bwMode="auto">
            <a:xfrm>
              <a:off x="7129" y="759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7" name="Text Box 122"/>
            <p:cNvSpPr txBox="1">
              <a:spLocks noChangeArrowheads="1"/>
            </p:cNvSpPr>
            <p:nvPr/>
          </p:nvSpPr>
          <p:spPr bwMode="auto">
            <a:xfrm>
              <a:off x="3979" y="9560"/>
              <a:ext cx="259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      </a:t>
              </a:r>
              <a:r>
                <a:rPr lang="zh-CN" altLang="en-US" sz="2000" b="1"/>
                <a:t>一个多段图</a:t>
              </a:r>
            </a:p>
          </p:txBody>
        </p:sp>
      </p:grpSp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971550" y="4849813"/>
            <a:ext cx="1585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00"/>
                </a:solidFill>
                <a:cs typeface="Times New Roman" pitchFamily="18" charset="0"/>
              </a:rPr>
              <a:t>d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(0, 9)</a:t>
            </a:r>
          </a:p>
        </p:txBody>
      </p:sp>
      <p:sp>
        <p:nvSpPr>
          <p:cNvPr id="60" name="矩形 59"/>
          <p:cNvSpPr>
            <a:spLocks noChangeArrowheads="1"/>
          </p:cNvSpPr>
          <p:nvPr/>
        </p:nvSpPr>
        <p:spPr bwMode="auto">
          <a:xfrm>
            <a:off x="2243138" y="4911725"/>
            <a:ext cx="6848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00"/>
                </a:solidFill>
                <a:cs typeface="Times New Roman" pitchFamily="18" charset="0"/>
              </a:rPr>
              <a:t>=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min{</a:t>
            </a:r>
            <a:r>
              <a:rPr kumimoji="1" lang="en-US" altLang="zh-CN" sz="2800" b="1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kumimoji="1" lang="en-US" altLang="zh-CN" sz="2800" b="1" baseline="-30000">
                <a:solidFill>
                  <a:srgbClr val="FF0000"/>
                </a:solidFill>
                <a:cs typeface="Times New Roman" pitchFamily="18" charset="0"/>
              </a:rPr>
              <a:t>79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+ </a:t>
            </a:r>
            <a:r>
              <a:rPr kumimoji="1" lang="en-US" altLang="zh-CN" sz="2800" b="1" i="1">
                <a:solidFill>
                  <a:srgbClr val="00B050"/>
                </a:solidFill>
                <a:cs typeface="Times New Roman" pitchFamily="18" charset="0"/>
              </a:rPr>
              <a:t>d</a:t>
            </a:r>
            <a:r>
              <a:rPr kumimoji="1" lang="en-US" altLang="zh-CN" sz="2800" b="1">
                <a:solidFill>
                  <a:srgbClr val="00B050"/>
                </a:solidFill>
                <a:cs typeface="Times New Roman" pitchFamily="18" charset="0"/>
              </a:rPr>
              <a:t>(0, 7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), </a:t>
            </a:r>
            <a:r>
              <a:rPr kumimoji="1" lang="en-US" altLang="zh-CN" sz="2800" b="1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kumimoji="1" lang="en-US" altLang="zh-CN" sz="2800" b="1" baseline="-30000">
                <a:solidFill>
                  <a:srgbClr val="FF0000"/>
                </a:solidFill>
                <a:cs typeface="Times New Roman" pitchFamily="18" charset="0"/>
              </a:rPr>
              <a:t>89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+ </a:t>
            </a:r>
            <a:r>
              <a:rPr kumimoji="1" lang="en-US" altLang="zh-CN" sz="2800" b="1">
                <a:solidFill>
                  <a:srgbClr val="00B050"/>
                </a:solidFill>
                <a:cs typeface="Times New Roman" pitchFamily="18" charset="0"/>
              </a:rPr>
              <a:t>d(0, 8)}</a:t>
            </a:r>
          </a:p>
        </p:txBody>
      </p: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855663" y="5297488"/>
            <a:ext cx="15859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B050"/>
                </a:solidFill>
                <a:cs typeface="Times New Roman" pitchFamily="18" charset="0"/>
              </a:rPr>
              <a:t>d(0, 7)</a:t>
            </a:r>
          </a:p>
        </p:txBody>
      </p: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2220913" y="5357813"/>
            <a:ext cx="685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00"/>
                </a:solidFill>
                <a:cs typeface="Times New Roman" pitchFamily="18" charset="0"/>
              </a:rPr>
              <a:t>=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min{</a:t>
            </a:r>
            <a:r>
              <a:rPr kumimoji="1" lang="en-US" altLang="zh-CN" sz="2800" b="1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kumimoji="1" lang="en-US" altLang="zh-CN" sz="2800" b="1" baseline="-30000">
                <a:solidFill>
                  <a:srgbClr val="FF0000"/>
                </a:solidFill>
                <a:cs typeface="Times New Roman" pitchFamily="18" charset="0"/>
              </a:rPr>
              <a:t>47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+ </a:t>
            </a:r>
            <a:r>
              <a:rPr kumimoji="1" lang="en-US" altLang="zh-CN" sz="2800" b="1" i="1">
                <a:solidFill>
                  <a:srgbClr val="A52781"/>
                </a:solidFill>
                <a:cs typeface="Times New Roman" pitchFamily="18" charset="0"/>
              </a:rPr>
              <a:t>d</a:t>
            </a:r>
            <a:r>
              <a:rPr kumimoji="1" lang="en-US" altLang="zh-CN" sz="2800" b="1">
                <a:solidFill>
                  <a:srgbClr val="A52781"/>
                </a:solidFill>
                <a:cs typeface="Times New Roman" pitchFamily="18" charset="0"/>
              </a:rPr>
              <a:t>(0, 4)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, </a:t>
            </a:r>
            <a:r>
              <a:rPr kumimoji="1" lang="en-US" altLang="zh-CN" sz="2800" b="1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kumimoji="1" lang="en-US" altLang="zh-CN" sz="2800" b="1" baseline="-30000">
                <a:solidFill>
                  <a:srgbClr val="FF0000"/>
                </a:solidFill>
                <a:cs typeface="Times New Roman" pitchFamily="18" charset="0"/>
              </a:rPr>
              <a:t>57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+ </a:t>
            </a:r>
            <a:r>
              <a:rPr kumimoji="1" lang="en-US" altLang="zh-CN" sz="2800" b="1" i="1">
                <a:solidFill>
                  <a:srgbClr val="A52781"/>
                </a:solidFill>
                <a:cs typeface="Times New Roman" pitchFamily="18" charset="0"/>
              </a:rPr>
              <a:t>d(0, 5) 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kumimoji="1" lang="en-US" altLang="zh-CN" sz="2800" b="1" i="1">
                <a:solidFill>
                  <a:srgbClr val="FF0000"/>
                </a:solidFill>
                <a:cs typeface="Times New Roman" pitchFamily="18" charset="0"/>
              </a:rPr>
              <a:t> c</a:t>
            </a:r>
            <a:r>
              <a:rPr kumimoji="1" lang="en-US" altLang="zh-CN" sz="2800" b="1" baseline="-30000">
                <a:solidFill>
                  <a:srgbClr val="FF0000"/>
                </a:solidFill>
                <a:cs typeface="Times New Roman" pitchFamily="18" charset="0"/>
              </a:rPr>
              <a:t>67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+ </a:t>
            </a:r>
            <a:r>
              <a:rPr kumimoji="1" lang="en-US" altLang="zh-CN" sz="2800" b="1" i="1">
                <a:solidFill>
                  <a:srgbClr val="A52781"/>
                </a:solidFill>
                <a:cs typeface="Times New Roman" pitchFamily="18" charset="0"/>
              </a:rPr>
              <a:t>d(0, 6) 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855663" y="5751513"/>
            <a:ext cx="15859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B050"/>
                </a:solidFill>
                <a:cs typeface="Times New Roman" pitchFamily="18" charset="0"/>
              </a:rPr>
              <a:t>d(0, 8)</a:t>
            </a:r>
          </a:p>
        </p:txBody>
      </p: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2259013" y="5857875"/>
            <a:ext cx="685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00"/>
                </a:solidFill>
                <a:cs typeface="Times New Roman" pitchFamily="18" charset="0"/>
              </a:rPr>
              <a:t>=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min{</a:t>
            </a:r>
            <a:r>
              <a:rPr kumimoji="1" lang="en-US" altLang="zh-CN" sz="2800" b="1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kumimoji="1" lang="en-US" altLang="zh-CN" sz="2800" b="1" baseline="-30000">
                <a:solidFill>
                  <a:srgbClr val="FF0000"/>
                </a:solidFill>
                <a:cs typeface="Times New Roman" pitchFamily="18" charset="0"/>
              </a:rPr>
              <a:t>48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+ </a:t>
            </a:r>
            <a:r>
              <a:rPr kumimoji="1" lang="en-US" altLang="zh-CN" sz="2800" b="1" i="1">
                <a:solidFill>
                  <a:srgbClr val="A52781"/>
                </a:solidFill>
                <a:cs typeface="Times New Roman" pitchFamily="18" charset="0"/>
              </a:rPr>
              <a:t>d(0, 4), </a:t>
            </a:r>
            <a:r>
              <a:rPr kumimoji="1" lang="en-US" altLang="zh-CN" sz="2800" b="1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kumimoji="1" lang="en-US" altLang="zh-CN" sz="2800" b="1" baseline="-30000">
                <a:solidFill>
                  <a:srgbClr val="FF0000"/>
                </a:solidFill>
                <a:cs typeface="Times New Roman" pitchFamily="18" charset="0"/>
              </a:rPr>
              <a:t>58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+ </a:t>
            </a:r>
            <a:r>
              <a:rPr kumimoji="1" lang="en-US" altLang="zh-CN" sz="2800" b="1" i="1">
                <a:solidFill>
                  <a:srgbClr val="A52781"/>
                </a:solidFill>
                <a:cs typeface="Times New Roman" pitchFamily="18" charset="0"/>
              </a:rPr>
              <a:t>d(0, 5) 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kumimoji="1" lang="en-US" altLang="zh-CN" sz="2800" b="1" i="1">
                <a:solidFill>
                  <a:srgbClr val="FF0000"/>
                </a:solidFill>
                <a:cs typeface="Times New Roman" pitchFamily="18" charset="0"/>
              </a:rPr>
              <a:t> c</a:t>
            </a:r>
            <a:r>
              <a:rPr kumimoji="1" lang="en-US" altLang="zh-CN" sz="2800" b="1" baseline="-30000">
                <a:solidFill>
                  <a:srgbClr val="FF0000"/>
                </a:solidFill>
                <a:cs typeface="Times New Roman" pitchFamily="18" charset="0"/>
              </a:rPr>
              <a:t>68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+ </a:t>
            </a:r>
            <a:r>
              <a:rPr kumimoji="1" lang="en-US" altLang="zh-CN" sz="2800" b="1" i="1">
                <a:solidFill>
                  <a:srgbClr val="A52781"/>
                </a:solidFill>
                <a:cs typeface="Times New Roman" pitchFamily="18" charset="0"/>
              </a:rPr>
              <a:t>d(0, 6) 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1522" y="998730"/>
            <a:ext cx="3202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填表，几维？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6918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488C9F2-F1A5-4176-88EF-0C11E1AECB18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789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5A869D62-8DF7-49AC-9AC0-96D2EA072784}" type="slidenum">
              <a:rPr lang="en-US" altLang="zh-CN" sz="1400" smtClean="0">
                <a:latin typeface="Comic Sans MS" pitchFamily="66" charset="0"/>
              </a:rPr>
              <a:pPr/>
              <a:t>17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6085" name="Text Box 2"/>
          <p:cNvSpPr txBox="1">
            <a:spLocks noChangeArrowheads="1"/>
          </p:cNvSpPr>
          <p:nvPr/>
        </p:nvSpPr>
        <p:spPr bwMode="auto">
          <a:xfrm>
            <a:off x="323850" y="2133600"/>
            <a:ext cx="85074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b="1">
                <a:latin typeface="宋体" pitchFamily="2" charset="-122"/>
              </a:rPr>
              <a:t>用一个数组</a:t>
            </a:r>
            <a:r>
              <a:rPr kumimoji="1" lang="en-US" altLang="zh-CN" b="1"/>
              <a:t>cost[n]</a:t>
            </a:r>
            <a:r>
              <a:rPr kumimoji="1" lang="zh-CN" altLang="en-US" b="1">
                <a:latin typeface="宋体" pitchFamily="2" charset="-122"/>
              </a:rPr>
              <a:t>作为存储子问题解的表格，</a:t>
            </a:r>
            <a:r>
              <a:rPr kumimoji="1" lang="en-US" altLang="zh-CN" b="1"/>
              <a:t>cost[i]</a:t>
            </a:r>
            <a:r>
              <a:rPr kumimoji="1" lang="zh-CN" altLang="en-US" b="1">
                <a:latin typeface="宋体" pitchFamily="2" charset="-122"/>
              </a:rPr>
              <a:t>表示从顶点</a:t>
            </a:r>
            <a:r>
              <a:rPr kumimoji="1" lang="en-US" altLang="zh-CN" b="1"/>
              <a:t>i</a:t>
            </a:r>
            <a:r>
              <a:rPr kumimoji="1" lang="zh-CN" altLang="en-US" b="1">
                <a:latin typeface="宋体" pitchFamily="2" charset="-122"/>
              </a:rPr>
              <a:t>到终点</a:t>
            </a:r>
            <a:r>
              <a:rPr kumimoji="1" lang="en-US" altLang="zh-CN" b="1"/>
              <a:t>n-1</a:t>
            </a:r>
            <a:r>
              <a:rPr kumimoji="1" lang="zh-CN" altLang="en-US" b="1">
                <a:latin typeface="宋体" pitchFamily="2" charset="-122"/>
              </a:rPr>
              <a:t>的最短路径，数组</a:t>
            </a:r>
            <a:r>
              <a:rPr kumimoji="1" lang="en-US" altLang="zh-CN" b="1"/>
              <a:t>path[n]</a:t>
            </a:r>
            <a:r>
              <a:rPr kumimoji="1" lang="zh-CN" altLang="en-US" b="1">
                <a:latin typeface="宋体" pitchFamily="2" charset="-122"/>
              </a:rPr>
              <a:t>存储状态，</a:t>
            </a:r>
            <a:r>
              <a:rPr kumimoji="1" lang="en-US" altLang="zh-CN" b="1"/>
              <a:t>path[i]</a:t>
            </a:r>
            <a:r>
              <a:rPr kumimoji="1" lang="zh-CN" altLang="en-US" b="1">
                <a:latin typeface="宋体" pitchFamily="2" charset="-122"/>
              </a:rPr>
              <a:t>表示从顶点</a:t>
            </a:r>
            <a:r>
              <a:rPr kumimoji="1" lang="en-US" altLang="zh-CN" b="1"/>
              <a:t>i</a:t>
            </a:r>
            <a:r>
              <a:rPr kumimoji="1" lang="zh-CN" altLang="en-US" b="1">
                <a:latin typeface="宋体" pitchFamily="2" charset="-122"/>
              </a:rPr>
              <a:t>到终点</a:t>
            </a:r>
            <a:r>
              <a:rPr kumimoji="1" lang="en-US" altLang="zh-CN" b="1"/>
              <a:t>n-1</a:t>
            </a:r>
            <a:r>
              <a:rPr kumimoji="1" lang="zh-CN" altLang="en-US" b="1">
                <a:latin typeface="宋体" pitchFamily="2" charset="-122"/>
              </a:rPr>
              <a:t>的路径上顶点</a:t>
            </a:r>
            <a:r>
              <a:rPr kumimoji="1" lang="en-US" altLang="zh-CN" b="1"/>
              <a:t>i</a:t>
            </a:r>
            <a:r>
              <a:rPr kumimoji="1" lang="zh-CN" altLang="en-US" b="1">
                <a:latin typeface="宋体" pitchFamily="2" charset="-122"/>
              </a:rPr>
              <a:t>的前一个顶点。则：</a:t>
            </a:r>
            <a:r>
              <a:rPr kumimoji="1" lang="zh-CN" altLang="en-US" b="1"/>
              <a:t> 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b="1"/>
              <a:t>cost[i]=min{c</a:t>
            </a:r>
            <a:r>
              <a:rPr kumimoji="1" lang="en-US" altLang="zh-CN" b="1" baseline="-30000"/>
              <a:t>ij</a:t>
            </a:r>
            <a:r>
              <a:rPr kumimoji="1" lang="en-US" altLang="zh-CN" b="1"/>
              <a:t>+cost[j]} (i≤j≤n</a:t>
            </a:r>
            <a:r>
              <a:rPr kumimoji="1" lang="zh-CN" altLang="en-US" b="1"/>
              <a:t>且顶点</a:t>
            </a:r>
            <a:r>
              <a:rPr kumimoji="1" lang="en-US" altLang="zh-CN" b="1"/>
              <a:t>j</a:t>
            </a:r>
            <a:r>
              <a:rPr kumimoji="1" lang="zh-CN" altLang="en-US" b="1"/>
              <a:t>是顶点</a:t>
            </a:r>
            <a:r>
              <a:rPr kumimoji="1" lang="en-US" altLang="zh-CN" b="1"/>
              <a:t>i</a:t>
            </a:r>
            <a:r>
              <a:rPr kumimoji="1" lang="zh-CN" altLang="en-US" b="1"/>
              <a:t>的邻接点</a:t>
            </a:r>
            <a:r>
              <a:rPr kumimoji="1" lang="en-US" altLang="zh-CN" b="1"/>
              <a:t>)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b="1"/>
              <a:t>                                                                                </a:t>
            </a:r>
            <a:r>
              <a:rPr kumimoji="1" lang="zh-CN" altLang="en-US" b="1"/>
              <a:t>（式</a:t>
            </a:r>
            <a:r>
              <a:rPr kumimoji="1" lang="en-US" altLang="zh-CN" b="1"/>
              <a:t>6.7</a:t>
            </a:r>
            <a:r>
              <a:rPr kumimoji="1" lang="zh-CN" altLang="en-US" b="1"/>
              <a:t>）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b="1"/>
              <a:t>path[i]=</a:t>
            </a:r>
            <a:r>
              <a:rPr kumimoji="1" lang="zh-CN" altLang="en-US" b="1"/>
              <a:t>使</a:t>
            </a:r>
            <a:r>
              <a:rPr kumimoji="1" lang="en-US" altLang="zh-CN" b="1"/>
              <a:t>c</a:t>
            </a:r>
            <a:r>
              <a:rPr kumimoji="1" lang="en-US" altLang="zh-CN" b="1" baseline="-30000"/>
              <a:t>ij</a:t>
            </a:r>
            <a:r>
              <a:rPr kumimoji="1" lang="en-US" altLang="zh-CN" b="1"/>
              <a:t>+cost[j]</a:t>
            </a:r>
            <a:r>
              <a:rPr kumimoji="1" lang="zh-CN" altLang="en-US" b="1"/>
              <a:t>最小的</a:t>
            </a:r>
            <a:r>
              <a:rPr kumimoji="1" lang="en-US" altLang="zh-CN" b="1"/>
              <a:t>j                                </a:t>
            </a:r>
            <a:r>
              <a:rPr kumimoji="1" lang="zh-CN" altLang="en-US" b="1"/>
              <a:t>（式</a:t>
            </a:r>
            <a:r>
              <a:rPr kumimoji="1" lang="en-US" altLang="zh-CN" b="1"/>
              <a:t>6.8</a:t>
            </a:r>
            <a:r>
              <a:rPr kumimoji="1" lang="zh-CN" altLang="en-US" b="1"/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宋体" pitchFamily="2" charset="-122"/>
              </a:rPr>
              <a:t>   </a:t>
            </a:r>
            <a:endParaRPr kumimoji="1" lang="zh-CN" altLang="en-US" b="1"/>
          </a:p>
        </p:txBody>
      </p:sp>
      <p:graphicFrame>
        <p:nvGraphicFramePr>
          <p:cNvPr id="55348" name="Group 52"/>
          <p:cNvGraphicFramePr>
            <a:graphicFrameLocks noGrp="1"/>
          </p:cNvGraphicFramePr>
          <p:nvPr/>
        </p:nvGraphicFramePr>
        <p:xfrm>
          <a:off x="1547813" y="909638"/>
          <a:ext cx="5976937" cy="803296"/>
        </p:xfrm>
        <a:graphic>
          <a:graphicData uri="http://schemas.openxmlformats.org/drawingml/2006/table">
            <a:tbl>
              <a:tblPr/>
              <a:tblGrid>
                <a:gridCol w="596900"/>
                <a:gridCol w="598487"/>
                <a:gridCol w="596900"/>
                <a:gridCol w="598488"/>
                <a:gridCol w="598487"/>
                <a:gridCol w="596900"/>
                <a:gridCol w="598488"/>
                <a:gridCol w="596900"/>
                <a:gridCol w="598487"/>
                <a:gridCol w="596900"/>
              </a:tblGrid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8000" marR="18000" marT="17944" marB="1794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L="18000" marR="18000" marT="17944" marB="1794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50" name="Text Box 54"/>
          <p:cNvSpPr txBox="1">
            <a:spLocks noChangeArrowheads="1"/>
          </p:cNvSpPr>
          <p:nvPr/>
        </p:nvSpPr>
        <p:spPr bwMode="auto">
          <a:xfrm>
            <a:off x="755650" y="838200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cost</a:t>
            </a:r>
          </a:p>
        </p:txBody>
      </p:sp>
      <p:sp>
        <p:nvSpPr>
          <p:cNvPr id="55351" name="Text Box 55"/>
          <p:cNvSpPr txBox="1">
            <a:spLocks noChangeArrowheads="1"/>
          </p:cNvSpPr>
          <p:nvPr/>
        </p:nvSpPr>
        <p:spPr bwMode="auto">
          <a:xfrm>
            <a:off x="755650" y="1270000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path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71625" y="549275"/>
          <a:ext cx="6096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2539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  <p:bldP spid="55350" grpId="0"/>
      <p:bldP spid="553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CC4D134-28FB-4543-8428-170496A064C5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891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B283C965-6639-4E27-BA2A-3E01351C186E}" type="slidenum">
              <a:rPr lang="en-US" altLang="zh-CN" sz="1400" smtClean="0">
                <a:latin typeface="Comic Sans MS" pitchFamily="66" charset="0"/>
              </a:rPr>
              <a:pPr/>
              <a:t>18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38917" name="Group 2"/>
          <p:cNvGrpSpPr>
            <a:grpSpLocks/>
          </p:cNvGrpSpPr>
          <p:nvPr/>
        </p:nvGrpSpPr>
        <p:grpSpPr bwMode="auto">
          <a:xfrm>
            <a:off x="838200" y="214313"/>
            <a:ext cx="7467600" cy="3214687"/>
            <a:chOff x="1691" y="10302"/>
            <a:chExt cx="7662" cy="3711"/>
          </a:xfrm>
        </p:grpSpPr>
        <p:sp>
          <p:nvSpPr>
            <p:cNvPr id="38919" name="Text Box 3"/>
            <p:cNvSpPr txBox="1">
              <a:spLocks noChangeArrowheads="1"/>
            </p:cNvSpPr>
            <p:nvPr/>
          </p:nvSpPr>
          <p:spPr bwMode="auto">
            <a:xfrm>
              <a:off x="1699" y="10302"/>
              <a:ext cx="7654" cy="371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Aft>
                  <a:spcPts val="775"/>
                </a:spcAft>
              </a:pPr>
              <a:r>
                <a:rPr lang="zh-CN" altLang="en-US" sz="1800" b="1"/>
                <a:t>算法</a:t>
              </a:r>
              <a:r>
                <a:rPr lang="en-US" altLang="zh-CN" sz="1800" b="1"/>
                <a:t>6.2——</a:t>
              </a:r>
              <a:r>
                <a:rPr lang="zh-CN" altLang="en-US" sz="1800" b="1"/>
                <a:t>多段图的最短路径</a:t>
              </a:r>
            </a:p>
            <a:p>
              <a:pPr algn="just"/>
              <a:r>
                <a:rPr lang="zh-CN" altLang="en-US" sz="1800" b="1"/>
                <a:t>    </a:t>
              </a:r>
              <a:r>
                <a:rPr lang="en-US" altLang="zh-CN" sz="1800" b="1"/>
                <a:t>1</a:t>
              </a:r>
              <a:r>
                <a:rPr lang="zh-CN" altLang="en-US" sz="1800" b="1"/>
                <a:t>．初始化：数组</a:t>
              </a:r>
              <a:r>
                <a:rPr lang="en-US" altLang="zh-CN" sz="1800" b="1"/>
                <a:t>cost[n]</a:t>
              </a:r>
              <a:r>
                <a:rPr lang="zh-CN" altLang="en-US" sz="1800" b="1"/>
                <a:t>初始化为最大值，数组</a:t>
              </a:r>
              <a:r>
                <a:rPr lang="en-US" altLang="zh-CN" sz="1800" b="1"/>
                <a:t>path[n]</a:t>
              </a:r>
              <a:r>
                <a:rPr lang="zh-CN" altLang="en-US" sz="1800" b="1"/>
                <a:t>初始化为</a:t>
              </a:r>
              <a:r>
                <a:rPr lang="en-US" altLang="zh-CN" sz="1800" b="1">
                  <a:latin typeface="宋体" pitchFamily="2" charset="-122"/>
                </a:rPr>
                <a:t>-</a:t>
              </a:r>
              <a:r>
                <a:rPr lang="en-US" altLang="zh-CN" sz="1800" b="1"/>
                <a:t>1</a:t>
              </a:r>
              <a:r>
                <a:rPr lang="zh-CN" altLang="en-US" sz="1800" b="1"/>
                <a:t>；</a:t>
              </a:r>
            </a:p>
            <a:p>
              <a:pPr algn="just"/>
              <a:r>
                <a:rPr lang="zh-CN" altLang="en-US" sz="1800" b="1"/>
                <a:t>    </a:t>
              </a:r>
              <a:r>
                <a:rPr lang="en-US" altLang="zh-CN" sz="1800" b="1"/>
                <a:t>2</a:t>
              </a:r>
              <a:r>
                <a:rPr lang="zh-CN" altLang="en-US" sz="1800" b="1"/>
                <a:t>．</a:t>
              </a:r>
              <a:r>
                <a:rPr lang="en-US" altLang="zh-CN" sz="1800" b="1"/>
                <a:t>for (i=n</a:t>
              </a:r>
              <a:r>
                <a:rPr lang="en-US" altLang="zh-CN" sz="1800" b="1">
                  <a:latin typeface="宋体" pitchFamily="2" charset="-122"/>
                </a:rPr>
                <a:t>-</a:t>
              </a:r>
              <a:r>
                <a:rPr lang="en-US" altLang="zh-CN" sz="1800" b="1"/>
                <a:t>2; i&gt;=0; i</a:t>
              </a:r>
              <a:r>
                <a:rPr lang="en-US" altLang="zh-CN" sz="1800" b="1">
                  <a:latin typeface="宋体" pitchFamily="2" charset="-122"/>
                </a:rPr>
                <a:t>--</a:t>
              </a:r>
              <a:r>
                <a:rPr lang="en-US" altLang="zh-CN" sz="1800" b="1"/>
                <a:t>)</a:t>
              </a:r>
            </a:p>
            <a:p>
              <a:pPr algn="just"/>
              <a:r>
                <a:rPr lang="en-US" altLang="zh-CN" sz="1800" b="1"/>
                <a:t>        2.1 </a:t>
              </a:r>
              <a:r>
                <a:rPr lang="zh-CN" altLang="en-US" sz="1800" b="1"/>
                <a:t>对顶点</a:t>
              </a:r>
              <a:r>
                <a:rPr lang="en-US" altLang="zh-CN" sz="1800" b="1"/>
                <a:t>i</a:t>
              </a:r>
              <a:r>
                <a:rPr lang="zh-CN" altLang="en-US" sz="1800" b="1"/>
                <a:t>的每一个邻接点</a:t>
              </a:r>
              <a:r>
                <a:rPr lang="en-US" altLang="zh-CN" sz="1800" b="1"/>
                <a:t>j</a:t>
              </a:r>
              <a:r>
                <a:rPr lang="zh-CN" altLang="en-US" sz="1800" b="1"/>
                <a:t>，根据式</a:t>
              </a:r>
              <a:r>
                <a:rPr lang="en-US" altLang="zh-CN" sz="1800" b="1"/>
                <a:t>6.7</a:t>
              </a:r>
              <a:r>
                <a:rPr lang="zh-CN" altLang="en-US" sz="1800" b="1"/>
                <a:t>计算</a:t>
              </a:r>
              <a:r>
                <a:rPr lang="en-US" altLang="zh-CN" sz="1800" b="1"/>
                <a:t>cost[i];</a:t>
              </a:r>
            </a:p>
            <a:p>
              <a:pPr algn="just"/>
              <a:r>
                <a:rPr lang="en-US" altLang="zh-CN" sz="1800" b="1"/>
                <a:t>        2.2 </a:t>
              </a:r>
              <a:r>
                <a:rPr lang="zh-CN" altLang="en-US" sz="1800" b="1"/>
                <a:t>根据式</a:t>
              </a:r>
              <a:r>
                <a:rPr lang="en-US" altLang="zh-CN" sz="1800" b="1"/>
                <a:t>6.8</a:t>
              </a:r>
              <a:r>
                <a:rPr lang="zh-CN" altLang="en-US" sz="1800" b="1"/>
                <a:t>计算</a:t>
              </a:r>
              <a:r>
                <a:rPr lang="en-US" altLang="zh-CN" sz="1800" b="1"/>
                <a:t>path[i];</a:t>
              </a:r>
            </a:p>
            <a:p>
              <a:pPr algn="just"/>
              <a:r>
                <a:rPr lang="en-US" altLang="zh-CN" sz="1800" b="1"/>
                <a:t>    3</a:t>
              </a:r>
              <a:r>
                <a:rPr lang="zh-CN" altLang="en-US" sz="1800" b="1"/>
                <a:t>．输出最短路径长度</a:t>
              </a:r>
              <a:r>
                <a:rPr lang="en-US" altLang="zh-CN" sz="1800" b="1"/>
                <a:t>cost[0];</a:t>
              </a:r>
            </a:p>
            <a:p>
              <a:pPr algn="just"/>
              <a:r>
                <a:rPr lang="en-US" altLang="zh-CN" sz="1800" b="1"/>
                <a:t>    4. </a:t>
              </a:r>
              <a:r>
                <a:rPr lang="zh-CN" altLang="en-US" sz="1800" b="1"/>
                <a:t>输出最短路径经过的顶点：</a:t>
              </a:r>
            </a:p>
            <a:p>
              <a:pPr algn="just"/>
              <a:r>
                <a:rPr lang="zh-CN" altLang="en-US" sz="1800" b="1"/>
                <a:t>        </a:t>
              </a:r>
              <a:r>
                <a:rPr lang="en-US" altLang="zh-CN" sz="1800" b="1"/>
                <a:t>4.1  i=0</a:t>
              </a:r>
            </a:p>
            <a:p>
              <a:pPr algn="just"/>
              <a:r>
                <a:rPr lang="en-US" altLang="zh-CN" sz="1800" b="1"/>
                <a:t>        4.2 </a:t>
              </a:r>
              <a:r>
                <a:rPr lang="zh-CN" altLang="en-US" sz="1800" b="1"/>
                <a:t>循环直到</a:t>
              </a:r>
              <a:r>
                <a:rPr lang="en-US" altLang="zh-CN" sz="1800" b="1"/>
                <a:t>path[i]=n</a:t>
              </a:r>
              <a:r>
                <a:rPr lang="en-US" altLang="zh-CN" sz="1800" b="1">
                  <a:latin typeface="宋体" pitchFamily="2" charset="-122"/>
                </a:rPr>
                <a:t>-</a:t>
              </a:r>
              <a:r>
                <a:rPr lang="en-US" altLang="zh-CN" sz="1800" b="1"/>
                <a:t>1</a:t>
              </a:r>
            </a:p>
            <a:p>
              <a:pPr algn="just"/>
              <a:r>
                <a:rPr lang="en-US" altLang="zh-CN" sz="1800" b="1"/>
                <a:t>            4.2.1 </a:t>
              </a:r>
              <a:r>
                <a:rPr lang="zh-CN" altLang="en-US" sz="1800" b="1"/>
                <a:t>输出</a:t>
              </a:r>
              <a:r>
                <a:rPr lang="en-US" altLang="zh-CN" sz="1800" b="1"/>
                <a:t>path[i];</a:t>
              </a:r>
            </a:p>
            <a:p>
              <a:pPr algn="just"/>
              <a:r>
                <a:rPr lang="en-US" altLang="zh-CN" sz="1800" b="1"/>
                <a:t>            4.2.2  i=path[i];</a:t>
              </a:r>
            </a:p>
          </p:txBody>
        </p:sp>
        <p:grpSp>
          <p:nvGrpSpPr>
            <p:cNvPr id="38920" name="Group 4"/>
            <p:cNvGrpSpPr>
              <a:grpSpLocks/>
            </p:cNvGrpSpPr>
            <p:nvPr/>
          </p:nvGrpSpPr>
          <p:grpSpPr bwMode="auto">
            <a:xfrm>
              <a:off x="1691" y="10302"/>
              <a:ext cx="540" cy="813"/>
              <a:chOff x="1711" y="5088"/>
              <a:chExt cx="540" cy="813"/>
            </a:xfrm>
          </p:grpSpPr>
          <p:sp>
            <p:nvSpPr>
              <p:cNvPr id="38921" name="AutoShape 5"/>
              <p:cNvSpPr>
                <a:spLocks noChangeArrowheads="1"/>
              </p:cNvSpPr>
              <p:nvPr/>
            </p:nvSpPr>
            <p:spPr bwMode="auto">
              <a:xfrm rot="5400000">
                <a:off x="1574" y="5225"/>
                <a:ext cx="813" cy="54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922" name="WordArt 6"/>
              <p:cNvSpPr>
                <a:spLocks noChangeArrowheads="1" noChangeShapeType="1" noTextEdit="1"/>
              </p:cNvSpPr>
              <p:nvPr/>
            </p:nvSpPr>
            <p:spPr bwMode="auto">
              <a:xfrm rot="-3420000">
                <a:off x="1660" y="5281"/>
                <a:ext cx="495" cy="169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/>
                <a:r>
                  <a:rPr lang="zh-CN" altLang="en-US" sz="800" kern="10">
                    <a:ln w="9525">
                      <a:solidFill>
                        <a:srgbClr val="000000"/>
                      </a:solidFill>
                      <a:prstDash val="lgDashDot"/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伪代码</a:t>
                </a:r>
              </a:p>
            </p:txBody>
          </p:sp>
        </p:grpSp>
      </p:grp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457200" y="3500438"/>
            <a:ext cx="832961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宋体" pitchFamily="2" charset="-122"/>
              </a:rPr>
              <a:t>    </a:t>
            </a:r>
            <a:r>
              <a:rPr kumimoji="1" lang="zh-CN" altLang="en-US" b="1">
                <a:latin typeface="宋体" pitchFamily="2" charset="-122"/>
              </a:rPr>
              <a:t>算法</a:t>
            </a:r>
            <a:r>
              <a:rPr kumimoji="1" lang="en-US" altLang="zh-CN" b="1"/>
              <a:t>6.2</a:t>
            </a:r>
            <a:r>
              <a:rPr kumimoji="1" lang="zh-CN" altLang="en-US" b="1">
                <a:latin typeface="宋体" pitchFamily="2" charset="-122"/>
              </a:rPr>
              <a:t>主要由三部分组成：第一部分是初始化部分，其时间性能为</a:t>
            </a:r>
            <a:r>
              <a:rPr kumimoji="1" lang="en-US" altLang="zh-CN" b="1" i="1"/>
              <a:t>O</a:t>
            </a:r>
            <a:r>
              <a:rPr kumimoji="1" lang="en-US" altLang="zh-CN" b="1"/>
              <a:t>(</a:t>
            </a:r>
            <a:r>
              <a:rPr kumimoji="1" lang="en-US" altLang="zh-CN" b="1" i="1"/>
              <a:t>n</a:t>
            </a:r>
            <a:r>
              <a:rPr kumimoji="1" lang="en-US" altLang="zh-CN" b="1"/>
              <a:t>)</a:t>
            </a:r>
            <a:r>
              <a:rPr kumimoji="1" lang="zh-CN" altLang="en-US" b="1">
                <a:latin typeface="宋体" pitchFamily="2" charset="-122"/>
              </a:rPr>
              <a:t>；第二部分是依次计算各个顶点到终点的最短路径，由两层嵌套的循环组成，外层循环执行</a:t>
            </a:r>
            <a:r>
              <a:rPr kumimoji="1" lang="en-US" altLang="zh-CN" b="1"/>
              <a:t>n-1</a:t>
            </a:r>
            <a:r>
              <a:rPr kumimoji="1" lang="zh-CN" altLang="en-US" b="1">
                <a:latin typeface="宋体" pitchFamily="2" charset="-122"/>
              </a:rPr>
              <a:t>次，内层循环对所有出边进行计算，并且在所有循环中，每条出边只计算一次。假定图的边数为</a:t>
            </a:r>
            <a:r>
              <a:rPr kumimoji="1" lang="en-US" altLang="zh-CN" b="1"/>
              <a:t>m</a:t>
            </a:r>
            <a:r>
              <a:rPr kumimoji="1" lang="zh-CN" altLang="en-US" b="1">
                <a:latin typeface="宋体" pitchFamily="2" charset="-122"/>
              </a:rPr>
              <a:t>，则这部分的时间性能是</a:t>
            </a:r>
            <a:r>
              <a:rPr kumimoji="1" lang="en-US" altLang="zh-CN" b="1" i="1"/>
              <a:t>O</a:t>
            </a:r>
            <a:r>
              <a:rPr kumimoji="1" lang="en-US" altLang="zh-CN" b="1"/>
              <a:t>(</a:t>
            </a:r>
            <a:r>
              <a:rPr kumimoji="1" lang="en-US" altLang="zh-CN" b="1" i="1"/>
              <a:t>m</a:t>
            </a:r>
            <a:r>
              <a:rPr kumimoji="1" lang="en-US" altLang="zh-CN" b="1"/>
              <a:t>)</a:t>
            </a:r>
            <a:r>
              <a:rPr kumimoji="1" lang="zh-CN" altLang="en-US" b="1">
                <a:latin typeface="宋体" pitchFamily="2" charset="-122"/>
              </a:rPr>
              <a:t>；第三部分是输出最短路径经过的顶点，其时间性能是</a:t>
            </a:r>
            <a:r>
              <a:rPr kumimoji="1" lang="en-US" altLang="zh-CN" b="1" i="1"/>
              <a:t>O</a:t>
            </a:r>
            <a:r>
              <a:rPr kumimoji="1" lang="en-US" altLang="zh-CN" b="1"/>
              <a:t>(</a:t>
            </a:r>
            <a:r>
              <a:rPr kumimoji="1" lang="en-US" altLang="zh-CN" b="1" i="1"/>
              <a:t>n</a:t>
            </a:r>
            <a:r>
              <a:rPr kumimoji="1" lang="en-US" altLang="zh-CN" b="1"/>
              <a:t>)</a:t>
            </a:r>
            <a:r>
              <a:rPr kumimoji="1" lang="zh-CN" altLang="en-US" b="1">
                <a:latin typeface="宋体" pitchFamily="2" charset="-122"/>
              </a:rPr>
              <a:t>。所以，算法</a:t>
            </a:r>
            <a:r>
              <a:rPr kumimoji="1" lang="en-US" altLang="zh-CN" b="1"/>
              <a:t>6.2</a:t>
            </a:r>
            <a:r>
              <a:rPr kumimoji="1" lang="zh-CN" altLang="en-US" b="1">
                <a:latin typeface="宋体" pitchFamily="2" charset="-122"/>
              </a:rPr>
              <a:t>的时间复杂性为</a:t>
            </a:r>
            <a:r>
              <a:rPr kumimoji="1" lang="en-US" altLang="zh-CN" b="1" i="1">
                <a:solidFill>
                  <a:srgbClr val="FF0000"/>
                </a:solidFill>
              </a:rPr>
              <a:t>O</a:t>
            </a:r>
            <a:r>
              <a:rPr kumimoji="1"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n</a:t>
            </a:r>
            <a:r>
              <a:rPr kumimoji="1" lang="en-US" altLang="zh-CN" b="1">
                <a:solidFill>
                  <a:srgbClr val="FF0000"/>
                </a:solidFill>
              </a:rPr>
              <a:t>+</a:t>
            </a:r>
            <a:r>
              <a:rPr kumimoji="1" lang="en-US" altLang="zh-CN" b="1" i="1">
                <a:solidFill>
                  <a:srgbClr val="FF0000"/>
                </a:solidFill>
              </a:rPr>
              <a:t>m</a:t>
            </a:r>
            <a:r>
              <a:rPr kumimoji="1" lang="en-US" altLang="zh-CN" b="1">
                <a:solidFill>
                  <a:srgbClr val="FF0000"/>
                </a:solidFill>
              </a:rPr>
              <a:t>)</a:t>
            </a:r>
            <a:r>
              <a:rPr kumimoji="1" lang="zh-CN" altLang="en-US" b="1">
                <a:latin typeface="宋体" pitchFamily="2" charset="-122"/>
              </a:rPr>
              <a:t>。</a:t>
            </a:r>
            <a:r>
              <a:rPr kumimoji="1" lang="zh-CN" altLang="en-US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40386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2A9619C-6EE3-47C8-A17A-707025091806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9939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535D23EC-52A2-4131-A759-DB6743ABCE32}" type="slidenum">
              <a:rPr lang="en-US" altLang="zh-CN" sz="1400" smtClean="0">
                <a:latin typeface="Comic Sans MS" pitchFamily="66" charset="0"/>
              </a:rPr>
              <a:pPr/>
              <a:t>19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9941" name="矩形 4"/>
          <p:cNvSpPr>
            <a:spLocks noChangeArrowheads="1"/>
          </p:cNvSpPr>
          <p:nvPr/>
        </p:nvSpPr>
        <p:spPr bwMode="auto">
          <a:xfrm>
            <a:off x="395288" y="442913"/>
            <a:ext cx="8353425" cy="637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int Backpath(int n){</a:t>
            </a:r>
          </a:p>
          <a:p>
            <a:pPr eaLnBrk="1" hangingPunct="1"/>
            <a:r>
              <a:rPr lang="en-US" altLang="zh-CN" b="1"/>
              <a:t>     int i, j, temp;	int cost[N];	int path[N];</a:t>
            </a:r>
          </a:p>
          <a:p>
            <a:pPr eaLnBrk="1" hangingPunct="1"/>
            <a:r>
              <a:rPr lang="en-US" altLang="zh-CN" b="1"/>
              <a:t>     </a:t>
            </a:r>
            <a:r>
              <a:rPr lang="en-US" altLang="zh-CN" b="1">
                <a:solidFill>
                  <a:srgbClr val="00B050"/>
                </a:solidFill>
              </a:rPr>
              <a:t>for(i = 0; i &lt; n; i++){	cost[i] = MAX;	path[i] = -1;}</a:t>
            </a:r>
          </a:p>
          <a:p>
            <a:pPr eaLnBrk="1" hangingPunct="1"/>
            <a:r>
              <a:rPr lang="en-US" altLang="zh-CN" b="1"/>
              <a:t>     </a:t>
            </a:r>
            <a:r>
              <a:rPr lang="en-US" altLang="zh-CN" b="1">
                <a:solidFill>
                  <a:srgbClr val="FF0000"/>
                </a:solidFill>
              </a:rPr>
              <a:t>cost[0] = 0;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     for(j = 1; j &lt; n; j++){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         for(i = j - 1; i &gt;= 0; i--){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               if (arc[i][j] + cost[i] &lt; cost[j]){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	         cost[j] = arc[i][j] + cost[i];	path[j] = i;}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	    }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	}</a:t>
            </a:r>
          </a:p>
          <a:p>
            <a:pPr eaLnBrk="1" hangingPunct="1"/>
            <a:r>
              <a:rPr lang="en-US" altLang="zh-CN" b="1"/>
              <a:t>	</a:t>
            </a:r>
            <a:r>
              <a:rPr lang="en-US" altLang="zh-CN" b="1">
                <a:solidFill>
                  <a:srgbClr val="A52781"/>
                </a:solidFill>
              </a:rPr>
              <a:t>cout&lt;&lt;n-1; 	i = n-1;</a:t>
            </a:r>
          </a:p>
          <a:p>
            <a:pPr eaLnBrk="1" hangingPunct="1"/>
            <a:r>
              <a:rPr lang="en-US" altLang="zh-CN" b="1">
                <a:solidFill>
                  <a:srgbClr val="A52781"/>
                </a:solidFill>
              </a:rPr>
              <a:t>	while (</a:t>
            </a:r>
            <a:r>
              <a:rPr lang="en-US" altLang="zh-CN" b="1">
                <a:solidFill>
                  <a:srgbClr val="FF0000"/>
                </a:solidFill>
              </a:rPr>
              <a:t>path[i] &gt;= 0</a:t>
            </a:r>
            <a:r>
              <a:rPr lang="en-US" altLang="zh-CN" b="1">
                <a:solidFill>
                  <a:srgbClr val="A52781"/>
                </a:solidFill>
              </a:rPr>
              <a:t>){</a:t>
            </a:r>
          </a:p>
          <a:p>
            <a:pPr eaLnBrk="1" hangingPunct="1"/>
            <a:r>
              <a:rPr lang="en-US" altLang="zh-CN" b="1">
                <a:solidFill>
                  <a:srgbClr val="A52781"/>
                </a:solidFill>
              </a:rPr>
              <a:t>		cout&lt;&lt;"&lt;-"&lt;&lt;path[i];		i = path[i];</a:t>
            </a:r>
          </a:p>
          <a:p>
            <a:pPr eaLnBrk="1" hangingPunct="1"/>
            <a:r>
              <a:rPr lang="en-US" altLang="zh-CN" b="1">
                <a:solidFill>
                  <a:srgbClr val="A52781"/>
                </a:solidFill>
              </a:rPr>
              <a:t>	}</a:t>
            </a:r>
          </a:p>
          <a:p>
            <a:pPr eaLnBrk="1" hangingPunct="1"/>
            <a:r>
              <a:rPr lang="en-US" altLang="zh-CN" b="1">
                <a:solidFill>
                  <a:srgbClr val="A52781"/>
                </a:solidFill>
              </a:rPr>
              <a:t>	cout&lt;&lt;endl;</a:t>
            </a:r>
          </a:p>
          <a:p>
            <a:pPr eaLnBrk="1" hangingPunct="1"/>
            <a:r>
              <a:rPr lang="en-US" altLang="zh-CN" b="1">
                <a:solidFill>
                  <a:srgbClr val="A52781"/>
                </a:solidFill>
              </a:rPr>
              <a:t>	return cost[n-1];</a:t>
            </a:r>
          </a:p>
          <a:p>
            <a:pPr eaLnBrk="1" hangingPunct="1"/>
            <a:r>
              <a:rPr lang="en-US" altLang="zh-CN" b="1"/>
              <a:t>}</a:t>
            </a:r>
            <a:endParaRPr lang="zh-CN" altLang="en-US" b="1"/>
          </a:p>
        </p:txBody>
      </p:sp>
      <p:sp>
        <p:nvSpPr>
          <p:cNvPr id="39942" name="矩形 5"/>
          <p:cNvSpPr>
            <a:spLocks noChangeArrowheads="1"/>
          </p:cNvSpPr>
          <p:nvPr/>
        </p:nvSpPr>
        <p:spPr bwMode="auto">
          <a:xfrm>
            <a:off x="2339975" y="36513"/>
            <a:ext cx="66484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Aft>
                <a:spcPts val="775"/>
              </a:spcAft>
            </a:pPr>
            <a:r>
              <a:rPr lang="zh-CN" altLang="en-US" sz="36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多段图的最短路径</a:t>
            </a:r>
            <a:r>
              <a:rPr lang="en-US" altLang="zh-CN" sz="36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sz="36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算法实现</a:t>
            </a:r>
          </a:p>
        </p:txBody>
      </p:sp>
    </p:spTree>
    <p:extLst>
      <p:ext uri="{BB962C8B-B14F-4D97-AF65-F5344CB8AC3E}">
        <p14:creationId xmlns:p14="http://schemas.microsoft.com/office/powerpoint/2010/main" val="34450005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上次</a:t>
            </a:r>
            <a:r>
              <a:rPr lang="zh-CN" altLang="en-US" dirty="0" smtClean="0"/>
              <a:t>回顾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动态规划的原理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1" y="1219200"/>
            <a:ext cx="8685964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最优性原理</a:t>
            </a:r>
            <a:r>
              <a:rPr lang="zh-CN" altLang="en-US" sz="2800" dirty="0" smtClean="0"/>
              <a:t>：</a:t>
            </a:r>
            <a:r>
              <a:rPr lang="zh-CN" altLang="en-US" sz="2800" dirty="0" smtClean="0">
                <a:solidFill>
                  <a:srgbClr val="0070C0"/>
                </a:solidFill>
              </a:rPr>
              <a:t>各个子问题的解只与它前面的子问题的解相关，</a:t>
            </a:r>
            <a:r>
              <a:rPr lang="zh-CN" altLang="en-US" sz="2800" dirty="0" smtClean="0">
                <a:solidFill>
                  <a:srgbClr val="00B050"/>
                </a:solidFill>
              </a:rPr>
              <a:t>而且各子问题的解都是相对于当前状态的最优解，</a:t>
            </a:r>
            <a:r>
              <a:rPr lang="zh-CN" altLang="en-US" sz="2800" dirty="0" smtClean="0">
                <a:solidFill>
                  <a:srgbClr val="FF0000"/>
                </a:solidFill>
              </a:rPr>
              <a:t>整个问题的最优解是由各个子问题的最优解组成的</a:t>
            </a:r>
            <a:r>
              <a:rPr lang="zh-CN" altLang="en-US" sz="2800" dirty="0" smtClean="0">
                <a:solidFill>
                  <a:srgbClr val="7030A0"/>
                </a:solidFill>
              </a:rPr>
              <a:t>。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1AD0-27ED-4B16-8BE3-111E23288BDF}" type="datetime1">
              <a:rPr lang="zh-CN" altLang="en-US" smtClean="0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动态规划法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6B3D35D9-A1ED-4FEF-9485-22CECB68593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919163" y="3929105"/>
            <a:ext cx="7129462" cy="1838325"/>
            <a:chOff x="1258888" y="962025"/>
            <a:chExt cx="7129462" cy="1838325"/>
          </a:xfrm>
        </p:grpSpPr>
        <p:grpSp>
          <p:nvGrpSpPr>
            <p:cNvPr id="21" name="Group 18"/>
            <p:cNvGrpSpPr>
              <a:grpSpLocks/>
            </p:cNvGrpSpPr>
            <p:nvPr/>
          </p:nvGrpSpPr>
          <p:grpSpPr bwMode="auto">
            <a:xfrm>
              <a:off x="1258888" y="1341438"/>
              <a:ext cx="7129462" cy="1458912"/>
              <a:chOff x="930" y="851"/>
              <a:chExt cx="3647" cy="707"/>
            </a:xfrm>
          </p:grpSpPr>
          <p:sp>
            <p:nvSpPr>
              <p:cNvPr id="29" name="Oval 5"/>
              <p:cNvSpPr>
                <a:spLocks noChangeArrowheads="1"/>
              </p:cNvSpPr>
              <p:nvPr/>
            </p:nvSpPr>
            <p:spPr bwMode="auto">
              <a:xfrm>
                <a:off x="930" y="1037"/>
                <a:ext cx="320" cy="337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0" rIns="0" b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</a:pPr>
                <a:r>
                  <a:rPr lang="en-US" altLang="zh-CN" sz="3600" b="1"/>
                  <a:t>A</a:t>
                </a:r>
                <a:endParaRPr lang="en-US" altLang="zh-CN" sz="5400" b="1"/>
              </a:p>
            </p:txBody>
          </p:sp>
          <p:sp>
            <p:nvSpPr>
              <p:cNvPr id="30" name="Oval 6"/>
              <p:cNvSpPr>
                <a:spLocks noChangeArrowheads="1"/>
              </p:cNvSpPr>
              <p:nvPr/>
            </p:nvSpPr>
            <p:spPr bwMode="auto">
              <a:xfrm>
                <a:off x="1771" y="1040"/>
                <a:ext cx="320" cy="337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0" rIns="0" b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</a:pPr>
                <a:r>
                  <a:rPr lang="en-US" altLang="zh-CN" sz="3600" b="1"/>
                  <a:t>B</a:t>
                </a:r>
                <a:endParaRPr lang="en-US" altLang="zh-CN" sz="5400" b="1"/>
              </a:p>
            </p:txBody>
          </p:sp>
          <p:sp>
            <p:nvSpPr>
              <p:cNvPr id="31" name="Oval 7"/>
              <p:cNvSpPr>
                <a:spLocks noChangeArrowheads="1"/>
              </p:cNvSpPr>
              <p:nvPr/>
            </p:nvSpPr>
            <p:spPr bwMode="auto">
              <a:xfrm>
                <a:off x="2612" y="1038"/>
                <a:ext cx="320" cy="338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0" rIns="0" b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</a:pPr>
                <a:r>
                  <a:rPr lang="en-US" altLang="zh-CN" sz="3600" b="1"/>
                  <a:t>C</a:t>
                </a:r>
                <a:endParaRPr lang="en-US" altLang="zh-CN" sz="5400" b="1"/>
              </a:p>
            </p:txBody>
          </p:sp>
          <p:sp>
            <p:nvSpPr>
              <p:cNvPr id="32" name="Oval 8"/>
              <p:cNvSpPr>
                <a:spLocks noChangeArrowheads="1"/>
              </p:cNvSpPr>
              <p:nvPr/>
            </p:nvSpPr>
            <p:spPr bwMode="auto">
              <a:xfrm>
                <a:off x="3441" y="1037"/>
                <a:ext cx="320" cy="337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0" rIns="0" b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</a:pPr>
                <a:r>
                  <a:rPr lang="en-US" altLang="zh-CN" sz="3600" b="1"/>
                  <a:t>D</a:t>
                </a:r>
                <a:endParaRPr lang="en-US" altLang="zh-CN" sz="5400" b="1"/>
              </a:p>
            </p:txBody>
          </p:sp>
          <p:sp>
            <p:nvSpPr>
              <p:cNvPr id="33" name="Oval 9"/>
              <p:cNvSpPr>
                <a:spLocks noChangeArrowheads="1"/>
              </p:cNvSpPr>
              <p:nvPr/>
            </p:nvSpPr>
            <p:spPr bwMode="auto">
              <a:xfrm>
                <a:off x="4257" y="1038"/>
                <a:ext cx="320" cy="338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0" rIns="0" b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</a:pPr>
                <a:r>
                  <a:rPr lang="en-US" altLang="zh-CN" sz="3600" b="1"/>
                  <a:t>E</a:t>
                </a:r>
                <a:endParaRPr lang="en-US" altLang="zh-CN" sz="5400" b="1"/>
              </a:p>
            </p:txBody>
          </p:sp>
          <p:sp>
            <p:nvSpPr>
              <p:cNvPr id="34" name="Line 10"/>
              <p:cNvSpPr>
                <a:spLocks noChangeShapeType="1"/>
              </p:cNvSpPr>
              <p:nvPr/>
            </p:nvSpPr>
            <p:spPr bwMode="auto">
              <a:xfrm>
                <a:off x="1228" y="1207"/>
                <a:ext cx="515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2090" y="1218"/>
                <a:ext cx="515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12"/>
              <p:cNvSpPr>
                <a:spLocks noChangeShapeType="1"/>
              </p:cNvSpPr>
              <p:nvPr/>
            </p:nvSpPr>
            <p:spPr bwMode="auto">
              <a:xfrm>
                <a:off x="2938" y="1218"/>
                <a:ext cx="514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3"/>
              <p:cNvSpPr>
                <a:spLocks noChangeShapeType="1"/>
              </p:cNvSpPr>
              <p:nvPr/>
            </p:nvSpPr>
            <p:spPr bwMode="auto">
              <a:xfrm>
                <a:off x="3780" y="1218"/>
                <a:ext cx="515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4"/>
              <p:cNvSpPr>
                <a:spLocks/>
              </p:cNvSpPr>
              <p:nvPr/>
            </p:nvSpPr>
            <p:spPr bwMode="auto">
              <a:xfrm>
                <a:off x="1172" y="851"/>
                <a:ext cx="1456" cy="260"/>
              </a:xfrm>
              <a:custGeom>
                <a:avLst/>
                <a:gdLst>
                  <a:gd name="T0" fmla="*/ 0 w 1160"/>
                  <a:gd name="T1" fmla="*/ 213007 h 197"/>
                  <a:gd name="T2" fmla="*/ 209763 w 1160"/>
                  <a:gd name="T3" fmla="*/ 9613 h 197"/>
                  <a:gd name="T4" fmla="*/ 427305 w 1160"/>
                  <a:gd name="T5" fmla="*/ 267623 h 1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60" h="197">
                    <a:moveTo>
                      <a:pt x="0" y="157"/>
                    </a:moveTo>
                    <a:cubicBezTo>
                      <a:pt x="95" y="132"/>
                      <a:pt x="377" y="0"/>
                      <a:pt x="570" y="7"/>
                    </a:cubicBezTo>
                    <a:cubicBezTo>
                      <a:pt x="752" y="9"/>
                      <a:pt x="1037" y="157"/>
                      <a:pt x="1160" y="197"/>
                    </a:cubicBezTo>
                  </a:path>
                </a:pathLst>
              </a:custGeom>
              <a:noFill/>
              <a:ln w="571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5"/>
              <p:cNvSpPr>
                <a:spLocks/>
              </p:cNvSpPr>
              <p:nvPr/>
            </p:nvSpPr>
            <p:spPr bwMode="auto">
              <a:xfrm>
                <a:off x="2834" y="856"/>
                <a:ext cx="1456" cy="261"/>
              </a:xfrm>
              <a:custGeom>
                <a:avLst/>
                <a:gdLst>
                  <a:gd name="T0" fmla="*/ 0 w 1160"/>
                  <a:gd name="T1" fmla="*/ 236604 h 197"/>
                  <a:gd name="T2" fmla="*/ 209763 w 1160"/>
                  <a:gd name="T3" fmla="*/ 10258 h 197"/>
                  <a:gd name="T4" fmla="*/ 427305 w 1160"/>
                  <a:gd name="T5" fmla="*/ 295586 h 1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60" h="197">
                    <a:moveTo>
                      <a:pt x="0" y="157"/>
                    </a:moveTo>
                    <a:cubicBezTo>
                      <a:pt x="95" y="132"/>
                      <a:pt x="377" y="0"/>
                      <a:pt x="570" y="7"/>
                    </a:cubicBezTo>
                    <a:cubicBezTo>
                      <a:pt x="752" y="9"/>
                      <a:pt x="1037" y="157"/>
                      <a:pt x="1160" y="197"/>
                    </a:cubicBezTo>
                  </a:path>
                </a:pathLst>
              </a:custGeom>
              <a:noFill/>
              <a:ln w="571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6"/>
              <p:cNvSpPr>
                <a:spLocks/>
              </p:cNvSpPr>
              <p:nvPr/>
            </p:nvSpPr>
            <p:spPr bwMode="auto">
              <a:xfrm flipV="1">
                <a:off x="2018" y="1298"/>
                <a:ext cx="1456" cy="260"/>
              </a:xfrm>
              <a:custGeom>
                <a:avLst/>
                <a:gdLst>
                  <a:gd name="T0" fmla="*/ 0 w 1160"/>
                  <a:gd name="T1" fmla="*/ 213007 h 197"/>
                  <a:gd name="T2" fmla="*/ 209763 w 1160"/>
                  <a:gd name="T3" fmla="*/ 9613 h 197"/>
                  <a:gd name="T4" fmla="*/ 427305 w 1160"/>
                  <a:gd name="T5" fmla="*/ 267623 h 1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60" h="197">
                    <a:moveTo>
                      <a:pt x="0" y="157"/>
                    </a:moveTo>
                    <a:cubicBezTo>
                      <a:pt x="95" y="132"/>
                      <a:pt x="377" y="0"/>
                      <a:pt x="570" y="7"/>
                    </a:cubicBezTo>
                    <a:cubicBezTo>
                      <a:pt x="752" y="9"/>
                      <a:pt x="1037" y="157"/>
                      <a:pt x="1160" y="197"/>
                    </a:cubicBezTo>
                  </a:path>
                </a:pathLst>
              </a:custGeom>
              <a:noFill/>
              <a:ln w="571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" name="TextBox 19"/>
            <p:cNvSpPr txBox="1">
              <a:spLocks noChangeArrowheads="1"/>
            </p:cNvSpPr>
            <p:nvPr/>
          </p:nvSpPr>
          <p:spPr bwMode="auto">
            <a:xfrm>
              <a:off x="2195513" y="1557338"/>
              <a:ext cx="431800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华文新魏" pitchFamily="2" charset="-122"/>
                  <a:ea typeface="华文新魏" pitchFamily="2" charset="-122"/>
                </a:rPr>
                <a:t>1</a:t>
              </a:r>
              <a:endParaRPr lang="zh-CN" altLang="en-US" sz="2800" b="1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3" name="TextBox 20"/>
            <p:cNvSpPr txBox="1">
              <a:spLocks noChangeArrowheads="1"/>
            </p:cNvSpPr>
            <p:nvPr/>
          </p:nvSpPr>
          <p:spPr bwMode="auto">
            <a:xfrm>
              <a:off x="3597275" y="1590675"/>
              <a:ext cx="4333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华文新魏" pitchFamily="2" charset="-122"/>
                  <a:ea typeface="华文新魏" pitchFamily="2" charset="-122"/>
                </a:rPr>
                <a:t>2</a:t>
              </a:r>
              <a:endParaRPr lang="zh-CN" altLang="en-US" sz="2800" b="1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4" name="TextBox 21"/>
            <p:cNvSpPr txBox="1">
              <a:spLocks noChangeArrowheads="1"/>
            </p:cNvSpPr>
            <p:nvPr/>
          </p:nvSpPr>
          <p:spPr bwMode="auto">
            <a:xfrm>
              <a:off x="7019925" y="1601788"/>
              <a:ext cx="431800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华文新魏" pitchFamily="2" charset="-122"/>
                  <a:ea typeface="华文新魏" pitchFamily="2" charset="-122"/>
                </a:rPr>
                <a:t>4</a:t>
              </a:r>
              <a:endParaRPr lang="zh-CN" altLang="en-US" sz="2800" b="1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5" name="TextBox 22"/>
            <p:cNvSpPr txBox="1">
              <a:spLocks noChangeArrowheads="1"/>
            </p:cNvSpPr>
            <p:nvPr/>
          </p:nvSpPr>
          <p:spPr bwMode="auto">
            <a:xfrm>
              <a:off x="5470525" y="1582738"/>
              <a:ext cx="431800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华文新魏" pitchFamily="2" charset="-122"/>
                  <a:ea typeface="华文新魏" pitchFamily="2" charset="-122"/>
                </a:rPr>
                <a:t>3</a:t>
              </a:r>
              <a:endParaRPr lang="zh-CN" altLang="en-US" sz="2800" b="1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6" name="TextBox 23"/>
            <p:cNvSpPr txBox="1">
              <a:spLocks noChangeArrowheads="1"/>
            </p:cNvSpPr>
            <p:nvPr/>
          </p:nvSpPr>
          <p:spPr bwMode="auto">
            <a:xfrm>
              <a:off x="6186488" y="962025"/>
              <a:ext cx="431800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华文新魏" pitchFamily="2" charset="-122"/>
                  <a:ea typeface="华文新魏" pitchFamily="2" charset="-122"/>
                </a:rPr>
                <a:t>5</a:t>
              </a:r>
              <a:endParaRPr lang="zh-CN" altLang="en-US" sz="2800" b="1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7" name="TextBox 24"/>
            <p:cNvSpPr txBox="1">
              <a:spLocks noChangeArrowheads="1"/>
            </p:cNvSpPr>
            <p:nvPr/>
          </p:nvSpPr>
          <p:spPr bwMode="auto">
            <a:xfrm>
              <a:off x="2857500" y="962025"/>
              <a:ext cx="431800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华文新魏" pitchFamily="2" charset="-122"/>
                  <a:ea typeface="华文新魏" pitchFamily="2" charset="-122"/>
                </a:rPr>
                <a:t>4</a:t>
              </a:r>
              <a:endParaRPr lang="zh-CN" altLang="en-US" sz="2800" b="1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" name="TextBox 25"/>
            <p:cNvSpPr txBox="1">
              <a:spLocks noChangeArrowheads="1"/>
            </p:cNvSpPr>
            <p:nvPr/>
          </p:nvSpPr>
          <p:spPr bwMode="auto">
            <a:xfrm>
              <a:off x="4437063" y="2276475"/>
              <a:ext cx="43338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华文新魏" pitchFamily="2" charset="-122"/>
                  <a:ea typeface="华文新魏" pitchFamily="2" charset="-122"/>
                </a:rPr>
                <a:t>3</a:t>
              </a:r>
              <a:endParaRPr lang="zh-CN" altLang="en-US" sz="2800" b="1"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1792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latin typeface="华文行楷" pitchFamily="2" charset="-122"/>
                <a:ea typeface="华文行楷" pitchFamily="2" charset="-122"/>
              </a:rPr>
              <a:t>6.2.2  </a:t>
            </a:r>
            <a:r>
              <a:rPr kumimoji="1" lang="zh-CN" altLang="en-US" smtClean="0">
                <a:latin typeface="华文行楷" pitchFamily="2" charset="-122"/>
                <a:ea typeface="华文行楷" pitchFamily="2" charset="-122"/>
              </a:rPr>
              <a:t>多源点最短路径问题</a:t>
            </a:r>
            <a:endParaRPr lang="zh-CN" altLang="en-US" smtClean="0"/>
          </a:p>
        </p:txBody>
      </p:sp>
      <p:sp>
        <p:nvSpPr>
          <p:cNvPr id="4096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219200"/>
            <a:ext cx="836295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smtClean="0">
                <a:latin typeface="华文新魏" pitchFamily="2" charset="-122"/>
                <a:ea typeface="华文新魏" pitchFamily="2" charset="-122"/>
              </a:rPr>
              <a:t>问题：给定一个带权有向图</a:t>
            </a:r>
            <a:r>
              <a:rPr lang="en-US" altLang="zh-CN" sz="3200" smtClean="0">
                <a:latin typeface="华文新魏" pitchFamily="2" charset="-122"/>
                <a:ea typeface="华文新魏" pitchFamily="2" charset="-122"/>
              </a:rPr>
              <a:t>G=(V,E)</a:t>
            </a:r>
            <a:r>
              <a:rPr lang="zh-CN" altLang="en-US" sz="3200" smtClean="0">
                <a:latin typeface="华文新魏" pitchFamily="2" charset="-122"/>
                <a:ea typeface="华文新魏" pitchFamily="2" charset="-122"/>
              </a:rPr>
              <a:t>，求任意一对顶点</a:t>
            </a:r>
            <a:r>
              <a:rPr lang="en-US" altLang="zh-CN" sz="3200" smtClean="0">
                <a:latin typeface="华文新魏" pitchFamily="2" charset="-122"/>
                <a:ea typeface="华文新魏" pitchFamily="2" charset="-122"/>
              </a:rPr>
              <a:t>v</a:t>
            </a:r>
            <a:r>
              <a:rPr lang="en-US" altLang="zh-CN" sz="3200" baseline="-25000" smtClean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3200" smtClean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3200" smtClean="0">
                <a:latin typeface="华文新魏" pitchFamily="2" charset="-122"/>
                <a:ea typeface="华文新魏" pitchFamily="2" charset="-122"/>
              </a:rPr>
              <a:t>v</a:t>
            </a:r>
            <a:r>
              <a:rPr lang="en-US" altLang="zh-CN" sz="3200" baseline="-25000" smtClean="0">
                <a:latin typeface="华文新魏" pitchFamily="2" charset="-122"/>
                <a:ea typeface="华文新魏" pitchFamily="2" charset="-122"/>
              </a:rPr>
              <a:t>j</a:t>
            </a:r>
            <a:r>
              <a:rPr lang="zh-CN" altLang="en-US" sz="320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3200" smtClean="0">
                <a:latin typeface="华文新魏" pitchFamily="2" charset="-122"/>
                <a:ea typeface="华文新魏" pitchFamily="2" charset="-122"/>
              </a:rPr>
              <a:t>i≠j</a:t>
            </a:r>
            <a:r>
              <a:rPr lang="zh-CN" altLang="en-US" sz="3200" smtClean="0">
                <a:latin typeface="华文新魏" pitchFamily="2" charset="-122"/>
                <a:ea typeface="华文新魏" pitchFamily="2" charset="-122"/>
              </a:rPr>
              <a:t>）的最短路径长度。</a:t>
            </a:r>
          </a:p>
        </p:txBody>
      </p:sp>
      <p:sp>
        <p:nvSpPr>
          <p:cNvPr id="4096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14529E9-E4B2-4E93-A04F-23D0DB6A2047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096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409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22739FC8-BC78-4C65-8FAF-6E0A177AB6A8}" type="slidenum">
              <a:rPr lang="en-US" altLang="zh-CN" sz="1400" smtClean="0">
                <a:latin typeface="Comic Sans MS" pitchFamily="66" charset="0"/>
              </a:rPr>
              <a:pPr/>
              <a:t>20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763713" y="3068638"/>
            <a:ext cx="2824162" cy="2305050"/>
            <a:chOff x="2483768" y="3068960"/>
            <a:chExt cx="2823846" cy="2304256"/>
          </a:xfrm>
        </p:grpSpPr>
        <p:sp>
          <p:nvSpPr>
            <p:cNvPr id="40970" name="椭圆 6"/>
            <p:cNvSpPr>
              <a:spLocks noChangeArrowheads="1"/>
            </p:cNvSpPr>
            <p:nvPr/>
          </p:nvSpPr>
          <p:spPr bwMode="auto">
            <a:xfrm>
              <a:off x="3491880" y="3068960"/>
              <a:ext cx="879630" cy="82537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 a</a:t>
              </a:r>
              <a:endParaRPr lang="zh-CN" altLang="en-US" sz="3200" b="1"/>
            </a:p>
          </p:txBody>
        </p:sp>
        <p:sp>
          <p:nvSpPr>
            <p:cNvPr id="40971" name="椭圆 7"/>
            <p:cNvSpPr>
              <a:spLocks noChangeArrowheads="1"/>
            </p:cNvSpPr>
            <p:nvPr/>
          </p:nvSpPr>
          <p:spPr bwMode="auto">
            <a:xfrm>
              <a:off x="2483768" y="4509120"/>
              <a:ext cx="879630" cy="82537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 c</a:t>
              </a:r>
              <a:endParaRPr lang="zh-CN" altLang="en-US" sz="3200" b="1"/>
            </a:p>
          </p:txBody>
        </p:sp>
        <p:sp>
          <p:nvSpPr>
            <p:cNvPr id="40972" name="椭圆 8"/>
            <p:cNvSpPr>
              <a:spLocks noChangeArrowheads="1"/>
            </p:cNvSpPr>
            <p:nvPr/>
          </p:nvSpPr>
          <p:spPr bwMode="auto">
            <a:xfrm>
              <a:off x="4427984" y="4522440"/>
              <a:ext cx="879630" cy="82537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 b</a:t>
              </a:r>
              <a:endParaRPr lang="zh-CN" altLang="en-US" sz="3200" b="1"/>
            </a:p>
          </p:txBody>
        </p:sp>
        <p:cxnSp>
          <p:nvCxnSpPr>
            <p:cNvPr id="40973" name="直接箭头连接符 10"/>
            <p:cNvCxnSpPr>
              <a:cxnSpLocks noChangeShapeType="1"/>
              <a:endCxn id="40971" idx="0"/>
            </p:cNvCxnSpPr>
            <p:nvPr/>
          </p:nvCxnSpPr>
          <p:spPr bwMode="auto">
            <a:xfrm flipH="1">
              <a:off x="2923583" y="3645024"/>
              <a:ext cx="712313" cy="86409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4" name="直接箭头连接符 12"/>
            <p:cNvCxnSpPr>
              <a:cxnSpLocks noChangeShapeType="1"/>
            </p:cNvCxnSpPr>
            <p:nvPr/>
          </p:nvCxnSpPr>
          <p:spPr bwMode="auto">
            <a:xfrm flipH="1">
              <a:off x="3032212" y="3797424"/>
              <a:ext cx="756084" cy="86409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5" name="直接箭头连接符 13"/>
            <p:cNvCxnSpPr>
              <a:cxnSpLocks noChangeShapeType="1"/>
              <a:stCxn id="40972" idx="2"/>
              <a:endCxn id="40971" idx="6"/>
            </p:cNvCxnSpPr>
            <p:nvPr/>
          </p:nvCxnSpPr>
          <p:spPr bwMode="auto">
            <a:xfrm flipH="1" flipV="1">
              <a:off x="3363398" y="4921806"/>
              <a:ext cx="1064586" cy="133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6" name="直接箭头连接符 14"/>
            <p:cNvCxnSpPr>
              <a:cxnSpLocks noChangeShapeType="1"/>
            </p:cNvCxnSpPr>
            <p:nvPr/>
          </p:nvCxnSpPr>
          <p:spPr bwMode="auto">
            <a:xfrm flipH="1" flipV="1">
              <a:off x="4067944" y="3797424"/>
              <a:ext cx="607132" cy="76008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7" name="直接箭头连接符 15"/>
            <p:cNvCxnSpPr>
              <a:cxnSpLocks noChangeShapeType="1"/>
              <a:endCxn id="40972" idx="0"/>
            </p:cNvCxnSpPr>
            <p:nvPr/>
          </p:nvCxnSpPr>
          <p:spPr bwMode="auto">
            <a:xfrm>
              <a:off x="4245496" y="3698736"/>
              <a:ext cx="622303" cy="823704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78" name="TextBox 20"/>
            <p:cNvSpPr txBox="1">
              <a:spLocks noChangeArrowheads="1"/>
            </p:cNvSpPr>
            <p:nvPr/>
          </p:nvSpPr>
          <p:spPr bwMode="auto">
            <a:xfrm>
              <a:off x="2879811" y="3645024"/>
              <a:ext cx="41982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3</a:t>
              </a:r>
              <a:endParaRPr lang="zh-CN" altLang="en-US" sz="2800" b="1"/>
            </a:p>
          </p:txBody>
        </p:sp>
        <p:sp>
          <p:nvSpPr>
            <p:cNvPr id="40979" name="TextBox 21"/>
            <p:cNvSpPr txBox="1">
              <a:spLocks noChangeArrowheads="1"/>
            </p:cNvSpPr>
            <p:nvPr/>
          </p:nvSpPr>
          <p:spPr bwMode="auto">
            <a:xfrm>
              <a:off x="3291545" y="4057908"/>
              <a:ext cx="62230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11</a:t>
              </a:r>
              <a:endParaRPr lang="zh-CN" altLang="en-US" sz="2800" b="1"/>
            </a:p>
          </p:txBody>
        </p:sp>
        <p:sp>
          <p:nvSpPr>
            <p:cNvPr id="40980" name="TextBox 22"/>
            <p:cNvSpPr txBox="1">
              <a:spLocks noChangeArrowheads="1"/>
            </p:cNvSpPr>
            <p:nvPr/>
          </p:nvSpPr>
          <p:spPr bwMode="auto">
            <a:xfrm>
              <a:off x="4634948" y="3678436"/>
              <a:ext cx="41982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4</a:t>
              </a:r>
              <a:endParaRPr lang="zh-CN" altLang="en-US" sz="2800" b="1"/>
            </a:p>
          </p:txBody>
        </p:sp>
        <p:sp>
          <p:nvSpPr>
            <p:cNvPr id="40981" name="TextBox 23"/>
            <p:cNvSpPr txBox="1">
              <a:spLocks noChangeArrowheads="1"/>
            </p:cNvSpPr>
            <p:nvPr/>
          </p:nvSpPr>
          <p:spPr bwMode="auto">
            <a:xfrm>
              <a:off x="4012409" y="4092446"/>
              <a:ext cx="41982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6</a:t>
              </a:r>
              <a:endParaRPr lang="zh-CN" altLang="en-US" sz="2800" b="1"/>
            </a:p>
          </p:txBody>
        </p:sp>
        <p:sp>
          <p:nvSpPr>
            <p:cNvPr id="40982" name="TextBox 24"/>
            <p:cNvSpPr txBox="1">
              <a:spLocks noChangeArrowheads="1"/>
            </p:cNvSpPr>
            <p:nvPr/>
          </p:nvSpPr>
          <p:spPr bwMode="auto">
            <a:xfrm>
              <a:off x="3750763" y="4849996"/>
              <a:ext cx="41982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2</a:t>
              </a:r>
              <a:endParaRPr lang="zh-CN" altLang="en-US" sz="2800" b="1"/>
            </a:p>
          </p:txBody>
        </p:sp>
      </p:grp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5795963" y="3208338"/>
          <a:ext cx="2089150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3" name="公式" r:id="rId4" imgW="774364" imgH="736280" progId="Equation.3">
                  <p:embed/>
                </p:oleObj>
              </mc:Choice>
              <mc:Fallback>
                <p:oleObj name="公式" r:id="rId4" imgW="774364" imgH="736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208338"/>
                        <a:ext cx="2089150" cy="198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82600" y="5373688"/>
            <a:ext cx="848201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/>
              <a:t>d</a:t>
            </a:r>
            <a:r>
              <a:rPr lang="zh-CN" altLang="en-US" sz="3200"/>
              <a:t>（</a:t>
            </a:r>
            <a:r>
              <a:rPr lang="en-US" altLang="zh-CN" sz="3200"/>
              <a:t>v</a:t>
            </a:r>
            <a:r>
              <a:rPr lang="en-US" altLang="zh-CN" sz="3200" baseline="-25000"/>
              <a:t>i,</a:t>
            </a:r>
            <a:r>
              <a:rPr lang="en-US" altLang="zh-CN" sz="3200"/>
              <a:t>v</a:t>
            </a:r>
            <a:r>
              <a:rPr lang="en-US" altLang="zh-CN" sz="3200" baseline="-25000"/>
              <a:t>j</a:t>
            </a:r>
            <a:r>
              <a:rPr lang="en-US" altLang="zh-CN" sz="3200"/>
              <a:t>,V</a:t>
            </a:r>
            <a:r>
              <a:rPr lang="zh-CN" altLang="en-US" sz="3200"/>
              <a:t>）</a:t>
            </a:r>
            <a:r>
              <a:rPr lang="en-US" altLang="zh-CN" sz="3200"/>
              <a:t>: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 v</a:t>
            </a:r>
            <a:r>
              <a:rPr lang="en-US" altLang="zh-CN" sz="3200" baseline="-25000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经过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V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中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其余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所有点到达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v</a:t>
            </a:r>
            <a:r>
              <a:rPr lang="en-US" altLang="zh-CN" sz="3200" baseline="-25000">
                <a:latin typeface="华文新魏" pitchFamily="2" charset="-122"/>
                <a:ea typeface="华文新魏" pitchFamily="2" charset="-122"/>
              </a:rPr>
              <a:t>j  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的最短路径。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4054802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latin typeface="华文行楷" pitchFamily="2" charset="-122"/>
                <a:ea typeface="华文行楷" pitchFamily="2" charset="-122"/>
              </a:rPr>
              <a:t>6.2.2  </a:t>
            </a:r>
            <a:r>
              <a:rPr kumimoji="1" lang="zh-CN" altLang="en-US" smtClean="0">
                <a:latin typeface="华文行楷" pitchFamily="2" charset="-122"/>
                <a:ea typeface="华文行楷" pitchFamily="2" charset="-122"/>
              </a:rPr>
              <a:t>多源点最短路径问题</a:t>
            </a:r>
            <a:endParaRPr lang="zh-CN" altLang="en-US" smtClean="0"/>
          </a:p>
        </p:txBody>
      </p:sp>
      <p:sp>
        <p:nvSpPr>
          <p:cNvPr id="41987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2000" smtClean="0"/>
              <a:t>void Floyd(int arc[n][n], int dist[n][n]){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    int i, j, k;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    for (i = 0; i &lt; n; i++)                     //</a:t>
            </a:r>
            <a:r>
              <a:rPr lang="zh-CN" altLang="en-US" sz="2000" smtClean="0"/>
              <a:t>初始化矩阵</a:t>
            </a:r>
            <a:r>
              <a:rPr lang="en-US" altLang="zh-CN" sz="2000" smtClean="0"/>
              <a:t>dist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	for (j = 0; j &lt; n; j++)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	     dist[i][j] = arc[i][j];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	</a:t>
            </a:r>
            <a:r>
              <a:rPr lang="en-US" altLang="zh-CN" sz="2000" smtClean="0">
                <a:solidFill>
                  <a:srgbClr val="FF0000"/>
                </a:solidFill>
              </a:rPr>
              <a:t>for (k = 0; k &lt; n; k++)                   //</a:t>
            </a:r>
            <a:r>
              <a:rPr lang="zh-CN" altLang="en-US" sz="2000" smtClean="0">
                <a:solidFill>
                  <a:srgbClr val="FF0000"/>
                </a:solidFill>
              </a:rPr>
              <a:t>进行</a:t>
            </a:r>
            <a:r>
              <a:rPr lang="en-US" altLang="zh-CN" sz="2000" smtClean="0">
                <a:solidFill>
                  <a:srgbClr val="FF0000"/>
                </a:solidFill>
              </a:rPr>
              <a:t>n</a:t>
            </a:r>
            <a:r>
              <a:rPr lang="zh-CN" altLang="en-US" sz="2000" smtClean="0">
                <a:solidFill>
                  <a:srgbClr val="FF0000"/>
                </a:solidFill>
              </a:rPr>
              <a:t>次迭代</a:t>
            </a:r>
          </a:p>
          <a:p>
            <a:pPr marL="0" indent="0">
              <a:buFontTx/>
              <a:buNone/>
            </a:pPr>
            <a:r>
              <a:rPr lang="zh-CN" altLang="en-US" sz="2000" smtClean="0">
                <a:solidFill>
                  <a:srgbClr val="FF0000"/>
                </a:solidFill>
              </a:rPr>
              <a:t>                  </a:t>
            </a:r>
            <a:r>
              <a:rPr lang="en-US" altLang="zh-CN" sz="2000" smtClean="0">
                <a:solidFill>
                  <a:srgbClr val="FF0000"/>
                </a:solidFill>
              </a:rPr>
              <a:t>for (i = 0; i &lt; n; i++)       </a:t>
            </a:r>
          </a:p>
          <a:p>
            <a:pPr marL="0" indent="0">
              <a:buFontTx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	for (j = 0; j &lt; n; j++)</a:t>
            </a:r>
          </a:p>
          <a:p>
            <a:pPr marL="0" indent="0">
              <a:buFontTx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		if (dist[i][k] + dist[k][j] &lt; dist[i][j]) </a:t>
            </a:r>
          </a:p>
          <a:p>
            <a:pPr marL="0" indent="0">
              <a:buFontTx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			dist[i][j] = dist[i][k] + dist[k][j];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}</a:t>
            </a:r>
          </a:p>
        </p:txBody>
      </p:sp>
      <p:sp>
        <p:nvSpPr>
          <p:cNvPr id="4198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BF09E7A-69BE-4AD7-AB22-EBD3FD084D28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198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419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43D392A1-B63E-47A6-8026-3E7A4B6C5DF1}" type="slidenum">
              <a:rPr lang="en-US" altLang="zh-CN" sz="1400" smtClean="0">
                <a:latin typeface="Comic Sans MS" pitchFamily="66" charset="0"/>
              </a:rPr>
              <a:pPr/>
              <a:t>21</a:t>
            </a:fld>
            <a:endParaRPr lang="en-US" altLang="zh-CN" sz="140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3834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BDAAF12E-9273-4EE6-BB47-7369A96F4BA1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301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430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008B23BE-0657-4592-BFE7-512633360320}" type="slidenum">
              <a:rPr lang="en-US" altLang="zh-CN" sz="1400" smtClean="0">
                <a:latin typeface="Comic Sans MS" pitchFamily="66" charset="0"/>
              </a:rPr>
              <a:pPr/>
              <a:t>22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68313" y="1428750"/>
            <a:ext cx="81534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b="1" dirty="0"/>
              <a:t>    TSP</a:t>
            </a:r>
            <a:r>
              <a:rPr kumimoji="1" lang="zh-CN" altLang="en-US" sz="2800" b="1" dirty="0">
                <a:cs typeface="Times New Roman" pitchFamily="18" charset="0"/>
              </a:rPr>
              <a:t>问题是指旅行家要旅行</a:t>
            </a:r>
            <a:r>
              <a:rPr kumimoji="1" lang="en-US" altLang="zh-CN" sz="2800" b="1" i="1" dirty="0"/>
              <a:t>n</a:t>
            </a:r>
            <a:r>
              <a:rPr kumimoji="1" lang="zh-CN" altLang="en-US" sz="2800" b="1" dirty="0"/>
              <a:t>个城市，要求各个城市经历且仅经历一次然后回到</a:t>
            </a:r>
            <a:r>
              <a:rPr kumimoji="1" lang="zh-CN" altLang="en-US" sz="2800" b="1" dirty="0" smtClean="0"/>
              <a:t>出发（</a:t>
            </a:r>
            <a:r>
              <a:rPr kumimoji="1" lang="en-US" altLang="zh-CN" sz="2800" b="1" dirty="0" smtClean="0"/>
              <a:t>0</a:t>
            </a:r>
            <a:r>
              <a:rPr kumimoji="1" lang="zh-CN" altLang="en-US" sz="2800" b="1" dirty="0" smtClean="0"/>
              <a:t>号）城市</a:t>
            </a:r>
            <a:r>
              <a:rPr kumimoji="1" lang="zh-CN" altLang="en-US" sz="2800" b="1" dirty="0"/>
              <a:t>，并要求所走的路程最短。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/>
              <a:t>    各个城市间的距离可以用代价矩阵来表示。</a:t>
            </a:r>
          </a:p>
        </p:txBody>
      </p:sp>
      <p:grpSp>
        <p:nvGrpSpPr>
          <p:cNvPr id="43014" name="Group 10"/>
          <p:cNvGrpSpPr>
            <a:grpSpLocks/>
          </p:cNvGrpSpPr>
          <p:nvPr/>
        </p:nvGrpSpPr>
        <p:grpSpPr bwMode="auto">
          <a:xfrm>
            <a:off x="2571750" y="3357563"/>
            <a:ext cx="3370263" cy="2927350"/>
            <a:chOff x="3909" y="1422"/>
            <a:chExt cx="2610" cy="1957"/>
          </a:xfrm>
        </p:grpSpPr>
        <p:sp>
          <p:nvSpPr>
            <p:cNvPr id="43019" name="Text Box 11"/>
            <p:cNvSpPr txBox="1">
              <a:spLocks noChangeArrowheads="1"/>
            </p:cNvSpPr>
            <p:nvPr/>
          </p:nvSpPr>
          <p:spPr bwMode="auto">
            <a:xfrm>
              <a:off x="3909" y="1422"/>
              <a:ext cx="2610" cy="1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endParaRPr lang="en-US" altLang="zh-CN" b="1"/>
            </a:p>
            <a:p>
              <a:pPr algn="just"/>
              <a:endParaRPr lang="en-US" altLang="zh-CN" b="1"/>
            </a:p>
            <a:p>
              <a:pPr algn="just"/>
              <a:r>
                <a:rPr lang="en-US" altLang="zh-CN" b="1" i="1"/>
                <a:t>C</a:t>
              </a:r>
              <a:r>
                <a:rPr lang="en-US" altLang="zh-CN" b="1"/>
                <a:t>=</a:t>
              </a:r>
            </a:p>
          </p:txBody>
        </p:sp>
        <p:sp>
          <p:nvSpPr>
            <p:cNvPr id="43020" name="AutoShape 12"/>
            <p:cNvSpPr>
              <a:spLocks noChangeArrowheads="1"/>
            </p:cNvSpPr>
            <p:nvPr/>
          </p:nvSpPr>
          <p:spPr bwMode="auto">
            <a:xfrm>
              <a:off x="4399" y="1599"/>
              <a:ext cx="1740" cy="1311"/>
            </a:xfrm>
            <a:prstGeom prst="bracketPair">
              <a:avLst>
                <a:gd name="adj" fmla="val 851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1800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800" b="1"/>
                <a:t> ∞   3   6   7</a:t>
              </a:r>
            </a:p>
            <a:p>
              <a:pPr algn="just"/>
              <a:r>
                <a:rPr lang="en-US" altLang="zh-CN" sz="2800" b="1"/>
                <a:t> 5   ∞   2   3</a:t>
              </a:r>
            </a:p>
            <a:p>
              <a:pPr algn="just"/>
              <a:r>
                <a:rPr lang="en-US" altLang="zh-CN" sz="2800" b="1"/>
                <a:t> 6    4  ∞   2</a:t>
              </a:r>
            </a:p>
            <a:p>
              <a:pPr algn="just"/>
              <a:r>
                <a:rPr lang="en-US" altLang="zh-CN" sz="2800" b="1"/>
                <a:t> 3    7   5   ∞</a:t>
              </a:r>
            </a:p>
          </p:txBody>
        </p:sp>
        <p:sp>
          <p:nvSpPr>
            <p:cNvPr id="43021" name="Text Box 13"/>
            <p:cNvSpPr txBox="1">
              <a:spLocks noChangeArrowheads="1"/>
            </p:cNvSpPr>
            <p:nvPr/>
          </p:nvSpPr>
          <p:spPr bwMode="auto">
            <a:xfrm>
              <a:off x="4049" y="3099"/>
              <a:ext cx="219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/>
                <a:t>  </a:t>
              </a:r>
              <a:r>
                <a:rPr lang="zh-CN" altLang="en-US" sz="2000" b="1"/>
                <a:t>带权图的代价矩阵</a:t>
              </a:r>
            </a:p>
          </p:txBody>
        </p:sp>
      </p:grpSp>
      <p:sp>
        <p:nvSpPr>
          <p:cNvPr id="43015" name="Rectangle 16"/>
          <p:cNvSpPr>
            <a:spLocks noChangeArrowheads="1"/>
          </p:cNvSpPr>
          <p:nvPr/>
        </p:nvSpPr>
        <p:spPr bwMode="auto">
          <a:xfrm>
            <a:off x="4510088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6" name="Text Box 17"/>
          <p:cNvSpPr txBox="1">
            <a:spLocks noChangeArrowheads="1"/>
          </p:cNvSpPr>
          <p:nvPr/>
        </p:nvSpPr>
        <p:spPr bwMode="auto">
          <a:xfrm>
            <a:off x="323850" y="260350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6.2.3  TSP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问题</a:t>
            </a:r>
            <a:r>
              <a:rPr kumimoji="1" lang="zh-CN" altLang="en-US">
                <a:ea typeface="华文行楷" pitchFamily="2" charset="-122"/>
              </a:rPr>
              <a:t> </a:t>
            </a:r>
          </a:p>
        </p:txBody>
      </p:sp>
      <p:sp>
        <p:nvSpPr>
          <p:cNvPr id="43017" name="TextBox 11"/>
          <p:cNvSpPr txBox="1">
            <a:spLocks noChangeArrowheads="1"/>
          </p:cNvSpPr>
          <p:nvPr/>
        </p:nvSpPr>
        <p:spPr bwMode="auto">
          <a:xfrm>
            <a:off x="3357563" y="3214688"/>
            <a:ext cx="2928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0    1    2    3  </a:t>
            </a:r>
            <a:r>
              <a:rPr lang="zh-CN" altLang="en-US" b="1">
                <a:solidFill>
                  <a:srgbClr val="FF0000"/>
                </a:solidFill>
              </a:rPr>
              <a:t>个城市</a:t>
            </a:r>
          </a:p>
        </p:txBody>
      </p:sp>
      <p:sp>
        <p:nvSpPr>
          <p:cNvPr id="43018" name="TextBox 13"/>
          <p:cNvSpPr txBox="1">
            <a:spLocks noChangeArrowheads="1"/>
          </p:cNvSpPr>
          <p:nvPr/>
        </p:nvSpPr>
        <p:spPr bwMode="auto">
          <a:xfrm>
            <a:off x="2928938" y="3714750"/>
            <a:ext cx="785812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b="1">
                <a:solidFill>
                  <a:srgbClr val="FF0000"/>
                </a:solidFill>
              </a:rPr>
              <a:t>0    1    2    3  </a:t>
            </a:r>
            <a:r>
              <a:rPr lang="zh-CN" altLang="en-US" b="1">
                <a:solidFill>
                  <a:srgbClr val="FF0000"/>
                </a:solidFill>
              </a:rPr>
              <a:t>个城市</a:t>
            </a:r>
          </a:p>
        </p:txBody>
      </p:sp>
    </p:spTree>
    <p:extLst>
      <p:ext uri="{BB962C8B-B14F-4D97-AF65-F5344CB8AC3E}">
        <p14:creationId xmlns:p14="http://schemas.microsoft.com/office/powerpoint/2010/main" val="37822935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642B714F-13E3-4DC8-8703-F5AA3319F193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403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440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DB1CEEC3-F305-46BE-B65D-94188D0EBE17}" type="slidenum">
              <a:rPr lang="en-US" altLang="zh-CN" sz="1400" smtClean="0">
                <a:latin typeface="Comic Sans MS" pitchFamily="66" charset="0"/>
              </a:rPr>
              <a:pPr/>
              <a:t>23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4037" name="Text Box 67"/>
          <p:cNvSpPr txBox="1">
            <a:spLocks noChangeArrowheads="1"/>
          </p:cNvSpPr>
          <p:nvPr/>
        </p:nvSpPr>
        <p:spPr bwMode="auto">
          <a:xfrm>
            <a:off x="179388" y="3933825"/>
            <a:ext cx="8382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en-US" altLang="zh-CN" b="1">
              <a:latin typeface="宋体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b="1"/>
              <a:t>        </a:t>
            </a:r>
          </a:p>
        </p:txBody>
      </p:sp>
      <p:sp>
        <p:nvSpPr>
          <p:cNvPr id="44038" name="Text Box 68"/>
          <p:cNvSpPr txBox="1">
            <a:spLocks noChangeArrowheads="1"/>
          </p:cNvSpPr>
          <p:nvPr/>
        </p:nvSpPr>
        <p:spPr bwMode="auto">
          <a:xfrm>
            <a:off x="323850" y="1357313"/>
            <a:ext cx="8305800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宋体" charset="-122"/>
              </a:rPr>
              <a:t>    </a:t>
            </a:r>
            <a:r>
              <a:rPr kumimoji="1" lang="zh-CN" altLang="en-US" sz="2800" b="1">
                <a:latin typeface="宋体" charset="-122"/>
              </a:rPr>
              <a:t>设</a:t>
            </a:r>
            <a:r>
              <a:rPr kumimoji="1" lang="en-US" altLang="zh-CN" sz="2800" b="1" i="1"/>
              <a:t>s</a:t>
            </a:r>
            <a:r>
              <a:rPr kumimoji="1" lang="en-US" altLang="zh-CN" sz="2800" b="1"/>
              <a:t>, </a:t>
            </a:r>
            <a:r>
              <a:rPr kumimoji="1" lang="en-US" altLang="zh-CN" sz="2800" b="1" i="1"/>
              <a:t>s</a:t>
            </a:r>
            <a:r>
              <a:rPr kumimoji="1" lang="en-US" altLang="zh-CN" sz="2800" b="1" baseline="-30000"/>
              <a:t>1</a:t>
            </a:r>
            <a:r>
              <a:rPr kumimoji="1" lang="en-US" altLang="zh-CN" sz="2800" b="1"/>
              <a:t>, </a:t>
            </a:r>
            <a:r>
              <a:rPr kumimoji="1" lang="en-US" altLang="zh-CN" sz="2800" b="1" i="1"/>
              <a:t>s</a:t>
            </a:r>
            <a:r>
              <a:rPr kumimoji="1" lang="en-US" altLang="zh-CN" sz="2800" b="1" baseline="-30000"/>
              <a:t>2</a:t>
            </a:r>
            <a:r>
              <a:rPr kumimoji="1" lang="en-US" altLang="zh-CN" sz="2800" b="1"/>
              <a:t>, …, </a:t>
            </a:r>
            <a:r>
              <a:rPr kumimoji="1" lang="en-US" altLang="zh-CN" sz="2800" b="1" i="1"/>
              <a:t>s</a:t>
            </a:r>
            <a:r>
              <a:rPr kumimoji="1" lang="en-US" altLang="zh-CN" sz="2800" b="1" i="1" baseline="-30000"/>
              <a:t>p</a:t>
            </a:r>
            <a:r>
              <a:rPr kumimoji="1" lang="en-US" altLang="zh-CN" sz="2800" b="1"/>
              <a:t>, </a:t>
            </a:r>
            <a:r>
              <a:rPr kumimoji="1" lang="en-US" altLang="zh-CN" sz="2800" b="1" i="1"/>
              <a:t>s</a:t>
            </a:r>
            <a:r>
              <a:rPr kumimoji="1" lang="zh-CN" altLang="en-US" sz="2800" b="1">
                <a:latin typeface="宋体" charset="-122"/>
              </a:rPr>
              <a:t>是从</a:t>
            </a:r>
            <a:r>
              <a:rPr kumimoji="1" lang="en-US" altLang="zh-CN" sz="2800" b="1" i="1"/>
              <a:t>s</a:t>
            </a:r>
            <a:r>
              <a:rPr kumimoji="1" lang="zh-CN" altLang="en-US" sz="2800" b="1">
                <a:latin typeface="宋体" charset="-122"/>
              </a:rPr>
              <a:t>出发的一条路径长度最短的简单回路，假设从</a:t>
            </a:r>
            <a:r>
              <a:rPr kumimoji="1" lang="en-US" altLang="zh-CN" sz="2800" b="1" i="1"/>
              <a:t>s</a:t>
            </a:r>
            <a:r>
              <a:rPr kumimoji="1" lang="zh-CN" altLang="en-US" sz="2800" b="1">
                <a:latin typeface="宋体" charset="-122"/>
              </a:rPr>
              <a:t>到下一个城市</a:t>
            </a:r>
            <a:r>
              <a:rPr kumimoji="1" lang="en-US" altLang="zh-CN" sz="2800" b="1" i="1"/>
              <a:t>s</a:t>
            </a:r>
            <a:r>
              <a:rPr kumimoji="1" lang="en-US" altLang="zh-CN" sz="2800" b="1" baseline="-30000"/>
              <a:t>1</a:t>
            </a:r>
            <a:r>
              <a:rPr kumimoji="1" lang="zh-CN" altLang="en-US" sz="2800" b="1">
                <a:latin typeface="宋体" charset="-122"/>
              </a:rPr>
              <a:t>已经求出，则问题转化为求从</a:t>
            </a:r>
            <a:r>
              <a:rPr kumimoji="1" lang="en-US" altLang="zh-CN" sz="2800" b="1" i="1"/>
              <a:t>s</a:t>
            </a:r>
            <a:r>
              <a:rPr kumimoji="1" lang="en-US" altLang="zh-CN" sz="2800" b="1" baseline="-30000"/>
              <a:t>1</a:t>
            </a:r>
            <a:r>
              <a:rPr kumimoji="1" lang="zh-CN" altLang="en-US" sz="2800" b="1">
                <a:latin typeface="宋体" charset="-122"/>
              </a:rPr>
              <a:t>到</a:t>
            </a:r>
            <a:r>
              <a:rPr kumimoji="1" lang="en-US" altLang="zh-CN" sz="2800" b="1" i="1"/>
              <a:t>s</a:t>
            </a:r>
            <a:r>
              <a:rPr kumimoji="1" lang="zh-CN" altLang="en-US" sz="2800" b="1">
                <a:latin typeface="宋体" charset="-122"/>
              </a:rPr>
              <a:t>的最短路径，显然</a:t>
            </a:r>
            <a:r>
              <a:rPr kumimoji="1" lang="en-US" altLang="zh-CN" sz="2800" b="1" i="1"/>
              <a:t>s</a:t>
            </a:r>
            <a:r>
              <a:rPr kumimoji="1" lang="en-US" altLang="zh-CN" sz="2800" b="1" baseline="-30000"/>
              <a:t>1</a:t>
            </a:r>
            <a:r>
              <a:rPr kumimoji="1" lang="en-US" altLang="zh-CN" sz="2800" b="1"/>
              <a:t>, </a:t>
            </a:r>
            <a:r>
              <a:rPr kumimoji="1" lang="en-US" altLang="zh-CN" sz="2800" b="1" i="1"/>
              <a:t>s</a:t>
            </a:r>
            <a:r>
              <a:rPr kumimoji="1" lang="en-US" altLang="zh-CN" sz="2800" b="1" baseline="-30000"/>
              <a:t>2</a:t>
            </a:r>
            <a:r>
              <a:rPr kumimoji="1" lang="en-US" altLang="zh-CN" sz="2800" b="1"/>
              <a:t>, …, </a:t>
            </a:r>
            <a:r>
              <a:rPr kumimoji="1" lang="en-US" altLang="zh-CN" sz="2800" b="1" i="1"/>
              <a:t>s</a:t>
            </a:r>
            <a:r>
              <a:rPr kumimoji="1" lang="en-US" altLang="zh-CN" sz="2800" b="1" i="1" baseline="-30000"/>
              <a:t>p</a:t>
            </a:r>
            <a:r>
              <a:rPr kumimoji="1" lang="en-US" altLang="zh-CN" sz="2800" b="1"/>
              <a:t>, </a:t>
            </a:r>
            <a:r>
              <a:rPr kumimoji="1" lang="en-US" altLang="zh-CN" sz="2800" b="1" i="1"/>
              <a:t>s</a:t>
            </a:r>
            <a:r>
              <a:rPr kumimoji="1" lang="zh-CN" altLang="en-US" sz="2800" b="1">
                <a:latin typeface="宋体" charset="-122"/>
              </a:rPr>
              <a:t>一定构成一条从</a:t>
            </a:r>
            <a:r>
              <a:rPr kumimoji="1" lang="en-US" altLang="zh-CN" sz="2800" b="1" i="1"/>
              <a:t>s</a:t>
            </a:r>
            <a:r>
              <a:rPr kumimoji="1" lang="en-US" altLang="zh-CN" sz="2800" b="1" baseline="-30000"/>
              <a:t>1</a:t>
            </a:r>
            <a:r>
              <a:rPr kumimoji="1" lang="zh-CN" altLang="en-US" sz="2800" b="1">
                <a:latin typeface="宋体" charset="-122"/>
              </a:rPr>
              <a:t>到</a:t>
            </a:r>
            <a:r>
              <a:rPr kumimoji="1" lang="en-US" altLang="zh-CN" sz="2800" b="1" i="1"/>
              <a:t>s</a:t>
            </a:r>
            <a:r>
              <a:rPr kumimoji="1" lang="zh-CN" altLang="en-US" sz="2800" b="1">
                <a:latin typeface="宋体" charset="-122"/>
              </a:rPr>
              <a:t>的最短路径。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宋体" charset="-122"/>
              </a:rPr>
              <a:t>    如若不然，设</a:t>
            </a:r>
            <a:r>
              <a:rPr kumimoji="1" lang="en-US" altLang="zh-CN" sz="2800" b="1" i="1"/>
              <a:t>s</a:t>
            </a:r>
            <a:r>
              <a:rPr kumimoji="1" lang="en-US" altLang="zh-CN" sz="2800" b="1" baseline="-30000"/>
              <a:t>1</a:t>
            </a:r>
            <a:r>
              <a:rPr kumimoji="1" lang="en-US" altLang="zh-CN" sz="2800" b="1"/>
              <a:t>, </a:t>
            </a:r>
            <a:r>
              <a:rPr kumimoji="1" lang="en-US" altLang="zh-CN" sz="2800" b="1" i="1"/>
              <a:t>r</a:t>
            </a:r>
            <a:r>
              <a:rPr kumimoji="1" lang="en-US" altLang="zh-CN" sz="2800" b="1" baseline="-30000"/>
              <a:t>1</a:t>
            </a:r>
            <a:r>
              <a:rPr kumimoji="1" lang="en-US" altLang="zh-CN" sz="2800" b="1"/>
              <a:t>, </a:t>
            </a:r>
            <a:r>
              <a:rPr kumimoji="1" lang="en-US" altLang="zh-CN" sz="2800" b="1" i="1"/>
              <a:t>r</a:t>
            </a:r>
            <a:r>
              <a:rPr kumimoji="1" lang="en-US" altLang="zh-CN" sz="2800" b="1" baseline="-30000"/>
              <a:t>2</a:t>
            </a:r>
            <a:r>
              <a:rPr kumimoji="1" lang="en-US" altLang="zh-CN" sz="2800" b="1"/>
              <a:t>, …, </a:t>
            </a:r>
            <a:r>
              <a:rPr kumimoji="1" lang="en-US" altLang="zh-CN" sz="2800" b="1" i="1"/>
              <a:t>r</a:t>
            </a:r>
            <a:r>
              <a:rPr kumimoji="1" lang="en-US" altLang="zh-CN" sz="2800" b="1" i="1" baseline="-30000"/>
              <a:t>q</a:t>
            </a:r>
            <a:r>
              <a:rPr kumimoji="1" lang="en-US" altLang="zh-CN" sz="2800" b="1"/>
              <a:t>, </a:t>
            </a:r>
            <a:r>
              <a:rPr kumimoji="1" lang="en-US" altLang="zh-CN" sz="2800" b="1" i="1"/>
              <a:t>s</a:t>
            </a:r>
            <a:r>
              <a:rPr kumimoji="1" lang="zh-CN" altLang="en-US" sz="2800" b="1">
                <a:latin typeface="宋体" charset="-122"/>
              </a:rPr>
              <a:t>是一条从</a:t>
            </a:r>
            <a:r>
              <a:rPr kumimoji="1" lang="en-US" altLang="zh-CN" sz="2800" b="1" i="1"/>
              <a:t>s</a:t>
            </a:r>
            <a:r>
              <a:rPr kumimoji="1" lang="en-US" altLang="zh-CN" sz="2800" b="1" baseline="-30000"/>
              <a:t>1</a:t>
            </a:r>
            <a:r>
              <a:rPr kumimoji="1" lang="zh-CN" altLang="en-US" sz="2800" b="1">
                <a:latin typeface="宋体" charset="-122"/>
              </a:rPr>
              <a:t>到</a:t>
            </a:r>
            <a:r>
              <a:rPr kumimoji="1" lang="en-US" altLang="zh-CN" sz="2800" b="1" i="1"/>
              <a:t>s</a:t>
            </a:r>
            <a:r>
              <a:rPr kumimoji="1" lang="zh-CN" altLang="en-US" sz="2800" b="1">
                <a:latin typeface="宋体" charset="-122"/>
              </a:rPr>
              <a:t>的最</a:t>
            </a:r>
            <a:r>
              <a:rPr kumimoji="1" lang="zh-CN" altLang="en-US" sz="2800" b="1">
                <a:latin typeface="Arial" charset="0"/>
              </a:rPr>
              <a:t>短路径且经过</a:t>
            </a:r>
            <a:r>
              <a:rPr kumimoji="1" lang="en-US" altLang="zh-CN" sz="2800" b="1" i="1">
                <a:latin typeface="Arial" charset="0"/>
              </a:rPr>
              <a:t>n</a:t>
            </a:r>
            <a:r>
              <a:rPr kumimoji="1" lang="en-US" altLang="zh-CN" sz="2800" b="1">
                <a:latin typeface="Arial" charset="0"/>
              </a:rPr>
              <a:t>-1</a:t>
            </a:r>
            <a:r>
              <a:rPr kumimoji="1" lang="zh-CN" altLang="en-US" sz="2800" b="1">
                <a:latin typeface="Arial" charset="0"/>
              </a:rPr>
              <a:t>个不同城市，则</a:t>
            </a:r>
            <a:r>
              <a:rPr kumimoji="1" lang="en-US" altLang="zh-CN" sz="2800" b="1" i="1"/>
              <a:t>s</a:t>
            </a:r>
            <a:r>
              <a:rPr kumimoji="1" lang="en-US" altLang="zh-CN" sz="2800" b="1"/>
              <a:t>, </a:t>
            </a:r>
            <a:r>
              <a:rPr kumimoji="1" lang="en-US" altLang="zh-CN" sz="2800" b="1" i="1"/>
              <a:t>s</a:t>
            </a:r>
            <a:r>
              <a:rPr kumimoji="1" lang="en-US" altLang="zh-CN" sz="2800" b="1" baseline="-30000"/>
              <a:t>1</a:t>
            </a:r>
            <a:r>
              <a:rPr kumimoji="1" lang="en-US" altLang="zh-CN" sz="2800" b="1"/>
              <a:t>, </a:t>
            </a:r>
            <a:r>
              <a:rPr kumimoji="1" lang="en-US" altLang="zh-CN" sz="2800" b="1" i="1"/>
              <a:t>r</a:t>
            </a:r>
            <a:r>
              <a:rPr kumimoji="1" lang="en-US" altLang="zh-CN" sz="2800" b="1" baseline="-30000"/>
              <a:t>1</a:t>
            </a:r>
            <a:r>
              <a:rPr kumimoji="1" lang="en-US" altLang="zh-CN" sz="2800" b="1"/>
              <a:t>, </a:t>
            </a:r>
            <a:r>
              <a:rPr kumimoji="1" lang="en-US" altLang="zh-CN" sz="2800" b="1" i="1"/>
              <a:t>r</a:t>
            </a:r>
            <a:r>
              <a:rPr kumimoji="1" lang="en-US" altLang="zh-CN" sz="2800" b="1" baseline="-30000"/>
              <a:t>2</a:t>
            </a:r>
            <a:r>
              <a:rPr kumimoji="1" lang="en-US" altLang="zh-CN" sz="2800" b="1"/>
              <a:t>, …, </a:t>
            </a:r>
            <a:r>
              <a:rPr kumimoji="1" lang="en-US" altLang="zh-CN" sz="2800" b="1" i="1"/>
              <a:t>r</a:t>
            </a:r>
            <a:r>
              <a:rPr kumimoji="1" lang="en-US" altLang="zh-CN" sz="2800" b="1" i="1" baseline="-30000"/>
              <a:t>q</a:t>
            </a:r>
            <a:r>
              <a:rPr kumimoji="1" lang="en-US" altLang="zh-CN" sz="2800" b="1"/>
              <a:t>, </a:t>
            </a:r>
            <a:r>
              <a:rPr kumimoji="1" lang="en-US" altLang="zh-CN" sz="2800" b="1" i="1"/>
              <a:t>s</a:t>
            </a:r>
            <a:r>
              <a:rPr kumimoji="1" lang="zh-CN" altLang="en-US" sz="2800" b="1">
                <a:latin typeface="Arial" charset="0"/>
              </a:rPr>
              <a:t>将是一条从</a:t>
            </a:r>
            <a:r>
              <a:rPr kumimoji="1" lang="en-US" altLang="zh-CN" sz="2800" b="1" i="1"/>
              <a:t>s</a:t>
            </a:r>
            <a:r>
              <a:rPr kumimoji="1" lang="zh-CN" altLang="en-US" sz="2800" b="1">
                <a:latin typeface="Arial" charset="0"/>
              </a:rPr>
              <a:t>出发的路径长度最短的简单回路且比</a:t>
            </a:r>
            <a:r>
              <a:rPr kumimoji="1" lang="en-US" altLang="zh-CN" sz="2800" b="1" i="1"/>
              <a:t>s</a:t>
            </a:r>
            <a:r>
              <a:rPr kumimoji="1" lang="en-US" altLang="zh-CN" sz="2800" b="1"/>
              <a:t>, </a:t>
            </a:r>
            <a:r>
              <a:rPr kumimoji="1" lang="en-US" altLang="zh-CN" sz="2800" b="1" i="1"/>
              <a:t>s</a:t>
            </a:r>
            <a:r>
              <a:rPr kumimoji="1" lang="en-US" altLang="zh-CN" sz="2800" b="1" baseline="-30000"/>
              <a:t>1</a:t>
            </a:r>
            <a:r>
              <a:rPr kumimoji="1" lang="en-US" altLang="zh-CN" sz="2800" b="1"/>
              <a:t>, </a:t>
            </a:r>
            <a:r>
              <a:rPr kumimoji="1" lang="en-US" altLang="zh-CN" sz="2800" b="1" i="1"/>
              <a:t>s</a:t>
            </a:r>
            <a:r>
              <a:rPr kumimoji="1" lang="en-US" altLang="zh-CN" sz="2800" b="1" baseline="-30000"/>
              <a:t>2</a:t>
            </a:r>
            <a:r>
              <a:rPr kumimoji="1" lang="en-US" altLang="zh-CN" sz="2800" b="1"/>
              <a:t>, …, </a:t>
            </a:r>
            <a:r>
              <a:rPr kumimoji="1" lang="en-US" altLang="zh-CN" sz="2800" b="1" i="1"/>
              <a:t>s</a:t>
            </a:r>
            <a:r>
              <a:rPr kumimoji="1" lang="en-US" altLang="zh-CN" sz="2800" b="1" i="1" baseline="-30000"/>
              <a:t>p</a:t>
            </a:r>
            <a:r>
              <a:rPr kumimoji="1" lang="en-US" altLang="zh-CN" sz="2800" b="1"/>
              <a:t>, </a:t>
            </a:r>
            <a:r>
              <a:rPr kumimoji="1" lang="en-US" altLang="zh-CN" sz="2800" b="1" i="1"/>
              <a:t>s</a:t>
            </a:r>
            <a:r>
              <a:rPr kumimoji="1" lang="zh-CN" altLang="en-US" sz="2800" b="1">
                <a:latin typeface="Arial" charset="0"/>
              </a:rPr>
              <a:t>要短，从而导致矛盾。所以，</a:t>
            </a:r>
            <a:r>
              <a:rPr kumimoji="1" lang="en-US" altLang="zh-CN" sz="2800" b="1">
                <a:latin typeface="Arial" charset="0"/>
              </a:rPr>
              <a:t>TSP</a:t>
            </a:r>
            <a:r>
              <a:rPr kumimoji="1" lang="zh-CN" altLang="en-US" sz="2800" b="1">
                <a:latin typeface="Arial" charset="0"/>
              </a:rPr>
              <a:t>问题满足最优性原理。</a:t>
            </a:r>
          </a:p>
        </p:txBody>
      </p:sp>
      <p:sp>
        <p:nvSpPr>
          <p:cNvPr id="44039" name="Text Box 69"/>
          <p:cNvSpPr txBox="1">
            <a:spLocks noChangeArrowheads="1"/>
          </p:cNvSpPr>
          <p:nvPr/>
        </p:nvSpPr>
        <p:spPr bwMode="auto">
          <a:xfrm>
            <a:off x="285750" y="428625"/>
            <a:ext cx="5111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Arial" charset="0"/>
              </a:rPr>
              <a:t>证明</a:t>
            </a:r>
            <a:r>
              <a:rPr lang="en-US" altLang="zh-CN" sz="2800" b="1">
                <a:solidFill>
                  <a:srgbClr val="CC0000"/>
                </a:solidFill>
                <a:latin typeface="Arial" charset="0"/>
              </a:rPr>
              <a:t>TSP</a:t>
            </a:r>
            <a:r>
              <a:rPr lang="zh-CN" altLang="en-US" sz="2800" b="1">
                <a:solidFill>
                  <a:srgbClr val="CC0000"/>
                </a:solidFill>
                <a:latin typeface="Arial" charset="0"/>
              </a:rPr>
              <a:t>问题满足最优性原理</a:t>
            </a:r>
          </a:p>
        </p:txBody>
      </p:sp>
    </p:spTree>
    <p:extLst>
      <p:ext uri="{BB962C8B-B14F-4D97-AF65-F5344CB8AC3E}">
        <p14:creationId xmlns:p14="http://schemas.microsoft.com/office/powerpoint/2010/main" val="16088894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latin typeface="华文行楷" pitchFamily="2" charset="-122"/>
                <a:ea typeface="华文行楷" pitchFamily="2" charset="-122"/>
              </a:rPr>
              <a:t>6.2.3  TSP</a:t>
            </a:r>
            <a:r>
              <a:rPr kumimoji="1" lang="zh-CN" altLang="en-US" smtClean="0">
                <a:latin typeface="华文行楷" pitchFamily="2" charset="-122"/>
                <a:ea typeface="华文行楷" pitchFamily="2" charset="-122"/>
              </a:rPr>
              <a:t>问题</a:t>
            </a:r>
            <a:r>
              <a:rPr kumimoji="1" lang="zh-CN" altLang="en-US" sz="2400" b="0" smtClean="0">
                <a:latin typeface="Times New Roman" pitchFamily="18" charset="0"/>
              </a:rPr>
              <a:t> </a:t>
            </a:r>
            <a:endParaRPr lang="zh-CN" altLang="en-US" smtClean="0"/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69900" y="4437063"/>
            <a:ext cx="8027988" cy="2087562"/>
          </a:xfrm>
        </p:spPr>
        <p:txBody>
          <a:bodyPr/>
          <a:lstStyle/>
          <a:p>
            <a:r>
              <a:rPr kumimoji="1" lang="zh-CN" altLang="en-US" sz="3600" smtClean="0">
                <a:latin typeface="华文新魏" pitchFamily="2" charset="-122"/>
                <a:ea typeface="华文新魏" pitchFamily="2" charset="-122"/>
                <a:cs typeface="Tahoma" pitchFamily="34" charset="0"/>
              </a:rPr>
              <a:t>用</a:t>
            </a:r>
            <a:r>
              <a:rPr kumimoji="1" lang="en-US" altLang="zh-CN" sz="3600" smtClean="0">
                <a:latin typeface="华文新魏" pitchFamily="2" charset="-122"/>
                <a:ea typeface="华文新魏" pitchFamily="2" charset="-122"/>
                <a:cs typeface="Tahoma" pitchFamily="34" charset="0"/>
              </a:rPr>
              <a:t>d</a:t>
            </a:r>
            <a:r>
              <a:rPr kumimoji="1" lang="zh-CN" altLang="en-US" sz="3600" smtClean="0">
                <a:latin typeface="华文新魏" pitchFamily="2" charset="-122"/>
                <a:ea typeface="华文新魏" pitchFamily="2" charset="-122"/>
                <a:cs typeface="Tahoma" pitchFamily="34" charset="0"/>
              </a:rPr>
              <a:t>（</a:t>
            </a:r>
            <a:r>
              <a:rPr kumimoji="1" lang="en-US" altLang="zh-CN" sz="3600" smtClean="0">
                <a:latin typeface="华文新魏" pitchFamily="2" charset="-122"/>
                <a:ea typeface="华文新魏" pitchFamily="2" charset="-122"/>
                <a:cs typeface="Tahoma" pitchFamily="34" charset="0"/>
              </a:rPr>
              <a:t>i,V</a:t>
            </a:r>
            <a:r>
              <a:rPr kumimoji="1" lang="zh-CN" altLang="en-US" sz="3600" smtClean="0">
                <a:latin typeface="华文新魏" pitchFamily="2" charset="-122"/>
                <a:ea typeface="华文新魏" pitchFamily="2" charset="-122"/>
                <a:cs typeface="Tahoma" pitchFamily="34" charset="0"/>
              </a:rPr>
              <a:t>）表示从</a:t>
            </a:r>
            <a:r>
              <a:rPr kumimoji="1" lang="en-US" altLang="zh-CN" sz="3600" smtClean="0">
                <a:latin typeface="华文新魏" pitchFamily="2" charset="-122"/>
                <a:ea typeface="华文新魏" pitchFamily="2" charset="-122"/>
                <a:cs typeface="Tahoma" pitchFamily="34" charset="0"/>
              </a:rPr>
              <a:t>i</a:t>
            </a:r>
            <a:r>
              <a:rPr kumimoji="1" lang="zh-CN" altLang="en-US" sz="3600" smtClean="0">
                <a:latin typeface="华文新魏" pitchFamily="2" charset="-122"/>
                <a:ea typeface="华文新魏" pitchFamily="2" charset="-122"/>
                <a:cs typeface="Tahoma" pitchFamily="34" charset="0"/>
              </a:rPr>
              <a:t>出发经过</a:t>
            </a:r>
            <a:r>
              <a:rPr kumimoji="1" lang="en-US" altLang="zh-CN" sz="3600" smtClean="0">
                <a:latin typeface="华文新魏" pitchFamily="2" charset="-122"/>
                <a:ea typeface="华文新魏" pitchFamily="2" charset="-122"/>
                <a:cs typeface="Tahoma" pitchFamily="34" charset="0"/>
              </a:rPr>
              <a:t>V</a:t>
            </a:r>
            <a:r>
              <a:rPr kumimoji="1" lang="zh-CN" altLang="en-US" sz="3600" smtClean="0">
                <a:latin typeface="华文新魏" pitchFamily="2" charset="-122"/>
                <a:ea typeface="华文新魏" pitchFamily="2" charset="-122"/>
                <a:cs typeface="Tahoma" pitchFamily="34" charset="0"/>
              </a:rPr>
              <a:t>集合中所有顶点回到</a:t>
            </a:r>
            <a:r>
              <a:rPr kumimoji="1" lang="en-US" altLang="zh-CN" sz="3600" smtClean="0">
                <a:latin typeface="华文新魏" pitchFamily="2" charset="-122"/>
                <a:ea typeface="华文新魏" pitchFamily="2" charset="-122"/>
                <a:cs typeface="Tahoma" pitchFamily="34" charset="0"/>
              </a:rPr>
              <a:t>0</a:t>
            </a:r>
            <a:r>
              <a:rPr kumimoji="1" lang="zh-CN" altLang="en-US" sz="3600" smtClean="0">
                <a:latin typeface="华文新魏" pitchFamily="2" charset="-122"/>
                <a:ea typeface="华文新魏" pitchFamily="2" charset="-122"/>
                <a:cs typeface="Tahoma" pitchFamily="34" charset="0"/>
              </a:rPr>
              <a:t>的最短路径。</a:t>
            </a:r>
            <a:endParaRPr kumimoji="1" lang="en-US" altLang="zh-CN" sz="3600" smtClean="0">
              <a:latin typeface="华文新魏" pitchFamily="2" charset="-122"/>
              <a:ea typeface="华文新魏" pitchFamily="2" charset="-122"/>
              <a:cs typeface="Tahoma" pitchFamily="34" charset="0"/>
            </a:endParaRPr>
          </a:p>
          <a:p>
            <a:r>
              <a:rPr kumimoji="1" lang="zh-CN" altLang="en-US" sz="3600" smtClean="0">
                <a:latin typeface="华文新魏" pitchFamily="2" charset="-122"/>
                <a:ea typeface="华文新魏" pitchFamily="2" charset="-122"/>
                <a:cs typeface="Tahoma" pitchFamily="34" charset="0"/>
              </a:rPr>
              <a:t>原问题应表示为：</a:t>
            </a:r>
            <a:r>
              <a:rPr kumimoji="1" lang="en-US" altLang="zh-CN" sz="3600" smtClean="0">
                <a:latin typeface="华文新魏" pitchFamily="2" charset="-122"/>
                <a:ea typeface="华文新魏" pitchFamily="2" charset="-122"/>
                <a:cs typeface="Tahoma" pitchFamily="34" charset="0"/>
              </a:rPr>
              <a:t>d(0,{1, 2, 3})</a:t>
            </a:r>
            <a:endParaRPr lang="zh-CN" altLang="en-US" smtClean="0">
              <a:latin typeface="华文新魏" pitchFamily="2" charset="-122"/>
              <a:ea typeface="华文新魏" pitchFamily="2" charset="-122"/>
              <a:cs typeface="Tahoma" pitchFamily="34" charset="0"/>
            </a:endParaRPr>
          </a:p>
        </p:txBody>
      </p:sp>
      <p:sp>
        <p:nvSpPr>
          <p:cNvPr id="4506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C5A83779-DB1A-474A-AB99-E6469627788D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506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450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431AE86B-9D30-4EFC-B249-09818A7B82FE}" type="slidenum">
              <a:rPr lang="en-US" altLang="zh-CN" sz="1400" smtClean="0">
                <a:latin typeface="Comic Sans MS" pitchFamily="66" charset="0"/>
              </a:rPr>
              <a:pPr/>
              <a:t>24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45063" name="Group 10"/>
          <p:cNvGrpSpPr>
            <a:grpSpLocks/>
          </p:cNvGrpSpPr>
          <p:nvPr/>
        </p:nvGrpSpPr>
        <p:grpSpPr bwMode="auto">
          <a:xfrm>
            <a:off x="3340100" y="1354138"/>
            <a:ext cx="3370263" cy="2927350"/>
            <a:chOff x="3909" y="1422"/>
            <a:chExt cx="2610" cy="1957"/>
          </a:xfrm>
        </p:grpSpPr>
        <p:sp>
          <p:nvSpPr>
            <p:cNvPr id="45066" name="Text Box 11"/>
            <p:cNvSpPr txBox="1">
              <a:spLocks noChangeArrowheads="1"/>
            </p:cNvSpPr>
            <p:nvPr/>
          </p:nvSpPr>
          <p:spPr bwMode="auto">
            <a:xfrm>
              <a:off x="3909" y="1422"/>
              <a:ext cx="2610" cy="1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endParaRPr lang="en-US" altLang="zh-CN" b="1"/>
            </a:p>
            <a:p>
              <a:pPr algn="just"/>
              <a:endParaRPr lang="en-US" altLang="zh-CN" b="1"/>
            </a:p>
            <a:p>
              <a:pPr algn="just"/>
              <a:r>
                <a:rPr lang="en-US" altLang="zh-CN" b="1" i="1"/>
                <a:t>C</a:t>
              </a:r>
              <a:r>
                <a:rPr lang="en-US" altLang="zh-CN" b="1"/>
                <a:t>=</a:t>
              </a:r>
            </a:p>
          </p:txBody>
        </p:sp>
        <p:sp>
          <p:nvSpPr>
            <p:cNvPr id="45067" name="AutoShape 12"/>
            <p:cNvSpPr>
              <a:spLocks noChangeArrowheads="1"/>
            </p:cNvSpPr>
            <p:nvPr/>
          </p:nvSpPr>
          <p:spPr bwMode="auto">
            <a:xfrm>
              <a:off x="4399" y="1599"/>
              <a:ext cx="1740" cy="1311"/>
            </a:xfrm>
            <a:prstGeom prst="bracketPair">
              <a:avLst>
                <a:gd name="adj" fmla="val 851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1800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800" b="1"/>
                <a:t> ∞   3   6   7</a:t>
              </a:r>
            </a:p>
            <a:p>
              <a:pPr algn="just"/>
              <a:r>
                <a:rPr lang="en-US" altLang="zh-CN" sz="2800" b="1"/>
                <a:t> 5   ∞   2   3</a:t>
              </a:r>
            </a:p>
            <a:p>
              <a:pPr algn="just"/>
              <a:r>
                <a:rPr lang="en-US" altLang="zh-CN" sz="2800" b="1"/>
                <a:t> 6    4  ∞   2</a:t>
              </a:r>
            </a:p>
            <a:p>
              <a:pPr algn="just"/>
              <a:r>
                <a:rPr lang="en-US" altLang="zh-CN" sz="2800" b="1"/>
                <a:t> 3    7   5   ∞</a:t>
              </a:r>
            </a:p>
          </p:txBody>
        </p:sp>
        <p:sp>
          <p:nvSpPr>
            <p:cNvPr id="45068" name="Text Box 13"/>
            <p:cNvSpPr txBox="1">
              <a:spLocks noChangeArrowheads="1"/>
            </p:cNvSpPr>
            <p:nvPr/>
          </p:nvSpPr>
          <p:spPr bwMode="auto">
            <a:xfrm>
              <a:off x="4049" y="3099"/>
              <a:ext cx="219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/>
                <a:t>  </a:t>
              </a:r>
              <a:r>
                <a:rPr lang="zh-CN" altLang="en-US" sz="2000" b="1"/>
                <a:t>带权图的代价矩阵</a:t>
              </a:r>
            </a:p>
          </p:txBody>
        </p:sp>
      </p:grpSp>
      <p:sp>
        <p:nvSpPr>
          <p:cNvPr id="45064" name="TextBox 11"/>
          <p:cNvSpPr txBox="1">
            <a:spLocks noChangeArrowheads="1"/>
          </p:cNvSpPr>
          <p:nvPr/>
        </p:nvSpPr>
        <p:spPr bwMode="auto">
          <a:xfrm>
            <a:off x="4125913" y="1211263"/>
            <a:ext cx="2928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0    1    2    3  </a:t>
            </a:r>
            <a:r>
              <a:rPr lang="zh-CN" altLang="en-US" b="1">
                <a:solidFill>
                  <a:srgbClr val="FF0000"/>
                </a:solidFill>
              </a:rPr>
              <a:t>个城市</a:t>
            </a:r>
          </a:p>
        </p:txBody>
      </p:sp>
      <p:sp>
        <p:nvSpPr>
          <p:cNvPr id="45065" name="TextBox 13"/>
          <p:cNvSpPr txBox="1">
            <a:spLocks noChangeArrowheads="1"/>
          </p:cNvSpPr>
          <p:nvPr/>
        </p:nvSpPr>
        <p:spPr bwMode="auto">
          <a:xfrm>
            <a:off x="3697288" y="1711325"/>
            <a:ext cx="785812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b="1">
                <a:solidFill>
                  <a:srgbClr val="FF0000"/>
                </a:solidFill>
              </a:rPr>
              <a:t>0    1    2    3  </a:t>
            </a:r>
            <a:r>
              <a:rPr lang="zh-CN" altLang="en-US" b="1">
                <a:solidFill>
                  <a:srgbClr val="FF0000"/>
                </a:solidFill>
              </a:rPr>
              <a:t>个城市</a:t>
            </a:r>
          </a:p>
        </p:txBody>
      </p:sp>
    </p:spTree>
    <p:extLst>
      <p:ext uri="{BB962C8B-B14F-4D97-AF65-F5344CB8AC3E}">
        <p14:creationId xmlns:p14="http://schemas.microsoft.com/office/powerpoint/2010/main" val="24856755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22B1326-C906-411D-A5BB-9A3B9D2596D1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608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11C17EE1-96AF-4F76-B21E-00B9B8DC8E82}" type="slidenum">
              <a:rPr lang="en-US" altLang="zh-CN" sz="1400" smtClean="0">
                <a:latin typeface="Comic Sans MS" pitchFamily="66" charset="0"/>
              </a:rPr>
              <a:pPr/>
              <a:t>25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6085" name="Text Box 2"/>
          <p:cNvSpPr txBox="1">
            <a:spLocks noChangeArrowheads="1"/>
          </p:cNvSpPr>
          <p:nvPr/>
        </p:nvSpPr>
        <p:spPr bwMode="auto">
          <a:xfrm>
            <a:off x="250825" y="1268413"/>
            <a:ext cx="8713788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b="1" dirty="0">
                <a:latin typeface="宋体" charset="-122"/>
              </a:rPr>
              <a:t>这是最后一个阶段的决策，而：</a:t>
            </a:r>
            <a:r>
              <a:rPr kumimoji="1" lang="zh-CN" altLang="en-US" b="1" dirty="0"/>
              <a:t> 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b="1" i="1" dirty="0"/>
              <a:t>d</a:t>
            </a:r>
            <a:r>
              <a:rPr kumimoji="1" lang="en-US" altLang="zh-CN" b="1" dirty="0"/>
              <a:t>(1, {2, 3})=min{</a:t>
            </a:r>
            <a:r>
              <a:rPr kumimoji="1" lang="en-US" altLang="zh-CN" b="1" i="1" dirty="0"/>
              <a:t>c</a:t>
            </a:r>
            <a:r>
              <a:rPr kumimoji="1" lang="en-US" altLang="zh-CN" b="1" baseline="-30000" dirty="0"/>
              <a:t>12</a:t>
            </a:r>
            <a:r>
              <a:rPr kumimoji="1" lang="en-US" altLang="zh-CN" b="1" dirty="0"/>
              <a:t>+</a:t>
            </a:r>
            <a:r>
              <a:rPr kumimoji="1" lang="en-US" altLang="zh-CN" b="1" i="1" dirty="0"/>
              <a:t>d</a:t>
            </a:r>
            <a:r>
              <a:rPr kumimoji="1" lang="en-US" altLang="zh-CN" b="1" dirty="0"/>
              <a:t>(2, {3}), </a:t>
            </a:r>
            <a:r>
              <a:rPr kumimoji="1" lang="en-US" altLang="zh-CN" b="1" i="1" dirty="0"/>
              <a:t>c</a:t>
            </a:r>
            <a:r>
              <a:rPr kumimoji="1" lang="en-US" altLang="zh-CN" b="1" baseline="-30000" dirty="0"/>
              <a:t>13</a:t>
            </a:r>
            <a:r>
              <a:rPr kumimoji="1" lang="en-US" altLang="zh-CN" b="1" dirty="0"/>
              <a:t>+</a:t>
            </a:r>
            <a:r>
              <a:rPr kumimoji="1" lang="en-US" altLang="zh-CN" b="1" i="1" dirty="0"/>
              <a:t> d</a:t>
            </a:r>
            <a:r>
              <a:rPr kumimoji="1" lang="en-US" altLang="zh-CN" b="1" dirty="0"/>
              <a:t>(3, {2})}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b="1" i="1" dirty="0"/>
              <a:t>d</a:t>
            </a:r>
            <a:r>
              <a:rPr kumimoji="1" lang="en-US" altLang="zh-CN" b="1" dirty="0"/>
              <a:t>(2, {1, 3})=min{</a:t>
            </a:r>
            <a:r>
              <a:rPr kumimoji="1" lang="en-US" altLang="zh-CN" b="1" i="1" dirty="0"/>
              <a:t>c</a:t>
            </a:r>
            <a:r>
              <a:rPr kumimoji="1" lang="en-US" altLang="zh-CN" b="1" baseline="-30000" dirty="0"/>
              <a:t>21</a:t>
            </a:r>
            <a:r>
              <a:rPr kumimoji="1" lang="en-US" altLang="zh-CN" b="1" dirty="0"/>
              <a:t>+</a:t>
            </a:r>
            <a:r>
              <a:rPr kumimoji="1" lang="en-US" altLang="zh-CN" b="1" i="1" dirty="0"/>
              <a:t>d</a:t>
            </a:r>
            <a:r>
              <a:rPr kumimoji="1" lang="en-US" altLang="zh-CN" b="1" dirty="0"/>
              <a:t>(1, {3}), </a:t>
            </a:r>
            <a:r>
              <a:rPr kumimoji="1" lang="en-US" altLang="zh-CN" b="1" i="1" dirty="0"/>
              <a:t>c</a:t>
            </a:r>
            <a:r>
              <a:rPr kumimoji="1" lang="en-US" altLang="zh-CN" b="1" baseline="-30000" dirty="0"/>
              <a:t>23</a:t>
            </a:r>
            <a:r>
              <a:rPr kumimoji="1" lang="en-US" altLang="zh-CN" b="1" dirty="0"/>
              <a:t>+</a:t>
            </a:r>
            <a:r>
              <a:rPr kumimoji="1" lang="en-US" altLang="zh-CN" b="1" i="1" dirty="0"/>
              <a:t> d</a:t>
            </a:r>
            <a:r>
              <a:rPr kumimoji="1" lang="en-US" altLang="zh-CN" b="1" dirty="0"/>
              <a:t>(3, {1})}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b="1" i="1" dirty="0"/>
              <a:t>d</a:t>
            </a:r>
            <a:r>
              <a:rPr kumimoji="1" lang="en-US" altLang="zh-CN" b="1" dirty="0"/>
              <a:t>(3, {1, 2})=min{</a:t>
            </a:r>
            <a:r>
              <a:rPr kumimoji="1" lang="en-US" altLang="zh-CN" b="1" i="1" dirty="0"/>
              <a:t>c</a:t>
            </a:r>
            <a:r>
              <a:rPr kumimoji="1" lang="en-US" altLang="zh-CN" b="1" baseline="-30000" dirty="0"/>
              <a:t>31</a:t>
            </a:r>
            <a:r>
              <a:rPr kumimoji="1" lang="en-US" altLang="zh-CN" b="1" dirty="0"/>
              <a:t>+</a:t>
            </a:r>
            <a:r>
              <a:rPr kumimoji="1" lang="en-US" altLang="zh-CN" b="1" i="1" dirty="0"/>
              <a:t>d</a:t>
            </a:r>
            <a:r>
              <a:rPr kumimoji="1" lang="en-US" altLang="zh-CN" b="1" dirty="0"/>
              <a:t>(1, {2}), </a:t>
            </a:r>
            <a:r>
              <a:rPr kumimoji="1" lang="en-US" altLang="zh-CN" b="1" i="1" dirty="0"/>
              <a:t>c</a:t>
            </a:r>
            <a:r>
              <a:rPr kumimoji="1" lang="en-US" altLang="zh-CN" b="1" baseline="-30000" dirty="0"/>
              <a:t>32</a:t>
            </a:r>
            <a:r>
              <a:rPr kumimoji="1" lang="en-US" altLang="zh-CN" b="1" dirty="0"/>
              <a:t>+</a:t>
            </a:r>
            <a:r>
              <a:rPr kumimoji="1" lang="en-US" altLang="zh-CN" b="1" i="1" dirty="0"/>
              <a:t> d</a:t>
            </a:r>
            <a:r>
              <a:rPr kumimoji="1" lang="en-US" altLang="zh-CN" b="1" dirty="0"/>
              <a:t>(2, {1})}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b="1" dirty="0"/>
              <a:t>这一阶段的决策又依赖于下面的计算结果：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b="1" i="1" dirty="0"/>
              <a:t>d</a:t>
            </a:r>
            <a:r>
              <a:rPr kumimoji="1" lang="en-US" altLang="zh-CN" b="1" dirty="0"/>
              <a:t>(1, {2})=</a:t>
            </a:r>
            <a:r>
              <a:rPr kumimoji="1" lang="en-US" altLang="zh-CN" b="1" i="1" dirty="0"/>
              <a:t> c</a:t>
            </a:r>
            <a:r>
              <a:rPr kumimoji="1" lang="en-US" altLang="zh-CN" b="1" baseline="-30000" dirty="0"/>
              <a:t>12</a:t>
            </a:r>
            <a:r>
              <a:rPr kumimoji="1" lang="en-US" altLang="zh-CN" b="1" dirty="0"/>
              <a:t>+</a:t>
            </a:r>
            <a:r>
              <a:rPr kumimoji="1" lang="en-US" altLang="zh-CN" b="1" i="1" dirty="0"/>
              <a:t>d</a:t>
            </a:r>
            <a:r>
              <a:rPr kumimoji="1" lang="en-US" altLang="zh-CN" b="1" dirty="0"/>
              <a:t>(2, {})   </a:t>
            </a:r>
            <a:r>
              <a:rPr kumimoji="1" lang="en-US" altLang="zh-CN" b="1" i="1" dirty="0"/>
              <a:t>d</a:t>
            </a:r>
            <a:r>
              <a:rPr kumimoji="1" lang="en-US" altLang="zh-CN" b="1" dirty="0"/>
              <a:t>(2, {3})=</a:t>
            </a:r>
            <a:r>
              <a:rPr kumimoji="1" lang="en-US" altLang="zh-CN" b="1" i="1" dirty="0"/>
              <a:t>c</a:t>
            </a:r>
            <a:r>
              <a:rPr kumimoji="1" lang="en-US" altLang="zh-CN" b="1" baseline="-30000" dirty="0"/>
              <a:t>23</a:t>
            </a:r>
            <a:r>
              <a:rPr kumimoji="1" lang="en-US" altLang="zh-CN" b="1" dirty="0"/>
              <a:t>+</a:t>
            </a:r>
            <a:r>
              <a:rPr kumimoji="1" lang="en-US" altLang="zh-CN" b="1" i="1" dirty="0"/>
              <a:t>d</a:t>
            </a:r>
            <a:r>
              <a:rPr kumimoji="1" lang="en-US" altLang="zh-CN" b="1" dirty="0"/>
              <a:t>(3, {})  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b="1" i="1" dirty="0"/>
              <a:t>d</a:t>
            </a:r>
            <a:r>
              <a:rPr kumimoji="1" lang="en-US" altLang="zh-CN" b="1" dirty="0"/>
              <a:t>(3, {2})=</a:t>
            </a:r>
            <a:r>
              <a:rPr kumimoji="1" lang="en-US" altLang="zh-CN" b="1" i="1" dirty="0"/>
              <a:t> c</a:t>
            </a:r>
            <a:r>
              <a:rPr kumimoji="1" lang="en-US" altLang="zh-CN" b="1" baseline="-30000" dirty="0"/>
              <a:t>32</a:t>
            </a:r>
            <a:r>
              <a:rPr kumimoji="1" lang="en-US" altLang="zh-CN" b="1" dirty="0"/>
              <a:t>+</a:t>
            </a:r>
            <a:r>
              <a:rPr kumimoji="1" lang="en-US" altLang="zh-CN" b="1" i="1" dirty="0"/>
              <a:t>d</a:t>
            </a:r>
            <a:r>
              <a:rPr kumimoji="1" lang="en-US" altLang="zh-CN" b="1" dirty="0"/>
              <a:t>(2, {})  </a:t>
            </a:r>
            <a:r>
              <a:rPr kumimoji="1" lang="en-US" altLang="zh-CN" b="1" i="1" dirty="0"/>
              <a:t>d</a:t>
            </a:r>
            <a:r>
              <a:rPr kumimoji="1" lang="en-US" altLang="zh-CN" b="1" dirty="0"/>
              <a:t>(1, {3})=</a:t>
            </a:r>
            <a:r>
              <a:rPr kumimoji="1" lang="en-US" altLang="zh-CN" b="1" i="1" dirty="0"/>
              <a:t> c</a:t>
            </a:r>
            <a:r>
              <a:rPr kumimoji="1" lang="en-US" altLang="zh-CN" b="1" baseline="-30000" dirty="0"/>
              <a:t>13</a:t>
            </a:r>
            <a:r>
              <a:rPr kumimoji="1" lang="en-US" altLang="zh-CN" b="1" dirty="0"/>
              <a:t>+</a:t>
            </a:r>
            <a:r>
              <a:rPr kumimoji="1" lang="en-US" altLang="zh-CN" b="1" i="1" dirty="0"/>
              <a:t>d</a:t>
            </a:r>
            <a:r>
              <a:rPr kumimoji="1" lang="en-US" altLang="zh-CN" b="1" dirty="0"/>
              <a:t>(3, {}) 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b="1" i="1" dirty="0"/>
              <a:t>d</a:t>
            </a:r>
            <a:r>
              <a:rPr kumimoji="1" lang="en-US" altLang="zh-CN" b="1" dirty="0"/>
              <a:t>(2, {1})=</a:t>
            </a:r>
            <a:r>
              <a:rPr kumimoji="1" lang="en-US" altLang="zh-CN" b="1" i="1" dirty="0"/>
              <a:t>c</a:t>
            </a:r>
            <a:r>
              <a:rPr kumimoji="1" lang="en-US" altLang="zh-CN" b="1" baseline="-30000" dirty="0"/>
              <a:t>21</a:t>
            </a:r>
            <a:r>
              <a:rPr kumimoji="1" lang="en-US" altLang="zh-CN" b="1" dirty="0"/>
              <a:t>+</a:t>
            </a:r>
            <a:r>
              <a:rPr kumimoji="1" lang="en-US" altLang="zh-CN" b="1" i="1" dirty="0"/>
              <a:t>d</a:t>
            </a:r>
            <a:r>
              <a:rPr kumimoji="1" lang="en-US" altLang="zh-CN" b="1" dirty="0"/>
              <a:t>(1, {})   </a:t>
            </a:r>
            <a:r>
              <a:rPr kumimoji="1" lang="en-US" altLang="zh-CN" b="1" i="1" dirty="0"/>
              <a:t>d</a:t>
            </a:r>
            <a:r>
              <a:rPr kumimoji="1" lang="en-US" altLang="zh-CN" b="1" dirty="0"/>
              <a:t>(3, {1})=</a:t>
            </a:r>
            <a:r>
              <a:rPr kumimoji="1" lang="en-US" altLang="zh-CN" b="1" i="1" dirty="0"/>
              <a:t>c</a:t>
            </a:r>
            <a:r>
              <a:rPr kumimoji="1" lang="en-US" altLang="zh-CN" b="1" baseline="-30000" dirty="0"/>
              <a:t>31</a:t>
            </a:r>
            <a:r>
              <a:rPr kumimoji="1" lang="en-US" altLang="zh-CN" b="1" dirty="0"/>
              <a:t>+</a:t>
            </a:r>
            <a:r>
              <a:rPr kumimoji="1" lang="en-US" altLang="zh-CN" b="1" i="1" dirty="0"/>
              <a:t>d</a:t>
            </a:r>
            <a:r>
              <a:rPr kumimoji="1" lang="en-US" altLang="zh-CN" b="1" dirty="0"/>
              <a:t>(1, {})</a:t>
            </a:r>
            <a:r>
              <a:rPr kumimoji="1" lang="en-US" altLang="zh-CN" dirty="0"/>
              <a:t>       </a:t>
            </a:r>
          </a:p>
        </p:txBody>
      </p:sp>
      <p:sp>
        <p:nvSpPr>
          <p:cNvPr id="46086" name="Rectangle 3"/>
          <p:cNvSpPr>
            <a:spLocks noChangeArrowheads="1"/>
          </p:cNvSpPr>
          <p:nvPr/>
        </p:nvSpPr>
        <p:spPr bwMode="auto">
          <a:xfrm>
            <a:off x="328613" y="368300"/>
            <a:ext cx="89963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Arial" charset="0"/>
              </a:rPr>
              <a:t>从城市</a:t>
            </a:r>
            <a:r>
              <a:rPr kumimoji="1" lang="en-US" altLang="zh-CN" b="1">
                <a:latin typeface="Arial" charset="0"/>
              </a:rPr>
              <a:t>0</a:t>
            </a:r>
            <a:r>
              <a:rPr kumimoji="1" lang="zh-CN" altLang="en-US" b="1">
                <a:latin typeface="Arial" charset="0"/>
              </a:rPr>
              <a:t>出发经城市</a:t>
            </a:r>
            <a:r>
              <a:rPr kumimoji="1" lang="en-US" altLang="zh-CN" b="1">
                <a:latin typeface="Arial" charset="0"/>
              </a:rPr>
              <a:t>1</a:t>
            </a:r>
            <a:r>
              <a:rPr kumimoji="1" lang="zh-CN" altLang="en-US" b="1">
                <a:latin typeface="Arial" charset="0"/>
              </a:rPr>
              <a:t>、</a:t>
            </a:r>
            <a:r>
              <a:rPr kumimoji="1" lang="en-US" altLang="zh-CN" b="1">
                <a:latin typeface="Arial" charset="0"/>
              </a:rPr>
              <a:t>2</a:t>
            </a:r>
            <a:r>
              <a:rPr kumimoji="1" lang="zh-CN" altLang="en-US" b="1">
                <a:latin typeface="Arial" charset="0"/>
              </a:rPr>
              <a:t>、</a:t>
            </a:r>
            <a:r>
              <a:rPr kumimoji="1" lang="en-US" altLang="zh-CN" b="1">
                <a:latin typeface="Arial" charset="0"/>
              </a:rPr>
              <a:t>3</a:t>
            </a:r>
            <a:r>
              <a:rPr kumimoji="1" lang="zh-CN" altLang="en-US" b="1">
                <a:latin typeface="Arial" charset="0"/>
              </a:rPr>
              <a:t>然后回到城市</a:t>
            </a:r>
            <a:r>
              <a:rPr kumimoji="1" lang="en-US" altLang="zh-CN" b="1">
                <a:latin typeface="Arial" charset="0"/>
              </a:rPr>
              <a:t>0</a:t>
            </a:r>
            <a:r>
              <a:rPr kumimoji="1" lang="zh-CN" altLang="en-US" b="1">
                <a:latin typeface="Arial" charset="0"/>
              </a:rPr>
              <a:t>的最短路径长度是：</a:t>
            </a:r>
          </a:p>
          <a:p>
            <a:pPr eaLnBrk="1" hangingPunct="1"/>
            <a:r>
              <a:rPr kumimoji="1" lang="en-US" altLang="zh-CN" b="1" i="1"/>
              <a:t>d</a:t>
            </a:r>
            <a:r>
              <a:rPr kumimoji="1" lang="en-US" altLang="zh-CN" b="1"/>
              <a:t>(0</a:t>
            </a:r>
            <a:r>
              <a:rPr kumimoji="1" lang="en-US" altLang="zh-CN" b="1">
                <a:latin typeface="Arial" charset="0"/>
              </a:rPr>
              <a:t>,{</a:t>
            </a:r>
            <a:r>
              <a:rPr kumimoji="1" lang="en-US" altLang="zh-CN" b="1"/>
              <a:t>1, 2, 3})=min{</a:t>
            </a:r>
            <a:r>
              <a:rPr kumimoji="1" lang="en-US" altLang="zh-CN" b="1" i="1"/>
              <a:t>c</a:t>
            </a:r>
            <a:r>
              <a:rPr kumimoji="1" lang="en-US" altLang="zh-CN" b="1" baseline="-30000"/>
              <a:t>01</a:t>
            </a:r>
            <a:r>
              <a:rPr kumimoji="1" lang="en-US" altLang="zh-CN" b="1"/>
              <a:t>+</a:t>
            </a:r>
            <a:r>
              <a:rPr kumimoji="1" lang="en-US" altLang="zh-CN" b="1" i="1"/>
              <a:t>d</a:t>
            </a:r>
            <a:r>
              <a:rPr kumimoji="1" lang="en-US" altLang="zh-CN" b="1"/>
              <a:t>(1, { 2, 3}), </a:t>
            </a:r>
            <a:r>
              <a:rPr kumimoji="1" lang="en-US" altLang="zh-CN" b="1" i="1"/>
              <a:t>c</a:t>
            </a:r>
            <a:r>
              <a:rPr kumimoji="1" lang="en-US" altLang="zh-CN" b="1" baseline="-30000"/>
              <a:t>02</a:t>
            </a:r>
            <a:r>
              <a:rPr kumimoji="1" lang="en-US" altLang="zh-CN" b="1"/>
              <a:t>+</a:t>
            </a:r>
            <a:r>
              <a:rPr kumimoji="1" lang="en-US" altLang="zh-CN" b="1" i="1"/>
              <a:t>d</a:t>
            </a:r>
            <a:r>
              <a:rPr kumimoji="1" lang="en-US" altLang="zh-CN" b="1"/>
              <a:t>(2, {1, 3}), </a:t>
            </a:r>
            <a:r>
              <a:rPr kumimoji="1" lang="en-US" altLang="zh-CN" b="1" i="1"/>
              <a:t>c</a:t>
            </a:r>
            <a:r>
              <a:rPr kumimoji="1" lang="en-US" altLang="zh-CN" b="1" baseline="-30000"/>
              <a:t>03</a:t>
            </a:r>
            <a:r>
              <a:rPr kumimoji="1" lang="en-US" altLang="zh-CN" b="1"/>
              <a:t>+</a:t>
            </a:r>
            <a:r>
              <a:rPr kumimoji="1" lang="en-US" altLang="zh-CN" b="1" i="1"/>
              <a:t>d</a:t>
            </a:r>
            <a:r>
              <a:rPr kumimoji="1" lang="en-US" altLang="zh-CN" b="1"/>
              <a:t>(3, {1, 2})}</a:t>
            </a:r>
          </a:p>
        </p:txBody>
      </p:sp>
      <p:sp>
        <p:nvSpPr>
          <p:cNvPr id="46087" name="Rectangle 4"/>
          <p:cNvSpPr>
            <a:spLocks noChangeArrowheads="1"/>
          </p:cNvSpPr>
          <p:nvPr/>
        </p:nvSpPr>
        <p:spPr bwMode="auto">
          <a:xfrm>
            <a:off x="179388" y="5373688"/>
            <a:ext cx="89646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 dirty="0">
                <a:latin typeface="Arial" charset="0"/>
              </a:rPr>
              <a:t>而下式可以直接获得（括号中是该决策引起的状态转移）：</a:t>
            </a:r>
          </a:p>
          <a:p>
            <a:pPr eaLnBrk="1" hangingPunct="1"/>
            <a:r>
              <a:rPr kumimoji="1" lang="en-US" altLang="zh-CN" b="1" dirty="0"/>
              <a:t>d(1, {})=c</a:t>
            </a:r>
            <a:r>
              <a:rPr kumimoji="1" lang="en-US" altLang="zh-CN" b="1" baseline="-30000" dirty="0"/>
              <a:t>10</a:t>
            </a:r>
            <a:r>
              <a:rPr kumimoji="1" lang="en-US" altLang="zh-CN" b="1" dirty="0"/>
              <a:t>=5(1→0)   d(2, {})=c</a:t>
            </a:r>
            <a:r>
              <a:rPr kumimoji="1" lang="en-US" altLang="zh-CN" b="1" baseline="-30000" dirty="0"/>
              <a:t>20</a:t>
            </a:r>
            <a:r>
              <a:rPr kumimoji="1" lang="en-US" altLang="zh-CN" b="1" dirty="0"/>
              <a:t>=6(2→0)  d(3, {})=c</a:t>
            </a:r>
            <a:r>
              <a:rPr kumimoji="1" lang="en-US" altLang="zh-CN" b="1" baseline="-30000" dirty="0"/>
              <a:t>30</a:t>
            </a:r>
            <a:r>
              <a:rPr kumimoji="1" lang="en-US" altLang="zh-CN" b="1" dirty="0"/>
              <a:t>=3(3→0)</a:t>
            </a:r>
          </a:p>
        </p:txBody>
      </p:sp>
    </p:spTree>
    <p:extLst>
      <p:ext uri="{BB962C8B-B14F-4D97-AF65-F5344CB8AC3E}">
        <p14:creationId xmlns:p14="http://schemas.microsoft.com/office/powerpoint/2010/main" val="6874537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DDE58F9-0EDD-4669-8004-F06F70DFC114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7107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464A37B6-43E8-4EA9-9BD5-DCEF2CDD9AD6}" type="slidenum">
              <a:rPr lang="en-US" altLang="zh-CN" sz="1400" smtClean="0">
                <a:latin typeface="Comic Sans MS" pitchFamily="66" charset="0"/>
              </a:rPr>
              <a:pPr/>
              <a:t>26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7109" name="Text Box 61"/>
          <p:cNvSpPr txBox="1">
            <a:spLocks noChangeArrowheads="1"/>
          </p:cNvSpPr>
          <p:nvPr/>
        </p:nvSpPr>
        <p:spPr bwMode="auto">
          <a:xfrm>
            <a:off x="323850" y="476250"/>
            <a:ext cx="8820150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2200" b="1"/>
              <a:t>再向前倒推，有：</a:t>
            </a: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2200" b="1" i="1"/>
              <a:t>d</a:t>
            </a:r>
            <a:r>
              <a:rPr kumimoji="1" lang="en-US" altLang="zh-CN" sz="2200" b="1"/>
              <a:t>(1, {2})= </a:t>
            </a:r>
            <a:r>
              <a:rPr kumimoji="1" lang="en-US" altLang="zh-CN" sz="2200" b="1" i="1"/>
              <a:t>c</a:t>
            </a:r>
            <a:r>
              <a:rPr kumimoji="1" lang="en-US" altLang="zh-CN" sz="2200" b="1" baseline="-30000"/>
              <a:t>12</a:t>
            </a:r>
            <a:r>
              <a:rPr kumimoji="1" lang="en-US" altLang="zh-CN" sz="2200" b="1"/>
              <a:t>+</a:t>
            </a:r>
            <a:r>
              <a:rPr kumimoji="1" lang="en-US" altLang="zh-CN" sz="2200" b="1" i="1"/>
              <a:t>d</a:t>
            </a:r>
            <a:r>
              <a:rPr kumimoji="1" lang="en-US" altLang="zh-CN" sz="2200" b="1"/>
              <a:t>(2, {})=2+6=8(1→2)  </a:t>
            </a:r>
            <a:r>
              <a:rPr kumimoji="1" lang="en-US" altLang="zh-CN" sz="2200" b="1" i="1"/>
              <a:t>d</a:t>
            </a:r>
            <a:r>
              <a:rPr kumimoji="1" lang="en-US" altLang="zh-CN" sz="2200" b="1"/>
              <a:t>(1, {3})=</a:t>
            </a:r>
            <a:r>
              <a:rPr kumimoji="1" lang="en-US" altLang="zh-CN" sz="2200" b="1" i="1"/>
              <a:t> c</a:t>
            </a:r>
            <a:r>
              <a:rPr kumimoji="1" lang="en-US" altLang="zh-CN" sz="2200" b="1" baseline="-30000"/>
              <a:t>13</a:t>
            </a:r>
            <a:r>
              <a:rPr kumimoji="1" lang="en-US" altLang="zh-CN" sz="2200" b="1"/>
              <a:t>+</a:t>
            </a:r>
            <a:r>
              <a:rPr kumimoji="1" lang="en-US" altLang="zh-CN" sz="2200" b="1" i="1"/>
              <a:t>d</a:t>
            </a:r>
            <a:r>
              <a:rPr kumimoji="1" lang="en-US" altLang="zh-CN" sz="2200" b="1"/>
              <a:t>(3, {})=3+3=6(1→3) </a:t>
            </a: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2200" b="1" i="1"/>
              <a:t>d</a:t>
            </a:r>
            <a:r>
              <a:rPr kumimoji="1" lang="en-US" altLang="zh-CN" sz="2200" b="1"/>
              <a:t>(2, {3})= </a:t>
            </a:r>
            <a:r>
              <a:rPr kumimoji="1" lang="en-US" altLang="zh-CN" sz="2200" b="1" i="1"/>
              <a:t>c</a:t>
            </a:r>
            <a:r>
              <a:rPr kumimoji="1" lang="en-US" altLang="zh-CN" sz="2200" b="1" baseline="-30000"/>
              <a:t>23</a:t>
            </a:r>
            <a:r>
              <a:rPr kumimoji="1" lang="en-US" altLang="zh-CN" sz="2200" b="1"/>
              <a:t>+</a:t>
            </a:r>
            <a:r>
              <a:rPr kumimoji="1" lang="en-US" altLang="zh-CN" sz="2200" b="1" i="1"/>
              <a:t>d</a:t>
            </a:r>
            <a:r>
              <a:rPr kumimoji="1" lang="en-US" altLang="zh-CN" sz="2200" b="1"/>
              <a:t>(3, {})=</a:t>
            </a:r>
            <a:r>
              <a:rPr kumimoji="1" lang="en-US" altLang="zh-CN" sz="2200" b="1">
                <a:solidFill>
                  <a:srgbClr val="FF3300"/>
                </a:solidFill>
              </a:rPr>
              <a:t>2+3</a:t>
            </a:r>
            <a:r>
              <a:rPr kumimoji="1" lang="en-US" altLang="zh-CN" sz="2200" b="1"/>
              <a:t>=5(</a:t>
            </a:r>
            <a:r>
              <a:rPr kumimoji="1" lang="en-US" altLang="zh-CN" sz="2200" b="1">
                <a:solidFill>
                  <a:srgbClr val="FF3300"/>
                </a:solidFill>
              </a:rPr>
              <a:t>2→3</a:t>
            </a:r>
            <a:r>
              <a:rPr kumimoji="1" lang="en-US" altLang="zh-CN" sz="2200" b="1"/>
              <a:t>)  </a:t>
            </a:r>
            <a:r>
              <a:rPr kumimoji="1" lang="en-US" altLang="zh-CN" sz="2200" b="1" i="1"/>
              <a:t>d</a:t>
            </a:r>
            <a:r>
              <a:rPr kumimoji="1" lang="en-US" altLang="zh-CN" sz="2200" b="1"/>
              <a:t>(2, {1})=</a:t>
            </a:r>
            <a:r>
              <a:rPr kumimoji="1" lang="en-US" altLang="zh-CN" sz="2200" b="1" i="1"/>
              <a:t> c</a:t>
            </a:r>
            <a:r>
              <a:rPr kumimoji="1" lang="en-US" altLang="zh-CN" sz="2200" b="1" baseline="-30000"/>
              <a:t>21</a:t>
            </a:r>
            <a:r>
              <a:rPr kumimoji="1" lang="en-US" altLang="zh-CN" sz="2200" b="1"/>
              <a:t>+</a:t>
            </a:r>
            <a:r>
              <a:rPr kumimoji="1" lang="en-US" altLang="zh-CN" sz="2200" b="1" i="1"/>
              <a:t>d</a:t>
            </a:r>
            <a:r>
              <a:rPr kumimoji="1" lang="en-US" altLang="zh-CN" sz="2200" b="1"/>
              <a:t>(1, {})=4+5=9(2→1)</a:t>
            </a: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2200" b="1" i="1"/>
              <a:t>d</a:t>
            </a:r>
            <a:r>
              <a:rPr kumimoji="1" lang="en-US" altLang="zh-CN" sz="2200" b="1"/>
              <a:t>(3, {1})= </a:t>
            </a:r>
            <a:r>
              <a:rPr kumimoji="1" lang="en-US" altLang="zh-CN" sz="2200" b="1" i="1"/>
              <a:t>c</a:t>
            </a:r>
            <a:r>
              <a:rPr kumimoji="1" lang="en-US" altLang="zh-CN" sz="2200" b="1" baseline="-30000"/>
              <a:t>31</a:t>
            </a:r>
            <a:r>
              <a:rPr kumimoji="1" lang="en-US" altLang="zh-CN" sz="2200" b="1"/>
              <a:t>+</a:t>
            </a:r>
            <a:r>
              <a:rPr kumimoji="1" lang="en-US" altLang="zh-CN" sz="2200" b="1" i="1"/>
              <a:t>d</a:t>
            </a:r>
            <a:r>
              <a:rPr kumimoji="1" lang="en-US" altLang="zh-CN" sz="2200" b="1"/>
              <a:t>(1, {})=7+5=12(3→1) </a:t>
            </a:r>
            <a:r>
              <a:rPr kumimoji="1" lang="en-US" altLang="zh-CN" sz="2200" b="1" i="1"/>
              <a:t>d</a:t>
            </a:r>
            <a:r>
              <a:rPr kumimoji="1" lang="en-US" altLang="zh-CN" sz="2200" b="1"/>
              <a:t>(3, {2})=</a:t>
            </a:r>
            <a:r>
              <a:rPr kumimoji="1" lang="en-US" altLang="zh-CN" sz="2200" b="1" i="1"/>
              <a:t> c</a:t>
            </a:r>
            <a:r>
              <a:rPr kumimoji="1" lang="en-US" altLang="zh-CN" sz="2200" b="1" baseline="-30000"/>
              <a:t>32</a:t>
            </a:r>
            <a:r>
              <a:rPr kumimoji="1" lang="en-US" altLang="zh-CN" sz="2200" b="1"/>
              <a:t>+</a:t>
            </a:r>
            <a:r>
              <a:rPr kumimoji="1" lang="en-US" altLang="zh-CN" sz="2200" b="1" i="1"/>
              <a:t>d</a:t>
            </a:r>
            <a:r>
              <a:rPr kumimoji="1" lang="en-US" altLang="zh-CN" sz="2200" b="1"/>
              <a:t>(2, {})=5+6=11(3→2)</a:t>
            </a: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2200" b="1"/>
              <a:t>再向前倒退，有：</a:t>
            </a: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2200" b="1" i="1"/>
              <a:t>d</a:t>
            </a:r>
            <a:r>
              <a:rPr kumimoji="1" lang="en-US" altLang="zh-CN" sz="2200" b="1"/>
              <a:t>(1, {2, 3})=min{</a:t>
            </a:r>
            <a:r>
              <a:rPr kumimoji="1" lang="en-US" altLang="zh-CN" sz="2200" b="1" i="1"/>
              <a:t>c</a:t>
            </a:r>
            <a:r>
              <a:rPr kumimoji="1" lang="en-US" altLang="zh-CN" sz="2200" b="1" baseline="-30000"/>
              <a:t>12</a:t>
            </a:r>
            <a:r>
              <a:rPr kumimoji="1" lang="en-US" altLang="zh-CN" sz="2200" b="1"/>
              <a:t>+</a:t>
            </a:r>
            <a:r>
              <a:rPr kumimoji="1" lang="en-US" altLang="zh-CN" sz="2200" b="1" i="1"/>
              <a:t>d</a:t>
            </a:r>
            <a:r>
              <a:rPr kumimoji="1" lang="en-US" altLang="zh-CN" sz="2200" b="1"/>
              <a:t>(2, {3}), </a:t>
            </a:r>
            <a:r>
              <a:rPr kumimoji="1" lang="en-US" altLang="zh-CN" sz="2200" b="1" i="1"/>
              <a:t>c</a:t>
            </a:r>
            <a:r>
              <a:rPr kumimoji="1" lang="en-US" altLang="zh-CN" sz="2200" b="1" baseline="-30000"/>
              <a:t>13</a:t>
            </a:r>
            <a:r>
              <a:rPr kumimoji="1" lang="en-US" altLang="zh-CN" sz="2200" b="1"/>
              <a:t>+</a:t>
            </a:r>
            <a:r>
              <a:rPr kumimoji="1" lang="en-US" altLang="zh-CN" sz="2200" b="1" i="1"/>
              <a:t> d</a:t>
            </a:r>
            <a:r>
              <a:rPr kumimoji="1" lang="en-US" altLang="zh-CN" sz="2200" b="1"/>
              <a:t>(3, {2})}=min{</a:t>
            </a:r>
            <a:r>
              <a:rPr kumimoji="1" lang="en-US" altLang="zh-CN" sz="2200" b="1">
                <a:solidFill>
                  <a:srgbClr val="FF3300"/>
                </a:solidFill>
              </a:rPr>
              <a:t>2+5</a:t>
            </a:r>
            <a:r>
              <a:rPr kumimoji="1" lang="en-US" altLang="zh-CN" sz="2200" b="1"/>
              <a:t>, 3+11}=7(</a:t>
            </a:r>
            <a:r>
              <a:rPr kumimoji="1" lang="en-US" altLang="zh-CN" sz="2200" b="1">
                <a:solidFill>
                  <a:srgbClr val="FF3300"/>
                </a:solidFill>
              </a:rPr>
              <a:t>1→2</a:t>
            </a:r>
            <a:r>
              <a:rPr kumimoji="1" lang="en-US" altLang="zh-CN" sz="2200" b="1"/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2200" b="1" i="1"/>
              <a:t>d</a:t>
            </a:r>
            <a:r>
              <a:rPr kumimoji="1" lang="en-US" altLang="zh-CN" sz="2200" b="1"/>
              <a:t>(2, {1, 3})=min{</a:t>
            </a:r>
            <a:r>
              <a:rPr kumimoji="1" lang="en-US" altLang="zh-CN" sz="2200" b="1" i="1"/>
              <a:t>c</a:t>
            </a:r>
            <a:r>
              <a:rPr kumimoji="1" lang="en-US" altLang="zh-CN" sz="2200" b="1" baseline="-30000"/>
              <a:t>21</a:t>
            </a:r>
            <a:r>
              <a:rPr kumimoji="1" lang="en-US" altLang="zh-CN" sz="2200" b="1"/>
              <a:t>+</a:t>
            </a:r>
            <a:r>
              <a:rPr kumimoji="1" lang="en-US" altLang="zh-CN" sz="2200" b="1" i="1"/>
              <a:t>d</a:t>
            </a:r>
            <a:r>
              <a:rPr kumimoji="1" lang="en-US" altLang="zh-CN" sz="2200" b="1"/>
              <a:t>(1, {3}), </a:t>
            </a:r>
            <a:r>
              <a:rPr kumimoji="1" lang="en-US" altLang="zh-CN" sz="2200" b="1" i="1"/>
              <a:t>c</a:t>
            </a:r>
            <a:r>
              <a:rPr kumimoji="1" lang="en-US" altLang="zh-CN" sz="2200" b="1" baseline="-30000"/>
              <a:t>23</a:t>
            </a:r>
            <a:r>
              <a:rPr kumimoji="1" lang="en-US" altLang="zh-CN" sz="2200" b="1"/>
              <a:t>+</a:t>
            </a:r>
            <a:r>
              <a:rPr kumimoji="1" lang="en-US" altLang="zh-CN" sz="2200" b="1" i="1"/>
              <a:t> d</a:t>
            </a:r>
            <a:r>
              <a:rPr kumimoji="1" lang="en-US" altLang="zh-CN" sz="2200" b="1"/>
              <a:t>(3, {1})}=min{4+6, 2+12}=10(2→1)</a:t>
            </a:r>
          </a:p>
        </p:txBody>
      </p:sp>
      <p:sp>
        <p:nvSpPr>
          <p:cNvPr id="47110" name="Text Box 63"/>
          <p:cNvSpPr txBox="1">
            <a:spLocks noChangeArrowheads="1"/>
          </p:cNvSpPr>
          <p:nvPr/>
        </p:nvSpPr>
        <p:spPr bwMode="auto">
          <a:xfrm>
            <a:off x="323850" y="3789363"/>
            <a:ext cx="8497888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2200" b="1" i="1"/>
              <a:t>d</a:t>
            </a:r>
            <a:r>
              <a:rPr kumimoji="1" lang="en-US" altLang="zh-CN" sz="2200" b="1"/>
              <a:t>(3, {1, 2})=min{</a:t>
            </a:r>
            <a:r>
              <a:rPr kumimoji="1" lang="en-US" altLang="zh-CN" sz="2200" b="1" i="1"/>
              <a:t>c</a:t>
            </a:r>
            <a:r>
              <a:rPr kumimoji="1" lang="en-US" altLang="zh-CN" sz="2200" b="1" baseline="-30000"/>
              <a:t>31</a:t>
            </a:r>
            <a:r>
              <a:rPr kumimoji="1" lang="en-US" altLang="zh-CN" sz="2200" b="1"/>
              <a:t>+</a:t>
            </a:r>
            <a:r>
              <a:rPr kumimoji="1" lang="en-US" altLang="zh-CN" sz="2200" b="1" i="1"/>
              <a:t>d</a:t>
            </a:r>
            <a:r>
              <a:rPr kumimoji="1" lang="en-US" altLang="zh-CN" sz="2200" b="1"/>
              <a:t>(1, {2}), </a:t>
            </a:r>
            <a:r>
              <a:rPr kumimoji="1" lang="en-US" altLang="zh-CN" sz="2200" b="1" i="1"/>
              <a:t>c</a:t>
            </a:r>
            <a:r>
              <a:rPr kumimoji="1" lang="en-US" altLang="zh-CN" sz="2200" b="1" baseline="-30000"/>
              <a:t>32</a:t>
            </a:r>
            <a:r>
              <a:rPr kumimoji="1" lang="en-US" altLang="zh-CN" sz="2200" b="1"/>
              <a:t>+</a:t>
            </a:r>
            <a:r>
              <a:rPr kumimoji="1" lang="en-US" altLang="zh-CN" sz="2200" b="1" i="1"/>
              <a:t> d</a:t>
            </a:r>
            <a:r>
              <a:rPr kumimoji="1" lang="en-US" altLang="zh-CN" sz="2200" b="1"/>
              <a:t>(2, {1})}=min{7+8, 5+9}=14(3→2)</a:t>
            </a: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2200" b="1"/>
              <a:t>最后有：</a:t>
            </a: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2200" b="1" i="1"/>
              <a:t>d</a:t>
            </a:r>
            <a:r>
              <a:rPr kumimoji="1" lang="en-US" altLang="zh-CN" sz="2200" b="1"/>
              <a:t>(0, {1, 2, 3})=min{</a:t>
            </a:r>
            <a:r>
              <a:rPr kumimoji="1" lang="en-US" altLang="zh-CN" sz="2200" b="1" i="1"/>
              <a:t>c</a:t>
            </a:r>
            <a:r>
              <a:rPr kumimoji="1" lang="en-US" altLang="zh-CN" sz="2200" b="1" baseline="-30000"/>
              <a:t>01</a:t>
            </a:r>
            <a:r>
              <a:rPr kumimoji="1" lang="en-US" altLang="zh-CN" sz="2200" b="1"/>
              <a:t>+</a:t>
            </a:r>
            <a:r>
              <a:rPr kumimoji="1" lang="en-US" altLang="zh-CN" sz="2200" b="1" i="1"/>
              <a:t> d</a:t>
            </a:r>
            <a:r>
              <a:rPr kumimoji="1" lang="en-US" altLang="zh-CN" sz="2200" b="1"/>
              <a:t>(1, { 2, 3}), </a:t>
            </a:r>
            <a:r>
              <a:rPr kumimoji="1" lang="en-US" altLang="zh-CN" sz="2200" b="1" i="1"/>
              <a:t>c</a:t>
            </a:r>
            <a:r>
              <a:rPr kumimoji="1" lang="en-US" altLang="zh-CN" sz="2200" b="1" baseline="-30000"/>
              <a:t>02</a:t>
            </a:r>
            <a:r>
              <a:rPr kumimoji="1" lang="en-US" altLang="zh-CN" sz="2200" b="1"/>
              <a:t>+</a:t>
            </a:r>
            <a:r>
              <a:rPr kumimoji="1" lang="en-US" altLang="zh-CN" sz="2200" b="1" i="1"/>
              <a:t> d</a:t>
            </a:r>
            <a:r>
              <a:rPr kumimoji="1" lang="en-US" altLang="zh-CN" sz="2200" b="1"/>
              <a:t>(2, {1, 3}), </a:t>
            </a:r>
            <a:r>
              <a:rPr kumimoji="1" lang="en-US" altLang="zh-CN" sz="2200" b="1" i="1"/>
              <a:t>c</a:t>
            </a:r>
            <a:r>
              <a:rPr kumimoji="1" lang="en-US" altLang="zh-CN" sz="2200" b="1" baseline="-30000"/>
              <a:t>03</a:t>
            </a:r>
            <a:r>
              <a:rPr kumimoji="1" lang="en-US" altLang="zh-CN" sz="2200" b="1"/>
              <a:t>+</a:t>
            </a:r>
            <a:r>
              <a:rPr kumimoji="1" lang="en-US" altLang="zh-CN" sz="2200" b="1" i="1"/>
              <a:t> d</a:t>
            </a:r>
            <a:r>
              <a:rPr kumimoji="1" lang="en-US" altLang="zh-CN" sz="2200" b="1"/>
              <a:t>(3, {1, 2})}</a:t>
            </a: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2200" b="1"/>
              <a:t>                     =min{</a:t>
            </a:r>
            <a:r>
              <a:rPr kumimoji="1" lang="en-US" altLang="zh-CN" sz="2200" b="1">
                <a:solidFill>
                  <a:srgbClr val="FF3300"/>
                </a:solidFill>
              </a:rPr>
              <a:t>3+7</a:t>
            </a:r>
            <a:r>
              <a:rPr kumimoji="1" lang="en-US" altLang="zh-CN" sz="2200" b="1"/>
              <a:t>, 6+10, 7+14}=10(</a:t>
            </a:r>
            <a:r>
              <a:rPr kumimoji="1" lang="en-US" altLang="zh-CN" sz="2200" b="1">
                <a:solidFill>
                  <a:srgbClr val="FF3300"/>
                </a:solidFill>
              </a:rPr>
              <a:t>0→1</a:t>
            </a:r>
            <a:r>
              <a:rPr kumimoji="1" lang="en-US" altLang="zh-CN" sz="2200" b="1"/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2200" b="1"/>
              <a:t>        </a:t>
            </a:r>
            <a:r>
              <a:rPr kumimoji="1" lang="zh-CN" altLang="en-US" sz="2200" b="1"/>
              <a:t>所以，从顶点</a:t>
            </a:r>
            <a:r>
              <a:rPr kumimoji="1" lang="en-US" altLang="zh-CN" sz="2200" b="1"/>
              <a:t>0</a:t>
            </a:r>
            <a:r>
              <a:rPr kumimoji="1" lang="zh-CN" altLang="en-US" sz="2200" b="1"/>
              <a:t>出发的</a:t>
            </a:r>
            <a:r>
              <a:rPr kumimoji="1" lang="en-US" altLang="zh-CN" sz="2200" b="1"/>
              <a:t>TSP</a:t>
            </a:r>
            <a:r>
              <a:rPr kumimoji="1" lang="zh-CN" altLang="en-US" sz="2200" b="1"/>
              <a:t>问题的最短路径长度为</a:t>
            </a:r>
            <a:r>
              <a:rPr kumimoji="1" lang="en-US" altLang="zh-CN" sz="2200" b="1"/>
              <a:t>10</a:t>
            </a:r>
            <a:r>
              <a:rPr kumimoji="1" lang="zh-CN" altLang="en-US" sz="2200" b="1"/>
              <a:t>，路径是</a:t>
            </a:r>
            <a:r>
              <a:rPr kumimoji="1" lang="en-US" altLang="zh-CN" sz="2200" b="1"/>
              <a:t>0→1→2→3→0</a:t>
            </a:r>
            <a:r>
              <a:rPr kumimoji="1" lang="zh-CN" altLang="en-US" sz="2200" b="1"/>
              <a:t>。</a:t>
            </a:r>
            <a:r>
              <a:rPr kumimoji="1" lang="zh-CN" altLang="en-US" sz="2200" b="1">
                <a:latin typeface="宋体" charset="-122"/>
              </a:rPr>
              <a:t>    </a:t>
            </a:r>
            <a:endParaRPr kumimoji="1" lang="zh-CN" altLang="en-US" sz="2200" b="1"/>
          </a:p>
        </p:txBody>
      </p:sp>
    </p:spTree>
    <p:extLst>
      <p:ext uri="{BB962C8B-B14F-4D97-AF65-F5344CB8AC3E}">
        <p14:creationId xmlns:p14="http://schemas.microsoft.com/office/powerpoint/2010/main" val="7225807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5024C1AB-1D25-4043-8E9A-8D4941AFCAB6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813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481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AAF4830B-008B-4FB4-9861-7617ED017F9B}" type="slidenum">
              <a:rPr lang="en-US" altLang="zh-CN" sz="1400" smtClean="0">
                <a:latin typeface="Comic Sans MS" pitchFamily="66" charset="0"/>
              </a:rPr>
              <a:pPr/>
              <a:t>27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395288" y="765175"/>
            <a:ext cx="80645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latin typeface="Arial" charset="0"/>
              </a:rPr>
              <a:t>假设从顶点</a:t>
            </a:r>
            <a:r>
              <a:rPr kumimoji="1" lang="en-US" altLang="zh-CN" sz="2800" b="1">
                <a:latin typeface="Arial" charset="0"/>
              </a:rPr>
              <a:t>i</a:t>
            </a:r>
            <a:r>
              <a:rPr kumimoji="1" lang="zh-CN" altLang="en-US" sz="2800" b="1">
                <a:latin typeface="Arial" charset="0"/>
              </a:rPr>
              <a:t>出发，令</a:t>
            </a:r>
            <a:r>
              <a:rPr kumimoji="1" lang="en-US" altLang="zh-CN" sz="2800" b="1" i="1">
                <a:latin typeface="Arial" charset="0"/>
              </a:rPr>
              <a:t>d</a:t>
            </a:r>
            <a:r>
              <a:rPr kumimoji="1" lang="en-US" altLang="zh-CN" sz="2800" b="1">
                <a:latin typeface="Arial" charset="0"/>
              </a:rPr>
              <a:t>(</a:t>
            </a:r>
            <a:r>
              <a:rPr kumimoji="1" lang="en-US" altLang="zh-CN" sz="2800" b="1" i="1">
                <a:latin typeface="Arial" charset="0"/>
              </a:rPr>
              <a:t>i</a:t>
            </a:r>
            <a:r>
              <a:rPr kumimoji="1" lang="en-US" altLang="zh-CN" sz="2800" b="1">
                <a:latin typeface="Arial" charset="0"/>
              </a:rPr>
              <a:t>, </a:t>
            </a:r>
            <a:r>
              <a:rPr kumimoji="1" lang="en-US" altLang="zh-CN" sz="2800" b="1" i="1">
                <a:latin typeface="Arial" charset="0"/>
              </a:rPr>
              <a:t>V'</a:t>
            </a:r>
            <a:r>
              <a:rPr kumimoji="1" lang="en-US" altLang="zh-CN" sz="2800" b="1">
                <a:latin typeface="Arial" charset="0"/>
              </a:rPr>
              <a:t>)</a:t>
            </a:r>
            <a:r>
              <a:rPr kumimoji="1" lang="zh-CN" altLang="en-US" sz="2800" b="1">
                <a:latin typeface="Arial" charset="0"/>
              </a:rPr>
              <a:t>表示从顶点</a:t>
            </a:r>
            <a:r>
              <a:rPr kumimoji="1" lang="en-US" altLang="zh-CN" sz="2800" b="1" i="1">
                <a:latin typeface="Arial" charset="0"/>
              </a:rPr>
              <a:t>i</a:t>
            </a:r>
            <a:r>
              <a:rPr kumimoji="1" lang="zh-CN" altLang="en-US" sz="2800" b="1">
                <a:latin typeface="Arial" charset="0"/>
              </a:rPr>
              <a:t>出发经过</a:t>
            </a:r>
            <a:r>
              <a:rPr kumimoji="1" lang="en-US" altLang="zh-CN" sz="2800" b="1" i="1">
                <a:latin typeface="Arial" charset="0"/>
              </a:rPr>
              <a:t>V'</a:t>
            </a:r>
            <a:r>
              <a:rPr kumimoji="1" lang="zh-CN" altLang="en-US" sz="2800" b="1">
                <a:latin typeface="Arial" charset="0"/>
              </a:rPr>
              <a:t>中各个顶点一次且仅一次，最后回到出发点</a:t>
            </a:r>
            <a:r>
              <a:rPr kumimoji="1" lang="en-US" altLang="zh-CN" sz="2800" b="1">
                <a:latin typeface="Arial" charset="0"/>
              </a:rPr>
              <a:t>i</a:t>
            </a:r>
            <a:r>
              <a:rPr kumimoji="1" lang="zh-CN" altLang="en-US" sz="2800" b="1">
                <a:latin typeface="Arial" charset="0"/>
              </a:rPr>
              <a:t>的最短路径长度，开始时，</a:t>
            </a:r>
            <a:r>
              <a:rPr kumimoji="1" lang="en-US" altLang="zh-CN" sz="2800" b="1" i="1">
                <a:latin typeface="Arial" charset="0"/>
              </a:rPr>
              <a:t>V'</a:t>
            </a:r>
            <a:r>
              <a:rPr kumimoji="1" lang="zh-CN" altLang="en-US" sz="2800" b="1">
                <a:latin typeface="Arial" charset="0"/>
              </a:rPr>
              <a:t>＝</a:t>
            </a:r>
            <a:r>
              <a:rPr kumimoji="1" lang="en-US" altLang="zh-CN" sz="2800" b="1" i="1">
                <a:latin typeface="Arial" charset="0"/>
              </a:rPr>
              <a:t>V</a:t>
            </a:r>
            <a:r>
              <a:rPr kumimoji="1" lang="zh-CN" altLang="en-US" sz="2800" b="1">
                <a:latin typeface="Arial" charset="0"/>
              </a:rPr>
              <a:t>－</a:t>
            </a:r>
            <a:r>
              <a:rPr kumimoji="1" lang="en-US" altLang="zh-CN" sz="2800" b="1">
                <a:latin typeface="Arial" charset="0"/>
              </a:rPr>
              <a:t>{i}</a:t>
            </a:r>
            <a:r>
              <a:rPr kumimoji="1" lang="zh-CN" altLang="en-US" sz="2800" b="1">
                <a:latin typeface="Arial" charset="0"/>
              </a:rPr>
              <a:t>，于是，</a:t>
            </a:r>
            <a:endParaRPr kumimoji="1" lang="en-US" altLang="zh-CN" sz="2800" b="1">
              <a:latin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Arial" charset="0"/>
              </a:rPr>
              <a:t>TSP</a:t>
            </a:r>
            <a:r>
              <a:rPr kumimoji="1" lang="zh-CN" altLang="en-US" sz="2800" b="1">
                <a:solidFill>
                  <a:srgbClr val="FF0000"/>
                </a:solidFill>
                <a:latin typeface="Arial" charset="0"/>
              </a:rPr>
              <a:t>问题的动态规划函数为：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800" b="1" i="1">
                <a:solidFill>
                  <a:srgbClr val="FF0000"/>
                </a:solidFill>
                <a:latin typeface="Arial" charset="0"/>
              </a:rPr>
              <a:t>d</a:t>
            </a:r>
            <a:r>
              <a:rPr kumimoji="1" lang="en-US" altLang="zh-CN" sz="2800" b="1">
                <a:solidFill>
                  <a:srgbClr val="FF0000"/>
                </a:solidFill>
                <a:latin typeface="Arial" charset="0"/>
              </a:rPr>
              <a:t>(</a:t>
            </a:r>
            <a:r>
              <a:rPr kumimoji="1" lang="en-US" altLang="zh-CN" sz="2800" b="1" i="1">
                <a:solidFill>
                  <a:srgbClr val="FF0000"/>
                </a:solidFill>
                <a:latin typeface="Arial" charset="0"/>
              </a:rPr>
              <a:t>i</a:t>
            </a:r>
            <a:r>
              <a:rPr kumimoji="1" lang="en-US" altLang="zh-CN" sz="2800" b="1">
                <a:solidFill>
                  <a:srgbClr val="FF0000"/>
                </a:solidFill>
                <a:latin typeface="Arial" charset="0"/>
              </a:rPr>
              <a:t>,</a:t>
            </a:r>
            <a:r>
              <a:rPr kumimoji="1" lang="en-US" altLang="zh-CN" sz="2800" b="1" i="1">
                <a:solidFill>
                  <a:srgbClr val="FF0000"/>
                </a:solidFill>
                <a:latin typeface="Arial" charset="0"/>
              </a:rPr>
              <a:t>V'</a:t>
            </a:r>
            <a:r>
              <a:rPr kumimoji="1" lang="en-US" altLang="zh-CN" sz="2800" b="1">
                <a:solidFill>
                  <a:srgbClr val="FF0000"/>
                </a:solidFill>
                <a:latin typeface="Arial" charset="0"/>
              </a:rPr>
              <a:t>)=min{</a:t>
            </a:r>
            <a:r>
              <a:rPr kumimoji="1" lang="en-US" altLang="zh-CN" sz="2800" b="1" i="1">
                <a:solidFill>
                  <a:srgbClr val="FF0000"/>
                </a:solidFill>
                <a:latin typeface="Arial" charset="0"/>
              </a:rPr>
              <a:t>c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Arial" charset="0"/>
              </a:rPr>
              <a:t>ik</a:t>
            </a:r>
            <a:r>
              <a:rPr kumimoji="1" lang="en-US" altLang="zh-CN" sz="2800" b="1">
                <a:solidFill>
                  <a:srgbClr val="FF0000"/>
                </a:solidFill>
                <a:latin typeface="Arial" charset="0"/>
              </a:rPr>
              <a:t>+</a:t>
            </a:r>
            <a:r>
              <a:rPr kumimoji="1" lang="en-US" altLang="zh-CN" sz="2800" b="1" i="1">
                <a:solidFill>
                  <a:srgbClr val="FF0000"/>
                </a:solidFill>
                <a:latin typeface="Arial" charset="0"/>
              </a:rPr>
              <a:t>d</a:t>
            </a:r>
            <a:r>
              <a:rPr kumimoji="1" lang="en-US" altLang="zh-CN" sz="2800" b="1">
                <a:solidFill>
                  <a:srgbClr val="FF0000"/>
                </a:solidFill>
                <a:latin typeface="Arial" charset="0"/>
              </a:rPr>
              <a:t>(</a:t>
            </a:r>
            <a:r>
              <a:rPr kumimoji="1" lang="en-US" altLang="zh-CN" sz="2800" b="1" i="1">
                <a:solidFill>
                  <a:srgbClr val="FF0000"/>
                </a:solidFill>
                <a:latin typeface="Arial" charset="0"/>
              </a:rPr>
              <a:t>k</a:t>
            </a:r>
            <a:r>
              <a:rPr kumimoji="1" lang="en-US" altLang="zh-CN" sz="2800" b="1">
                <a:solidFill>
                  <a:srgbClr val="FF0000"/>
                </a:solidFill>
                <a:latin typeface="Arial" charset="0"/>
              </a:rPr>
              <a:t>,</a:t>
            </a:r>
            <a:r>
              <a:rPr kumimoji="1" lang="en-US" altLang="zh-CN" sz="2800" b="1" i="1">
                <a:solidFill>
                  <a:srgbClr val="FF0000"/>
                </a:solidFill>
                <a:latin typeface="Arial" charset="0"/>
              </a:rPr>
              <a:t>V'</a:t>
            </a:r>
            <a:r>
              <a:rPr kumimoji="1" lang="zh-CN" altLang="en-US" sz="2800" b="1">
                <a:solidFill>
                  <a:srgbClr val="FF0000"/>
                </a:solidFill>
                <a:latin typeface="Arial" charset="0"/>
              </a:rPr>
              <a:t>－</a:t>
            </a:r>
            <a:r>
              <a:rPr kumimoji="1" lang="en-US" altLang="zh-CN" sz="2800" b="1">
                <a:solidFill>
                  <a:srgbClr val="FF0000"/>
                </a:solidFill>
                <a:latin typeface="Arial" charset="0"/>
              </a:rPr>
              <a:t>{</a:t>
            </a:r>
            <a:r>
              <a:rPr kumimoji="1" lang="en-US" altLang="zh-CN" sz="2800" b="1" i="1">
                <a:solidFill>
                  <a:srgbClr val="FF0000"/>
                </a:solidFill>
                <a:latin typeface="Arial" charset="0"/>
              </a:rPr>
              <a:t>k</a:t>
            </a:r>
            <a:r>
              <a:rPr kumimoji="1" lang="en-US" altLang="zh-CN" sz="2800" b="1">
                <a:solidFill>
                  <a:srgbClr val="FF0000"/>
                </a:solidFill>
                <a:latin typeface="Arial" charset="0"/>
              </a:rPr>
              <a:t>})}(</a:t>
            </a:r>
            <a:r>
              <a:rPr kumimoji="1" lang="en-US" altLang="zh-CN" sz="2800" b="1" i="1">
                <a:solidFill>
                  <a:srgbClr val="FF0000"/>
                </a:solidFill>
                <a:latin typeface="Arial" charset="0"/>
              </a:rPr>
              <a:t>k</a:t>
            </a:r>
            <a:r>
              <a:rPr kumimoji="1" lang="en-US" altLang="zh-CN" sz="2800" b="1">
                <a:solidFill>
                  <a:srgbClr val="FF0000"/>
                </a:solidFill>
                <a:latin typeface="Arial" charset="0"/>
              </a:rPr>
              <a:t>∈</a:t>
            </a:r>
            <a:r>
              <a:rPr kumimoji="1" lang="en-US" altLang="zh-CN" sz="2800" b="1" i="1">
                <a:solidFill>
                  <a:srgbClr val="FF0000"/>
                </a:solidFill>
                <a:latin typeface="Arial" charset="0"/>
              </a:rPr>
              <a:t>V'</a:t>
            </a:r>
            <a:r>
              <a:rPr kumimoji="1" lang="en-US" altLang="zh-CN" sz="2800" b="1">
                <a:solidFill>
                  <a:srgbClr val="FF0000"/>
                </a:solidFill>
                <a:latin typeface="Arial" charset="0"/>
              </a:rPr>
              <a:t>)       </a:t>
            </a:r>
            <a:r>
              <a:rPr kumimoji="1" lang="zh-CN" altLang="en-US" sz="2800" b="1">
                <a:solidFill>
                  <a:srgbClr val="FF0000"/>
                </a:solidFill>
                <a:latin typeface="Arial" charset="0"/>
              </a:rPr>
              <a:t>（式</a:t>
            </a:r>
            <a:r>
              <a:rPr kumimoji="1" lang="en-US" altLang="zh-CN" sz="2800" b="1">
                <a:solidFill>
                  <a:srgbClr val="FF0000"/>
                </a:solidFill>
                <a:latin typeface="Arial" charset="0"/>
              </a:rPr>
              <a:t>6.5</a:t>
            </a:r>
            <a:r>
              <a:rPr kumimoji="1" lang="zh-CN" altLang="en-US" sz="2800" b="1">
                <a:solidFill>
                  <a:srgbClr val="FF0000"/>
                </a:solidFill>
                <a:latin typeface="Arial" charset="0"/>
              </a:rPr>
              <a:t>）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800" b="1" i="1">
                <a:solidFill>
                  <a:srgbClr val="FF0000"/>
                </a:solidFill>
                <a:latin typeface="Arial" charset="0"/>
              </a:rPr>
              <a:t>d</a:t>
            </a:r>
            <a:r>
              <a:rPr kumimoji="1" lang="en-US" altLang="zh-CN" sz="2800" b="1">
                <a:solidFill>
                  <a:srgbClr val="FF0000"/>
                </a:solidFill>
                <a:latin typeface="Arial" charset="0"/>
              </a:rPr>
              <a:t>(</a:t>
            </a:r>
            <a:r>
              <a:rPr kumimoji="1" lang="en-US" altLang="zh-CN" sz="2800" b="1" i="1">
                <a:solidFill>
                  <a:srgbClr val="FF0000"/>
                </a:solidFill>
                <a:latin typeface="Arial" charset="0"/>
              </a:rPr>
              <a:t>k</a:t>
            </a:r>
            <a:r>
              <a:rPr kumimoji="1" lang="en-US" altLang="zh-CN" sz="2800" b="1">
                <a:solidFill>
                  <a:srgbClr val="FF0000"/>
                </a:solidFill>
                <a:latin typeface="Arial" charset="0"/>
              </a:rPr>
              <a:t>,{ })=</a:t>
            </a:r>
            <a:r>
              <a:rPr kumimoji="1" lang="en-US" altLang="zh-CN" sz="2800" b="1" i="1">
                <a:solidFill>
                  <a:srgbClr val="FF0000"/>
                </a:solidFill>
                <a:latin typeface="Arial" charset="0"/>
              </a:rPr>
              <a:t>c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Arial" charset="0"/>
              </a:rPr>
              <a:t>ki</a:t>
            </a:r>
            <a:r>
              <a:rPr kumimoji="1" lang="en-US" altLang="zh-CN" sz="2800" b="1">
                <a:solidFill>
                  <a:srgbClr val="FF0000"/>
                </a:solidFill>
                <a:latin typeface="Arial" charset="0"/>
              </a:rPr>
              <a:t>(</a:t>
            </a:r>
            <a:r>
              <a:rPr kumimoji="1" lang="en-US" altLang="zh-CN" sz="2800" b="1" i="1">
                <a:solidFill>
                  <a:srgbClr val="FF0000"/>
                </a:solidFill>
                <a:latin typeface="Arial" charset="0"/>
              </a:rPr>
              <a:t>k</a:t>
            </a:r>
            <a:r>
              <a:rPr kumimoji="1" lang="en-US" altLang="zh-CN" sz="2800" b="1">
                <a:solidFill>
                  <a:srgbClr val="FF0000"/>
                </a:solidFill>
                <a:latin typeface="Arial" charset="0"/>
              </a:rPr>
              <a:t>≠</a:t>
            </a:r>
            <a:r>
              <a:rPr kumimoji="1" lang="en-US" altLang="zh-CN" sz="2800" b="1" i="1">
                <a:solidFill>
                  <a:srgbClr val="FF0000"/>
                </a:solidFill>
                <a:latin typeface="Arial" charset="0"/>
              </a:rPr>
              <a:t>i</a:t>
            </a:r>
            <a:r>
              <a:rPr kumimoji="1" lang="en-US" altLang="zh-CN" sz="2800" b="1">
                <a:solidFill>
                  <a:srgbClr val="FF0000"/>
                </a:solidFill>
                <a:latin typeface="Arial" charset="0"/>
              </a:rPr>
              <a:t>)                                        </a:t>
            </a:r>
            <a:r>
              <a:rPr kumimoji="1" lang="zh-CN" altLang="en-US" sz="2800" b="1">
                <a:solidFill>
                  <a:srgbClr val="FF0000"/>
                </a:solidFill>
                <a:latin typeface="Arial" charset="0"/>
              </a:rPr>
              <a:t>（式</a:t>
            </a:r>
            <a:r>
              <a:rPr kumimoji="1" lang="en-US" altLang="zh-CN" sz="2800" b="1">
                <a:solidFill>
                  <a:srgbClr val="FF0000"/>
                </a:solidFill>
                <a:latin typeface="Arial" charset="0"/>
              </a:rPr>
              <a:t>6.6</a:t>
            </a:r>
            <a:r>
              <a:rPr kumimoji="1" lang="zh-CN" altLang="en-US" sz="2800" b="1">
                <a:solidFill>
                  <a:srgbClr val="FF0000"/>
                </a:solidFill>
                <a:latin typeface="Arial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739922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20B610D0-0819-4F6F-8575-B3D8DB51B69D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915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7C876EEF-7B3A-4F72-876E-03B6864BF724}" type="slidenum">
              <a:rPr lang="en-US" altLang="zh-CN" sz="1400" smtClean="0">
                <a:latin typeface="Comic Sans MS" pitchFamily="66" charset="0"/>
              </a:rPr>
              <a:pPr/>
              <a:t>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9157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83534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Arial" charset="0"/>
              </a:rPr>
              <a:t>假设</a:t>
            </a:r>
            <a:r>
              <a:rPr kumimoji="1" lang="en-US" altLang="zh-CN" b="1">
                <a:latin typeface="Arial" charset="0"/>
              </a:rPr>
              <a:t>n</a:t>
            </a:r>
            <a:r>
              <a:rPr kumimoji="1" lang="zh-CN" altLang="en-US" b="1">
                <a:latin typeface="Arial" charset="0"/>
              </a:rPr>
              <a:t>个顶点用</a:t>
            </a:r>
            <a:r>
              <a:rPr kumimoji="1" lang="en-US" altLang="zh-CN" b="1">
                <a:latin typeface="Arial" charset="0"/>
              </a:rPr>
              <a:t>0</a:t>
            </a:r>
            <a:r>
              <a:rPr kumimoji="1" lang="zh-CN" altLang="en-US" b="1">
                <a:latin typeface="Arial" charset="0"/>
              </a:rPr>
              <a:t>～</a:t>
            </a:r>
            <a:r>
              <a:rPr kumimoji="1" lang="en-US" altLang="zh-CN" b="1">
                <a:latin typeface="Arial" charset="0"/>
              </a:rPr>
              <a:t>n-1</a:t>
            </a:r>
            <a:r>
              <a:rPr kumimoji="1" lang="zh-CN" altLang="en-US" b="1">
                <a:latin typeface="Arial" charset="0"/>
              </a:rPr>
              <a:t>的数字编号，首先生成</a:t>
            </a:r>
            <a:r>
              <a:rPr kumimoji="1" lang="en-US" altLang="zh-CN" b="1">
                <a:latin typeface="Arial" charset="0"/>
              </a:rPr>
              <a:t>1</a:t>
            </a:r>
            <a:r>
              <a:rPr kumimoji="1" lang="zh-CN" altLang="en-US" b="1">
                <a:latin typeface="Arial" charset="0"/>
              </a:rPr>
              <a:t>～</a:t>
            </a:r>
            <a:r>
              <a:rPr kumimoji="1" lang="en-US" altLang="zh-CN" b="1">
                <a:latin typeface="Arial" charset="0"/>
              </a:rPr>
              <a:t>n-1</a:t>
            </a:r>
            <a:r>
              <a:rPr kumimoji="1" lang="zh-CN" altLang="en-US" b="1">
                <a:latin typeface="Arial" charset="0"/>
              </a:rPr>
              <a:t>个元素的子集存放在数组</a:t>
            </a:r>
            <a:r>
              <a:rPr kumimoji="1" lang="en-US" altLang="zh-CN" b="1"/>
              <a:t>V[2</a:t>
            </a:r>
            <a:r>
              <a:rPr kumimoji="1" lang="en-US" altLang="zh-CN" b="1" baseline="30000"/>
              <a:t>n-1</a:t>
            </a:r>
            <a:r>
              <a:rPr kumimoji="1" lang="en-US" altLang="zh-CN" b="1"/>
              <a:t>]</a:t>
            </a:r>
            <a:r>
              <a:rPr kumimoji="1" lang="zh-CN" altLang="en-US" b="1"/>
              <a:t>中，设数组</a:t>
            </a:r>
            <a:r>
              <a:rPr kumimoji="1" lang="en-US" altLang="zh-CN" b="1"/>
              <a:t>d[n][2</a:t>
            </a:r>
            <a:r>
              <a:rPr kumimoji="1" lang="en-US" altLang="zh-CN" b="1" baseline="30000"/>
              <a:t>n-1</a:t>
            </a:r>
            <a:r>
              <a:rPr kumimoji="1" lang="en-US" altLang="zh-CN" b="1"/>
              <a:t>]</a:t>
            </a:r>
            <a:r>
              <a:rPr kumimoji="1" lang="zh-CN" altLang="en-US" b="1"/>
              <a:t>存放迭代结果，其中</a:t>
            </a:r>
            <a:r>
              <a:rPr kumimoji="1" lang="en-US" altLang="zh-CN" b="1"/>
              <a:t>d[i][j]</a:t>
            </a:r>
            <a:r>
              <a:rPr kumimoji="1" lang="zh-CN" altLang="en-US" b="1"/>
              <a:t>表示从顶点</a:t>
            </a:r>
            <a:r>
              <a:rPr kumimoji="1" lang="en-US" altLang="zh-CN" b="1"/>
              <a:t>i</a:t>
            </a:r>
            <a:r>
              <a:rPr kumimoji="1" lang="zh-CN" altLang="en-US" b="1"/>
              <a:t>经过子集</a:t>
            </a:r>
            <a:r>
              <a:rPr kumimoji="1" lang="en-US" altLang="zh-CN" b="1"/>
              <a:t>V[j]</a:t>
            </a:r>
            <a:r>
              <a:rPr kumimoji="1" lang="zh-CN" altLang="en-US" b="1"/>
              <a:t>中的顶点</a:t>
            </a:r>
            <a:r>
              <a:rPr kumimoji="1" lang="zh-CN" altLang="en-US" b="1">
                <a:latin typeface="宋体" charset="-122"/>
              </a:rPr>
              <a:t>一次且仅一次，最后回到出发点</a:t>
            </a:r>
            <a:r>
              <a:rPr kumimoji="1" lang="en-US" altLang="zh-CN" b="1"/>
              <a:t>0</a:t>
            </a:r>
            <a:r>
              <a:rPr kumimoji="1" lang="zh-CN" altLang="en-US" b="1">
                <a:latin typeface="宋体" charset="-122"/>
              </a:rPr>
              <a:t>的最短路径长度。</a:t>
            </a:r>
          </a:p>
        </p:txBody>
      </p:sp>
      <p:grpSp>
        <p:nvGrpSpPr>
          <p:cNvPr id="49158" name="Group 284"/>
          <p:cNvGrpSpPr>
            <a:grpSpLocks/>
          </p:cNvGrpSpPr>
          <p:nvPr/>
        </p:nvGrpSpPr>
        <p:grpSpPr bwMode="auto">
          <a:xfrm>
            <a:off x="539750" y="3213100"/>
            <a:ext cx="7924800" cy="2209800"/>
            <a:chOff x="340" y="2024"/>
            <a:chExt cx="4992" cy="1392"/>
          </a:xfrm>
        </p:grpSpPr>
        <p:grpSp>
          <p:nvGrpSpPr>
            <p:cNvPr id="49160" name="Group 140"/>
            <p:cNvGrpSpPr>
              <a:grpSpLocks/>
            </p:cNvGrpSpPr>
            <p:nvPr/>
          </p:nvGrpSpPr>
          <p:grpSpPr bwMode="auto">
            <a:xfrm>
              <a:off x="340" y="2024"/>
              <a:ext cx="4992" cy="1392"/>
              <a:chOff x="-2" y="-2"/>
              <a:chExt cx="3767" cy="2000"/>
            </a:xfrm>
          </p:grpSpPr>
          <p:grpSp>
            <p:nvGrpSpPr>
              <p:cNvPr id="49162" name="Group 138"/>
              <p:cNvGrpSpPr>
                <a:grpSpLocks/>
              </p:cNvGrpSpPr>
              <p:nvPr/>
            </p:nvGrpSpPr>
            <p:grpSpPr bwMode="auto">
              <a:xfrm>
                <a:off x="0" y="-1"/>
                <a:ext cx="3763" cy="1997"/>
                <a:chOff x="0" y="-1"/>
                <a:chExt cx="3763" cy="1997"/>
              </a:xfrm>
            </p:grpSpPr>
            <p:grpSp>
              <p:nvGrpSpPr>
                <p:cNvPr id="49164" name="Group 49"/>
                <p:cNvGrpSpPr>
                  <a:grpSpLocks/>
                </p:cNvGrpSpPr>
                <p:nvPr/>
              </p:nvGrpSpPr>
              <p:grpSpPr bwMode="auto">
                <a:xfrm>
                  <a:off x="0" y="-1"/>
                  <a:ext cx="421" cy="461"/>
                  <a:chOff x="0" y="-1"/>
                  <a:chExt cx="421" cy="461"/>
                </a:xfrm>
              </p:grpSpPr>
              <p:sp>
                <p:nvSpPr>
                  <p:cNvPr id="49297" name="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47" y="-1"/>
                    <a:ext cx="374" cy="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0" rIns="0" b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>
                      <a:lnSpc>
                        <a:spcPct val="80000"/>
                      </a:lnSpc>
                    </a:pPr>
                    <a:r>
                      <a:rPr kumimoji="1" lang="en-US" altLang="zh-CN" b="1"/>
                      <a:t>     j</a:t>
                    </a:r>
                  </a:p>
                  <a:p>
                    <a:pPr algn="just">
                      <a:lnSpc>
                        <a:spcPct val="80000"/>
                      </a:lnSpc>
                    </a:pPr>
                    <a:r>
                      <a:rPr kumimoji="1" lang="en-US" altLang="zh-CN" b="1"/>
                      <a:t>i</a:t>
                    </a:r>
                  </a:p>
                  <a:p>
                    <a:pPr algn="just"/>
                    <a:endParaRPr kumimoji="1" lang="en-US" altLang="zh-CN" b="1"/>
                  </a:p>
                </p:txBody>
              </p:sp>
              <p:sp>
                <p:nvSpPr>
                  <p:cNvPr id="49298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8" cy="46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65" name="Group 51"/>
                <p:cNvGrpSpPr>
                  <a:grpSpLocks/>
                </p:cNvGrpSpPr>
                <p:nvPr/>
              </p:nvGrpSpPr>
              <p:grpSpPr bwMode="auto">
                <a:xfrm>
                  <a:off x="318" y="0"/>
                  <a:ext cx="425" cy="460"/>
                  <a:chOff x="318" y="0"/>
                  <a:chExt cx="425" cy="460"/>
                </a:xfrm>
              </p:grpSpPr>
              <p:sp>
                <p:nvSpPr>
                  <p:cNvPr id="49295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361" y="0"/>
                    <a:ext cx="339" cy="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{ }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96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18" y="0"/>
                    <a:ext cx="425" cy="46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66" name="Group 53"/>
                <p:cNvGrpSpPr>
                  <a:grpSpLocks/>
                </p:cNvGrpSpPr>
                <p:nvPr/>
              </p:nvGrpSpPr>
              <p:grpSpPr bwMode="auto">
                <a:xfrm>
                  <a:off x="743" y="0"/>
                  <a:ext cx="425" cy="460"/>
                  <a:chOff x="743" y="0"/>
                  <a:chExt cx="425" cy="460"/>
                </a:xfrm>
              </p:grpSpPr>
              <p:sp>
                <p:nvSpPr>
                  <p:cNvPr id="49293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786" y="0"/>
                    <a:ext cx="339" cy="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{1}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94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743" y="0"/>
                    <a:ext cx="425" cy="46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67" name="Group 55"/>
                <p:cNvGrpSpPr>
                  <a:grpSpLocks/>
                </p:cNvGrpSpPr>
                <p:nvPr/>
              </p:nvGrpSpPr>
              <p:grpSpPr bwMode="auto">
                <a:xfrm>
                  <a:off x="1168" y="0"/>
                  <a:ext cx="425" cy="460"/>
                  <a:chOff x="1168" y="0"/>
                  <a:chExt cx="425" cy="460"/>
                </a:xfrm>
              </p:grpSpPr>
              <p:sp>
                <p:nvSpPr>
                  <p:cNvPr id="49291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211" y="0"/>
                    <a:ext cx="339" cy="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{2}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9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168" y="0"/>
                    <a:ext cx="425" cy="46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68" name="Group 57"/>
                <p:cNvGrpSpPr>
                  <a:grpSpLocks/>
                </p:cNvGrpSpPr>
                <p:nvPr/>
              </p:nvGrpSpPr>
              <p:grpSpPr bwMode="auto">
                <a:xfrm>
                  <a:off x="1593" y="0"/>
                  <a:ext cx="425" cy="460"/>
                  <a:chOff x="1593" y="0"/>
                  <a:chExt cx="425" cy="460"/>
                </a:xfrm>
              </p:grpSpPr>
              <p:sp>
                <p:nvSpPr>
                  <p:cNvPr id="4928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636" y="0"/>
                    <a:ext cx="339" cy="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{3}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90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1593" y="0"/>
                    <a:ext cx="425" cy="46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69" name="Group 59"/>
                <p:cNvGrpSpPr>
                  <a:grpSpLocks/>
                </p:cNvGrpSpPr>
                <p:nvPr/>
              </p:nvGrpSpPr>
              <p:grpSpPr bwMode="auto">
                <a:xfrm>
                  <a:off x="2018" y="0"/>
                  <a:ext cx="425" cy="460"/>
                  <a:chOff x="2018" y="0"/>
                  <a:chExt cx="425" cy="460"/>
                </a:xfrm>
              </p:grpSpPr>
              <p:sp>
                <p:nvSpPr>
                  <p:cNvPr id="49287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061" y="0"/>
                    <a:ext cx="339" cy="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{1, 2}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88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2018" y="0"/>
                    <a:ext cx="425" cy="46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70" name="Group 61"/>
                <p:cNvGrpSpPr>
                  <a:grpSpLocks/>
                </p:cNvGrpSpPr>
                <p:nvPr/>
              </p:nvGrpSpPr>
              <p:grpSpPr bwMode="auto">
                <a:xfrm>
                  <a:off x="2443" y="0"/>
                  <a:ext cx="425" cy="460"/>
                  <a:chOff x="2443" y="0"/>
                  <a:chExt cx="425" cy="460"/>
                </a:xfrm>
              </p:grpSpPr>
              <p:sp>
                <p:nvSpPr>
                  <p:cNvPr id="4928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486" y="0"/>
                    <a:ext cx="339" cy="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{1, 3}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86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2443" y="0"/>
                    <a:ext cx="425" cy="46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71" name="Group 63"/>
                <p:cNvGrpSpPr>
                  <a:grpSpLocks/>
                </p:cNvGrpSpPr>
                <p:nvPr/>
              </p:nvGrpSpPr>
              <p:grpSpPr bwMode="auto">
                <a:xfrm>
                  <a:off x="2868" y="0"/>
                  <a:ext cx="425" cy="460"/>
                  <a:chOff x="2868" y="0"/>
                  <a:chExt cx="425" cy="460"/>
                </a:xfrm>
              </p:grpSpPr>
              <p:sp>
                <p:nvSpPr>
                  <p:cNvPr id="4928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911" y="0"/>
                    <a:ext cx="339" cy="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{2, 3}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84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868" y="0"/>
                    <a:ext cx="425" cy="46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72" name="Group 65"/>
                <p:cNvGrpSpPr>
                  <a:grpSpLocks/>
                </p:cNvGrpSpPr>
                <p:nvPr/>
              </p:nvGrpSpPr>
              <p:grpSpPr bwMode="auto">
                <a:xfrm>
                  <a:off x="3273" y="0"/>
                  <a:ext cx="490" cy="460"/>
                  <a:chOff x="3273" y="0"/>
                  <a:chExt cx="490" cy="460"/>
                </a:xfrm>
              </p:grpSpPr>
              <p:sp>
                <p:nvSpPr>
                  <p:cNvPr id="4928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273" y="0"/>
                    <a:ext cx="447" cy="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{1, 2, 3}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8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3293" y="0"/>
                    <a:ext cx="470" cy="46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73" name="Group 67"/>
                <p:cNvGrpSpPr>
                  <a:grpSpLocks/>
                </p:cNvGrpSpPr>
                <p:nvPr/>
              </p:nvGrpSpPr>
              <p:grpSpPr bwMode="auto">
                <a:xfrm>
                  <a:off x="0" y="460"/>
                  <a:ext cx="318" cy="384"/>
                  <a:chOff x="0" y="460"/>
                  <a:chExt cx="318" cy="384"/>
                </a:xfrm>
              </p:grpSpPr>
              <p:sp>
                <p:nvSpPr>
                  <p:cNvPr id="49279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460"/>
                    <a:ext cx="23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0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80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60"/>
                    <a:ext cx="31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74" name="Group 69"/>
                <p:cNvGrpSpPr>
                  <a:grpSpLocks/>
                </p:cNvGrpSpPr>
                <p:nvPr/>
              </p:nvGrpSpPr>
              <p:grpSpPr bwMode="auto">
                <a:xfrm>
                  <a:off x="318" y="460"/>
                  <a:ext cx="425" cy="384"/>
                  <a:chOff x="318" y="460"/>
                  <a:chExt cx="425" cy="384"/>
                </a:xfrm>
              </p:grpSpPr>
              <p:sp>
                <p:nvSpPr>
                  <p:cNvPr id="4927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61" y="460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 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78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318" y="460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75" name="Group 71"/>
                <p:cNvGrpSpPr>
                  <a:grpSpLocks/>
                </p:cNvGrpSpPr>
                <p:nvPr/>
              </p:nvGrpSpPr>
              <p:grpSpPr bwMode="auto">
                <a:xfrm>
                  <a:off x="743" y="460"/>
                  <a:ext cx="425" cy="384"/>
                  <a:chOff x="743" y="460"/>
                  <a:chExt cx="425" cy="384"/>
                </a:xfrm>
              </p:grpSpPr>
              <p:sp>
                <p:nvSpPr>
                  <p:cNvPr id="4927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86" y="460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 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7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743" y="460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76" name="Group 73"/>
                <p:cNvGrpSpPr>
                  <a:grpSpLocks/>
                </p:cNvGrpSpPr>
                <p:nvPr/>
              </p:nvGrpSpPr>
              <p:grpSpPr bwMode="auto">
                <a:xfrm>
                  <a:off x="1168" y="460"/>
                  <a:ext cx="425" cy="384"/>
                  <a:chOff x="1168" y="460"/>
                  <a:chExt cx="425" cy="384"/>
                </a:xfrm>
              </p:grpSpPr>
              <p:sp>
                <p:nvSpPr>
                  <p:cNvPr id="4927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211" y="460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 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74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168" y="460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77" name="Group 75"/>
                <p:cNvGrpSpPr>
                  <a:grpSpLocks/>
                </p:cNvGrpSpPr>
                <p:nvPr/>
              </p:nvGrpSpPr>
              <p:grpSpPr bwMode="auto">
                <a:xfrm>
                  <a:off x="1593" y="460"/>
                  <a:ext cx="425" cy="384"/>
                  <a:chOff x="1593" y="460"/>
                  <a:chExt cx="425" cy="384"/>
                </a:xfrm>
              </p:grpSpPr>
              <p:sp>
                <p:nvSpPr>
                  <p:cNvPr id="4927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636" y="460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 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7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1593" y="460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78" name="Group 77"/>
                <p:cNvGrpSpPr>
                  <a:grpSpLocks/>
                </p:cNvGrpSpPr>
                <p:nvPr/>
              </p:nvGrpSpPr>
              <p:grpSpPr bwMode="auto">
                <a:xfrm>
                  <a:off x="2018" y="460"/>
                  <a:ext cx="425" cy="384"/>
                  <a:chOff x="2018" y="460"/>
                  <a:chExt cx="425" cy="384"/>
                </a:xfrm>
              </p:grpSpPr>
              <p:sp>
                <p:nvSpPr>
                  <p:cNvPr id="4926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061" y="460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 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70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018" y="460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79" name="Group 79"/>
                <p:cNvGrpSpPr>
                  <a:grpSpLocks/>
                </p:cNvGrpSpPr>
                <p:nvPr/>
              </p:nvGrpSpPr>
              <p:grpSpPr bwMode="auto">
                <a:xfrm>
                  <a:off x="2443" y="460"/>
                  <a:ext cx="425" cy="384"/>
                  <a:chOff x="2443" y="460"/>
                  <a:chExt cx="425" cy="384"/>
                </a:xfrm>
              </p:grpSpPr>
              <p:sp>
                <p:nvSpPr>
                  <p:cNvPr id="49267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486" y="460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 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68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2443" y="460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80" name="Group 81"/>
                <p:cNvGrpSpPr>
                  <a:grpSpLocks/>
                </p:cNvGrpSpPr>
                <p:nvPr/>
              </p:nvGrpSpPr>
              <p:grpSpPr bwMode="auto">
                <a:xfrm>
                  <a:off x="2868" y="460"/>
                  <a:ext cx="425" cy="384"/>
                  <a:chOff x="2868" y="460"/>
                  <a:chExt cx="425" cy="384"/>
                </a:xfrm>
              </p:grpSpPr>
              <p:sp>
                <p:nvSpPr>
                  <p:cNvPr id="4926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911" y="460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 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6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2868" y="460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81" name="Group 83"/>
                <p:cNvGrpSpPr>
                  <a:grpSpLocks/>
                </p:cNvGrpSpPr>
                <p:nvPr/>
              </p:nvGrpSpPr>
              <p:grpSpPr bwMode="auto">
                <a:xfrm>
                  <a:off x="3293" y="460"/>
                  <a:ext cx="470" cy="384"/>
                  <a:chOff x="3293" y="460"/>
                  <a:chExt cx="470" cy="384"/>
                </a:xfrm>
              </p:grpSpPr>
              <p:sp>
                <p:nvSpPr>
                  <p:cNvPr id="49263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336" y="460"/>
                    <a:ext cx="384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10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64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3293" y="460"/>
                    <a:ext cx="470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82" name="Group 85"/>
                <p:cNvGrpSpPr>
                  <a:grpSpLocks/>
                </p:cNvGrpSpPr>
                <p:nvPr/>
              </p:nvGrpSpPr>
              <p:grpSpPr bwMode="auto">
                <a:xfrm>
                  <a:off x="0" y="844"/>
                  <a:ext cx="318" cy="384"/>
                  <a:chOff x="0" y="844"/>
                  <a:chExt cx="318" cy="384"/>
                </a:xfrm>
              </p:grpSpPr>
              <p:sp>
                <p:nvSpPr>
                  <p:cNvPr id="4926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844"/>
                    <a:ext cx="23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1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6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844"/>
                    <a:ext cx="31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83" name="Group 87"/>
                <p:cNvGrpSpPr>
                  <a:grpSpLocks/>
                </p:cNvGrpSpPr>
                <p:nvPr/>
              </p:nvGrpSpPr>
              <p:grpSpPr bwMode="auto">
                <a:xfrm>
                  <a:off x="318" y="844"/>
                  <a:ext cx="425" cy="384"/>
                  <a:chOff x="318" y="844"/>
                  <a:chExt cx="425" cy="384"/>
                </a:xfrm>
              </p:grpSpPr>
              <p:sp>
                <p:nvSpPr>
                  <p:cNvPr id="49259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61" y="844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5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6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18" y="844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84" name="Group 89"/>
                <p:cNvGrpSpPr>
                  <a:grpSpLocks/>
                </p:cNvGrpSpPr>
                <p:nvPr/>
              </p:nvGrpSpPr>
              <p:grpSpPr bwMode="auto">
                <a:xfrm>
                  <a:off x="743" y="844"/>
                  <a:ext cx="425" cy="384"/>
                  <a:chOff x="743" y="844"/>
                  <a:chExt cx="425" cy="384"/>
                </a:xfrm>
              </p:grpSpPr>
              <p:sp>
                <p:nvSpPr>
                  <p:cNvPr id="4925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786" y="844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 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58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743" y="844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85" name="Group 91"/>
                <p:cNvGrpSpPr>
                  <a:grpSpLocks/>
                </p:cNvGrpSpPr>
                <p:nvPr/>
              </p:nvGrpSpPr>
              <p:grpSpPr bwMode="auto">
                <a:xfrm>
                  <a:off x="1168" y="844"/>
                  <a:ext cx="425" cy="384"/>
                  <a:chOff x="1168" y="844"/>
                  <a:chExt cx="425" cy="384"/>
                </a:xfrm>
              </p:grpSpPr>
              <p:sp>
                <p:nvSpPr>
                  <p:cNvPr id="49255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211" y="844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8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5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1168" y="844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86" name="Group 93"/>
                <p:cNvGrpSpPr>
                  <a:grpSpLocks/>
                </p:cNvGrpSpPr>
                <p:nvPr/>
              </p:nvGrpSpPr>
              <p:grpSpPr bwMode="auto">
                <a:xfrm>
                  <a:off x="1593" y="844"/>
                  <a:ext cx="425" cy="384"/>
                  <a:chOff x="1593" y="844"/>
                  <a:chExt cx="425" cy="384"/>
                </a:xfrm>
              </p:grpSpPr>
              <p:sp>
                <p:nvSpPr>
                  <p:cNvPr id="49253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636" y="844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6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54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1593" y="844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87" name="Group 95"/>
                <p:cNvGrpSpPr>
                  <a:grpSpLocks/>
                </p:cNvGrpSpPr>
                <p:nvPr/>
              </p:nvGrpSpPr>
              <p:grpSpPr bwMode="auto">
                <a:xfrm>
                  <a:off x="2018" y="844"/>
                  <a:ext cx="425" cy="384"/>
                  <a:chOff x="2018" y="844"/>
                  <a:chExt cx="425" cy="384"/>
                </a:xfrm>
              </p:grpSpPr>
              <p:sp>
                <p:nvSpPr>
                  <p:cNvPr id="49251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061" y="844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 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5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2018" y="844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88" name="Group 97"/>
                <p:cNvGrpSpPr>
                  <a:grpSpLocks/>
                </p:cNvGrpSpPr>
                <p:nvPr/>
              </p:nvGrpSpPr>
              <p:grpSpPr bwMode="auto">
                <a:xfrm>
                  <a:off x="2443" y="844"/>
                  <a:ext cx="425" cy="384"/>
                  <a:chOff x="2443" y="844"/>
                  <a:chExt cx="425" cy="384"/>
                </a:xfrm>
              </p:grpSpPr>
              <p:sp>
                <p:nvSpPr>
                  <p:cNvPr id="49249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486" y="844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 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50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2443" y="844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89" name="Group 99"/>
                <p:cNvGrpSpPr>
                  <a:grpSpLocks/>
                </p:cNvGrpSpPr>
                <p:nvPr/>
              </p:nvGrpSpPr>
              <p:grpSpPr bwMode="auto">
                <a:xfrm>
                  <a:off x="2868" y="844"/>
                  <a:ext cx="425" cy="384"/>
                  <a:chOff x="2868" y="844"/>
                  <a:chExt cx="425" cy="384"/>
                </a:xfrm>
              </p:grpSpPr>
              <p:sp>
                <p:nvSpPr>
                  <p:cNvPr id="49247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911" y="844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7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4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2868" y="844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90" name="Group 101"/>
                <p:cNvGrpSpPr>
                  <a:grpSpLocks/>
                </p:cNvGrpSpPr>
                <p:nvPr/>
              </p:nvGrpSpPr>
              <p:grpSpPr bwMode="auto">
                <a:xfrm>
                  <a:off x="3293" y="844"/>
                  <a:ext cx="470" cy="384"/>
                  <a:chOff x="3293" y="844"/>
                  <a:chExt cx="470" cy="384"/>
                </a:xfrm>
              </p:grpSpPr>
              <p:sp>
                <p:nvSpPr>
                  <p:cNvPr id="4924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336" y="844"/>
                    <a:ext cx="384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 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4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93" y="844"/>
                    <a:ext cx="470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91" name="Group 103"/>
                <p:cNvGrpSpPr>
                  <a:grpSpLocks/>
                </p:cNvGrpSpPr>
                <p:nvPr/>
              </p:nvGrpSpPr>
              <p:grpSpPr bwMode="auto">
                <a:xfrm>
                  <a:off x="0" y="1228"/>
                  <a:ext cx="318" cy="384"/>
                  <a:chOff x="0" y="1228"/>
                  <a:chExt cx="318" cy="384"/>
                </a:xfrm>
              </p:grpSpPr>
              <p:sp>
                <p:nvSpPr>
                  <p:cNvPr id="4924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228"/>
                    <a:ext cx="23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2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44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228"/>
                    <a:ext cx="31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92" name="Group 105"/>
                <p:cNvGrpSpPr>
                  <a:grpSpLocks/>
                </p:cNvGrpSpPr>
                <p:nvPr/>
              </p:nvGrpSpPr>
              <p:grpSpPr bwMode="auto">
                <a:xfrm>
                  <a:off x="318" y="1228"/>
                  <a:ext cx="425" cy="384"/>
                  <a:chOff x="318" y="1228"/>
                  <a:chExt cx="425" cy="384"/>
                </a:xfrm>
              </p:grpSpPr>
              <p:sp>
                <p:nvSpPr>
                  <p:cNvPr id="4924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61" y="1228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6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42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18" y="1228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93" name="Group 107"/>
                <p:cNvGrpSpPr>
                  <a:grpSpLocks/>
                </p:cNvGrpSpPr>
                <p:nvPr/>
              </p:nvGrpSpPr>
              <p:grpSpPr bwMode="auto">
                <a:xfrm>
                  <a:off x="743" y="1228"/>
                  <a:ext cx="425" cy="384"/>
                  <a:chOff x="743" y="1228"/>
                  <a:chExt cx="425" cy="384"/>
                </a:xfrm>
              </p:grpSpPr>
              <p:sp>
                <p:nvSpPr>
                  <p:cNvPr id="49239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786" y="1228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9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40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743" y="1228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94" name="Group 109"/>
                <p:cNvGrpSpPr>
                  <a:grpSpLocks/>
                </p:cNvGrpSpPr>
                <p:nvPr/>
              </p:nvGrpSpPr>
              <p:grpSpPr bwMode="auto">
                <a:xfrm>
                  <a:off x="1168" y="1228"/>
                  <a:ext cx="425" cy="384"/>
                  <a:chOff x="1168" y="1228"/>
                  <a:chExt cx="425" cy="384"/>
                </a:xfrm>
              </p:grpSpPr>
              <p:sp>
                <p:nvSpPr>
                  <p:cNvPr id="49237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211" y="1228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 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38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1168" y="1228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95" name="Group 111"/>
                <p:cNvGrpSpPr>
                  <a:grpSpLocks/>
                </p:cNvGrpSpPr>
                <p:nvPr/>
              </p:nvGrpSpPr>
              <p:grpSpPr bwMode="auto">
                <a:xfrm>
                  <a:off x="1593" y="1228"/>
                  <a:ext cx="425" cy="384"/>
                  <a:chOff x="1593" y="1228"/>
                  <a:chExt cx="425" cy="384"/>
                </a:xfrm>
              </p:grpSpPr>
              <p:sp>
                <p:nvSpPr>
                  <p:cNvPr id="49235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636" y="1228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5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3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593" y="1228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96" name="Group 113"/>
                <p:cNvGrpSpPr>
                  <a:grpSpLocks/>
                </p:cNvGrpSpPr>
                <p:nvPr/>
              </p:nvGrpSpPr>
              <p:grpSpPr bwMode="auto">
                <a:xfrm>
                  <a:off x="2018" y="1228"/>
                  <a:ext cx="425" cy="384"/>
                  <a:chOff x="2018" y="1228"/>
                  <a:chExt cx="425" cy="384"/>
                </a:xfrm>
              </p:grpSpPr>
              <p:sp>
                <p:nvSpPr>
                  <p:cNvPr id="49233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061" y="1228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 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34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2018" y="1228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97" name="Group 115"/>
                <p:cNvGrpSpPr>
                  <a:grpSpLocks/>
                </p:cNvGrpSpPr>
                <p:nvPr/>
              </p:nvGrpSpPr>
              <p:grpSpPr bwMode="auto">
                <a:xfrm>
                  <a:off x="2443" y="1228"/>
                  <a:ext cx="425" cy="384"/>
                  <a:chOff x="2443" y="1228"/>
                  <a:chExt cx="425" cy="384"/>
                </a:xfrm>
              </p:grpSpPr>
              <p:sp>
                <p:nvSpPr>
                  <p:cNvPr id="49231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486" y="1228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10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32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2443" y="1228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98" name="Group 117"/>
                <p:cNvGrpSpPr>
                  <a:grpSpLocks/>
                </p:cNvGrpSpPr>
                <p:nvPr/>
              </p:nvGrpSpPr>
              <p:grpSpPr bwMode="auto">
                <a:xfrm>
                  <a:off x="2868" y="1228"/>
                  <a:ext cx="425" cy="384"/>
                  <a:chOff x="2868" y="1228"/>
                  <a:chExt cx="425" cy="384"/>
                </a:xfrm>
              </p:grpSpPr>
              <p:sp>
                <p:nvSpPr>
                  <p:cNvPr id="49229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911" y="1228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 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3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2868" y="1228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199" name="Group 119"/>
                <p:cNvGrpSpPr>
                  <a:grpSpLocks/>
                </p:cNvGrpSpPr>
                <p:nvPr/>
              </p:nvGrpSpPr>
              <p:grpSpPr bwMode="auto">
                <a:xfrm>
                  <a:off x="3293" y="1228"/>
                  <a:ext cx="470" cy="384"/>
                  <a:chOff x="3293" y="1228"/>
                  <a:chExt cx="470" cy="384"/>
                </a:xfrm>
              </p:grpSpPr>
              <p:sp>
                <p:nvSpPr>
                  <p:cNvPr id="49227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336" y="1228"/>
                    <a:ext cx="384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 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28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293" y="1228"/>
                    <a:ext cx="470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200" name="Group 121"/>
                <p:cNvGrpSpPr>
                  <a:grpSpLocks/>
                </p:cNvGrpSpPr>
                <p:nvPr/>
              </p:nvGrpSpPr>
              <p:grpSpPr bwMode="auto">
                <a:xfrm>
                  <a:off x="0" y="1612"/>
                  <a:ext cx="318" cy="384"/>
                  <a:chOff x="0" y="1612"/>
                  <a:chExt cx="318" cy="384"/>
                </a:xfrm>
              </p:grpSpPr>
              <p:sp>
                <p:nvSpPr>
                  <p:cNvPr id="4922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612"/>
                    <a:ext cx="23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3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2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612"/>
                    <a:ext cx="31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201" name="Group 123"/>
                <p:cNvGrpSpPr>
                  <a:grpSpLocks/>
                </p:cNvGrpSpPr>
                <p:nvPr/>
              </p:nvGrpSpPr>
              <p:grpSpPr bwMode="auto">
                <a:xfrm>
                  <a:off x="318" y="1612"/>
                  <a:ext cx="425" cy="384"/>
                  <a:chOff x="318" y="1612"/>
                  <a:chExt cx="425" cy="384"/>
                </a:xfrm>
              </p:grpSpPr>
              <p:sp>
                <p:nvSpPr>
                  <p:cNvPr id="49223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61" y="1612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3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24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18" y="1612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202" name="Group 125"/>
                <p:cNvGrpSpPr>
                  <a:grpSpLocks/>
                </p:cNvGrpSpPr>
                <p:nvPr/>
              </p:nvGrpSpPr>
              <p:grpSpPr bwMode="auto">
                <a:xfrm>
                  <a:off x="743" y="1612"/>
                  <a:ext cx="425" cy="384"/>
                  <a:chOff x="743" y="1612"/>
                  <a:chExt cx="425" cy="384"/>
                </a:xfrm>
              </p:grpSpPr>
              <p:sp>
                <p:nvSpPr>
                  <p:cNvPr id="4922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786" y="1612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12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22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743" y="1612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203" name="Group 127"/>
                <p:cNvGrpSpPr>
                  <a:grpSpLocks/>
                </p:cNvGrpSpPr>
                <p:nvPr/>
              </p:nvGrpSpPr>
              <p:grpSpPr bwMode="auto">
                <a:xfrm>
                  <a:off x="1168" y="1612"/>
                  <a:ext cx="425" cy="384"/>
                  <a:chOff x="1168" y="1612"/>
                  <a:chExt cx="425" cy="384"/>
                </a:xfrm>
              </p:grpSpPr>
              <p:sp>
                <p:nvSpPr>
                  <p:cNvPr id="49219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211" y="1612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11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20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1168" y="1612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204" name="Group 129"/>
                <p:cNvGrpSpPr>
                  <a:grpSpLocks/>
                </p:cNvGrpSpPr>
                <p:nvPr/>
              </p:nvGrpSpPr>
              <p:grpSpPr bwMode="auto">
                <a:xfrm>
                  <a:off x="1593" y="1612"/>
                  <a:ext cx="425" cy="384"/>
                  <a:chOff x="1593" y="1612"/>
                  <a:chExt cx="425" cy="384"/>
                </a:xfrm>
              </p:grpSpPr>
              <p:sp>
                <p:nvSpPr>
                  <p:cNvPr id="49217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636" y="1612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 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18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1593" y="1612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205" name="Group 131"/>
                <p:cNvGrpSpPr>
                  <a:grpSpLocks/>
                </p:cNvGrpSpPr>
                <p:nvPr/>
              </p:nvGrpSpPr>
              <p:grpSpPr bwMode="auto">
                <a:xfrm>
                  <a:off x="2018" y="1612"/>
                  <a:ext cx="425" cy="384"/>
                  <a:chOff x="2018" y="1612"/>
                  <a:chExt cx="425" cy="384"/>
                </a:xfrm>
              </p:grpSpPr>
              <p:sp>
                <p:nvSpPr>
                  <p:cNvPr id="49215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061" y="1612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14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16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2018" y="1612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206" name="Group 133"/>
                <p:cNvGrpSpPr>
                  <a:grpSpLocks/>
                </p:cNvGrpSpPr>
                <p:nvPr/>
              </p:nvGrpSpPr>
              <p:grpSpPr bwMode="auto">
                <a:xfrm>
                  <a:off x="2443" y="1612"/>
                  <a:ext cx="425" cy="384"/>
                  <a:chOff x="2443" y="1612"/>
                  <a:chExt cx="425" cy="384"/>
                </a:xfrm>
              </p:grpSpPr>
              <p:sp>
                <p:nvSpPr>
                  <p:cNvPr id="4921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486" y="1612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 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14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2443" y="1612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207" name="Group 135"/>
                <p:cNvGrpSpPr>
                  <a:grpSpLocks/>
                </p:cNvGrpSpPr>
                <p:nvPr/>
              </p:nvGrpSpPr>
              <p:grpSpPr bwMode="auto">
                <a:xfrm>
                  <a:off x="2868" y="1612"/>
                  <a:ext cx="425" cy="384"/>
                  <a:chOff x="2868" y="1612"/>
                  <a:chExt cx="425" cy="384"/>
                </a:xfrm>
              </p:grpSpPr>
              <p:sp>
                <p:nvSpPr>
                  <p:cNvPr id="49211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2911" y="1612"/>
                    <a:ext cx="339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 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12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2868" y="1612"/>
                    <a:ext cx="42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9208" name="Group 137"/>
                <p:cNvGrpSpPr>
                  <a:grpSpLocks/>
                </p:cNvGrpSpPr>
                <p:nvPr/>
              </p:nvGrpSpPr>
              <p:grpSpPr bwMode="auto">
                <a:xfrm>
                  <a:off x="3293" y="1612"/>
                  <a:ext cx="470" cy="384"/>
                  <a:chOff x="3293" y="1612"/>
                  <a:chExt cx="470" cy="384"/>
                </a:xfrm>
              </p:grpSpPr>
              <p:sp>
                <p:nvSpPr>
                  <p:cNvPr id="49209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3336" y="1612"/>
                    <a:ext cx="384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298800" rIns="0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="1"/>
                      <a:t> </a:t>
                    </a:r>
                  </a:p>
                  <a:p>
                    <a:pPr algn="ctr"/>
                    <a:endParaRPr kumimoji="1" lang="en-US" altLang="zh-CN" b="1"/>
                  </a:p>
                </p:txBody>
              </p:sp>
              <p:sp>
                <p:nvSpPr>
                  <p:cNvPr id="49210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293" y="1612"/>
                    <a:ext cx="470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tIns="2988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sp>
            <p:nvSpPr>
              <p:cNvPr id="49163" name="Rectangle 139"/>
              <p:cNvSpPr>
                <a:spLocks noChangeArrowheads="1"/>
              </p:cNvSpPr>
              <p:nvPr/>
            </p:nvSpPr>
            <p:spPr bwMode="auto">
              <a:xfrm>
                <a:off x="-2" y="-2"/>
                <a:ext cx="3767" cy="2000"/>
              </a:xfrm>
              <a:prstGeom prst="rect">
                <a:avLst/>
              </a:prstGeom>
              <a:noFill/>
              <a:ln w="6350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2988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zh-CN" b="1">
                  <a:latin typeface="Arial" charset="0"/>
                </a:endParaRPr>
              </a:p>
            </p:txBody>
          </p:sp>
        </p:grpSp>
        <p:sp>
          <p:nvSpPr>
            <p:cNvPr id="49161" name="Line 142"/>
            <p:cNvSpPr>
              <a:spLocks noChangeShapeType="1"/>
            </p:cNvSpPr>
            <p:nvPr/>
          </p:nvSpPr>
          <p:spPr bwMode="auto">
            <a:xfrm>
              <a:off x="340" y="2024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59" name="Text Box 281"/>
          <p:cNvSpPr txBox="1">
            <a:spLocks noChangeArrowheads="1"/>
          </p:cNvSpPr>
          <p:nvPr/>
        </p:nvSpPr>
        <p:spPr bwMode="auto">
          <a:xfrm>
            <a:off x="468313" y="620713"/>
            <a:ext cx="6261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</a:rPr>
              <a:t>动态规划法求解</a:t>
            </a:r>
            <a:r>
              <a:rPr kumimoji="1" lang="en-US" altLang="zh-CN" sz="2800" b="1">
                <a:solidFill>
                  <a:srgbClr val="CC0000"/>
                </a:solidFill>
              </a:rPr>
              <a:t>TSP</a:t>
            </a:r>
            <a:r>
              <a:rPr kumimoji="1" lang="zh-CN" altLang="en-US" sz="2800" b="1">
                <a:solidFill>
                  <a:srgbClr val="CC0000"/>
                </a:solidFill>
              </a:rPr>
              <a:t>问题的填表过程</a:t>
            </a:r>
          </a:p>
        </p:txBody>
      </p:sp>
    </p:spTree>
    <p:extLst>
      <p:ext uri="{BB962C8B-B14F-4D97-AF65-F5344CB8AC3E}">
        <p14:creationId xmlns:p14="http://schemas.microsoft.com/office/powerpoint/2010/main" val="27068316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5C293435-7CA6-472C-82D8-0053DDDF709F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0179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2A89BBA4-9795-4FC8-A27B-3854BBD4F3E0}" type="slidenum">
              <a:rPr lang="en-US" altLang="zh-CN" sz="1400" smtClean="0">
                <a:latin typeface="Comic Sans MS" pitchFamily="66" charset="0"/>
              </a:rPr>
              <a:pPr/>
              <a:t>29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50181" name="Group 2"/>
          <p:cNvGrpSpPr>
            <a:grpSpLocks/>
          </p:cNvGrpSpPr>
          <p:nvPr/>
        </p:nvGrpSpPr>
        <p:grpSpPr bwMode="auto">
          <a:xfrm>
            <a:off x="214313" y="1071563"/>
            <a:ext cx="8748712" cy="3571875"/>
            <a:chOff x="1439" y="7842"/>
            <a:chExt cx="7654" cy="3117"/>
          </a:xfrm>
        </p:grpSpPr>
        <p:sp>
          <p:nvSpPr>
            <p:cNvPr id="50184" name="Text Box 3"/>
            <p:cNvSpPr txBox="1">
              <a:spLocks noChangeArrowheads="1"/>
            </p:cNvSpPr>
            <p:nvPr/>
          </p:nvSpPr>
          <p:spPr bwMode="auto">
            <a:xfrm>
              <a:off x="1439" y="7842"/>
              <a:ext cx="7654" cy="31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spcAft>
                  <a:spcPts val="775"/>
                </a:spcAft>
              </a:pPr>
              <a:r>
                <a:rPr lang="zh-CN" altLang="en-US" sz="2200" b="1"/>
                <a:t>算法</a:t>
              </a:r>
              <a:r>
                <a:rPr lang="en-US" altLang="zh-CN" sz="2200" b="1"/>
                <a:t>6.1——TSP</a:t>
              </a:r>
              <a:r>
                <a:rPr lang="zh-CN" altLang="en-US" sz="2200" b="1"/>
                <a:t>问题</a:t>
              </a:r>
            </a:p>
            <a:p>
              <a:pPr algn="just"/>
              <a:r>
                <a:rPr lang="zh-CN" altLang="en-US" sz="2200" b="1"/>
                <a:t> </a:t>
              </a:r>
              <a:r>
                <a:rPr lang="en-US" altLang="zh-CN" sz="2200" b="1"/>
                <a:t>1</a:t>
              </a:r>
              <a:r>
                <a:rPr lang="zh-CN" altLang="en-US" sz="2200" b="1"/>
                <a:t>．</a:t>
              </a:r>
              <a:r>
                <a:rPr lang="en-US" altLang="zh-CN" sz="2200" b="1"/>
                <a:t>for (i=1; i&lt;n; i++)     //</a:t>
              </a:r>
              <a:r>
                <a:rPr lang="zh-CN" altLang="en-US" sz="2200" b="1"/>
                <a:t>初始化第</a:t>
              </a:r>
              <a:r>
                <a:rPr lang="en-US" altLang="zh-CN" sz="2200" b="1"/>
                <a:t>0</a:t>
              </a:r>
              <a:r>
                <a:rPr lang="zh-CN" altLang="en-US" sz="2200" b="1"/>
                <a:t>列</a:t>
              </a:r>
            </a:p>
            <a:p>
              <a:pPr algn="just"/>
              <a:r>
                <a:rPr lang="zh-CN" altLang="en-US" sz="2200" b="1"/>
                <a:t>          </a:t>
              </a:r>
              <a:r>
                <a:rPr lang="en-US" altLang="zh-CN" sz="2200" b="1"/>
                <a:t>d[i][0]=c[i][0]; </a:t>
              </a:r>
            </a:p>
            <a:p>
              <a:pPr algn="just"/>
              <a:r>
                <a:rPr lang="en-US" altLang="zh-CN" sz="2200" b="1"/>
                <a:t> 2</a:t>
              </a:r>
              <a:r>
                <a:rPr lang="zh-CN" altLang="en-US" sz="2200" b="1"/>
                <a:t>．</a:t>
              </a:r>
              <a:r>
                <a:rPr lang="en-US" altLang="zh-CN" sz="2200" b="1"/>
                <a:t>for (j=1; j&lt;2</a:t>
              </a:r>
              <a:r>
                <a:rPr lang="en-US" altLang="zh-CN" sz="2200" b="1" baseline="30000"/>
                <a:t>n-1</a:t>
              </a:r>
              <a:r>
                <a:rPr lang="en-US" altLang="zh-CN" sz="2200" b="1">
                  <a:latin typeface="宋体" charset="-122"/>
                </a:rPr>
                <a:t>-</a:t>
              </a:r>
              <a:r>
                <a:rPr lang="en-US" altLang="zh-CN" sz="2200" b="1"/>
                <a:t>1; j++)  </a:t>
              </a:r>
            </a:p>
            <a:p>
              <a:pPr algn="just"/>
              <a:r>
                <a:rPr lang="en-US" altLang="zh-CN" sz="2200" b="1"/>
                <a:t>          for (i=1; i&lt;n; i++)   //</a:t>
              </a:r>
              <a:r>
                <a:rPr lang="zh-CN" altLang="en-US" sz="2200" b="1"/>
                <a:t>依次进行第</a:t>
              </a:r>
              <a:r>
                <a:rPr lang="en-US" altLang="zh-CN" sz="2200" b="1"/>
                <a:t>i</a:t>
              </a:r>
              <a:r>
                <a:rPr lang="zh-CN" altLang="en-US" sz="2200" b="1"/>
                <a:t>次迭代</a:t>
              </a:r>
            </a:p>
            <a:p>
              <a:pPr algn="just"/>
              <a:r>
                <a:rPr lang="zh-CN" altLang="en-US" sz="2200" b="1"/>
                <a:t>               </a:t>
              </a:r>
              <a:r>
                <a:rPr lang="en-US" altLang="zh-CN" sz="2200" b="1"/>
                <a:t>if (</a:t>
              </a:r>
              <a:r>
                <a:rPr lang="zh-CN" altLang="en-US" sz="2200" b="1"/>
                <a:t>子集</a:t>
              </a:r>
              <a:r>
                <a:rPr lang="en-US" altLang="zh-CN" sz="2200" b="1"/>
                <a:t>V[j]</a:t>
              </a:r>
              <a:r>
                <a:rPr lang="zh-CN" altLang="en-US" sz="2200" b="1"/>
                <a:t>中不包含</a:t>
              </a:r>
              <a:r>
                <a:rPr lang="en-US" altLang="zh-CN" sz="2200" b="1"/>
                <a:t>i) </a:t>
              </a:r>
            </a:p>
            <a:p>
              <a:pPr algn="just"/>
              <a:r>
                <a:rPr lang="en-US" altLang="zh-CN" sz="2200" b="1"/>
                <a:t>                   </a:t>
              </a:r>
              <a:r>
                <a:rPr lang="zh-CN" altLang="en-US" sz="2200" b="1"/>
                <a:t>对</a:t>
              </a:r>
              <a:r>
                <a:rPr lang="en-US" altLang="zh-CN" sz="2200" b="1"/>
                <a:t>V[j]</a:t>
              </a:r>
              <a:r>
                <a:rPr lang="zh-CN" altLang="en-US" sz="2200" b="1"/>
                <a:t>中的每个元素</a:t>
              </a:r>
              <a:r>
                <a:rPr lang="en-US" altLang="zh-CN" sz="2200" b="1"/>
                <a:t>k</a:t>
              </a:r>
              <a:r>
                <a:rPr lang="zh-CN" altLang="en-US" sz="2200" b="1"/>
                <a:t>，计算</a:t>
              </a:r>
              <a:r>
                <a:rPr lang="en-US" altLang="zh-CN" sz="2200" b="1"/>
                <a:t>d[i][j]=min(c[i][k]+d[k][j</a:t>
              </a:r>
              <a:r>
                <a:rPr lang="en-US" altLang="zh-CN" sz="2200" b="1">
                  <a:latin typeface="宋体" charset="-122"/>
                </a:rPr>
                <a:t>-</a:t>
              </a:r>
              <a:r>
                <a:rPr lang="en-US" altLang="zh-CN" sz="2200" b="1"/>
                <a:t>1]);</a:t>
              </a:r>
            </a:p>
            <a:p>
              <a:pPr algn="just"/>
              <a:r>
                <a:rPr lang="en-US" altLang="zh-CN" sz="2200" b="1"/>
                <a:t> 3</a:t>
              </a:r>
              <a:r>
                <a:rPr lang="zh-CN" altLang="en-US" sz="2200" b="1"/>
                <a:t>．对</a:t>
              </a:r>
              <a:r>
                <a:rPr lang="en-US" altLang="zh-CN" sz="2200" b="1"/>
                <a:t>V[2</a:t>
              </a:r>
              <a:r>
                <a:rPr lang="en-US" altLang="zh-CN" sz="2200" b="1" baseline="30000"/>
                <a:t>n-1</a:t>
              </a:r>
              <a:r>
                <a:rPr lang="en-US" altLang="zh-CN" sz="2200" b="1">
                  <a:latin typeface="宋体" charset="-122"/>
                </a:rPr>
                <a:t>-</a:t>
              </a:r>
              <a:r>
                <a:rPr lang="en-US" altLang="zh-CN" sz="2200" b="1"/>
                <a:t>1]</a:t>
              </a:r>
              <a:r>
                <a:rPr lang="zh-CN" altLang="en-US" sz="2200" b="1"/>
                <a:t>中的每一个元素</a:t>
              </a:r>
              <a:r>
                <a:rPr lang="en-US" altLang="zh-CN" sz="2200" b="1"/>
                <a:t>k</a:t>
              </a:r>
              <a:r>
                <a:rPr lang="zh-CN" altLang="en-US" sz="2200" b="1"/>
                <a:t>，</a:t>
              </a:r>
              <a:endParaRPr lang="en-US" altLang="zh-CN" sz="2200" b="1"/>
            </a:p>
            <a:p>
              <a:pPr algn="just"/>
              <a:r>
                <a:rPr lang="en-US" altLang="zh-CN" sz="2200" b="1"/>
                <a:t>       	</a:t>
              </a:r>
              <a:r>
                <a:rPr lang="zh-CN" altLang="en-US" sz="2200" b="1"/>
                <a:t>计算</a:t>
              </a:r>
              <a:r>
                <a:rPr lang="en-US" altLang="zh-CN" sz="2200" b="1"/>
                <a:t>d[0][2</a:t>
              </a:r>
              <a:r>
                <a:rPr lang="en-US" altLang="zh-CN" sz="2200" b="1" baseline="30000"/>
                <a:t>n-1</a:t>
              </a:r>
              <a:r>
                <a:rPr lang="en-US" altLang="zh-CN" sz="2200" b="1"/>
                <a:t>-1]=min(c[0][k]+d[k][2</a:t>
              </a:r>
              <a:r>
                <a:rPr lang="en-US" altLang="zh-CN" sz="2200" b="1" baseline="30000"/>
                <a:t>n-1</a:t>
              </a:r>
              <a:r>
                <a:rPr lang="en-US" altLang="zh-CN" sz="2200" b="1">
                  <a:latin typeface="宋体" charset="-122"/>
                </a:rPr>
                <a:t>-</a:t>
              </a:r>
              <a:r>
                <a:rPr lang="en-US" altLang="zh-CN" sz="2200" b="1"/>
                <a:t>2]);</a:t>
              </a:r>
            </a:p>
            <a:p>
              <a:pPr algn="just"/>
              <a:r>
                <a:rPr lang="en-US" altLang="zh-CN" sz="2200" b="1"/>
                <a:t> 4</a:t>
              </a:r>
              <a:r>
                <a:rPr lang="zh-CN" altLang="en-US" sz="2200" b="1"/>
                <a:t>．输出最短路径长度</a:t>
              </a:r>
              <a:r>
                <a:rPr lang="en-US" altLang="zh-CN" sz="2200" b="1"/>
                <a:t>d[0][2</a:t>
              </a:r>
              <a:r>
                <a:rPr lang="en-US" altLang="zh-CN" sz="2200" b="1" baseline="30000"/>
                <a:t>n-1</a:t>
              </a:r>
              <a:r>
                <a:rPr lang="en-US" altLang="zh-CN" sz="2200" b="1">
                  <a:latin typeface="宋体" charset="-122"/>
                </a:rPr>
                <a:t>-</a:t>
              </a:r>
              <a:r>
                <a:rPr lang="en-US" altLang="zh-CN" sz="2200" b="1"/>
                <a:t>1];</a:t>
              </a:r>
            </a:p>
          </p:txBody>
        </p:sp>
        <p:grpSp>
          <p:nvGrpSpPr>
            <p:cNvPr id="50185" name="Group 4"/>
            <p:cNvGrpSpPr>
              <a:grpSpLocks/>
            </p:cNvGrpSpPr>
            <p:nvPr/>
          </p:nvGrpSpPr>
          <p:grpSpPr bwMode="auto">
            <a:xfrm>
              <a:off x="1441" y="7842"/>
              <a:ext cx="540" cy="813"/>
              <a:chOff x="1711" y="5088"/>
              <a:chExt cx="540" cy="813"/>
            </a:xfrm>
          </p:grpSpPr>
          <p:sp>
            <p:nvSpPr>
              <p:cNvPr id="50186" name="AutoShape 5"/>
              <p:cNvSpPr>
                <a:spLocks noChangeArrowheads="1"/>
              </p:cNvSpPr>
              <p:nvPr/>
            </p:nvSpPr>
            <p:spPr bwMode="auto">
              <a:xfrm rot="5400000">
                <a:off x="1574" y="5225"/>
                <a:ext cx="813" cy="54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0187" name="WordArt 6"/>
              <p:cNvSpPr>
                <a:spLocks noChangeArrowheads="1" noChangeShapeType="1" noTextEdit="1"/>
              </p:cNvSpPr>
              <p:nvPr/>
            </p:nvSpPr>
            <p:spPr bwMode="auto">
              <a:xfrm rot="-3420000">
                <a:off x="1660" y="5281"/>
                <a:ext cx="495" cy="169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/>
                <a:r>
                  <a:rPr lang="zh-CN" altLang="en-US" sz="800" kern="10">
                    <a:ln w="9525">
                      <a:solidFill>
                        <a:srgbClr val="000000"/>
                      </a:solidFill>
                      <a:prstDash val="lgDashDot"/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伪代码</a:t>
                </a:r>
              </a:p>
            </p:txBody>
          </p:sp>
        </p:grpSp>
      </p:grpSp>
      <p:sp>
        <p:nvSpPr>
          <p:cNvPr id="50182" name="Text Box 7"/>
          <p:cNvSpPr txBox="1">
            <a:spLocks noChangeArrowheads="1"/>
          </p:cNvSpPr>
          <p:nvPr/>
        </p:nvSpPr>
        <p:spPr bwMode="auto">
          <a:xfrm>
            <a:off x="395288" y="4786313"/>
            <a:ext cx="85344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宋体" charset="-122"/>
              </a:rPr>
              <a:t>    </a:t>
            </a:r>
            <a:r>
              <a:rPr kumimoji="1" lang="zh-CN" altLang="en-US" b="1">
                <a:latin typeface="宋体" charset="-122"/>
              </a:rPr>
              <a:t>显然，算法</a:t>
            </a:r>
            <a:r>
              <a:rPr kumimoji="1" lang="en-US" altLang="zh-CN" b="1"/>
              <a:t>6.1</a:t>
            </a:r>
            <a:r>
              <a:rPr kumimoji="1" lang="zh-CN" altLang="en-US" b="1">
                <a:latin typeface="宋体" charset="-122"/>
              </a:rPr>
              <a:t>的时间复杂性为</a:t>
            </a:r>
            <a:r>
              <a:rPr kumimoji="1" lang="en-US" altLang="zh-CN" b="1" i="1">
                <a:solidFill>
                  <a:srgbClr val="FF0000"/>
                </a:solidFill>
              </a:rPr>
              <a:t>O</a:t>
            </a:r>
            <a:r>
              <a:rPr kumimoji="1" lang="en-US" altLang="zh-CN" b="1">
                <a:solidFill>
                  <a:srgbClr val="FF0000"/>
                </a:solidFill>
              </a:rPr>
              <a:t>(2</a:t>
            </a:r>
            <a:r>
              <a:rPr kumimoji="1" lang="en-US" altLang="zh-CN" b="1" i="1" baseline="30000">
                <a:solidFill>
                  <a:srgbClr val="FF0000"/>
                </a:solidFill>
              </a:rPr>
              <a:t>n</a:t>
            </a:r>
            <a:r>
              <a:rPr kumimoji="1" lang="en-US" altLang="zh-CN" b="1">
                <a:solidFill>
                  <a:srgbClr val="FF0000"/>
                </a:solidFill>
              </a:rPr>
              <a:t>)</a:t>
            </a:r>
            <a:r>
              <a:rPr kumimoji="1" lang="zh-CN" altLang="en-US" b="1">
                <a:latin typeface="宋体" charset="-122"/>
              </a:rPr>
              <a:t>。和蛮力法相比，动态规划法求解</a:t>
            </a:r>
            <a:r>
              <a:rPr kumimoji="1" lang="en-US" altLang="zh-CN" b="1"/>
              <a:t>TSP</a:t>
            </a:r>
            <a:r>
              <a:rPr kumimoji="1" lang="zh-CN" altLang="en-US" b="1">
                <a:latin typeface="宋体" charset="-122"/>
              </a:rPr>
              <a:t>问题，把原来的时间复杂性是</a:t>
            </a:r>
            <a:r>
              <a:rPr kumimoji="1" lang="en-US" altLang="zh-CN" b="1" i="1"/>
              <a:t>O</a:t>
            </a:r>
            <a:r>
              <a:rPr kumimoji="1" lang="en-US" altLang="zh-CN" b="1"/>
              <a:t>(</a:t>
            </a:r>
            <a:r>
              <a:rPr kumimoji="1" lang="en-US" altLang="zh-CN" b="1" i="1"/>
              <a:t>n</a:t>
            </a:r>
            <a:r>
              <a:rPr kumimoji="1" lang="en-US" altLang="zh-CN" b="1"/>
              <a:t>!)</a:t>
            </a:r>
            <a:r>
              <a:rPr kumimoji="1" lang="zh-CN" altLang="en-US" b="1">
                <a:latin typeface="宋体" charset="-122"/>
              </a:rPr>
              <a:t>的排列问题，转化为组合问题，从而降低了算法的时间复杂性，但它仍需要指数时间。</a:t>
            </a:r>
            <a:r>
              <a:rPr kumimoji="1" lang="zh-CN" altLang="en-US" b="1"/>
              <a:t> </a:t>
            </a:r>
          </a:p>
        </p:txBody>
      </p:sp>
      <p:sp>
        <p:nvSpPr>
          <p:cNvPr id="50183" name="Text Box 8"/>
          <p:cNvSpPr txBox="1">
            <a:spLocks noChangeArrowheads="1"/>
          </p:cNvSpPr>
          <p:nvPr/>
        </p:nvSpPr>
        <p:spPr bwMode="auto">
          <a:xfrm>
            <a:off x="323850" y="28575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宋体" charset="-122"/>
              </a:rPr>
              <a:t>    </a:t>
            </a:r>
            <a:r>
              <a:rPr kumimoji="1" lang="zh-CN" altLang="en-US" b="1">
                <a:latin typeface="宋体" charset="-122"/>
              </a:rPr>
              <a:t>设顶点之间的代价存放在数组</a:t>
            </a:r>
            <a:r>
              <a:rPr kumimoji="1" lang="en-US" altLang="zh-CN" b="1"/>
              <a:t>c[n][n]</a:t>
            </a:r>
            <a:r>
              <a:rPr kumimoji="1" lang="zh-CN" altLang="en-US" b="1">
                <a:latin typeface="宋体" charset="-122"/>
              </a:rPr>
              <a:t>中，动态规划法求解</a:t>
            </a:r>
            <a:r>
              <a:rPr kumimoji="1" lang="en-US" altLang="zh-CN" b="1"/>
              <a:t>TSP</a:t>
            </a:r>
            <a:r>
              <a:rPr kumimoji="1" lang="zh-CN" altLang="en-US" b="1">
                <a:latin typeface="宋体" charset="-122"/>
              </a:rPr>
              <a:t>问题的算法如下：</a:t>
            </a:r>
            <a:r>
              <a:rPr kumimoji="1" lang="zh-CN" altLang="en-US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29503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9813751-F2B9-4866-9A49-B85D864B544E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355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B584DF12-06D3-436C-8BE2-52EFA480DFD6}" type="slidenum">
              <a:rPr lang="en-US" altLang="zh-CN" sz="1400" smtClean="0">
                <a:latin typeface="Comic Sans MS" pitchFamily="66" charset="0"/>
              </a:rPr>
              <a:pPr/>
              <a:t>3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23557" name="Group 25"/>
          <p:cNvGrpSpPr>
            <a:grpSpLocks/>
          </p:cNvGrpSpPr>
          <p:nvPr/>
        </p:nvGrpSpPr>
        <p:grpSpPr bwMode="auto">
          <a:xfrm>
            <a:off x="1042988" y="1916113"/>
            <a:ext cx="7127875" cy="3932237"/>
            <a:chOff x="700" y="1395"/>
            <a:chExt cx="4490" cy="2477"/>
          </a:xfrm>
        </p:grpSpPr>
        <p:sp>
          <p:nvSpPr>
            <p:cNvPr id="23559" name="Line 3"/>
            <p:cNvSpPr>
              <a:spLocks noChangeShapeType="1"/>
            </p:cNvSpPr>
            <p:nvPr/>
          </p:nvSpPr>
          <p:spPr bwMode="auto">
            <a:xfrm flipH="1">
              <a:off x="1438" y="1700"/>
              <a:ext cx="789" cy="4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" name="Line 4"/>
            <p:cNvSpPr>
              <a:spLocks noChangeShapeType="1"/>
            </p:cNvSpPr>
            <p:nvPr/>
          </p:nvSpPr>
          <p:spPr bwMode="auto">
            <a:xfrm>
              <a:off x="3420" y="1709"/>
              <a:ext cx="870" cy="5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" name="Line 5"/>
            <p:cNvSpPr>
              <a:spLocks noChangeShapeType="1"/>
            </p:cNvSpPr>
            <p:nvPr/>
          </p:nvSpPr>
          <p:spPr bwMode="auto">
            <a:xfrm>
              <a:off x="2894" y="3369"/>
              <a:ext cx="11" cy="2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2" name="Text Box 6"/>
            <p:cNvSpPr txBox="1">
              <a:spLocks noChangeArrowheads="1"/>
            </p:cNvSpPr>
            <p:nvPr/>
          </p:nvSpPr>
          <p:spPr bwMode="auto">
            <a:xfrm>
              <a:off x="2300" y="3644"/>
              <a:ext cx="1193" cy="22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b="1"/>
                <a:t>  </a:t>
              </a:r>
              <a:r>
                <a:rPr lang="zh-CN" altLang="en-US" b="1"/>
                <a:t>原问题的解</a:t>
              </a:r>
            </a:p>
          </p:txBody>
        </p:sp>
        <p:sp>
          <p:nvSpPr>
            <p:cNvPr id="23563" name="Oval 7"/>
            <p:cNvSpPr>
              <a:spLocks noChangeArrowheads="1"/>
            </p:cNvSpPr>
            <p:nvPr/>
          </p:nvSpPr>
          <p:spPr bwMode="auto">
            <a:xfrm>
              <a:off x="2156" y="1395"/>
              <a:ext cx="1355" cy="41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12000"/>
                </a:lnSpc>
              </a:pPr>
              <a:r>
                <a:rPr lang="en-US" altLang="zh-CN" b="1"/>
                <a:t>    </a:t>
              </a:r>
              <a:r>
                <a:rPr lang="zh-CN" altLang="en-US" b="1"/>
                <a:t>原问题</a:t>
              </a:r>
            </a:p>
          </p:txBody>
        </p:sp>
        <p:sp>
          <p:nvSpPr>
            <p:cNvPr id="23564" name="Oval 9"/>
            <p:cNvSpPr>
              <a:spLocks noChangeArrowheads="1"/>
            </p:cNvSpPr>
            <p:nvPr/>
          </p:nvSpPr>
          <p:spPr bwMode="auto">
            <a:xfrm>
              <a:off x="3835" y="2194"/>
              <a:ext cx="1355" cy="41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b="1"/>
            </a:p>
          </p:txBody>
        </p:sp>
        <p:sp>
          <p:nvSpPr>
            <p:cNvPr id="23565" name="Line 10"/>
            <p:cNvSpPr>
              <a:spLocks noChangeShapeType="1"/>
            </p:cNvSpPr>
            <p:nvPr/>
          </p:nvSpPr>
          <p:spPr bwMode="auto">
            <a:xfrm>
              <a:off x="1489" y="2577"/>
              <a:ext cx="1082" cy="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11"/>
            <p:cNvSpPr>
              <a:spLocks noChangeShapeType="1"/>
            </p:cNvSpPr>
            <p:nvPr/>
          </p:nvSpPr>
          <p:spPr bwMode="auto">
            <a:xfrm flipH="1">
              <a:off x="2419" y="1812"/>
              <a:ext cx="202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Text Box 12"/>
            <p:cNvSpPr txBox="1">
              <a:spLocks noChangeArrowheads="1"/>
            </p:cNvSpPr>
            <p:nvPr/>
          </p:nvSpPr>
          <p:spPr bwMode="auto">
            <a:xfrm>
              <a:off x="3159" y="2284"/>
              <a:ext cx="57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6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b="1"/>
                <a:t>……</a:t>
              </a:r>
            </a:p>
          </p:txBody>
        </p:sp>
        <p:sp>
          <p:nvSpPr>
            <p:cNvPr id="23568" name="Text Box 13"/>
            <p:cNvSpPr txBox="1">
              <a:spLocks noChangeArrowheads="1"/>
            </p:cNvSpPr>
            <p:nvPr/>
          </p:nvSpPr>
          <p:spPr bwMode="auto">
            <a:xfrm>
              <a:off x="2411" y="3134"/>
              <a:ext cx="1011" cy="22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b="1"/>
                <a:t>    </a:t>
              </a:r>
              <a:r>
                <a:rPr lang="zh-CN" altLang="en-US" b="1"/>
                <a:t>填   表</a:t>
              </a:r>
            </a:p>
          </p:txBody>
        </p:sp>
        <p:sp>
          <p:nvSpPr>
            <p:cNvPr id="23569" name="Line 14"/>
            <p:cNvSpPr>
              <a:spLocks noChangeShapeType="1"/>
            </p:cNvSpPr>
            <p:nvPr/>
          </p:nvSpPr>
          <p:spPr bwMode="auto">
            <a:xfrm>
              <a:off x="2348" y="2584"/>
              <a:ext cx="466" cy="5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15"/>
            <p:cNvSpPr>
              <a:spLocks noChangeShapeType="1"/>
            </p:cNvSpPr>
            <p:nvPr/>
          </p:nvSpPr>
          <p:spPr bwMode="auto">
            <a:xfrm flipH="1">
              <a:off x="3228" y="2606"/>
              <a:ext cx="1193" cy="5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Oval 16"/>
            <p:cNvSpPr>
              <a:spLocks noChangeArrowheads="1"/>
            </p:cNvSpPr>
            <p:nvPr/>
          </p:nvSpPr>
          <p:spPr bwMode="auto">
            <a:xfrm>
              <a:off x="700" y="2162"/>
              <a:ext cx="1355" cy="41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b="1"/>
            </a:p>
          </p:txBody>
        </p:sp>
        <p:sp>
          <p:nvSpPr>
            <p:cNvPr id="23572" name="Oval 17"/>
            <p:cNvSpPr>
              <a:spLocks noChangeArrowheads="1"/>
            </p:cNvSpPr>
            <p:nvPr/>
          </p:nvSpPr>
          <p:spPr bwMode="auto">
            <a:xfrm>
              <a:off x="1519" y="2160"/>
              <a:ext cx="1355" cy="41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b="1"/>
            </a:p>
          </p:txBody>
        </p:sp>
        <p:sp>
          <p:nvSpPr>
            <p:cNvPr id="23573" name="Text Box 18"/>
            <p:cNvSpPr txBox="1">
              <a:spLocks noChangeArrowheads="1"/>
            </p:cNvSpPr>
            <p:nvPr/>
          </p:nvSpPr>
          <p:spPr bwMode="auto">
            <a:xfrm>
              <a:off x="803" y="2291"/>
              <a:ext cx="708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en-US" b="1"/>
                <a:t>子问题</a:t>
              </a:r>
              <a:r>
                <a:rPr lang="en-US" altLang="zh-CN" b="1"/>
                <a:t>1</a:t>
              </a:r>
            </a:p>
            <a:p>
              <a:pPr algn="just"/>
              <a:endParaRPr lang="en-US" altLang="zh-CN" b="1"/>
            </a:p>
          </p:txBody>
        </p:sp>
        <p:sp>
          <p:nvSpPr>
            <p:cNvPr id="23574" name="Text Box 19"/>
            <p:cNvSpPr txBox="1">
              <a:spLocks noChangeArrowheads="1"/>
            </p:cNvSpPr>
            <p:nvPr/>
          </p:nvSpPr>
          <p:spPr bwMode="auto">
            <a:xfrm>
              <a:off x="2077" y="2297"/>
              <a:ext cx="70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en-US" b="1"/>
                <a:t>子问题</a:t>
              </a:r>
              <a:r>
                <a:rPr lang="en-US" altLang="zh-CN" b="1"/>
                <a:t>2</a:t>
              </a:r>
            </a:p>
            <a:p>
              <a:pPr algn="just"/>
              <a:endParaRPr lang="en-US" altLang="zh-CN" b="1"/>
            </a:p>
          </p:txBody>
        </p:sp>
        <p:sp>
          <p:nvSpPr>
            <p:cNvPr id="23575" name="Text Box 20"/>
            <p:cNvSpPr txBox="1">
              <a:spLocks noChangeArrowheads="1"/>
            </p:cNvSpPr>
            <p:nvPr/>
          </p:nvSpPr>
          <p:spPr bwMode="auto">
            <a:xfrm>
              <a:off x="4181" y="2349"/>
              <a:ext cx="70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en-US" b="1"/>
                <a:t>子问题</a:t>
              </a:r>
              <a:r>
                <a:rPr lang="en-US" altLang="zh-CN" b="1" i="1"/>
                <a:t>n</a:t>
              </a:r>
              <a:endParaRPr lang="en-US" altLang="zh-CN" b="1"/>
            </a:p>
            <a:p>
              <a:pPr algn="just"/>
              <a:endParaRPr lang="en-US" altLang="zh-CN" b="1"/>
            </a:p>
          </p:txBody>
        </p:sp>
      </p:grpSp>
      <p:sp>
        <p:nvSpPr>
          <p:cNvPr id="23558" name="Text Box 24"/>
          <p:cNvSpPr txBox="1">
            <a:spLocks noChangeArrowheads="1"/>
          </p:cNvSpPr>
          <p:nvPr/>
        </p:nvSpPr>
        <p:spPr bwMode="auto">
          <a:xfrm>
            <a:off x="684213" y="908050"/>
            <a:ext cx="3959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Arial" charset="0"/>
              </a:rPr>
              <a:t>动态规划法的求解过程</a:t>
            </a:r>
          </a:p>
        </p:txBody>
      </p:sp>
    </p:spTree>
    <p:extLst>
      <p:ext uri="{BB962C8B-B14F-4D97-AF65-F5344CB8AC3E}">
        <p14:creationId xmlns:p14="http://schemas.microsoft.com/office/powerpoint/2010/main" val="3658429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AA57540-A868-45F1-875B-C6C5F5B608F2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120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45949DCC-E572-46BC-BC4B-5B11668FC10E}" type="slidenum">
              <a:rPr lang="en-US" altLang="zh-CN" sz="1400" smtClean="0">
                <a:latin typeface="Comic Sans MS" pitchFamily="66" charset="0"/>
              </a:rPr>
              <a:pPr/>
              <a:t>30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1205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76250" y="1282700"/>
            <a:ext cx="6119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/>
              <a:t>6.3.1  </a:t>
            </a:r>
            <a:r>
              <a:rPr kumimoji="1" lang="zh-CN" altLang="en-US" sz="3600" b="1"/>
              <a:t>最长递增子序列问题</a:t>
            </a:r>
          </a:p>
        </p:txBody>
      </p:sp>
      <p:sp>
        <p:nvSpPr>
          <p:cNvPr id="51206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0850" y="2060575"/>
            <a:ext cx="548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/>
              <a:t>6.3.2  </a:t>
            </a:r>
            <a:r>
              <a:rPr kumimoji="1" lang="zh-CN" altLang="en-US" sz="3600" b="1"/>
              <a:t>最长公共子序列问题</a:t>
            </a:r>
          </a:p>
        </p:txBody>
      </p:sp>
      <p:sp>
        <p:nvSpPr>
          <p:cNvPr id="51207" name="Text Box 5"/>
          <p:cNvSpPr txBox="1">
            <a:spLocks noChangeArrowheads="1"/>
          </p:cNvSpPr>
          <p:nvPr/>
        </p:nvSpPr>
        <p:spPr bwMode="auto">
          <a:xfrm>
            <a:off x="323850" y="260350"/>
            <a:ext cx="741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6.3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组合问题中的动态规划法 </a:t>
            </a:r>
          </a:p>
        </p:txBody>
      </p:sp>
      <p:sp>
        <p:nvSpPr>
          <p:cNvPr id="51208" name="矩形 1"/>
          <p:cNvSpPr>
            <a:spLocks noChangeArrowheads="1"/>
          </p:cNvSpPr>
          <p:nvPr/>
        </p:nvSpPr>
        <p:spPr bwMode="auto">
          <a:xfrm>
            <a:off x="468313" y="2854325"/>
            <a:ext cx="3895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/>
              <a:t>6.3.3  0/1</a:t>
            </a:r>
            <a:r>
              <a:rPr kumimoji="1" lang="zh-CN" altLang="en-US" sz="3600" b="1"/>
              <a:t>背包问题</a:t>
            </a:r>
            <a:r>
              <a:rPr kumimoji="1" lang="zh-CN" altLang="en-US" sz="3600" b="1">
                <a:ea typeface="黑体" pitchFamily="49" charset="-122"/>
              </a:rPr>
              <a:t> </a:t>
            </a:r>
            <a:endParaRPr kumimoji="1" lang="zh-CN" altLang="en-US" sz="3600" b="1"/>
          </a:p>
        </p:txBody>
      </p:sp>
    </p:spTree>
    <p:extLst>
      <p:ext uri="{BB962C8B-B14F-4D97-AF65-F5344CB8AC3E}">
        <p14:creationId xmlns:p14="http://schemas.microsoft.com/office/powerpoint/2010/main" val="4558815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611188" y="1484313"/>
            <a:ext cx="7920037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/>
              <a:t>问题描述：在数字序列</a:t>
            </a:r>
            <a:r>
              <a:rPr lang="en-US" altLang="zh-CN" sz="2800" b="1" i="1"/>
              <a:t>A</a:t>
            </a:r>
            <a:r>
              <a:rPr lang="en-US" altLang="zh-CN" sz="2800" b="1"/>
              <a:t>={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 …, </a:t>
            </a:r>
            <a:r>
              <a:rPr lang="en-US" altLang="zh-CN" sz="2800" b="1" i="1"/>
              <a:t>a</a:t>
            </a:r>
            <a:r>
              <a:rPr lang="en-US" altLang="zh-CN" sz="2800" b="1" i="1" baseline="-25000"/>
              <a:t>n</a:t>
            </a:r>
            <a:r>
              <a:rPr lang="en-US" altLang="zh-CN" sz="2800" b="1"/>
              <a:t>}</a:t>
            </a:r>
            <a:r>
              <a:rPr lang="zh-CN" altLang="en-US" sz="2800" b="1"/>
              <a:t>中按递增下标序列</a:t>
            </a:r>
            <a:r>
              <a:rPr lang="en-US" altLang="zh-CN" sz="2800" b="1"/>
              <a:t>(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,…, </a:t>
            </a:r>
            <a:r>
              <a:rPr lang="en-US" altLang="zh-CN" sz="2800" b="1" i="1"/>
              <a:t>i</a:t>
            </a:r>
            <a:r>
              <a:rPr lang="en-US" altLang="zh-CN" sz="2800" b="1" i="1" baseline="-25000"/>
              <a:t>k</a:t>
            </a:r>
            <a:r>
              <a:rPr lang="en-US" altLang="zh-CN" sz="2800" b="1"/>
              <a:t>)</a:t>
            </a:r>
            <a:r>
              <a:rPr lang="zh-CN" altLang="en-US" sz="2800" b="1"/>
              <a:t>（</a:t>
            </a:r>
            <a:r>
              <a:rPr lang="en-US" altLang="zh-CN" sz="2800" b="1"/>
              <a:t>1≤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&lt; 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&lt;…&lt; </a:t>
            </a:r>
            <a:r>
              <a:rPr lang="en-US" altLang="zh-CN" sz="2800" b="1" i="1"/>
              <a:t>i</a:t>
            </a:r>
            <a:r>
              <a:rPr lang="en-US" altLang="zh-CN" sz="2800" b="1" i="1" baseline="-25000"/>
              <a:t>k</a:t>
            </a:r>
            <a:r>
              <a:rPr lang="en-US" altLang="zh-CN" sz="2800" b="1"/>
              <a:t>≤</a:t>
            </a:r>
            <a:r>
              <a:rPr lang="en-US" altLang="zh-CN" sz="2800" b="1" i="1"/>
              <a:t>n</a:t>
            </a:r>
            <a:r>
              <a:rPr lang="zh-CN" altLang="en-US" sz="2800" b="1"/>
              <a:t>）顺序选出一个子序列</a:t>
            </a:r>
            <a:r>
              <a:rPr lang="en-US" altLang="zh-CN" sz="2800" b="1" i="1"/>
              <a:t>B</a:t>
            </a:r>
            <a:r>
              <a:rPr lang="zh-CN" altLang="en-US" sz="2800" b="1"/>
              <a:t>，如果子序列</a:t>
            </a:r>
            <a:r>
              <a:rPr lang="en-US" altLang="zh-CN" sz="2800" b="1" i="1"/>
              <a:t>B</a:t>
            </a:r>
            <a:r>
              <a:rPr lang="zh-CN" altLang="en-US" sz="2800" b="1"/>
              <a:t>中的数字都是严格递增的，则子序列</a:t>
            </a:r>
            <a:r>
              <a:rPr lang="en-US" altLang="zh-CN" sz="2800" b="1" i="1"/>
              <a:t>B</a:t>
            </a:r>
            <a:r>
              <a:rPr lang="zh-CN" altLang="en-US" sz="2800" b="1"/>
              <a:t>称为序列</a:t>
            </a:r>
            <a:r>
              <a:rPr lang="en-US" altLang="zh-CN" sz="2800" b="1" i="1"/>
              <a:t>A</a:t>
            </a:r>
            <a:r>
              <a:rPr lang="zh-CN" altLang="en-US" sz="2800" b="1"/>
              <a:t>的递增子序列。最长递增子序列问题就是要找出序列</a:t>
            </a:r>
            <a:r>
              <a:rPr lang="en-US" altLang="zh-CN" sz="2800" b="1" i="1"/>
              <a:t>A</a:t>
            </a:r>
            <a:r>
              <a:rPr lang="zh-CN" altLang="en-US" sz="2800" b="1"/>
              <a:t>的一个最长的递增子序列。</a:t>
            </a:r>
            <a:endParaRPr lang="en-US" altLang="zh-CN" sz="2800" b="1"/>
          </a:p>
          <a:p>
            <a:pPr eaLnBrk="1" hangingPunct="1">
              <a:lnSpc>
                <a:spcPct val="150000"/>
              </a:lnSpc>
            </a:pPr>
            <a:r>
              <a:rPr lang="en-US" altLang="zh-CN" sz="2800" b="1"/>
              <a:t>A={5,2,8,6,3,6,9,7}</a:t>
            </a:r>
            <a:endParaRPr lang="zh-CN" altLang="en-US" sz="2800" b="1"/>
          </a:p>
        </p:txBody>
      </p:sp>
      <p:sp>
        <p:nvSpPr>
          <p:cNvPr id="52227" name="Text Box 53"/>
          <p:cNvSpPr txBox="1">
            <a:spLocks noChangeArrowheads="1"/>
          </p:cNvSpPr>
          <p:nvPr/>
        </p:nvSpPr>
        <p:spPr bwMode="auto">
          <a:xfrm>
            <a:off x="323850" y="260350"/>
            <a:ext cx="7848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6.3.1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最长递增子序列问题 </a:t>
            </a:r>
          </a:p>
        </p:txBody>
      </p:sp>
      <p:sp>
        <p:nvSpPr>
          <p:cNvPr id="52228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978D484-5A86-48AC-9A63-22D33FE50D63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2229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5223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6F0B1C55-3A2E-4000-9E20-39315B4E671C}" type="slidenum">
              <a:rPr lang="en-US" altLang="zh-CN" sz="1400" smtClean="0">
                <a:latin typeface="Comic Sans MS" pitchFamily="66" charset="0"/>
              </a:rPr>
              <a:pPr/>
              <a:t>31</a:t>
            </a:fld>
            <a:endParaRPr lang="en-US" altLang="zh-CN" sz="140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0086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5"/>
          <p:cNvSpPr txBox="1">
            <a:spLocks noChangeArrowheads="1"/>
          </p:cNvSpPr>
          <p:nvPr/>
        </p:nvSpPr>
        <p:spPr bwMode="auto">
          <a:xfrm>
            <a:off x="684213" y="447675"/>
            <a:ext cx="77597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最长递增子序列问题</a:t>
            </a:r>
            <a:r>
              <a:rPr kumimoji="1" lang="en-US" altLang="zh-CN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想法</a:t>
            </a:r>
          </a:p>
        </p:txBody>
      </p:sp>
      <p:sp>
        <p:nvSpPr>
          <p:cNvPr id="53251" name="Text Box 7"/>
          <p:cNvSpPr txBox="1">
            <a:spLocks noChangeArrowheads="1"/>
          </p:cNvSpPr>
          <p:nvPr/>
        </p:nvSpPr>
        <p:spPr bwMode="auto">
          <a:xfrm>
            <a:off x="595313" y="1196975"/>
            <a:ext cx="7848600" cy="590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/>
              <a:t>设</a:t>
            </a:r>
            <a:r>
              <a:rPr lang="en-US" altLang="zh-CN" sz="2800" b="1" i="1"/>
              <a:t>L</a:t>
            </a:r>
            <a:r>
              <a:rPr lang="en-US" altLang="zh-CN" sz="2800" b="1"/>
              <a:t>(</a:t>
            </a:r>
            <a:r>
              <a:rPr lang="en-US" altLang="zh-CN" sz="2800" b="1" i="1"/>
              <a:t>n</a:t>
            </a:r>
            <a:r>
              <a:rPr lang="en-US" altLang="zh-CN" sz="2800" b="1"/>
              <a:t>)</a:t>
            </a:r>
            <a:r>
              <a:rPr lang="zh-CN" altLang="en-US" sz="2800" b="1"/>
              <a:t>为数字序列</a:t>
            </a:r>
            <a:r>
              <a:rPr lang="en-US" altLang="zh-CN" sz="2800" b="1" i="1"/>
              <a:t>A</a:t>
            </a:r>
            <a:r>
              <a:rPr lang="en-US" altLang="zh-CN" sz="2800" b="1"/>
              <a:t>={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 …, </a:t>
            </a:r>
            <a:r>
              <a:rPr lang="en-US" altLang="zh-CN" sz="2800" b="1" i="1"/>
              <a:t>a</a:t>
            </a:r>
            <a:r>
              <a:rPr lang="en-US" altLang="zh-CN" sz="2800" b="1" i="1" baseline="-25000"/>
              <a:t>n</a:t>
            </a:r>
            <a:r>
              <a:rPr lang="en-US" altLang="zh-CN" sz="2800" b="1"/>
              <a:t>}</a:t>
            </a:r>
            <a:r>
              <a:rPr lang="zh-CN" altLang="en-US" sz="2800" b="1"/>
              <a:t>的最长递增子序列的长度，显然，初始子问题是</a:t>
            </a:r>
            <a:r>
              <a:rPr lang="en-US" altLang="zh-CN" sz="2800" b="1"/>
              <a:t>{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}</a:t>
            </a:r>
            <a:r>
              <a:rPr lang="zh-CN" altLang="en-US" sz="2800" b="1"/>
              <a:t>，即</a:t>
            </a:r>
            <a:r>
              <a:rPr lang="en-US" altLang="zh-CN" sz="2800" b="1" i="1"/>
              <a:t>L</a:t>
            </a:r>
            <a:r>
              <a:rPr lang="en-US" altLang="zh-CN" sz="2800" b="1"/>
              <a:t>(1)=1</a:t>
            </a:r>
            <a:r>
              <a:rPr lang="zh-CN" altLang="en-US" sz="2800" b="1"/>
              <a:t>。考虑原问题的一部分，</a:t>
            </a:r>
            <a:r>
              <a:rPr lang="zh-CN" altLang="en-US" sz="2800" b="1">
                <a:solidFill>
                  <a:srgbClr val="FF0000"/>
                </a:solidFill>
              </a:rPr>
              <a:t>设</a:t>
            </a:r>
            <a:r>
              <a:rPr lang="en-US" altLang="zh-CN" sz="2800" b="1" i="1">
                <a:solidFill>
                  <a:srgbClr val="FF0000"/>
                </a:solidFill>
              </a:rPr>
              <a:t>L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</a:rPr>
              <a:t>i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  <a:r>
              <a:rPr lang="zh-CN" altLang="en-US" sz="2800" b="1">
                <a:solidFill>
                  <a:srgbClr val="FF0000"/>
                </a:solidFill>
              </a:rPr>
              <a:t>为子序列</a:t>
            </a:r>
            <a:r>
              <a:rPr lang="en-US" altLang="zh-CN" sz="2800" b="1" i="1">
                <a:solidFill>
                  <a:srgbClr val="FF0000"/>
                </a:solidFill>
              </a:rPr>
              <a:t>A</a:t>
            </a:r>
            <a:r>
              <a:rPr lang="en-US" altLang="zh-CN" sz="2800" b="1">
                <a:solidFill>
                  <a:srgbClr val="FF0000"/>
                </a:solidFill>
              </a:rPr>
              <a:t>={</a:t>
            </a:r>
            <a:r>
              <a:rPr lang="en-US" altLang="zh-CN" sz="2800" b="1" i="1">
                <a:solidFill>
                  <a:srgbClr val="FF0000"/>
                </a:solidFill>
              </a:rPr>
              <a:t>a</a:t>
            </a:r>
            <a:r>
              <a:rPr lang="en-US" altLang="zh-CN" sz="2800" b="1" baseline="-25000">
                <a:solidFill>
                  <a:srgbClr val="FF0000"/>
                </a:solidFill>
              </a:rPr>
              <a:t>1</a:t>
            </a:r>
            <a:r>
              <a:rPr lang="en-US" altLang="zh-CN" sz="2800" b="1">
                <a:solidFill>
                  <a:srgbClr val="FF0000"/>
                </a:solidFill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</a:rPr>
              <a:t>a</a:t>
            </a:r>
            <a:r>
              <a:rPr lang="en-US" altLang="zh-CN" sz="2800" b="1" baseline="-25000">
                <a:solidFill>
                  <a:srgbClr val="FF0000"/>
                </a:solidFill>
              </a:rPr>
              <a:t>2</a:t>
            </a:r>
            <a:r>
              <a:rPr lang="en-US" altLang="zh-CN" sz="2800" b="1">
                <a:solidFill>
                  <a:srgbClr val="FF0000"/>
                </a:solidFill>
              </a:rPr>
              <a:t>, …, </a:t>
            </a:r>
            <a:r>
              <a:rPr lang="en-US" altLang="zh-CN" sz="2800" b="1" i="1">
                <a:solidFill>
                  <a:srgbClr val="FF0000"/>
                </a:solidFill>
              </a:rPr>
              <a:t>a</a:t>
            </a:r>
            <a:r>
              <a:rPr lang="en-US" altLang="zh-CN" sz="2800" b="1" i="1" baseline="-25000">
                <a:solidFill>
                  <a:srgbClr val="FF0000"/>
                </a:solidFill>
              </a:rPr>
              <a:t>i</a:t>
            </a:r>
            <a:r>
              <a:rPr lang="en-US" altLang="zh-CN" sz="2800" b="1">
                <a:solidFill>
                  <a:srgbClr val="FF0000"/>
                </a:solidFill>
              </a:rPr>
              <a:t>}</a:t>
            </a:r>
            <a:r>
              <a:rPr lang="zh-CN" altLang="en-US" sz="2800" b="1">
                <a:solidFill>
                  <a:srgbClr val="FF0000"/>
                </a:solidFill>
              </a:rPr>
              <a:t>的最长递增子序列的长度，</a:t>
            </a:r>
            <a:r>
              <a:rPr lang="zh-CN" altLang="en-US" sz="2800" b="1"/>
              <a:t>则满足如下递推式：</a:t>
            </a:r>
            <a:endParaRPr lang="en-US" altLang="zh-CN" sz="2800" b="1"/>
          </a:p>
          <a:p>
            <a:pPr eaLnBrk="1" hangingPunct="1">
              <a:lnSpc>
                <a:spcPct val="150000"/>
              </a:lnSpc>
            </a:pPr>
            <a:endParaRPr lang="en-US" altLang="zh-CN" sz="2800" b="1"/>
          </a:p>
          <a:p>
            <a:pPr eaLnBrk="1" hangingPunct="1">
              <a:lnSpc>
                <a:spcPct val="150000"/>
              </a:lnSpc>
            </a:pPr>
            <a:endParaRPr lang="en-US" altLang="zh-CN" sz="2800" b="1"/>
          </a:p>
          <a:p>
            <a:pPr eaLnBrk="1" hangingPunct="1">
              <a:lnSpc>
                <a:spcPct val="150000"/>
              </a:lnSpc>
            </a:pPr>
            <a:r>
              <a:rPr lang="en-US" altLang="zh-CN" sz="2800" b="1"/>
              <a:t>A={5,2,8,6,3,6,9,7}</a:t>
            </a:r>
            <a:endParaRPr lang="zh-CN" altLang="en-US" sz="2800" b="1"/>
          </a:p>
          <a:p>
            <a:pPr eaLnBrk="1" hangingPunct="1">
              <a:lnSpc>
                <a:spcPct val="150000"/>
              </a:lnSpc>
            </a:pPr>
            <a:endParaRPr lang="zh-CN" altLang="en-US" sz="2800" b="1"/>
          </a:p>
        </p:txBody>
      </p:sp>
      <p:grpSp>
        <p:nvGrpSpPr>
          <p:cNvPr id="53252" name="Group 8"/>
          <p:cNvGrpSpPr>
            <a:grpSpLocks/>
          </p:cNvGrpSpPr>
          <p:nvPr/>
        </p:nvGrpSpPr>
        <p:grpSpPr bwMode="auto">
          <a:xfrm>
            <a:off x="955675" y="4581525"/>
            <a:ext cx="7129463" cy="1081088"/>
            <a:chOff x="1977" y="5124"/>
            <a:chExt cx="5542" cy="678"/>
          </a:xfrm>
        </p:grpSpPr>
        <p:sp>
          <p:nvSpPr>
            <p:cNvPr id="53256" name="Text Box 9"/>
            <p:cNvSpPr txBox="1">
              <a:spLocks noChangeArrowheads="1"/>
            </p:cNvSpPr>
            <p:nvPr/>
          </p:nvSpPr>
          <p:spPr bwMode="auto">
            <a:xfrm>
              <a:off x="2639" y="5124"/>
              <a:ext cx="4880" cy="6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000" b="1"/>
                <a:t> </a:t>
              </a:r>
            </a:p>
            <a:p>
              <a:pPr algn="just" eaLnBrk="1" hangingPunct="1"/>
              <a:r>
                <a:rPr lang="en-US" altLang="zh-CN" b="1"/>
                <a:t>         1                </a:t>
              </a:r>
              <a:r>
                <a:rPr lang="en-US" altLang="zh-CN" b="1" i="1"/>
                <a:t>i</a:t>
              </a:r>
              <a:r>
                <a:rPr lang="en-US" altLang="zh-CN" b="1"/>
                <a:t> = 1</a:t>
              </a:r>
              <a:r>
                <a:rPr lang="zh-CN" altLang="en-US" b="1"/>
                <a:t>或不存在</a:t>
              </a:r>
              <a:r>
                <a:rPr lang="en-US" altLang="zh-CN" b="1" i="1"/>
                <a:t>a</a:t>
              </a:r>
              <a:r>
                <a:rPr lang="en-US" altLang="zh-CN" b="1" i="1" baseline="-25000"/>
                <a:t>j</a:t>
              </a:r>
              <a:r>
                <a:rPr lang="en-US" altLang="zh-CN" b="1"/>
                <a:t>&lt;</a:t>
              </a:r>
              <a:r>
                <a:rPr lang="en-US" altLang="zh-CN" b="1" i="1"/>
                <a:t>a</a:t>
              </a:r>
              <a:r>
                <a:rPr lang="en-US" altLang="zh-CN" b="1" i="1" baseline="-25000"/>
                <a:t>i</a:t>
              </a:r>
              <a:r>
                <a:rPr lang="zh-CN" altLang="en-US" b="1"/>
                <a:t>（</a:t>
              </a:r>
              <a:r>
                <a:rPr lang="en-US" altLang="zh-CN" b="1"/>
                <a:t>1≤</a:t>
              </a:r>
              <a:r>
                <a:rPr lang="en-US" altLang="zh-CN" b="1" i="1"/>
                <a:t>j</a:t>
              </a:r>
              <a:r>
                <a:rPr lang="zh-CN" altLang="en-US" b="1"/>
                <a:t>＜</a:t>
              </a:r>
              <a:r>
                <a:rPr lang="en-US" altLang="zh-CN" b="1" i="1"/>
                <a:t>i</a:t>
              </a:r>
              <a:r>
                <a:rPr lang="zh-CN" altLang="en-US" b="1"/>
                <a:t>）</a:t>
              </a:r>
            </a:p>
            <a:p>
              <a:pPr algn="just" eaLnBrk="1" hangingPunct="1"/>
              <a:r>
                <a:rPr lang="en-US" altLang="zh-CN" b="1"/>
                <a:t>max{</a:t>
              </a:r>
              <a:r>
                <a:rPr lang="en-US" altLang="zh-CN" b="1" i="1"/>
                <a:t>L</a:t>
              </a:r>
              <a:r>
                <a:rPr lang="en-US" altLang="zh-CN" b="1"/>
                <a:t>(</a:t>
              </a:r>
              <a:r>
                <a:rPr lang="en-US" altLang="zh-CN" b="1" i="1"/>
                <a:t>j</a:t>
              </a:r>
              <a:r>
                <a:rPr lang="en-US" altLang="zh-CN" b="1"/>
                <a:t>) + 1}    </a:t>
              </a:r>
              <a:r>
                <a:rPr lang="zh-CN" altLang="en-US" b="1"/>
                <a:t>对于所有的</a:t>
              </a:r>
              <a:r>
                <a:rPr lang="en-US" altLang="zh-CN" b="1" i="1"/>
                <a:t>a</a:t>
              </a:r>
              <a:r>
                <a:rPr lang="en-US" altLang="zh-CN" b="1" i="1" baseline="-25000"/>
                <a:t>j</a:t>
              </a:r>
              <a:r>
                <a:rPr lang="en-US" altLang="zh-CN" b="1"/>
                <a:t>&lt;</a:t>
              </a:r>
              <a:r>
                <a:rPr lang="en-US" altLang="zh-CN" b="1" i="1"/>
                <a:t>a</a:t>
              </a:r>
              <a:r>
                <a:rPr lang="en-US" altLang="zh-CN" b="1" i="1" baseline="-25000"/>
                <a:t>i</a:t>
              </a:r>
              <a:r>
                <a:rPr lang="zh-CN" altLang="en-US" b="1"/>
                <a:t>（</a:t>
              </a:r>
              <a:r>
                <a:rPr lang="en-US" altLang="zh-CN" b="1"/>
                <a:t>1≤</a:t>
              </a:r>
              <a:r>
                <a:rPr lang="en-US" altLang="zh-CN" b="1" i="1"/>
                <a:t>j</a:t>
              </a:r>
              <a:r>
                <a:rPr lang="zh-CN" altLang="en-US" b="1"/>
                <a:t>＜</a:t>
              </a:r>
              <a:r>
                <a:rPr lang="en-US" altLang="zh-CN" b="1" i="1"/>
                <a:t>i</a:t>
              </a:r>
              <a:r>
                <a:rPr lang="zh-CN" altLang="en-US" b="1"/>
                <a:t>）</a:t>
              </a:r>
              <a:endParaRPr lang="zh-CN" altLang="en-US" sz="4800" b="1">
                <a:latin typeface="Arial" charset="0"/>
              </a:endParaRPr>
            </a:p>
          </p:txBody>
        </p:sp>
        <p:sp>
          <p:nvSpPr>
            <p:cNvPr id="53257" name="Text Box 10"/>
            <p:cNvSpPr txBox="1">
              <a:spLocks noChangeArrowheads="1"/>
            </p:cNvSpPr>
            <p:nvPr/>
          </p:nvSpPr>
          <p:spPr bwMode="auto">
            <a:xfrm>
              <a:off x="1977" y="5320"/>
              <a:ext cx="650" cy="25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b="1" i="1"/>
                <a:t>L</a:t>
              </a:r>
              <a:r>
                <a:rPr lang="en-US" altLang="zh-CN" b="1"/>
                <a:t>(</a:t>
              </a:r>
              <a:r>
                <a:rPr lang="en-US" altLang="zh-CN" b="1" i="1"/>
                <a:t>i</a:t>
              </a:r>
              <a:r>
                <a:rPr lang="en-US" altLang="zh-CN" b="1"/>
                <a:t>) =</a:t>
              </a:r>
              <a:endParaRPr lang="en-US" altLang="zh-CN" sz="4800" b="1">
                <a:latin typeface="Arial" charset="0"/>
              </a:endParaRPr>
            </a:p>
          </p:txBody>
        </p:sp>
        <p:sp>
          <p:nvSpPr>
            <p:cNvPr id="53258" name="AutoShape 11"/>
            <p:cNvSpPr>
              <a:spLocks/>
            </p:cNvSpPr>
            <p:nvPr/>
          </p:nvSpPr>
          <p:spPr bwMode="auto">
            <a:xfrm>
              <a:off x="2519" y="5279"/>
              <a:ext cx="90" cy="391"/>
            </a:xfrm>
            <a:prstGeom prst="leftBrace">
              <a:avLst>
                <a:gd name="adj1" fmla="val 3620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zh-CN" sz="3600"/>
            </a:p>
          </p:txBody>
        </p:sp>
      </p:grpSp>
      <p:sp>
        <p:nvSpPr>
          <p:cNvPr id="53253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DB1117B-F2DB-4CEE-9A85-8B5F5A626FE4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3254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5325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FBE279F4-1C37-4B67-80E3-21402B5E869D}" type="slidenum">
              <a:rPr lang="en-US" altLang="zh-CN" sz="1400" smtClean="0">
                <a:latin typeface="Comic Sans MS" pitchFamily="66" charset="0"/>
              </a:rPr>
              <a:pPr/>
              <a:t>32</a:t>
            </a:fld>
            <a:endParaRPr lang="en-US" altLang="zh-CN" sz="140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971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250825" y="641350"/>
            <a:ext cx="8569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对序列</a:t>
            </a:r>
            <a:r>
              <a:rPr lang="en-US" altLang="zh-CN" sz="2800" b="1" i="1"/>
              <a:t>A</a:t>
            </a:r>
            <a:r>
              <a:rPr lang="en-US" altLang="zh-CN" sz="2800" b="1"/>
              <a:t>={5, 2, 8, 6, 3, 6, 9, 7}</a:t>
            </a:r>
            <a:r>
              <a:rPr lang="zh-CN" altLang="en-US" sz="2800" b="1"/>
              <a:t>，求解最长递增子序列。</a:t>
            </a:r>
          </a:p>
        </p:txBody>
      </p:sp>
      <p:sp>
        <p:nvSpPr>
          <p:cNvPr id="63491" name="Text Box 6"/>
          <p:cNvSpPr txBox="1">
            <a:spLocks noChangeArrowheads="1"/>
          </p:cNvSpPr>
          <p:nvPr/>
        </p:nvSpPr>
        <p:spPr bwMode="auto">
          <a:xfrm>
            <a:off x="260350" y="2205038"/>
            <a:ext cx="7993063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000" b="1">
                <a:solidFill>
                  <a:srgbClr val="000099"/>
                </a:solidFill>
              </a:rPr>
              <a:t>首先计算初始子问题，可以直接获得：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solidFill>
                  <a:srgbClr val="000099"/>
                </a:solidFill>
              </a:rPr>
              <a:t>L(1)=1({5})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b="1">
                <a:solidFill>
                  <a:srgbClr val="000099"/>
                </a:solidFill>
              </a:rPr>
              <a:t>然后依次求解下一个阶段的子问题，有：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solidFill>
                  <a:srgbClr val="000099"/>
                </a:solidFill>
              </a:rPr>
              <a:t>L(2)=1({2})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solidFill>
                  <a:srgbClr val="000099"/>
                </a:solidFill>
              </a:rPr>
              <a:t>L(3)=max{L(1)+1, L(2)+1}=2({5, 8}, {2, 8})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solidFill>
                  <a:srgbClr val="000099"/>
                </a:solidFill>
              </a:rPr>
              <a:t>L(4)= max{L(1)+1, L(2)+1}=2({5, 6}, {2, 6})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solidFill>
                  <a:srgbClr val="000099"/>
                </a:solidFill>
              </a:rPr>
              <a:t>L(5)=L(2)+1=2({2, 3})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solidFill>
                  <a:srgbClr val="000099"/>
                </a:solidFill>
              </a:rPr>
              <a:t>L(6)=max{L(1)+1, L(2)+1, L(5)+1)}=3({2, 3, 6})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solidFill>
                  <a:srgbClr val="000099"/>
                </a:solidFill>
              </a:rPr>
              <a:t>L(7)=max{L(1)+1, L(2)+1, L(3)+1, L(4)+1, L(5)+1, L(6)+1}=4({2, 3, 6, 9})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solidFill>
                  <a:srgbClr val="000099"/>
                </a:solidFill>
              </a:rPr>
              <a:t>L(8)=max{L(1)+1, L(2)+1, L(4)+1, L(5)+1, L(6)+1}=4({2, 3, 6, 7})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b="1">
                <a:solidFill>
                  <a:srgbClr val="000099"/>
                </a:solidFill>
              </a:rPr>
              <a:t>序列</a:t>
            </a:r>
            <a:r>
              <a:rPr lang="en-US" altLang="zh-CN" sz="2000" b="1">
                <a:solidFill>
                  <a:srgbClr val="000099"/>
                </a:solidFill>
              </a:rPr>
              <a:t>A</a:t>
            </a:r>
            <a:r>
              <a:rPr lang="zh-CN" altLang="en-US" sz="2000" b="1">
                <a:solidFill>
                  <a:srgbClr val="000099"/>
                </a:solidFill>
              </a:rPr>
              <a:t>的最长递增子序列的长度为</a:t>
            </a:r>
            <a:r>
              <a:rPr lang="en-US" altLang="zh-CN" sz="2000" b="1">
                <a:solidFill>
                  <a:srgbClr val="000099"/>
                </a:solidFill>
              </a:rPr>
              <a:t>4</a:t>
            </a:r>
            <a:r>
              <a:rPr lang="zh-CN" altLang="en-US" sz="2000" b="1">
                <a:solidFill>
                  <a:srgbClr val="000099"/>
                </a:solidFill>
              </a:rPr>
              <a:t>，有两个最长递增子序列，分别是</a:t>
            </a:r>
            <a:r>
              <a:rPr lang="en-US" altLang="zh-CN" sz="2000" b="1">
                <a:solidFill>
                  <a:srgbClr val="000099"/>
                </a:solidFill>
              </a:rPr>
              <a:t>{2, 3, 6, 9}</a:t>
            </a:r>
            <a:r>
              <a:rPr lang="zh-CN" altLang="en-US" sz="2000" b="1">
                <a:solidFill>
                  <a:srgbClr val="000099"/>
                </a:solidFill>
              </a:rPr>
              <a:t>和</a:t>
            </a:r>
            <a:r>
              <a:rPr lang="en-US" altLang="zh-CN" sz="2000" b="1">
                <a:solidFill>
                  <a:srgbClr val="000099"/>
                </a:solidFill>
              </a:rPr>
              <a:t>{2, 3, 6, 7})</a:t>
            </a:r>
            <a:r>
              <a:rPr lang="zh-CN" altLang="en-US" sz="2000" b="1">
                <a:solidFill>
                  <a:srgbClr val="000099"/>
                </a:solidFill>
              </a:rPr>
              <a:t>。</a:t>
            </a: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125413" y="85725"/>
            <a:ext cx="77597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最长递增子序列问题</a:t>
            </a:r>
            <a:r>
              <a:rPr kumimoji="1" lang="en-US" altLang="zh-CN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实例</a:t>
            </a:r>
          </a:p>
        </p:txBody>
      </p:sp>
      <p:sp>
        <p:nvSpPr>
          <p:cNvPr id="54277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0D090AD-CE47-46F6-94E3-45C245159FC6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4278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5427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4DAB4F39-DCF5-4E29-B89B-0716B0408928}" type="slidenum">
              <a:rPr lang="en-US" altLang="zh-CN" sz="1400" smtClean="0">
                <a:latin typeface="Comic Sans MS" pitchFamily="66" charset="0"/>
              </a:rPr>
              <a:pPr/>
              <a:t>33</a:t>
            </a:fld>
            <a:endParaRPr lang="en-US" altLang="zh-CN" sz="1400" smtClean="0">
              <a:latin typeface="Comic Sans MS" pitchFamily="66" charset="0"/>
            </a:endParaRPr>
          </a:p>
        </p:txBody>
      </p:sp>
      <p:pic>
        <p:nvPicPr>
          <p:cNvPr id="542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165225"/>
            <a:ext cx="62357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2858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322" name="Group 250"/>
          <p:cNvGraphicFramePr>
            <a:graphicFrameLocks noGrp="1"/>
          </p:cNvGraphicFramePr>
          <p:nvPr/>
        </p:nvGraphicFramePr>
        <p:xfrm>
          <a:off x="539750" y="1484313"/>
          <a:ext cx="8064499" cy="3567114"/>
        </p:xfrm>
        <a:graphic>
          <a:graphicData uri="http://schemas.openxmlformats.org/drawingml/2006/table">
            <a:tbl>
              <a:tblPr/>
              <a:tblGrid>
                <a:gridCol w="814329"/>
                <a:gridCol w="481897"/>
                <a:gridCol w="504020"/>
                <a:gridCol w="1296052"/>
                <a:gridCol w="1296052"/>
                <a:gridCol w="648026"/>
                <a:gridCol w="864035"/>
                <a:gridCol w="1080094"/>
                <a:gridCol w="1079994"/>
              </a:tblGrid>
              <a:tr h="610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序号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序列元素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7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子序列长度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7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递增子序列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{5}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{2}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{5,8},{2,8}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{5,6},{2,6}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{2,3}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{2,3,6}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{2,3,6,9}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{2,3,6,7}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4" marR="91434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50" name="Text Box 5"/>
          <p:cNvSpPr txBox="1">
            <a:spLocks noChangeArrowheads="1"/>
          </p:cNvSpPr>
          <p:nvPr/>
        </p:nvSpPr>
        <p:spPr bwMode="auto">
          <a:xfrm>
            <a:off x="684213" y="447675"/>
            <a:ext cx="77597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最长递增子序列问题</a:t>
            </a:r>
            <a:r>
              <a:rPr kumimoji="1" lang="en-US" altLang="zh-CN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实例（填表）</a:t>
            </a:r>
          </a:p>
        </p:txBody>
      </p:sp>
      <p:sp>
        <p:nvSpPr>
          <p:cNvPr id="55351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0529FA7-C19E-464C-BCCD-BC66286E8BC7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5352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5535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0680B70B-13DA-43BE-8E42-05B847A6FAA5}" type="slidenum">
              <a:rPr lang="en-US" altLang="zh-CN" sz="1400" smtClean="0">
                <a:latin typeface="Comic Sans MS" pitchFamily="66" charset="0"/>
              </a:rPr>
              <a:pPr/>
              <a:t>34</a:t>
            </a:fld>
            <a:endParaRPr lang="en-US" altLang="zh-CN" sz="140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4292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5"/>
          <p:cNvSpPr txBox="1">
            <a:spLocks noChangeArrowheads="1"/>
          </p:cNvSpPr>
          <p:nvPr/>
        </p:nvSpPr>
        <p:spPr bwMode="auto">
          <a:xfrm>
            <a:off x="395288" y="1355725"/>
            <a:ext cx="8280400" cy="375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/>
              <a:t>设序列</a:t>
            </a:r>
            <a:r>
              <a:rPr lang="en-US" altLang="zh-CN" sz="2800" b="1"/>
              <a:t>A</a:t>
            </a:r>
            <a:r>
              <a:rPr lang="zh-CN" altLang="en-US" sz="2800" b="1"/>
              <a:t>存储在数组</a:t>
            </a:r>
            <a:r>
              <a:rPr lang="en-US" altLang="zh-CN" sz="2800" b="1"/>
              <a:t>a[n]</a:t>
            </a:r>
            <a:r>
              <a:rPr lang="zh-CN" altLang="en-US" sz="2800" b="1"/>
              <a:t>中，数组下标均从</a:t>
            </a:r>
            <a:r>
              <a:rPr lang="en-US" altLang="zh-CN" sz="2800" b="1"/>
              <a:t>0</a:t>
            </a:r>
            <a:r>
              <a:rPr lang="zh-CN" altLang="en-US" sz="2800" b="1"/>
              <a:t>开始；</a:t>
            </a:r>
            <a:endParaRPr lang="en-US" altLang="zh-CN" sz="2800" b="1"/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/>
              <a:t>数组</a:t>
            </a:r>
            <a:r>
              <a:rPr lang="en-US" altLang="zh-CN" sz="2800" b="1"/>
              <a:t>L[n]</a:t>
            </a:r>
            <a:r>
              <a:rPr lang="zh-CN" altLang="en-US" sz="2800" b="1"/>
              <a:t>存储最长递增子序列的长度，其中</a:t>
            </a:r>
            <a:r>
              <a:rPr lang="en-US" altLang="zh-CN" sz="2800" b="1"/>
              <a:t>L[i]</a:t>
            </a:r>
            <a:r>
              <a:rPr lang="zh-CN" altLang="en-US" sz="2800" b="1"/>
              <a:t>表示元素序列</a:t>
            </a:r>
            <a:r>
              <a:rPr lang="en-US" altLang="zh-CN" sz="2800" b="1"/>
              <a:t>a[0]~a[i]</a:t>
            </a:r>
            <a:r>
              <a:rPr lang="zh-CN" altLang="en-US" sz="2800" b="1"/>
              <a:t>的最长递增子序列的长度；</a:t>
            </a:r>
            <a:endParaRPr lang="en-US" altLang="zh-CN" sz="2800" b="1"/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/>
              <a:t>二维数组</a:t>
            </a:r>
            <a:r>
              <a:rPr lang="en-US" altLang="zh-CN" sz="2800" b="1"/>
              <a:t>x[n][n]</a:t>
            </a:r>
            <a:r>
              <a:rPr lang="zh-CN" altLang="en-US" sz="2800" b="1"/>
              <a:t>存储对应的最长递增子序列，其中</a:t>
            </a:r>
            <a:r>
              <a:rPr lang="en-US" altLang="zh-CN" sz="2800" b="1"/>
              <a:t>x[i][n]</a:t>
            </a:r>
            <a:r>
              <a:rPr lang="zh-CN" altLang="en-US" sz="2800" b="1"/>
              <a:t>存储</a:t>
            </a:r>
            <a:r>
              <a:rPr lang="en-US" altLang="zh-CN" sz="2800" b="1"/>
              <a:t>a[0]~a[i]</a:t>
            </a:r>
            <a:r>
              <a:rPr lang="zh-CN" altLang="en-US" sz="2800" b="1"/>
              <a:t>的最长递增子序列；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684213" y="447675"/>
            <a:ext cx="77597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最长递增子序列问题</a:t>
            </a:r>
            <a:r>
              <a:rPr kumimoji="1" lang="en-US" altLang="zh-CN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sp>
        <p:nvSpPr>
          <p:cNvPr id="5632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20765677-29E4-4A52-A52F-019433873ADC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632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5632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F115F1FD-49C8-4437-859B-6403DC64C2E9}" type="slidenum">
              <a:rPr lang="en-US" altLang="zh-CN" sz="1400" smtClean="0">
                <a:latin typeface="Comic Sans MS" pitchFamily="66" charset="0"/>
              </a:rPr>
              <a:pPr/>
              <a:t>35</a:t>
            </a:fld>
            <a:endParaRPr lang="en-US" altLang="zh-CN" sz="1400" smtClean="0">
              <a:latin typeface="Comic Sans MS" pitchFamily="66" charset="0"/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5110163"/>
            <a:ext cx="6235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4705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40705089-BC62-492F-983F-E322606B6ADF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7347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C4964D98-BBC5-476A-8D3A-0F4D907B58BE}" type="slidenum">
              <a:rPr lang="en-US" altLang="zh-CN" sz="1400" smtClean="0">
                <a:latin typeface="Comic Sans MS" pitchFamily="66" charset="0"/>
              </a:rPr>
              <a:pPr/>
              <a:t>36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57349" name="Group 8"/>
          <p:cNvGrpSpPr>
            <a:grpSpLocks/>
          </p:cNvGrpSpPr>
          <p:nvPr/>
        </p:nvGrpSpPr>
        <p:grpSpPr bwMode="auto">
          <a:xfrm>
            <a:off x="684213" y="117475"/>
            <a:ext cx="8135937" cy="6308725"/>
            <a:chOff x="1361" y="1228"/>
            <a:chExt cx="7802" cy="5886"/>
          </a:xfrm>
        </p:grpSpPr>
        <p:sp>
          <p:nvSpPr>
            <p:cNvPr id="57350" name="Text Box 9"/>
            <p:cNvSpPr txBox="1">
              <a:spLocks noChangeArrowheads="1"/>
            </p:cNvSpPr>
            <p:nvPr/>
          </p:nvSpPr>
          <p:spPr bwMode="auto">
            <a:xfrm>
              <a:off x="1361" y="1228"/>
              <a:ext cx="7802" cy="588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95000"/>
                </a:lnSpc>
                <a:spcAft>
                  <a:spcPts val="775"/>
                </a:spcAft>
              </a:pPr>
              <a:r>
                <a:rPr lang="zh-CN" altLang="en-US" sz="2000" b="1"/>
                <a:t>算法</a:t>
              </a:r>
              <a:r>
                <a:rPr lang="en-US" altLang="zh-CN" sz="2000" b="1"/>
                <a:t>——</a:t>
              </a:r>
              <a:r>
                <a:rPr lang="zh-CN" altLang="en-US" sz="2000" b="1"/>
                <a:t>最长递增子序列问题</a:t>
              </a:r>
            </a:p>
            <a:p>
              <a:pPr algn="just">
                <a:lnSpc>
                  <a:spcPct val="95000"/>
                </a:lnSpc>
              </a:pPr>
              <a:r>
                <a:rPr lang="zh-CN" altLang="en-US" sz="2000" b="1"/>
                <a:t>   </a:t>
              </a:r>
              <a:r>
                <a:rPr lang="en-US" altLang="zh-CN" sz="2000" b="1"/>
                <a:t>int IncreaseOrder(int a[ ], int n){</a:t>
              </a:r>
            </a:p>
            <a:p>
              <a:pPr algn="just">
                <a:lnSpc>
                  <a:spcPct val="95000"/>
                </a:lnSpc>
              </a:pPr>
              <a:r>
                <a:rPr lang="en-US" altLang="zh-CN" sz="2000" b="1"/>
                <a:t>       int i, j, k, index;</a:t>
              </a:r>
            </a:p>
            <a:p>
              <a:pPr algn="just">
                <a:lnSpc>
                  <a:spcPct val="95000"/>
                </a:lnSpc>
              </a:pPr>
              <a:r>
                <a:rPr lang="en-US" altLang="zh-CN" sz="2000" b="1"/>
                <a:t>       int L[10], x[10][10];            //</a:t>
              </a:r>
              <a:r>
                <a:rPr lang="zh-CN" altLang="en-US" sz="2000" b="1"/>
                <a:t>假设最多</a:t>
              </a:r>
              <a:r>
                <a:rPr lang="en-US" altLang="zh-CN" sz="2000" b="1"/>
                <a:t>10</a:t>
              </a:r>
              <a:r>
                <a:rPr lang="zh-CN" altLang="en-US" sz="2000" b="1"/>
                <a:t>个元素</a:t>
              </a:r>
            </a:p>
            <a:p>
              <a:pPr algn="just">
                <a:lnSpc>
                  <a:spcPct val="95000"/>
                </a:lnSpc>
              </a:pPr>
              <a:r>
                <a:rPr lang="zh-CN" altLang="en-US" sz="2000" b="1"/>
                <a:t>       </a:t>
              </a:r>
              <a:r>
                <a:rPr lang="en-US" altLang="zh-CN" sz="2000" b="1"/>
                <a:t>for (i = 0; i &lt; n; i++)   {//</a:t>
              </a:r>
              <a:r>
                <a:rPr lang="zh-CN" altLang="en-US" sz="2000" b="1"/>
                <a:t>初始化最长递增子序列长度为</a:t>
              </a:r>
              <a:r>
                <a:rPr lang="en-US" altLang="zh-CN" sz="2000" b="1"/>
                <a:t>1	  </a:t>
              </a:r>
            </a:p>
            <a:p>
              <a:pPr algn="just">
                <a:lnSpc>
                  <a:spcPct val="95000"/>
                </a:lnSpc>
              </a:pPr>
              <a:r>
                <a:rPr lang="en-US" altLang="zh-CN" sz="2000" b="1"/>
                <a:t>	    L[i] = 1; x[i][0] = a[i];</a:t>
              </a:r>
            </a:p>
            <a:p>
              <a:pPr algn="just">
                <a:lnSpc>
                  <a:spcPct val="95000"/>
                </a:lnSpc>
              </a:pPr>
              <a:r>
                <a:rPr lang="en-US" altLang="zh-CN" sz="2000" b="1"/>
                <a:t>        }</a:t>
              </a:r>
            </a:p>
            <a:p>
              <a:pPr algn="just">
                <a:lnSpc>
                  <a:spcPct val="95000"/>
                </a:lnSpc>
              </a:pPr>
              <a:r>
                <a:rPr lang="en-US" altLang="zh-CN" sz="2000" b="1"/>
                <a:t>       for (i = 1; i &lt; n; i++){    //</a:t>
              </a:r>
              <a:r>
                <a:rPr lang="zh-CN" altLang="en-US" sz="2000" b="1"/>
                <a:t>计算</a:t>
              </a:r>
              <a:r>
                <a:rPr lang="en-US" altLang="zh-CN" sz="2000" b="1"/>
                <a:t>a[0]~a[i]</a:t>
              </a:r>
              <a:r>
                <a:rPr lang="zh-CN" altLang="en-US" sz="2000" b="1"/>
                <a:t>的最长递增子序列	  </a:t>
              </a:r>
            </a:p>
            <a:p>
              <a:pPr algn="just">
                <a:lnSpc>
                  <a:spcPct val="95000"/>
                </a:lnSpc>
              </a:pPr>
              <a:r>
                <a:rPr lang="zh-CN" altLang="en-US" sz="2000" b="1"/>
                <a:t>            </a:t>
              </a:r>
              <a:r>
                <a:rPr lang="en-US" altLang="zh-CN" sz="2000" b="1"/>
                <a:t>int max = 1;           //</a:t>
              </a:r>
              <a:r>
                <a:rPr lang="zh-CN" altLang="en-US" sz="2000" b="1"/>
                <a:t>初始化递增子序列长度的最大值</a:t>
              </a:r>
            </a:p>
            <a:p>
              <a:pPr algn="just">
                <a:lnSpc>
                  <a:spcPct val="95000"/>
                </a:lnSpc>
              </a:pPr>
              <a:r>
                <a:rPr lang="zh-CN" altLang="en-US" sz="2000" b="1"/>
                <a:t>            </a:t>
              </a:r>
              <a:r>
                <a:rPr lang="en-US" altLang="zh-CN" sz="2000" b="1"/>
                <a:t>for (j = i - 1; j &gt;= 0; j--){           //</a:t>
              </a:r>
              <a:r>
                <a:rPr lang="zh-CN" altLang="en-US" sz="2000" b="1"/>
                <a:t>对所有的</a:t>
              </a:r>
              <a:r>
                <a:rPr lang="en-US" altLang="zh-CN" sz="2000" b="1"/>
                <a:t>aj &lt; ai	</a:t>
              </a:r>
            </a:p>
            <a:p>
              <a:pPr algn="just">
                <a:lnSpc>
                  <a:spcPct val="95000"/>
                </a:lnSpc>
              </a:pPr>
              <a:r>
                <a:rPr lang="en-US" altLang="zh-CN" sz="2000" b="1"/>
                <a:t>	    if ((a[j] &lt; a[i]) &amp;&amp; (max &lt; L[j] + 1)) {</a:t>
              </a:r>
            </a:p>
            <a:p>
              <a:pPr algn="just">
                <a:lnSpc>
                  <a:spcPct val="95000"/>
                </a:lnSpc>
              </a:pPr>
              <a:r>
                <a:rPr lang="en-US" altLang="zh-CN" sz="2000" b="1"/>
                <a:t>		max = L[j] + 1; L[i] = max;	</a:t>
              </a:r>
            </a:p>
            <a:p>
              <a:pPr algn="just">
                <a:lnSpc>
                  <a:spcPct val="95000"/>
                </a:lnSpc>
              </a:pPr>
              <a:r>
                <a:rPr lang="en-US" altLang="zh-CN" sz="2000" b="1"/>
                <a:t>		for (k = 0; k &lt; max-1; k++)    //</a:t>
              </a:r>
              <a:r>
                <a:rPr lang="zh-CN" altLang="en-US" sz="2000" b="1"/>
                <a:t>存储最长递增子序列</a:t>
              </a:r>
            </a:p>
            <a:p>
              <a:pPr algn="just">
                <a:lnSpc>
                  <a:spcPct val="95000"/>
                </a:lnSpc>
              </a:pPr>
              <a:r>
                <a:rPr lang="zh-CN" altLang="en-US" sz="2000" b="1"/>
                <a:t>			</a:t>
              </a:r>
              <a:r>
                <a:rPr lang="en-US" altLang="zh-CN" sz="2000" b="1"/>
                <a:t>x[i][k] = x[j][k];</a:t>
              </a:r>
            </a:p>
            <a:p>
              <a:pPr algn="just">
                <a:lnSpc>
                  <a:spcPct val="95000"/>
                </a:lnSpc>
              </a:pPr>
              <a:r>
                <a:rPr lang="en-US" altLang="zh-CN" sz="2000" b="1"/>
                <a:t>		x[i][max-1]= a[i];</a:t>
              </a:r>
            </a:p>
            <a:p>
              <a:pPr algn="just">
                <a:lnSpc>
                  <a:spcPct val="95000"/>
                </a:lnSpc>
              </a:pPr>
              <a:r>
                <a:rPr lang="en-US" altLang="zh-CN" sz="2000" b="1"/>
                <a:t>	       }</a:t>
              </a:r>
            </a:p>
            <a:p>
              <a:pPr algn="just">
                <a:lnSpc>
                  <a:spcPct val="95000"/>
                </a:lnSpc>
              </a:pPr>
              <a:r>
                <a:rPr lang="en-US" altLang="zh-CN" sz="2000" b="1"/>
                <a:t>	}</a:t>
              </a:r>
            </a:p>
            <a:p>
              <a:pPr algn="just">
                <a:lnSpc>
                  <a:spcPct val="95000"/>
                </a:lnSpc>
              </a:pPr>
              <a:r>
                <a:rPr lang="en-US" altLang="zh-CN" sz="2000" b="1"/>
                <a:t>          }</a:t>
              </a:r>
            </a:p>
            <a:p>
              <a:pPr algn="just">
                <a:lnSpc>
                  <a:spcPct val="95000"/>
                </a:lnSpc>
              </a:pPr>
              <a:r>
                <a:rPr lang="en-US" altLang="zh-CN" sz="2000" b="1"/>
                <a:t>        for (index = 0, i = 1; i &lt; n; i++)	if (L[index] &lt; L[i])     index = i;</a:t>
              </a:r>
            </a:p>
            <a:p>
              <a:pPr algn="just">
                <a:lnSpc>
                  <a:spcPct val="95000"/>
                </a:lnSpc>
              </a:pPr>
              <a:r>
                <a:rPr lang="en-US" altLang="zh-CN" sz="2000" b="1"/>
                <a:t>        for (i = 0; i &lt; L[index]; i++)  	</a:t>
              </a:r>
              <a:r>
                <a:rPr lang="zh-CN" altLang="en-US" sz="2000" b="1"/>
                <a:t>	</a:t>
              </a:r>
              <a:r>
                <a:rPr lang="en-US" altLang="zh-CN" sz="2000" b="1"/>
                <a:t>cout&lt;&lt;x[index][i]&lt;&lt;"  ";</a:t>
              </a:r>
            </a:p>
            <a:p>
              <a:pPr algn="just">
                <a:lnSpc>
                  <a:spcPct val="95000"/>
                </a:lnSpc>
              </a:pPr>
              <a:r>
                <a:rPr lang="en-US" altLang="zh-CN" sz="2000" b="1"/>
                <a:t>	  return L[index];                  //</a:t>
              </a:r>
              <a:r>
                <a:rPr lang="zh-CN" altLang="en-US" sz="2000" b="1"/>
                <a:t>返回最长递增子序列的长度</a:t>
              </a:r>
            </a:p>
            <a:p>
              <a:pPr algn="just">
                <a:lnSpc>
                  <a:spcPct val="95000"/>
                </a:lnSpc>
              </a:pPr>
              <a:r>
                <a:rPr lang="en-US" altLang="zh-CN" sz="2000" b="1"/>
                <a:t>}</a:t>
              </a:r>
            </a:p>
          </p:txBody>
        </p:sp>
        <p:grpSp>
          <p:nvGrpSpPr>
            <p:cNvPr id="57351" name="Group 10"/>
            <p:cNvGrpSpPr>
              <a:grpSpLocks/>
            </p:cNvGrpSpPr>
            <p:nvPr/>
          </p:nvGrpSpPr>
          <p:grpSpPr bwMode="auto">
            <a:xfrm>
              <a:off x="1361" y="1228"/>
              <a:ext cx="550" cy="864"/>
              <a:chOff x="1369" y="3007"/>
              <a:chExt cx="550" cy="864"/>
            </a:xfrm>
          </p:grpSpPr>
          <p:sp>
            <p:nvSpPr>
              <p:cNvPr id="57352" name="AutoShape 11"/>
              <p:cNvSpPr>
                <a:spLocks noChangeArrowheads="1"/>
              </p:cNvSpPr>
              <p:nvPr/>
            </p:nvSpPr>
            <p:spPr bwMode="auto">
              <a:xfrm rot="5400000">
                <a:off x="1212" y="3164"/>
                <a:ext cx="864" cy="55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9404" name="WordArt 12"/>
              <p:cNvSpPr>
                <a:spLocks noChangeArrowheads="1" noChangeShapeType="1" noTextEdit="1"/>
              </p:cNvSpPr>
              <p:nvPr/>
            </p:nvSpPr>
            <p:spPr bwMode="auto">
              <a:xfrm rot="18000000">
                <a:off x="1306" y="3205"/>
                <a:ext cx="557" cy="167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C</a:t>
                </a:r>
                <a:r>
                  <a:rPr lang="zh-CN" altLang="en-US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描述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54616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BD08985-FBC3-4AC5-85C7-3BA17750F288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560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2560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23F88FDF-25B1-4468-9F64-6E7A66F81857}" type="slidenum">
              <a:rPr lang="en-US" altLang="zh-CN" sz="1400" smtClean="0">
                <a:latin typeface="Comic Sans MS" pitchFamily="66" charset="0"/>
              </a:rPr>
              <a:pPr/>
              <a:t>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590768" y="1178750"/>
            <a:ext cx="799147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kumimoji="1" lang="zh-CN" altLang="en-US" sz="2800" b="1" dirty="0">
                <a:latin typeface="宋体" pitchFamily="2" charset="-122"/>
              </a:rPr>
              <a:t>动态规划法设计算法一般分成三个阶段：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kumimoji="1" lang="zh-CN" altLang="en-US" sz="2800" b="1" dirty="0">
                <a:latin typeface="Arial" charset="0"/>
              </a:rPr>
              <a:t>（</a:t>
            </a:r>
            <a:r>
              <a:rPr kumimoji="1" lang="en-US" altLang="zh-CN" sz="2800" b="1" dirty="0">
                <a:latin typeface="Arial" charset="0"/>
              </a:rPr>
              <a:t>1</a:t>
            </a:r>
            <a:r>
              <a:rPr kumimoji="1" lang="zh-CN" altLang="en-US" sz="2800" b="1" dirty="0">
                <a:latin typeface="Arial" charset="0"/>
              </a:rPr>
              <a:t>）</a:t>
            </a:r>
            <a:r>
              <a:rPr kumimoji="1" lang="zh-CN" altLang="en-US" sz="2800" b="1" dirty="0">
                <a:solidFill>
                  <a:srgbClr val="FF3300"/>
                </a:solidFill>
                <a:latin typeface="Arial" charset="0"/>
              </a:rPr>
              <a:t>分解</a:t>
            </a:r>
            <a:r>
              <a:rPr kumimoji="1" lang="zh-CN" altLang="en-US" sz="2800" b="1" dirty="0">
                <a:latin typeface="Arial" charset="0"/>
              </a:rPr>
              <a:t>：将原问题分解为若干个</a:t>
            </a:r>
            <a:r>
              <a:rPr kumimoji="1" lang="zh-CN" altLang="en-US" sz="2800" b="1" dirty="0">
                <a:solidFill>
                  <a:srgbClr val="FF0000"/>
                </a:solidFill>
                <a:latin typeface="Arial" charset="0"/>
              </a:rPr>
              <a:t>相互重叠</a:t>
            </a:r>
            <a:r>
              <a:rPr kumimoji="1" lang="zh-CN" altLang="en-US" sz="2800" b="1" dirty="0">
                <a:latin typeface="Arial" charset="0"/>
              </a:rPr>
              <a:t>的子</a:t>
            </a:r>
            <a:r>
              <a:rPr kumimoji="1" lang="zh-CN" altLang="en-US" sz="2800" b="1" dirty="0" smtClean="0">
                <a:latin typeface="Arial" charset="0"/>
              </a:rPr>
              <a:t>问题</a:t>
            </a:r>
            <a:r>
              <a:rPr kumimoji="1" lang="en-US" altLang="zh-CN" sz="2800" b="1" dirty="0" smtClean="0">
                <a:latin typeface="Arial" charset="0"/>
              </a:rPr>
              <a:t>——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Arial" charset="0"/>
              </a:rPr>
              <a:t>找出子问题</a:t>
            </a:r>
            <a:r>
              <a:rPr kumimoji="1" lang="zh-CN" altLang="en-US" sz="2800" b="1" dirty="0" smtClean="0">
                <a:latin typeface="Arial" charset="0"/>
              </a:rPr>
              <a:t>；</a:t>
            </a:r>
            <a:endParaRPr kumimoji="1" lang="zh-CN" altLang="en-US" sz="2800" b="1" dirty="0">
              <a:latin typeface="Arial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kumimoji="1" lang="zh-CN" altLang="en-US" sz="2800" b="1" dirty="0">
                <a:latin typeface="Arial" charset="0"/>
              </a:rPr>
              <a:t>（</a:t>
            </a:r>
            <a:r>
              <a:rPr kumimoji="1" lang="en-US" altLang="zh-CN" sz="2800" b="1" dirty="0">
                <a:latin typeface="Arial" charset="0"/>
              </a:rPr>
              <a:t>2</a:t>
            </a:r>
            <a:r>
              <a:rPr kumimoji="1" lang="zh-CN" altLang="en-US" sz="2800" b="1" dirty="0">
                <a:latin typeface="Arial" charset="0"/>
              </a:rPr>
              <a:t>）</a:t>
            </a:r>
            <a:r>
              <a:rPr kumimoji="1" lang="zh-CN" altLang="en-US" sz="2800" b="1" dirty="0">
                <a:solidFill>
                  <a:srgbClr val="FF3300"/>
                </a:solidFill>
                <a:latin typeface="Arial" charset="0"/>
              </a:rPr>
              <a:t>分析</a:t>
            </a:r>
            <a:r>
              <a:rPr kumimoji="1" lang="zh-CN" altLang="en-US" sz="2800" b="1" dirty="0">
                <a:latin typeface="Arial" charset="0"/>
              </a:rPr>
              <a:t>：</a:t>
            </a:r>
            <a:r>
              <a:rPr kumimoji="1" lang="zh-CN" altLang="en-US" sz="2800" b="1" dirty="0">
                <a:solidFill>
                  <a:srgbClr val="FF0000"/>
                </a:solidFill>
                <a:latin typeface="Arial" charset="0"/>
              </a:rPr>
              <a:t>自上向下</a:t>
            </a:r>
            <a:r>
              <a:rPr kumimoji="1" lang="zh-CN" altLang="en-US" sz="2800" b="1" dirty="0">
                <a:latin typeface="Arial" charset="0"/>
              </a:rPr>
              <a:t>分析问题是否满足</a:t>
            </a:r>
            <a:r>
              <a:rPr kumimoji="1" lang="zh-CN" altLang="en-US" sz="2800" b="1" dirty="0">
                <a:solidFill>
                  <a:srgbClr val="FF0000"/>
                </a:solidFill>
                <a:latin typeface="Arial" charset="0"/>
              </a:rPr>
              <a:t>最优性原理</a:t>
            </a:r>
            <a:r>
              <a:rPr kumimoji="1" lang="zh-CN" altLang="en-US" sz="2800" b="1" dirty="0">
                <a:latin typeface="Arial" charset="0"/>
              </a:rPr>
              <a:t>，</a:t>
            </a:r>
            <a:r>
              <a:rPr kumimoji="1" lang="zh-CN" altLang="en-US" sz="2800" b="1" dirty="0">
                <a:solidFill>
                  <a:srgbClr val="FF0000"/>
                </a:solidFill>
                <a:latin typeface="Arial" charset="0"/>
              </a:rPr>
              <a:t>找出动态规划函数的递推式</a:t>
            </a:r>
            <a:r>
              <a:rPr kumimoji="1" lang="zh-CN" altLang="en-US" sz="2800" b="1" dirty="0">
                <a:latin typeface="Arial" charset="0"/>
              </a:rPr>
              <a:t>；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kumimoji="1" lang="zh-CN" altLang="en-US" sz="2800" b="1" dirty="0">
                <a:latin typeface="Arial" charset="0"/>
              </a:rPr>
              <a:t>（</a:t>
            </a:r>
            <a:r>
              <a:rPr kumimoji="1" lang="en-US" altLang="zh-CN" sz="2800" b="1" dirty="0">
                <a:latin typeface="Arial" charset="0"/>
              </a:rPr>
              <a:t>3</a:t>
            </a:r>
            <a:r>
              <a:rPr kumimoji="1" lang="zh-CN" altLang="en-US" sz="2800" b="1" dirty="0">
                <a:latin typeface="Arial" charset="0"/>
              </a:rPr>
              <a:t>）</a:t>
            </a:r>
            <a:r>
              <a:rPr kumimoji="1" lang="zh-CN" altLang="en-US" sz="2800" b="1" dirty="0">
                <a:solidFill>
                  <a:srgbClr val="FF3300"/>
                </a:solidFill>
                <a:latin typeface="Arial" charset="0"/>
              </a:rPr>
              <a:t>求解</a:t>
            </a:r>
            <a:r>
              <a:rPr kumimoji="1" lang="zh-CN" altLang="en-US" sz="2800" b="1" dirty="0">
                <a:latin typeface="Arial" charset="0"/>
              </a:rPr>
              <a:t>：利用递推式</a:t>
            </a:r>
            <a:r>
              <a:rPr kumimoji="1" lang="zh-CN" altLang="en-US" sz="2800" b="1" dirty="0">
                <a:solidFill>
                  <a:srgbClr val="FF3300"/>
                </a:solidFill>
                <a:latin typeface="Arial" charset="0"/>
              </a:rPr>
              <a:t>自底向上</a:t>
            </a:r>
            <a:r>
              <a:rPr kumimoji="1" lang="zh-CN" altLang="en-US" sz="2800" b="1" dirty="0">
                <a:latin typeface="Arial" charset="0"/>
              </a:rPr>
              <a:t>计算，实现动态规划</a:t>
            </a:r>
            <a:r>
              <a:rPr kumimoji="1" lang="zh-CN" altLang="en-US" sz="2800" b="1" dirty="0" smtClean="0">
                <a:latin typeface="Arial" charset="0"/>
              </a:rPr>
              <a:t>过程</a:t>
            </a:r>
            <a:r>
              <a:rPr kumimoji="1" lang="en-US" altLang="zh-CN" sz="2800" b="1" dirty="0" smtClean="0">
                <a:latin typeface="Arial" charset="0"/>
              </a:rPr>
              <a:t>——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Arial" charset="0"/>
              </a:rPr>
              <a:t>填表</a:t>
            </a:r>
            <a:r>
              <a:rPr kumimoji="1" lang="zh-CN" altLang="en-US" sz="2800" b="1" dirty="0" smtClean="0">
                <a:latin typeface="Arial" charset="0"/>
              </a:rPr>
              <a:t>。  </a:t>
            </a:r>
            <a:endParaRPr kumimoji="1" lang="zh-CN" altLang="en-US" sz="2800" b="1" dirty="0">
              <a:latin typeface="Arial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endParaRPr kumimoji="1" lang="zh-CN" altLang="en-US" sz="28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3859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5AEBAB6-E79C-471F-9E82-4962A9FAE9DB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457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245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AC9772D9-2158-413E-83C8-453C756F010D}" type="slidenum">
              <a:rPr lang="en-US" altLang="zh-CN" sz="1400" smtClean="0">
                <a:latin typeface="Comic Sans MS" pitchFamily="66" charset="0"/>
              </a:rPr>
              <a:pPr/>
              <a:t>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386535" y="357188"/>
            <a:ext cx="8154215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kumimoji="1" lang="zh-CN" altLang="en-US" sz="2800" b="1" dirty="0">
                <a:latin typeface="宋体" pitchFamily="2" charset="-122"/>
              </a:rPr>
              <a:t>用动态规划法求解的问题具有特征：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满足最优性原理（也称最优子结构性质）：该问题的最优解中也包含着其子问题的最优解。</a:t>
            </a:r>
            <a:endParaRPr kumimoji="1" lang="en-US" altLang="zh-CN" sz="2800" b="1" dirty="0">
              <a:solidFill>
                <a:srgbClr val="FF0000"/>
              </a:solidFill>
              <a:latin typeface="宋体" pitchFamily="2" charset="-122"/>
            </a:endParaRP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kumimoji="1" lang="zh-CN" altLang="en-US" sz="2800" b="1" dirty="0">
                <a:latin typeface="宋体" pitchFamily="2" charset="-122"/>
              </a:rPr>
              <a:t>能够分解为相互重叠的</a:t>
            </a:r>
            <a:r>
              <a:rPr kumimoji="1" lang="zh-CN" altLang="en-US" sz="2800" b="1" dirty="0">
                <a:solidFill>
                  <a:srgbClr val="A52781"/>
                </a:solidFill>
                <a:latin typeface="宋体" pitchFamily="2" charset="-122"/>
              </a:rPr>
              <a:t>若干子问题</a:t>
            </a:r>
            <a:r>
              <a:rPr kumimoji="1" lang="zh-CN" altLang="en-US" sz="2800" b="1" dirty="0">
                <a:latin typeface="宋体" pitchFamily="2" charset="-122"/>
              </a:rPr>
              <a:t>；</a:t>
            </a:r>
            <a:endParaRPr kumimoji="1" lang="en-US" altLang="zh-CN" sz="2800" b="1" dirty="0">
              <a:latin typeface="宋体" pitchFamily="2" charset="-122"/>
            </a:endParaRP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defRPr/>
            </a:pPr>
            <a:endParaRPr kumimoji="1" lang="zh-CN" altLang="en-US" sz="2800" b="1" dirty="0">
              <a:latin typeface="宋体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kumimoji="1" lang="zh-CN" altLang="en-US" sz="2800" b="1" dirty="0">
                <a:latin typeface="宋体" pitchFamily="2" charset="-122"/>
              </a:rPr>
              <a:t>（用反证法）分析问题是否满足最优性原理：</a:t>
            </a:r>
          </a:p>
          <a:p>
            <a:pPr marL="971550" lvl="1" indent="-51435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+mj-lt"/>
              <a:buAutoNum type="arabicPeriod"/>
              <a:defRPr/>
            </a:pPr>
            <a:r>
              <a:rPr kumimoji="1" lang="zh-CN" altLang="en-US" sz="2800" b="1" dirty="0">
                <a:latin typeface="宋体" pitchFamily="2" charset="-122"/>
              </a:rPr>
              <a:t>先假设由问题的最优解导出的子问题的解不是最优的（即先假设问题的最优解中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不包含</a:t>
            </a:r>
            <a:r>
              <a:rPr kumimoji="1" lang="zh-CN" altLang="en-US" sz="2800" b="1" dirty="0">
                <a:latin typeface="宋体" pitchFamily="2" charset="-122"/>
              </a:rPr>
              <a:t>其子问题的最优解）；</a:t>
            </a:r>
            <a:endParaRPr kumimoji="1" lang="en-US" altLang="zh-CN" sz="2800" b="1" dirty="0">
              <a:latin typeface="宋体" pitchFamily="2" charset="-122"/>
            </a:endParaRPr>
          </a:p>
          <a:p>
            <a:pPr marL="971550" lvl="1" indent="-51435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+mj-lt"/>
              <a:buAutoNum type="arabicPeriod"/>
              <a:defRPr/>
            </a:pPr>
            <a:r>
              <a:rPr kumimoji="1" lang="zh-CN" altLang="en-US" sz="2800" b="1" dirty="0">
                <a:latin typeface="宋体" pitchFamily="2" charset="-122"/>
              </a:rPr>
              <a:t>然后再证明在这个假设下可构造出比原问题最优解更好的解，从而导致矛盾。</a:t>
            </a:r>
          </a:p>
          <a:p>
            <a:pPr marL="457200" indent="-457200" algn="just">
              <a:lnSpc>
                <a:spcPct val="90000"/>
              </a:lnSpc>
              <a:spcBef>
                <a:spcPct val="10000"/>
              </a:spcBef>
              <a:defRPr/>
            </a:pPr>
            <a:r>
              <a:rPr kumimoji="1" lang="zh-CN" altLang="en-US" b="1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9361015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6"/>
          <p:cNvSpPr txBox="1">
            <a:spLocks noChangeArrowheads="1"/>
          </p:cNvSpPr>
          <p:nvPr/>
        </p:nvSpPr>
        <p:spPr bwMode="auto">
          <a:xfrm>
            <a:off x="971550" y="279400"/>
            <a:ext cx="7272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一个简单的例子</a:t>
            </a:r>
            <a:r>
              <a:rPr kumimoji="1" lang="en-US" altLang="zh-CN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kumimoji="1"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数塔问题</a:t>
            </a:r>
          </a:p>
        </p:txBody>
      </p:sp>
      <p:sp>
        <p:nvSpPr>
          <p:cNvPr id="26627" name="Text Box 7"/>
          <p:cNvSpPr txBox="1">
            <a:spLocks noChangeArrowheads="1"/>
          </p:cNvSpPr>
          <p:nvPr/>
        </p:nvSpPr>
        <p:spPr bwMode="auto">
          <a:xfrm>
            <a:off x="827088" y="1125538"/>
            <a:ext cx="7416800" cy="206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问题描述：从数塔的顶层出发，在每一个结点可以选择向左走或向右走，一直走到最底层，要求找出一条路径，使得路径上的数值和最大。 </a:t>
            </a:r>
          </a:p>
        </p:txBody>
      </p:sp>
      <p:grpSp>
        <p:nvGrpSpPr>
          <p:cNvPr id="26628" name="Group 8"/>
          <p:cNvGrpSpPr>
            <a:grpSpLocks/>
          </p:cNvGrpSpPr>
          <p:nvPr/>
        </p:nvGrpSpPr>
        <p:grpSpPr bwMode="auto">
          <a:xfrm>
            <a:off x="2771775" y="3429000"/>
            <a:ext cx="3455988" cy="2519363"/>
            <a:chOff x="2621" y="9972"/>
            <a:chExt cx="2384" cy="2184"/>
          </a:xfrm>
        </p:grpSpPr>
        <p:sp>
          <p:nvSpPr>
            <p:cNvPr id="26636" name="Text Box 9"/>
            <p:cNvSpPr txBox="1">
              <a:spLocks noChangeArrowheads="1"/>
            </p:cNvSpPr>
            <p:nvPr/>
          </p:nvSpPr>
          <p:spPr bwMode="auto">
            <a:xfrm>
              <a:off x="3657" y="9972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8</a:t>
              </a:r>
            </a:p>
          </p:txBody>
        </p:sp>
        <p:sp>
          <p:nvSpPr>
            <p:cNvPr id="26637" name="Text Box 10"/>
            <p:cNvSpPr txBox="1">
              <a:spLocks noChangeArrowheads="1"/>
            </p:cNvSpPr>
            <p:nvPr/>
          </p:nvSpPr>
          <p:spPr bwMode="auto">
            <a:xfrm>
              <a:off x="3407" y="10444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12</a:t>
              </a:r>
            </a:p>
          </p:txBody>
        </p:sp>
        <p:sp>
          <p:nvSpPr>
            <p:cNvPr id="26638" name="Text Box 11"/>
            <p:cNvSpPr txBox="1">
              <a:spLocks noChangeArrowheads="1"/>
            </p:cNvSpPr>
            <p:nvPr/>
          </p:nvSpPr>
          <p:spPr bwMode="auto">
            <a:xfrm>
              <a:off x="3151" y="1093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3</a:t>
              </a:r>
            </a:p>
          </p:txBody>
        </p:sp>
        <p:sp>
          <p:nvSpPr>
            <p:cNvPr id="26639" name="Text Box 12"/>
            <p:cNvSpPr txBox="1">
              <a:spLocks noChangeArrowheads="1"/>
            </p:cNvSpPr>
            <p:nvPr/>
          </p:nvSpPr>
          <p:spPr bwMode="auto">
            <a:xfrm>
              <a:off x="3680" y="1093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9</a:t>
              </a:r>
            </a:p>
          </p:txBody>
        </p:sp>
        <p:sp>
          <p:nvSpPr>
            <p:cNvPr id="26640" name="Text Box 13"/>
            <p:cNvSpPr txBox="1">
              <a:spLocks noChangeArrowheads="1"/>
            </p:cNvSpPr>
            <p:nvPr/>
          </p:nvSpPr>
          <p:spPr bwMode="auto">
            <a:xfrm>
              <a:off x="3928" y="10443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15</a:t>
              </a:r>
            </a:p>
          </p:txBody>
        </p:sp>
        <p:sp>
          <p:nvSpPr>
            <p:cNvPr id="26641" name="Text Box 14"/>
            <p:cNvSpPr txBox="1">
              <a:spLocks noChangeArrowheads="1"/>
            </p:cNvSpPr>
            <p:nvPr/>
          </p:nvSpPr>
          <p:spPr bwMode="auto">
            <a:xfrm>
              <a:off x="4174" y="1093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6</a:t>
              </a:r>
            </a:p>
          </p:txBody>
        </p:sp>
        <p:sp>
          <p:nvSpPr>
            <p:cNvPr id="26642" name="Text Box 15"/>
            <p:cNvSpPr txBox="1">
              <a:spLocks noChangeArrowheads="1"/>
            </p:cNvSpPr>
            <p:nvPr/>
          </p:nvSpPr>
          <p:spPr bwMode="auto">
            <a:xfrm>
              <a:off x="2868" y="1140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8</a:t>
              </a:r>
            </a:p>
          </p:txBody>
        </p:sp>
        <p:sp>
          <p:nvSpPr>
            <p:cNvPr id="26643" name="Text Box 16"/>
            <p:cNvSpPr txBox="1">
              <a:spLocks noChangeArrowheads="1"/>
            </p:cNvSpPr>
            <p:nvPr/>
          </p:nvSpPr>
          <p:spPr bwMode="auto">
            <a:xfrm>
              <a:off x="3398" y="11401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10</a:t>
              </a:r>
            </a:p>
          </p:txBody>
        </p:sp>
        <p:sp>
          <p:nvSpPr>
            <p:cNvPr id="26644" name="Text Box 17"/>
            <p:cNvSpPr txBox="1">
              <a:spLocks noChangeArrowheads="1"/>
            </p:cNvSpPr>
            <p:nvPr/>
          </p:nvSpPr>
          <p:spPr bwMode="auto">
            <a:xfrm>
              <a:off x="3925" y="11402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5</a:t>
              </a:r>
            </a:p>
          </p:txBody>
        </p:sp>
        <p:sp>
          <p:nvSpPr>
            <p:cNvPr id="26645" name="Text Box 18"/>
            <p:cNvSpPr txBox="1">
              <a:spLocks noChangeArrowheads="1"/>
            </p:cNvSpPr>
            <p:nvPr/>
          </p:nvSpPr>
          <p:spPr bwMode="auto">
            <a:xfrm>
              <a:off x="4445" y="11401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12</a:t>
              </a:r>
            </a:p>
          </p:txBody>
        </p:sp>
        <p:sp>
          <p:nvSpPr>
            <p:cNvPr id="26646" name="Text Box 19"/>
            <p:cNvSpPr txBox="1">
              <a:spLocks noChangeArrowheads="1"/>
            </p:cNvSpPr>
            <p:nvPr/>
          </p:nvSpPr>
          <p:spPr bwMode="auto">
            <a:xfrm>
              <a:off x="4693" y="11873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9</a:t>
              </a:r>
            </a:p>
          </p:txBody>
        </p:sp>
        <p:sp>
          <p:nvSpPr>
            <p:cNvPr id="26647" name="Text Box 20"/>
            <p:cNvSpPr txBox="1">
              <a:spLocks noChangeArrowheads="1"/>
            </p:cNvSpPr>
            <p:nvPr/>
          </p:nvSpPr>
          <p:spPr bwMode="auto">
            <a:xfrm>
              <a:off x="4185" y="11871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10</a:t>
              </a:r>
            </a:p>
          </p:txBody>
        </p:sp>
        <p:sp>
          <p:nvSpPr>
            <p:cNvPr id="26648" name="Text Box 21"/>
            <p:cNvSpPr txBox="1">
              <a:spLocks noChangeArrowheads="1"/>
            </p:cNvSpPr>
            <p:nvPr/>
          </p:nvSpPr>
          <p:spPr bwMode="auto">
            <a:xfrm>
              <a:off x="3656" y="11871"/>
              <a:ext cx="312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18</a:t>
              </a:r>
            </a:p>
          </p:txBody>
        </p:sp>
        <p:sp>
          <p:nvSpPr>
            <p:cNvPr id="26649" name="Text Box 22"/>
            <p:cNvSpPr txBox="1">
              <a:spLocks noChangeArrowheads="1"/>
            </p:cNvSpPr>
            <p:nvPr/>
          </p:nvSpPr>
          <p:spPr bwMode="auto">
            <a:xfrm>
              <a:off x="3138" y="11870"/>
              <a:ext cx="312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4</a:t>
              </a:r>
            </a:p>
          </p:txBody>
        </p:sp>
        <p:sp>
          <p:nvSpPr>
            <p:cNvPr id="26650" name="Text Box 23"/>
            <p:cNvSpPr txBox="1">
              <a:spLocks noChangeArrowheads="1"/>
            </p:cNvSpPr>
            <p:nvPr/>
          </p:nvSpPr>
          <p:spPr bwMode="auto">
            <a:xfrm>
              <a:off x="2621" y="11870"/>
              <a:ext cx="312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16</a:t>
              </a:r>
            </a:p>
          </p:txBody>
        </p:sp>
        <p:sp>
          <p:nvSpPr>
            <p:cNvPr id="26651" name="Line 24"/>
            <p:cNvSpPr>
              <a:spLocks noChangeShapeType="1"/>
            </p:cNvSpPr>
            <p:nvPr/>
          </p:nvSpPr>
          <p:spPr bwMode="auto">
            <a:xfrm flipH="1">
              <a:off x="3655" y="10260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Line 25"/>
            <p:cNvSpPr>
              <a:spLocks noChangeShapeType="1"/>
            </p:cNvSpPr>
            <p:nvPr/>
          </p:nvSpPr>
          <p:spPr bwMode="auto">
            <a:xfrm>
              <a:off x="3889" y="10260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Line 26"/>
            <p:cNvSpPr>
              <a:spLocks noChangeShapeType="1"/>
            </p:cNvSpPr>
            <p:nvPr/>
          </p:nvSpPr>
          <p:spPr bwMode="auto">
            <a:xfrm flipH="1">
              <a:off x="3409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Line 27"/>
            <p:cNvSpPr>
              <a:spLocks noChangeShapeType="1"/>
            </p:cNvSpPr>
            <p:nvPr/>
          </p:nvSpPr>
          <p:spPr bwMode="auto">
            <a:xfrm>
              <a:off x="3643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Line 28"/>
            <p:cNvSpPr>
              <a:spLocks noChangeShapeType="1"/>
            </p:cNvSpPr>
            <p:nvPr/>
          </p:nvSpPr>
          <p:spPr bwMode="auto">
            <a:xfrm flipH="1">
              <a:off x="3927" y="10732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Line 29"/>
            <p:cNvSpPr>
              <a:spLocks noChangeShapeType="1"/>
            </p:cNvSpPr>
            <p:nvPr/>
          </p:nvSpPr>
          <p:spPr bwMode="auto">
            <a:xfrm>
              <a:off x="4161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Line 30"/>
            <p:cNvSpPr>
              <a:spLocks noChangeShapeType="1"/>
            </p:cNvSpPr>
            <p:nvPr/>
          </p:nvSpPr>
          <p:spPr bwMode="auto">
            <a:xfrm flipH="1">
              <a:off x="3151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Line 31"/>
            <p:cNvSpPr>
              <a:spLocks noChangeShapeType="1"/>
            </p:cNvSpPr>
            <p:nvPr/>
          </p:nvSpPr>
          <p:spPr bwMode="auto">
            <a:xfrm>
              <a:off x="338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Line 32"/>
            <p:cNvSpPr>
              <a:spLocks noChangeShapeType="1"/>
            </p:cNvSpPr>
            <p:nvPr/>
          </p:nvSpPr>
          <p:spPr bwMode="auto">
            <a:xfrm flipH="1">
              <a:off x="3681" y="11214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Line 33"/>
            <p:cNvSpPr>
              <a:spLocks noChangeShapeType="1"/>
            </p:cNvSpPr>
            <p:nvPr/>
          </p:nvSpPr>
          <p:spPr bwMode="auto">
            <a:xfrm>
              <a:off x="391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Line 34"/>
            <p:cNvSpPr>
              <a:spLocks noChangeShapeType="1"/>
            </p:cNvSpPr>
            <p:nvPr/>
          </p:nvSpPr>
          <p:spPr bwMode="auto">
            <a:xfrm flipH="1">
              <a:off x="416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Line 35"/>
            <p:cNvSpPr>
              <a:spLocks noChangeShapeType="1"/>
            </p:cNvSpPr>
            <p:nvPr/>
          </p:nvSpPr>
          <p:spPr bwMode="auto">
            <a:xfrm>
              <a:off x="4399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Line 36"/>
            <p:cNvSpPr>
              <a:spLocks noChangeShapeType="1"/>
            </p:cNvSpPr>
            <p:nvPr/>
          </p:nvSpPr>
          <p:spPr bwMode="auto">
            <a:xfrm flipH="1">
              <a:off x="2859" y="11688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Line 37"/>
            <p:cNvSpPr>
              <a:spLocks noChangeShapeType="1"/>
            </p:cNvSpPr>
            <p:nvPr/>
          </p:nvSpPr>
          <p:spPr bwMode="auto">
            <a:xfrm>
              <a:off x="3093" y="11688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Line 38"/>
            <p:cNvSpPr>
              <a:spLocks noChangeShapeType="1"/>
            </p:cNvSpPr>
            <p:nvPr/>
          </p:nvSpPr>
          <p:spPr bwMode="auto">
            <a:xfrm flipH="1">
              <a:off x="3399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Line 39"/>
            <p:cNvSpPr>
              <a:spLocks noChangeShapeType="1"/>
            </p:cNvSpPr>
            <p:nvPr/>
          </p:nvSpPr>
          <p:spPr bwMode="auto">
            <a:xfrm>
              <a:off x="3633" y="11687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Line 40"/>
            <p:cNvSpPr>
              <a:spLocks noChangeShapeType="1"/>
            </p:cNvSpPr>
            <p:nvPr/>
          </p:nvSpPr>
          <p:spPr bwMode="auto">
            <a:xfrm flipH="1">
              <a:off x="3917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8" name="Line 41"/>
            <p:cNvSpPr>
              <a:spLocks noChangeShapeType="1"/>
            </p:cNvSpPr>
            <p:nvPr/>
          </p:nvSpPr>
          <p:spPr bwMode="auto">
            <a:xfrm>
              <a:off x="4151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Line 42"/>
            <p:cNvSpPr>
              <a:spLocks noChangeShapeType="1"/>
            </p:cNvSpPr>
            <p:nvPr/>
          </p:nvSpPr>
          <p:spPr bwMode="auto">
            <a:xfrm flipH="1">
              <a:off x="4435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Line 43"/>
            <p:cNvSpPr>
              <a:spLocks noChangeShapeType="1"/>
            </p:cNvSpPr>
            <p:nvPr/>
          </p:nvSpPr>
          <p:spPr bwMode="auto">
            <a:xfrm>
              <a:off x="4669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29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7676637-7F2D-4680-B906-A1C33A5FBE48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6630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2663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7FBACEC7-A02F-49DC-9331-A535F5E1C9E8}" type="slidenum">
              <a:rPr lang="en-US" altLang="zh-CN" sz="1400" smtClean="0">
                <a:latin typeface="Comic Sans MS" pitchFamily="66" charset="0"/>
              </a:rPr>
              <a:pPr/>
              <a:t>6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3" name="Line 25"/>
          <p:cNvSpPr>
            <a:spLocks noChangeShapeType="1"/>
          </p:cNvSpPr>
          <p:nvPr/>
        </p:nvSpPr>
        <p:spPr bwMode="auto">
          <a:xfrm>
            <a:off x="4598988" y="3735388"/>
            <a:ext cx="133350" cy="2079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28"/>
          <p:cNvSpPr>
            <a:spLocks noChangeShapeType="1"/>
          </p:cNvSpPr>
          <p:nvPr/>
        </p:nvSpPr>
        <p:spPr bwMode="auto">
          <a:xfrm flipH="1">
            <a:off x="4654550" y="4279900"/>
            <a:ext cx="133350" cy="2079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32"/>
          <p:cNvSpPr>
            <a:spLocks noChangeShapeType="1"/>
          </p:cNvSpPr>
          <p:nvPr/>
        </p:nvSpPr>
        <p:spPr bwMode="auto">
          <a:xfrm flipH="1">
            <a:off x="4297363" y="4835525"/>
            <a:ext cx="133350" cy="2079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39"/>
          <p:cNvSpPr>
            <a:spLocks noChangeShapeType="1"/>
          </p:cNvSpPr>
          <p:nvPr/>
        </p:nvSpPr>
        <p:spPr bwMode="auto">
          <a:xfrm>
            <a:off x="4229100" y="5381625"/>
            <a:ext cx="133350" cy="2079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080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900113" y="279400"/>
            <a:ext cx="72723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数塔问题</a:t>
            </a:r>
            <a:r>
              <a:rPr kumimoji="1" lang="en-US" altLang="zh-CN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kumimoji="1"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想法</a:t>
            </a:r>
          </a:p>
        </p:txBody>
      </p:sp>
      <p:grpSp>
        <p:nvGrpSpPr>
          <p:cNvPr id="27652" name="Group 50"/>
          <p:cNvGrpSpPr>
            <a:grpSpLocks/>
          </p:cNvGrpSpPr>
          <p:nvPr/>
        </p:nvGrpSpPr>
        <p:grpSpPr bwMode="auto">
          <a:xfrm>
            <a:off x="71500" y="1227804"/>
            <a:ext cx="3455988" cy="2519363"/>
            <a:chOff x="2621" y="9972"/>
            <a:chExt cx="2384" cy="2184"/>
          </a:xfrm>
        </p:grpSpPr>
        <p:sp>
          <p:nvSpPr>
            <p:cNvPr id="27658" name="Text Box 51"/>
            <p:cNvSpPr txBox="1">
              <a:spLocks noChangeArrowheads="1"/>
            </p:cNvSpPr>
            <p:nvPr/>
          </p:nvSpPr>
          <p:spPr bwMode="auto">
            <a:xfrm>
              <a:off x="3657" y="9972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7659" name="Text Box 52"/>
            <p:cNvSpPr txBox="1">
              <a:spLocks noChangeArrowheads="1"/>
            </p:cNvSpPr>
            <p:nvPr/>
          </p:nvSpPr>
          <p:spPr bwMode="auto">
            <a:xfrm>
              <a:off x="3407" y="10444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12</a:t>
              </a:r>
            </a:p>
          </p:txBody>
        </p:sp>
        <p:sp>
          <p:nvSpPr>
            <p:cNvPr id="27660" name="Text Box 53"/>
            <p:cNvSpPr txBox="1">
              <a:spLocks noChangeArrowheads="1"/>
            </p:cNvSpPr>
            <p:nvPr/>
          </p:nvSpPr>
          <p:spPr bwMode="auto">
            <a:xfrm>
              <a:off x="3151" y="1093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3</a:t>
              </a:r>
            </a:p>
          </p:txBody>
        </p:sp>
        <p:sp>
          <p:nvSpPr>
            <p:cNvPr id="27661" name="Text Box 54"/>
            <p:cNvSpPr txBox="1">
              <a:spLocks noChangeArrowheads="1"/>
            </p:cNvSpPr>
            <p:nvPr/>
          </p:nvSpPr>
          <p:spPr bwMode="auto">
            <a:xfrm>
              <a:off x="3680" y="1093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27662" name="Text Box 55"/>
            <p:cNvSpPr txBox="1">
              <a:spLocks noChangeArrowheads="1"/>
            </p:cNvSpPr>
            <p:nvPr/>
          </p:nvSpPr>
          <p:spPr bwMode="auto">
            <a:xfrm>
              <a:off x="3928" y="10443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27663" name="Text Box 56"/>
            <p:cNvSpPr txBox="1">
              <a:spLocks noChangeArrowheads="1"/>
            </p:cNvSpPr>
            <p:nvPr/>
          </p:nvSpPr>
          <p:spPr bwMode="auto">
            <a:xfrm>
              <a:off x="4174" y="1093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 dirty="0"/>
                <a:t>6</a:t>
              </a:r>
            </a:p>
          </p:txBody>
        </p:sp>
        <p:sp>
          <p:nvSpPr>
            <p:cNvPr id="27664" name="Text Box 57"/>
            <p:cNvSpPr txBox="1">
              <a:spLocks noChangeArrowheads="1"/>
            </p:cNvSpPr>
            <p:nvPr/>
          </p:nvSpPr>
          <p:spPr bwMode="auto">
            <a:xfrm>
              <a:off x="2868" y="1140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8</a:t>
              </a:r>
            </a:p>
          </p:txBody>
        </p:sp>
        <p:sp>
          <p:nvSpPr>
            <p:cNvPr id="27665" name="Text Box 58"/>
            <p:cNvSpPr txBox="1">
              <a:spLocks noChangeArrowheads="1"/>
            </p:cNvSpPr>
            <p:nvPr/>
          </p:nvSpPr>
          <p:spPr bwMode="auto">
            <a:xfrm>
              <a:off x="3398" y="11401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27666" name="Text Box 59"/>
            <p:cNvSpPr txBox="1">
              <a:spLocks noChangeArrowheads="1"/>
            </p:cNvSpPr>
            <p:nvPr/>
          </p:nvSpPr>
          <p:spPr bwMode="auto">
            <a:xfrm>
              <a:off x="3925" y="11402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5</a:t>
              </a:r>
            </a:p>
          </p:txBody>
        </p:sp>
        <p:sp>
          <p:nvSpPr>
            <p:cNvPr id="27667" name="Text Box 60"/>
            <p:cNvSpPr txBox="1">
              <a:spLocks noChangeArrowheads="1"/>
            </p:cNvSpPr>
            <p:nvPr/>
          </p:nvSpPr>
          <p:spPr bwMode="auto">
            <a:xfrm>
              <a:off x="4445" y="11401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12</a:t>
              </a:r>
            </a:p>
          </p:txBody>
        </p:sp>
        <p:sp>
          <p:nvSpPr>
            <p:cNvPr id="27668" name="Text Box 61"/>
            <p:cNvSpPr txBox="1">
              <a:spLocks noChangeArrowheads="1"/>
            </p:cNvSpPr>
            <p:nvPr/>
          </p:nvSpPr>
          <p:spPr bwMode="auto">
            <a:xfrm>
              <a:off x="4693" y="11873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9</a:t>
              </a:r>
            </a:p>
          </p:txBody>
        </p:sp>
        <p:sp>
          <p:nvSpPr>
            <p:cNvPr id="27669" name="Text Box 62"/>
            <p:cNvSpPr txBox="1">
              <a:spLocks noChangeArrowheads="1"/>
            </p:cNvSpPr>
            <p:nvPr/>
          </p:nvSpPr>
          <p:spPr bwMode="auto">
            <a:xfrm>
              <a:off x="4185" y="11871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10</a:t>
              </a:r>
            </a:p>
          </p:txBody>
        </p:sp>
        <p:sp>
          <p:nvSpPr>
            <p:cNvPr id="27670" name="Text Box 63"/>
            <p:cNvSpPr txBox="1">
              <a:spLocks noChangeArrowheads="1"/>
            </p:cNvSpPr>
            <p:nvPr/>
          </p:nvSpPr>
          <p:spPr bwMode="auto">
            <a:xfrm>
              <a:off x="3656" y="11871"/>
              <a:ext cx="312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18</a:t>
              </a:r>
            </a:p>
          </p:txBody>
        </p:sp>
        <p:sp>
          <p:nvSpPr>
            <p:cNvPr id="27671" name="Text Box 64"/>
            <p:cNvSpPr txBox="1">
              <a:spLocks noChangeArrowheads="1"/>
            </p:cNvSpPr>
            <p:nvPr/>
          </p:nvSpPr>
          <p:spPr bwMode="auto">
            <a:xfrm>
              <a:off x="3138" y="11870"/>
              <a:ext cx="312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4</a:t>
              </a:r>
            </a:p>
          </p:txBody>
        </p:sp>
        <p:sp>
          <p:nvSpPr>
            <p:cNvPr id="27672" name="Text Box 65"/>
            <p:cNvSpPr txBox="1">
              <a:spLocks noChangeArrowheads="1"/>
            </p:cNvSpPr>
            <p:nvPr/>
          </p:nvSpPr>
          <p:spPr bwMode="auto">
            <a:xfrm>
              <a:off x="2621" y="11870"/>
              <a:ext cx="312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16</a:t>
              </a:r>
            </a:p>
          </p:txBody>
        </p:sp>
        <p:sp>
          <p:nvSpPr>
            <p:cNvPr id="27673" name="Line 66"/>
            <p:cNvSpPr>
              <a:spLocks noChangeShapeType="1"/>
            </p:cNvSpPr>
            <p:nvPr/>
          </p:nvSpPr>
          <p:spPr bwMode="auto">
            <a:xfrm flipH="1">
              <a:off x="3655" y="10260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Line 67"/>
            <p:cNvSpPr>
              <a:spLocks noChangeShapeType="1"/>
            </p:cNvSpPr>
            <p:nvPr/>
          </p:nvSpPr>
          <p:spPr bwMode="auto">
            <a:xfrm>
              <a:off x="3889" y="10260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Line 68"/>
            <p:cNvSpPr>
              <a:spLocks noChangeShapeType="1"/>
            </p:cNvSpPr>
            <p:nvPr/>
          </p:nvSpPr>
          <p:spPr bwMode="auto">
            <a:xfrm flipH="1">
              <a:off x="3409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6" name="Line 69"/>
            <p:cNvSpPr>
              <a:spLocks noChangeShapeType="1"/>
            </p:cNvSpPr>
            <p:nvPr/>
          </p:nvSpPr>
          <p:spPr bwMode="auto">
            <a:xfrm>
              <a:off x="3643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Line 70"/>
            <p:cNvSpPr>
              <a:spLocks noChangeShapeType="1"/>
            </p:cNvSpPr>
            <p:nvPr/>
          </p:nvSpPr>
          <p:spPr bwMode="auto">
            <a:xfrm flipH="1">
              <a:off x="3927" y="10732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Line 71"/>
            <p:cNvSpPr>
              <a:spLocks noChangeShapeType="1"/>
            </p:cNvSpPr>
            <p:nvPr/>
          </p:nvSpPr>
          <p:spPr bwMode="auto">
            <a:xfrm>
              <a:off x="4161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9" name="Line 72"/>
            <p:cNvSpPr>
              <a:spLocks noChangeShapeType="1"/>
            </p:cNvSpPr>
            <p:nvPr/>
          </p:nvSpPr>
          <p:spPr bwMode="auto">
            <a:xfrm flipH="1">
              <a:off x="3151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0" name="Line 73"/>
            <p:cNvSpPr>
              <a:spLocks noChangeShapeType="1"/>
            </p:cNvSpPr>
            <p:nvPr/>
          </p:nvSpPr>
          <p:spPr bwMode="auto">
            <a:xfrm>
              <a:off x="338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1" name="Line 74"/>
            <p:cNvSpPr>
              <a:spLocks noChangeShapeType="1"/>
            </p:cNvSpPr>
            <p:nvPr/>
          </p:nvSpPr>
          <p:spPr bwMode="auto">
            <a:xfrm flipH="1">
              <a:off x="3681" y="11214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Line 75"/>
            <p:cNvSpPr>
              <a:spLocks noChangeShapeType="1"/>
            </p:cNvSpPr>
            <p:nvPr/>
          </p:nvSpPr>
          <p:spPr bwMode="auto">
            <a:xfrm>
              <a:off x="391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3" name="Line 76"/>
            <p:cNvSpPr>
              <a:spLocks noChangeShapeType="1"/>
            </p:cNvSpPr>
            <p:nvPr/>
          </p:nvSpPr>
          <p:spPr bwMode="auto">
            <a:xfrm flipH="1">
              <a:off x="416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4" name="Line 77"/>
            <p:cNvSpPr>
              <a:spLocks noChangeShapeType="1"/>
            </p:cNvSpPr>
            <p:nvPr/>
          </p:nvSpPr>
          <p:spPr bwMode="auto">
            <a:xfrm>
              <a:off x="4399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5" name="Line 78"/>
            <p:cNvSpPr>
              <a:spLocks noChangeShapeType="1"/>
            </p:cNvSpPr>
            <p:nvPr/>
          </p:nvSpPr>
          <p:spPr bwMode="auto">
            <a:xfrm flipH="1">
              <a:off x="2859" y="11688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Line 79"/>
            <p:cNvSpPr>
              <a:spLocks noChangeShapeType="1"/>
            </p:cNvSpPr>
            <p:nvPr/>
          </p:nvSpPr>
          <p:spPr bwMode="auto">
            <a:xfrm>
              <a:off x="3093" y="11688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7" name="Line 80"/>
            <p:cNvSpPr>
              <a:spLocks noChangeShapeType="1"/>
            </p:cNvSpPr>
            <p:nvPr/>
          </p:nvSpPr>
          <p:spPr bwMode="auto">
            <a:xfrm flipH="1">
              <a:off x="3399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Line 81"/>
            <p:cNvSpPr>
              <a:spLocks noChangeShapeType="1"/>
            </p:cNvSpPr>
            <p:nvPr/>
          </p:nvSpPr>
          <p:spPr bwMode="auto">
            <a:xfrm>
              <a:off x="3633" y="11687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9" name="Line 82"/>
            <p:cNvSpPr>
              <a:spLocks noChangeShapeType="1"/>
            </p:cNvSpPr>
            <p:nvPr/>
          </p:nvSpPr>
          <p:spPr bwMode="auto">
            <a:xfrm flipH="1">
              <a:off x="3917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0" name="Line 83"/>
            <p:cNvSpPr>
              <a:spLocks noChangeShapeType="1"/>
            </p:cNvSpPr>
            <p:nvPr/>
          </p:nvSpPr>
          <p:spPr bwMode="auto">
            <a:xfrm>
              <a:off x="4151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Line 84"/>
            <p:cNvSpPr>
              <a:spLocks noChangeShapeType="1"/>
            </p:cNvSpPr>
            <p:nvPr/>
          </p:nvSpPr>
          <p:spPr bwMode="auto">
            <a:xfrm flipH="1">
              <a:off x="4435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2" name="Line 85"/>
            <p:cNvSpPr>
              <a:spLocks noChangeShapeType="1"/>
            </p:cNvSpPr>
            <p:nvPr/>
          </p:nvSpPr>
          <p:spPr bwMode="auto">
            <a:xfrm>
              <a:off x="4669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5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B51E013-992D-4977-B4D5-A7E197EFC823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7656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2765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F2F02DF6-A1CB-4E06-8383-6878315FA3E2}" type="slidenum">
              <a:rPr lang="en-US" altLang="zh-CN" sz="1400" smtClean="0">
                <a:latin typeface="Comic Sans MS" pitchFamily="66" charset="0"/>
              </a:rPr>
              <a:pPr/>
              <a:t>7</a:t>
            </a:fld>
            <a:endParaRPr lang="en-US" altLang="zh-CN" sz="1400" smtClean="0">
              <a:latin typeface="Comic Sans MS" pitchFamily="66" charset="0"/>
            </a:endParaRPr>
          </a:p>
        </p:txBody>
      </p: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3770877"/>
            <a:ext cx="8910990" cy="2707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470948"/>
              </p:ext>
            </p:extLst>
          </p:nvPr>
        </p:nvGraphicFramePr>
        <p:xfrm>
          <a:off x="5703888" y="422275"/>
          <a:ext cx="2924175" cy="302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公式" r:id="rId4" imgW="1104840" imgH="1143000" progId="Equation.3">
                  <p:embed/>
                </p:oleObj>
              </mc:Choice>
              <mc:Fallback>
                <p:oleObj name="公式" r:id="rId4" imgW="110484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3888" y="422275"/>
                        <a:ext cx="2924175" cy="302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08419" y="1767668"/>
            <a:ext cx="1855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p[5][5]=</a:t>
            </a:r>
            <a:endParaRPr lang="zh-CN" alt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470974" y="3177826"/>
            <a:ext cx="2466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maxAdd</a:t>
            </a:r>
            <a:r>
              <a:rPr lang="en-US" altLang="zh-CN" sz="2800" b="1" dirty="0" smtClean="0"/>
              <a:t>[5][5]</a:t>
            </a:r>
          </a:p>
          <a:p>
            <a:endParaRPr lang="zh-CN" altLang="en-US" sz="2800" b="1" dirty="0"/>
          </a:p>
        </p:txBody>
      </p:sp>
      <p:sp>
        <p:nvSpPr>
          <p:cNvPr id="6" name="下箭头 5"/>
          <p:cNvSpPr/>
          <p:nvPr/>
        </p:nvSpPr>
        <p:spPr bwMode="auto">
          <a:xfrm>
            <a:off x="4526995" y="3654879"/>
            <a:ext cx="405045" cy="359186"/>
          </a:xfrm>
          <a:prstGeom prst="downArrow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1419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0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900113" y="279400"/>
            <a:ext cx="72723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数塔问题</a:t>
            </a:r>
            <a:r>
              <a:rPr kumimoji="1" lang="en-US" altLang="zh-CN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kumimoji="1"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想法</a:t>
            </a:r>
          </a:p>
        </p:txBody>
      </p:sp>
      <p:grpSp>
        <p:nvGrpSpPr>
          <p:cNvPr id="27652" name="Group 50"/>
          <p:cNvGrpSpPr>
            <a:grpSpLocks/>
          </p:cNvGrpSpPr>
          <p:nvPr/>
        </p:nvGrpSpPr>
        <p:grpSpPr bwMode="auto">
          <a:xfrm>
            <a:off x="71500" y="1227804"/>
            <a:ext cx="3455988" cy="2519363"/>
            <a:chOff x="2621" y="9972"/>
            <a:chExt cx="2384" cy="2184"/>
          </a:xfrm>
        </p:grpSpPr>
        <p:sp>
          <p:nvSpPr>
            <p:cNvPr id="27658" name="Text Box 51"/>
            <p:cNvSpPr txBox="1">
              <a:spLocks noChangeArrowheads="1"/>
            </p:cNvSpPr>
            <p:nvPr/>
          </p:nvSpPr>
          <p:spPr bwMode="auto">
            <a:xfrm>
              <a:off x="3657" y="9972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8</a:t>
              </a:r>
            </a:p>
          </p:txBody>
        </p:sp>
        <p:sp>
          <p:nvSpPr>
            <p:cNvPr id="27659" name="Text Box 52"/>
            <p:cNvSpPr txBox="1">
              <a:spLocks noChangeArrowheads="1"/>
            </p:cNvSpPr>
            <p:nvPr/>
          </p:nvSpPr>
          <p:spPr bwMode="auto">
            <a:xfrm>
              <a:off x="3407" y="10444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12</a:t>
              </a:r>
            </a:p>
          </p:txBody>
        </p:sp>
        <p:sp>
          <p:nvSpPr>
            <p:cNvPr id="27660" name="Text Box 53"/>
            <p:cNvSpPr txBox="1">
              <a:spLocks noChangeArrowheads="1"/>
            </p:cNvSpPr>
            <p:nvPr/>
          </p:nvSpPr>
          <p:spPr bwMode="auto">
            <a:xfrm>
              <a:off x="3151" y="1093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3</a:t>
              </a:r>
            </a:p>
          </p:txBody>
        </p:sp>
        <p:sp>
          <p:nvSpPr>
            <p:cNvPr id="27661" name="Text Box 54"/>
            <p:cNvSpPr txBox="1">
              <a:spLocks noChangeArrowheads="1"/>
            </p:cNvSpPr>
            <p:nvPr/>
          </p:nvSpPr>
          <p:spPr bwMode="auto">
            <a:xfrm>
              <a:off x="3680" y="1093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9</a:t>
              </a:r>
            </a:p>
          </p:txBody>
        </p:sp>
        <p:sp>
          <p:nvSpPr>
            <p:cNvPr id="27662" name="Text Box 55"/>
            <p:cNvSpPr txBox="1">
              <a:spLocks noChangeArrowheads="1"/>
            </p:cNvSpPr>
            <p:nvPr/>
          </p:nvSpPr>
          <p:spPr bwMode="auto">
            <a:xfrm>
              <a:off x="3928" y="10443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 dirty="0"/>
                <a:t>15</a:t>
              </a:r>
            </a:p>
          </p:txBody>
        </p:sp>
        <p:sp>
          <p:nvSpPr>
            <p:cNvPr id="27663" name="Text Box 56"/>
            <p:cNvSpPr txBox="1">
              <a:spLocks noChangeArrowheads="1"/>
            </p:cNvSpPr>
            <p:nvPr/>
          </p:nvSpPr>
          <p:spPr bwMode="auto">
            <a:xfrm>
              <a:off x="4174" y="1093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 dirty="0"/>
                <a:t>6</a:t>
              </a:r>
            </a:p>
          </p:txBody>
        </p:sp>
        <p:sp>
          <p:nvSpPr>
            <p:cNvPr id="27664" name="Text Box 57"/>
            <p:cNvSpPr txBox="1">
              <a:spLocks noChangeArrowheads="1"/>
            </p:cNvSpPr>
            <p:nvPr/>
          </p:nvSpPr>
          <p:spPr bwMode="auto">
            <a:xfrm>
              <a:off x="2868" y="1140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8</a:t>
              </a:r>
            </a:p>
          </p:txBody>
        </p:sp>
        <p:sp>
          <p:nvSpPr>
            <p:cNvPr id="27665" name="Text Box 58"/>
            <p:cNvSpPr txBox="1">
              <a:spLocks noChangeArrowheads="1"/>
            </p:cNvSpPr>
            <p:nvPr/>
          </p:nvSpPr>
          <p:spPr bwMode="auto">
            <a:xfrm>
              <a:off x="3398" y="11401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10</a:t>
              </a:r>
            </a:p>
          </p:txBody>
        </p:sp>
        <p:sp>
          <p:nvSpPr>
            <p:cNvPr id="27666" name="Text Box 59"/>
            <p:cNvSpPr txBox="1">
              <a:spLocks noChangeArrowheads="1"/>
            </p:cNvSpPr>
            <p:nvPr/>
          </p:nvSpPr>
          <p:spPr bwMode="auto">
            <a:xfrm>
              <a:off x="3925" y="11402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5</a:t>
              </a:r>
            </a:p>
          </p:txBody>
        </p:sp>
        <p:sp>
          <p:nvSpPr>
            <p:cNvPr id="27667" name="Text Box 60"/>
            <p:cNvSpPr txBox="1">
              <a:spLocks noChangeArrowheads="1"/>
            </p:cNvSpPr>
            <p:nvPr/>
          </p:nvSpPr>
          <p:spPr bwMode="auto">
            <a:xfrm>
              <a:off x="4445" y="11401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12</a:t>
              </a:r>
            </a:p>
          </p:txBody>
        </p:sp>
        <p:sp>
          <p:nvSpPr>
            <p:cNvPr id="27668" name="Text Box 61"/>
            <p:cNvSpPr txBox="1">
              <a:spLocks noChangeArrowheads="1"/>
            </p:cNvSpPr>
            <p:nvPr/>
          </p:nvSpPr>
          <p:spPr bwMode="auto">
            <a:xfrm>
              <a:off x="4693" y="11873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9</a:t>
              </a:r>
            </a:p>
          </p:txBody>
        </p:sp>
        <p:sp>
          <p:nvSpPr>
            <p:cNvPr id="27669" name="Text Box 62"/>
            <p:cNvSpPr txBox="1">
              <a:spLocks noChangeArrowheads="1"/>
            </p:cNvSpPr>
            <p:nvPr/>
          </p:nvSpPr>
          <p:spPr bwMode="auto">
            <a:xfrm>
              <a:off x="4185" y="11871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10</a:t>
              </a:r>
            </a:p>
          </p:txBody>
        </p:sp>
        <p:sp>
          <p:nvSpPr>
            <p:cNvPr id="27670" name="Text Box 63"/>
            <p:cNvSpPr txBox="1">
              <a:spLocks noChangeArrowheads="1"/>
            </p:cNvSpPr>
            <p:nvPr/>
          </p:nvSpPr>
          <p:spPr bwMode="auto">
            <a:xfrm>
              <a:off x="3656" y="11871"/>
              <a:ext cx="312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18</a:t>
              </a:r>
            </a:p>
          </p:txBody>
        </p:sp>
        <p:sp>
          <p:nvSpPr>
            <p:cNvPr id="27671" name="Text Box 64"/>
            <p:cNvSpPr txBox="1">
              <a:spLocks noChangeArrowheads="1"/>
            </p:cNvSpPr>
            <p:nvPr/>
          </p:nvSpPr>
          <p:spPr bwMode="auto">
            <a:xfrm>
              <a:off x="3138" y="11870"/>
              <a:ext cx="312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4</a:t>
              </a:r>
            </a:p>
          </p:txBody>
        </p:sp>
        <p:sp>
          <p:nvSpPr>
            <p:cNvPr id="27672" name="Text Box 65"/>
            <p:cNvSpPr txBox="1">
              <a:spLocks noChangeArrowheads="1"/>
            </p:cNvSpPr>
            <p:nvPr/>
          </p:nvSpPr>
          <p:spPr bwMode="auto">
            <a:xfrm>
              <a:off x="2621" y="11870"/>
              <a:ext cx="312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16</a:t>
              </a:r>
            </a:p>
          </p:txBody>
        </p:sp>
        <p:sp>
          <p:nvSpPr>
            <p:cNvPr id="27673" name="Line 66"/>
            <p:cNvSpPr>
              <a:spLocks noChangeShapeType="1"/>
            </p:cNvSpPr>
            <p:nvPr/>
          </p:nvSpPr>
          <p:spPr bwMode="auto">
            <a:xfrm flipH="1">
              <a:off x="3655" y="10260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Line 67"/>
            <p:cNvSpPr>
              <a:spLocks noChangeShapeType="1"/>
            </p:cNvSpPr>
            <p:nvPr/>
          </p:nvSpPr>
          <p:spPr bwMode="auto">
            <a:xfrm>
              <a:off x="3889" y="10260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Line 68"/>
            <p:cNvSpPr>
              <a:spLocks noChangeShapeType="1"/>
            </p:cNvSpPr>
            <p:nvPr/>
          </p:nvSpPr>
          <p:spPr bwMode="auto">
            <a:xfrm flipH="1">
              <a:off x="3409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6" name="Line 69"/>
            <p:cNvSpPr>
              <a:spLocks noChangeShapeType="1"/>
            </p:cNvSpPr>
            <p:nvPr/>
          </p:nvSpPr>
          <p:spPr bwMode="auto">
            <a:xfrm>
              <a:off x="3643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Line 70"/>
            <p:cNvSpPr>
              <a:spLocks noChangeShapeType="1"/>
            </p:cNvSpPr>
            <p:nvPr/>
          </p:nvSpPr>
          <p:spPr bwMode="auto">
            <a:xfrm flipH="1">
              <a:off x="3927" y="10732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Line 71"/>
            <p:cNvSpPr>
              <a:spLocks noChangeShapeType="1"/>
            </p:cNvSpPr>
            <p:nvPr/>
          </p:nvSpPr>
          <p:spPr bwMode="auto">
            <a:xfrm>
              <a:off x="4161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9" name="Line 72"/>
            <p:cNvSpPr>
              <a:spLocks noChangeShapeType="1"/>
            </p:cNvSpPr>
            <p:nvPr/>
          </p:nvSpPr>
          <p:spPr bwMode="auto">
            <a:xfrm flipH="1">
              <a:off x="3151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0" name="Line 73"/>
            <p:cNvSpPr>
              <a:spLocks noChangeShapeType="1"/>
            </p:cNvSpPr>
            <p:nvPr/>
          </p:nvSpPr>
          <p:spPr bwMode="auto">
            <a:xfrm>
              <a:off x="338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1" name="Line 74"/>
            <p:cNvSpPr>
              <a:spLocks noChangeShapeType="1"/>
            </p:cNvSpPr>
            <p:nvPr/>
          </p:nvSpPr>
          <p:spPr bwMode="auto">
            <a:xfrm flipH="1">
              <a:off x="3681" y="11214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Line 75"/>
            <p:cNvSpPr>
              <a:spLocks noChangeShapeType="1"/>
            </p:cNvSpPr>
            <p:nvPr/>
          </p:nvSpPr>
          <p:spPr bwMode="auto">
            <a:xfrm>
              <a:off x="391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3" name="Line 76"/>
            <p:cNvSpPr>
              <a:spLocks noChangeShapeType="1"/>
            </p:cNvSpPr>
            <p:nvPr/>
          </p:nvSpPr>
          <p:spPr bwMode="auto">
            <a:xfrm flipH="1">
              <a:off x="416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4" name="Line 77"/>
            <p:cNvSpPr>
              <a:spLocks noChangeShapeType="1"/>
            </p:cNvSpPr>
            <p:nvPr/>
          </p:nvSpPr>
          <p:spPr bwMode="auto">
            <a:xfrm>
              <a:off x="4399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5" name="Line 78"/>
            <p:cNvSpPr>
              <a:spLocks noChangeShapeType="1"/>
            </p:cNvSpPr>
            <p:nvPr/>
          </p:nvSpPr>
          <p:spPr bwMode="auto">
            <a:xfrm flipH="1">
              <a:off x="2859" y="11688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Line 79"/>
            <p:cNvSpPr>
              <a:spLocks noChangeShapeType="1"/>
            </p:cNvSpPr>
            <p:nvPr/>
          </p:nvSpPr>
          <p:spPr bwMode="auto">
            <a:xfrm>
              <a:off x="3093" y="11688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7" name="Line 80"/>
            <p:cNvSpPr>
              <a:spLocks noChangeShapeType="1"/>
            </p:cNvSpPr>
            <p:nvPr/>
          </p:nvSpPr>
          <p:spPr bwMode="auto">
            <a:xfrm flipH="1">
              <a:off x="3399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Line 81"/>
            <p:cNvSpPr>
              <a:spLocks noChangeShapeType="1"/>
            </p:cNvSpPr>
            <p:nvPr/>
          </p:nvSpPr>
          <p:spPr bwMode="auto">
            <a:xfrm>
              <a:off x="3633" y="11687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9" name="Line 82"/>
            <p:cNvSpPr>
              <a:spLocks noChangeShapeType="1"/>
            </p:cNvSpPr>
            <p:nvPr/>
          </p:nvSpPr>
          <p:spPr bwMode="auto">
            <a:xfrm flipH="1">
              <a:off x="3917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0" name="Line 83"/>
            <p:cNvSpPr>
              <a:spLocks noChangeShapeType="1"/>
            </p:cNvSpPr>
            <p:nvPr/>
          </p:nvSpPr>
          <p:spPr bwMode="auto">
            <a:xfrm>
              <a:off x="4151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Line 84"/>
            <p:cNvSpPr>
              <a:spLocks noChangeShapeType="1"/>
            </p:cNvSpPr>
            <p:nvPr/>
          </p:nvSpPr>
          <p:spPr bwMode="auto">
            <a:xfrm flipH="1">
              <a:off x="4435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2" name="Line 85"/>
            <p:cNvSpPr>
              <a:spLocks noChangeShapeType="1"/>
            </p:cNvSpPr>
            <p:nvPr/>
          </p:nvSpPr>
          <p:spPr bwMode="auto">
            <a:xfrm>
              <a:off x="4669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5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B51E013-992D-4977-B4D5-A7E197EFC823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7656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2765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F2F02DF6-A1CB-4E06-8383-6878315FA3E2}" type="slidenum">
              <a:rPr lang="en-US" altLang="zh-CN" sz="1400" smtClean="0">
                <a:latin typeface="Comic Sans MS" pitchFamily="66" charset="0"/>
              </a:rPr>
              <a:pPr/>
              <a:t>8</a:t>
            </a:fld>
            <a:endParaRPr lang="en-US" altLang="zh-CN" sz="1400" smtClean="0">
              <a:latin typeface="Comic Sans MS" pitchFamily="66" charset="0"/>
            </a:endParaRPr>
          </a:p>
        </p:txBody>
      </p: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3770877"/>
            <a:ext cx="8910990" cy="2707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812561"/>
              </p:ext>
            </p:extLst>
          </p:nvPr>
        </p:nvGraphicFramePr>
        <p:xfrm>
          <a:off x="5352194" y="422886"/>
          <a:ext cx="3630296" cy="3025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" name="公式" r:id="rId4" imgW="1371600" imgH="1143000" progId="Equation.3">
                  <p:embed/>
                </p:oleObj>
              </mc:Choice>
              <mc:Fallback>
                <p:oleObj name="公式" r:id="rId4" imgW="137160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52194" y="422886"/>
                        <a:ext cx="3630296" cy="3025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08419" y="1767668"/>
            <a:ext cx="1855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p[5][5]=</a:t>
            </a:r>
            <a:endParaRPr lang="zh-CN" alt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470974" y="3177826"/>
            <a:ext cx="2466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maxAdd</a:t>
            </a:r>
            <a:r>
              <a:rPr lang="en-US" altLang="zh-CN" sz="2800" b="1" dirty="0" smtClean="0"/>
              <a:t>[5][5]</a:t>
            </a:r>
          </a:p>
          <a:p>
            <a:endParaRPr lang="zh-CN" altLang="en-US" sz="2800" b="1" dirty="0"/>
          </a:p>
        </p:txBody>
      </p:sp>
      <p:sp>
        <p:nvSpPr>
          <p:cNvPr id="6" name="下箭头 5"/>
          <p:cNvSpPr/>
          <p:nvPr/>
        </p:nvSpPr>
        <p:spPr bwMode="auto">
          <a:xfrm>
            <a:off x="4526995" y="3654879"/>
            <a:ext cx="405045" cy="359186"/>
          </a:xfrm>
          <a:prstGeom prst="downArrow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3781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0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900113" y="1268413"/>
            <a:ext cx="7488237" cy="4537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tIns="36000" bIns="3600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1. </a:t>
            </a:r>
            <a:r>
              <a:rPr lang="zh-CN" altLang="en-US" b="1"/>
              <a:t>初始化数组</a:t>
            </a:r>
            <a:r>
              <a:rPr lang="en-US" altLang="zh-CN" b="1"/>
              <a:t>maxAdd</a:t>
            </a:r>
            <a:r>
              <a:rPr lang="zh-CN" altLang="en-US" b="1"/>
              <a:t>的最后一行为数塔的底层数据：</a:t>
            </a:r>
          </a:p>
          <a:p>
            <a:pPr algn="just" eaLnBrk="1" hangingPunct="1"/>
            <a:r>
              <a:rPr lang="zh-CN" altLang="pt-BR" b="1"/>
              <a:t>    </a:t>
            </a:r>
            <a:r>
              <a:rPr lang="pt-BR" altLang="zh-CN" b="1"/>
              <a:t>for (j = 0; j &lt; n; j++)</a:t>
            </a:r>
          </a:p>
          <a:p>
            <a:pPr algn="just" eaLnBrk="1" hangingPunct="1"/>
            <a:r>
              <a:rPr lang="zh-CN" altLang="pt-BR" b="1"/>
              <a:t>          </a:t>
            </a:r>
            <a:r>
              <a:rPr lang="pt-BR" altLang="zh-CN" b="1"/>
              <a:t>maxAdd[n-1][j] = d[n-1][j];</a:t>
            </a:r>
          </a:p>
          <a:p>
            <a:pPr algn="just" eaLnBrk="1" hangingPunct="1"/>
            <a:r>
              <a:rPr lang="pt-BR" altLang="zh-CN" b="1"/>
              <a:t>2. </a:t>
            </a:r>
            <a:r>
              <a:rPr lang="zh-CN" altLang="en-US" b="1"/>
              <a:t>从第</a:t>
            </a:r>
            <a:r>
              <a:rPr lang="pt-BR" altLang="zh-CN" b="1"/>
              <a:t>n-1</a:t>
            </a:r>
            <a:r>
              <a:rPr lang="zh-CN" altLang="en-US" b="1"/>
              <a:t>层开始直到第 </a:t>
            </a:r>
            <a:r>
              <a:rPr lang="pt-BR" altLang="zh-CN" b="1"/>
              <a:t>1 </a:t>
            </a:r>
            <a:r>
              <a:rPr lang="zh-CN" altLang="en-US" b="1"/>
              <a:t>层对下三角元素</a:t>
            </a:r>
            <a:r>
              <a:rPr lang="pt-BR" altLang="zh-CN" b="1"/>
              <a:t>maxAdd[i][j]</a:t>
            </a:r>
            <a:r>
              <a:rPr lang="zh-CN" altLang="en-US" b="1"/>
              <a:t>执行下述操作</a:t>
            </a:r>
            <a:r>
              <a:rPr lang="zh-CN" altLang="pt-BR" b="1"/>
              <a:t>：</a:t>
            </a:r>
          </a:p>
          <a:p>
            <a:pPr algn="just" eaLnBrk="1" hangingPunct="1"/>
            <a:r>
              <a:rPr lang="zh-CN" altLang="pt-BR" b="1"/>
              <a:t>    </a:t>
            </a:r>
            <a:r>
              <a:rPr lang="pt-BR" altLang="zh-CN" b="1"/>
              <a:t>2.1 maxAdd[i][j] = d[i][j] + max{maxAdd[i+1][j], maxAdd[i+1][j+1]}</a:t>
            </a:r>
            <a:r>
              <a:rPr lang="zh-CN" altLang="pt-BR" b="1"/>
              <a:t>；</a:t>
            </a:r>
          </a:p>
          <a:p>
            <a:pPr algn="just" eaLnBrk="1" hangingPunct="1"/>
            <a:r>
              <a:rPr lang="zh-CN" altLang="pt-BR" b="1"/>
              <a:t>    </a:t>
            </a:r>
            <a:r>
              <a:rPr lang="pt-BR" altLang="zh-CN" b="1"/>
              <a:t>2.2 </a:t>
            </a:r>
            <a:r>
              <a:rPr lang="zh-CN" altLang="en-US" b="1"/>
              <a:t>如果选择下标</a:t>
            </a:r>
            <a:r>
              <a:rPr lang="pt-BR" altLang="zh-CN" b="1"/>
              <a:t>j</a:t>
            </a:r>
            <a:r>
              <a:rPr lang="zh-CN" altLang="en-US" b="1"/>
              <a:t>的元素</a:t>
            </a:r>
            <a:r>
              <a:rPr lang="zh-CN" altLang="pt-BR" b="1"/>
              <a:t>，</a:t>
            </a:r>
            <a:r>
              <a:rPr lang="zh-CN" altLang="en-US" b="1"/>
              <a:t>则</a:t>
            </a:r>
            <a:r>
              <a:rPr lang="pt-BR" altLang="zh-CN" b="1"/>
              <a:t>path[i][j] = j</a:t>
            </a:r>
            <a:r>
              <a:rPr lang="zh-CN" altLang="pt-BR" b="1"/>
              <a:t>，</a:t>
            </a:r>
          </a:p>
          <a:p>
            <a:pPr algn="just" eaLnBrk="1" hangingPunct="1"/>
            <a:r>
              <a:rPr lang="zh-CN" altLang="pt-BR" b="1"/>
              <a:t>          </a:t>
            </a:r>
            <a:r>
              <a:rPr lang="zh-CN" altLang="en-US" b="1"/>
              <a:t>否则</a:t>
            </a:r>
            <a:r>
              <a:rPr lang="pt-BR" altLang="zh-CN" b="1"/>
              <a:t>path[i][j] = j+1</a:t>
            </a:r>
            <a:r>
              <a:rPr lang="zh-CN" altLang="pt-BR" b="1"/>
              <a:t>；</a:t>
            </a:r>
          </a:p>
          <a:p>
            <a:pPr algn="just" eaLnBrk="1" hangingPunct="1"/>
            <a:r>
              <a:rPr lang="pt-BR" altLang="zh-CN" b="1"/>
              <a:t>3. </a:t>
            </a:r>
            <a:r>
              <a:rPr lang="zh-CN" altLang="en-US" b="1"/>
              <a:t>输出最大数值和</a:t>
            </a:r>
            <a:r>
              <a:rPr lang="pt-BR" altLang="zh-CN" b="1"/>
              <a:t>maxAdd[0][0]</a:t>
            </a:r>
            <a:r>
              <a:rPr lang="zh-CN" altLang="pt-BR" b="1"/>
              <a:t>；</a:t>
            </a:r>
          </a:p>
          <a:p>
            <a:pPr algn="just" eaLnBrk="1" hangingPunct="1"/>
            <a:r>
              <a:rPr lang="pt-BR" altLang="zh-CN" b="1"/>
              <a:t>4. </a:t>
            </a:r>
            <a:r>
              <a:rPr lang="zh-CN" altLang="pt-BR" b="1"/>
              <a:t>根据</a:t>
            </a:r>
            <a:r>
              <a:rPr lang="pt-BR" altLang="zh-CN" b="1"/>
              <a:t>path</a:t>
            </a:r>
            <a:r>
              <a:rPr lang="zh-CN" altLang="pt-BR" b="1"/>
              <a:t>数组确定每一层决策的列下标，输出路径信息；</a:t>
            </a:r>
            <a:endParaRPr lang="zh-CN" altLang="en-US" sz="3600" b="1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900113" y="279400"/>
            <a:ext cx="72723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数塔问题</a:t>
            </a:r>
            <a:r>
              <a:rPr kumimoji="1" lang="en-US" altLang="zh-CN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kumimoji="1"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算法</a:t>
            </a:r>
          </a:p>
        </p:txBody>
      </p:sp>
      <p:sp>
        <p:nvSpPr>
          <p:cNvPr id="2970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0EA679E-30FC-408A-8B21-6DE31F6B2BF5}" type="datetime1">
              <a:rPr lang="zh-CN" altLang="en-US" sz="1400" smtClean="0">
                <a:latin typeface="Comic Sans MS" pitchFamily="66" charset="0"/>
              </a:rPr>
              <a:pPr/>
              <a:t>2016/4/7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970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297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E2B67A1D-4387-4A37-B64E-D3D21498CB98}" type="slidenum">
              <a:rPr lang="en-US" altLang="zh-CN" sz="1400" smtClean="0">
                <a:latin typeface="Comic Sans MS" pitchFamily="66" charset="0"/>
              </a:rPr>
              <a:pPr/>
              <a:t>9</a:t>
            </a:fld>
            <a:endParaRPr lang="en-US" altLang="zh-CN" sz="140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3299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凸显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iu_ppt">
  <a:themeElements>
    <a:clrScheme name="aniu_pp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aniu_ppt">
      <a:majorFont>
        <a:latin typeface="Tahoma"/>
        <a:ea typeface="华文行楷"/>
        <a:cs typeface="Tahoma"/>
      </a:majorFont>
      <a:minorFont>
        <a:latin typeface="Tahoma"/>
        <a:ea typeface="华文新魏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niu_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niu_ppt">
  <a:themeElements>
    <a:clrScheme name="1_aniu_pp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1_aniu_pp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aniu_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5984</TotalTime>
  <Words>4148</Words>
  <Application>Microsoft Office PowerPoint</Application>
  <PresentationFormat>全屏显示(4:3)</PresentationFormat>
  <Paragraphs>656</Paragraphs>
  <Slides>36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1_凸显</vt:lpstr>
      <vt:lpstr>aniu_ppt</vt:lpstr>
      <vt:lpstr>1_aniu_ppt</vt:lpstr>
      <vt:lpstr>Microsoft 公式 3.0</vt:lpstr>
      <vt:lpstr>上次回顾——动态规划的原理</vt:lpstr>
      <vt:lpstr>上次回顾——动态规划的原理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数塔问题——算法实现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6.2.1  多段图的最短路径问题 </vt:lpstr>
      <vt:lpstr>PowerPoint 演示文稿</vt:lpstr>
      <vt:lpstr>PowerPoint 演示文稿</vt:lpstr>
      <vt:lpstr>PowerPoint 演示文稿</vt:lpstr>
      <vt:lpstr>6.2.2  多源点最短路径问题</vt:lpstr>
      <vt:lpstr>6.2.2  多源点最短路径问题</vt:lpstr>
      <vt:lpstr>PowerPoint 演示文稿</vt:lpstr>
      <vt:lpstr>PowerPoint 演示文稿</vt:lpstr>
      <vt:lpstr>6.2.3  TSP问题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</dc:creator>
  <cp:lastModifiedBy>WPA</cp:lastModifiedBy>
  <cp:revision>314</cp:revision>
  <dcterms:created xsi:type="dcterms:W3CDTF">2006-06-21T07:55:46Z</dcterms:created>
  <dcterms:modified xsi:type="dcterms:W3CDTF">2016-04-07T14:52:21Z</dcterms:modified>
</cp:coreProperties>
</file>