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09" r:id="rId1"/>
    <p:sldMasterId id="2147484050" r:id="rId2"/>
    <p:sldMasterId id="2147484063" r:id="rId3"/>
  </p:sldMasterIdLst>
  <p:notesMasterIdLst>
    <p:notesMasterId r:id="rId50"/>
  </p:notesMasterIdLst>
  <p:handoutMasterIdLst>
    <p:handoutMasterId r:id="rId51"/>
  </p:handoutMasterIdLst>
  <p:sldIdLst>
    <p:sldId id="551" r:id="rId4"/>
    <p:sldId id="654" r:id="rId5"/>
    <p:sldId id="622" r:id="rId6"/>
    <p:sldId id="626" r:id="rId7"/>
    <p:sldId id="637" r:id="rId8"/>
    <p:sldId id="681" r:id="rId9"/>
    <p:sldId id="682" r:id="rId10"/>
    <p:sldId id="641" r:id="rId11"/>
    <p:sldId id="642" r:id="rId12"/>
    <p:sldId id="643" r:id="rId13"/>
    <p:sldId id="644" r:id="rId14"/>
    <p:sldId id="645" r:id="rId15"/>
    <p:sldId id="646" r:id="rId16"/>
    <p:sldId id="647" r:id="rId17"/>
    <p:sldId id="648" r:id="rId18"/>
    <p:sldId id="649" r:id="rId19"/>
    <p:sldId id="650" r:id="rId20"/>
    <p:sldId id="651" r:id="rId21"/>
    <p:sldId id="652" r:id="rId22"/>
    <p:sldId id="653" r:id="rId23"/>
    <p:sldId id="655" r:id="rId24"/>
    <p:sldId id="656" r:id="rId25"/>
    <p:sldId id="657" r:id="rId26"/>
    <p:sldId id="658" r:id="rId27"/>
    <p:sldId id="659" r:id="rId28"/>
    <p:sldId id="660" r:id="rId29"/>
    <p:sldId id="661" r:id="rId30"/>
    <p:sldId id="662" r:id="rId31"/>
    <p:sldId id="663" r:id="rId32"/>
    <p:sldId id="664" r:id="rId33"/>
    <p:sldId id="665" r:id="rId34"/>
    <p:sldId id="666" r:id="rId35"/>
    <p:sldId id="667" r:id="rId36"/>
    <p:sldId id="668" r:id="rId37"/>
    <p:sldId id="669" r:id="rId38"/>
    <p:sldId id="670" r:id="rId39"/>
    <p:sldId id="671" r:id="rId40"/>
    <p:sldId id="672" r:id="rId41"/>
    <p:sldId id="673" r:id="rId42"/>
    <p:sldId id="674" r:id="rId43"/>
    <p:sldId id="675" r:id="rId44"/>
    <p:sldId id="676" r:id="rId45"/>
    <p:sldId id="677" r:id="rId46"/>
    <p:sldId id="678" r:id="rId47"/>
    <p:sldId id="679" r:id="rId48"/>
    <p:sldId id="680" r:id="rId49"/>
  </p:sldIdLst>
  <p:sldSz cx="9144000" cy="6858000" type="screen4x3"/>
  <p:notesSz cx="6858000" cy="9144000"/>
  <p:defaultTextStyle>
    <a:defPPr>
      <a:defRPr lang="zh-CN"/>
    </a:defPPr>
    <a:lvl1pPr algn="l" rtl="0" fontAlgn="base">
      <a:spcBef>
        <a:spcPct val="0"/>
      </a:spcBef>
      <a:spcAft>
        <a:spcPct val="0"/>
      </a:spcAft>
      <a:defRPr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400" kern="1200">
        <a:solidFill>
          <a:schemeClr val="tx1"/>
        </a:solidFill>
        <a:latin typeface="Times New Roman" pitchFamily="18" charset="0"/>
        <a:ea typeface="宋体" pitchFamily="2" charset="-122"/>
        <a:cs typeface="+mn-cs"/>
      </a:defRPr>
    </a:lvl5pPr>
    <a:lvl6pPr marL="2286000" algn="l" defTabSz="914400" rtl="0" eaLnBrk="1" latinLnBrk="0" hangingPunct="1">
      <a:defRPr sz="2400" kern="1200">
        <a:solidFill>
          <a:schemeClr val="tx1"/>
        </a:solidFill>
        <a:latin typeface="Times New Roman" pitchFamily="18" charset="0"/>
        <a:ea typeface="宋体" pitchFamily="2" charset="-122"/>
        <a:cs typeface="+mn-cs"/>
      </a:defRPr>
    </a:lvl6pPr>
    <a:lvl7pPr marL="2743200" algn="l" defTabSz="914400" rtl="0" eaLnBrk="1" latinLnBrk="0" hangingPunct="1">
      <a:defRPr sz="2400" kern="1200">
        <a:solidFill>
          <a:schemeClr val="tx1"/>
        </a:solidFill>
        <a:latin typeface="Times New Roman" pitchFamily="18" charset="0"/>
        <a:ea typeface="宋体" pitchFamily="2" charset="-122"/>
        <a:cs typeface="+mn-cs"/>
      </a:defRPr>
    </a:lvl7pPr>
    <a:lvl8pPr marL="3200400" algn="l" defTabSz="914400" rtl="0" eaLnBrk="1" latinLnBrk="0" hangingPunct="1">
      <a:defRPr sz="2400" kern="1200">
        <a:solidFill>
          <a:schemeClr val="tx1"/>
        </a:solidFill>
        <a:latin typeface="Times New Roman" pitchFamily="18" charset="0"/>
        <a:ea typeface="宋体" pitchFamily="2" charset="-122"/>
        <a:cs typeface="+mn-cs"/>
      </a:defRPr>
    </a:lvl8pPr>
    <a:lvl9pPr marL="3657600" algn="l" defTabSz="914400" rtl="0" eaLnBrk="1" latinLnBrk="0" hangingPunct="1">
      <a:defRPr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6600"/>
    <a:srgbClr val="A50021"/>
    <a:srgbClr val="FF9900"/>
    <a:srgbClr val="FFFF99"/>
    <a:srgbClr val="FFFF00"/>
    <a:srgbClr val="FFFF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56" autoAdjust="0"/>
    <p:restoredTop sz="81400" autoAdjust="0"/>
  </p:normalViewPr>
  <p:slideViewPr>
    <p:cSldViewPr>
      <p:cViewPr>
        <p:scale>
          <a:sx n="60" d="100"/>
          <a:sy n="60" d="100"/>
        </p:scale>
        <p:origin x="-786"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894"/>
    </p:cViewPr>
  </p:sorterViewPr>
  <p:notesViewPr>
    <p:cSldViewPr>
      <p:cViewPr varScale="1">
        <p:scale>
          <a:sx n="53" d="100"/>
          <a:sy n="53" d="100"/>
        </p:scale>
        <p:origin x="-1842" y="-108"/>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handoutMaster" Target="handoutMasters/handoutMaster1.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5" Type="http://schemas.openxmlformats.org/officeDocument/2006/relationships/image" Target="../media/image17.wmf"/><Relationship Id="rId4"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ea typeface="宋体" pitchFamily="2" charset="-122"/>
              </a:defRPr>
            </a:lvl1pPr>
          </a:lstStyle>
          <a:p>
            <a:pPr>
              <a:defRPr/>
            </a:pPr>
            <a:endParaRPr lang="en-US" altLang="zh-CN"/>
          </a:p>
        </p:txBody>
      </p:sp>
      <p:sp>
        <p:nvSpPr>
          <p:cNvPr id="5120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ea typeface="宋体" pitchFamily="2" charset="-122"/>
              </a:defRPr>
            </a:lvl1pPr>
          </a:lstStyle>
          <a:p>
            <a:pPr>
              <a:defRPr/>
            </a:pPr>
            <a:endParaRPr lang="en-US" altLang="zh-CN"/>
          </a:p>
        </p:txBody>
      </p:sp>
      <p:sp>
        <p:nvSpPr>
          <p:cNvPr id="5120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ea typeface="宋体" pitchFamily="2" charset="-122"/>
              </a:defRPr>
            </a:lvl1pPr>
          </a:lstStyle>
          <a:p>
            <a:pPr>
              <a:defRPr/>
            </a:pPr>
            <a:endParaRPr lang="en-US" altLang="zh-CN"/>
          </a:p>
        </p:txBody>
      </p:sp>
      <p:sp>
        <p:nvSpPr>
          <p:cNvPr id="5120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ea typeface="宋体" pitchFamily="2" charset="-122"/>
              </a:defRPr>
            </a:lvl1pPr>
          </a:lstStyle>
          <a:p>
            <a:pPr>
              <a:defRPr/>
            </a:pPr>
            <a:fld id="{A5D21C96-181C-4352-BEBD-0FCB8D29B644}" type="slidenum">
              <a:rPr lang="en-US" altLang="zh-CN"/>
              <a:pPr>
                <a:defRPr/>
              </a:pPr>
              <a:t>‹#›</a:t>
            </a:fld>
            <a:endParaRPr lang="en-US" altLang="zh-CN"/>
          </a:p>
        </p:txBody>
      </p:sp>
    </p:spTree>
    <p:extLst>
      <p:ext uri="{BB962C8B-B14F-4D97-AF65-F5344CB8AC3E}">
        <p14:creationId xmlns:p14="http://schemas.microsoft.com/office/powerpoint/2010/main" val="12911958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ea typeface="宋体" pitchFamily="2" charset="-122"/>
              </a:defRPr>
            </a:lvl1pPr>
          </a:lstStyle>
          <a:p>
            <a:pPr>
              <a:defRPr/>
            </a:pPr>
            <a:endParaRPr lang="en-US" altLang="zh-CN"/>
          </a:p>
        </p:txBody>
      </p:sp>
      <p:sp>
        <p:nvSpPr>
          <p:cNvPr id="532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ea typeface="宋体" pitchFamily="2" charset="-122"/>
              </a:defRPr>
            </a:lvl1pPr>
          </a:lstStyle>
          <a:p>
            <a:pPr>
              <a:defRPr/>
            </a:pPr>
            <a:endParaRPr lang="en-US" altLang="zh-CN"/>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32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ea typeface="宋体" pitchFamily="2" charset="-122"/>
              </a:defRPr>
            </a:lvl1pPr>
          </a:lstStyle>
          <a:p>
            <a:pPr>
              <a:defRPr/>
            </a:pPr>
            <a:endParaRPr lang="en-US" altLang="zh-CN"/>
          </a:p>
        </p:txBody>
      </p:sp>
      <p:sp>
        <p:nvSpPr>
          <p:cNvPr id="532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ea typeface="宋体" pitchFamily="2" charset="-122"/>
              </a:defRPr>
            </a:lvl1pPr>
          </a:lstStyle>
          <a:p>
            <a:pPr>
              <a:defRPr/>
            </a:pPr>
            <a:fld id="{BDC5F067-DF7D-4B8B-9118-5902D88D49D1}" type="slidenum">
              <a:rPr lang="en-US" altLang="zh-CN"/>
              <a:pPr>
                <a:defRPr/>
              </a:pPr>
              <a:t>‹#›</a:t>
            </a:fld>
            <a:endParaRPr lang="en-US" altLang="zh-CN"/>
          </a:p>
        </p:txBody>
      </p:sp>
    </p:spTree>
    <p:extLst>
      <p:ext uri="{BB962C8B-B14F-4D97-AF65-F5344CB8AC3E}">
        <p14:creationId xmlns:p14="http://schemas.microsoft.com/office/powerpoint/2010/main" val="40637260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solidFill>
                  <a:srgbClr val="C00000"/>
                </a:solidFill>
              </a:rPr>
              <a:t>约束条件、目标函数、可行解、最优解、最优化问题。</a:t>
            </a:r>
            <a:endParaRPr lang="en-US" altLang="zh-CN" sz="1200" dirty="0" smtClean="0">
              <a:solidFill>
                <a:srgbClr val="C00000"/>
              </a:solidFill>
            </a:endParaRPr>
          </a:p>
          <a:p>
            <a:endParaRPr lang="zh-CN" altLang="en-US" dirty="0"/>
          </a:p>
        </p:txBody>
      </p:sp>
      <p:sp>
        <p:nvSpPr>
          <p:cNvPr id="4" name="灯片编号占位符 3"/>
          <p:cNvSpPr>
            <a:spLocks noGrp="1"/>
          </p:cNvSpPr>
          <p:nvPr>
            <p:ph type="sldNum" sz="quarter" idx="10"/>
          </p:nvPr>
        </p:nvSpPr>
        <p:spPr/>
        <p:txBody>
          <a:bodyPr/>
          <a:lstStyle/>
          <a:p>
            <a:pPr>
              <a:defRPr/>
            </a:pPr>
            <a:fld id="{BDC5F067-DF7D-4B8B-9118-5902D88D49D1}" type="slidenum">
              <a:rPr lang="en-US" altLang="zh-CN" smtClean="0"/>
              <a:pPr>
                <a:defRPr/>
              </a:pPr>
              <a:t>1</a:t>
            </a:fld>
            <a:endParaRPr lang="en-US" altLang="zh-CN"/>
          </a:p>
        </p:txBody>
      </p:sp>
    </p:spTree>
    <p:extLst>
      <p:ext uri="{BB962C8B-B14F-4D97-AF65-F5344CB8AC3E}">
        <p14:creationId xmlns:p14="http://schemas.microsoft.com/office/powerpoint/2010/main" val="4205306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a:ln/>
        </p:spPr>
      </p:sp>
      <p:sp>
        <p:nvSpPr>
          <p:cNvPr id="1157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charset="-122"/>
              </a:rPr>
              <a:t>子问题如何描述？</a:t>
            </a:r>
          </a:p>
        </p:txBody>
      </p:sp>
      <p:sp>
        <p:nvSpPr>
          <p:cNvPr id="11571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fld id="{CD4C3E8A-D285-4706-8064-BD84A5F40A96}" type="slidenum">
              <a:rPr lang="en-US" altLang="zh-CN" sz="1200" smtClean="0"/>
              <a:pPr eaLnBrk="1" hangingPunct="1"/>
              <a:t>5</a:t>
            </a:fld>
            <a:endParaRPr lang="en-US" altLang="zh-CN" sz="12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a:ln/>
        </p:spPr>
      </p:sp>
      <p:sp>
        <p:nvSpPr>
          <p:cNvPr id="1157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charset="-122"/>
              </a:rPr>
              <a:t>子问题如何描述？</a:t>
            </a:r>
          </a:p>
        </p:txBody>
      </p:sp>
      <p:sp>
        <p:nvSpPr>
          <p:cNvPr id="11571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fld id="{CD4C3E8A-D285-4706-8064-BD84A5F40A96}" type="slidenum">
              <a:rPr lang="en-US" altLang="zh-CN" sz="1200" smtClean="0"/>
              <a:pPr eaLnBrk="1" hangingPunct="1"/>
              <a:t>6</a:t>
            </a:fld>
            <a:endParaRPr lang="en-US" altLang="zh-CN" sz="12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a:ln/>
        </p:spPr>
      </p:sp>
      <p:sp>
        <p:nvSpPr>
          <p:cNvPr id="1167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200" b="1" dirty="0" smtClean="0"/>
              <a:t>显然，初始子问题是</a:t>
            </a:r>
            <a:r>
              <a:rPr lang="en-US" altLang="zh-CN" sz="1200" b="1" dirty="0" smtClean="0"/>
              <a:t>{</a:t>
            </a:r>
            <a:r>
              <a:rPr lang="en-US" altLang="zh-CN" sz="1200" b="1" i="1" dirty="0" smtClean="0"/>
              <a:t>a</a:t>
            </a:r>
            <a:r>
              <a:rPr lang="en-US" altLang="zh-CN" sz="1200" b="1" baseline="-25000" dirty="0" smtClean="0"/>
              <a:t>1</a:t>
            </a:r>
            <a:r>
              <a:rPr lang="en-US" altLang="zh-CN" sz="1200" b="1" dirty="0" smtClean="0"/>
              <a:t>}</a:t>
            </a:r>
            <a:r>
              <a:rPr lang="zh-CN" altLang="en-US" sz="1200" b="1" dirty="0" smtClean="0"/>
              <a:t>，即</a:t>
            </a:r>
            <a:r>
              <a:rPr lang="en-US" altLang="zh-CN" sz="1200" b="1" i="1" dirty="0" smtClean="0"/>
              <a:t>L</a:t>
            </a:r>
            <a:r>
              <a:rPr lang="en-US" altLang="zh-CN" sz="1200" b="1" dirty="0" smtClean="0"/>
              <a:t>(1)=1</a:t>
            </a:r>
            <a:r>
              <a:rPr lang="zh-CN" altLang="en-US" sz="1200" b="1" dirty="0" smtClean="0"/>
              <a:t>。考虑原问题的一部分，</a:t>
            </a:r>
            <a:endParaRPr lang="en-US" altLang="zh-CN" b="1" dirty="0" smtClean="0">
              <a:ea typeface="宋体" charset="-122"/>
            </a:endParaRPr>
          </a:p>
          <a:p>
            <a:pPr eaLnBrk="1" hangingPunct="1"/>
            <a:r>
              <a:rPr lang="zh-CN" altLang="en-US" b="1" dirty="0" smtClean="0">
                <a:ea typeface="宋体" charset="-122"/>
              </a:rPr>
              <a:t>设</a:t>
            </a:r>
            <a:r>
              <a:rPr lang="zh-CN" altLang="en-US" b="1" dirty="0" smtClean="0">
                <a:ea typeface="宋体" charset="-122"/>
              </a:rPr>
              <a:t>序列</a:t>
            </a:r>
            <a:r>
              <a:rPr lang="en-US" altLang="zh-CN" b="1" i="1" dirty="0" smtClean="0">
                <a:ea typeface="宋体" charset="-122"/>
              </a:rPr>
              <a:t>A</a:t>
            </a:r>
            <a:r>
              <a:rPr lang="en-US" altLang="zh-CN" b="1" dirty="0" smtClean="0">
                <a:ea typeface="宋体" charset="-122"/>
              </a:rPr>
              <a:t>={</a:t>
            </a:r>
            <a:r>
              <a:rPr lang="en-US" altLang="zh-CN" b="1" i="1" dirty="0" smtClean="0">
                <a:ea typeface="宋体" charset="-122"/>
              </a:rPr>
              <a:t>a</a:t>
            </a:r>
            <a:r>
              <a:rPr lang="en-US" altLang="zh-CN" b="1" baseline="-25000" dirty="0" smtClean="0">
                <a:ea typeface="宋体" charset="-122"/>
              </a:rPr>
              <a:t>1</a:t>
            </a:r>
            <a:r>
              <a:rPr lang="en-US" altLang="zh-CN" b="1" dirty="0" smtClean="0">
                <a:ea typeface="宋体" charset="-122"/>
              </a:rPr>
              <a:t>, </a:t>
            </a:r>
            <a:r>
              <a:rPr lang="en-US" altLang="zh-CN" b="1" i="1" dirty="0" smtClean="0">
                <a:ea typeface="宋体" charset="-122"/>
              </a:rPr>
              <a:t>a</a:t>
            </a:r>
            <a:r>
              <a:rPr lang="en-US" altLang="zh-CN" b="1" baseline="-25000" dirty="0" smtClean="0">
                <a:ea typeface="宋体" charset="-122"/>
              </a:rPr>
              <a:t>2</a:t>
            </a:r>
            <a:r>
              <a:rPr lang="en-US" altLang="zh-CN" b="1" dirty="0" smtClean="0">
                <a:ea typeface="宋体" charset="-122"/>
              </a:rPr>
              <a:t>, …, </a:t>
            </a:r>
            <a:r>
              <a:rPr lang="en-US" altLang="zh-CN" b="1" i="1" dirty="0" smtClean="0">
                <a:ea typeface="宋体" charset="-122"/>
              </a:rPr>
              <a:t>a</a:t>
            </a:r>
            <a:r>
              <a:rPr lang="en-US" altLang="zh-CN" b="1" i="1" baseline="-25000" dirty="0" smtClean="0">
                <a:ea typeface="宋体" charset="-122"/>
              </a:rPr>
              <a:t>n</a:t>
            </a:r>
            <a:r>
              <a:rPr lang="en-US" altLang="zh-CN" b="1" dirty="0" smtClean="0">
                <a:ea typeface="宋体" charset="-122"/>
              </a:rPr>
              <a:t>}</a:t>
            </a:r>
          </a:p>
          <a:p>
            <a:pPr eaLnBrk="1" hangingPunct="1"/>
            <a:r>
              <a:rPr lang="zh-CN" altLang="en-US" b="1" dirty="0" smtClean="0">
                <a:ea typeface="宋体" charset="-122"/>
              </a:rPr>
              <a:t>最长递增子序列是</a:t>
            </a:r>
            <a:r>
              <a:rPr lang="en-US" altLang="zh-CN" b="1" i="1" dirty="0" smtClean="0">
                <a:ea typeface="宋体" charset="-122"/>
              </a:rPr>
              <a:t>B</a:t>
            </a:r>
            <a:r>
              <a:rPr lang="en-US" altLang="zh-CN" b="1" dirty="0" smtClean="0">
                <a:ea typeface="宋体" charset="-122"/>
              </a:rPr>
              <a:t>={</a:t>
            </a:r>
            <a:r>
              <a:rPr lang="en-US" altLang="zh-CN" b="1" i="1" dirty="0" smtClean="0">
                <a:ea typeface="宋体" charset="-122"/>
              </a:rPr>
              <a:t>b</a:t>
            </a:r>
            <a:r>
              <a:rPr lang="en-US" altLang="zh-CN" b="1" baseline="-25000" dirty="0" smtClean="0">
                <a:ea typeface="宋体" charset="-122"/>
              </a:rPr>
              <a:t>1</a:t>
            </a:r>
            <a:r>
              <a:rPr lang="en-US" altLang="zh-CN" b="1" dirty="0" smtClean="0">
                <a:ea typeface="宋体" charset="-122"/>
              </a:rPr>
              <a:t>, </a:t>
            </a:r>
            <a:r>
              <a:rPr lang="en-US" altLang="zh-CN" b="1" i="1" dirty="0" smtClean="0">
                <a:ea typeface="宋体" charset="-122"/>
              </a:rPr>
              <a:t>b</a:t>
            </a:r>
            <a:r>
              <a:rPr lang="en-US" altLang="zh-CN" b="1" baseline="-25000" dirty="0" smtClean="0">
                <a:ea typeface="宋体" charset="-122"/>
              </a:rPr>
              <a:t>2</a:t>
            </a:r>
            <a:r>
              <a:rPr lang="en-US" altLang="zh-CN" b="1" dirty="0" smtClean="0">
                <a:ea typeface="宋体" charset="-122"/>
              </a:rPr>
              <a:t>,…, </a:t>
            </a:r>
            <a:r>
              <a:rPr lang="en-US" altLang="zh-CN" b="1" i="1" dirty="0" err="1" smtClean="0">
                <a:ea typeface="宋体" charset="-122"/>
              </a:rPr>
              <a:t>b</a:t>
            </a:r>
            <a:r>
              <a:rPr lang="en-US" altLang="zh-CN" b="1" i="1" baseline="-25000" dirty="0" err="1" smtClean="0">
                <a:ea typeface="宋体" charset="-122"/>
              </a:rPr>
              <a:t>m</a:t>
            </a:r>
            <a:r>
              <a:rPr lang="en-US" altLang="zh-CN" b="1" dirty="0" smtClean="0">
                <a:ea typeface="宋体" charset="-122"/>
              </a:rPr>
              <a:t>}</a:t>
            </a:r>
          </a:p>
          <a:p>
            <a:pPr eaLnBrk="1" hangingPunct="1"/>
            <a:r>
              <a:rPr lang="zh-CN" altLang="en-US" b="1" dirty="0" smtClean="0">
                <a:ea typeface="宋体" charset="-122"/>
              </a:rPr>
              <a:t>最长递增子序列问题满足最优性原理。 </a:t>
            </a:r>
            <a:r>
              <a:rPr lang="en-US" altLang="zh-CN" b="1" dirty="0" smtClean="0">
                <a:ea typeface="宋体" charset="-122"/>
              </a:rPr>
              <a:t>(</a:t>
            </a:r>
            <a:r>
              <a:rPr lang="zh-CN" altLang="en-US" b="1" dirty="0" smtClean="0">
                <a:ea typeface="宋体" charset="-122"/>
              </a:rPr>
              <a:t>且</a:t>
            </a:r>
            <a:r>
              <a:rPr lang="en-US" altLang="zh-CN" b="1" dirty="0" err="1" smtClean="0">
                <a:ea typeface="宋体" charset="-122"/>
              </a:rPr>
              <a:t>ai</a:t>
            </a:r>
            <a:r>
              <a:rPr lang="zh-CN" altLang="en-US" b="1" dirty="0" smtClean="0">
                <a:ea typeface="宋体" charset="-122"/>
              </a:rPr>
              <a:t>必是该递增子序列中最后一个元素</a:t>
            </a:r>
            <a:r>
              <a:rPr lang="en-US" altLang="zh-CN" b="1" dirty="0" smtClean="0">
                <a:ea typeface="宋体" charset="-122"/>
              </a:rPr>
              <a:t>)</a:t>
            </a:r>
            <a:endParaRPr lang="zh-CN" altLang="en-US" b="1" dirty="0" smtClean="0">
              <a:ea typeface="宋体" charset="-122"/>
            </a:endParaRPr>
          </a:p>
          <a:p>
            <a:endParaRPr lang="zh-CN" altLang="en-US" dirty="0" smtClean="0">
              <a:ea typeface="宋体" charset="-122"/>
            </a:endParaRPr>
          </a:p>
        </p:txBody>
      </p:sp>
      <p:sp>
        <p:nvSpPr>
          <p:cNvPr id="1167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fld id="{4FEB7C5B-7106-4010-927A-8558D395D7B7}" type="slidenum">
              <a:rPr lang="en-US" altLang="zh-CN" sz="1200" smtClean="0"/>
              <a:pPr eaLnBrk="1" hangingPunct="1"/>
              <a:t>16</a:t>
            </a:fld>
            <a:endParaRPr lang="en-US" altLang="zh-CN" sz="12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a:ln/>
        </p:spPr>
      </p:sp>
      <p:sp>
        <p:nvSpPr>
          <p:cNvPr id="1177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ea typeface="宋体" charset="-122"/>
              </a:rPr>
              <a:t>1.</a:t>
            </a:r>
            <a:r>
              <a:rPr lang="zh-CN" altLang="en-US" smtClean="0">
                <a:ea typeface="宋体" charset="-122"/>
              </a:rPr>
              <a:t>对于</a:t>
            </a:r>
            <a:r>
              <a:rPr lang="en-US" altLang="zh-CN" smtClean="0">
                <a:ea typeface="宋体" charset="-122"/>
              </a:rPr>
              <a:t>i</a:t>
            </a:r>
            <a:r>
              <a:rPr lang="zh-CN" altLang="en-US" smtClean="0">
                <a:ea typeface="宋体" charset="-122"/>
              </a:rPr>
              <a:t>如何找到所有满足</a:t>
            </a:r>
            <a:r>
              <a:rPr lang="en-US" altLang="zh-CN" smtClean="0">
                <a:ea typeface="宋体" charset="-122"/>
              </a:rPr>
              <a:t>aj&lt;ai</a:t>
            </a:r>
            <a:r>
              <a:rPr lang="zh-CN" altLang="en-US" smtClean="0">
                <a:ea typeface="宋体" charset="-122"/>
              </a:rPr>
              <a:t>的</a:t>
            </a:r>
            <a:r>
              <a:rPr lang="en-US" altLang="zh-CN" smtClean="0">
                <a:ea typeface="宋体" charset="-122"/>
              </a:rPr>
              <a:t>j</a:t>
            </a:r>
          </a:p>
          <a:p>
            <a:r>
              <a:rPr lang="en-US" altLang="zh-CN" smtClean="0">
                <a:ea typeface="宋体" charset="-122"/>
              </a:rPr>
              <a:t>2.</a:t>
            </a:r>
            <a:r>
              <a:rPr lang="zh-CN" altLang="en-US" smtClean="0">
                <a:ea typeface="宋体" charset="-122"/>
              </a:rPr>
              <a:t>如何给二维数组</a:t>
            </a:r>
            <a:r>
              <a:rPr lang="en-US" altLang="zh-CN" smtClean="0">
                <a:ea typeface="宋体" charset="-122"/>
              </a:rPr>
              <a:t>X[n][n]</a:t>
            </a:r>
            <a:r>
              <a:rPr lang="zh-CN" altLang="en-US" smtClean="0">
                <a:ea typeface="宋体" charset="-122"/>
              </a:rPr>
              <a:t>赋值</a:t>
            </a:r>
          </a:p>
        </p:txBody>
      </p:sp>
      <p:sp>
        <p:nvSpPr>
          <p:cNvPr id="1177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fld id="{D24AD4D3-0A58-493F-B5B8-6BEB44D4E6AA}" type="slidenum">
              <a:rPr lang="en-US" altLang="zh-CN" sz="1200" smtClean="0"/>
              <a:pPr eaLnBrk="1" hangingPunct="1"/>
              <a:t>19</a:t>
            </a:fld>
            <a:endParaRPr lang="en-US" altLang="zh-CN" sz="120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a:ln/>
        </p:spPr>
      </p:sp>
      <p:sp>
        <p:nvSpPr>
          <p:cNvPr id="1187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charset="-122"/>
              </a:rPr>
              <a:t>与书上代码不一致</a:t>
            </a:r>
          </a:p>
        </p:txBody>
      </p:sp>
      <p:sp>
        <p:nvSpPr>
          <p:cNvPr id="1187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fld id="{74FED154-B0B5-40F5-B02A-C74498D910C6}" type="slidenum">
              <a:rPr lang="en-US" altLang="zh-CN" sz="1200" smtClean="0"/>
              <a:pPr eaLnBrk="1" hangingPunct="1"/>
              <a:t>20</a:t>
            </a:fld>
            <a:endParaRPr lang="en-US" altLang="zh-CN" sz="120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a:ln/>
        </p:spPr>
      </p:sp>
      <p:sp>
        <p:nvSpPr>
          <p:cNvPr id="1198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charset="-122"/>
              </a:rPr>
              <a:t>用</a:t>
            </a:r>
            <a:r>
              <a:rPr lang="en-US" altLang="zh-CN" smtClean="0">
                <a:ea typeface="宋体" charset="-122"/>
              </a:rPr>
              <a:t>L[i][j]</a:t>
            </a:r>
            <a:endParaRPr lang="zh-CN" altLang="en-US" smtClean="0">
              <a:ea typeface="宋体" charset="-122"/>
            </a:endParaRPr>
          </a:p>
        </p:txBody>
      </p:sp>
      <p:sp>
        <p:nvSpPr>
          <p:cNvPr id="1198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fld id="{71D75503-0C6D-44D3-8E76-B5B88F184E19}" type="slidenum">
              <a:rPr lang="en-US" altLang="zh-CN" sz="1200" smtClean="0"/>
              <a:pPr eaLnBrk="1" hangingPunct="1"/>
              <a:t>23</a:t>
            </a:fld>
            <a:endParaRPr lang="en-US" altLang="zh-CN" sz="120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a:ln/>
        </p:spPr>
      </p:sp>
      <p:sp>
        <p:nvSpPr>
          <p:cNvPr id="1208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charset="-122"/>
              </a:rPr>
              <a:t>与书上代码不一致</a:t>
            </a:r>
          </a:p>
        </p:txBody>
      </p:sp>
      <p:sp>
        <p:nvSpPr>
          <p:cNvPr id="1208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fld id="{75278DEC-D981-4C53-AB8C-8587AF6145C6}" type="slidenum">
              <a:rPr lang="en-US" altLang="zh-CN" sz="1200" smtClean="0"/>
              <a:pPr eaLnBrk="1" hangingPunct="1"/>
              <a:t>28</a:t>
            </a:fld>
            <a:endParaRPr lang="en-US" altLang="zh-CN" sz="120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lstStyle/>
          <a:p>
            <a:pPr marL="0" lvl="1" algn="just">
              <a:lnSpc>
                <a:spcPct val="120000"/>
              </a:lnSpc>
              <a:spcBef>
                <a:spcPts val="600"/>
              </a:spcBef>
              <a:buClr>
                <a:srgbClr val="FF0000"/>
              </a:buClr>
              <a:defRPr/>
            </a:pPr>
            <a:r>
              <a:rPr lang="zh-CN" altLang="en-US" sz="3200" b="1" dirty="0" smtClean="0"/>
              <a:t>思考：</a:t>
            </a:r>
            <a:endParaRPr lang="en-US" altLang="zh-CN" sz="3200" b="1" dirty="0" smtClean="0"/>
          </a:p>
          <a:p>
            <a:pPr marL="534988" lvl="1" indent="-534988" algn="just">
              <a:lnSpc>
                <a:spcPct val="120000"/>
              </a:lnSpc>
              <a:spcBef>
                <a:spcPts val="600"/>
              </a:spcBef>
              <a:buClr>
                <a:srgbClr val="FF0000"/>
              </a:buClr>
              <a:buFont typeface="+mj-lt"/>
              <a:buAutoNum type="arabicPeriod"/>
              <a:defRPr/>
            </a:pPr>
            <a:r>
              <a:rPr lang="zh-CN" altLang="en-US" sz="3200" b="1" dirty="0" smtClean="0">
                <a:solidFill>
                  <a:srgbClr val="FF0000"/>
                </a:solidFill>
              </a:rPr>
              <a:t>什么是背包问题？</a:t>
            </a:r>
            <a:endParaRPr lang="en-US" altLang="zh-CN" sz="3200" b="1" dirty="0" smtClean="0">
              <a:solidFill>
                <a:srgbClr val="FF0000"/>
              </a:solidFill>
            </a:endParaRPr>
          </a:p>
          <a:p>
            <a:pPr marL="534988" lvl="1" indent="-534988" algn="just">
              <a:lnSpc>
                <a:spcPct val="120000"/>
              </a:lnSpc>
              <a:spcBef>
                <a:spcPts val="600"/>
              </a:spcBef>
              <a:buClr>
                <a:srgbClr val="FF0000"/>
              </a:buClr>
              <a:buFont typeface="+mj-lt"/>
              <a:buAutoNum type="arabicPeriod"/>
              <a:defRPr/>
            </a:pPr>
            <a:r>
              <a:rPr lang="zh-CN" altLang="en-US" sz="3200" b="1" dirty="0" smtClean="0">
                <a:solidFill>
                  <a:srgbClr val="FF0000"/>
                </a:solidFill>
              </a:rPr>
              <a:t>何为</a:t>
            </a:r>
            <a:r>
              <a:rPr lang="en-US" altLang="zh-CN" sz="3200" b="1" dirty="0" smtClean="0">
                <a:solidFill>
                  <a:srgbClr val="FF0000"/>
                </a:solidFill>
              </a:rPr>
              <a:t>0/1</a:t>
            </a:r>
            <a:r>
              <a:rPr lang="zh-CN" altLang="en-US" sz="3200" b="1" dirty="0" smtClean="0">
                <a:solidFill>
                  <a:srgbClr val="FF0000"/>
                </a:solidFill>
              </a:rPr>
              <a:t>？</a:t>
            </a:r>
          </a:p>
          <a:p>
            <a:pPr>
              <a:defRPr/>
            </a:pPr>
            <a:endParaRPr lang="zh-CN" altLang="en-US" dirty="0"/>
          </a:p>
        </p:txBody>
      </p:sp>
      <p:sp>
        <p:nvSpPr>
          <p:cNvPr id="1218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fld id="{97B655E1-C254-46C0-A864-B0164F5F19FD}" type="slidenum">
              <a:rPr lang="en-US" altLang="zh-CN" sz="1200" smtClean="0"/>
              <a:pPr eaLnBrk="1" hangingPunct="1"/>
              <a:t>30</a:t>
            </a:fld>
            <a:endParaRPr lang="en-US" altLang="zh-CN" sz="12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sp>
        <p:nvSpPr>
          <p:cNvPr id="3" name="矩形 2"/>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矩形 3"/>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矩形 4"/>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矩形 5"/>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直接连接符 6"/>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p>
        </p:txBody>
      </p:sp>
      <p:sp>
        <p:nvSpPr>
          <p:cNvPr id="9" name="直接连接符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p>
        </p:txBody>
      </p:sp>
      <p:sp>
        <p:nvSpPr>
          <p:cNvPr id="10" name="直接连接符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1" name="直接连接符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p>
        </p:txBody>
      </p:sp>
      <p:sp>
        <p:nvSpPr>
          <p:cNvPr id="12" name="直接连接符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3" name="直接连接符 12"/>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4" name="矩形 13"/>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5" name="椭圆 14"/>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6" name="椭圆 15"/>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7" name="椭圆 16"/>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8" name="椭圆 17"/>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9" name="椭圆 18"/>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8" name="标题 7"/>
          <p:cNvSpPr>
            <a:spLocks noGrp="1"/>
          </p:cNvSpPr>
          <p:nvPr>
            <p:ph type="ctrTitle"/>
          </p:nvPr>
        </p:nvSpPr>
        <p:spPr>
          <a:xfrm>
            <a:off x="2286000" y="3073400"/>
            <a:ext cx="6172200" cy="933450"/>
          </a:xfrm>
        </p:spPr>
        <p:txBody>
          <a:bodyPr>
            <a:noAutofit/>
          </a:bodyPr>
          <a:lstStyle>
            <a:lvl1pPr>
              <a:defRPr sz="4800" b="1"/>
            </a:lvl1pPr>
          </a:lstStyle>
          <a:p>
            <a:r>
              <a:rPr lang="zh-CN" altLang="en-US" smtClean="0"/>
              <a:t>单击此处编辑母版标题样式</a:t>
            </a:r>
            <a:endParaRPr lang="en-US" dirty="0"/>
          </a:p>
        </p:txBody>
      </p:sp>
    </p:spTree>
    <p:extLst>
      <p:ext uri="{BB962C8B-B14F-4D97-AF65-F5344CB8AC3E}">
        <p14:creationId xmlns:p14="http://schemas.microsoft.com/office/powerpoint/2010/main" val="1730268103"/>
      </p:ext>
    </p:extLst>
  </p:cSld>
  <p:clrMapOvr>
    <a:overrideClrMapping bg1="lt1" tx1="dk1" bg2="lt2" tx2="dk2" accent1="accent1" accent2="accent2" accent3="accent3" accent4="accent4" accent5="accent5" accent6="accent6" hlink="hlink" folHlink="folHlink"/>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352154284"/>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28600"/>
            <a:ext cx="8153400" cy="6019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90665916"/>
      </p:ext>
    </p:extLst>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sp>
        <p:nvSpPr>
          <p:cNvPr id="3" name="矩形 2"/>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矩形 3"/>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矩形 4"/>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矩形 5"/>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直接连接符 6"/>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p>
        </p:txBody>
      </p:sp>
      <p:sp>
        <p:nvSpPr>
          <p:cNvPr id="9" name="直接连接符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p>
        </p:txBody>
      </p:sp>
      <p:sp>
        <p:nvSpPr>
          <p:cNvPr id="10" name="直接连接符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1" name="直接连接符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p>
        </p:txBody>
      </p:sp>
      <p:sp>
        <p:nvSpPr>
          <p:cNvPr id="12" name="直接连接符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3" name="直接连接符 12"/>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4" name="矩形 13"/>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5" name="椭圆 14"/>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6" name="椭圆 15"/>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7" name="椭圆 16"/>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8" name="椭圆 17"/>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9" name="椭圆 18"/>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8" name="标题 7"/>
          <p:cNvSpPr>
            <a:spLocks noGrp="1"/>
          </p:cNvSpPr>
          <p:nvPr>
            <p:ph type="ctrTitle"/>
          </p:nvPr>
        </p:nvSpPr>
        <p:spPr>
          <a:xfrm>
            <a:off x="2286000" y="3073400"/>
            <a:ext cx="6172200" cy="933450"/>
          </a:xfrm>
        </p:spPr>
        <p:txBody>
          <a:bodyPr>
            <a:noAutofit/>
          </a:bodyPr>
          <a:lstStyle>
            <a:lvl1pPr>
              <a:defRPr sz="4800" b="1"/>
            </a:lvl1pPr>
          </a:lstStyle>
          <a:p>
            <a:r>
              <a:rPr lang="zh-CN" altLang="en-US" dirty="0" smtClean="0"/>
              <a:t>单击此处编辑母版标题样式</a:t>
            </a:r>
            <a:endParaRPr lang="en-US" dirty="0"/>
          </a:p>
        </p:txBody>
      </p:sp>
    </p:spTree>
    <p:extLst>
      <p:ext uri="{BB962C8B-B14F-4D97-AF65-F5344CB8AC3E}">
        <p14:creationId xmlns:p14="http://schemas.microsoft.com/office/powerpoint/2010/main" val="701820098"/>
      </p:ext>
    </p:extLst>
  </p:cSld>
  <p:clrMapOvr>
    <a:overrideClrMapping bg1="lt1" tx1="dk1" bg2="lt2" tx2="dk2" accent1="accent1" accent2="accent2" accent3="accent3" accent4="accent4" accent5="accent5" accent6="accent6" hlink="hlink" folHlink="folHlink"/>
  </p:clrMapOvr>
  <p:transition spd="slow">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696" y="1979"/>
              <a:ext cx="3132" cy="324"/>
              <a:chOff x="696" y="894"/>
              <a:chExt cx="3132" cy="324"/>
            </a:xfrm>
          </p:grpSpPr>
          <p:sp>
            <p:nvSpPr>
              <p:cNvPr id="87" name="Rectangle 4"/>
              <p:cNvSpPr>
                <a:spLocks noChangeArrowheads="1"/>
              </p:cNvSpPr>
              <p:nvPr/>
            </p:nvSpPr>
            <p:spPr bwMode="ltGray">
              <a:xfrm>
                <a:off x="696" y="894"/>
                <a:ext cx="1104" cy="28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88" name="Rectangle 5"/>
              <p:cNvSpPr>
                <a:spLocks noChangeArrowheads="1"/>
              </p:cNvSpPr>
              <p:nvPr/>
            </p:nvSpPr>
            <p:spPr bwMode="ltGray">
              <a:xfrm>
                <a:off x="696" y="1122"/>
                <a:ext cx="1440" cy="9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89" name="Rectangle 6"/>
              <p:cNvSpPr>
                <a:spLocks noChangeArrowheads="1"/>
              </p:cNvSpPr>
              <p:nvPr/>
            </p:nvSpPr>
            <p:spPr bwMode="ltGray">
              <a:xfrm>
                <a:off x="1716" y="1068"/>
                <a:ext cx="2112" cy="10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90" name="Rectangle 7"/>
              <p:cNvSpPr>
                <a:spLocks noChangeArrowheads="1"/>
              </p:cNvSpPr>
              <p:nvPr/>
            </p:nvSpPr>
            <p:spPr bwMode="ltGray">
              <a:xfrm>
                <a:off x="1713" y="954"/>
                <a:ext cx="1872" cy="144"/>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grpSp>
        <p:sp>
          <p:nvSpPr>
            <p:cNvPr id="6" name="Rectangle 8"/>
            <p:cNvSpPr>
              <a:spLocks noChangeArrowheads="1"/>
            </p:cNvSpPr>
            <p:nvPr/>
          </p:nvSpPr>
          <p:spPr bwMode="ltGray">
            <a:xfrm>
              <a:off x="2112" y="0"/>
              <a:ext cx="3648" cy="9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grpSp>
          <p:nvGrpSpPr>
            <p:cNvPr id="7" name="Group 9"/>
            <p:cNvGrpSpPr>
              <a:grpSpLocks/>
            </p:cNvGrpSpPr>
            <p:nvPr/>
          </p:nvGrpSpPr>
          <p:grpSpPr bwMode="auto">
            <a:xfrm>
              <a:off x="0" y="0"/>
              <a:ext cx="5760" cy="4320"/>
              <a:chOff x="0" y="0"/>
              <a:chExt cx="5760" cy="4320"/>
            </a:xfrm>
          </p:grpSpPr>
          <p:grpSp>
            <p:nvGrpSpPr>
              <p:cNvPr id="34" name="Group 10"/>
              <p:cNvGrpSpPr>
                <a:grpSpLocks/>
              </p:cNvGrpSpPr>
              <p:nvPr/>
            </p:nvGrpSpPr>
            <p:grpSpPr bwMode="auto">
              <a:xfrm>
                <a:off x="0" y="192"/>
                <a:ext cx="5760" cy="4032"/>
                <a:chOff x="0" y="192"/>
                <a:chExt cx="5760" cy="4032"/>
              </a:xfrm>
            </p:grpSpPr>
            <p:sp>
              <p:nvSpPr>
                <p:cNvPr id="65" name="Line 11"/>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 name="Line 12"/>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 name="Line 13"/>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 name="Line 14"/>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 name="Line 15"/>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Line 16"/>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 name="Line 17"/>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Line 18"/>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 name="Line 19"/>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 name="Line 20"/>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 name="Line 21"/>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 name="Line 22"/>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 name="Line 23"/>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 name="Line 24"/>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 name="Line 25"/>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Line 26"/>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 name="Line 27"/>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 name="Line 28"/>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 name="Line 29"/>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 name="Line 30"/>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 name="Line 31"/>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 name="Line 32"/>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5" name="Group 33"/>
              <p:cNvGrpSpPr>
                <a:grpSpLocks/>
              </p:cNvGrpSpPr>
              <p:nvPr/>
            </p:nvGrpSpPr>
            <p:grpSpPr bwMode="auto">
              <a:xfrm>
                <a:off x="192" y="0"/>
                <a:ext cx="5376" cy="4320"/>
                <a:chOff x="192" y="0"/>
                <a:chExt cx="5376" cy="4320"/>
              </a:xfrm>
            </p:grpSpPr>
            <p:sp>
              <p:nvSpPr>
                <p:cNvPr id="36" name="Line 34"/>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35"/>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36"/>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37"/>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38"/>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Line 39"/>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Line 40"/>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Line 41"/>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Line 42"/>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Line 43"/>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Line 44"/>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45"/>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46"/>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Line 47"/>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48"/>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Line 49"/>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Line 50"/>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 name="Line 51"/>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 name="Line 52"/>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 name="Line 53"/>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Line 54"/>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 name="Line 55"/>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 name="Line 56"/>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 name="Line 57"/>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 name="Line 58"/>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 name="Line 59"/>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 name="Line 60"/>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 name="Line 61"/>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 name="Line 62"/>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8" name="Group 63"/>
            <p:cNvGrpSpPr>
              <a:grpSpLocks/>
            </p:cNvGrpSpPr>
            <p:nvPr/>
          </p:nvGrpSpPr>
          <p:grpSpPr bwMode="auto">
            <a:xfrm>
              <a:off x="4512" y="3984"/>
              <a:ext cx="912" cy="288"/>
              <a:chOff x="4512" y="3984"/>
              <a:chExt cx="912" cy="288"/>
            </a:xfrm>
          </p:grpSpPr>
          <p:sp>
            <p:nvSpPr>
              <p:cNvPr id="29" name="Rectangle 64" descr="60%"/>
              <p:cNvSpPr>
                <a:spLocks noChangeArrowheads="1"/>
              </p:cNvSpPr>
              <p:nvPr/>
            </p:nvSpPr>
            <p:spPr bwMode="ltGray">
              <a:xfrm>
                <a:off x="4560" y="4032"/>
                <a:ext cx="816"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30" name="Line 65"/>
              <p:cNvSpPr>
                <a:spLocks noChangeShapeType="1"/>
              </p:cNvSpPr>
              <p:nvPr/>
            </p:nvSpPr>
            <p:spPr bwMode="ltGray">
              <a:xfrm>
                <a:off x="4512" y="4032"/>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66"/>
              <p:cNvSpPr>
                <a:spLocks noChangeShapeType="1"/>
              </p:cNvSpPr>
              <p:nvPr/>
            </p:nvSpPr>
            <p:spPr bwMode="ltGray">
              <a:xfrm>
                <a:off x="4512" y="4224"/>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67"/>
              <p:cNvSpPr>
                <a:spLocks noChangeShapeType="1"/>
              </p:cNvSpPr>
              <p:nvPr/>
            </p:nvSpPr>
            <p:spPr bwMode="ltGray">
              <a:xfrm>
                <a:off x="4560"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68"/>
              <p:cNvSpPr>
                <a:spLocks noChangeShapeType="1"/>
              </p:cNvSpPr>
              <p:nvPr/>
            </p:nvSpPr>
            <p:spPr bwMode="ltGray">
              <a:xfrm>
                <a:off x="5376"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 name="Line 69"/>
            <p:cNvSpPr>
              <a:spLocks noChangeShapeType="1"/>
            </p:cNvSpPr>
            <p:nvPr/>
          </p:nvSpPr>
          <p:spPr bwMode="ltGray">
            <a:xfrm>
              <a:off x="5568" y="0"/>
              <a:ext cx="0" cy="14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0" name="Group 70"/>
            <p:cNvGrpSpPr>
              <a:grpSpLocks/>
            </p:cNvGrpSpPr>
            <p:nvPr/>
          </p:nvGrpSpPr>
          <p:grpSpPr bwMode="auto">
            <a:xfrm>
              <a:off x="261" y="1962"/>
              <a:ext cx="3567" cy="1494"/>
              <a:chOff x="261" y="877"/>
              <a:chExt cx="3567" cy="1494"/>
            </a:xfrm>
          </p:grpSpPr>
          <p:sp>
            <p:nvSpPr>
              <p:cNvPr id="11" name="Line 71"/>
              <p:cNvSpPr>
                <a:spLocks noChangeShapeType="1"/>
              </p:cNvSpPr>
              <p:nvPr/>
            </p:nvSpPr>
            <p:spPr bwMode="ltGray">
              <a:xfrm flipH="1">
                <a:off x="261" y="951"/>
                <a:ext cx="1533" cy="3"/>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72"/>
              <p:cNvSpPr>
                <a:spLocks noChangeShapeType="1"/>
              </p:cNvSpPr>
              <p:nvPr/>
            </p:nvSpPr>
            <p:spPr bwMode="ltGray">
              <a:xfrm>
                <a:off x="383" y="879"/>
                <a:ext cx="0" cy="149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Arc 73"/>
              <p:cNvSpPr>
                <a:spLocks/>
              </p:cNvSpPr>
              <p:nvPr/>
            </p:nvSpPr>
            <p:spPr bwMode="ltGray">
              <a:xfrm rot="16200000" flipH="1">
                <a:off x="302" y="876"/>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 name="Arc 74"/>
              <p:cNvSpPr>
                <a:spLocks/>
              </p:cNvSpPr>
              <p:nvPr/>
            </p:nvSpPr>
            <p:spPr bwMode="ltGray">
              <a:xfrm>
                <a:off x="692" y="895"/>
                <a:ext cx="267" cy="209"/>
              </a:xfrm>
              <a:custGeom>
                <a:avLst/>
                <a:gdLst>
                  <a:gd name="T0" fmla="*/ 0 w 38387"/>
                  <a:gd name="T1" fmla="*/ 0 h 30163"/>
                  <a:gd name="T2" fmla="*/ 0 w 38387"/>
                  <a:gd name="T3" fmla="*/ 0 h 30163"/>
                  <a:gd name="T4" fmla="*/ 0 w 38387"/>
                  <a:gd name="T5" fmla="*/ 0 h 30163"/>
                  <a:gd name="T6" fmla="*/ 0 60000 65536"/>
                  <a:gd name="T7" fmla="*/ 0 60000 65536"/>
                  <a:gd name="T8" fmla="*/ 0 60000 65536"/>
                </a:gdLst>
                <a:ahLst/>
                <a:cxnLst>
                  <a:cxn ang="T6">
                    <a:pos x="T0" y="T1"/>
                  </a:cxn>
                  <a:cxn ang="T7">
                    <a:pos x="T2" y="T3"/>
                  </a:cxn>
                  <a:cxn ang="T8">
                    <a:pos x="T4" y="T5"/>
                  </a:cxn>
                </a:cxnLst>
                <a:rect l="0" t="0" r="r" b="b"/>
                <a:pathLst>
                  <a:path w="38387" h="30163" fill="none" extrusionOk="0">
                    <a:moveTo>
                      <a:pt x="36617" y="-1"/>
                    </a:moveTo>
                    <a:cubicBezTo>
                      <a:pt x="37784" y="2703"/>
                      <a:pt x="38387" y="5617"/>
                      <a:pt x="38387" y="8563"/>
                    </a:cubicBezTo>
                    <a:cubicBezTo>
                      <a:pt x="38387" y="20492"/>
                      <a:pt x="28716" y="30163"/>
                      <a:pt x="16787" y="30163"/>
                    </a:cubicBezTo>
                    <a:cubicBezTo>
                      <a:pt x="10269" y="30163"/>
                      <a:pt x="4101" y="27220"/>
                      <a:pt x="0" y="22155"/>
                    </a:cubicBezTo>
                  </a:path>
                  <a:path w="38387" h="30163" stroke="0" extrusionOk="0">
                    <a:moveTo>
                      <a:pt x="36617" y="-1"/>
                    </a:moveTo>
                    <a:cubicBezTo>
                      <a:pt x="37784" y="2703"/>
                      <a:pt x="38387" y="5617"/>
                      <a:pt x="38387" y="8563"/>
                    </a:cubicBezTo>
                    <a:cubicBezTo>
                      <a:pt x="38387" y="20492"/>
                      <a:pt x="28716" y="30163"/>
                      <a:pt x="16787" y="30163"/>
                    </a:cubicBezTo>
                    <a:cubicBezTo>
                      <a:pt x="10269" y="30163"/>
                      <a:pt x="4101" y="27220"/>
                      <a:pt x="0" y="22155"/>
                    </a:cubicBezTo>
                    <a:lnTo>
                      <a:pt x="16787" y="8563"/>
                    </a:lnTo>
                    <a:lnTo>
                      <a:pt x="36617" y="-1"/>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 name="Arc 75"/>
              <p:cNvSpPr>
                <a:spLocks/>
              </p:cNvSpPr>
              <p:nvPr/>
            </p:nvSpPr>
            <p:spPr bwMode="ltGray">
              <a:xfrm flipV="1">
                <a:off x="834" y="893"/>
                <a:ext cx="288" cy="322"/>
              </a:xfrm>
              <a:custGeom>
                <a:avLst/>
                <a:gdLst>
                  <a:gd name="T0" fmla="*/ 0 w 21600"/>
                  <a:gd name="T1" fmla="*/ 0 h 24179"/>
                  <a:gd name="T2" fmla="*/ 0 w 21600"/>
                  <a:gd name="T3" fmla="*/ 0 h 24179"/>
                  <a:gd name="T4" fmla="*/ 0 w 21600"/>
                  <a:gd name="T5" fmla="*/ 0 h 24179"/>
                  <a:gd name="T6" fmla="*/ 0 60000 65536"/>
                  <a:gd name="T7" fmla="*/ 0 60000 65536"/>
                  <a:gd name="T8" fmla="*/ 0 60000 65536"/>
                </a:gdLst>
                <a:ahLst/>
                <a:cxnLst>
                  <a:cxn ang="T6">
                    <a:pos x="T0" y="T1"/>
                  </a:cxn>
                  <a:cxn ang="T7">
                    <a:pos x="T2" y="T3"/>
                  </a:cxn>
                  <a:cxn ang="T8">
                    <a:pos x="T4" y="T5"/>
                  </a:cxn>
                </a:cxnLst>
                <a:rect l="0" t="0" r="r" b="b"/>
                <a:pathLst>
                  <a:path w="21600" h="24179" fill="none" extrusionOk="0">
                    <a:moveTo>
                      <a:pt x="10995" y="24178"/>
                    </a:moveTo>
                    <a:cubicBezTo>
                      <a:pt x="4202" y="20350"/>
                      <a:pt x="0" y="13158"/>
                      <a:pt x="0" y="5361"/>
                    </a:cubicBezTo>
                    <a:cubicBezTo>
                      <a:pt x="-1" y="3552"/>
                      <a:pt x="227" y="1751"/>
                      <a:pt x="675" y="-1"/>
                    </a:cubicBezTo>
                  </a:path>
                  <a:path w="21600" h="24179" stroke="0" extrusionOk="0">
                    <a:moveTo>
                      <a:pt x="10995" y="24178"/>
                    </a:moveTo>
                    <a:cubicBezTo>
                      <a:pt x="4202" y="20350"/>
                      <a:pt x="0" y="13158"/>
                      <a:pt x="0" y="5361"/>
                    </a:cubicBezTo>
                    <a:cubicBezTo>
                      <a:pt x="-1" y="3552"/>
                      <a:pt x="227" y="1751"/>
                      <a:pt x="675" y="-1"/>
                    </a:cubicBezTo>
                    <a:lnTo>
                      <a:pt x="21600" y="5361"/>
                    </a:lnTo>
                    <a:lnTo>
                      <a:pt x="10995" y="24178"/>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 name="Arc 76"/>
              <p:cNvSpPr>
                <a:spLocks/>
              </p:cNvSpPr>
              <p:nvPr/>
            </p:nvSpPr>
            <p:spPr bwMode="ltGray">
              <a:xfrm flipV="1">
                <a:off x="1124" y="888"/>
                <a:ext cx="288" cy="329"/>
              </a:xfrm>
              <a:custGeom>
                <a:avLst/>
                <a:gdLst>
                  <a:gd name="T0" fmla="*/ 0 w 21600"/>
                  <a:gd name="T1" fmla="*/ 0 h 24653"/>
                  <a:gd name="T2" fmla="*/ 0 w 21600"/>
                  <a:gd name="T3" fmla="*/ 0 h 24653"/>
                  <a:gd name="T4" fmla="*/ 0 w 21600"/>
                  <a:gd name="T5" fmla="*/ 0 h 24653"/>
                  <a:gd name="T6" fmla="*/ 0 60000 65536"/>
                  <a:gd name="T7" fmla="*/ 0 60000 65536"/>
                  <a:gd name="T8" fmla="*/ 0 60000 65536"/>
                </a:gdLst>
                <a:ahLst/>
                <a:cxnLst>
                  <a:cxn ang="T6">
                    <a:pos x="T0" y="T1"/>
                  </a:cxn>
                  <a:cxn ang="T7">
                    <a:pos x="T2" y="T3"/>
                  </a:cxn>
                  <a:cxn ang="T8">
                    <a:pos x="T4" y="T5"/>
                  </a:cxn>
                </a:cxnLst>
                <a:rect l="0" t="0" r="r" b="b"/>
                <a:pathLst>
                  <a:path w="21600" h="24653" fill="none" extrusionOk="0">
                    <a:moveTo>
                      <a:pt x="21029" y="-1"/>
                    </a:moveTo>
                    <a:cubicBezTo>
                      <a:pt x="21408" y="1616"/>
                      <a:pt x="21600" y="3272"/>
                      <a:pt x="21600" y="4933"/>
                    </a:cubicBezTo>
                    <a:cubicBezTo>
                      <a:pt x="21600" y="13452"/>
                      <a:pt x="16591" y="21176"/>
                      <a:pt x="8813" y="24653"/>
                    </a:cubicBezTo>
                  </a:path>
                  <a:path w="21600" h="24653" stroke="0" extrusionOk="0">
                    <a:moveTo>
                      <a:pt x="21029" y="-1"/>
                    </a:moveTo>
                    <a:cubicBezTo>
                      <a:pt x="21408" y="1616"/>
                      <a:pt x="21600" y="3272"/>
                      <a:pt x="21600" y="4933"/>
                    </a:cubicBezTo>
                    <a:cubicBezTo>
                      <a:pt x="21600" y="13452"/>
                      <a:pt x="16591" y="21176"/>
                      <a:pt x="8813" y="24653"/>
                    </a:cubicBezTo>
                    <a:lnTo>
                      <a:pt x="0" y="4933"/>
                    </a:lnTo>
                    <a:lnTo>
                      <a:pt x="21029" y="-1"/>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 name="Line 77"/>
              <p:cNvSpPr>
                <a:spLocks noChangeShapeType="1"/>
              </p:cNvSpPr>
              <p:nvPr/>
            </p:nvSpPr>
            <p:spPr bwMode="ltGray">
              <a:xfrm flipV="1">
                <a:off x="720" y="891"/>
                <a:ext cx="417" cy="3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78"/>
              <p:cNvSpPr>
                <a:spLocks noChangeShapeType="1"/>
              </p:cNvSpPr>
              <p:nvPr/>
            </p:nvSpPr>
            <p:spPr bwMode="ltGray">
              <a:xfrm>
                <a:off x="771" y="891"/>
                <a:ext cx="300" cy="32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Arc 79"/>
              <p:cNvSpPr>
                <a:spLocks/>
              </p:cNvSpPr>
              <p:nvPr/>
            </p:nvSpPr>
            <p:spPr bwMode="ltGray">
              <a:xfrm flipV="1">
                <a:off x="2708" y="954"/>
                <a:ext cx="727" cy="619"/>
              </a:xfrm>
              <a:custGeom>
                <a:avLst/>
                <a:gdLst>
                  <a:gd name="T0" fmla="*/ 0 w 18917"/>
                  <a:gd name="T1" fmla="*/ 0 h 16117"/>
                  <a:gd name="T2" fmla="*/ 0 w 18917"/>
                  <a:gd name="T3" fmla="*/ 0 h 16117"/>
                  <a:gd name="T4" fmla="*/ 0 w 18917"/>
                  <a:gd name="T5" fmla="*/ 0 h 16117"/>
                  <a:gd name="T6" fmla="*/ 0 60000 65536"/>
                  <a:gd name="T7" fmla="*/ 0 60000 65536"/>
                  <a:gd name="T8" fmla="*/ 0 60000 65536"/>
                </a:gdLst>
                <a:ahLst/>
                <a:cxnLst>
                  <a:cxn ang="T6">
                    <a:pos x="T0" y="T1"/>
                  </a:cxn>
                  <a:cxn ang="T7">
                    <a:pos x="T2" y="T3"/>
                  </a:cxn>
                  <a:cxn ang="T8">
                    <a:pos x="T4" y="T5"/>
                  </a:cxn>
                </a:cxnLst>
                <a:rect l="0" t="0" r="r" b="b"/>
                <a:pathLst>
                  <a:path w="18917" h="16117" fill="none" extrusionOk="0">
                    <a:moveTo>
                      <a:pt x="4536" y="16116"/>
                    </a:moveTo>
                    <a:cubicBezTo>
                      <a:pt x="2713" y="14490"/>
                      <a:pt x="1179" y="12565"/>
                      <a:pt x="-1" y="10426"/>
                    </a:cubicBezTo>
                  </a:path>
                  <a:path w="18917" h="16117" stroke="0" extrusionOk="0">
                    <a:moveTo>
                      <a:pt x="4536" y="16116"/>
                    </a:moveTo>
                    <a:cubicBezTo>
                      <a:pt x="2713" y="14490"/>
                      <a:pt x="1179" y="12565"/>
                      <a:pt x="-1" y="10426"/>
                    </a:cubicBezTo>
                    <a:lnTo>
                      <a:pt x="18917" y="0"/>
                    </a:lnTo>
                    <a:lnTo>
                      <a:pt x="4536" y="16116"/>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Arc 80"/>
              <p:cNvSpPr>
                <a:spLocks/>
              </p:cNvSpPr>
              <p:nvPr/>
            </p:nvSpPr>
            <p:spPr bwMode="ltGray">
              <a:xfrm>
                <a:off x="3076" y="922"/>
                <a:ext cx="425" cy="215"/>
              </a:xfrm>
              <a:custGeom>
                <a:avLst/>
                <a:gdLst>
                  <a:gd name="T0" fmla="*/ 0 w 42771"/>
                  <a:gd name="T1" fmla="*/ 0 h 21600"/>
                  <a:gd name="T2" fmla="*/ 0 w 42771"/>
                  <a:gd name="T3" fmla="*/ 0 h 21600"/>
                  <a:gd name="T4" fmla="*/ 0 w 42771"/>
                  <a:gd name="T5" fmla="*/ 0 h 21600"/>
                  <a:gd name="T6" fmla="*/ 0 60000 65536"/>
                  <a:gd name="T7" fmla="*/ 0 60000 65536"/>
                  <a:gd name="T8" fmla="*/ 0 60000 65536"/>
                </a:gdLst>
                <a:ahLst/>
                <a:cxnLst>
                  <a:cxn ang="T6">
                    <a:pos x="T0" y="T1"/>
                  </a:cxn>
                  <a:cxn ang="T7">
                    <a:pos x="T2" y="T3"/>
                  </a:cxn>
                  <a:cxn ang="T8">
                    <a:pos x="T4" y="T5"/>
                  </a:cxn>
                </a:cxnLst>
                <a:rect l="0" t="0" r="r" b="b"/>
                <a:pathLst>
                  <a:path w="42771" h="21600" fill="none" extrusionOk="0">
                    <a:moveTo>
                      <a:pt x="42771" y="3334"/>
                    </a:moveTo>
                    <a:cubicBezTo>
                      <a:pt x="41128" y="13848"/>
                      <a:pt x="32072" y="21599"/>
                      <a:pt x="21430" y="21600"/>
                    </a:cubicBezTo>
                    <a:cubicBezTo>
                      <a:pt x="10545" y="21600"/>
                      <a:pt x="1361" y="13501"/>
                      <a:pt x="-1" y="2703"/>
                    </a:cubicBezTo>
                  </a:path>
                  <a:path w="42771" h="21600" stroke="0" extrusionOk="0">
                    <a:moveTo>
                      <a:pt x="42771" y="3334"/>
                    </a:moveTo>
                    <a:cubicBezTo>
                      <a:pt x="41128" y="13848"/>
                      <a:pt x="32072" y="21599"/>
                      <a:pt x="21430" y="21600"/>
                    </a:cubicBezTo>
                    <a:cubicBezTo>
                      <a:pt x="10545" y="21600"/>
                      <a:pt x="1361" y="13501"/>
                      <a:pt x="-1" y="2703"/>
                    </a:cubicBezTo>
                    <a:lnTo>
                      <a:pt x="21430" y="0"/>
                    </a:lnTo>
                    <a:lnTo>
                      <a:pt x="42771" y="3334"/>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 name="Arc 81"/>
              <p:cNvSpPr>
                <a:spLocks/>
              </p:cNvSpPr>
              <p:nvPr/>
            </p:nvSpPr>
            <p:spPr bwMode="ltGray">
              <a:xfrm flipH="1" flipV="1">
                <a:off x="3441" y="1037"/>
                <a:ext cx="288" cy="144"/>
              </a:xfrm>
              <a:custGeom>
                <a:avLst/>
                <a:gdLst>
                  <a:gd name="T0" fmla="*/ 0 w 43129"/>
                  <a:gd name="T1" fmla="*/ 0 h 21600"/>
                  <a:gd name="T2" fmla="*/ 0 w 43129"/>
                  <a:gd name="T3" fmla="*/ 0 h 21600"/>
                  <a:gd name="T4" fmla="*/ 0 w 43129"/>
                  <a:gd name="T5" fmla="*/ 0 h 21600"/>
                  <a:gd name="T6" fmla="*/ 0 60000 65536"/>
                  <a:gd name="T7" fmla="*/ 0 60000 65536"/>
                  <a:gd name="T8" fmla="*/ 0 60000 65536"/>
                </a:gdLst>
                <a:ahLst/>
                <a:cxnLst>
                  <a:cxn ang="T6">
                    <a:pos x="T0" y="T1"/>
                  </a:cxn>
                  <a:cxn ang="T7">
                    <a:pos x="T2" y="T3"/>
                  </a:cxn>
                  <a:cxn ang="T8">
                    <a:pos x="T4" y="T5"/>
                  </a:cxn>
                </a:cxnLst>
                <a:rect l="0" t="0" r="r" b="b"/>
                <a:pathLst>
                  <a:path w="43129" h="21600" fill="none" extrusionOk="0">
                    <a:moveTo>
                      <a:pt x="43128" y="1347"/>
                    </a:moveTo>
                    <a:cubicBezTo>
                      <a:pt x="42417" y="12731"/>
                      <a:pt x="32976" y="21599"/>
                      <a:pt x="21571" y="21600"/>
                    </a:cubicBezTo>
                    <a:cubicBezTo>
                      <a:pt x="10074" y="21600"/>
                      <a:pt x="593" y="12595"/>
                      <a:pt x="-1" y="1115"/>
                    </a:cubicBezTo>
                  </a:path>
                  <a:path w="43129" h="21600" stroke="0" extrusionOk="0">
                    <a:moveTo>
                      <a:pt x="43128" y="1347"/>
                    </a:moveTo>
                    <a:cubicBezTo>
                      <a:pt x="42417" y="12731"/>
                      <a:pt x="32976" y="21599"/>
                      <a:pt x="21571" y="21600"/>
                    </a:cubicBezTo>
                    <a:cubicBezTo>
                      <a:pt x="10074" y="21600"/>
                      <a:pt x="593" y="12595"/>
                      <a:pt x="-1" y="1115"/>
                    </a:cubicBezTo>
                    <a:lnTo>
                      <a:pt x="21571" y="0"/>
                    </a:lnTo>
                    <a:lnTo>
                      <a:pt x="43128" y="1347"/>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 name="Arc 82"/>
              <p:cNvSpPr>
                <a:spLocks/>
              </p:cNvSpPr>
              <p:nvPr/>
            </p:nvSpPr>
            <p:spPr bwMode="ltGray">
              <a:xfrm flipH="1" flipV="1">
                <a:off x="2745" y="1045"/>
                <a:ext cx="201" cy="130"/>
              </a:xfrm>
              <a:custGeom>
                <a:avLst/>
                <a:gdLst>
                  <a:gd name="T0" fmla="*/ 0 w 43200"/>
                  <a:gd name="T1" fmla="*/ 0 h 28005"/>
                  <a:gd name="T2" fmla="*/ 0 w 43200"/>
                  <a:gd name="T3" fmla="*/ 0 h 28005"/>
                  <a:gd name="T4" fmla="*/ 0 w 43200"/>
                  <a:gd name="T5" fmla="*/ 0 h 28005"/>
                  <a:gd name="T6" fmla="*/ 0 60000 65536"/>
                  <a:gd name="T7" fmla="*/ 0 60000 65536"/>
                  <a:gd name="T8" fmla="*/ 0 60000 65536"/>
                </a:gdLst>
                <a:ahLst/>
                <a:cxnLst>
                  <a:cxn ang="T6">
                    <a:pos x="T0" y="T1"/>
                  </a:cxn>
                  <a:cxn ang="T7">
                    <a:pos x="T2" y="T3"/>
                  </a:cxn>
                  <a:cxn ang="T8">
                    <a:pos x="T4" y="T5"/>
                  </a:cxn>
                </a:cxnLst>
                <a:rect l="0" t="0" r="r" b="b"/>
                <a:pathLst>
                  <a:path w="43200" h="28005" fill="none" extrusionOk="0">
                    <a:moveTo>
                      <a:pt x="42228" y="0"/>
                    </a:moveTo>
                    <a:cubicBezTo>
                      <a:pt x="42872" y="2074"/>
                      <a:pt x="43200" y="4233"/>
                      <a:pt x="43200" y="6405"/>
                    </a:cubicBezTo>
                    <a:cubicBezTo>
                      <a:pt x="43200" y="18334"/>
                      <a:pt x="33529" y="28005"/>
                      <a:pt x="21600" y="28005"/>
                    </a:cubicBezTo>
                    <a:cubicBezTo>
                      <a:pt x="9670" y="28005"/>
                      <a:pt x="0" y="18334"/>
                      <a:pt x="0" y="6405"/>
                    </a:cubicBezTo>
                    <a:cubicBezTo>
                      <a:pt x="-1" y="4481"/>
                      <a:pt x="257" y="2565"/>
                      <a:pt x="764" y="710"/>
                    </a:cubicBezTo>
                  </a:path>
                  <a:path w="43200" h="28005" stroke="0" extrusionOk="0">
                    <a:moveTo>
                      <a:pt x="42228" y="0"/>
                    </a:moveTo>
                    <a:cubicBezTo>
                      <a:pt x="42872" y="2074"/>
                      <a:pt x="43200" y="4233"/>
                      <a:pt x="43200" y="6405"/>
                    </a:cubicBezTo>
                    <a:cubicBezTo>
                      <a:pt x="43200" y="18334"/>
                      <a:pt x="33529" y="28005"/>
                      <a:pt x="21600" y="28005"/>
                    </a:cubicBezTo>
                    <a:cubicBezTo>
                      <a:pt x="9670" y="28005"/>
                      <a:pt x="0" y="18334"/>
                      <a:pt x="0" y="6405"/>
                    </a:cubicBezTo>
                    <a:cubicBezTo>
                      <a:pt x="-1" y="4481"/>
                      <a:pt x="257" y="2565"/>
                      <a:pt x="764" y="710"/>
                    </a:cubicBezTo>
                    <a:lnTo>
                      <a:pt x="21600" y="6405"/>
                    </a:lnTo>
                    <a:lnTo>
                      <a:pt x="42228" y="0"/>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 name="Line 83"/>
              <p:cNvSpPr>
                <a:spLocks noChangeShapeType="1"/>
              </p:cNvSpPr>
              <p:nvPr/>
            </p:nvSpPr>
            <p:spPr bwMode="ltGray">
              <a:xfrm>
                <a:off x="2784" y="960"/>
                <a:ext cx="219" cy="21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84"/>
              <p:cNvSpPr>
                <a:spLocks noChangeShapeType="1"/>
              </p:cNvSpPr>
              <p:nvPr/>
            </p:nvSpPr>
            <p:spPr bwMode="ltGray">
              <a:xfrm>
                <a:off x="3282" y="951"/>
                <a:ext cx="300" cy="2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85"/>
              <p:cNvSpPr>
                <a:spLocks noChangeShapeType="1"/>
              </p:cNvSpPr>
              <p:nvPr/>
            </p:nvSpPr>
            <p:spPr bwMode="ltGray">
              <a:xfrm flipH="1">
                <a:off x="2976" y="951"/>
                <a:ext cx="300" cy="2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86"/>
              <p:cNvSpPr>
                <a:spLocks noChangeShapeType="1"/>
              </p:cNvSpPr>
              <p:nvPr/>
            </p:nvSpPr>
            <p:spPr bwMode="ltGray">
              <a:xfrm>
                <a:off x="3279" y="951"/>
                <a:ext cx="0" cy="225"/>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87"/>
              <p:cNvSpPr>
                <a:spLocks noChangeShapeType="1"/>
              </p:cNvSpPr>
              <p:nvPr/>
            </p:nvSpPr>
            <p:spPr bwMode="ltGray">
              <a:xfrm>
                <a:off x="3579" y="951"/>
                <a:ext cx="0" cy="29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88"/>
              <p:cNvSpPr>
                <a:spLocks noChangeShapeType="1"/>
              </p:cNvSpPr>
              <p:nvPr/>
            </p:nvSpPr>
            <p:spPr bwMode="ltGray">
              <a:xfrm>
                <a:off x="288" y="1176"/>
                <a:ext cx="354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56761" name="Rectangle 89"/>
          <p:cNvSpPr>
            <a:spLocks noGrp="1" noChangeArrowheads="1"/>
          </p:cNvSpPr>
          <p:nvPr>
            <p:ph type="ctrTitle"/>
          </p:nvPr>
        </p:nvSpPr>
        <p:spPr>
          <a:xfrm>
            <a:off x="990600" y="1752600"/>
            <a:ext cx="7772400" cy="1143000"/>
          </a:xfrm>
        </p:spPr>
        <p:txBody>
          <a:bodyPr/>
          <a:lstStyle>
            <a:lvl1pPr>
              <a:defRPr sz="6000">
                <a:solidFill>
                  <a:schemeClr val="bg2"/>
                </a:solidFill>
              </a:defRPr>
            </a:lvl1pPr>
          </a:lstStyle>
          <a:p>
            <a:r>
              <a:rPr lang="zh-CN" altLang="en-US" smtClean="0"/>
              <a:t>单击此处编辑母版标题样式</a:t>
            </a:r>
            <a:endParaRPr lang="zh-CN" altLang="en-US"/>
          </a:p>
        </p:txBody>
      </p:sp>
      <p:sp>
        <p:nvSpPr>
          <p:cNvPr id="156762" name="Rectangle 90" descr="Rectangle: Click to edit Master text styles&#10;Second level&#10;Third level&#10;Fourth level&#10;Fifth level"/>
          <p:cNvSpPr>
            <a:spLocks noGrp="1" noChangeArrowheads="1"/>
          </p:cNvSpPr>
          <p:nvPr>
            <p:ph type="subTitle" idx="1"/>
          </p:nvPr>
        </p:nvSpPr>
        <p:spPr>
          <a:xfrm>
            <a:off x="990600" y="3886200"/>
            <a:ext cx="6400800" cy="1752600"/>
          </a:xfrm>
        </p:spPr>
        <p:txBody>
          <a:bodyPr anchor="ctr"/>
          <a:lstStyle>
            <a:lvl1pPr marL="0" indent="0">
              <a:buFontTx/>
              <a:buNone/>
              <a:defRPr/>
            </a:lvl1pPr>
          </a:lstStyle>
          <a:p>
            <a:r>
              <a:rPr lang="zh-CN" altLang="en-US" smtClean="0"/>
              <a:t>单击此处编辑母版副标题样式</a:t>
            </a:r>
            <a:endParaRPr lang="zh-CN" altLang="en-US"/>
          </a:p>
        </p:txBody>
      </p:sp>
      <p:sp>
        <p:nvSpPr>
          <p:cNvPr id="91" name="Rectangle 91"/>
          <p:cNvSpPr>
            <a:spLocks noGrp="1" noChangeArrowheads="1"/>
          </p:cNvSpPr>
          <p:nvPr>
            <p:ph type="dt" sz="half" idx="10"/>
          </p:nvPr>
        </p:nvSpPr>
        <p:spPr>
          <a:xfrm>
            <a:off x="7239000" y="6248400"/>
            <a:ext cx="1339850" cy="457200"/>
          </a:xfrm>
        </p:spPr>
        <p:txBody>
          <a:bodyPr/>
          <a:lstStyle>
            <a:lvl1pPr algn="ctr">
              <a:defRPr/>
            </a:lvl1pPr>
          </a:lstStyle>
          <a:p>
            <a:pPr>
              <a:defRPr/>
            </a:pPr>
            <a:fld id="{450D64A4-86E1-454F-BF2A-4BAB779954A7}" type="datetime1">
              <a:rPr lang="zh-CN" altLang="en-US"/>
              <a:pPr>
                <a:defRPr/>
              </a:pPr>
              <a:t>2016/4/26</a:t>
            </a:fld>
            <a:endParaRPr lang="en-US" altLang="zh-CN"/>
          </a:p>
        </p:txBody>
      </p:sp>
      <p:sp>
        <p:nvSpPr>
          <p:cNvPr id="92" name="Rectangle 92"/>
          <p:cNvSpPr>
            <a:spLocks noGrp="1" noChangeArrowheads="1"/>
          </p:cNvSpPr>
          <p:nvPr>
            <p:ph type="ftr" sz="quarter" idx="11"/>
          </p:nvPr>
        </p:nvSpPr>
        <p:spPr>
          <a:xfrm>
            <a:off x="3124200" y="6248400"/>
            <a:ext cx="2895600" cy="457200"/>
          </a:xfrm>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93" name="Rectangle 93"/>
          <p:cNvSpPr>
            <a:spLocks noGrp="1" noChangeArrowheads="1"/>
          </p:cNvSpPr>
          <p:nvPr>
            <p:ph type="sldNum" sz="quarter" idx="12"/>
          </p:nvPr>
        </p:nvSpPr>
        <p:spPr>
          <a:xfrm>
            <a:off x="685800" y="6248400"/>
            <a:ext cx="1905000" cy="457200"/>
          </a:xfrm>
        </p:spPr>
        <p:txBody>
          <a:bodyPr/>
          <a:lstStyle>
            <a:lvl1pPr>
              <a:defRPr/>
            </a:lvl1pPr>
          </a:lstStyle>
          <a:p>
            <a:pPr>
              <a:defRPr/>
            </a:pPr>
            <a:r>
              <a:rPr lang="en-US" altLang="zh-CN"/>
              <a:t>Page </a:t>
            </a:r>
            <a:fld id="{B8864254-2446-4F3A-B0A0-6915FD2076BF}" type="slidenum">
              <a:rPr lang="en-US" altLang="zh-CN"/>
              <a:pPr>
                <a:defRPr/>
              </a:pPr>
              <a:t>‹#›</a:t>
            </a:fld>
            <a:endParaRPr lang="en-US" altLang="zh-CN"/>
          </a:p>
        </p:txBody>
      </p:sp>
    </p:spTree>
    <p:extLst>
      <p:ext uri="{BB962C8B-B14F-4D97-AF65-F5344CB8AC3E}">
        <p14:creationId xmlns:p14="http://schemas.microsoft.com/office/powerpoint/2010/main" val="2710042697"/>
      </p:ext>
    </p:extLst>
  </p:cSld>
  <p:clrMapOvr>
    <a:masterClrMapping/>
  </p:clrMapOvr>
  <p:transition spd="slow">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2"/>
          <p:cNvSpPr>
            <a:spLocks noGrp="1" noChangeArrowheads="1"/>
          </p:cNvSpPr>
          <p:nvPr>
            <p:ph type="dt" sz="half" idx="10"/>
          </p:nvPr>
        </p:nvSpPr>
        <p:spPr>
          <a:ln/>
        </p:spPr>
        <p:txBody>
          <a:bodyPr/>
          <a:lstStyle>
            <a:lvl1pPr>
              <a:defRPr/>
            </a:lvl1pPr>
          </a:lstStyle>
          <a:p>
            <a:pPr>
              <a:defRPr/>
            </a:pPr>
            <a:fld id="{FC4F1AD0-27ED-4B16-8BE3-111E23288BDF}" type="datetime1">
              <a:rPr lang="zh-CN" altLang="en-US"/>
              <a:pPr>
                <a:defRPr/>
              </a:pPr>
              <a:t>2016/4/26</a:t>
            </a:fld>
            <a:endParaRPr lang="en-US" altLang="zh-CN"/>
          </a:p>
        </p:txBody>
      </p:sp>
      <p:sp>
        <p:nvSpPr>
          <p:cNvPr id="5"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6" name="Rectangle 84"/>
          <p:cNvSpPr>
            <a:spLocks noGrp="1" noChangeArrowheads="1"/>
          </p:cNvSpPr>
          <p:nvPr>
            <p:ph type="sldNum" sz="quarter" idx="12"/>
          </p:nvPr>
        </p:nvSpPr>
        <p:spPr>
          <a:ln/>
        </p:spPr>
        <p:txBody>
          <a:bodyPr/>
          <a:lstStyle>
            <a:lvl1pPr>
              <a:defRPr/>
            </a:lvl1pPr>
          </a:lstStyle>
          <a:p>
            <a:pPr>
              <a:defRPr/>
            </a:pPr>
            <a:r>
              <a:rPr lang="en-US" altLang="zh-CN"/>
              <a:t>Page </a:t>
            </a:r>
            <a:fld id="{6B3D35D9-A1ED-4FEF-9485-22CECB685932}" type="slidenum">
              <a:rPr lang="en-US" altLang="zh-CN"/>
              <a:pPr>
                <a:defRPr/>
              </a:pPr>
              <a:t>‹#›</a:t>
            </a:fld>
            <a:endParaRPr lang="en-US" altLang="zh-CN"/>
          </a:p>
        </p:txBody>
      </p:sp>
    </p:spTree>
    <p:extLst>
      <p:ext uri="{BB962C8B-B14F-4D97-AF65-F5344CB8AC3E}">
        <p14:creationId xmlns:p14="http://schemas.microsoft.com/office/powerpoint/2010/main" val="2993750943"/>
      </p:ext>
    </p:extLst>
  </p:cSld>
  <p:clrMapOvr>
    <a:masterClrMapping/>
  </p:clrMapOvr>
  <p:transition spd="slow">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82"/>
          <p:cNvSpPr>
            <a:spLocks noGrp="1" noChangeArrowheads="1"/>
          </p:cNvSpPr>
          <p:nvPr>
            <p:ph type="dt" sz="half" idx="10"/>
          </p:nvPr>
        </p:nvSpPr>
        <p:spPr>
          <a:ln/>
        </p:spPr>
        <p:txBody>
          <a:bodyPr/>
          <a:lstStyle>
            <a:lvl1pPr>
              <a:defRPr/>
            </a:lvl1pPr>
          </a:lstStyle>
          <a:p>
            <a:pPr>
              <a:defRPr/>
            </a:pPr>
            <a:fld id="{D7D0D746-5035-4AE0-B345-E348121425A9}" type="datetime1">
              <a:rPr lang="zh-CN" altLang="en-US"/>
              <a:pPr>
                <a:defRPr/>
              </a:pPr>
              <a:t>2016/4/26</a:t>
            </a:fld>
            <a:endParaRPr lang="en-US" altLang="zh-CN"/>
          </a:p>
        </p:txBody>
      </p:sp>
      <p:sp>
        <p:nvSpPr>
          <p:cNvPr id="5"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6" name="Rectangle 84"/>
          <p:cNvSpPr>
            <a:spLocks noGrp="1" noChangeArrowheads="1"/>
          </p:cNvSpPr>
          <p:nvPr>
            <p:ph type="sldNum" sz="quarter" idx="12"/>
          </p:nvPr>
        </p:nvSpPr>
        <p:spPr>
          <a:ln/>
        </p:spPr>
        <p:txBody>
          <a:bodyPr/>
          <a:lstStyle>
            <a:lvl1pPr>
              <a:defRPr/>
            </a:lvl1pPr>
          </a:lstStyle>
          <a:p>
            <a:pPr>
              <a:defRPr/>
            </a:pPr>
            <a:r>
              <a:rPr lang="en-US" altLang="zh-CN"/>
              <a:t>Page </a:t>
            </a:r>
            <a:fld id="{DDD01754-9317-4F88-81A6-02A408671DBB}" type="slidenum">
              <a:rPr lang="en-US" altLang="zh-CN"/>
              <a:pPr>
                <a:defRPr/>
              </a:pPr>
              <a:t>‹#›</a:t>
            </a:fld>
            <a:endParaRPr lang="en-US" altLang="zh-CN"/>
          </a:p>
        </p:txBody>
      </p:sp>
    </p:spTree>
    <p:extLst>
      <p:ext uri="{BB962C8B-B14F-4D97-AF65-F5344CB8AC3E}">
        <p14:creationId xmlns:p14="http://schemas.microsoft.com/office/powerpoint/2010/main" val="340868313"/>
      </p:ext>
    </p:extLst>
  </p:cSld>
  <p:clrMapOvr>
    <a:masterClrMapping/>
  </p:clrMapOvr>
  <p:transition spd="slow">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192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0100" y="12192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82"/>
          <p:cNvSpPr>
            <a:spLocks noGrp="1" noChangeArrowheads="1"/>
          </p:cNvSpPr>
          <p:nvPr>
            <p:ph type="dt" sz="half" idx="10"/>
          </p:nvPr>
        </p:nvSpPr>
        <p:spPr>
          <a:ln/>
        </p:spPr>
        <p:txBody>
          <a:bodyPr/>
          <a:lstStyle>
            <a:lvl1pPr>
              <a:defRPr/>
            </a:lvl1pPr>
          </a:lstStyle>
          <a:p>
            <a:pPr>
              <a:defRPr/>
            </a:pPr>
            <a:fld id="{C18AE99B-FA10-4BD5-ACC3-D1C2BE4A2592}" type="datetime1">
              <a:rPr lang="zh-CN" altLang="en-US"/>
              <a:pPr>
                <a:defRPr/>
              </a:pPr>
              <a:t>2016/4/26</a:t>
            </a:fld>
            <a:endParaRPr lang="en-US" altLang="zh-CN"/>
          </a:p>
        </p:txBody>
      </p:sp>
      <p:sp>
        <p:nvSpPr>
          <p:cNvPr id="6"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7" name="Rectangle 84"/>
          <p:cNvSpPr>
            <a:spLocks noGrp="1" noChangeArrowheads="1"/>
          </p:cNvSpPr>
          <p:nvPr>
            <p:ph type="sldNum" sz="quarter" idx="12"/>
          </p:nvPr>
        </p:nvSpPr>
        <p:spPr>
          <a:ln/>
        </p:spPr>
        <p:txBody>
          <a:bodyPr/>
          <a:lstStyle>
            <a:lvl1pPr>
              <a:defRPr/>
            </a:lvl1pPr>
          </a:lstStyle>
          <a:p>
            <a:pPr>
              <a:defRPr/>
            </a:pPr>
            <a:r>
              <a:rPr lang="en-US" altLang="zh-CN"/>
              <a:t>Page </a:t>
            </a:r>
            <a:fld id="{5BF3DEED-C0F2-4074-8AE5-A459AC852A06}" type="slidenum">
              <a:rPr lang="en-US" altLang="zh-CN"/>
              <a:pPr>
                <a:defRPr/>
              </a:pPr>
              <a:t>‹#›</a:t>
            </a:fld>
            <a:endParaRPr lang="en-US" altLang="zh-CN"/>
          </a:p>
        </p:txBody>
      </p:sp>
    </p:spTree>
    <p:extLst>
      <p:ext uri="{BB962C8B-B14F-4D97-AF65-F5344CB8AC3E}">
        <p14:creationId xmlns:p14="http://schemas.microsoft.com/office/powerpoint/2010/main" val="2193307872"/>
      </p:ext>
    </p:extLst>
  </p:cSld>
  <p:clrMapOvr>
    <a:masterClrMapping/>
  </p:clrMapOvr>
  <p:transition spd="slow">
    <p:randomBa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82"/>
          <p:cNvSpPr>
            <a:spLocks noGrp="1" noChangeArrowheads="1"/>
          </p:cNvSpPr>
          <p:nvPr>
            <p:ph type="dt" sz="half" idx="10"/>
          </p:nvPr>
        </p:nvSpPr>
        <p:spPr>
          <a:ln/>
        </p:spPr>
        <p:txBody>
          <a:bodyPr/>
          <a:lstStyle>
            <a:lvl1pPr>
              <a:defRPr/>
            </a:lvl1pPr>
          </a:lstStyle>
          <a:p>
            <a:pPr>
              <a:defRPr/>
            </a:pPr>
            <a:fld id="{D59228CC-0EC0-422E-8ADA-BE8EFF05974D}" type="datetime1">
              <a:rPr lang="zh-CN" altLang="en-US"/>
              <a:pPr>
                <a:defRPr/>
              </a:pPr>
              <a:t>2016/4/26</a:t>
            </a:fld>
            <a:endParaRPr lang="en-US" altLang="zh-CN"/>
          </a:p>
        </p:txBody>
      </p:sp>
      <p:sp>
        <p:nvSpPr>
          <p:cNvPr id="8"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9" name="Rectangle 84"/>
          <p:cNvSpPr>
            <a:spLocks noGrp="1" noChangeArrowheads="1"/>
          </p:cNvSpPr>
          <p:nvPr>
            <p:ph type="sldNum" sz="quarter" idx="12"/>
          </p:nvPr>
        </p:nvSpPr>
        <p:spPr>
          <a:ln/>
        </p:spPr>
        <p:txBody>
          <a:bodyPr/>
          <a:lstStyle>
            <a:lvl1pPr>
              <a:defRPr/>
            </a:lvl1pPr>
          </a:lstStyle>
          <a:p>
            <a:pPr>
              <a:defRPr/>
            </a:pPr>
            <a:r>
              <a:rPr lang="en-US" altLang="zh-CN"/>
              <a:t>Page </a:t>
            </a:r>
            <a:fld id="{2512C5D0-9015-463E-9899-5DDE4F82FFFC}" type="slidenum">
              <a:rPr lang="en-US" altLang="zh-CN"/>
              <a:pPr>
                <a:defRPr/>
              </a:pPr>
              <a:t>‹#›</a:t>
            </a:fld>
            <a:endParaRPr lang="en-US" altLang="zh-CN"/>
          </a:p>
        </p:txBody>
      </p:sp>
    </p:spTree>
    <p:extLst>
      <p:ext uri="{BB962C8B-B14F-4D97-AF65-F5344CB8AC3E}">
        <p14:creationId xmlns:p14="http://schemas.microsoft.com/office/powerpoint/2010/main" val="3081069652"/>
      </p:ext>
    </p:extLst>
  </p:cSld>
  <p:clrMapOvr>
    <a:masterClrMapping/>
  </p:clrMapOvr>
  <p:transition spd="slow">
    <p:randomBar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82"/>
          <p:cNvSpPr>
            <a:spLocks noGrp="1" noChangeArrowheads="1"/>
          </p:cNvSpPr>
          <p:nvPr>
            <p:ph type="dt" sz="half" idx="10"/>
          </p:nvPr>
        </p:nvSpPr>
        <p:spPr>
          <a:ln/>
        </p:spPr>
        <p:txBody>
          <a:bodyPr/>
          <a:lstStyle>
            <a:lvl1pPr>
              <a:defRPr/>
            </a:lvl1pPr>
          </a:lstStyle>
          <a:p>
            <a:pPr>
              <a:defRPr/>
            </a:pPr>
            <a:fld id="{0D53C535-2E29-4D18-A3D4-C16EABB8F12F}" type="datetime1">
              <a:rPr lang="zh-CN" altLang="en-US"/>
              <a:pPr>
                <a:defRPr/>
              </a:pPr>
              <a:t>2016/4/26</a:t>
            </a:fld>
            <a:endParaRPr lang="en-US" altLang="zh-CN"/>
          </a:p>
        </p:txBody>
      </p:sp>
      <p:sp>
        <p:nvSpPr>
          <p:cNvPr id="4"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5" name="Rectangle 84"/>
          <p:cNvSpPr>
            <a:spLocks noGrp="1" noChangeArrowheads="1"/>
          </p:cNvSpPr>
          <p:nvPr>
            <p:ph type="sldNum" sz="quarter" idx="12"/>
          </p:nvPr>
        </p:nvSpPr>
        <p:spPr>
          <a:ln/>
        </p:spPr>
        <p:txBody>
          <a:bodyPr/>
          <a:lstStyle>
            <a:lvl1pPr>
              <a:defRPr/>
            </a:lvl1pPr>
          </a:lstStyle>
          <a:p>
            <a:pPr>
              <a:defRPr/>
            </a:pPr>
            <a:r>
              <a:rPr lang="en-US" altLang="zh-CN"/>
              <a:t>Page </a:t>
            </a:r>
            <a:fld id="{D37A1A1A-FF82-4088-B49C-765A0913265D}" type="slidenum">
              <a:rPr lang="en-US" altLang="zh-CN"/>
              <a:pPr>
                <a:defRPr/>
              </a:pPr>
              <a:t>‹#›</a:t>
            </a:fld>
            <a:endParaRPr lang="en-US" altLang="zh-CN"/>
          </a:p>
        </p:txBody>
      </p:sp>
    </p:spTree>
    <p:extLst>
      <p:ext uri="{BB962C8B-B14F-4D97-AF65-F5344CB8AC3E}">
        <p14:creationId xmlns:p14="http://schemas.microsoft.com/office/powerpoint/2010/main" val="1203289940"/>
      </p:ext>
    </p:extLst>
  </p:cSld>
  <p:clrMapOvr>
    <a:masterClrMapping/>
  </p:clrMapOvr>
  <p:transition spd="slow">
    <p:randomBar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2"/>
          <p:cNvSpPr>
            <a:spLocks noGrp="1" noChangeArrowheads="1"/>
          </p:cNvSpPr>
          <p:nvPr>
            <p:ph type="dt" sz="half" idx="10"/>
          </p:nvPr>
        </p:nvSpPr>
        <p:spPr>
          <a:ln/>
        </p:spPr>
        <p:txBody>
          <a:bodyPr/>
          <a:lstStyle>
            <a:lvl1pPr>
              <a:defRPr/>
            </a:lvl1pPr>
          </a:lstStyle>
          <a:p>
            <a:pPr>
              <a:defRPr/>
            </a:pPr>
            <a:fld id="{A631D580-6960-452B-94F7-6F4A6013BE1D}" type="datetime1">
              <a:rPr lang="zh-CN" altLang="en-US"/>
              <a:pPr>
                <a:defRPr/>
              </a:pPr>
              <a:t>2016/4/26</a:t>
            </a:fld>
            <a:endParaRPr lang="en-US" altLang="zh-CN"/>
          </a:p>
        </p:txBody>
      </p:sp>
      <p:sp>
        <p:nvSpPr>
          <p:cNvPr id="3"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4" name="Rectangle 84"/>
          <p:cNvSpPr>
            <a:spLocks noGrp="1" noChangeArrowheads="1"/>
          </p:cNvSpPr>
          <p:nvPr>
            <p:ph type="sldNum" sz="quarter" idx="12"/>
          </p:nvPr>
        </p:nvSpPr>
        <p:spPr>
          <a:ln/>
        </p:spPr>
        <p:txBody>
          <a:bodyPr/>
          <a:lstStyle>
            <a:lvl1pPr>
              <a:defRPr/>
            </a:lvl1pPr>
          </a:lstStyle>
          <a:p>
            <a:pPr>
              <a:defRPr/>
            </a:pPr>
            <a:r>
              <a:rPr lang="en-US" altLang="zh-CN"/>
              <a:t>Page </a:t>
            </a:r>
            <a:fld id="{4EBD6E6A-8957-40EF-BED3-E2FA85ECF394}" type="slidenum">
              <a:rPr lang="en-US" altLang="zh-CN"/>
              <a:pPr>
                <a:defRPr/>
              </a:pPr>
              <a:t>‹#›</a:t>
            </a:fld>
            <a:endParaRPr lang="en-US" altLang="zh-CN"/>
          </a:p>
        </p:txBody>
      </p:sp>
    </p:spTree>
    <p:extLst>
      <p:ext uri="{BB962C8B-B14F-4D97-AF65-F5344CB8AC3E}">
        <p14:creationId xmlns:p14="http://schemas.microsoft.com/office/powerpoint/2010/main" val="659879955"/>
      </p:ext>
    </p:extLst>
  </p:cSld>
  <p:clrMapOvr>
    <a:masterClrMapping/>
  </p:clrMapOvr>
  <p:transition spd="slow">
    <p:randomBar dir="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8" name="内容占位符 7"/>
          <p:cNvSpPr>
            <a:spLocks noGrp="1"/>
          </p:cNvSpPr>
          <p:nvPr>
            <p:ph sz="quarter" idx="1"/>
          </p:nvPr>
        </p:nvSpPr>
        <p:spPr>
          <a:xfrm>
            <a:off x="457200" y="1600200"/>
            <a:ext cx="7467600" cy="487375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2062134628"/>
      </p:ext>
    </p:extLst>
  </p:cSld>
  <p:clrMapOvr>
    <a:masterClrMapping/>
  </p:clrMapOvr>
  <p:transition spd="slow">
    <p:randomBar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2"/>
          <p:cNvSpPr>
            <a:spLocks noGrp="1" noChangeArrowheads="1"/>
          </p:cNvSpPr>
          <p:nvPr>
            <p:ph type="dt" sz="half" idx="10"/>
          </p:nvPr>
        </p:nvSpPr>
        <p:spPr>
          <a:ln/>
        </p:spPr>
        <p:txBody>
          <a:bodyPr/>
          <a:lstStyle>
            <a:lvl1pPr>
              <a:defRPr/>
            </a:lvl1pPr>
          </a:lstStyle>
          <a:p>
            <a:pPr>
              <a:defRPr/>
            </a:pPr>
            <a:fld id="{1D4F99E0-F085-4E16-9B86-BD03A8E81D34}" type="datetime1">
              <a:rPr lang="zh-CN" altLang="en-US"/>
              <a:pPr>
                <a:defRPr/>
              </a:pPr>
              <a:t>2016/4/26</a:t>
            </a:fld>
            <a:endParaRPr lang="en-US" altLang="zh-CN"/>
          </a:p>
        </p:txBody>
      </p:sp>
      <p:sp>
        <p:nvSpPr>
          <p:cNvPr id="6"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7" name="Rectangle 84"/>
          <p:cNvSpPr>
            <a:spLocks noGrp="1" noChangeArrowheads="1"/>
          </p:cNvSpPr>
          <p:nvPr>
            <p:ph type="sldNum" sz="quarter" idx="12"/>
          </p:nvPr>
        </p:nvSpPr>
        <p:spPr>
          <a:ln/>
        </p:spPr>
        <p:txBody>
          <a:bodyPr/>
          <a:lstStyle>
            <a:lvl1pPr>
              <a:defRPr/>
            </a:lvl1pPr>
          </a:lstStyle>
          <a:p>
            <a:pPr>
              <a:defRPr/>
            </a:pPr>
            <a:r>
              <a:rPr lang="en-US" altLang="zh-CN"/>
              <a:t>Page </a:t>
            </a:r>
            <a:fld id="{720B45C9-A219-47C9-8B77-A3A949287CA4}" type="slidenum">
              <a:rPr lang="en-US" altLang="zh-CN"/>
              <a:pPr>
                <a:defRPr/>
              </a:pPr>
              <a:t>‹#›</a:t>
            </a:fld>
            <a:endParaRPr lang="en-US" altLang="zh-CN"/>
          </a:p>
        </p:txBody>
      </p:sp>
    </p:spTree>
    <p:extLst>
      <p:ext uri="{BB962C8B-B14F-4D97-AF65-F5344CB8AC3E}">
        <p14:creationId xmlns:p14="http://schemas.microsoft.com/office/powerpoint/2010/main" val="2360395564"/>
      </p:ext>
    </p:extLst>
  </p:cSld>
  <p:clrMapOvr>
    <a:masterClrMapping/>
  </p:clrMapOvr>
  <p:transition spd="slow">
    <p:randomBar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2"/>
          <p:cNvSpPr>
            <a:spLocks noGrp="1" noChangeArrowheads="1"/>
          </p:cNvSpPr>
          <p:nvPr>
            <p:ph type="dt" sz="half" idx="10"/>
          </p:nvPr>
        </p:nvSpPr>
        <p:spPr>
          <a:ln/>
        </p:spPr>
        <p:txBody>
          <a:bodyPr/>
          <a:lstStyle>
            <a:lvl1pPr>
              <a:defRPr/>
            </a:lvl1pPr>
          </a:lstStyle>
          <a:p>
            <a:pPr>
              <a:defRPr/>
            </a:pPr>
            <a:fld id="{0B6E3D7C-B990-48D4-A857-35AF3AF12098}" type="datetime1">
              <a:rPr lang="zh-CN" altLang="en-US"/>
              <a:pPr>
                <a:defRPr/>
              </a:pPr>
              <a:t>2016/4/26</a:t>
            </a:fld>
            <a:endParaRPr lang="en-US" altLang="zh-CN"/>
          </a:p>
        </p:txBody>
      </p:sp>
      <p:sp>
        <p:nvSpPr>
          <p:cNvPr id="6"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7" name="Rectangle 84"/>
          <p:cNvSpPr>
            <a:spLocks noGrp="1" noChangeArrowheads="1"/>
          </p:cNvSpPr>
          <p:nvPr>
            <p:ph type="sldNum" sz="quarter" idx="12"/>
          </p:nvPr>
        </p:nvSpPr>
        <p:spPr>
          <a:ln/>
        </p:spPr>
        <p:txBody>
          <a:bodyPr/>
          <a:lstStyle>
            <a:lvl1pPr>
              <a:defRPr/>
            </a:lvl1pPr>
          </a:lstStyle>
          <a:p>
            <a:pPr>
              <a:defRPr/>
            </a:pPr>
            <a:r>
              <a:rPr lang="en-US" altLang="zh-CN"/>
              <a:t>Page </a:t>
            </a:r>
            <a:fld id="{8CCAE6AA-6245-46D8-9818-22C12AC091E8}" type="slidenum">
              <a:rPr lang="en-US" altLang="zh-CN"/>
              <a:pPr>
                <a:defRPr/>
              </a:pPr>
              <a:t>‹#›</a:t>
            </a:fld>
            <a:endParaRPr lang="en-US" altLang="zh-CN"/>
          </a:p>
        </p:txBody>
      </p:sp>
    </p:spTree>
    <p:extLst>
      <p:ext uri="{BB962C8B-B14F-4D97-AF65-F5344CB8AC3E}">
        <p14:creationId xmlns:p14="http://schemas.microsoft.com/office/powerpoint/2010/main" val="1050959335"/>
      </p:ext>
    </p:extLst>
  </p:cSld>
  <p:clrMapOvr>
    <a:masterClrMapping/>
  </p:clrMapOvr>
  <p:transition spd="slow">
    <p:randomBar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2"/>
          <p:cNvSpPr>
            <a:spLocks noGrp="1" noChangeArrowheads="1"/>
          </p:cNvSpPr>
          <p:nvPr>
            <p:ph type="dt" sz="half" idx="10"/>
          </p:nvPr>
        </p:nvSpPr>
        <p:spPr>
          <a:ln/>
        </p:spPr>
        <p:txBody>
          <a:bodyPr/>
          <a:lstStyle>
            <a:lvl1pPr>
              <a:defRPr/>
            </a:lvl1pPr>
          </a:lstStyle>
          <a:p>
            <a:pPr>
              <a:defRPr/>
            </a:pPr>
            <a:fld id="{C0AA21C7-FA91-47A3-B670-D26D7FD92B3C}" type="datetime1">
              <a:rPr lang="zh-CN" altLang="en-US"/>
              <a:pPr>
                <a:defRPr/>
              </a:pPr>
              <a:t>2016/4/26</a:t>
            </a:fld>
            <a:endParaRPr lang="en-US" altLang="zh-CN"/>
          </a:p>
        </p:txBody>
      </p:sp>
      <p:sp>
        <p:nvSpPr>
          <p:cNvPr id="5"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6" name="Rectangle 84"/>
          <p:cNvSpPr>
            <a:spLocks noGrp="1" noChangeArrowheads="1"/>
          </p:cNvSpPr>
          <p:nvPr>
            <p:ph type="sldNum" sz="quarter" idx="12"/>
          </p:nvPr>
        </p:nvSpPr>
        <p:spPr>
          <a:ln/>
        </p:spPr>
        <p:txBody>
          <a:bodyPr/>
          <a:lstStyle>
            <a:lvl1pPr>
              <a:defRPr/>
            </a:lvl1pPr>
          </a:lstStyle>
          <a:p>
            <a:pPr>
              <a:defRPr/>
            </a:pPr>
            <a:r>
              <a:rPr lang="en-US" altLang="zh-CN"/>
              <a:t>Page </a:t>
            </a:r>
            <a:fld id="{34E3C60A-B009-43DB-954D-B201831A3D8A}" type="slidenum">
              <a:rPr lang="en-US" altLang="zh-CN"/>
              <a:pPr>
                <a:defRPr/>
              </a:pPr>
              <a:t>‹#›</a:t>
            </a:fld>
            <a:endParaRPr lang="en-US" altLang="zh-CN"/>
          </a:p>
        </p:txBody>
      </p:sp>
    </p:spTree>
    <p:extLst>
      <p:ext uri="{BB962C8B-B14F-4D97-AF65-F5344CB8AC3E}">
        <p14:creationId xmlns:p14="http://schemas.microsoft.com/office/powerpoint/2010/main" val="2718520776"/>
      </p:ext>
    </p:extLst>
  </p:cSld>
  <p:clrMapOvr>
    <a:masterClrMapping/>
  </p:clrMapOvr>
  <p:transition spd="slow">
    <p:randomBar dir="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228600"/>
            <a:ext cx="2038350" cy="6019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5962650" cy="6019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2"/>
          <p:cNvSpPr>
            <a:spLocks noGrp="1" noChangeArrowheads="1"/>
          </p:cNvSpPr>
          <p:nvPr>
            <p:ph type="dt" sz="half" idx="10"/>
          </p:nvPr>
        </p:nvSpPr>
        <p:spPr>
          <a:ln/>
        </p:spPr>
        <p:txBody>
          <a:bodyPr/>
          <a:lstStyle>
            <a:lvl1pPr>
              <a:defRPr/>
            </a:lvl1pPr>
          </a:lstStyle>
          <a:p>
            <a:pPr>
              <a:defRPr/>
            </a:pPr>
            <a:fld id="{729BB5E2-264D-431F-AD30-61DF24B70E46}" type="datetime1">
              <a:rPr lang="zh-CN" altLang="en-US"/>
              <a:pPr>
                <a:defRPr/>
              </a:pPr>
              <a:t>2016/4/26</a:t>
            </a:fld>
            <a:endParaRPr lang="en-US" altLang="zh-CN"/>
          </a:p>
        </p:txBody>
      </p:sp>
      <p:sp>
        <p:nvSpPr>
          <p:cNvPr id="5"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6" name="Rectangle 84"/>
          <p:cNvSpPr>
            <a:spLocks noGrp="1" noChangeArrowheads="1"/>
          </p:cNvSpPr>
          <p:nvPr>
            <p:ph type="sldNum" sz="quarter" idx="12"/>
          </p:nvPr>
        </p:nvSpPr>
        <p:spPr>
          <a:ln/>
        </p:spPr>
        <p:txBody>
          <a:bodyPr/>
          <a:lstStyle>
            <a:lvl1pPr>
              <a:defRPr/>
            </a:lvl1pPr>
          </a:lstStyle>
          <a:p>
            <a:pPr>
              <a:defRPr/>
            </a:pPr>
            <a:r>
              <a:rPr lang="en-US" altLang="zh-CN"/>
              <a:t>Page </a:t>
            </a:r>
            <a:fld id="{ABC34824-8D04-41CF-A8A5-98F69731FC0C}" type="slidenum">
              <a:rPr lang="en-US" altLang="zh-CN"/>
              <a:pPr>
                <a:defRPr/>
              </a:pPr>
              <a:t>‹#›</a:t>
            </a:fld>
            <a:endParaRPr lang="en-US" altLang="zh-CN"/>
          </a:p>
        </p:txBody>
      </p:sp>
    </p:spTree>
    <p:extLst>
      <p:ext uri="{BB962C8B-B14F-4D97-AF65-F5344CB8AC3E}">
        <p14:creationId xmlns:p14="http://schemas.microsoft.com/office/powerpoint/2010/main" val="2615942366"/>
      </p:ext>
    </p:extLst>
  </p:cSld>
  <p:clrMapOvr>
    <a:masterClrMapping/>
  </p:clrMapOvr>
  <p:transition spd="slow">
    <p:randomBar dir="vert"/>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2_标题幻灯片">
    <p:spTree>
      <p:nvGrpSpPr>
        <p:cNvPr id="1" name=""/>
        <p:cNvGrpSpPr/>
        <p:nvPr/>
      </p:nvGrpSpPr>
      <p:grpSpPr>
        <a:xfrm>
          <a:off x="0" y="0"/>
          <a:ext cx="0" cy="0"/>
          <a:chOff x="0" y="0"/>
          <a:chExt cx="0" cy="0"/>
        </a:xfrm>
      </p:grpSpPr>
      <p:sp>
        <p:nvSpPr>
          <p:cNvPr id="3" name="矩形 2"/>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矩形 3"/>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矩形 4"/>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矩形 5"/>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直接连接符 6"/>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p>
        </p:txBody>
      </p:sp>
      <p:sp>
        <p:nvSpPr>
          <p:cNvPr id="9" name="直接连接符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p>
        </p:txBody>
      </p:sp>
      <p:sp>
        <p:nvSpPr>
          <p:cNvPr id="10" name="直接连接符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1" name="直接连接符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p>
        </p:txBody>
      </p:sp>
      <p:sp>
        <p:nvSpPr>
          <p:cNvPr id="12" name="直接连接符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3" name="直接连接符 12"/>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4" name="矩形 13"/>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5" name="椭圆 14"/>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6" name="椭圆 15"/>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7" name="椭圆 16"/>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8" name="椭圆 17"/>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9" name="椭圆 18"/>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8" name="标题 7"/>
          <p:cNvSpPr>
            <a:spLocks noGrp="1"/>
          </p:cNvSpPr>
          <p:nvPr>
            <p:ph type="ctrTitle"/>
          </p:nvPr>
        </p:nvSpPr>
        <p:spPr>
          <a:xfrm>
            <a:off x="2286000" y="3073400"/>
            <a:ext cx="6172200" cy="933450"/>
          </a:xfrm>
        </p:spPr>
        <p:txBody>
          <a:bodyPr>
            <a:noAutofit/>
          </a:bodyPr>
          <a:lstStyle>
            <a:lvl1pPr>
              <a:defRPr sz="4800" b="1"/>
            </a:lvl1pPr>
          </a:lstStyle>
          <a:p>
            <a:r>
              <a:rPr lang="zh-CN" altLang="en-US" dirty="0" smtClean="0"/>
              <a:t>单击此处编辑母版标题样式</a:t>
            </a:r>
            <a:endParaRPr lang="en-US" dirty="0"/>
          </a:p>
        </p:txBody>
      </p:sp>
    </p:spTree>
    <p:extLst>
      <p:ext uri="{BB962C8B-B14F-4D97-AF65-F5344CB8AC3E}">
        <p14:creationId xmlns:p14="http://schemas.microsoft.com/office/powerpoint/2010/main" val="959434681"/>
      </p:ext>
    </p:extLst>
  </p:cSld>
  <p:clrMapOvr>
    <a:overrideClrMapping bg1="lt1" tx1="dk1" bg2="lt2" tx2="dk2" accent1="accent1" accent2="accent2" accent3="accent3" accent4="accent4" accent5="accent5" accent6="accent6" hlink="hlink" folHlink="folHlink"/>
  </p:clrMapOvr>
  <p:transition spd="slow">
    <p:randomBar dir="vert"/>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28600"/>
            <a:ext cx="8153400" cy="6019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82"/>
          <p:cNvSpPr>
            <a:spLocks noGrp="1" noChangeArrowheads="1"/>
          </p:cNvSpPr>
          <p:nvPr>
            <p:ph type="dt" sz="half" idx="10"/>
          </p:nvPr>
        </p:nvSpPr>
        <p:spPr>
          <a:ln/>
        </p:spPr>
        <p:txBody>
          <a:bodyPr/>
          <a:lstStyle>
            <a:lvl1pPr>
              <a:defRPr/>
            </a:lvl1pPr>
          </a:lstStyle>
          <a:p>
            <a:pPr>
              <a:defRPr/>
            </a:pPr>
            <a:fld id="{93B48BB7-2AB7-4D09-9F49-7EBF6A29FF7E}" type="datetime1">
              <a:rPr lang="zh-CN" altLang="en-US"/>
              <a:pPr>
                <a:defRPr/>
              </a:pPr>
              <a:t>2016/4/26</a:t>
            </a:fld>
            <a:endParaRPr lang="en-US" altLang="zh-CN"/>
          </a:p>
        </p:txBody>
      </p:sp>
      <p:sp>
        <p:nvSpPr>
          <p:cNvPr id="4" name="Rectangle 83"/>
          <p:cNvSpPr>
            <a:spLocks noGrp="1" noChangeArrowheads="1"/>
          </p:cNvSpPr>
          <p:nvPr>
            <p:ph type="ftr" sz="quarter" idx="11"/>
          </p:nvPr>
        </p:nvSpPr>
        <p:spPr>
          <a:ln/>
        </p:spPr>
        <p:txBody>
          <a:bodyPr/>
          <a:lstStyle>
            <a:lvl1pPr>
              <a:defRPr/>
            </a:lvl1pPr>
          </a:lstStyle>
          <a:p>
            <a:pPr>
              <a:defRPr/>
            </a:pPr>
            <a:r>
              <a:rPr lang="en-US" altLang="zh-CN"/>
              <a:t>第6章  动态规划法</a:t>
            </a:r>
          </a:p>
        </p:txBody>
      </p:sp>
      <p:sp>
        <p:nvSpPr>
          <p:cNvPr id="5" name="Rectangle 84"/>
          <p:cNvSpPr>
            <a:spLocks noGrp="1" noChangeArrowheads="1"/>
          </p:cNvSpPr>
          <p:nvPr>
            <p:ph type="sldNum" sz="quarter" idx="12"/>
          </p:nvPr>
        </p:nvSpPr>
        <p:spPr>
          <a:ln/>
        </p:spPr>
        <p:txBody>
          <a:bodyPr/>
          <a:lstStyle>
            <a:lvl1pPr>
              <a:defRPr/>
            </a:lvl1pPr>
          </a:lstStyle>
          <a:p>
            <a:pPr>
              <a:defRPr/>
            </a:pPr>
            <a:r>
              <a:rPr lang="en-US" altLang="zh-CN"/>
              <a:t>Page </a:t>
            </a:r>
            <a:fld id="{8313A0E9-4EF6-4A87-84C9-C791D04D900D}" type="slidenum">
              <a:rPr lang="en-US" altLang="zh-CN"/>
              <a:pPr>
                <a:defRPr/>
              </a:pPr>
              <a:t>‹#›</a:t>
            </a:fld>
            <a:endParaRPr lang="en-US" altLang="zh-CN"/>
          </a:p>
        </p:txBody>
      </p:sp>
    </p:spTree>
    <p:extLst>
      <p:ext uri="{BB962C8B-B14F-4D97-AF65-F5344CB8AC3E}">
        <p14:creationId xmlns:p14="http://schemas.microsoft.com/office/powerpoint/2010/main" val="2390529004"/>
      </p:ext>
    </p:extLst>
  </p:cSld>
  <p:clrMapOvr>
    <a:masterClrMapping/>
  </p:clrMapOvr>
  <p:transition spd="slow">
    <p:randomBar dir="vert"/>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696" y="1979"/>
              <a:ext cx="3132" cy="324"/>
              <a:chOff x="696" y="894"/>
              <a:chExt cx="3132" cy="324"/>
            </a:xfrm>
          </p:grpSpPr>
          <p:sp>
            <p:nvSpPr>
              <p:cNvPr id="87" name="Rectangle 4"/>
              <p:cNvSpPr>
                <a:spLocks noChangeArrowheads="1"/>
              </p:cNvSpPr>
              <p:nvPr/>
            </p:nvSpPr>
            <p:spPr bwMode="ltGray">
              <a:xfrm>
                <a:off x="696" y="894"/>
                <a:ext cx="1104" cy="28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88" name="Rectangle 5"/>
              <p:cNvSpPr>
                <a:spLocks noChangeArrowheads="1"/>
              </p:cNvSpPr>
              <p:nvPr/>
            </p:nvSpPr>
            <p:spPr bwMode="ltGray">
              <a:xfrm>
                <a:off x="696" y="1122"/>
                <a:ext cx="1440" cy="9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89" name="Rectangle 6"/>
              <p:cNvSpPr>
                <a:spLocks noChangeArrowheads="1"/>
              </p:cNvSpPr>
              <p:nvPr/>
            </p:nvSpPr>
            <p:spPr bwMode="ltGray">
              <a:xfrm>
                <a:off x="1716" y="1068"/>
                <a:ext cx="2112" cy="10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90" name="Rectangle 7"/>
              <p:cNvSpPr>
                <a:spLocks noChangeArrowheads="1"/>
              </p:cNvSpPr>
              <p:nvPr/>
            </p:nvSpPr>
            <p:spPr bwMode="ltGray">
              <a:xfrm>
                <a:off x="1713" y="954"/>
                <a:ext cx="1872" cy="144"/>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grpSp>
        <p:sp>
          <p:nvSpPr>
            <p:cNvPr id="6" name="Rectangle 8"/>
            <p:cNvSpPr>
              <a:spLocks noChangeArrowheads="1"/>
            </p:cNvSpPr>
            <p:nvPr/>
          </p:nvSpPr>
          <p:spPr bwMode="ltGray">
            <a:xfrm>
              <a:off x="2112" y="0"/>
              <a:ext cx="3648" cy="9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grpSp>
          <p:nvGrpSpPr>
            <p:cNvPr id="7" name="Group 9"/>
            <p:cNvGrpSpPr>
              <a:grpSpLocks/>
            </p:cNvGrpSpPr>
            <p:nvPr/>
          </p:nvGrpSpPr>
          <p:grpSpPr bwMode="auto">
            <a:xfrm>
              <a:off x="0" y="0"/>
              <a:ext cx="5760" cy="4320"/>
              <a:chOff x="0" y="0"/>
              <a:chExt cx="5760" cy="4320"/>
            </a:xfrm>
          </p:grpSpPr>
          <p:grpSp>
            <p:nvGrpSpPr>
              <p:cNvPr id="34" name="Group 10"/>
              <p:cNvGrpSpPr>
                <a:grpSpLocks/>
              </p:cNvGrpSpPr>
              <p:nvPr/>
            </p:nvGrpSpPr>
            <p:grpSpPr bwMode="auto">
              <a:xfrm>
                <a:off x="0" y="192"/>
                <a:ext cx="5760" cy="4032"/>
                <a:chOff x="0" y="192"/>
                <a:chExt cx="5760" cy="4032"/>
              </a:xfrm>
            </p:grpSpPr>
            <p:sp>
              <p:nvSpPr>
                <p:cNvPr id="65" name="Line 11"/>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 name="Line 12"/>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 name="Line 13"/>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 name="Line 14"/>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 name="Line 15"/>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Line 16"/>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 name="Line 17"/>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Line 18"/>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 name="Line 19"/>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 name="Line 20"/>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 name="Line 21"/>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 name="Line 22"/>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 name="Line 23"/>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 name="Line 24"/>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 name="Line 25"/>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Line 26"/>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 name="Line 27"/>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 name="Line 28"/>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 name="Line 29"/>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 name="Line 30"/>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 name="Line 31"/>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 name="Line 32"/>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5" name="Group 33"/>
              <p:cNvGrpSpPr>
                <a:grpSpLocks/>
              </p:cNvGrpSpPr>
              <p:nvPr/>
            </p:nvGrpSpPr>
            <p:grpSpPr bwMode="auto">
              <a:xfrm>
                <a:off x="192" y="0"/>
                <a:ext cx="5376" cy="4320"/>
                <a:chOff x="192" y="0"/>
                <a:chExt cx="5376" cy="4320"/>
              </a:xfrm>
            </p:grpSpPr>
            <p:sp>
              <p:nvSpPr>
                <p:cNvPr id="36" name="Line 34"/>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35"/>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36"/>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37"/>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38"/>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Line 39"/>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Line 40"/>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Line 41"/>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Line 42"/>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Line 43"/>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Line 44"/>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45"/>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46"/>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Line 47"/>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48"/>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Line 49"/>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Line 50"/>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 name="Line 51"/>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 name="Line 52"/>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 name="Line 53"/>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Line 54"/>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 name="Line 55"/>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 name="Line 56"/>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 name="Line 57"/>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 name="Line 58"/>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 name="Line 59"/>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 name="Line 60"/>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 name="Line 61"/>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 name="Line 62"/>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8" name="Group 63"/>
            <p:cNvGrpSpPr>
              <a:grpSpLocks/>
            </p:cNvGrpSpPr>
            <p:nvPr/>
          </p:nvGrpSpPr>
          <p:grpSpPr bwMode="auto">
            <a:xfrm>
              <a:off x="4512" y="3984"/>
              <a:ext cx="912" cy="288"/>
              <a:chOff x="4512" y="3984"/>
              <a:chExt cx="912" cy="288"/>
            </a:xfrm>
          </p:grpSpPr>
          <p:sp>
            <p:nvSpPr>
              <p:cNvPr id="29" name="Rectangle 64" descr="60%"/>
              <p:cNvSpPr>
                <a:spLocks noChangeArrowheads="1"/>
              </p:cNvSpPr>
              <p:nvPr/>
            </p:nvSpPr>
            <p:spPr bwMode="ltGray">
              <a:xfrm>
                <a:off x="4560" y="4032"/>
                <a:ext cx="816"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30" name="Line 65"/>
              <p:cNvSpPr>
                <a:spLocks noChangeShapeType="1"/>
              </p:cNvSpPr>
              <p:nvPr/>
            </p:nvSpPr>
            <p:spPr bwMode="ltGray">
              <a:xfrm>
                <a:off x="4512" y="4032"/>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66"/>
              <p:cNvSpPr>
                <a:spLocks noChangeShapeType="1"/>
              </p:cNvSpPr>
              <p:nvPr/>
            </p:nvSpPr>
            <p:spPr bwMode="ltGray">
              <a:xfrm>
                <a:off x="4512" y="4224"/>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67"/>
              <p:cNvSpPr>
                <a:spLocks noChangeShapeType="1"/>
              </p:cNvSpPr>
              <p:nvPr/>
            </p:nvSpPr>
            <p:spPr bwMode="ltGray">
              <a:xfrm>
                <a:off x="4560"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68"/>
              <p:cNvSpPr>
                <a:spLocks noChangeShapeType="1"/>
              </p:cNvSpPr>
              <p:nvPr/>
            </p:nvSpPr>
            <p:spPr bwMode="ltGray">
              <a:xfrm>
                <a:off x="5376"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 name="Line 69"/>
            <p:cNvSpPr>
              <a:spLocks noChangeShapeType="1"/>
            </p:cNvSpPr>
            <p:nvPr/>
          </p:nvSpPr>
          <p:spPr bwMode="ltGray">
            <a:xfrm>
              <a:off x="5568" y="0"/>
              <a:ext cx="0" cy="14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0" name="Group 70"/>
            <p:cNvGrpSpPr>
              <a:grpSpLocks/>
            </p:cNvGrpSpPr>
            <p:nvPr/>
          </p:nvGrpSpPr>
          <p:grpSpPr bwMode="auto">
            <a:xfrm>
              <a:off x="261" y="1962"/>
              <a:ext cx="3567" cy="1494"/>
              <a:chOff x="261" y="877"/>
              <a:chExt cx="3567" cy="1494"/>
            </a:xfrm>
          </p:grpSpPr>
          <p:sp>
            <p:nvSpPr>
              <p:cNvPr id="11" name="Line 71"/>
              <p:cNvSpPr>
                <a:spLocks noChangeShapeType="1"/>
              </p:cNvSpPr>
              <p:nvPr/>
            </p:nvSpPr>
            <p:spPr bwMode="ltGray">
              <a:xfrm flipH="1">
                <a:off x="261" y="951"/>
                <a:ext cx="1533" cy="3"/>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72"/>
              <p:cNvSpPr>
                <a:spLocks noChangeShapeType="1"/>
              </p:cNvSpPr>
              <p:nvPr/>
            </p:nvSpPr>
            <p:spPr bwMode="ltGray">
              <a:xfrm>
                <a:off x="383" y="879"/>
                <a:ext cx="0" cy="149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Arc 73"/>
              <p:cNvSpPr>
                <a:spLocks/>
              </p:cNvSpPr>
              <p:nvPr/>
            </p:nvSpPr>
            <p:spPr bwMode="ltGray">
              <a:xfrm rot="16200000" flipH="1">
                <a:off x="302" y="876"/>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 name="Arc 74"/>
              <p:cNvSpPr>
                <a:spLocks/>
              </p:cNvSpPr>
              <p:nvPr/>
            </p:nvSpPr>
            <p:spPr bwMode="ltGray">
              <a:xfrm>
                <a:off x="692" y="895"/>
                <a:ext cx="267" cy="209"/>
              </a:xfrm>
              <a:custGeom>
                <a:avLst/>
                <a:gdLst>
                  <a:gd name="T0" fmla="*/ 0 w 38387"/>
                  <a:gd name="T1" fmla="*/ 0 h 30163"/>
                  <a:gd name="T2" fmla="*/ 0 w 38387"/>
                  <a:gd name="T3" fmla="*/ 0 h 30163"/>
                  <a:gd name="T4" fmla="*/ 0 w 38387"/>
                  <a:gd name="T5" fmla="*/ 0 h 30163"/>
                  <a:gd name="T6" fmla="*/ 0 60000 65536"/>
                  <a:gd name="T7" fmla="*/ 0 60000 65536"/>
                  <a:gd name="T8" fmla="*/ 0 60000 65536"/>
                </a:gdLst>
                <a:ahLst/>
                <a:cxnLst>
                  <a:cxn ang="T6">
                    <a:pos x="T0" y="T1"/>
                  </a:cxn>
                  <a:cxn ang="T7">
                    <a:pos x="T2" y="T3"/>
                  </a:cxn>
                  <a:cxn ang="T8">
                    <a:pos x="T4" y="T5"/>
                  </a:cxn>
                </a:cxnLst>
                <a:rect l="0" t="0" r="r" b="b"/>
                <a:pathLst>
                  <a:path w="38387" h="30163" fill="none" extrusionOk="0">
                    <a:moveTo>
                      <a:pt x="36617" y="-1"/>
                    </a:moveTo>
                    <a:cubicBezTo>
                      <a:pt x="37784" y="2703"/>
                      <a:pt x="38387" y="5617"/>
                      <a:pt x="38387" y="8563"/>
                    </a:cubicBezTo>
                    <a:cubicBezTo>
                      <a:pt x="38387" y="20492"/>
                      <a:pt x="28716" y="30163"/>
                      <a:pt x="16787" y="30163"/>
                    </a:cubicBezTo>
                    <a:cubicBezTo>
                      <a:pt x="10269" y="30163"/>
                      <a:pt x="4101" y="27220"/>
                      <a:pt x="0" y="22155"/>
                    </a:cubicBezTo>
                  </a:path>
                  <a:path w="38387" h="30163" stroke="0" extrusionOk="0">
                    <a:moveTo>
                      <a:pt x="36617" y="-1"/>
                    </a:moveTo>
                    <a:cubicBezTo>
                      <a:pt x="37784" y="2703"/>
                      <a:pt x="38387" y="5617"/>
                      <a:pt x="38387" y="8563"/>
                    </a:cubicBezTo>
                    <a:cubicBezTo>
                      <a:pt x="38387" y="20492"/>
                      <a:pt x="28716" y="30163"/>
                      <a:pt x="16787" y="30163"/>
                    </a:cubicBezTo>
                    <a:cubicBezTo>
                      <a:pt x="10269" y="30163"/>
                      <a:pt x="4101" y="27220"/>
                      <a:pt x="0" y="22155"/>
                    </a:cubicBezTo>
                    <a:lnTo>
                      <a:pt x="16787" y="8563"/>
                    </a:lnTo>
                    <a:lnTo>
                      <a:pt x="36617" y="-1"/>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 name="Arc 75"/>
              <p:cNvSpPr>
                <a:spLocks/>
              </p:cNvSpPr>
              <p:nvPr/>
            </p:nvSpPr>
            <p:spPr bwMode="ltGray">
              <a:xfrm flipV="1">
                <a:off x="834" y="893"/>
                <a:ext cx="288" cy="322"/>
              </a:xfrm>
              <a:custGeom>
                <a:avLst/>
                <a:gdLst>
                  <a:gd name="T0" fmla="*/ 0 w 21600"/>
                  <a:gd name="T1" fmla="*/ 0 h 24179"/>
                  <a:gd name="T2" fmla="*/ 0 w 21600"/>
                  <a:gd name="T3" fmla="*/ 0 h 24179"/>
                  <a:gd name="T4" fmla="*/ 0 w 21600"/>
                  <a:gd name="T5" fmla="*/ 0 h 24179"/>
                  <a:gd name="T6" fmla="*/ 0 60000 65536"/>
                  <a:gd name="T7" fmla="*/ 0 60000 65536"/>
                  <a:gd name="T8" fmla="*/ 0 60000 65536"/>
                </a:gdLst>
                <a:ahLst/>
                <a:cxnLst>
                  <a:cxn ang="T6">
                    <a:pos x="T0" y="T1"/>
                  </a:cxn>
                  <a:cxn ang="T7">
                    <a:pos x="T2" y="T3"/>
                  </a:cxn>
                  <a:cxn ang="T8">
                    <a:pos x="T4" y="T5"/>
                  </a:cxn>
                </a:cxnLst>
                <a:rect l="0" t="0" r="r" b="b"/>
                <a:pathLst>
                  <a:path w="21600" h="24179" fill="none" extrusionOk="0">
                    <a:moveTo>
                      <a:pt x="10995" y="24178"/>
                    </a:moveTo>
                    <a:cubicBezTo>
                      <a:pt x="4202" y="20350"/>
                      <a:pt x="0" y="13158"/>
                      <a:pt x="0" y="5361"/>
                    </a:cubicBezTo>
                    <a:cubicBezTo>
                      <a:pt x="-1" y="3552"/>
                      <a:pt x="227" y="1751"/>
                      <a:pt x="675" y="-1"/>
                    </a:cubicBezTo>
                  </a:path>
                  <a:path w="21600" h="24179" stroke="0" extrusionOk="0">
                    <a:moveTo>
                      <a:pt x="10995" y="24178"/>
                    </a:moveTo>
                    <a:cubicBezTo>
                      <a:pt x="4202" y="20350"/>
                      <a:pt x="0" y="13158"/>
                      <a:pt x="0" y="5361"/>
                    </a:cubicBezTo>
                    <a:cubicBezTo>
                      <a:pt x="-1" y="3552"/>
                      <a:pt x="227" y="1751"/>
                      <a:pt x="675" y="-1"/>
                    </a:cubicBezTo>
                    <a:lnTo>
                      <a:pt x="21600" y="5361"/>
                    </a:lnTo>
                    <a:lnTo>
                      <a:pt x="10995" y="24178"/>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 name="Arc 76"/>
              <p:cNvSpPr>
                <a:spLocks/>
              </p:cNvSpPr>
              <p:nvPr/>
            </p:nvSpPr>
            <p:spPr bwMode="ltGray">
              <a:xfrm flipV="1">
                <a:off x="1124" y="888"/>
                <a:ext cx="288" cy="329"/>
              </a:xfrm>
              <a:custGeom>
                <a:avLst/>
                <a:gdLst>
                  <a:gd name="T0" fmla="*/ 0 w 21600"/>
                  <a:gd name="T1" fmla="*/ 0 h 24653"/>
                  <a:gd name="T2" fmla="*/ 0 w 21600"/>
                  <a:gd name="T3" fmla="*/ 0 h 24653"/>
                  <a:gd name="T4" fmla="*/ 0 w 21600"/>
                  <a:gd name="T5" fmla="*/ 0 h 24653"/>
                  <a:gd name="T6" fmla="*/ 0 60000 65536"/>
                  <a:gd name="T7" fmla="*/ 0 60000 65536"/>
                  <a:gd name="T8" fmla="*/ 0 60000 65536"/>
                </a:gdLst>
                <a:ahLst/>
                <a:cxnLst>
                  <a:cxn ang="T6">
                    <a:pos x="T0" y="T1"/>
                  </a:cxn>
                  <a:cxn ang="T7">
                    <a:pos x="T2" y="T3"/>
                  </a:cxn>
                  <a:cxn ang="T8">
                    <a:pos x="T4" y="T5"/>
                  </a:cxn>
                </a:cxnLst>
                <a:rect l="0" t="0" r="r" b="b"/>
                <a:pathLst>
                  <a:path w="21600" h="24653" fill="none" extrusionOk="0">
                    <a:moveTo>
                      <a:pt x="21029" y="-1"/>
                    </a:moveTo>
                    <a:cubicBezTo>
                      <a:pt x="21408" y="1616"/>
                      <a:pt x="21600" y="3272"/>
                      <a:pt x="21600" y="4933"/>
                    </a:cubicBezTo>
                    <a:cubicBezTo>
                      <a:pt x="21600" y="13452"/>
                      <a:pt x="16591" y="21176"/>
                      <a:pt x="8813" y="24653"/>
                    </a:cubicBezTo>
                  </a:path>
                  <a:path w="21600" h="24653" stroke="0" extrusionOk="0">
                    <a:moveTo>
                      <a:pt x="21029" y="-1"/>
                    </a:moveTo>
                    <a:cubicBezTo>
                      <a:pt x="21408" y="1616"/>
                      <a:pt x="21600" y="3272"/>
                      <a:pt x="21600" y="4933"/>
                    </a:cubicBezTo>
                    <a:cubicBezTo>
                      <a:pt x="21600" y="13452"/>
                      <a:pt x="16591" y="21176"/>
                      <a:pt x="8813" y="24653"/>
                    </a:cubicBezTo>
                    <a:lnTo>
                      <a:pt x="0" y="4933"/>
                    </a:lnTo>
                    <a:lnTo>
                      <a:pt x="21029" y="-1"/>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 name="Line 77"/>
              <p:cNvSpPr>
                <a:spLocks noChangeShapeType="1"/>
              </p:cNvSpPr>
              <p:nvPr/>
            </p:nvSpPr>
            <p:spPr bwMode="ltGray">
              <a:xfrm flipV="1">
                <a:off x="720" y="891"/>
                <a:ext cx="417" cy="3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78"/>
              <p:cNvSpPr>
                <a:spLocks noChangeShapeType="1"/>
              </p:cNvSpPr>
              <p:nvPr/>
            </p:nvSpPr>
            <p:spPr bwMode="ltGray">
              <a:xfrm>
                <a:off x="771" y="891"/>
                <a:ext cx="300" cy="32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Arc 79"/>
              <p:cNvSpPr>
                <a:spLocks/>
              </p:cNvSpPr>
              <p:nvPr/>
            </p:nvSpPr>
            <p:spPr bwMode="ltGray">
              <a:xfrm flipV="1">
                <a:off x="2708" y="954"/>
                <a:ext cx="727" cy="619"/>
              </a:xfrm>
              <a:custGeom>
                <a:avLst/>
                <a:gdLst>
                  <a:gd name="T0" fmla="*/ 0 w 18917"/>
                  <a:gd name="T1" fmla="*/ 0 h 16117"/>
                  <a:gd name="T2" fmla="*/ 0 w 18917"/>
                  <a:gd name="T3" fmla="*/ 0 h 16117"/>
                  <a:gd name="T4" fmla="*/ 0 w 18917"/>
                  <a:gd name="T5" fmla="*/ 0 h 16117"/>
                  <a:gd name="T6" fmla="*/ 0 60000 65536"/>
                  <a:gd name="T7" fmla="*/ 0 60000 65536"/>
                  <a:gd name="T8" fmla="*/ 0 60000 65536"/>
                </a:gdLst>
                <a:ahLst/>
                <a:cxnLst>
                  <a:cxn ang="T6">
                    <a:pos x="T0" y="T1"/>
                  </a:cxn>
                  <a:cxn ang="T7">
                    <a:pos x="T2" y="T3"/>
                  </a:cxn>
                  <a:cxn ang="T8">
                    <a:pos x="T4" y="T5"/>
                  </a:cxn>
                </a:cxnLst>
                <a:rect l="0" t="0" r="r" b="b"/>
                <a:pathLst>
                  <a:path w="18917" h="16117" fill="none" extrusionOk="0">
                    <a:moveTo>
                      <a:pt x="4536" y="16116"/>
                    </a:moveTo>
                    <a:cubicBezTo>
                      <a:pt x="2713" y="14490"/>
                      <a:pt x="1179" y="12565"/>
                      <a:pt x="-1" y="10426"/>
                    </a:cubicBezTo>
                  </a:path>
                  <a:path w="18917" h="16117" stroke="0" extrusionOk="0">
                    <a:moveTo>
                      <a:pt x="4536" y="16116"/>
                    </a:moveTo>
                    <a:cubicBezTo>
                      <a:pt x="2713" y="14490"/>
                      <a:pt x="1179" y="12565"/>
                      <a:pt x="-1" y="10426"/>
                    </a:cubicBezTo>
                    <a:lnTo>
                      <a:pt x="18917" y="0"/>
                    </a:lnTo>
                    <a:lnTo>
                      <a:pt x="4536" y="16116"/>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Arc 80"/>
              <p:cNvSpPr>
                <a:spLocks/>
              </p:cNvSpPr>
              <p:nvPr/>
            </p:nvSpPr>
            <p:spPr bwMode="ltGray">
              <a:xfrm>
                <a:off x="3076" y="922"/>
                <a:ext cx="425" cy="215"/>
              </a:xfrm>
              <a:custGeom>
                <a:avLst/>
                <a:gdLst>
                  <a:gd name="T0" fmla="*/ 0 w 42771"/>
                  <a:gd name="T1" fmla="*/ 0 h 21600"/>
                  <a:gd name="T2" fmla="*/ 0 w 42771"/>
                  <a:gd name="T3" fmla="*/ 0 h 21600"/>
                  <a:gd name="T4" fmla="*/ 0 w 42771"/>
                  <a:gd name="T5" fmla="*/ 0 h 21600"/>
                  <a:gd name="T6" fmla="*/ 0 60000 65536"/>
                  <a:gd name="T7" fmla="*/ 0 60000 65536"/>
                  <a:gd name="T8" fmla="*/ 0 60000 65536"/>
                </a:gdLst>
                <a:ahLst/>
                <a:cxnLst>
                  <a:cxn ang="T6">
                    <a:pos x="T0" y="T1"/>
                  </a:cxn>
                  <a:cxn ang="T7">
                    <a:pos x="T2" y="T3"/>
                  </a:cxn>
                  <a:cxn ang="T8">
                    <a:pos x="T4" y="T5"/>
                  </a:cxn>
                </a:cxnLst>
                <a:rect l="0" t="0" r="r" b="b"/>
                <a:pathLst>
                  <a:path w="42771" h="21600" fill="none" extrusionOk="0">
                    <a:moveTo>
                      <a:pt x="42771" y="3334"/>
                    </a:moveTo>
                    <a:cubicBezTo>
                      <a:pt x="41128" y="13848"/>
                      <a:pt x="32072" y="21599"/>
                      <a:pt x="21430" y="21600"/>
                    </a:cubicBezTo>
                    <a:cubicBezTo>
                      <a:pt x="10545" y="21600"/>
                      <a:pt x="1361" y="13501"/>
                      <a:pt x="-1" y="2703"/>
                    </a:cubicBezTo>
                  </a:path>
                  <a:path w="42771" h="21600" stroke="0" extrusionOk="0">
                    <a:moveTo>
                      <a:pt x="42771" y="3334"/>
                    </a:moveTo>
                    <a:cubicBezTo>
                      <a:pt x="41128" y="13848"/>
                      <a:pt x="32072" y="21599"/>
                      <a:pt x="21430" y="21600"/>
                    </a:cubicBezTo>
                    <a:cubicBezTo>
                      <a:pt x="10545" y="21600"/>
                      <a:pt x="1361" y="13501"/>
                      <a:pt x="-1" y="2703"/>
                    </a:cubicBezTo>
                    <a:lnTo>
                      <a:pt x="21430" y="0"/>
                    </a:lnTo>
                    <a:lnTo>
                      <a:pt x="42771" y="3334"/>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 name="Arc 81"/>
              <p:cNvSpPr>
                <a:spLocks/>
              </p:cNvSpPr>
              <p:nvPr/>
            </p:nvSpPr>
            <p:spPr bwMode="ltGray">
              <a:xfrm flipH="1" flipV="1">
                <a:off x="3441" y="1037"/>
                <a:ext cx="288" cy="144"/>
              </a:xfrm>
              <a:custGeom>
                <a:avLst/>
                <a:gdLst>
                  <a:gd name="T0" fmla="*/ 0 w 43129"/>
                  <a:gd name="T1" fmla="*/ 0 h 21600"/>
                  <a:gd name="T2" fmla="*/ 0 w 43129"/>
                  <a:gd name="T3" fmla="*/ 0 h 21600"/>
                  <a:gd name="T4" fmla="*/ 0 w 43129"/>
                  <a:gd name="T5" fmla="*/ 0 h 21600"/>
                  <a:gd name="T6" fmla="*/ 0 60000 65536"/>
                  <a:gd name="T7" fmla="*/ 0 60000 65536"/>
                  <a:gd name="T8" fmla="*/ 0 60000 65536"/>
                </a:gdLst>
                <a:ahLst/>
                <a:cxnLst>
                  <a:cxn ang="T6">
                    <a:pos x="T0" y="T1"/>
                  </a:cxn>
                  <a:cxn ang="T7">
                    <a:pos x="T2" y="T3"/>
                  </a:cxn>
                  <a:cxn ang="T8">
                    <a:pos x="T4" y="T5"/>
                  </a:cxn>
                </a:cxnLst>
                <a:rect l="0" t="0" r="r" b="b"/>
                <a:pathLst>
                  <a:path w="43129" h="21600" fill="none" extrusionOk="0">
                    <a:moveTo>
                      <a:pt x="43128" y="1347"/>
                    </a:moveTo>
                    <a:cubicBezTo>
                      <a:pt x="42417" y="12731"/>
                      <a:pt x="32976" y="21599"/>
                      <a:pt x="21571" y="21600"/>
                    </a:cubicBezTo>
                    <a:cubicBezTo>
                      <a:pt x="10074" y="21600"/>
                      <a:pt x="593" y="12595"/>
                      <a:pt x="-1" y="1115"/>
                    </a:cubicBezTo>
                  </a:path>
                  <a:path w="43129" h="21600" stroke="0" extrusionOk="0">
                    <a:moveTo>
                      <a:pt x="43128" y="1347"/>
                    </a:moveTo>
                    <a:cubicBezTo>
                      <a:pt x="42417" y="12731"/>
                      <a:pt x="32976" y="21599"/>
                      <a:pt x="21571" y="21600"/>
                    </a:cubicBezTo>
                    <a:cubicBezTo>
                      <a:pt x="10074" y="21600"/>
                      <a:pt x="593" y="12595"/>
                      <a:pt x="-1" y="1115"/>
                    </a:cubicBezTo>
                    <a:lnTo>
                      <a:pt x="21571" y="0"/>
                    </a:lnTo>
                    <a:lnTo>
                      <a:pt x="43128" y="1347"/>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 name="Arc 82"/>
              <p:cNvSpPr>
                <a:spLocks/>
              </p:cNvSpPr>
              <p:nvPr/>
            </p:nvSpPr>
            <p:spPr bwMode="ltGray">
              <a:xfrm flipH="1" flipV="1">
                <a:off x="2745" y="1045"/>
                <a:ext cx="201" cy="130"/>
              </a:xfrm>
              <a:custGeom>
                <a:avLst/>
                <a:gdLst>
                  <a:gd name="T0" fmla="*/ 0 w 43200"/>
                  <a:gd name="T1" fmla="*/ 0 h 28005"/>
                  <a:gd name="T2" fmla="*/ 0 w 43200"/>
                  <a:gd name="T3" fmla="*/ 0 h 28005"/>
                  <a:gd name="T4" fmla="*/ 0 w 43200"/>
                  <a:gd name="T5" fmla="*/ 0 h 28005"/>
                  <a:gd name="T6" fmla="*/ 0 60000 65536"/>
                  <a:gd name="T7" fmla="*/ 0 60000 65536"/>
                  <a:gd name="T8" fmla="*/ 0 60000 65536"/>
                </a:gdLst>
                <a:ahLst/>
                <a:cxnLst>
                  <a:cxn ang="T6">
                    <a:pos x="T0" y="T1"/>
                  </a:cxn>
                  <a:cxn ang="T7">
                    <a:pos x="T2" y="T3"/>
                  </a:cxn>
                  <a:cxn ang="T8">
                    <a:pos x="T4" y="T5"/>
                  </a:cxn>
                </a:cxnLst>
                <a:rect l="0" t="0" r="r" b="b"/>
                <a:pathLst>
                  <a:path w="43200" h="28005" fill="none" extrusionOk="0">
                    <a:moveTo>
                      <a:pt x="42228" y="0"/>
                    </a:moveTo>
                    <a:cubicBezTo>
                      <a:pt x="42872" y="2074"/>
                      <a:pt x="43200" y="4233"/>
                      <a:pt x="43200" y="6405"/>
                    </a:cubicBezTo>
                    <a:cubicBezTo>
                      <a:pt x="43200" y="18334"/>
                      <a:pt x="33529" y="28005"/>
                      <a:pt x="21600" y="28005"/>
                    </a:cubicBezTo>
                    <a:cubicBezTo>
                      <a:pt x="9670" y="28005"/>
                      <a:pt x="0" y="18334"/>
                      <a:pt x="0" y="6405"/>
                    </a:cubicBezTo>
                    <a:cubicBezTo>
                      <a:pt x="-1" y="4481"/>
                      <a:pt x="257" y="2565"/>
                      <a:pt x="764" y="710"/>
                    </a:cubicBezTo>
                  </a:path>
                  <a:path w="43200" h="28005" stroke="0" extrusionOk="0">
                    <a:moveTo>
                      <a:pt x="42228" y="0"/>
                    </a:moveTo>
                    <a:cubicBezTo>
                      <a:pt x="42872" y="2074"/>
                      <a:pt x="43200" y="4233"/>
                      <a:pt x="43200" y="6405"/>
                    </a:cubicBezTo>
                    <a:cubicBezTo>
                      <a:pt x="43200" y="18334"/>
                      <a:pt x="33529" y="28005"/>
                      <a:pt x="21600" y="28005"/>
                    </a:cubicBezTo>
                    <a:cubicBezTo>
                      <a:pt x="9670" y="28005"/>
                      <a:pt x="0" y="18334"/>
                      <a:pt x="0" y="6405"/>
                    </a:cubicBezTo>
                    <a:cubicBezTo>
                      <a:pt x="-1" y="4481"/>
                      <a:pt x="257" y="2565"/>
                      <a:pt x="764" y="710"/>
                    </a:cubicBezTo>
                    <a:lnTo>
                      <a:pt x="21600" y="6405"/>
                    </a:lnTo>
                    <a:lnTo>
                      <a:pt x="42228" y="0"/>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 name="Line 83"/>
              <p:cNvSpPr>
                <a:spLocks noChangeShapeType="1"/>
              </p:cNvSpPr>
              <p:nvPr/>
            </p:nvSpPr>
            <p:spPr bwMode="ltGray">
              <a:xfrm>
                <a:off x="2784" y="960"/>
                <a:ext cx="219" cy="21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84"/>
              <p:cNvSpPr>
                <a:spLocks noChangeShapeType="1"/>
              </p:cNvSpPr>
              <p:nvPr/>
            </p:nvSpPr>
            <p:spPr bwMode="ltGray">
              <a:xfrm>
                <a:off x="3282" y="951"/>
                <a:ext cx="300" cy="2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85"/>
              <p:cNvSpPr>
                <a:spLocks noChangeShapeType="1"/>
              </p:cNvSpPr>
              <p:nvPr/>
            </p:nvSpPr>
            <p:spPr bwMode="ltGray">
              <a:xfrm flipH="1">
                <a:off x="2976" y="951"/>
                <a:ext cx="300" cy="2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86"/>
              <p:cNvSpPr>
                <a:spLocks noChangeShapeType="1"/>
              </p:cNvSpPr>
              <p:nvPr/>
            </p:nvSpPr>
            <p:spPr bwMode="ltGray">
              <a:xfrm>
                <a:off x="3279" y="951"/>
                <a:ext cx="0" cy="225"/>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87"/>
              <p:cNvSpPr>
                <a:spLocks noChangeShapeType="1"/>
              </p:cNvSpPr>
              <p:nvPr/>
            </p:nvSpPr>
            <p:spPr bwMode="ltGray">
              <a:xfrm>
                <a:off x="3579" y="951"/>
                <a:ext cx="0" cy="29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88"/>
              <p:cNvSpPr>
                <a:spLocks noChangeShapeType="1"/>
              </p:cNvSpPr>
              <p:nvPr/>
            </p:nvSpPr>
            <p:spPr bwMode="ltGray">
              <a:xfrm>
                <a:off x="288" y="1176"/>
                <a:ext cx="354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68025" name="Rectangle 89"/>
          <p:cNvSpPr>
            <a:spLocks noGrp="1" noChangeArrowheads="1"/>
          </p:cNvSpPr>
          <p:nvPr>
            <p:ph type="ctrTitle"/>
          </p:nvPr>
        </p:nvSpPr>
        <p:spPr>
          <a:xfrm>
            <a:off x="990600" y="1752600"/>
            <a:ext cx="7772400" cy="1143000"/>
          </a:xfrm>
        </p:spPr>
        <p:txBody>
          <a:bodyPr/>
          <a:lstStyle>
            <a:lvl1pPr>
              <a:defRPr sz="6000">
                <a:solidFill>
                  <a:schemeClr val="bg2"/>
                </a:solidFill>
              </a:defRPr>
            </a:lvl1pPr>
          </a:lstStyle>
          <a:p>
            <a:r>
              <a:rPr lang="zh-CN" altLang="en-US" smtClean="0"/>
              <a:t>单击此处编辑母版标题样式</a:t>
            </a:r>
            <a:endParaRPr lang="zh-CN" altLang="en-US"/>
          </a:p>
        </p:txBody>
      </p:sp>
      <p:sp>
        <p:nvSpPr>
          <p:cNvPr id="168026" name="Rectangle 90" descr="Rectangle: Click to edit Master text styles&#10;Second level&#10;Third level&#10;Fourth level&#10;Fifth level"/>
          <p:cNvSpPr>
            <a:spLocks noGrp="1" noChangeArrowheads="1"/>
          </p:cNvSpPr>
          <p:nvPr>
            <p:ph type="subTitle" idx="1"/>
          </p:nvPr>
        </p:nvSpPr>
        <p:spPr>
          <a:xfrm>
            <a:off x="990600" y="3886200"/>
            <a:ext cx="6400800" cy="1752600"/>
          </a:xfrm>
        </p:spPr>
        <p:txBody>
          <a:bodyPr anchor="ctr"/>
          <a:lstStyle>
            <a:lvl1pPr marL="0" indent="0">
              <a:buFontTx/>
              <a:buNone/>
              <a:defRPr/>
            </a:lvl1pPr>
          </a:lstStyle>
          <a:p>
            <a:r>
              <a:rPr lang="zh-CN" altLang="en-US" smtClean="0"/>
              <a:t>单击此处编辑母版副标题样式</a:t>
            </a:r>
            <a:endParaRPr lang="zh-CN" altLang="en-US"/>
          </a:p>
        </p:txBody>
      </p:sp>
      <p:sp>
        <p:nvSpPr>
          <p:cNvPr id="91" name="Rectangle 91"/>
          <p:cNvSpPr>
            <a:spLocks noGrp="1" noChangeArrowheads="1"/>
          </p:cNvSpPr>
          <p:nvPr>
            <p:ph type="dt" sz="half" idx="10"/>
          </p:nvPr>
        </p:nvSpPr>
        <p:spPr>
          <a:xfrm>
            <a:off x="7239000" y="6248400"/>
            <a:ext cx="1339850" cy="457200"/>
          </a:xfrm>
        </p:spPr>
        <p:txBody>
          <a:bodyPr/>
          <a:lstStyle>
            <a:lvl1pPr algn="ctr">
              <a:defRPr/>
            </a:lvl1pPr>
          </a:lstStyle>
          <a:p>
            <a:pPr>
              <a:defRPr/>
            </a:pPr>
            <a:fld id="{185DC890-5CE9-4C94-9C2E-7280D6FD33FF}" type="datetime1">
              <a:rPr lang="zh-CN" altLang="en-US"/>
              <a:pPr>
                <a:defRPr/>
              </a:pPr>
              <a:t>2016/4/26</a:t>
            </a:fld>
            <a:endParaRPr lang="en-US" altLang="zh-CN"/>
          </a:p>
        </p:txBody>
      </p:sp>
      <p:sp>
        <p:nvSpPr>
          <p:cNvPr id="92" name="Rectangle 92"/>
          <p:cNvSpPr>
            <a:spLocks noGrp="1" noChangeArrowheads="1"/>
          </p:cNvSpPr>
          <p:nvPr>
            <p:ph type="ftr" sz="quarter" idx="11"/>
          </p:nvPr>
        </p:nvSpPr>
        <p:spPr>
          <a:xfrm>
            <a:off x="3124200" y="6248400"/>
            <a:ext cx="2895600" cy="457200"/>
          </a:xfrm>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93" name="Rectangle 93"/>
          <p:cNvSpPr>
            <a:spLocks noGrp="1" noChangeArrowheads="1"/>
          </p:cNvSpPr>
          <p:nvPr>
            <p:ph type="sldNum" sz="quarter" idx="12"/>
          </p:nvPr>
        </p:nvSpPr>
        <p:spPr>
          <a:xfrm>
            <a:off x="685800" y="6248400"/>
            <a:ext cx="1905000" cy="457200"/>
          </a:xfrm>
        </p:spPr>
        <p:txBody>
          <a:bodyPr/>
          <a:lstStyle>
            <a:lvl1pPr>
              <a:defRPr/>
            </a:lvl1pPr>
          </a:lstStyle>
          <a:p>
            <a:pPr>
              <a:defRPr/>
            </a:pPr>
            <a:r>
              <a:rPr lang="en-US" altLang="zh-CN"/>
              <a:t>Page </a:t>
            </a:r>
            <a:fld id="{C815DC71-9E9C-434B-A682-881D13519FC9}" type="slidenum">
              <a:rPr lang="en-US" altLang="zh-CN"/>
              <a:pPr>
                <a:defRPr/>
              </a:pPr>
              <a:t>‹#›</a:t>
            </a:fld>
            <a:endParaRPr lang="en-US" altLang="zh-CN"/>
          </a:p>
        </p:txBody>
      </p:sp>
    </p:spTree>
    <p:extLst>
      <p:ext uri="{BB962C8B-B14F-4D97-AF65-F5344CB8AC3E}">
        <p14:creationId xmlns:p14="http://schemas.microsoft.com/office/powerpoint/2010/main" val="727346148"/>
      </p:ext>
    </p:extLst>
  </p:cSld>
  <p:clrMapOvr>
    <a:masterClrMapping/>
  </p:clrMapOvr>
  <p:transition spd="slow">
    <p:randomBar dir="vert"/>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2"/>
          <p:cNvSpPr>
            <a:spLocks noGrp="1" noChangeArrowheads="1"/>
          </p:cNvSpPr>
          <p:nvPr>
            <p:ph type="dt" sz="half" idx="10"/>
          </p:nvPr>
        </p:nvSpPr>
        <p:spPr>
          <a:ln/>
        </p:spPr>
        <p:txBody>
          <a:bodyPr/>
          <a:lstStyle>
            <a:lvl1pPr>
              <a:defRPr/>
            </a:lvl1pPr>
          </a:lstStyle>
          <a:p>
            <a:pPr>
              <a:defRPr/>
            </a:pPr>
            <a:fld id="{2E55B35C-4E81-4C45-8DEE-14A569995334}" type="datetime1">
              <a:rPr lang="zh-CN" altLang="en-US"/>
              <a:pPr>
                <a:defRPr/>
              </a:pPr>
              <a:t>2016/4/26</a:t>
            </a:fld>
            <a:endParaRPr lang="en-US" altLang="zh-CN"/>
          </a:p>
        </p:txBody>
      </p:sp>
      <p:sp>
        <p:nvSpPr>
          <p:cNvPr id="5"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6" name="Rectangle 84"/>
          <p:cNvSpPr>
            <a:spLocks noGrp="1" noChangeArrowheads="1"/>
          </p:cNvSpPr>
          <p:nvPr>
            <p:ph type="sldNum" sz="quarter" idx="12"/>
          </p:nvPr>
        </p:nvSpPr>
        <p:spPr>
          <a:ln/>
        </p:spPr>
        <p:txBody>
          <a:bodyPr/>
          <a:lstStyle>
            <a:lvl1pPr>
              <a:defRPr/>
            </a:lvl1pPr>
          </a:lstStyle>
          <a:p>
            <a:pPr>
              <a:defRPr/>
            </a:pPr>
            <a:r>
              <a:rPr lang="en-US" altLang="zh-CN"/>
              <a:t>Page </a:t>
            </a:r>
            <a:fld id="{DA664409-E789-4AD8-9177-00ED0C3A3A13}" type="slidenum">
              <a:rPr lang="en-US" altLang="zh-CN"/>
              <a:pPr>
                <a:defRPr/>
              </a:pPr>
              <a:t>‹#›</a:t>
            </a:fld>
            <a:endParaRPr lang="en-US" altLang="zh-CN"/>
          </a:p>
        </p:txBody>
      </p:sp>
    </p:spTree>
    <p:extLst>
      <p:ext uri="{BB962C8B-B14F-4D97-AF65-F5344CB8AC3E}">
        <p14:creationId xmlns:p14="http://schemas.microsoft.com/office/powerpoint/2010/main" val="614542109"/>
      </p:ext>
    </p:extLst>
  </p:cSld>
  <p:clrMapOvr>
    <a:masterClrMapping/>
  </p:clrMapOvr>
  <p:transition spd="slow">
    <p:randomBar dir="vert"/>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82"/>
          <p:cNvSpPr>
            <a:spLocks noGrp="1" noChangeArrowheads="1"/>
          </p:cNvSpPr>
          <p:nvPr>
            <p:ph type="dt" sz="half" idx="10"/>
          </p:nvPr>
        </p:nvSpPr>
        <p:spPr>
          <a:ln/>
        </p:spPr>
        <p:txBody>
          <a:bodyPr/>
          <a:lstStyle>
            <a:lvl1pPr>
              <a:defRPr/>
            </a:lvl1pPr>
          </a:lstStyle>
          <a:p>
            <a:pPr>
              <a:defRPr/>
            </a:pPr>
            <a:fld id="{24F698A9-8D0B-4651-A484-2EF777B96FFF}" type="datetime1">
              <a:rPr lang="zh-CN" altLang="en-US"/>
              <a:pPr>
                <a:defRPr/>
              </a:pPr>
              <a:t>2016/4/26</a:t>
            </a:fld>
            <a:endParaRPr lang="en-US" altLang="zh-CN"/>
          </a:p>
        </p:txBody>
      </p:sp>
      <p:sp>
        <p:nvSpPr>
          <p:cNvPr id="5"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6" name="Rectangle 84"/>
          <p:cNvSpPr>
            <a:spLocks noGrp="1" noChangeArrowheads="1"/>
          </p:cNvSpPr>
          <p:nvPr>
            <p:ph type="sldNum" sz="quarter" idx="12"/>
          </p:nvPr>
        </p:nvSpPr>
        <p:spPr>
          <a:ln/>
        </p:spPr>
        <p:txBody>
          <a:bodyPr/>
          <a:lstStyle>
            <a:lvl1pPr>
              <a:defRPr/>
            </a:lvl1pPr>
          </a:lstStyle>
          <a:p>
            <a:pPr>
              <a:defRPr/>
            </a:pPr>
            <a:r>
              <a:rPr lang="en-US" altLang="zh-CN"/>
              <a:t>Page </a:t>
            </a:r>
            <a:fld id="{341A6F16-BB9C-4361-9B14-F3461002ACEE}" type="slidenum">
              <a:rPr lang="en-US" altLang="zh-CN"/>
              <a:pPr>
                <a:defRPr/>
              </a:pPr>
              <a:t>‹#›</a:t>
            </a:fld>
            <a:endParaRPr lang="en-US" altLang="zh-CN"/>
          </a:p>
        </p:txBody>
      </p:sp>
    </p:spTree>
    <p:extLst>
      <p:ext uri="{BB962C8B-B14F-4D97-AF65-F5344CB8AC3E}">
        <p14:creationId xmlns:p14="http://schemas.microsoft.com/office/powerpoint/2010/main" val="860336457"/>
      </p:ext>
    </p:extLst>
  </p:cSld>
  <p:clrMapOvr>
    <a:masterClrMapping/>
  </p:clrMapOvr>
  <p:transition spd="slow">
    <p:randomBar dir="vert"/>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192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0100" y="12192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82"/>
          <p:cNvSpPr>
            <a:spLocks noGrp="1" noChangeArrowheads="1"/>
          </p:cNvSpPr>
          <p:nvPr>
            <p:ph type="dt" sz="half" idx="10"/>
          </p:nvPr>
        </p:nvSpPr>
        <p:spPr>
          <a:ln/>
        </p:spPr>
        <p:txBody>
          <a:bodyPr/>
          <a:lstStyle>
            <a:lvl1pPr>
              <a:defRPr/>
            </a:lvl1pPr>
          </a:lstStyle>
          <a:p>
            <a:pPr>
              <a:defRPr/>
            </a:pPr>
            <a:fld id="{2536ECE2-8A45-4D91-B259-7CD903924A5C}" type="datetime1">
              <a:rPr lang="zh-CN" altLang="en-US"/>
              <a:pPr>
                <a:defRPr/>
              </a:pPr>
              <a:t>2016/4/26</a:t>
            </a:fld>
            <a:endParaRPr lang="en-US" altLang="zh-CN"/>
          </a:p>
        </p:txBody>
      </p:sp>
      <p:sp>
        <p:nvSpPr>
          <p:cNvPr id="6"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7" name="Rectangle 84"/>
          <p:cNvSpPr>
            <a:spLocks noGrp="1" noChangeArrowheads="1"/>
          </p:cNvSpPr>
          <p:nvPr>
            <p:ph type="sldNum" sz="quarter" idx="12"/>
          </p:nvPr>
        </p:nvSpPr>
        <p:spPr>
          <a:ln/>
        </p:spPr>
        <p:txBody>
          <a:bodyPr/>
          <a:lstStyle>
            <a:lvl1pPr>
              <a:defRPr/>
            </a:lvl1pPr>
          </a:lstStyle>
          <a:p>
            <a:pPr>
              <a:defRPr/>
            </a:pPr>
            <a:r>
              <a:rPr lang="en-US" altLang="zh-CN"/>
              <a:t>Page </a:t>
            </a:r>
            <a:fld id="{4E8F19DD-2422-4CD6-B47D-C0DD99C5A854}" type="slidenum">
              <a:rPr lang="en-US" altLang="zh-CN"/>
              <a:pPr>
                <a:defRPr/>
              </a:pPr>
              <a:t>‹#›</a:t>
            </a:fld>
            <a:endParaRPr lang="en-US" altLang="zh-CN"/>
          </a:p>
        </p:txBody>
      </p:sp>
    </p:spTree>
    <p:extLst>
      <p:ext uri="{BB962C8B-B14F-4D97-AF65-F5344CB8AC3E}">
        <p14:creationId xmlns:p14="http://schemas.microsoft.com/office/powerpoint/2010/main" val="868408983"/>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9" name="内容占位符 8"/>
          <p:cNvSpPr>
            <a:spLocks noGrp="1"/>
          </p:cNvSpPr>
          <p:nvPr>
            <p:ph sz="quarter" idx="1"/>
          </p:nvPr>
        </p:nvSpPr>
        <p:spPr>
          <a:xfrm>
            <a:off x="457200" y="1600200"/>
            <a:ext cx="365760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内容占位符 10"/>
          <p:cNvSpPr>
            <a:spLocks noGrp="1"/>
          </p:cNvSpPr>
          <p:nvPr>
            <p:ph sz="quarter" idx="2"/>
          </p:nvPr>
        </p:nvSpPr>
        <p:spPr>
          <a:xfrm>
            <a:off x="4270248" y="1600200"/>
            <a:ext cx="365760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866777088"/>
      </p:ext>
    </p:extLst>
  </p:cSld>
  <p:clrMapOvr>
    <a:masterClrMapping/>
  </p:clrMapOvr>
  <p:transition spd="slow">
    <p:randomBar dir="vert"/>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82"/>
          <p:cNvSpPr>
            <a:spLocks noGrp="1" noChangeArrowheads="1"/>
          </p:cNvSpPr>
          <p:nvPr>
            <p:ph type="dt" sz="half" idx="10"/>
          </p:nvPr>
        </p:nvSpPr>
        <p:spPr>
          <a:ln/>
        </p:spPr>
        <p:txBody>
          <a:bodyPr/>
          <a:lstStyle>
            <a:lvl1pPr>
              <a:defRPr/>
            </a:lvl1pPr>
          </a:lstStyle>
          <a:p>
            <a:pPr>
              <a:defRPr/>
            </a:pPr>
            <a:fld id="{0AA2A6F4-F601-4EFB-A973-A34B39676B30}" type="datetime1">
              <a:rPr lang="zh-CN" altLang="en-US"/>
              <a:pPr>
                <a:defRPr/>
              </a:pPr>
              <a:t>2016/4/26</a:t>
            </a:fld>
            <a:endParaRPr lang="en-US" altLang="zh-CN"/>
          </a:p>
        </p:txBody>
      </p:sp>
      <p:sp>
        <p:nvSpPr>
          <p:cNvPr id="8"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9" name="Rectangle 84"/>
          <p:cNvSpPr>
            <a:spLocks noGrp="1" noChangeArrowheads="1"/>
          </p:cNvSpPr>
          <p:nvPr>
            <p:ph type="sldNum" sz="quarter" idx="12"/>
          </p:nvPr>
        </p:nvSpPr>
        <p:spPr>
          <a:ln/>
        </p:spPr>
        <p:txBody>
          <a:bodyPr/>
          <a:lstStyle>
            <a:lvl1pPr>
              <a:defRPr/>
            </a:lvl1pPr>
          </a:lstStyle>
          <a:p>
            <a:pPr>
              <a:defRPr/>
            </a:pPr>
            <a:r>
              <a:rPr lang="en-US" altLang="zh-CN"/>
              <a:t>Page </a:t>
            </a:r>
            <a:fld id="{C5FBF9EA-2427-492D-A959-5E847FE6B571}" type="slidenum">
              <a:rPr lang="en-US" altLang="zh-CN"/>
              <a:pPr>
                <a:defRPr/>
              </a:pPr>
              <a:t>‹#›</a:t>
            </a:fld>
            <a:endParaRPr lang="en-US" altLang="zh-CN"/>
          </a:p>
        </p:txBody>
      </p:sp>
    </p:spTree>
    <p:extLst>
      <p:ext uri="{BB962C8B-B14F-4D97-AF65-F5344CB8AC3E}">
        <p14:creationId xmlns:p14="http://schemas.microsoft.com/office/powerpoint/2010/main" val="3727367314"/>
      </p:ext>
    </p:extLst>
  </p:cSld>
  <p:clrMapOvr>
    <a:masterClrMapping/>
  </p:clrMapOvr>
  <p:transition spd="slow">
    <p:randomBar dir="vert"/>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82"/>
          <p:cNvSpPr>
            <a:spLocks noGrp="1" noChangeArrowheads="1"/>
          </p:cNvSpPr>
          <p:nvPr>
            <p:ph type="dt" sz="half" idx="10"/>
          </p:nvPr>
        </p:nvSpPr>
        <p:spPr>
          <a:ln/>
        </p:spPr>
        <p:txBody>
          <a:bodyPr/>
          <a:lstStyle>
            <a:lvl1pPr>
              <a:defRPr/>
            </a:lvl1pPr>
          </a:lstStyle>
          <a:p>
            <a:pPr>
              <a:defRPr/>
            </a:pPr>
            <a:fld id="{E31E2EBC-C757-4A55-BFE0-82CE8212704B}" type="datetime1">
              <a:rPr lang="zh-CN" altLang="en-US"/>
              <a:pPr>
                <a:defRPr/>
              </a:pPr>
              <a:t>2016/4/26</a:t>
            </a:fld>
            <a:endParaRPr lang="en-US" altLang="zh-CN"/>
          </a:p>
        </p:txBody>
      </p:sp>
      <p:sp>
        <p:nvSpPr>
          <p:cNvPr id="4"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5" name="Rectangle 84"/>
          <p:cNvSpPr>
            <a:spLocks noGrp="1" noChangeArrowheads="1"/>
          </p:cNvSpPr>
          <p:nvPr>
            <p:ph type="sldNum" sz="quarter" idx="12"/>
          </p:nvPr>
        </p:nvSpPr>
        <p:spPr>
          <a:ln/>
        </p:spPr>
        <p:txBody>
          <a:bodyPr/>
          <a:lstStyle>
            <a:lvl1pPr>
              <a:defRPr/>
            </a:lvl1pPr>
          </a:lstStyle>
          <a:p>
            <a:pPr>
              <a:defRPr/>
            </a:pPr>
            <a:r>
              <a:rPr lang="en-US" altLang="zh-CN"/>
              <a:t>Page </a:t>
            </a:r>
            <a:fld id="{534FDA10-4DA8-44AA-B1EC-BFDAF3BABD79}" type="slidenum">
              <a:rPr lang="en-US" altLang="zh-CN"/>
              <a:pPr>
                <a:defRPr/>
              </a:pPr>
              <a:t>‹#›</a:t>
            </a:fld>
            <a:endParaRPr lang="en-US" altLang="zh-CN"/>
          </a:p>
        </p:txBody>
      </p:sp>
    </p:spTree>
    <p:extLst>
      <p:ext uri="{BB962C8B-B14F-4D97-AF65-F5344CB8AC3E}">
        <p14:creationId xmlns:p14="http://schemas.microsoft.com/office/powerpoint/2010/main" val="1625247988"/>
      </p:ext>
    </p:extLst>
  </p:cSld>
  <p:clrMapOvr>
    <a:masterClrMapping/>
  </p:clrMapOvr>
  <p:transition spd="slow">
    <p:randomBar dir="vert"/>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2"/>
          <p:cNvSpPr>
            <a:spLocks noGrp="1" noChangeArrowheads="1"/>
          </p:cNvSpPr>
          <p:nvPr>
            <p:ph type="dt" sz="half" idx="10"/>
          </p:nvPr>
        </p:nvSpPr>
        <p:spPr>
          <a:ln/>
        </p:spPr>
        <p:txBody>
          <a:bodyPr/>
          <a:lstStyle>
            <a:lvl1pPr>
              <a:defRPr/>
            </a:lvl1pPr>
          </a:lstStyle>
          <a:p>
            <a:pPr>
              <a:defRPr/>
            </a:pPr>
            <a:fld id="{A86A6E19-E45D-41F8-BCE5-D621715983FA}" type="datetime1">
              <a:rPr lang="zh-CN" altLang="en-US"/>
              <a:pPr>
                <a:defRPr/>
              </a:pPr>
              <a:t>2016/4/26</a:t>
            </a:fld>
            <a:endParaRPr lang="en-US" altLang="zh-CN"/>
          </a:p>
        </p:txBody>
      </p:sp>
      <p:sp>
        <p:nvSpPr>
          <p:cNvPr id="3"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4" name="Rectangle 84"/>
          <p:cNvSpPr>
            <a:spLocks noGrp="1" noChangeArrowheads="1"/>
          </p:cNvSpPr>
          <p:nvPr>
            <p:ph type="sldNum" sz="quarter" idx="12"/>
          </p:nvPr>
        </p:nvSpPr>
        <p:spPr>
          <a:ln/>
        </p:spPr>
        <p:txBody>
          <a:bodyPr/>
          <a:lstStyle>
            <a:lvl1pPr>
              <a:defRPr/>
            </a:lvl1pPr>
          </a:lstStyle>
          <a:p>
            <a:pPr>
              <a:defRPr/>
            </a:pPr>
            <a:r>
              <a:rPr lang="en-US" altLang="zh-CN"/>
              <a:t>Page </a:t>
            </a:r>
            <a:fld id="{13DD5A08-69B6-4F46-B6F1-FC78B2633834}" type="slidenum">
              <a:rPr lang="en-US" altLang="zh-CN"/>
              <a:pPr>
                <a:defRPr/>
              </a:pPr>
              <a:t>‹#›</a:t>
            </a:fld>
            <a:endParaRPr lang="en-US" altLang="zh-CN"/>
          </a:p>
        </p:txBody>
      </p:sp>
    </p:spTree>
    <p:extLst>
      <p:ext uri="{BB962C8B-B14F-4D97-AF65-F5344CB8AC3E}">
        <p14:creationId xmlns:p14="http://schemas.microsoft.com/office/powerpoint/2010/main" val="2659489951"/>
      </p:ext>
    </p:extLst>
  </p:cSld>
  <p:clrMapOvr>
    <a:masterClrMapping/>
  </p:clrMapOvr>
  <p:transition spd="slow">
    <p:randomBar dir="vert"/>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2"/>
          <p:cNvSpPr>
            <a:spLocks noGrp="1" noChangeArrowheads="1"/>
          </p:cNvSpPr>
          <p:nvPr>
            <p:ph type="dt" sz="half" idx="10"/>
          </p:nvPr>
        </p:nvSpPr>
        <p:spPr>
          <a:ln/>
        </p:spPr>
        <p:txBody>
          <a:bodyPr/>
          <a:lstStyle>
            <a:lvl1pPr>
              <a:defRPr/>
            </a:lvl1pPr>
          </a:lstStyle>
          <a:p>
            <a:pPr>
              <a:defRPr/>
            </a:pPr>
            <a:fld id="{E1E66953-8134-4E56-AA66-4F5BA842349F}" type="datetime1">
              <a:rPr lang="zh-CN" altLang="en-US"/>
              <a:pPr>
                <a:defRPr/>
              </a:pPr>
              <a:t>2016/4/26</a:t>
            </a:fld>
            <a:endParaRPr lang="en-US" altLang="zh-CN"/>
          </a:p>
        </p:txBody>
      </p:sp>
      <p:sp>
        <p:nvSpPr>
          <p:cNvPr id="6"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7" name="Rectangle 84"/>
          <p:cNvSpPr>
            <a:spLocks noGrp="1" noChangeArrowheads="1"/>
          </p:cNvSpPr>
          <p:nvPr>
            <p:ph type="sldNum" sz="quarter" idx="12"/>
          </p:nvPr>
        </p:nvSpPr>
        <p:spPr>
          <a:ln/>
        </p:spPr>
        <p:txBody>
          <a:bodyPr/>
          <a:lstStyle>
            <a:lvl1pPr>
              <a:defRPr/>
            </a:lvl1pPr>
          </a:lstStyle>
          <a:p>
            <a:pPr>
              <a:defRPr/>
            </a:pPr>
            <a:r>
              <a:rPr lang="en-US" altLang="zh-CN"/>
              <a:t>Page </a:t>
            </a:r>
            <a:fld id="{379EEEC8-6347-4B63-A42F-8351336179D3}" type="slidenum">
              <a:rPr lang="en-US" altLang="zh-CN"/>
              <a:pPr>
                <a:defRPr/>
              </a:pPr>
              <a:t>‹#›</a:t>
            </a:fld>
            <a:endParaRPr lang="en-US" altLang="zh-CN"/>
          </a:p>
        </p:txBody>
      </p:sp>
    </p:spTree>
    <p:extLst>
      <p:ext uri="{BB962C8B-B14F-4D97-AF65-F5344CB8AC3E}">
        <p14:creationId xmlns:p14="http://schemas.microsoft.com/office/powerpoint/2010/main" val="2194645295"/>
      </p:ext>
    </p:extLst>
  </p:cSld>
  <p:clrMapOvr>
    <a:masterClrMapping/>
  </p:clrMapOvr>
  <p:transition spd="slow">
    <p:randomBar dir="vert"/>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2"/>
          <p:cNvSpPr>
            <a:spLocks noGrp="1" noChangeArrowheads="1"/>
          </p:cNvSpPr>
          <p:nvPr>
            <p:ph type="dt" sz="half" idx="10"/>
          </p:nvPr>
        </p:nvSpPr>
        <p:spPr>
          <a:ln/>
        </p:spPr>
        <p:txBody>
          <a:bodyPr/>
          <a:lstStyle>
            <a:lvl1pPr>
              <a:defRPr/>
            </a:lvl1pPr>
          </a:lstStyle>
          <a:p>
            <a:pPr>
              <a:defRPr/>
            </a:pPr>
            <a:fld id="{4D1B5C3E-3808-406A-B49C-09A434EA2AF2}" type="datetime1">
              <a:rPr lang="zh-CN" altLang="en-US"/>
              <a:pPr>
                <a:defRPr/>
              </a:pPr>
              <a:t>2016/4/26</a:t>
            </a:fld>
            <a:endParaRPr lang="en-US" altLang="zh-CN"/>
          </a:p>
        </p:txBody>
      </p:sp>
      <p:sp>
        <p:nvSpPr>
          <p:cNvPr id="6"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7" name="Rectangle 84"/>
          <p:cNvSpPr>
            <a:spLocks noGrp="1" noChangeArrowheads="1"/>
          </p:cNvSpPr>
          <p:nvPr>
            <p:ph type="sldNum" sz="quarter" idx="12"/>
          </p:nvPr>
        </p:nvSpPr>
        <p:spPr>
          <a:ln/>
        </p:spPr>
        <p:txBody>
          <a:bodyPr/>
          <a:lstStyle>
            <a:lvl1pPr>
              <a:defRPr/>
            </a:lvl1pPr>
          </a:lstStyle>
          <a:p>
            <a:pPr>
              <a:defRPr/>
            </a:pPr>
            <a:r>
              <a:rPr lang="en-US" altLang="zh-CN"/>
              <a:t>Page </a:t>
            </a:r>
            <a:fld id="{56BC878F-78A8-4DE7-B279-764A1AE57141}" type="slidenum">
              <a:rPr lang="en-US" altLang="zh-CN"/>
              <a:pPr>
                <a:defRPr/>
              </a:pPr>
              <a:t>‹#›</a:t>
            </a:fld>
            <a:endParaRPr lang="en-US" altLang="zh-CN"/>
          </a:p>
        </p:txBody>
      </p:sp>
    </p:spTree>
    <p:extLst>
      <p:ext uri="{BB962C8B-B14F-4D97-AF65-F5344CB8AC3E}">
        <p14:creationId xmlns:p14="http://schemas.microsoft.com/office/powerpoint/2010/main" val="917096112"/>
      </p:ext>
    </p:extLst>
  </p:cSld>
  <p:clrMapOvr>
    <a:masterClrMapping/>
  </p:clrMapOvr>
  <p:transition spd="slow">
    <p:randomBar dir="vert"/>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2"/>
          <p:cNvSpPr>
            <a:spLocks noGrp="1" noChangeArrowheads="1"/>
          </p:cNvSpPr>
          <p:nvPr>
            <p:ph type="dt" sz="half" idx="10"/>
          </p:nvPr>
        </p:nvSpPr>
        <p:spPr>
          <a:ln/>
        </p:spPr>
        <p:txBody>
          <a:bodyPr/>
          <a:lstStyle>
            <a:lvl1pPr>
              <a:defRPr/>
            </a:lvl1pPr>
          </a:lstStyle>
          <a:p>
            <a:pPr>
              <a:defRPr/>
            </a:pPr>
            <a:fld id="{9A20D9A0-18A1-4DB5-91D4-63D341239086}" type="datetime1">
              <a:rPr lang="zh-CN" altLang="en-US"/>
              <a:pPr>
                <a:defRPr/>
              </a:pPr>
              <a:t>2016/4/26</a:t>
            </a:fld>
            <a:endParaRPr lang="en-US" altLang="zh-CN"/>
          </a:p>
        </p:txBody>
      </p:sp>
      <p:sp>
        <p:nvSpPr>
          <p:cNvPr id="5"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6" name="Rectangle 84"/>
          <p:cNvSpPr>
            <a:spLocks noGrp="1" noChangeArrowheads="1"/>
          </p:cNvSpPr>
          <p:nvPr>
            <p:ph type="sldNum" sz="quarter" idx="12"/>
          </p:nvPr>
        </p:nvSpPr>
        <p:spPr>
          <a:ln/>
        </p:spPr>
        <p:txBody>
          <a:bodyPr/>
          <a:lstStyle>
            <a:lvl1pPr>
              <a:defRPr/>
            </a:lvl1pPr>
          </a:lstStyle>
          <a:p>
            <a:pPr>
              <a:defRPr/>
            </a:pPr>
            <a:r>
              <a:rPr lang="en-US" altLang="zh-CN"/>
              <a:t>Page </a:t>
            </a:r>
            <a:fld id="{78F2A8C2-8E5C-4A31-BCCA-D326AF74B073}" type="slidenum">
              <a:rPr lang="en-US" altLang="zh-CN"/>
              <a:pPr>
                <a:defRPr/>
              </a:pPr>
              <a:t>‹#›</a:t>
            </a:fld>
            <a:endParaRPr lang="en-US" altLang="zh-CN"/>
          </a:p>
        </p:txBody>
      </p:sp>
    </p:spTree>
    <p:extLst>
      <p:ext uri="{BB962C8B-B14F-4D97-AF65-F5344CB8AC3E}">
        <p14:creationId xmlns:p14="http://schemas.microsoft.com/office/powerpoint/2010/main" val="3255924906"/>
      </p:ext>
    </p:extLst>
  </p:cSld>
  <p:clrMapOvr>
    <a:masterClrMapping/>
  </p:clrMapOvr>
  <p:transition spd="slow">
    <p:randomBar dir="vert"/>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228600"/>
            <a:ext cx="2038350" cy="6019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5962650" cy="6019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2"/>
          <p:cNvSpPr>
            <a:spLocks noGrp="1" noChangeArrowheads="1"/>
          </p:cNvSpPr>
          <p:nvPr>
            <p:ph type="dt" sz="half" idx="10"/>
          </p:nvPr>
        </p:nvSpPr>
        <p:spPr>
          <a:ln/>
        </p:spPr>
        <p:txBody>
          <a:bodyPr/>
          <a:lstStyle>
            <a:lvl1pPr>
              <a:defRPr/>
            </a:lvl1pPr>
          </a:lstStyle>
          <a:p>
            <a:pPr>
              <a:defRPr/>
            </a:pPr>
            <a:fld id="{81C19A33-FE01-4772-90C9-F6056F280C11}" type="datetime1">
              <a:rPr lang="zh-CN" altLang="en-US"/>
              <a:pPr>
                <a:defRPr/>
              </a:pPr>
              <a:t>2016/4/26</a:t>
            </a:fld>
            <a:endParaRPr lang="en-US" altLang="zh-CN"/>
          </a:p>
        </p:txBody>
      </p:sp>
      <p:sp>
        <p:nvSpPr>
          <p:cNvPr id="5"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6" name="Rectangle 84"/>
          <p:cNvSpPr>
            <a:spLocks noGrp="1" noChangeArrowheads="1"/>
          </p:cNvSpPr>
          <p:nvPr>
            <p:ph type="sldNum" sz="quarter" idx="12"/>
          </p:nvPr>
        </p:nvSpPr>
        <p:spPr>
          <a:ln/>
        </p:spPr>
        <p:txBody>
          <a:bodyPr/>
          <a:lstStyle>
            <a:lvl1pPr>
              <a:defRPr/>
            </a:lvl1pPr>
          </a:lstStyle>
          <a:p>
            <a:pPr>
              <a:defRPr/>
            </a:pPr>
            <a:r>
              <a:rPr lang="en-US" altLang="zh-CN"/>
              <a:t>Page </a:t>
            </a:r>
            <a:fld id="{F85A8F55-A563-4C34-BFB0-388409D61BC8}" type="slidenum">
              <a:rPr lang="en-US" altLang="zh-CN"/>
              <a:pPr>
                <a:defRPr/>
              </a:pPr>
              <a:t>‹#›</a:t>
            </a:fld>
            <a:endParaRPr lang="en-US" altLang="zh-CN"/>
          </a:p>
        </p:txBody>
      </p:sp>
    </p:spTree>
    <p:extLst>
      <p:ext uri="{BB962C8B-B14F-4D97-AF65-F5344CB8AC3E}">
        <p14:creationId xmlns:p14="http://schemas.microsoft.com/office/powerpoint/2010/main" val="838680108"/>
      </p:ext>
    </p:extLst>
  </p:cSld>
  <p:clrMapOvr>
    <a:masterClrMapping/>
  </p:clrMapOvr>
  <p:transition spd="slow">
    <p:randomBar dir="vert"/>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28600"/>
            <a:ext cx="8153400" cy="6019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82"/>
          <p:cNvSpPr>
            <a:spLocks noGrp="1" noChangeArrowheads="1"/>
          </p:cNvSpPr>
          <p:nvPr>
            <p:ph type="dt" sz="half" idx="10"/>
          </p:nvPr>
        </p:nvSpPr>
        <p:spPr>
          <a:ln/>
        </p:spPr>
        <p:txBody>
          <a:bodyPr/>
          <a:lstStyle>
            <a:lvl1pPr>
              <a:defRPr/>
            </a:lvl1pPr>
          </a:lstStyle>
          <a:p>
            <a:pPr>
              <a:defRPr/>
            </a:pPr>
            <a:fld id="{0DCC6C05-1822-4981-86A8-6FACFBE3EE82}" type="datetime1">
              <a:rPr lang="zh-CN" altLang="en-US"/>
              <a:pPr>
                <a:defRPr/>
              </a:pPr>
              <a:t>2016/4/26</a:t>
            </a:fld>
            <a:endParaRPr lang="en-US" altLang="zh-CN"/>
          </a:p>
        </p:txBody>
      </p:sp>
      <p:sp>
        <p:nvSpPr>
          <p:cNvPr id="4" name="Rectangle 83"/>
          <p:cNvSpPr>
            <a:spLocks noGrp="1" noChangeArrowheads="1"/>
          </p:cNvSpPr>
          <p:nvPr>
            <p:ph type="ftr" sz="quarter" idx="11"/>
          </p:nvPr>
        </p:nvSpPr>
        <p:spPr>
          <a:ln/>
        </p:spPr>
        <p:txBody>
          <a:bodyPr/>
          <a:lstStyle>
            <a:lvl1pPr>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5" name="Rectangle 84"/>
          <p:cNvSpPr>
            <a:spLocks noGrp="1" noChangeArrowheads="1"/>
          </p:cNvSpPr>
          <p:nvPr>
            <p:ph type="sldNum" sz="quarter" idx="12"/>
          </p:nvPr>
        </p:nvSpPr>
        <p:spPr>
          <a:ln/>
        </p:spPr>
        <p:txBody>
          <a:bodyPr/>
          <a:lstStyle>
            <a:lvl1pPr>
              <a:defRPr/>
            </a:lvl1pPr>
          </a:lstStyle>
          <a:p>
            <a:pPr>
              <a:defRPr/>
            </a:pPr>
            <a:r>
              <a:rPr lang="en-US" altLang="zh-CN"/>
              <a:t>Page </a:t>
            </a:r>
            <a:fld id="{473C24DC-0ECF-4DC6-8B15-8007C1EC7738}" type="slidenum">
              <a:rPr lang="en-US" altLang="zh-CN"/>
              <a:pPr>
                <a:defRPr/>
              </a:pPr>
              <a:t>‹#›</a:t>
            </a:fld>
            <a:endParaRPr lang="en-US" altLang="zh-CN"/>
          </a:p>
        </p:txBody>
      </p:sp>
    </p:spTree>
    <p:extLst>
      <p:ext uri="{BB962C8B-B14F-4D97-AF65-F5344CB8AC3E}">
        <p14:creationId xmlns:p14="http://schemas.microsoft.com/office/powerpoint/2010/main" val="3388378996"/>
      </p:ext>
    </p:extLst>
  </p:cSld>
  <p:clrMapOvr>
    <a:masterClrMapping/>
  </p:clrMapOvr>
  <p:transition spd="slow">
    <p:randomBar dir="vert"/>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cSld name="1_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3073400"/>
            <a:ext cx="6172200" cy="933450"/>
          </a:xfrm>
        </p:spPr>
        <p:txBody>
          <a:bodyPr>
            <a:noAutofit/>
          </a:bodyPr>
          <a:lstStyle>
            <a:lvl1pPr>
              <a:defRPr sz="4800" b="1"/>
            </a:lvl1pPr>
          </a:lstStyle>
          <a:p>
            <a:r>
              <a:rPr lang="zh-CN" altLang="en-US" smtClean="0"/>
              <a:t>单击此处编辑母版标题样式</a:t>
            </a:r>
            <a:endParaRPr lang="en-US" dirty="0"/>
          </a:p>
        </p:txBody>
      </p:sp>
    </p:spTree>
    <p:extLst>
      <p:ext uri="{BB962C8B-B14F-4D97-AF65-F5344CB8AC3E}">
        <p14:creationId xmlns:p14="http://schemas.microsoft.com/office/powerpoint/2010/main" val="2560944549"/>
      </p:ext>
    </p:extLst>
  </p:cSld>
  <p:clrMapOvr>
    <a:overrideClrMapping bg1="lt1" tx1="dk1" bg2="lt2" tx2="dk2" accent1="accent1" accent2="accent2" accent3="accent3" accent4="accent4" accent5="accent5" accent6="accent6" hlink="hlink" folHlink="folHlink"/>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lstStyle>
            <a:lvl1pPr>
              <a:defRPr/>
            </a:lvl1pPr>
          </a:lstStyle>
          <a:p>
            <a:r>
              <a:rPr lang="zh-CN" altLang="en-US" smtClean="0"/>
              <a:t>单击此处编辑母版标题样式</a:t>
            </a:r>
            <a:endParaRPr lang="en-US"/>
          </a:p>
        </p:txBody>
      </p:sp>
      <p:sp>
        <p:nvSpPr>
          <p:cNvPr id="11" name="内容占位符 10"/>
          <p:cNvSpPr>
            <a:spLocks noGrp="1"/>
          </p:cNvSpPr>
          <p:nvPr>
            <p:ph sz="quarter" idx="2"/>
          </p:nvPr>
        </p:nvSpPr>
        <p:spPr>
          <a:xfrm>
            <a:off x="457200" y="2362200"/>
            <a:ext cx="3657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3" name="内容占位符 12"/>
          <p:cNvSpPr>
            <a:spLocks noGrp="1"/>
          </p:cNvSpPr>
          <p:nvPr>
            <p:ph sz="quarter" idx="4"/>
          </p:nvPr>
        </p:nvSpPr>
        <p:spPr>
          <a:xfrm>
            <a:off x="4371975" y="2362200"/>
            <a:ext cx="3657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zh-CN" altLang="en-US" smtClean="0"/>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660148968"/>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2028043044"/>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3026957"/>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p>
        </p:txBody>
      </p:sp>
      <p:sp>
        <p:nvSpPr>
          <p:cNvPr id="6" name="直接连接符 5"/>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p>
        </p:txBody>
      </p:sp>
      <p:sp>
        <p:nvSpPr>
          <p:cNvPr id="7" name="直接连接符 57"/>
          <p:cNvSpPr>
            <a:spLocks noChangeShapeType="1"/>
          </p:cNvSpPr>
          <p:nvPr/>
        </p:nvSpPr>
        <p:spPr bwMode="auto">
          <a:xfrm>
            <a:off x="6192838"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直接连接符 58"/>
          <p:cNvSpPr>
            <a:spLocks noChangeShapeType="1"/>
          </p:cNvSpPr>
          <p:nvPr/>
        </p:nvSpPr>
        <p:spPr bwMode="auto">
          <a:xfrm>
            <a:off x="89916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矩形 8"/>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直接连接符 60"/>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椭圆 10"/>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 name="标题 1"/>
          <p:cNvSpPr>
            <a:spLocks noGrp="1"/>
          </p:cNvSpPr>
          <p:nvPr>
            <p:ph type="title"/>
          </p:nvPr>
        </p:nvSpPr>
        <p:spPr>
          <a:xfrm rot="5400000">
            <a:off x="3371850" y="3200400"/>
            <a:ext cx="6309360" cy="457200"/>
          </a:xfrm>
        </p:spPr>
        <p:txBody>
          <a:bodyPr/>
          <a:lstStyle>
            <a:lvl1pPr algn="l">
              <a:buNone/>
              <a:defRPr sz="2000" b="1" cap="small" baseline="0"/>
            </a:lvl1pPr>
          </a:lstStyle>
          <a:p>
            <a:r>
              <a:rPr lang="zh-CN" altLang="en-US" smtClean="0"/>
              <a:t>单击此处编辑母版标题样式</a:t>
            </a:r>
            <a:endParaRPr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p>
        </p:txBody>
      </p:sp>
      <p:sp>
        <p:nvSpPr>
          <p:cNvPr id="18" name="内容占位符 17"/>
          <p:cNvSpPr>
            <a:spLocks noGrp="1"/>
          </p:cNvSpPr>
          <p:nvPr>
            <p:ph sz="quarter" idx="1"/>
          </p:nvPr>
        </p:nvSpPr>
        <p:spPr>
          <a:xfrm>
            <a:off x="304800" y="274320"/>
            <a:ext cx="5638800" cy="632764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129044570"/>
      </p:ext>
    </p:extLst>
  </p:cSld>
  <p:clrMapOvr>
    <a:overrideClrMapping bg1="lt1" tx1="dk1" bg2="lt2" tx2="dk2" accent1="accent1" accent2="accent2" accent3="accent3" accent4="accent4" accent5="accent5" accent6="accent6" hlink="hlink" folHlink="folHlink"/>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6" name="椭圆 5"/>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7" name="直接连接符 57"/>
          <p:cNvSpPr>
            <a:spLocks noChangeShapeType="1"/>
          </p:cNvSpPr>
          <p:nvPr/>
        </p:nvSpPr>
        <p:spPr bwMode="auto">
          <a:xfrm>
            <a:off x="8991600" y="0"/>
            <a:ext cx="0" cy="68580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矩形 7"/>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直接连接符 59"/>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直接连接符 9"/>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p>
        </p:txBody>
      </p:sp>
      <p:sp>
        <p:nvSpPr>
          <p:cNvPr id="11" name="直接连接符 61"/>
          <p:cNvSpPr>
            <a:spLocks noChangeShapeType="1"/>
          </p:cNvSpPr>
          <p:nvPr/>
        </p:nvSpPr>
        <p:spPr bwMode="auto">
          <a:xfrm>
            <a:off x="6192838"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标题 1"/>
          <p:cNvSpPr>
            <a:spLocks noGrp="1"/>
          </p:cNvSpPr>
          <p:nvPr>
            <p:ph type="title"/>
          </p:nvPr>
        </p:nvSpPr>
        <p:spPr>
          <a:xfrm rot="5400000">
            <a:off x="3350133" y="3200400"/>
            <a:ext cx="6309360" cy="457200"/>
          </a:xfrm>
        </p:spPr>
        <p:txBody>
          <a:bodyPr/>
          <a:lstStyle>
            <a:lvl1pPr algn="l">
              <a:buNone/>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zh-CN" altLang="en-US" noProof="0" smtClean="0"/>
              <a:t>单击图标添加图片</a:t>
            </a:r>
            <a:endParaRPr lang="en-US" noProof="0"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zh-CN" altLang="en-US" smtClean="0"/>
              <a:t>单击此处编辑母版文本样式</a:t>
            </a:r>
          </a:p>
        </p:txBody>
      </p:sp>
    </p:spTree>
    <p:extLst>
      <p:ext uri="{BB962C8B-B14F-4D97-AF65-F5344CB8AC3E}">
        <p14:creationId xmlns:p14="http://schemas.microsoft.com/office/powerpoint/2010/main" val="3747982361"/>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4241892994"/>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6" Type="http://schemas.openxmlformats.org/officeDocument/2006/relationships/image" Target="../media/image3.png"/><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image" Target="../media/image2.png"/><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lang="zh-CN" altLang="en-US" smtClean="0"/>
              <a:t>单击此处编辑母版标题样式</a:t>
            </a:r>
            <a:endParaRPr lang="en-US"/>
          </a:p>
        </p:txBody>
      </p:sp>
      <p:sp>
        <p:nvSpPr>
          <p:cNvPr id="1028" name="文本占位符 12"/>
          <p:cNvSpPr>
            <a:spLocks noGrp="1"/>
          </p:cNvSpPr>
          <p:nvPr>
            <p:ph type="body" idx="1"/>
          </p:nvPr>
        </p:nvSpPr>
        <p:spPr bwMode="auto">
          <a:xfrm>
            <a:off x="457200" y="1600200"/>
            <a:ext cx="74676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030" name="直接连接符 8"/>
          <p:cNvSpPr>
            <a:spLocks noChangeShapeType="1"/>
          </p:cNvSpPr>
          <p:nvPr/>
        </p:nvSpPr>
        <p:spPr bwMode="auto">
          <a:xfrm>
            <a:off x="89916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32" name="直接连接符 10"/>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椭圆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1" name="页脚占位符 2"/>
          <p:cNvSpPr txBox="1">
            <a:spLocks/>
          </p:cNvSpPr>
          <p:nvPr/>
        </p:nvSpPr>
        <p:spPr>
          <a:xfrm>
            <a:off x="2882900" y="6497638"/>
            <a:ext cx="3200400" cy="366712"/>
          </a:xfrm>
          <a:prstGeom prst="rect">
            <a:avLst/>
          </a:prstGeom>
        </p:spPr>
        <p:txBody>
          <a:bodyPr anchor="ctr"/>
          <a:lstStyle>
            <a:lvl1pPr algn="ctr" eaLnBrk="1" latinLnBrk="0" hangingPunct="1">
              <a:defRPr kumimoji="0" sz="1200" b="1">
                <a:solidFill>
                  <a:schemeClr val="bg1">
                    <a:lumMod val="50000"/>
                  </a:schemeClr>
                </a:solidFill>
              </a:defRPr>
            </a:lvl1pPr>
          </a:lstStyle>
          <a:p>
            <a:pPr>
              <a:defRPr/>
            </a:pPr>
            <a:r>
              <a:rPr lang="en-US" altLang="zh-CN" smtClean="0"/>
              <a:t>第1章  绪论</a:t>
            </a:r>
            <a:endParaRPr lang="en-US" altLang="zh-CN"/>
          </a:p>
        </p:txBody>
      </p:sp>
      <p:sp>
        <p:nvSpPr>
          <p:cNvPr id="24" name="日期占位符 6"/>
          <p:cNvSpPr txBox="1">
            <a:spLocks/>
          </p:cNvSpPr>
          <p:nvPr/>
        </p:nvSpPr>
        <p:spPr>
          <a:xfrm>
            <a:off x="1104900" y="6496050"/>
            <a:ext cx="855663" cy="361950"/>
          </a:xfrm>
          <a:prstGeom prst="rect">
            <a:avLst/>
          </a:prstGeom>
        </p:spPr>
        <p:txBody>
          <a:bodyPr anchor="ctr"/>
          <a:lstStyle>
            <a:lvl1pPr algn="ctr" rtl="0" eaLnBrk="1" fontAlgn="base" latinLnBrk="0" hangingPunct="1">
              <a:spcBef>
                <a:spcPct val="0"/>
              </a:spcBef>
              <a:spcAft>
                <a:spcPct val="0"/>
              </a:spcAft>
              <a:defRPr kumimoji="0" lang="zh-CN" altLang="en-US" sz="1200" b="1" kern="1200">
                <a:solidFill>
                  <a:schemeClr val="bg1">
                    <a:lumMod val="50000"/>
                  </a:schemeClr>
                </a:solidFill>
                <a:latin typeface="Times New Roman" pitchFamily="18" charset="0"/>
                <a:ea typeface="宋体" pitchFamily="2" charset="-122"/>
                <a:cs typeface="+mn-cs"/>
              </a:defRPr>
            </a:lvl1pPr>
          </a:lstStyle>
          <a:p>
            <a:pPr>
              <a:defRPr/>
            </a:pPr>
            <a:fld id="{7D102356-A244-4EDC-B745-045FF48A8BE3}" type="datetime1">
              <a:rPr lang="en-US" altLang="zh-CN" smtClean="0"/>
              <a:pPr>
                <a:defRPr/>
              </a:pPr>
              <a:t>4/26/2016</a:t>
            </a:fld>
            <a:endParaRPr lang="en-US" dirty="0"/>
          </a:p>
        </p:txBody>
      </p:sp>
      <p:sp>
        <p:nvSpPr>
          <p:cNvPr id="25" name="灯片编号占位符 8"/>
          <p:cNvSpPr txBox="1">
            <a:spLocks/>
          </p:cNvSpPr>
          <p:nvPr/>
        </p:nvSpPr>
        <p:spPr>
          <a:xfrm>
            <a:off x="6972300" y="6496050"/>
            <a:ext cx="787400" cy="361950"/>
          </a:xfrm>
          <a:prstGeom prst="rect">
            <a:avLst/>
          </a:prstGeom>
        </p:spPr>
        <p:txBody>
          <a:bodyPr anchor="ctr"/>
          <a:lstStyle>
            <a:lvl1pPr>
              <a:defRPr kumimoji="0" lang="en-US" altLang="zh-CN" sz="1200" b="1" kern="1200">
                <a:solidFill>
                  <a:schemeClr val="bg1">
                    <a:lumMod val="50000"/>
                  </a:schemeClr>
                </a:solidFill>
                <a:latin typeface="Times New Roman" pitchFamily="18" charset="0"/>
                <a:ea typeface="宋体" pitchFamily="2" charset="-122"/>
                <a:cs typeface="+mn-cs"/>
              </a:defRPr>
            </a:lvl1pPr>
          </a:lstStyle>
          <a:p>
            <a:pPr>
              <a:defRPr/>
            </a:pPr>
            <a:r>
              <a:rPr smtClean="0"/>
              <a:t>Page </a:t>
            </a:r>
            <a:fld id="{B7F40C70-08E4-421B-984F-0047473B2749}" type="slidenum">
              <a:rPr smtClean="0"/>
              <a:pPr>
                <a:defRPr/>
              </a:pPr>
              <a:t>‹#›</a:t>
            </a:fld>
            <a:endParaRPr/>
          </a:p>
        </p:txBody>
      </p:sp>
      <p:cxnSp>
        <p:nvCxnSpPr>
          <p:cNvPr id="26" name="直接连接符 25"/>
          <p:cNvCxnSpPr/>
          <p:nvPr/>
        </p:nvCxnSpPr>
        <p:spPr>
          <a:xfrm>
            <a:off x="1041400" y="6534150"/>
            <a:ext cx="863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5400000">
            <a:off x="969169" y="6658769"/>
            <a:ext cx="360363"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5400000">
            <a:off x="1710531" y="6658769"/>
            <a:ext cx="360363"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095375" y="6786563"/>
            <a:ext cx="8636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3175000" y="6534150"/>
            <a:ext cx="252095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rot="5400000">
            <a:off x="3103562" y="6659563"/>
            <a:ext cx="3603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5400000">
            <a:off x="5459412" y="6659563"/>
            <a:ext cx="3603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3228975" y="6786563"/>
            <a:ext cx="252095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864350" y="6534150"/>
            <a:ext cx="86518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5400000">
            <a:off x="6792912" y="6659563"/>
            <a:ext cx="3603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5400000">
            <a:off x="7504112" y="6659563"/>
            <a:ext cx="3603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918325" y="6786563"/>
            <a:ext cx="865188" cy="1587"/>
          </a:xfrm>
          <a:prstGeom prst="line">
            <a:avLst/>
          </a:prstGeom>
        </p:spPr>
        <p:style>
          <a:lnRef idx="1">
            <a:schemeClr val="accent1"/>
          </a:lnRef>
          <a:fillRef idx="0">
            <a:schemeClr val="accent1"/>
          </a:fillRef>
          <a:effectRef idx="0">
            <a:schemeClr val="accent1"/>
          </a:effectRef>
          <a:fontRef idx="minor">
            <a:schemeClr val="tx1"/>
          </a:fontRef>
        </p:style>
      </p:cxnSp>
      <p:sp>
        <p:nvSpPr>
          <p:cNvPr id="38" name="矩形 37"/>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2" name="页脚占位符 2"/>
          <p:cNvSpPr txBox="1">
            <a:spLocks/>
          </p:cNvSpPr>
          <p:nvPr/>
        </p:nvSpPr>
        <p:spPr>
          <a:xfrm>
            <a:off x="2882900" y="6497638"/>
            <a:ext cx="3200400" cy="366712"/>
          </a:xfrm>
          <a:prstGeom prst="rect">
            <a:avLst/>
          </a:prstGeom>
        </p:spPr>
        <p:txBody>
          <a:bodyPr anchor="ctr"/>
          <a:lstStyle>
            <a:lvl1pPr algn="ctr" eaLnBrk="1" latinLnBrk="0" hangingPunct="1">
              <a:defRPr kumimoji="0" sz="1200" b="1">
                <a:solidFill>
                  <a:schemeClr val="bg1">
                    <a:lumMod val="50000"/>
                  </a:schemeClr>
                </a:solidFill>
              </a:defRPr>
            </a:lvl1pPr>
          </a:lstStyle>
          <a:p>
            <a:pPr>
              <a:defRPr/>
            </a:pPr>
            <a:r>
              <a:rPr lang="en-US" altLang="zh-CN" dirty="0" smtClean="0">
                <a:solidFill>
                  <a:srgbClr val="006600"/>
                </a:solidFill>
              </a:rPr>
              <a:t>第1章  </a:t>
            </a:r>
            <a:r>
              <a:rPr lang="en-US" altLang="zh-CN" dirty="0" err="1" smtClean="0">
                <a:solidFill>
                  <a:srgbClr val="006600"/>
                </a:solidFill>
              </a:rPr>
              <a:t>绪论</a:t>
            </a:r>
            <a:endParaRPr lang="en-US" altLang="zh-CN" dirty="0">
              <a:solidFill>
                <a:srgbClr val="006600"/>
              </a:solidFill>
            </a:endParaRPr>
          </a:p>
        </p:txBody>
      </p:sp>
      <p:sp>
        <p:nvSpPr>
          <p:cNvPr id="43" name="日期占位符 6"/>
          <p:cNvSpPr txBox="1">
            <a:spLocks/>
          </p:cNvSpPr>
          <p:nvPr/>
        </p:nvSpPr>
        <p:spPr>
          <a:xfrm>
            <a:off x="1104900" y="6496050"/>
            <a:ext cx="855663" cy="361950"/>
          </a:xfrm>
          <a:prstGeom prst="rect">
            <a:avLst/>
          </a:prstGeom>
        </p:spPr>
        <p:txBody>
          <a:bodyPr anchor="ctr"/>
          <a:lstStyle>
            <a:lvl1pPr algn="ctr" rtl="0" eaLnBrk="1" fontAlgn="base" latinLnBrk="0" hangingPunct="1">
              <a:spcBef>
                <a:spcPct val="0"/>
              </a:spcBef>
              <a:spcAft>
                <a:spcPct val="0"/>
              </a:spcAft>
              <a:defRPr kumimoji="0" lang="zh-CN" altLang="en-US" sz="1200" b="1" kern="1200">
                <a:solidFill>
                  <a:schemeClr val="bg1">
                    <a:lumMod val="50000"/>
                  </a:schemeClr>
                </a:solidFill>
                <a:latin typeface="Times New Roman" pitchFamily="18" charset="0"/>
                <a:ea typeface="宋体" pitchFamily="2" charset="-122"/>
                <a:cs typeface="+mn-cs"/>
              </a:defRPr>
            </a:lvl1pPr>
          </a:lstStyle>
          <a:p>
            <a:pPr>
              <a:defRPr/>
            </a:pPr>
            <a:fld id="{7D102356-A244-4EDC-B745-045FF48A8BE3}" type="datetime1">
              <a:rPr lang="en-US" altLang="zh-CN" smtClean="0">
                <a:solidFill>
                  <a:srgbClr val="006600"/>
                </a:solidFill>
              </a:rPr>
              <a:pPr>
                <a:defRPr/>
              </a:pPr>
              <a:t>4/26/2016</a:t>
            </a:fld>
            <a:endParaRPr lang="en-US" dirty="0">
              <a:solidFill>
                <a:srgbClr val="006600"/>
              </a:solidFill>
            </a:endParaRPr>
          </a:p>
        </p:txBody>
      </p:sp>
      <p:sp>
        <p:nvSpPr>
          <p:cNvPr id="44" name="灯片编号占位符 8"/>
          <p:cNvSpPr txBox="1">
            <a:spLocks/>
          </p:cNvSpPr>
          <p:nvPr/>
        </p:nvSpPr>
        <p:spPr>
          <a:xfrm>
            <a:off x="6972300" y="6496050"/>
            <a:ext cx="787400" cy="361950"/>
          </a:xfrm>
          <a:prstGeom prst="rect">
            <a:avLst/>
          </a:prstGeom>
        </p:spPr>
        <p:txBody>
          <a:bodyPr anchor="ctr"/>
          <a:lstStyle>
            <a:lvl1pPr>
              <a:defRPr kumimoji="0" lang="en-US" altLang="zh-CN" sz="1200" b="1" kern="1200">
                <a:solidFill>
                  <a:schemeClr val="bg1">
                    <a:lumMod val="50000"/>
                  </a:schemeClr>
                </a:solidFill>
                <a:latin typeface="Times New Roman" pitchFamily="18" charset="0"/>
                <a:ea typeface="宋体" pitchFamily="2" charset="-122"/>
                <a:cs typeface="+mn-cs"/>
              </a:defRPr>
            </a:lvl1pPr>
          </a:lstStyle>
          <a:p>
            <a:pPr>
              <a:defRPr/>
            </a:pPr>
            <a:r>
              <a:rPr dirty="0" smtClean="0">
                <a:solidFill>
                  <a:srgbClr val="006600"/>
                </a:solidFill>
              </a:rPr>
              <a:t>Page </a:t>
            </a:r>
            <a:fld id="{66A8169E-2545-4613-87AB-F6FC876227CB}" type="slidenum">
              <a:rPr smtClean="0">
                <a:solidFill>
                  <a:srgbClr val="006600"/>
                </a:solidFill>
              </a:rPr>
              <a:pPr>
                <a:defRPr/>
              </a:pPr>
              <a:t>‹#›</a:t>
            </a:fld>
            <a:endParaRPr dirty="0">
              <a:solidFill>
                <a:srgbClr val="006600"/>
              </a:solidFill>
            </a:endParaRPr>
          </a:p>
        </p:txBody>
      </p:sp>
      <p:cxnSp>
        <p:nvCxnSpPr>
          <p:cNvPr id="45" name="直接连接符 44"/>
          <p:cNvCxnSpPr/>
          <p:nvPr/>
        </p:nvCxnSpPr>
        <p:spPr>
          <a:xfrm>
            <a:off x="1041400" y="6534150"/>
            <a:ext cx="863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5400000">
            <a:off x="969169" y="6658769"/>
            <a:ext cx="360363"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5400000">
            <a:off x="1710531" y="6658769"/>
            <a:ext cx="360363"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95375" y="6786563"/>
            <a:ext cx="8636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3175000" y="6534150"/>
            <a:ext cx="252095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5400000">
            <a:off x="3103562" y="6659563"/>
            <a:ext cx="3603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5400000">
            <a:off x="5459412" y="6659563"/>
            <a:ext cx="3603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3228975" y="6786563"/>
            <a:ext cx="252095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864350" y="6534150"/>
            <a:ext cx="86518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5400000">
            <a:off x="6792912" y="6659563"/>
            <a:ext cx="3603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5400000">
            <a:off x="7504112" y="6659563"/>
            <a:ext cx="3603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918325" y="6786563"/>
            <a:ext cx="865188" cy="1587"/>
          </a:xfrm>
          <a:prstGeom prst="line">
            <a:avLst/>
          </a:prstGeom>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714" r:id="rId1"/>
    <p:sldLayoutId id="2147484684" r:id="rId2"/>
    <p:sldLayoutId id="2147484685" r:id="rId3"/>
    <p:sldLayoutId id="2147484686" r:id="rId4"/>
    <p:sldLayoutId id="2147484687" r:id="rId5"/>
    <p:sldLayoutId id="2147484688" r:id="rId6"/>
    <p:sldLayoutId id="2147484715" r:id="rId7"/>
    <p:sldLayoutId id="2147484716" r:id="rId8"/>
    <p:sldLayoutId id="2147484689" r:id="rId9"/>
    <p:sldLayoutId id="2147484690" r:id="rId10"/>
    <p:sldLayoutId id="2147484691" r:id="rId11"/>
    <p:sldLayoutId id="2147484717" r:id="rId12"/>
  </p:sldLayoutIdLst>
  <p:transition spd="slow">
    <p:randomBar dir="vert"/>
  </p:transition>
  <p:timing>
    <p:tnLst>
      <p:par>
        <p:cTn id="1" dur="indefinite" restart="never" nodeType="tmRoot"/>
      </p:par>
    </p:tnLst>
  </p:timing>
  <p:hf hdr="0"/>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ea typeface="华文楷体" pitchFamily="2" charset="-122"/>
        </a:defRPr>
      </a:lvl2pPr>
      <a:lvl3pPr algn="l" rtl="0" eaLnBrk="0" fontAlgn="base" hangingPunct="0">
        <a:spcBef>
          <a:spcPct val="0"/>
        </a:spcBef>
        <a:spcAft>
          <a:spcPct val="0"/>
        </a:spcAft>
        <a:defRPr sz="3000">
          <a:solidFill>
            <a:schemeClr val="tx2"/>
          </a:solidFill>
          <a:latin typeface="Century Schoolbook" pitchFamily="18" charset="0"/>
          <a:ea typeface="华文楷体" pitchFamily="2" charset="-122"/>
        </a:defRPr>
      </a:lvl3pPr>
      <a:lvl4pPr algn="l" rtl="0" eaLnBrk="0" fontAlgn="base" hangingPunct="0">
        <a:spcBef>
          <a:spcPct val="0"/>
        </a:spcBef>
        <a:spcAft>
          <a:spcPct val="0"/>
        </a:spcAft>
        <a:defRPr sz="3000">
          <a:solidFill>
            <a:schemeClr val="tx2"/>
          </a:solidFill>
          <a:latin typeface="Century Schoolbook" pitchFamily="18" charset="0"/>
          <a:ea typeface="华文楷体" pitchFamily="2" charset="-122"/>
        </a:defRPr>
      </a:lvl4pPr>
      <a:lvl5pPr algn="l" rtl="0" eaLnBrk="0" fontAlgn="base" hangingPunct="0">
        <a:spcBef>
          <a:spcPct val="0"/>
        </a:spcBef>
        <a:spcAft>
          <a:spcPct val="0"/>
        </a:spcAft>
        <a:defRPr sz="3000">
          <a:solidFill>
            <a:schemeClr val="tx2"/>
          </a:solidFill>
          <a:latin typeface="Century Schoolbook" pitchFamily="18" charset="0"/>
          <a:ea typeface="华文楷体" pitchFamily="2" charset="-122"/>
        </a:defRPr>
      </a:lvl5pPr>
      <a:lvl6pPr marL="457200" algn="l" rtl="0" eaLnBrk="1" fontAlgn="base" hangingPunct="1">
        <a:spcBef>
          <a:spcPct val="0"/>
        </a:spcBef>
        <a:spcAft>
          <a:spcPct val="0"/>
        </a:spcAft>
        <a:defRPr sz="3000">
          <a:solidFill>
            <a:schemeClr val="tx2"/>
          </a:solidFill>
          <a:latin typeface="Century Schoolbook" pitchFamily="18" charset="0"/>
          <a:ea typeface="华文楷体" pitchFamily="2" charset="-122"/>
        </a:defRPr>
      </a:lvl6pPr>
      <a:lvl7pPr marL="914400" algn="l" rtl="0" eaLnBrk="1" fontAlgn="base" hangingPunct="1">
        <a:spcBef>
          <a:spcPct val="0"/>
        </a:spcBef>
        <a:spcAft>
          <a:spcPct val="0"/>
        </a:spcAft>
        <a:defRPr sz="3000">
          <a:solidFill>
            <a:schemeClr val="tx2"/>
          </a:solidFill>
          <a:latin typeface="Century Schoolbook" pitchFamily="18" charset="0"/>
          <a:ea typeface="华文楷体" pitchFamily="2" charset="-122"/>
        </a:defRPr>
      </a:lvl7pPr>
      <a:lvl8pPr marL="1371600" algn="l" rtl="0" eaLnBrk="1" fontAlgn="base" hangingPunct="1">
        <a:spcBef>
          <a:spcPct val="0"/>
        </a:spcBef>
        <a:spcAft>
          <a:spcPct val="0"/>
        </a:spcAft>
        <a:defRPr sz="3000">
          <a:solidFill>
            <a:schemeClr val="tx2"/>
          </a:solidFill>
          <a:latin typeface="Century Schoolbook" pitchFamily="18" charset="0"/>
          <a:ea typeface="华文楷体" pitchFamily="2" charset="-122"/>
        </a:defRPr>
      </a:lvl8pPr>
      <a:lvl9pPr marL="1828800" algn="l" rtl="0" eaLnBrk="1" fontAlgn="base" hangingPunct="1">
        <a:spcBef>
          <a:spcPct val="0"/>
        </a:spcBef>
        <a:spcAft>
          <a:spcPct val="0"/>
        </a:spcAft>
        <a:defRPr sz="3000">
          <a:solidFill>
            <a:schemeClr val="tx2"/>
          </a:solidFill>
          <a:latin typeface="Century Schoolbook" pitchFamily="18" charset="0"/>
          <a:ea typeface="华文楷体" pitchFamily="2" charset="-122"/>
        </a:defRPr>
      </a:lvl9pPr>
    </p:titleStyle>
    <p:body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648F67"/>
        </a:buClr>
        <a:buSzPct val="60000"/>
        <a:buFont typeface="Wingdings" pitchFamily="2" charset="2"/>
        <a:buChar char=""/>
        <a:defRPr sz="2400"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BCCEBD"/>
        </a:buClr>
        <a:buSzPct val="60000"/>
        <a:buFont typeface="Wingdings" pitchFamily="2" charset="2"/>
        <a:buChar char=""/>
        <a:defRPr sz="2000"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D4E2D4"/>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0" y="0"/>
            <a:ext cx="9144000" cy="6858000"/>
            <a:chOff x="0" y="0"/>
            <a:chExt cx="5760" cy="4320"/>
          </a:xfrm>
        </p:grpSpPr>
        <p:grpSp>
          <p:nvGrpSpPr>
            <p:cNvPr id="2082" name="Group 3"/>
            <p:cNvGrpSpPr>
              <a:grpSpLocks/>
            </p:cNvGrpSpPr>
            <p:nvPr/>
          </p:nvGrpSpPr>
          <p:grpSpPr bwMode="auto">
            <a:xfrm>
              <a:off x="0" y="192"/>
              <a:ext cx="5760" cy="4032"/>
              <a:chOff x="0" y="192"/>
              <a:chExt cx="5760" cy="4032"/>
            </a:xfrm>
          </p:grpSpPr>
          <p:sp>
            <p:nvSpPr>
              <p:cNvPr id="2113" name="Line 4"/>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4" name="Line 5"/>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5" name="Line 6"/>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6" name="Line 7"/>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7" name="Line 8"/>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8" name="Line 9"/>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9" name="Line 10"/>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0" name="Line 11"/>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1" name="Line 12"/>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2" name="Line 13"/>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3" name="Line 14"/>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4" name="Line 15"/>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5" name="Line 16"/>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6" name="Line 17"/>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7" name="Line 18"/>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8" name="Line 19"/>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9" name="Line 20"/>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30" name="Line 21"/>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31" name="Line 22"/>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32" name="Line 23"/>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33" name="Line 24"/>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34" name="Line 25"/>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083" name="Group 26"/>
            <p:cNvGrpSpPr>
              <a:grpSpLocks/>
            </p:cNvGrpSpPr>
            <p:nvPr/>
          </p:nvGrpSpPr>
          <p:grpSpPr bwMode="auto">
            <a:xfrm>
              <a:off x="192" y="0"/>
              <a:ext cx="5376" cy="4320"/>
              <a:chOff x="192" y="0"/>
              <a:chExt cx="5376" cy="4320"/>
            </a:xfrm>
          </p:grpSpPr>
          <p:sp>
            <p:nvSpPr>
              <p:cNvPr id="2084" name="Line 27"/>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5" name="Line 28"/>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6" name="Line 29"/>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7" name="Line 30"/>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8" name="Line 31"/>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9" name="Line 32"/>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0" name="Line 33"/>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1" name="Line 34"/>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2" name="Line 35"/>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3" name="Line 36"/>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4" name="Line 37"/>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5" name="Line 38"/>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6" name="Line 39"/>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7" name="Line 40"/>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8" name="Line 41"/>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9" name="Line 42"/>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0" name="Line 43"/>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1" name="Line 44"/>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2" name="Line 45"/>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3" name="Line 46"/>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4" name="Line 47"/>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5" name="Line 48"/>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6" name="Line 49"/>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7" name="Line 50"/>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8" name="Line 51"/>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9" name="Line 52"/>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0" name="Line 53"/>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1" name="Line 54"/>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2" name="Line 55"/>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2051" name="Rectangle 56" descr="60%"/>
          <p:cNvSpPr>
            <a:spLocks noChangeArrowheads="1"/>
          </p:cNvSpPr>
          <p:nvPr/>
        </p:nvSpPr>
        <p:spPr bwMode="ltGray">
          <a:xfrm>
            <a:off x="3352800" y="0"/>
            <a:ext cx="5791200" cy="152400"/>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grpSp>
        <p:nvGrpSpPr>
          <p:cNvPr id="2052" name="Group 57"/>
          <p:cNvGrpSpPr>
            <a:grpSpLocks/>
          </p:cNvGrpSpPr>
          <p:nvPr/>
        </p:nvGrpSpPr>
        <p:grpSpPr bwMode="auto">
          <a:xfrm>
            <a:off x="3276600" y="6324600"/>
            <a:ext cx="3048000" cy="457200"/>
            <a:chOff x="2064" y="3984"/>
            <a:chExt cx="1920" cy="288"/>
          </a:xfrm>
        </p:grpSpPr>
        <p:sp>
          <p:nvSpPr>
            <p:cNvPr id="2077" name="Rectangle 58" descr="60%"/>
            <p:cNvSpPr>
              <a:spLocks noChangeArrowheads="1"/>
            </p:cNvSpPr>
            <p:nvPr/>
          </p:nvSpPr>
          <p:spPr bwMode="ltGray">
            <a:xfrm>
              <a:off x="2112" y="4032"/>
              <a:ext cx="1824"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2078" name="Line 59"/>
            <p:cNvSpPr>
              <a:spLocks noChangeShapeType="1"/>
            </p:cNvSpPr>
            <p:nvPr/>
          </p:nvSpPr>
          <p:spPr bwMode="ltGray">
            <a:xfrm>
              <a:off x="2064" y="4032"/>
              <a:ext cx="192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9" name="Line 60"/>
            <p:cNvSpPr>
              <a:spLocks noChangeShapeType="1"/>
            </p:cNvSpPr>
            <p:nvPr/>
          </p:nvSpPr>
          <p:spPr bwMode="ltGray">
            <a:xfrm>
              <a:off x="2064" y="4224"/>
              <a:ext cx="192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0" name="Line 61"/>
            <p:cNvSpPr>
              <a:spLocks noChangeShapeType="1"/>
            </p:cNvSpPr>
            <p:nvPr/>
          </p:nvSpPr>
          <p:spPr bwMode="ltGray">
            <a:xfrm>
              <a:off x="2112"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1" name="Line 62"/>
            <p:cNvSpPr>
              <a:spLocks noChangeShapeType="1"/>
            </p:cNvSpPr>
            <p:nvPr/>
          </p:nvSpPr>
          <p:spPr bwMode="ltGray">
            <a:xfrm>
              <a:off x="3936"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053" name="Group 63"/>
          <p:cNvGrpSpPr>
            <a:grpSpLocks/>
          </p:cNvGrpSpPr>
          <p:nvPr/>
        </p:nvGrpSpPr>
        <p:grpSpPr bwMode="auto">
          <a:xfrm>
            <a:off x="7162800" y="6324600"/>
            <a:ext cx="1447800" cy="457200"/>
            <a:chOff x="4512" y="3984"/>
            <a:chExt cx="912" cy="288"/>
          </a:xfrm>
        </p:grpSpPr>
        <p:sp>
          <p:nvSpPr>
            <p:cNvPr id="2072" name="Rectangle 64" descr="60%"/>
            <p:cNvSpPr>
              <a:spLocks noChangeArrowheads="1"/>
            </p:cNvSpPr>
            <p:nvPr/>
          </p:nvSpPr>
          <p:spPr bwMode="ltGray">
            <a:xfrm>
              <a:off x="4560" y="4032"/>
              <a:ext cx="816"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2073" name="Line 65"/>
            <p:cNvSpPr>
              <a:spLocks noChangeShapeType="1"/>
            </p:cNvSpPr>
            <p:nvPr/>
          </p:nvSpPr>
          <p:spPr bwMode="ltGray">
            <a:xfrm>
              <a:off x="4512" y="4032"/>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4" name="Line 66"/>
            <p:cNvSpPr>
              <a:spLocks noChangeShapeType="1"/>
            </p:cNvSpPr>
            <p:nvPr/>
          </p:nvSpPr>
          <p:spPr bwMode="ltGray">
            <a:xfrm>
              <a:off x="4512" y="4224"/>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5" name="Line 67"/>
            <p:cNvSpPr>
              <a:spLocks noChangeShapeType="1"/>
            </p:cNvSpPr>
            <p:nvPr/>
          </p:nvSpPr>
          <p:spPr bwMode="ltGray">
            <a:xfrm>
              <a:off x="4560"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6" name="Line 68"/>
            <p:cNvSpPr>
              <a:spLocks noChangeShapeType="1"/>
            </p:cNvSpPr>
            <p:nvPr/>
          </p:nvSpPr>
          <p:spPr bwMode="ltGray">
            <a:xfrm>
              <a:off x="5376"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054" name="Group 69"/>
          <p:cNvGrpSpPr>
            <a:grpSpLocks/>
          </p:cNvGrpSpPr>
          <p:nvPr/>
        </p:nvGrpSpPr>
        <p:grpSpPr bwMode="auto">
          <a:xfrm>
            <a:off x="990600" y="6324600"/>
            <a:ext cx="1447800" cy="457200"/>
            <a:chOff x="624" y="3984"/>
            <a:chExt cx="912" cy="288"/>
          </a:xfrm>
        </p:grpSpPr>
        <p:sp>
          <p:nvSpPr>
            <p:cNvPr id="2067" name="Rectangle 70" descr="60%"/>
            <p:cNvSpPr>
              <a:spLocks noChangeArrowheads="1"/>
            </p:cNvSpPr>
            <p:nvPr/>
          </p:nvSpPr>
          <p:spPr bwMode="ltGray">
            <a:xfrm>
              <a:off x="672" y="4032"/>
              <a:ext cx="816"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2068" name="Line 71"/>
            <p:cNvSpPr>
              <a:spLocks noChangeShapeType="1"/>
            </p:cNvSpPr>
            <p:nvPr/>
          </p:nvSpPr>
          <p:spPr bwMode="ltGray">
            <a:xfrm>
              <a:off x="624" y="4032"/>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9" name="Line 72"/>
            <p:cNvSpPr>
              <a:spLocks noChangeShapeType="1"/>
            </p:cNvSpPr>
            <p:nvPr/>
          </p:nvSpPr>
          <p:spPr bwMode="ltGray">
            <a:xfrm>
              <a:off x="624" y="4224"/>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0" name="Line 73"/>
            <p:cNvSpPr>
              <a:spLocks noChangeShapeType="1"/>
            </p:cNvSpPr>
            <p:nvPr/>
          </p:nvSpPr>
          <p:spPr bwMode="ltGray">
            <a:xfrm>
              <a:off x="672"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1" name="Line 74"/>
            <p:cNvSpPr>
              <a:spLocks noChangeShapeType="1"/>
            </p:cNvSpPr>
            <p:nvPr/>
          </p:nvSpPr>
          <p:spPr bwMode="ltGray">
            <a:xfrm>
              <a:off x="1488"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055" name="Line 75"/>
          <p:cNvSpPr>
            <a:spLocks noChangeShapeType="1"/>
          </p:cNvSpPr>
          <p:nvPr/>
        </p:nvSpPr>
        <p:spPr bwMode="ltGray">
          <a:xfrm>
            <a:off x="8839200" y="0"/>
            <a:ext cx="0" cy="236220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056" name="Group 76"/>
          <p:cNvGrpSpPr>
            <a:grpSpLocks/>
          </p:cNvGrpSpPr>
          <p:nvPr/>
        </p:nvGrpSpPr>
        <p:grpSpPr bwMode="auto">
          <a:xfrm>
            <a:off x="0" y="1066800"/>
            <a:ext cx="1784350" cy="2324100"/>
            <a:chOff x="96" y="916"/>
            <a:chExt cx="2208" cy="2876"/>
          </a:xfrm>
        </p:grpSpPr>
        <p:sp>
          <p:nvSpPr>
            <p:cNvPr id="2064" name="Line 77"/>
            <p:cNvSpPr>
              <a:spLocks noChangeShapeType="1"/>
            </p:cNvSpPr>
            <p:nvPr/>
          </p:nvSpPr>
          <p:spPr bwMode="ltGray">
            <a:xfrm flipH="1">
              <a:off x="96" y="1038"/>
              <a:ext cx="220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5" name="Line 78"/>
            <p:cNvSpPr>
              <a:spLocks noChangeShapeType="1"/>
            </p:cNvSpPr>
            <p:nvPr/>
          </p:nvSpPr>
          <p:spPr bwMode="ltGray">
            <a:xfrm>
              <a:off x="336" y="920"/>
              <a:ext cx="0" cy="287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6" name="Arc 79"/>
            <p:cNvSpPr>
              <a:spLocks/>
            </p:cNvSpPr>
            <p:nvPr/>
          </p:nvSpPr>
          <p:spPr bwMode="ltGray">
            <a:xfrm flipH="1">
              <a:off x="218" y="916"/>
              <a:ext cx="238" cy="240"/>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057" name="Rectangle 80"/>
          <p:cNvSpPr>
            <a:spLocks noGrp="1" noChangeArrowheads="1"/>
          </p:cNvSpPr>
          <p:nvPr>
            <p:ph type="title"/>
          </p:nvPr>
        </p:nvSpPr>
        <p:spPr bwMode="auto">
          <a:xfrm>
            <a:off x="457200" y="2286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2058" name="Rectangle 81" descr="Rectangle: Click to edit Master text styles&#10;Second level&#10;Third level&#10;Fourth level&#10;Fifth level"/>
          <p:cNvSpPr>
            <a:spLocks noGrp="1" noChangeArrowheads="1"/>
          </p:cNvSpPr>
          <p:nvPr>
            <p:ph type="body" idx="1"/>
          </p:nvPr>
        </p:nvSpPr>
        <p:spPr bwMode="auto">
          <a:xfrm>
            <a:off x="457200" y="1219200"/>
            <a:ext cx="8153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5730" name="Rectangle 82"/>
          <p:cNvSpPr>
            <a:spLocks noGrp="1" noChangeArrowheads="1"/>
          </p:cNvSpPr>
          <p:nvPr>
            <p:ph type="dt" sz="half" idx="2"/>
          </p:nvPr>
        </p:nvSpPr>
        <p:spPr bwMode="auto">
          <a:xfrm>
            <a:off x="66294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400">
                <a:latin typeface="Comic Sans MS" pitchFamily="66" charset="0"/>
                <a:ea typeface="宋体" pitchFamily="2" charset="-122"/>
              </a:defRPr>
            </a:lvl1pPr>
          </a:lstStyle>
          <a:p>
            <a:pPr>
              <a:defRPr/>
            </a:pPr>
            <a:fld id="{D778644B-CB4A-4254-9C19-638C0B902F4B}" type="datetime1">
              <a:rPr lang="zh-CN" altLang="en-US"/>
              <a:pPr>
                <a:defRPr/>
              </a:pPr>
              <a:t>2016/4/26</a:t>
            </a:fld>
            <a:endParaRPr lang="en-US" altLang="zh-CN"/>
          </a:p>
        </p:txBody>
      </p:sp>
      <p:sp>
        <p:nvSpPr>
          <p:cNvPr id="155731" name="Rectangle 83"/>
          <p:cNvSpPr>
            <a:spLocks noGrp="1" noChangeArrowheads="1"/>
          </p:cNvSpPr>
          <p:nvPr>
            <p:ph type="ftr" sz="quarter" idx="3"/>
          </p:nvPr>
        </p:nvSpPr>
        <p:spPr bwMode="auto">
          <a:xfrm>
            <a:off x="33528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0" hangingPunct="0">
              <a:defRPr sz="1400">
                <a:latin typeface="Comic Sans MS" pitchFamily="66" charset="0"/>
                <a:ea typeface="宋体" pitchFamily="2" charset="-122"/>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155732" name="Rectangle 84"/>
          <p:cNvSpPr>
            <a:spLocks noGrp="1" noChangeArrowheads="1"/>
          </p:cNvSpPr>
          <p:nvPr>
            <p:ph type="sldNum" sz="quarter" idx="4"/>
          </p:nvPr>
        </p:nvSpPr>
        <p:spPr bwMode="auto">
          <a:xfrm>
            <a:off x="10668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400">
                <a:latin typeface="Comic Sans MS" pitchFamily="66" charset="0"/>
                <a:ea typeface="宋体" pitchFamily="2" charset="-122"/>
              </a:defRPr>
            </a:lvl1pPr>
          </a:lstStyle>
          <a:p>
            <a:pPr>
              <a:defRPr/>
            </a:pPr>
            <a:r>
              <a:rPr lang="en-US" altLang="zh-CN"/>
              <a:t>Page </a:t>
            </a:r>
            <a:fld id="{0E9F408F-E603-41F3-8B73-0FB98E8EED3F}" type="slidenum">
              <a:rPr lang="en-US" altLang="zh-CN"/>
              <a:pPr>
                <a:defRPr/>
              </a:pPr>
              <a:t>‹#›</a:t>
            </a:fld>
            <a:endParaRPr lang="en-US" altLang="zh-CN"/>
          </a:p>
        </p:txBody>
      </p:sp>
      <p:pic>
        <p:nvPicPr>
          <p:cNvPr id="2062" name="Picture 85" descr="QQ截图未命名"/>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1828800"/>
            <a:ext cx="304800" cy="366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3" name="Picture 86" descr="QQ截图未命名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8600" y="5181600"/>
            <a:ext cx="381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718" r:id="rId1"/>
    <p:sldLayoutId id="2147484692" r:id="rId2"/>
    <p:sldLayoutId id="2147484693" r:id="rId3"/>
    <p:sldLayoutId id="2147484694" r:id="rId4"/>
    <p:sldLayoutId id="2147484695" r:id="rId5"/>
    <p:sldLayoutId id="2147484696" r:id="rId6"/>
    <p:sldLayoutId id="2147484697" r:id="rId7"/>
    <p:sldLayoutId id="2147484698" r:id="rId8"/>
    <p:sldLayoutId id="2147484699" r:id="rId9"/>
    <p:sldLayoutId id="2147484700" r:id="rId10"/>
    <p:sldLayoutId id="2147484701" r:id="rId11"/>
    <p:sldLayoutId id="2147484719" r:id="rId12"/>
    <p:sldLayoutId id="2147484722" r:id="rId13"/>
  </p:sldLayoutIdLst>
  <p:transition spd="slow">
    <p:randomBar dir="vert"/>
  </p:transition>
  <p:timing>
    <p:tnLst>
      <p:par>
        <p:cTn id="1" dur="indefinite" restart="never" nodeType="tmRoot"/>
      </p:par>
    </p:tnLst>
  </p:timing>
  <p:hf hdr="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Tahoma" pitchFamily="34" charset="0"/>
          <a:ea typeface="华文行楷" pitchFamily="2" charset="-122"/>
          <a:cs typeface="Tahoma" pitchFamily="34" charset="0"/>
        </a:defRPr>
      </a:lvl2pPr>
      <a:lvl3pPr algn="l" rtl="0" eaLnBrk="0" fontAlgn="base" hangingPunct="0">
        <a:spcBef>
          <a:spcPct val="0"/>
        </a:spcBef>
        <a:spcAft>
          <a:spcPct val="0"/>
        </a:spcAft>
        <a:defRPr sz="4400" b="1">
          <a:solidFill>
            <a:schemeClr val="tx2"/>
          </a:solidFill>
          <a:latin typeface="Tahoma" pitchFamily="34" charset="0"/>
          <a:ea typeface="华文行楷" pitchFamily="2" charset="-122"/>
          <a:cs typeface="Tahoma" pitchFamily="34" charset="0"/>
        </a:defRPr>
      </a:lvl3pPr>
      <a:lvl4pPr algn="l" rtl="0" eaLnBrk="0" fontAlgn="base" hangingPunct="0">
        <a:spcBef>
          <a:spcPct val="0"/>
        </a:spcBef>
        <a:spcAft>
          <a:spcPct val="0"/>
        </a:spcAft>
        <a:defRPr sz="4400" b="1">
          <a:solidFill>
            <a:schemeClr val="tx2"/>
          </a:solidFill>
          <a:latin typeface="Tahoma" pitchFamily="34" charset="0"/>
          <a:ea typeface="华文行楷" pitchFamily="2" charset="-122"/>
          <a:cs typeface="Tahoma" pitchFamily="34" charset="0"/>
        </a:defRPr>
      </a:lvl4pPr>
      <a:lvl5pPr algn="l" rtl="0" eaLnBrk="0" fontAlgn="base" hangingPunct="0">
        <a:spcBef>
          <a:spcPct val="0"/>
        </a:spcBef>
        <a:spcAft>
          <a:spcPct val="0"/>
        </a:spcAft>
        <a:defRPr sz="4400" b="1">
          <a:solidFill>
            <a:schemeClr val="tx2"/>
          </a:solidFill>
          <a:latin typeface="Tahoma" pitchFamily="34" charset="0"/>
          <a:ea typeface="华文行楷" pitchFamily="2" charset="-122"/>
          <a:cs typeface="Tahoma" pitchFamily="34" charset="0"/>
        </a:defRPr>
      </a:lvl5pPr>
      <a:lvl6pPr marL="457200" algn="l" rtl="0" eaLnBrk="1" fontAlgn="base" hangingPunct="1">
        <a:spcBef>
          <a:spcPct val="0"/>
        </a:spcBef>
        <a:spcAft>
          <a:spcPct val="0"/>
        </a:spcAft>
        <a:defRPr sz="4400" b="1">
          <a:solidFill>
            <a:schemeClr val="tx2"/>
          </a:solidFill>
          <a:latin typeface="Tahoma" pitchFamily="34" charset="0"/>
          <a:ea typeface="华文行楷" pitchFamily="2" charset="-122"/>
          <a:cs typeface="Tahoma" pitchFamily="34" charset="0"/>
        </a:defRPr>
      </a:lvl6pPr>
      <a:lvl7pPr marL="914400" algn="l" rtl="0" eaLnBrk="1" fontAlgn="base" hangingPunct="1">
        <a:spcBef>
          <a:spcPct val="0"/>
        </a:spcBef>
        <a:spcAft>
          <a:spcPct val="0"/>
        </a:spcAft>
        <a:defRPr sz="4400" b="1">
          <a:solidFill>
            <a:schemeClr val="tx2"/>
          </a:solidFill>
          <a:latin typeface="Tahoma" pitchFamily="34" charset="0"/>
          <a:ea typeface="华文行楷" pitchFamily="2" charset="-122"/>
          <a:cs typeface="Tahoma" pitchFamily="34" charset="0"/>
        </a:defRPr>
      </a:lvl7pPr>
      <a:lvl8pPr marL="1371600" algn="l" rtl="0" eaLnBrk="1" fontAlgn="base" hangingPunct="1">
        <a:spcBef>
          <a:spcPct val="0"/>
        </a:spcBef>
        <a:spcAft>
          <a:spcPct val="0"/>
        </a:spcAft>
        <a:defRPr sz="4400" b="1">
          <a:solidFill>
            <a:schemeClr val="tx2"/>
          </a:solidFill>
          <a:latin typeface="Tahoma" pitchFamily="34" charset="0"/>
          <a:ea typeface="华文行楷" pitchFamily="2" charset="-122"/>
          <a:cs typeface="Tahoma" pitchFamily="34" charset="0"/>
        </a:defRPr>
      </a:lvl8pPr>
      <a:lvl9pPr marL="1828800" algn="l" rtl="0" eaLnBrk="1" fontAlgn="base" hangingPunct="1">
        <a:spcBef>
          <a:spcPct val="0"/>
        </a:spcBef>
        <a:spcAft>
          <a:spcPct val="0"/>
        </a:spcAft>
        <a:defRPr sz="4400" b="1">
          <a:solidFill>
            <a:schemeClr val="tx2"/>
          </a:solidFill>
          <a:latin typeface="Tahoma" pitchFamily="34" charset="0"/>
          <a:ea typeface="华文行楷" pitchFamily="2" charset="-122"/>
          <a:cs typeface="Tahoma" pitchFamily="34" charset="0"/>
        </a:defRPr>
      </a:lvl9pPr>
    </p:titleStyle>
    <p:bodyStyle>
      <a:lvl1pPr marL="342900" indent="-342900" algn="l" rtl="0" eaLnBrk="0" fontAlgn="base" hangingPunct="0">
        <a:spcBef>
          <a:spcPct val="20000"/>
        </a:spcBef>
        <a:spcAft>
          <a:spcPct val="0"/>
        </a:spcAft>
        <a:buClr>
          <a:schemeClr val="hlink"/>
        </a:buClr>
        <a:buSzPct val="90000"/>
        <a:buChar char="•"/>
        <a:defRPr sz="3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Char char="–"/>
        <a:defRPr sz="2800" b="1">
          <a:solidFill>
            <a:srgbClr val="08228E"/>
          </a:solidFill>
          <a:latin typeface="+mn-lt"/>
          <a:ea typeface="楷体_GB2312" pitchFamily="49" charset="-122"/>
          <a:cs typeface="+mn-cs"/>
        </a:defRPr>
      </a:lvl2pPr>
      <a:lvl3pPr marL="1143000" indent="-228600" algn="l" rtl="0" eaLnBrk="0" fontAlgn="base" hangingPunct="0">
        <a:spcBef>
          <a:spcPct val="20000"/>
        </a:spcBef>
        <a:spcAft>
          <a:spcPct val="0"/>
        </a:spcAft>
        <a:buClr>
          <a:schemeClr val="accent1"/>
        </a:buClr>
        <a:buChar char="•"/>
        <a:defRPr sz="2400" b="1">
          <a:solidFill>
            <a:schemeClr val="tx1"/>
          </a:solidFill>
          <a:latin typeface="+mn-lt"/>
          <a:ea typeface="宋体" pitchFamily="2" charset="-122"/>
          <a:cs typeface="+mn-cs"/>
        </a:defRPr>
      </a:lvl3pPr>
      <a:lvl4pPr marL="1600200" indent="-228600" algn="l" rtl="0" eaLnBrk="0" fontAlgn="base" hangingPunct="0">
        <a:spcBef>
          <a:spcPct val="20000"/>
        </a:spcBef>
        <a:spcAft>
          <a:spcPct val="0"/>
        </a:spcAft>
        <a:buClr>
          <a:schemeClr val="hlink"/>
        </a:buClr>
        <a:buChar char="–"/>
        <a:defRPr sz="2000" b="1">
          <a:solidFill>
            <a:schemeClr val="tx1"/>
          </a:solidFill>
          <a:latin typeface="+mn-lt"/>
          <a:ea typeface="宋体" pitchFamily="2" charset="-122"/>
          <a:cs typeface="+mn-cs"/>
        </a:defRPr>
      </a:lvl4pPr>
      <a:lvl5pPr marL="2057400" indent="-228600" algn="l" rtl="0" eaLnBrk="0" fontAlgn="base" hangingPunct="0">
        <a:spcBef>
          <a:spcPct val="20000"/>
        </a:spcBef>
        <a:spcAft>
          <a:spcPct val="0"/>
        </a:spcAft>
        <a:buChar char="–"/>
        <a:defRPr sz="2000" b="1">
          <a:solidFill>
            <a:schemeClr val="tx1"/>
          </a:solidFill>
          <a:latin typeface="+mn-lt"/>
          <a:ea typeface="宋体" pitchFamily="2" charset="-122"/>
          <a:cs typeface="+mn-cs"/>
        </a:defRPr>
      </a:lvl5pPr>
      <a:lvl6pPr marL="2514600" indent="-228600" algn="l" rtl="0" eaLnBrk="1" fontAlgn="base" hangingPunct="1">
        <a:spcBef>
          <a:spcPct val="20000"/>
        </a:spcBef>
        <a:spcAft>
          <a:spcPct val="0"/>
        </a:spcAft>
        <a:buChar char="–"/>
        <a:defRPr sz="2000" b="1">
          <a:solidFill>
            <a:schemeClr val="tx1"/>
          </a:solidFill>
          <a:latin typeface="+mn-lt"/>
          <a:ea typeface="宋体" pitchFamily="2" charset="-122"/>
          <a:cs typeface="+mn-cs"/>
        </a:defRPr>
      </a:lvl6pPr>
      <a:lvl7pPr marL="2971800" indent="-228600" algn="l" rtl="0" eaLnBrk="1" fontAlgn="base" hangingPunct="1">
        <a:spcBef>
          <a:spcPct val="20000"/>
        </a:spcBef>
        <a:spcAft>
          <a:spcPct val="0"/>
        </a:spcAft>
        <a:buChar char="–"/>
        <a:defRPr sz="2000" b="1">
          <a:solidFill>
            <a:schemeClr val="tx1"/>
          </a:solidFill>
          <a:latin typeface="+mn-lt"/>
          <a:ea typeface="宋体" pitchFamily="2" charset="-122"/>
          <a:cs typeface="+mn-cs"/>
        </a:defRPr>
      </a:lvl7pPr>
      <a:lvl8pPr marL="3429000" indent="-228600" algn="l" rtl="0" eaLnBrk="1" fontAlgn="base" hangingPunct="1">
        <a:spcBef>
          <a:spcPct val="20000"/>
        </a:spcBef>
        <a:spcAft>
          <a:spcPct val="0"/>
        </a:spcAft>
        <a:buChar char="–"/>
        <a:defRPr sz="2000" b="1">
          <a:solidFill>
            <a:schemeClr val="tx1"/>
          </a:solidFill>
          <a:latin typeface="+mn-lt"/>
          <a:ea typeface="宋体" pitchFamily="2" charset="-122"/>
          <a:cs typeface="+mn-cs"/>
        </a:defRPr>
      </a:lvl8pPr>
      <a:lvl9pPr marL="3886200" indent="-228600" algn="l" rtl="0" eaLnBrk="1" fontAlgn="base" hangingPunct="1">
        <a:spcBef>
          <a:spcPct val="20000"/>
        </a:spcBef>
        <a:spcAft>
          <a:spcPct val="0"/>
        </a:spcAft>
        <a:buChar char="–"/>
        <a:defRPr sz="2000" b="1">
          <a:solidFill>
            <a:schemeClr val="tx1"/>
          </a:solidFill>
          <a:latin typeface="+mn-lt"/>
          <a:ea typeface="宋体" pitchFamily="2" charset="-122"/>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0" y="0"/>
            <a:ext cx="9144000" cy="6858000"/>
            <a:chOff x="0" y="0"/>
            <a:chExt cx="5760" cy="4320"/>
          </a:xfrm>
        </p:grpSpPr>
        <p:grpSp>
          <p:nvGrpSpPr>
            <p:cNvPr id="3102" name="Group 3"/>
            <p:cNvGrpSpPr>
              <a:grpSpLocks/>
            </p:cNvGrpSpPr>
            <p:nvPr/>
          </p:nvGrpSpPr>
          <p:grpSpPr bwMode="auto">
            <a:xfrm>
              <a:off x="0" y="192"/>
              <a:ext cx="5760" cy="4032"/>
              <a:chOff x="0" y="192"/>
              <a:chExt cx="5760" cy="4032"/>
            </a:xfrm>
          </p:grpSpPr>
          <p:sp>
            <p:nvSpPr>
              <p:cNvPr id="3133" name="Line 4"/>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4" name="Line 5"/>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5" name="Line 6"/>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6" name="Line 7"/>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7" name="Line 8"/>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8" name="Line 9"/>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9" name="Line 10"/>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0" name="Line 11"/>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1" name="Line 12"/>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2" name="Line 13"/>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3" name="Line 14"/>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4" name="Line 15"/>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5" name="Line 16"/>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6" name="Line 17"/>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7" name="Line 18"/>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8" name="Line 19"/>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9" name="Line 20"/>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0" name="Line 21"/>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1" name="Line 22"/>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2" name="Line 23"/>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3" name="Line 24"/>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4" name="Line 25"/>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103" name="Group 26"/>
            <p:cNvGrpSpPr>
              <a:grpSpLocks/>
            </p:cNvGrpSpPr>
            <p:nvPr/>
          </p:nvGrpSpPr>
          <p:grpSpPr bwMode="auto">
            <a:xfrm>
              <a:off x="192" y="0"/>
              <a:ext cx="5376" cy="4320"/>
              <a:chOff x="192" y="0"/>
              <a:chExt cx="5376" cy="4320"/>
            </a:xfrm>
          </p:grpSpPr>
          <p:sp>
            <p:nvSpPr>
              <p:cNvPr id="3104" name="Line 27"/>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5" name="Line 28"/>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6" name="Line 29"/>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7" name="Line 30"/>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8" name="Line 31"/>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9" name="Line 32"/>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0" name="Line 33"/>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1" name="Line 34"/>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2" name="Line 35"/>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3" name="Line 36"/>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4" name="Line 37"/>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5" name="Line 38"/>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6" name="Line 39"/>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7" name="Line 40"/>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8" name="Line 41"/>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9" name="Line 42"/>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0" name="Line 43"/>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1" name="Line 44"/>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2" name="Line 45"/>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3" name="Line 46"/>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4" name="Line 47"/>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5" name="Line 48"/>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6" name="Line 49"/>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7" name="Line 50"/>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8" name="Line 51"/>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9" name="Line 52"/>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0" name="Line 53"/>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1" name="Line 54"/>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2" name="Line 55"/>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3075" name="Rectangle 56" descr="60%"/>
          <p:cNvSpPr>
            <a:spLocks noChangeArrowheads="1"/>
          </p:cNvSpPr>
          <p:nvPr/>
        </p:nvSpPr>
        <p:spPr bwMode="ltGray">
          <a:xfrm>
            <a:off x="3352800" y="0"/>
            <a:ext cx="5791200" cy="152400"/>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grpSp>
        <p:nvGrpSpPr>
          <p:cNvPr id="3076" name="Group 57"/>
          <p:cNvGrpSpPr>
            <a:grpSpLocks/>
          </p:cNvGrpSpPr>
          <p:nvPr/>
        </p:nvGrpSpPr>
        <p:grpSpPr bwMode="auto">
          <a:xfrm>
            <a:off x="3276600" y="6324600"/>
            <a:ext cx="3048000" cy="457200"/>
            <a:chOff x="2064" y="3984"/>
            <a:chExt cx="1920" cy="288"/>
          </a:xfrm>
        </p:grpSpPr>
        <p:sp>
          <p:nvSpPr>
            <p:cNvPr id="3097" name="Rectangle 58" descr="60%"/>
            <p:cNvSpPr>
              <a:spLocks noChangeArrowheads="1"/>
            </p:cNvSpPr>
            <p:nvPr/>
          </p:nvSpPr>
          <p:spPr bwMode="ltGray">
            <a:xfrm>
              <a:off x="2112" y="4032"/>
              <a:ext cx="1824"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3098" name="Line 59"/>
            <p:cNvSpPr>
              <a:spLocks noChangeShapeType="1"/>
            </p:cNvSpPr>
            <p:nvPr/>
          </p:nvSpPr>
          <p:spPr bwMode="ltGray">
            <a:xfrm>
              <a:off x="2064" y="4032"/>
              <a:ext cx="192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9" name="Line 60"/>
            <p:cNvSpPr>
              <a:spLocks noChangeShapeType="1"/>
            </p:cNvSpPr>
            <p:nvPr/>
          </p:nvSpPr>
          <p:spPr bwMode="ltGray">
            <a:xfrm>
              <a:off x="2064" y="4224"/>
              <a:ext cx="192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0" name="Line 61"/>
            <p:cNvSpPr>
              <a:spLocks noChangeShapeType="1"/>
            </p:cNvSpPr>
            <p:nvPr/>
          </p:nvSpPr>
          <p:spPr bwMode="ltGray">
            <a:xfrm>
              <a:off x="2112"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1" name="Line 62"/>
            <p:cNvSpPr>
              <a:spLocks noChangeShapeType="1"/>
            </p:cNvSpPr>
            <p:nvPr/>
          </p:nvSpPr>
          <p:spPr bwMode="ltGray">
            <a:xfrm>
              <a:off x="3936"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77" name="Group 63"/>
          <p:cNvGrpSpPr>
            <a:grpSpLocks/>
          </p:cNvGrpSpPr>
          <p:nvPr/>
        </p:nvGrpSpPr>
        <p:grpSpPr bwMode="auto">
          <a:xfrm>
            <a:off x="7162800" y="6324600"/>
            <a:ext cx="1447800" cy="457200"/>
            <a:chOff x="4512" y="3984"/>
            <a:chExt cx="912" cy="288"/>
          </a:xfrm>
        </p:grpSpPr>
        <p:sp>
          <p:nvSpPr>
            <p:cNvPr id="3092" name="Rectangle 64" descr="60%"/>
            <p:cNvSpPr>
              <a:spLocks noChangeArrowheads="1"/>
            </p:cNvSpPr>
            <p:nvPr/>
          </p:nvSpPr>
          <p:spPr bwMode="ltGray">
            <a:xfrm>
              <a:off x="4560" y="4032"/>
              <a:ext cx="816"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3093" name="Line 65"/>
            <p:cNvSpPr>
              <a:spLocks noChangeShapeType="1"/>
            </p:cNvSpPr>
            <p:nvPr/>
          </p:nvSpPr>
          <p:spPr bwMode="ltGray">
            <a:xfrm>
              <a:off x="4512" y="4032"/>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4" name="Line 66"/>
            <p:cNvSpPr>
              <a:spLocks noChangeShapeType="1"/>
            </p:cNvSpPr>
            <p:nvPr/>
          </p:nvSpPr>
          <p:spPr bwMode="ltGray">
            <a:xfrm>
              <a:off x="4512" y="4224"/>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5" name="Line 67"/>
            <p:cNvSpPr>
              <a:spLocks noChangeShapeType="1"/>
            </p:cNvSpPr>
            <p:nvPr/>
          </p:nvSpPr>
          <p:spPr bwMode="ltGray">
            <a:xfrm>
              <a:off x="4560"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6" name="Line 68"/>
            <p:cNvSpPr>
              <a:spLocks noChangeShapeType="1"/>
            </p:cNvSpPr>
            <p:nvPr/>
          </p:nvSpPr>
          <p:spPr bwMode="ltGray">
            <a:xfrm>
              <a:off x="5376"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78" name="Group 69"/>
          <p:cNvGrpSpPr>
            <a:grpSpLocks/>
          </p:cNvGrpSpPr>
          <p:nvPr/>
        </p:nvGrpSpPr>
        <p:grpSpPr bwMode="auto">
          <a:xfrm>
            <a:off x="990600" y="6324600"/>
            <a:ext cx="1447800" cy="457200"/>
            <a:chOff x="624" y="3984"/>
            <a:chExt cx="912" cy="288"/>
          </a:xfrm>
        </p:grpSpPr>
        <p:sp>
          <p:nvSpPr>
            <p:cNvPr id="3087" name="Rectangle 70" descr="60%"/>
            <p:cNvSpPr>
              <a:spLocks noChangeArrowheads="1"/>
            </p:cNvSpPr>
            <p:nvPr/>
          </p:nvSpPr>
          <p:spPr bwMode="ltGray">
            <a:xfrm>
              <a:off x="672" y="4032"/>
              <a:ext cx="816"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3088" name="Line 71"/>
            <p:cNvSpPr>
              <a:spLocks noChangeShapeType="1"/>
            </p:cNvSpPr>
            <p:nvPr/>
          </p:nvSpPr>
          <p:spPr bwMode="ltGray">
            <a:xfrm>
              <a:off x="624" y="4032"/>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9" name="Line 72"/>
            <p:cNvSpPr>
              <a:spLocks noChangeShapeType="1"/>
            </p:cNvSpPr>
            <p:nvPr/>
          </p:nvSpPr>
          <p:spPr bwMode="ltGray">
            <a:xfrm>
              <a:off x="624" y="4224"/>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0" name="Line 73"/>
            <p:cNvSpPr>
              <a:spLocks noChangeShapeType="1"/>
            </p:cNvSpPr>
            <p:nvPr/>
          </p:nvSpPr>
          <p:spPr bwMode="ltGray">
            <a:xfrm>
              <a:off x="672"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1" name="Line 74"/>
            <p:cNvSpPr>
              <a:spLocks noChangeShapeType="1"/>
            </p:cNvSpPr>
            <p:nvPr/>
          </p:nvSpPr>
          <p:spPr bwMode="ltGray">
            <a:xfrm>
              <a:off x="1488"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079" name="Line 75"/>
          <p:cNvSpPr>
            <a:spLocks noChangeShapeType="1"/>
          </p:cNvSpPr>
          <p:nvPr/>
        </p:nvSpPr>
        <p:spPr bwMode="ltGray">
          <a:xfrm>
            <a:off x="8839200" y="0"/>
            <a:ext cx="0" cy="236220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0" name="Rectangle 80"/>
          <p:cNvSpPr>
            <a:spLocks noGrp="1" noChangeArrowheads="1"/>
          </p:cNvSpPr>
          <p:nvPr>
            <p:ph type="title"/>
          </p:nvPr>
        </p:nvSpPr>
        <p:spPr bwMode="auto">
          <a:xfrm>
            <a:off x="457200" y="2286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3081" name="Rectangle 81" descr="Rectangle: Click to edit Master text styles&#10;Second level&#10;Third level&#10;Fourth level&#10;Fifth level"/>
          <p:cNvSpPr>
            <a:spLocks noGrp="1" noChangeArrowheads="1"/>
          </p:cNvSpPr>
          <p:nvPr>
            <p:ph type="body" idx="1"/>
          </p:nvPr>
        </p:nvSpPr>
        <p:spPr bwMode="auto">
          <a:xfrm>
            <a:off x="457200" y="1219200"/>
            <a:ext cx="8153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66994" name="Rectangle 82"/>
          <p:cNvSpPr>
            <a:spLocks noGrp="1" noChangeArrowheads="1"/>
          </p:cNvSpPr>
          <p:nvPr>
            <p:ph type="dt" sz="half" idx="2"/>
          </p:nvPr>
        </p:nvSpPr>
        <p:spPr bwMode="auto">
          <a:xfrm>
            <a:off x="66294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400">
                <a:latin typeface="Comic Sans MS" pitchFamily="66" charset="0"/>
                <a:ea typeface="宋体" pitchFamily="2" charset="-122"/>
              </a:defRPr>
            </a:lvl1pPr>
          </a:lstStyle>
          <a:p>
            <a:pPr>
              <a:defRPr/>
            </a:pPr>
            <a:fld id="{7F01BAC4-E485-4921-945D-AE72376E508F}" type="datetime1">
              <a:rPr lang="zh-CN" altLang="en-US"/>
              <a:pPr>
                <a:defRPr/>
              </a:pPr>
              <a:t>2016/4/26</a:t>
            </a:fld>
            <a:endParaRPr lang="en-US" altLang="zh-CN"/>
          </a:p>
        </p:txBody>
      </p:sp>
      <p:sp>
        <p:nvSpPr>
          <p:cNvPr id="166995" name="Rectangle 83"/>
          <p:cNvSpPr>
            <a:spLocks noGrp="1" noChangeArrowheads="1"/>
          </p:cNvSpPr>
          <p:nvPr>
            <p:ph type="ftr" sz="quarter" idx="3"/>
          </p:nvPr>
        </p:nvSpPr>
        <p:spPr bwMode="auto">
          <a:xfrm>
            <a:off x="33528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0" hangingPunct="0">
              <a:defRPr sz="1400">
                <a:latin typeface="Comic Sans MS" pitchFamily="66" charset="0"/>
                <a:ea typeface="宋体" pitchFamily="2" charset="-122"/>
              </a:defRPr>
            </a:lvl1pPr>
          </a:lstStyle>
          <a:p>
            <a:pPr>
              <a:defRPr/>
            </a:pPr>
            <a:r>
              <a:rPr lang="zh-CN" altLang="en-US" dirty="0" smtClean="0"/>
              <a:t>第</a:t>
            </a:r>
            <a:r>
              <a:rPr lang="en-US" altLang="zh-CN" dirty="0" smtClean="0"/>
              <a:t>5</a:t>
            </a:r>
            <a:r>
              <a:rPr lang="zh-CN" altLang="en-US" dirty="0" smtClean="0"/>
              <a:t>章 减治法</a:t>
            </a:r>
            <a:endParaRPr lang="en-US" altLang="zh-CN" dirty="0"/>
          </a:p>
        </p:txBody>
      </p:sp>
      <p:sp>
        <p:nvSpPr>
          <p:cNvPr id="166996" name="Rectangle 84"/>
          <p:cNvSpPr>
            <a:spLocks noGrp="1" noChangeArrowheads="1"/>
          </p:cNvSpPr>
          <p:nvPr>
            <p:ph type="sldNum" sz="quarter" idx="4"/>
          </p:nvPr>
        </p:nvSpPr>
        <p:spPr bwMode="auto">
          <a:xfrm>
            <a:off x="10668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400">
                <a:latin typeface="Comic Sans MS" pitchFamily="66" charset="0"/>
                <a:ea typeface="宋体" pitchFamily="2" charset="-122"/>
              </a:defRPr>
            </a:lvl1pPr>
          </a:lstStyle>
          <a:p>
            <a:pPr>
              <a:defRPr/>
            </a:pPr>
            <a:r>
              <a:rPr lang="en-US" altLang="zh-CN"/>
              <a:t>Page </a:t>
            </a:r>
            <a:fld id="{B489CA8A-2249-44F1-8DC9-D5760BE4BA92}" type="slidenum">
              <a:rPr lang="en-US" altLang="zh-CN"/>
              <a:pPr>
                <a:defRPr/>
              </a:pPr>
              <a:t>‹#›</a:t>
            </a:fld>
            <a:endParaRPr lang="en-US" altLang="zh-CN"/>
          </a:p>
        </p:txBody>
      </p:sp>
      <p:pic>
        <p:nvPicPr>
          <p:cNvPr id="3085" name="Picture 85" descr="QQ截图未命名"/>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1828800"/>
            <a:ext cx="304800" cy="366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6" name="Picture 86" descr="QQ截图未命名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8600" y="5181600"/>
            <a:ext cx="381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720" r:id="rId1"/>
    <p:sldLayoutId id="2147484703" r:id="rId2"/>
    <p:sldLayoutId id="2147484704" r:id="rId3"/>
    <p:sldLayoutId id="2147484705" r:id="rId4"/>
    <p:sldLayoutId id="2147484706" r:id="rId5"/>
    <p:sldLayoutId id="2147484707" r:id="rId6"/>
    <p:sldLayoutId id="2147484708" r:id="rId7"/>
    <p:sldLayoutId id="2147484709" r:id="rId8"/>
    <p:sldLayoutId id="2147484710" r:id="rId9"/>
    <p:sldLayoutId id="2147484711" r:id="rId10"/>
    <p:sldLayoutId id="2147484712" r:id="rId11"/>
    <p:sldLayoutId id="2147484713" r:id="rId12"/>
    <p:sldLayoutId id="2147484721" r:id="rId13"/>
  </p:sldLayoutIdLst>
  <p:transition spd="slow">
    <p:randomBar dir="vert"/>
  </p:transition>
  <p:timing>
    <p:tnLst>
      <p:par>
        <p:cTn id="1" dur="indefinite" restart="never" nodeType="tmRoot"/>
      </p:par>
    </p:tnLst>
  </p:timing>
  <p:hf hdr="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Tahoma" pitchFamily="34" charset="0"/>
          <a:ea typeface="宋体" pitchFamily="2" charset="-122"/>
        </a:defRPr>
      </a:lvl2pPr>
      <a:lvl3pPr algn="l" rtl="0" eaLnBrk="0" fontAlgn="base" hangingPunct="0">
        <a:spcBef>
          <a:spcPct val="0"/>
        </a:spcBef>
        <a:spcAft>
          <a:spcPct val="0"/>
        </a:spcAft>
        <a:defRPr sz="4400" b="1">
          <a:solidFill>
            <a:schemeClr val="tx2"/>
          </a:solidFill>
          <a:latin typeface="Tahoma" pitchFamily="34" charset="0"/>
          <a:ea typeface="宋体" pitchFamily="2" charset="-122"/>
        </a:defRPr>
      </a:lvl3pPr>
      <a:lvl4pPr algn="l" rtl="0" eaLnBrk="0" fontAlgn="base" hangingPunct="0">
        <a:spcBef>
          <a:spcPct val="0"/>
        </a:spcBef>
        <a:spcAft>
          <a:spcPct val="0"/>
        </a:spcAft>
        <a:defRPr sz="4400" b="1">
          <a:solidFill>
            <a:schemeClr val="tx2"/>
          </a:solidFill>
          <a:latin typeface="Tahoma" pitchFamily="34" charset="0"/>
          <a:ea typeface="宋体" pitchFamily="2" charset="-122"/>
        </a:defRPr>
      </a:lvl4pPr>
      <a:lvl5pPr algn="l" rtl="0" eaLnBrk="0" fontAlgn="base" hangingPunct="0">
        <a:spcBef>
          <a:spcPct val="0"/>
        </a:spcBef>
        <a:spcAft>
          <a:spcPct val="0"/>
        </a:spcAft>
        <a:defRPr sz="4400" b="1">
          <a:solidFill>
            <a:schemeClr val="tx2"/>
          </a:solidFill>
          <a:latin typeface="Tahoma" pitchFamily="34" charset="0"/>
          <a:ea typeface="宋体" pitchFamily="2" charset="-122"/>
        </a:defRPr>
      </a:lvl5pPr>
      <a:lvl6pPr marL="457200" algn="l" rtl="0" eaLnBrk="1" fontAlgn="base" hangingPunct="1">
        <a:spcBef>
          <a:spcPct val="0"/>
        </a:spcBef>
        <a:spcAft>
          <a:spcPct val="0"/>
        </a:spcAft>
        <a:defRPr sz="4400" b="1">
          <a:solidFill>
            <a:schemeClr val="tx2"/>
          </a:solidFill>
          <a:latin typeface="Tahoma" pitchFamily="34" charset="0"/>
          <a:ea typeface="宋体" pitchFamily="2" charset="-122"/>
        </a:defRPr>
      </a:lvl6pPr>
      <a:lvl7pPr marL="914400" algn="l" rtl="0" eaLnBrk="1" fontAlgn="base" hangingPunct="1">
        <a:spcBef>
          <a:spcPct val="0"/>
        </a:spcBef>
        <a:spcAft>
          <a:spcPct val="0"/>
        </a:spcAft>
        <a:defRPr sz="4400" b="1">
          <a:solidFill>
            <a:schemeClr val="tx2"/>
          </a:solidFill>
          <a:latin typeface="Tahoma" pitchFamily="34" charset="0"/>
          <a:ea typeface="宋体" pitchFamily="2" charset="-122"/>
        </a:defRPr>
      </a:lvl7pPr>
      <a:lvl8pPr marL="1371600" algn="l" rtl="0" eaLnBrk="1" fontAlgn="base" hangingPunct="1">
        <a:spcBef>
          <a:spcPct val="0"/>
        </a:spcBef>
        <a:spcAft>
          <a:spcPct val="0"/>
        </a:spcAft>
        <a:defRPr sz="4400" b="1">
          <a:solidFill>
            <a:schemeClr val="tx2"/>
          </a:solidFill>
          <a:latin typeface="Tahoma" pitchFamily="34" charset="0"/>
          <a:ea typeface="宋体" pitchFamily="2" charset="-122"/>
        </a:defRPr>
      </a:lvl8pPr>
      <a:lvl9pPr marL="1828800" algn="l" rtl="0" eaLnBrk="1" fontAlgn="base" hangingPunct="1">
        <a:spcBef>
          <a:spcPct val="0"/>
        </a:spcBef>
        <a:spcAft>
          <a:spcPct val="0"/>
        </a:spcAft>
        <a:defRPr sz="4400" b="1">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90000"/>
        <a:buChar char="•"/>
        <a:defRPr sz="3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Char char="–"/>
        <a:defRPr sz="2800" b="1">
          <a:solidFill>
            <a:srgbClr val="08228E"/>
          </a:solidFill>
          <a:latin typeface="+mn-lt"/>
          <a:ea typeface="+mn-ea"/>
        </a:defRPr>
      </a:lvl2pPr>
      <a:lvl3pPr marL="1143000" indent="-228600" algn="l" rtl="0" eaLnBrk="0" fontAlgn="base" hangingPunct="0">
        <a:spcBef>
          <a:spcPct val="20000"/>
        </a:spcBef>
        <a:spcAft>
          <a:spcPct val="0"/>
        </a:spcAft>
        <a:buClr>
          <a:schemeClr val="accent1"/>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lr>
          <a:schemeClr val="hlink"/>
        </a:buClr>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vl6pPr marL="2514600" indent="-228600" algn="l" rtl="0" eaLnBrk="1" fontAlgn="base" hangingPunct="1">
        <a:spcBef>
          <a:spcPct val="20000"/>
        </a:spcBef>
        <a:spcAft>
          <a:spcPct val="0"/>
        </a:spcAft>
        <a:buChar char="–"/>
        <a:defRPr sz="2000" b="1">
          <a:solidFill>
            <a:schemeClr val="tx1"/>
          </a:solidFill>
          <a:latin typeface="+mn-lt"/>
          <a:ea typeface="+mn-ea"/>
        </a:defRPr>
      </a:lvl6pPr>
      <a:lvl7pPr marL="2971800" indent="-228600" algn="l" rtl="0" eaLnBrk="1" fontAlgn="base" hangingPunct="1">
        <a:spcBef>
          <a:spcPct val="20000"/>
        </a:spcBef>
        <a:spcAft>
          <a:spcPct val="0"/>
        </a:spcAft>
        <a:buChar char="–"/>
        <a:defRPr sz="2000" b="1">
          <a:solidFill>
            <a:schemeClr val="tx1"/>
          </a:solidFill>
          <a:latin typeface="+mn-lt"/>
          <a:ea typeface="+mn-ea"/>
        </a:defRPr>
      </a:lvl7pPr>
      <a:lvl8pPr marL="3429000" indent="-228600" algn="l" rtl="0" eaLnBrk="1" fontAlgn="base" hangingPunct="1">
        <a:spcBef>
          <a:spcPct val="20000"/>
        </a:spcBef>
        <a:spcAft>
          <a:spcPct val="0"/>
        </a:spcAft>
        <a:buChar char="–"/>
        <a:defRPr sz="2000" b="1">
          <a:solidFill>
            <a:schemeClr val="tx1"/>
          </a:solidFill>
          <a:latin typeface="+mn-lt"/>
          <a:ea typeface="+mn-ea"/>
        </a:defRPr>
      </a:lvl8pPr>
      <a:lvl9pPr marL="3886200" indent="-228600" algn="l" rtl="0" eaLnBrk="1" fontAlgn="base" hangingPunct="1">
        <a:spcBef>
          <a:spcPct val="20000"/>
        </a:spcBef>
        <a:spcAft>
          <a:spcPct val="0"/>
        </a:spcAft>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9.xml"/><Relationship Id="rId1" Type="http://schemas.openxmlformats.org/officeDocument/2006/relationships/vmlDrawing" Target="../drawings/vmlDrawing3.vml"/><Relationship Id="rId5" Type="http://schemas.openxmlformats.org/officeDocument/2006/relationships/image" Target="../media/image7.wmf"/><Relationship Id="rId4" Type="http://schemas.openxmlformats.org/officeDocument/2006/relationships/oleObject" Target="../embeddings/oleObject3.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9.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4.xml"/><Relationship Id="rId1" Type="http://schemas.openxmlformats.org/officeDocument/2006/relationships/vmlDrawing" Target="../drawings/vmlDrawing5.vml"/><Relationship Id="rId6" Type="http://schemas.openxmlformats.org/officeDocument/2006/relationships/image" Target="../media/image12.wmf"/><Relationship Id="rId5" Type="http://schemas.openxmlformats.org/officeDocument/2006/relationships/oleObject" Target="../embeddings/oleObject6.bin"/><Relationship Id="rId4" Type="http://schemas.openxmlformats.org/officeDocument/2006/relationships/image" Target="../media/image11.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14.xml"/><Relationship Id="rId1" Type="http://schemas.openxmlformats.org/officeDocument/2006/relationships/vmlDrawing" Target="../drawings/vmlDrawing6.vml"/><Relationship Id="rId6" Type="http://schemas.openxmlformats.org/officeDocument/2006/relationships/image" Target="../media/image14.wmf"/><Relationship Id="rId5" Type="http://schemas.openxmlformats.org/officeDocument/2006/relationships/oleObject" Target="../embeddings/oleObject8.bin"/><Relationship Id="rId10" Type="http://schemas.openxmlformats.org/officeDocument/2006/relationships/image" Target="../media/image12.wmf"/><Relationship Id="rId4" Type="http://schemas.openxmlformats.org/officeDocument/2006/relationships/image" Target="../media/image13.wmf"/><Relationship Id="rId9" Type="http://schemas.openxmlformats.org/officeDocument/2006/relationships/oleObject" Target="../embeddings/oleObject10.bin"/></Relationships>
</file>

<file path=ppt/slides/_rels/slide37.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17.wmf"/><Relationship Id="rId2" Type="http://schemas.openxmlformats.org/officeDocument/2006/relationships/slideLayout" Target="../slideLayouts/slideLayout14.xml"/><Relationship Id="rId1" Type="http://schemas.openxmlformats.org/officeDocument/2006/relationships/vmlDrawing" Target="../drawings/vmlDrawing7.vml"/><Relationship Id="rId6" Type="http://schemas.openxmlformats.org/officeDocument/2006/relationships/image" Target="../media/image14.wmf"/><Relationship Id="rId11" Type="http://schemas.openxmlformats.org/officeDocument/2006/relationships/oleObject" Target="../embeddings/oleObject15.bin"/><Relationship Id="rId5" Type="http://schemas.openxmlformats.org/officeDocument/2006/relationships/oleObject" Target="../embeddings/oleObject12.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4.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5.xml"/><Relationship Id="rId1" Type="http://schemas.openxmlformats.org/officeDocument/2006/relationships/vmlDrawing" Target="../drawings/vmlDrawing8.vml"/><Relationship Id="rId4" Type="http://schemas.openxmlformats.org/officeDocument/2006/relationships/image" Target="../media/image18.wmf"/></Relationships>
</file>

<file path=ppt/slides/_rels/slide4.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4.xml"/><Relationship Id="rId1" Type="http://schemas.openxmlformats.org/officeDocument/2006/relationships/vmlDrawing" Target="../drawings/vmlDrawing9.vml"/><Relationship Id="rId4" Type="http://schemas.openxmlformats.org/officeDocument/2006/relationships/image" Target="../media/image18.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4.xml"/><Relationship Id="rId1" Type="http://schemas.openxmlformats.org/officeDocument/2006/relationships/vmlDrawing" Target="../drawings/vmlDrawing10.vml"/><Relationship Id="rId4" Type="http://schemas.openxmlformats.org/officeDocument/2006/relationships/image" Target="../media/image18.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9.xml"/><Relationship Id="rId1" Type="http://schemas.openxmlformats.org/officeDocument/2006/relationships/vmlDrawing" Target="../drawings/vmlDrawing11.vml"/><Relationship Id="rId4" Type="http://schemas.openxmlformats.org/officeDocument/2006/relationships/image" Target="../media/image18.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9.xml"/><Relationship Id="rId1" Type="http://schemas.openxmlformats.org/officeDocument/2006/relationships/vmlDrawing" Target="../drawings/vmlDrawing12.vml"/><Relationship Id="rId4" Type="http://schemas.openxmlformats.org/officeDocument/2006/relationships/image" Target="../media/image19.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上次回顾</a:t>
            </a:r>
            <a:r>
              <a:rPr lang="en-US" altLang="zh-CN" dirty="0" smtClean="0"/>
              <a:t>——</a:t>
            </a:r>
            <a:r>
              <a:rPr lang="zh-CN" altLang="en-US" dirty="0" smtClean="0"/>
              <a:t>动态规划的原理</a:t>
            </a:r>
            <a:endParaRPr lang="zh-CN" altLang="en-US" dirty="0"/>
          </a:p>
        </p:txBody>
      </p:sp>
      <p:sp>
        <p:nvSpPr>
          <p:cNvPr id="3" name="内容占位符 2"/>
          <p:cNvSpPr>
            <a:spLocks noGrp="1"/>
          </p:cNvSpPr>
          <p:nvPr>
            <p:ph idx="1"/>
          </p:nvPr>
        </p:nvSpPr>
        <p:spPr>
          <a:xfrm>
            <a:off x="251520" y="1219200"/>
            <a:ext cx="8892479" cy="5029200"/>
          </a:xfrm>
        </p:spPr>
        <p:txBody>
          <a:bodyPr/>
          <a:lstStyle/>
          <a:p>
            <a:pPr>
              <a:lnSpc>
                <a:spcPct val="150000"/>
              </a:lnSpc>
            </a:pPr>
            <a:r>
              <a:rPr lang="zh-CN" altLang="en-US" sz="2800" dirty="0" smtClean="0">
                <a:solidFill>
                  <a:srgbClr val="C00000"/>
                </a:solidFill>
              </a:rPr>
              <a:t>动态规划算法用来求解最优化问题。</a:t>
            </a:r>
            <a:endParaRPr lang="en-US" altLang="zh-CN" sz="2800" dirty="0" smtClean="0">
              <a:solidFill>
                <a:srgbClr val="C00000"/>
              </a:solidFill>
            </a:endParaRPr>
          </a:p>
          <a:p>
            <a:pPr marL="457200" indent="-457200">
              <a:lnSpc>
                <a:spcPct val="150000"/>
              </a:lnSpc>
              <a:spcBef>
                <a:spcPts val="0"/>
              </a:spcBef>
              <a:buClr>
                <a:srgbClr val="FF0000"/>
              </a:buClr>
              <a:buFont typeface="Wingdings" pitchFamily="2" charset="2"/>
              <a:buChar char="q"/>
              <a:defRPr/>
            </a:pPr>
            <a:r>
              <a:rPr kumimoji="1" lang="zh-CN" altLang="en-US" sz="2800" dirty="0">
                <a:latin typeface="宋体" pitchFamily="2" charset="-122"/>
              </a:rPr>
              <a:t>动态规划法设计算法一般分成三个阶段：</a:t>
            </a:r>
          </a:p>
          <a:p>
            <a:pPr marL="0" indent="0">
              <a:lnSpc>
                <a:spcPct val="150000"/>
              </a:lnSpc>
              <a:spcBef>
                <a:spcPts val="0"/>
              </a:spcBef>
              <a:buNone/>
              <a:defRPr/>
            </a:pPr>
            <a:r>
              <a:rPr kumimoji="1" lang="zh-CN" altLang="en-US" sz="2800" dirty="0">
                <a:latin typeface="+mn-ea"/>
              </a:rPr>
              <a:t>（</a:t>
            </a:r>
            <a:r>
              <a:rPr kumimoji="1" lang="en-US" altLang="zh-CN" sz="2800" dirty="0">
                <a:latin typeface="+mn-ea"/>
              </a:rPr>
              <a:t>1</a:t>
            </a:r>
            <a:r>
              <a:rPr kumimoji="1" lang="zh-CN" altLang="en-US" sz="2800" dirty="0">
                <a:latin typeface="+mn-ea"/>
              </a:rPr>
              <a:t>）</a:t>
            </a:r>
            <a:r>
              <a:rPr kumimoji="1" lang="zh-CN" altLang="en-US" sz="2800" dirty="0">
                <a:solidFill>
                  <a:srgbClr val="FF3300"/>
                </a:solidFill>
                <a:latin typeface="+mn-ea"/>
              </a:rPr>
              <a:t>分解</a:t>
            </a:r>
            <a:r>
              <a:rPr kumimoji="1" lang="zh-CN" altLang="en-US" sz="2800" dirty="0">
                <a:latin typeface="+mn-ea"/>
              </a:rPr>
              <a:t>：将原问题分解为若干个</a:t>
            </a:r>
            <a:r>
              <a:rPr kumimoji="1" lang="zh-CN" altLang="en-US" sz="2800" dirty="0">
                <a:solidFill>
                  <a:srgbClr val="FF0000"/>
                </a:solidFill>
                <a:latin typeface="+mn-ea"/>
              </a:rPr>
              <a:t>相互重叠</a:t>
            </a:r>
            <a:r>
              <a:rPr kumimoji="1" lang="zh-CN" altLang="en-US" sz="2800" dirty="0">
                <a:latin typeface="+mn-ea"/>
              </a:rPr>
              <a:t>的子</a:t>
            </a:r>
            <a:r>
              <a:rPr kumimoji="1" lang="zh-CN" altLang="en-US" sz="2800" dirty="0" smtClean="0">
                <a:latin typeface="+mn-ea"/>
              </a:rPr>
              <a:t>问题；</a:t>
            </a:r>
            <a:endParaRPr kumimoji="1" lang="zh-CN" altLang="en-US" sz="2800" dirty="0">
              <a:latin typeface="+mn-ea"/>
            </a:endParaRPr>
          </a:p>
          <a:p>
            <a:pPr marL="0" lvl="1" indent="0">
              <a:lnSpc>
                <a:spcPct val="150000"/>
              </a:lnSpc>
              <a:spcBef>
                <a:spcPts val="0"/>
              </a:spcBef>
              <a:buSzPct val="90000"/>
              <a:buNone/>
              <a:defRPr/>
            </a:pPr>
            <a:r>
              <a:rPr kumimoji="1" lang="zh-CN" altLang="en-US" sz="2800" dirty="0">
                <a:latin typeface="+mn-ea"/>
                <a:ea typeface="+mn-ea"/>
              </a:rPr>
              <a:t>（</a:t>
            </a:r>
            <a:r>
              <a:rPr kumimoji="1" lang="en-US" altLang="zh-CN" sz="2800" dirty="0">
                <a:latin typeface="+mn-ea"/>
                <a:ea typeface="+mn-ea"/>
              </a:rPr>
              <a:t>2</a:t>
            </a:r>
            <a:r>
              <a:rPr kumimoji="1" lang="zh-CN" altLang="en-US" sz="2800" dirty="0">
                <a:latin typeface="+mn-ea"/>
                <a:ea typeface="+mn-ea"/>
              </a:rPr>
              <a:t>）</a:t>
            </a:r>
            <a:r>
              <a:rPr kumimoji="1" lang="zh-CN" altLang="en-US" sz="2800" dirty="0">
                <a:solidFill>
                  <a:srgbClr val="FF3300"/>
                </a:solidFill>
                <a:latin typeface="+mn-ea"/>
                <a:ea typeface="+mn-ea"/>
              </a:rPr>
              <a:t>分析</a:t>
            </a:r>
            <a:r>
              <a:rPr kumimoji="1" lang="zh-CN" altLang="en-US" sz="2800" dirty="0">
                <a:latin typeface="+mn-ea"/>
                <a:ea typeface="+mn-ea"/>
              </a:rPr>
              <a:t>：</a:t>
            </a:r>
            <a:r>
              <a:rPr kumimoji="1" lang="zh-CN" altLang="en-US" sz="2800" dirty="0">
                <a:solidFill>
                  <a:srgbClr val="FF0000"/>
                </a:solidFill>
                <a:latin typeface="+mn-ea"/>
                <a:ea typeface="+mn-ea"/>
              </a:rPr>
              <a:t>自上向下</a:t>
            </a:r>
            <a:r>
              <a:rPr kumimoji="1" lang="zh-CN" altLang="en-US" sz="2800" dirty="0">
                <a:latin typeface="+mn-ea"/>
                <a:ea typeface="+mn-ea"/>
              </a:rPr>
              <a:t>分析问题是否满足</a:t>
            </a:r>
            <a:r>
              <a:rPr kumimoji="1" lang="zh-CN" altLang="en-US" sz="2800" dirty="0" smtClean="0">
                <a:solidFill>
                  <a:srgbClr val="FF0000"/>
                </a:solidFill>
                <a:latin typeface="+mn-ea"/>
                <a:ea typeface="+mn-ea"/>
              </a:rPr>
              <a:t>最优性原理（</a:t>
            </a:r>
            <a:r>
              <a:rPr kumimoji="1" lang="zh-CN" altLang="en-US" dirty="0">
                <a:solidFill>
                  <a:schemeClr val="tx1"/>
                </a:solidFill>
                <a:latin typeface="+mn-ea"/>
                <a:ea typeface="+mn-ea"/>
              </a:rPr>
              <a:t>该问题的最优解中也包含着其子问题的</a:t>
            </a:r>
            <a:r>
              <a:rPr kumimoji="1" lang="zh-CN" altLang="en-US" dirty="0" smtClean="0">
                <a:solidFill>
                  <a:schemeClr val="tx1"/>
                </a:solidFill>
                <a:latin typeface="+mn-ea"/>
                <a:ea typeface="+mn-ea"/>
              </a:rPr>
              <a:t>最优解</a:t>
            </a:r>
            <a:r>
              <a:rPr kumimoji="1" lang="zh-CN" altLang="en-US" sz="2800" dirty="0" smtClean="0">
                <a:solidFill>
                  <a:srgbClr val="FF0000"/>
                </a:solidFill>
                <a:latin typeface="+mn-ea"/>
                <a:ea typeface="+mn-ea"/>
              </a:rPr>
              <a:t>）</a:t>
            </a:r>
            <a:r>
              <a:rPr kumimoji="1" lang="zh-CN" altLang="en-US" sz="2800" dirty="0" smtClean="0">
                <a:latin typeface="+mn-ea"/>
                <a:ea typeface="+mn-ea"/>
              </a:rPr>
              <a:t>，</a:t>
            </a:r>
            <a:r>
              <a:rPr kumimoji="1" lang="zh-CN" altLang="en-US" sz="2800" dirty="0">
                <a:solidFill>
                  <a:srgbClr val="FF0000"/>
                </a:solidFill>
                <a:latin typeface="+mn-ea"/>
                <a:ea typeface="+mn-ea"/>
              </a:rPr>
              <a:t>找出动态规划函数的递推式</a:t>
            </a:r>
            <a:r>
              <a:rPr kumimoji="1" lang="zh-CN" altLang="en-US" sz="2800" dirty="0">
                <a:latin typeface="+mn-ea"/>
                <a:ea typeface="+mn-ea"/>
              </a:rPr>
              <a:t>；</a:t>
            </a:r>
          </a:p>
          <a:p>
            <a:pPr marL="0" indent="0">
              <a:lnSpc>
                <a:spcPct val="150000"/>
              </a:lnSpc>
              <a:spcBef>
                <a:spcPts val="0"/>
              </a:spcBef>
              <a:buNone/>
              <a:defRPr/>
            </a:pPr>
            <a:r>
              <a:rPr kumimoji="1" lang="zh-CN" altLang="en-US" sz="2800" dirty="0">
                <a:latin typeface="+mn-ea"/>
              </a:rPr>
              <a:t>（</a:t>
            </a:r>
            <a:r>
              <a:rPr kumimoji="1" lang="en-US" altLang="zh-CN" sz="2800" dirty="0">
                <a:latin typeface="+mn-ea"/>
              </a:rPr>
              <a:t>3</a:t>
            </a:r>
            <a:r>
              <a:rPr kumimoji="1" lang="zh-CN" altLang="en-US" sz="2800" dirty="0">
                <a:latin typeface="+mn-ea"/>
              </a:rPr>
              <a:t>）</a:t>
            </a:r>
            <a:r>
              <a:rPr kumimoji="1" lang="zh-CN" altLang="en-US" sz="2800" dirty="0">
                <a:solidFill>
                  <a:srgbClr val="FF3300"/>
                </a:solidFill>
                <a:latin typeface="+mn-ea"/>
              </a:rPr>
              <a:t>求解</a:t>
            </a:r>
            <a:r>
              <a:rPr kumimoji="1" lang="zh-CN" altLang="en-US" sz="2800" dirty="0">
                <a:latin typeface="+mn-ea"/>
              </a:rPr>
              <a:t>：利用递推式</a:t>
            </a:r>
            <a:r>
              <a:rPr kumimoji="1" lang="zh-CN" altLang="en-US" sz="2800" dirty="0">
                <a:solidFill>
                  <a:srgbClr val="FF3300"/>
                </a:solidFill>
                <a:latin typeface="+mn-ea"/>
              </a:rPr>
              <a:t>自底向上</a:t>
            </a:r>
            <a:r>
              <a:rPr kumimoji="1" lang="zh-CN" altLang="en-US" sz="2800" dirty="0">
                <a:latin typeface="+mn-ea"/>
              </a:rPr>
              <a:t>计算，实现动态规划过程</a:t>
            </a:r>
            <a:r>
              <a:rPr kumimoji="1" lang="en-US" altLang="zh-CN" sz="2800" dirty="0">
                <a:latin typeface="+mn-ea"/>
              </a:rPr>
              <a:t>——</a:t>
            </a:r>
            <a:r>
              <a:rPr kumimoji="1" lang="zh-CN" altLang="en-US" sz="2800" dirty="0">
                <a:solidFill>
                  <a:srgbClr val="FF0000"/>
                </a:solidFill>
                <a:latin typeface="+mn-ea"/>
              </a:rPr>
              <a:t>填表</a:t>
            </a:r>
            <a:r>
              <a:rPr kumimoji="1" lang="zh-CN" altLang="en-US" sz="2800" dirty="0">
                <a:latin typeface="+mn-ea"/>
              </a:rPr>
              <a:t>。  </a:t>
            </a:r>
          </a:p>
          <a:p>
            <a:pPr>
              <a:lnSpc>
                <a:spcPct val="150000"/>
              </a:lnSpc>
            </a:pPr>
            <a:endParaRPr lang="en-US" altLang="zh-CN" sz="2800" dirty="0">
              <a:solidFill>
                <a:srgbClr val="C00000"/>
              </a:solidFill>
            </a:endParaRPr>
          </a:p>
          <a:p>
            <a:pPr>
              <a:lnSpc>
                <a:spcPct val="150000"/>
              </a:lnSpc>
            </a:pPr>
            <a:endParaRPr lang="en-US" altLang="zh-CN" sz="2800" dirty="0" smtClean="0">
              <a:solidFill>
                <a:srgbClr val="C00000"/>
              </a:solidFill>
            </a:endParaRPr>
          </a:p>
        </p:txBody>
      </p:sp>
      <p:sp>
        <p:nvSpPr>
          <p:cNvPr id="4" name="日期占位符 3"/>
          <p:cNvSpPr>
            <a:spLocks noGrp="1"/>
          </p:cNvSpPr>
          <p:nvPr>
            <p:ph type="dt" sz="half" idx="10"/>
          </p:nvPr>
        </p:nvSpPr>
        <p:spPr/>
        <p:txBody>
          <a:bodyPr/>
          <a:lstStyle/>
          <a:p>
            <a:pPr>
              <a:defRPr/>
            </a:pPr>
            <a:fld id="{FC4F1AD0-27ED-4B16-8BE3-111E23288BDF}" type="datetime1">
              <a:rPr lang="zh-CN" altLang="en-US" smtClean="0"/>
              <a:pPr>
                <a:defRPr/>
              </a:pPr>
              <a:t>2016/4/26</a:t>
            </a:fld>
            <a:endParaRPr lang="en-US" altLang="zh-CN"/>
          </a:p>
        </p:txBody>
      </p:sp>
      <p:sp>
        <p:nvSpPr>
          <p:cNvPr id="5" name="页脚占位符 4"/>
          <p:cNvSpPr>
            <a:spLocks noGrp="1"/>
          </p:cNvSpPr>
          <p:nvPr>
            <p:ph type="ftr" sz="quarter" idx="11"/>
          </p:nvPr>
        </p:nvSpPr>
        <p:spPr/>
        <p:txBody>
          <a:bodyPr/>
          <a:lstStyle/>
          <a:p>
            <a:pPr>
              <a:defRPr/>
            </a:pPr>
            <a:r>
              <a:rPr lang="zh-CN" altLang="en-US" dirty="0" smtClean="0"/>
              <a:t>第</a:t>
            </a:r>
            <a:r>
              <a:rPr lang="en-US" altLang="zh-CN" dirty="0" smtClean="0"/>
              <a:t>6</a:t>
            </a:r>
            <a:r>
              <a:rPr lang="zh-CN" altLang="en-US" dirty="0" smtClean="0"/>
              <a:t>章 动态规划法</a:t>
            </a:r>
            <a:endParaRPr lang="en-US" altLang="zh-CN" dirty="0"/>
          </a:p>
        </p:txBody>
      </p:sp>
      <p:sp>
        <p:nvSpPr>
          <p:cNvPr id="6" name="灯片编号占位符 5"/>
          <p:cNvSpPr>
            <a:spLocks noGrp="1"/>
          </p:cNvSpPr>
          <p:nvPr>
            <p:ph type="sldNum" sz="quarter" idx="12"/>
          </p:nvPr>
        </p:nvSpPr>
        <p:spPr/>
        <p:txBody>
          <a:bodyPr/>
          <a:lstStyle/>
          <a:p>
            <a:pPr>
              <a:defRPr/>
            </a:pPr>
            <a:r>
              <a:rPr lang="en-US" altLang="zh-CN" smtClean="0"/>
              <a:t>Page </a:t>
            </a:r>
            <a:fld id="{6B3D35D9-A1ED-4FEF-9485-22CECB685932}" type="slidenum">
              <a:rPr lang="en-US" altLang="zh-CN" smtClean="0"/>
              <a:pPr>
                <a:defRPr/>
              </a:pPr>
              <a:t>1</a:t>
            </a:fld>
            <a:endParaRPr lang="en-US" altLang="zh-CN"/>
          </a:p>
        </p:txBody>
      </p:sp>
    </p:spTree>
    <p:extLst>
      <p:ext uri="{BB962C8B-B14F-4D97-AF65-F5344CB8AC3E}">
        <p14:creationId xmlns:p14="http://schemas.microsoft.com/office/powerpoint/2010/main" val="175016211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EDDE58F9-0EDD-4669-8004-F06F70DFC114}" type="datetime1">
              <a:rPr lang="zh-CN" altLang="en-US" sz="1400" smtClean="0">
                <a:latin typeface="Comic Sans MS" pitchFamily="66" charset="0"/>
              </a:rPr>
              <a:pPr/>
              <a:t>2016/4/26</a:t>
            </a:fld>
            <a:endParaRPr lang="en-US" altLang="zh-CN" sz="1400" smtClean="0">
              <a:latin typeface="Comic Sans MS" pitchFamily="66" charset="0"/>
            </a:endParaRPr>
          </a:p>
        </p:txBody>
      </p:sp>
      <p:sp>
        <p:nvSpPr>
          <p:cNvPr id="47107"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第6章  动态规划法</a:t>
            </a:r>
          </a:p>
        </p:txBody>
      </p:sp>
      <p:sp>
        <p:nvSpPr>
          <p:cNvPr id="4710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464A37B6-43E8-4EA9-9BD5-DCEF2CDD9AD6}" type="slidenum">
              <a:rPr lang="en-US" altLang="zh-CN" sz="1400" smtClean="0">
                <a:latin typeface="Comic Sans MS" pitchFamily="66" charset="0"/>
              </a:rPr>
              <a:pPr/>
              <a:t>10</a:t>
            </a:fld>
            <a:endParaRPr lang="en-US" altLang="zh-CN" sz="1400" smtClean="0">
              <a:latin typeface="Comic Sans MS" pitchFamily="66" charset="0"/>
            </a:endParaRPr>
          </a:p>
        </p:txBody>
      </p:sp>
      <p:sp>
        <p:nvSpPr>
          <p:cNvPr id="47109" name="Text Box 61"/>
          <p:cNvSpPr txBox="1">
            <a:spLocks noChangeArrowheads="1"/>
          </p:cNvSpPr>
          <p:nvPr/>
        </p:nvSpPr>
        <p:spPr bwMode="auto">
          <a:xfrm>
            <a:off x="323850" y="476250"/>
            <a:ext cx="8820150"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lnSpc>
                <a:spcPct val="120000"/>
              </a:lnSpc>
              <a:spcBef>
                <a:spcPct val="10000"/>
              </a:spcBef>
              <a:spcAft>
                <a:spcPct val="10000"/>
              </a:spcAft>
            </a:pPr>
            <a:r>
              <a:rPr kumimoji="1" lang="zh-CN" altLang="en-US" sz="2200" b="1"/>
              <a:t>再向前倒推，有：</a:t>
            </a:r>
          </a:p>
          <a:p>
            <a:pPr algn="just" eaLnBrk="1" hangingPunct="1">
              <a:lnSpc>
                <a:spcPct val="120000"/>
              </a:lnSpc>
              <a:spcBef>
                <a:spcPct val="10000"/>
              </a:spcBef>
              <a:spcAft>
                <a:spcPct val="10000"/>
              </a:spcAft>
            </a:pPr>
            <a:r>
              <a:rPr kumimoji="1" lang="en-US" altLang="zh-CN" sz="2200" b="1" i="1"/>
              <a:t>d</a:t>
            </a:r>
            <a:r>
              <a:rPr kumimoji="1" lang="en-US" altLang="zh-CN" sz="2200" b="1"/>
              <a:t>(1, {2})= </a:t>
            </a:r>
            <a:r>
              <a:rPr kumimoji="1" lang="en-US" altLang="zh-CN" sz="2200" b="1" i="1"/>
              <a:t>c</a:t>
            </a:r>
            <a:r>
              <a:rPr kumimoji="1" lang="en-US" altLang="zh-CN" sz="2200" b="1" baseline="-30000"/>
              <a:t>12</a:t>
            </a:r>
            <a:r>
              <a:rPr kumimoji="1" lang="en-US" altLang="zh-CN" sz="2200" b="1"/>
              <a:t>+</a:t>
            </a:r>
            <a:r>
              <a:rPr kumimoji="1" lang="en-US" altLang="zh-CN" sz="2200" b="1" i="1"/>
              <a:t>d</a:t>
            </a:r>
            <a:r>
              <a:rPr kumimoji="1" lang="en-US" altLang="zh-CN" sz="2200" b="1"/>
              <a:t>(2, {})=2+6=8(1→2)  </a:t>
            </a:r>
            <a:r>
              <a:rPr kumimoji="1" lang="en-US" altLang="zh-CN" sz="2200" b="1" i="1"/>
              <a:t>d</a:t>
            </a:r>
            <a:r>
              <a:rPr kumimoji="1" lang="en-US" altLang="zh-CN" sz="2200" b="1"/>
              <a:t>(1, {3})=</a:t>
            </a:r>
            <a:r>
              <a:rPr kumimoji="1" lang="en-US" altLang="zh-CN" sz="2200" b="1" i="1"/>
              <a:t> c</a:t>
            </a:r>
            <a:r>
              <a:rPr kumimoji="1" lang="en-US" altLang="zh-CN" sz="2200" b="1" baseline="-30000"/>
              <a:t>13</a:t>
            </a:r>
            <a:r>
              <a:rPr kumimoji="1" lang="en-US" altLang="zh-CN" sz="2200" b="1"/>
              <a:t>+</a:t>
            </a:r>
            <a:r>
              <a:rPr kumimoji="1" lang="en-US" altLang="zh-CN" sz="2200" b="1" i="1"/>
              <a:t>d</a:t>
            </a:r>
            <a:r>
              <a:rPr kumimoji="1" lang="en-US" altLang="zh-CN" sz="2200" b="1"/>
              <a:t>(3, {})=3+3=6(1→3) </a:t>
            </a:r>
          </a:p>
          <a:p>
            <a:pPr algn="just" eaLnBrk="1" hangingPunct="1">
              <a:lnSpc>
                <a:spcPct val="120000"/>
              </a:lnSpc>
              <a:spcBef>
                <a:spcPct val="10000"/>
              </a:spcBef>
              <a:spcAft>
                <a:spcPct val="10000"/>
              </a:spcAft>
            </a:pPr>
            <a:r>
              <a:rPr kumimoji="1" lang="en-US" altLang="zh-CN" sz="2200" b="1" i="1"/>
              <a:t>d</a:t>
            </a:r>
            <a:r>
              <a:rPr kumimoji="1" lang="en-US" altLang="zh-CN" sz="2200" b="1"/>
              <a:t>(2, {3})= </a:t>
            </a:r>
            <a:r>
              <a:rPr kumimoji="1" lang="en-US" altLang="zh-CN" sz="2200" b="1" i="1"/>
              <a:t>c</a:t>
            </a:r>
            <a:r>
              <a:rPr kumimoji="1" lang="en-US" altLang="zh-CN" sz="2200" b="1" baseline="-30000"/>
              <a:t>23</a:t>
            </a:r>
            <a:r>
              <a:rPr kumimoji="1" lang="en-US" altLang="zh-CN" sz="2200" b="1"/>
              <a:t>+</a:t>
            </a:r>
            <a:r>
              <a:rPr kumimoji="1" lang="en-US" altLang="zh-CN" sz="2200" b="1" i="1"/>
              <a:t>d</a:t>
            </a:r>
            <a:r>
              <a:rPr kumimoji="1" lang="en-US" altLang="zh-CN" sz="2200" b="1"/>
              <a:t>(3, {})=</a:t>
            </a:r>
            <a:r>
              <a:rPr kumimoji="1" lang="en-US" altLang="zh-CN" sz="2200" b="1">
                <a:solidFill>
                  <a:srgbClr val="FF3300"/>
                </a:solidFill>
              </a:rPr>
              <a:t>2+3</a:t>
            </a:r>
            <a:r>
              <a:rPr kumimoji="1" lang="en-US" altLang="zh-CN" sz="2200" b="1"/>
              <a:t>=5(</a:t>
            </a:r>
            <a:r>
              <a:rPr kumimoji="1" lang="en-US" altLang="zh-CN" sz="2200" b="1">
                <a:solidFill>
                  <a:srgbClr val="FF3300"/>
                </a:solidFill>
              </a:rPr>
              <a:t>2→3</a:t>
            </a:r>
            <a:r>
              <a:rPr kumimoji="1" lang="en-US" altLang="zh-CN" sz="2200" b="1"/>
              <a:t>)  </a:t>
            </a:r>
            <a:r>
              <a:rPr kumimoji="1" lang="en-US" altLang="zh-CN" sz="2200" b="1" i="1"/>
              <a:t>d</a:t>
            </a:r>
            <a:r>
              <a:rPr kumimoji="1" lang="en-US" altLang="zh-CN" sz="2200" b="1"/>
              <a:t>(2, {1})=</a:t>
            </a:r>
            <a:r>
              <a:rPr kumimoji="1" lang="en-US" altLang="zh-CN" sz="2200" b="1" i="1"/>
              <a:t> c</a:t>
            </a:r>
            <a:r>
              <a:rPr kumimoji="1" lang="en-US" altLang="zh-CN" sz="2200" b="1" baseline="-30000"/>
              <a:t>21</a:t>
            </a:r>
            <a:r>
              <a:rPr kumimoji="1" lang="en-US" altLang="zh-CN" sz="2200" b="1"/>
              <a:t>+</a:t>
            </a:r>
            <a:r>
              <a:rPr kumimoji="1" lang="en-US" altLang="zh-CN" sz="2200" b="1" i="1"/>
              <a:t>d</a:t>
            </a:r>
            <a:r>
              <a:rPr kumimoji="1" lang="en-US" altLang="zh-CN" sz="2200" b="1"/>
              <a:t>(1, {})=4+5=9(2→1)</a:t>
            </a:r>
          </a:p>
          <a:p>
            <a:pPr algn="just" eaLnBrk="1" hangingPunct="1">
              <a:lnSpc>
                <a:spcPct val="120000"/>
              </a:lnSpc>
              <a:spcBef>
                <a:spcPct val="10000"/>
              </a:spcBef>
              <a:spcAft>
                <a:spcPct val="10000"/>
              </a:spcAft>
            </a:pPr>
            <a:r>
              <a:rPr kumimoji="1" lang="en-US" altLang="zh-CN" sz="2200" b="1" i="1"/>
              <a:t>d</a:t>
            </a:r>
            <a:r>
              <a:rPr kumimoji="1" lang="en-US" altLang="zh-CN" sz="2200" b="1"/>
              <a:t>(3, {1})= </a:t>
            </a:r>
            <a:r>
              <a:rPr kumimoji="1" lang="en-US" altLang="zh-CN" sz="2200" b="1" i="1"/>
              <a:t>c</a:t>
            </a:r>
            <a:r>
              <a:rPr kumimoji="1" lang="en-US" altLang="zh-CN" sz="2200" b="1" baseline="-30000"/>
              <a:t>31</a:t>
            </a:r>
            <a:r>
              <a:rPr kumimoji="1" lang="en-US" altLang="zh-CN" sz="2200" b="1"/>
              <a:t>+</a:t>
            </a:r>
            <a:r>
              <a:rPr kumimoji="1" lang="en-US" altLang="zh-CN" sz="2200" b="1" i="1"/>
              <a:t>d</a:t>
            </a:r>
            <a:r>
              <a:rPr kumimoji="1" lang="en-US" altLang="zh-CN" sz="2200" b="1"/>
              <a:t>(1, {})=7+5=12(3→1) </a:t>
            </a:r>
            <a:r>
              <a:rPr kumimoji="1" lang="en-US" altLang="zh-CN" sz="2200" b="1" i="1"/>
              <a:t>d</a:t>
            </a:r>
            <a:r>
              <a:rPr kumimoji="1" lang="en-US" altLang="zh-CN" sz="2200" b="1"/>
              <a:t>(3, {2})=</a:t>
            </a:r>
            <a:r>
              <a:rPr kumimoji="1" lang="en-US" altLang="zh-CN" sz="2200" b="1" i="1"/>
              <a:t> c</a:t>
            </a:r>
            <a:r>
              <a:rPr kumimoji="1" lang="en-US" altLang="zh-CN" sz="2200" b="1" baseline="-30000"/>
              <a:t>32</a:t>
            </a:r>
            <a:r>
              <a:rPr kumimoji="1" lang="en-US" altLang="zh-CN" sz="2200" b="1"/>
              <a:t>+</a:t>
            </a:r>
            <a:r>
              <a:rPr kumimoji="1" lang="en-US" altLang="zh-CN" sz="2200" b="1" i="1"/>
              <a:t>d</a:t>
            </a:r>
            <a:r>
              <a:rPr kumimoji="1" lang="en-US" altLang="zh-CN" sz="2200" b="1"/>
              <a:t>(2, {})=5+6=11(3→2)</a:t>
            </a:r>
          </a:p>
          <a:p>
            <a:pPr algn="just" eaLnBrk="1" hangingPunct="1">
              <a:lnSpc>
                <a:spcPct val="120000"/>
              </a:lnSpc>
              <a:spcBef>
                <a:spcPct val="10000"/>
              </a:spcBef>
              <a:spcAft>
                <a:spcPct val="10000"/>
              </a:spcAft>
            </a:pPr>
            <a:r>
              <a:rPr kumimoji="1" lang="zh-CN" altLang="en-US" sz="2200" b="1"/>
              <a:t>再向前倒退，有：</a:t>
            </a:r>
          </a:p>
          <a:p>
            <a:pPr algn="just" eaLnBrk="1" hangingPunct="1">
              <a:lnSpc>
                <a:spcPct val="120000"/>
              </a:lnSpc>
              <a:spcBef>
                <a:spcPct val="10000"/>
              </a:spcBef>
              <a:spcAft>
                <a:spcPct val="10000"/>
              </a:spcAft>
            </a:pPr>
            <a:r>
              <a:rPr kumimoji="1" lang="en-US" altLang="zh-CN" sz="2200" b="1" i="1"/>
              <a:t>d</a:t>
            </a:r>
            <a:r>
              <a:rPr kumimoji="1" lang="en-US" altLang="zh-CN" sz="2200" b="1"/>
              <a:t>(1, {2, 3})=min{</a:t>
            </a:r>
            <a:r>
              <a:rPr kumimoji="1" lang="en-US" altLang="zh-CN" sz="2200" b="1" i="1"/>
              <a:t>c</a:t>
            </a:r>
            <a:r>
              <a:rPr kumimoji="1" lang="en-US" altLang="zh-CN" sz="2200" b="1" baseline="-30000"/>
              <a:t>12</a:t>
            </a:r>
            <a:r>
              <a:rPr kumimoji="1" lang="en-US" altLang="zh-CN" sz="2200" b="1"/>
              <a:t>+</a:t>
            </a:r>
            <a:r>
              <a:rPr kumimoji="1" lang="en-US" altLang="zh-CN" sz="2200" b="1" i="1"/>
              <a:t>d</a:t>
            </a:r>
            <a:r>
              <a:rPr kumimoji="1" lang="en-US" altLang="zh-CN" sz="2200" b="1"/>
              <a:t>(2, {3}), </a:t>
            </a:r>
            <a:r>
              <a:rPr kumimoji="1" lang="en-US" altLang="zh-CN" sz="2200" b="1" i="1"/>
              <a:t>c</a:t>
            </a:r>
            <a:r>
              <a:rPr kumimoji="1" lang="en-US" altLang="zh-CN" sz="2200" b="1" baseline="-30000"/>
              <a:t>13</a:t>
            </a:r>
            <a:r>
              <a:rPr kumimoji="1" lang="en-US" altLang="zh-CN" sz="2200" b="1"/>
              <a:t>+</a:t>
            </a:r>
            <a:r>
              <a:rPr kumimoji="1" lang="en-US" altLang="zh-CN" sz="2200" b="1" i="1"/>
              <a:t> d</a:t>
            </a:r>
            <a:r>
              <a:rPr kumimoji="1" lang="en-US" altLang="zh-CN" sz="2200" b="1"/>
              <a:t>(3, {2})}=min{</a:t>
            </a:r>
            <a:r>
              <a:rPr kumimoji="1" lang="en-US" altLang="zh-CN" sz="2200" b="1">
                <a:solidFill>
                  <a:srgbClr val="FF3300"/>
                </a:solidFill>
              </a:rPr>
              <a:t>2+5</a:t>
            </a:r>
            <a:r>
              <a:rPr kumimoji="1" lang="en-US" altLang="zh-CN" sz="2200" b="1"/>
              <a:t>, 3+11}=7(</a:t>
            </a:r>
            <a:r>
              <a:rPr kumimoji="1" lang="en-US" altLang="zh-CN" sz="2200" b="1">
                <a:solidFill>
                  <a:srgbClr val="FF3300"/>
                </a:solidFill>
              </a:rPr>
              <a:t>1→2</a:t>
            </a:r>
            <a:r>
              <a:rPr kumimoji="1" lang="en-US" altLang="zh-CN" sz="2200" b="1"/>
              <a:t>)</a:t>
            </a:r>
          </a:p>
          <a:p>
            <a:pPr algn="just" eaLnBrk="1" hangingPunct="1">
              <a:lnSpc>
                <a:spcPct val="120000"/>
              </a:lnSpc>
              <a:spcBef>
                <a:spcPct val="10000"/>
              </a:spcBef>
              <a:spcAft>
                <a:spcPct val="10000"/>
              </a:spcAft>
            </a:pPr>
            <a:r>
              <a:rPr kumimoji="1" lang="en-US" altLang="zh-CN" sz="2200" b="1" i="1"/>
              <a:t>d</a:t>
            </a:r>
            <a:r>
              <a:rPr kumimoji="1" lang="en-US" altLang="zh-CN" sz="2200" b="1"/>
              <a:t>(2, {1, 3})=min{</a:t>
            </a:r>
            <a:r>
              <a:rPr kumimoji="1" lang="en-US" altLang="zh-CN" sz="2200" b="1" i="1"/>
              <a:t>c</a:t>
            </a:r>
            <a:r>
              <a:rPr kumimoji="1" lang="en-US" altLang="zh-CN" sz="2200" b="1" baseline="-30000"/>
              <a:t>21</a:t>
            </a:r>
            <a:r>
              <a:rPr kumimoji="1" lang="en-US" altLang="zh-CN" sz="2200" b="1"/>
              <a:t>+</a:t>
            </a:r>
            <a:r>
              <a:rPr kumimoji="1" lang="en-US" altLang="zh-CN" sz="2200" b="1" i="1"/>
              <a:t>d</a:t>
            </a:r>
            <a:r>
              <a:rPr kumimoji="1" lang="en-US" altLang="zh-CN" sz="2200" b="1"/>
              <a:t>(1, {3}), </a:t>
            </a:r>
            <a:r>
              <a:rPr kumimoji="1" lang="en-US" altLang="zh-CN" sz="2200" b="1" i="1"/>
              <a:t>c</a:t>
            </a:r>
            <a:r>
              <a:rPr kumimoji="1" lang="en-US" altLang="zh-CN" sz="2200" b="1" baseline="-30000"/>
              <a:t>23</a:t>
            </a:r>
            <a:r>
              <a:rPr kumimoji="1" lang="en-US" altLang="zh-CN" sz="2200" b="1"/>
              <a:t>+</a:t>
            </a:r>
            <a:r>
              <a:rPr kumimoji="1" lang="en-US" altLang="zh-CN" sz="2200" b="1" i="1"/>
              <a:t> d</a:t>
            </a:r>
            <a:r>
              <a:rPr kumimoji="1" lang="en-US" altLang="zh-CN" sz="2200" b="1"/>
              <a:t>(3, {1})}=min{4+6, 2+12}=10(2→1)</a:t>
            </a:r>
          </a:p>
        </p:txBody>
      </p:sp>
      <p:sp>
        <p:nvSpPr>
          <p:cNvPr id="47110" name="Text Box 63"/>
          <p:cNvSpPr txBox="1">
            <a:spLocks noChangeArrowheads="1"/>
          </p:cNvSpPr>
          <p:nvPr/>
        </p:nvSpPr>
        <p:spPr bwMode="auto">
          <a:xfrm>
            <a:off x="323850" y="3789363"/>
            <a:ext cx="8497888" cy="276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lnSpc>
                <a:spcPct val="120000"/>
              </a:lnSpc>
              <a:spcBef>
                <a:spcPct val="10000"/>
              </a:spcBef>
              <a:spcAft>
                <a:spcPct val="10000"/>
              </a:spcAft>
            </a:pPr>
            <a:r>
              <a:rPr kumimoji="1" lang="en-US" altLang="zh-CN" sz="2200" b="1" i="1"/>
              <a:t>d</a:t>
            </a:r>
            <a:r>
              <a:rPr kumimoji="1" lang="en-US" altLang="zh-CN" sz="2200" b="1"/>
              <a:t>(3, {1, 2})=min{</a:t>
            </a:r>
            <a:r>
              <a:rPr kumimoji="1" lang="en-US" altLang="zh-CN" sz="2200" b="1" i="1"/>
              <a:t>c</a:t>
            </a:r>
            <a:r>
              <a:rPr kumimoji="1" lang="en-US" altLang="zh-CN" sz="2200" b="1" baseline="-30000"/>
              <a:t>31</a:t>
            </a:r>
            <a:r>
              <a:rPr kumimoji="1" lang="en-US" altLang="zh-CN" sz="2200" b="1"/>
              <a:t>+</a:t>
            </a:r>
            <a:r>
              <a:rPr kumimoji="1" lang="en-US" altLang="zh-CN" sz="2200" b="1" i="1"/>
              <a:t>d</a:t>
            </a:r>
            <a:r>
              <a:rPr kumimoji="1" lang="en-US" altLang="zh-CN" sz="2200" b="1"/>
              <a:t>(1, {2}), </a:t>
            </a:r>
            <a:r>
              <a:rPr kumimoji="1" lang="en-US" altLang="zh-CN" sz="2200" b="1" i="1"/>
              <a:t>c</a:t>
            </a:r>
            <a:r>
              <a:rPr kumimoji="1" lang="en-US" altLang="zh-CN" sz="2200" b="1" baseline="-30000"/>
              <a:t>32</a:t>
            </a:r>
            <a:r>
              <a:rPr kumimoji="1" lang="en-US" altLang="zh-CN" sz="2200" b="1"/>
              <a:t>+</a:t>
            </a:r>
            <a:r>
              <a:rPr kumimoji="1" lang="en-US" altLang="zh-CN" sz="2200" b="1" i="1"/>
              <a:t> d</a:t>
            </a:r>
            <a:r>
              <a:rPr kumimoji="1" lang="en-US" altLang="zh-CN" sz="2200" b="1"/>
              <a:t>(2, {1})}=min{7+8, 5+9}=14(3→2)</a:t>
            </a:r>
          </a:p>
          <a:p>
            <a:pPr algn="just" eaLnBrk="1" hangingPunct="1">
              <a:lnSpc>
                <a:spcPct val="120000"/>
              </a:lnSpc>
              <a:spcBef>
                <a:spcPct val="10000"/>
              </a:spcBef>
              <a:spcAft>
                <a:spcPct val="10000"/>
              </a:spcAft>
            </a:pPr>
            <a:r>
              <a:rPr kumimoji="1" lang="zh-CN" altLang="en-US" sz="2200" b="1"/>
              <a:t>最后有：</a:t>
            </a:r>
          </a:p>
          <a:p>
            <a:pPr algn="just" eaLnBrk="1" hangingPunct="1">
              <a:lnSpc>
                <a:spcPct val="120000"/>
              </a:lnSpc>
              <a:spcBef>
                <a:spcPct val="10000"/>
              </a:spcBef>
              <a:spcAft>
                <a:spcPct val="10000"/>
              </a:spcAft>
            </a:pPr>
            <a:r>
              <a:rPr kumimoji="1" lang="en-US" altLang="zh-CN" sz="2200" b="1" i="1"/>
              <a:t>d</a:t>
            </a:r>
            <a:r>
              <a:rPr kumimoji="1" lang="en-US" altLang="zh-CN" sz="2200" b="1"/>
              <a:t>(0, {1, 2, 3})=min{</a:t>
            </a:r>
            <a:r>
              <a:rPr kumimoji="1" lang="en-US" altLang="zh-CN" sz="2200" b="1" i="1"/>
              <a:t>c</a:t>
            </a:r>
            <a:r>
              <a:rPr kumimoji="1" lang="en-US" altLang="zh-CN" sz="2200" b="1" baseline="-30000"/>
              <a:t>01</a:t>
            </a:r>
            <a:r>
              <a:rPr kumimoji="1" lang="en-US" altLang="zh-CN" sz="2200" b="1"/>
              <a:t>+</a:t>
            </a:r>
            <a:r>
              <a:rPr kumimoji="1" lang="en-US" altLang="zh-CN" sz="2200" b="1" i="1"/>
              <a:t> d</a:t>
            </a:r>
            <a:r>
              <a:rPr kumimoji="1" lang="en-US" altLang="zh-CN" sz="2200" b="1"/>
              <a:t>(1, { 2, 3}), </a:t>
            </a:r>
            <a:r>
              <a:rPr kumimoji="1" lang="en-US" altLang="zh-CN" sz="2200" b="1" i="1"/>
              <a:t>c</a:t>
            </a:r>
            <a:r>
              <a:rPr kumimoji="1" lang="en-US" altLang="zh-CN" sz="2200" b="1" baseline="-30000"/>
              <a:t>02</a:t>
            </a:r>
            <a:r>
              <a:rPr kumimoji="1" lang="en-US" altLang="zh-CN" sz="2200" b="1"/>
              <a:t>+</a:t>
            </a:r>
            <a:r>
              <a:rPr kumimoji="1" lang="en-US" altLang="zh-CN" sz="2200" b="1" i="1"/>
              <a:t> d</a:t>
            </a:r>
            <a:r>
              <a:rPr kumimoji="1" lang="en-US" altLang="zh-CN" sz="2200" b="1"/>
              <a:t>(2, {1, 3}), </a:t>
            </a:r>
            <a:r>
              <a:rPr kumimoji="1" lang="en-US" altLang="zh-CN" sz="2200" b="1" i="1"/>
              <a:t>c</a:t>
            </a:r>
            <a:r>
              <a:rPr kumimoji="1" lang="en-US" altLang="zh-CN" sz="2200" b="1" baseline="-30000"/>
              <a:t>03</a:t>
            </a:r>
            <a:r>
              <a:rPr kumimoji="1" lang="en-US" altLang="zh-CN" sz="2200" b="1"/>
              <a:t>+</a:t>
            </a:r>
            <a:r>
              <a:rPr kumimoji="1" lang="en-US" altLang="zh-CN" sz="2200" b="1" i="1"/>
              <a:t> d</a:t>
            </a:r>
            <a:r>
              <a:rPr kumimoji="1" lang="en-US" altLang="zh-CN" sz="2200" b="1"/>
              <a:t>(3, {1, 2})}</a:t>
            </a:r>
          </a:p>
          <a:p>
            <a:pPr algn="just" eaLnBrk="1" hangingPunct="1">
              <a:lnSpc>
                <a:spcPct val="120000"/>
              </a:lnSpc>
              <a:spcBef>
                <a:spcPct val="10000"/>
              </a:spcBef>
              <a:spcAft>
                <a:spcPct val="10000"/>
              </a:spcAft>
            </a:pPr>
            <a:r>
              <a:rPr kumimoji="1" lang="en-US" altLang="zh-CN" sz="2200" b="1"/>
              <a:t>                     =min{</a:t>
            </a:r>
            <a:r>
              <a:rPr kumimoji="1" lang="en-US" altLang="zh-CN" sz="2200" b="1">
                <a:solidFill>
                  <a:srgbClr val="FF3300"/>
                </a:solidFill>
              </a:rPr>
              <a:t>3+7</a:t>
            </a:r>
            <a:r>
              <a:rPr kumimoji="1" lang="en-US" altLang="zh-CN" sz="2200" b="1"/>
              <a:t>, 6+10, 7+14}=10(</a:t>
            </a:r>
            <a:r>
              <a:rPr kumimoji="1" lang="en-US" altLang="zh-CN" sz="2200" b="1">
                <a:solidFill>
                  <a:srgbClr val="FF3300"/>
                </a:solidFill>
              </a:rPr>
              <a:t>0→1</a:t>
            </a:r>
            <a:r>
              <a:rPr kumimoji="1" lang="en-US" altLang="zh-CN" sz="2200" b="1"/>
              <a:t>)</a:t>
            </a:r>
          </a:p>
          <a:p>
            <a:pPr algn="just" eaLnBrk="1" hangingPunct="1">
              <a:lnSpc>
                <a:spcPct val="120000"/>
              </a:lnSpc>
              <a:spcBef>
                <a:spcPct val="10000"/>
              </a:spcBef>
              <a:spcAft>
                <a:spcPct val="10000"/>
              </a:spcAft>
            </a:pPr>
            <a:r>
              <a:rPr kumimoji="1" lang="en-US" altLang="zh-CN" sz="2200" b="1"/>
              <a:t>        </a:t>
            </a:r>
            <a:r>
              <a:rPr kumimoji="1" lang="zh-CN" altLang="en-US" sz="2200" b="1"/>
              <a:t>所以，从顶点</a:t>
            </a:r>
            <a:r>
              <a:rPr kumimoji="1" lang="en-US" altLang="zh-CN" sz="2200" b="1"/>
              <a:t>0</a:t>
            </a:r>
            <a:r>
              <a:rPr kumimoji="1" lang="zh-CN" altLang="en-US" sz="2200" b="1"/>
              <a:t>出发的</a:t>
            </a:r>
            <a:r>
              <a:rPr kumimoji="1" lang="en-US" altLang="zh-CN" sz="2200" b="1"/>
              <a:t>TSP</a:t>
            </a:r>
            <a:r>
              <a:rPr kumimoji="1" lang="zh-CN" altLang="en-US" sz="2200" b="1"/>
              <a:t>问题的最短路径长度为</a:t>
            </a:r>
            <a:r>
              <a:rPr kumimoji="1" lang="en-US" altLang="zh-CN" sz="2200" b="1"/>
              <a:t>10</a:t>
            </a:r>
            <a:r>
              <a:rPr kumimoji="1" lang="zh-CN" altLang="en-US" sz="2200" b="1"/>
              <a:t>，路径是</a:t>
            </a:r>
            <a:r>
              <a:rPr kumimoji="1" lang="en-US" altLang="zh-CN" sz="2200" b="1"/>
              <a:t>0→1→2→3→0</a:t>
            </a:r>
            <a:r>
              <a:rPr kumimoji="1" lang="zh-CN" altLang="en-US" sz="2200" b="1"/>
              <a:t>。</a:t>
            </a:r>
            <a:r>
              <a:rPr kumimoji="1" lang="zh-CN" altLang="en-US" sz="2200" b="1">
                <a:latin typeface="宋体" charset="-122"/>
              </a:rPr>
              <a:t>    </a:t>
            </a:r>
            <a:endParaRPr kumimoji="1" lang="zh-CN" altLang="en-US" sz="2200" b="1"/>
          </a:p>
        </p:txBody>
      </p:sp>
    </p:spTree>
    <p:extLst>
      <p:ext uri="{BB962C8B-B14F-4D97-AF65-F5344CB8AC3E}">
        <p14:creationId xmlns:p14="http://schemas.microsoft.com/office/powerpoint/2010/main" val="722580744"/>
      </p:ext>
    </p:extLst>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5024C1AB-1D25-4043-8E9A-8D4941AFCAB6}" type="datetime1">
              <a:rPr lang="zh-CN" altLang="en-US" sz="1400" smtClean="0">
                <a:latin typeface="Comic Sans MS" pitchFamily="66" charset="0"/>
              </a:rPr>
              <a:pPr/>
              <a:t>2016/4/26</a:t>
            </a:fld>
            <a:endParaRPr lang="en-US" altLang="zh-CN" sz="1400" smtClean="0">
              <a:latin typeface="Comic Sans MS" pitchFamily="66" charset="0"/>
            </a:endParaRPr>
          </a:p>
        </p:txBody>
      </p:sp>
      <p:sp>
        <p:nvSpPr>
          <p:cNvPr id="4813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第6章  动态规划法</a:t>
            </a:r>
          </a:p>
        </p:txBody>
      </p:sp>
      <p:sp>
        <p:nvSpPr>
          <p:cNvPr id="4813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AAF4830B-008B-4FB4-9861-7617ED017F9B}" type="slidenum">
              <a:rPr lang="en-US" altLang="zh-CN" sz="1400" smtClean="0">
                <a:latin typeface="Comic Sans MS" pitchFamily="66" charset="0"/>
              </a:rPr>
              <a:pPr/>
              <a:t>11</a:t>
            </a:fld>
            <a:endParaRPr lang="en-US" altLang="zh-CN" sz="1400" smtClean="0">
              <a:latin typeface="Comic Sans MS" pitchFamily="66" charset="0"/>
            </a:endParaRPr>
          </a:p>
        </p:txBody>
      </p:sp>
      <p:sp>
        <p:nvSpPr>
          <p:cNvPr id="48133" name="Rectangle 4"/>
          <p:cNvSpPr>
            <a:spLocks noChangeArrowheads="1"/>
          </p:cNvSpPr>
          <p:nvPr/>
        </p:nvSpPr>
        <p:spPr bwMode="auto">
          <a:xfrm>
            <a:off x="395288" y="765175"/>
            <a:ext cx="80645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lnSpc>
                <a:spcPct val="150000"/>
              </a:lnSpc>
            </a:pPr>
            <a:r>
              <a:rPr kumimoji="1" lang="zh-CN" altLang="en-US" sz="2800" b="1">
                <a:latin typeface="Arial" charset="0"/>
              </a:rPr>
              <a:t>假设从顶点</a:t>
            </a:r>
            <a:r>
              <a:rPr kumimoji="1" lang="en-US" altLang="zh-CN" sz="2800" b="1">
                <a:latin typeface="Arial" charset="0"/>
              </a:rPr>
              <a:t>i</a:t>
            </a:r>
            <a:r>
              <a:rPr kumimoji="1" lang="zh-CN" altLang="en-US" sz="2800" b="1">
                <a:latin typeface="Arial" charset="0"/>
              </a:rPr>
              <a:t>出发，令</a:t>
            </a:r>
            <a:r>
              <a:rPr kumimoji="1" lang="en-US" altLang="zh-CN" sz="2800" b="1" i="1">
                <a:latin typeface="Arial" charset="0"/>
              </a:rPr>
              <a:t>d</a:t>
            </a:r>
            <a:r>
              <a:rPr kumimoji="1" lang="en-US" altLang="zh-CN" sz="2800" b="1">
                <a:latin typeface="Arial" charset="0"/>
              </a:rPr>
              <a:t>(</a:t>
            </a:r>
            <a:r>
              <a:rPr kumimoji="1" lang="en-US" altLang="zh-CN" sz="2800" b="1" i="1">
                <a:latin typeface="Arial" charset="0"/>
              </a:rPr>
              <a:t>i</a:t>
            </a:r>
            <a:r>
              <a:rPr kumimoji="1" lang="en-US" altLang="zh-CN" sz="2800" b="1">
                <a:latin typeface="Arial" charset="0"/>
              </a:rPr>
              <a:t>, </a:t>
            </a:r>
            <a:r>
              <a:rPr kumimoji="1" lang="en-US" altLang="zh-CN" sz="2800" b="1" i="1">
                <a:latin typeface="Arial" charset="0"/>
              </a:rPr>
              <a:t>V'</a:t>
            </a:r>
            <a:r>
              <a:rPr kumimoji="1" lang="en-US" altLang="zh-CN" sz="2800" b="1">
                <a:latin typeface="Arial" charset="0"/>
              </a:rPr>
              <a:t>)</a:t>
            </a:r>
            <a:r>
              <a:rPr kumimoji="1" lang="zh-CN" altLang="en-US" sz="2800" b="1">
                <a:latin typeface="Arial" charset="0"/>
              </a:rPr>
              <a:t>表示从顶点</a:t>
            </a:r>
            <a:r>
              <a:rPr kumimoji="1" lang="en-US" altLang="zh-CN" sz="2800" b="1" i="1">
                <a:latin typeface="Arial" charset="0"/>
              </a:rPr>
              <a:t>i</a:t>
            </a:r>
            <a:r>
              <a:rPr kumimoji="1" lang="zh-CN" altLang="en-US" sz="2800" b="1">
                <a:latin typeface="Arial" charset="0"/>
              </a:rPr>
              <a:t>出发经过</a:t>
            </a:r>
            <a:r>
              <a:rPr kumimoji="1" lang="en-US" altLang="zh-CN" sz="2800" b="1" i="1">
                <a:latin typeface="Arial" charset="0"/>
              </a:rPr>
              <a:t>V'</a:t>
            </a:r>
            <a:r>
              <a:rPr kumimoji="1" lang="zh-CN" altLang="en-US" sz="2800" b="1">
                <a:latin typeface="Arial" charset="0"/>
              </a:rPr>
              <a:t>中各个顶点一次且仅一次，最后回到出发点</a:t>
            </a:r>
            <a:r>
              <a:rPr kumimoji="1" lang="en-US" altLang="zh-CN" sz="2800" b="1">
                <a:latin typeface="Arial" charset="0"/>
              </a:rPr>
              <a:t>i</a:t>
            </a:r>
            <a:r>
              <a:rPr kumimoji="1" lang="zh-CN" altLang="en-US" sz="2800" b="1">
                <a:latin typeface="Arial" charset="0"/>
              </a:rPr>
              <a:t>的最短路径长度，开始时，</a:t>
            </a:r>
            <a:r>
              <a:rPr kumimoji="1" lang="en-US" altLang="zh-CN" sz="2800" b="1" i="1">
                <a:latin typeface="Arial" charset="0"/>
              </a:rPr>
              <a:t>V'</a:t>
            </a:r>
            <a:r>
              <a:rPr kumimoji="1" lang="zh-CN" altLang="en-US" sz="2800" b="1">
                <a:latin typeface="Arial" charset="0"/>
              </a:rPr>
              <a:t>＝</a:t>
            </a:r>
            <a:r>
              <a:rPr kumimoji="1" lang="en-US" altLang="zh-CN" sz="2800" b="1" i="1">
                <a:latin typeface="Arial" charset="0"/>
              </a:rPr>
              <a:t>V</a:t>
            </a:r>
            <a:r>
              <a:rPr kumimoji="1" lang="zh-CN" altLang="en-US" sz="2800" b="1">
                <a:latin typeface="Arial" charset="0"/>
              </a:rPr>
              <a:t>－</a:t>
            </a:r>
            <a:r>
              <a:rPr kumimoji="1" lang="en-US" altLang="zh-CN" sz="2800" b="1">
                <a:latin typeface="Arial" charset="0"/>
              </a:rPr>
              <a:t>{i}</a:t>
            </a:r>
            <a:r>
              <a:rPr kumimoji="1" lang="zh-CN" altLang="en-US" sz="2800" b="1">
                <a:latin typeface="Arial" charset="0"/>
              </a:rPr>
              <a:t>，于是，</a:t>
            </a:r>
            <a:endParaRPr kumimoji="1" lang="en-US" altLang="zh-CN" sz="2800" b="1">
              <a:latin typeface="Arial" charset="0"/>
            </a:endParaRPr>
          </a:p>
          <a:p>
            <a:pPr eaLnBrk="1" hangingPunct="1">
              <a:lnSpc>
                <a:spcPct val="150000"/>
              </a:lnSpc>
            </a:pPr>
            <a:r>
              <a:rPr kumimoji="1" lang="en-US" altLang="zh-CN" sz="2800" b="1">
                <a:solidFill>
                  <a:srgbClr val="FF0000"/>
                </a:solidFill>
                <a:latin typeface="Arial" charset="0"/>
              </a:rPr>
              <a:t>TSP</a:t>
            </a:r>
            <a:r>
              <a:rPr kumimoji="1" lang="zh-CN" altLang="en-US" sz="2800" b="1">
                <a:solidFill>
                  <a:srgbClr val="FF0000"/>
                </a:solidFill>
                <a:latin typeface="Arial" charset="0"/>
              </a:rPr>
              <a:t>问题的动态规划函数为：</a:t>
            </a:r>
          </a:p>
          <a:p>
            <a:pPr eaLnBrk="1" hangingPunct="1">
              <a:lnSpc>
                <a:spcPct val="150000"/>
              </a:lnSpc>
            </a:pPr>
            <a:r>
              <a:rPr kumimoji="1" lang="en-US" altLang="zh-CN" sz="2800" b="1" i="1">
                <a:solidFill>
                  <a:srgbClr val="FF0000"/>
                </a:solidFill>
                <a:latin typeface="Arial" charset="0"/>
              </a:rPr>
              <a:t>d</a:t>
            </a:r>
            <a:r>
              <a:rPr kumimoji="1" lang="en-US" altLang="zh-CN" sz="2800" b="1">
                <a:solidFill>
                  <a:srgbClr val="FF0000"/>
                </a:solidFill>
                <a:latin typeface="Arial" charset="0"/>
              </a:rPr>
              <a:t>(</a:t>
            </a:r>
            <a:r>
              <a:rPr kumimoji="1" lang="en-US" altLang="zh-CN" sz="2800" b="1" i="1">
                <a:solidFill>
                  <a:srgbClr val="FF0000"/>
                </a:solidFill>
                <a:latin typeface="Arial" charset="0"/>
              </a:rPr>
              <a:t>i</a:t>
            </a:r>
            <a:r>
              <a:rPr kumimoji="1" lang="en-US" altLang="zh-CN" sz="2800" b="1">
                <a:solidFill>
                  <a:srgbClr val="FF0000"/>
                </a:solidFill>
                <a:latin typeface="Arial" charset="0"/>
              </a:rPr>
              <a:t>,</a:t>
            </a:r>
            <a:r>
              <a:rPr kumimoji="1" lang="en-US" altLang="zh-CN" sz="2800" b="1" i="1">
                <a:solidFill>
                  <a:srgbClr val="FF0000"/>
                </a:solidFill>
                <a:latin typeface="Arial" charset="0"/>
              </a:rPr>
              <a:t>V'</a:t>
            </a:r>
            <a:r>
              <a:rPr kumimoji="1" lang="en-US" altLang="zh-CN" sz="2800" b="1">
                <a:solidFill>
                  <a:srgbClr val="FF0000"/>
                </a:solidFill>
                <a:latin typeface="Arial" charset="0"/>
              </a:rPr>
              <a:t>)=min{</a:t>
            </a:r>
            <a:r>
              <a:rPr kumimoji="1" lang="en-US" altLang="zh-CN" sz="2800" b="1" i="1">
                <a:solidFill>
                  <a:srgbClr val="FF0000"/>
                </a:solidFill>
                <a:latin typeface="Arial" charset="0"/>
              </a:rPr>
              <a:t>c</a:t>
            </a:r>
            <a:r>
              <a:rPr kumimoji="1" lang="en-US" altLang="zh-CN" sz="2800" b="1" i="1" baseline="-25000">
                <a:solidFill>
                  <a:srgbClr val="FF0000"/>
                </a:solidFill>
                <a:latin typeface="Arial" charset="0"/>
              </a:rPr>
              <a:t>ik</a:t>
            </a:r>
            <a:r>
              <a:rPr kumimoji="1" lang="en-US" altLang="zh-CN" sz="2800" b="1">
                <a:solidFill>
                  <a:srgbClr val="FF0000"/>
                </a:solidFill>
                <a:latin typeface="Arial" charset="0"/>
              </a:rPr>
              <a:t>+</a:t>
            </a:r>
            <a:r>
              <a:rPr kumimoji="1" lang="en-US" altLang="zh-CN" sz="2800" b="1" i="1">
                <a:solidFill>
                  <a:srgbClr val="FF0000"/>
                </a:solidFill>
                <a:latin typeface="Arial" charset="0"/>
              </a:rPr>
              <a:t>d</a:t>
            </a:r>
            <a:r>
              <a:rPr kumimoji="1" lang="en-US" altLang="zh-CN" sz="2800" b="1">
                <a:solidFill>
                  <a:srgbClr val="FF0000"/>
                </a:solidFill>
                <a:latin typeface="Arial" charset="0"/>
              </a:rPr>
              <a:t>(</a:t>
            </a:r>
            <a:r>
              <a:rPr kumimoji="1" lang="en-US" altLang="zh-CN" sz="2800" b="1" i="1">
                <a:solidFill>
                  <a:srgbClr val="FF0000"/>
                </a:solidFill>
                <a:latin typeface="Arial" charset="0"/>
              </a:rPr>
              <a:t>k</a:t>
            </a:r>
            <a:r>
              <a:rPr kumimoji="1" lang="en-US" altLang="zh-CN" sz="2800" b="1">
                <a:solidFill>
                  <a:srgbClr val="FF0000"/>
                </a:solidFill>
                <a:latin typeface="Arial" charset="0"/>
              </a:rPr>
              <a:t>,</a:t>
            </a:r>
            <a:r>
              <a:rPr kumimoji="1" lang="en-US" altLang="zh-CN" sz="2800" b="1" i="1">
                <a:solidFill>
                  <a:srgbClr val="FF0000"/>
                </a:solidFill>
                <a:latin typeface="Arial" charset="0"/>
              </a:rPr>
              <a:t>V'</a:t>
            </a:r>
            <a:r>
              <a:rPr kumimoji="1" lang="zh-CN" altLang="en-US" sz="2800" b="1">
                <a:solidFill>
                  <a:srgbClr val="FF0000"/>
                </a:solidFill>
                <a:latin typeface="Arial" charset="0"/>
              </a:rPr>
              <a:t>－</a:t>
            </a:r>
            <a:r>
              <a:rPr kumimoji="1" lang="en-US" altLang="zh-CN" sz="2800" b="1">
                <a:solidFill>
                  <a:srgbClr val="FF0000"/>
                </a:solidFill>
                <a:latin typeface="Arial" charset="0"/>
              </a:rPr>
              <a:t>{</a:t>
            </a:r>
            <a:r>
              <a:rPr kumimoji="1" lang="en-US" altLang="zh-CN" sz="2800" b="1" i="1">
                <a:solidFill>
                  <a:srgbClr val="FF0000"/>
                </a:solidFill>
                <a:latin typeface="Arial" charset="0"/>
              </a:rPr>
              <a:t>k</a:t>
            </a:r>
            <a:r>
              <a:rPr kumimoji="1" lang="en-US" altLang="zh-CN" sz="2800" b="1">
                <a:solidFill>
                  <a:srgbClr val="FF0000"/>
                </a:solidFill>
                <a:latin typeface="Arial" charset="0"/>
              </a:rPr>
              <a:t>})}(</a:t>
            </a:r>
            <a:r>
              <a:rPr kumimoji="1" lang="en-US" altLang="zh-CN" sz="2800" b="1" i="1">
                <a:solidFill>
                  <a:srgbClr val="FF0000"/>
                </a:solidFill>
                <a:latin typeface="Arial" charset="0"/>
              </a:rPr>
              <a:t>k</a:t>
            </a:r>
            <a:r>
              <a:rPr kumimoji="1" lang="en-US" altLang="zh-CN" sz="2800" b="1">
                <a:solidFill>
                  <a:srgbClr val="FF0000"/>
                </a:solidFill>
                <a:latin typeface="Arial" charset="0"/>
              </a:rPr>
              <a:t>∈</a:t>
            </a:r>
            <a:r>
              <a:rPr kumimoji="1" lang="en-US" altLang="zh-CN" sz="2800" b="1" i="1">
                <a:solidFill>
                  <a:srgbClr val="FF0000"/>
                </a:solidFill>
                <a:latin typeface="Arial" charset="0"/>
              </a:rPr>
              <a:t>V'</a:t>
            </a:r>
            <a:r>
              <a:rPr kumimoji="1" lang="en-US" altLang="zh-CN" sz="2800" b="1">
                <a:solidFill>
                  <a:srgbClr val="FF0000"/>
                </a:solidFill>
                <a:latin typeface="Arial" charset="0"/>
              </a:rPr>
              <a:t>)       </a:t>
            </a:r>
            <a:r>
              <a:rPr kumimoji="1" lang="zh-CN" altLang="en-US" sz="2800" b="1">
                <a:solidFill>
                  <a:srgbClr val="FF0000"/>
                </a:solidFill>
                <a:latin typeface="Arial" charset="0"/>
              </a:rPr>
              <a:t>（式</a:t>
            </a:r>
            <a:r>
              <a:rPr kumimoji="1" lang="en-US" altLang="zh-CN" sz="2800" b="1">
                <a:solidFill>
                  <a:srgbClr val="FF0000"/>
                </a:solidFill>
                <a:latin typeface="Arial" charset="0"/>
              </a:rPr>
              <a:t>6.5</a:t>
            </a:r>
            <a:r>
              <a:rPr kumimoji="1" lang="zh-CN" altLang="en-US" sz="2800" b="1">
                <a:solidFill>
                  <a:srgbClr val="FF0000"/>
                </a:solidFill>
                <a:latin typeface="Arial" charset="0"/>
              </a:rPr>
              <a:t>）</a:t>
            </a:r>
          </a:p>
          <a:p>
            <a:pPr eaLnBrk="1" hangingPunct="1">
              <a:lnSpc>
                <a:spcPct val="150000"/>
              </a:lnSpc>
            </a:pPr>
            <a:r>
              <a:rPr kumimoji="1" lang="en-US" altLang="zh-CN" sz="2800" b="1" i="1">
                <a:solidFill>
                  <a:srgbClr val="FF0000"/>
                </a:solidFill>
                <a:latin typeface="Arial" charset="0"/>
              </a:rPr>
              <a:t>d</a:t>
            </a:r>
            <a:r>
              <a:rPr kumimoji="1" lang="en-US" altLang="zh-CN" sz="2800" b="1">
                <a:solidFill>
                  <a:srgbClr val="FF0000"/>
                </a:solidFill>
                <a:latin typeface="Arial" charset="0"/>
              </a:rPr>
              <a:t>(</a:t>
            </a:r>
            <a:r>
              <a:rPr kumimoji="1" lang="en-US" altLang="zh-CN" sz="2800" b="1" i="1">
                <a:solidFill>
                  <a:srgbClr val="FF0000"/>
                </a:solidFill>
                <a:latin typeface="Arial" charset="0"/>
              </a:rPr>
              <a:t>k</a:t>
            </a:r>
            <a:r>
              <a:rPr kumimoji="1" lang="en-US" altLang="zh-CN" sz="2800" b="1">
                <a:solidFill>
                  <a:srgbClr val="FF0000"/>
                </a:solidFill>
                <a:latin typeface="Arial" charset="0"/>
              </a:rPr>
              <a:t>,{ })=</a:t>
            </a:r>
            <a:r>
              <a:rPr kumimoji="1" lang="en-US" altLang="zh-CN" sz="2800" b="1" i="1">
                <a:solidFill>
                  <a:srgbClr val="FF0000"/>
                </a:solidFill>
                <a:latin typeface="Arial" charset="0"/>
              </a:rPr>
              <a:t>c</a:t>
            </a:r>
            <a:r>
              <a:rPr kumimoji="1" lang="en-US" altLang="zh-CN" sz="2800" b="1" i="1" baseline="-25000">
                <a:solidFill>
                  <a:srgbClr val="FF0000"/>
                </a:solidFill>
                <a:latin typeface="Arial" charset="0"/>
              </a:rPr>
              <a:t>ki</a:t>
            </a:r>
            <a:r>
              <a:rPr kumimoji="1" lang="en-US" altLang="zh-CN" sz="2800" b="1">
                <a:solidFill>
                  <a:srgbClr val="FF0000"/>
                </a:solidFill>
                <a:latin typeface="Arial" charset="0"/>
              </a:rPr>
              <a:t>(</a:t>
            </a:r>
            <a:r>
              <a:rPr kumimoji="1" lang="en-US" altLang="zh-CN" sz="2800" b="1" i="1">
                <a:solidFill>
                  <a:srgbClr val="FF0000"/>
                </a:solidFill>
                <a:latin typeface="Arial" charset="0"/>
              </a:rPr>
              <a:t>k</a:t>
            </a:r>
            <a:r>
              <a:rPr kumimoji="1" lang="en-US" altLang="zh-CN" sz="2800" b="1">
                <a:solidFill>
                  <a:srgbClr val="FF0000"/>
                </a:solidFill>
                <a:latin typeface="Arial" charset="0"/>
              </a:rPr>
              <a:t>≠</a:t>
            </a:r>
            <a:r>
              <a:rPr kumimoji="1" lang="en-US" altLang="zh-CN" sz="2800" b="1" i="1">
                <a:solidFill>
                  <a:srgbClr val="FF0000"/>
                </a:solidFill>
                <a:latin typeface="Arial" charset="0"/>
              </a:rPr>
              <a:t>i</a:t>
            </a:r>
            <a:r>
              <a:rPr kumimoji="1" lang="en-US" altLang="zh-CN" sz="2800" b="1">
                <a:solidFill>
                  <a:srgbClr val="FF0000"/>
                </a:solidFill>
                <a:latin typeface="Arial" charset="0"/>
              </a:rPr>
              <a:t>)                                        </a:t>
            </a:r>
            <a:r>
              <a:rPr kumimoji="1" lang="zh-CN" altLang="en-US" sz="2800" b="1">
                <a:solidFill>
                  <a:srgbClr val="FF0000"/>
                </a:solidFill>
                <a:latin typeface="Arial" charset="0"/>
              </a:rPr>
              <a:t>（式</a:t>
            </a:r>
            <a:r>
              <a:rPr kumimoji="1" lang="en-US" altLang="zh-CN" sz="2800" b="1">
                <a:solidFill>
                  <a:srgbClr val="FF0000"/>
                </a:solidFill>
                <a:latin typeface="Arial" charset="0"/>
              </a:rPr>
              <a:t>6.6</a:t>
            </a:r>
            <a:r>
              <a:rPr kumimoji="1" lang="zh-CN" altLang="en-US" sz="2800" b="1">
                <a:solidFill>
                  <a:srgbClr val="FF0000"/>
                </a:solidFill>
                <a:latin typeface="Arial" charset="0"/>
              </a:rPr>
              <a:t>）</a:t>
            </a:r>
          </a:p>
        </p:txBody>
      </p:sp>
    </p:spTree>
    <p:extLst>
      <p:ext uri="{BB962C8B-B14F-4D97-AF65-F5344CB8AC3E}">
        <p14:creationId xmlns:p14="http://schemas.microsoft.com/office/powerpoint/2010/main" val="2773992219"/>
      </p:ext>
    </p:extLst>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20B610D0-0819-4F6F-8575-B3D8DB51B69D}" type="datetime1">
              <a:rPr lang="zh-CN" altLang="en-US" sz="1400" smtClean="0">
                <a:latin typeface="Comic Sans MS" pitchFamily="66" charset="0"/>
              </a:rPr>
              <a:pPr/>
              <a:t>2016/4/26</a:t>
            </a:fld>
            <a:endParaRPr lang="en-US" altLang="zh-CN" sz="1400" smtClean="0">
              <a:latin typeface="Comic Sans MS" pitchFamily="66" charset="0"/>
            </a:endParaRPr>
          </a:p>
        </p:txBody>
      </p:sp>
      <p:sp>
        <p:nvSpPr>
          <p:cNvPr id="49155"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第6章  动态规划法</a:t>
            </a:r>
          </a:p>
        </p:txBody>
      </p:sp>
      <p:sp>
        <p:nvSpPr>
          <p:cNvPr id="4915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7C876EEF-7B3A-4F72-876E-03B6864BF724}" type="slidenum">
              <a:rPr lang="en-US" altLang="zh-CN" sz="1400" smtClean="0">
                <a:latin typeface="Comic Sans MS" pitchFamily="66" charset="0"/>
              </a:rPr>
              <a:pPr/>
              <a:t>12</a:t>
            </a:fld>
            <a:endParaRPr lang="en-US" altLang="zh-CN" sz="1400" smtClean="0">
              <a:latin typeface="Comic Sans MS" pitchFamily="66" charset="0"/>
            </a:endParaRPr>
          </a:p>
        </p:txBody>
      </p:sp>
      <p:sp>
        <p:nvSpPr>
          <p:cNvPr id="49157" name="Text Box 2"/>
          <p:cNvSpPr txBox="1">
            <a:spLocks noChangeArrowheads="1"/>
          </p:cNvSpPr>
          <p:nvPr/>
        </p:nvSpPr>
        <p:spPr bwMode="auto">
          <a:xfrm>
            <a:off x="395288" y="1196975"/>
            <a:ext cx="835342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r>
              <a:rPr kumimoji="1" lang="zh-CN" altLang="en-US" b="1">
                <a:latin typeface="Arial" charset="0"/>
              </a:rPr>
              <a:t>假设</a:t>
            </a:r>
            <a:r>
              <a:rPr kumimoji="1" lang="en-US" altLang="zh-CN" b="1">
                <a:latin typeface="Arial" charset="0"/>
              </a:rPr>
              <a:t>n</a:t>
            </a:r>
            <a:r>
              <a:rPr kumimoji="1" lang="zh-CN" altLang="en-US" b="1">
                <a:latin typeface="Arial" charset="0"/>
              </a:rPr>
              <a:t>个顶点用</a:t>
            </a:r>
            <a:r>
              <a:rPr kumimoji="1" lang="en-US" altLang="zh-CN" b="1">
                <a:latin typeface="Arial" charset="0"/>
              </a:rPr>
              <a:t>0</a:t>
            </a:r>
            <a:r>
              <a:rPr kumimoji="1" lang="zh-CN" altLang="en-US" b="1">
                <a:latin typeface="Arial" charset="0"/>
              </a:rPr>
              <a:t>～</a:t>
            </a:r>
            <a:r>
              <a:rPr kumimoji="1" lang="en-US" altLang="zh-CN" b="1">
                <a:latin typeface="Arial" charset="0"/>
              </a:rPr>
              <a:t>n-1</a:t>
            </a:r>
            <a:r>
              <a:rPr kumimoji="1" lang="zh-CN" altLang="en-US" b="1">
                <a:latin typeface="Arial" charset="0"/>
              </a:rPr>
              <a:t>的数字编号，首先生成</a:t>
            </a:r>
            <a:r>
              <a:rPr kumimoji="1" lang="en-US" altLang="zh-CN" b="1">
                <a:latin typeface="Arial" charset="0"/>
              </a:rPr>
              <a:t>1</a:t>
            </a:r>
            <a:r>
              <a:rPr kumimoji="1" lang="zh-CN" altLang="en-US" b="1">
                <a:latin typeface="Arial" charset="0"/>
              </a:rPr>
              <a:t>～</a:t>
            </a:r>
            <a:r>
              <a:rPr kumimoji="1" lang="en-US" altLang="zh-CN" b="1">
                <a:latin typeface="Arial" charset="0"/>
              </a:rPr>
              <a:t>n-1</a:t>
            </a:r>
            <a:r>
              <a:rPr kumimoji="1" lang="zh-CN" altLang="en-US" b="1">
                <a:latin typeface="Arial" charset="0"/>
              </a:rPr>
              <a:t>个元素的子集存放在数组</a:t>
            </a:r>
            <a:r>
              <a:rPr kumimoji="1" lang="en-US" altLang="zh-CN" b="1"/>
              <a:t>V[2</a:t>
            </a:r>
            <a:r>
              <a:rPr kumimoji="1" lang="en-US" altLang="zh-CN" b="1" baseline="30000"/>
              <a:t>n-1</a:t>
            </a:r>
            <a:r>
              <a:rPr kumimoji="1" lang="en-US" altLang="zh-CN" b="1"/>
              <a:t>]</a:t>
            </a:r>
            <a:r>
              <a:rPr kumimoji="1" lang="zh-CN" altLang="en-US" b="1"/>
              <a:t>中，设数组</a:t>
            </a:r>
            <a:r>
              <a:rPr kumimoji="1" lang="en-US" altLang="zh-CN" b="1"/>
              <a:t>d[n][2</a:t>
            </a:r>
            <a:r>
              <a:rPr kumimoji="1" lang="en-US" altLang="zh-CN" b="1" baseline="30000"/>
              <a:t>n-1</a:t>
            </a:r>
            <a:r>
              <a:rPr kumimoji="1" lang="en-US" altLang="zh-CN" b="1"/>
              <a:t>]</a:t>
            </a:r>
            <a:r>
              <a:rPr kumimoji="1" lang="zh-CN" altLang="en-US" b="1"/>
              <a:t>存放迭代结果，其中</a:t>
            </a:r>
            <a:r>
              <a:rPr kumimoji="1" lang="en-US" altLang="zh-CN" b="1"/>
              <a:t>d[i][j]</a:t>
            </a:r>
            <a:r>
              <a:rPr kumimoji="1" lang="zh-CN" altLang="en-US" b="1"/>
              <a:t>表示从顶点</a:t>
            </a:r>
            <a:r>
              <a:rPr kumimoji="1" lang="en-US" altLang="zh-CN" b="1"/>
              <a:t>i</a:t>
            </a:r>
            <a:r>
              <a:rPr kumimoji="1" lang="zh-CN" altLang="en-US" b="1"/>
              <a:t>经过子集</a:t>
            </a:r>
            <a:r>
              <a:rPr kumimoji="1" lang="en-US" altLang="zh-CN" b="1"/>
              <a:t>V[j]</a:t>
            </a:r>
            <a:r>
              <a:rPr kumimoji="1" lang="zh-CN" altLang="en-US" b="1"/>
              <a:t>中的顶点</a:t>
            </a:r>
            <a:r>
              <a:rPr kumimoji="1" lang="zh-CN" altLang="en-US" b="1">
                <a:latin typeface="宋体" charset="-122"/>
              </a:rPr>
              <a:t>一次且仅一次，最后回到出发点</a:t>
            </a:r>
            <a:r>
              <a:rPr kumimoji="1" lang="en-US" altLang="zh-CN" b="1"/>
              <a:t>0</a:t>
            </a:r>
            <a:r>
              <a:rPr kumimoji="1" lang="zh-CN" altLang="en-US" b="1">
                <a:latin typeface="宋体" charset="-122"/>
              </a:rPr>
              <a:t>的最短路径长度。</a:t>
            </a:r>
          </a:p>
        </p:txBody>
      </p:sp>
      <p:grpSp>
        <p:nvGrpSpPr>
          <p:cNvPr id="49158" name="Group 284"/>
          <p:cNvGrpSpPr>
            <a:grpSpLocks/>
          </p:cNvGrpSpPr>
          <p:nvPr/>
        </p:nvGrpSpPr>
        <p:grpSpPr bwMode="auto">
          <a:xfrm>
            <a:off x="539750" y="3213100"/>
            <a:ext cx="7924800" cy="2209800"/>
            <a:chOff x="340" y="2024"/>
            <a:chExt cx="4992" cy="1392"/>
          </a:xfrm>
        </p:grpSpPr>
        <p:grpSp>
          <p:nvGrpSpPr>
            <p:cNvPr id="49160" name="Group 140"/>
            <p:cNvGrpSpPr>
              <a:grpSpLocks/>
            </p:cNvGrpSpPr>
            <p:nvPr/>
          </p:nvGrpSpPr>
          <p:grpSpPr bwMode="auto">
            <a:xfrm>
              <a:off x="340" y="2024"/>
              <a:ext cx="4992" cy="1392"/>
              <a:chOff x="-2" y="-2"/>
              <a:chExt cx="3767" cy="2000"/>
            </a:xfrm>
          </p:grpSpPr>
          <p:grpSp>
            <p:nvGrpSpPr>
              <p:cNvPr id="49162" name="Group 138"/>
              <p:cNvGrpSpPr>
                <a:grpSpLocks/>
              </p:cNvGrpSpPr>
              <p:nvPr/>
            </p:nvGrpSpPr>
            <p:grpSpPr bwMode="auto">
              <a:xfrm>
                <a:off x="0" y="-1"/>
                <a:ext cx="3763" cy="1997"/>
                <a:chOff x="0" y="-1"/>
                <a:chExt cx="3763" cy="1997"/>
              </a:xfrm>
            </p:grpSpPr>
            <p:grpSp>
              <p:nvGrpSpPr>
                <p:cNvPr id="49164" name="Group 49"/>
                <p:cNvGrpSpPr>
                  <a:grpSpLocks/>
                </p:cNvGrpSpPr>
                <p:nvPr/>
              </p:nvGrpSpPr>
              <p:grpSpPr bwMode="auto">
                <a:xfrm>
                  <a:off x="0" y="-1"/>
                  <a:ext cx="421" cy="461"/>
                  <a:chOff x="0" y="-1"/>
                  <a:chExt cx="421" cy="461"/>
                </a:xfrm>
              </p:grpSpPr>
              <p:sp>
                <p:nvSpPr>
                  <p:cNvPr id="49297" name="Rectangle 3"/>
                  <p:cNvSpPr>
                    <a:spLocks noChangeArrowheads="1"/>
                  </p:cNvSpPr>
                  <p:nvPr/>
                </p:nvSpPr>
                <p:spPr bwMode="auto">
                  <a:xfrm>
                    <a:off x="47" y="-1"/>
                    <a:ext cx="37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lnSpc>
                        <a:spcPct val="80000"/>
                      </a:lnSpc>
                    </a:pPr>
                    <a:r>
                      <a:rPr kumimoji="1" lang="en-US" altLang="zh-CN" b="1"/>
                      <a:t>     j</a:t>
                    </a:r>
                  </a:p>
                  <a:p>
                    <a:pPr algn="just">
                      <a:lnSpc>
                        <a:spcPct val="80000"/>
                      </a:lnSpc>
                    </a:pPr>
                    <a:r>
                      <a:rPr kumimoji="1" lang="en-US" altLang="zh-CN" b="1"/>
                      <a:t>i</a:t>
                    </a:r>
                  </a:p>
                  <a:p>
                    <a:pPr algn="just"/>
                    <a:endParaRPr kumimoji="1" lang="en-US" altLang="zh-CN" b="1"/>
                  </a:p>
                </p:txBody>
              </p:sp>
              <p:sp>
                <p:nvSpPr>
                  <p:cNvPr id="49298" name="Rectangle 48"/>
                  <p:cNvSpPr>
                    <a:spLocks noChangeArrowheads="1"/>
                  </p:cNvSpPr>
                  <p:nvPr/>
                </p:nvSpPr>
                <p:spPr bwMode="auto">
                  <a:xfrm>
                    <a:off x="0" y="0"/>
                    <a:ext cx="318"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tIns="2988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49165" name="Group 51"/>
                <p:cNvGrpSpPr>
                  <a:grpSpLocks/>
                </p:cNvGrpSpPr>
                <p:nvPr/>
              </p:nvGrpSpPr>
              <p:grpSpPr bwMode="auto">
                <a:xfrm>
                  <a:off x="318" y="0"/>
                  <a:ext cx="425" cy="460"/>
                  <a:chOff x="318" y="0"/>
                  <a:chExt cx="425" cy="460"/>
                </a:xfrm>
              </p:grpSpPr>
              <p:sp>
                <p:nvSpPr>
                  <p:cNvPr id="49295" name="Rectangle 4"/>
                  <p:cNvSpPr>
                    <a:spLocks noChangeArrowheads="1"/>
                  </p:cNvSpPr>
                  <p:nvPr/>
                </p:nvSpPr>
                <p:spPr bwMode="auto">
                  <a:xfrm>
                    <a:off x="361" y="0"/>
                    <a:ext cx="339"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298800" rIns="0"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 }</a:t>
                    </a:r>
                  </a:p>
                  <a:p>
                    <a:pPr algn="ctr"/>
                    <a:endParaRPr kumimoji="1" lang="en-US" altLang="zh-CN" b="1"/>
                  </a:p>
                </p:txBody>
              </p:sp>
              <p:sp>
                <p:nvSpPr>
                  <p:cNvPr id="49296" name="Rectangle 50"/>
                  <p:cNvSpPr>
                    <a:spLocks noChangeArrowheads="1"/>
                  </p:cNvSpPr>
                  <p:nvPr/>
                </p:nvSpPr>
                <p:spPr bwMode="auto">
                  <a:xfrm>
                    <a:off x="318" y="0"/>
                    <a:ext cx="425"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tIns="2988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49166" name="Group 53"/>
                <p:cNvGrpSpPr>
                  <a:grpSpLocks/>
                </p:cNvGrpSpPr>
                <p:nvPr/>
              </p:nvGrpSpPr>
              <p:grpSpPr bwMode="auto">
                <a:xfrm>
                  <a:off x="743" y="0"/>
                  <a:ext cx="425" cy="460"/>
                  <a:chOff x="743" y="0"/>
                  <a:chExt cx="425" cy="460"/>
                </a:xfrm>
              </p:grpSpPr>
              <p:sp>
                <p:nvSpPr>
                  <p:cNvPr id="49293" name="Rectangle 5"/>
                  <p:cNvSpPr>
                    <a:spLocks noChangeArrowheads="1"/>
                  </p:cNvSpPr>
                  <p:nvPr/>
                </p:nvSpPr>
                <p:spPr bwMode="auto">
                  <a:xfrm>
                    <a:off x="786" y="0"/>
                    <a:ext cx="339"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298800" rIns="0"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{1}</a:t>
                    </a:r>
                  </a:p>
                  <a:p>
                    <a:pPr algn="ctr"/>
                    <a:endParaRPr kumimoji="1" lang="en-US" altLang="zh-CN" b="1"/>
                  </a:p>
                </p:txBody>
              </p:sp>
              <p:sp>
                <p:nvSpPr>
                  <p:cNvPr id="49294" name="Rectangle 52"/>
                  <p:cNvSpPr>
                    <a:spLocks noChangeArrowheads="1"/>
                  </p:cNvSpPr>
                  <p:nvPr/>
                </p:nvSpPr>
                <p:spPr bwMode="auto">
                  <a:xfrm>
                    <a:off x="743" y="0"/>
                    <a:ext cx="425"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tIns="2988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49167" name="Group 55"/>
                <p:cNvGrpSpPr>
                  <a:grpSpLocks/>
                </p:cNvGrpSpPr>
                <p:nvPr/>
              </p:nvGrpSpPr>
              <p:grpSpPr bwMode="auto">
                <a:xfrm>
                  <a:off x="1168" y="0"/>
                  <a:ext cx="425" cy="460"/>
                  <a:chOff x="1168" y="0"/>
                  <a:chExt cx="425" cy="460"/>
                </a:xfrm>
              </p:grpSpPr>
              <p:sp>
                <p:nvSpPr>
                  <p:cNvPr id="49291" name="Rectangle 6"/>
                  <p:cNvSpPr>
                    <a:spLocks noChangeArrowheads="1"/>
                  </p:cNvSpPr>
                  <p:nvPr/>
                </p:nvSpPr>
                <p:spPr bwMode="auto">
                  <a:xfrm>
                    <a:off x="1211" y="0"/>
                    <a:ext cx="339"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298800" rIns="0"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{2}</a:t>
                    </a:r>
                  </a:p>
                  <a:p>
                    <a:pPr algn="ctr"/>
                    <a:endParaRPr kumimoji="1" lang="en-US" altLang="zh-CN" b="1"/>
                  </a:p>
                </p:txBody>
              </p:sp>
              <p:sp>
                <p:nvSpPr>
                  <p:cNvPr id="49292" name="Rectangle 54"/>
                  <p:cNvSpPr>
                    <a:spLocks noChangeArrowheads="1"/>
                  </p:cNvSpPr>
                  <p:nvPr/>
                </p:nvSpPr>
                <p:spPr bwMode="auto">
                  <a:xfrm>
                    <a:off x="1168" y="0"/>
                    <a:ext cx="425"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tIns="2988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49168" name="Group 57"/>
                <p:cNvGrpSpPr>
                  <a:grpSpLocks/>
                </p:cNvGrpSpPr>
                <p:nvPr/>
              </p:nvGrpSpPr>
              <p:grpSpPr bwMode="auto">
                <a:xfrm>
                  <a:off x="1593" y="0"/>
                  <a:ext cx="425" cy="460"/>
                  <a:chOff x="1593" y="0"/>
                  <a:chExt cx="425" cy="460"/>
                </a:xfrm>
              </p:grpSpPr>
              <p:sp>
                <p:nvSpPr>
                  <p:cNvPr id="49289" name="Rectangle 7"/>
                  <p:cNvSpPr>
                    <a:spLocks noChangeArrowheads="1"/>
                  </p:cNvSpPr>
                  <p:nvPr/>
                </p:nvSpPr>
                <p:spPr bwMode="auto">
                  <a:xfrm>
                    <a:off x="1636" y="0"/>
                    <a:ext cx="339"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298800" rIns="0"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{3}</a:t>
                    </a:r>
                  </a:p>
                  <a:p>
                    <a:pPr algn="ctr"/>
                    <a:endParaRPr kumimoji="1" lang="en-US" altLang="zh-CN" b="1"/>
                  </a:p>
                </p:txBody>
              </p:sp>
              <p:sp>
                <p:nvSpPr>
                  <p:cNvPr id="49290" name="Rectangle 56"/>
                  <p:cNvSpPr>
                    <a:spLocks noChangeArrowheads="1"/>
                  </p:cNvSpPr>
                  <p:nvPr/>
                </p:nvSpPr>
                <p:spPr bwMode="auto">
                  <a:xfrm>
                    <a:off x="1593" y="0"/>
                    <a:ext cx="425"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tIns="2988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49169" name="Group 59"/>
                <p:cNvGrpSpPr>
                  <a:grpSpLocks/>
                </p:cNvGrpSpPr>
                <p:nvPr/>
              </p:nvGrpSpPr>
              <p:grpSpPr bwMode="auto">
                <a:xfrm>
                  <a:off x="2018" y="0"/>
                  <a:ext cx="425" cy="460"/>
                  <a:chOff x="2018" y="0"/>
                  <a:chExt cx="425" cy="460"/>
                </a:xfrm>
              </p:grpSpPr>
              <p:sp>
                <p:nvSpPr>
                  <p:cNvPr id="49287" name="Rectangle 8"/>
                  <p:cNvSpPr>
                    <a:spLocks noChangeArrowheads="1"/>
                  </p:cNvSpPr>
                  <p:nvPr/>
                </p:nvSpPr>
                <p:spPr bwMode="auto">
                  <a:xfrm>
                    <a:off x="2061" y="0"/>
                    <a:ext cx="339"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298800" rIns="0"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{1, 2}</a:t>
                    </a:r>
                  </a:p>
                  <a:p>
                    <a:pPr algn="ctr"/>
                    <a:endParaRPr kumimoji="1" lang="en-US" altLang="zh-CN" b="1"/>
                  </a:p>
                </p:txBody>
              </p:sp>
              <p:sp>
                <p:nvSpPr>
                  <p:cNvPr id="49288" name="Rectangle 58"/>
                  <p:cNvSpPr>
                    <a:spLocks noChangeArrowheads="1"/>
                  </p:cNvSpPr>
                  <p:nvPr/>
                </p:nvSpPr>
                <p:spPr bwMode="auto">
                  <a:xfrm>
                    <a:off x="2018" y="0"/>
                    <a:ext cx="425"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tIns="2988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49170" name="Group 61"/>
                <p:cNvGrpSpPr>
                  <a:grpSpLocks/>
                </p:cNvGrpSpPr>
                <p:nvPr/>
              </p:nvGrpSpPr>
              <p:grpSpPr bwMode="auto">
                <a:xfrm>
                  <a:off x="2443" y="0"/>
                  <a:ext cx="425" cy="460"/>
                  <a:chOff x="2443" y="0"/>
                  <a:chExt cx="425" cy="460"/>
                </a:xfrm>
              </p:grpSpPr>
              <p:sp>
                <p:nvSpPr>
                  <p:cNvPr id="49285" name="Rectangle 9"/>
                  <p:cNvSpPr>
                    <a:spLocks noChangeArrowheads="1"/>
                  </p:cNvSpPr>
                  <p:nvPr/>
                </p:nvSpPr>
                <p:spPr bwMode="auto">
                  <a:xfrm>
                    <a:off x="2486" y="0"/>
                    <a:ext cx="339"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298800" rIns="0"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{1, 3}</a:t>
                    </a:r>
                  </a:p>
                  <a:p>
                    <a:pPr algn="ctr"/>
                    <a:endParaRPr kumimoji="1" lang="en-US" altLang="zh-CN" b="1"/>
                  </a:p>
                </p:txBody>
              </p:sp>
              <p:sp>
                <p:nvSpPr>
                  <p:cNvPr id="49286" name="Rectangle 60"/>
                  <p:cNvSpPr>
                    <a:spLocks noChangeArrowheads="1"/>
                  </p:cNvSpPr>
                  <p:nvPr/>
                </p:nvSpPr>
                <p:spPr bwMode="auto">
                  <a:xfrm>
                    <a:off x="2443" y="0"/>
                    <a:ext cx="425"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tIns="2988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49171" name="Group 63"/>
                <p:cNvGrpSpPr>
                  <a:grpSpLocks/>
                </p:cNvGrpSpPr>
                <p:nvPr/>
              </p:nvGrpSpPr>
              <p:grpSpPr bwMode="auto">
                <a:xfrm>
                  <a:off x="2868" y="0"/>
                  <a:ext cx="425" cy="460"/>
                  <a:chOff x="2868" y="0"/>
                  <a:chExt cx="425" cy="460"/>
                </a:xfrm>
              </p:grpSpPr>
              <p:sp>
                <p:nvSpPr>
                  <p:cNvPr id="49283" name="Rectangle 10"/>
                  <p:cNvSpPr>
                    <a:spLocks noChangeArrowheads="1"/>
                  </p:cNvSpPr>
                  <p:nvPr/>
                </p:nvSpPr>
                <p:spPr bwMode="auto">
                  <a:xfrm>
                    <a:off x="2911" y="0"/>
                    <a:ext cx="339"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298800" rIns="0"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{2, 3}</a:t>
                    </a:r>
                  </a:p>
                  <a:p>
                    <a:pPr algn="ctr"/>
                    <a:endParaRPr kumimoji="1" lang="en-US" altLang="zh-CN" b="1"/>
                  </a:p>
                </p:txBody>
              </p:sp>
              <p:sp>
                <p:nvSpPr>
                  <p:cNvPr id="49284" name="Rectangle 62"/>
                  <p:cNvSpPr>
                    <a:spLocks noChangeArrowheads="1"/>
                  </p:cNvSpPr>
                  <p:nvPr/>
                </p:nvSpPr>
                <p:spPr bwMode="auto">
                  <a:xfrm>
                    <a:off x="2868" y="0"/>
                    <a:ext cx="425"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tIns="2988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49172" name="Group 65"/>
                <p:cNvGrpSpPr>
                  <a:grpSpLocks/>
                </p:cNvGrpSpPr>
                <p:nvPr/>
              </p:nvGrpSpPr>
              <p:grpSpPr bwMode="auto">
                <a:xfrm>
                  <a:off x="3273" y="0"/>
                  <a:ext cx="490" cy="460"/>
                  <a:chOff x="3273" y="0"/>
                  <a:chExt cx="490" cy="460"/>
                </a:xfrm>
              </p:grpSpPr>
              <p:sp>
                <p:nvSpPr>
                  <p:cNvPr id="49281" name="Rectangle 11"/>
                  <p:cNvSpPr>
                    <a:spLocks noChangeArrowheads="1"/>
                  </p:cNvSpPr>
                  <p:nvPr/>
                </p:nvSpPr>
                <p:spPr bwMode="auto">
                  <a:xfrm>
                    <a:off x="3273" y="0"/>
                    <a:ext cx="447"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298800" rIns="0"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{1, 2, 3}</a:t>
                    </a:r>
                  </a:p>
                  <a:p>
                    <a:pPr algn="ctr"/>
                    <a:endParaRPr kumimoji="1" lang="en-US" altLang="zh-CN" b="1"/>
                  </a:p>
                </p:txBody>
              </p:sp>
              <p:sp>
                <p:nvSpPr>
                  <p:cNvPr id="49282" name="Rectangle 64"/>
                  <p:cNvSpPr>
                    <a:spLocks noChangeArrowheads="1"/>
                  </p:cNvSpPr>
                  <p:nvPr/>
                </p:nvSpPr>
                <p:spPr bwMode="auto">
                  <a:xfrm>
                    <a:off x="3293" y="0"/>
                    <a:ext cx="470"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tIns="2988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49173" name="Group 67"/>
                <p:cNvGrpSpPr>
                  <a:grpSpLocks/>
                </p:cNvGrpSpPr>
                <p:nvPr/>
              </p:nvGrpSpPr>
              <p:grpSpPr bwMode="auto">
                <a:xfrm>
                  <a:off x="0" y="460"/>
                  <a:ext cx="318" cy="384"/>
                  <a:chOff x="0" y="460"/>
                  <a:chExt cx="318" cy="384"/>
                </a:xfrm>
              </p:grpSpPr>
              <p:sp>
                <p:nvSpPr>
                  <p:cNvPr id="49279" name="Rectangle 12"/>
                  <p:cNvSpPr>
                    <a:spLocks noChangeArrowheads="1"/>
                  </p:cNvSpPr>
                  <p:nvPr/>
                </p:nvSpPr>
                <p:spPr bwMode="auto">
                  <a:xfrm>
                    <a:off x="43" y="460"/>
                    <a:ext cx="2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298800" rIns="0"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0</a:t>
                    </a:r>
                  </a:p>
                  <a:p>
                    <a:pPr algn="ctr"/>
                    <a:endParaRPr kumimoji="1" lang="en-US" altLang="zh-CN" b="1"/>
                  </a:p>
                </p:txBody>
              </p:sp>
              <p:sp>
                <p:nvSpPr>
                  <p:cNvPr id="49280" name="Rectangle 66"/>
                  <p:cNvSpPr>
                    <a:spLocks noChangeArrowheads="1"/>
                  </p:cNvSpPr>
                  <p:nvPr/>
                </p:nvSpPr>
                <p:spPr bwMode="auto">
                  <a:xfrm>
                    <a:off x="0" y="460"/>
                    <a:ext cx="31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tIns="2988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49174" name="Group 69"/>
                <p:cNvGrpSpPr>
                  <a:grpSpLocks/>
                </p:cNvGrpSpPr>
                <p:nvPr/>
              </p:nvGrpSpPr>
              <p:grpSpPr bwMode="auto">
                <a:xfrm>
                  <a:off x="318" y="460"/>
                  <a:ext cx="425" cy="384"/>
                  <a:chOff x="318" y="460"/>
                  <a:chExt cx="425" cy="384"/>
                </a:xfrm>
              </p:grpSpPr>
              <p:sp>
                <p:nvSpPr>
                  <p:cNvPr id="49277" name="Rectangle 13"/>
                  <p:cNvSpPr>
                    <a:spLocks noChangeArrowheads="1"/>
                  </p:cNvSpPr>
                  <p:nvPr/>
                </p:nvSpPr>
                <p:spPr bwMode="auto">
                  <a:xfrm>
                    <a:off x="361" y="460"/>
                    <a:ext cx="33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298800" rIns="0"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 </a:t>
                    </a:r>
                  </a:p>
                  <a:p>
                    <a:pPr algn="ctr"/>
                    <a:endParaRPr kumimoji="1" lang="en-US" altLang="zh-CN" b="1"/>
                  </a:p>
                </p:txBody>
              </p:sp>
              <p:sp>
                <p:nvSpPr>
                  <p:cNvPr id="49278" name="Rectangle 68"/>
                  <p:cNvSpPr>
                    <a:spLocks noChangeArrowheads="1"/>
                  </p:cNvSpPr>
                  <p:nvPr/>
                </p:nvSpPr>
                <p:spPr bwMode="auto">
                  <a:xfrm>
                    <a:off x="318" y="460"/>
                    <a:ext cx="42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tIns="2988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49175" name="Group 71"/>
                <p:cNvGrpSpPr>
                  <a:grpSpLocks/>
                </p:cNvGrpSpPr>
                <p:nvPr/>
              </p:nvGrpSpPr>
              <p:grpSpPr bwMode="auto">
                <a:xfrm>
                  <a:off x="743" y="460"/>
                  <a:ext cx="425" cy="384"/>
                  <a:chOff x="743" y="460"/>
                  <a:chExt cx="425" cy="384"/>
                </a:xfrm>
              </p:grpSpPr>
              <p:sp>
                <p:nvSpPr>
                  <p:cNvPr id="49275" name="Rectangle 14"/>
                  <p:cNvSpPr>
                    <a:spLocks noChangeArrowheads="1"/>
                  </p:cNvSpPr>
                  <p:nvPr/>
                </p:nvSpPr>
                <p:spPr bwMode="auto">
                  <a:xfrm>
                    <a:off x="786" y="460"/>
                    <a:ext cx="33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298800" rIns="0"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 </a:t>
                    </a:r>
                  </a:p>
                  <a:p>
                    <a:pPr algn="ctr"/>
                    <a:endParaRPr kumimoji="1" lang="en-US" altLang="zh-CN" b="1"/>
                  </a:p>
                </p:txBody>
              </p:sp>
              <p:sp>
                <p:nvSpPr>
                  <p:cNvPr id="49276" name="Rectangle 70"/>
                  <p:cNvSpPr>
                    <a:spLocks noChangeArrowheads="1"/>
                  </p:cNvSpPr>
                  <p:nvPr/>
                </p:nvSpPr>
                <p:spPr bwMode="auto">
                  <a:xfrm>
                    <a:off x="743" y="460"/>
                    <a:ext cx="42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tIns="2988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49176" name="Group 73"/>
                <p:cNvGrpSpPr>
                  <a:grpSpLocks/>
                </p:cNvGrpSpPr>
                <p:nvPr/>
              </p:nvGrpSpPr>
              <p:grpSpPr bwMode="auto">
                <a:xfrm>
                  <a:off x="1168" y="460"/>
                  <a:ext cx="425" cy="384"/>
                  <a:chOff x="1168" y="460"/>
                  <a:chExt cx="425" cy="384"/>
                </a:xfrm>
              </p:grpSpPr>
              <p:sp>
                <p:nvSpPr>
                  <p:cNvPr id="49273" name="Rectangle 15"/>
                  <p:cNvSpPr>
                    <a:spLocks noChangeArrowheads="1"/>
                  </p:cNvSpPr>
                  <p:nvPr/>
                </p:nvSpPr>
                <p:spPr bwMode="auto">
                  <a:xfrm>
                    <a:off x="1211" y="460"/>
                    <a:ext cx="33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298800" rIns="0"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 </a:t>
                    </a:r>
                  </a:p>
                  <a:p>
                    <a:pPr algn="ctr"/>
                    <a:endParaRPr kumimoji="1" lang="en-US" altLang="zh-CN" b="1"/>
                  </a:p>
                </p:txBody>
              </p:sp>
              <p:sp>
                <p:nvSpPr>
                  <p:cNvPr id="49274" name="Rectangle 72"/>
                  <p:cNvSpPr>
                    <a:spLocks noChangeArrowheads="1"/>
                  </p:cNvSpPr>
                  <p:nvPr/>
                </p:nvSpPr>
                <p:spPr bwMode="auto">
                  <a:xfrm>
                    <a:off x="1168" y="460"/>
                    <a:ext cx="42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tIns="2988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49177" name="Group 75"/>
                <p:cNvGrpSpPr>
                  <a:grpSpLocks/>
                </p:cNvGrpSpPr>
                <p:nvPr/>
              </p:nvGrpSpPr>
              <p:grpSpPr bwMode="auto">
                <a:xfrm>
                  <a:off x="1593" y="460"/>
                  <a:ext cx="425" cy="384"/>
                  <a:chOff x="1593" y="460"/>
                  <a:chExt cx="425" cy="384"/>
                </a:xfrm>
              </p:grpSpPr>
              <p:sp>
                <p:nvSpPr>
                  <p:cNvPr id="49271" name="Rectangle 16"/>
                  <p:cNvSpPr>
                    <a:spLocks noChangeArrowheads="1"/>
                  </p:cNvSpPr>
                  <p:nvPr/>
                </p:nvSpPr>
                <p:spPr bwMode="auto">
                  <a:xfrm>
                    <a:off x="1636" y="460"/>
                    <a:ext cx="33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298800" rIns="0"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 </a:t>
                    </a:r>
                  </a:p>
                  <a:p>
                    <a:pPr algn="ctr"/>
                    <a:endParaRPr kumimoji="1" lang="en-US" altLang="zh-CN" b="1"/>
                  </a:p>
                </p:txBody>
              </p:sp>
              <p:sp>
                <p:nvSpPr>
                  <p:cNvPr id="49272" name="Rectangle 74"/>
                  <p:cNvSpPr>
                    <a:spLocks noChangeArrowheads="1"/>
                  </p:cNvSpPr>
                  <p:nvPr/>
                </p:nvSpPr>
                <p:spPr bwMode="auto">
                  <a:xfrm>
                    <a:off x="1593" y="460"/>
                    <a:ext cx="42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tIns="2988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49178" name="Group 77"/>
                <p:cNvGrpSpPr>
                  <a:grpSpLocks/>
                </p:cNvGrpSpPr>
                <p:nvPr/>
              </p:nvGrpSpPr>
              <p:grpSpPr bwMode="auto">
                <a:xfrm>
                  <a:off x="2018" y="460"/>
                  <a:ext cx="425" cy="384"/>
                  <a:chOff x="2018" y="460"/>
                  <a:chExt cx="425" cy="384"/>
                </a:xfrm>
              </p:grpSpPr>
              <p:sp>
                <p:nvSpPr>
                  <p:cNvPr id="49269" name="Rectangle 17"/>
                  <p:cNvSpPr>
                    <a:spLocks noChangeArrowheads="1"/>
                  </p:cNvSpPr>
                  <p:nvPr/>
                </p:nvSpPr>
                <p:spPr bwMode="auto">
                  <a:xfrm>
                    <a:off x="2061" y="460"/>
                    <a:ext cx="33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298800" rIns="0"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 </a:t>
                    </a:r>
                  </a:p>
                  <a:p>
                    <a:pPr algn="ctr"/>
                    <a:endParaRPr kumimoji="1" lang="en-US" altLang="zh-CN" b="1"/>
                  </a:p>
                </p:txBody>
              </p:sp>
              <p:sp>
                <p:nvSpPr>
                  <p:cNvPr id="49270" name="Rectangle 76"/>
                  <p:cNvSpPr>
                    <a:spLocks noChangeArrowheads="1"/>
                  </p:cNvSpPr>
                  <p:nvPr/>
                </p:nvSpPr>
                <p:spPr bwMode="auto">
                  <a:xfrm>
                    <a:off x="2018" y="460"/>
                    <a:ext cx="42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tIns="2988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49179" name="Group 79"/>
                <p:cNvGrpSpPr>
                  <a:grpSpLocks/>
                </p:cNvGrpSpPr>
                <p:nvPr/>
              </p:nvGrpSpPr>
              <p:grpSpPr bwMode="auto">
                <a:xfrm>
                  <a:off x="2443" y="460"/>
                  <a:ext cx="425" cy="384"/>
                  <a:chOff x="2443" y="460"/>
                  <a:chExt cx="425" cy="384"/>
                </a:xfrm>
              </p:grpSpPr>
              <p:sp>
                <p:nvSpPr>
                  <p:cNvPr id="49267" name="Rectangle 18"/>
                  <p:cNvSpPr>
                    <a:spLocks noChangeArrowheads="1"/>
                  </p:cNvSpPr>
                  <p:nvPr/>
                </p:nvSpPr>
                <p:spPr bwMode="auto">
                  <a:xfrm>
                    <a:off x="2486" y="460"/>
                    <a:ext cx="33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298800" rIns="0"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 </a:t>
                    </a:r>
                  </a:p>
                  <a:p>
                    <a:pPr algn="ctr"/>
                    <a:endParaRPr kumimoji="1" lang="en-US" altLang="zh-CN" b="1"/>
                  </a:p>
                </p:txBody>
              </p:sp>
              <p:sp>
                <p:nvSpPr>
                  <p:cNvPr id="49268" name="Rectangle 78"/>
                  <p:cNvSpPr>
                    <a:spLocks noChangeArrowheads="1"/>
                  </p:cNvSpPr>
                  <p:nvPr/>
                </p:nvSpPr>
                <p:spPr bwMode="auto">
                  <a:xfrm>
                    <a:off x="2443" y="460"/>
                    <a:ext cx="42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tIns="2988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49180" name="Group 81"/>
                <p:cNvGrpSpPr>
                  <a:grpSpLocks/>
                </p:cNvGrpSpPr>
                <p:nvPr/>
              </p:nvGrpSpPr>
              <p:grpSpPr bwMode="auto">
                <a:xfrm>
                  <a:off x="2868" y="460"/>
                  <a:ext cx="425" cy="384"/>
                  <a:chOff x="2868" y="460"/>
                  <a:chExt cx="425" cy="384"/>
                </a:xfrm>
              </p:grpSpPr>
              <p:sp>
                <p:nvSpPr>
                  <p:cNvPr id="49265" name="Rectangle 19"/>
                  <p:cNvSpPr>
                    <a:spLocks noChangeArrowheads="1"/>
                  </p:cNvSpPr>
                  <p:nvPr/>
                </p:nvSpPr>
                <p:spPr bwMode="auto">
                  <a:xfrm>
                    <a:off x="2911" y="460"/>
                    <a:ext cx="33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298800" rIns="0"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 </a:t>
                    </a:r>
                  </a:p>
                  <a:p>
                    <a:pPr algn="ctr"/>
                    <a:endParaRPr kumimoji="1" lang="en-US" altLang="zh-CN" b="1"/>
                  </a:p>
                </p:txBody>
              </p:sp>
              <p:sp>
                <p:nvSpPr>
                  <p:cNvPr id="49266" name="Rectangle 80"/>
                  <p:cNvSpPr>
                    <a:spLocks noChangeArrowheads="1"/>
                  </p:cNvSpPr>
                  <p:nvPr/>
                </p:nvSpPr>
                <p:spPr bwMode="auto">
                  <a:xfrm>
                    <a:off x="2868" y="460"/>
                    <a:ext cx="42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tIns="2988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49181" name="Group 83"/>
                <p:cNvGrpSpPr>
                  <a:grpSpLocks/>
                </p:cNvGrpSpPr>
                <p:nvPr/>
              </p:nvGrpSpPr>
              <p:grpSpPr bwMode="auto">
                <a:xfrm>
                  <a:off x="3293" y="460"/>
                  <a:ext cx="470" cy="384"/>
                  <a:chOff x="3293" y="460"/>
                  <a:chExt cx="470" cy="384"/>
                </a:xfrm>
              </p:grpSpPr>
              <p:sp>
                <p:nvSpPr>
                  <p:cNvPr id="49263" name="Rectangle 20"/>
                  <p:cNvSpPr>
                    <a:spLocks noChangeArrowheads="1"/>
                  </p:cNvSpPr>
                  <p:nvPr/>
                </p:nvSpPr>
                <p:spPr bwMode="auto">
                  <a:xfrm>
                    <a:off x="3336" y="460"/>
                    <a:ext cx="3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298800" rIns="0"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10</a:t>
                    </a:r>
                  </a:p>
                  <a:p>
                    <a:pPr algn="ctr"/>
                    <a:endParaRPr kumimoji="1" lang="en-US" altLang="zh-CN" b="1"/>
                  </a:p>
                </p:txBody>
              </p:sp>
              <p:sp>
                <p:nvSpPr>
                  <p:cNvPr id="49264" name="Rectangle 82"/>
                  <p:cNvSpPr>
                    <a:spLocks noChangeArrowheads="1"/>
                  </p:cNvSpPr>
                  <p:nvPr/>
                </p:nvSpPr>
                <p:spPr bwMode="auto">
                  <a:xfrm>
                    <a:off x="3293" y="460"/>
                    <a:ext cx="47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tIns="2988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49182" name="Group 85"/>
                <p:cNvGrpSpPr>
                  <a:grpSpLocks/>
                </p:cNvGrpSpPr>
                <p:nvPr/>
              </p:nvGrpSpPr>
              <p:grpSpPr bwMode="auto">
                <a:xfrm>
                  <a:off x="0" y="844"/>
                  <a:ext cx="318" cy="384"/>
                  <a:chOff x="0" y="844"/>
                  <a:chExt cx="318" cy="384"/>
                </a:xfrm>
              </p:grpSpPr>
              <p:sp>
                <p:nvSpPr>
                  <p:cNvPr id="49261" name="Rectangle 21"/>
                  <p:cNvSpPr>
                    <a:spLocks noChangeArrowheads="1"/>
                  </p:cNvSpPr>
                  <p:nvPr/>
                </p:nvSpPr>
                <p:spPr bwMode="auto">
                  <a:xfrm>
                    <a:off x="43" y="844"/>
                    <a:ext cx="2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298800" rIns="0"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1</a:t>
                    </a:r>
                  </a:p>
                  <a:p>
                    <a:pPr algn="ctr"/>
                    <a:endParaRPr kumimoji="1" lang="en-US" altLang="zh-CN" b="1"/>
                  </a:p>
                </p:txBody>
              </p:sp>
              <p:sp>
                <p:nvSpPr>
                  <p:cNvPr id="49262" name="Rectangle 84"/>
                  <p:cNvSpPr>
                    <a:spLocks noChangeArrowheads="1"/>
                  </p:cNvSpPr>
                  <p:nvPr/>
                </p:nvSpPr>
                <p:spPr bwMode="auto">
                  <a:xfrm>
                    <a:off x="0" y="844"/>
                    <a:ext cx="31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tIns="2988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49183" name="Group 87"/>
                <p:cNvGrpSpPr>
                  <a:grpSpLocks/>
                </p:cNvGrpSpPr>
                <p:nvPr/>
              </p:nvGrpSpPr>
              <p:grpSpPr bwMode="auto">
                <a:xfrm>
                  <a:off x="318" y="844"/>
                  <a:ext cx="425" cy="384"/>
                  <a:chOff x="318" y="844"/>
                  <a:chExt cx="425" cy="384"/>
                </a:xfrm>
              </p:grpSpPr>
              <p:sp>
                <p:nvSpPr>
                  <p:cNvPr id="49259" name="Rectangle 22"/>
                  <p:cNvSpPr>
                    <a:spLocks noChangeArrowheads="1"/>
                  </p:cNvSpPr>
                  <p:nvPr/>
                </p:nvSpPr>
                <p:spPr bwMode="auto">
                  <a:xfrm>
                    <a:off x="361" y="844"/>
                    <a:ext cx="33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298800" rIns="0"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5</a:t>
                    </a:r>
                  </a:p>
                  <a:p>
                    <a:pPr algn="ctr"/>
                    <a:endParaRPr kumimoji="1" lang="en-US" altLang="zh-CN" b="1"/>
                  </a:p>
                </p:txBody>
              </p:sp>
              <p:sp>
                <p:nvSpPr>
                  <p:cNvPr id="49260" name="Rectangle 86"/>
                  <p:cNvSpPr>
                    <a:spLocks noChangeArrowheads="1"/>
                  </p:cNvSpPr>
                  <p:nvPr/>
                </p:nvSpPr>
                <p:spPr bwMode="auto">
                  <a:xfrm>
                    <a:off x="318" y="844"/>
                    <a:ext cx="42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tIns="2988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49184" name="Group 89"/>
                <p:cNvGrpSpPr>
                  <a:grpSpLocks/>
                </p:cNvGrpSpPr>
                <p:nvPr/>
              </p:nvGrpSpPr>
              <p:grpSpPr bwMode="auto">
                <a:xfrm>
                  <a:off x="743" y="844"/>
                  <a:ext cx="425" cy="384"/>
                  <a:chOff x="743" y="844"/>
                  <a:chExt cx="425" cy="384"/>
                </a:xfrm>
              </p:grpSpPr>
              <p:sp>
                <p:nvSpPr>
                  <p:cNvPr id="49257" name="Rectangle 23"/>
                  <p:cNvSpPr>
                    <a:spLocks noChangeArrowheads="1"/>
                  </p:cNvSpPr>
                  <p:nvPr/>
                </p:nvSpPr>
                <p:spPr bwMode="auto">
                  <a:xfrm>
                    <a:off x="786" y="844"/>
                    <a:ext cx="33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298800" rIns="0"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 </a:t>
                    </a:r>
                  </a:p>
                  <a:p>
                    <a:pPr algn="ctr"/>
                    <a:endParaRPr kumimoji="1" lang="en-US" altLang="zh-CN" b="1"/>
                  </a:p>
                </p:txBody>
              </p:sp>
              <p:sp>
                <p:nvSpPr>
                  <p:cNvPr id="49258" name="Rectangle 88"/>
                  <p:cNvSpPr>
                    <a:spLocks noChangeArrowheads="1"/>
                  </p:cNvSpPr>
                  <p:nvPr/>
                </p:nvSpPr>
                <p:spPr bwMode="auto">
                  <a:xfrm>
                    <a:off x="743" y="844"/>
                    <a:ext cx="42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tIns="2988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49185" name="Group 91"/>
                <p:cNvGrpSpPr>
                  <a:grpSpLocks/>
                </p:cNvGrpSpPr>
                <p:nvPr/>
              </p:nvGrpSpPr>
              <p:grpSpPr bwMode="auto">
                <a:xfrm>
                  <a:off x="1168" y="844"/>
                  <a:ext cx="425" cy="384"/>
                  <a:chOff x="1168" y="844"/>
                  <a:chExt cx="425" cy="384"/>
                </a:xfrm>
              </p:grpSpPr>
              <p:sp>
                <p:nvSpPr>
                  <p:cNvPr id="49255" name="Rectangle 24"/>
                  <p:cNvSpPr>
                    <a:spLocks noChangeArrowheads="1"/>
                  </p:cNvSpPr>
                  <p:nvPr/>
                </p:nvSpPr>
                <p:spPr bwMode="auto">
                  <a:xfrm>
                    <a:off x="1211" y="844"/>
                    <a:ext cx="33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298800" rIns="0"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8</a:t>
                    </a:r>
                  </a:p>
                  <a:p>
                    <a:pPr algn="ctr"/>
                    <a:endParaRPr kumimoji="1" lang="en-US" altLang="zh-CN" b="1"/>
                  </a:p>
                </p:txBody>
              </p:sp>
              <p:sp>
                <p:nvSpPr>
                  <p:cNvPr id="49256" name="Rectangle 90"/>
                  <p:cNvSpPr>
                    <a:spLocks noChangeArrowheads="1"/>
                  </p:cNvSpPr>
                  <p:nvPr/>
                </p:nvSpPr>
                <p:spPr bwMode="auto">
                  <a:xfrm>
                    <a:off x="1168" y="844"/>
                    <a:ext cx="42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tIns="2988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49186" name="Group 93"/>
                <p:cNvGrpSpPr>
                  <a:grpSpLocks/>
                </p:cNvGrpSpPr>
                <p:nvPr/>
              </p:nvGrpSpPr>
              <p:grpSpPr bwMode="auto">
                <a:xfrm>
                  <a:off x="1593" y="844"/>
                  <a:ext cx="425" cy="384"/>
                  <a:chOff x="1593" y="844"/>
                  <a:chExt cx="425" cy="384"/>
                </a:xfrm>
              </p:grpSpPr>
              <p:sp>
                <p:nvSpPr>
                  <p:cNvPr id="49253" name="Rectangle 25"/>
                  <p:cNvSpPr>
                    <a:spLocks noChangeArrowheads="1"/>
                  </p:cNvSpPr>
                  <p:nvPr/>
                </p:nvSpPr>
                <p:spPr bwMode="auto">
                  <a:xfrm>
                    <a:off x="1636" y="844"/>
                    <a:ext cx="33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298800" rIns="0"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6</a:t>
                    </a:r>
                  </a:p>
                  <a:p>
                    <a:pPr algn="ctr"/>
                    <a:endParaRPr kumimoji="1" lang="en-US" altLang="zh-CN" b="1"/>
                  </a:p>
                </p:txBody>
              </p:sp>
              <p:sp>
                <p:nvSpPr>
                  <p:cNvPr id="49254" name="Rectangle 92"/>
                  <p:cNvSpPr>
                    <a:spLocks noChangeArrowheads="1"/>
                  </p:cNvSpPr>
                  <p:nvPr/>
                </p:nvSpPr>
                <p:spPr bwMode="auto">
                  <a:xfrm>
                    <a:off x="1593" y="844"/>
                    <a:ext cx="42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tIns="2988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49187" name="Group 95"/>
                <p:cNvGrpSpPr>
                  <a:grpSpLocks/>
                </p:cNvGrpSpPr>
                <p:nvPr/>
              </p:nvGrpSpPr>
              <p:grpSpPr bwMode="auto">
                <a:xfrm>
                  <a:off x="2018" y="844"/>
                  <a:ext cx="425" cy="384"/>
                  <a:chOff x="2018" y="844"/>
                  <a:chExt cx="425" cy="384"/>
                </a:xfrm>
              </p:grpSpPr>
              <p:sp>
                <p:nvSpPr>
                  <p:cNvPr id="49251" name="Rectangle 26"/>
                  <p:cNvSpPr>
                    <a:spLocks noChangeArrowheads="1"/>
                  </p:cNvSpPr>
                  <p:nvPr/>
                </p:nvSpPr>
                <p:spPr bwMode="auto">
                  <a:xfrm>
                    <a:off x="2061" y="844"/>
                    <a:ext cx="33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298800" rIns="0"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 </a:t>
                    </a:r>
                  </a:p>
                  <a:p>
                    <a:pPr algn="ctr"/>
                    <a:endParaRPr kumimoji="1" lang="en-US" altLang="zh-CN" b="1"/>
                  </a:p>
                </p:txBody>
              </p:sp>
              <p:sp>
                <p:nvSpPr>
                  <p:cNvPr id="49252" name="Rectangle 94"/>
                  <p:cNvSpPr>
                    <a:spLocks noChangeArrowheads="1"/>
                  </p:cNvSpPr>
                  <p:nvPr/>
                </p:nvSpPr>
                <p:spPr bwMode="auto">
                  <a:xfrm>
                    <a:off x="2018" y="844"/>
                    <a:ext cx="42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tIns="2988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49188" name="Group 97"/>
                <p:cNvGrpSpPr>
                  <a:grpSpLocks/>
                </p:cNvGrpSpPr>
                <p:nvPr/>
              </p:nvGrpSpPr>
              <p:grpSpPr bwMode="auto">
                <a:xfrm>
                  <a:off x="2443" y="844"/>
                  <a:ext cx="425" cy="384"/>
                  <a:chOff x="2443" y="844"/>
                  <a:chExt cx="425" cy="384"/>
                </a:xfrm>
              </p:grpSpPr>
              <p:sp>
                <p:nvSpPr>
                  <p:cNvPr id="49249" name="Rectangle 27"/>
                  <p:cNvSpPr>
                    <a:spLocks noChangeArrowheads="1"/>
                  </p:cNvSpPr>
                  <p:nvPr/>
                </p:nvSpPr>
                <p:spPr bwMode="auto">
                  <a:xfrm>
                    <a:off x="2486" y="844"/>
                    <a:ext cx="33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298800" rIns="0"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 </a:t>
                    </a:r>
                  </a:p>
                  <a:p>
                    <a:pPr algn="ctr"/>
                    <a:endParaRPr kumimoji="1" lang="en-US" altLang="zh-CN" b="1"/>
                  </a:p>
                </p:txBody>
              </p:sp>
              <p:sp>
                <p:nvSpPr>
                  <p:cNvPr id="49250" name="Rectangle 96"/>
                  <p:cNvSpPr>
                    <a:spLocks noChangeArrowheads="1"/>
                  </p:cNvSpPr>
                  <p:nvPr/>
                </p:nvSpPr>
                <p:spPr bwMode="auto">
                  <a:xfrm>
                    <a:off x="2443" y="844"/>
                    <a:ext cx="42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tIns="2988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49189" name="Group 99"/>
                <p:cNvGrpSpPr>
                  <a:grpSpLocks/>
                </p:cNvGrpSpPr>
                <p:nvPr/>
              </p:nvGrpSpPr>
              <p:grpSpPr bwMode="auto">
                <a:xfrm>
                  <a:off x="2868" y="844"/>
                  <a:ext cx="425" cy="384"/>
                  <a:chOff x="2868" y="844"/>
                  <a:chExt cx="425" cy="384"/>
                </a:xfrm>
              </p:grpSpPr>
              <p:sp>
                <p:nvSpPr>
                  <p:cNvPr id="49247" name="Rectangle 28"/>
                  <p:cNvSpPr>
                    <a:spLocks noChangeArrowheads="1"/>
                  </p:cNvSpPr>
                  <p:nvPr/>
                </p:nvSpPr>
                <p:spPr bwMode="auto">
                  <a:xfrm>
                    <a:off x="2911" y="844"/>
                    <a:ext cx="33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298800" rIns="0"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7</a:t>
                    </a:r>
                  </a:p>
                  <a:p>
                    <a:pPr algn="ctr"/>
                    <a:endParaRPr kumimoji="1" lang="en-US" altLang="zh-CN" b="1"/>
                  </a:p>
                </p:txBody>
              </p:sp>
              <p:sp>
                <p:nvSpPr>
                  <p:cNvPr id="49248" name="Rectangle 98"/>
                  <p:cNvSpPr>
                    <a:spLocks noChangeArrowheads="1"/>
                  </p:cNvSpPr>
                  <p:nvPr/>
                </p:nvSpPr>
                <p:spPr bwMode="auto">
                  <a:xfrm>
                    <a:off x="2868" y="844"/>
                    <a:ext cx="42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tIns="2988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49190" name="Group 101"/>
                <p:cNvGrpSpPr>
                  <a:grpSpLocks/>
                </p:cNvGrpSpPr>
                <p:nvPr/>
              </p:nvGrpSpPr>
              <p:grpSpPr bwMode="auto">
                <a:xfrm>
                  <a:off x="3293" y="844"/>
                  <a:ext cx="470" cy="384"/>
                  <a:chOff x="3293" y="844"/>
                  <a:chExt cx="470" cy="384"/>
                </a:xfrm>
              </p:grpSpPr>
              <p:sp>
                <p:nvSpPr>
                  <p:cNvPr id="49245" name="Rectangle 29"/>
                  <p:cNvSpPr>
                    <a:spLocks noChangeArrowheads="1"/>
                  </p:cNvSpPr>
                  <p:nvPr/>
                </p:nvSpPr>
                <p:spPr bwMode="auto">
                  <a:xfrm>
                    <a:off x="3336" y="844"/>
                    <a:ext cx="3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298800" rIns="0"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 </a:t>
                    </a:r>
                  </a:p>
                  <a:p>
                    <a:pPr algn="ctr"/>
                    <a:endParaRPr kumimoji="1" lang="en-US" altLang="zh-CN" b="1"/>
                  </a:p>
                </p:txBody>
              </p:sp>
              <p:sp>
                <p:nvSpPr>
                  <p:cNvPr id="49246" name="Rectangle 100"/>
                  <p:cNvSpPr>
                    <a:spLocks noChangeArrowheads="1"/>
                  </p:cNvSpPr>
                  <p:nvPr/>
                </p:nvSpPr>
                <p:spPr bwMode="auto">
                  <a:xfrm>
                    <a:off x="3293" y="844"/>
                    <a:ext cx="47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tIns="2988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49191" name="Group 103"/>
                <p:cNvGrpSpPr>
                  <a:grpSpLocks/>
                </p:cNvGrpSpPr>
                <p:nvPr/>
              </p:nvGrpSpPr>
              <p:grpSpPr bwMode="auto">
                <a:xfrm>
                  <a:off x="0" y="1228"/>
                  <a:ext cx="318" cy="384"/>
                  <a:chOff x="0" y="1228"/>
                  <a:chExt cx="318" cy="384"/>
                </a:xfrm>
              </p:grpSpPr>
              <p:sp>
                <p:nvSpPr>
                  <p:cNvPr id="49243" name="Rectangle 30"/>
                  <p:cNvSpPr>
                    <a:spLocks noChangeArrowheads="1"/>
                  </p:cNvSpPr>
                  <p:nvPr/>
                </p:nvSpPr>
                <p:spPr bwMode="auto">
                  <a:xfrm>
                    <a:off x="43" y="1228"/>
                    <a:ext cx="2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298800" rIns="0"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2</a:t>
                    </a:r>
                  </a:p>
                  <a:p>
                    <a:pPr algn="ctr"/>
                    <a:endParaRPr kumimoji="1" lang="en-US" altLang="zh-CN" b="1"/>
                  </a:p>
                </p:txBody>
              </p:sp>
              <p:sp>
                <p:nvSpPr>
                  <p:cNvPr id="49244" name="Rectangle 102"/>
                  <p:cNvSpPr>
                    <a:spLocks noChangeArrowheads="1"/>
                  </p:cNvSpPr>
                  <p:nvPr/>
                </p:nvSpPr>
                <p:spPr bwMode="auto">
                  <a:xfrm>
                    <a:off x="0" y="1228"/>
                    <a:ext cx="31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tIns="2988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49192" name="Group 105"/>
                <p:cNvGrpSpPr>
                  <a:grpSpLocks/>
                </p:cNvGrpSpPr>
                <p:nvPr/>
              </p:nvGrpSpPr>
              <p:grpSpPr bwMode="auto">
                <a:xfrm>
                  <a:off x="318" y="1228"/>
                  <a:ext cx="425" cy="384"/>
                  <a:chOff x="318" y="1228"/>
                  <a:chExt cx="425" cy="384"/>
                </a:xfrm>
              </p:grpSpPr>
              <p:sp>
                <p:nvSpPr>
                  <p:cNvPr id="49241" name="Rectangle 31"/>
                  <p:cNvSpPr>
                    <a:spLocks noChangeArrowheads="1"/>
                  </p:cNvSpPr>
                  <p:nvPr/>
                </p:nvSpPr>
                <p:spPr bwMode="auto">
                  <a:xfrm>
                    <a:off x="361" y="1228"/>
                    <a:ext cx="33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298800" rIns="0"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6</a:t>
                    </a:r>
                  </a:p>
                  <a:p>
                    <a:pPr algn="ctr"/>
                    <a:endParaRPr kumimoji="1" lang="en-US" altLang="zh-CN" b="1"/>
                  </a:p>
                </p:txBody>
              </p:sp>
              <p:sp>
                <p:nvSpPr>
                  <p:cNvPr id="49242" name="Rectangle 104"/>
                  <p:cNvSpPr>
                    <a:spLocks noChangeArrowheads="1"/>
                  </p:cNvSpPr>
                  <p:nvPr/>
                </p:nvSpPr>
                <p:spPr bwMode="auto">
                  <a:xfrm>
                    <a:off x="318" y="1228"/>
                    <a:ext cx="42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tIns="2988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49193" name="Group 107"/>
                <p:cNvGrpSpPr>
                  <a:grpSpLocks/>
                </p:cNvGrpSpPr>
                <p:nvPr/>
              </p:nvGrpSpPr>
              <p:grpSpPr bwMode="auto">
                <a:xfrm>
                  <a:off x="743" y="1228"/>
                  <a:ext cx="425" cy="384"/>
                  <a:chOff x="743" y="1228"/>
                  <a:chExt cx="425" cy="384"/>
                </a:xfrm>
              </p:grpSpPr>
              <p:sp>
                <p:nvSpPr>
                  <p:cNvPr id="49239" name="Rectangle 32"/>
                  <p:cNvSpPr>
                    <a:spLocks noChangeArrowheads="1"/>
                  </p:cNvSpPr>
                  <p:nvPr/>
                </p:nvSpPr>
                <p:spPr bwMode="auto">
                  <a:xfrm>
                    <a:off x="786" y="1228"/>
                    <a:ext cx="33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298800" rIns="0"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9</a:t>
                    </a:r>
                  </a:p>
                  <a:p>
                    <a:pPr algn="ctr"/>
                    <a:endParaRPr kumimoji="1" lang="en-US" altLang="zh-CN" b="1"/>
                  </a:p>
                </p:txBody>
              </p:sp>
              <p:sp>
                <p:nvSpPr>
                  <p:cNvPr id="49240" name="Rectangle 106"/>
                  <p:cNvSpPr>
                    <a:spLocks noChangeArrowheads="1"/>
                  </p:cNvSpPr>
                  <p:nvPr/>
                </p:nvSpPr>
                <p:spPr bwMode="auto">
                  <a:xfrm>
                    <a:off x="743" y="1228"/>
                    <a:ext cx="42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tIns="2988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49194" name="Group 109"/>
                <p:cNvGrpSpPr>
                  <a:grpSpLocks/>
                </p:cNvGrpSpPr>
                <p:nvPr/>
              </p:nvGrpSpPr>
              <p:grpSpPr bwMode="auto">
                <a:xfrm>
                  <a:off x="1168" y="1228"/>
                  <a:ext cx="425" cy="384"/>
                  <a:chOff x="1168" y="1228"/>
                  <a:chExt cx="425" cy="384"/>
                </a:xfrm>
              </p:grpSpPr>
              <p:sp>
                <p:nvSpPr>
                  <p:cNvPr id="49237" name="Rectangle 33"/>
                  <p:cNvSpPr>
                    <a:spLocks noChangeArrowheads="1"/>
                  </p:cNvSpPr>
                  <p:nvPr/>
                </p:nvSpPr>
                <p:spPr bwMode="auto">
                  <a:xfrm>
                    <a:off x="1211" y="1228"/>
                    <a:ext cx="33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298800" rIns="0"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 </a:t>
                    </a:r>
                  </a:p>
                  <a:p>
                    <a:pPr algn="ctr"/>
                    <a:endParaRPr kumimoji="1" lang="en-US" altLang="zh-CN" b="1"/>
                  </a:p>
                </p:txBody>
              </p:sp>
              <p:sp>
                <p:nvSpPr>
                  <p:cNvPr id="49238" name="Rectangle 108"/>
                  <p:cNvSpPr>
                    <a:spLocks noChangeArrowheads="1"/>
                  </p:cNvSpPr>
                  <p:nvPr/>
                </p:nvSpPr>
                <p:spPr bwMode="auto">
                  <a:xfrm>
                    <a:off x="1168" y="1228"/>
                    <a:ext cx="42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tIns="2988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49195" name="Group 111"/>
                <p:cNvGrpSpPr>
                  <a:grpSpLocks/>
                </p:cNvGrpSpPr>
                <p:nvPr/>
              </p:nvGrpSpPr>
              <p:grpSpPr bwMode="auto">
                <a:xfrm>
                  <a:off x="1593" y="1228"/>
                  <a:ext cx="425" cy="384"/>
                  <a:chOff x="1593" y="1228"/>
                  <a:chExt cx="425" cy="384"/>
                </a:xfrm>
              </p:grpSpPr>
              <p:sp>
                <p:nvSpPr>
                  <p:cNvPr id="49235" name="Rectangle 34"/>
                  <p:cNvSpPr>
                    <a:spLocks noChangeArrowheads="1"/>
                  </p:cNvSpPr>
                  <p:nvPr/>
                </p:nvSpPr>
                <p:spPr bwMode="auto">
                  <a:xfrm>
                    <a:off x="1636" y="1228"/>
                    <a:ext cx="33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298800" rIns="0"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5</a:t>
                    </a:r>
                  </a:p>
                  <a:p>
                    <a:pPr algn="ctr"/>
                    <a:endParaRPr kumimoji="1" lang="en-US" altLang="zh-CN" b="1"/>
                  </a:p>
                </p:txBody>
              </p:sp>
              <p:sp>
                <p:nvSpPr>
                  <p:cNvPr id="49236" name="Rectangle 110"/>
                  <p:cNvSpPr>
                    <a:spLocks noChangeArrowheads="1"/>
                  </p:cNvSpPr>
                  <p:nvPr/>
                </p:nvSpPr>
                <p:spPr bwMode="auto">
                  <a:xfrm>
                    <a:off x="1593" y="1228"/>
                    <a:ext cx="42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tIns="2988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49196" name="Group 113"/>
                <p:cNvGrpSpPr>
                  <a:grpSpLocks/>
                </p:cNvGrpSpPr>
                <p:nvPr/>
              </p:nvGrpSpPr>
              <p:grpSpPr bwMode="auto">
                <a:xfrm>
                  <a:off x="2018" y="1228"/>
                  <a:ext cx="425" cy="384"/>
                  <a:chOff x="2018" y="1228"/>
                  <a:chExt cx="425" cy="384"/>
                </a:xfrm>
              </p:grpSpPr>
              <p:sp>
                <p:nvSpPr>
                  <p:cNvPr id="49233" name="Rectangle 35"/>
                  <p:cNvSpPr>
                    <a:spLocks noChangeArrowheads="1"/>
                  </p:cNvSpPr>
                  <p:nvPr/>
                </p:nvSpPr>
                <p:spPr bwMode="auto">
                  <a:xfrm>
                    <a:off x="2061" y="1228"/>
                    <a:ext cx="33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298800" rIns="0"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 </a:t>
                    </a:r>
                  </a:p>
                  <a:p>
                    <a:pPr algn="ctr"/>
                    <a:endParaRPr kumimoji="1" lang="en-US" altLang="zh-CN" b="1"/>
                  </a:p>
                </p:txBody>
              </p:sp>
              <p:sp>
                <p:nvSpPr>
                  <p:cNvPr id="49234" name="Rectangle 112"/>
                  <p:cNvSpPr>
                    <a:spLocks noChangeArrowheads="1"/>
                  </p:cNvSpPr>
                  <p:nvPr/>
                </p:nvSpPr>
                <p:spPr bwMode="auto">
                  <a:xfrm>
                    <a:off x="2018" y="1228"/>
                    <a:ext cx="42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tIns="2988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49197" name="Group 115"/>
                <p:cNvGrpSpPr>
                  <a:grpSpLocks/>
                </p:cNvGrpSpPr>
                <p:nvPr/>
              </p:nvGrpSpPr>
              <p:grpSpPr bwMode="auto">
                <a:xfrm>
                  <a:off x="2443" y="1228"/>
                  <a:ext cx="425" cy="384"/>
                  <a:chOff x="2443" y="1228"/>
                  <a:chExt cx="425" cy="384"/>
                </a:xfrm>
              </p:grpSpPr>
              <p:sp>
                <p:nvSpPr>
                  <p:cNvPr id="49231" name="Rectangle 36"/>
                  <p:cNvSpPr>
                    <a:spLocks noChangeArrowheads="1"/>
                  </p:cNvSpPr>
                  <p:nvPr/>
                </p:nvSpPr>
                <p:spPr bwMode="auto">
                  <a:xfrm>
                    <a:off x="2486" y="1228"/>
                    <a:ext cx="33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298800" rIns="0"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10</a:t>
                    </a:r>
                  </a:p>
                  <a:p>
                    <a:pPr algn="ctr"/>
                    <a:endParaRPr kumimoji="1" lang="en-US" altLang="zh-CN" b="1"/>
                  </a:p>
                </p:txBody>
              </p:sp>
              <p:sp>
                <p:nvSpPr>
                  <p:cNvPr id="49232" name="Rectangle 114"/>
                  <p:cNvSpPr>
                    <a:spLocks noChangeArrowheads="1"/>
                  </p:cNvSpPr>
                  <p:nvPr/>
                </p:nvSpPr>
                <p:spPr bwMode="auto">
                  <a:xfrm>
                    <a:off x="2443" y="1228"/>
                    <a:ext cx="42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tIns="2988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49198" name="Group 117"/>
                <p:cNvGrpSpPr>
                  <a:grpSpLocks/>
                </p:cNvGrpSpPr>
                <p:nvPr/>
              </p:nvGrpSpPr>
              <p:grpSpPr bwMode="auto">
                <a:xfrm>
                  <a:off x="2868" y="1228"/>
                  <a:ext cx="425" cy="384"/>
                  <a:chOff x="2868" y="1228"/>
                  <a:chExt cx="425" cy="384"/>
                </a:xfrm>
              </p:grpSpPr>
              <p:sp>
                <p:nvSpPr>
                  <p:cNvPr id="49229" name="Rectangle 37"/>
                  <p:cNvSpPr>
                    <a:spLocks noChangeArrowheads="1"/>
                  </p:cNvSpPr>
                  <p:nvPr/>
                </p:nvSpPr>
                <p:spPr bwMode="auto">
                  <a:xfrm>
                    <a:off x="2911" y="1228"/>
                    <a:ext cx="33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298800" rIns="0"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 </a:t>
                    </a:r>
                  </a:p>
                  <a:p>
                    <a:pPr algn="ctr"/>
                    <a:endParaRPr kumimoji="1" lang="en-US" altLang="zh-CN" b="1"/>
                  </a:p>
                </p:txBody>
              </p:sp>
              <p:sp>
                <p:nvSpPr>
                  <p:cNvPr id="49230" name="Rectangle 116"/>
                  <p:cNvSpPr>
                    <a:spLocks noChangeArrowheads="1"/>
                  </p:cNvSpPr>
                  <p:nvPr/>
                </p:nvSpPr>
                <p:spPr bwMode="auto">
                  <a:xfrm>
                    <a:off x="2868" y="1228"/>
                    <a:ext cx="42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tIns="2988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49199" name="Group 119"/>
                <p:cNvGrpSpPr>
                  <a:grpSpLocks/>
                </p:cNvGrpSpPr>
                <p:nvPr/>
              </p:nvGrpSpPr>
              <p:grpSpPr bwMode="auto">
                <a:xfrm>
                  <a:off x="3293" y="1228"/>
                  <a:ext cx="470" cy="384"/>
                  <a:chOff x="3293" y="1228"/>
                  <a:chExt cx="470" cy="384"/>
                </a:xfrm>
              </p:grpSpPr>
              <p:sp>
                <p:nvSpPr>
                  <p:cNvPr id="49227" name="Rectangle 38"/>
                  <p:cNvSpPr>
                    <a:spLocks noChangeArrowheads="1"/>
                  </p:cNvSpPr>
                  <p:nvPr/>
                </p:nvSpPr>
                <p:spPr bwMode="auto">
                  <a:xfrm>
                    <a:off x="3336" y="1228"/>
                    <a:ext cx="3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298800" rIns="0"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 </a:t>
                    </a:r>
                  </a:p>
                  <a:p>
                    <a:pPr algn="ctr"/>
                    <a:endParaRPr kumimoji="1" lang="en-US" altLang="zh-CN" b="1"/>
                  </a:p>
                </p:txBody>
              </p:sp>
              <p:sp>
                <p:nvSpPr>
                  <p:cNvPr id="49228" name="Rectangle 118"/>
                  <p:cNvSpPr>
                    <a:spLocks noChangeArrowheads="1"/>
                  </p:cNvSpPr>
                  <p:nvPr/>
                </p:nvSpPr>
                <p:spPr bwMode="auto">
                  <a:xfrm>
                    <a:off x="3293" y="1228"/>
                    <a:ext cx="47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tIns="2988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49200" name="Group 121"/>
                <p:cNvGrpSpPr>
                  <a:grpSpLocks/>
                </p:cNvGrpSpPr>
                <p:nvPr/>
              </p:nvGrpSpPr>
              <p:grpSpPr bwMode="auto">
                <a:xfrm>
                  <a:off x="0" y="1612"/>
                  <a:ext cx="318" cy="384"/>
                  <a:chOff x="0" y="1612"/>
                  <a:chExt cx="318" cy="384"/>
                </a:xfrm>
              </p:grpSpPr>
              <p:sp>
                <p:nvSpPr>
                  <p:cNvPr id="49225" name="Rectangle 39"/>
                  <p:cNvSpPr>
                    <a:spLocks noChangeArrowheads="1"/>
                  </p:cNvSpPr>
                  <p:nvPr/>
                </p:nvSpPr>
                <p:spPr bwMode="auto">
                  <a:xfrm>
                    <a:off x="43" y="1612"/>
                    <a:ext cx="2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298800" rIns="0"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3</a:t>
                    </a:r>
                  </a:p>
                  <a:p>
                    <a:pPr algn="ctr"/>
                    <a:endParaRPr kumimoji="1" lang="en-US" altLang="zh-CN" b="1"/>
                  </a:p>
                </p:txBody>
              </p:sp>
              <p:sp>
                <p:nvSpPr>
                  <p:cNvPr id="49226" name="Rectangle 120"/>
                  <p:cNvSpPr>
                    <a:spLocks noChangeArrowheads="1"/>
                  </p:cNvSpPr>
                  <p:nvPr/>
                </p:nvSpPr>
                <p:spPr bwMode="auto">
                  <a:xfrm>
                    <a:off x="0" y="1612"/>
                    <a:ext cx="31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tIns="2988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49201" name="Group 123"/>
                <p:cNvGrpSpPr>
                  <a:grpSpLocks/>
                </p:cNvGrpSpPr>
                <p:nvPr/>
              </p:nvGrpSpPr>
              <p:grpSpPr bwMode="auto">
                <a:xfrm>
                  <a:off x="318" y="1612"/>
                  <a:ext cx="425" cy="384"/>
                  <a:chOff x="318" y="1612"/>
                  <a:chExt cx="425" cy="384"/>
                </a:xfrm>
              </p:grpSpPr>
              <p:sp>
                <p:nvSpPr>
                  <p:cNvPr id="49223" name="Rectangle 40"/>
                  <p:cNvSpPr>
                    <a:spLocks noChangeArrowheads="1"/>
                  </p:cNvSpPr>
                  <p:nvPr/>
                </p:nvSpPr>
                <p:spPr bwMode="auto">
                  <a:xfrm>
                    <a:off x="361" y="1612"/>
                    <a:ext cx="33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298800" rIns="0"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3</a:t>
                    </a:r>
                  </a:p>
                  <a:p>
                    <a:pPr algn="ctr"/>
                    <a:endParaRPr kumimoji="1" lang="en-US" altLang="zh-CN" b="1"/>
                  </a:p>
                </p:txBody>
              </p:sp>
              <p:sp>
                <p:nvSpPr>
                  <p:cNvPr id="49224" name="Rectangle 122"/>
                  <p:cNvSpPr>
                    <a:spLocks noChangeArrowheads="1"/>
                  </p:cNvSpPr>
                  <p:nvPr/>
                </p:nvSpPr>
                <p:spPr bwMode="auto">
                  <a:xfrm>
                    <a:off x="318" y="1612"/>
                    <a:ext cx="42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tIns="2988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49202" name="Group 125"/>
                <p:cNvGrpSpPr>
                  <a:grpSpLocks/>
                </p:cNvGrpSpPr>
                <p:nvPr/>
              </p:nvGrpSpPr>
              <p:grpSpPr bwMode="auto">
                <a:xfrm>
                  <a:off x="743" y="1612"/>
                  <a:ext cx="425" cy="384"/>
                  <a:chOff x="743" y="1612"/>
                  <a:chExt cx="425" cy="384"/>
                </a:xfrm>
              </p:grpSpPr>
              <p:sp>
                <p:nvSpPr>
                  <p:cNvPr id="49221" name="Rectangle 41"/>
                  <p:cNvSpPr>
                    <a:spLocks noChangeArrowheads="1"/>
                  </p:cNvSpPr>
                  <p:nvPr/>
                </p:nvSpPr>
                <p:spPr bwMode="auto">
                  <a:xfrm>
                    <a:off x="786" y="1612"/>
                    <a:ext cx="33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298800" rIns="0"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12</a:t>
                    </a:r>
                  </a:p>
                  <a:p>
                    <a:pPr algn="ctr"/>
                    <a:endParaRPr kumimoji="1" lang="en-US" altLang="zh-CN" b="1"/>
                  </a:p>
                </p:txBody>
              </p:sp>
              <p:sp>
                <p:nvSpPr>
                  <p:cNvPr id="49222" name="Rectangle 124"/>
                  <p:cNvSpPr>
                    <a:spLocks noChangeArrowheads="1"/>
                  </p:cNvSpPr>
                  <p:nvPr/>
                </p:nvSpPr>
                <p:spPr bwMode="auto">
                  <a:xfrm>
                    <a:off x="743" y="1612"/>
                    <a:ext cx="42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tIns="2988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49203" name="Group 127"/>
                <p:cNvGrpSpPr>
                  <a:grpSpLocks/>
                </p:cNvGrpSpPr>
                <p:nvPr/>
              </p:nvGrpSpPr>
              <p:grpSpPr bwMode="auto">
                <a:xfrm>
                  <a:off x="1168" y="1612"/>
                  <a:ext cx="425" cy="384"/>
                  <a:chOff x="1168" y="1612"/>
                  <a:chExt cx="425" cy="384"/>
                </a:xfrm>
              </p:grpSpPr>
              <p:sp>
                <p:nvSpPr>
                  <p:cNvPr id="49219" name="Rectangle 42"/>
                  <p:cNvSpPr>
                    <a:spLocks noChangeArrowheads="1"/>
                  </p:cNvSpPr>
                  <p:nvPr/>
                </p:nvSpPr>
                <p:spPr bwMode="auto">
                  <a:xfrm>
                    <a:off x="1211" y="1612"/>
                    <a:ext cx="33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298800" rIns="0"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11</a:t>
                    </a:r>
                  </a:p>
                  <a:p>
                    <a:pPr algn="ctr"/>
                    <a:endParaRPr kumimoji="1" lang="en-US" altLang="zh-CN" b="1"/>
                  </a:p>
                </p:txBody>
              </p:sp>
              <p:sp>
                <p:nvSpPr>
                  <p:cNvPr id="49220" name="Rectangle 126"/>
                  <p:cNvSpPr>
                    <a:spLocks noChangeArrowheads="1"/>
                  </p:cNvSpPr>
                  <p:nvPr/>
                </p:nvSpPr>
                <p:spPr bwMode="auto">
                  <a:xfrm>
                    <a:off x="1168" y="1612"/>
                    <a:ext cx="42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tIns="2988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49204" name="Group 129"/>
                <p:cNvGrpSpPr>
                  <a:grpSpLocks/>
                </p:cNvGrpSpPr>
                <p:nvPr/>
              </p:nvGrpSpPr>
              <p:grpSpPr bwMode="auto">
                <a:xfrm>
                  <a:off x="1593" y="1612"/>
                  <a:ext cx="425" cy="384"/>
                  <a:chOff x="1593" y="1612"/>
                  <a:chExt cx="425" cy="384"/>
                </a:xfrm>
              </p:grpSpPr>
              <p:sp>
                <p:nvSpPr>
                  <p:cNvPr id="49217" name="Rectangle 43"/>
                  <p:cNvSpPr>
                    <a:spLocks noChangeArrowheads="1"/>
                  </p:cNvSpPr>
                  <p:nvPr/>
                </p:nvSpPr>
                <p:spPr bwMode="auto">
                  <a:xfrm>
                    <a:off x="1636" y="1612"/>
                    <a:ext cx="33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298800" rIns="0"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 </a:t>
                    </a:r>
                  </a:p>
                  <a:p>
                    <a:pPr algn="ctr"/>
                    <a:endParaRPr kumimoji="1" lang="en-US" altLang="zh-CN" b="1"/>
                  </a:p>
                </p:txBody>
              </p:sp>
              <p:sp>
                <p:nvSpPr>
                  <p:cNvPr id="49218" name="Rectangle 128"/>
                  <p:cNvSpPr>
                    <a:spLocks noChangeArrowheads="1"/>
                  </p:cNvSpPr>
                  <p:nvPr/>
                </p:nvSpPr>
                <p:spPr bwMode="auto">
                  <a:xfrm>
                    <a:off x="1593" y="1612"/>
                    <a:ext cx="42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tIns="2988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49205" name="Group 131"/>
                <p:cNvGrpSpPr>
                  <a:grpSpLocks/>
                </p:cNvGrpSpPr>
                <p:nvPr/>
              </p:nvGrpSpPr>
              <p:grpSpPr bwMode="auto">
                <a:xfrm>
                  <a:off x="2018" y="1612"/>
                  <a:ext cx="425" cy="384"/>
                  <a:chOff x="2018" y="1612"/>
                  <a:chExt cx="425" cy="384"/>
                </a:xfrm>
              </p:grpSpPr>
              <p:sp>
                <p:nvSpPr>
                  <p:cNvPr id="49215" name="Rectangle 44"/>
                  <p:cNvSpPr>
                    <a:spLocks noChangeArrowheads="1"/>
                  </p:cNvSpPr>
                  <p:nvPr/>
                </p:nvSpPr>
                <p:spPr bwMode="auto">
                  <a:xfrm>
                    <a:off x="2061" y="1612"/>
                    <a:ext cx="33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298800" rIns="0"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14</a:t>
                    </a:r>
                  </a:p>
                  <a:p>
                    <a:pPr algn="ctr"/>
                    <a:endParaRPr kumimoji="1" lang="en-US" altLang="zh-CN" b="1"/>
                  </a:p>
                </p:txBody>
              </p:sp>
              <p:sp>
                <p:nvSpPr>
                  <p:cNvPr id="49216" name="Rectangle 130"/>
                  <p:cNvSpPr>
                    <a:spLocks noChangeArrowheads="1"/>
                  </p:cNvSpPr>
                  <p:nvPr/>
                </p:nvSpPr>
                <p:spPr bwMode="auto">
                  <a:xfrm>
                    <a:off x="2018" y="1612"/>
                    <a:ext cx="42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tIns="2988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49206" name="Group 133"/>
                <p:cNvGrpSpPr>
                  <a:grpSpLocks/>
                </p:cNvGrpSpPr>
                <p:nvPr/>
              </p:nvGrpSpPr>
              <p:grpSpPr bwMode="auto">
                <a:xfrm>
                  <a:off x="2443" y="1612"/>
                  <a:ext cx="425" cy="384"/>
                  <a:chOff x="2443" y="1612"/>
                  <a:chExt cx="425" cy="384"/>
                </a:xfrm>
              </p:grpSpPr>
              <p:sp>
                <p:nvSpPr>
                  <p:cNvPr id="49213" name="Rectangle 45"/>
                  <p:cNvSpPr>
                    <a:spLocks noChangeArrowheads="1"/>
                  </p:cNvSpPr>
                  <p:nvPr/>
                </p:nvSpPr>
                <p:spPr bwMode="auto">
                  <a:xfrm>
                    <a:off x="2486" y="1612"/>
                    <a:ext cx="33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298800" rIns="0"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 </a:t>
                    </a:r>
                  </a:p>
                  <a:p>
                    <a:pPr algn="ctr"/>
                    <a:endParaRPr kumimoji="1" lang="en-US" altLang="zh-CN" b="1"/>
                  </a:p>
                </p:txBody>
              </p:sp>
              <p:sp>
                <p:nvSpPr>
                  <p:cNvPr id="49214" name="Rectangle 132"/>
                  <p:cNvSpPr>
                    <a:spLocks noChangeArrowheads="1"/>
                  </p:cNvSpPr>
                  <p:nvPr/>
                </p:nvSpPr>
                <p:spPr bwMode="auto">
                  <a:xfrm>
                    <a:off x="2443" y="1612"/>
                    <a:ext cx="42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tIns="2988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49207" name="Group 135"/>
                <p:cNvGrpSpPr>
                  <a:grpSpLocks/>
                </p:cNvGrpSpPr>
                <p:nvPr/>
              </p:nvGrpSpPr>
              <p:grpSpPr bwMode="auto">
                <a:xfrm>
                  <a:off x="2868" y="1612"/>
                  <a:ext cx="425" cy="384"/>
                  <a:chOff x="2868" y="1612"/>
                  <a:chExt cx="425" cy="384"/>
                </a:xfrm>
              </p:grpSpPr>
              <p:sp>
                <p:nvSpPr>
                  <p:cNvPr id="49211" name="Rectangle 46"/>
                  <p:cNvSpPr>
                    <a:spLocks noChangeArrowheads="1"/>
                  </p:cNvSpPr>
                  <p:nvPr/>
                </p:nvSpPr>
                <p:spPr bwMode="auto">
                  <a:xfrm>
                    <a:off x="2911" y="1612"/>
                    <a:ext cx="33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298800" rIns="0"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 </a:t>
                    </a:r>
                  </a:p>
                  <a:p>
                    <a:pPr algn="ctr"/>
                    <a:endParaRPr kumimoji="1" lang="en-US" altLang="zh-CN" b="1"/>
                  </a:p>
                </p:txBody>
              </p:sp>
              <p:sp>
                <p:nvSpPr>
                  <p:cNvPr id="49212" name="Rectangle 134"/>
                  <p:cNvSpPr>
                    <a:spLocks noChangeArrowheads="1"/>
                  </p:cNvSpPr>
                  <p:nvPr/>
                </p:nvSpPr>
                <p:spPr bwMode="auto">
                  <a:xfrm>
                    <a:off x="2868" y="1612"/>
                    <a:ext cx="42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tIns="2988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49208" name="Group 137"/>
                <p:cNvGrpSpPr>
                  <a:grpSpLocks/>
                </p:cNvGrpSpPr>
                <p:nvPr/>
              </p:nvGrpSpPr>
              <p:grpSpPr bwMode="auto">
                <a:xfrm>
                  <a:off x="3293" y="1612"/>
                  <a:ext cx="470" cy="384"/>
                  <a:chOff x="3293" y="1612"/>
                  <a:chExt cx="470" cy="384"/>
                </a:xfrm>
              </p:grpSpPr>
              <p:sp>
                <p:nvSpPr>
                  <p:cNvPr id="49209" name="Rectangle 47"/>
                  <p:cNvSpPr>
                    <a:spLocks noChangeArrowheads="1"/>
                  </p:cNvSpPr>
                  <p:nvPr/>
                </p:nvSpPr>
                <p:spPr bwMode="auto">
                  <a:xfrm>
                    <a:off x="3336" y="1612"/>
                    <a:ext cx="3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298800" rIns="0" anchor="ct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eaLnBrk="1" hangingPunct="1"/>
                    <a:r>
                      <a:rPr kumimoji="1" lang="en-US" altLang="zh-CN" b="1"/>
                      <a:t> </a:t>
                    </a:r>
                  </a:p>
                  <a:p>
                    <a:pPr algn="ctr"/>
                    <a:endParaRPr kumimoji="1" lang="en-US" altLang="zh-CN" b="1"/>
                  </a:p>
                </p:txBody>
              </p:sp>
              <p:sp>
                <p:nvSpPr>
                  <p:cNvPr id="49210" name="Rectangle 136"/>
                  <p:cNvSpPr>
                    <a:spLocks noChangeArrowheads="1"/>
                  </p:cNvSpPr>
                  <p:nvPr/>
                </p:nvSpPr>
                <p:spPr bwMode="auto">
                  <a:xfrm>
                    <a:off x="3293" y="1612"/>
                    <a:ext cx="47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tIns="2988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sp>
            <p:nvSpPr>
              <p:cNvPr id="49163" name="Rectangle 139"/>
              <p:cNvSpPr>
                <a:spLocks noChangeArrowheads="1"/>
              </p:cNvSpPr>
              <p:nvPr/>
            </p:nvSpPr>
            <p:spPr bwMode="auto">
              <a:xfrm>
                <a:off x="-2" y="-2"/>
                <a:ext cx="3767" cy="2000"/>
              </a:xfrm>
              <a:prstGeom prst="rect">
                <a:avLst/>
              </a:prstGeom>
              <a:noFill/>
              <a:ln w="63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18000" tIns="2988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zh-CN" b="1">
                  <a:latin typeface="Arial" charset="0"/>
                </a:endParaRPr>
              </a:p>
            </p:txBody>
          </p:sp>
        </p:grpSp>
        <p:sp>
          <p:nvSpPr>
            <p:cNvPr id="49161" name="Line 142"/>
            <p:cNvSpPr>
              <a:spLocks noChangeShapeType="1"/>
            </p:cNvSpPr>
            <p:nvPr/>
          </p:nvSpPr>
          <p:spPr bwMode="auto">
            <a:xfrm>
              <a:off x="340" y="2024"/>
              <a:ext cx="432"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9159" name="Text Box 281"/>
          <p:cNvSpPr txBox="1">
            <a:spLocks noChangeArrowheads="1"/>
          </p:cNvSpPr>
          <p:nvPr/>
        </p:nvSpPr>
        <p:spPr bwMode="auto">
          <a:xfrm>
            <a:off x="468313" y="620713"/>
            <a:ext cx="6261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spcBef>
                <a:spcPct val="50000"/>
              </a:spcBef>
            </a:pPr>
            <a:r>
              <a:rPr kumimoji="1" lang="zh-CN" altLang="en-US" sz="2800" b="1">
                <a:solidFill>
                  <a:srgbClr val="CC0000"/>
                </a:solidFill>
              </a:rPr>
              <a:t>动态规划法求解</a:t>
            </a:r>
            <a:r>
              <a:rPr kumimoji="1" lang="en-US" altLang="zh-CN" sz="2800" b="1">
                <a:solidFill>
                  <a:srgbClr val="CC0000"/>
                </a:solidFill>
              </a:rPr>
              <a:t>TSP</a:t>
            </a:r>
            <a:r>
              <a:rPr kumimoji="1" lang="zh-CN" altLang="en-US" sz="2800" b="1">
                <a:solidFill>
                  <a:srgbClr val="CC0000"/>
                </a:solidFill>
              </a:rPr>
              <a:t>问题的填表过程</a:t>
            </a:r>
          </a:p>
        </p:txBody>
      </p:sp>
    </p:spTree>
    <p:extLst>
      <p:ext uri="{BB962C8B-B14F-4D97-AF65-F5344CB8AC3E}">
        <p14:creationId xmlns:p14="http://schemas.microsoft.com/office/powerpoint/2010/main" val="2706831683"/>
      </p:ext>
    </p:extLst>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5C293435-7CA6-472C-82D8-0053DDDF709F}" type="datetime1">
              <a:rPr lang="zh-CN" altLang="en-US" sz="1400" smtClean="0">
                <a:latin typeface="Comic Sans MS" pitchFamily="66" charset="0"/>
              </a:rPr>
              <a:pPr/>
              <a:t>2016/4/26</a:t>
            </a:fld>
            <a:endParaRPr lang="en-US" altLang="zh-CN" sz="1400" smtClean="0">
              <a:latin typeface="Comic Sans MS" pitchFamily="66" charset="0"/>
            </a:endParaRPr>
          </a:p>
        </p:txBody>
      </p:sp>
      <p:sp>
        <p:nvSpPr>
          <p:cNvPr id="50179"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第6章  动态规划法</a:t>
            </a:r>
          </a:p>
        </p:txBody>
      </p:sp>
      <p:sp>
        <p:nvSpPr>
          <p:cNvPr id="5018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2A89BBA4-9795-4FC8-A27B-3854BBD4F3E0}" type="slidenum">
              <a:rPr lang="en-US" altLang="zh-CN" sz="1400" smtClean="0">
                <a:latin typeface="Comic Sans MS" pitchFamily="66" charset="0"/>
              </a:rPr>
              <a:pPr/>
              <a:t>13</a:t>
            </a:fld>
            <a:endParaRPr lang="en-US" altLang="zh-CN" sz="1400" smtClean="0">
              <a:latin typeface="Comic Sans MS" pitchFamily="66" charset="0"/>
            </a:endParaRPr>
          </a:p>
        </p:txBody>
      </p:sp>
      <p:grpSp>
        <p:nvGrpSpPr>
          <p:cNvPr id="50181" name="Group 2"/>
          <p:cNvGrpSpPr>
            <a:grpSpLocks/>
          </p:cNvGrpSpPr>
          <p:nvPr/>
        </p:nvGrpSpPr>
        <p:grpSpPr bwMode="auto">
          <a:xfrm>
            <a:off x="214313" y="1071563"/>
            <a:ext cx="8748712" cy="3571875"/>
            <a:chOff x="1439" y="7842"/>
            <a:chExt cx="7654" cy="3117"/>
          </a:xfrm>
        </p:grpSpPr>
        <p:sp>
          <p:nvSpPr>
            <p:cNvPr id="50184" name="Text Box 3"/>
            <p:cNvSpPr txBox="1">
              <a:spLocks noChangeArrowheads="1"/>
            </p:cNvSpPr>
            <p:nvPr/>
          </p:nvSpPr>
          <p:spPr bwMode="auto">
            <a:xfrm>
              <a:off x="1439" y="7842"/>
              <a:ext cx="7654" cy="3117"/>
            </a:xfrm>
            <a:prstGeom prst="rect">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spcAft>
                  <a:spcPts val="775"/>
                </a:spcAft>
              </a:pPr>
              <a:r>
                <a:rPr lang="zh-CN" altLang="en-US" sz="2200" b="1"/>
                <a:t>算法</a:t>
              </a:r>
              <a:r>
                <a:rPr lang="en-US" altLang="zh-CN" sz="2200" b="1"/>
                <a:t>6.1——TSP</a:t>
              </a:r>
              <a:r>
                <a:rPr lang="zh-CN" altLang="en-US" sz="2200" b="1"/>
                <a:t>问题</a:t>
              </a:r>
            </a:p>
            <a:p>
              <a:pPr algn="just"/>
              <a:r>
                <a:rPr lang="zh-CN" altLang="en-US" sz="2200" b="1"/>
                <a:t> </a:t>
              </a:r>
              <a:r>
                <a:rPr lang="en-US" altLang="zh-CN" sz="2200" b="1"/>
                <a:t>1</a:t>
              </a:r>
              <a:r>
                <a:rPr lang="zh-CN" altLang="en-US" sz="2200" b="1"/>
                <a:t>．</a:t>
              </a:r>
              <a:r>
                <a:rPr lang="en-US" altLang="zh-CN" sz="2200" b="1"/>
                <a:t>for (i=1; i&lt;n; i++)     //</a:t>
              </a:r>
              <a:r>
                <a:rPr lang="zh-CN" altLang="en-US" sz="2200" b="1"/>
                <a:t>初始化第</a:t>
              </a:r>
              <a:r>
                <a:rPr lang="en-US" altLang="zh-CN" sz="2200" b="1"/>
                <a:t>0</a:t>
              </a:r>
              <a:r>
                <a:rPr lang="zh-CN" altLang="en-US" sz="2200" b="1"/>
                <a:t>列</a:t>
              </a:r>
            </a:p>
            <a:p>
              <a:pPr algn="just"/>
              <a:r>
                <a:rPr lang="zh-CN" altLang="en-US" sz="2200" b="1"/>
                <a:t>          </a:t>
              </a:r>
              <a:r>
                <a:rPr lang="en-US" altLang="zh-CN" sz="2200" b="1"/>
                <a:t>d[i][0]=c[i][0]; </a:t>
              </a:r>
            </a:p>
            <a:p>
              <a:pPr algn="just"/>
              <a:r>
                <a:rPr lang="en-US" altLang="zh-CN" sz="2200" b="1"/>
                <a:t> 2</a:t>
              </a:r>
              <a:r>
                <a:rPr lang="zh-CN" altLang="en-US" sz="2200" b="1"/>
                <a:t>．</a:t>
              </a:r>
              <a:r>
                <a:rPr lang="en-US" altLang="zh-CN" sz="2200" b="1"/>
                <a:t>for (j=1; j&lt;2</a:t>
              </a:r>
              <a:r>
                <a:rPr lang="en-US" altLang="zh-CN" sz="2200" b="1" baseline="30000"/>
                <a:t>n-1</a:t>
              </a:r>
              <a:r>
                <a:rPr lang="en-US" altLang="zh-CN" sz="2200" b="1">
                  <a:latin typeface="宋体" charset="-122"/>
                </a:rPr>
                <a:t>-</a:t>
              </a:r>
              <a:r>
                <a:rPr lang="en-US" altLang="zh-CN" sz="2200" b="1"/>
                <a:t>1; j++)  </a:t>
              </a:r>
            </a:p>
            <a:p>
              <a:pPr algn="just"/>
              <a:r>
                <a:rPr lang="en-US" altLang="zh-CN" sz="2200" b="1"/>
                <a:t>          for (i=1; i&lt;n; i++)   //</a:t>
              </a:r>
              <a:r>
                <a:rPr lang="zh-CN" altLang="en-US" sz="2200" b="1"/>
                <a:t>依次进行第</a:t>
              </a:r>
              <a:r>
                <a:rPr lang="en-US" altLang="zh-CN" sz="2200" b="1"/>
                <a:t>i</a:t>
              </a:r>
              <a:r>
                <a:rPr lang="zh-CN" altLang="en-US" sz="2200" b="1"/>
                <a:t>次迭代</a:t>
              </a:r>
            </a:p>
            <a:p>
              <a:pPr algn="just"/>
              <a:r>
                <a:rPr lang="zh-CN" altLang="en-US" sz="2200" b="1"/>
                <a:t>               </a:t>
              </a:r>
              <a:r>
                <a:rPr lang="en-US" altLang="zh-CN" sz="2200" b="1"/>
                <a:t>if (</a:t>
              </a:r>
              <a:r>
                <a:rPr lang="zh-CN" altLang="en-US" sz="2200" b="1"/>
                <a:t>子集</a:t>
              </a:r>
              <a:r>
                <a:rPr lang="en-US" altLang="zh-CN" sz="2200" b="1"/>
                <a:t>V[j]</a:t>
              </a:r>
              <a:r>
                <a:rPr lang="zh-CN" altLang="en-US" sz="2200" b="1"/>
                <a:t>中不包含</a:t>
              </a:r>
              <a:r>
                <a:rPr lang="en-US" altLang="zh-CN" sz="2200" b="1"/>
                <a:t>i) </a:t>
              </a:r>
            </a:p>
            <a:p>
              <a:pPr algn="just"/>
              <a:r>
                <a:rPr lang="en-US" altLang="zh-CN" sz="2200" b="1"/>
                <a:t>                   </a:t>
              </a:r>
              <a:r>
                <a:rPr lang="zh-CN" altLang="en-US" sz="2200" b="1"/>
                <a:t>对</a:t>
              </a:r>
              <a:r>
                <a:rPr lang="en-US" altLang="zh-CN" sz="2200" b="1"/>
                <a:t>V[j]</a:t>
              </a:r>
              <a:r>
                <a:rPr lang="zh-CN" altLang="en-US" sz="2200" b="1"/>
                <a:t>中的每个元素</a:t>
              </a:r>
              <a:r>
                <a:rPr lang="en-US" altLang="zh-CN" sz="2200" b="1"/>
                <a:t>k</a:t>
              </a:r>
              <a:r>
                <a:rPr lang="zh-CN" altLang="en-US" sz="2200" b="1"/>
                <a:t>，计算</a:t>
              </a:r>
              <a:r>
                <a:rPr lang="en-US" altLang="zh-CN" sz="2200" b="1"/>
                <a:t>d[i][j]=min(c[i][k]+d[k][j</a:t>
              </a:r>
              <a:r>
                <a:rPr lang="en-US" altLang="zh-CN" sz="2200" b="1">
                  <a:latin typeface="宋体" charset="-122"/>
                </a:rPr>
                <a:t>-</a:t>
              </a:r>
              <a:r>
                <a:rPr lang="en-US" altLang="zh-CN" sz="2200" b="1"/>
                <a:t>1]);</a:t>
              </a:r>
            </a:p>
            <a:p>
              <a:pPr algn="just"/>
              <a:r>
                <a:rPr lang="en-US" altLang="zh-CN" sz="2200" b="1"/>
                <a:t> 3</a:t>
              </a:r>
              <a:r>
                <a:rPr lang="zh-CN" altLang="en-US" sz="2200" b="1"/>
                <a:t>．对</a:t>
              </a:r>
              <a:r>
                <a:rPr lang="en-US" altLang="zh-CN" sz="2200" b="1"/>
                <a:t>V[2</a:t>
              </a:r>
              <a:r>
                <a:rPr lang="en-US" altLang="zh-CN" sz="2200" b="1" baseline="30000"/>
                <a:t>n-1</a:t>
              </a:r>
              <a:r>
                <a:rPr lang="en-US" altLang="zh-CN" sz="2200" b="1">
                  <a:latin typeface="宋体" charset="-122"/>
                </a:rPr>
                <a:t>-</a:t>
              </a:r>
              <a:r>
                <a:rPr lang="en-US" altLang="zh-CN" sz="2200" b="1"/>
                <a:t>1]</a:t>
              </a:r>
              <a:r>
                <a:rPr lang="zh-CN" altLang="en-US" sz="2200" b="1"/>
                <a:t>中的每一个元素</a:t>
              </a:r>
              <a:r>
                <a:rPr lang="en-US" altLang="zh-CN" sz="2200" b="1"/>
                <a:t>k</a:t>
              </a:r>
              <a:r>
                <a:rPr lang="zh-CN" altLang="en-US" sz="2200" b="1"/>
                <a:t>，</a:t>
              </a:r>
              <a:endParaRPr lang="en-US" altLang="zh-CN" sz="2200" b="1"/>
            </a:p>
            <a:p>
              <a:pPr algn="just"/>
              <a:r>
                <a:rPr lang="en-US" altLang="zh-CN" sz="2200" b="1"/>
                <a:t>       	</a:t>
              </a:r>
              <a:r>
                <a:rPr lang="zh-CN" altLang="en-US" sz="2200" b="1"/>
                <a:t>计算</a:t>
              </a:r>
              <a:r>
                <a:rPr lang="en-US" altLang="zh-CN" sz="2200" b="1"/>
                <a:t>d[0][2</a:t>
              </a:r>
              <a:r>
                <a:rPr lang="en-US" altLang="zh-CN" sz="2200" b="1" baseline="30000"/>
                <a:t>n-1</a:t>
              </a:r>
              <a:r>
                <a:rPr lang="en-US" altLang="zh-CN" sz="2200" b="1"/>
                <a:t>-1]=min(c[0][k]+d[k][2</a:t>
              </a:r>
              <a:r>
                <a:rPr lang="en-US" altLang="zh-CN" sz="2200" b="1" baseline="30000"/>
                <a:t>n-1</a:t>
              </a:r>
              <a:r>
                <a:rPr lang="en-US" altLang="zh-CN" sz="2200" b="1">
                  <a:latin typeface="宋体" charset="-122"/>
                </a:rPr>
                <a:t>-</a:t>
              </a:r>
              <a:r>
                <a:rPr lang="en-US" altLang="zh-CN" sz="2200" b="1"/>
                <a:t>2]);</a:t>
              </a:r>
            </a:p>
            <a:p>
              <a:pPr algn="just"/>
              <a:r>
                <a:rPr lang="en-US" altLang="zh-CN" sz="2200" b="1"/>
                <a:t> 4</a:t>
              </a:r>
              <a:r>
                <a:rPr lang="zh-CN" altLang="en-US" sz="2200" b="1"/>
                <a:t>．输出最短路径长度</a:t>
              </a:r>
              <a:r>
                <a:rPr lang="en-US" altLang="zh-CN" sz="2200" b="1"/>
                <a:t>d[0][2</a:t>
              </a:r>
              <a:r>
                <a:rPr lang="en-US" altLang="zh-CN" sz="2200" b="1" baseline="30000"/>
                <a:t>n-1</a:t>
              </a:r>
              <a:r>
                <a:rPr lang="en-US" altLang="zh-CN" sz="2200" b="1">
                  <a:latin typeface="宋体" charset="-122"/>
                </a:rPr>
                <a:t>-</a:t>
              </a:r>
              <a:r>
                <a:rPr lang="en-US" altLang="zh-CN" sz="2200" b="1"/>
                <a:t>1];</a:t>
              </a:r>
            </a:p>
          </p:txBody>
        </p:sp>
        <p:grpSp>
          <p:nvGrpSpPr>
            <p:cNvPr id="50185" name="Group 4"/>
            <p:cNvGrpSpPr>
              <a:grpSpLocks/>
            </p:cNvGrpSpPr>
            <p:nvPr/>
          </p:nvGrpSpPr>
          <p:grpSpPr bwMode="auto">
            <a:xfrm>
              <a:off x="1441" y="7842"/>
              <a:ext cx="540" cy="813"/>
              <a:chOff x="1711" y="5088"/>
              <a:chExt cx="540" cy="813"/>
            </a:xfrm>
          </p:grpSpPr>
          <p:sp>
            <p:nvSpPr>
              <p:cNvPr id="50186" name="AutoShape 5"/>
              <p:cNvSpPr>
                <a:spLocks noChangeArrowheads="1"/>
              </p:cNvSpPr>
              <p:nvPr/>
            </p:nvSpPr>
            <p:spPr bwMode="auto">
              <a:xfrm rot="5400000">
                <a:off x="1574" y="5225"/>
                <a:ext cx="813" cy="540"/>
              </a:xfrm>
              <a:prstGeom prst="rtTriangle">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50187" name="WordArt 6"/>
              <p:cNvSpPr>
                <a:spLocks noChangeArrowheads="1" noChangeShapeType="1" noTextEdit="1"/>
              </p:cNvSpPr>
              <p:nvPr/>
            </p:nvSpPr>
            <p:spPr bwMode="auto">
              <a:xfrm rot="-3420000">
                <a:off x="1660" y="5281"/>
                <a:ext cx="495" cy="169"/>
              </a:xfrm>
              <a:prstGeom prst="rect">
                <a:avLst/>
              </a:prstGeom>
              <a:extLst>
                <a:ext uri="{909E8E84-426E-40DD-AFC4-6F175D3DCCD1}">
                  <a14:hiddenFill xmlns:a14="http://schemas.microsoft.com/office/drawing/2010/main">
                    <a:solidFill>
                      <a:srgbClr val="FFFFFF"/>
                    </a:solidFill>
                  </a14:hiddenFill>
                </a:ext>
              </a:extLst>
            </p:spPr>
            <p:txBody>
              <a:bodyPr wrap="none" fromWordArt="1">
                <a:prstTxWarp prst="textCanDown">
                  <a:avLst>
                    <a:gd name="adj" fmla="val 2569"/>
                  </a:avLst>
                </a:prstTxWarp>
              </a:bodyPr>
              <a:lstStyle/>
              <a:p>
                <a:pPr algn="ctr"/>
                <a:r>
                  <a:rPr lang="zh-CN" altLang="en-US" sz="800" kern="10">
                    <a:ln w="9525">
                      <a:solidFill>
                        <a:srgbClr val="000000"/>
                      </a:solidFill>
                      <a:prstDash val="lgDashDot"/>
                      <a:round/>
                      <a:headEnd/>
                      <a:tailEnd/>
                    </a:ln>
                    <a:noFill/>
                    <a:latin typeface="宋体"/>
                    <a:ea typeface="宋体"/>
                  </a:rPr>
                  <a:t>伪代码</a:t>
                </a:r>
              </a:p>
            </p:txBody>
          </p:sp>
        </p:grpSp>
      </p:grpSp>
      <p:sp>
        <p:nvSpPr>
          <p:cNvPr id="50182" name="Text Box 7"/>
          <p:cNvSpPr txBox="1">
            <a:spLocks noChangeArrowheads="1"/>
          </p:cNvSpPr>
          <p:nvPr/>
        </p:nvSpPr>
        <p:spPr bwMode="auto">
          <a:xfrm>
            <a:off x="395288" y="4786313"/>
            <a:ext cx="85344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b="1">
                <a:latin typeface="宋体" charset="-122"/>
              </a:rPr>
              <a:t>    </a:t>
            </a:r>
            <a:r>
              <a:rPr kumimoji="1" lang="zh-CN" altLang="en-US" b="1">
                <a:latin typeface="宋体" charset="-122"/>
              </a:rPr>
              <a:t>显然，算法</a:t>
            </a:r>
            <a:r>
              <a:rPr kumimoji="1" lang="en-US" altLang="zh-CN" b="1"/>
              <a:t>6.1</a:t>
            </a:r>
            <a:r>
              <a:rPr kumimoji="1" lang="zh-CN" altLang="en-US" b="1">
                <a:latin typeface="宋体" charset="-122"/>
              </a:rPr>
              <a:t>的时间复杂性为</a:t>
            </a:r>
            <a:r>
              <a:rPr kumimoji="1" lang="en-US" altLang="zh-CN" b="1" i="1">
                <a:solidFill>
                  <a:srgbClr val="FF0000"/>
                </a:solidFill>
              </a:rPr>
              <a:t>O</a:t>
            </a:r>
            <a:r>
              <a:rPr kumimoji="1" lang="en-US" altLang="zh-CN" b="1">
                <a:solidFill>
                  <a:srgbClr val="FF0000"/>
                </a:solidFill>
              </a:rPr>
              <a:t>(2</a:t>
            </a:r>
            <a:r>
              <a:rPr kumimoji="1" lang="en-US" altLang="zh-CN" b="1" i="1" baseline="30000">
                <a:solidFill>
                  <a:srgbClr val="FF0000"/>
                </a:solidFill>
              </a:rPr>
              <a:t>n</a:t>
            </a:r>
            <a:r>
              <a:rPr kumimoji="1" lang="en-US" altLang="zh-CN" b="1">
                <a:solidFill>
                  <a:srgbClr val="FF0000"/>
                </a:solidFill>
              </a:rPr>
              <a:t>)</a:t>
            </a:r>
            <a:r>
              <a:rPr kumimoji="1" lang="zh-CN" altLang="en-US" b="1">
                <a:latin typeface="宋体" charset="-122"/>
              </a:rPr>
              <a:t>。和蛮力法相比，动态规划法求解</a:t>
            </a:r>
            <a:r>
              <a:rPr kumimoji="1" lang="en-US" altLang="zh-CN" b="1"/>
              <a:t>TSP</a:t>
            </a:r>
            <a:r>
              <a:rPr kumimoji="1" lang="zh-CN" altLang="en-US" b="1">
                <a:latin typeface="宋体" charset="-122"/>
              </a:rPr>
              <a:t>问题，把原来的时间复杂性是</a:t>
            </a:r>
            <a:r>
              <a:rPr kumimoji="1" lang="en-US" altLang="zh-CN" b="1" i="1"/>
              <a:t>O</a:t>
            </a:r>
            <a:r>
              <a:rPr kumimoji="1" lang="en-US" altLang="zh-CN" b="1"/>
              <a:t>(</a:t>
            </a:r>
            <a:r>
              <a:rPr kumimoji="1" lang="en-US" altLang="zh-CN" b="1" i="1"/>
              <a:t>n</a:t>
            </a:r>
            <a:r>
              <a:rPr kumimoji="1" lang="en-US" altLang="zh-CN" b="1"/>
              <a:t>!)</a:t>
            </a:r>
            <a:r>
              <a:rPr kumimoji="1" lang="zh-CN" altLang="en-US" b="1">
                <a:latin typeface="宋体" charset="-122"/>
              </a:rPr>
              <a:t>的排列问题，转化为组合问题，从而降低了算法的时间复杂性，但它仍需要指数时间。</a:t>
            </a:r>
            <a:r>
              <a:rPr kumimoji="1" lang="zh-CN" altLang="en-US" b="1"/>
              <a:t> </a:t>
            </a:r>
          </a:p>
        </p:txBody>
      </p:sp>
      <p:sp>
        <p:nvSpPr>
          <p:cNvPr id="50183" name="Text Box 8"/>
          <p:cNvSpPr txBox="1">
            <a:spLocks noChangeArrowheads="1"/>
          </p:cNvSpPr>
          <p:nvPr/>
        </p:nvSpPr>
        <p:spPr bwMode="auto">
          <a:xfrm>
            <a:off x="323850" y="285750"/>
            <a:ext cx="8001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b="1">
                <a:latin typeface="宋体" charset="-122"/>
              </a:rPr>
              <a:t>    </a:t>
            </a:r>
            <a:r>
              <a:rPr kumimoji="1" lang="zh-CN" altLang="en-US" b="1">
                <a:latin typeface="宋体" charset="-122"/>
              </a:rPr>
              <a:t>设顶点之间的代价存放在数组</a:t>
            </a:r>
            <a:r>
              <a:rPr kumimoji="1" lang="en-US" altLang="zh-CN" b="1"/>
              <a:t>c[n][n]</a:t>
            </a:r>
            <a:r>
              <a:rPr kumimoji="1" lang="zh-CN" altLang="en-US" b="1">
                <a:latin typeface="宋体" charset="-122"/>
              </a:rPr>
              <a:t>中，动态规划法求解</a:t>
            </a:r>
            <a:r>
              <a:rPr kumimoji="1" lang="en-US" altLang="zh-CN" b="1"/>
              <a:t>TSP</a:t>
            </a:r>
            <a:r>
              <a:rPr kumimoji="1" lang="zh-CN" altLang="en-US" b="1">
                <a:latin typeface="宋体" charset="-122"/>
              </a:rPr>
              <a:t>问题的算法如下：</a:t>
            </a:r>
            <a:r>
              <a:rPr kumimoji="1" lang="zh-CN" altLang="en-US" b="1"/>
              <a:t> </a:t>
            </a:r>
          </a:p>
        </p:txBody>
      </p:sp>
    </p:spTree>
    <p:extLst>
      <p:ext uri="{BB962C8B-B14F-4D97-AF65-F5344CB8AC3E}">
        <p14:creationId xmlns:p14="http://schemas.microsoft.com/office/powerpoint/2010/main" val="3082950350"/>
      </p:ext>
    </p:extLst>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3AA57540-A868-45F1-875B-C6C5F5B608F2}" type="datetime1">
              <a:rPr lang="zh-CN" altLang="en-US" sz="1400" smtClean="0">
                <a:latin typeface="Comic Sans MS" pitchFamily="66" charset="0"/>
              </a:rPr>
              <a:pPr/>
              <a:t>2016/4/26</a:t>
            </a:fld>
            <a:endParaRPr lang="en-US" altLang="zh-CN" sz="1400" smtClean="0">
              <a:latin typeface="Comic Sans MS" pitchFamily="66" charset="0"/>
            </a:endParaRPr>
          </a:p>
        </p:txBody>
      </p:sp>
      <p:sp>
        <p:nvSpPr>
          <p:cNvPr id="51203"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第6章  动态规划法</a:t>
            </a:r>
          </a:p>
        </p:txBody>
      </p:sp>
      <p:sp>
        <p:nvSpPr>
          <p:cNvPr id="5120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45949DCC-E572-46BC-BC4B-5B11668FC10E}" type="slidenum">
              <a:rPr lang="en-US" altLang="zh-CN" sz="1400" smtClean="0">
                <a:latin typeface="Comic Sans MS" pitchFamily="66" charset="0"/>
              </a:rPr>
              <a:pPr/>
              <a:t>14</a:t>
            </a:fld>
            <a:endParaRPr lang="en-US" altLang="zh-CN" sz="1400" smtClean="0">
              <a:latin typeface="Comic Sans MS" pitchFamily="66" charset="0"/>
            </a:endParaRPr>
          </a:p>
        </p:txBody>
      </p:sp>
      <p:sp>
        <p:nvSpPr>
          <p:cNvPr id="51205" name="Text Box 3">
            <a:hlinkClick r:id="" action="ppaction://hlinkshowjump?jump=nextslide"/>
          </p:cNvPr>
          <p:cNvSpPr txBox="1">
            <a:spLocks noChangeArrowheads="1"/>
          </p:cNvSpPr>
          <p:nvPr/>
        </p:nvSpPr>
        <p:spPr bwMode="auto">
          <a:xfrm>
            <a:off x="476250" y="1282700"/>
            <a:ext cx="6119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3600" b="1"/>
              <a:t>6.3.1  </a:t>
            </a:r>
            <a:r>
              <a:rPr kumimoji="1" lang="zh-CN" altLang="en-US" sz="3600" b="1"/>
              <a:t>最长递增子序列问题</a:t>
            </a:r>
          </a:p>
        </p:txBody>
      </p:sp>
      <p:sp>
        <p:nvSpPr>
          <p:cNvPr id="51206" name="Text Box 4">
            <a:hlinkClick r:id="" action="ppaction://noaction"/>
          </p:cNvPr>
          <p:cNvSpPr txBox="1">
            <a:spLocks noChangeArrowheads="1"/>
          </p:cNvSpPr>
          <p:nvPr/>
        </p:nvSpPr>
        <p:spPr bwMode="auto">
          <a:xfrm>
            <a:off x="450850" y="2060575"/>
            <a:ext cx="5486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3600" b="1"/>
              <a:t>6.3.2  </a:t>
            </a:r>
            <a:r>
              <a:rPr kumimoji="1" lang="zh-CN" altLang="en-US" sz="3600" b="1"/>
              <a:t>最长公共子序列问题</a:t>
            </a:r>
          </a:p>
        </p:txBody>
      </p:sp>
      <p:sp>
        <p:nvSpPr>
          <p:cNvPr id="51207" name="Text Box 5"/>
          <p:cNvSpPr txBox="1">
            <a:spLocks noChangeArrowheads="1"/>
          </p:cNvSpPr>
          <p:nvPr/>
        </p:nvSpPr>
        <p:spPr bwMode="auto">
          <a:xfrm>
            <a:off x="323850" y="260350"/>
            <a:ext cx="7416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4400" b="1">
                <a:solidFill>
                  <a:schemeClr val="tx2"/>
                </a:solidFill>
                <a:latin typeface="华文行楷" pitchFamily="2" charset="-122"/>
                <a:ea typeface="华文行楷" pitchFamily="2" charset="-122"/>
              </a:rPr>
              <a:t>6.3  </a:t>
            </a:r>
            <a:r>
              <a:rPr kumimoji="1" lang="zh-CN" altLang="en-US" sz="4400" b="1">
                <a:solidFill>
                  <a:schemeClr val="tx2"/>
                </a:solidFill>
                <a:latin typeface="华文行楷" pitchFamily="2" charset="-122"/>
                <a:ea typeface="华文行楷" pitchFamily="2" charset="-122"/>
              </a:rPr>
              <a:t>组合问题中的动态规划法 </a:t>
            </a:r>
          </a:p>
        </p:txBody>
      </p:sp>
      <p:sp>
        <p:nvSpPr>
          <p:cNvPr id="51208" name="矩形 1"/>
          <p:cNvSpPr>
            <a:spLocks noChangeArrowheads="1"/>
          </p:cNvSpPr>
          <p:nvPr/>
        </p:nvSpPr>
        <p:spPr bwMode="auto">
          <a:xfrm>
            <a:off x="468313" y="2854325"/>
            <a:ext cx="38957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3600" b="1"/>
              <a:t>6.3.3  0/1</a:t>
            </a:r>
            <a:r>
              <a:rPr kumimoji="1" lang="zh-CN" altLang="en-US" sz="3600" b="1"/>
              <a:t>背包问题</a:t>
            </a:r>
            <a:r>
              <a:rPr kumimoji="1" lang="zh-CN" altLang="en-US" sz="3600" b="1">
                <a:ea typeface="黑体" pitchFamily="49" charset="-122"/>
              </a:rPr>
              <a:t> </a:t>
            </a:r>
            <a:endParaRPr kumimoji="1" lang="zh-CN" altLang="en-US" sz="3600" b="1"/>
          </a:p>
        </p:txBody>
      </p:sp>
    </p:spTree>
    <p:extLst>
      <p:ext uri="{BB962C8B-B14F-4D97-AF65-F5344CB8AC3E}">
        <p14:creationId xmlns:p14="http://schemas.microsoft.com/office/powerpoint/2010/main" val="455881552"/>
      </p:ext>
    </p:extLst>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3"/>
          <p:cNvSpPr txBox="1">
            <a:spLocks noChangeArrowheads="1"/>
          </p:cNvSpPr>
          <p:nvPr/>
        </p:nvSpPr>
        <p:spPr bwMode="auto">
          <a:xfrm>
            <a:off x="611188" y="1484313"/>
            <a:ext cx="7920037" cy="461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lnSpc>
                <a:spcPct val="150000"/>
              </a:lnSpc>
            </a:pPr>
            <a:r>
              <a:rPr lang="zh-CN" altLang="en-US" sz="2800" b="1"/>
              <a:t>问题描述：在数字序列</a:t>
            </a:r>
            <a:r>
              <a:rPr lang="en-US" altLang="zh-CN" sz="2800" b="1" i="1"/>
              <a:t>A</a:t>
            </a:r>
            <a:r>
              <a:rPr lang="en-US" altLang="zh-CN" sz="2800" b="1"/>
              <a:t>={</a:t>
            </a:r>
            <a:r>
              <a:rPr lang="en-US" altLang="zh-CN" sz="2800" b="1" i="1"/>
              <a:t>a</a:t>
            </a:r>
            <a:r>
              <a:rPr lang="en-US" altLang="zh-CN" sz="2800" b="1" baseline="-25000"/>
              <a:t>1</a:t>
            </a:r>
            <a:r>
              <a:rPr lang="en-US" altLang="zh-CN" sz="2800" b="1"/>
              <a:t>, </a:t>
            </a:r>
            <a:r>
              <a:rPr lang="en-US" altLang="zh-CN" sz="2800" b="1" i="1"/>
              <a:t>a</a:t>
            </a:r>
            <a:r>
              <a:rPr lang="en-US" altLang="zh-CN" sz="2800" b="1" baseline="-25000"/>
              <a:t>2</a:t>
            </a:r>
            <a:r>
              <a:rPr lang="en-US" altLang="zh-CN" sz="2800" b="1"/>
              <a:t>, …, </a:t>
            </a:r>
            <a:r>
              <a:rPr lang="en-US" altLang="zh-CN" sz="2800" b="1" i="1"/>
              <a:t>a</a:t>
            </a:r>
            <a:r>
              <a:rPr lang="en-US" altLang="zh-CN" sz="2800" b="1" i="1" baseline="-25000"/>
              <a:t>n</a:t>
            </a:r>
            <a:r>
              <a:rPr lang="en-US" altLang="zh-CN" sz="2800" b="1"/>
              <a:t>}</a:t>
            </a:r>
            <a:r>
              <a:rPr lang="zh-CN" altLang="en-US" sz="2800" b="1"/>
              <a:t>中按递增下标序列</a:t>
            </a:r>
            <a:r>
              <a:rPr lang="en-US" altLang="zh-CN" sz="2800" b="1"/>
              <a:t>(</a:t>
            </a:r>
            <a:r>
              <a:rPr lang="en-US" altLang="zh-CN" sz="2800" b="1" i="1"/>
              <a:t>i</a:t>
            </a:r>
            <a:r>
              <a:rPr lang="en-US" altLang="zh-CN" sz="2800" b="1" baseline="-25000"/>
              <a:t>1</a:t>
            </a:r>
            <a:r>
              <a:rPr lang="en-US" altLang="zh-CN" sz="2800" b="1"/>
              <a:t>, </a:t>
            </a:r>
            <a:r>
              <a:rPr lang="en-US" altLang="zh-CN" sz="2800" b="1" i="1"/>
              <a:t>i</a:t>
            </a:r>
            <a:r>
              <a:rPr lang="en-US" altLang="zh-CN" sz="2800" b="1" baseline="-25000"/>
              <a:t>2</a:t>
            </a:r>
            <a:r>
              <a:rPr lang="en-US" altLang="zh-CN" sz="2800" b="1"/>
              <a:t>,…, </a:t>
            </a:r>
            <a:r>
              <a:rPr lang="en-US" altLang="zh-CN" sz="2800" b="1" i="1"/>
              <a:t>i</a:t>
            </a:r>
            <a:r>
              <a:rPr lang="en-US" altLang="zh-CN" sz="2800" b="1" i="1" baseline="-25000"/>
              <a:t>k</a:t>
            </a:r>
            <a:r>
              <a:rPr lang="en-US" altLang="zh-CN" sz="2800" b="1"/>
              <a:t>)</a:t>
            </a:r>
            <a:r>
              <a:rPr lang="zh-CN" altLang="en-US" sz="2800" b="1"/>
              <a:t>（</a:t>
            </a:r>
            <a:r>
              <a:rPr lang="en-US" altLang="zh-CN" sz="2800" b="1"/>
              <a:t>1≤</a:t>
            </a:r>
            <a:r>
              <a:rPr lang="en-US" altLang="zh-CN" sz="2800" b="1" i="1"/>
              <a:t>i</a:t>
            </a:r>
            <a:r>
              <a:rPr lang="en-US" altLang="zh-CN" sz="2800" b="1" baseline="-25000"/>
              <a:t>1</a:t>
            </a:r>
            <a:r>
              <a:rPr lang="en-US" altLang="zh-CN" sz="2800" b="1"/>
              <a:t>&lt; </a:t>
            </a:r>
            <a:r>
              <a:rPr lang="en-US" altLang="zh-CN" sz="2800" b="1" i="1"/>
              <a:t>i</a:t>
            </a:r>
            <a:r>
              <a:rPr lang="en-US" altLang="zh-CN" sz="2800" b="1" baseline="-25000"/>
              <a:t>2</a:t>
            </a:r>
            <a:r>
              <a:rPr lang="en-US" altLang="zh-CN" sz="2800" b="1"/>
              <a:t>&lt;…&lt; </a:t>
            </a:r>
            <a:r>
              <a:rPr lang="en-US" altLang="zh-CN" sz="2800" b="1" i="1"/>
              <a:t>i</a:t>
            </a:r>
            <a:r>
              <a:rPr lang="en-US" altLang="zh-CN" sz="2800" b="1" i="1" baseline="-25000"/>
              <a:t>k</a:t>
            </a:r>
            <a:r>
              <a:rPr lang="en-US" altLang="zh-CN" sz="2800" b="1"/>
              <a:t>≤</a:t>
            </a:r>
            <a:r>
              <a:rPr lang="en-US" altLang="zh-CN" sz="2800" b="1" i="1"/>
              <a:t>n</a:t>
            </a:r>
            <a:r>
              <a:rPr lang="zh-CN" altLang="en-US" sz="2800" b="1"/>
              <a:t>）顺序选出一个子序列</a:t>
            </a:r>
            <a:r>
              <a:rPr lang="en-US" altLang="zh-CN" sz="2800" b="1" i="1"/>
              <a:t>B</a:t>
            </a:r>
            <a:r>
              <a:rPr lang="zh-CN" altLang="en-US" sz="2800" b="1"/>
              <a:t>，如果子序列</a:t>
            </a:r>
            <a:r>
              <a:rPr lang="en-US" altLang="zh-CN" sz="2800" b="1" i="1"/>
              <a:t>B</a:t>
            </a:r>
            <a:r>
              <a:rPr lang="zh-CN" altLang="en-US" sz="2800" b="1"/>
              <a:t>中的数字都是严格递增的，则子序列</a:t>
            </a:r>
            <a:r>
              <a:rPr lang="en-US" altLang="zh-CN" sz="2800" b="1" i="1"/>
              <a:t>B</a:t>
            </a:r>
            <a:r>
              <a:rPr lang="zh-CN" altLang="en-US" sz="2800" b="1"/>
              <a:t>称为序列</a:t>
            </a:r>
            <a:r>
              <a:rPr lang="en-US" altLang="zh-CN" sz="2800" b="1" i="1"/>
              <a:t>A</a:t>
            </a:r>
            <a:r>
              <a:rPr lang="zh-CN" altLang="en-US" sz="2800" b="1"/>
              <a:t>的递增子序列。最长递增子序列问题就是要找出序列</a:t>
            </a:r>
            <a:r>
              <a:rPr lang="en-US" altLang="zh-CN" sz="2800" b="1" i="1"/>
              <a:t>A</a:t>
            </a:r>
            <a:r>
              <a:rPr lang="zh-CN" altLang="en-US" sz="2800" b="1"/>
              <a:t>的一个最长的递增子序列。</a:t>
            </a:r>
            <a:endParaRPr lang="en-US" altLang="zh-CN" sz="2800" b="1"/>
          </a:p>
          <a:p>
            <a:pPr eaLnBrk="1" hangingPunct="1">
              <a:lnSpc>
                <a:spcPct val="150000"/>
              </a:lnSpc>
            </a:pPr>
            <a:r>
              <a:rPr lang="en-US" altLang="zh-CN" sz="2800" b="1"/>
              <a:t>A={5,2,8,6,3,6,9,7}</a:t>
            </a:r>
            <a:endParaRPr lang="zh-CN" altLang="en-US" sz="2800" b="1"/>
          </a:p>
        </p:txBody>
      </p:sp>
      <p:sp>
        <p:nvSpPr>
          <p:cNvPr id="52227" name="Text Box 53"/>
          <p:cNvSpPr txBox="1">
            <a:spLocks noChangeArrowheads="1"/>
          </p:cNvSpPr>
          <p:nvPr/>
        </p:nvSpPr>
        <p:spPr bwMode="auto">
          <a:xfrm>
            <a:off x="323850" y="260350"/>
            <a:ext cx="78486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4400" b="1">
                <a:solidFill>
                  <a:schemeClr val="tx2"/>
                </a:solidFill>
                <a:latin typeface="华文行楷" pitchFamily="2" charset="-122"/>
                <a:ea typeface="华文行楷" pitchFamily="2" charset="-122"/>
              </a:rPr>
              <a:t>6.3.1  </a:t>
            </a:r>
            <a:r>
              <a:rPr kumimoji="1" lang="zh-CN" altLang="en-US" sz="4400" b="1">
                <a:solidFill>
                  <a:schemeClr val="tx2"/>
                </a:solidFill>
                <a:latin typeface="华文行楷" pitchFamily="2" charset="-122"/>
                <a:ea typeface="华文行楷" pitchFamily="2" charset="-122"/>
              </a:rPr>
              <a:t>最长递增子序列问题 </a:t>
            </a:r>
          </a:p>
        </p:txBody>
      </p:sp>
      <p:sp>
        <p:nvSpPr>
          <p:cNvPr id="52228"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3978D484-5A86-48AC-9A63-22D33FE50D63}" type="datetime1">
              <a:rPr lang="zh-CN" altLang="en-US" sz="1400" smtClean="0">
                <a:latin typeface="Comic Sans MS" pitchFamily="66" charset="0"/>
              </a:rPr>
              <a:pPr/>
              <a:t>2016/4/26</a:t>
            </a:fld>
            <a:endParaRPr lang="en-US" altLang="zh-CN" sz="1400" smtClean="0">
              <a:latin typeface="Comic Sans MS" pitchFamily="66" charset="0"/>
            </a:endParaRPr>
          </a:p>
        </p:txBody>
      </p:sp>
      <p:sp>
        <p:nvSpPr>
          <p:cNvPr id="52229"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第6章  动态规划法</a:t>
            </a:r>
          </a:p>
        </p:txBody>
      </p:sp>
      <p:sp>
        <p:nvSpPr>
          <p:cNvPr id="52230"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6F0B1C55-3A2E-4000-9E20-39315B4E671C}" type="slidenum">
              <a:rPr lang="en-US" altLang="zh-CN" sz="1400" smtClean="0">
                <a:latin typeface="Comic Sans MS" pitchFamily="66" charset="0"/>
              </a:rPr>
              <a:pPr/>
              <a:t>15</a:t>
            </a:fld>
            <a:endParaRPr lang="en-US" altLang="zh-CN" sz="1400" smtClean="0">
              <a:latin typeface="Comic Sans MS" pitchFamily="66" charset="0"/>
            </a:endParaRPr>
          </a:p>
        </p:txBody>
      </p:sp>
    </p:spTree>
    <p:extLst>
      <p:ext uri="{BB962C8B-B14F-4D97-AF65-F5344CB8AC3E}">
        <p14:creationId xmlns:p14="http://schemas.microsoft.com/office/powerpoint/2010/main" val="1514008623"/>
      </p:ext>
    </p:extLst>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5"/>
          <p:cNvSpPr txBox="1">
            <a:spLocks noChangeArrowheads="1"/>
          </p:cNvSpPr>
          <p:nvPr/>
        </p:nvSpPr>
        <p:spPr bwMode="auto">
          <a:xfrm>
            <a:off x="684213" y="447675"/>
            <a:ext cx="7759700"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lnSpc>
                <a:spcPct val="90000"/>
              </a:lnSpc>
            </a:pPr>
            <a:r>
              <a:rPr kumimoji="1" lang="zh-CN" altLang="en-US" sz="3200" b="1">
                <a:solidFill>
                  <a:srgbClr val="FF0000"/>
                </a:solidFill>
                <a:latin typeface="黑体" pitchFamily="49" charset="-122"/>
                <a:ea typeface="黑体" pitchFamily="49" charset="-122"/>
              </a:rPr>
              <a:t>最长递增子序列问题</a:t>
            </a:r>
            <a:r>
              <a:rPr kumimoji="1" lang="en-US" altLang="zh-CN" sz="3200" b="1">
                <a:solidFill>
                  <a:srgbClr val="FF0000"/>
                </a:solidFill>
                <a:latin typeface="黑体" pitchFamily="49" charset="-122"/>
                <a:ea typeface="黑体" pitchFamily="49" charset="-122"/>
              </a:rPr>
              <a:t>——</a:t>
            </a:r>
            <a:r>
              <a:rPr kumimoji="1" lang="zh-CN" altLang="en-US" sz="3200" b="1">
                <a:solidFill>
                  <a:srgbClr val="FF0000"/>
                </a:solidFill>
                <a:latin typeface="黑体" pitchFamily="49" charset="-122"/>
                <a:ea typeface="黑体" pitchFamily="49" charset="-122"/>
              </a:rPr>
              <a:t>想法</a:t>
            </a:r>
          </a:p>
        </p:txBody>
      </p:sp>
      <p:sp>
        <p:nvSpPr>
          <p:cNvPr id="53251" name="Text Box 7"/>
          <p:cNvSpPr txBox="1">
            <a:spLocks noChangeArrowheads="1"/>
          </p:cNvSpPr>
          <p:nvPr/>
        </p:nvSpPr>
        <p:spPr bwMode="auto">
          <a:xfrm>
            <a:off x="595313" y="1196975"/>
            <a:ext cx="7848600"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lnSpc>
                <a:spcPct val="150000"/>
              </a:lnSpc>
            </a:pPr>
            <a:r>
              <a:rPr lang="zh-CN" altLang="en-US" sz="2800" b="1" dirty="0"/>
              <a:t>设</a:t>
            </a:r>
            <a:r>
              <a:rPr lang="en-US" altLang="zh-CN" sz="2800" b="1" i="1" dirty="0"/>
              <a:t>L</a:t>
            </a:r>
            <a:r>
              <a:rPr lang="en-US" altLang="zh-CN" sz="2800" b="1" dirty="0"/>
              <a:t>(</a:t>
            </a:r>
            <a:r>
              <a:rPr lang="en-US" altLang="zh-CN" sz="2800" b="1" i="1" dirty="0"/>
              <a:t>n</a:t>
            </a:r>
            <a:r>
              <a:rPr lang="en-US" altLang="zh-CN" sz="2800" b="1" dirty="0"/>
              <a:t>)</a:t>
            </a:r>
            <a:r>
              <a:rPr lang="zh-CN" altLang="en-US" sz="2800" b="1" dirty="0"/>
              <a:t>为数字序列</a:t>
            </a:r>
            <a:r>
              <a:rPr lang="en-US" altLang="zh-CN" sz="2800" b="1" i="1" dirty="0"/>
              <a:t>A</a:t>
            </a:r>
            <a:r>
              <a:rPr lang="en-US" altLang="zh-CN" sz="2800" b="1" dirty="0"/>
              <a:t>={</a:t>
            </a:r>
            <a:r>
              <a:rPr lang="en-US" altLang="zh-CN" sz="2800" b="1" i="1" dirty="0"/>
              <a:t>a</a:t>
            </a:r>
            <a:r>
              <a:rPr lang="en-US" altLang="zh-CN" sz="2800" b="1" baseline="-25000" dirty="0"/>
              <a:t>1</a:t>
            </a:r>
            <a:r>
              <a:rPr lang="en-US" altLang="zh-CN" sz="2800" b="1" dirty="0"/>
              <a:t>, </a:t>
            </a:r>
            <a:r>
              <a:rPr lang="en-US" altLang="zh-CN" sz="2800" b="1" i="1" dirty="0"/>
              <a:t>a</a:t>
            </a:r>
            <a:r>
              <a:rPr lang="en-US" altLang="zh-CN" sz="2800" b="1" baseline="-25000" dirty="0"/>
              <a:t>2</a:t>
            </a:r>
            <a:r>
              <a:rPr lang="en-US" altLang="zh-CN" sz="2800" b="1" dirty="0"/>
              <a:t>, …, </a:t>
            </a:r>
            <a:r>
              <a:rPr lang="en-US" altLang="zh-CN" sz="2800" b="1" i="1" dirty="0"/>
              <a:t>a</a:t>
            </a:r>
            <a:r>
              <a:rPr lang="en-US" altLang="zh-CN" sz="2800" b="1" i="1" baseline="-25000" dirty="0"/>
              <a:t>n</a:t>
            </a:r>
            <a:r>
              <a:rPr lang="en-US" altLang="zh-CN" sz="2800" b="1" dirty="0"/>
              <a:t>}</a:t>
            </a:r>
            <a:r>
              <a:rPr lang="zh-CN" altLang="en-US" sz="2800" b="1" dirty="0"/>
              <a:t>的最长递增子序列的</a:t>
            </a:r>
            <a:r>
              <a:rPr lang="zh-CN" altLang="en-US" sz="2800" b="1" dirty="0" smtClean="0"/>
              <a:t>长度</a:t>
            </a:r>
            <a:endParaRPr lang="en-US" altLang="zh-CN" sz="2800" b="1" dirty="0" smtClean="0"/>
          </a:p>
          <a:p>
            <a:pPr eaLnBrk="1" hangingPunct="1">
              <a:lnSpc>
                <a:spcPct val="150000"/>
              </a:lnSpc>
            </a:pPr>
            <a:r>
              <a:rPr lang="en-US" altLang="zh-CN" sz="2800" b="1" dirty="0" smtClean="0"/>
              <a:t>L(n)=max{L(j)+1},</a:t>
            </a:r>
            <a:r>
              <a:rPr lang="zh-CN" altLang="en-US" sz="2800" b="1" dirty="0" smtClean="0"/>
              <a:t>其中</a:t>
            </a:r>
            <a:r>
              <a:rPr lang="en-US" altLang="zh-CN" sz="2800" b="1" i="1" dirty="0" err="1" smtClean="0"/>
              <a:t>a</a:t>
            </a:r>
            <a:r>
              <a:rPr lang="en-US" altLang="zh-CN" sz="2800" b="1" i="1" baseline="-25000" dirty="0" err="1" smtClean="0"/>
              <a:t>j</a:t>
            </a:r>
            <a:r>
              <a:rPr lang="en-US" altLang="zh-CN" sz="2800" b="1" dirty="0" smtClean="0"/>
              <a:t>&lt;</a:t>
            </a:r>
            <a:r>
              <a:rPr lang="en-US" altLang="zh-CN" sz="2800" b="1" i="1" dirty="0" smtClean="0"/>
              <a:t>a</a:t>
            </a:r>
            <a:r>
              <a:rPr lang="en-US" altLang="zh-CN" sz="2800" b="1" i="1" baseline="-25000" dirty="0" smtClean="0"/>
              <a:t>n</a:t>
            </a:r>
          </a:p>
          <a:p>
            <a:pPr eaLnBrk="1" hangingPunct="1">
              <a:lnSpc>
                <a:spcPct val="150000"/>
              </a:lnSpc>
            </a:pPr>
            <a:r>
              <a:rPr lang="zh-CN" altLang="en-US" sz="2800" b="1" dirty="0" smtClean="0">
                <a:solidFill>
                  <a:srgbClr val="FF0000"/>
                </a:solidFill>
              </a:rPr>
              <a:t>设</a:t>
            </a:r>
            <a:r>
              <a:rPr lang="en-US" altLang="zh-CN" sz="2800" b="1" i="1" dirty="0">
                <a:solidFill>
                  <a:srgbClr val="FF0000"/>
                </a:solidFill>
              </a:rPr>
              <a:t>L</a:t>
            </a:r>
            <a:r>
              <a:rPr lang="en-US" altLang="zh-CN" sz="2800" b="1" dirty="0">
                <a:solidFill>
                  <a:srgbClr val="FF0000"/>
                </a:solidFill>
              </a:rPr>
              <a:t>(</a:t>
            </a:r>
            <a:r>
              <a:rPr lang="en-US" altLang="zh-CN" sz="2800" b="1" i="1" dirty="0" err="1">
                <a:solidFill>
                  <a:srgbClr val="FF0000"/>
                </a:solidFill>
              </a:rPr>
              <a:t>i</a:t>
            </a:r>
            <a:r>
              <a:rPr lang="en-US" altLang="zh-CN" sz="2800" b="1" dirty="0">
                <a:solidFill>
                  <a:srgbClr val="FF0000"/>
                </a:solidFill>
              </a:rPr>
              <a:t>)</a:t>
            </a:r>
            <a:r>
              <a:rPr lang="zh-CN" altLang="en-US" sz="2800" b="1" dirty="0">
                <a:solidFill>
                  <a:srgbClr val="FF0000"/>
                </a:solidFill>
              </a:rPr>
              <a:t>为子序列</a:t>
            </a:r>
            <a:r>
              <a:rPr lang="en-US" altLang="zh-CN" sz="2800" b="1" i="1" dirty="0">
                <a:solidFill>
                  <a:srgbClr val="FF0000"/>
                </a:solidFill>
              </a:rPr>
              <a:t>A</a:t>
            </a:r>
            <a:r>
              <a:rPr lang="en-US" altLang="zh-CN" sz="2800" b="1" dirty="0">
                <a:solidFill>
                  <a:srgbClr val="FF0000"/>
                </a:solidFill>
              </a:rPr>
              <a:t>={</a:t>
            </a:r>
            <a:r>
              <a:rPr lang="en-US" altLang="zh-CN" sz="2800" b="1" i="1" dirty="0">
                <a:solidFill>
                  <a:srgbClr val="FF0000"/>
                </a:solidFill>
              </a:rPr>
              <a:t>a</a:t>
            </a:r>
            <a:r>
              <a:rPr lang="en-US" altLang="zh-CN" sz="2800" b="1" baseline="-25000" dirty="0">
                <a:solidFill>
                  <a:srgbClr val="FF0000"/>
                </a:solidFill>
              </a:rPr>
              <a:t>1</a:t>
            </a:r>
            <a:r>
              <a:rPr lang="en-US" altLang="zh-CN" sz="2800" b="1" dirty="0">
                <a:solidFill>
                  <a:srgbClr val="FF0000"/>
                </a:solidFill>
              </a:rPr>
              <a:t>, </a:t>
            </a:r>
            <a:r>
              <a:rPr lang="en-US" altLang="zh-CN" sz="2800" b="1" i="1" dirty="0">
                <a:solidFill>
                  <a:srgbClr val="FF0000"/>
                </a:solidFill>
              </a:rPr>
              <a:t>a</a:t>
            </a:r>
            <a:r>
              <a:rPr lang="en-US" altLang="zh-CN" sz="2800" b="1" baseline="-25000" dirty="0">
                <a:solidFill>
                  <a:srgbClr val="FF0000"/>
                </a:solidFill>
              </a:rPr>
              <a:t>2</a:t>
            </a:r>
            <a:r>
              <a:rPr lang="en-US" altLang="zh-CN" sz="2800" b="1" dirty="0">
                <a:solidFill>
                  <a:srgbClr val="FF0000"/>
                </a:solidFill>
              </a:rPr>
              <a:t>, …, </a:t>
            </a:r>
            <a:r>
              <a:rPr lang="en-US" altLang="zh-CN" sz="2800" b="1" i="1" dirty="0" err="1">
                <a:solidFill>
                  <a:srgbClr val="FF0000"/>
                </a:solidFill>
              </a:rPr>
              <a:t>a</a:t>
            </a:r>
            <a:r>
              <a:rPr lang="en-US" altLang="zh-CN" sz="2800" b="1" i="1" baseline="-25000" dirty="0" err="1">
                <a:solidFill>
                  <a:srgbClr val="FF0000"/>
                </a:solidFill>
              </a:rPr>
              <a:t>i</a:t>
            </a:r>
            <a:r>
              <a:rPr lang="en-US" altLang="zh-CN" sz="2800" b="1" dirty="0">
                <a:solidFill>
                  <a:srgbClr val="FF0000"/>
                </a:solidFill>
              </a:rPr>
              <a:t>}</a:t>
            </a:r>
            <a:r>
              <a:rPr lang="zh-CN" altLang="en-US" sz="2800" b="1" dirty="0">
                <a:solidFill>
                  <a:srgbClr val="FF0000"/>
                </a:solidFill>
              </a:rPr>
              <a:t>的最长递增子序列的长度，</a:t>
            </a:r>
            <a:r>
              <a:rPr lang="zh-CN" altLang="en-US" sz="2800" b="1" dirty="0"/>
              <a:t>则满足如下递推式：</a:t>
            </a:r>
            <a:endParaRPr lang="en-US" altLang="zh-CN" sz="2800" b="1" dirty="0"/>
          </a:p>
          <a:p>
            <a:pPr eaLnBrk="1" hangingPunct="1">
              <a:lnSpc>
                <a:spcPct val="150000"/>
              </a:lnSpc>
            </a:pPr>
            <a:endParaRPr lang="en-US" altLang="zh-CN" sz="2800" b="1" dirty="0"/>
          </a:p>
          <a:p>
            <a:pPr eaLnBrk="1" hangingPunct="1">
              <a:lnSpc>
                <a:spcPct val="150000"/>
              </a:lnSpc>
            </a:pPr>
            <a:endParaRPr lang="en-US" altLang="zh-CN" sz="2800" b="1" dirty="0"/>
          </a:p>
          <a:p>
            <a:pPr eaLnBrk="1" hangingPunct="1">
              <a:lnSpc>
                <a:spcPct val="150000"/>
              </a:lnSpc>
            </a:pPr>
            <a:r>
              <a:rPr lang="en-US" altLang="zh-CN" sz="2800" b="1" dirty="0" smtClean="0"/>
              <a:t>A</a:t>
            </a:r>
            <a:r>
              <a:rPr lang="en-US" altLang="zh-CN" sz="2800" b="1" dirty="0"/>
              <a:t>={5,2,8,6,3,6,9,7}</a:t>
            </a:r>
            <a:endParaRPr lang="zh-CN" altLang="en-US" sz="2800" b="1" dirty="0"/>
          </a:p>
          <a:p>
            <a:pPr eaLnBrk="1" hangingPunct="1">
              <a:lnSpc>
                <a:spcPct val="150000"/>
              </a:lnSpc>
            </a:pPr>
            <a:endParaRPr lang="zh-CN" altLang="en-US" sz="2800" b="1" dirty="0"/>
          </a:p>
        </p:txBody>
      </p:sp>
      <p:grpSp>
        <p:nvGrpSpPr>
          <p:cNvPr id="53252" name="Group 8"/>
          <p:cNvGrpSpPr>
            <a:grpSpLocks/>
          </p:cNvGrpSpPr>
          <p:nvPr/>
        </p:nvGrpSpPr>
        <p:grpSpPr bwMode="auto">
          <a:xfrm>
            <a:off x="685914" y="4506835"/>
            <a:ext cx="7129463" cy="1081088"/>
            <a:chOff x="1977" y="5124"/>
            <a:chExt cx="5542" cy="678"/>
          </a:xfrm>
        </p:grpSpPr>
        <p:sp>
          <p:nvSpPr>
            <p:cNvPr id="53256" name="Text Box 9"/>
            <p:cNvSpPr txBox="1">
              <a:spLocks noChangeArrowheads="1"/>
            </p:cNvSpPr>
            <p:nvPr/>
          </p:nvSpPr>
          <p:spPr bwMode="auto">
            <a:xfrm>
              <a:off x="2639" y="5124"/>
              <a:ext cx="4880" cy="6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lang="en-US" altLang="zh-CN" sz="1000" b="1" dirty="0"/>
                <a:t> </a:t>
              </a:r>
            </a:p>
            <a:p>
              <a:pPr algn="just" eaLnBrk="1" hangingPunct="1"/>
              <a:r>
                <a:rPr lang="en-US" altLang="zh-CN" b="1" dirty="0"/>
                <a:t>         1                </a:t>
              </a:r>
              <a:r>
                <a:rPr lang="en-US" altLang="zh-CN" b="1" i="1" dirty="0" err="1"/>
                <a:t>i</a:t>
              </a:r>
              <a:r>
                <a:rPr lang="en-US" altLang="zh-CN" b="1" dirty="0"/>
                <a:t> = 1</a:t>
              </a:r>
              <a:r>
                <a:rPr lang="zh-CN" altLang="en-US" b="1" dirty="0"/>
                <a:t>或不存在</a:t>
              </a:r>
              <a:r>
                <a:rPr lang="en-US" altLang="zh-CN" b="1" i="1" dirty="0" err="1"/>
                <a:t>a</a:t>
              </a:r>
              <a:r>
                <a:rPr lang="en-US" altLang="zh-CN" b="1" i="1" baseline="-25000" dirty="0" err="1"/>
                <a:t>j</a:t>
              </a:r>
              <a:r>
                <a:rPr lang="en-US" altLang="zh-CN" b="1" dirty="0"/>
                <a:t>&lt;</a:t>
              </a:r>
              <a:r>
                <a:rPr lang="en-US" altLang="zh-CN" b="1" i="1" dirty="0" err="1"/>
                <a:t>a</a:t>
              </a:r>
              <a:r>
                <a:rPr lang="en-US" altLang="zh-CN" b="1" i="1" baseline="-25000" dirty="0" err="1"/>
                <a:t>i</a:t>
              </a:r>
              <a:r>
                <a:rPr lang="zh-CN" altLang="en-US" b="1" dirty="0"/>
                <a:t>（</a:t>
              </a:r>
              <a:r>
                <a:rPr lang="en-US" altLang="zh-CN" b="1" dirty="0"/>
                <a:t>1≤</a:t>
              </a:r>
              <a:r>
                <a:rPr lang="en-US" altLang="zh-CN" b="1" i="1" dirty="0"/>
                <a:t>j</a:t>
              </a:r>
              <a:r>
                <a:rPr lang="zh-CN" altLang="en-US" b="1" dirty="0"/>
                <a:t>＜</a:t>
              </a:r>
              <a:r>
                <a:rPr lang="en-US" altLang="zh-CN" b="1" i="1" dirty="0" err="1"/>
                <a:t>i</a:t>
              </a:r>
              <a:r>
                <a:rPr lang="zh-CN" altLang="en-US" b="1" dirty="0"/>
                <a:t>）</a:t>
              </a:r>
            </a:p>
            <a:p>
              <a:pPr algn="just" eaLnBrk="1" hangingPunct="1"/>
              <a:r>
                <a:rPr lang="en-US" altLang="zh-CN" b="1" dirty="0"/>
                <a:t>max{</a:t>
              </a:r>
              <a:r>
                <a:rPr lang="en-US" altLang="zh-CN" b="1" i="1" dirty="0"/>
                <a:t>L</a:t>
              </a:r>
              <a:r>
                <a:rPr lang="en-US" altLang="zh-CN" b="1" dirty="0"/>
                <a:t>(</a:t>
              </a:r>
              <a:r>
                <a:rPr lang="en-US" altLang="zh-CN" b="1" i="1" dirty="0"/>
                <a:t>j</a:t>
              </a:r>
              <a:r>
                <a:rPr lang="en-US" altLang="zh-CN" b="1" dirty="0"/>
                <a:t>) + 1}    </a:t>
              </a:r>
              <a:r>
                <a:rPr lang="zh-CN" altLang="en-US" b="1" dirty="0"/>
                <a:t>对于所有的</a:t>
              </a:r>
              <a:r>
                <a:rPr lang="en-US" altLang="zh-CN" b="1" i="1" dirty="0" err="1"/>
                <a:t>a</a:t>
              </a:r>
              <a:r>
                <a:rPr lang="en-US" altLang="zh-CN" b="1" i="1" baseline="-25000" dirty="0" err="1"/>
                <a:t>j</a:t>
              </a:r>
              <a:r>
                <a:rPr lang="en-US" altLang="zh-CN" b="1" dirty="0"/>
                <a:t>&lt;</a:t>
              </a:r>
              <a:r>
                <a:rPr lang="en-US" altLang="zh-CN" b="1" i="1" dirty="0" err="1"/>
                <a:t>a</a:t>
              </a:r>
              <a:r>
                <a:rPr lang="en-US" altLang="zh-CN" b="1" i="1" baseline="-25000" dirty="0" err="1"/>
                <a:t>i</a:t>
              </a:r>
              <a:r>
                <a:rPr lang="zh-CN" altLang="en-US" b="1" dirty="0"/>
                <a:t>（</a:t>
              </a:r>
              <a:r>
                <a:rPr lang="en-US" altLang="zh-CN" b="1" dirty="0"/>
                <a:t>1≤</a:t>
              </a:r>
              <a:r>
                <a:rPr lang="en-US" altLang="zh-CN" b="1" i="1" dirty="0"/>
                <a:t>j</a:t>
              </a:r>
              <a:r>
                <a:rPr lang="zh-CN" altLang="en-US" b="1" dirty="0"/>
                <a:t>＜</a:t>
              </a:r>
              <a:r>
                <a:rPr lang="en-US" altLang="zh-CN" b="1" i="1" dirty="0" err="1"/>
                <a:t>i</a:t>
              </a:r>
              <a:r>
                <a:rPr lang="zh-CN" altLang="en-US" b="1" dirty="0"/>
                <a:t>）</a:t>
              </a:r>
              <a:endParaRPr lang="zh-CN" altLang="en-US" sz="4800" b="1" dirty="0">
                <a:latin typeface="Arial" charset="0"/>
              </a:endParaRPr>
            </a:p>
          </p:txBody>
        </p:sp>
        <p:sp>
          <p:nvSpPr>
            <p:cNvPr id="53257" name="Text Box 10"/>
            <p:cNvSpPr txBox="1">
              <a:spLocks noChangeArrowheads="1"/>
            </p:cNvSpPr>
            <p:nvPr/>
          </p:nvSpPr>
          <p:spPr bwMode="auto">
            <a:xfrm>
              <a:off x="1977" y="5320"/>
              <a:ext cx="650" cy="258"/>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lang="en-US" altLang="zh-CN" b="1" i="1" dirty="0"/>
                <a:t>L</a:t>
              </a:r>
              <a:r>
                <a:rPr lang="en-US" altLang="zh-CN" b="1" dirty="0"/>
                <a:t>(</a:t>
              </a:r>
              <a:r>
                <a:rPr lang="en-US" altLang="zh-CN" b="1" i="1" dirty="0" err="1"/>
                <a:t>i</a:t>
              </a:r>
              <a:r>
                <a:rPr lang="en-US" altLang="zh-CN" b="1" dirty="0"/>
                <a:t>) =</a:t>
              </a:r>
              <a:endParaRPr lang="en-US" altLang="zh-CN" sz="4800" b="1" dirty="0">
                <a:latin typeface="Arial" charset="0"/>
              </a:endParaRPr>
            </a:p>
          </p:txBody>
        </p:sp>
        <p:sp>
          <p:nvSpPr>
            <p:cNvPr id="53258" name="AutoShape 11"/>
            <p:cNvSpPr>
              <a:spLocks/>
            </p:cNvSpPr>
            <p:nvPr/>
          </p:nvSpPr>
          <p:spPr bwMode="auto">
            <a:xfrm>
              <a:off x="2519" y="5279"/>
              <a:ext cx="90" cy="391"/>
            </a:xfrm>
            <a:prstGeom prst="leftBrace">
              <a:avLst>
                <a:gd name="adj1" fmla="val 36204"/>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zh-CN" sz="3600"/>
            </a:p>
          </p:txBody>
        </p:sp>
      </p:grpSp>
      <p:sp>
        <p:nvSpPr>
          <p:cNvPr id="53253"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3DB1117B-F2DB-4CEE-9A85-8B5F5A626FE4}" type="datetime1">
              <a:rPr lang="zh-CN" altLang="en-US" sz="1400" smtClean="0">
                <a:latin typeface="Comic Sans MS" pitchFamily="66" charset="0"/>
              </a:rPr>
              <a:pPr/>
              <a:t>2016/4/26</a:t>
            </a:fld>
            <a:endParaRPr lang="en-US" altLang="zh-CN" sz="1400" smtClean="0">
              <a:latin typeface="Comic Sans MS" pitchFamily="66" charset="0"/>
            </a:endParaRPr>
          </a:p>
        </p:txBody>
      </p:sp>
      <p:sp>
        <p:nvSpPr>
          <p:cNvPr id="53254"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第6章  动态规划法</a:t>
            </a:r>
          </a:p>
        </p:txBody>
      </p:sp>
      <p:sp>
        <p:nvSpPr>
          <p:cNvPr id="5325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FBE279F4-1C37-4B67-80E3-21402B5E869D}" type="slidenum">
              <a:rPr lang="en-US" altLang="zh-CN" sz="1400" smtClean="0">
                <a:latin typeface="Comic Sans MS" pitchFamily="66" charset="0"/>
              </a:rPr>
              <a:pPr/>
              <a:t>16</a:t>
            </a:fld>
            <a:endParaRPr lang="en-US" altLang="zh-CN" sz="1400" smtClean="0">
              <a:latin typeface="Comic Sans MS" pitchFamily="66" charset="0"/>
            </a:endParaRPr>
          </a:p>
        </p:txBody>
      </p:sp>
    </p:spTree>
    <p:extLst>
      <p:ext uri="{BB962C8B-B14F-4D97-AF65-F5344CB8AC3E}">
        <p14:creationId xmlns:p14="http://schemas.microsoft.com/office/powerpoint/2010/main" val="328349712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3251">
                                            <p:txEl>
                                              <p:pRg st="1" end="1"/>
                                            </p:txEl>
                                          </p:spTgt>
                                        </p:tgtEl>
                                        <p:attrNameLst>
                                          <p:attrName>style.visibility</p:attrName>
                                        </p:attrNameLst>
                                      </p:cBhvr>
                                      <p:to>
                                        <p:strVal val="visible"/>
                                      </p:to>
                                    </p:set>
                                    <p:animEffect transition="in" filter="randombar(horizontal)">
                                      <p:cBhvr>
                                        <p:cTn id="7" dur="500"/>
                                        <p:tgtEl>
                                          <p:spTgt spid="5325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3251">
                                            <p:txEl>
                                              <p:pRg st="2" end="2"/>
                                            </p:txEl>
                                          </p:spTgt>
                                        </p:tgtEl>
                                        <p:attrNameLst>
                                          <p:attrName>style.visibility</p:attrName>
                                        </p:attrNameLst>
                                      </p:cBhvr>
                                      <p:to>
                                        <p:strVal val="visible"/>
                                      </p:to>
                                    </p:set>
                                    <p:animEffect transition="in" filter="randombar(horizontal)">
                                      <p:cBhvr>
                                        <p:cTn id="12" dur="500"/>
                                        <p:tgtEl>
                                          <p:spTgt spid="5325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3252"/>
                                        </p:tgtEl>
                                        <p:attrNameLst>
                                          <p:attrName>style.visibility</p:attrName>
                                        </p:attrNameLst>
                                      </p:cBhvr>
                                      <p:to>
                                        <p:strVal val="visible"/>
                                      </p:to>
                                    </p:set>
                                    <p:animEffect transition="in" filter="randombar(horizontal)">
                                      <p:cBhvr>
                                        <p:cTn id="17" dur="500"/>
                                        <p:tgtEl>
                                          <p:spTgt spid="53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4"/>
          <p:cNvSpPr txBox="1">
            <a:spLocks noChangeArrowheads="1"/>
          </p:cNvSpPr>
          <p:nvPr/>
        </p:nvSpPr>
        <p:spPr bwMode="auto">
          <a:xfrm>
            <a:off x="250825" y="641350"/>
            <a:ext cx="85693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lang="zh-CN" altLang="en-US" sz="2800" b="1"/>
              <a:t>对序列</a:t>
            </a:r>
            <a:r>
              <a:rPr lang="en-US" altLang="zh-CN" sz="2800" b="1" i="1"/>
              <a:t>A</a:t>
            </a:r>
            <a:r>
              <a:rPr lang="en-US" altLang="zh-CN" sz="2800" b="1"/>
              <a:t>={5, 2, 8, 6, 3, 6, 9, 7}</a:t>
            </a:r>
            <a:r>
              <a:rPr lang="zh-CN" altLang="en-US" sz="2800" b="1"/>
              <a:t>，求解最长递增子序列。</a:t>
            </a:r>
          </a:p>
        </p:txBody>
      </p:sp>
      <p:sp>
        <p:nvSpPr>
          <p:cNvPr id="63491" name="Text Box 6"/>
          <p:cNvSpPr txBox="1">
            <a:spLocks noChangeArrowheads="1"/>
          </p:cNvSpPr>
          <p:nvPr/>
        </p:nvSpPr>
        <p:spPr bwMode="auto">
          <a:xfrm>
            <a:off x="260350" y="2205038"/>
            <a:ext cx="7993063" cy="411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lnSpc>
                <a:spcPct val="110000"/>
              </a:lnSpc>
            </a:pPr>
            <a:r>
              <a:rPr lang="zh-CN" altLang="en-US" sz="2000" b="1">
                <a:solidFill>
                  <a:srgbClr val="000099"/>
                </a:solidFill>
              </a:rPr>
              <a:t>首先计算初始子问题，可以直接获得：</a:t>
            </a:r>
          </a:p>
          <a:p>
            <a:pPr eaLnBrk="1" hangingPunct="1">
              <a:lnSpc>
                <a:spcPct val="110000"/>
              </a:lnSpc>
            </a:pPr>
            <a:r>
              <a:rPr lang="en-US" altLang="zh-CN" sz="2000" b="1">
                <a:solidFill>
                  <a:srgbClr val="000099"/>
                </a:solidFill>
              </a:rPr>
              <a:t>L(1)=1({5})</a:t>
            </a:r>
          </a:p>
          <a:p>
            <a:pPr eaLnBrk="1" hangingPunct="1">
              <a:lnSpc>
                <a:spcPct val="110000"/>
              </a:lnSpc>
            </a:pPr>
            <a:r>
              <a:rPr lang="zh-CN" altLang="en-US" sz="2000" b="1">
                <a:solidFill>
                  <a:srgbClr val="000099"/>
                </a:solidFill>
              </a:rPr>
              <a:t>然后依次求解下一个阶段的子问题，有：</a:t>
            </a:r>
          </a:p>
          <a:p>
            <a:pPr eaLnBrk="1" hangingPunct="1">
              <a:lnSpc>
                <a:spcPct val="110000"/>
              </a:lnSpc>
            </a:pPr>
            <a:r>
              <a:rPr lang="en-US" altLang="zh-CN" sz="2000" b="1">
                <a:solidFill>
                  <a:srgbClr val="000099"/>
                </a:solidFill>
              </a:rPr>
              <a:t>L(2)=1({2})</a:t>
            </a:r>
          </a:p>
          <a:p>
            <a:pPr eaLnBrk="1" hangingPunct="1">
              <a:lnSpc>
                <a:spcPct val="110000"/>
              </a:lnSpc>
            </a:pPr>
            <a:r>
              <a:rPr lang="en-US" altLang="zh-CN" sz="2000" b="1">
                <a:solidFill>
                  <a:srgbClr val="000099"/>
                </a:solidFill>
              </a:rPr>
              <a:t>L(3)=max{L(1)+1, L(2)+1}=2({5, 8}, {2, 8})</a:t>
            </a:r>
          </a:p>
          <a:p>
            <a:pPr eaLnBrk="1" hangingPunct="1">
              <a:lnSpc>
                <a:spcPct val="110000"/>
              </a:lnSpc>
            </a:pPr>
            <a:r>
              <a:rPr lang="en-US" altLang="zh-CN" sz="2000" b="1">
                <a:solidFill>
                  <a:srgbClr val="000099"/>
                </a:solidFill>
              </a:rPr>
              <a:t>L(4)= max{L(1)+1, L(2)+1}=2({5, 6}, {2, 6})</a:t>
            </a:r>
          </a:p>
          <a:p>
            <a:pPr eaLnBrk="1" hangingPunct="1">
              <a:lnSpc>
                <a:spcPct val="110000"/>
              </a:lnSpc>
            </a:pPr>
            <a:r>
              <a:rPr lang="en-US" altLang="zh-CN" sz="2000" b="1">
                <a:solidFill>
                  <a:srgbClr val="000099"/>
                </a:solidFill>
              </a:rPr>
              <a:t>L(5)=L(2)+1=2({2, 3})</a:t>
            </a:r>
          </a:p>
          <a:p>
            <a:pPr eaLnBrk="1" hangingPunct="1">
              <a:lnSpc>
                <a:spcPct val="110000"/>
              </a:lnSpc>
            </a:pPr>
            <a:r>
              <a:rPr lang="en-US" altLang="zh-CN" sz="2000" b="1">
                <a:solidFill>
                  <a:srgbClr val="000099"/>
                </a:solidFill>
              </a:rPr>
              <a:t>L(6)=max{L(1)+1, L(2)+1, L(5)+1)}=3({2, 3, 6})</a:t>
            </a:r>
          </a:p>
          <a:p>
            <a:pPr eaLnBrk="1" hangingPunct="1">
              <a:lnSpc>
                <a:spcPct val="110000"/>
              </a:lnSpc>
            </a:pPr>
            <a:r>
              <a:rPr lang="en-US" altLang="zh-CN" sz="2000" b="1">
                <a:solidFill>
                  <a:srgbClr val="000099"/>
                </a:solidFill>
              </a:rPr>
              <a:t>L(7)=max{L(1)+1, L(2)+1, L(3)+1, L(4)+1, L(5)+1, L(6)+1}=4({2, 3, 6, 9})</a:t>
            </a:r>
          </a:p>
          <a:p>
            <a:pPr eaLnBrk="1" hangingPunct="1">
              <a:lnSpc>
                <a:spcPct val="110000"/>
              </a:lnSpc>
            </a:pPr>
            <a:r>
              <a:rPr lang="en-US" altLang="zh-CN" sz="2000" b="1">
                <a:solidFill>
                  <a:srgbClr val="000099"/>
                </a:solidFill>
              </a:rPr>
              <a:t>L(8)=max{L(1)+1, L(2)+1, L(4)+1, L(5)+1, L(6)+1}=4({2, 3, 6, 7})</a:t>
            </a:r>
          </a:p>
          <a:p>
            <a:pPr eaLnBrk="1" hangingPunct="1">
              <a:lnSpc>
                <a:spcPct val="110000"/>
              </a:lnSpc>
            </a:pPr>
            <a:r>
              <a:rPr lang="zh-CN" altLang="en-US" sz="2000" b="1">
                <a:solidFill>
                  <a:srgbClr val="000099"/>
                </a:solidFill>
              </a:rPr>
              <a:t>序列</a:t>
            </a:r>
            <a:r>
              <a:rPr lang="en-US" altLang="zh-CN" sz="2000" b="1">
                <a:solidFill>
                  <a:srgbClr val="000099"/>
                </a:solidFill>
              </a:rPr>
              <a:t>A</a:t>
            </a:r>
            <a:r>
              <a:rPr lang="zh-CN" altLang="en-US" sz="2000" b="1">
                <a:solidFill>
                  <a:srgbClr val="000099"/>
                </a:solidFill>
              </a:rPr>
              <a:t>的最长递增子序列的长度为</a:t>
            </a:r>
            <a:r>
              <a:rPr lang="en-US" altLang="zh-CN" sz="2000" b="1">
                <a:solidFill>
                  <a:srgbClr val="000099"/>
                </a:solidFill>
              </a:rPr>
              <a:t>4</a:t>
            </a:r>
            <a:r>
              <a:rPr lang="zh-CN" altLang="en-US" sz="2000" b="1">
                <a:solidFill>
                  <a:srgbClr val="000099"/>
                </a:solidFill>
              </a:rPr>
              <a:t>，有两个最长递增子序列，分别是</a:t>
            </a:r>
            <a:r>
              <a:rPr lang="en-US" altLang="zh-CN" sz="2000" b="1">
                <a:solidFill>
                  <a:srgbClr val="000099"/>
                </a:solidFill>
              </a:rPr>
              <a:t>{2, 3, 6, 9}</a:t>
            </a:r>
            <a:r>
              <a:rPr lang="zh-CN" altLang="en-US" sz="2000" b="1">
                <a:solidFill>
                  <a:srgbClr val="000099"/>
                </a:solidFill>
              </a:rPr>
              <a:t>和</a:t>
            </a:r>
            <a:r>
              <a:rPr lang="en-US" altLang="zh-CN" sz="2000" b="1">
                <a:solidFill>
                  <a:srgbClr val="000099"/>
                </a:solidFill>
              </a:rPr>
              <a:t>{2, 3, 6, 7})</a:t>
            </a:r>
            <a:r>
              <a:rPr lang="zh-CN" altLang="en-US" sz="2000" b="1">
                <a:solidFill>
                  <a:srgbClr val="000099"/>
                </a:solidFill>
              </a:rPr>
              <a:t>。</a:t>
            </a:r>
          </a:p>
        </p:txBody>
      </p:sp>
      <p:sp>
        <p:nvSpPr>
          <p:cNvPr id="54276" name="Text Box 5"/>
          <p:cNvSpPr txBox="1">
            <a:spLocks noChangeArrowheads="1"/>
          </p:cNvSpPr>
          <p:nvPr/>
        </p:nvSpPr>
        <p:spPr bwMode="auto">
          <a:xfrm>
            <a:off x="125413" y="85725"/>
            <a:ext cx="7759700"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lnSpc>
                <a:spcPct val="90000"/>
              </a:lnSpc>
            </a:pPr>
            <a:r>
              <a:rPr kumimoji="1" lang="zh-CN" altLang="en-US" sz="3200" b="1">
                <a:solidFill>
                  <a:srgbClr val="FF0000"/>
                </a:solidFill>
                <a:latin typeface="黑体" pitchFamily="49" charset="-122"/>
                <a:ea typeface="黑体" pitchFamily="49" charset="-122"/>
              </a:rPr>
              <a:t>最长递增子序列问题</a:t>
            </a:r>
            <a:r>
              <a:rPr kumimoji="1" lang="en-US" altLang="zh-CN" sz="3200" b="1">
                <a:solidFill>
                  <a:srgbClr val="FF0000"/>
                </a:solidFill>
                <a:latin typeface="黑体" pitchFamily="49" charset="-122"/>
                <a:ea typeface="黑体" pitchFamily="49" charset="-122"/>
              </a:rPr>
              <a:t>——</a:t>
            </a:r>
            <a:r>
              <a:rPr kumimoji="1" lang="zh-CN" altLang="en-US" sz="3200" b="1">
                <a:solidFill>
                  <a:srgbClr val="FF0000"/>
                </a:solidFill>
                <a:latin typeface="黑体" pitchFamily="49" charset="-122"/>
                <a:ea typeface="黑体" pitchFamily="49" charset="-122"/>
              </a:rPr>
              <a:t>实例</a:t>
            </a:r>
          </a:p>
        </p:txBody>
      </p:sp>
      <p:sp>
        <p:nvSpPr>
          <p:cNvPr id="54277"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30D090AD-CE47-46F6-94E3-45C245159FC6}" type="datetime1">
              <a:rPr lang="zh-CN" altLang="en-US" sz="1400" smtClean="0">
                <a:latin typeface="Comic Sans MS" pitchFamily="66" charset="0"/>
              </a:rPr>
              <a:pPr/>
              <a:t>2016/4/26</a:t>
            </a:fld>
            <a:endParaRPr lang="en-US" altLang="zh-CN" sz="1400" smtClean="0">
              <a:latin typeface="Comic Sans MS" pitchFamily="66" charset="0"/>
            </a:endParaRPr>
          </a:p>
        </p:txBody>
      </p:sp>
      <p:sp>
        <p:nvSpPr>
          <p:cNvPr id="54278"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第6章  动态规划法</a:t>
            </a:r>
          </a:p>
        </p:txBody>
      </p:sp>
      <p:sp>
        <p:nvSpPr>
          <p:cNvPr id="5427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4DAB4F39-DCF5-4E29-B89B-0716B0408928}" type="slidenum">
              <a:rPr lang="en-US" altLang="zh-CN" sz="1400" smtClean="0">
                <a:latin typeface="Comic Sans MS" pitchFamily="66" charset="0"/>
              </a:rPr>
              <a:pPr/>
              <a:t>17</a:t>
            </a:fld>
            <a:endParaRPr lang="en-US" altLang="zh-CN" sz="1400" smtClean="0">
              <a:latin typeface="Comic Sans MS" pitchFamily="66" charset="0"/>
            </a:endParaRPr>
          </a:p>
        </p:txBody>
      </p:sp>
      <p:pic>
        <p:nvPicPr>
          <p:cNvPr id="5428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763" y="1165225"/>
            <a:ext cx="6235700" cy="1027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328589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63491">
                                            <p:txEl>
                                              <p:pRg st="4" end="4"/>
                                            </p:txEl>
                                          </p:spTgt>
                                        </p:tgtEl>
                                        <p:attrNameLst>
                                          <p:attrName>style.visibility</p:attrName>
                                        </p:attrNameLst>
                                      </p:cBhvr>
                                      <p:to>
                                        <p:strVal val="visible"/>
                                      </p:to>
                                    </p:set>
                                    <p:animEffect transition="in" filter="randombar(horizontal)">
                                      <p:cBhvr>
                                        <p:cTn id="7" dur="500"/>
                                        <p:tgtEl>
                                          <p:spTgt spid="63491">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63491">
                                            <p:txEl>
                                              <p:pRg st="5" end="5"/>
                                            </p:txEl>
                                          </p:spTgt>
                                        </p:tgtEl>
                                        <p:attrNameLst>
                                          <p:attrName>style.visibility</p:attrName>
                                        </p:attrNameLst>
                                      </p:cBhvr>
                                      <p:to>
                                        <p:strVal val="visible"/>
                                      </p:to>
                                    </p:set>
                                    <p:animEffect transition="in" filter="randombar(horizontal)">
                                      <p:cBhvr>
                                        <p:cTn id="12" dur="500"/>
                                        <p:tgtEl>
                                          <p:spTgt spid="63491">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63491">
                                            <p:txEl>
                                              <p:pRg st="6" end="6"/>
                                            </p:txEl>
                                          </p:spTgt>
                                        </p:tgtEl>
                                        <p:attrNameLst>
                                          <p:attrName>style.visibility</p:attrName>
                                        </p:attrNameLst>
                                      </p:cBhvr>
                                      <p:to>
                                        <p:strVal val="visible"/>
                                      </p:to>
                                    </p:set>
                                    <p:animEffect transition="in" filter="randombar(horizontal)">
                                      <p:cBhvr>
                                        <p:cTn id="17" dur="500"/>
                                        <p:tgtEl>
                                          <p:spTgt spid="63491">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nodeType="clickEffect">
                                  <p:stCondLst>
                                    <p:cond delay="0"/>
                                  </p:stCondLst>
                                  <p:childTnLst>
                                    <p:set>
                                      <p:cBhvr>
                                        <p:cTn id="21" dur="1" fill="hold">
                                          <p:stCondLst>
                                            <p:cond delay="0"/>
                                          </p:stCondLst>
                                        </p:cTn>
                                        <p:tgtEl>
                                          <p:spTgt spid="63491">
                                            <p:txEl>
                                              <p:pRg st="7" end="7"/>
                                            </p:txEl>
                                          </p:spTgt>
                                        </p:tgtEl>
                                        <p:attrNameLst>
                                          <p:attrName>style.visibility</p:attrName>
                                        </p:attrNameLst>
                                      </p:cBhvr>
                                      <p:to>
                                        <p:strVal val="visible"/>
                                      </p:to>
                                    </p:set>
                                    <p:animEffect transition="in" filter="randombar(horizontal)">
                                      <p:cBhvr>
                                        <p:cTn id="22" dur="500"/>
                                        <p:tgtEl>
                                          <p:spTgt spid="63491">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nodeType="clickEffect">
                                  <p:stCondLst>
                                    <p:cond delay="0"/>
                                  </p:stCondLst>
                                  <p:childTnLst>
                                    <p:set>
                                      <p:cBhvr>
                                        <p:cTn id="26" dur="1" fill="hold">
                                          <p:stCondLst>
                                            <p:cond delay="0"/>
                                          </p:stCondLst>
                                        </p:cTn>
                                        <p:tgtEl>
                                          <p:spTgt spid="63491">
                                            <p:txEl>
                                              <p:pRg st="8" end="8"/>
                                            </p:txEl>
                                          </p:spTgt>
                                        </p:tgtEl>
                                        <p:attrNameLst>
                                          <p:attrName>style.visibility</p:attrName>
                                        </p:attrNameLst>
                                      </p:cBhvr>
                                      <p:to>
                                        <p:strVal val="visible"/>
                                      </p:to>
                                    </p:set>
                                    <p:animEffect transition="in" filter="randombar(horizontal)">
                                      <p:cBhvr>
                                        <p:cTn id="27" dur="500"/>
                                        <p:tgtEl>
                                          <p:spTgt spid="63491">
                                            <p:txEl>
                                              <p:pRg st="8" end="8"/>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nodeType="clickEffect">
                                  <p:stCondLst>
                                    <p:cond delay="0"/>
                                  </p:stCondLst>
                                  <p:childTnLst>
                                    <p:set>
                                      <p:cBhvr>
                                        <p:cTn id="31" dur="1" fill="hold">
                                          <p:stCondLst>
                                            <p:cond delay="0"/>
                                          </p:stCondLst>
                                        </p:cTn>
                                        <p:tgtEl>
                                          <p:spTgt spid="63491">
                                            <p:txEl>
                                              <p:pRg st="9" end="9"/>
                                            </p:txEl>
                                          </p:spTgt>
                                        </p:tgtEl>
                                        <p:attrNameLst>
                                          <p:attrName>style.visibility</p:attrName>
                                        </p:attrNameLst>
                                      </p:cBhvr>
                                      <p:to>
                                        <p:strVal val="visible"/>
                                      </p:to>
                                    </p:set>
                                    <p:animEffect transition="in" filter="randombar(horizontal)">
                                      <p:cBhvr>
                                        <p:cTn id="32" dur="500"/>
                                        <p:tgtEl>
                                          <p:spTgt spid="63491">
                                            <p:txEl>
                                              <p:pRg st="9" end="9"/>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10" fill="hold" nodeType="clickEffect">
                                  <p:stCondLst>
                                    <p:cond delay="0"/>
                                  </p:stCondLst>
                                  <p:childTnLst>
                                    <p:set>
                                      <p:cBhvr>
                                        <p:cTn id="36" dur="1" fill="hold">
                                          <p:stCondLst>
                                            <p:cond delay="0"/>
                                          </p:stCondLst>
                                        </p:cTn>
                                        <p:tgtEl>
                                          <p:spTgt spid="63491">
                                            <p:txEl>
                                              <p:pRg st="10" end="10"/>
                                            </p:txEl>
                                          </p:spTgt>
                                        </p:tgtEl>
                                        <p:attrNameLst>
                                          <p:attrName>style.visibility</p:attrName>
                                        </p:attrNameLst>
                                      </p:cBhvr>
                                      <p:to>
                                        <p:strVal val="visible"/>
                                      </p:to>
                                    </p:set>
                                    <p:animEffect transition="in" filter="randombar(horizontal)">
                                      <p:cBhvr>
                                        <p:cTn id="37" dur="500"/>
                                        <p:tgtEl>
                                          <p:spTgt spid="6349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9322" name="Group 250"/>
          <p:cNvGraphicFramePr>
            <a:graphicFrameLocks noGrp="1"/>
          </p:cNvGraphicFramePr>
          <p:nvPr/>
        </p:nvGraphicFramePr>
        <p:xfrm>
          <a:off x="539750" y="1484313"/>
          <a:ext cx="8064499" cy="3567114"/>
        </p:xfrm>
        <a:graphic>
          <a:graphicData uri="http://schemas.openxmlformats.org/drawingml/2006/table">
            <a:tbl>
              <a:tblPr/>
              <a:tblGrid>
                <a:gridCol w="814329"/>
                <a:gridCol w="481897"/>
                <a:gridCol w="504020"/>
                <a:gridCol w="1296052"/>
                <a:gridCol w="1296052"/>
                <a:gridCol w="648026"/>
                <a:gridCol w="864035"/>
                <a:gridCol w="1080094"/>
                <a:gridCol w="1079994"/>
              </a:tblGrid>
              <a:tr h="6107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序号</a:t>
                      </a:r>
                      <a:endParaRPr kumimoji="0" lang="zh-CN" altLang="en-US" sz="2200" b="1" i="0" u="none" strike="noStrike" cap="none" normalizeH="0" baseline="0" dirty="0" smtClean="0">
                        <a:ln>
                          <a:noFill/>
                        </a:ln>
                        <a:solidFill>
                          <a:schemeClr val="tx1"/>
                        </a:solidFill>
                        <a:effectLst/>
                        <a:latin typeface="Arial" charset="0"/>
                        <a:ea typeface="宋体" pitchFamily="2" charset="-122"/>
                      </a:endParaRPr>
                    </a:p>
                  </a:txBody>
                  <a:tcPr marL="91434" marR="91434"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200" b="1" i="0" u="none" strike="noStrike" cap="none" normalizeH="0" baseline="0" smtClean="0">
                        <a:ln>
                          <a:noFill/>
                        </a:ln>
                        <a:solidFill>
                          <a:schemeClr val="tx1"/>
                        </a:solidFill>
                        <a:effectLst/>
                        <a:latin typeface="Arial" charset="0"/>
                        <a:ea typeface="宋体" pitchFamily="2" charset="-122"/>
                      </a:endParaRPr>
                    </a:p>
                  </a:txBody>
                  <a:tcPr marL="91434" marR="91434"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2200" b="1" i="0" u="none" strike="noStrike" cap="none" normalizeH="0" baseline="0" smtClean="0">
                        <a:ln>
                          <a:noFill/>
                        </a:ln>
                        <a:solidFill>
                          <a:schemeClr val="tx1"/>
                        </a:solidFill>
                        <a:effectLst/>
                        <a:latin typeface="Arial" charset="0"/>
                        <a:ea typeface="宋体" pitchFamily="2" charset="-122"/>
                      </a:endParaRPr>
                    </a:p>
                  </a:txBody>
                  <a:tcPr marL="91434" marR="91434"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2200" b="1" i="0" u="none" strike="noStrike" cap="none" normalizeH="0" baseline="0" smtClean="0">
                        <a:ln>
                          <a:noFill/>
                        </a:ln>
                        <a:solidFill>
                          <a:schemeClr val="tx1"/>
                        </a:solidFill>
                        <a:effectLst/>
                        <a:latin typeface="Arial" charset="0"/>
                        <a:ea typeface="宋体" pitchFamily="2" charset="-122"/>
                      </a:endParaRPr>
                    </a:p>
                  </a:txBody>
                  <a:tcPr marL="91434" marR="91434"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2200" b="1" i="0" u="none" strike="noStrike" cap="none" normalizeH="0" baseline="0" smtClean="0">
                        <a:ln>
                          <a:noFill/>
                        </a:ln>
                        <a:solidFill>
                          <a:schemeClr val="tx1"/>
                        </a:solidFill>
                        <a:effectLst/>
                        <a:latin typeface="Arial" charset="0"/>
                        <a:ea typeface="宋体" pitchFamily="2" charset="-122"/>
                      </a:endParaRPr>
                    </a:p>
                  </a:txBody>
                  <a:tcPr marL="91434" marR="91434"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a:t>
                      </a:r>
                      <a:endParaRPr kumimoji="0" lang="en-US" altLang="zh-CN" sz="2200" b="1" i="0" u="none" strike="noStrike" cap="none" normalizeH="0" baseline="0" smtClean="0">
                        <a:ln>
                          <a:noFill/>
                        </a:ln>
                        <a:solidFill>
                          <a:schemeClr val="tx1"/>
                        </a:solidFill>
                        <a:effectLst/>
                        <a:latin typeface="Arial" charset="0"/>
                        <a:ea typeface="宋体" pitchFamily="2" charset="-122"/>
                      </a:endParaRPr>
                    </a:p>
                  </a:txBody>
                  <a:tcPr marL="91434" marR="91434"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a:t>
                      </a:r>
                      <a:endParaRPr kumimoji="0" lang="en-US" altLang="zh-CN" sz="2200" b="1" i="0" u="none" strike="noStrike" cap="none" normalizeH="0" baseline="0" smtClean="0">
                        <a:ln>
                          <a:noFill/>
                        </a:ln>
                        <a:solidFill>
                          <a:schemeClr val="tx1"/>
                        </a:solidFill>
                        <a:effectLst/>
                        <a:latin typeface="Arial" charset="0"/>
                        <a:ea typeface="宋体" pitchFamily="2" charset="-122"/>
                      </a:endParaRPr>
                    </a:p>
                  </a:txBody>
                  <a:tcPr marL="91434" marR="91434"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a:t>
                      </a:r>
                      <a:endParaRPr kumimoji="0" lang="en-US" altLang="zh-CN" sz="2200" b="1" i="0" u="none" strike="noStrike" cap="none" normalizeH="0" baseline="0" smtClean="0">
                        <a:ln>
                          <a:noFill/>
                        </a:ln>
                        <a:solidFill>
                          <a:schemeClr val="tx1"/>
                        </a:solidFill>
                        <a:effectLst/>
                        <a:latin typeface="Arial" charset="0"/>
                        <a:ea typeface="宋体" pitchFamily="2" charset="-122"/>
                      </a:endParaRPr>
                    </a:p>
                  </a:txBody>
                  <a:tcPr marL="91434" marR="91434"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a:t>
                      </a:r>
                      <a:endParaRPr kumimoji="0" lang="en-US" altLang="zh-CN" sz="2200" b="1" i="0" u="none" strike="noStrike" cap="none" normalizeH="0" baseline="0" smtClean="0">
                        <a:ln>
                          <a:noFill/>
                        </a:ln>
                        <a:solidFill>
                          <a:schemeClr val="tx1"/>
                        </a:solidFill>
                        <a:effectLst/>
                        <a:latin typeface="Arial" charset="0"/>
                        <a:ea typeface="宋体" pitchFamily="2" charset="-122"/>
                      </a:endParaRPr>
                    </a:p>
                  </a:txBody>
                  <a:tcPr marL="91434" marR="91434"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6193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序列元素</a:t>
                      </a:r>
                      <a:endParaRPr kumimoji="0" lang="zh-CN" altLang="en-US" sz="2200" b="1" i="0" u="none" strike="noStrike" cap="none" normalizeH="0" baseline="0" smtClean="0">
                        <a:ln>
                          <a:noFill/>
                        </a:ln>
                        <a:solidFill>
                          <a:schemeClr val="tx1"/>
                        </a:solidFill>
                        <a:effectLst/>
                        <a:latin typeface="Arial" charset="0"/>
                        <a:ea typeface="宋体" pitchFamily="2" charset="-122"/>
                      </a:endParaRPr>
                    </a:p>
                  </a:txBody>
                  <a:tcPr marL="91434" marR="91434"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5</a:t>
                      </a:r>
                      <a:endParaRPr kumimoji="0" lang="en-US" altLang="zh-CN" sz="2200" b="1" i="0" u="none" strike="noStrike" cap="none" normalizeH="0" baseline="0" dirty="0" smtClean="0">
                        <a:ln>
                          <a:noFill/>
                        </a:ln>
                        <a:solidFill>
                          <a:schemeClr val="tx1"/>
                        </a:solidFill>
                        <a:effectLst/>
                        <a:latin typeface="Arial" charset="0"/>
                        <a:ea typeface="宋体" pitchFamily="2" charset="-122"/>
                      </a:endParaRPr>
                    </a:p>
                  </a:txBody>
                  <a:tcPr marL="91434" marR="91434"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2200" b="1" i="0" u="none" strike="noStrike" cap="none" normalizeH="0" baseline="0" dirty="0" smtClean="0">
                        <a:ln>
                          <a:noFill/>
                        </a:ln>
                        <a:solidFill>
                          <a:schemeClr val="tx1"/>
                        </a:solidFill>
                        <a:effectLst/>
                        <a:latin typeface="Arial" charset="0"/>
                        <a:ea typeface="宋体" pitchFamily="2" charset="-122"/>
                      </a:endParaRPr>
                    </a:p>
                  </a:txBody>
                  <a:tcPr marL="91434" marR="91434"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8</a:t>
                      </a:r>
                      <a:endParaRPr kumimoji="0" lang="en-US" altLang="zh-CN" sz="2200" b="1" i="0" u="none" strike="noStrike" cap="none" normalizeH="0" baseline="0" dirty="0" smtClean="0">
                        <a:ln>
                          <a:noFill/>
                        </a:ln>
                        <a:solidFill>
                          <a:schemeClr val="tx1"/>
                        </a:solidFill>
                        <a:effectLst/>
                        <a:latin typeface="Arial" charset="0"/>
                        <a:ea typeface="宋体" pitchFamily="2" charset="-122"/>
                      </a:endParaRPr>
                    </a:p>
                  </a:txBody>
                  <a:tcPr marL="91434" marR="91434"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a:t>
                      </a:r>
                      <a:endParaRPr kumimoji="0" lang="en-US" altLang="zh-CN" sz="2200" b="1" i="0" u="none" strike="noStrike" cap="none" normalizeH="0" baseline="0" smtClean="0">
                        <a:ln>
                          <a:noFill/>
                        </a:ln>
                        <a:solidFill>
                          <a:schemeClr val="tx1"/>
                        </a:solidFill>
                        <a:effectLst/>
                        <a:latin typeface="Arial" charset="0"/>
                        <a:ea typeface="宋体" pitchFamily="2" charset="-122"/>
                      </a:endParaRPr>
                    </a:p>
                  </a:txBody>
                  <a:tcPr marL="91434" marR="91434"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2200" b="1" i="0" u="none" strike="noStrike" cap="none" normalizeH="0" baseline="0" smtClean="0">
                        <a:ln>
                          <a:noFill/>
                        </a:ln>
                        <a:solidFill>
                          <a:schemeClr val="tx1"/>
                        </a:solidFill>
                        <a:effectLst/>
                        <a:latin typeface="Arial" charset="0"/>
                        <a:ea typeface="宋体" pitchFamily="2" charset="-122"/>
                      </a:endParaRPr>
                    </a:p>
                  </a:txBody>
                  <a:tcPr marL="91434" marR="91434"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a:t>
                      </a:r>
                      <a:endParaRPr kumimoji="0" lang="en-US" altLang="zh-CN" sz="2200" b="1" i="0" u="none" strike="noStrike" cap="none" normalizeH="0" baseline="0" smtClean="0">
                        <a:ln>
                          <a:noFill/>
                        </a:ln>
                        <a:solidFill>
                          <a:schemeClr val="tx1"/>
                        </a:solidFill>
                        <a:effectLst/>
                        <a:latin typeface="Arial" charset="0"/>
                        <a:ea typeface="宋体" pitchFamily="2" charset="-122"/>
                      </a:endParaRPr>
                    </a:p>
                  </a:txBody>
                  <a:tcPr marL="91434" marR="91434"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9</a:t>
                      </a:r>
                      <a:endParaRPr kumimoji="0" lang="en-US" altLang="zh-CN" sz="2200" b="1" i="0" u="none" strike="noStrike" cap="none" normalizeH="0" baseline="0" smtClean="0">
                        <a:ln>
                          <a:noFill/>
                        </a:ln>
                        <a:solidFill>
                          <a:schemeClr val="tx1"/>
                        </a:solidFill>
                        <a:effectLst/>
                        <a:latin typeface="Arial" charset="0"/>
                        <a:ea typeface="宋体" pitchFamily="2" charset="-122"/>
                      </a:endParaRPr>
                    </a:p>
                  </a:txBody>
                  <a:tcPr marL="91434" marR="91434"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a:t>
                      </a:r>
                      <a:endParaRPr kumimoji="0" lang="en-US" altLang="zh-CN" sz="2200" b="1" i="0" u="none" strike="noStrike" cap="none" normalizeH="0" baseline="0" smtClean="0">
                        <a:ln>
                          <a:noFill/>
                        </a:ln>
                        <a:solidFill>
                          <a:schemeClr val="tx1"/>
                        </a:solidFill>
                        <a:effectLst/>
                        <a:latin typeface="Arial" charset="0"/>
                        <a:ea typeface="宋体" pitchFamily="2" charset="-122"/>
                      </a:endParaRPr>
                    </a:p>
                  </a:txBody>
                  <a:tcPr marL="91434" marR="91434"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9721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子序列长度</a:t>
                      </a:r>
                      <a:endParaRPr kumimoji="0" lang="zh-CN" altLang="en-US" sz="2200" b="1" i="0" u="none" strike="noStrike" cap="none" normalizeH="0" baseline="0" smtClean="0">
                        <a:ln>
                          <a:noFill/>
                        </a:ln>
                        <a:solidFill>
                          <a:schemeClr val="tx1"/>
                        </a:solidFill>
                        <a:effectLst/>
                        <a:latin typeface="Arial" charset="0"/>
                        <a:ea typeface="宋体" pitchFamily="2" charset="-122"/>
                      </a:endParaRPr>
                    </a:p>
                  </a:txBody>
                  <a:tcPr marL="91434" marR="91434"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200" b="1" i="0" u="none" strike="noStrike" cap="none" normalizeH="0" baseline="0" smtClean="0">
                        <a:ln>
                          <a:noFill/>
                        </a:ln>
                        <a:solidFill>
                          <a:schemeClr val="tx1"/>
                        </a:solidFill>
                        <a:effectLst/>
                        <a:latin typeface="Arial" charset="0"/>
                        <a:ea typeface="宋体" pitchFamily="2" charset="-122"/>
                      </a:endParaRPr>
                    </a:p>
                  </a:txBody>
                  <a:tcPr marL="91434" marR="91434"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200" b="1" i="0" u="none" strike="noStrike" cap="none" normalizeH="0" baseline="0" smtClean="0">
                        <a:ln>
                          <a:noFill/>
                        </a:ln>
                        <a:solidFill>
                          <a:schemeClr val="tx1"/>
                        </a:solidFill>
                        <a:effectLst/>
                        <a:latin typeface="Arial" charset="0"/>
                        <a:ea typeface="宋体" pitchFamily="2" charset="-122"/>
                      </a:endParaRPr>
                    </a:p>
                  </a:txBody>
                  <a:tcPr marL="91434" marR="91434"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2200" b="1" i="0" u="none" strike="noStrike" cap="none" normalizeH="0" baseline="0" dirty="0" smtClean="0">
                        <a:ln>
                          <a:noFill/>
                        </a:ln>
                        <a:solidFill>
                          <a:schemeClr val="tx1"/>
                        </a:solidFill>
                        <a:effectLst/>
                        <a:latin typeface="Arial" charset="0"/>
                        <a:ea typeface="宋体" pitchFamily="2" charset="-122"/>
                      </a:endParaRPr>
                    </a:p>
                  </a:txBody>
                  <a:tcPr marL="91434" marR="91434"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2200" b="1" i="0" u="none" strike="noStrike" cap="none" normalizeH="0" baseline="0" smtClean="0">
                        <a:ln>
                          <a:noFill/>
                        </a:ln>
                        <a:solidFill>
                          <a:schemeClr val="tx1"/>
                        </a:solidFill>
                        <a:effectLst/>
                        <a:latin typeface="Arial" charset="0"/>
                        <a:ea typeface="宋体" pitchFamily="2" charset="-122"/>
                      </a:endParaRPr>
                    </a:p>
                  </a:txBody>
                  <a:tcPr marL="91434" marR="91434"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2200" b="1" i="0" u="none" strike="noStrike" cap="none" normalizeH="0" baseline="0" smtClean="0">
                        <a:ln>
                          <a:noFill/>
                        </a:ln>
                        <a:solidFill>
                          <a:schemeClr val="tx1"/>
                        </a:solidFill>
                        <a:effectLst/>
                        <a:latin typeface="Arial" charset="0"/>
                        <a:ea typeface="宋体" pitchFamily="2" charset="-122"/>
                      </a:endParaRPr>
                    </a:p>
                  </a:txBody>
                  <a:tcPr marL="91434" marR="91434"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2200" b="1" i="0" u="none" strike="noStrike" cap="none" normalizeH="0" baseline="0" smtClean="0">
                        <a:ln>
                          <a:noFill/>
                        </a:ln>
                        <a:solidFill>
                          <a:schemeClr val="tx1"/>
                        </a:solidFill>
                        <a:effectLst/>
                        <a:latin typeface="Arial" charset="0"/>
                        <a:ea typeface="宋体" pitchFamily="2" charset="-122"/>
                      </a:endParaRPr>
                    </a:p>
                  </a:txBody>
                  <a:tcPr marL="91434" marR="91434"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2200" b="1" i="0" u="none" strike="noStrike" cap="none" normalizeH="0" baseline="0" smtClean="0">
                        <a:ln>
                          <a:noFill/>
                        </a:ln>
                        <a:solidFill>
                          <a:schemeClr val="tx1"/>
                        </a:solidFill>
                        <a:effectLst/>
                        <a:latin typeface="Arial" charset="0"/>
                        <a:ea typeface="宋体" pitchFamily="2" charset="-122"/>
                      </a:endParaRPr>
                    </a:p>
                  </a:txBody>
                  <a:tcPr marL="91434" marR="91434"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2200" b="1" i="0" u="none" strike="noStrike" cap="none" normalizeH="0" baseline="0" smtClean="0">
                        <a:ln>
                          <a:noFill/>
                        </a:ln>
                        <a:solidFill>
                          <a:schemeClr val="tx1"/>
                        </a:solidFill>
                        <a:effectLst/>
                        <a:latin typeface="Arial" charset="0"/>
                        <a:ea typeface="宋体" pitchFamily="2" charset="-122"/>
                      </a:endParaRPr>
                    </a:p>
                  </a:txBody>
                  <a:tcPr marL="91434" marR="91434"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9721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递增子序列</a:t>
                      </a:r>
                      <a:endParaRPr kumimoji="0" lang="zh-CN" altLang="en-US" sz="2200" b="1" i="0" u="none" strike="noStrike" cap="none" normalizeH="0" baseline="0" dirty="0" smtClean="0">
                        <a:ln>
                          <a:noFill/>
                        </a:ln>
                        <a:solidFill>
                          <a:schemeClr val="tx1"/>
                        </a:solidFill>
                        <a:effectLst/>
                        <a:latin typeface="Arial" charset="0"/>
                        <a:ea typeface="宋体" pitchFamily="2" charset="-122"/>
                      </a:endParaRPr>
                    </a:p>
                  </a:txBody>
                  <a:tcPr marL="91434" marR="91434"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a:t>
                      </a:r>
                      <a:endParaRPr kumimoji="0" lang="en-US" altLang="zh-CN" sz="2200" b="1" i="0" u="none" strike="noStrike" cap="none" normalizeH="0" baseline="0" smtClean="0">
                        <a:ln>
                          <a:noFill/>
                        </a:ln>
                        <a:solidFill>
                          <a:schemeClr val="tx1"/>
                        </a:solidFill>
                        <a:effectLst/>
                        <a:latin typeface="Arial" charset="0"/>
                        <a:ea typeface="宋体" pitchFamily="2" charset="-122"/>
                      </a:endParaRPr>
                    </a:p>
                  </a:txBody>
                  <a:tcPr marL="91434" marR="91434"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2200" b="1" i="0" u="none" strike="noStrike" cap="none" normalizeH="0" baseline="0" smtClean="0">
                        <a:ln>
                          <a:noFill/>
                        </a:ln>
                        <a:solidFill>
                          <a:schemeClr val="tx1"/>
                        </a:solidFill>
                        <a:effectLst/>
                        <a:latin typeface="Arial" charset="0"/>
                        <a:ea typeface="宋体" pitchFamily="2" charset="-122"/>
                      </a:endParaRPr>
                    </a:p>
                  </a:txBody>
                  <a:tcPr marL="91434" marR="91434"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{5,8},{2,8}</a:t>
                      </a:r>
                      <a:endParaRPr kumimoji="0" lang="en-US" altLang="zh-CN" sz="2200" b="1" i="0" u="none" strike="noStrike" cap="none" normalizeH="0" baseline="0" smtClean="0">
                        <a:ln>
                          <a:noFill/>
                        </a:ln>
                        <a:solidFill>
                          <a:schemeClr val="tx1"/>
                        </a:solidFill>
                        <a:effectLst/>
                        <a:latin typeface="Arial" charset="0"/>
                        <a:ea typeface="宋体" pitchFamily="2" charset="-122"/>
                      </a:endParaRPr>
                    </a:p>
                  </a:txBody>
                  <a:tcPr marL="91434" marR="91434"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{5,6},{2,6}</a:t>
                      </a:r>
                      <a:endParaRPr kumimoji="0" lang="en-US" altLang="zh-CN" sz="2200" b="1" i="0" u="none" strike="noStrike" cap="none" normalizeH="0" baseline="0" dirty="0" smtClean="0">
                        <a:ln>
                          <a:noFill/>
                        </a:ln>
                        <a:solidFill>
                          <a:schemeClr val="tx1"/>
                        </a:solidFill>
                        <a:effectLst/>
                        <a:latin typeface="Arial" charset="0"/>
                        <a:ea typeface="宋体" pitchFamily="2" charset="-122"/>
                      </a:endParaRPr>
                    </a:p>
                  </a:txBody>
                  <a:tcPr marL="91434" marR="91434"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{2,3}</a:t>
                      </a:r>
                      <a:endParaRPr kumimoji="0" lang="en-US" altLang="zh-CN" sz="2200" b="1" i="0" u="none" strike="noStrike" cap="none" normalizeH="0" baseline="0" dirty="0" smtClean="0">
                        <a:ln>
                          <a:noFill/>
                        </a:ln>
                        <a:solidFill>
                          <a:schemeClr val="tx1"/>
                        </a:solidFill>
                        <a:effectLst/>
                        <a:latin typeface="Arial" charset="0"/>
                        <a:ea typeface="宋体" pitchFamily="2" charset="-122"/>
                      </a:endParaRPr>
                    </a:p>
                  </a:txBody>
                  <a:tcPr marL="91434" marR="91434"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{2,3,6}</a:t>
                      </a:r>
                      <a:endParaRPr kumimoji="0" lang="en-US" altLang="zh-CN" sz="2200" b="1" i="0" u="none" strike="noStrike" cap="none" normalizeH="0" baseline="0" dirty="0" smtClean="0">
                        <a:ln>
                          <a:noFill/>
                        </a:ln>
                        <a:solidFill>
                          <a:schemeClr val="tx1"/>
                        </a:solidFill>
                        <a:effectLst/>
                        <a:latin typeface="Arial" charset="0"/>
                        <a:ea typeface="宋体" pitchFamily="2" charset="-122"/>
                      </a:endParaRPr>
                    </a:p>
                  </a:txBody>
                  <a:tcPr marL="91434" marR="91434"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{2,3,6,9}</a:t>
                      </a:r>
                      <a:endParaRPr kumimoji="0" lang="en-US" altLang="zh-CN" sz="2200" b="1" i="0" u="none" strike="noStrike" cap="none" normalizeH="0" baseline="0" dirty="0" smtClean="0">
                        <a:ln>
                          <a:noFill/>
                        </a:ln>
                        <a:solidFill>
                          <a:srgbClr val="FF0000"/>
                        </a:solidFill>
                        <a:effectLst/>
                        <a:latin typeface="Arial" charset="0"/>
                        <a:ea typeface="宋体" pitchFamily="2" charset="-122"/>
                      </a:endParaRPr>
                    </a:p>
                  </a:txBody>
                  <a:tcPr marL="91434" marR="91434"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{2,3,6,7}</a:t>
                      </a:r>
                      <a:endParaRPr kumimoji="0" lang="en-US" altLang="zh-CN" sz="2200" b="1" i="0" u="none" strike="noStrike" cap="none" normalizeH="0" baseline="0" dirty="0" smtClean="0">
                        <a:ln>
                          <a:noFill/>
                        </a:ln>
                        <a:solidFill>
                          <a:srgbClr val="FF0000"/>
                        </a:solidFill>
                        <a:effectLst/>
                        <a:latin typeface="Arial" charset="0"/>
                        <a:ea typeface="宋体" pitchFamily="2" charset="-122"/>
                      </a:endParaRPr>
                    </a:p>
                  </a:txBody>
                  <a:tcPr marL="91434" marR="91434" marT="45688" marB="4568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5350" name="Text Box 5"/>
          <p:cNvSpPr txBox="1">
            <a:spLocks noChangeArrowheads="1"/>
          </p:cNvSpPr>
          <p:nvPr/>
        </p:nvSpPr>
        <p:spPr bwMode="auto">
          <a:xfrm>
            <a:off x="684213" y="447675"/>
            <a:ext cx="7759700"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lnSpc>
                <a:spcPct val="90000"/>
              </a:lnSpc>
            </a:pPr>
            <a:r>
              <a:rPr kumimoji="1" lang="zh-CN" altLang="en-US" sz="3200" b="1">
                <a:solidFill>
                  <a:srgbClr val="FF0000"/>
                </a:solidFill>
                <a:latin typeface="黑体" pitchFamily="49" charset="-122"/>
                <a:ea typeface="黑体" pitchFamily="49" charset="-122"/>
              </a:rPr>
              <a:t>最长递增子序列问题</a:t>
            </a:r>
            <a:r>
              <a:rPr kumimoji="1" lang="en-US" altLang="zh-CN" sz="3200" b="1">
                <a:solidFill>
                  <a:srgbClr val="FF0000"/>
                </a:solidFill>
                <a:latin typeface="黑体" pitchFamily="49" charset="-122"/>
                <a:ea typeface="黑体" pitchFamily="49" charset="-122"/>
              </a:rPr>
              <a:t>——</a:t>
            </a:r>
            <a:r>
              <a:rPr kumimoji="1" lang="zh-CN" altLang="en-US" sz="3200" b="1">
                <a:solidFill>
                  <a:srgbClr val="FF0000"/>
                </a:solidFill>
                <a:latin typeface="黑体" pitchFamily="49" charset="-122"/>
                <a:ea typeface="黑体" pitchFamily="49" charset="-122"/>
              </a:rPr>
              <a:t>实例（填表）</a:t>
            </a:r>
          </a:p>
        </p:txBody>
      </p:sp>
      <p:sp>
        <p:nvSpPr>
          <p:cNvPr id="55351"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10529FA7-C19E-464C-BCCD-BC66286E8BC7}" type="datetime1">
              <a:rPr lang="zh-CN" altLang="en-US" sz="1400" smtClean="0">
                <a:latin typeface="Comic Sans MS" pitchFamily="66" charset="0"/>
              </a:rPr>
              <a:pPr/>
              <a:t>2016/4/26</a:t>
            </a:fld>
            <a:endParaRPr lang="en-US" altLang="zh-CN" sz="1400" smtClean="0">
              <a:latin typeface="Comic Sans MS" pitchFamily="66" charset="0"/>
            </a:endParaRPr>
          </a:p>
        </p:txBody>
      </p:sp>
      <p:sp>
        <p:nvSpPr>
          <p:cNvPr id="55352"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第6章  动态规划法</a:t>
            </a:r>
          </a:p>
        </p:txBody>
      </p:sp>
      <p:sp>
        <p:nvSpPr>
          <p:cNvPr id="55353"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0680B70B-13DA-43BE-8E42-05B847A6FAA5}" type="slidenum">
              <a:rPr lang="en-US" altLang="zh-CN" sz="1400" smtClean="0">
                <a:latin typeface="Comic Sans MS" pitchFamily="66" charset="0"/>
              </a:rPr>
              <a:pPr/>
              <a:t>18</a:t>
            </a:fld>
            <a:endParaRPr lang="en-US" altLang="zh-CN" sz="1400" smtClean="0">
              <a:latin typeface="Comic Sans MS" pitchFamily="66" charset="0"/>
            </a:endParaRPr>
          </a:p>
        </p:txBody>
      </p:sp>
    </p:spTree>
    <p:extLst>
      <p:ext uri="{BB962C8B-B14F-4D97-AF65-F5344CB8AC3E}">
        <p14:creationId xmlns:p14="http://schemas.microsoft.com/office/powerpoint/2010/main" val="2777429206"/>
      </p:ext>
    </p:extLst>
  </p:cSld>
  <p:clrMapOvr>
    <a:masterClrMapping/>
  </p:clrMapOvr>
  <p:transition spd="slow">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5"/>
          <p:cNvSpPr txBox="1">
            <a:spLocks noChangeArrowheads="1"/>
          </p:cNvSpPr>
          <p:nvPr/>
        </p:nvSpPr>
        <p:spPr bwMode="auto">
          <a:xfrm>
            <a:off x="395288" y="1355725"/>
            <a:ext cx="8280400" cy="375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lnSpc>
                <a:spcPct val="150000"/>
              </a:lnSpc>
              <a:spcBef>
                <a:spcPct val="50000"/>
              </a:spcBef>
              <a:buFont typeface="Wingdings" pitchFamily="2" charset="2"/>
              <a:buChar char="Ø"/>
            </a:pPr>
            <a:r>
              <a:rPr lang="zh-CN" altLang="en-US" sz="2800" b="1"/>
              <a:t>设序列</a:t>
            </a:r>
            <a:r>
              <a:rPr lang="en-US" altLang="zh-CN" sz="2800" b="1"/>
              <a:t>A</a:t>
            </a:r>
            <a:r>
              <a:rPr lang="zh-CN" altLang="en-US" sz="2800" b="1"/>
              <a:t>存储在数组</a:t>
            </a:r>
            <a:r>
              <a:rPr lang="en-US" altLang="zh-CN" sz="2800" b="1"/>
              <a:t>a[n]</a:t>
            </a:r>
            <a:r>
              <a:rPr lang="zh-CN" altLang="en-US" sz="2800" b="1"/>
              <a:t>中，数组下标均从</a:t>
            </a:r>
            <a:r>
              <a:rPr lang="en-US" altLang="zh-CN" sz="2800" b="1"/>
              <a:t>0</a:t>
            </a:r>
            <a:r>
              <a:rPr lang="zh-CN" altLang="en-US" sz="2800" b="1"/>
              <a:t>开始；</a:t>
            </a:r>
            <a:endParaRPr lang="en-US" altLang="zh-CN" sz="2800" b="1"/>
          </a:p>
          <a:p>
            <a:pPr eaLnBrk="1" hangingPunct="1">
              <a:lnSpc>
                <a:spcPct val="150000"/>
              </a:lnSpc>
              <a:spcBef>
                <a:spcPct val="50000"/>
              </a:spcBef>
              <a:buFont typeface="Wingdings" pitchFamily="2" charset="2"/>
              <a:buChar char="Ø"/>
            </a:pPr>
            <a:r>
              <a:rPr lang="zh-CN" altLang="en-US" sz="2800" b="1"/>
              <a:t>数组</a:t>
            </a:r>
            <a:r>
              <a:rPr lang="en-US" altLang="zh-CN" sz="2800" b="1"/>
              <a:t>L[n]</a:t>
            </a:r>
            <a:r>
              <a:rPr lang="zh-CN" altLang="en-US" sz="2800" b="1"/>
              <a:t>存储最长递增子序列的长度，其中</a:t>
            </a:r>
            <a:r>
              <a:rPr lang="en-US" altLang="zh-CN" sz="2800" b="1"/>
              <a:t>L[i]</a:t>
            </a:r>
            <a:r>
              <a:rPr lang="zh-CN" altLang="en-US" sz="2800" b="1"/>
              <a:t>表示元素序列</a:t>
            </a:r>
            <a:r>
              <a:rPr lang="en-US" altLang="zh-CN" sz="2800" b="1"/>
              <a:t>a[0]~a[i]</a:t>
            </a:r>
            <a:r>
              <a:rPr lang="zh-CN" altLang="en-US" sz="2800" b="1"/>
              <a:t>的最长递增子序列的长度；</a:t>
            </a:r>
            <a:endParaRPr lang="en-US" altLang="zh-CN" sz="2800" b="1"/>
          </a:p>
          <a:p>
            <a:pPr eaLnBrk="1" hangingPunct="1">
              <a:lnSpc>
                <a:spcPct val="150000"/>
              </a:lnSpc>
              <a:spcBef>
                <a:spcPct val="50000"/>
              </a:spcBef>
              <a:buFont typeface="Wingdings" pitchFamily="2" charset="2"/>
              <a:buChar char="Ø"/>
            </a:pPr>
            <a:r>
              <a:rPr lang="zh-CN" altLang="en-US" sz="2800" b="1"/>
              <a:t>二维数组</a:t>
            </a:r>
            <a:r>
              <a:rPr lang="en-US" altLang="zh-CN" sz="2800" b="1"/>
              <a:t>x[n][n]</a:t>
            </a:r>
            <a:r>
              <a:rPr lang="zh-CN" altLang="en-US" sz="2800" b="1"/>
              <a:t>存储对应的最长递增子序列，其中</a:t>
            </a:r>
            <a:r>
              <a:rPr lang="en-US" altLang="zh-CN" sz="2800" b="1"/>
              <a:t>x[i][n]</a:t>
            </a:r>
            <a:r>
              <a:rPr lang="zh-CN" altLang="en-US" sz="2800" b="1"/>
              <a:t>存储</a:t>
            </a:r>
            <a:r>
              <a:rPr lang="en-US" altLang="zh-CN" sz="2800" b="1"/>
              <a:t>a[0]~a[i]</a:t>
            </a:r>
            <a:r>
              <a:rPr lang="zh-CN" altLang="en-US" sz="2800" b="1"/>
              <a:t>的最长递增子序列；</a:t>
            </a:r>
          </a:p>
        </p:txBody>
      </p:sp>
      <p:sp>
        <p:nvSpPr>
          <p:cNvPr id="56323" name="Text Box 5"/>
          <p:cNvSpPr txBox="1">
            <a:spLocks noChangeArrowheads="1"/>
          </p:cNvSpPr>
          <p:nvPr/>
        </p:nvSpPr>
        <p:spPr bwMode="auto">
          <a:xfrm>
            <a:off x="684213" y="447675"/>
            <a:ext cx="7759700"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lnSpc>
                <a:spcPct val="90000"/>
              </a:lnSpc>
            </a:pPr>
            <a:r>
              <a:rPr kumimoji="1" lang="zh-CN" altLang="en-US" sz="3200" b="1">
                <a:solidFill>
                  <a:srgbClr val="FF0000"/>
                </a:solidFill>
                <a:latin typeface="黑体" pitchFamily="49" charset="-122"/>
                <a:ea typeface="黑体" pitchFamily="49" charset="-122"/>
              </a:rPr>
              <a:t>最长递增子序列问题</a:t>
            </a:r>
            <a:r>
              <a:rPr kumimoji="1" lang="en-US" altLang="zh-CN" sz="3200" b="1">
                <a:solidFill>
                  <a:srgbClr val="FF0000"/>
                </a:solidFill>
                <a:latin typeface="黑体" pitchFamily="49" charset="-122"/>
                <a:ea typeface="黑体" pitchFamily="49" charset="-122"/>
              </a:rPr>
              <a:t>——</a:t>
            </a:r>
            <a:r>
              <a:rPr kumimoji="1" lang="zh-CN" altLang="en-US" sz="3200" b="1">
                <a:solidFill>
                  <a:srgbClr val="FF0000"/>
                </a:solidFill>
                <a:latin typeface="黑体" pitchFamily="49" charset="-122"/>
                <a:ea typeface="黑体" pitchFamily="49" charset="-122"/>
              </a:rPr>
              <a:t>算法</a:t>
            </a:r>
          </a:p>
        </p:txBody>
      </p:sp>
      <p:sp>
        <p:nvSpPr>
          <p:cNvPr id="5632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20765677-29E4-4A52-A52F-019433873ADC}" type="datetime1">
              <a:rPr lang="zh-CN" altLang="en-US" sz="1400" smtClean="0">
                <a:latin typeface="Comic Sans MS" pitchFamily="66" charset="0"/>
              </a:rPr>
              <a:pPr/>
              <a:t>2016/4/26</a:t>
            </a:fld>
            <a:endParaRPr lang="en-US" altLang="zh-CN" sz="1400" smtClean="0">
              <a:latin typeface="Comic Sans MS" pitchFamily="66" charset="0"/>
            </a:endParaRPr>
          </a:p>
        </p:txBody>
      </p:sp>
      <p:sp>
        <p:nvSpPr>
          <p:cNvPr id="56325"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第6章  动态规划法</a:t>
            </a:r>
          </a:p>
        </p:txBody>
      </p:sp>
      <p:sp>
        <p:nvSpPr>
          <p:cNvPr id="56326"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F115F1FD-49C8-4437-859B-6403DC64C2E9}" type="slidenum">
              <a:rPr lang="en-US" altLang="zh-CN" sz="1400" smtClean="0">
                <a:latin typeface="Comic Sans MS" pitchFamily="66" charset="0"/>
              </a:rPr>
              <a:pPr/>
              <a:t>19</a:t>
            </a:fld>
            <a:endParaRPr lang="en-US" altLang="zh-CN" sz="1400" smtClean="0">
              <a:latin typeface="Comic Sans MS" pitchFamily="66" charset="0"/>
            </a:endParaRPr>
          </a:p>
        </p:txBody>
      </p:sp>
      <p:pic>
        <p:nvPicPr>
          <p:cNvPr id="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38" y="5110163"/>
            <a:ext cx="6235700"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047059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65538">
                                            <p:txEl>
                                              <p:pRg st="1" end="1"/>
                                            </p:txEl>
                                          </p:spTgt>
                                        </p:tgtEl>
                                        <p:attrNameLst>
                                          <p:attrName>style.visibility</p:attrName>
                                        </p:attrNameLst>
                                      </p:cBhvr>
                                      <p:to>
                                        <p:strVal val="visible"/>
                                      </p:to>
                                    </p:set>
                                    <p:animEffect transition="in" filter="randombar(horizontal)">
                                      <p:cBhvr>
                                        <p:cTn id="7" dur="500"/>
                                        <p:tgtEl>
                                          <p:spTgt spid="6553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65538">
                                            <p:txEl>
                                              <p:pRg st="2" end="2"/>
                                            </p:txEl>
                                          </p:spTgt>
                                        </p:tgtEl>
                                        <p:attrNameLst>
                                          <p:attrName>style.visibility</p:attrName>
                                        </p:attrNameLst>
                                      </p:cBhvr>
                                      <p:to>
                                        <p:strVal val="visible"/>
                                      </p:to>
                                    </p:set>
                                    <p:animEffect transition="in" filter="randombar(horizontal)">
                                      <p:cBhvr>
                                        <p:cTn id="12" dur="500"/>
                                        <p:tgtEl>
                                          <p:spTgt spid="6553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kumimoji="1" lang="en-US" altLang="zh-CN" smtClean="0">
                <a:latin typeface="华文行楷" pitchFamily="2" charset="-122"/>
                <a:ea typeface="华文行楷" pitchFamily="2" charset="-122"/>
              </a:rPr>
              <a:t>6.2.1  </a:t>
            </a:r>
            <a:r>
              <a:rPr kumimoji="1" lang="zh-CN" altLang="en-US" smtClean="0">
                <a:latin typeface="华文行楷" pitchFamily="2" charset="-122"/>
                <a:ea typeface="华文行楷" pitchFamily="2" charset="-122"/>
              </a:rPr>
              <a:t>多段图的最短路径问题 </a:t>
            </a:r>
            <a:endParaRPr lang="zh-CN" altLang="en-US" smtClean="0"/>
          </a:p>
        </p:txBody>
      </p:sp>
      <p:sp>
        <p:nvSpPr>
          <p:cNvPr id="36867"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fld id="{73D2B27D-755E-4226-BCED-2D7C4AFF8687}" type="datetime1">
              <a:rPr lang="zh-CN" altLang="en-US" sz="1400" smtClean="0">
                <a:latin typeface="Comic Sans MS" pitchFamily="66" charset="0"/>
              </a:rPr>
              <a:pPr/>
              <a:t>2016/4/26</a:t>
            </a:fld>
            <a:endParaRPr lang="en-US" altLang="zh-CN" sz="1400" smtClean="0">
              <a:latin typeface="Comic Sans MS" pitchFamily="66" charset="0"/>
            </a:endParaRPr>
          </a:p>
        </p:txBody>
      </p:sp>
      <p:sp>
        <p:nvSpPr>
          <p:cNvPr id="36868"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en-US" altLang="zh-CN" sz="1400" smtClean="0">
                <a:latin typeface="Comic Sans MS" pitchFamily="66" charset="0"/>
              </a:rPr>
              <a:t>第6章  动态规划法</a:t>
            </a:r>
          </a:p>
        </p:txBody>
      </p:sp>
      <p:sp>
        <p:nvSpPr>
          <p:cNvPr id="3686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en-US" altLang="zh-CN" sz="1400" smtClean="0">
                <a:latin typeface="Comic Sans MS" pitchFamily="66" charset="0"/>
              </a:rPr>
              <a:t>Page </a:t>
            </a:r>
            <a:fld id="{04DB13C6-ABD7-4EBC-ACD0-4DB2F2EDF571}" type="slidenum">
              <a:rPr lang="en-US" altLang="zh-CN" sz="1400" smtClean="0">
                <a:latin typeface="Comic Sans MS" pitchFamily="66" charset="0"/>
              </a:rPr>
              <a:pPr/>
              <a:t>2</a:t>
            </a:fld>
            <a:endParaRPr lang="en-US" altLang="zh-CN" sz="1400" smtClean="0">
              <a:latin typeface="Comic Sans MS" pitchFamily="66" charset="0"/>
            </a:endParaRPr>
          </a:p>
        </p:txBody>
      </p:sp>
      <p:grpSp>
        <p:nvGrpSpPr>
          <p:cNvPr id="36870" name="Group 71"/>
          <p:cNvGrpSpPr>
            <a:grpSpLocks/>
          </p:cNvGrpSpPr>
          <p:nvPr/>
        </p:nvGrpSpPr>
        <p:grpSpPr bwMode="auto">
          <a:xfrm>
            <a:off x="366713" y="1236663"/>
            <a:ext cx="7572375" cy="3857625"/>
            <a:chOff x="2809" y="7526"/>
            <a:chExt cx="5110" cy="2253"/>
          </a:xfrm>
        </p:grpSpPr>
        <p:sp>
          <p:nvSpPr>
            <p:cNvPr id="36877" name="Text Box 72"/>
            <p:cNvSpPr txBox="1">
              <a:spLocks noChangeArrowheads="1"/>
            </p:cNvSpPr>
            <p:nvPr/>
          </p:nvSpPr>
          <p:spPr bwMode="auto">
            <a:xfrm>
              <a:off x="3287" y="8479"/>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lnSpc>
                  <a:spcPct val="80000"/>
                </a:lnSpc>
              </a:pPr>
              <a:r>
                <a:rPr lang="en-US" altLang="zh-CN" sz="2000" b="1"/>
                <a:t>2</a:t>
              </a:r>
            </a:p>
          </p:txBody>
        </p:sp>
        <p:sp>
          <p:nvSpPr>
            <p:cNvPr id="36878" name="Oval 73"/>
            <p:cNvSpPr>
              <a:spLocks noChangeArrowheads="1"/>
            </p:cNvSpPr>
            <p:nvPr/>
          </p:nvSpPr>
          <p:spPr bwMode="auto">
            <a:xfrm>
              <a:off x="3979" y="7772"/>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lnSpc>
                  <a:spcPct val="80000"/>
                </a:lnSpc>
              </a:pPr>
              <a:r>
                <a:rPr lang="en-US" altLang="zh-CN" sz="2000" b="1"/>
                <a:t>1</a:t>
              </a:r>
            </a:p>
          </p:txBody>
        </p:sp>
        <p:sp>
          <p:nvSpPr>
            <p:cNvPr id="36879" name="Oval 74"/>
            <p:cNvSpPr>
              <a:spLocks noChangeArrowheads="1"/>
            </p:cNvSpPr>
            <p:nvPr/>
          </p:nvSpPr>
          <p:spPr bwMode="auto">
            <a:xfrm>
              <a:off x="4039" y="8513"/>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lnSpc>
                  <a:spcPct val="80000"/>
                </a:lnSpc>
              </a:pPr>
              <a:r>
                <a:rPr lang="en-US" altLang="zh-CN" sz="2000" b="1"/>
                <a:t>2</a:t>
              </a:r>
            </a:p>
          </p:txBody>
        </p:sp>
        <p:sp>
          <p:nvSpPr>
            <p:cNvPr id="36880" name="Oval 75"/>
            <p:cNvSpPr>
              <a:spLocks noChangeArrowheads="1"/>
            </p:cNvSpPr>
            <p:nvPr/>
          </p:nvSpPr>
          <p:spPr bwMode="auto">
            <a:xfrm>
              <a:off x="2809" y="8534"/>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lnSpc>
                  <a:spcPct val="80000"/>
                </a:lnSpc>
              </a:pPr>
              <a:r>
                <a:rPr lang="en-US" altLang="zh-CN" sz="2000" b="1"/>
                <a:t>0</a:t>
              </a:r>
            </a:p>
          </p:txBody>
        </p:sp>
        <p:sp>
          <p:nvSpPr>
            <p:cNvPr id="36881" name="Oval 76"/>
            <p:cNvSpPr>
              <a:spLocks noChangeArrowheads="1"/>
            </p:cNvSpPr>
            <p:nvPr/>
          </p:nvSpPr>
          <p:spPr bwMode="auto">
            <a:xfrm>
              <a:off x="4019" y="9233"/>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lnSpc>
                  <a:spcPct val="80000"/>
                </a:lnSpc>
              </a:pPr>
              <a:r>
                <a:rPr lang="en-US" altLang="zh-CN" sz="2000" b="1"/>
                <a:t>3</a:t>
              </a:r>
            </a:p>
          </p:txBody>
        </p:sp>
        <p:sp>
          <p:nvSpPr>
            <p:cNvPr id="36882" name="Oval 77"/>
            <p:cNvSpPr>
              <a:spLocks noChangeArrowheads="1"/>
            </p:cNvSpPr>
            <p:nvPr/>
          </p:nvSpPr>
          <p:spPr bwMode="auto">
            <a:xfrm>
              <a:off x="5449" y="7754"/>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lnSpc>
                  <a:spcPct val="80000"/>
                </a:lnSpc>
              </a:pPr>
              <a:r>
                <a:rPr lang="en-US" altLang="zh-CN" sz="2000" b="1"/>
                <a:t>4</a:t>
              </a:r>
            </a:p>
          </p:txBody>
        </p:sp>
        <p:sp>
          <p:nvSpPr>
            <p:cNvPr id="36883" name="Oval 78"/>
            <p:cNvSpPr>
              <a:spLocks noChangeArrowheads="1"/>
            </p:cNvSpPr>
            <p:nvPr/>
          </p:nvSpPr>
          <p:spPr bwMode="auto">
            <a:xfrm>
              <a:off x="5419" y="8453"/>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lnSpc>
                  <a:spcPct val="80000"/>
                </a:lnSpc>
              </a:pPr>
              <a:r>
                <a:rPr lang="en-US" altLang="zh-CN" sz="2000" b="1"/>
                <a:t>5</a:t>
              </a:r>
            </a:p>
          </p:txBody>
        </p:sp>
        <p:sp>
          <p:nvSpPr>
            <p:cNvPr id="36884" name="Oval 79"/>
            <p:cNvSpPr>
              <a:spLocks noChangeArrowheads="1"/>
            </p:cNvSpPr>
            <p:nvPr/>
          </p:nvSpPr>
          <p:spPr bwMode="auto">
            <a:xfrm>
              <a:off x="5419" y="9254"/>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lnSpc>
                  <a:spcPct val="80000"/>
                </a:lnSpc>
              </a:pPr>
              <a:r>
                <a:rPr lang="en-US" altLang="zh-CN" sz="2000" b="1"/>
                <a:t>6</a:t>
              </a:r>
            </a:p>
          </p:txBody>
        </p:sp>
        <p:sp>
          <p:nvSpPr>
            <p:cNvPr id="36885" name="Oval 80"/>
            <p:cNvSpPr>
              <a:spLocks noChangeArrowheads="1"/>
            </p:cNvSpPr>
            <p:nvPr/>
          </p:nvSpPr>
          <p:spPr bwMode="auto">
            <a:xfrm>
              <a:off x="6626" y="8222"/>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lnSpc>
                  <a:spcPct val="80000"/>
                </a:lnSpc>
              </a:pPr>
              <a:r>
                <a:rPr lang="en-US" altLang="zh-CN" sz="2000" b="1"/>
                <a:t>7</a:t>
              </a:r>
            </a:p>
          </p:txBody>
        </p:sp>
        <p:sp>
          <p:nvSpPr>
            <p:cNvPr id="36886" name="Oval 81"/>
            <p:cNvSpPr>
              <a:spLocks noChangeArrowheads="1"/>
            </p:cNvSpPr>
            <p:nvPr/>
          </p:nvSpPr>
          <p:spPr bwMode="auto">
            <a:xfrm>
              <a:off x="6609" y="9035"/>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lnSpc>
                  <a:spcPct val="80000"/>
                </a:lnSpc>
              </a:pPr>
              <a:r>
                <a:rPr lang="en-US" altLang="zh-CN" sz="2000" b="1"/>
                <a:t>8</a:t>
              </a:r>
            </a:p>
          </p:txBody>
        </p:sp>
        <p:sp>
          <p:nvSpPr>
            <p:cNvPr id="36887" name="Oval 82"/>
            <p:cNvSpPr>
              <a:spLocks noChangeArrowheads="1"/>
            </p:cNvSpPr>
            <p:nvPr/>
          </p:nvSpPr>
          <p:spPr bwMode="auto">
            <a:xfrm>
              <a:off x="7609" y="8585"/>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lnSpc>
                  <a:spcPct val="80000"/>
                </a:lnSpc>
              </a:pPr>
              <a:r>
                <a:rPr lang="en-US" altLang="zh-CN" sz="2000" b="1"/>
                <a:t>9</a:t>
              </a:r>
            </a:p>
          </p:txBody>
        </p:sp>
        <p:sp>
          <p:nvSpPr>
            <p:cNvPr id="36888" name="Line 83"/>
            <p:cNvSpPr>
              <a:spLocks noChangeShapeType="1"/>
            </p:cNvSpPr>
            <p:nvPr/>
          </p:nvSpPr>
          <p:spPr bwMode="auto">
            <a:xfrm flipV="1">
              <a:off x="3099" y="7997"/>
              <a:ext cx="890" cy="57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36889" name="Line 84"/>
            <p:cNvSpPr>
              <a:spLocks noChangeShapeType="1"/>
            </p:cNvSpPr>
            <p:nvPr/>
          </p:nvSpPr>
          <p:spPr bwMode="auto">
            <a:xfrm flipV="1">
              <a:off x="4339" y="8636"/>
              <a:ext cx="1100" cy="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36890" name="Line 85"/>
            <p:cNvSpPr>
              <a:spLocks noChangeShapeType="1"/>
            </p:cNvSpPr>
            <p:nvPr/>
          </p:nvSpPr>
          <p:spPr bwMode="auto">
            <a:xfrm flipV="1">
              <a:off x="4319" y="7895"/>
              <a:ext cx="1100" cy="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36891" name="Line 86"/>
            <p:cNvSpPr>
              <a:spLocks noChangeShapeType="1"/>
            </p:cNvSpPr>
            <p:nvPr/>
          </p:nvSpPr>
          <p:spPr bwMode="auto">
            <a:xfrm flipV="1">
              <a:off x="3129" y="8666"/>
              <a:ext cx="890" cy="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36892" name="Line 87"/>
            <p:cNvSpPr>
              <a:spLocks noChangeShapeType="1"/>
            </p:cNvSpPr>
            <p:nvPr/>
          </p:nvSpPr>
          <p:spPr bwMode="auto">
            <a:xfrm>
              <a:off x="3089" y="8786"/>
              <a:ext cx="910" cy="531"/>
            </a:xfrm>
            <a:prstGeom prst="line">
              <a:avLst/>
            </a:prstGeom>
            <a:noFill/>
            <a:ln w="19050">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36893" name="Line 88"/>
            <p:cNvSpPr>
              <a:spLocks noChangeShapeType="1"/>
            </p:cNvSpPr>
            <p:nvPr/>
          </p:nvSpPr>
          <p:spPr bwMode="auto">
            <a:xfrm>
              <a:off x="4299" y="7976"/>
              <a:ext cx="1100" cy="579"/>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36894" name="Line 89"/>
            <p:cNvSpPr>
              <a:spLocks noChangeShapeType="1"/>
            </p:cNvSpPr>
            <p:nvPr/>
          </p:nvSpPr>
          <p:spPr bwMode="auto">
            <a:xfrm flipV="1">
              <a:off x="5729" y="9200"/>
              <a:ext cx="870" cy="177"/>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36895" name="Line 90"/>
            <p:cNvSpPr>
              <a:spLocks noChangeShapeType="1"/>
            </p:cNvSpPr>
            <p:nvPr/>
          </p:nvSpPr>
          <p:spPr bwMode="auto">
            <a:xfrm flipV="1">
              <a:off x="5749" y="8381"/>
              <a:ext cx="870" cy="177"/>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36896" name="Line 91"/>
            <p:cNvSpPr>
              <a:spLocks noChangeShapeType="1"/>
            </p:cNvSpPr>
            <p:nvPr/>
          </p:nvSpPr>
          <p:spPr bwMode="auto">
            <a:xfrm>
              <a:off x="6959" y="8393"/>
              <a:ext cx="670" cy="282"/>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36897" name="Line 92"/>
            <p:cNvSpPr>
              <a:spLocks noChangeShapeType="1"/>
            </p:cNvSpPr>
            <p:nvPr/>
          </p:nvSpPr>
          <p:spPr bwMode="auto">
            <a:xfrm flipV="1">
              <a:off x="6929" y="8822"/>
              <a:ext cx="700" cy="345"/>
            </a:xfrm>
            <a:prstGeom prst="line">
              <a:avLst/>
            </a:prstGeom>
            <a:noFill/>
            <a:ln w="19050">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36898" name="Text Box 93"/>
            <p:cNvSpPr txBox="1">
              <a:spLocks noChangeArrowheads="1"/>
            </p:cNvSpPr>
            <p:nvPr/>
          </p:nvSpPr>
          <p:spPr bwMode="auto">
            <a:xfrm>
              <a:off x="3327" y="8069"/>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lnSpc>
                  <a:spcPct val="80000"/>
                </a:lnSpc>
              </a:pPr>
              <a:r>
                <a:rPr lang="en-US" altLang="zh-CN" sz="2000" b="1"/>
                <a:t>4</a:t>
              </a:r>
            </a:p>
          </p:txBody>
        </p:sp>
        <p:sp>
          <p:nvSpPr>
            <p:cNvPr id="36899" name="Text Box 94"/>
            <p:cNvSpPr txBox="1">
              <a:spLocks noChangeArrowheads="1"/>
            </p:cNvSpPr>
            <p:nvPr/>
          </p:nvSpPr>
          <p:spPr bwMode="auto">
            <a:xfrm>
              <a:off x="4707" y="7637"/>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lnSpc>
                  <a:spcPct val="80000"/>
                </a:lnSpc>
              </a:pPr>
              <a:r>
                <a:rPr lang="en-US" altLang="zh-CN" sz="2000" b="1"/>
                <a:t>9</a:t>
              </a:r>
            </a:p>
          </p:txBody>
        </p:sp>
        <p:sp>
          <p:nvSpPr>
            <p:cNvPr id="36900" name="Text Box 95"/>
            <p:cNvSpPr txBox="1">
              <a:spLocks noChangeArrowheads="1"/>
            </p:cNvSpPr>
            <p:nvPr/>
          </p:nvSpPr>
          <p:spPr bwMode="auto">
            <a:xfrm>
              <a:off x="3327" y="9041"/>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lnSpc>
                  <a:spcPct val="80000"/>
                </a:lnSpc>
              </a:pPr>
              <a:r>
                <a:rPr lang="en-US" altLang="zh-CN" sz="2000" b="1"/>
                <a:t>3</a:t>
              </a:r>
            </a:p>
          </p:txBody>
        </p:sp>
        <p:sp>
          <p:nvSpPr>
            <p:cNvPr id="36901" name="Text Box 96"/>
            <p:cNvSpPr txBox="1">
              <a:spLocks noChangeArrowheads="1"/>
            </p:cNvSpPr>
            <p:nvPr/>
          </p:nvSpPr>
          <p:spPr bwMode="auto">
            <a:xfrm>
              <a:off x="4547" y="7919"/>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lnSpc>
                  <a:spcPct val="80000"/>
                </a:lnSpc>
              </a:pPr>
              <a:r>
                <a:rPr lang="en-US" altLang="zh-CN" sz="2000" b="1"/>
                <a:t>8</a:t>
              </a:r>
            </a:p>
          </p:txBody>
        </p:sp>
        <p:sp>
          <p:nvSpPr>
            <p:cNvPr id="36902" name="Text Box 97"/>
            <p:cNvSpPr txBox="1">
              <a:spLocks noChangeArrowheads="1"/>
            </p:cNvSpPr>
            <p:nvPr/>
          </p:nvSpPr>
          <p:spPr bwMode="auto">
            <a:xfrm>
              <a:off x="4797" y="8429"/>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lnSpc>
                  <a:spcPct val="80000"/>
                </a:lnSpc>
              </a:pPr>
              <a:r>
                <a:rPr lang="en-US" altLang="zh-CN" sz="2000" b="1"/>
                <a:t>7</a:t>
              </a:r>
            </a:p>
          </p:txBody>
        </p:sp>
        <p:sp>
          <p:nvSpPr>
            <p:cNvPr id="36903" name="Text Box 98"/>
            <p:cNvSpPr txBox="1">
              <a:spLocks noChangeArrowheads="1"/>
            </p:cNvSpPr>
            <p:nvPr/>
          </p:nvSpPr>
          <p:spPr bwMode="auto">
            <a:xfrm>
              <a:off x="4407" y="8246"/>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lnSpc>
                  <a:spcPct val="80000"/>
                </a:lnSpc>
              </a:pPr>
              <a:r>
                <a:rPr lang="en-US" altLang="zh-CN" sz="2000" b="1"/>
                <a:t>6</a:t>
              </a:r>
            </a:p>
          </p:txBody>
        </p:sp>
        <p:sp>
          <p:nvSpPr>
            <p:cNvPr id="36904" name="Line 99"/>
            <p:cNvSpPr>
              <a:spLocks noChangeShapeType="1"/>
            </p:cNvSpPr>
            <p:nvPr/>
          </p:nvSpPr>
          <p:spPr bwMode="auto">
            <a:xfrm flipV="1">
              <a:off x="4329" y="7979"/>
              <a:ext cx="1110" cy="579"/>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36905" name="Text Box 100"/>
            <p:cNvSpPr txBox="1">
              <a:spLocks noChangeArrowheads="1"/>
            </p:cNvSpPr>
            <p:nvPr/>
          </p:nvSpPr>
          <p:spPr bwMode="auto">
            <a:xfrm>
              <a:off x="4527" y="8678"/>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lnSpc>
                  <a:spcPct val="80000"/>
                </a:lnSpc>
              </a:pPr>
              <a:r>
                <a:rPr lang="en-US" altLang="zh-CN" sz="2000" b="1"/>
                <a:t>8</a:t>
              </a:r>
            </a:p>
          </p:txBody>
        </p:sp>
        <p:sp>
          <p:nvSpPr>
            <p:cNvPr id="36906" name="Line 101"/>
            <p:cNvSpPr>
              <a:spLocks noChangeShapeType="1"/>
            </p:cNvSpPr>
            <p:nvPr/>
          </p:nvSpPr>
          <p:spPr bwMode="auto">
            <a:xfrm>
              <a:off x="4319" y="8756"/>
              <a:ext cx="1100" cy="549"/>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36907" name="Text Box 102"/>
            <p:cNvSpPr txBox="1">
              <a:spLocks noChangeArrowheads="1"/>
            </p:cNvSpPr>
            <p:nvPr/>
          </p:nvSpPr>
          <p:spPr bwMode="auto">
            <a:xfrm>
              <a:off x="4397" y="8978"/>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lnSpc>
                  <a:spcPct val="80000"/>
                </a:lnSpc>
              </a:pPr>
              <a:r>
                <a:rPr lang="en-US" altLang="zh-CN" sz="2000" b="1"/>
                <a:t>4</a:t>
              </a:r>
            </a:p>
          </p:txBody>
        </p:sp>
        <p:sp>
          <p:nvSpPr>
            <p:cNvPr id="36908" name="Line 103"/>
            <p:cNvSpPr>
              <a:spLocks noChangeShapeType="1"/>
            </p:cNvSpPr>
            <p:nvPr/>
          </p:nvSpPr>
          <p:spPr bwMode="auto">
            <a:xfrm flipV="1">
              <a:off x="4329" y="8708"/>
              <a:ext cx="1110" cy="579"/>
            </a:xfrm>
            <a:prstGeom prst="line">
              <a:avLst/>
            </a:prstGeom>
            <a:noFill/>
            <a:ln w="19050">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36909" name="Text Box 104"/>
            <p:cNvSpPr txBox="1">
              <a:spLocks noChangeArrowheads="1"/>
            </p:cNvSpPr>
            <p:nvPr/>
          </p:nvSpPr>
          <p:spPr bwMode="auto">
            <a:xfrm>
              <a:off x="4777" y="9164"/>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lnSpc>
                  <a:spcPct val="80000"/>
                </a:lnSpc>
              </a:pPr>
              <a:r>
                <a:rPr lang="en-US" altLang="zh-CN" sz="2000" b="1"/>
                <a:t>7</a:t>
              </a:r>
            </a:p>
          </p:txBody>
        </p:sp>
        <p:sp>
          <p:nvSpPr>
            <p:cNvPr id="36910" name="Line 105"/>
            <p:cNvSpPr>
              <a:spLocks noChangeShapeType="1"/>
            </p:cNvSpPr>
            <p:nvPr/>
          </p:nvSpPr>
          <p:spPr bwMode="auto">
            <a:xfrm flipV="1">
              <a:off x="4359" y="9356"/>
              <a:ext cx="1100" cy="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36911" name="Text Box 106"/>
            <p:cNvSpPr txBox="1">
              <a:spLocks noChangeArrowheads="1"/>
            </p:cNvSpPr>
            <p:nvPr/>
          </p:nvSpPr>
          <p:spPr bwMode="auto">
            <a:xfrm>
              <a:off x="6137" y="7868"/>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lnSpc>
                  <a:spcPct val="80000"/>
                </a:lnSpc>
              </a:pPr>
              <a:r>
                <a:rPr lang="en-US" altLang="zh-CN" sz="2000" b="1"/>
                <a:t>5</a:t>
              </a:r>
            </a:p>
          </p:txBody>
        </p:sp>
        <p:sp>
          <p:nvSpPr>
            <p:cNvPr id="36912" name="Text Box 107"/>
            <p:cNvSpPr txBox="1">
              <a:spLocks noChangeArrowheads="1"/>
            </p:cNvSpPr>
            <p:nvPr/>
          </p:nvSpPr>
          <p:spPr bwMode="auto">
            <a:xfrm>
              <a:off x="5897" y="8030"/>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lnSpc>
                  <a:spcPct val="80000"/>
                </a:lnSpc>
              </a:pPr>
              <a:r>
                <a:rPr lang="en-US" altLang="zh-CN" sz="2000" b="1"/>
                <a:t>6</a:t>
              </a:r>
            </a:p>
          </p:txBody>
        </p:sp>
        <p:sp>
          <p:nvSpPr>
            <p:cNvPr id="36913" name="Line 108"/>
            <p:cNvSpPr>
              <a:spLocks noChangeShapeType="1"/>
            </p:cNvSpPr>
            <p:nvPr/>
          </p:nvSpPr>
          <p:spPr bwMode="auto">
            <a:xfrm>
              <a:off x="5729" y="7985"/>
              <a:ext cx="940" cy="1062"/>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36914" name="Line 109"/>
            <p:cNvSpPr>
              <a:spLocks noChangeShapeType="1"/>
            </p:cNvSpPr>
            <p:nvPr/>
          </p:nvSpPr>
          <p:spPr bwMode="auto">
            <a:xfrm>
              <a:off x="5769" y="7895"/>
              <a:ext cx="850" cy="42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36915" name="Text Box 110"/>
            <p:cNvSpPr txBox="1">
              <a:spLocks noChangeArrowheads="1"/>
            </p:cNvSpPr>
            <p:nvPr/>
          </p:nvSpPr>
          <p:spPr bwMode="auto">
            <a:xfrm>
              <a:off x="5757" y="8318"/>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lnSpc>
                  <a:spcPct val="80000"/>
                </a:lnSpc>
              </a:pPr>
              <a:r>
                <a:rPr lang="en-US" altLang="zh-CN" sz="2000" b="1"/>
                <a:t>8</a:t>
              </a:r>
            </a:p>
          </p:txBody>
        </p:sp>
        <p:sp>
          <p:nvSpPr>
            <p:cNvPr id="36916" name="Text Box 111"/>
            <p:cNvSpPr txBox="1">
              <a:spLocks noChangeArrowheads="1"/>
            </p:cNvSpPr>
            <p:nvPr/>
          </p:nvSpPr>
          <p:spPr bwMode="auto">
            <a:xfrm>
              <a:off x="5717" y="8957"/>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lnSpc>
                  <a:spcPct val="80000"/>
                </a:lnSpc>
              </a:pPr>
              <a:r>
                <a:rPr lang="en-US" altLang="zh-CN" sz="2000" b="1"/>
                <a:t>6</a:t>
              </a:r>
            </a:p>
          </p:txBody>
        </p:sp>
        <p:sp>
          <p:nvSpPr>
            <p:cNvPr id="36917" name="Text Box 112"/>
            <p:cNvSpPr txBox="1">
              <a:spLocks noChangeArrowheads="1"/>
            </p:cNvSpPr>
            <p:nvPr/>
          </p:nvSpPr>
          <p:spPr bwMode="auto">
            <a:xfrm>
              <a:off x="5937" y="8588"/>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lnSpc>
                  <a:spcPct val="80000"/>
                </a:lnSpc>
              </a:pPr>
              <a:r>
                <a:rPr lang="en-US" altLang="zh-CN" sz="2000" b="1"/>
                <a:t>6</a:t>
              </a:r>
            </a:p>
          </p:txBody>
        </p:sp>
        <p:sp>
          <p:nvSpPr>
            <p:cNvPr id="36918" name="Text Box 113"/>
            <p:cNvSpPr txBox="1">
              <a:spLocks noChangeArrowheads="1"/>
            </p:cNvSpPr>
            <p:nvPr/>
          </p:nvSpPr>
          <p:spPr bwMode="auto">
            <a:xfrm>
              <a:off x="6107" y="9335"/>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lnSpc>
                  <a:spcPct val="80000"/>
                </a:lnSpc>
              </a:pPr>
              <a:r>
                <a:rPr lang="en-US" altLang="zh-CN" sz="2000" b="1"/>
                <a:t>5</a:t>
              </a:r>
            </a:p>
          </p:txBody>
        </p:sp>
        <p:sp>
          <p:nvSpPr>
            <p:cNvPr id="36919" name="Text Box 114"/>
            <p:cNvSpPr txBox="1">
              <a:spLocks noChangeArrowheads="1"/>
            </p:cNvSpPr>
            <p:nvPr/>
          </p:nvSpPr>
          <p:spPr bwMode="auto">
            <a:xfrm>
              <a:off x="7257" y="9047"/>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lnSpc>
                  <a:spcPct val="80000"/>
                </a:lnSpc>
              </a:pPr>
              <a:r>
                <a:rPr lang="en-US" altLang="zh-CN" sz="2000" b="1"/>
                <a:t>3</a:t>
              </a:r>
            </a:p>
          </p:txBody>
        </p:sp>
        <p:sp>
          <p:nvSpPr>
            <p:cNvPr id="36920" name="Text Box 115"/>
            <p:cNvSpPr txBox="1">
              <a:spLocks noChangeArrowheads="1"/>
            </p:cNvSpPr>
            <p:nvPr/>
          </p:nvSpPr>
          <p:spPr bwMode="auto">
            <a:xfrm>
              <a:off x="7267" y="8309"/>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lnSpc>
                  <a:spcPct val="80000"/>
                </a:lnSpc>
              </a:pPr>
              <a:r>
                <a:rPr lang="en-US" altLang="zh-CN" sz="2000" b="1"/>
                <a:t>7</a:t>
              </a:r>
            </a:p>
          </p:txBody>
        </p:sp>
        <p:sp>
          <p:nvSpPr>
            <p:cNvPr id="36921" name="Line 116"/>
            <p:cNvSpPr>
              <a:spLocks noChangeShapeType="1"/>
            </p:cNvSpPr>
            <p:nvPr/>
          </p:nvSpPr>
          <p:spPr bwMode="auto">
            <a:xfrm>
              <a:off x="5749" y="8654"/>
              <a:ext cx="850" cy="420"/>
            </a:xfrm>
            <a:prstGeom prst="line">
              <a:avLst/>
            </a:prstGeom>
            <a:noFill/>
            <a:ln w="19050">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36922" name="Line 117"/>
            <p:cNvSpPr>
              <a:spLocks noChangeShapeType="1"/>
            </p:cNvSpPr>
            <p:nvPr/>
          </p:nvSpPr>
          <p:spPr bwMode="auto">
            <a:xfrm flipV="1">
              <a:off x="5709" y="8480"/>
              <a:ext cx="930" cy="807"/>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36923" name="Line 118"/>
            <p:cNvSpPr>
              <a:spLocks noChangeShapeType="1"/>
            </p:cNvSpPr>
            <p:nvPr/>
          </p:nvSpPr>
          <p:spPr bwMode="auto">
            <a:xfrm>
              <a:off x="3549" y="7526"/>
              <a:ext cx="0" cy="204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24" name="Line 119"/>
            <p:cNvSpPr>
              <a:spLocks noChangeShapeType="1"/>
            </p:cNvSpPr>
            <p:nvPr/>
          </p:nvSpPr>
          <p:spPr bwMode="auto">
            <a:xfrm>
              <a:off x="5009" y="7568"/>
              <a:ext cx="0" cy="204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25" name="Line 120"/>
            <p:cNvSpPr>
              <a:spLocks noChangeShapeType="1"/>
            </p:cNvSpPr>
            <p:nvPr/>
          </p:nvSpPr>
          <p:spPr bwMode="auto">
            <a:xfrm>
              <a:off x="6329" y="7589"/>
              <a:ext cx="0" cy="204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26" name="Line 121"/>
            <p:cNvSpPr>
              <a:spLocks noChangeShapeType="1"/>
            </p:cNvSpPr>
            <p:nvPr/>
          </p:nvSpPr>
          <p:spPr bwMode="auto">
            <a:xfrm>
              <a:off x="7129" y="7598"/>
              <a:ext cx="0" cy="204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27" name="Text Box 122"/>
            <p:cNvSpPr txBox="1">
              <a:spLocks noChangeArrowheads="1"/>
            </p:cNvSpPr>
            <p:nvPr/>
          </p:nvSpPr>
          <p:spPr bwMode="auto">
            <a:xfrm>
              <a:off x="3979" y="9560"/>
              <a:ext cx="259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lnSpc>
                  <a:spcPct val="80000"/>
                </a:lnSpc>
              </a:pPr>
              <a:r>
                <a:rPr lang="en-US" altLang="zh-CN" sz="2000" b="1"/>
                <a:t>      </a:t>
              </a:r>
              <a:r>
                <a:rPr lang="zh-CN" altLang="en-US" sz="2000" b="1"/>
                <a:t>一个多段图</a:t>
              </a:r>
            </a:p>
          </p:txBody>
        </p:sp>
      </p:grpSp>
      <p:sp>
        <p:nvSpPr>
          <p:cNvPr id="59" name="矩形 58"/>
          <p:cNvSpPr>
            <a:spLocks noChangeArrowheads="1"/>
          </p:cNvSpPr>
          <p:nvPr/>
        </p:nvSpPr>
        <p:spPr bwMode="auto">
          <a:xfrm>
            <a:off x="971550" y="4849813"/>
            <a:ext cx="1585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eaLnBrk="1" hangingPunct="1">
              <a:spcBef>
                <a:spcPct val="50000"/>
              </a:spcBef>
            </a:pPr>
            <a:r>
              <a:rPr kumimoji="1" lang="en-US" altLang="zh-CN" sz="2800" b="1" i="1">
                <a:solidFill>
                  <a:srgbClr val="FF0000"/>
                </a:solidFill>
                <a:cs typeface="Times New Roman" pitchFamily="18" charset="0"/>
              </a:rPr>
              <a:t>d</a:t>
            </a:r>
            <a:r>
              <a:rPr kumimoji="1" lang="en-US" altLang="zh-CN" sz="2800" b="1">
                <a:solidFill>
                  <a:srgbClr val="FF0000"/>
                </a:solidFill>
                <a:cs typeface="Times New Roman" pitchFamily="18" charset="0"/>
              </a:rPr>
              <a:t>(0, 9)</a:t>
            </a:r>
          </a:p>
        </p:txBody>
      </p:sp>
      <p:sp>
        <p:nvSpPr>
          <p:cNvPr id="60" name="矩形 59"/>
          <p:cNvSpPr>
            <a:spLocks noChangeArrowheads="1"/>
          </p:cNvSpPr>
          <p:nvPr/>
        </p:nvSpPr>
        <p:spPr bwMode="auto">
          <a:xfrm>
            <a:off x="2243138" y="4911725"/>
            <a:ext cx="68484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eaLnBrk="1" hangingPunct="1">
              <a:spcBef>
                <a:spcPct val="50000"/>
              </a:spcBef>
            </a:pPr>
            <a:r>
              <a:rPr kumimoji="1" lang="en-US" altLang="zh-CN" sz="2800" b="1" i="1">
                <a:solidFill>
                  <a:srgbClr val="FF0000"/>
                </a:solidFill>
                <a:cs typeface="Times New Roman" pitchFamily="18" charset="0"/>
              </a:rPr>
              <a:t>=</a:t>
            </a:r>
            <a:r>
              <a:rPr kumimoji="1" lang="en-US" altLang="zh-CN" sz="2800" b="1">
                <a:solidFill>
                  <a:srgbClr val="FF0000"/>
                </a:solidFill>
                <a:cs typeface="Times New Roman" pitchFamily="18" charset="0"/>
              </a:rPr>
              <a:t>min{</a:t>
            </a:r>
            <a:r>
              <a:rPr kumimoji="1" lang="en-US" altLang="zh-CN" sz="2800" b="1" i="1">
                <a:solidFill>
                  <a:srgbClr val="FF0000"/>
                </a:solidFill>
                <a:cs typeface="Times New Roman" pitchFamily="18" charset="0"/>
              </a:rPr>
              <a:t>c</a:t>
            </a:r>
            <a:r>
              <a:rPr kumimoji="1" lang="en-US" altLang="zh-CN" sz="2800" b="1" baseline="-30000">
                <a:solidFill>
                  <a:srgbClr val="FF0000"/>
                </a:solidFill>
                <a:cs typeface="Times New Roman" pitchFamily="18" charset="0"/>
              </a:rPr>
              <a:t>79</a:t>
            </a:r>
            <a:r>
              <a:rPr kumimoji="1" lang="en-US" altLang="zh-CN" sz="2800" b="1">
                <a:solidFill>
                  <a:srgbClr val="FF0000"/>
                </a:solidFill>
                <a:cs typeface="Times New Roman" pitchFamily="18" charset="0"/>
              </a:rPr>
              <a:t>+ </a:t>
            </a:r>
            <a:r>
              <a:rPr kumimoji="1" lang="en-US" altLang="zh-CN" sz="2800" b="1" i="1">
                <a:solidFill>
                  <a:srgbClr val="00B050"/>
                </a:solidFill>
                <a:cs typeface="Times New Roman" pitchFamily="18" charset="0"/>
              </a:rPr>
              <a:t>d</a:t>
            </a:r>
            <a:r>
              <a:rPr kumimoji="1" lang="en-US" altLang="zh-CN" sz="2800" b="1">
                <a:solidFill>
                  <a:srgbClr val="00B050"/>
                </a:solidFill>
                <a:cs typeface="Times New Roman" pitchFamily="18" charset="0"/>
              </a:rPr>
              <a:t>(0, 7</a:t>
            </a:r>
            <a:r>
              <a:rPr kumimoji="1" lang="en-US" altLang="zh-CN" sz="2800" b="1">
                <a:solidFill>
                  <a:srgbClr val="FF0000"/>
                </a:solidFill>
                <a:cs typeface="Times New Roman" pitchFamily="18" charset="0"/>
              </a:rPr>
              <a:t>), </a:t>
            </a:r>
            <a:r>
              <a:rPr kumimoji="1" lang="en-US" altLang="zh-CN" sz="2800" b="1" i="1">
                <a:solidFill>
                  <a:srgbClr val="FF0000"/>
                </a:solidFill>
                <a:cs typeface="Times New Roman" pitchFamily="18" charset="0"/>
              </a:rPr>
              <a:t>c</a:t>
            </a:r>
            <a:r>
              <a:rPr kumimoji="1" lang="en-US" altLang="zh-CN" sz="2800" b="1" baseline="-30000">
                <a:solidFill>
                  <a:srgbClr val="FF0000"/>
                </a:solidFill>
                <a:cs typeface="Times New Roman" pitchFamily="18" charset="0"/>
              </a:rPr>
              <a:t>89</a:t>
            </a:r>
            <a:r>
              <a:rPr kumimoji="1" lang="en-US" altLang="zh-CN" sz="2800" b="1">
                <a:solidFill>
                  <a:srgbClr val="FF0000"/>
                </a:solidFill>
                <a:cs typeface="Times New Roman" pitchFamily="18" charset="0"/>
              </a:rPr>
              <a:t>+ </a:t>
            </a:r>
            <a:r>
              <a:rPr kumimoji="1" lang="en-US" altLang="zh-CN" sz="2800" b="1">
                <a:solidFill>
                  <a:srgbClr val="00B050"/>
                </a:solidFill>
                <a:cs typeface="Times New Roman" pitchFamily="18" charset="0"/>
              </a:rPr>
              <a:t>d(0, 8)}</a:t>
            </a:r>
          </a:p>
        </p:txBody>
      </p:sp>
      <p:sp>
        <p:nvSpPr>
          <p:cNvPr id="61" name="矩形 60"/>
          <p:cNvSpPr>
            <a:spLocks noChangeArrowheads="1"/>
          </p:cNvSpPr>
          <p:nvPr/>
        </p:nvSpPr>
        <p:spPr bwMode="auto">
          <a:xfrm>
            <a:off x="855663" y="5297488"/>
            <a:ext cx="158591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eaLnBrk="1" hangingPunct="1">
              <a:spcBef>
                <a:spcPct val="50000"/>
              </a:spcBef>
            </a:pPr>
            <a:r>
              <a:rPr kumimoji="1" lang="en-US" altLang="zh-CN" sz="2800" b="1">
                <a:solidFill>
                  <a:srgbClr val="00B050"/>
                </a:solidFill>
                <a:cs typeface="Times New Roman" pitchFamily="18" charset="0"/>
              </a:rPr>
              <a:t>d(0, 7)</a:t>
            </a:r>
          </a:p>
        </p:txBody>
      </p:sp>
      <p:sp>
        <p:nvSpPr>
          <p:cNvPr id="62" name="矩形 61"/>
          <p:cNvSpPr>
            <a:spLocks noChangeArrowheads="1"/>
          </p:cNvSpPr>
          <p:nvPr/>
        </p:nvSpPr>
        <p:spPr bwMode="auto">
          <a:xfrm>
            <a:off x="2220913" y="5357813"/>
            <a:ext cx="6850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eaLnBrk="1" hangingPunct="1">
              <a:spcBef>
                <a:spcPct val="50000"/>
              </a:spcBef>
            </a:pPr>
            <a:r>
              <a:rPr kumimoji="1" lang="en-US" altLang="zh-CN" sz="2800" b="1" i="1">
                <a:solidFill>
                  <a:srgbClr val="FF0000"/>
                </a:solidFill>
                <a:cs typeface="Times New Roman" pitchFamily="18" charset="0"/>
              </a:rPr>
              <a:t>=</a:t>
            </a:r>
            <a:r>
              <a:rPr kumimoji="1" lang="en-US" altLang="zh-CN" sz="2800" b="1">
                <a:solidFill>
                  <a:srgbClr val="FF0000"/>
                </a:solidFill>
                <a:cs typeface="Times New Roman" pitchFamily="18" charset="0"/>
              </a:rPr>
              <a:t>min{</a:t>
            </a:r>
            <a:r>
              <a:rPr kumimoji="1" lang="en-US" altLang="zh-CN" sz="2800" b="1" i="1">
                <a:solidFill>
                  <a:srgbClr val="FF0000"/>
                </a:solidFill>
                <a:cs typeface="Times New Roman" pitchFamily="18" charset="0"/>
              </a:rPr>
              <a:t>c</a:t>
            </a:r>
            <a:r>
              <a:rPr kumimoji="1" lang="en-US" altLang="zh-CN" sz="2800" b="1" baseline="-30000">
                <a:solidFill>
                  <a:srgbClr val="FF0000"/>
                </a:solidFill>
                <a:cs typeface="Times New Roman" pitchFamily="18" charset="0"/>
              </a:rPr>
              <a:t>47</a:t>
            </a:r>
            <a:r>
              <a:rPr kumimoji="1" lang="en-US" altLang="zh-CN" sz="2800" b="1">
                <a:solidFill>
                  <a:srgbClr val="FF0000"/>
                </a:solidFill>
                <a:cs typeface="Times New Roman" pitchFamily="18" charset="0"/>
              </a:rPr>
              <a:t>+ </a:t>
            </a:r>
            <a:r>
              <a:rPr kumimoji="1" lang="en-US" altLang="zh-CN" sz="2800" b="1" i="1">
                <a:solidFill>
                  <a:srgbClr val="A52781"/>
                </a:solidFill>
                <a:cs typeface="Times New Roman" pitchFamily="18" charset="0"/>
              </a:rPr>
              <a:t>d</a:t>
            </a:r>
            <a:r>
              <a:rPr kumimoji="1" lang="en-US" altLang="zh-CN" sz="2800" b="1">
                <a:solidFill>
                  <a:srgbClr val="A52781"/>
                </a:solidFill>
                <a:cs typeface="Times New Roman" pitchFamily="18" charset="0"/>
              </a:rPr>
              <a:t>(0, 4)</a:t>
            </a:r>
            <a:r>
              <a:rPr kumimoji="1" lang="en-US" altLang="zh-CN" sz="2800" b="1">
                <a:solidFill>
                  <a:srgbClr val="FF0000"/>
                </a:solidFill>
                <a:cs typeface="Times New Roman" pitchFamily="18" charset="0"/>
              </a:rPr>
              <a:t>, </a:t>
            </a:r>
            <a:r>
              <a:rPr kumimoji="1" lang="en-US" altLang="zh-CN" sz="2800" b="1" i="1">
                <a:solidFill>
                  <a:srgbClr val="FF0000"/>
                </a:solidFill>
                <a:cs typeface="Times New Roman" pitchFamily="18" charset="0"/>
              </a:rPr>
              <a:t>c</a:t>
            </a:r>
            <a:r>
              <a:rPr kumimoji="1" lang="en-US" altLang="zh-CN" sz="2800" b="1" baseline="-30000">
                <a:solidFill>
                  <a:srgbClr val="FF0000"/>
                </a:solidFill>
                <a:cs typeface="Times New Roman" pitchFamily="18" charset="0"/>
              </a:rPr>
              <a:t>57</a:t>
            </a:r>
            <a:r>
              <a:rPr kumimoji="1" lang="en-US" altLang="zh-CN" sz="2800" b="1">
                <a:solidFill>
                  <a:srgbClr val="FF0000"/>
                </a:solidFill>
                <a:cs typeface="Times New Roman" pitchFamily="18" charset="0"/>
              </a:rPr>
              <a:t>+ </a:t>
            </a:r>
            <a:r>
              <a:rPr kumimoji="1" lang="en-US" altLang="zh-CN" sz="2800" b="1" i="1">
                <a:solidFill>
                  <a:srgbClr val="A52781"/>
                </a:solidFill>
                <a:cs typeface="Times New Roman" pitchFamily="18" charset="0"/>
              </a:rPr>
              <a:t>d(0, 5) </a:t>
            </a:r>
            <a:r>
              <a:rPr kumimoji="1" lang="en-US" altLang="zh-CN" sz="2800" b="1">
                <a:solidFill>
                  <a:srgbClr val="FF0000"/>
                </a:solidFill>
                <a:cs typeface="Times New Roman" pitchFamily="18" charset="0"/>
              </a:rPr>
              <a:t>,</a:t>
            </a:r>
            <a:r>
              <a:rPr kumimoji="1" lang="en-US" altLang="zh-CN" sz="2800" b="1" i="1">
                <a:solidFill>
                  <a:srgbClr val="FF0000"/>
                </a:solidFill>
                <a:cs typeface="Times New Roman" pitchFamily="18" charset="0"/>
              </a:rPr>
              <a:t> c</a:t>
            </a:r>
            <a:r>
              <a:rPr kumimoji="1" lang="en-US" altLang="zh-CN" sz="2800" b="1" baseline="-30000">
                <a:solidFill>
                  <a:srgbClr val="FF0000"/>
                </a:solidFill>
                <a:cs typeface="Times New Roman" pitchFamily="18" charset="0"/>
              </a:rPr>
              <a:t>67</a:t>
            </a:r>
            <a:r>
              <a:rPr kumimoji="1" lang="en-US" altLang="zh-CN" sz="2800" b="1">
                <a:solidFill>
                  <a:srgbClr val="FF0000"/>
                </a:solidFill>
                <a:cs typeface="Times New Roman" pitchFamily="18" charset="0"/>
              </a:rPr>
              <a:t>+ </a:t>
            </a:r>
            <a:r>
              <a:rPr kumimoji="1" lang="en-US" altLang="zh-CN" sz="2800" b="1" i="1">
                <a:solidFill>
                  <a:srgbClr val="A52781"/>
                </a:solidFill>
                <a:cs typeface="Times New Roman" pitchFamily="18" charset="0"/>
              </a:rPr>
              <a:t>d(0, 6) </a:t>
            </a:r>
            <a:r>
              <a:rPr kumimoji="1" lang="en-US" altLang="zh-CN" sz="2800" b="1">
                <a:solidFill>
                  <a:srgbClr val="FF0000"/>
                </a:solidFill>
                <a:cs typeface="Times New Roman" pitchFamily="18" charset="0"/>
              </a:rPr>
              <a:t>}</a:t>
            </a:r>
          </a:p>
        </p:txBody>
      </p:sp>
      <p:sp>
        <p:nvSpPr>
          <p:cNvPr id="63" name="矩形 62"/>
          <p:cNvSpPr>
            <a:spLocks noChangeArrowheads="1"/>
          </p:cNvSpPr>
          <p:nvPr/>
        </p:nvSpPr>
        <p:spPr bwMode="auto">
          <a:xfrm>
            <a:off x="855663" y="5751513"/>
            <a:ext cx="158591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eaLnBrk="1" hangingPunct="1">
              <a:spcBef>
                <a:spcPct val="50000"/>
              </a:spcBef>
            </a:pPr>
            <a:r>
              <a:rPr kumimoji="1" lang="en-US" altLang="zh-CN" sz="2800" b="1">
                <a:solidFill>
                  <a:srgbClr val="00B050"/>
                </a:solidFill>
                <a:cs typeface="Times New Roman" pitchFamily="18" charset="0"/>
              </a:rPr>
              <a:t>d(0, 8)</a:t>
            </a:r>
          </a:p>
        </p:txBody>
      </p:sp>
      <p:sp>
        <p:nvSpPr>
          <p:cNvPr id="64" name="矩形 63"/>
          <p:cNvSpPr>
            <a:spLocks noChangeArrowheads="1"/>
          </p:cNvSpPr>
          <p:nvPr/>
        </p:nvSpPr>
        <p:spPr bwMode="auto">
          <a:xfrm>
            <a:off x="2259013" y="5857875"/>
            <a:ext cx="6850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eaLnBrk="1" hangingPunct="1">
              <a:spcBef>
                <a:spcPct val="50000"/>
              </a:spcBef>
            </a:pPr>
            <a:r>
              <a:rPr kumimoji="1" lang="en-US" altLang="zh-CN" sz="2800" b="1" i="1">
                <a:solidFill>
                  <a:srgbClr val="FF0000"/>
                </a:solidFill>
                <a:cs typeface="Times New Roman" pitchFamily="18" charset="0"/>
              </a:rPr>
              <a:t>=</a:t>
            </a:r>
            <a:r>
              <a:rPr kumimoji="1" lang="en-US" altLang="zh-CN" sz="2800" b="1">
                <a:solidFill>
                  <a:srgbClr val="FF0000"/>
                </a:solidFill>
                <a:cs typeface="Times New Roman" pitchFamily="18" charset="0"/>
              </a:rPr>
              <a:t>min{</a:t>
            </a:r>
            <a:r>
              <a:rPr kumimoji="1" lang="en-US" altLang="zh-CN" sz="2800" b="1" i="1">
                <a:solidFill>
                  <a:srgbClr val="FF0000"/>
                </a:solidFill>
                <a:cs typeface="Times New Roman" pitchFamily="18" charset="0"/>
              </a:rPr>
              <a:t>c</a:t>
            </a:r>
            <a:r>
              <a:rPr kumimoji="1" lang="en-US" altLang="zh-CN" sz="2800" b="1" baseline="-30000">
                <a:solidFill>
                  <a:srgbClr val="FF0000"/>
                </a:solidFill>
                <a:cs typeface="Times New Roman" pitchFamily="18" charset="0"/>
              </a:rPr>
              <a:t>48</a:t>
            </a:r>
            <a:r>
              <a:rPr kumimoji="1" lang="en-US" altLang="zh-CN" sz="2800" b="1">
                <a:solidFill>
                  <a:srgbClr val="FF0000"/>
                </a:solidFill>
                <a:cs typeface="Times New Roman" pitchFamily="18" charset="0"/>
              </a:rPr>
              <a:t>+ </a:t>
            </a:r>
            <a:r>
              <a:rPr kumimoji="1" lang="en-US" altLang="zh-CN" sz="2800" b="1" i="1">
                <a:solidFill>
                  <a:srgbClr val="A52781"/>
                </a:solidFill>
                <a:cs typeface="Times New Roman" pitchFamily="18" charset="0"/>
              </a:rPr>
              <a:t>d(0, 4), </a:t>
            </a:r>
            <a:r>
              <a:rPr kumimoji="1" lang="en-US" altLang="zh-CN" sz="2800" b="1" i="1">
                <a:solidFill>
                  <a:srgbClr val="FF0000"/>
                </a:solidFill>
                <a:cs typeface="Times New Roman" pitchFamily="18" charset="0"/>
              </a:rPr>
              <a:t>c</a:t>
            </a:r>
            <a:r>
              <a:rPr kumimoji="1" lang="en-US" altLang="zh-CN" sz="2800" b="1" baseline="-30000">
                <a:solidFill>
                  <a:srgbClr val="FF0000"/>
                </a:solidFill>
                <a:cs typeface="Times New Roman" pitchFamily="18" charset="0"/>
              </a:rPr>
              <a:t>58</a:t>
            </a:r>
            <a:r>
              <a:rPr kumimoji="1" lang="en-US" altLang="zh-CN" sz="2800" b="1">
                <a:solidFill>
                  <a:srgbClr val="FF0000"/>
                </a:solidFill>
                <a:cs typeface="Times New Roman" pitchFamily="18" charset="0"/>
              </a:rPr>
              <a:t>+ </a:t>
            </a:r>
            <a:r>
              <a:rPr kumimoji="1" lang="en-US" altLang="zh-CN" sz="2800" b="1" i="1">
                <a:solidFill>
                  <a:srgbClr val="A52781"/>
                </a:solidFill>
                <a:cs typeface="Times New Roman" pitchFamily="18" charset="0"/>
              </a:rPr>
              <a:t>d(0, 5) </a:t>
            </a:r>
            <a:r>
              <a:rPr kumimoji="1" lang="en-US" altLang="zh-CN" sz="2800" b="1">
                <a:solidFill>
                  <a:srgbClr val="FF0000"/>
                </a:solidFill>
                <a:cs typeface="Times New Roman" pitchFamily="18" charset="0"/>
              </a:rPr>
              <a:t>,</a:t>
            </a:r>
            <a:r>
              <a:rPr kumimoji="1" lang="en-US" altLang="zh-CN" sz="2800" b="1" i="1">
                <a:solidFill>
                  <a:srgbClr val="FF0000"/>
                </a:solidFill>
                <a:cs typeface="Times New Roman" pitchFamily="18" charset="0"/>
              </a:rPr>
              <a:t> c</a:t>
            </a:r>
            <a:r>
              <a:rPr kumimoji="1" lang="en-US" altLang="zh-CN" sz="2800" b="1" baseline="-30000">
                <a:solidFill>
                  <a:srgbClr val="FF0000"/>
                </a:solidFill>
                <a:cs typeface="Times New Roman" pitchFamily="18" charset="0"/>
              </a:rPr>
              <a:t>68</a:t>
            </a:r>
            <a:r>
              <a:rPr kumimoji="1" lang="en-US" altLang="zh-CN" sz="2800" b="1">
                <a:solidFill>
                  <a:srgbClr val="FF0000"/>
                </a:solidFill>
                <a:cs typeface="Times New Roman" pitchFamily="18" charset="0"/>
              </a:rPr>
              <a:t>+ </a:t>
            </a:r>
            <a:r>
              <a:rPr kumimoji="1" lang="en-US" altLang="zh-CN" sz="2800" b="1" i="1">
                <a:solidFill>
                  <a:srgbClr val="A52781"/>
                </a:solidFill>
                <a:cs typeface="Times New Roman" pitchFamily="18" charset="0"/>
              </a:rPr>
              <a:t>d(0, 6) </a:t>
            </a:r>
            <a:r>
              <a:rPr kumimoji="1" lang="en-US" altLang="zh-CN" sz="2800" b="1">
                <a:solidFill>
                  <a:srgbClr val="FF0000"/>
                </a:solidFill>
                <a:cs typeface="Times New Roman" pitchFamily="18" charset="0"/>
              </a:rPr>
              <a:t>}</a:t>
            </a:r>
          </a:p>
        </p:txBody>
      </p:sp>
    </p:spTree>
    <p:extLst>
      <p:ext uri="{BB962C8B-B14F-4D97-AF65-F5344CB8AC3E}">
        <p14:creationId xmlns:p14="http://schemas.microsoft.com/office/powerpoint/2010/main" val="202946315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randombar(horizontal)">
                                      <p:cBhvr>
                                        <p:cTn id="7" dur="500"/>
                                        <p:tgtEl>
                                          <p:spTgt spid="59"/>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randombar(horizontal)">
                                      <p:cBhvr>
                                        <p:cTn id="10" dur="500"/>
                                        <p:tgtEl>
                                          <p:spTgt spid="60"/>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1"/>
                                        </p:tgtEl>
                                        <p:attrNameLst>
                                          <p:attrName>style.visibility</p:attrName>
                                        </p:attrNameLst>
                                      </p:cBhvr>
                                      <p:to>
                                        <p:strVal val="visible"/>
                                      </p:to>
                                    </p:set>
                                    <p:animEffect transition="in" filter="randombar(horizontal)">
                                      <p:cBhvr>
                                        <p:cTn id="15" dur="500"/>
                                        <p:tgtEl>
                                          <p:spTgt spid="61"/>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62"/>
                                        </p:tgtEl>
                                        <p:attrNameLst>
                                          <p:attrName>style.visibility</p:attrName>
                                        </p:attrNameLst>
                                      </p:cBhvr>
                                      <p:to>
                                        <p:strVal val="visible"/>
                                      </p:to>
                                    </p:set>
                                    <p:animEffect transition="in" filter="randombar(horizontal)">
                                      <p:cBhvr>
                                        <p:cTn id="18" dur="500"/>
                                        <p:tgtEl>
                                          <p:spTgt spid="62"/>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randombar(horizontal)">
                                      <p:cBhvr>
                                        <p:cTn id="21" dur="500"/>
                                        <p:tgtEl>
                                          <p:spTgt spid="63"/>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randombar(horizontal)">
                                      <p:cBhvr>
                                        <p:cTn id="24"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P spid="63" grpId="0"/>
      <p:bldP spid="6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40705089-BC62-492F-983F-E322606B6ADF}" type="datetime1">
              <a:rPr lang="zh-CN" altLang="en-US" sz="1400" smtClean="0">
                <a:latin typeface="Comic Sans MS" pitchFamily="66" charset="0"/>
              </a:rPr>
              <a:pPr/>
              <a:t>2016/4/26</a:t>
            </a:fld>
            <a:endParaRPr lang="en-US" altLang="zh-CN" sz="1400" smtClean="0">
              <a:latin typeface="Comic Sans MS" pitchFamily="66" charset="0"/>
            </a:endParaRPr>
          </a:p>
        </p:txBody>
      </p:sp>
      <p:sp>
        <p:nvSpPr>
          <p:cNvPr id="57347"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第6章  动态规划法</a:t>
            </a:r>
          </a:p>
        </p:txBody>
      </p:sp>
      <p:sp>
        <p:nvSpPr>
          <p:cNvPr id="573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C4964D98-BBC5-476A-8D3A-0F4D907B58BE}" type="slidenum">
              <a:rPr lang="en-US" altLang="zh-CN" sz="1400" smtClean="0">
                <a:latin typeface="Comic Sans MS" pitchFamily="66" charset="0"/>
              </a:rPr>
              <a:pPr/>
              <a:t>20</a:t>
            </a:fld>
            <a:endParaRPr lang="en-US" altLang="zh-CN" sz="1400" smtClean="0">
              <a:latin typeface="Comic Sans MS" pitchFamily="66" charset="0"/>
            </a:endParaRPr>
          </a:p>
        </p:txBody>
      </p:sp>
      <p:grpSp>
        <p:nvGrpSpPr>
          <p:cNvPr id="57349" name="Group 8"/>
          <p:cNvGrpSpPr>
            <a:grpSpLocks/>
          </p:cNvGrpSpPr>
          <p:nvPr/>
        </p:nvGrpSpPr>
        <p:grpSpPr bwMode="auto">
          <a:xfrm>
            <a:off x="684213" y="117475"/>
            <a:ext cx="8135937" cy="6308725"/>
            <a:chOff x="1361" y="1228"/>
            <a:chExt cx="7802" cy="5886"/>
          </a:xfrm>
        </p:grpSpPr>
        <p:sp>
          <p:nvSpPr>
            <p:cNvPr id="57350" name="Text Box 9"/>
            <p:cNvSpPr txBox="1">
              <a:spLocks noChangeArrowheads="1"/>
            </p:cNvSpPr>
            <p:nvPr/>
          </p:nvSpPr>
          <p:spPr bwMode="auto">
            <a:xfrm>
              <a:off x="1361" y="1228"/>
              <a:ext cx="7802" cy="5886"/>
            </a:xfrm>
            <a:prstGeom prst="rect">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lnSpc>
                  <a:spcPct val="95000"/>
                </a:lnSpc>
                <a:spcAft>
                  <a:spcPts val="775"/>
                </a:spcAft>
              </a:pPr>
              <a:r>
                <a:rPr lang="zh-CN" altLang="en-US" sz="2000" b="1"/>
                <a:t>算法</a:t>
              </a:r>
              <a:r>
                <a:rPr lang="en-US" altLang="zh-CN" sz="2000" b="1"/>
                <a:t>——</a:t>
              </a:r>
              <a:r>
                <a:rPr lang="zh-CN" altLang="en-US" sz="2000" b="1"/>
                <a:t>最长递增子序列问题</a:t>
              </a:r>
            </a:p>
            <a:p>
              <a:pPr algn="just">
                <a:lnSpc>
                  <a:spcPct val="95000"/>
                </a:lnSpc>
              </a:pPr>
              <a:r>
                <a:rPr lang="zh-CN" altLang="en-US" sz="2000" b="1"/>
                <a:t>   </a:t>
              </a:r>
              <a:r>
                <a:rPr lang="en-US" altLang="zh-CN" sz="2000" b="1"/>
                <a:t>int IncreaseOrder(int a[ ], int n){</a:t>
              </a:r>
            </a:p>
            <a:p>
              <a:pPr algn="just">
                <a:lnSpc>
                  <a:spcPct val="95000"/>
                </a:lnSpc>
              </a:pPr>
              <a:r>
                <a:rPr lang="en-US" altLang="zh-CN" sz="2000" b="1"/>
                <a:t>       int i, j, k, index;</a:t>
              </a:r>
            </a:p>
            <a:p>
              <a:pPr algn="just">
                <a:lnSpc>
                  <a:spcPct val="95000"/>
                </a:lnSpc>
              </a:pPr>
              <a:r>
                <a:rPr lang="en-US" altLang="zh-CN" sz="2000" b="1"/>
                <a:t>       int L[10], x[10][10];            //</a:t>
              </a:r>
              <a:r>
                <a:rPr lang="zh-CN" altLang="en-US" sz="2000" b="1"/>
                <a:t>假设最多</a:t>
              </a:r>
              <a:r>
                <a:rPr lang="en-US" altLang="zh-CN" sz="2000" b="1"/>
                <a:t>10</a:t>
              </a:r>
              <a:r>
                <a:rPr lang="zh-CN" altLang="en-US" sz="2000" b="1"/>
                <a:t>个元素</a:t>
              </a:r>
            </a:p>
            <a:p>
              <a:pPr algn="just">
                <a:lnSpc>
                  <a:spcPct val="95000"/>
                </a:lnSpc>
              </a:pPr>
              <a:r>
                <a:rPr lang="zh-CN" altLang="en-US" sz="2000" b="1"/>
                <a:t>       </a:t>
              </a:r>
              <a:r>
                <a:rPr lang="en-US" altLang="zh-CN" sz="2000" b="1"/>
                <a:t>for (i = 0; i &lt; n; i++)   {//</a:t>
              </a:r>
              <a:r>
                <a:rPr lang="zh-CN" altLang="en-US" sz="2000" b="1"/>
                <a:t>初始化最长递增子序列长度为</a:t>
              </a:r>
              <a:r>
                <a:rPr lang="en-US" altLang="zh-CN" sz="2000" b="1"/>
                <a:t>1	  </a:t>
              </a:r>
            </a:p>
            <a:p>
              <a:pPr algn="just">
                <a:lnSpc>
                  <a:spcPct val="95000"/>
                </a:lnSpc>
              </a:pPr>
              <a:r>
                <a:rPr lang="en-US" altLang="zh-CN" sz="2000" b="1"/>
                <a:t>	    L[i] = 1; x[i][0] = a[i];</a:t>
              </a:r>
            </a:p>
            <a:p>
              <a:pPr algn="just">
                <a:lnSpc>
                  <a:spcPct val="95000"/>
                </a:lnSpc>
              </a:pPr>
              <a:r>
                <a:rPr lang="en-US" altLang="zh-CN" sz="2000" b="1"/>
                <a:t>        }</a:t>
              </a:r>
            </a:p>
            <a:p>
              <a:pPr algn="just">
                <a:lnSpc>
                  <a:spcPct val="95000"/>
                </a:lnSpc>
              </a:pPr>
              <a:r>
                <a:rPr lang="en-US" altLang="zh-CN" sz="2000" b="1"/>
                <a:t>       for (i = 1; i &lt; n; i++){    //</a:t>
              </a:r>
              <a:r>
                <a:rPr lang="zh-CN" altLang="en-US" sz="2000" b="1"/>
                <a:t>计算</a:t>
              </a:r>
              <a:r>
                <a:rPr lang="en-US" altLang="zh-CN" sz="2000" b="1"/>
                <a:t>a[0]~a[i]</a:t>
              </a:r>
              <a:r>
                <a:rPr lang="zh-CN" altLang="en-US" sz="2000" b="1"/>
                <a:t>的最长递增子序列	  </a:t>
              </a:r>
            </a:p>
            <a:p>
              <a:pPr algn="just">
                <a:lnSpc>
                  <a:spcPct val="95000"/>
                </a:lnSpc>
              </a:pPr>
              <a:r>
                <a:rPr lang="zh-CN" altLang="en-US" sz="2000" b="1"/>
                <a:t>            </a:t>
              </a:r>
              <a:r>
                <a:rPr lang="en-US" altLang="zh-CN" sz="2000" b="1"/>
                <a:t>int max = 1;           //</a:t>
              </a:r>
              <a:r>
                <a:rPr lang="zh-CN" altLang="en-US" sz="2000" b="1"/>
                <a:t>初始化递增子序列长度的最大值</a:t>
              </a:r>
            </a:p>
            <a:p>
              <a:pPr algn="just">
                <a:lnSpc>
                  <a:spcPct val="95000"/>
                </a:lnSpc>
              </a:pPr>
              <a:r>
                <a:rPr lang="zh-CN" altLang="en-US" sz="2000" b="1"/>
                <a:t>            </a:t>
              </a:r>
              <a:r>
                <a:rPr lang="en-US" altLang="zh-CN" sz="2000" b="1"/>
                <a:t>for (j = i - 1; j &gt;= 0; j--){           //</a:t>
              </a:r>
              <a:r>
                <a:rPr lang="zh-CN" altLang="en-US" sz="2000" b="1"/>
                <a:t>对所有的</a:t>
              </a:r>
              <a:r>
                <a:rPr lang="en-US" altLang="zh-CN" sz="2000" b="1"/>
                <a:t>aj &lt; ai	</a:t>
              </a:r>
            </a:p>
            <a:p>
              <a:pPr algn="just">
                <a:lnSpc>
                  <a:spcPct val="95000"/>
                </a:lnSpc>
              </a:pPr>
              <a:r>
                <a:rPr lang="en-US" altLang="zh-CN" sz="2000" b="1"/>
                <a:t>	    if ((a[j] &lt; a[i]) &amp;&amp; (max &lt; L[j] + 1)) {</a:t>
              </a:r>
            </a:p>
            <a:p>
              <a:pPr algn="just">
                <a:lnSpc>
                  <a:spcPct val="95000"/>
                </a:lnSpc>
              </a:pPr>
              <a:r>
                <a:rPr lang="en-US" altLang="zh-CN" sz="2000" b="1"/>
                <a:t>		max = L[j] + 1; L[i] = max;	</a:t>
              </a:r>
            </a:p>
            <a:p>
              <a:pPr algn="just">
                <a:lnSpc>
                  <a:spcPct val="95000"/>
                </a:lnSpc>
              </a:pPr>
              <a:r>
                <a:rPr lang="en-US" altLang="zh-CN" sz="2000" b="1"/>
                <a:t>		for (k = 0; k &lt; max-1; k++)    //</a:t>
              </a:r>
              <a:r>
                <a:rPr lang="zh-CN" altLang="en-US" sz="2000" b="1"/>
                <a:t>存储最长递增子序列</a:t>
              </a:r>
            </a:p>
            <a:p>
              <a:pPr algn="just">
                <a:lnSpc>
                  <a:spcPct val="95000"/>
                </a:lnSpc>
              </a:pPr>
              <a:r>
                <a:rPr lang="zh-CN" altLang="en-US" sz="2000" b="1"/>
                <a:t>			</a:t>
              </a:r>
              <a:r>
                <a:rPr lang="en-US" altLang="zh-CN" sz="2000" b="1"/>
                <a:t>x[i][k] = x[j][k];</a:t>
              </a:r>
            </a:p>
            <a:p>
              <a:pPr algn="just">
                <a:lnSpc>
                  <a:spcPct val="95000"/>
                </a:lnSpc>
              </a:pPr>
              <a:r>
                <a:rPr lang="en-US" altLang="zh-CN" sz="2000" b="1"/>
                <a:t>		x[i][max-1]= a[i];</a:t>
              </a:r>
            </a:p>
            <a:p>
              <a:pPr algn="just">
                <a:lnSpc>
                  <a:spcPct val="95000"/>
                </a:lnSpc>
              </a:pPr>
              <a:r>
                <a:rPr lang="en-US" altLang="zh-CN" sz="2000" b="1"/>
                <a:t>	       }</a:t>
              </a:r>
            </a:p>
            <a:p>
              <a:pPr algn="just">
                <a:lnSpc>
                  <a:spcPct val="95000"/>
                </a:lnSpc>
              </a:pPr>
              <a:r>
                <a:rPr lang="en-US" altLang="zh-CN" sz="2000" b="1"/>
                <a:t>	}</a:t>
              </a:r>
            </a:p>
            <a:p>
              <a:pPr algn="just">
                <a:lnSpc>
                  <a:spcPct val="95000"/>
                </a:lnSpc>
              </a:pPr>
              <a:r>
                <a:rPr lang="en-US" altLang="zh-CN" sz="2000" b="1"/>
                <a:t>          }</a:t>
              </a:r>
            </a:p>
            <a:p>
              <a:pPr algn="just">
                <a:lnSpc>
                  <a:spcPct val="95000"/>
                </a:lnSpc>
              </a:pPr>
              <a:r>
                <a:rPr lang="en-US" altLang="zh-CN" sz="2000" b="1"/>
                <a:t>        for (index = 0, i = 1; i &lt; n; i++)	if (L[index] &lt; L[i])     index = i;</a:t>
              </a:r>
            </a:p>
            <a:p>
              <a:pPr algn="just">
                <a:lnSpc>
                  <a:spcPct val="95000"/>
                </a:lnSpc>
              </a:pPr>
              <a:r>
                <a:rPr lang="en-US" altLang="zh-CN" sz="2000" b="1"/>
                <a:t>        for (i = 0; i &lt; L[index]; i++)  	</a:t>
              </a:r>
              <a:r>
                <a:rPr lang="zh-CN" altLang="en-US" sz="2000" b="1"/>
                <a:t>	</a:t>
              </a:r>
              <a:r>
                <a:rPr lang="en-US" altLang="zh-CN" sz="2000" b="1"/>
                <a:t>cout&lt;&lt;x[index][i]&lt;&lt;"  ";</a:t>
              </a:r>
            </a:p>
            <a:p>
              <a:pPr algn="just">
                <a:lnSpc>
                  <a:spcPct val="95000"/>
                </a:lnSpc>
              </a:pPr>
              <a:r>
                <a:rPr lang="en-US" altLang="zh-CN" sz="2000" b="1"/>
                <a:t>	  return L[index];                  //</a:t>
              </a:r>
              <a:r>
                <a:rPr lang="zh-CN" altLang="en-US" sz="2000" b="1"/>
                <a:t>返回最长递增子序列的长度</a:t>
              </a:r>
            </a:p>
            <a:p>
              <a:pPr algn="just">
                <a:lnSpc>
                  <a:spcPct val="95000"/>
                </a:lnSpc>
              </a:pPr>
              <a:r>
                <a:rPr lang="en-US" altLang="zh-CN" sz="2000" b="1"/>
                <a:t>}</a:t>
              </a:r>
            </a:p>
          </p:txBody>
        </p:sp>
        <p:grpSp>
          <p:nvGrpSpPr>
            <p:cNvPr id="57351" name="Group 10"/>
            <p:cNvGrpSpPr>
              <a:grpSpLocks/>
            </p:cNvGrpSpPr>
            <p:nvPr/>
          </p:nvGrpSpPr>
          <p:grpSpPr bwMode="auto">
            <a:xfrm>
              <a:off x="1361" y="1228"/>
              <a:ext cx="550" cy="864"/>
              <a:chOff x="1369" y="3007"/>
              <a:chExt cx="550" cy="864"/>
            </a:xfrm>
          </p:grpSpPr>
          <p:sp>
            <p:nvSpPr>
              <p:cNvPr id="57352" name="AutoShape 11"/>
              <p:cNvSpPr>
                <a:spLocks noChangeArrowheads="1"/>
              </p:cNvSpPr>
              <p:nvPr/>
            </p:nvSpPr>
            <p:spPr bwMode="auto">
              <a:xfrm rot="5400000">
                <a:off x="1212" y="3164"/>
                <a:ext cx="864" cy="550"/>
              </a:xfrm>
              <a:prstGeom prst="rtTriangle">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59404" name="WordArt 12"/>
              <p:cNvSpPr>
                <a:spLocks noChangeArrowheads="1" noChangeShapeType="1" noTextEdit="1"/>
              </p:cNvSpPr>
              <p:nvPr/>
            </p:nvSpPr>
            <p:spPr bwMode="auto">
              <a:xfrm rot="18000000">
                <a:off x="1306" y="3205"/>
                <a:ext cx="557" cy="167"/>
              </a:xfrm>
              <a:prstGeom prst="rect">
                <a:avLst/>
              </a:prstGeom>
            </p:spPr>
            <p:txBody>
              <a:bodyPr wrap="none" fromWordArt="1">
                <a:prstTxWarp prst="textCanDown">
                  <a:avLst>
                    <a:gd name="adj" fmla="val 2569"/>
                  </a:avLst>
                </a:prstTxWarp>
              </a:bodyPr>
              <a:lstStyle/>
              <a:p>
                <a:pPr algn="ctr">
                  <a:defRPr/>
                </a:pPr>
                <a:r>
                  <a:rPr lang="en-US" altLang="zh-CN" sz="800" kern="10" dirty="0">
                    <a:ln w="9525">
                      <a:solidFill>
                        <a:srgbClr val="000000"/>
                      </a:solidFill>
                      <a:round/>
                      <a:headEnd/>
                      <a:tailEnd/>
                    </a:ln>
                    <a:noFill/>
                    <a:latin typeface="宋体"/>
                    <a:ea typeface="宋体"/>
                  </a:rPr>
                  <a:t>C</a:t>
                </a:r>
                <a:r>
                  <a:rPr lang="zh-CN" altLang="en-US" sz="800" kern="10" dirty="0">
                    <a:ln w="9525">
                      <a:solidFill>
                        <a:srgbClr val="000000"/>
                      </a:solidFill>
                      <a:round/>
                      <a:headEnd/>
                      <a:tailEnd/>
                    </a:ln>
                    <a:noFill/>
                    <a:latin typeface="宋体"/>
                    <a:ea typeface="宋体"/>
                  </a:rPr>
                  <a:t>描述</a:t>
                </a:r>
              </a:p>
            </p:txBody>
          </p:sp>
        </p:grpSp>
      </p:grpSp>
    </p:spTree>
    <p:extLst>
      <p:ext uri="{BB962C8B-B14F-4D97-AF65-F5344CB8AC3E}">
        <p14:creationId xmlns:p14="http://schemas.microsoft.com/office/powerpoint/2010/main" val="1695461621"/>
      </p:ext>
    </p:extLst>
  </p:cSld>
  <p:clrMapOvr>
    <a:masterClrMapping/>
  </p:clrMapOvr>
  <p:transition spd="slow">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F9D34C0B-3222-407C-8DF7-299A25FD2359}" type="datetime1">
              <a:rPr lang="zh-CN" altLang="en-US" sz="1400" smtClean="0">
                <a:latin typeface="Comic Sans MS" pitchFamily="66" charset="0"/>
              </a:rPr>
              <a:pPr/>
              <a:t>2016/4/26</a:t>
            </a:fld>
            <a:endParaRPr lang="en-US" altLang="zh-CN" sz="1400" smtClean="0">
              <a:latin typeface="Comic Sans MS" pitchFamily="66" charset="0"/>
            </a:endParaRPr>
          </a:p>
        </p:txBody>
      </p:sp>
      <p:sp>
        <p:nvSpPr>
          <p:cNvPr id="5837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第6章  动态规划法</a:t>
            </a:r>
          </a:p>
        </p:txBody>
      </p:sp>
      <p:sp>
        <p:nvSpPr>
          <p:cNvPr id="5837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0CB0E958-F73C-4050-A96E-006CDE4580BA}" type="slidenum">
              <a:rPr lang="en-US" altLang="zh-CN" sz="1400" smtClean="0">
                <a:latin typeface="Comic Sans MS" pitchFamily="66" charset="0"/>
              </a:rPr>
              <a:pPr/>
              <a:t>21</a:t>
            </a:fld>
            <a:endParaRPr lang="en-US" altLang="zh-CN" sz="1400" smtClean="0">
              <a:latin typeface="Comic Sans MS" pitchFamily="66" charset="0"/>
            </a:endParaRPr>
          </a:p>
        </p:txBody>
      </p:sp>
      <p:sp>
        <p:nvSpPr>
          <p:cNvPr id="63493" name="Text Box 27"/>
          <p:cNvSpPr txBox="1">
            <a:spLocks noChangeArrowheads="1"/>
          </p:cNvSpPr>
          <p:nvPr/>
        </p:nvSpPr>
        <p:spPr bwMode="auto">
          <a:xfrm>
            <a:off x="468313" y="1143000"/>
            <a:ext cx="8389937" cy="525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lnSpc>
                <a:spcPct val="120000"/>
              </a:lnSpc>
              <a:spcBef>
                <a:spcPct val="50000"/>
              </a:spcBef>
            </a:pPr>
            <a:r>
              <a:rPr kumimoji="1" lang="en-US" altLang="zh-CN" sz="2300" b="1" dirty="0"/>
              <a:t>        </a:t>
            </a:r>
            <a:r>
              <a:rPr kumimoji="1" lang="zh-CN" altLang="en-US" sz="2300" b="1" dirty="0"/>
              <a:t>对给定序列</a:t>
            </a:r>
            <a:r>
              <a:rPr kumimoji="1" lang="en-US" altLang="zh-CN" sz="2300" b="1" i="1" dirty="0"/>
              <a:t>X</a:t>
            </a:r>
            <a:r>
              <a:rPr kumimoji="1" lang="en-US" altLang="zh-CN" sz="2300" b="1" dirty="0"/>
              <a:t>=(</a:t>
            </a:r>
            <a:r>
              <a:rPr kumimoji="1" lang="en-US" altLang="zh-CN" sz="2300" b="1" i="1" dirty="0"/>
              <a:t>x</a:t>
            </a:r>
            <a:r>
              <a:rPr kumimoji="1" lang="en-US" altLang="zh-CN" sz="2300" b="1" baseline="-30000" dirty="0"/>
              <a:t>1</a:t>
            </a:r>
            <a:r>
              <a:rPr kumimoji="1" lang="en-US" altLang="zh-CN" sz="2300" b="1" dirty="0"/>
              <a:t>, </a:t>
            </a:r>
            <a:r>
              <a:rPr kumimoji="1" lang="en-US" altLang="zh-CN" sz="2300" b="1" i="1" dirty="0"/>
              <a:t>x</a:t>
            </a:r>
            <a:r>
              <a:rPr kumimoji="1" lang="en-US" altLang="zh-CN" sz="2300" b="1" baseline="-30000" dirty="0"/>
              <a:t>2</a:t>
            </a:r>
            <a:r>
              <a:rPr kumimoji="1" lang="en-US" altLang="zh-CN" sz="2300" b="1" dirty="0"/>
              <a:t>,…, </a:t>
            </a:r>
            <a:r>
              <a:rPr kumimoji="1" lang="en-US" altLang="zh-CN" sz="2300" b="1" i="1" dirty="0" err="1"/>
              <a:t>x</a:t>
            </a:r>
            <a:r>
              <a:rPr kumimoji="1" lang="en-US" altLang="zh-CN" sz="2300" b="1" i="1" baseline="-30000" dirty="0" err="1"/>
              <a:t>m</a:t>
            </a:r>
            <a:r>
              <a:rPr kumimoji="1" lang="en-US" altLang="zh-CN" sz="2300" b="1" dirty="0"/>
              <a:t>)</a:t>
            </a:r>
            <a:r>
              <a:rPr kumimoji="1" lang="zh-CN" altLang="en-US" sz="2300" b="1" dirty="0"/>
              <a:t>和序列</a:t>
            </a:r>
            <a:r>
              <a:rPr kumimoji="1" lang="en-US" altLang="zh-CN" sz="2300" b="1" i="1" dirty="0"/>
              <a:t>Z</a:t>
            </a:r>
            <a:r>
              <a:rPr kumimoji="1" lang="en-US" altLang="zh-CN" sz="2300" b="1" dirty="0"/>
              <a:t>=(</a:t>
            </a:r>
            <a:r>
              <a:rPr kumimoji="1" lang="en-US" altLang="zh-CN" sz="2300" b="1" i="1" dirty="0"/>
              <a:t>z</a:t>
            </a:r>
            <a:r>
              <a:rPr kumimoji="1" lang="en-US" altLang="zh-CN" sz="2300" b="1" baseline="-30000" dirty="0"/>
              <a:t>1</a:t>
            </a:r>
            <a:r>
              <a:rPr kumimoji="1" lang="en-US" altLang="zh-CN" sz="2300" b="1" dirty="0"/>
              <a:t>, </a:t>
            </a:r>
            <a:r>
              <a:rPr kumimoji="1" lang="en-US" altLang="zh-CN" sz="2300" b="1" i="1" dirty="0"/>
              <a:t>z</a:t>
            </a:r>
            <a:r>
              <a:rPr kumimoji="1" lang="en-US" altLang="zh-CN" sz="2300" b="1" baseline="-30000" dirty="0"/>
              <a:t>2</a:t>
            </a:r>
            <a:r>
              <a:rPr kumimoji="1" lang="en-US" altLang="zh-CN" sz="2300" b="1" dirty="0"/>
              <a:t>,…, </a:t>
            </a:r>
            <a:r>
              <a:rPr kumimoji="1" lang="en-US" altLang="zh-CN" sz="2300" b="1" i="1" dirty="0" err="1"/>
              <a:t>z</a:t>
            </a:r>
            <a:r>
              <a:rPr kumimoji="1" lang="en-US" altLang="zh-CN" sz="2300" b="1" i="1" baseline="-30000" dirty="0" err="1"/>
              <a:t>k</a:t>
            </a:r>
            <a:r>
              <a:rPr kumimoji="1" lang="en-US" altLang="zh-CN" sz="2300" b="1" dirty="0"/>
              <a:t>)</a:t>
            </a:r>
            <a:r>
              <a:rPr kumimoji="1" lang="zh-CN" altLang="en-US" sz="2300" b="1" dirty="0"/>
              <a:t>，</a:t>
            </a:r>
            <a:r>
              <a:rPr kumimoji="1" lang="en-US" altLang="zh-CN" sz="2300" b="1" i="1" dirty="0"/>
              <a:t>Z</a:t>
            </a:r>
            <a:r>
              <a:rPr kumimoji="1" lang="zh-CN" altLang="en-US" sz="2300" b="1" dirty="0"/>
              <a:t>是</a:t>
            </a:r>
            <a:r>
              <a:rPr kumimoji="1" lang="en-US" altLang="zh-CN" sz="2300" b="1" i="1" dirty="0"/>
              <a:t>X</a:t>
            </a:r>
            <a:r>
              <a:rPr kumimoji="1" lang="zh-CN" altLang="en-US" sz="2300" b="1" dirty="0"/>
              <a:t>的子序列当且仅当存在一个严格递增下标序列</a:t>
            </a:r>
            <a:r>
              <a:rPr kumimoji="1" lang="en-US" altLang="zh-CN" sz="2300" b="1" dirty="0"/>
              <a:t>(</a:t>
            </a:r>
            <a:r>
              <a:rPr kumimoji="1" lang="en-US" altLang="zh-CN" sz="2300" b="1" i="1" dirty="0"/>
              <a:t>i</a:t>
            </a:r>
            <a:r>
              <a:rPr kumimoji="1" lang="en-US" altLang="zh-CN" sz="2300" b="1" baseline="-25000" dirty="0"/>
              <a:t>1</a:t>
            </a:r>
            <a:r>
              <a:rPr kumimoji="1" lang="en-US" altLang="zh-CN" sz="2300" b="1" dirty="0"/>
              <a:t>, </a:t>
            </a:r>
            <a:r>
              <a:rPr kumimoji="1" lang="en-US" altLang="zh-CN" sz="2300" b="1" i="1" dirty="0"/>
              <a:t>i</a:t>
            </a:r>
            <a:r>
              <a:rPr kumimoji="1" lang="en-US" altLang="zh-CN" sz="2300" b="1" baseline="-25000" dirty="0"/>
              <a:t>2</a:t>
            </a:r>
            <a:r>
              <a:rPr kumimoji="1" lang="en-US" altLang="zh-CN" sz="2300" b="1" dirty="0"/>
              <a:t>,…, </a:t>
            </a:r>
            <a:r>
              <a:rPr kumimoji="1" lang="en-US" altLang="zh-CN" sz="2300" b="1" i="1" dirty="0" err="1"/>
              <a:t>i</a:t>
            </a:r>
            <a:r>
              <a:rPr kumimoji="1" lang="en-US" altLang="zh-CN" sz="2300" b="1" i="1" baseline="-25000" dirty="0" err="1"/>
              <a:t>k</a:t>
            </a:r>
            <a:r>
              <a:rPr kumimoji="1" lang="en-US" altLang="zh-CN" sz="2300" b="1" dirty="0"/>
              <a:t>)</a:t>
            </a:r>
            <a:r>
              <a:rPr kumimoji="1" lang="zh-CN" altLang="en-US" sz="2300" b="1" dirty="0"/>
              <a:t>，使得对于所有</a:t>
            </a:r>
            <a:r>
              <a:rPr kumimoji="1" lang="en-US" altLang="zh-CN" sz="2300" b="1" i="1" dirty="0"/>
              <a:t>j</a:t>
            </a:r>
            <a:r>
              <a:rPr kumimoji="1" lang="en-US" altLang="zh-CN" sz="2300" b="1" dirty="0"/>
              <a:t>=1, 2, …, </a:t>
            </a:r>
            <a:r>
              <a:rPr kumimoji="1" lang="en-US" altLang="zh-CN" sz="2300" b="1" i="1" dirty="0"/>
              <a:t>k</a:t>
            </a:r>
            <a:r>
              <a:rPr kumimoji="1" lang="zh-CN" altLang="en-US" sz="2300" b="1" dirty="0"/>
              <a:t>，有</a:t>
            </a:r>
            <a:r>
              <a:rPr kumimoji="1" lang="en-US" altLang="zh-CN" sz="2300" b="1" i="1" dirty="0" err="1"/>
              <a:t>z</a:t>
            </a:r>
            <a:r>
              <a:rPr kumimoji="1" lang="en-US" altLang="zh-CN" sz="2300" b="1" i="1" baseline="-30000" dirty="0" err="1"/>
              <a:t>j</a:t>
            </a:r>
            <a:r>
              <a:rPr kumimoji="1" lang="en-US" altLang="zh-CN" sz="2300" b="1" dirty="0"/>
              <a:t>=</a:t>
            </a:r>
            <a:r>
              <a:rPr kumimoji="1" lang="en-US" altLang="zh-CN" sz="2300" b="1" i="1" dirty="0" err="1"/>
              <a:t>x</a:t>
            </a:r>
            <a:r>
              <a:rPr kumimoji="1" lang="en-US" altLang="zh-CN" sz="2300" b="1" i="1" baseline="-30000" dirty="0" err="1"/>
              <a:t>i</a:t>
            </a:r>
            <a:r>
              <a:rPr kumimoji="1" lang="en-US" altLang="zh-CN" sz="1800" b="1" i="1" baseline="-30000" dirty="0" err="1"/>
              <a:t>j</a:t>
            </a:r>
            <a:r>
              <a:rPr kumimoji="1" lang="zh-CN" altLang="en-US" sz="2300" b="1" dirty="0"/>
              <a:t>（</a:t>
            </a:r>
            <a:r>
              <a:rPr kumimoji="1" lang="en-US" altLang="zh-CN" sz="2300" b="1" dirty="0"/>
              <a:t>1≤</a:t>
            </a:r>
            <a:r>
              <a:rPr kumimoji="1" lang="en-US" altLang="zh-CN" sz="2300" b="1" i="1" dirty="0"/>
              <a:t>ij</a:t>
            </a:r>
            <a:r>
              <a:rPr kumimoji="1" lang="en-US" altLang="zh-CN" sz="2300" b="1" dirty="0"/>
              <a:t>≤</a:t>
            </a:r>
            <a:r>
              <a:rPr kumimoji="1" lang="en-US" altLang="zh-CN" sz="2300" b="1" i="1" dirty="0"/>
              <a:t>m</a:t>
            </a:r>
            <a:r>
              <a:rPr kumimoji="1" lang="zh-CN" altLang="en-US" sz="2300" b="1" dirty="0"/>
              <a:t>）。</a:t>
            </a:r>
            <a:endParaRPr kumimoji="1" lang="en-US" altLang="zh-CN" sz="2300" b="1" dirty="0"/>
          </a:p>
          <a:p>
            <a:pPr algn="just" eaLnBrk="1" hangingPunct="1">
              <a:lnSpc>
                <a:spcPct val="120000"/>
              </a:lnSpc>
              <a:spcBef>
                <a:spcPct val="50000"/>
              </a:spcBef>
            </a:pPr>
            <a:r>
              <a:rPr kumimoji="1" lang="zh-CN" altLang="en-US" sz="2300" b="1" dirty="0">
                <a:solidFill>
                  <a:srgbClr val="FF0000"/>
                </a:solidFill>
              </a:rPr>
              <a:t>例如，序列</a:t>
            </a:r>
            <a:r>
              <a:rPr kumimoji="1" lang="en-US" altLang="zh-CN" sz="2300" b="1" i="1" dirty="0">
                <a:solidFill>
                  <a:srgbClr val="FF0000"/>
                </a:solidFill>
              </a:rPr>
              <a:t>X</a:t>
            </a:r>
            <a:r>
              <a:rPr kumimoji="1" lang="en-US" altLang="zh-CN" sz="2300" b="1" dirty="0">
                <a:solidFill>
                  <a:srgbClr val="FF0000"/>
                </a:solidFill>
              </a:rPr>
              <a:t>=(</a:t>
            </a:r>
            <a:r>
              <a:rPr kumimoji="1" lang="en-US" altLang="zh-CN" sz="2300" b="1" i="1" dirty="0">
                <a:solidFill>
                  <a:srgbClr val="FF0000"/>
                </a:solidFill>
              </a:rPr>
              <a:t>a</a:t>
            </a:r>
            <a:r>
              <a:rPr kumimoji="1" lang="en-US" altLang="zh-CN" sz="2300" b="1" dirty="0">
                <a:solidFill>
                  <a:srgbClr val="FF0000"/>
                </a:solidFill>
              </a:rPr>
              <a:t>, </a:t>
            </a:r>
            <a:r>
              <a:rPr kumimoji="1" lang="en-US" altLang="zh-CN" sz="2300" b="1" i="1" dirty="0">
                <a:solidFill>
                  <a:srgbClr val="FF0000"/>
                </a:solidFill>
              </a:rPr>
              <a:t>b</a:t>
            </a:r>
            <a:r>
              <a:rPr kumimoji="1" lang="en-US" altLang="zh-CN" sz="2300" b="1" dirty="0">
                <a:solidFill>
                  <a:srgbClr val="FF0000"/>
                </a:solidFill>
              </a:rPr>
              <a:t>, </a:t>
            </a:r>
            <a:r>
              <a:rPr kumimoji="1" lang="en-US" altLang="zh-CN" sz="2300" b="1" i="1" dirty="0">
                <a:solidFill>
                  <a:srgbClr val="FF0000"/>
                </a:solidFill>
              </a:rPr>
              <a:t>c</a:t>
            </a:r>
            <a:r>
              <a:rPr kumimoji="1" lang="en-US" altLang="zh-CN" sz="2300" b="1" dirty="0">
                <a:solidFill>
                  <a:srgbClr val="FF0000"/>
                </a:solidFill>
              </a:rPr>
              <a:t>, </a:t>
            </a:r>
            <a:r>
              <a:rPr kumimoji="1" lang="en-US" altLang="zh-CN" sz="2300" b="1" i="1" dirty="0">
                <a:solidFill>
                  <a:srgbClr val="FF0000"/>
                </a:solidFill>
              </a:rPr>
              <a:t>b</a:t>
            </a:r>
            <a:r>
              <a:rPr kumimoji="1" lang="en-US" altLang="zh-CN" sz="2300" b="1" dirty="0">
                <a:solidFill>
                  <a:srgbClr val="FF0000"/>
                </a:solidFill>
              </a:rPr>
              <a:t>, </a:t>
            </a:r>
            <a:r>
              <a:rPr kumimoji="1" lang="en-US" altLang="zh-CN" sz="2300" b="1" i="1" dirty="0">
                <a:solidFill>
                  <a:srgbClr val="FF0000"/>
                </a:solidFill>
              </a:rPr>
              <a:t>d</a:t>
            </a:r>
            <a:r>
              <a:rPr kumimoji="1" lang="en-US" altLang="zh-CN" sz="2300" b="1" dirty="0">
                <a:solidFill>
                  <a:srgbClr val="FF0000"/>
                </a:solidFill>
              </a:rPr>
              <a:t>, </a:t>
            </a:r>
            <a:r>
              <a:rPr kumimoji="1" lang="en-US" altLang="zh-CN" sz="2300" b="1" i="1" dirty="0">
                <a:solidFill>
                  <a:srgbClr val="FF0000"/>
                </a:solidFill>
              </a:rPr>
              <a:t>b</a:t>
            </a:r>
            <a:r>
              <a:rPr kumimoji="1" lang="en-US" altLang="zh-CN" sz="2300" b="1" dirty="0">
                <a:solidFill>
                  <a:srgbClr val="FF0000"/>
                </a:solidFill>
              </a:rPr>
              <a:t>)</a:t>
            </a:r>
            <a:r>
              <a:rPr kumimoji="1" lang="zh-CN" altLang="en-US" sz="2300" b="1" dirty="0">
                <a:solidFill>
                  <a:srgbClr val="FF0000"/>
                </a:solidFill>
              </a:rPr>
              <a:t>，子序列为</a:t>
            </a:r>
            <a:r>
              <a:rPr kumimoji="1" lang="en-US" altLang="zh-CN" sz="2300" b="1" dirty="0">
                <a:solidFill>
                  <a:srgbClr val="FF0000"/>
                </a:solidFill>
              </a:rPr>
              <a:t>Z=</a:t>
            </a:r>
            <a:r>
              <a:rPr kumimoji="1" lang="en-US" altLang="zh-CN" sz="2300" b="1" i="1" dirty="0">
                <a:solidFill>
                  <a:srgbClr val="FF0000"/>
                </a:solidFill>
              </a:rPr>
              <a:t>(a, c, b, d, b)</a:t>
            </a:r>
            <a:r>
              <a:rPr kumimoji="1" lang="zh-CN" altLang="en-US" sz="2300" b="1" dirty="0">
                <a:solidFill>
                  <a:srgbClr val="FF0000"/>
                </a:solidFill>
              </a:rPr>
              <a:t>，下标序列为</a:t>
            </a:r>
            <a:r>
              <a:rPr kumimoji="1" lang="en-US" altLang="zh-CN" sz="2300" b="1" i="1" dirty="0">
                <a:solidFill>
                  <a:srgbClr val="FF0000"/>
                </a:solidFill>
              </a:rPr>
              <a:t>(1, 3, 4, 5, 6)</a:t>
            </a:r>
            <a:endParaRPr kumimoji="1" lang="zh-CN" altLang="en-US" sz="2300" b="1" dirty="0">
              <a:solidFill>
                <a:srgbClr val="FF0000"/>
              </a:solidFill>
            </a:endParaRPr>
          </a:p>
          <a:p>
            <a:pPr eaLnBrk="1" hangingPunct="1">
              <a:lnSpc>
                <a:spcPct val="120000"/>
              </a:lnSpc>
              <a:spcBef>
                <a:spcPct val="50000"/>
              </a:spcBef>
            </a:pPr>
            <a:r>
              <a:rPr kumimoji="1" lang="zh-CN" altLang="en-US" sz="2300" b="1" dirty="0">
                <a:latin typeface="宋体" charset="-122"/>
              </a:rPr>
              <a:t>    给定两个序列</a:t>
            </a:r>
            <a:r>
              <a:rPr kumimoji="1" lang="en-US" altLang="zh-CN" sz="2300" b="1" i="1" dirty="0"/>
              <a:t>X</a:t>
            </a:r>
            <a:r>
              <a:rPr kumimoji="1" lang="zh-CN" altLang="en-US" sz="2300" b="1" dirty="0">
                <a:latin typeface="宋体" charset="-122"/>
              </a:rPr>
              <a:t>和</a:t>
            </a:r>
            <a:r>
              <a:rPr kumimoji="1" lang="en-US" altLang="zh-CN" sz="2300" b="1" i="1" dirty="0"/>
              <a:t>Y</a:t>
            </a:r>
            <a:r>
              <a:rPr kumimoji="1" lang="zh-CN" altLang="en-US" sz="2300" b="1" dirty="0">
                <a:latin typeface="宋体" charset="-122"/>
              </a:rPr>
              <a:t>，当另一个序列</a:t>
            </a:r>
            <a:r>
              <a:rPr kumimoji="1" lang="en-US" altLang="zh-CN" sz="2300" b="1" i="1" dirty="0"/>
              <a:t>Z</a:t>
            </a:r>
            <a:r>
              <a:rPr kumimoji="1" lang="zh-CN" altLang="en-US" sz="2300" b="1" dirty="0">
                <a:latin typeface="宋体" charset="-122"/>
              </a:rPr>
              <a:t>既是</a:t>
            </a:r>
            <a:r>
              <a:rPr kumimoji="1" lang="en-US" altLang="zh-CN" sz="2300" b="1" i="1" dirty="0"/>
              <a:t>X</a:t>
            </a:r>
            <a:r>
              <a:rPr kumimoji="1" lang="zh-CN" altLang="en-US" sz="2300" b="1" dirty="0">
                <a:latin typeface="宋体" charset="-122"/>
              </a:rPr>
              <a:t>的子序列又是</a:t>
            </a:r>
            <a:r>
              <a:rPr kumimoji="1" lang="en-US" altLang="zh-CN" sz="2300" b="1" i="1" dirty="0"/>
              <a:t>Y</a:t>
            </a:r>
            <a:r>
              <a:rPr kumimoji="1" lang="zh-CN" altLang="en-US" sz="2300" b="1" dirty="0">
                <a:latin typeface="宋体" charset="-122"/>
              </a:rPr>
              <a:t>的子序列时，称</a:t>
            </a:r>
            <a:r>
              <a:rPr kumimoji="1" lang="en-US" altLang="zh-CN" sz="2300" b="1" i="1" dirty="0"/>
              <a:t>Z</a:t>
            </a:r>
            <a:r>
              <a:rPr kumimoji="1" lang="zh-CN" altLang="en-US" sz="2300" b="1" dirty="0">
                <a:latin typeface="宋体" charset="-122"/>
              </a:rPr>
              <a:t>是序列</a:t>
            </a:r>
            <a:r>
              <a:rPr kumimoji="1" lang="en-US" altLang="zh-CN" sz="2300" b="1" i="1" dirty="0"/>
              <a:t>X</a:t>
            </a:r>
            <a:r>
              <a:rPr kumimoji="1" lang="zh-CN" altLang="en-US" sz="2300" b="1" dirty="0">
                <a:latin typeface="宋体" charset="-122"/>
              </a:rPr>
              <a:t>和</a:t>
            </a:r>
            <a:r>
              <a:rPr kumimoji="1" lang="en-US" altLang="zh-CN" sz="2300" b="1" i="1" dirty="0"/>
              <a:t>Y</a:t>
            </a:r>
            <a:r>
              <a:rPr kumimoji="1" lang="zh-CN" altLang="en-US" sz="2300" b="1" dirty="0">
                <a:latin typeface="宋体" charset="-122"/>
              </a:rPr>
              <a:t>的公共子序列。最长公共子序列问题就是在序列</a:t>
            </a:r>
            <a:r>
              <a:rPr kumimoji="1" lang="en-US" altLang="zh-CN" sz="2300" b="1" i="1" dirty="0"/>
              <a:t>X</a:t>
            </a:r>
            <a:r>
              <a:rPr kumimoji="1" lang="zh-CN" altLang="en-US" sz="2300" b="1" dirty="0">
                <a:latin typeface="宋体" charset="-122"/>
              </a:rPr>
              <a:t>和</a:t>
            </a:r>
            <a:r>
              <a:rPr kumimoji="1" lang="en-US" altLang="zh-CN" sz="2300" b="1" i="1" dirty="0"/>
              <a:t>Y</a:t>
            </a:r>
            <a:r>
              <a:rPr kumimoji="1" lang="zh-CN" altLang="en-US" sz="2300" b="1" dirty="0">
                <a:latin typeface="宋体" charset="-122"/>
              </a:rPr>
              <a:t>的公共子序列中查找长度最长的公共子序列。</a:t>
            </a:r>
            <a:r>
              <a:rPr kumimoji="1" lang="zh-CN" altLang="en-US" sz="2300" b="1" dirty="0"/>
              <a:t> </a:t>
            </a:r>
            <a:endParaRPr kumimoji="1" lang="en-US" altLang="zh-CN" sz="2300" b="1" dirty="0"/>
          </a:p>
          <a:p>
            <a:pPr eaLnBrk="1" hangingPunct="1">
              <a:lnSpc>
                <a:spcPct val="120000"/>
              </a:lnSpc>
              <a:spcBef>
                <a:spcPct val="50000"/>
              </a:spcBef>
            </a:pPr>
            <a:r>
              <a:rPr kumimoji="1" lang="zh-CN" altLang="en-US" sz="2300" b="1" dirty="0">
                <a:solidFill>
                  <a:srgbClr val="FF0000"/>
                </a:solidFill>
              </a:rPr>
              <a:t>例如：序列</a:t>
            </a:r>
            <a:r>
              <a:rPr kumimoji="1" lang="en-US" altLang="zh-CN" sz="2300" b="1" i="1" dirty="0">
                <a:solidFill>
                  <a:srgbClr val="FF0000"/>
                </a:solidFill>
              </a:rPr>
              <a:t>X</a:t>
            </a:r>
            <a:r>
              <a:rPr kumimoji="1" lang="en-US" altLang="zh-CN" sz="2300" b="1" dirty="0">
                <a:solidFill>
                  <a:srgbClr val="FF0000"/>
                </a:solidFill>
              </a:rPr>
              <a:t>=(</a:t>
            </a:r>
            <a:r>
              <a:rPr kumimoji="1" lang="en-US" altLang="zh-CN" sz="2300" b="1" i="1" dirty="0">
                <a:solidFill>
                  <a:srgbClr val="FF0000"/>
                </a:solidFill>
              </a:rPr>
              <a:t>a</a:t>
            </a:r>
            <a:r>
              <a:rPr kumimoji="1" lang="en-US" altLang="zh-CN" sz="2300" b="1" dirty="0">
                <a:solidFill>
                  <a:srgbClr val="FF0000"/>
                </a:solidFill>
              </a:rPr>
              <a:t>, </a:t>
            </a:r>
            <a:r>
              <a:rPr kumimoji="1" lang="en-US" altLang="zh-CN" sz="2300" b="1" i="1" dirty="0">
                <a:solidFill>
                  <a:srgbClr val="FF0000"/>
                </a:solidFill>
              </a:rPr>
              <a:t>b</a:t>
            </a:r>
            <a:r>
              <a:rPr kumimoji="1" lang="en-US" altLang="zh-CN" sz="2300" b="1" dirty="0">
                <a:solidFill>
                  <a:srgbClr val="FF0000"/>
                </a:solidFill>
              </a:rPr>
              <a:t>, </a:t>
            </a:r>
            <a:r>
              <a:rPr kumimoji="1" lang="en-US" altLang="zh-CN" sz="2300" b="1" i="1" dirty="0">
                <a:solidFill>
                  <a:srgbClr val="FF0000"/>
                </a:solidFill>
              </a:rPr>
              <a:t>c</a:t>
            </a:r>
            <a:r>
              <a:rPr kumimoji="1" lang="en-US" altLang="zh-CN" sz="2300" b="1" dirty="0">
                <a:solidFill>
                  <a:srgbClr val="FF0000"/>
                </a:solidFill>
              </a:rPr>
              <a:t>, </a:t>
            </a:r>
            <a:r>
              <a:rPr kumimoji="1" lang="en-US" altLang="zh-CN" sz="2300" b="1" i="1" dirty="0">
                <a:solidFill>
                  <a:srgbClr val="FF0000"/>
                </a:solidFill>
              </a:rPr>
              <a:t>b</a:t>
            </a:r>
            <a:r>
              <a:rPr kumimoji="1" lang="en-US" altLang="zh-CN" sz="2300" b="1" dirty="0">
                <a:solidFill>
                  <a:srgbClr val="FF0000"/>
                </a:solidFill>
              </a:rPr>
              <a:t>, </a:t>
            </a:r>
            <a:r>
              <a:rPr kumimoji="1" lang="en-US" altLang="zh-CN" sz="2300" b="1" i="1" dirty="0">
                <a:solidFill>
                  <a:srgbClr val="FF0000"/>
                </a:solidFill>
              </a:rPr>
              <a:t>d</a:t>
            </a:r>
            <a:r>
              <a:rPr kumimoji="1" lang="en-US" altLang="zh-CN" sz="2300" b="1" dirty="0">
                <a:solidFill>
                  <a:srgbClr val="FF0000"/>
                </a:solidFill>
              </a:rPr>
              <a:t>, </a:t>
            </a:r>
            <a:r>
              <a:rPr kumimoji="1" lang="en-US" altLang="zh-CN" sz="2300" b="1" i="1" dirty="0">
                <a:solidFill>
                  <a:srgbClr val="FF0000"/>
                </a:solidFill>
              </a:rPr>
              <a:t>b</a:t>
            </a:r>
            <a:r>
              <a:rPr kumimoji="1" lang="en-US" altLang="zh-CN" sz="2300" b="1" dirty="0">
                <a:solidFill>
                  <a:srgbClr val="FF0000"/>
                </a:solidFill>
              </a:rPr>
              <a:t>)</a:t>
            </a:r>
            <a:r>
              <a:rPr kumimoji="1" lang="zh-CN" altLang="en-US" sz="2300" b="1" dirty="0">
                <a:solidFill>
                  <a:srgbClr val="FF0000"/>
                </a:solidFill>
              </a:rPr>
              <a:t>，</a:t>
            </a:r>
            <a:r>
              <a:rPr kumimoji="1" lang="en-US" altLang="zh-CN" sz="2300" b="1" i="1" dirty="0">
                <a:solidFill>
                  <a:srgbClr val="FF0000"/>
                </a:solidFill>
              </a:rPr>
              <a:t>Y</a:t>
            </a:r>
            <a:r>
              <a:rPr kumimoji="1" lang="en-US" altLang="zh-CN" sz="2300" b="1" dirty="0">
                <a:solidFill>
                  <a:srgbClr val="FF0000"/>
                </a:solidFill>
              </a:rPr>
              <a:t>=(</a:t>
            </a:r>
            <a:r>
              <a:rPr kumimoji="1" lang="en-US" altLang="zh-CN" sz="2300" b="1" i="1" dirty="0">
                <a:solidFill>
                  <a:srgbClr val="FF0000"/>
                </a:solidFill>
              </a:rPr>
              <a:t>a</a:t>
            </a:r>
            <a:r>
              <a:rPr kumimoji="1" lang="en-US" altLang="zh-CN" sz="2300" b="1" dirty="0">
                <a:solidFill>
                  <a:srgbClr val="FF0000"/>
                </a:solidFill>
              </a:rPr>
              <a:t>, </a:t>
            </a:r>
            <a:r>
              <a:rPr kumimoji="1" lang="en-US" altLang="zh-CN" sz="2300" b="1" i="1" dirty="0">
                <a:solidFill>
                  <a:srgbClr val="FF0000"/>
                </a:solidFill>
              </a:rPr>
              <a:t>c</a:t>
            </a:r>
            <a:r>
              <a:rPr kumimoji="1" lang="en-US" altLang="zh-CN" sz="2300" b="1" dirty="0">
                <a:solidFill>
                  <a:srgbClr val="FF0000"/>
                </a:solidFill>
              </a:rPr>
              <a:t>, </a:t>
            </a:r>
            <a:r>
              <a:rPr kumimoji="1" lang="en-US" altLang="zh-CN" sz="2300" b="1" i="1" dirty="0">
                <a:solidFill>
                  <a:srgbClr val="FF0000"/>
                </a:solidFill>
              </a:rPr>
              <a:t>b</a:t>
            </a:r>
            <a:r>
              <a:rPr kumimoji="1" lang="en-US" altLang="zh-CN" sz="2300" b="1" dirty="0">
                <a:solidFill>
                  <a:srgbClr val="FF0000"/>
                </a:solidFill>
              </a:rPr>
              <a:t>, </a:t>
            </a:r>
            <a:r>
              <a:rPr kumimoji="1" lang="en-US" altLang="zh-CN" sz="2300" b="1" i="1" dirty="0">
                <a:solidFill>
                  <a:srgbClr val="FF0000"/>
                </a:solidFill>
              </a:rPr>
              <a:t>b</a:t>
            </a:r>
            <a:r>
              <a:rPr kumimoji="1" lang="en-US" altLang="zh-CN" sz="2300" b="1" dirty="0">
                <a:solidFill>
                  <a:srgbClr val="FF0000"/>
                </a:solidFill>
              </a:rPr>
              <a:t>, </a:t>
            </a:r>
            <a:r>
              <a:rPr kumimoji="1" lang="en-US" altLang="zh-CN" sz="2300" b="1" i="1" dirty="0">
                <a:solidFill>
                  <a:srgbClr val="FF0000"/>
                </a:solidFill>
              </a:rPr>
              <a:t>a</a:t>
            </a:r>
            <a:r>
              <a:rPr kumimoji="1" lang="en-US" altLang="zh-CN" sz="2300" b="1" dirty="0">
                <a:solidFill>
                  <a:srgbClr val="FF0000"/>
                </a:solidFill>
              </a:rPr>
              <a:t>, </a:t>
            </a:r>
            <a:r>
              <a:rPr kumimoji="1" lang="en-US" altLang="zh-CN" sz="2300" b="1" i="1" dirty="0">
                <a:solidFill>
                  <a:srgbClr val="FF0000"/>
                </a:solidFill>
              </a:rPr>
              <a:t>b</a:t>
            </a:r>
            <a:r>
              <a:rPr kumimoji="1" lang="en-US" altLang="zh-CN" sz="2300" b="1" dirty="0">
                <a:solidFill>
                  <a:srgbClr val="FF0000"/>
                </a:solidFill>
              </a:rPr>
              <a:t>,</a:t>
            </a:r>
            <a:r>
              <a:rPr kumimoji="1" lang="en-US" altLang="zh-CN" sz="2300" b="1" i="1" dirty="0">
                <a:solidFill>
                  <a:srgbClr val="FF0000"/>
                </a:solidFill>
              </a:rPr>
              <a:t> d</a:t>
            </a:r>
            <a:r>
              <a:rPr kumimoji="1" lang="en-US" altLang="zh-CN" sz="2300" b="1" dirty="0">
                <a:solidFill>
                  <a:srgbClr val="FF0000"/>
                </a:solidFill>
              </a:rPr>
              <a:t>,</a:t>
            </a:r>
            <a:r>
              <a:rPr kumimoji="1" lang="en-US" altLang="zh-CN" sz="2300" b="1" i="1" dirty="0">
                <a:solidFill>
                  <a:srgbClr val="FF0000"/>
                </a:solidFill>
              </a:rPr>
              <a:t> b</a:t>
            </a:r>
            <a:r>
              <a:rPr kumimoji="1" lang="en-US" altLang="zh-CN" sz="2300" b="1" dirty="0">
                <a:solidFill>
                  <a:srgbClr val="FF0000"/>
                </a:solidFill>
              </a:rPr>
              <a:t>, </a:t>
            </a:r>
            <a:r>
              <a:rPr kumimoji="1" lang="en-US" altLang="zh-CN" sz="2300" b="1" i="1" dirty="0">
                <a:solidFill>
                  <a:srgbClr val="FF0000"/>
                </a:solidFill>
              </a:rPr>
              <a:t>b</a:t>
            </a:r>
            <a:r>
              <a:rPr kumimoji="1" lang="en-US" altLang="zh-CN" sz="2300" b="1" dirty="0">
                <a:solidFill>
                  <a:srgbClr val="FF0000"/>
                </a:solidFill>
              </a:rPr>
              <a:t>)</a:t>
            </a:r>
            <a:r>
              <a:rPr kumimoji="1" lang="zh-CN" altLang="en-US" sz="2300" b="1" dirty="0">
                <a:solidFill>
                  <a:srgbClr val="FF0000"/>
                </a:solidFill>
              </a:rPr>
              <a:t>，它们的最长公共子序列为</a:t>
            </a:r>
            <a:r>
              <a:rPr kumimoji="1" lang="en-US" altLang="zh-CN" sz="2300" b="1" dirty="0">
                <a:solidFill>
                  <a:srgbClr val="FF0000"/>
                </a:solidFill>
              </a:rPr>
              <a:t>Z=</a:t>
            </a:r>
            <a:r>
              <a:rPr kumimoji="1" lang="en-US" altLang="zh-CN" sz="2300" b="1" i="1" dirty="0">
                <a:solidFill>
                  <a:srgbClr val="FF0000"/>
                </a:solidFill>
              </a:rPr>
              <a:t>(a, c, b, d, b)</a:t>
            </a:r>
            <a:r>
              <a:rPr kumimoji="1" lang="zh-CN" altLang="en-US" sz="2300" b="1" dirty="0">
                <a:solidFill>
                  <a:srgbClr val="FF0000"/>
                </a:solidFill>
              </a:rPr>
              <a:t>，在</a:t>
            </a:r>
            <a:r>
              <a:rPr kumimoji="1" lang="en-US" altLang="zh-CN" sz="2300" b="1" dirty="0">
                <a:solidFill>
                  <a:srgbClr val="FF0000"/>
                </a:solidFill>
              </a:rPr>
              <a:t>X</a:t>
            </a:r>
            <a:r>
              <a:rPr kumimoji="1" lang="zh-CN" altLang="en-US" sz="2300" b="1" dirty="0">
                <a:solidFill>
                  <a:srgbClr val="FF0000"/>
                </a:solidFill>
              </a:rPr>
              <a:t>中的递增下标序列是</a:t>
            </a:r>
            <a:r>
              <a:rPr kumimoji="1" lang="en-US" altLang="zh-CN" sz="2300" b="1" i="1" dirty="0">
                <a:solidFill>
                  <a:srgbClr val="FF0000"/>
                </a:solidFill>
              </a:rPr>
              <a:t>(1, 3, 4, 5, 6),</a:t>
            </a:r>
            <a:r>
              <a:rPr kumimoji="1" lang="zh-CN" altLang="en-US" sz="2300" b="1" dirty="0">
                <a:solidFill>
                  <a:srgbClr val="FF0000"/>
                </a:solidFill>
              </a:rPr>
              <a:t>在</a:t>
            </a:r>
            <a:r>
              <a:rPr kumimoji="1" lang="en-US" altLang="zh-CN" sz="2300" b="1" dirty="0">
                <a:solidFill>
                  <a:srgbClr val="FF0000"/>
                </a:solidFill>
              </a:rPr>
              <a:t>Y</a:t>
            </a:r>
            <a:r>
              <a:rPr kumimoji="1" lang="zh-CN" altLang="en-US" sz="2300" b="1" dirty="0">
                <a:solidFill>
                  <a:srgbClr val="FF0000"/>
                </a:solidFill>
              </a:rPr>
              <a:t>中的递增下标序列是</a:t>
            </a:r>
            <a:r>
              <a:rPr kumimoji="1" lang="en-US" altLang="zh-CN" sz="2300" b="1" i="1" dirty="0">
                <a:solidFill>
                  <a:srgbClr val="FF0000"/>
                </a:solidFill>
              </a:rPr>
              <a:t>(1, 2, 6, 7, 9)</a:t>
            </a:r>
            <a:endParaRPr kumimoji="1" lang="zh-CN" altLang="en-US" sz="2300" b="1" i="1" dirty="0">
              <a:solidFill>
                <a:srgbClr val="FF0000"/>
              </a:solidFill>
            </a:endParaRPr>
          </a:p>
        </p:txBody>
      </p:sp>
      <p:sp>
        <p:nvSpPr>
          <p:cNvPr id="58374" name="Text Box 28"/>
          <p:cNvSpPr txBox="1">
            <a:spLocks noChangeArrowheads="1"/>
          </p:cNvSpPr>
          <p:nvPr/>
        </p:nvSpPr>
        <p:spPr bwMode="auto">
          <a:xfrm>
            <a:off x="323850" y="260350"/>
            <a:ext cx="81359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4400" b="1">
                <a:solidFill>
                  <a:schemeClr val="tx2"/>
                </a:solidFill>
                <a:latin typeface="华文行楷" pitchFamily="2" charset="-122"/>
                <a:ea typeface="华文行楷" pitchFamily="2" charset="-122"/>
              </a:rPr>
              <a:t>6.3.2  </a:t>
            </a:r>
            <a:r>
              <a:rPr kumimoji="1" lang="zh-CN" altLang="en-US" sz="4400" b="1">
                <a:solidFill>
                  <a:schemeClr val="tx2"/>
                </a:solidFill>
                <a:latin typeface="华文行楷" pitchFamily="2" charset="-122"/>
                <a:ea typeface="华文行楷" pitchFamily="2" charset="-122"/>
              </a:rPr>
              <a:t>最长公共子序列问题 </a:t>
            </a:r>
          </a:p>
        </p:txBody>
      </p:sp>
    </p:spTree>
    <p:extLst>
      <p:ext uri="{BB962C8B-B14F-4D97-AF65-F5344CB8AC3E}">
        <p14:creationId xmlns:p14="http://schemas.microsoft.com/office/powerpoint/2010/main" val="5693469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49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349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349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9AAAF7BB-0F06-4A48-B2C3-E5A472B599FE}" type="datetime1">
              <a:rPr lang="zh-CN" altLang="en-US" sz="1400" smtClean="0">
                <a:latin typeface="Comic Sans MS" pitchFamily="66" charset="0"/>
              </a:rPr>
              <a:pPr/>
              <a:t>2016/4/26</a:t>
            </a:fld>
            <a:endParaRPr lang="en-US" altLang="zh-CN" sz="1400" smtClean="0">
              <a:latin typeface="Comic Sans MS" pitchFamily="66" charset="0"/>
            </a:endParaRPr>
          </a:p>
        </p:txBody>
      </p:sp>
      <p:sp>
        <p:nvSpPr>
          <p:cNvPr id="5939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第6章  动态规划法</a:t>
            </a:r>
          </a:p>
        </p:txBody>
      </p:sp>
      <p:sp>
        <p:nvSpPr>
          <p:cNvPr id="5939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2866E46F-FC19-4C6D-9C1F-DA55DD1C6F4F}" type="slidenum">
              <a:rPr lang="en-US" altLang="zh-CN" sz="1400" smtClean="0">
                <a:latin typeface="Comic Sans MS" pitchFamily="66" charset="0"/>
              </a:rPr>
              <a:pPr/>
              <a:t>22</a:t>
            </a:fld>
            <a:endParaRPr lang="en-US" altLang="zh-CN" sz="1400" smtClean="0">
              <a:latin typeface="Comic Sans MS" pitchFamily="66" charset="0"/>
            </a:endParaRPr>
          </a:p>
        </p:txBody>
      </p:sp>
      <p:sp>
        <p:nvSpPr>
          <p:cNvPr id="59397" name="Text Box 8"/>
          <p:cNvSpPr txBox="1">
            <a:spLocks noChangeArrowheads="1"/>
          </p:cNvSpPr>
          <p:nvPr/>
        </p:nvSpPr>
        <p:spPr bwMode="auto">
          <a:xfrm>
            <a:off x="107950" y="44450"/>
            <a:ext cx="8964613" cy="655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lnSpc>
                <a:spcPct val="150000"/>
              </a:lnSpc>
              <a:spcBef>
                <a:spcPct val="50000"/>
              </a:spcBef>
            </a:pPr>
            <a:r>
              <a:rPr kumimoji="1" lang="zh-CN" altLang="en-US" b="1" dirty="0">
                <a:solidFill>
                  <a:srgbClr val="CC0000"/>
                </a:solidFill>
              </a:rPr>
              <a:t>证明最长公共子序列问题满足最优性原理。</a:t>
            </a:r>
          </a:p>
          <a:p>
            <a:pPr algn="just" eaLnBrk="1" hangingPunct="1">
              <a:lnSpc>
                <a:spcPct val="150000"/>
              </a:lnSpc>
              <a:spcBef>
                <a:spcPct val="50000"/>
              </a:spcBef>
            </a:pPr>
            <a:r>
              <a:rPr kumimoji="1" lang="zh-CN" altLang="en-US" b="1" dirty="0"/>
              <a:t>设序列</a:t>
            </a:r>
            <a:r>
              <a:rPr kumimoji="1" lang="en-US" altLang="zh-CN" b="1" i="1" dirty="0"/>
              <a:t>X</a:t>
            </a:r>
            <a:r>
              <a:rPr kumimoji="1" lang="en-US" altLang="zh-CN" b="1" dirty="0"/>
              <a:t>={</a:t>
            </a:r>
            <a:r>
              <a:rPr kumimoji="1" lang="en-US" altLang="zh-CN" b="1" i="1" dirty="0"/>
              <a:t>x</a:t>
            </a:r>
            <a:r>
              <a:rPr kumimoji="1" lang="en-US" altLang="zh-CN" b="1" baseline="-30000" dirty="0"/>
              <a:t>1</a:t>
            </a:r>
            <a:r>
              <a:rPr kumimoji="1" lang="en-US" altLang="zh-CN" b="1" dirty="0"/>
              <a:t>, </a:t>
            </a:r>
            <a:r>
              <a:rPr kumimoji="1" lang="en-US" altLang="zh-CN" b="1" i="1" dirty="0"/>
              <a:t>x</a:t>
            </a:r>
            <a:r>
              <a:rPr kumimoji="1" lang="en-US" altLang="zh-CN" b="1" baseline="-30000" dirty="0"/>
              <a:t>2</a:t>
            </a:r>
            <a:r>
              <a:rPr kumimoji="1" lang="en-US" altLang="zh-CN" b="1" dirty="0"/>
              <a:t>,…, </a:t>
            </a:r>
            <a:r>
              <a:rPr kumimoji="1" lang="en-US" altLang="zh-CN" b="1" i="1" dirty="0" err="1"/>
              <a:t>x</a:t>
            </a:r>
            <a:r>
              <a:rPr kumimoji="1" lang="en-US" altLang="zh-CN" b="1" i="1" baseline="-30000" dirty="0" err="1"/>
              <a:t>m</a:t>
            </a:r>
            <a:r>
              <a:rPr kumimoji="1" lang="en-US" altLang="zh-CN" b="1" dirty="0"/>
              <a:t>}</a:t>
            </a:r>
            <a:r>
              <a:rPr kumimoji="1" lang="zh-CN" altLang="en-US" b="1" dirty="0"/>
              <a:t>和</a:t>
            </a:r>
            <a:r>
              <a:rPr kumimoji="1" lang="en-US" altLang="zh-CN" b="1" i="1" dirty="0"/>
              <a:t>Y</a:t>
            </a:r>
            <a:r>
              <a:rPr kumimoji="1" lang="en-US" altLang="zh-CN" b="1" dirty="0"/>
              <a:t>={</a:t>
            </a:r>
            <a:r>
              <a:rPr kumimoji="1" lang="en-US" altLang="zh-CN" b="1" i="1" dirty="0"/>
              <a:t>y</a:t>
            </a:r>
            <a:r>
              <a:rPr kumimoji="1" lang="en-US" altLang="zh-CN" b="1" baseline="-30000" dirty="0"/>
              <a:t>1</a:t>
            </a:r>
            <a:r>
              <a:rPr kumimoji="1" lang="en-US" altLang="zh-CN" b="1" dirty="0"/>
              <a:t>, </a:t>
            </a:r>
            <a:r>
              <a:rPr kumimoji="1" lang="en-US" altLang="zh-CN" b="1" i="1" dirty="0"/>
              <a:t>y</a:t>
            </a:r>
            <a:r>
              <a:rPr kumimoji="1" lang="en-US" altLang="zh-CN" b="1" baseline="-30000" dirty="0"/>
              <a:t>2</a:t>
            </a:r>
            <a:r>
              <a:rPr kumimoji="1" lang="en-US" altLang="zh-CN" b="1" dirty="0"/>
              <a:t>,…, </a:t>
            </a:r>
            <a:r>
              <a:rPr kumimoji="1" lang="en-US" altLang="zh-CN" b="1" i="1" dirty="0" err="1"/>
              <a:t>y</a:t>
            </a:r>
            <a:r>
              <a:rPr kumimoji="1" lang="en-US" altLang="zh-CN" b="1" i="1" baseline="-30000" dirty="0" err="1"/>
              <a:t>n</a:t>
            </a:r>
            <a:r>
              <a:rPr kumimoji="1" lang="en-US" altLang="zh-CN" b="1" dirty="0"/>
              <a:t>}</a:t>
            </a:r>
            <a:r>
              <a:rPr kumimoji="1" lang="zh-CN" altLang="en-US" b="1" dirty="0"/>
              <a:t>的最长公共子序列为</a:t>
            </a:r>
            <a:r>
              <a:rPr kumimoji="1" lang="en-US" altLang="zh-CN" b="1" i="1" dirty="0"/>
              <a:t>Z</a:t>
            </a:r>
            <a:r>
              <a:rPr kumimoji="1" lang="en-US" altLang="zh-CN" b="1" dirty="0"/>
              <a:t>={</a:t>
            </a:r>
            <a:r>
              <a:rPr kumimoji="1" lang="en-US" altLang="zh-CN" b="1" i="1" dirty="0"/>
              <a:t>z</a:t>
            </a:r>
            <a:r>
              <a:rPr kumimoji="1" lang="en-US" altLang="zh-CN" b="1" baseline="-30000" dirty="0"/>
              <a:t>1</a:t>
            </a:r>
            <a:r>
              <a:rPr kumimoji="1" lang="en-US" altLang="zh-CN" b="1" dirty="0"/>
              <a:t>, </a:t>
            </a:r>
            <a:r>
              <a:rPr kumimoji="1" lang="en-US" altLang="zh-CN" b="1" i="1" dirty="0"/>
              <a:t>z</a:t>
            </a:r>
            <a:r>
              <a:rPr kumimoji="1" lang="en-US" altLang="zh-CN" b="1" baseline="-30000" dirty="0"/>
              <a:t>2</a:t>
            </a:r>
            <a:r>
              <a:rPr kumimoji="1" lang="en-US" altLang="zh-CN" b="1" dirty="0"/>
              <a:t>,…, </a:t>
            </a:r>
            <a:r>
              <a:rPr kumimoji="1" lang="en-US" altLang="zh-CN" b="1" i="1" dirty="0" err="1"/>
              <a:t>z</a:t>
            </a:r>
            <a:r>
              <a:rPr kumimoji="1" lang="en-US" altLang="zh-CN" b="1" i="1" baseline="-30000" dirty="0" err="1"/>
              <a:t>k</a:t>
            </a:r>
            <a:r>
              <a:rPr kumimoji="1" lang="en-US" altLang="zh-CN" b="1" dirty="0"/>
              <a:t>}</a:t>
            </a:r>
            <a:r>
              <a:rPr kumimoji="1" lang="zh-CN" altLang="en-US" b="1" dirty="0"/>
              <a:t>，</a:t>
            </a:r>
            <a:r>
              <a:rPr kumimoji="1" lang="zh-CN" altLang="en-US" b="1" dirty="0">
                <a:solidFill>
                  <a:srgbClr val="FF3300"/>
                </a:solidFill>
              </a:rPr>
              <a:t>记</a:t>
            </a:r>
            <a:r>
              <a:rPr kumimoji="1" lang="en-US" altLang="zh-CN" b="1" i="1" dirty="0" err="1">
                <a:solidFill>
                  <a:srgbClr val="FF3300"/>
                </a:solidFill>
              </a:rPr>
              <a:t>X</a:t>
            </a:r>
            <a:r>
              <a:rPr kumimoji="1" lang="en-US" altLang="zh-CN" b="1" i="1" baseline="-30000" dirty="0" err="1">
                <a:solidFill>
                  <a:srgbClr val="FF3300"/>
                </a:solidFill>
              </a:rPr>
              <a:t>k</a:t>
            </a:r>
            <a:r>
              <a:rPr kumimoji="1" lang="zh-CN" altLang="en-US" b="1" dirty="0">
                <a:solidFill>
                  <a:srgbClr val="FF3300"/>
                </a:solidFill>
              </a:rPr>
              <a:t>为序列</a:t>
            </a:r>
            <a:r>
              <a:rPr kumimoji="1" lang="en-US" altLang="zh-CN" b="1" i="1" dirty="0">
                <a:solidFill>
                  <a:srgbClr val="FF3300"/>
                </a:solidFill>
              </a:rPr>
              <a:t>X</a:t>
            </a:r>
            <a:r>
              <a:rPr kumimoji="1" lang="zh-CN" altLang="en-US" b="1" dirty="0">
                <a:solidFill>
                  <a:srgbClr val="FF3300"/>
                </a:solidFill>
              </a:rPr>
              <a:t>中前</a:t>
            </a:r>
            <a:r>
              <a:rPr kumimoji="1" lang="en-US" altLang="zh-CN" b="1" i="1" dirty="0">
                <a:solidFill>
                  <a:srgbClr val="FF3300"/>
                </a:solidFill>
              </a:rPr>
              <a:t>k</a:t>
            </a:r>
            <a:r>
              <a:rPr kumimoji="1" lang="zh-CN" altLang="en-US" b="1" dirty="0">
                <a:solidFill>
                  <a:srgbClr val="FF3300"/>
                </a:solidFill>
              </a:rPr>
              <a:t>个连续字符组成的子序列，</a:t>
            </a:r>
            <a:r>
              <a:rPr kumimoji="1" lang="en-US" altLang="zh-CN" b="1" i="1" dirty="0" err="1">
                <a:solidFill>
                  <a:srgbClr val="FF3300"/>
                </a:solidFill>
              </a:rPr>
              <a:t>Y</a:t>
            </a:r>
            <a:r>
              <a:rPr kumimoji="1" lang="en-US" altLang="zh-CN" b="1" i="1" baseline="-30000" dirty="0" err="1">
                <a:solidFill>
                  <a:srgbClr val="FF3300"/>
                </a:solidFill>
              </a:rPr>
              <a:t>k</a:t>
            </a:r>
            <a:r>
              <a:rPr kumimoji="1" lang="zh-CN" altLang="en-US" b="1" dirty="0">
                <a:solidFill>
                  <a:srgbClr val="FF3300"/>
                </a:solidFill>
              </a:rPr>
              <a:t>为序列</a:t>
            </a:r>
            <a:r>
              <a:rPr kumimoji="1" lang="en-US" altLang="zh-CN" b="1" i="1" dirty="0">
                <a:solidFill>
                  <a:srgbClr val="FF3300"/>
                </a:solidFill>
              </a:rPr>
              <a:t>Y</a:t>
            </a:r>
            <a:r>
              <a:rPr kumimoji="1" lang="zh-CN" altLang="en-US" b="1" dirty="0">
                <a:solidFill>
                  <a:srgbClr val="FF3300"/>
                </a:solidFill>
              </a:rPr>
              <a:t>中前</a:t>
            </a:r>
            <a:r>
              <a:rPr kumimoji="1" lang="en-US" altLang="zh-CN" b="1" i="1" dirty="0">
                <a:solidFill>
                  <a:srgbClr val="FF3300"/>
                </a:solidFill>
              </a:rPr>
              <a:t>k</a:t>
            </a:r>
            <a:r>
              <a:rPr kumimoji="1" lang="zh-CN" altLang="en-US" b="1" dirty="0">
                <a:solidFill>
                  <a:srgbClr val="FF3300"/>
                </a:solidFill>
              </a:rPr>
              <a:t>个连续字符组成的子序列，</a:t>
            </a:r>
            <a:r>
              <a:rPr kumimoji="1" lang="en-US" altLang="zh-CN" b="1" i="1" dirty="0" err="1"/>
              <a:t>Z</a:t>
            </a:r>
            <a:r>
              <a:rPr kumimoji="1" lang="en-US" altLang="zh-CN" b="1" i="1" baseline="-30000" dirty="0" err="1"/>
              <a:t>k</a:t>
            </a:r>
            <a:r>
              <a:rPr kumimoji="1" lang="zh-CN" altLang="en-US" b="1" dirty="0"/>
              <a:t>为序列</a:t>
            </a:r>
            <a:r>
              <a:rPr kumimoji="1" lang="en-US" altLang="zh-CN" b="1" i="1" dirty="0"/>
              <a:t>Z</a:t>
            </a:r>
            <a:r>
              <a:rPr kumimoji="1" lang="zh-CN" altLang="en-US" b="1" dirty="0"/>
              <a:t>中前</a:t>
            </a:r>
            <a:r>
              <a:rPr kumimoji="1" lang="en-US" altLang="zh-CN" b="1" i="1" dirty="0"/>
              <a:t>k</a:t>
            </a:r>
            <a:r>
              <a:rPr kumimoji="1" lang="zh-CN" altLang="en-US" b="1" dirty="0"/>
              <a:t>个连续字符组成的子序列，显然有下式成立：</a:t>
            </a:r>
          </a:p>
          <a:p>
            <a:pPr algn="just" eaLnBrk="1" hangingPunct="1">
              <a:lnSpc>
                <a:spcPct val="150000"/>
              </a:lnSpc>
              <a:spcBef>
                <a:spcPct val="50000"/>
              </a:spcBef>
            </a:pPr>
            <a:r>
              <a:rPr kumimoji="1" lang="zh-CN" altLang="en-US" b="1" dirty="0"/>
              <a:t>（</a:t>
            </a:r>
            <a:r>
              <a:rPr kumimoji="1" lang="en-US" altLang="zh-CN" b="1" dirty="0"/>
              <a:t>1</a:t>
            </a:r>
            <a:r>
              <a:rPr kumimoji="1" lang="zh-CN" altLang="en-US" b="1" dirty="0"/>
              <a:t>）若</a:t>
            </a:r>
            <a:r>
              <a:rPr kumimoji="1" lang="en-US" altLang="zh-CN" b="1" i="1" dirty="0" err="1"/>
              <a:t>x</a:t>
            </a:r>
            <a:r>
              <a:rPr kumimoji="1" lang="en-US" altLang="zh-CN" b="1" i="1" baseline="-30000" dirty="0" err="1"/>
              <a:t>m</a:t>
            </a:r>
            <a:r>
              <a:rPr kumimoji="1" lang="en-US" altLang="zh-CN" b="1" dirty="0"/>
              <a:t>=</a:t>
            </a:r>
            <a:r>
              <a:rPr kumimoji="1" lang="en-US" altLang="zh-CN" b="1" i="1" dirty="0" err="1"/>
              <a:t>y</a:t>
            </a:r>
            <a:r>
              <a:rPr kumimoji="1" lang="en-US" altLang="zh-CN" b="1" i="1" baseline="-30000" dirty="0" err="1"/>
              <a:t>n</a:t>
            </a:r>
            <a:r>
              <a:rPr kumimoji="1" lang="zh-CN" altLang="en-US" b="1" dirty="0"/>
              <a:t>，则</a:t>
            </a:r>
            <a:r>
              <a:rPr kumimoji="1" lang="en-US" altLang="zh-CN" b="1" i="1" dirty="0" err="1"/>
              <a:t>z</a:t>
            </a:r>
            <a:r>
              <a:rPr kumimoji="1" lang="en-US" altLang="zh-CN" b="1" i="1" baseline="-30000" dirty="0" err="1"/>
              <a:t>k</a:t>
            </a:r>
            <a:r>
              <a:rPr kumimoji="1" lang="en-US" altLang="zh-CN" b="1" dirty="0"/>
              <a:t>=</a:t>
            </a:r>
            <a:r>
              <a:rPr kumimoji="1" lang="en-US" altLang="zh-CN" b="1" i="1" dirty="0" err="1"/>
              <a:t>x</a:t>
            </a:r>
            <a:r>
              <a:rPr kumimoji="1" lang="en-US" altLang="zh-CN" b="1" i="1" baseline="-30000" dirty="0" err="1"/>
              <a:t>m</a:t>
            </a:r>
            <a:r>
              <a:rPr kumimoji="1" lang="en-US" altLang="zh-CN" b="1" dirty="0"/>
              <a:t>=</a:t>
            </a:r>
            <a:r>
              <a:rPr kumimoji="1" lang="en-US" altLang="zh-CN" b="1" i="1" dirty="0" err="1"/>
              <a:t>y</a:t>
            </a:r>
            <a:r>
              <a:rPr kumimoji="1" lang="en-US" altLang="zh-CN" b="1" i="1" baseline="-30000" dirty="0" err="1"/>
              <a:t>n</a:t>
            </a:r>
            <a:r>
              <a:rPr kumimoji="1" lang="zh-CN" altLang="en-US" b="1" dirty="0"/>
              <a:t>，且</a:t>
            </a:r>
            <a:r>
              <a:rPr kumimoji="1" lang="en-US" altLang="zh-CN" b="1" i="1" dirty="0"/>
              <a:t>Z</a:t>
            </a:r>
            <a:r>
              <a:rPr kumimoji="1" lang="en-US" altLang="zh-CN" b="1" i="1" baseline="-30000" dirty="0"/>
              <a:t>k</a:t>
            </a:r>
            <a:r>
              <a:rPr kumimoji="1" lang="en-US" altLang="zh-CN" b="1" baseline="-30000" dirty="0"/>
              <a:t>-1</a:t>
            </a:r>
            <a:r>
              <a:rPr kumimoji="1" lang="zh-CN" altLang="en-US" b="1" dirty="0"/>
              <a:t>是</a:t>
            </a:r>
            <a:r>
              <a:rPr kumimoji="1" lang="en-US" altLang="zh-CN" b="1" i="1" dirty="0"/>
              <a:t>X</a:t>
            </a:r>
            <a:r>
              <a:rPr kumimoji="1" lang="en-US" altLang="zh-CN" b="1" i="1" baseline="-30000" dirty="0"/>
              <a:t>m</a:t>
            </a:r>
            <a:r>
              <a:rPr kumimoji="1" lang="en-US" altLang="zh-CN" b="1" baseline="-30000" dirty="0"/>
              <a:t>-1</a:t>
            </a:r>
            <a:r>
              <a:rPr kumimoji="1" lang="zh-CN" altLang="en-US" b="1" dirty="0"/>
              <a:t>和</a:t>
            </a:r>
            <a:r>
              <a:rPr kumimoji="1" lang="en-US" altLang="zh-CN" b="1" i="1" dirty="0"/>
              <a:t>Y</a:t>
            </a:r>
            <a:r>
              <a:rPr kumimoji="1" lang="en-US" altLang="zh-CN" b="1" i="1" baseline="-30000" dirty="0"/>
              <a:t>n</a:t>
            </a:r>
            <a:r>
              <a:rPr kumimoji="1" lang="en-US" altLang="zh-CN" b="1" baseline="-30000" dirty="0"/>
              <a:t>-1</a:t>
            </a:r>
            <a:r>
              <a:rPr kumimoji="1" lang="zh-CN" altLang="en-US" b="1" dirty="0"/>
              <a:t>的最长公共子序列；</a:t>
            </a:r>
          </a:p>
          <a:p>
            <a:pPr algn="just" eaLnBrk="1" hangingPunct="1">
              <a:lnSpc>
                <a:spcPct val="150000"/>
              </a:lnSpc>
              <a:spcBef>
                <a:spcPct val="50000"/>
              </a:spcBef>
            </a:pPr>
            <a:r>
              <a:rPr kumimoji="1" lang="zh-CN" altLang="en-US" b="1" dirty="0"/>
              <a:t>（</a:t>
            </a:r>
            <a:r>
              <a:rPr kumimoji="1" lang="en-US" altLang="zh-CN" b="1" dirty="0"/>
              <a:t>2</a:t>
            </a:r>
            <a:r>
              <a:rPr kumimoji="1" lang="zh-CN" altLang="en-US" b="1" dirty="0"/>
              <a:t>）若</a:t>
            </a:r>
            <a:r>
              <a:rPr kumimoji="1" lang="en-US" altLang="zh-CN" b="1" i="1" dirty="0" err="1"/>
              <a:t>x</a:t>
            </a:r>
            <a:r>
              <a:rPr kumimoji="1" lang="en-US" altLang="zh-CN" b="1" i="1" baseline="-30000" dirty="0" err="1"/>
              <a:t>m</a:t>
            </a:r>
            <a:r>
              <a:rPr kumimoji="1" lang="en-US" altLang="zh-CN" b="1" dirty="0" err="1"/>
              <a:t>≠</a:t>
            </a:r>
            <a:r>
              <a:rPr kumimoji="1" lang="en-US" altLang="zh-CN" b="1" i="1" dirty="0" err="1"/>
              <a:t>y</a:t>
            </a:r>
            <a:r>
              <a:rPr kumimoji="1" lang="en-US" altLang="zh-CN" b="1" i="1" baseline="-30000" dirty="0" err="1"/>
              <a:t>n</a:t>
            </a:r>
            <a:r>
              <a:rPr kumimoji="1" lang="zh-CN" altLang="en-US" b="1" dirty="0"/>
              <a:t>且</a:t>
            </a:r>
            <a:r>
              <a:rPr kumimoji="1" lang="en-US" altLang="zh-CN" b="1" i="1" dirty="0" err="1"/>
              <a:t>z</a:t>
            </a:r>
            <a:r>
              <a:rPr kumimoji="1" lang="en-US" altLang="zh-CN" b="1" i="1" baseline="-30000" dirty="0" err="1"/>
              <a:t>k</a:t>
            </a:r>
            <a:r>
              <a:rPr kumimoji="1" lang="en-US" altLang="zh-CN" b="1" dirty="0" err="1"/>
              <a:t>≠</a:t>
            </a:r>
            <a:r>
              <a:rPr kumimoji="1" lang="en-US" altLang="zh-CN" b="1" i="1" dirty="0" err="1"/>
              <a:t>x</a:t>
            </a:r>
            <a:r>
              <a:rPr kumimoji="1" lang="en-US" altLang="zh-CN" b="1" i="1" baseline="-30000" dirty="0" err="1"/>
              <a:t>m</a:t>
            </a:r>
            <a:r>
              <a:rPr kumimoji="1" lang="zh-CN" altLang="en-US" b="1" dirty="0"/>
              <a:t>，则</a:t>
            </a:r>
            <a:r>
              <a:rPr kumimoji="1" lang="en-US" altLang="zh-CN" b="1" i="1" dirty="0"/>
              <a:t>Z</a:t>
            </a:r>
            <a:r>
              <a:rPr kumimoji="1" lang="zh-CN" altLang="en-US" b="1" dirty="0"/>
              <a:t>是</a:t>
            </a:r>
            <a:r>
              <a:rPr kumimoji="1" lang="en-US" altLang="zh-CN" b="1" i="1" dirty="0"/>
              <a:t>X</a:t>
            </a:r>
            <a:r>
              <a:rPr kumimoji="1" lang="en-US" altLang="zh-CN" b="1" i="1" baseline="-30000" dirty="0"/>
              <a:t>m</a:t>
            </a:r>
            <a:r>
              <a:rPr kumimoji="1" lang="en-US" altLang="zh-CN" b="1" baseline="-30000" dirty="0"/>
              <a:t>-1</a:t>
            </a:r>
            <a:r>
              <a:rPr kumimoji="1" lang="zh-CN" altLang="en-US" b="1" dirty="0"/>
              <a:t>和</a:t>
            </a:r>
            <a:r>
              <a:rPr kumimoji="1" lang="en-US" altLang="zh-CN" b="1" i="1" dirty="0"/>
              <a:t>Y</a:t>
            </a:r>
            <a:r>
              <a:rPr kumimoji="1" lang="zh-CN" altLang="en-US" b="1" dirty="0"/>
              <a:t>的最长公共子序列；</a:t>
            </a:r>
          </a:p>
          <a:p>
            <a:pPr algn="just" eaLnBrk="1" hangingPunct="1">
              <a:lnSpc>
                <a:spcPct val="150000"/>
              </a:lnSpc>
              <a:spcBef>
                <a:spcPct val="50000"/>
              </a:spcBef>
            </a:pPr>
            <a:r>
              <a:rPr kumimoji="1" lang="zh-CN" altLang="en-US" b="1" dirty="0"/>
              <a:t>（</a:t>
            </a:r>
            <a:r>
              <a:rPr kumimoji="1" lang="en-US" altLang="zh-CN" b="1" dirty="0"/>
              <a:t>3</a:t>
            </a:r>
            <a:r>
              <a:rPr kumimoji="1" lang="zh-CN" altLang="en-US" b="1" dirty="0"/>
              <a:t>）若</a:t>
            </a:r>
            <a:r>
              <a:rPr kumimoji="1" lang="en-US" altLang="zh-CN" b="1" i="1" dirty="0" err="1"/>
              <a:t>x</a:t>
            </a:r>
            <a:r>
              <a:rPr kumimoji="1" lang="en-US" altLang="zh-CN" b="1" i="1" baseline="-30000" dirty="0" err="1"/>
              <a:t>m</a:t>
            </a:r>
            <a:r>
              <a:rPr kumimoji="1" lang="en-US" altLang="zh-CN" b="1" dirty="0" err="1"/>
              <a:t>≠</a:t>
            </a:r>
            <a:r>
              <a:rPr kumimoji="1" lang="en-US" altLang="zh-CN" b="1" i="1" dirty="0" err="1"/>
              <a:t>y</a:t>
            </a:r>
            <a:r>
              <a:rPr kumimoji="1" lang="en-US" altLang="zh-CN" b="1" i="1" baseline="-30000" dirty="0" err="1"/>
              <a:t>n</a:t>
            </a:r>
            <a:r>
              <a:rPr kumimoji="1" lang="zh-CN" altLang="en-US" b="1" dirty="0"/>
              <a:t>且</a:t>
            </a:r>
            <a:r>
              <a:rPr kumimoji="1" lang="en-US" altLang="zh-CN" b="1" i="1" dirty="0" err="1"/>
              <a:t>z</a:t>
            </a:r>
            <a:r>
              <a:rPr kumimoji="1" lang="en-US" altLang="zh-CN" b="1" i="1" baseline="-30000" dirty="0" err="1"/>
              <a:t>k</a:t>
            </a:r>
            <a:r>
              <a:rPr kumimoji="1" lang="en-US" altLang="zh-CN" b="1" dirty="0" err="1"/>
              <a:t>≠</a:t>
            </a:r>
            <a:r>
              <a:rPr kumimoji="1" lang="en-US" altLang="zh-CN" b="1" i="1" dirty="0" err="1"/>
              <a:t>y</a:t>
            </a:r>
            <a:r>
              <a:rPr kumimoji="1" lang="en-US" altLang="zh-CN" b="1" i="1" baseline="-30000" dirty="0" err="1"/>
              <a:t>n</a:t>
            </a:r>
            <a:r>
              <a:rPr kumimoji="1" lang="zh-CN" altLang="en-US" b="1" dirty="0"/>
              <a:t>，则</a:t>
            </a:r>
            <a:r>
              <a:rPr kumimoji="1" lang="en-US" altLang="zh-CN" b="1" i="1" dirty="0"/>
              <a:t>Z</a:t>
            </a:r>
            <a:r>
              <a:rPr kumimoji="1" lang="zh-CN" altLang="en-US" b="1" dirty="0"/>
              <a:t>是</a:t>
            </a:r>
            <a:r>
              <a:rPr kumimoji="1" lang="en-US" altLang="zh-CN" b="1" i="1" dirty="0"/>
              <a:t>X</a:t>
            </a:r>
            <a:r>
              <a:rPr kumimoji="1" lang="zh-CN" altLang="en-US" b="1" dirty="0"/>
              <a:t>和</a:t>
            </a:r>
            <a:r>
              <a:rPr kumimoji="1" lang="en-US" altLang="zh-CN" b="1" i="1" dirty="0"/>
              <a:t>Y</a:t>
            </a:r>
            <a:r>
              <a:rPr kumimoji="1" lang="en-US" altLang="zh-CN" b="1" i="1" baseline="-30000" dirty="0"/>
              <a:t>n</a:t>
            </a:r>
            <a:r>
              <a:rPr kumimoji="1" lang="en-US" altLang="zh-CN" b="1" baseline="-30000" dirty="0"/>
              <a:t>-1</a:t>
            </a:r>
            <a:r>
              <a:rPr kumimoji="1" lang="zh-CN" altLang="en-US" b="1" dirty="0"/>
              <a:t>的最长公共子序列。</a:t>
            </a:r>
          </a:p>
          <a:p>
            <a:pPr algn="just" eaLnBrk="1" hangingPunct="1">
              <a:lnSpc>
                <a:spcPct val="150000"/>
              </a:lnSpc>
              <a:spcBef>
                <a:spcPct val="50000"/>
              </a:spcBef>
            </a:pPr>
            <a:r>
              <a:rPr kumimoji="1" lang="zh-CN" altLang="en-US" b="1" dirty="0"/>
              <a:t>        可见，两个序列的最长公共子序列包含了这两个序列的前缀序列的最长公共子序列。</a:t>
            </a:r>
            <a:endParaRPr kumimoji="1" lang="zh-CN" altLang="en-US" b="1" baseline="-30000" dirty="0"/>
          </a:p>
        </p:txBody>
      </p:sp>
    </p:spTree>
    <p:extLst>
      <p:ext uri="{BB962C8B-B14F-4D97-AF65-F5344CB8AC3E}">
        <p14:creationId xmlns:p14="http://schemas.microsoft.com/office/powerpoint/2010/main" val="2674514897"/>
      </p:ext>
    </p:extLst>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77712E78-2881-4FA2-8F03-36B01B4FBC8D}" type="datetime1">
              <a:rPr lang="zh-CN" altLang="en-US" sz="1400" smtClean="0">
                <a:latin typeface="Comic Sans MS" pitchFamily="66" charset="0"/>
              </a:rPr>
              <a:pPr/>
              <a:t>2016/4/26</a:t>
            </a:fld>
            <a:endParaRPr lang="en-US" altLang="zh-CN" sz="1400" smtClean="0">
              <a:latin typeface="Comic Sans MS" pitchFamily="66" charset="0"/>
            </a:endParaRPr>
          </a:p>
        </p:txBody>
      </p:sp>
      <p:sp>
        <p:nvSpPr>
          <p:cNvPr id="60419"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第6章  动态规划法</a:t>
            </a:r>
          </a:p>
        </p:txBody>
      </p:sp>
      <p:sp>
        <p:nvSpPr>
          <p:cNvPr id="6042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9D195BC9-5322-41CB-AFBA-4138A409D7C2}" type="slidenum">
              <a:rPr lang="en-US" altLang="zh-CN" sz="1400" smtClean="0">
                <a:latin typeface="Comic Sans MS" pitchFamily="66" charset="0"/>
              </a:rPr>
              <a:pPr/>
              <a:t>23</a:t>
            </a:fld>
            <a:endParaRPr lang="en-US" altLang="zh-CN" sz="1400" smtClean="0">
              <a:latin typeface="Comic Sans MS" pitchFamily="66" charset="0"/>
            </a:endParaRPr>
          </a:p>
        </p:txBody>
      </p:sp>
      <p:sp>
        <p:nvSpPr>
          <p:cNvPr id="54277" name="Text Box 2"/>
          <p:cNvSpPr txBox="1">
            <a:spLocks noChangeArrowheads="1"/>
          </p:cNvSpPr>
          <p:nvPr/>
        </p:nvSpPr>
        <p:spPr bwMode="auto">
          <a:xfrm>
            <a:off x="468313" y="214313"/>
            <a:ext cx="8424862" cy="4754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lnSpc>
                <a:spcPct val="150000"/>
              </a:lnSpc>
              <a:spcBef>
                <a:spcPct val="50000"/>
              </a:spcBef>
            </a:pPr>
            <a:r>
              <a:rPr kumimoji="1" lang="zh-CN" altLang="en-US" sz="2800" b="1" dirty="0">
                <a:solidFill>
                  <a:srgbClr val="FF0000"/>
                </a:solidFill>
              </a:rPr>
              <a:t>用</a:t>
            </a:r>
            <a:r>
              <a:rPr kumimoji="1" lang="en-US" altLang="zh-CN" sz="2800" b="1" dirty="0">
                <a:solidFill>
                  <a:srgbClr val="FF0000"/>
                </a:solidFill>
              </a:rPr>
              <a:t>L[</a:t>
            </a:r>
            <a:r>
              <a:rPr kumimoji="1" lang="en-US" altLang="zh-CN" sz="2800" b="1" dirty="0" err="1">
                <a:solidFill>
                  <a:srgbClr val="FF0000"/>
                </a:solidFill>
              </a:rPr>
              <a:t>i</a:t>
            </a:r>
            <a:r>
              <a:rPr kumimoji="1" lang="en-US" altLang="zh-CN" sz="2800" b="1" dirty="0">
                <a:solidFill>
                  <a:srgbClr val="FF0000"/>
                </a:solidFill>
              </a:rPr>
              <a:t>][j]</a:t>
            </a:r>
            <a:r>
              <a:rPr kumimoji="1" lang="zh-CN" altLang="en-US" sz="2800" b="1" dirty="0">
                <a:solidFill>
                  <a:srgbClr val="FF0000"/>
                </a:solidFill>
              </a:rPr>
              <a:t>表示子序列</a:t>
            </a:r>
            <a:r>
              <a:rPr kumimoji="1" lang="en-US" altLang="zh-CN" sz="2800" b="1" i="1" dirty="0">
                <a:solidFill>
                  <a:srgbClr val="FF0000"/>
                </a:solidFill>
              </a:rPr>
              <a:t>X</a:t>
            </a:r>
            <a:r>
              <a:rPr kumimoji="1" lang="en-US" altLang="zh-CN" sz="2800" b="1" i="1" baseline="-30000" dirty="0">
                <a:solidFill>
                  <a:srgbClr val="FF0000"/>
                </a:solidFill>
              </a:rPr>
              <a:t>i</a:t>
            </a:r>
            <a:r>
              <a:rPr kumimoji="1" lang="zh-CN" altLang="en-US" sz="2800" b="1" dirty="0">
                <a:solidFill>
                  <a:srgbClr val="FF0000"/>
                </a:solidFill>
              </a:rPr>
              <a:t>和</a:t>
            </a:r>
            <a:r>
              <a:rPr kumimoji="1" lang="en-US" altLang="zh-CN" sz="2800" b="1" i="1" dirty="0" err="1">
                <a:solidFill>
                  <a:srgbClr val="FF0000"/>
                </a:solidFill>
              </a:rPr>
              <a:t>Y</a:t>
            </a:r>
            <a:r>
              <a:rPr kumimoji="1" lang="en-US" altLang="zh-CN" sz="2800" b="1" i="1" baseline="-30000" dirty="0" err="1">
                <a:solidFill>
                  <a:srgbClr val="FF0000"/>
                </a:solidFill>
              </a:rPr>
              <a:t>j</a:t>
            </a:r>
            <a:r>
              <a:rPr kumimoji="1" lang="zh-CN" altLang="en-US" sz="2800" b="1" dirty="0">
                <a:solidFill>
                  <a:srgbClr val="FF0000"/>
                </a:solidFill>
              </a:rPr>
              <a:t>的最长公共子序列的长度，可得如下动态规划函数：</a:t>
            </a:r>
          </a:p>
          <a:p>
            <a:pPr algn="just" eaLnBrk="1" hangingPunct="1">
              <a:lnSpc>
                <a:spcPct val="150000"/>
              </a:lnSpc>
              <a:spcBef>
                <a:spcPct val="50000"/>
              </a:spcBef>
            </a:pPr>
            <a:r>
              <a:rPr kumimoji="1" lang="en-US" altLang="zh-CN" sz="2800" b="1" dirty="0"/>
              <a:t>L[0][0]=L[</a:t>
            </a:r>
            <a:r>
              <a:rPr kumimoji="1" lang="en-US" altLang="zh-CN" sz="2800" b="1" dirty="0" err="1"/>
              <a:t>i</a:t>
            </a:r>
            <a:r>
              <a:rPr kumimoji="1" lang="en-US" altLang="zh-CN" sz="2800" b="1" dirty="0"/>
              <a:t>][0]=L[0][j]=0(1≤i≤m,1≤j≤n)       </a:t>
            </a:r>
            <a:r>
              <a:rPr kumimoji="1" lang="zh-CN" altLang="en-US" sz="2800" b="1" dirty="0"/>
              <a:t>（式</a:t>
            </a:r>
            <a:r>
              <a:rPr kumimoji="1" lang="en-US" altLang="zh-CN" sz="2800" b="1" dirty="0"/>
              <a:t>6.14</a:t>
            </a:r>
            <a:r>
              <a:rPr kumimoji="1" lang="zh-CN" altLang="en-US" sz="2800" b="1" dirty="0"/>
              <a:t>）</a:t>
            </a:r>
          </a:p>
          <a:p>
            <a:pPr eaLnBrk="1" hangingPunct="1">
              <a:lnSpc>
                <a:spcPct val="150000"/>
              </a:lnSpc>
              <a:spcBef>
                <a:spcPct val="50000"/>
              </a:spcBef>
            </a:pPr>
            <a:r>
              <a:rPr kumimoji="1" lang="zh-CN" altLang="en-US" sz="2800" b="1" dirty="0"/>
              <a:t>                                                                        </a:t>
            </a:r>
            <a:endParaRPr kumimoji="1" lang="en-US" altLang="zh-CN" sz="2800" b="1" dirty="0"/>
          </a:p>
          <a:p>
            <a:pPr eaLnBrk="1" hangingPunct="1">
              <a:lnSpc>
                <a:spcPct val="150000"/>
              </a:lnSpc>
              <a:spcBef>
                <a:spcPct val="50000"/>
              </a:spcBef>
            </a:pPr>
            <a:endParaRPr kumimoji="1" lang="zh-CN" altLang="en-US" sz="2800" b="1" dirty="0"/>
          </a:p>
          <a:p>
            <a:pPr eaLnBrk="1" hangingPunct="1">
              <a:lnSpc>
                <a:spcPct val="150000"/>
              </a:lnSpc>
              <a:spcBef>
                <a:spcPct val="50000"/>
              </a:spcBef>
            </a:pPr>
            <a:r>
              <a:rPr kumimoji="1" lang="zh-CN" altLang="en-US" sz="2800" b="1" dirty="0"/>
              <a:t>                                                                                          </a:t>
            </a:r>
            <a:endParaRPr kumimoji="1" lang="en-US" altLang="zh-CN" sz="2800" b="1" dirty="0"/>
          </a:p>
        </p:txBody>
      </p:sp>
      <p:sp>
        <p:nvSpPr>
          <p:cNvPr id="60422" name="Rectangle 4"/>
          <p:cNvSpPr>
            <a:spLocks noChangeArrowheads="1"/>
          </p:cNvSpPr>
          <p:nvPr/>
        </p:nvSpPr>
        <p:spPr bwMode="auto">
          <a:xfrm>
            <a:off x="2776538"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aphicFrame>
        <p:nvGraphicFramePr>
          <p:cNvPr id="54279" name="Object 3"/>
          <p:cNvGraphicFramePr>
            <a:graphicFrameLocks noChangeAspect="1"/>
          </p:cNvGraphicFramePr>
          <p:nvPr/>
        </p:nvGraphicFramePr>
        <p:xfrm>
          <a:off x="285750" y="2997200"/>
          <a:ext cx="8789988" cy="1397000"/>
        </p:xfrm>
        <a:graphic>
          <a:graphicData uri="http://schemas.openxmlformats.org/presentationml/2006/ole">
            <mc:AlternateContent xmlns:mc="http://schemas.openxmlformats.org/markup-compatibility/2006">
              <mc:Choice xmlns:v="urn:schemas-microsoft-com:vml" Requires="v">
                <p:oleObj spid="_x0000_s62468" name="公式" r:id="rId4" imgW="3911600" imgH="520700" progId="Equation.3">
                  <p:embed/>
                </p:oleObj>
              </mc:Choice>
              <mc:Fallback>
                <p:oleObj name="公式" r:id="rId4" imgW="3911600" imgH="5207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50" y="2997200"/>
                        <a:ext cx="8789988"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矩形 1"/>
          <p:cNvSpPr/>
          <p:nvPr/>
        </p:nvSpPr>
        <p:spPr>
          <a:xfrm>
            <a:off x="206515" y="5004175"/>
            <a:ext cx="8675687" cy="584775"/>
          </a:xfrm>
          <a:prstGeom prst="rect">
            <a:avLst/>
          </a:prstGeom>
        </p:spPr>
        <p:txBody>
          <a:bodyPr wrap="square">
            <a:spAutoFit/>
          </a:bodyPr>
          <a:lstStyle/>
          <a:p>
            <a:r>
              <a:rPr kumimoji="1" lang="zh-CN" altLang="en-US" sz="3200" b="1" dirty="0">
                <a:solidFill>
                  <a:srgbClr val="FF0000"/>
                </a:solidFill>
              </a:rPr>
              <a:t>序列</a:t>
            </a:r>
            <a:r>
              <a:rPr kumimoji="1" lang="en-US" altLang="zh-CN" sz="3200" b="1" i="1" dirty="0">
                <a:solidFill>
                  <a:srgbClr val="FF0000"/>
                </a:solidFill>
              </a:rPr>
              <a:t>X</a:t>
            </a:r>
            <a:r>
              <a:rPr kumimoji="1" lang="en-US" altLang="zh-CN" sz="3200" b="1" dirty="0">
                <a:solidFill>
                  <a:srgbClr val="FF0000"/>
                </a:solidFill>
              </a:rPr>
              <a:t>=(</a:t>
            </a:r>
            <a:r>
              <a:rPr kumimoji="1" lang="en-US" altLang="zh-CN" sz="3200" b="1" i="1" dirty="0">
                <a:solidFill>
                  <a:srgbClr val="FF0000"/>
                </a:solidFill>
              </a:rPr>
              <a:t>a</a:t>
            </a:r>
            <a:r>
              <a:rPr kumimoji="1" lang="en-US" altLang="zh-CN" sz="3200" b="1" dirty="0">
                <a:solidFill>
                  <a:srgbClr val="FF0000"/>
                </a:solidFill>
              </a:rPr>
              <a:t>, </a:t>
            </a:r>
            <a:r>
              <a:rPr kumimoji="1" lang="en-US" altLang="zh-CN" sz="3200" b="1" i="1" dirty="0">
                <a:solidFill>
                  <a:srgbClr val="FF0000"/>
                </a:solidFill>
              </a:rPr>
              <a:t>b</a:t>
            </a:r>
            <a:r>
              <a:rPr kumimoji="1" lang="en-US" altLang="zh-CN" sz="3200" b="1" dirty="0">
                <a:solidFill>
                  <a:srgbClr val="FF0000"/>
                </a:solidFill>
              </a:rPr>
              <a:t>, </a:t>
            </a:r>
            <a:r>
              <a:rPr kumimoji="1" lang="en-US" altLang="zh-CN" sz="3200" b="1" i="1" dirty="0">
                <a:solidFill>
                  <a:srgbClr val="FF0000"/>
                </a:solidFill>
              </a:rPr>
              <a:t>c</a:t>
            </a:r>
            <a:r>
              <a:rPr kumimoji="1" lang="en-US" altLang="zh-CN" sz="3200" b="1" dirty="0">
                <a:solidFill>
                  <a:srgbClr val="FF0000"/>
                </a:solidFill>
              </a:rPr>
              <a:t>, </a:t>
            </a:r>
            <a:r>
              <a:rPr kumimoji="1" lang="en-US" altLang="zh-CN" sz="3200" b="1" i="1" dirty="0">
                <a:solidFill>
                  <a:srgbClr val="FF0000"/>
                </a:solidFill>
              </a:rPr>
              <a:t>b</a:t>
            </a:r>
            <a:r>
              <a:rPr kumimoji="1" lang="en-US" altLang="zh-CN" sz="3200" b="1" dirty="0">
                <a:solidFill>
                  <a:srgbClr val="FF0000"/>
                </a:solidFill>
              </a:rPr>
              <a:t>, </a:t>
            </a:r>
            <a:r>
              <a:rPr kumimoji="1" lang="en-US" altLang="zh-CN" sz="3200" b="1" i="1" dirty="0">
                <a:solidFill>
                  <a:srgbClr val="FF0000"/>
                </a:solidFill>
              </a:rPr>
              <a:t>d</a:t>
            </a:r>
            <a:r>
              <a:rPr kumimoji="1" lang="en-US" altLang="zh-CN" sz="3200" b="1" dirty="0">
                <a:solidFill>
                  <a:srgbClr val="FF0000"/>
                </a:solidFill>
              </a:rPr>
              <a:t>, </a:t>
            </a:r>
            <a:r>
              <a:rPr kumimoji="1" lang="en-US" altLang="zh-CN" sz="3200" b="1" i="1" dirty="0">
                <a:solidFill>
                  <a:srgbClr val="FF0000"/>
                </a:solidFill>
              </a:rPr>
              <a:t>b</a:t>
            </a:r>
            <a:r>
              <a:rPr kumimoji="1" lang="en-US" altLang="zh-CN" sz="3200" b="1" dirty="0">
                <a:solidFill>
                  <a:srgbClr val="FF0000"/>
                </a:solidFill>
              </a:rPr>
              <a:t>)</a:t>
            </a:r>
            <a:r>
              <a:rPr kumimoji="1" lang="zh-CN" altLang="en-US" sz="3200" b="1" dirty="0">
                <a:solidFill>
                  <a:srgbClr val="FF0000"/>
                </a:solidFill>
              </a:rPr>
              <a:t>，子序列为</a:t>
            </a:r>
            <a:r>
              <a:rPr kumimoji="1" lang="en-US" altLang="zh-CN" sz="3200" b="1" dirty="0">
                <a:solidFill>
                  <a:srgbClr val="FF0000"/>
                </a:solidFill>
              </a:rPr>
              <a:t>Z=</a:t>
            </a:r>
            <a:r>
              <a:rPr kumimoji="1" lang="en-US" altLang="zh-CN" sz="3200" b="1" i="1" dirty="0">
                <a:solidFill>
                  <a:srgbClr val="FF0000"/>
                </a:solidFill>
              </a:rPr>
              <a:t>(a, c, b, d, b)</a:t>
            </a:r>
            <a:endParaRPr lang="zh-CN" altLang="en-US" sz="3200" dirty="0"/>
          </a:p>
        </p:txBody>
      </p:sp>
    </p:spTree>
    <p:extLst>
      <p:ext uri="{BB962C8B-B14F-4D97-AF65-F5344CB8AC3E}">
        <p14:creationId xmlns:p14="http://schemas.microsoft.com/office/powerpoint/2010/main" val="185388732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54279"/>
                                        </p:tgtEl>
                                        <p:attrNameLst>
                                          <p:attrName>style.visibility</p:attrName>
                                        </p:attrNameLst>
                                      </p:cBhvr>
                                      <p:to>
                                        <p:strVal val="visible"/>
                                      </p:to>
                                    </p:set>
                                    <p:animEffect transition="in" filter="randombar(horizontal)">
                                      <p:cBhvr>
                                        <p:cTn id="7" dur="500"/>
                                        <p:tgtEl>
                                          <p:spTgt spid="5427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2FF357C6-0E6F-4424-981B-CDF37576EAC4}" type="datetime1">
              <a:rPr lang="zh-CN" altLang="en-US" sz="1400" smtClean="0">
                <a:latin typeface="Comic Sans MS" pitchFamily="66" charset="0"/>
              </a:rPr>
              <a:pPr/>
              <a:t>2016/4/26</a:t>
            </a:fld>
            <a:endParaRPr lang="en-US" altLang="zh-CN" sz="1400" smtClean="0">
              <a:latin typeface="Comic Sans MS" pitchFamily="66" charset="0"/>
            </a:endParaRPr>
          </a:p>
        </p:txBody>
      </p:sp>
      <p:sp>
        <p:nvSpPr>
          <p:cNvPr id="6144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第6章  动态规划法</a:t>
            </a:r>
          </a:p>
        </p:txBody>
      </p:sp>
      <p:sp>
        <p:nvSpPr>
          <p:cNvPr id="6144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69025DFC-18F6-46F0-8CA8-A62DCBB71E37}" type="slidenum">
              <a:rPr lang="en-US" altLang="zh-CN" sz="1400" smtClean="0">
                <a:latin typeface="Comic Sans MS" pitchFamily="66" charset="0"/>
              </a:rPr>
              <a:pPr/>
              <a:t>24</a:t>
            </a:fld>
            <a:endParaRPr lang="en-US" altLang="zh-CN" sz="1400" smtClean="0">
              <a:latin typeface="Comic Sans MS" pitchFamily="66" charset="0"/>
            </a:endParaRPr>
          </a:p>
        </p:txBody>
      </p:sp>
      <p:sp>
        <p:nvSpPr>
          <p:cNvPr id="61445" name="Text Box 4"/>
          <p:cNvSpPr txBox="1">
            <a:spLocks noChangeArrowheads="1"/>
          </p:cNvSpPr>
          <p:nvPr/>
        </p:nvSpPr>
        <p:spPr bwMode="auto">
          <a:xfrm>
            <a:off x="611188" y="785813"/>
            <a:ext cx="8001000"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lnSpc>
                <a:spcPct val="150000"/>
              </a:lnSpc>
              <a:spcBef>
                <a:spcPct val="50000"/>
              </a:spcBef>
            </a:pPr>
            <a:r>
              <a:rPr kumimoji="1" lang="en-US" altLang="zh-CN" b="1">
                <a:latin typeface="宋体" charset="-122"/>
              </a:rPr>
              <a:t>    </a:t>
            </a:r>
            <a:r>
              <a:rPr kumimoji="1" lang="zh-CN" altLang="en-US" b="1">
                <a:latin typeface="宋体" charset="-122"/>
              </a:rPr>
              <a:t>由此，把序列</a:t>
            </a:r>
            <a:r>
              <a:rPr kumimoji="1" lang="en-US" altLang="zh-CN" b="1" i="1"/>
              <a:t>X</a:t>
            </a:r>
            <a:r>
              <a:rPr kumimoji="1" lang="en-US" altLang="zh-CN" b="1"/>
              <a:t>={</a:t>
            </a:r>
            <a:r>
              <a:rPr kumimoji="1" lang="en-US" altLang="zh-CN" b="1" i="1"/>
              <a:t>x</a:t>
            </a:r>
            <a:r>
              <a:rPr kumimoji="1" lang="en-US" altLang="zh-CN" b="1" baseline="-30000"/>
              <a:t>1</a:t>
            </a:r>
            <a:r>
              <a:rPr kumimoji="1" lang="en-US" altLang="zh-CN" b="1"/>
              <a:t>, </a:t>
            </a:r>
            <a:r>
              <a:rPr kumimoji="1" lang="en-US" altLang="zh-CN" b="1" i="1"/>
              <a:t>x</a:t>
            </a:r>
            <a:r>
              <a:rPr kumimoji="1" lang="en-US" altLang="zh-CN" b="1" baseline="-30000"/>
              <a:t>2</a:t>
            </a:r>
            <a:r>
              <a:rPr kumimoji="1" lang="en-US" altLang="zh-CN" b="1"/>
              <a:t>,…, </a:t>
            </a:r>
            <a:r>
              <a:rPr kumimoji="1" lang="en-US" altLang="zh-CN" b="1" i="1"/>
              <a:t>x</a:t>
            </a:r>
            <a:r>
              <a:rPr kumimoji="1" lang="en-US" altLang="zh-CN" b="1" i="1" baseline="-30000"/>
              <a:t>m</a:t>
            </a:r>
            <a:r>
              <a:rPr kumimoji="1" lang="en-US" altLang="zh-CN" b="1"/>
              <a:t>}</a:t>
            </a:r>
            <a:r>
              <a:rPr kumimoji="1" lang="zh-CN" altLang="en-US" b="1">
                <a:latin typeface="宋体" charset="-122"/>
              </a:rPr>
              <a:t>和</a:t>
            </a:r>
            <a:r>
              <a:rPr kumimoji="1" lang="en-US" altLang="zh-CN" b="1" i="1"/>
              <a:t>Y</a:t>
            </a:r>
            <a:r>
              <a:rPr kumimoji="1" lang="en-US" altLang="zh-CN" b="1"/>
              <a:t>={</a:t>
            </a:r>
            <a:r>
              <a:rPr kumimoji="1" lang="en-US" altLang="zh-CN" b="1" i="1"/>
              <a:t>y</a:t>
            </a:r>
            <a:r>
              <a:rPr kumimoji="1" lang="en-US" altLang="zh-CN" b="1" baseline="-30000"/>
              <a:t>1</a:t>
            </a:r>
            <a:r>
              <a:rPr kumimoji="1" lang="en-US" altLang="zh-CN" b="1"/>
              <a:t>, </a:t>
            </a:r>
            <a:r>
              <a:rPr kumimoji="1" lang="en-US" altLang="zh-CN" b="1" i="1"/>
              <a:t>y</a:t>
            </a:r>
            <a:r>
              <a:rPr kumimoji="1" lang="en-US" altLang="zh-CN" b="1" baseline="-30000"/>
              <a:t>2</a:t>
            </a:r>
            <a:r>
              <a:rPr kumimoji="1" lang="en-US" altLang="zh-CN" b="1"/>
              <a:t>,…, </a:t>
            </a:r>
            <a:r>
              <a:rPr kumimoji="1" lang="en-US" altLang="zh-CN" b="1" i="1"/>
              <a:t>y</a:t>
            </a:r>
            <a:r>
              <a:rPr kumimoji="1" lang="en-US" altLang="zh-CN" b="1" i="1" baseline="-30000"/>
              <a:t>n</a:t>
            </a:r>
            <a:r>
              <a:rPr kumimoji="1" lang="en-US" altLang="zh-CN" b="1"/>
              <a:t>}</a:t>
            </a:r>
            <a:r>
              <a:rPr kumimoji="1" lang="zh-CN" altLang="en-US" b="1">
                <a:latin typeface="宋体" charset="-122"/>
              </a:rPr>
              <a:t>的最长公共子序列的搜索分为</a:t>
            </a:r>
            <a:r>
              <a:rPr kumimoji="1" lang="en-US" altLang="zh-CN" b="1" i="1"/>
              <a:t>m</a:t>
            </a:r>
            <a:r>
              <a:rPr kumimoji="1" lang="zh-CN" altLang="en-US" b="1">
                <a:latin typeface="宋体" charset="-122"/>
              </a:rPr>
              <a:t>个阶段，第</a:t>
            </a:r>
            <a:r>
              <a:rPr kumimoji="1" lang="en-US" altLang="zh-CN" b="1"/>
              <a:t>1</a:t>
            </a:r>
            <a:r>
              <a:rPr kumimoji="1" lang="zh-CN" altLang="en-US" b="1">
                <a:latin typeface="宋体" charset="-122"/>
              </a:rPr>
              <a:t>阶段，按照式</a:t>
            </a:r>
            <a:r>
              <a:rPr kumimoji="1" lang="en-US" altLang="zh-CN" b="1"/>
              <a:t>6.15</a:t>
            </a:r>
            <a:r>
              <a:rPr kumimoji="1" lang="zh-CN" altLang="en-US" b="1">
                <a:latin typeface="宋体" charset="-122"/>
              </a:rPr>
              <a:t>计算</a:t>
            </a:r>
            <a:r>
              <a:rPr kumimoji="1" lang="en-US" altLang="zh-CN" b="1" i="1"/>
              <a:t>X</a:t>
            </a:r>
            <a:r>
              <a:rPr kumimoji="1" lang="en-US" altLang="zh-CN" b="1" baseline="-30000"/>
              <a:t>1</a:t>
            </a:r>
            <a:r>
              <a:rPr kumimoji="1" lang="zh-CN" altLang="en-US" b="1">
                <a:latin typeface="宋体" charset="-122"/>
              </a:rPr>
              <a:t>和</a:t>
            </a:r>
            <a:r>
              <a:rPr kumimoji="1" lang="en-US" altLang="zh-CN" b="1" i="1"/>
              <a:t>Y</a:t>
            </a:r>
            <a:r>
              <a:rPr kumimoji="1" lang="en-US" altLang="zh-CN" b="1" i="1" baseline="-30000"/>
              <a:t>j</a:t>
            </a:r>
            <a:r>
              <a:rPr kumimoji="1" lang="zh-CN" altLang="en-US" b="1">
                <a:latin typeface="宋体" charset="-122"/>
              </a:rPr>
              <a:t>的最长公共子序列长度</a:t>
            </a:r>
            <a:r>
              <a:rPr kumimoji="1" lang="en-US" altLang="zh-CN" b="1"/>
              <a:t>L[1][j]</a:t>
            </a:r>
            <a:r>
              <a:rPr kumimoji="1" lang="zh-CN" altLang="en-US" b="1">
                <a:latin typeface="宋体" charset="-122"/>
              </a:rPr>
              <a:t>（</a:t>
            </a:r>
            <a:r>
              <a:rPr kumimoji="1" lang="en-US" altLang="zh-CN" b="1"/>
              <a:t>1</a:t>
            </a:r>
            <a:r>
              <a:rPr kumimoji="1" lang="en-US" altLang="zh-CN" b="1">
                <a:latin typeface="宋体" charset="-122"/>
              </a:rPr>
              <a:t>≤</a:t>
            </a:r>
            <a:r>
              <a:rPr kumimoji="1" lang="en-US" altLang="zh-CN" b="1"/>
              <a:t>j</a:t>
            </a:r>
            <a:r>
              <a:rPr kumimoji="1" lang="en-US" altLang="zh-CN" b="1">
                <a:latin typeface="宋体" charset="-122"/>
              </a:rPr>
              <a:t>≤</a:t>
            </a:r>
            <a:r>
              <a:rPr kumimoji="1" lang="en-US" altLang="zh-CN" b="1"/>
              <a:t>n</a:t>
            </a:r>
            <a:r>
              <a:rPr kumimoji="1" lang="zh-CN" altLang="en-US" b="1">
                <a:latin typeface="宋体" charset="-122"/>
              </a:rPr>
              <a:t>），第</a:t>
            </a:r>
            <a:r>
              <a:rPr kumimoji="1" lang="en-US" altLang="zh-CN" b="1"/>
              <a:t>2</a:t>
            </a:r>
            <a:r>
              <a:rPr kumimoji="1" lang="zh-CN" altLang="en-US" b="1">
                <a:latin typeface="宋体" charset="-122"/>
              </a:rPr>
              <a:t>阶段，按照式</a:t>
            </a:r>
            <a:r>
              <a:rPr kumimoji="1" lang="en-US" altLang="zh-CN" b="1"/>
              <a:t>6.15</a:t>
            </a:r>
            <a:r>
              <a:rPr kumimoji="1" lang="zh-CN" altLang="en-US" b="1">
                <a:latin typeface="宋体" charset="-122"/>
              </a:rPr>
              <a:t>计算</a:t>
            </a:r>
            <a:r>
              <a:rPr kumimoji="1" lang="en-US" altLang="zh-CN" b="1" i="1"/>
              <a:t>X</a:t>
            </a:r>
            <a:r>
              <a:rPr kumimoji="1" lang="en-US" altLang="zh-CN" b="1" baseline="-30000"/>
              <a:t>2</a:t>
            </a:r>
            <a:r>
              <a:rPr kumimoji="1" lang="zh-CN" altLang="en-US" b="1">
                <a:latin typeface="宋体" charset="-122"/>
              </a:rPr>
              <a:t>和</a:t>
            </a:r>
            <a:r>
              <a:rPr kumimoji="1" lang="en-US" altLang="zh-CN" b="1" i="1"/>
              <a:t>Y</a:t>
            </a:r>
            <a:r>
              <a:rPr kumimoji="1" lang="en-US" altLang="zh-CN" b="1" i="1" baseline="-30000"/>
              <a:t>j</a:t>
            </a:r>
            <a:r>
              <a:rPr kumimoji="1" lang="zh-CN" altLang="en-US" b="1">
                <a:latin typeface="宋体" charset="-122"/>
              </a:rPr>
              <a:t>的最长公共子序列长度</a:t>
            </a:r>
            <a:r>
              <a:rPr kumimoji="1" lang="en-US" altLang="zh-CN" b="1"/>
              <a:t>L[2][j]</a:t>
            </a:r>
            <a:r>
              <a:rPr kumimoji="1" lang="zh-CN" altLang="en-US" b="1">
                <a:latin typeface="宋体" charset="-122"/>
              </a:rPr>
              <a:t>（</a:t>
            </a:r>
            <a:r>
              <a:rPr kumimoji="1" lang="en-US" altLang="zh-CN" b="1"/>
              <a:t>1</a:t>
            </a:r>
            <a:r>
              <a:rPr kumimoji="1" lang="en-US" altLang="zh-CN" b="1">
                <a:latin typeface="宋体" charset="-122"/>
              </a:rPr>
              <a:t>≤</a:t>
            </a:r>
            <a:r>
              <a:rPr kumimoji="1" lang="en-US" altLang="zh-CN" b="1"/>
              <a:t>j</a:t>
            </a:r>
            <a:r>
              <a:rPr kumimoji="1" lang="en-US" altLang="zh-CN" b="1">
                <a:latin typeface="宋体" charset="-122"/>
              </a:rPr>
              <a:t>≤</a:t>
            </a:r>
            <a:r>
              <a:rPr kumimoji="1" lang="en-US" altLang="zh-CN" b="1"/>
              <a:t>n</a:t>
            </a:r>
            <a:r>
              <a:rPr kumimoji="1" lang="zh-CN" altLang="en-US" b="1">
                <a:latin typeface="宋体" charset="-122"/>
              </a:rPr>
              <a:t>），依此类推，最后在第</a:t>
            </a:r>
            <a:r>
              <a:rPr kumimoji="1" lang="en-US" altLang="zh-CN" b="1" i="1"/>
              <a:t>m</a:t>
            </a:r>
            <a:r>
              <a:rPr kumimoji="1" lang="zh-CN" altLang="en-US" b="1">
                <a:latin typeface="宋体" charset="-122"/>
              </a:rPr>
              <a:t>阶段，计算</a:t>
            </a:r>
            <a:r>
              <a:rPr kumimoji="1" lang="en-US" altLang="zh-CN" b="1" i="1"/>
              <a:t>X</a:t>
            </a:r>
            <a:r>
              <a:rPr kumimoji="1" lang="en-US" altLang="zh-CN" b="1" i="1" baseline="-30000"/>
              <a:t>m</a:t>
            </a:r>
            <a:r>
              <a:rPr kumimoji="1" lang="zh-CN" altLang="en-US" b="1">
                <a:latin typeface="宋体" charset="-122"/>
              </a:rPr>
              <a:t>和</a:t>
            </a:r>
            <a:r>
              <a:rPr kumimoji="1" lang="en-US" altLang="zh-CN" b="1" i="1"/>
              <a:t>Y</a:t>
            </a:r>
            <a:r>
              <a:rPr kumimoji="1" lang="en-US" altLang="zh-CN" b="1" i="1" baseline="-30000"/>
              <a:t>j</a:t>
            </a:r>
            <a:r>
              <a:rPr kumimoji="1" lang="zh-CN" altLang="en-US" b="1">
                <a:latin typeface="宋体" charset="-122"/>
              </a:rPr>
              <a:t>的最长公共子序列长度</a:t>
            </a:r>
            <a:r>
              <a:rPr kumimoji="1" lang="en-US" altLang="zh-CN" b="1"/>
              <a:t>L[m][j]</a:t>
            </a:r>
            <a:r>
              <a:rPr kumimoji="1" lang="zh-CN" altLang="en-US" b="1">
                <a:latin typeface="宋体" charset="-122"/>
              </a:rPr>
              <a:t>（</a:t>
            </a:r>
            <a:r>
              <a:rPr kumimoji="1" lang="en-US" altLang="zh-CN" b="1"/>
              <a:t>1</a:t>
            </a:r>
            <a:r>
              <a:rPr kumimoji="1" lang="en-US" altLang="zh-CN" b="1">
                <a:latin typeface="宋体" charset="-122"/>
              </a:rPr>
              <a:t>≤</a:t>
            </a:r>
            <a:r>
              <a:rPr kumimoji="1" lang="en-US" altLang="zh-CN" b="1"/>
              <a:t>j</a:t>
            </a:r>
            <a:r>
              <a:rPr kumimoji="1" lang="en-US" altLang="zh-CN" b="1">
                <a:latin typeface="宋体" charset="-122"/>
              </a:rPr>
              <a:t>≤</a:t>
            </a:r>
            <a:r>
              <a:rPr kumimoji="1" lang="en-US" altLang="zh-CN" b="1"/>
              <a:t>n</a:t>
            </a:r>
            <a:r>
              <a:rPr kumimoji="1" lang="zh-CN" altLang="en-US" b="1">
                <a:latin typeface="宋体" charset="-122"/>
              </a:rPr>
              <a:t>），则</a:t>
            </a:r>
            <a:r>
              <a:rPr kumimoji="1" lang="en-US" altLang="zh-CN" b="1"/>
              <a:t>L[m][n]</a:t>
            </a:r>
            <a:r>
              <a:rPr kumimoji="1" lang="zh-CN" altLang="en-US" b="1">
                <a:latin typeface="宋体" charset="-122"/>
              </a:rPr>
              <a:t>就是序列</a:t>
            </a:r>
            <a:r>
              <a:rPr kumimoji="1" lang="en-US" altLang="zh-CN" b="1" i="1"/>
              <a:t>X</a:t>
            </a:r>
            <a:r>
              <a:rPr kumimoji="1" lang="en-US" altLang="zh-CN" b="1" i="1" baseline="-30000"/>
              <a:t>m</a:t>
            </a:r>
            <a:r>
              <a:rPr kumimoji="1" lang="zh-CN" altLang="en-US" b="1">
                <a:latin typeface="宋体" charset="-122"/>
              </a:rPr>
              <a:t>和</a:t>
            </a:r>
            <a:r>
              <a:rPr kumimoji="1" lang="en-US" altLang="zh-CN" b="1" i="1"/>
              <a:t>Y</a:t>
            </a:r>
            <a:r>
              <a:rPr kumimoji="1" lang="en-US" altLang="zh-CN" b="1" i="1" baseline="-30000"/>
              <a:t>n</a:t>
            </a:r>
            <a:r>
              <a:rPr kumimoji="1" lang="zh-CN" altLang="en-US" b="1">
                <a:latin typeface="宋体" charset="-122"/>
              </a:rPr>
              <a:t>的最长公共子序列的长度。</a:t>
            </a:r>
            <a:r>
              <a:rPr kumimoji="1" lang="zh-CN" altLang="en-US" b="1"/>
              <a:t> </a:t>
            </a:r>
          </a:p>
        </p:txBody>
      </p:sp>
    </p:spTree>
    <p:extLst>
      <p:ext uri="{BB962C8B-B14F-4D97-AF65-F5344CB8AC3E}">
        <p14:creationId xmlns:p14="http://schemas.microsoft.com/office/powerpoint/2010/main" val="1861544034"/>
      </p:ext>
    </p:extLst>
  </p:cSld>
  <p:clrMapOvr>
    <a:masterClrMapping/>
  </p:clrMapOvr>
  <p:transition spd="slow">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CF86655A-B812-40DC-9E3D-B22443328423}" type="datetime1">
              <a:rPr lang="zh-CN" altLang="en-US" sz="1400" smtClean="0">
                <a:latin typeface="Comic Sans MS" pitchFamily="66" charset="0"/>
              </a:rPr>
              <a:pPr/>
              <a:t>2016/4/26</a:t>
            </a:fld>
            <a:endParaRPr lang="en-US" altLang="zh-CN" sz="1400" smtClean="0">
              <a:latin typeface="Comic Sans MS" pitchFamily="66" charset="0"/>
            </a:endParaRPr>
          </a:p>
        </p:txBody>
      </p:sp>
      <p:sp>
        <p:nvSpPr>
          <p:cNvPr id="62467"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第6章  动态规划法</a:t>
            </a:r>
          </a:p>
        </p:txBody>
      </p:sp>
      <p:sp>
        <p:nvSpPr>
          <p:cNvPr id="6246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A85F9070-CADB-4FC4-BCF6-A13A8108E6C4}" type="slidenum">
              <a:rPr lang="en-US" altLang="zh-CN" sz="1400" smtClean="0">
                <a:latin typeface="Comic Sans MS" pitchFamily="66" charset="0"/>
              </a:rPr>
              <a:pPr/>
              <a:t>25</a:t>
            </a:fld>
            <a:endParaRPr lang="en-US" altLang="zh-CN" sz="1400" smtClean="0">
              <a:latin typeface="Comic Sans MS" pitchFamily="66" charset="0"/>
            </a:endParaRPr>
          </a:p>
        </p:txBody>
      </p:sp>
      <p:sp>
        <p:nvSpPr>
          <p:cNvPr id="62469" name="Text Box 7"/>
          <p:cNvSpPr txBox="1">
            <a:spLocks noChangeArrowheads="1"/>
          </p:cNvSpPr>
          <p:nvPr/>
        </p:nvSpPr>
        <p:spPr bwMode="auto">
          <a:xfrm>
            <a:off x="500063" y="333375"/>
            <a:ext cx="8110537"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lnSpc>
                <a:spcPct val="125000"/>
              </a:lnSpc>
              <a:spcBef>
                <a:spcPct val="50000"/>
              </a:spcBef>
            </a:pPr>
            <a:r>
              <a:rPr kumimoji="1" lang="en-US" altLang="zh-CN" b="1">
                <a:latin typeface="宋体" charset="-122"/>
              </a:rPr>
              <a:t>    </a:t>
            </a:r>
            <a:r>
              <a:rPr kumimoji="1" lang="zh-CN" altLang="en-US" b="1">
                <a:solidFill>
                  <a:srgbClr val="FF3300"/>
                </a:solidFill>
                <a:latin typeface="宋体" charset="-122"/>
              </a:rPr>
              <a:t>为了得到序列</a:t>
            </a:r>
            <a:r>
              <a:rPr kumimoji="1" lang="en-US" altLang="zh-CN" b="1" i="1">
                <a:solidFill>
                  <a:srgbClr val="FF3300"/>
                </a:solidFill>
              </a:rPr>
              <a:t>X</a:t>
            </a:r>
            <a:r>
              <a:rPr kumimoji="1" lang="en-US" altLang="zh-CN" b="1" i="1" baseline="-30000">
                <a:solidFill>
                  <a:srgbClr val="FF3300"/>
                </a:solidFill>
              </a:rPr>
              <a:t>m</a:t>
            </a:r>
            <a:r>
              <a:rPr kumimoji="1" lang="zh-CN" altLang="en-US" b="1">
                <a:solidFill>
                  <a:srgbClr val="FF3300"/>
                </a:solidFill>
                <a:latin typeface="宋体" charset="-122"/>
              </a:rPr>
              <a:t>和</a:t>
            </a:r>
            <a:r>
              <a:rPr kumimoji="1" lang="en-US" altLang="zh-CN" b="1" i="1">
                <a:solidFill>
                  <a:srgbClr val="FF3300"/>
                </a:solidFill>
              </a:rPr>
              <a:t>Y</a:t>
            </a:r>
            <a:r>
              <a:rPr kumimoji="1" lang="en-US" altLang="zh-CN" b="1" i="1" baseline="-30000">
                <a:solidFill>
                  <a:srgbClr val="FF3300"/>
                </a:solidFill>
              </a:rPr>
              <a:t>n</a:t>
            </a:r>
            <a:r>
              <a:rPr kumimoji="1" lang="zh-CN" altLang="en-US" b="1">
                <a:solidFill>
                  <a:srgbClr val="FF3300"/>
                </a:solidFill>
                <a:latin typeface="宋体" charset="-122"/>
              </a:rPr>
              <a:t>具体的最长公共子序列</a:t>
            </a:r>
            <a:r>
              <a:rPr kumimoji="1" lang="zh-CN" altLang="en-US" b="1">
                <a:latin typeface="宋体" charset="-122"/>
              </a:rPr>
              <a:t>，设二维表</a:t>
            </a:r>
            <a:r>
              <a:rPr kumimoji="1" lang="en-US" altLang="zh-CN" b="1"/>
              <a:t>S[m+1][n+1]</a:t>
            </a:r>
            <a:r>
              <a:rPr kumimoji="1" lang="zh-CN" altLang="en-US" b="1">
                <a:latin typeface="宋体" charset="-122"/>
              </a:rPr>
              <a:t>，其中</a:t>
            </a:r>
            <a:r>
              <a:rPr kumimoji="1" lang="en-US" altLang="zh-CN" b="1"/>
              <a:t>S[i][j]</a:t>
            </a:r>
            <a:r>
              <a:rPr kumimoji="1" lang="zh-CN" altLang="en-US" b="1">
                <a:latin typeface="宋体" charset="-122"/>
              </a:rPr>
              <a:t>表示在计算</a:t>
            </a:r>
            <a:r>
              <a:rPr kumimoji="1" lang="en-US" altLang="zh-CN" b="1"/>
              <a:t>L[i][j]</a:t>
            </a:r>
            <a:r>
              <a:rPr kumimoji="1" lang="zh-CN" altLang="en-US" b="1">
                <a:latin typeface="宋体" charset="-122"/>
              </a:rPr>
              <a:t>的过程中</a:t>
            </a:r>
            <a:r>
              <a:rPr kumimoji="1" lang="zh-CN" altLang="en-US" b="1">
                <a:solidFill>
                  <a:srgbClr val="FF3300"/>
                </a:solidFill>
                <a:latin typeface="宋体" charset="-122"/>
              </a:rPr>
              <a:t>的搜索状态</a:t>
            </a:r>
            <a:r>
              <a:rPr kumimoji="1" lang="zh-CN" altLang="en-US" b="1">
                <a:latin typeface="宋体" charset="-122"/>
              </a:rPr>
              <a:t>，并且有：</a:t>
            </a:r>
            <a:r>
              <a:rPr kumimoji="1" lang="zh-CN" altLang="en-US" b="1"/>
              <a:t> </a:t>
            </a:r>
          </a:p>
        </p:txBody>
      </p:sp>
      <p:sp>
        <p:nvSpPr>
          <p:cNvPr id="62470" name="Rectangle 9"/>
          <p:cNvSpPr>
            <a:spLocks noChangeArrowheads="1"/>
          </p:cNvSpPr>
          <p:nvPr/>
        </p:nvSpPr>
        <p:spPr bwMode="auto">
          <a:xfrm>
            <a:off x="3138488" y="3149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aphicFrame>
        <p:nvGraphicFramePr>
          <p:cNvPr id="62471" name="Object 8"/>
          <p:cNvGraphicFramePr>
            <a:graphicFrameLocks noChangeAspect="1"/>
          </p:cNvGraphicFramePr>
          <p:nvPr/>
        </p:nvGraphicFramePr>
        <p:xfrm>
          <a:off x="144463" y="1714500"/>
          <a:ext cx="7429500" cy="1874838"/>
        </p:xfrm>
        <a:graphic>
          <a:graphicData uri="http://schemas.openxmlformats.org/presentationml/2006/ole">
            <mc:AlternateContent xmlns:mc="http://schemas.openxmlformats.org/markup-compatibility/2006">
              <mc:Choice xmlns:v="urn:schemas-microsoft-com:vml" Requires="v">
                <p:oleObj spid="_x0000_s63491" name="公式" r:id="rId3" imgW="2984500" imgH="787400" progId="Equation.3">
                  <p:embed/>
                </p:oleObj>
              </mc:Choice>
              <mc:Fallback>
                <p:oleObj name="公式" r:id="rId3" imgW="2984500" imgH="787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463" y="1714500"/>
                        <a:ext cx="7429500" cy="187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472" name="Text Box 10"/>
          <p:cNvSpPr txBox="1">
            <a:spLocks noChangeArrowheads="1"/>
          </p:cNvSpPr>
          <p:nvPr/>
        </p:nvSpPr>
        <p:spPr bwMode="auto">
          <a:xfrm>
            <a:off x="7596188" y="2714625"/>
            <a:ext cx="1547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spcBef>
                <a:spcPct val="50000"/>
              </a:spcBef>
            </a:pPr>
            <a:r>
              <a:rPr kumimoji="1" lang="zh-CN" altLang="en-US" b="1"/>
              <a:t>（式</a:t>
            </a:r>
            <a:r>
              <a:rPr kumimoji="1" lang="en-US" altLang="zh-CN" b="1"/>
              <a:t>6.16</a:t>
            </a:r>
            <a:r>
              <a:rPr kumimoji="1" lang="zh-CN" altLang="en-US" b="1"/>
              <a:t>）</a:t>
            </a:r>
          </a:p>
        </p:txBody>
      </p:sp>
      <p:sp>
        <p:nvSpPr>
          <p:cNvPr id="62473" name="Text Box 11"/>
          <p:cNvSpPr txBox="1">
            <a:spLocks noChangeArrowheads="1"/>
          </p:cNvSpPr>
          <p:nvPr/>
        </p:nvSpPr>
        <p:spPr bwMode="auto">
          <a:xfrm>
            <a:off x="838200" y="3643313"/>
            <a:ext cx="7772400"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lnSpc>
                <a:spcPct val="150000"/>
              </a:lnSpc>
              <a:spcBef>
                <a:spcPct val="50000"/>
              </a:spcBef>
            </a:pPr>
            <a:r>
              <a:rPr kumimoji="1" lang="en-US" altLang="zh-CN" b="1">
                <a:latin typeface="宋体" charset="-122"/>
              </a:rPr>
              <a:t>    </a:t>
            </a:r>
            <a:r>
              <a:rPr kumimoji="1" lang="zh-CN" altLang="en-US" b="1">
                <a:latin typeface="宋体" charset="-122"/>
              </a:rPr>
              <a:t>若</a:t>
            </a:r>
            <a:r>
              <a:rPr kumimoji="1" lang="en-US" altLang="zh-CN" b="1"/>
              <a:t>S[i][j]=1</a:t>
            </a:r>
            <a:r>
              <a:rPr kumimoji="1" lang="zh-CN" altLang="en-US" b="1">
                <a:latin typeface="宋体" charset="-122"/>
              </a:rPr>
              <a:t>，表明</a:t>
            </a:r>
            <a:r>
              <a:rPr kumimoji="1" lang="en-US" altLang="zh-CN" b="1" i="1"/>
              <a:t>a</a:t>
            </a:r>
            <a:r>
              <a:rPr kumimoji="1" lang="en-US" altLang="zh-CN" b="1" i="1" baseline="-30000"/>
              <a:t>i</a:t>
            </a:r>
            <a:r>
              <a:rPr kumimoji="1" lang="en-US" altLang="zh-CN" b="1"/>
              <a:t>=</a:t>
            </a:r>
            <a:r>
              <a:rPr kumimoji="1" lang="en-US" altLang="zh-CN" b="1" i="1"/>
              <a:t>b</a:t>
            </a:r>
            <a:r>
              <a:rPr kumimoji="1" lang="en-US" altLang="zh-CN" b="1" i="1" baseline="-30000"/>
              <a:t>j</a:t>
            </a:r>
            <a:r>
              <a:rPr kumimoji="1" lang="zh-CN" altLang="en-US" b="1">
                <a:latin typeface="宋体" charset="-122"/>
              </a:rPr>
              <a:t>，则下一个搜索方向是</a:t>
            </a:r>
            <a:r>
              <a:rPr kumimoji="1" lang="en-US" altLang="zh-CN" b="1"/>
              <a:t>S[i</a:t>
            </a:r>
            <a:r>
              <a:rPr kumimoji="1" lang="en-US" altLang="zh-CN" b="1">
                <a:latin typeface="宋体" charset="-122"/>
              </a:rPr>
              <a:t>-</a:t>
            </a:r>
            <a:r>
              <a:rPr kumimoji="1" lang="en-US" altLang="zh-CN" b="1"/>
              <a:t>1][j</a:t>
            </a:r>
            <a:r>
              <a:rPr kumimoji="1" lang="en-US" altLang="zh-CN" b="1">
                <a:latin typeface="宋体" charset="-122"/>
              </a:rPr>
              <a:t>-</a:t>
            </a:r>
            <a:r>
              <a:rPr kumimoji="1" lang="en-US" altLang="zh-CN" b="1"/>
              <a:t>1]</a:t>
            </a:r>
            <a:r>
              <a:rPr kumimoji="1" lang="zh-CN" altLang="en-US" b="1">
                <a:latin typeface="宋体" charset="-122"/>
              </a:rPr>
              <a:t>；若</a:t>
            </a:r>
            <a:r>
              <a:rPr kumimoji="1" lang="en-US" altLang="zh-CN" b="1"/>
              <a:t>S[i][j]=2</a:t>
            </a:r>
            <a:r>
              <a:rPr kumimoji="1" lang="zh-CN" altLang="en-US" b="1">
                <a:latin typeface="宋体" charset="-122"/>
              </a:rPr>
              <a:t>，表明</a:t>
            </a:r>
            <a:r>
              <a:rPr kumimoji="1" lang="en-US" altLang="zh-CN" b="1" i="1"/>
              <a:t>a</a:t>
            </a:r>
            <a:r>
              <a:rPr kumimoji="1" lang="en-US" altLang="zh-CN" b="1" i="1" baseline="-30000"/>
              <a:t>i</a:t>
            </a:r>
            <a:r>
              <a:rPr kumimoji="1" lang="en-US" altLang="zh-CN" b="1">
                <a:latin typeface="宋体" charset="-122"/>
              </a:rPr>
              <a:t>≠</a:t>
            </a:r>
            <a:r>
              <a:rPr kumimoji="1" lang="en-US" altLang="zh-CN" b="1" i="1"/>
              <a:t>b</a:t>
            </a:r>
            <a:r>
              <a:rPr kumimoji="1" lang="en-US" altLang="zh-CN" b="1" i="1" baseline="-30000"/>
              <a:t>j</a:t>
            </a:r>
            <a:r>
              <a:rPr kumimoji="1" lang="zh-CN" altLang="en-US" b="1">
                <a:latin typeface="宋体" charset="-122"/>
              </a:rPr>
              <a:t>且</a:t>
            </a:r>
            <a:r>
              <a:rPr kumimoji="1" lang="en-US" altLang="zh-CN" b="1"/>
              <a:t>L[i][j</a:t>
            </a:r>
            <a:r>
              <a:rPr kumimoji="1" lang="en-US" altLang="zh-CN" b="1">
                <a:latin typeface="宋体" charset="-122"/>
              </a:rPr>
              <a:t>-</a:t>
            </a:r>
            <a:r>
              <a:rPr kumimoji="1" lang="en-US" altLang="zh-CN" b="1"/>
              <a:t>1]</a:t>
            </a:r>
            <a:r>
              <a:rPr kumimoji="1" lang="en-US" altLang="zh-CN" b="1">
                <a:latin typeface="宋体" charset="-122"/>
              </a:rPr>
              <a:t>≥</a:t>
            </a:r>
            <a:r>
              <a:rPr kumimoji="1" lang="en-US" altLang="zh-CN" b="1"/>
              <a:t>L[i</a:t>
            </a:r>
            <a:r>
              <a:rPr kumimoji="1" lang="en-US" altLang="zh-CN" b="1">
                <a:latin typeface="宋体" charset="-122"/>
              </a:rPr>
              <a:t>-</a:t>
            </a:r>
            <a:r>
              <a:rPr kumimoji="1" lang="en-US" altLang="zh-CN" b="1"/>
              <a:t>1][j]</a:t>
            </a:r>
            <a:r>
              <a:rPr kumimoji="1" lang="zh-CN" altLang="en-US" b="1">
                <a:latin typeface="宋体" charset="-122"/>
              </a:rPr>
              <a:t>，则下一个搜索方向是</a:t>
            </a:r>
            <a:r>
              <a:rPr kumimoji="1" lang="en-US" altLang="zh-CN" b="1"/>
              <a:t>S[i][j</a:t>
            </a:r>
            <a:r>
              <a:rPr kumimoji="1" lang="en-US" altLang="zh-CN" b="1">
                <a:latin typeface="宋体" charset="-122"/>
              </a:rPr>
              <a:t>-</a:t>
            </a:r>
            <a:r>
              <a:rPr kumimoji="1" lang="en-US" altLang="zh-CN" b="1"/>
              <a:t>1]</a:t>
            </a:r>
            <a:r>
              <a:rPr kumimoji="1" lang="zh-CN" altLang="en-US" b="1">
                <a:latin typeface="宋体" charset="-122"/>
              </a:rPr>
              <a:t>；若</a:t>
            </a:r>
            <a:r>
              <a:rPr kumimoji="1" lang="en-US" altLang="zh-CN" b="1"/>
              <a:t>S[i][j]=3</a:t>
            </a:r>
            <a:r>
              <a:rPr kumimoji="1" lang="zh-CN" altLang="en-US" b="1">
                <a:latin typeface="宋体" charset="-122"/>
              </a:rPr>
              <a:t>，表明</a:t>
            </a:r>
            <a:r>
              <a:rPr kumimoji="1" lang="en-US" altLang="zh-CN" b="1" i="1"/>
              <a:t>a</a:t>
            </a:r>
            <a:r>
              <a:rPr kumimoji="1" lang="en-US" altLang="zh-CN" b="1" i="1" baseline="-30000"/>
              <a:t>i</a:t>
            </a:r>
            <a:r>
              <a:rPr kumimoji="1" lang="en-US" altLang="zh-CN" b="1">
                <a:latin typeface="宋体" charset="-122"/>
              </a:rPr>
              <a:t>≠</a:t>
            </a:r>
            <a:r>
              <a:rPr kumimoji="1" lang="en-US" altLang="zh-CN" b="1" i="1"/>
              <a:t>b</a:t>
            </a:r>
            <a:r>
              <a:rPr kumimoji="1" lang="en-US" altLang="zh-CN" b="1" i="1" baseline="-30000"/>
              <a:t>j</a:t>
            </a:r>
            <a:r>
              <a:rPr kumimoji="1" lang="zh-CN" altLang="en-US" b="1">
                <a:latin typeface="宋体" charset="-122"/>
              </a:rPr>
              <a:t>且</a:t>
            </a:r>
            <a:r>
              <a:rPr kumimoji="1" lang="en-US" altLang="zh-CN" b="1"/>
              <a:t>L[i][j</a:t>
            </a:r>
            <a:r>
              <a:rPr kumimoji="1" lang="en-US" altLang="zh-CN" b="1">
                <a:latin typeface="宋体" charset="-122"/>
              </a:rPr>
              <a:t>-</a:t>
            </a:r>
            <a:r>
              <a:rPr kumimoji="1" lang="en-US" altLang="zh-CN" b="1"/>
              <a:t>1]</a:t>
            </a:r>
            <a:r>
              <a:rPr kumimoji="1" lang="zh-CN" altLang="en-US" b="1">
                <a:latin typeface="宋体" charset="-122"/>
              </a:rPr>
              <a:t>＜</a:t>
            </a:r>
            <a:r>
              <a:rPr kumimoji="1" lang="en-US" altLang="zh-CN" b="1"/>
              <a:t>L[i</a:t>
            </a:r>
            <a:r>
              <a:rPr kumimoji="1" lang="en-US" altLang="zh-CN" b="1">
                <a:latin typeface="宋体" charset="-122"/>
              </a:rPr>
              <a:t>-</a:t>
            </a:r>
            <a:r>
              <a:rPr kumimoji="1" lang="en-US" altLang="zh-CN" b="1"/>
              <a:t>1][j]</a:t>
            </a:r>
            <a:r>
              <a:rPr kumimoji="1" lang="zh-CN" altLang="en-US" b="1">
                <a:latin typeface="宋体" charset="-122"/>
              </a:rPr>
              <a:t>，则下一个搜索方向是</a:t>
            </a:r>
            <a:r>
              <a:rPr kumimoji="1" lang="en-US" altLang="zh-CN" b="1"/>
              <a:t>S[i</a:t>
            </a:r>
            <a:r>
              <a:rPr kumimoji="1" lang="en-US" altLang="zh-CN" b="1">
                <a:latin typeface="宋体" charset="-122"/>
              </a:rPr>
              <a:t>-</a:t>
            </a:r>
            <a:r>
              <a:rPr kumimoji="1" lang="en-US" altLang="zh-CN" b="1"/>
              <a:t>1][j]</a:t>
            </a:r>
            <a:r>
              <a:rPr kumimoji="1" lang="zh-CN" altLang="en-US" b="1">
                <a:latin typeface="宋体" charset="-122"/>
              </a:rPr>
              <a:t>。</a:t>
            </a:r>
            <a:r>
              <a:rPr kumimoji="1" lang="zh-CN" altLang="en-US" b="1"/>
              <a:t> </a:t>
            </a:r>
          </a:p>
          <a:p>
            <a:pPr eaLnBrk="1" hangingPunct="1">
              <a:lnSpc>
                <a:spcPct val="150000"/>
              </a:lnSpc>
              <a:spcBef>
                <a:spcPct val="50000"/>
              </a:spcBef>
            </a:pPr>
            <a:r>
              <a:rPr kumimoji="1" lang="zh-CN" altLang="en-US" b="1">
                <a:latin typeface="宋体" charset="-122"/>
              </a:rPr>
              <a:t>    </a:t>
            </a:r>
            <a:endParaRPr kumimoji="1" lang="zh-CN" altLang="en-US" b="1"/>
          </a:p>
        </p:txBody>
      </p:sp>
    </p:spTree>
    <p:extLst>
      <p:ext uri="{BB962C8B-B14F-4D97-AF65-F5344CB8AC3E}">
        <p14:creationId xmlns:p14="http://schemas.microsoft.com/office/powerpoint/2010/main" val="19318494"/>
      </p:ext>
    </p:extLst>
  </p:cSld>
  <p:clrMapOvr>
    <a:masterClrMapping/>
  </p:clrMapOvr>
  <p:transition spd="slow">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14050B0D-C994-42AF-AD06-BFC5317A0CCB}" type="datetime1">
              <a:rPr lang="zh-CN" altLang="en-US" sz="1400" smtClean="0">
                <a:latin typeface="Comic Sans MS" pitchFamily="66" charset="0"/>
              </a:rPr>
              <a:pPr/>
              <a:t>2016/4/26</a:t>
            </a:fld>
            <a:endParaRPr lang="en-US" altLang="zh-CN" sz="1400" smtClean="0">
              <a:latin typeface="Comic Sans MS" pitchFamily="66" charset="0"/>
            </a:endParaRPr>
          </a:p>
        </p:txBody>
      </p:sp>
      <p:sp>
        <p:nvSpPr>
          <p:cNvPr id="63491"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第6章  动态规划法</a:t>
            </a:r>
          </a:p>
        </p:txBody>
      </p:sp>
      <p:sp>
        <p:nvSpPr>
          <p:cNvPr id="6349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D35518E3-30CE-4A4E-A1D0-E74A441C6CF8}" type="slidenum">
              <a:rPr lang="en-US" altLang="zh-CN" sz="1400" smtClean="0">
                <a:latin typeface="Comic Sans MS" pitchFamily="66" charset="0"/>
              </a:rPr>
              <a:pPr/>
              <a:t>26</a:t>
            </a:fld>
            <a:endParaRPr lang="en-US" altLang="zh-CN" sz="1400" smtClean="0">
              <a:latin typeface="Comic Sans MS" pitchFamily="66" charset="0"/>
            </a:endParaRPr>
          </a:p>
        </p:txBody>
      </p:sp>
      <p:sp>
        <p:nvSpPr>
          <p:cNvPr id="63493" name="Rectangle 319"/>
          <p:cNvSpPr>
            <a:spLocks noChangeArrowheads="1"/>
          </p:cNvSpPr>
          <p:nvPr/>
        </p:nvSpPr>
        <p:spPr bwMode="auto">
          <a:xfrm>
            <a:off x="1944688" y="998538"/>
            <a:ext cx="2159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nvGrpSpPr>
          <p:cNvPr id="63494" name="Group 259"/>
          <p:cNvGrpSpPr>
            <a:grpSpLocks/>
          </p:cNvGrpSpPr>
          <p:nvPr/>
        </p:nvGrpSpPr>
        <p:grpSpPr bwMode="auto">
          <a:xfrm>
            <a:off x="5507038" y="3055938"/>
            <a:ext cx="2952750" cy="2305050"/>
            <a:chOff x="6027" y="2037"/>
            <a:chExt cx="3076" cy="1656"/>
          </a:xfrm>
        </p:grpSpPr>
        <p:sp>
          <p:nvSpPr>
            <p:cNvPr id="63724" name="Line 269"/>
            <p:cNvSpPr>
              <a:spLocks noChangeShapeType="1"/>
            </p:cNvSpPr>
            <p:nvPr/>
          </p:nvSpPr>
          <p:spPr bwMode="auto">
            <a:xfrm flipH="1" flipV="1">
              <a:off x="8793" y="3435"/>
              <a:ext cx="310" cy="258"/>
            </a:xfrm>
            <a:prstGeom prst="line">
              <a:avLst/>
            </a:prstGeom>
            <a:noFill/>
            <a:ln w="2857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63725" name="Line 268"/>
            <p:cNvSpPr>
              <a:spLocks noChangeShapeType="1"/>
            </p:cNvSpPr>
            <p:nvPr/>
          </p:nvSpPr>
          <p:spPr bwMode="auto">
            <a:xfrm flipH="1" flipV="1">
              <a:off x="8467" y="3414"/>
              <a:ext cx="320" cy="0"/>
            </a:xfrm>
            <a:prstGeom prst="line">
              <a:avLst/>
            </a:prstGeom>
            <a:noFill/>
            <a:ln w="2857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63726" name="Line 267"/>
            <p:cNvSpPr>
              <a:spLocks noChangeShapeType="1"/>
            </p:cNvSpPr>
            <p:nvPr/>
          </p:nvSpPr>
          <p:spPr bwMode="auto">
            <a:xfrm flipH="1" flipV="1">
              <a:off x="8087" y="3147"/>
              <a:ext cx="350" cy="258"/>
            </a:xfrm>
            <a:prstGeom prst="line">
              <a:avLst/>
            </a:prstGeom>
            <a:noFill/>
            <a:ln w="2857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63727" name="Line 266"/>
            <p:cNvSpPr>
              <a:spLocks noChangeShapeType="1"/>
            </p:cNvSpPr>
            <p:nvPr/>
          </p:nvSpPr>
          <p:spPr bwMode="auto">
            <a:xfrm flipH="1" flipV="1">
              <a:off x="7717" y="2868"/>
              <a:ext cx="350" cy="258"/>
            </a:xfrm>
            <a:prstGeom prst="line">
              <a:avLst/>
            </a:prstGeom>
            <a:noFill/>
            <a:ln w="2857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63728" name="Line 265"/>
            <p:cNvSpPr>
              <a:spLocks noChangeShapeType="1"/>
            </p:cNvSpPr>
            <p:nvPr/>
          </p:nvSpPr>
          <p:spPr bwMode="auto">
            <a:xfrm flipH="1" flipV="1">
              <a:off x="7387" y="2853"/>
              <a:ext cx="320" cy="0"/>
            </a:xfrm>
            <a:prstGeom prst="line">
              <a:avLst/>
            </a:prstGeom>
            <a:noFill/>
            <a:ln w="2857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63729" name="Line 264"/>
            <p:cNvSpPr>
              <a:spLocks noChangeShapeType="1"/>
            </p:cNvSpPr>
            <p:nvPr/>
          </p:nvSpPr>
          <p:spPr bwMode="auto">
            <a:xfrm flipH="1" flipV="1">
              <a:off x="7037" y="2844"/>
              <a:ext cx="320" cy="0"/>
            </a:xfrm>
            <a:prstGeom prst="line">
              <a:avLst/>
            </a:prstGeom>
            <a:noFill/>
            <a:ln w="2857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63730" name="Line 263"/>
            <p:cNvSpPr>
              <a:spLocks noChangeShapeType="1"/>
            </p:cNvSpPr>
            <p:nvPr/>
          </p:nvSpPr>
          <p:spPr bwMode="auto">
            <a:xfrm flipH="1" flipV="1">
              <a:off x="6687" y="2852"/>
              <a:ext cx="320" cy="0"/>
            </a:xfrm>
            <a:prstGeom prst="line">
              <a:avLst/>
            </a:prstGeom>
            <a:noFill/>
            <a:ln w="2857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63731" name="Line 262"/>
            <p:cNvSpPr>
              <a:spLocks noChangeShapeType="1"/>
            </p:cNvSpPr>
            <p:nvPr/>
          </p:nvSpPr>
          <p:spPr bwMode="auto">
            <a:xfrm flipH="1" flipV="1">
              <a:off x="6337" y="2577"/>
              <a:ext cx="350" cy="258"/>
            </a:xfrm>
            <a:prstGeom prst="line">
              <a:avLst/>
            </a:prstGeom>
            <a:noFill/>
            <a:ln w="2857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63732" name="Line 261"/>
            <p:cNvSpPr>
              <a:spLocks noChangeShapeType="1"/>
            </p:cNvSpPr>
            <p:nvPr/>
          </p:nvSpPr>
          <p:spPr bwMode="auto">
            <a:xfrm flipV="1">
              <a:off x="6357" y="2310"/>
              <a:ext cx="10" cy="252"/>
            </a:xfrm>
            <a:prstGeom prst="line">
              <a:avLst/>
            </a:prstGeom>
            <a:noFill/>
            <a:ln w="2857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63733" name="Line 260"/>
            <p:cNvSpPr>
              <a:spLocks noChangeShapeType="1"/>
            </p:cNvSpPr>
            <p:nvPr/>
          </p:nvSpPr>
          <p:spPr bwMode="auto">
            <a:xfrm flipH="1" flipV="1">
              <a:off x="6027" y="2037"/>
              <a:ext cx="330" cy="258"/>
            </a:xfrm>
            <a:prstGeom prst="line">
              <a:avLst/>
            </a:prstGeom>
            <a:noFill/>
            <a:ln w="2857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grpSp>
      <p:sp>
        <p:nvSpPr>
          <p:cNvPr id="63495" name="Text Box 258"/>
          <p:cNvSpPr txBox="1">
            <a:spLocks noChangeArrowheads="1"/>
          </p:cNvSpPr>
          <p:nvPr/>
        </p:nvSpPr>
        <p:spPr bwMode="auto">
          <a:xfrm>
            <a:off x="1835150" y="5648325"/>
            <a:ext cx="5545138"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r>
              <a:rPr kumimoji="1" lang="en-US" altLang="zh-CN" sz="2000" b="1">
                <a:cs typeface="Times New Roman" pitchFamily="18" charset="0"/>
              </a:rPr>
              <a:t>(a) </a:t>
            </a:r>
            <a:r>
              <a:rPr kumimoji="1" lang="zh-CN" altLang="en-US" sz="2000" b="1">
                <a:cs typeface="Times New Roman" pitchFamily="18" charset="0"/>
              </a:rPr>
              <a:t>长度矩阵</a:t>
            </a:r>
            <a:r>
              <a:rPr kumimoji="1" lang="en-US" altLang="zh-CN" sz="2000" b="1">
                <a:solidFill>
                  <a:srgbClr val="FF0000"/>
                </a:solidFill>
                <a:cs typeface="Times New Roman" pitchFamily="18" charset="0"/>
              </a:rPr>
              <a:t>L </a:t>
            </a:r>
            <a:r>
              <a:rPr kumimoji="1" lang="en-US" altLang="zh-CN" sz="2000" b="1">
                <a:cs typeface="Times New Roman" pitchFamily="18" charset="0"/>
              </a:rPr>
              <a:t>                              (b) </a:t>
            </a:r>
            <a:r>
              <a:rPr kumimoji="1" lang="zh-CN" altLang="en-US" sz="2000" b="1">
                <a:cs typeface="Times New Roman" pitchFamily="18" charset="0"/>
              </a:rPr>
              <a:t>状态矩阵</a:t>
            </a:r>
            <a:r>
              <a:rPr kumimoji="1" lang="en-US" altLang="zh-CN" sz="2000" b="1">
                <a:solidFill>
                  <a:srgbClr val="FF0000"/>
                </a:solidFill>
                <a:cs typeface="Times New Roman" pitchFamily="18" charset="0"/>
              </a:rPr>
              <a:t>S</a:t>
            </a:r>
            <a:endParaRPr kumimoji="1" lang="en-US" altLang="zh-CN" sz="2000" b="1">
              <a:solidFill>
                <a:srgbClr val="FF0000"/>
              </a:solidFill>
              <a:latin typeface="Arial" charset="0"/>
            </a:endParaRPr>
          </a:p>
        </p:txBody>
      </p:sp>
      <p:graphicFrame>
        <p:nvGraphicFramePr>
          <p:cNvPr id="115211" name="Group 1547"/>
          <p:cNvGraphicFramePr>
            <a:graphicFrameLocks noGrp="1"/>
          </p:cNvGraphicFramePr>
          <p:nvPr/>
        </p:nvGraphicFramePr>
        <p:xfrm>
          <a:off x="798513" y="2263775"/>
          <a:ext cx="7704137" cy="3292472"/>
        </p:xfrm>
        <a:graphic>
          <a:graphicData uri="http://schemas.openxmlformats.org/drawingml/2006/table">
            <a:tbl>
              <a:tblPr/>
              <a:tblGrid>
                <a:gridCol w="334962"/>
                <a:gridCol w="333375"/>
                <a:gridCol w="333375"/>
                <a:gridCol w="334963"/>
                <a:gridCol w="336550"/>
                <a:gridCol w="336550"/>
                <a:gridCol w="338137"/>
                <a:gridCol w="336550"/>
                <a:gridCol w="338138"/>
                <a:gridCol w="338137"/>
                <a:gridCol w="334963"/>
                <a:gridCol w="296862"/>
                <a:gridCol w="338138"/>
                <a:gridCol w="338137"/>
                <a:gridCol w="336550"/>
                <a:gridCol w="338138"/>
                <a:gridCol w="339725"/>
                <a:gridCol w="336550"/>
                <a:gridCol w="336550"/>
                <a:gridCol w="339725"/>
                <a:gridCol w="333375"/>
                <a:gridCol w="336550"/>
                <a:gridCol w="338137"/>
              </a:tblGrid>
              <a:tr h="411559">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Tx/>
                        <a:buNone/>
                        <a:tabLst/>
                      </a:pPr>
                      <a:endParaRPr kumimoji="0" lang="zh-CN" altLang="zh-CN" sz="2100" b="0" i="0" u="none" strike="noStrike" cap="none" normalizeH="0" baseline="0" dirty="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3</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4</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5</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6</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7</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8</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9</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Tx/>
                        <a:buNone/>
                        <a:tabLst/>
                      </a:pPr>
                      <a:endParaRPr kumimoji="0" lang="zh-CN"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Tx/>
                        <a:buNone/>
                        <a:tabLst/>
                      </a:pPr>
                      <a:endParaRPr kumimoji="0" lang="zh-CN"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3</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4</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5</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6</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7</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8</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9</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1559">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Tx/>
                        <a:buNone/>
                        <a:tabLst/>
                      </a:pPr>
                      <a:r>
                        <a:rPr kumimoji="0" lang="en-US" altLang="zh-CN" sz="2100" b="0" i="0" u="none" strike="noStrike" cap="none" normalizeH="0" baseline="0" dirty="0" smtClean="0">
                          <a:ln>
                            <a:noFill/>
                          </a:ln>
                          <a:solidFill>
                            <a:schemeClr val="tx1"/>
                          </a:solidFill>
                          <a:effectLst/>
                          <a:latin typeface="Tahoma" pitchFamily="34" charset="0"/>
                          <a:ea typeface="宋体" pitchFamily="2" charset="-122"/>
                        </a:rPr>
                        <a:t>0</a:t>
                      </a:r>
                      <a:endParaRPr kumimoji="0" lang="zh-CN" altLang="zh-CN" sz="2100" b="0" i="0" u="none" strike="noStrike" cap="none" normalizeH="0" baseline="0" dirty="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Tx/>
                        <a:buNone/>
                        <a:tabLst/>
                      </a:pPr>
                      <a:endParaRPr kumimoji="0" lang="zh-CN"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1559">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dirty="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Tx/>
                        <a:buNone/>
                        <a:tabLst/>
                      </a:pPr>
                      <a:endParaRPr kumimoji="0" lang="zh-CN"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1559">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dirty="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Tx/>
                        <a:buNone/>
                        <a:tabLst/>
                      </a:pPr>
                      <a:endParaRPr kumimoji="0" lang="zh-CN"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3</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dirty="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1559">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3</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Tx/>
                        <a:buNone/>
                        <a:tabLst/>
                      </a:pPr>
                      <a:endParaRPr kumimoji="0" lang="zh-CN"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3</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3</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1559">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4</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3</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3</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3</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3</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3</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3</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3</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Tx/>
                        <a:buNone/>
                        <a:tabLst/>
                      </a:pPr>
                      <a:endParaRPr kumimoji="0" lang="zh-CN"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4</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3</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3</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3</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3</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1559">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5</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3</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3</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3</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3</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4</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4</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4</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Tx/>
                        <a:buNone/>
                        <a:tabLst/>
                      </a:pPr>
                      <a:endParaRPr kumimoji="0" lang="zh-CN"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5</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3</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3</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3</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1559">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6</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3</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4</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4</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4</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4</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5</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5</a:t>
                      </a:r>
                      <a:endParaRPr kumimoji="0" lang="en-US" altLang="zh-CN" sz="2100" b="0" i="0" u="none" strike="noStrike" cap="none" normalizeH="0" baseline="0" dirty="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Tx/>
                        <a:buNone/>
                        <a:tabLst/>
                      </a:pPr>
                      <a:endParaRPr kumimoji="0" lang="zh-CN"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6</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3</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3</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3</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3723" name="Text Box 1500"/>
          <p:cNvSpPr txBox="1">
            <a:spLocks noChangeArrowheads="1"/>
          </p:cNvSpPr>
          <p:nvPr/>
        </p:nvSpPr>
        <p:spPr bwMode="auto">
          <a:xfrm>
            <a:off x="539750" y="404813"/>
            <a:ext cx="7993063"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lnSpc>
                <a:spcPct val="150000"/>
              </a:lnSpc>
              <a:spcBef>
                <a:spcPct val="50000"/>
              </a:spcBef>
            </a:pPr>
            <a:r>
              <a:rPr kumimoji="1" lang="zh-CN" altLang="en-US" b="1"/>
              <a:t>例：序列</a:t>
            </a:r>
            <a:r>
              <a:rPr kumimoji="1" lang="en-US" altLang="zh-CN" b="1" i="1"/>
              <a:t>X</a:t>
            </a:r>
            <a:r>
              <a:rPr kumimoji="1" lang="en-US" altLang="zh-CN" b="1"/>
              <a:t>=(</a:t>
            </a:r>
            <a:r>
              <a:rPr kumimoji="1" lang="en-US" altLang="zh-CN" b="1" i="1"/>
              <a:t>a</a:t>
            </a:r>
            <a:r>
              <a:rPr kumimoji="1" lang="en-US" altLang="zh-CN" b="1"/>
              <a:t>, </a:t>
            </a:r>
            <a:r>
              <a:rPr kumimoji="1" lang="en-US" altLang="zh-CN" b="1" i="1"/>
              <a:t>b</a:t>
            </a:r>
            <a:r>
              <a:rPr kumimoji="1" lang="en-US" altLang="zh-CN" b="1"/>
              <a:t>, </a:t>
            </a:r>
            <a:r>
              <a:rPr kumimoji="1" lang="en-US" altLang="zh-CN" b="1" i="1"/>
              <a:t>c</a:t>
            </a:r>
            <a:r>
              <a:rPr kumimoji="1" lang="en-US" altLang="zh-CN" b="1"/>
              <a:t>, </a:t>
            </a:r>
            <a:r>
              <a:rPr kumimoji="1" lang="en-US" altLang="zh-CN" b="1" i="1"/>
              <a:t>b</a:t>
            </a:r>
            <a:r>
              <a:rPr kumimoji="1" lang="en-US" altLang="zh-CN" b="1"/>
              <a:t>, </a:t>
            </a:r>
            <a:r>
              <a:rPr kumimoji="1" lang="en-US" altLang="zh-CN" b="1" i="1"/>
              <a:t>d</a:t>
            </a:r>
            <a:r>
              <a:rPr kumimoji="1" lang="en-US" altLang="zh-CN" b="1"/>
              <a:t>, </a:t>
            </a:r>
            <a:r>
              <a:rPr kumimoji="1" lang="en-US" altLang="zh-CN" b="1" i="1"/>
              <a:t>b</a:t>
            </a:r>
            <a:r>
              <a:rPr kumimoji="1" lang="en-US" altLang="zh-CN" b="1"/>
              <a:t>)</a:t>
            </a:r>
            <a:r>
              <a:rPr kumimoji="1" lang="zh-CN" altLang="en-US" b="1"/>
              <a:t>，</a:t>
            </a:r>
            <a:r>
              <a:rPr kumimoji="1" lang="en-US" altLang="zh-CN" b="1" i="1"/>
              <a:t>Y</a:t>
            </a:r>
            <a:r>
              <a:rPr kumimoji="1" lang="en-US" altLang="zh-CN" b="1"/>
              <a:t>=(</a:t>
            </a:r>
            <a:r>
              <a:rPr kumimoji="1" lang="en-US" altLang="zh-CN" b="1" i="1"/>
              <a:t>a</a:t>
            </a:r>
            <a:r>
              <a:rPr kumimoji="1" lang="en-US" altLang="zh-CN" b="1"/>
              <a:t>, </a:t>
            </a:r>
            <a:r>
              <a:rPr kumimoji="1" lang="en-US" altLang="zh-CN" b="1" i="1"/>
              <a:t>c</a:t>
            </a:r>
            <a:r>
              <a:rPr kumimoji="1" lang="en-US" altLang="zh-CN" b="1"/>
              <a:t>, </a:t>
            </a:r>
            <a:r>
              <a:rPr kumimoji="1" lang="en-US" altLang="zh-CN" b="1" i="1"/>
              <a:t>b</a:t>
            </a:r>
            <a:r>
              <a:rPr kumimoji="1" lang="en-US" altLang="zh-CN" b="1"/>
              <a:t>, </a:t>
            </a:r>
            <a:r>
              <a:rPr kumimoji="1" lang="en-US" altLang="zh-CN" b="1" i="1"/>
              <a:t>b</a:t>
            </a:r>
            <a:r>
              <a:rPr kumimoji="1" lang="en-US" altLang="zh-CN" b="1"/>
              <a:t>, </a:t>
            </a:r>
            <a:r>
              <a:rPr kumimoji="1" lang="en-US" altLang="zh-CN" b="1" i="1"/>
              <a:t>a</a:t>
            </a:r>
            <a:r>
              <a:rPr kumimoji="1" lang="en-US" altLang="zh-CN" b="1"/>
              <a:t>, </a:t>
            </a:r>
            <a:r>
              <a:rPr kumimoji="1" lang="en-US" altLang="zh-CN" b="1" i="1"/>
              <a:t>b</a:t>
            </a:r>
            <a:r>
              <a:rPr kumimoji="1" lang="en-US" altLang="zh-CN" b="1"/>
              <a:t>,</a:t>
            </a:r>
            <a:r>
              <a:rPr kumimoji="1" lang="en-US" altLang="zh-CN" b="1" i="1"/>
              <a:t> d</a:t>
            </a:r>
            <a:r>
              <a:rPr kumimoji="1" lang="en-US" altLang="zh-CN" b="1"/>
              <a:t>,</a:t>
            </a:r>
            <a:r>
              <a:rPr kumimoji="1" lang="en-US" altLang="zh-CN" b="1" i="1"/>
              <a:t> b</a:t>
            </a:r>
            <a:r>
              <a:rPr kumimoji="1" lang="en-US" altLang="zh-CN" b="1"/>
              <a:t>, </a:t>
            </a:r>
            <a:r>
              <a:rPr kumimoji="1" lang="en-US" altLang="zh-CN" b="1" i="1"/>
              <a:t>b</a:t>
            </a:r>
            <a:r>
              <a:rPr kumimoji="1" lang="en-US" altLang="zh-CN" b="1"/>
              <a:t>)</a:t>
            </a:r>
            <a:r>
              <a:rPr kumimoji="1" lang="zh-CN" altLang="en-US" b="1"/>
              <a:t>，建立两个</a:t>
            </a:r>
            <a:r>
              <a:rPr kumimoji="1" lang="en-US" altLang="zh-CN" b="1"/>
              <a:t>(m+1)×(n+1)</a:t>
            </a:r>
            <a:r>
              <a:rPr kumimoji="1" lang="zh-CN" altLang="en-US" b="1"/>
              <a:t>的二维表</a:t>
            </a:r>
            <a:r>
              <a:rPr kumimoji="1" lang="en-US" altLang="zh-CN" b="1"/>
              <a:t>L</a:t>
            </a:r>
            <a:r>
              <a:rPr kumimoji="1" lang="zh-CN" altLang="en-US" b="1"/>
              <a:t>和表</a:t>
            </a:r>
            <a:r>
              <a:rPr kumimoji="1" lang="en-US" altLang="zh-CN" b="1"/>
              <a:t>S</a:t>
            </a:r>
            <a:r>
              <a:rPr kumimoji="1" lang="zh-CN" altLang="en-US" b="1"/>
              <a:t>，分别存放搜索过程中得到的子序列的长度和状态。</a:t>
            </a:r>
            <a:endParaRPr lang="zh-CN" altLang="en-US" b="1">
              <a:solidFill>
                <a:schemeClr val="accent2"/>
              </a:solidFill>
            </a:endParaRPr>
          </a:p>
        </p:txBody>
      </p:sp>
    </p:spTree>
    <p:extLst>
      <p:ext uri="{BB962C8B-B14F-4D97-AF65-F5344CB8AC3E}">
        <p14:creationId xmlns:p14="http://schemas.microsoft.com/office/powerpoint/2010/main" val="3645991789"/>
      </p:ext>
    </p:extLst>
  </p:cSld>
  <p:clrMapOvr>
    <a:masterClrMapping/>
  </p:clrMapOvr>
  <p:transition spd="slow">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1260199F-7D4A-4D1E-B7C3-CCE39FA734BE}" type="datetime1">
              <a:rPr lang="zh-CN" altLang="en-US" sz="1400" smtClean="0">
                <a:latin typeface="Comic Sans MS" pitchFamily="66" charset="0"/>
              </a:rPr>
              <a:pPr/>
              <a:t>2016/4/26</a:t>
            </a:fld>
            <a:endParaRPr lang="en-US" altLang="zh-CN" sz="1400" smtClean="0">
              <a:latin typeface="Comic Sans MS" pitchFamily="66" charset="0"/>
            </a:endParaRPr>
          </a:p>
        </p:txBody>
      </p:sp>
      <p:sp>
        <p:nvSpPr>
          <p:cNvPr id="64515"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第6章  动态规划法</a:t>
            </a:r>
          </a:p>
        </p:txBody>
      </p:sp>
      <p:sp>
        <p:nvSpPr>
          <p:cNvPr id="6451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4B7BF3CE-4024-457C-ABB6-EE764AEAA7C6}" type="slidenum">
              <a:rPr lang="en-US" altLang="zh-CN" sz="1400" smtClean="0">
                <a:latin typeface="Comic Sans MS" pitchFamily="66" charset="0"/>
              </a:rPr>
              <a:pPr/>
              <a:t>27</a:t>
            </a:fld>
            <a:endParaRPr lang="en-US" altLang="zh-CN" sz="1400" smtClean="0">
              <a:latin typeface="Comic Sans MS" pitchFamily="66" charset="0"/>
            </a:endParaRPr>
          </a:p>
        </p:txBody>
      </p:sp>
      <p:sp>
        <p:nvSpPr>
          <p:cNvPr id="64517" name="Rectangle 319"/>
          <p:cNvSpPr>
            <a:spLocks noChangeArrowheads="1"/>
          </p:cNvSpPr>
          <p:nvPr/>
        </p:nvSpPr>
        <p:spPr bwMode="auto">
          <a:xfrm>
            <a:off x="1944688" y="998538"/>
            <a:ext cx="2159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nvGrpSpPr>
          <p:cNvPr id="64518" name="Group 259"/>
          <p:cNvGrpSpPr>
            <a:grpSpLocks/>
          </p:cNvGrpSpPr>
          <p:nvPr/>
        </p:nvGrpSpPr>
        <p:grpSpPr bwMode="auto">
          <a:xfrm>
            <a:off x="5280025" y="1506538"/>
            <a:ext cx="2952750" cy="2305050"/>
            <a:chOff x="6027" y="2037"/>
            <a:chExt cx="3076" cy="1656"/>
          </a:xfrm>
        </p:grpSpPr>
        <p:sp>
          <p:nvSpPr>
            <p:cNvPr id="64749" name="Line 269"/>
            <p:cNvSpPr>
              <a:spLocks noChangeShapeType="1"/>
            </p:cNvSpPr>
            <p:nvPr/>
          </p:nvSpPr>
          <p:spPr bwMode="auto">
            <a:xfrm flipH="1" flipV="1">
              <a:off x="8793" y="3435"/>
              <a:ext cx="310" cy="258"/>
            </a:xfrm>
            <a:prstGeom prst="line">
              <a:avLst/>
            </a:prstGeom>
            <a:noFill/>
            <a:ln w="2857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64750" name="Line 268"/>
            <p:cNvSpPr>
              <a:spLocks noChangeShapeType="1"/>
            </p:cNvSpPr>
            <p:nvPr/>
          </p:nvSpPr>
          <p:spPr bwMode="auto">
            <a:xfrm flipH="1" flipV="1">
              <a:off x="8467" y="3414"/>
              <a:ext cx="320" cy="0"/>
            </a:xfrm>
            <a:prstGeom prst="line">
              <a:avLst/>
            </a:prstGeom>
            <a:noFill/>
            <a:ln w="2857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64751" name="Line 267"/>
            <p:cNvSpPr>
              <a:spLocks noChangeShapeType="1"/>
            </p:cNvSpPr>
            <p:nvPr/>
          </p:nvSpPr>
          <p:spPr bwMode="auto">
            <a:xfrm flipH="1" flipV="1">
              <a:off x="8087" y="3147"/>
              <a:ext cx="350" cy="258"/>
            </a:xfrm>
            <a:prstGeom prst="line">
              <a:avLst/>
            </a:prstGeom>
            <a:noFill/>
            <a:ln w="2857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64752" name="Line 266"/>
            <p:cNvSpPr>
              <a:spLocks noChangeShapeType="1"/>
            </p:cNvSpPr>
            <p:nvPr/>
          </p:nvSpPr>
          <p:spPr bwMode="auto">
            <a:xfrm flipH="1" flipV="1">
              <a:off x="7717" y="2868"/>
              <a:ext cx="350" cy="258"/>
            </a:xfrm>
            <a:prstGeom prst="line">
              <a:avLst/>
            </a:prstGeom>
            <a:noFill/>
            <a:ln w="2857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64753" name="Line 265"/>
            <p:cNvSpPr>
              <a:spLocks noChangeShapeType="1"/>
            </p:cNvSpPr>
            <p:nvPr/>
          </p:nvSpPr>
          <p:spPr bwMode="auto">
            <a:xfrm flipH="1" flipV="1">
              <a:off x="7387" y="2853"/>
              <a:ext cx="320" cy="0"/>
            </a:xfrm>
            <a:prstGeom prst="line">
              <a:avLst/>
            </a:prstGeom>
            <a:noFill/>
            <a:ln w="2857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64754" name="Line 264"/>
            <p:cNvSpPr>
              <a:spLocks noChangeShapeType="1"/>
            </p:cNvSpPr>
            <p:nvPr/>
          </p:nvSpPr>
          <p:spPr bwMode="auto">
            <a:xfrm flipH="1" flipV="1">
              <a:off x="7037" y="2844"/>
              <a:ext cx="320" cy="0"/>
            </a:xfrm>
            <a:prstGeom prst="line">
              <a:avLst/>
            </a:prstGeom>
            <a:noFill/>
            <a:ln w="2857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64755" name="Line 263"/>
            <p:cNvSpPr>
              <a:spLocks noChangeShapeType="1"/>
            </p:cNvSpPr>
            <p:nvPr/>
          </p:nvSpPr>
          <p:spPr bwMode="auto">
            <a:xfrm flipH="1" flipV="1">
              <a:off x="6687" y="2852"/>
              <a:ext cx="320" cy="0"/>
            </a:xfrm>
            <a:prstGeom prst="line">
              <a:avLst/>
            </a:prstGeom>
            <a:noFill/>
            <a:ln w="2857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64756" name="Line 262"/>
            <p:cNvSpPr>
              <a:spLocks noChangeShapeType="1"/>
            </p:cNvSpPr>
            <p:nvPr/>
          </p:nvSpPr>
          <p:spPr bwMode="auto">
            <a:xfrm flipH="1" flipV="1">
              <a:off x="6337" y="2577"/>
              <a:ext cx="350" cy="258"/>
            </a:xfrm>
            <a:prstGeom prst="line">
              <a:avLst/>
            </a:prstGeom>
            <a:noFill/>
            <a:ln w="2857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64757" name="Line 261"/>
            <p:cNvSpPr>
              <a:spLocks noChangeShapeType="1"/>
            </p:cNvSpPr>
            <p:nvPr/>
          </p:nvSpPr>
          <p:spPr bwMode="auto">
            <a:xfrm flipV="1">
              <a:off x="6357" y="2310"/>
              <a:ext cx="10" cy="252"/>
            </a:xfrm>
            <a:prstGeom prst="line">
              <a:avLst/>
            </a:prstGeom>
            <a:noFill/>
            <a:ln w="2857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64758" name="Line 260"/>
            <p:cNvSpPr>
              <a:spLocks noChangeShapeType="1"/>
            </p:cNvSpPr>
            <p:nvPr/>
          </p:nvSpPr>
          <p:spPr bwMode="auto">
            <a:xfrm flipH="1" flipV="1">
              <a:off x="6027" y="2037"/>
              <a:ext cx="330" cy="258"/>
            </a:xfrm>
            <a:prstGeom prst="line">
              <a:avLst/>
            </a:prstGeom>
            <a:noFill/>
            <a:ln w="2857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grpSp>
      <p:sp>
        <p:nvSpPr>
          <p:cNvPr id="64519" name="Text Box 258"/>
          <p:cNvSpPr txBox="1">
            <a:spLocks noChangeArrowheads="1"/>
          </p:cNvSpPr>
          <p:nvPr/>
        </p:nvSpPr>
        <p:spPr bwMode="auto">
          <a:xfrm>
            <a:off x="1608138" y="4098925"/>
            <a:ext cx="554513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r>
              <a:rPr kumimoji="1" lang="en-US" altLang="zh-CN" sz="2000" b="1">
                <a:cs typeface="Times New Roman" pitchFamily="18" charset="0"/>
              </a:rPr>
              <a:t>(a) </a:t>
            </a:r>
            <a:r>
              <a:rPr kumimoji="1" lang="zh-CN" altLang="en-US" sz="2000" b="1">
                <a:cs typeface="Times New Roman" pitchFamily="18" charset="0"/>
              </a:rPr>
              <a:t>长度矩阵</a:t>
            </a:r>
            <a:r>
              <a:rPr kumimoji="1" lang="en-US" altLang="zh-CN" sz="2000" b="1">
                <a:solidFill>
                  <a:srgbClr val="FF0000"/>
                </a:solidFill>
                <a:cs typeface="Times New Roman" pitchFamily="18" charset="0"/>
              </a:rPr>
              <a:t>L </a:t>
            </a:r>
            <a:r>
              <a:rPr kumimoji="1" lang="en-US" altLang="zh-CN" sz="2000" b="1">
                <a:cs typeface="Times New Roman" pitchFamily="18" charset="0"/>
              </a:rPr>
              <a:t>                              (b) </a:t>
            </a:r>
            <a:r>
              <a:rPr kumimoji="1" lang="zh-CN" altLang="en-US" sz="2000" b="1">
                <a:cs typeface="Times New Roman" pitchFamily="18" charset="0"/>
              </a:rPr>
              <a:t>状态矩阵</a:t>
            </a:r>
            <a:r>
              <a:rPr kumimoji="1" lang="en-US" altLang="zh-CN" sz="2000" b="1">
                <a:solidFill>
                  <a:srgbClr val="FF0000"/>
                </a:solidFill>
                <a:cs typeface="Times New Roman" pitchFamily="18" charset="0"/>
              </a:rPr>
              <a:t>S</a:t>
            </a:r>
            <a:endParaRPr kumimoji="1" lang="en-US" altLang="zh-CN" sz="2000" b="1">
              <a:solidFill>
                <a:srgbClr val="FF0000"/>
              </a:solidFill>
              <a:latin typeface="Arial" charset="0"/>
            </a:endParaRPr>
          </a:p>
        </p:txBody>
      </p:sp>
      <p:graphicFrame>
        <p:nvGraphicFramePr>
          <p:cNvPr id="115211" name="Group 1547"/>
          <p:cNvGraphicFramePr>
            <a:graphicFrameLocks noGrp="1"/>
          </p:cNvGraphicFramePr>
          <p:nvPr/>
        </p:nvGraphicFramePr>
        <p:xfrm>
          <a:off x="571500" y="714375"/>
          <a:ext cx="7704137" cy="3292472"/>
        </p:xfrm>
        <a:graphic>
          <a:graphicData uri="http://schemas.openxmlformats.org/drawingml/2006/table">
            <a:tbl>
              <a:tblPr/>
              <a:tblGrid>
                <a:gridCol w="334962"/>
                <a:gridCol w="333375"/>
                <a:gridCol w="333375"/>
                <a:gridCol w="334963"/>
                <a:gridCol w="336550"/>
                <a:gridCol w="336550"/>
                <a:gridCol w="338137"/>
                <a:gridCol w="336550"/>
                <a:gridCol w="338138"/>
                <a:gridCol w="338137"/>
                <a:gridCol w="334963"/>
                <a:gridCol w="296862"/>
                <a:gridCol w="338138"/>
                <a:gridCol w="338137"/>
                <a:gridCol w="336550"/>
                <a:gridCol w="338138"/>
                <a:gridCol w="339725"/>
                <a:gridCol w="336550"/>
                <a:gridCol w="336550"/>
                <a:gridCol w="339725"/>
                <a:gridCol w="333375"/>
                <a:gridCol w="336550"/>
                <a:gridCol w="338137"/>
              </a:tblGrid>
              <a:tr h="411559">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Tx/>
                        <a:buNone/>
                        <a:tabLst/>
                      </a:pPr>
                      <a:endParaRPr kumimoji="0" lang="zh-CN" altLang="zh-CN" sz="2100" b="0" i="0" u="none" strike="noStrike" cap="none" normalizeH="0" baseline="0" dirty="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3</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4</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5</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6</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7</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8</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9</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Tx/>
                        <a:buNone/>
                        <a:tabLst/>
                      </a:pPr>
                      <a:endParaRPr kumimoji="0" lang="zh-CN"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Tx/>
                        <a:buNone/>
                        <a:tabLst/>
                      </a:pPr>
                      <a:endParaRPr kumimoji="0" lang="zh-CN"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3</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4</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5</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6</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7</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8</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9</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1559">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Tx/>
                        <a:buNone/>
                        <a:tabLst/>
                      </a:pPr>
                      <a:endParaRPr kumimoji="0" lang="zh-CN"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Tx/>
                        <a:buNone/>
                        <a:tabLst/>
                      </a:pPr>
                      <a:endParaRPr kumimoji="0" lang="zh-CN"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1559">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Tx/>
                        <a:buNone/>
                        <a:tabLst/>
                      </a:pPr>
                      <a:endParaRPr kumimoji="0" lang="zh-CN"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1" i="0" u="none" strike="noStrike" cap="none" normalizeH="0" baseline="0" dirty="0" smtClean="0">
                          <a:ln>
                            <a:noFill/>
                          </a:ln>
                          <a:solidFill>
                            <a:srgbClr val="FF0000"/>
                          </a:solidFill>
                          <a:effectLst/>
                          <a:latin typeface="Tahoma" pitchFamily="34" charset="0"/>
                          <a:ea typeface="宋体" pitchFamily="2" charset="-122"/>
                          <a:cs typeface="Times New Roman" pitchFamily="18" charset="0"/>
                        </a:rPr>
                        <a:t>1</a:t>
                      </a:r>
                      <a:endParaRPr kumimoji="0" lang="en-US" altLang="zh-CN" sz="2100" b="1" i="0" u="none" strike="noStrike" cap="none" normalizeH="0" baseline="0" dirty="0" smtClean="0">
                        <a:ln>
                          <a:noFill/>
                        </a:ln>
                        <a:solidFill>
                          <a:srgbClr val="FF0000"/>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1559">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Tx/>
                        <a:buNone/>
                        <a:tabLst/>
                      </a:pPr>
                      <a:endParaRPr kumimoji="0" lang="zh-CN"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3</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1559">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3</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Tx/>
                        <a:buNone/>
                        <a:tabLst/>
                      </a:pPr>
                      <a:endParaRPr kumimoji="0" lang="zh-CN"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3</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3</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1" i="0" u="none" strike="noStrike" cap="none" normalizeH="0" baseline="0" dirty="0" smtClean="0">
                          <a:ln>
                            <a:noFill/>
                          </a:ln>
                          <a:solidFill>
                            <a:srgbClr val="FF0000"/>
                          </a:solidFill>
                          <a:effectLst/>
                          <a:latin typeface="Tahoma" pitchFamily="34" charset="0"/>
                          <a:ea typeface="宋体" pitchFamily="2" charset="-122"/>
                          <a:cs typeface="Times New Roman" pitchFamily="18" charset="0"/>
                        </a:rPr>
                        <a:t>1</a:t>
                      </a:r>
                      <a:endParaRPr kumimoji="0" lang="en-US" altLang="zh-CN" sz="2100" b="1" i="0" u="none" strike="noStrike" cap="none" normalizeH="0" baseline="0" dirty="0" smtClean="0">
                        <a:ln>
                          <a:noFill/>
                        </a:ln>
                        <a:solidFill>
                          <a:srgbClr val="FF0000"/>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1559">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4</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3</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3</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3</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3</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3</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3</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3</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Tx/>
                        <a:buNone/>
                        <a:tabLst/>
                      </a:pPr>
                      <a:endParaRPr kumimoji="0" lang="zh-CN"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4</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3</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3</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3</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1" i="0" u="none" strike="noStrike" cap="none" normalizeH="0" baseline="0" dirty="0" smtClean="0">
                          <a:ln>
                            <a:noFill/>
                          </a:ln>
                          <a:solidFill>
                            <a:srgbClr val="FF0000"/>
                          </a:solidFill>
                          <a:effectLst/>
                          <a:latin typeface="Tahoma" pitchFamily="34" charset="0"/>
                          <a:ea typeface="宋体" pitchFamily="2" charset="-122"/>
                          <a:cs typeface="Times New Roman" pitchFamily="18" charset="0"/>
                        </a:rPr>
                        <a:t>1</a:t>
                      </a:r>
                      <a:endParaRPr kumimoji="0" lang="en-US" altLang="zh-CN" sz="2100" b="1" i="0" u="none" strike="noStrike" cap="none" normalizeH="0" baseline="0" dirty="0" smtClean="0">
                        <a:ln>
                          <a:noFill/>
                        </a:ln>
                        <a:solidFill>
                          <a:srgbClr val="FF0000"/>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3</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1559">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5</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3</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3</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3</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3</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4</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4</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4</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Tx/>
                        <a:buNone/>
                        <a:tabLst/>
                      </a:pPr>
                      <a:endParaRPr kumimoji="0" lang="zh-CN"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5</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3</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3</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3</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1" i="0" u="none" strike="noStrike" cap="none" normalizeH="0" baseline="0" dirty="0" smtClean="0">
                          <a:ln>
                            <a:noFill/>
                          </a:ln>
                          <a:solidFill>
                            <a:srgbClr val="FF0000"/>
                          </a:solidFill>
                          <a:effectLst/>
                          <a:latin typeface="Tahoma" pitchFamily="34" charset="0"/>
                          <a:ea typeface="宋体" pitchFamily="2" charset="-122"/>
                          <a:cs typeface="Times New Roman" pitchFamily="18" charset="0"/>
                        </a:rPr>
                        <a:t>1</a:t>
                      </a:r>
                      <a:endParaRPr kumimoji="0" lang="en-US" altLang="zh-CN" sz="2100" b="1" i="0" u="none" strike="noStrike" cap="none" normalizeH="0" baseline="0" dirty="0" smtClean="0">
                        <a:ln>
                          <a:noFill/>
                        </a:ln>
                        <a:solidFill>
                          <a:srgbClr val="FF0000"/>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1559">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6</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3</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4</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4</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4</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4</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5</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1" i="0" u="none" strike="noStrike" cap="none" normalizeH="0" baseline="0" dirty="0" smtClean="0">
                          <a:ln>
                            <a:noFill/>
                          </a:ln>
                          <a:solidFill>
                            <a:srgbClr val="FF0000"/>
                          </a:solidFill>
                          <a:effectLst/>
                          <a:latin typeface="Tahoma" pitchFamily="34" charset="0"/>
                          <a:ea typeface="宋体" pitchFamily="2" charset="-122"/>
                          <a:cs typeface="Times New Roman" pitchFamily="18" charset="0"/>
                        </a:rPr>
                        <a:t>5</a:t>
                      </a:r>
                      <a:endParaRPr kumimoji="0" lang="en-US" altLang="zh-CN" sz="2100" b="1" i="0" u="none" strike="noStrike" cap="none" normalizeH="0" baseline="0" dirty="0" smtClean="0">
                        <a:ln>
                          <a:noFill/>
                        </a:ln>
                        <a:solidFill>
                          <a:srgbClr val="FF0000"/>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Tx/>
                        <a:buNone/>
                        <a:tabLst/>
                      </a:pPr>
                      <a:endParaRPr kumimoji="0" lang="zh-CN"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6</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0</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3</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3</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3</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2</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0" i="0" u="none" strike="noStrike" cap="none" normalizeH="0" baseline="0" smtClean="0">
                          <a:ln>
                            <a:noFill/>
                          </a:ln>
                          <a:solidFill>
                            <a:schemeClr val="tx1"/>
                          </a:solidFill>
                          <a:effectLst/>
                          <a:latin typeface="Tahoma" pitchFamily="34" charset="0"/>
                          <a:ea typeface="宋体" pitchFamily="2" charset="-122"/>
                          <a:cs typeface="Times New Roman" pitchFamily="18" charset="0"/>
                        </a:rPr>
                        <a:t>1</a:t>
                      </a:r>
                      <a:endParaRPr kumimoji="0" lang="en-US" altLang="zh-CN" sz="2100" b="0" i="0" u="none" strike="noStrike" cap="none" normalizeH="0" baseline="0" smtClean="0">
                        <a:ln>
                          <a:noFill/>
                        </a:ln>
                        <a:solidFill>
                          <a:schemeClr val="tx1"/>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Tx/>
                        <a:buNone/>
                        <a:tabLst/>
                      </a:pPr>
                      <a:r>
                        <a:rPr kumimoji="0" lang="en-US" altLang="zh-CN" sz="2100" b="1" i="0" u="none" strike="noStrike" cap="none" normalizeH="0" baseline="0" dirty="0" smtClean="0">
                          <a:ln>
                            <a:noFill/>
                          </a:ln>
                          <a:solidFill>
                            <a:srgbClr val="FF0000"/>
                          </a:solidFill>
                          <a:effectLst/>
                          <a:latin typeface="Tahoma" pitchFamily="34" charset="0"/>
                          <a:ea typeface="宋体" pitchFamily="2" charset="-122"/>
                          <a:cs typeface="Times New Roman" pitchFamily="18" charset="0"/>
                        </a:rPr>
                        <a:t>1</a:t>
                      </a:r>
                      <a:endParaRPr kumimoji="0" lang="en-US" altLang="zh-CN" sz="2100" b="1" i="0" u="none" strike="noStrike" cap="none" normalizeH="0" baseline="0" dirty="0" smtClean="0">
                        <a:ln>
                          <a:noFill/>
                        </a:ln>
                        <a:solidFill>
                          <a:srgbClr val="FF0000"/>
                        </a:solidFill>
                        <a:effectLst/>
                        <a:latin typeface="Tahoma" pitchFamily="34" charset="0"/>
                        <a:ea typeface="宋体"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4747" name="Text Box 1500"/>
          <p:cNvSpPr txBox="1">
            <a:spLocks noChangeArrowheads="1"/>
          </p:cNvSpPr>
          <p:nvPr/>
        </p:nvSpPr>
        <p:spPr bwMode="auto">
          <a:xfrm>
            <a:off x="500063" y="214313"/>
            <a:ext cx="79930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zh-CN" altLang="en-US" b="1"/>
              <a:t>序列</a:t>
            </a:r>
            <a:r>
              <a:rPr kumimoji="1" lang="en-US" altLang="zh-CN" b="1" i="1"/>
              <a:t>X</a:t>
            </a:r>
            <a:r>
              <a:rPr kumimoji="1" lang="en-US" altLang="zh-CN" b="1"/>
              <a:t>=(</a:t>
            </a:r>
            <a:r>
              <a:rPr kumimoji="1" lang="en-US" altLang="zh-CN" b="1" i="1"/>
              <a:t>a</a:t>
            </a:r>
            <a:r>
              <a:rPr kumimoji="1" lang="en-US" altLang="zh-CN" b="1"/>
              <a:t>, </a:t>
            </a:r>
            <a:r>
              <a:rPr kumimoji="1" lang="en-US" altLang="zh-CN" b="1" i="1"/>
              <a:t>b</a:t>
            </a:r>
            <a:r>
              <a:rPr kumimoji="1" lang="en-US" altLang="zh-CN" b="1"/>
              <a:t>, </a:t>
            </a:r>
            <a:r>
              <a:rPr kumimoji="1" lang="en-US" altLang="zh-CN" b="1" i="1"/>
              <a:t>c</a:t>
            </a:r>
            <a:r>
              <a:rPr kumimoji="1" lang="en-US" altLang="zh-CN" b="1"/>
              <a:t>, </a:t>
            </a:r>
            <a:r>
              <a:rPr kumimoji="1" lang="en-US" altLang="zh-CN" b="1" i="1"/>
              <a:t>b</a:t>
            </a:r>
            <a:r>
              <a:rPr kumimoji="1" lang="en-US" altLang="zh-CN" b="1"/>
              <a:t>, </a:t>
            </a:r>
            <a:r>
              <a:rPr kumimoji="1" lang="en-US" altLang="zh-CN" b="1" i="1"/>
              <a:t>d</a:t>
            </a:r>
            <a:r>
              <a:rPr kumimoji="1" lang="en-US" altLang="zh-CN" b="1"/>
              <a:t>, </a:t>
            </a:r>
            <a:r>
              <a:rPr kumimoji="1" lang="en-US" altLang="zh-CN" b="1" i="1"/>
              <a:t>b</a:t>
            </a:r>
            <a:r>
              <a:rPr kumimoji="1" lang="en-US" altLang="zh-CN" b="1"/>
              <a:t>)</a:t>
            </a:r>
            <a:r>
              <a:rPr kumimoji="1" lang="zh-CN" altLang="en-US" b="1"/>
              <a:t>，</a:t>
            </a:r>
            <a:r>
              <a:rPr kumimoji="1" lang="en-US" altLang="zh-CN" b="1" i="1"/>
              <a:t>Y</a:t>
            </a:r>
            <a:r>
              <a:rPr kumimoji="1" lang="en-US" altLang="zh-CN" b="1"/>
              <a:t>=(</a:t>
            </a:r>
            <a:r>
              <a:rPr kumimoji="1" lang="en-US" altLang="zh-CN" b="1" i="1"/>
              <a:t>a</a:t>
            </a:r>
            <a:r>
              <a:rPr kumimoji="1" lang="en-US" altLang="zh-CN" b="1"/>
              <a:t>, </a:t>
            </a:r>
            <a:r>
              <a:rPr kumimoji="1" lang="en-US" altLang="zh-CN" b="1" i="1"/>
              <a:t>c</a:t>
            </a:r>
            <a:r>
              <a:rPr kumimoji="1" lang="en-US" altLang="zh-CN" b="1"/>
              <a:t>, </a:t>
            </a:r>
            <a:r>
              <a:rPr kumimoji="1" lang="en-US" altLang="zh-CN" b="1" i="1"/>
              <a:t>b</a:t>
            </a:r>
            <a:r>
              <a:rPr kumimoji="1" lang="en-US" altLang="zh-CN" b="1"/>
              <a:t>, </a:t>
            </a:r>
            <a:r>
              <a:rPr kumimoji="1" lang="en-US" altLang="zh-CN" b="1" i="1"/>
              <a:t>b</a:t>
            </a:r>
            <a:r>
              <a:rPr kumimoji="1" lang="en-US" altLang="zh-CN" b="1"/>
              <a:t>, </a:t>
            </a:r>
            <a:r>
              <a:rPr kumimoji="1" lang="en-US" altLang="zh-CN" b="1" i="1"/>
              <a:t>a</a:t>
            </a:r>
            <a:r>
              <a:rPr kumimoji="1" lang="en-US" altLang="zh-CN" b="1"/>
              <a:t>, </a:t>
            </a:r>
            <a:r>
              <a:rPr kumimoji="1" lang="en-US" altLang="zh-CN" b="1" i="1"/>
              <a:t>b</a:t>
            </a:r>
            <a:r>
              <a:rPr kumimoji="1" lang="en-US" altLang="zh-CN" b="1"/>
              <a:t>,</a:t>
            </a:r>
            <a:r>
              <a:rPr kumimoji="1" lang="en-US" altLang="zh-CN" b="1" i="1"/>
              <a:t> d</a:t>
            </a:r>
            <a:r>
              <a:rPr kumimoji="1" lang="en-US" altLang="zh-CN" b="1"/>
              <a:t>,</a:t>
            </a:r>
            <a:r>
              <a:rPr kumimoji="1" lang="en-US" altLang="zh-CN" b="1" i="1"/>
              <a:t> b</a:t>
            </a:r>
            <a:r>
              <a:rPr kumimoji="1" lang="en-US" altLang="zh-CN" b="1"/>
              <a:t>, </a:t>
            </a:r>
            <a:r>
              <a:rPr kumimoji="1" lang="en-US" altLang="zh-CN" b="1" i="1"/>
              <a:t>b</a:t>
            </a:r>
            <a:r>
              <a:rPr kumimoji="1" lang="en-US" altLang="zh-CN" b="1"/>
              <a:t>)</a:t>
            </a:r>
            <a:endParaRPr lang="zh-CN" altLang="en-US" b="1">
              <a:solidFill>
                <a:schemeClr val="accent2"/>
              </a:solidFill>
            </a:endParaRPr>
          </a:p>
        </p:txBody>
      </p:sp>
      <p:sp>
        <p:nvSpPr>
          <p:cNvPr id="64748" name="Text Box 1500"/>
          <p:cNvSpPr txBox="1">
            <a:spLocks noChangeArrowheads="1"/>
          </p:cNvSpPr>
          <p:nvPr/>
        </p:nvSpPr>
        <p:spPr bwMode="auto">
          <a:xfrm>
            <a:off x="571500" y="4572000"/>
            <a:ext cx="7993063"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marL="273050" indent="-273050"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ts val="600"/>
              </a:spcBef>
              <a:buClr>
                <a:srgbClr val="FF0000"/>
              </a:buClr>
              <a:buFont typeface="Wingdings" pitchFamily="2" charset="2"/>
              <a:buChar char="Ø"/>
            </a:pPr>
            <a:r>
              <a:rPr kumimoji="1" lang="zh-CN" altLang="en-US" b="1"/>
              <a:t>从上表可以看到：最长公共子序列的长度为</a:t>
            </a:r>
            <a:r>
              <a:rPr kumimoji="1" lang="en-US" altLang="zh-CN" b="1"/>
              <a:t>5</a:t>
            </a:r>
            <a:r>
              <a:rPr kumimoji="1" lang="zh-CN" altLang="en-US" b="1"/>
              <a:t>；</a:t>
            </a:r>
            <a:endParaRPr kumimoji="1" lang="en-US" altLang="zh-CN" b="1"/>
          </a:p>
          <a:p>
            <a:pPr eaLnBrk="1" hangingPunct="1">
              <a:spcBef>
                <a:spcPts val="600"/>
              </a:spcBef>
              <a:buClr>
                <a:srgbClr val="FF0000"/>
              </a:buClr>
              <a:buFont typeface="Wingdings" pitchFamily="2" charset="2"/>
              <a:buChar char="Ø"/>
            </a:pPr>
            <a:r>
              <a:rPr kumimoji="1" lang="zh-CN" altLang="en-US" b="1"/>
              <a:t>这个最长公共子序列在</a:t>
            </a:r>
            <a:r>
              <a:rPr kumimoji="1" lang="en-US" altLang="zh-CN" b="1"/>
              <a:t>X</a:t>
            </a:r>
            <a:r>
              <a:rPr kumimoji="1" lang="zh-CN" altLang="en-US" b="1"/>
              <a:t>中的递增下标序列是</a:t>
            </a:r>
            <a:r>
              <a:rPr kumimoji="1" lang="en-US" altLang="zh-CN" b="1"/>
              <a:t>1,3,4,5,6</a:t>
            </a:r>
            <a:r>
              <a:rPr kumimoji="1" lang="zh-CN" altLang="en-US" b="1"/>
              <a:t>；在</a:t>
            </a:r>
            <a:r>
              <a:rPr kumimoji="1" lang="en-US" altLang="zh-CN" b="1"/>
              <a:t>Y</a:t>
            </a:r>
            <a:r>
              <a:rPr kumimoji="1" lang="zh-CN" altLang="en-US" b="1"/>
              <a:t>中是</a:t>
            </a:r>
            <a:r>
              <a:rPr kumimoji="1" lang="en-US" altLang="zh-CN" b="1"/>
              <a:t>1,2,6,7,9,</a:t>
            </a:r>
            <a:r>
              <a:rPr kumimoji="1" lang="zh-CN" altLang="en-US" b="1"/>
              <a:t>；</a:t>
            </a:r>
            <a:endParaRPr kumimoji="1" lang="en-US" altLang="zh-CN" b="1"/>
          </a:p>
          <a:p>
            <a:pPr eaLnBrk="1" hangingPunct="1">
              <a:spcBef>
                <a:spcPts val="600"/>
              </a:spcBef>
              <a:buClr>
                <a:srgbClr val="FF0000"/>
              </a:buClr>
              <a:buFont typeface="Wingdings" pitchFamily="2" charset="2"/>
              <a:buChar char="Ø"/>
            </a:pPr>
            <a:r>
              <a:rPr kumimoji="1" lang="zh-CN" altLang="en-US" b="1"/>
              <a:t>最长公共子序列为</a:t>
            </a:r>
            <a:r>
              <a:rPr kumimoji="1" lang="en-US" altLang="zh-CN" b="1" i="1"/>
              <a:t>(a,c,b,d,b).</a:t>
            </a:r>
            <a:endParaRPr lang="zh-CN" altLang="en-US" b="1" i="1"/>
          </a:p>
        </p:txBody>
      </p:sp>
    </p:spTree>
    <p:extLst>
      <p:ext uri="{BB962C8B-B14F-4D97-AF65-F5344CB8AC3E}">
        <p14:creationId xmlns:p14="http://schemas.microsoft.com/office/powerpoint/2010/main" val="4200213898"/>
      </p:ext>
    </p:extLst>
  </p:cSld>
  <p:clrMapOvr>
    <a:masterClrMapping/>
  </p:clrMapOvr>
  <p:transition spd="slow">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0D6EDC3F-8248-4C00-8966-D929298204EE}" type="datetime1">
              <a:rPr lang="zh-CN" altLang="en-US" sz="1400" smtClean="0">
                <a:latin typeface="Comic Sans MS" pitchFamily="66" charset="0"/>
              </a:rPr>
              <a:pPr/>
              <a:t>2016/4/26</a:t>
            </a:fld>
            <a:endParaRPr lang="en-US" altLang="zh-CN" sz="1400" smtClean="0">
              <a:latin typeface="Comic Sans MS" pitchFamily="66" charset="0"/>
            </a:endParaRPr>
          </a:p>
        </p:txBody>
      </p:sp>
      <p:sp>
        <p:nvSpPr>
          <p:cNvPr id="65539"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第6章  动态规划法</a:t>
            </a:r>
          </a:p>
        </p:txBody>
      </p:sp>
      <p:sp>
        <p:nvSpPr>
          <p:cNvPr id="655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6CF7A314-67A9-45ED-A1C6-53281513F447}" type="slidenum">
              <a:rPr lang="en-US" altLang="zh-CN" sz="1400" smtClean="0">
                <a:latin typeface="Comic Sans MS" pitchFamily="66" charset="0"/>
              </a:rPr>
              <a:pPr/>
              <a:t>28</a:t>
            </a:fld>
            <a:endParaRPr lang="en-US" altLang="zh-CN" sz="1400" smtClean="0">
              <a:latin typeface="Comic Sans MS" pitchFamily="66" charset="0"/>
            </a:endParaRPr>
          </a:p>
        </p:txBody>
      </p:sp>
      <p:grpSp>
        <p:nvGrpSpPr>
          <p:cNvPr id="65541" name="Group 8"/>
          <p:cNvGrpSpPr>
            <a:grpSpLocks/>
          </p:cNvGrpSpPr>
          <p:nvPr/>
        </p:nvGrpSpPr>
        <p:grpSpPr bwMode="auto">
          <a:xfrm>
            <a:off x="827088" y="260350"/>
            <a:ext cx="7416800" cy="6308725"/>
            <a:chOff x="1509" y="1362"/>
            <a:chExt cx="7654" cy="5886"/>
          </a:xfrm>
        </p:grpSpPr>
        <p:sp>
          <p:nvSpPr>
            <p:cNvPr id="65542" name="Text Box 9"/>
            <p:cNvSpPr txBox="1">
              <a:spLocks noChangeArrowheads="1"/>
            </p:cNvSpPr>
            <p:nvPr/>
          </p:nvSpPr>
          <p:spPr bwMode="auto">
            <a:xfrm>
              <a:off x="1509" y="1362"/>
              <a:ext cx="7654" cy="5886"/>
            </a:xfrm>
            <a:prstGeom prst="rect">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lnSpc>
                  <a:spcPct val="95000"/>
                </a:lnSpc>
                <a:spcAft>
                  <a:spcPts val="775"/>
                </a:spcAft>
              </a:pPr>
              <a:r>
                <a:rPr lang="zh-CN" altLang="en-US" sz="2000" b="1"/>
                <a:t>算法</a:t>
              </a:r>
              <a:r>
                <a:rPr lang="en-US" altLang="zh-CN" sz="2000" b="1"/>
                <a:t>——</a:t>
              </a:r>
              <a:r>
                <a:rPr lang="zh-CN" altLang="en-US" sz="2000" b="1"/>
                <a:t>最长公共子序列问题</a:t>
              </a:r>
            </a:p>
            <a:p>
              <a:pPr algn="just">
                <a:lnSpc>
                  <a:spcPct val="95000"/>
                </a:lnSpc>
              </a:pPr>
              <a:r>
                <a:rPr lang="zh-CN" altLang="en-US" sz="2000" b="1"/>
                <a:t>   </a:t>
              </a:r>
              <a:r>
                <a:rPr lang="en-US" altLang="zh-CN" sz="2000" b="1"/>
                <a:t>int CommonOrder(int m, int n, int x[ ], int y[ ], int z[ ])</a:t>
              </a:r>
            </a:p>
            <a:p>
              <a:pPr algn="just">
                <a:lnSpc>
                  <a:spcPct val="95000"/>
                </a:lnSpc>
              </a:pPr>
              <a:r>
                <a:rPr lang="en-US" altLang="zh-CN" sz="2000" b="1"/>
                <a:t>   {</a:t>
              </a:r>
            </a:p>
            <a:p>
              <a:pPr algn="just">
                <a:lnSpc>
                  <a:spcPct val="95000"/>
                </a:lnSpc>
              </a:pPr>
              <a:r>
                <a:rPr lang="en-US" altLang="zh-CN" sz="2000" b="1"/>
                <a:t>      for (j=0; j&lt;=n; j++)   //</a:t>
              </a:r>
              <a:r>
                <a:rPr lang="zh-CN" altLang="en-US" sz="2000" b="1"/>
                <a:t>初始化第</a:t>
              </a:r>
              <a:r>
                <a:rPr lang="en-US" altLang="zh-CN" sz="2000" b="1"/>
                <a:t>0</a:t>
              </a:r>
              <a:r>
                <a:rPr lang="zh-CN" altLang="en-US" sz="2000" b="1"/>
                <a:t>行</a:t>
              </a:r>
            </a:p>
            <a:p>
              <a:pPr algn="just">
                <a:lnSpc>
                  <a:spcPct val="95000"/>
                </a:lnSpc>
              </a:pPr>
              <a:r>
                <a:rPr lang="zh-CN" altLang="en-US" sz="2000" b="1"/>
                <a:t>         </a:t>
              </a:r>
              <a:r>
                <a:rPr lang="en-US" altLang="zh-CN" sz="2000" b="1"/>
                <a:t>L[0][j]=0;</a:t>
              </a:r>
            </a:p>
            <a:p>
              <a:pPr algn="just">
                <a:lnSpc>
                  <a:spcPct val="95000"/>
                </a:lnSpc>
              </a:pPr>
              <a:r>
                <a:rPr lang="en-US" altLang="zh-CN" sz="2000" b="1"/>
                <a:t>      for (i=0; j&lt;=m; i++)   //</a:t>
              </a:r>
              <a:r>
                <a:rPr lang="zh-CN" altLang="en-US" sz="2000" b="1"/>
                <a:t>初始化第</a:t>
              </a:r>
              <a:r>
                <a:rPr lang="en-US" altLang="zh-CN" sz="2000" b="1"/>
                <a:t>0</a:t>
              </a:r>
              <a:r>
                <a:rPr lang="zh-CN" altLang="en-US" sz="2000" b="1"/>
                <a:t>列</a:t>
              </a:r>
            </a:p>
            <a:p>
              <a:pPr algn="just">
                <a:lnSpc>
                  <a:spcPct val="95000"/>
                </a:lnSpc>
              </a:pPr>
              <a:r>
                <a:rPr lang="zh-CN" altLang="en-US" sz="2000" b="1"/>
                <a:t>         </a:t>
              </a:r>
              <a:r>
                <a:rPr lang="en-US" altLang="zh-CN" sz="2000" b="1"/>
                <a:t>L[i][0]=0;</a:t>
              </a:r>
            </a:p>
            <a:p>
              <a:pPr algn="just">
                <a:lnSpc>
                  <a:spcPct val="95000"/>
                </a:lnSpc>
              </a:pPr>
              <a:r>
                <a:rPr lang="en-US" altLang="zh-CN" sz="2000" b="1"/>
                <a:t>      for (i=1; i&lt;=m; i++)</a:t>
              </a:r>
            </a:p>
            <a:p>
              <a:pPr algn="just">
                <a:lnSpc>
                  <a:spcPct val="95000"/>
                </a:lnSpc>
              </a:pPr>
              <a:r>
                <a:rPr lang="en-US" altLang="zh-CN" sz="2000" b="1"/>
                <a:t>         for (j=1; j&lt;=n; j++)</a:t>
              </a:r>
            </a:p>
            <a:p>
              <a:pPr algn="just">
                <a:lnSpc>
                  <a:spcPct val="95000"/>
                </a:lnSpc>
              </a:pPr>
              <a:r>
                <a:rPr lang="en-US" altLang="zh-CN" sz="2000" b="1"/>
                <a:t>            if (x[i]= =y[j]) { L[i][j]=L[i</a:t>
              </a:r>
              <a:r>
                <a:rPr lang="en-US" altLang="zh-CN" sz="2000" b="1">
                  <a:latin typeface="宋体" charset="-122"/>
                </a:rPr>
                <a:t>-</a:t>
              </a:r>
              <a:r>
                <a:rPr lang="en-US" altLang="zh-CN" sz="2000" b="1"/>
                <a:t>1][j</a:t>
              </a:r>
              <a:r>
                <a:rPr lang="en-US" altLang="zh-CN" sz="2000" b="1">
                  <a:latin typeface="宋体" charset="-122"/>
                </a:rPr>
                <a:t>-</a:t>
              </a:r>
              <a:r>
                <a:rPr lang="en-US" altLang="zh-CN" sz="2000" b="1"/>
                <a:t>1]+1; S[i][j]=1; }</a:t>
              </a:r>
            </a:p>
            <a:p>
              <a:pPr algn="just">
                <a:lnSpc>
                  <a:spcPct val="95000"/>
                </a:lnSpc>
              </a:pPr>
              <a:r>
                <a:rPr lang="en-US" altLang="zh-CN" sz="2000" b="1"/>
                <a:t>           else if (L[i][j</a:t>
              </a:r>
              <a:r>
                <a:rPr lang="en-US" altLang="zh-CN" sz="2000" b="1">
                  <a:latin typeface="宋体" charset="-122"/>
                </a:rPr>
                <a:t>-</a:t>
              </a:r>
              <a:r>
                <a:rPr lang="en-US" altLang="zh-CN" sz="2000" b="1"/>
                <a:t>1]&gt;=L[i</a:t>
              </a:r>
              <a:r>
                <a:rPr lang="en-US" altLang="zh-CN" sz="2000" b="1">
                  <a:latin typeface="宋体" charset="-122"/>
                </a:rPr>
                <a:t>-</a:t>
              </a:r>
              <a:r>
                <a:rPr lang="en-US" altLang="zh-CN" sz="2000" b="1"/>
                <a:t>1][j]) { L[i][j]=L[i][j</a:t>
              </a:r>
              <a:r>
                <a:rPr lang="en-US" altLang="zh-CN" sz="2000" b="1">
                  <a:latin typeface="宋体" charset="-122"/>
                </a:rPr>
                <a:t>-</a:t>
              </a:r>
              <a:r>
                <a:rPr lang="en-US" altLang="zh-CN" sz="2000" b="1"/>
                <a:t>1]; S[i][j]=2; }</a:t>
              </a:r>
            </a:p>
            <a:p>
              <a:pPr algn="just">
                <a:lnSpc>
                  <a:spcPct val="95000"/>
                </a:lnSpc>
              </a:pPr>
              <a:r>
                <a:rPr lang="en-US" altLang="zh-CN" sz="2000" b="1"/>
                <a:t>                  else {L[i][j]=L[i</a:t>
              </a:r>
              <a:r>
                <a:rPr lang="en-US" altLang="zh-CN" sz="2000" b="1">
                  <a:latin typeface="宋体" charset="-122"/>
                </a:rPr>
                <a:t>-</a:t>
              </a:r>
              <a:r>
                <a:rPr lang="en-US" altLang="zh-CN" sz="2000" b="1"/>
                <a:t>1][j]; S[i][j]=3; }</a:t>
              </a:r>
            </a:p>
            <a:p>
              <a:pPr algn="just">
                <a:lnSpc>
                  <a:spcPct val="95000"/>
                </a:lnSpc>
              </a:pPr>
              <a:r>
                <a:rPr lang="en-US" altLang="zh-CN" sz="2000" b="1"/>
                <a:t>      i=m; j=n; k=L[m][n];</a:t>
              </a:r>
            </a:p>
            <a:p>
              <a:pPr algn="just">
                <a:lnSpc>
                  <a:spcPct val="95000"/>
                </a:lnSpc>
              </a:pPr>
              <a:r>
                <a:rPr lang="en-US" altLang="zh-CN" sz="2000" b="1"/>
                <a:t>      for (i&gt;0 &amp;&amp; j&gt;0)</a:t>
              </a:r>
            </a:p>
            <a:p>
              <a:pPr algn="just">
                <a:lnSpc>
                  <a:spcPct val="95000"/>
                </a:lnSpc>
              </a:pPr>
              <a:r>
                <a:rPr lang="en-US" altLang="zh-CN" sz="2000" b="1"/>
                <a:t>     {</a:t>
              </a:r>
            </a:p>
            <a:p>
              <a:pPr algn="just">
                <a:lnSpc>
                  <a:spcPct val="95000"/>
                </a:lnSpc>
              </a:pPr>
              <a:r>
                <a:rPr lang="en-US" altLang="zh-CN" sz="2000" b="1"/>
                <a:t>         if (S[i][j]= =1) { z[k]=x[i]; k</a:t>
              </a:r>
              <a:r>
                <a:rPr lang="en-US" altLang="zh-CN" sz="2000" b="1">
                  <a:latin typeface="宋体" charset="-122"/>
                </a:rPr>
                <a:t>--</a:t>
              </a:r>
              <a:r>
                <a:rPr lang="en-US" altLang="zh-CN" sz="2000" b="1"/>
                <a:t>; i</a:t>
              </a:r>
              <a:r>
                <a:rPr lang="en-US" altLang="zh-CN" sz="2000" b="1">
                  <a:latin typeface="宋体" charset="-122"/>
                </a:rPr>
                <a:t>--</a:t>
              </a:r>
              <a:r>
                <a:rPr lang="en-US" altLang="zh-CN" sz="2000" b="1"/>
                <a:t>; j</a:t>
              </a:r>
              <a:r>
                <a:rPr lang="en-US" altLang="zh-CN" sz="2000" b="1">
                  <a:latin typeface="宋体" charset="-122"/>
                </a:rPr>
                <a:t>--</a:t>
              </a:r>
              <a:r>
                <a:rPr lang="en-US" altLang="zh-CN" sz="2000" b="1"/>
                <a:t>; }</a:t>
              </a:r>
            </a:p>
            <a:p>
              <a:pPr algn="just">
                <a:lnSpc>
                  <a:spcPct val="95000"/>
                </a:lnSpc>
              </a:pPr>
              <a:r>
                <a:rPr lang="en-US" altLang="zh-CN" sz="2000" b="1"/>
                <a:t>        else if (S[i][j]= =2) j</a:t>
              </a:r>
              <a:r>
                <a:rPr lang="en-US" altLang="zh-CN" sz="2000" b="1">
                  <a:latin typeface="宋体" charset="-122"/>
                </a:rPr>
                <a:t>--</a:t>
              </a:r>
              <a:r>
                <a:rPr lang="en-US" altLang="zh-CN" sz="2000" b="1"/>
                <a:t>;</a:t>
              </a:r>
            </a:p>
            <a:p>
              <a:pPr algn="just">
                <a:lnSpc>
                  <a:spcPct val="95000"/>
                </a:lnSpc>
              </a:pPr>
              <a:r>
                <a:rPr lang="en-US" altLang="zh-CN" sz="2000" b="1"/>
                <a:t>               else i</a:t>
              </a:r>
              <a:r>
                <a:rPr lang="en-US" altLang="zh-CN" sz="2000" b="1">
                  <a:latin typeface="宋体" charset="-122"/>
                </a:rPr>
                <a:t>--</a:t>
              </a:r>
              <a:r>
                <a:rPr lang="en-US" altLang="zh-CN" sz="2000" b="1"/>
                <a:t>;</a:t>
              </a:r>
            </a:p>
            <a:p>
              <a:pPr algn="just">
                <a:lnSpc>
                  <a:spcPct val="95000"/>
                </a:lnSpc>
              </a:pPr>
              <a:r>
                <a:rPr lang="en-US" altLang="zh-CN" sz="2000" b="1"/>
                <a:t>     }</a:t>
              </a:r>
            </a:p>
            <a:p>
              <a:pPr algn="just">
                <a:lnSpc>
                  <a:spcPct val="95000"/>
                </a:lnSpc>
              </a:pPr>
              <a:r>
                <a:rPr lang="en-US" altLang="zh-CN" sz="2000" b="1"/>
                <a:t>     return L[m][n];</a:t>
              </a:r>
            </a:p>
            <a:p>
              <a:pPr algn="just">
                <a:lnSpc>
                  <a:spcPct val="95000"/>
                </a:lnSpc>
              </a:pPr>
              <a:r>
                <a:rPr lang="en-US" altLang="zh-CN" sz="2000" b="1"/>
                <a:t>  }</a:t>
              </a:r>
            </a:p>
          </p:txBody>
        </p:sp>
        <p:grpSp>
          <p:nvGrpSpPr>
            <p:cNvPr id="65543" name="Group 10"/>
            <p:cNvGrpSpPr>
              <a:grpSpLocks/>
            </p:cNvGrpSpPr>
            <p:nvPr/>
          </p:nvGrpSpPr>
          <p:grpSpPr bwMode="auto">
            <a:xfrm>
              <a:off x="1511" y="1362"/>
              <a:ext cx="550" cy="864"/>
              <a:chOff x="1519" y="3141"/>
              <a:chExt cx="550" cy="864"/>
            </a:xfrm>
          </p:grpSpPr>
          <p:sp>
            <p:nvSpPr>
              <p:cNvPr id="65544" name="AutoShape 11"/>
              <p:cNvSpPr>
                <a:spLocks noChangeArrowheads="1"/>
              </p:cNvSpPr>
              <p:nvPr/>
            </p:nvSpPr>
            <p:spPr bwMode="auto">
              <a:xfrm rot="5400000">
                <a:off x="1362" y="3298"/>
                <a:ext cx="864" cy="550"/>
              </a:xfrm>
              <a:prstGeom prst="rtTriangle">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59404" name="WordArt 12"/>
              <p:cNvSpPr>
                <a:spLocks noChangeArrowheads="1" noChangeShapeType="1" noTextEdit="1"/>
              </p:cNvSpPr>
              <p:nvPr/>
            </p:nvSpPr>
            <p:spPr bwMode="auto">
              <a:xfrm rot="18000000">
                <a:off x="1454" y="3346"/>
                <a:ext cx="557" cy="167"/>
              </a:xfrm>
              <a:prstGeom prst="rect">
                <a:avLst/>
              </a:prstGeom>
            </p:spPr>
            <p:txBody>
              <a:bodyPr wrap="none" fromWordArt="1">
                <a:prstTxWarp prst="textCanDown">
                  <a:avLst>
                    <a:gd name="adj" fmla="val 2569"/>
                  </a:avLst>
                </a:prstTxWarp>
              </a:bodyPr>
              <a:lstStyle/>
              <a:p>
                <a:pPr algn="ctr">
                  <a:defRPr/>
                </a:pPr>
                <a:r>
                  <a:rPr lang="en-US" altLang="zh-CN" sz="800" kern="10" dirty="0">
                    <a:ln w="9525">
                      <a:solidFill>
                        <a:srgbClr val="000000"/>
                      </a:solidFill>
                      <a:round/>
                      <a:headEnd/>
                      <a:tailEnd/>
                    </a:ln>
                    <a:noFill/>
                    <a:latin typeface="宋体"/>
                    <a:ea typeface="宋体"/>
                  </a:rPr>
                  <a:t>C</a:t>
                </a:r>
                <a:r>
                  <a:rPr lang="zh-CN" altLang="en-US" sz="800" kern="10" dirty="0">
                    <a:ln w="9525">
                      <a:solidFill>
                        <a:srgbClr val="000000"/>
                      </a:solidFill>
                      <a:round/>
                      <a:headEnd/>
                      <a:tailEnd/>
                    </a:ln>
                    <a:noFill/>
                    <a:latin typeface="宋体"/>
                    <a:ea typeface="宋体"/>
                  </a:rPr>
                  <a:t>描述</a:t>
                </a:r>
              </a:p>
            </p:txBody>
          </p:sp>
        </p:grpSp>
      </p:grpSp>
    </p:spTree>
    <p:extLst>
      <p:ext uri="{BB962C8B-B14F-4D97-AF65-F5344CB8AC3E}">
        <p14:creationId xmlns:p14="http://schemas.microsoft.com/office/powerpoint/2010/main" val="2147048753"/>
      </p:ext>
    </p:extLst>
  </p:cSld>
  <p:clrMapOvr>
    <a:masterClrMapping/>
  </p:clrMapOvr>
  <p:transition spd="slow">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82A77A17-82FE-43D1-AA11-9BC8F041106B}" type="datetime1">
              <a:rPr lang="zh-CN" altLang="en-US" sz="1400" smtClean="0">
                <a:latin typeface="Comic Sans MS" pitchFamily="66" charset="0"/>
              </a:rPr>
              <a:pPr/>
              <a:t>2016/4/26</a:t>
            </a:fld>
            <a:endParaRPr lang="en-US" altLang="zh-CN" sz="1400" smtClean="0">
              <a:latin typeface="Comic Sans MS" pitchFamily="66" charset="0"/>
            </a:endParaRPr>
          </a:p>
        </p:txBody>
      </p:sp>
      <p:sp>
        <p:nvSpPr>
          <p:cNvPr id="66563"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第6章  动态规划法</a:t>
            </a:r>
          </a:p>
        </p:txBody>
      </p:sp>
      <p:sp>
        <p:nvSpPr>
          <p:cNvPr id="6656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60E8AB75-8C98-4C7C-9A44-BF4FBE1BD307}" type="slidenum">
              <a:rPr lang="en-US" altLang="zh-CN" sz="1400" smtClean="0">
                <a:latin typeface="Comic Sans MS" pitchFamily="66" charset="0"/>
              </a:rPr>
              <a:pPr/>
              <a:t>29</a:t>
            </a:fld>
            <a:endParaRPr lang="en-US" altLang="zh-CN" sz="1400" smtClean="0">
              <a:latin typeface="Comic Sans MS" pitchFamily="66" charset="0"/>
            </a:endParaRPr>
          </a:p>
        </p:txBody>
      </p:sp>
      <p:sp>
        <p:nvSpPr>
          <p:cNvPr id="66565" name="Text Box 2"/>
          <p:cNvSpPr txBox="1">
            <a:spLocks noChangeArrowheads="1"/>
          </p:cNvSpPr>
          <p:nvPr/>
        </p:nvSpPr>
        <p:spPr bwMode="auto">
          <a:xfrm>
            <a:off x="357188" y="714375"/>
            <a:ext cx="8786812" cy="478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lnSpc>
                <a:spcPct val="120000"/>
              </a:lnSpc>
              <a:spcBef>
                <a:spcPct val="50000"/>
              </a:spcBef>
            </a:pPr>
            <a:r>
              <a:rPr kumimoji="1" lang="zh-CN" altLang="en-US" sz="2800" b="1">
                <a:latin typeface="宋体" charset="-122"/>
              </a:rPr>
              <a:t>在算法中，</a:t>
            </a:r>
          </a:p>
          <a:p>
            <a:pPr eaLnBrk="1" hangingPunct="1">
              <a:lnSpc>
                <a:spcPct val="120000"/>
              </a:lnSpc>
              <a:spcBef>
                <a:spcPct val="50000"/>
              </a:spcBef>
              <a:buClr>
                <a:srgbClr val="FF0000"/>
              </a:buClr>
              <a:buFont typeface="Wingdings" pitchFamily="2" charset="2"/>
              <a:buChar char="ü"/>
            </a:pPr>
            <a:r>
              <a:rPr kumimoji="1" lang="zh-CN" altLang="en-US" sz="2800" b="1">
                <a:latin typeface="宋体" charset="-122"/>
              </a:rPr>
              <a:t>第一个</a:t>
            </a:r>
            <a:r>
              <a:rPr kumimoji="1" lang="en-US" altLang="zh-CN" sz="2800" b="1"/>
              <a:t>for</a:t>
            </a:r>
            <a:r>
              <a:rPr kumimoji="1" lang="zh-CN" altLang="en-US" sz="2800" b="1">
                <a:latin typeface="宋体" charset="-122"/>
              </a:rPr>
              <a:t>循环的时间性能是</a:t>
            </a:r>
            <a:r>
              <a:rPr kumimoji="1" lang="en-US" altLang="zh-CN" sz="2800" b="1" i="1"/>
              <a:t>O</a:t>
            </a:r>
            <a:r>
              <a:rPr kumimoji="1" lang="en-US" altLang="zh-CN" sz="2800" b="1"/>
              <a:t>(</a:t>
            </a:r>
            <a:r>
              <a:rPr kumimoji="1" lang="en-US" altLang="zh-CN" sz="2800" b="1" i="1"/>
              <a:t>n</a:t>
            </a:r>
            <a:r>
              <a:rPr kumimoji="1" lang="en-US" altLang="zh-CN" sz="2800" b="1"/>
              <a:t>)</a:t>
            </a:r>
            <a:r>
              <a:rPr kumimoji="1" lang="zh-CN" altLang="en-US" sz="2800" b="1"/>
              <a:t>；</a:t>
            </a:r>
            <a:endParaRPr kumimoji="1" lang="en-US" altLang="zh-CN" sz="2800" b="1"/>
          </a:p>
          <a:p>
            <a:pPr eaLnBrk="1" hangingPunct="1">
              <a:lnSpc>
                <a:spcPct val="120000"/>
              </a:lnSpc>
              <a:spcBef>
                <a:spcPct val="50000"/>
              </a:spcBef>
              <a:buClr>
                <a:srgbClr val="FF0000"/>
              </a:buClr>
              <a:buFont typeface="Wingdings" pitchFamily="2" charset="2"/>
              <a:buChar char="ü"/>
            </a:pPr>
            <a:r>
              <a:rPr kumimoji="1" lang="zh-CN" altLang="en-US" sz="2800" b="1">
                <a:latin typeface="宋体" charset="-122"/>
              </a:rPr>
              <a:t>第二个</a:t>
            </a:r>
            <a:r>
              <a:rPr kumimoji="1" lang="en-US" altLang="zh-CN" sz="2800" b="1"/>
              <a:t>for</a:t>
            </a:r>
            <a:r>
              <a:rPr kumimoji="1" lang="zh-CN" altLang="en-US" sz="2800" b="1">
                <a:latin typeface="宋体" charset="-122"/>
              </a:rPr>
              <a:t>循环的时间性能是</a:t>
            </a:r>
            <a:r>
              <a:rPr kumimoji="1" lang="en-US" altLang="zh-CN" sz="2800" b="1" i="1"/>
              <a:t>O</a:t>
            </a:r>
            <a:r>
              <a:rPr kumimoji="1" lang="en-US" altLang="zh-CN" sz="2800" b="1"/>
              <a:t>(</a:t>
            </a:r>
            <a:r>
              <a:rPr kumimoji="1" lang="en-US" altLang="zh-CN" sz="2800" b="1" i="1"/>
              <a:t>m</a:t>
            </a:r>
            <a:r>
              <a:rPr kumimoji="1" lang="en-US" altLang="zh-CN" sz="2800" b="1"/>
              <a:t>)</a:t>
            </a:r>
            <a:r>
              <a:rPr kumimoji="1" lang="zh-CN" altLang="en-US" sz="2800" b="1"/>
              <a:t>；</a:t>
            </a:r>
            <a:endParaRPr kumimoji="1" lang="en-US" altLang="zh-CN" sz="2800" b="1"/>
          </a:p>
          <a:p>
            <a:pPr eaLnBrk="1" hangingPunct="1">
              <a:lnSpc>
                <a:spcPct val="120000"/>
              </a:lnSpc>
              <a:spcBef>
                <a:spcPct val="50000"/>
              </a:spcBef>
              <a:buClr>
                <a:srgbClr val="FF0000"/>
              </a:buClr>
              <a:buFont typeface="Wingdings" pitchFamily="2" charset="2"/>
              <a:buChar char="ü"/>
            </a:pPr>
            <a:r>
              <a:rPr kumimoji="1" lang="zh-CN" altLang="en-US" sz="2800" b="1">
                <a:latin typeface="宋体" charset="-122"/>
              </a:rPr>
              <a:t>第三个循环是两层嵌套的</a:t>
            </a:r>
            <a:r>
              <a:rPr kumimoji="1" lang="en-US" altLang="zh-CN" sz="2800" b="1"/>
              <a:t>for</a:t>
            </a:r>
            <a:r>
              <a:rPr kumimoji="1" lang="zh-CN" altLang="en-US" sz="2800" b="1">
                <a:latin typeface="宋体" charset="-122"/>
              </a:rPr>
              <a:t>循环，其时间性能是</a:t>
            </a:r>
            <a:r>
              <a:rPr kumimoji="1" lang="en-US" altLang="zh-CN" sz="2800" b="1" i="1"/>
              <a:t>O</a:t>
            </a:r>
            <a:r>
              <a:rPr kumimoji="1" lang="en-US" altLang="zh-CN" sz="2800" b="1"/>
              <a:t>(</a:t>
            </a:r>
            <a:r>
              <a:rPr kumimoji="1" lang="en-US" altLang="zh-CN" sz="2800" b="1" i="1"/>
              <a:t>m</a:t>
            </a:r>
            <a:r>
              <a:rPr kumimoji="1" lang="en-US" altLang="zh-CN" sz="2800" b="1">
                <a:latin typeface="宋体" charset="-122"/>
              </a:rPr>
              <a:t>×</a:t>
            </a:r>
            <a:r>
              <a:rPr kumimoji="1" lang="en-US" altLang="zh-CN" sz="2800" b="1" i="1"/>
              <a:t>n</a:t>
            </a:r>
            <a:r>
              <a:rPr kumimoji="1" lang="en-US" altLang="zh-CN" sz="2800" b="1"/>
              <a:t>)</a:t>
            </a:r>
            <a:r>
              <a:rPr kumimoji="1" lang="zh-CN" altLang="en-US" sz="2800" b="1"/>
              <a:t>；</a:t>
            </a:r>
            <a:endParaRPr kumimoji="1" lang="en-US" altLang="zh-CN" sz="2800" b="1"/>
          </a:p>
          <a:p>
            <a:pPr eaLnBrk="1" hangingPunct="1">
              <a:lnSpc>
                <a:spcPct val="120000"/>
              </a:lnSpc>
              <a:spcBef>
                <a:spcPct val="50000"/>
              </a:spcBef>
              <a:buClr>
                <a:srgbClr val="FF0000"/>
              </a:buClr>
              <a:buFont typeface="Wingdings" pitchFamily="2" charset="2"/>
              <a:buChar char="ü"/>
            </a:pPr>
            <a:r>
              <a:rPr kumimoji="1" lang="zh-CN" altLang="en-US" sz="2800" b="1">
                <a:latin typeface="宋体" charset="-122"/>
              </a:rPr>
              <a:t>第四个</a:t>
            </a:r>
            <a:r>
              <a:rPr kumimoji="1" lang="en-US" altLang="zh-CN" sz="2800" b="1"/>
              <a:t>for</a:t>
            </a:r>
            <a:r>
              <a:rPr kumimoji="1" lang="zh-CN" altLang="en-US" sz="2800" b="1">
                <a:latin typeface="宋体" charset="-122"/>
              </a:rPr>
              <a:t>循环的时间性能是</a:t>
            </a:r>
            <a:r>
              <a:rPr kumimoji="1" lang="en-US" altLang="zh-CN" sz="2800" b="1" i="1"/>
              <a:t>O</a:t>
            </a:r>
            <a:r>
              <a:rPr kumimoji="1" lang="en-US" altLang="zh-CN" sz="2800" b="1"/>
              <a:t>(</a:t>
            </a:r>
            <a:r>
              <a:rPr kumimoji="1" lang="en-US" altLang="zh-CN" sz="2800" b="1" i="1"/>
              <a:t>k</a:t>
            </a:r>
            <a:r>
              <a:rPr kumimoji="1" lang="en-US" altLang="zh-CN" sz="2800" b="1"/>
              <a:t>)</a:t>
            </a:r>
            <a:r>
              <a:rPr kumimoji="1" lang="zh-CN" altLang="en-US" sz="2800" b="1">
                <a:latin typeface="宋体" charset="-122"/>
              </a:rPr>
              <a:t>，而</a:t>
            </a:r>
            <a:r>
              <a:rPr kumimoji="1" lang="en-US" altLang="zh-CN" sz="2800" b="1" i="1"/>
              <a:t>k</a:t>
            </a:r>
            <a:r>
              <a:rPr kumimoji="1" lang="en-US" altLang="zh-CN" sz="2800" b="1">
                <a:latin typeface="宋体" charset="-122"/>
              </a:rPr>
              <a:t>≤</a:t>
            </a:r>
            <a:r>
              <a:rPr kumimoji="1" lang="en-US" altLang="zh-CN" sz="2800" b="1"/>
              <a:t>min{</a:t>
            </a:r>
            <a:r>
              <a:rPr kumimoji="1" lang="en-US" altLang="zh-CN" sz="2800" b="1" i="1"/>
              <a:t>m</a:t>
            </a:r>
            <a:r>
              <a:rPr kumimoji="1" lang="en-US" altLang="zh-CN" sz="2800" b="1"/>
              <a:t>, </a:t>
            </a:r>
            <a:r>
              <a:rPr kumimoji="1" lang="en-US" altLang="zh-CN" sz="2800" b="1" i="1"/>
              <a:t>n</a:t>
            </a:r>
            <a:r>
              <a:rPr kumimoji="1" lang="en-US" altLang="zh-CN" sz="2800" b="1"/>
              <a:t>}</a:t>
            </a:r>
            <a:r>
              <a:rPr kumimoji="1" lang="zh-CN" altLang="en-US" sz="2800" b="1"/>
              <a:t>；</a:t>
            </a:r>
            <a:endParaRPr kumimoji="1" lang="en-US" altLang="zh-CN" sz="2800" b="1"/>
          </a:p>
          <a:p>
            <a:pPr eaLnBrk="1" hangingPunct="1">
              <a:lnSpc>
                <a:spcPct val="120000"/>
              </a:lnSpc>
              <a:spcBef>
                <a:spcPct val="50000"/>
              </a:spcBef>
              <a:buClr>
                <a:srgbClr val="FF0000"/>
              </a:buClr>
            </a:pPr>
            <a:r>
              <a:rPr kumimoji="1" lang="zh-CN" altLang="en-US" sz="2800" b="1">
                <a:latin typeface="宋体" charset="-122"/>
              </a:rPr>
              <a:t>所以，算法</a:t>
            </a:r>
            <a:r>
              <a:rPr kumimoji="1" lang="en-US" altLang="zh-CN" sz="2800" b="1"/>
              <a:t>6.4</a:t>
            </a:r>
            <a:r>
              <a:rPr kumimoji="1" lang="zh-CN" altLang="en-US" sz="2800" b="1">
                <a:latin typeface="宋体" charset="-122"/>
              </a:rPr>
              <a:t>的时间复杂性是</a:t>
            </a:r>
            <a:r>
              <a:rPr kumimoji="1" lang="en-US" altLang="zh-CN" sz="2800" b="1" i="1">
                <a:solidFill>
                  <a:srgbClr val="FF0000"/>
                </a:solidFill>
              </a:rPr>
              <a:t>O</a:t>
            </a:r>
            <a:r>
              <a:rPr kumimoji="1" lang="en-US" altLang="zh-CN" sz="2800" b="1">
                <a:solidFill>
                  <a:srgbClr val="FF0000"/>
                </a:solidFill>
              </a:rPr>
              <a:t>(</a:t>
            </a:r>
            <a:r>
              <a:rPr kumimoji="1" lang="en-US" altLang="zh-CN" sz="2800" b="1" i="1">
                <a:solidFill>
                  <a:srgbClr val="FF0000"/>
                </a:solidFill>
              </a:rPr>
              <a:t>m</a:t>
            </a:r>
            <a:r>
              <a:rPr kumimoji="1" lang="en-US" altLang="zh-CN" sz="2800" b="1">
                <a:solidFill>
                  <a:srgbClr val="FF0000"/>
                </a:solidFill>
                <a:latin typeface="宋体" charset="-122"/>
              </a:rPr>
              <a:t>×</a:t>
            </a:r>
            <a:r>
              <a:rPr kumimoji="1" lang="en-US" altLang="zh-CN" sz="2800" b="1" i="1">
                <a:solidFill>
                  <a:srgbClr val="FF0000"/>
                </a:solidFill>
              </a:rPr>
              <a:t>n</a:t>
            </a:r>
            <a:r>
              <a:rPr kumimoji="1" lang="en-US" altLang="zh-CN" sz="2800" b="1">
                <a:solidFill>
                  <a:srgbClr val="FF0000"/>
                </a:solidFill>
              </a:rPr>
              <a:t>)</a:t>
            </a:r>
            <a:r>
              <a:rPr kumimoji="1" lang="zh-CN" altLang="en-US" sz="2800" b="1">
                <a:latin typeface="宋体" charset="-122"/>
              </a:rPr>
              <a:t>。</a:t>
            </a:r>
            <a:r>
              <a:rPr kumimoji="1" lang="zh-CN" altLang="en-US" sz="2800" b="1"/>
              <a:t> </a:t>
            </a:r>
          </a:p>
        </p:txBody>
      </p:sp>
    </p:spTree>
    <p:extLst>
      <p:ext uri="{BB962C8B-B14F-4D97-AF65-F5344CB8AC3E}">
        <p14:creationId xmlns:p14="http://schemas.microsoft.com/office/powerpoint/2010/main" val="1109215399"/>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4"/>
          <p:cNvSpPr txBox="1">
            <a:spLocks noChangeArrowheads="1"/>
          </p:cNvSpPr>
          <p:nvPr/>
        </p:nvSpPr>
        <p:spPr bwMode="auto">
          <a:xfrm>
            <a:off x="900113" y="279400"/>
            <a:ext cx="72723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kumimoji="1" lang="zh-CN" altLang="en-US" sz="4000" b="1">
                <a:solidFill>
                  <a:srgbClr val="FF0000"/>
                </a:solidFill>
                <a:latin typeface="黑体" pitchFamily="2" charset="-122"/>
                <a:ea typeface="黑体" pitchFamily="2" charset="-122"/>
              </a:rPr>
              <a:t>数塔问题</a:t>
            </a:r>
            <a:r>
              <a:rPr kumimoji="1" lang="en-US" altLang="zh-CN" sz="4000" b="1">
                <a:solidFill>
                  <a:srgbClr val="FF0000"/>
                </a:solidFill>
                <a:latin typeface="黑体" pitchFamily="2" charset="-122"/>
                <a:ea typeface="黑体" pitchFamily="2" charset="-122"/>
              </a:rPr>
              <a:t>——</a:t>
            </a:r>
            <a:r>
              <a:rPr kumimoji="1" lang="zh-CN" altLang="en-US" sz="4000" b="1">
                <a:solidFill>
                  <a:srgbClr val="FF0000"/>
                </a:solidFill>
                <a:latin typeface="黑体" pitchFamily="2" charset="-122"/>
                <a:ea typeface="黑体" pitchFamily="2" charset="-122"/>
              </a:rPr>
              <a:t>想法</a:t>
            </a:r>
          </a:p>
        </p:txBody>
      </p:sp>
      <p:grpSp>
        <p:nvGrpSpPr>
          <p:cNvPr id="27652" name="Group 50"/>
          <p:cNvGrpSpPr>
            <a:grpSpLocks/>
          </p:cNvGrpSpPr>
          <p:nvPr/>
        </p:nvGrpSpPr>
        <p:grpSpPr bwMode="auto">
          <a:xfrm>
            <a:off x="71500" y="1227804"/>
            <a:ext cx="3455988" cy="2519363"/>
            <a:chOff x="2621" y="9972"/>
            <a:chExt cx="2384" cy="2184"/>
          </a:xfrm>
        </p:grpSpPr>
        <p:sp>
          <p:nvSpPr>
            <p:cNvPr id="27658" name="Text Box 51"/>
            <p:cNvSpPr txBox="1">
              <a:spLocks noChangeArrowheads="1"/>
            </p:cNvSpPr>
            <p:nvPr/>
          </p:nvSpPr>
          <p:spPr bwMode="auto">
            <a:xfrm>
              <a:off x="3657" y="9972"/>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lnSpc>
                  <a:spcPct val="80000"/>
                </a:lnSpc>
              </a:pPr>
              <a:r>
                <a:rPr lang="en-US" altLang="zh-CN" sz="2800" b="1" dirty="0">
                  <a:solidFill>
                    <a:srgbClr val="FF0000"/>
                  </a:solidFill>
                </a:rPr>
                <a:t>8</a:t>
              </a:r>
            </a:p>
          </p:txBody>
        </p:sp>
        <p:sp>
          <p:nvSpPr>
            <p:cNvPr id="27659" name="Text Box 52"/>
            <p:cNvSpPr txBox="1">
              <a:spLocks noChangeArrowheads="1"/>
            </p:cNvSpPr>
            <p:nvPr/>
          </p:nvSpPr>
          <p:spPr bwMode="auto">
            <a:xfrm>
              <a:off x="3407" y="10444"/>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lnSpc>
                  <a:spcPct val="80000"/>
                </a:lnSpc>
              </a:pPr>
              <a:r>
                <a:rPr lang="en-US" altLang="zh-CN" sz="2800" b="1"/>
                <a:t>12</a:t>
              </a:r>
            </a:p>
          </p:txBody>
        </p:sp>
        <p:sp>
          <p:nvSpPr>
            <p:cNvPr id="27660" name="Text Box 53"/>
            <p:cNvSpPr txBox="1">
              <a:spLocks noChangeArrowheads="1"/>
            </p:cNvSpPr>
            <p:nvPr/>
          </p:nvSpPr>
          <p:spPr bwMode="auto">
            <a:xfrm>
              <a:off x="3151" y="1093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lnSpc>
                  <a:spcPct val="80000"/>
                </a:lnSpc>
              </a:pPr>
              <a:r>
                <a:rPr lang="en-US" altLang="zh-CN" sz="2800" b="1"/>
                <a:t>3</a:t>
              </a:r>
            </a:p>
          </p:txBody>
        </p:sp>
        <p:sp>
          <p:nvSpPr>
            <p:cNvPr id="27661" name="Text Box 54"/>
            <p:cNvSpPr txBox="1">
              <a:spLocks noChangeArrowheads="1"/>
            </p:cNvSpPr>
            <p:nvPr/>
          </p:nvSpPr>
          <p:spPr bwMode="auto">
            <a:xfrm>
              <a:off x="3680" y="1093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lnSpc>
                  <a:spcPct val="80000"/>
                </a:lnSpc>
              </a:pPr>
              <a:r>
                <a:rPr lang="en-US" altLang="zh-CN" sz="2800" b="1">
                  <a:solidFill>
                    <a:srgbClr val="FF0000"/>
                  </a:solidFill>
                </a:rPr>
                <a:t>9</a:t>
              </a:r>
            </a:p>
          </p:txBody>
        </p:sp>
        <p:sp>
          <p:nvSpPr>
            <p:cNvPr id="27662" name="Text Box 55"/>
            <p:cNvSpPr txBox="1">
              <a:spLocks noChangeArrowheads="1"/>
            </p:cNvSpPr>
            <p:nvPr/>
          </p:nvSpPr>
          <p:spPr bwMode="auto">
            <a:xfrm>
              <a:off x="3928" y="10443"/>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lnSpc>
                  <a:spcPct val="80000"/>
                </a:lnSpc>
              </a:pPr>
              <a:r>
                <a:rPr lang="en-US" altLang="zh-CN" sz="2800" b="1" dirty="0">
                  <a:solidFill>
                    <a:srgbClr val="FF0000"/>
                  </a:solidFill>
                </a:rPr>
                <a:t>15</a:t>
              </a:r>
            </a:p>
          </p:txBody>
        </p:sp>
        <p:sp>
          <p:nvSpPr>
            <p:cNvPr id="27663" name="Text Box 56"/>
            <p:cNvSpPr txBox="1">
              <a:spLocks noChangeArrowheads="1"/>
            </p:cNvSpPr>
            <p:nvPr/>
          </p:nvSpPr>
          <p:spPr bwMode="auto">
            <a:xfrm>
              <a:off x="4174" y="1093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lnSpc>
                  <a:spcPct val="80000"/>
                </a:lnSpc>
              </a:pPr>
              <a:r>
                <a:rPr lang="en-US" altLang="zh-CN" sz="2800" b="1" dirty="0"/>
                <a:t>6</a:t>
              </a:r>
            </a:p>
          </p:txBody>
        </p:sp>
        <p:sp>
          <p:nvSpPr>
            <p:cNvPr id="27664" name="Text Box 57"/>
            <p:cNvSpPr txBox="1">
              <a:spLocks noChangeArrowheads="1"/>
            </p:cNvSpPr>
            <p:nvPr/>
          </p:nvSpPr>
          <p:spPr bwMode="auto">
            <a:xfrm>
              <a:off x="2868" y="11400"/>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lnSpc>
                  <a:spcPct val="80000"/>
                </a:lnSpc>
              </a:pPr>
              <a:r>
                <a:rPr lang="en-US" altLang="zh-CN" sz="2800" b="1"/>
                <a:t>8</a:t>
              </a:r>
            </a:p>
          </p:txBody>
        </p:sp>
        <p:sp>
          <p:nvSpPr>
            <p:cNvPr id="27665" name="Text Box 58"/>
            <p:cNvSpPr txBox="1">
              <a:spLocks noChangeArrowheads="1"/>
            </p:cNvSpPr>
            <p:nvPr/>
          </p:nvSpPr>
          <p:spPr bwMode="auto">
            <a:xfrm>
              <a:off x="3398" y="11401"/>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lnSpc>
                  <a:spcPct val="80000"/>
                </a:lnSpc>
              </a:pPr>
              <a:r>
                <a:rPr lang="en-US" altLang="zh-CN" sz="2800" b="1" dirty="0">
                  <a:solidFill>
                    <a:srgbClr val="FF0000"/>
                  </a:solidFill>
                </a:rPr>
                <a:t>10</a:t>
              </a:r>
            </a:p>
          </p:txBody>
        </p:sp>
        <p:sp>
          <p:nvSpPr>
            <p:cNvPr id="27666" name="Text Box 59"/>
            <p:cNvSpPr txBox="1">
              <a:spLocks noChangeArrowheads="1"/>
            </p:cNvSpPr>
            <p:nvPr/>
          </p:nvSpPr>
          <p:spPr bwMode="auto">
            <a:xfrm>
              <a:off x="3925" y="11402"/>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lnSpc>
                  <a:spcPct val="80000"/>
                </a:lnSpc>
              </a:pPr>
              <a:r>
                <a:rPr lang="en-US" altLang="zh-CN" sz="2800" b="1"/>
                <a:t>5</a:t>
              </a:r>
            </a:p>
          </p:txBody>
        </p:sp>
        <p:sp>
          <p:nvSpPr>
            <p:cNvPr id="27667" name="Text Box 60"/>
            <p:cNvSpPr txBox="1">
              <a:spLocks noChangeArrowheads="1"/>
            </p:cNvSpPr>
            <p:nvPr/>
          </p:nvSpPr>
          <p:spPr bwMode="auto">
            <a:xfrm>
              <a:off x="4445" y="11401"/>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lnSpc>
                  <a:spcPct val="80000"/>
                </a:lnSpc>
              </a:pPr>
              <a:r>
                <a:rPr lang="en-US" altLang="zh-CN" sz="2800" b="1"/>
                <a:t>12</a:t>
              </a:r>
            </a:p>
          </p:txBody>
        </p:sp>
        <p:sp>
          <p:nvSpPr>
            <p:cNvPr id="27668" name="Text Box 61"/>
            <p:cNvSpPr txBox="1">
              <a:spLocks noChangeArrowheads="1"/>
            </p:cNvSpPr>
            <p:nvPr/>
          </p:nvSpPr>
          <p:spPr bwMode="auto">
            <a:xfrm>
              <a:off x="4693" y="11873"/>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lnSpc>
                  <a:spcPct val="80000"/>
                </a:lnSpc>
              </a:pPr>
              <a:r>
                <a:rPr lang="en-US" altLang="zh-CN" sz="2800" b="1"/>
                <a:t>9</a:t>
              </a:r>
            </a:p>
          </p:txBody>
        </p:sp>
        <p:sp>
          <p:nvSpPr>
            <p:cNvPr id="27669" name="Text Box 62"/>
            <p:cNvSpPr txBox="1">
              <a:spLocks noChangeArrowheads="1"/>
            </p:cNvSpPr>
            <p:nvPr/>
          </p:nvSpPr>
          <p:spPr bwMode="auto">
            <a:xfrm>
              <a:off x="4185" y="11871"/>
              <a:ext cx="312" cy="283"/>
            </a:xfrm>
            <a:prstGeom prst="rect">
              <a:avLst/>
            </a:prstGeom>
            <a:solidFill>
              <a:srgbClr val="FFFFFF"/>
            </a:solidFill>
            <a:ln w="9525">
              <a:solidFill>
                <a:srgbClr val="000000"/>
              </a:solidFill>
              <a:miter lim="800000"/>
              <a:headEnd/>
              <a:tailEnd/>
            </a:ln>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lnSpc>
                  <a:spcPct val="80000"/>
                </a:lnSpc>
              </a:pPr>
              <a:r>
                <a:rPr lang="en-US" altLang="zh-CN" sz="2800" b="1"/>
                <a:t>10</a:t>
              </a:r>
            </a:p>
          </p:txBody>
        </p:sp>
        <p:sp>
          <p:nvSpPr>
            <p:cNvPr id="27670" name="Text Box 63"/>
            <p:cNvSpPr txBox="1">
              <a:spLocks noChangeArrowheads="1"/>
            </p:cNvSpPr>
            <p:nvPr/>
          </p:nvSpPr>
          <p:spPr bwMode="auto">
            <a:xfrm>
              <a:off x="3656" y="11871"/>
              <a:ext cx="312" cy="282"/>
            </a:xfrm>
            <a:prstGeom prst="rect">
              <a:avLst/>
            </a:prstGeom>
            <a:solidFill>
              <a:srgbClr val="FFFFFF"/>
            </a:solidFill>
            <a:ln w="9525">
              <a:solidFill>
                <a:srgbClr val="000000"/>
              </a:solidFill>
              <a:miter lim="800000"/>
              <a:headEnd/>
              <a:tailEnd/>
            </a:ln>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lnSpc>
                  <a:spcPct val="80000"/>
                </a:lnSpc>
              </a:pPr>
              <a:r>
                <a:rPr lang="en-US" altLang="zh-CN" sz="2800" b="1" dirty="0">
                  <a:solidFill>
                    <a:srgbClr val="FF0000"/>
                  </a:solidFill>
                </a:rPr>
                <a:t>18</a:t>
              </a:r>
            </a:p>
          </p:txBody>
        </p:sp>
        <p:sp>
          <p:nvSpPr>
            <p:cNvPr id="27671" name="Text Box 64"/>
            <p:cNvSpPr txBox="1">
              <a:spLocks noChangeArrowheads="1"/>
            </p:cNvSpPr>
            <p:nvPr/>
          </p:nvSpPr>
          <p:spPr bwMode="auto">
            <a:xfrm>
              <a:off x="3138" y="11870"/>
              <a:ext cx="312" cy="282"/>
            </a:xfrm>
            <a:prstGeom prst="rect">
              <a:avLst/>
            </a:prstGeom>
            <a:solidFill>
              <a:srgbClr val="FFFFFF"/>
            </a:solidFill>
            <a:ln w="9525">
              <a:solidFill>
                <a:srgbClr val="000000"/>
              </a:solidFill>
              <a:miter lim="800000"/>
              <a:headEnd/>
              <a:tailEnd/>
            </a:ln>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lnSpc>
                  <a:spcPct val="80000"/>
                </a:lnSpc>
              </a:pPr>
              <a:r>
                <a:rPr lang="en-US" altLang="zh-CN" sz="2800" b="1"/>
                <a:t>4</a:t>
              </a:r>
            </a:p>
          </p:txBody>
        </p:sp>
        <p:sp>
          <p:nvSpPr>
            <p:cNvPr id="27672" name="Text Box 65"/>
            <p:cNvSpPr txBox="1">
              <a:spLocks noChangeArrowheads="1"/>
            </p:cNvSpPr>
            <p:nvPr/>
          </p:nvSpPr>
          <p:spPr bwMode="auto">
            <a:xfrm>
              <a:off x="2621" y="11870"/>
              <a:ext cx="312" cy="282"/>
            </a:xfrm>
            <a:prstGeom prst="rect">
              <a:avLst/>
            </a:prstGeom>
            <a:solidFill>
              <a:srgbClr val="FFFFFF"/>
            </a:solidFill>
            <a:ln w="9525">
              <a:solidFill>
                <a:srgbClr val="000000"/>
              </a:solidFill>
              <a:miter lim="800000"/>
              <a:headEnd/>
              <a:tailEnd/>
            </a:ln>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lnSpc>
                  <a:spcPct val="80000"/>
                </a:lnSpc>
              </a:pPr>
              <a:r>
                <a:rPr lang="en-US" altLang="zh-CN" sz="2800" b="1"/>
                <a:t>16</a:t>
              </a:r>
            </a:p>
          </p:txBody>
        </p:sp>
        <p:sp>
          <p:nvSpPr>
            <p:cNvPr id="27673" name="Line 66"/>
            <p:cNvSpPr>
              <a:spLocks noChangeShapeType="1"/>
            </p:cNvSpPr>
            <p:nvPr/>
          </p:nvSpPr>
          <p:spPr bwMode="auto">
            <a:xfrm flipH="1">
              <a:off x="3655" y="10260"/>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4" name="Line 67"/>
            <p:cNvSpPr>
              <a:spLocks noChangeShapeType="1"/>
            </p:cNvSpPr>
            <p:nvPr/>
          </p:nvSpPr>
          <p:spPr bwMode="auto">
            <a:xfrm>
              <a:off x="3889" y="10260"/>
              <a:ext cx="92"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5" name="Line 68"/>
            <p:cNvSpPr>
              <a:spLocks noChangeShapeType="1"/>
            </p:cNvSpPr>
            <p:nvPr/>
          </p:nvSpPr>
          <p:spPr bwMode="auto">
            <a:xfrm flipH="1">
              <a:off x="3409" y="10732"/>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6" name="Line 69"/>
            <p:cNvSpPr>
              <a:spLocks noChangeShapeType="1"/>
            </p:cNvSpPr>
            <p:nvPr/>
          </p:nvSpPr>
          <p:spPr bwMode="auto">
            <a:xfrm>
              <a:off x="3643" y="10732"/>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7" name="Line 70"/>
            <p:cNvSpPr>
              <a:spLocks noChangeShapeType="1"/>
            </p:cNvSpPr>
            <p:nvPr/>
          </p:nvSpPr>
          <p:spPr bwMode="auto">
            <a:xfrm flipH="1">
              <a:off x="3927" y="10732"/>
              <a:ext cx="92"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8" name="Line 71"/>
            <p:cNvSpPr>
              <a:spLocks noChangeShapeType="1"/>
            </p:cNvSpPr>
            <p:nvPr/>
          </p:nvSpPr>
          <p:spPr bwMode="auto">
            <a:xfrm>
              <a:off x="4161" y="10732"/>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9" name="Line 72"/>
            <p:cNvSpPr>
              <a:spLocks noChangeShapeType="1"/>
            </p:cNvSpPr>
            <p:nvPr/>
          </p:nvSpPr>
          <p:spPr bwMode="auto">
            <a:xfrm flipH="1">
              <a:off x="3151"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0" name="Line 73"/>
            <p:cNvSpPr>
              <a:spLocks noChangeShapeType="1"/>
            </p:cNvSpPr>
            <p:nvPr/>
          </p:nvSpPr>
          <p:spPr bwMode="auto">
            <a:xfrm>
              <a:off x="3385"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1" name="Line 74"/>
            <p:cNvSpPr>
              <a:spLocks noChangeShapeType="1"/>
            </p:cNvSpPr>
            <p:nvPr/>
          </p:nvSpPr>
          <p:spPr bwMode="auto">
            <a:xfrm flipH="1">
              <a:off x="3681" y="11214"/>
              <a:ext cx="92"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2" name="Line 75"/>
            <p:cNvSpPr>
              <a:spLocks noChangeShapeType="1"/>
            </p:cNvSpPr>
            <p:nvPr/>
          </p:nvSpPr>
          <p:spPr bwMode="auto">
            <a:xfrm>
              <a:off x="3915"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3" name="Line 76"/>
            <p:cNvSpPr>
              <a:spLocks noChangeShapeType="1"/>
            </p:cNvSpPr>
            <p:nvPr/>
          </p:nvSpPr>
          <p:spPr bwMode="auto">
            <a:xfrm flipH="1">
              <a:off x="4165"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4" name="Line 77"/>
            <p:cNvSpPr>
              <a:spLocks noChangeShapeType="1"/>
            </p:cNvSpPr>
            <p:nvPr/>
          </p:nvSpPr>
          <p:spPr bwMode="auto">
            <a:xfrm>
              <a:off x="4399" y="11214"/>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5" name="Line 78"/>
            <p:cNvSpPr>
              <a:spLocks noChangeShapeType="1"/>
            </p:cNvSpPr>
            <p:nvPr/>
          </p:nvSpPr>
          <p:spPr bwMode="auto">
            <a:xfrm flipH="1">
              <a:off x="2859" y="11688"/>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6" name="Line 79"/>
            <p:cNvSpPr>
              <a:spLocks noChangeShapeType="1"/>
            </p:cNvSpPr>
            <p:nvPr/>
          </p:nvSpPr>
          <p:spPr bwMode="auto">
            <a:xfrm>
              <a:off x="3093" y="11688"/>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7" name="Line 80"/>
            <p:cNvSpPr>
              <a:spLocks noChangeShapeType="1"/>
            </p:cNvSpPr>
            <p:nvPr/>
          </p:nvSpPr>
          <p:spPr bwMode="auto">
            <a:xfrm flipH="1">
              <a:off x="3399"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8" name="Line 81"/>
            <p:cNvSpPr>
              <a:spLocks noChangeShapeType="1"/>
            </p:cNvSpPr>
            <p:nvPr/>
          </p:nvSpPr>
          <p:spPr bwMode="auto">
            <a:xfrm>
              <a:off x="3633" y="11687"/>
              <a:ext cx="92" cy="1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9" name="Line 82"/>
            <p:cNvSpPr>
              <a:spLocks noChangeShapeType="1"/>
            </p:cNvSpPr>
            <p:nvPr/>
          </p:nvSpPr>
          <p:spPr bwMode="auto">
            <a:xfrm flipH="1">
              <a:off x="3917"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0" name="Line 83"/>
            <p:cNvSpPr>
              <a:spLocks noChangeShapeType="1"/>
            </p:cNvSpPr>
            <p:nvPr/>
          </p:nvSpPr>
          <p:spPr bwMode="auto">
            <a:xfrm>
              <a:off x="4151"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1" name="Line 84"/>
            <p:cNvSpPr>
              <a:spLocks noChangeShapeType="1"/>
            </p:cNvSpPr>
            <p:nvPr/>
          </p:nvSpPr>
          <p:spPr bwMode="auto">
            <a:xfrm flipH="1">
              <a:off x="4435"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2" name="Line 85"/>
            <p:cNvSpPr>
              <a:spLocks noChangeShapeType="1"/>
            </p:cNvSpPr>
            <p:nvPr/>
          </p:nvSpPr>
          <p:spPr bwMode="auto">
            <a:xfrm>
              <a:off x="4669" y="11687"/>
              <a:ext cx="92"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7655"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fld id="{4B51E013-992D-4977-B4D5-A7E197EFC823}" type="datetime1">
              <a:rPr lang="zh-CN" altLang="en-US" sz="1400" smtClean="0">
                <a:latin typeface="Comic Sans MS" pitchFamily="66" charset="0"/>
              </a:rPr>
              <a:pPr/>
              <a:t>2016/4/26</a:t>
            </a:fld>
            <a:endParaRPr lang="en-US" altLang="zh-CN" sz="1400" smtClean="0">
              <a:latin typeface="Comic Sans MS" pitchFamily="66" charset="0"/>
            </a:endParaRPr>
          </a:p>
        </p:txBody>
      </p:sp>
      <p:sp>
        <p:nvSpPr>
          <p:cNvPr id="27656"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en-US" altLang="zh-CN" sz="1400" smtClean="0">
                <a:latin typeface="Comic Sans MS" pitchFamily="66" charset="0"/>
              </a:rPr>
              <a:t>第6章  动态规划法</a:t>
            </a:r>
          </a:p>
        </p:txBody>
      </p:sp>
      <p:sp>
        <p:nvSpPr>
          <p:cNvPr id="2765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en-US" altLang="zh-CN" sz="1400" smtClean="0">
                <a:latin typeface="Comic Sans MS" pitchFamily="66" charset="0"/>
              </a:rPr>
              <a:t>Page </a:t>
            </a:r>
            <a:fld id="{F2F02DF6-A1CB-4E06-8383-6878315FA3E2}" type="slidenum">
              <a:rPr lang="en-US" altLang="zh-CN" sz="1400" smtClean="0">
                <a:latin typeface="Comic Sans MS" pitchFamily="66" charset="0"/>
              </a:rPr>
              <a:pPr/>
              <a:t>3</a:t>
            </a:fld>
            <a:endParaRPr lang="en-US" altLang="zh-CN" sz="1400" smtClean="0">
              <a:latin typeface="Comic Sans MS" pitchFamily="66" charset="0"/>
            </a:endParaRPr>
          </a:p>
        </p:txBody>
      </p:sp>
      <p:pic>
        <p:nvPicPr>
          <p:cNvPr id="4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00" y="3770877"/>
            <a:ext cx="8910990" cy="2707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7141918"/>
      </p:ext>
    </p:extLst>
  </p:cSld>
  <p:clrMapOvr>
    <a:masterClrMapping/>
  </p:clrMapOvr>
  <p:transition spd="slow">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F347BC1E-3BA9-46E9-8013-FBB997AEEE4E}" type="datetime1">
              <a:rPr lang="zh-CN" altLang="en-US" sz="1400" smtClean="0">
                <a:latin typeface="Comic Sans MS" pitchFamily="66" charset="0"/>
              </a:rPr>
              <a:pPr/>
              <a:t>2016/4/26</a:t>
            </a:fld>
            <a:endParaRPr lang="en-US" altLang="zh-CN" sz="1400" smtClean="0">
              <a:latin typeface="Comic Sans MS" pitchFamily="66" charset="0"/>
            </a:endParaRPr>
          </a:p>
        </p:txBody>
      </p:sp>
      <p:sp>
        <p:nvSpPr>
          <p:cNvPr id="6758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第6章  动态规划法</a:t>
            </a:r>
          </a:p>
        </p:txBody>
      </p:sp>
      <p:sp>
        <p:nvSpPr>
          <p:cNvPr id="6758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26527483-C82D-4E88-BFFB-A675C11629AC}" type="slidenum">
              <a:rPr lang="en-US" altLang="zh-CN" sz="1400" smtClean="0">
                <a:latin typeface="Comic Sans MS" pitchFamily="66" charset="0"/>
              </a:rPr>
              <a:pPr/>
              <a:t>30</a:t>
            </a:fld>
            <a:endParaRPr lang="en-US" altLang="zh-CN" sz="1400" smtClean="0">
              <a:latin typeface="Comic Sans MS" pitchFamily="66" charset="0"/>
            </a:endParaRPr>
          </a:p>
        </p:txBody>
      </p:sp>
      <p:sp>
        <p:nvSpPr>
          <p:cNvPr id="67589" name="Text Box 53"/>
          <p:cNvSpPr txBox="1">
            <a:spLocks noChangeArrowheads="1"/>
          </p:cNvSpPr>
          <p:nvPr/>
        </p:nvSpPr>
        <p:spPr bwMode="auto">
          <a:xfrm>
            <a:off x="323850" y="260350"/>
            <a:ext cx="54895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4400" b="1">
                <a:solidFill>
                  <a:schemeClr val="tx2"/>
                </a:solidFill>
                <a:latin typeface="华文行楷" pitchFamily="2" charset="-122"/>
                <a:ea typeface="华文行楷" pitchFamily="2" charset="-122"/>
              </a:rPr>
              <a:t>6.3.3  0/1</a:t>
            </a:r>
            <a:r>
              <a:rPr kumimoji="1" lang="zh-CN" altLang="en-US" sz="4400" b="1">
                <a:solidFill>
                  <a:schemeClr val="tx2"/>
                </a:solidFill>
                <a:latin typeface="华文行楷" pitchFamily="2" charset="-122"/>
                <a:ea typeface="华文行楷" pitchFamily="2" charset="-122"/>
              </a:rPr>
              <a:t>背包问题 </a:t>
            </a:r>
          </a:p>
        </p:txBody>
      </p:sp>
      <p:pic>
        <p:nvPicPr>
          <p:cNvPr id="6759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1412875"/>
            <a:ext cx="4392613" cy="4872038"/>
          </a:xfrm>
          <a:prstGeom prst="rect">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2641093"/>
      </p:ext>
    </p:extLst>
  </p:cSld>
  <p:clrMapOvr>
    <a:masterClrMapping/>
  </p:clrMapOvr>
  <p:transition spd="slow">
    <p:randomBar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18C09E7F-699B-4503-A5B6-3D75ECDEA789}" type="datetime1">
              <a:rPr lang="zh-CN" altLang="en-US" sz="1400" smtClean="0">
                <a:latin typeface="Comic Sans MS" pitchFamily="66" charset="0"/>
              </a:rPr>
              <a:pPr/>
              <a:t>2016/4/26</a:t>
            </a:fld>
            <a:endParaRPr lang="en-US" altLang="zh-CN" sz="1400" smtClean="0">
              <a:latin typeface="Comic Sans MS" pitchFamily="66" charset="0"/>
            </a:endParaRPr>
          </a:p>
        </p:txBody>
      </p:sp>
      <p:sp>
        <p:nvSpPr>
          <p:cNvPr id="6861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第6章  动态规划法</a:t>
            </a:r>
          </a:p>
        </p:txBody>
      </p:sp>
      <p:sp>
        <p:nvSpPr>
          <p:cNvPr id="6861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952D901D-7B9A-4492-9F28-2205E626D70E}" type="slidenum">
              <a:rPr lang="en-US" altLang="zh-CN" sz="1400" smtClean="0">
                <a:latin typeface="Comic Sans MS" pitchFamily="66" charset="0"/>
              </a:rPr>
              <a:pPr/>
              <a:t>31</a:t>
            </a:fld>
            <a:endParaRPr lang="en-US" altLang="zh-CN" sz="1400" smtClean="0">
              <a:latin typeface="Comic Sans MS" pitchFamily="66" charset="0"/>
            </a:endParaRPr>
          </a:p>
        </p:txBody>
      </p:sp>
      <p:sp>
        <p:nvSpPr>
          <p:cNvPr id="64517" name="Text Box 5"/>
          <p:cNvSpPr txBox="1">
            <a:spLocks noChangeArrowheads="1"/>
          </p:cNvSpPr>
          <p:nvPr/>
        </p:nvSpPr>
        <p:spPr bwMode="auto">
          <a:xfrm>
            <a:off x="285750" y="1341438"/>
            <a:ext cx="8572500" cy="512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0850" indent="-45085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marL="450850" lvl="1" indent="-450850" algn="just" eaLnBrk="1" hangingPunct="1">
              <a:lnSpc>
                <a:spcPct val="120000"/>
              </a:lnSpc>
              <a:spcBef>
                <a:spcPts val="600"/>
              </a:spcBef>
              <a:buClr>
                <a:srgbClr val="FF0000"/>
              </a:buClr>
              <a:buFont typeface="Wingdings" pitchFamily="2" charset="2"/>
              <a:buChar char="q"/>
              <a:defRPr/>
            </a:pPr>
            <a:r>
              <a:rPr kumimoji="1" lang="zh-CN" altLang="en-US" sz="3200" b="1" dirty="0" smtClean="0">
                <a:solidFill>
                  <a:srgbClr val="FF0000"/>
                </a:solidFill>
              </a:rPr>
              <a:t>什么是背包问题？</a:t>
            </a:r>
            <a:endParaRPr kumimoji="1" lang="en-US" altLang="zh-CN" sz="2800" b="1" dirty="0" smtClean="0"/>
          </a:p>
          <a:p>
            <a:pPr marL="0" indent="0" algn="just" eaLnBrk="1" hangingPunct="1">
              <a:lnSpc>
                <a:spcPct val="120000"/>
              </a:lnSpc>
              <a:spcBef>
                <a:spcPts val="600"/>
              </a:spcBef>
              <a:buClr>
                <a:srgbClr val="FF0000"/>
              </a:buClr>
              <a:defRPr/>
            </a:pPr>
            <a:r>
              <a:rPr kumimoji="1" lang="zh-CN" altLang="en-US" sz="2800" b="1" dirty="0" smtClean="0"/>
              <a:t>        给定</a:t>
            </a:r>
            <a:r>
              <a:rPr kumimoji="1" lang="en-US" altLang="zh-CN" sz="2800" b="1" i="1" dirty="0"/>
              <a:t>n</a:t>
            </a:r>
            <a:r>
              <a:rPr kumimoji="1" lang="zh-CN" altLang="en-US" sz="2800" b="1" dirty="0"/>
              <a:t>种物品和一个背包，物品</a:t>
            </a:r>
            <a:r>
              <a:rPr kumimoji="1" lang="en-US" altLang="zh-CN" sz="2800" b="1" i="1" dirty="0"/>
              <a:t>i</a:t>
            </a:r>
            <a:r>
              <a:rPr kumimoji="1" lang="zh-CN" altLang="en-US" sz="2800" b="1" dirty="0"/>
              <a:t>的重量是</a:t>
            </a:r>
            <a:r>
              <a:rPr kumimoji="1" lang="en-US" altLang="zh-CN" sz="2800" b="1" i="1" dirty="0" err="1"/>
              <a:t>w</a:t>
            </a:r>
            <a:r>
              <a:rPr kumimoji="1" lang="en-US" altLang="zh-CN" sz="2800" b="1" i="1" baseline="-25000" dirty="0" err="1"/>
              <a:t>i</a:t>
            </a:r>
            <a:r>
              <a:rPr kumimoji="1" lang="zh-CN" altLang="en-US" sz="2800" b="1" dirty="0"/>
              <a:t>，其价值为</a:t>
            </a:r>
            <a:r>
              <a:rPr kumimoji="1" lang="en-US" altLang="zh-CN" sz="2800" b="1" i="1" dirty="0"/>
              <a:t>v</a:t>
            </a:r>
            <a:r>
              <a:rPr kumimoji="1" lang="en-US" altLang="zh-CN" sz="2800" b="1" i="1" baseline="-25000" dirty="0"/>
              <a:t>i</a:t>
            </a:r>
            <a:r>
              <a:rPr kumimoji="1" lang="zh-CN" altLang="en-US" sz="2800" b="1" dirty="0"/>
              <a:t>，背包容量为</a:t>
            </a:r>
            <a:r>
              <a:rPr kumimoji="1" lang="en-US" altLang="zh-CN" sz="2800" b="1" i="1" dirty="0"/>
              <a:t>C</a:t>
            </a:r>
            <a:r>
              <a:rPr kumimoji="1" lang="zh-CN" altLang="en-US" sz="2800" b="1" dirty="0"/>
              <a:t>。背包问题是如何选择装入背包的物品，使得装入背包中物品的总价值最大</a:t>
            </a:r>
            <a:r>
              <a:rPr kumimoji="1" lang="zh-CN" altLang="en-US" sz="2800" b="1" dirty="0" smtClean="0"/>
              <a:t>？</a:t>
            </a:r>
            <a:endParaRPr kumimoji="1" lang="en-US" altLang="zh-CN" sz="2800" b="1" dirty="0"/>
          </a:p>
          <a:p>
            <a:pPr algn="just" eaLnBrk="1" hangingPunct="1">
              <a:lnSpc>
                <a:spcPct val="120000"/>
              </a:lnSpc>
              <a:spcBef>
                <a:spcPts val="600"/>
              </a:spcBef>
              <a:buClr>
                <a:srgbClr val="FF0000"/>
              </a:buClr>
              <a:buFont typeface="Wingdings" pitchFamily="2" charset="2"/>
              <a:buChar char="q"/>
              <a:defRPr/>
            </a:pPr>
            <a:r>
              <a:rPr kumimoji="1" lang="zh-CN" altLang="en-US" sz="3200" b="1" dirty="0" smtClean="0">
                <a:solidFill>
                  <a:srgbClr val="FF0000"/>
                </a:solidFill>
              </a:rPr>
              <a:t>何为</a:t>
            </a:r>
            <a:r>
              <a:rPr kumimoji="1" lang="en-US" altLang="zh-CN" sz="3200" b="1" dirty="0" smtClean="0">
                <a:solidFill>
                  <a:srgbClr val="FF0000"/>
                </a:solidFill>
              </a:rPr>
              <a:t>0/1</a:t>
            </a:r>
            <a:r>
              <a:rPr kumimoji="1" lang="zh-CN" altLang="en-US" sz="3200" b="1" dirty="0" smtClean="0">
                <a:solidFill>
                  <a:srgbClr val="FF0000"/>
                </a:solidFill>
              </a:rPr>
              <a:t>？</a:t>
            </a:r>
            <a:endParaRPr kumimoji="1" lang="en-US" altLang="zh-CN" sz="3200" b="1" dirty="0" smtClean="0">
              <a:solidFill>
                <a:srgbClr val="FF0000"/>
              </a:solidFill>
            </a:endParaRPr>
          </a:p>
          <a:p>
            <a:pPr marL="0" indent="0" algn="just" eaLnBrk="1" hangingPunct="1">
              <a:lnSpc>
                <a:spcPct val="120000"/>
              </a:lnSpc>
              <a:spcBef>
                <a:spcPts val="600"/>
              </a:spcBef>
              <a:buClr>
                <a:srgbClr val="FF0000"/>
              </a:buClr>
              <a:defRPr/>
            </a:pPr>
            <a:r>
              <a:rPr kumimoji="1" lang="zh-CN" altLang="en-US" sz="2800" b="1" dirty="0" smtClean="0"/>
              <a:t>        如果</a:t>
            </a:r>
            <a:r>
              <a:rPr kumimoji="1" lang="zh-CN" altLang="en-US" sz="2800" b="1" dirty="0"/>
              <a:t>在选择装入背包的物品时，</a:t>
            </a:r>
            <a:r>
              <a:rPr kumimoji="1" lang="zh-CN" altLang="en-US" sz="2800" b="1" dirty="0">
                <a:solidFill>
                  <a:srgbClr val="FF0000"/>
                </a:solidFill>
              </a:rPr>
              <a:t>对每种物品</a:t>
            </a:r>
            <a:r>
              <a:rPr kumimoji="1" lang="en-US" altLang="zh-CN" sz="2800" b="1" i="1" dirty="0">
                <a:solidFill>
                  <a:srgbClr val="FF0000"/>
                </a:solidFill>
              </a:rPr>
              <a:t>i</a:t>
            </a:r>
            <a:r>
              <a:rPr kumimoji="1" lang="zh-CN" altLang="en-US" sz="2800" b="1" dirty="0">
                <a:solidFill>
                  <a:srgbClr val="FF0000"/>
                </a:solidFill>
              </a:rPr>
              <a:t>只有两种选择：装入背包或不装入背包，即不能将物品</a:t>
            </a:r>
            <a:r>
              <a:rPr kumimoji="1" lang="en-US" altLang="zh-CN" sz="2800" b="1" i="1" dirty="0">
                <a:solidFill>
                  <a:srgbClr val="FF0000"/>
                </a:solidFill>
              </a:rPr>
              <a:t>i</a:t>
            </a:r>
            <a:r>
              <a:rPr kumimoji="1" lang="zh-CN" altLang="en-US" sz="2800" b="1" dirty="0">
                <a:solidFill>
                  <a:srgbClr val="FF0000"/>
                </a:solidFill>
              </a:rPr>
              <a:t>装入背包多次，也不能只装入物品</a:t>
            </a:r>
            <a:r>
              <a:rPr kumimoji="1" lang="en-US" altLang="zh-CN" sz="2800" b="1" i="1" dirty="0">
                <a:solidFill>
                  <a:srgbClr val="FF0000"/>
                </a:solidFill>
              </a:rPr>
              <a:t>i</a:t>
            </a:r>
            <a:r>
              <a:rPr kumimoji="1" lang="zh-CN" altLang="en-US" sz="2800" b="1" dirty="0">
                <a:solidFill>
                  <a:srgbClr val="FF0000"/>
                </a:solidFill>
              </a:rPr>
              <a:t>的一部分，则称为</a:t>
            </a:r>
            <a:r>
              <a:rPr kumimoji="1" lang="en-US" altLang="zh-CN" sz="2800" b="1" dirty="0">
                <a:solidFill>
                  <a:srgbClr val="FF0000"/>
                </a:solidFill>
              </a:rPr>
              <a:t>0/1</a:t>
            </a:r>
            <a:r>
              <a:rPr kumimoji="1" lang="zh-CN" altLang="en-US" sz="2800" b="1" dirty="0">
                <a:solidFill>
                  <a:srgbClr val="FF0000"/>
                </a:solidFill>
              </a:rPr>
              <a:t>背包问题。</a:t>
            </a:r>
            <a:r>
              <a:rPr kumimoji="1" lang="en-US" altLang="zh-CN" sz="2800" b="1" dirty="0">
                <a:solidFill>
                  <a:srgbClr val="FF0000"/>
                </a:solidFill>
              </a:rPr>
              <a:t>   </a:t>
            </a:r>
          </a:p>
        </p:txBody>
      </p:sp>
      <p:sp>
        <p:nvSpPr>
          <p:cNvPr id="68614" name="Text Box 53"/>
          <p:cNvSpPr txBox="1">
            <a:spLocks noChangeArrowheads="1"/>
          </p:cNvSpPr>
          <p:nvPr/>
        </p:nvSpPr>
        <p:spPr bwMode="auto">
          <a:xfrm>
            <a:off x="323850" y="260350"/>
            <a:ext cx="54895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4400" b="1">
                <a:solidFill>
                  <a:schemeClr val="tx2"/>
                </a:solidFill>
                <a:latin typeface="华文行楷" pitchFamily="2" charset="-122"/>
                <a:ea typeface="华文行楷" pitchFamily="2" charset="-122"/>
              </a:rPr>
              <a:t>6.3.3  0/1</a:t>
            </a:r>
            <a:r>
              <a:rPr kumimoji="1" lang="zh-CN" altLang="en-US" sz="4400" b="1">
                <a:solidFill>
                  <a:schemeClr val="tx2"/>
                </a:solidFill>
                <a:latin typeface="华文行楷" pitchFamily="2" charset="-122"/>
                <a:ea typeface="华文行楷" pitchFamily="2" charset="-122"/>
              </a:rPr>
              <a:t>背包问题 </a:t>
            </a:r>
          </a:p>
        </p:txBody>
      </p:sp>
      <p:pic>
        <p:nvPicPr>
          <p:cNvPr id="686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4388" y="146050"/>
            <a:ext cx="1725612" cy="1914525"/>
          </a:xfrm>
          <a:prstGeom prst="rect">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043515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1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451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B6E6205F-5366-49F3-956B-D32F7D9CBBA8}" type="datetime1">
              <a:rPr lang="zh-CN" altLang="en-US" sz="1400" smtClean="0">
                <a:latin typeface="Comic Sans MS" pitchFamily="66" charset="0"/>
              </a:rPr>
              <a:pPr/>
              <a:t>2016/4/26</a:t>
            </a:fld>
            <a:endParaRPr lang="en-US" altLang="zh-CN" sz="1400" smtClean="0">
              <a:latin typeface="Comic Sans MS" pitchFamily="66" charset="0"/>
            </a:endParaRPr>
          </a:p>
        </p:txBody>
      </p:sp>
      <p:sp>
        <p:nvSpPr>
          <p:cNvPr id="6963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第6章  动态规划法</a:t>
            </a:r>
          </a:p>
        </p:txBody>
      </p:sp>
      <p:sp>
        <p:nvSpPr>
          <p:cNvPr id="6963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32D83C10-030D-4063-B953-D88D17090D7C}" type="slidenum">
              <a:rPr lang="en-US" altLang="zh-CN" sz="1400" smtClean="0">
                <a:latin typeface="Comic Sans MS" pitchFamily="66" charset="0"/>
              </a:rPr>
              <a:pPr/>
              <a:t>32</a:t>
            </a:fld>
            <a:endParaRPr lang="en-US" altLang="zh-CN" sz="1400" smtClean="0">
              <a:latin typeface="Comic Sans MS" pitchFamily="66" charset="0"/>
            </a:endParaRPr>
          </a:p>
        </p:txBody>
      </p:sp>
      <p:sp>
        <p:nvSpPr>
          <p:cNvPr id="69637" name="Text Box 5"/>
          <p:cNvSpPr txBox="1">
            <a:spLocks noChangeArrowheads="1"/>
          </p:cNvSpPr>
          <p:nvPr/>
        </p:nvSpPr>
        <p:spPr bwMode="auto">
          <a:xfrm>
            <a:off x="468313" y="1341438"/>
            <a:ext cx="78486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spcBef>
                <a:spcPct val="50000"/>
              </a:spcBef>
            </a:pPr>
            <a:r>
              <a:rPr kumimoji="1" lang="en-US" altLang="zh-CN" b="1"/>
              <a:t>       </a:t>
            </a:r>
            <a:r>
              <a:rPr kumimoji="1" lang="zh-CN" altLang="en-US" b="1">
                <a:latin typeface="宋体" charset="-122"/>
              </a:rPr>
              <a:t>在</a:t>
            </a:r>
            <a:r>
              <a:rPr kumimoji="1" lang="en-US" altLang="zh-CN" b="1"/>
              <a:t>0/1</a:t>
            </a:r>
            <a:r>
              <a:rPr kumimoji="1" lang="zh-CN" altLang="en-US" b="1">
                <a:latin typeface="宋体" charset="-122"/>
              </a:rPr>
              <a:t>背包问题中，物品</a:t>
            </a:r>
            <a:r>
              <a:rPr kumimoji="1" lang="en-US" altLang="zh-CN" b="1" i="1"/>
              <a:t>i</a:t>
            </a:r>
            <a:r>
              <a:rPr kumimoji="1" lang="zh-CN" altLang="en-US" b="1">
                <a:latin typeface="宋体" charset="-122"/>
              </a:rPr>
              <a:t>或者被装入背包，或者不被装入背包，设</a:t>
            </a:r>
            <a:r>
              <a:rPr kumimoji="1" lang="en-US" altLang="zh-CN" b="1" i="1"/>
              <a:t>x</a:t>
            </a:r>
            <a:r>
              <a:rPr kumimoji="1" lang="en-US" altLang="zh-CN" b="1" i="1" baseline="-30000"/>
              <a:t>i</a:t>
            </a:r>
            <a:r>
              <a:rPr kumimoji="1" lang="zh-CN" altLang="en-US" b="1">
                <a:latin typeface="宋体" charset="-122"/>
              </a:rPr>
              <a:t>表示物品</a:t>
            </a:r>
            <a:r>
              <a:rPr kumimoji="1" lang="en-US" altLang="zh-CN" b="1" i="1"/>
              <a:t>i</a:t>
            </a:r>
            <a:r>
              <a:rPr kumimoji="1" lang="zh-CN" altLang="en-US" b="1">
                <a:latin typeface="宋体" charset="-122"/>
              </a:rPr>
              <a:t>装入背包的情况，则当</a:t>
            </a:r>
            <a:r>
              <a:rPr kumimoji="1" lang="en-US" altLang="zh-CN" b="1" i="1"/>
              <a:t>x</a:t>
            </a:r>
            <a:r>
              <a:rPr kumimoji="1" lang="en-US" altLang="zh-CN" b="1" i="1" baseline="-30000"/>
              <a:t>i</a:t>
            </a:r>
            <a:r>
              <a:rPr kumimoji="1" lang="en-US" altLang="zh-CN" b="1"/>
              <a:t>=0</a:t>
            </a:r>
            <a:r>
              <a:rPr kumimoji="1" lang="zh-CN" altLang="en-US" b="1">
                <a:latin typeface="宋体" charset="-122"/>
              </a:rPr>
              <a:t>时，表示物品</a:t>
            </a:r>
            <a:r>
              <a:rPr kumimoji="1" lang="en-US" altLang="zh-CN" b="1" i="1"/>
              <a:t>i</a:t>
            </a:r>
            <a:r>
              <a:rPr kumimoji="1" lang="zh-CN" altLang="en-US" b="1">
                <a:latin typeface="宋体" charset="-122"/>
              </a:rPr>
              <a:t>没有被装入背包，</a:t>
            </a:r>
            <a:r>
              <a:rPr kumimoji="1" lang="en-US" altLang="zh-CN" b="1" i="1"/>
              <a:t>x</a:t>
            </a:r>
            <a:r>
              <a:rPr kumimoji="1" lang="en-US" altLang="zh-CN" b="1" i="1" baseline="-30000"/>
              <a:t>i</a:t>
            </a:r>
            <a:r>
              <a:rPr kumimoji="1" lang="en-US" altLang="zh-CN" b="1"/>
              <a:t>=1</a:t>
            </a:r>
            <a:r>
              <a:rPr kumimoji="1" lang="zh-CN" altLang="en-US" b="1">
                <a:latin typeface="宋体" charset="-122"/>
              </a:rPr>
              <a:t>时，表示物品</a:t>
            </a:r>
            <a:r>
              <a:rPr kumimoji="1" lang="en-US" altLang="zh-CN" b="1" i="1"/>
              <a:t>i</a:t>
            </a:r>
            <a:r>
              <a:rPr kumimoji="1" lang="zh-CN" altLang="en-US" b="1">
                <a:latin typeface="宋体" charset="-122"/>
              </a:rPr>
              <a:t>被装入背包。根据问题的要求，有如下</a:t>
            </a:r>
            <a:r>
              <a:rPr kumimoji="1" lang="zh-CN" altLang="en-US" b="1">
                <a:solidFill>
                  <a:srgbClr val="FF0000"/>
                </a:solidFill>
                <a:latin typeface="宋体" charset="-122"/>
              </a:rPr>
              <a:t>约束条件</a:t>
            </a:r>
            <a:r>
              <a:rPr kumimoji="1" lang="zh-CN" altLang="en-US" b="1">
                <a:latin typeface="宋体" charset="-122"/>
              </a:rPr>
              <a:t>和</a:t>
            </a:r>
            <a:r>
              <a:rPr kumimoji="1" lang="zh-CN" altLang="en-US" b="1">
                <a:solidFill>
                  <a:srgbClr val="FF0000"/>
                </a:solidFill>
                <a:latin typeface="宋体" charset="-122"/>
              </a:rPr>
              <a:t>目标函数</a:t>
            </a:r>
            <a:r>
              <a:rPr kumimoji="1" lang="zh-CN" altLang="en-US" b="1">
                <a:latin typeface="宋体" charset="-122"/>
              </a:rPr>
              <a:t>：</a:t>
            </a:r>
            <a:r>
              <a:rPr kumimoji="1" lang="zh-CN" altLang="en-US" b="1"/>
              <a:t> </a:t>
            </a:r>
          </a:p>
        </p:txBody>
      </p:sp>
      <p:grpSp>
        <p:nvGrpSpPr>
          <p:cNvPr id="69638" name="Group 46"/>
          <p:cNvGrpSpPr>
            <a:grpSpLocks/>
          </p:cNvGrpSpPr>
          <p:nvPr/>
        </p:nvGrpSpPr>
        <p:grpSpPr bwMode="auto">
          <a:xfrm>
            <a:off x="1906588" y="2882900"/>
            <a:ext cx="5688012" cy="1419225"/>
            <a:chOff x="3445" y="9050"/>
            <a:chExt cx="4114" cy="879"/>
          </a:xfrm>
        </p:grpSpPr>
        <p:graphicFrame>
          <p:nvGraphicFramePr>
            <p:cNvPr id="69644" name="Object 47"/>
            <p:cNvGraphicFramePr>
              <a:graphicFrameLocks noChangeAspect="1"/>
            </p:cNvGraphicFramePr>
            <p:nvPr/>
          </p:nvGraphicFramePr>
          <p:xfrm>
            <a:off x="3445" y="9050"/>
            <a:ext cx="2100" cy="879"/>
          </p:xfrm>
          <a:graphic>
            <a:graphicData uri="http://schemas.openxmlformats.org/presentationml/2006/ole">
              <mc:AlternateContent xmlns:mc="http://schemas.openxmlformats.org/markup-compatibility/2006">
                <mc:Choice xmlns:v="urn:schemas-microsoft-com:vml" Requires="v">
                  <p:oleObj spid="_x0000_s64516" name="Equation" r:id="rId3" imgW="1333500" imgH="635000" progId="Equation.3">
                    <p:embed/>
                  </p:oleObj>
                </mc:Choice>
                <mc:Fallback>
                  <p:oleObj name="Equation" r:id="rId3" imgW="1333500" imgH="635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5" y="9050"/>
                          <a:ext cx="2100" cy="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9645" name="Text Box 48"/>
            <p:cNvSpPr txBox="1">
              <a:spLocks noChangeArrowheads="1"/>
            </p:cNvSpPr>
            <p:nvPr/>
          </p:nvSpPr>
          <p:spPr bwMode="auto">
            <a:xfrm>
              <a:off x="6519" y="9360"/>
              <a:ext cx="10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zh-CN" altLang="en-US" sz="2000" b="1"/>
                <a:t>（式</a:t>
              </a:r>
              <a:r>
                <a:rPr lang="en-US" altLang="zh-CN" sz="2000" b="1"/>
                <a:t>6.9</a:t>
              </a:r>
              <a:r>
                <a:rPr lang="zh-CN" altLang="en-US" sz="2000" b="1"/>
                <a:t>）</a:t>
              </a:r>
            </a:p>
          </p:txBody>
        </p:sp>
      </p:grpSp>
      <p:grpSp>
        <p:nvGrpSpPr>
          <p:cNvPr id="69639" name="Group 49"/>
          <p:cNvGrpSpPr>
            <a:grpSpLocks/>
          </p:cNvGrpSpPr>
          <p:nvPr/>
        </p:nvGrpSpPr>
        <p:grpSpPr bwMode="auto">
          <a:xfrm>
            <a:off x="2122488" y="4249738"/>
            <a:ext cx="5545137" cy="1041400"/>
            <a:chOff x="3625" y="10416"/>
            <a:chExt cx="3914" cy="680"/>
          </a:xfrm>
        </p:grpSpPr>
        <p:graphicFrame>
          <p:nvGraphicFramePr>
            <p:cNvPr id="69642" name="Object 50"/>
            <p:cNvGraphicFramePr>
              <a:graphicFrameLocks noChangeAspect="1"/>
            </p:cNvGraphicFramePr>
            <p:nvPr/>
          </p:nvGraphicFramePr>
          <p:xfrm>
            <a:off x="3625" y="10416"/>
            <a:ext cx="1160" cy="680"/>
          </p:xfrm>
          <a:graphic>
            <a:graphicData uri="http://schemas.openxmlformats.org/presentationml/2006/ole">
              <mc:AlternateContent xmlns:mc="http://schemas.openxmlformats.org/markup-compatibility/2006">
                <mc:Choice xmlns:v="urn:schemas-microsoft-com:vml" Requires="v">
                  <p:oleObj spid="_x0000_s64517" name="Equation" r:id="rId5" imgW="736600" imgH="431800" progId="Equation.3">
                    <p:embed/>
                  </p:oleObj>
                </mc:Choice>
                <mc:Fallback>
                  <p:oleObj name="Equation" r:id="rId5" imgW="736600" imgH="431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25" y="10416"/>
                          <a:ext cx="1160" cy="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9643" name="Text Box 51"/>
            <p:cNvSpPr txBox="1">
              <a:spLocks noChangeArrowheads="1"/>
            </p:cNvSpPr>
            <p:nvPr/>
          </p:nvSpPr>
          <p:spPr bwMode="auto">
            <a:xfrm>
              <a:off x="6499" y="10530"/>
              <a:ext cx="10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zh-CN" altLang="en-US" sz="2000" b="1"/>
                <a:t>（式</a:t>
              </a:r>
              <a:r>
                <a:rPr lang="en-US" altLang="zh-CN" sz="2000" b="1"/>
                <a:t>6.10</a:t>
              </a:r>
              <a:r>
                <a:rPr lang="zh-CN" altLang="en-US" sz="2000" b="1"/>
                <a:t>）</a:t>
              </a:r>
            </a:p>
          </p:txBody>
        </p:sp>
      </p:grpSp>
      <p:sp>
        <p:nvSpPr>
          <p:cNvPr id="69640" name="Rectangle 52"/>
          <p:cNvSpPr>
            <a:spLocks noChangeArrowheads="1"/>
          </p:cNvSpPr>
          <p:nvPr/>
        </p:nvSpPr>
        <p:spPr bwMode="auto">
          <a:xfrm>
            <a:off x="466725" y="5402263"/>
            <a:ext cx="80645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r>
              <a:rPr kumimoji="1" lang="zh-CN" altLang="en-US" b="1"/>
              <a:t>于是，问题归结为寻找一个满足约束条件式</a:t>
            </a:r>
            <a:r>
              <a:rPr kumimoji="1" lang="en-US" altLang="zh-CN" b="1"/>
              <a:t>6.9</a:t>
            </a:r>
            <a:r>
              <a:rPr kumimoji="1" lang="zh-CN" altLang="en-US" b="1"/>
              <a:t>，并使目标函数式</a:t>
            </a:r>
            <a:r>
              <a:rPr kumimoji="1" lang="en-US" altLang="zh-CN" b="1"/>
              <a:t>6.10</a:t>
            </a:r>
            <a:r>
              <a:rPr kumimoji="1" lang="zh-CN" altLang="en-US" b="1"/>
              <a:t>达到最大的解向量</a:t>
            </a:r>
            <a:r>
              <a:rPr kumimoji="1" lang="en-US" altLang="zh-CN" b="1" i="1"/>
              <a:t>X</a:t>
            </a:r>
            <a:r>
              <a:rPr kumimoji="1" lang="en-US" altLang="zh-CN" b="1"/>
              <a:t>=(</a:t>
            </a:r>
            <a:r>
              <a:rPr kumimoji="1" lang="en-US" altLang="zh-CN" b="1" i="1"/>
              <a:t>x</a:t>
            </a:r>
            <a:r>
              <a:rPr kumimoji="1" lang="en-US" altLang="zh-CN" b="1" baseline="-25000"/>
              <a:t>1</a:t>
            </a:r>
            <a:r>
              <a:rPr kumimoji="1" lang="en-US" altLang="zh-CN" b="1"/>
              <a:t>, </a:t>
            </a:r>
            <a:r>
              <a:rPr kumimoji="1" lang="en-US" altLang="zh-CN" b="1" i="1"/>
              <a:t>x</a:t>
            </a:r>
            <a:r>
              <a:rPr kumimoji="1" lang="en-US" altLang="zh-CN" b="1" baseline="-25000"/>
              <a:t>2</a:t>
            </a:r>
            <a:r>
              <a:rPr kumimoji="1" lang="en-US" altLang="zh-CN" b="1"/>
              <a:t>, …, </a:t>
            </a:r>
            <a:r>
              <a:rPr kumimoji="1" lang="en-US" altLang="zh-CN" b="1" i="1"/>
              <a:t>x</a:t>
            </a:r>
            <a:r>
              <a:rPr kumimoji="1" lang="en-US" altLang="zh-CN" b="1" i="1" baseline="-25000"/>
              <a:t>n</a:t>
            </a:r>
            <a:r>
              <a:rPr kumimoji="1" lang="en-US" altLang="zh-CN" b="1"/>
              <a:t>)</a:t>
            </a:r>
            <a:r>
              <a:rPr kumimoji="1" lang="zh-CN" altLang="en-US" b="1"/>
              <a:t>。</a:t>
            </a:r>
          </a:p>
        </p:txBody>
      </p:sp>
      <p:sp>
        <p:nvSpPr>
          <p:cNvPr id="69641" name="Text Box 53"/>
          <p:cNvSpPr txBox="1">
            <a:spLocks noChangeArrowheads="1"/>
          </p:cNvSpPr>
          <p:nvPr/>
        </p:nvSpPr>
        <p:spPr bwMode="auto">
          <a:xfrm>
            <a:off x="323850" y="260350"/>
            <a:ext cx="54895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4400" b="1">
                <a:solidFill>
                  <a:schemeClr val="tx2"/>
                </a:solidFill>
                <a:latin typeface="华文行楷" pitchFamily="2" charset="-122"/>
                <a:ea typeface="华文行楷" pitchFamily="2" charset="-122"/>
              </a:rPr>
              <a:t>6.3.3  0/1</a:t>
            </a:r>
            <a:r>
              <a:rPr kumimoji="1" lang="zh-CN" altLang="en-US" sz="4400" b="1">
                <a:solidFill>
                  <a:schemeClr val="tx2"/>
                </a:solidFill>
                <a:latin typeface="华文行楷" pitchFamily="2" charset="-122"/>
                <a:ea typeface="华文行楷" pitchFamily="2" charset="-122"/>
              </a:rPr>
              <a:t>背包问题 </a:t>
            </a:r>
          </a:p>
        </p:txBody>
      </p:sp>
    </p:spTree>
    <p:extLst>
      <p:ext uri="{BB962C8B-B14F-4D97-AF65-F5344CB8AC3E}">
        <p14:creationId xmlns:p14="http://schemas.microsoft.com/office/powerpoint/2010/main" val="433201647"/>
      </p:ext>
    </p:extLst>
  </p:cSld>
  <p:clrMapOvr>
    <a:masterClrMapping/>
  </p:clrMapOvr>
  <p:transition spd="slow">
    <p:randomBar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AA64D2E5-C9EE-466E-9208-5B3F446637E0}" type="datetime1">
              <a:rPr lang="zh-CN" altLang="en-US" sz="1400" smtClean="0">
                <a:latin typeface="Comic Sans MS" pitchFamily="66" charset="0"/>
              </a:rPr>
              <a:pPr/>
              <a:t>2016/4/26</a:t>
            </a:fld>
            <a:endParaRPr lang="en-US" altLang="zh-CN" sz="1400" smtClean="0">
              <a:latin typeface="Comic Sans MS" pitchFamily="66" charset="0"/>
            </a:endParaRPr>
          </a:p>
        </p:txBody>
      </p:sp>
      <p:sp>
        <p:nvSpPr>
          <p:cNvPr id="7065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第6章  动态规划法</a:t>
            </a:r>
          </a:p>
        </p:txBody>
      </p:sp>
      <p:sp>
        <p:nvSpPr>
          <p:cNvPr id="7066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BC248C4F-911F-49AD-B4EF-D2F7AC6E0F3D}" type="slidenum">
              <a:rPr lang="en-US" altLang="zh-CN" sz="1400" smtClean="0">
                <a:latin typeface="Comic Sans MS" pitchFamily="66" charset="0"/>
              </a:rPr>
              <a:pPr/>
              <a:t>33</a:t>
            </a:fld>
            <a:endParaRPr lang="en-US" altLang="zh-CN" sz="1400" smtClean="0">
              <a:latin typeface="Comic Sans MS" pitchFamily="66" charset="0"/>
            </a:endParaRPr>
          </a:p>
        </p:txBody>
      </p:sp>
      <p:sp>
        <p:nvSpPr>
          <p:cNvPr id="70661" name="Text Box 53"/>
          <p:cNvSpPr txBox="1">
            <a:spLocks noChangeArrowheads="1"/>
          </p:cNvSpPr>
          <p:nvPr/>
        </p:nvSpPr>
        <p:spPr bwMode="auto">
          <a:xfrm>
            <a:off x="323850" y="260350"/>
            <a:ext cx="54895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4400" b="1">
                <a:solidFill>
                  <a:schemeClr val="tx2"/>
                </a:solidFill>
                <a:latin typeface="华文行楷" pitchFamily="2" charset="-122"/>
                <a:ea typeface="华文行楷" pitchFamily="2" charset="-122"/>
              </a:rPr>
              <a:t>6.3.3  0/1</a:t>
            </a:r>
            <a:r>
              <a:rPr kumimoji="1" lang="zh-CN" altLang="en-US" sz="4400" b="1">
                <a:solidFill>
                  <a:schemeClr val="tx2"/>
                </a:solidFill>
                <a:latin typeface="华文行楷" pitchFamily="2" charset="-122"/>
                <a:ea typeface="华文行楷" pitchFamily="2" charset="-122"/>
              </a:rPr>
              <a:t>背包问题 </a:t>
            </a:r>
          </a:p>
        </p:txBody>
      </p:sp>
      <p:sp>
        <p:nvSpPr>
          <p:cNvPr id="66566" name="Text Box 5"/>
          <p:cNvSpPr txBox="1">
            <a:spLocks noChangeArrowheads="1"/>
          </p:cNvSpPr>
          <p:nvPr/>
        </p:nvSpPr>
        <p:spPr bwMode="auto">
          <a:xfrm>
            <a:off x="285750" y="1341438"/>
            <a:ext cx="8247063"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0850" indent="-450850" eaLnBrk="0" hangingPunct="0">
              <a:defRPr sz="2400">
                <a:solidFill>
                  <a:schemeClr val="tx1"/>
                </a:solidFill>
                <a:latin typeface="Times New Roman" pitchFamily="18" charset="0"/>
                <a:ea typeface="宋体" charset="-122"/>
              </a:defRPr>
            </a:lvl1pPr>
            <a:lvl2pPr marL="1200150" indent="-7429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lnSpc>
                <a:spcPct val="120000"/>
              </a:lnSpc>
              <a:spcBef>
                <a:spcPts val="600"/>
              </a:spcBef>
              <a:buClr>
                <a:srgbClr val="FF0000"/>
              </a:buClr>
              <a:buFont typeface="Wingdings" pitchFamily="2" charset="2"/>
              <a:buChar char="q"/>
            </a:pPr>
            <a:r>
              <a:rPr kumimoji="1" lang="zh-CN" altLang="en-US" sz="3600" b="1"/>
              <a:t>思考：</a:t>
            </a:r>
            <a:endParaRPr kumimoji="1" lang="en-US" altLang="zh-CN" sz="3600" b="1"/>
          </a:p>
          <a:p>
            <a:pPr lvl="1" algn="just" eaLnBrk="1" hangingPunct="1">
              <a:lnSpc>
                <a:spcPct val="120000"/>
              </a:lnSpc>
              <a:spcBef>
                <a:spcPts val="600"/>
              </a:spcBef>
              <a:buClr>
                <a:srgbClr val="FF0000"/>
              </a:buClr>
              <a:buFont typeface="Tahoma" pitchFamily="34" charset="0"/>
              <a:buAutoNum type="arabicPeriod"/>
            </a:pPr>
            <a:r>
              <a:rPr kumimoji="1" lang="en-US" altLang="zh-CN" sz="3200" b="1"/>
              <a:t>0/1</a:t>
            </a:r>
            <a:r>
              <a:rPr kumimoji="1" lang="zh-CN" altLang="en-US" sz="3200" b="1"/>
              <a:t>背包问题能用什么方法解决？这些方法怎么样？</a:t>
            </a:r>
            <a:endParaRPr kumimoji="1" lang="en-US" altLang="zh-CN" sz="3200" b="1"/>
          </a:p>
          <a:p>
            <a:pPr lvl="1" algn="just" eaLnBrk="1" hangingPunct="1">
              <a:lnSpc>
                <a:spcPct val="120000"/>
              </a:lnSpc>
              <a:spcBef>
                <a:spcPts val="600"/>
              </a:spcBef>
              <a:buClr>
                <a:srgbClr val="FF0000"/>
              </a:buClr>
              <a:buFont typeface="Tahoma" pitchFamily="34" charset="0"/>
              <a:buAutoNum type="arabicPeriod"/>
            </a:pPr>
            <a:r>
              <a:rPr kumimoji="1" lang="en-US" altLang="zh-CN" sz="3200" b="1"/>
              <a:t>0/1</a:t>
            </a:r>
            <a:r>
              <a:rPr kumimoji="1" lang="zh-CN" altLang="en-US" sz="3200" b="1"/>
              <a:t>背包问题能否用动态规划法解决？</a:t>
            </a:r>
            <a:endParaRPr kumimoji="1" lang="en-US" altLang="zh-CN" sz="3200" b="1"/>
          </a:p>
          <a:p>
            <a:pPr lvl="1" algn="just" eaLnBrk="1" hangingPunct="1">
              <a:lnSpc>
                <a:spcPct val="120000"/>
              </a:lnSpc>
              <a:spcBef>
                <a:spcPts val="600"/>
              </a:spcBef>
              <a:buClr>
                <a:srgbClr val="FF0000"/>
              </a:buClr>
              <a:buFont typeface="Tahoma" pitchFamily="34" charset="0"/>
              <a:buAutoNum type="arabicPeriod"/>
            </a:pPr>
            <a:r>
              <a:rPr kumimoji="1" lang="en-US" altLang="zh-CN" sz="3200" b="1"/>
              <a:t>0/1</a:t>
            </a:r>
            <a:r>
              <a:rPr kumimoji="1" lang="zh-CN" altLang="en-US" sz="3200" b="1"/>
              <a:t>背包问题如何用动态规划法解决？</a:t>
            </a:r>
            <a:endParaRPr kumimoji="1" lang="en-US" altLang="zh-CN" sz="3200" b="1"/>
          </a:p>
          <a:p>
            <a:pPr lvl="1" algn="just" eaLnBrk="1" hangingPunct="1">
              <a:lnSpc>
                <a:spcPct val="120000"/>
              </a:lnSpc>
              <a:spcBef>
                <a:spcPts val="600"/>
              </a:spcBef>
              <a:buClr>
                <a:srgbClr val="FF0000"/>
              </a:buClr>
              <a:buFont typeface="Tahoma" pitchFamily="34" charset="0"/>
              <a:buAutoNum type="arabicPeriod"/>
            </a:pPr>
            <a:r>
              <a:rPr kumimoji="1" lang="en-US" altLang="zh-CN" sz="3200" b="1"/>
              <a:t>0/1</a:t>
            </a:r>
            <a:r>
              <a:rPr kumimoji="1" lang="zh-CN" altLang="en-US" sz="3200" b="1"/>
              <a:t>背包问题用动态规划法，与其他方法相比，效率如何，效果如何？</a:t>
            </a:r>
            <a:endParaRPr kumimoji="1" lang="en-US" altLang="zh-CN" sz="3200" b="1"/>
          </a:p>
        </p:txBody>
      </p:sp>
    </p:spTree>
    <p:extLst>
      <p:ext uri="{BB962C8B-B14F-4D97-AF65-F5344CB8AC3E}">
        <p14:creationId xmlns:p14="http://schemas.microsoft.com/office/powerpoint/2010/main" val="194820243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656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656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656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descr="Rectangle: Click to edit Master text styles&#10;Second level&#10;Third level&#10;Fourth level&#10;Fifth level"/>
          <p:cNvSpPr>
            <a:spLocks noGrp="1"/>
          </p:cNvSpPr>
          <p:nvPr>
            <p:ph idx="1"/>
          </p:nvPr>
        </p:nvSpPr>
        <p:spPr>
          <a:xfrm>
            <a:off x="457200" y="2316163"/>
            <a:ext cx="8686800" cy="3776662"/>
          </a:xfrm>
        </p:spPr>
        <p:txBody>
          <a:bodyPr/>
          <a:lstStyle/>
          <a:p>
            <a:pPr>
              <a:lnSpc>
                <a:spcPct val="110000"/>
              </a:lnSpc>
              <a:spcBef>
                <a:spcPct val="0"/>
              </a:spcBef>
            </a:pPr>
            <a:r>
              <a:rPr lang="zh-CN" altLang="en-US" sz="2600" smtClean="0">
                <a:solidFill>
                  <a:srgbClr val="FF0000"/>
                </a:solidFill>
              </a:rPr>
              <a:t>蛮力法：</a:t>
            </a:r>
            <a:endParaRPr lang="en-US" altLang="zh-CN" sz="2600" smtClean="0">
              <a:solidFill>
                <a:srgbClr val="FF0000"/>
              </a:solidFill>
            </a:endParaRPr>
          </a:p>
          <a:p>
            <a:pPr lvl="1">
              <a:lnSpc>
                <a:spcPct val="110000"/>
              </a:lnSpc>
              <a:spcBef>
                <a:spcPct val="0"/>
              </a:spcBef>
            </a:pPr>
            <a:r>
              <a:rPr lang="zh-CN" altLang="en-US" sz="2600" smtClean="0"/>
              <a:t>列出所有物品的组合</a:t>
            </a:r>
            <a:endParaRPr lang="en-US" altLang="zh-CN" sz="2600" smtClean="0"/>
          </a:p>
          <a:p>
            <a:pPr lvl="1">
              <a:lnSpc>
                <a:spcPct val="110000"/>
              </a:lnSpc>
              <a:spcBef>
                <a:spcPct val="0"/>
              </a:spcBef>
            </a:pPr>
            <a:r>
              <a:rPr lang="zh-CN" altLang="en-US" sz="2600" smtClean="0"/>
              <a:t>逐一计算这些物品组合所能获得的价值及所需的容量</a:t>
            </a:r>
            <a:endParaRPr lang="en-US" altLang="zh-CN" sz="2600" smtClean="0"/>
          </a:p>
          <a:p>
            <a:pPr lvl="1">
              <a:lnSpc>
                <a:spcPct val="110000"/>
              </a:lnSpc>
              <a:spcBef>
                <a:spcPct val="0"/>
              </a:spcBef>
            </a:pPr>
            <a:r>
              <a:rPr lang="zh-CN" altLang="en-US" sz="2600" smtClean="0"/>
              <a:t>在不超过背包容量的物品组合中，选择能获得最大价值的物品组合</a:t>
            </a:r>
            <a:endParaRPr lang="en-US" altLang="zh-CN" sz="2600" smtClean="0"/>
          </a:p>
          <a:p>
            <a:pPr lvl="1">
              <a:lnSpc>
                <a:spcPct val="110000"/>
              </a:lnSpc>
              <a:spcBef>
                <a:spcPct val="0"/>
              </a:spcBef>
            </a:pPr>
            <a:r>
              <a:rPr lang="zh-CN" altLang="en-US" sz="2600" smtClean="0"/>
              <a:t>时间复杂度为</a:t>
            </a:r>
            <a:r>
              <a:rPr lang="en-US" altLang="zh-CN" sz="2600" i="1" smtClean="0"/>
              <a:t>O(2</a:t>
            </a:r>
            <a:r>
              <a:rPr lang="en-US" altLang="zh-CN" sz="2600" i="1" baseline="30000" smtClean="0"/>
              <a:t>n</a:t>
            </a:r>
            <a:r>
              <a:rPr lang="en-US" altLang="zh-CN" sz="2600" i="1" smtClean="0"/>
              <a:t>)</a:t>
            </a:r>
            <a:r>
              <a:rPr lang="zh-CN" altLang="en-US" sz="2600" smtClean="0"/>
              <a:t>──效率过低</a:t>
            </a:r>
            <a:endParaRPr lang="en-US" altLang="zh-CN" sz="2600" smtClean="0"/>
          </a:p>
        </p:txBody>
      </p:sp>
      <p:sp>
        <p:nvSpPr>
          <p:cNvPr id="71683"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7F057A68-65CA-49D7-AD7A-857193E34D87}" type="datetime1">
              <a:rPr lang="zh-CN" altLang="en-US" sz="1400" smtClean="0">
                <a:latin typeface="Comic Sans MS" pitchFamily="66" charset="0"/>
              </a:rPr>
              <a:pPr/>
              <a:t>2016/4/26</a:t>
            </a:fld>
            <a:endParaRPr lang="en-US" altLang="zh-CN" sz="1400" smtClean="0">
              <a:latin typeface="Comic Sans MS" pitchFamily="66" charset="0"/>
            </a:endParaRPr>
          </a:p>
        </p:txBody>
      </p:sp>
      <p:sp>
        <p:nvSpPr>
          <p:cNvPr id="71684"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第6章  动态规划法</a:t>
            </a:r>
          </a:p>
        </p:txBody>
      </p:sp>
      <p:sp>
        <p:nvSpPr>
          <p:cNvPr id="7168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DD971B2D-C1F0-4DAB-8353-B56FDA1AC633}" type="slidenum">
              <a:rPr lang="en-US" altLang="zh-CN" sz="1400" smtClean="0">
                <a:latin typeface="Comic Sans MS" pitchFamily="66" charset="0"/>
              </a:rPr>
              <a:pPr/>
              <a:t>34</a:t>
            </a:fld>
            <a:endParaRPr lang="en-US" altLang="zh-CN" sz="1400" smtClean="0">
              <a:latin typeface="Comic Sans MS" pitchFamily="66" charset="0"/>
            </a:endParaRPr>
          </a:p>
        </p:txBody>
      </p:sp>
      <p:sp>
        <p:nvSpPr>
          <p:cNvPr id="71686" name="Text Box 53"/>
          <p:cNvSpPr txBox="1">
            <a:spLocks noChangeArrowheads="1"/>
          </p:cNvSpPr>
          <p:nvPr/>
        </p:nvSpPr>
        <p:spPr bwMode="auto">
          <a:xfrm>
            <a:off x="323850" y="260350"/>
            <a:ext cx="54895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4400" b="1">
                <a:solidFill>
                  <a:schemeClr val="tx2"/>
                </a:solidFill>
                <a:latin typeface="华文行楷" pitchFamily="2" charset="-122"/>
                <a:ea typeface="华文行楷" pitchFamily="2" charset="-122"/>
              </a:rPr>
              <a:t>6.3.3  0/1</a:t>
            </a:r>
            <a:r>
              <a:rPr kumimoji="1" lang="zh-CN" altLang="en-US" sz="4400" b="1">
                <a:solidFill>
                  <a:schemeClr val="tx2"/>
                </a:solidFill>
                <a:latin typeface="华文行楷" pitchFamily="2" charset="-122"/>
                <a:ea typeface="华文行楷" pitchFamily="2" charset="-122"/>
              </a:rPr>
              <a:t>背包问题 </a:t>
            </a:r>
          </a:p>
        </p:txBody>
      </p:sp>
      <p:sp>
        <p:nvSpPr>
          <p:cNvPr id="71687" name="矩形 7"/>
          <p:cNvSpPr>
            <a:spLocks noChangeArrowheads="1"/>
          </p:cNvSpPr>
          <p:nvPr/>
        </p:nvSpPr>
        <p:spPr bwMode="auto">
          <a:xfrm>
            <a:off x="323850" y="1196975"/>
            <a:ext cx="8496300" cy="12001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ea typeface="宋体" charset="-122"/>
              </a:defRPr>
            </a:lvl1pPr>
            <a:lvl2pPr marL="534988" indent="-534988"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lvl="1" algn="just" eaLnBrk="1" hangingPunct="1">
              <a:lnSpc>
                <a:spcPct val="120000"/>
              </a:lnSpc>
              <a:spcBef>
                <a:spcPts val="600"/>
              </a:spcBef>
              <a:buClr>
                <a:srgbClr val="FF0000"/>
              </a:buClr>
              <a:buFont typeface="Tahoma" pitchFamily="34" charset="0"/>
              <a:buAutoNum type="arabicPeriod"/>
            </a:pPr>
            <a:r>
              <a:rPr kumimoji="1" lang="en-US" altLang="zh-CN" sz="3000" b="1"/>
              <a:t>0/1</a:t>
            </a:r>
            <a:r>
              <a:rPr kumimoji="1" lang="zh-CN" altLang="en-US" sz="3000" b="1"/>
              <a:t>背包问题能用什么方法解决？这些方法怎么样？</a:t>
            </a:r>
            <a:endParaRPr kumimoji="1" lang="en-US" altLang="zh-CN" sz="3000" b="1"/>
          </a:p>
        </p:txBody>
      </p:sp>
    </p:spTree>
    <p:extLst>
      <p:ext uri="{BB962C8B-B14F-4D97-AF65-F5344CB8AC3E}">
        <p14:creationId xmlns:p14="http://schemas.microsoft.com/office/powerpoint/2010/main" val="363830807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descr="Rectangle: Click to edit Master text styles&#10;Second level&#10;Third level&#10;Fourth level&#10;Fifth level"/>
          <p:cNvSpPr>
            <a:spLocks noGrp="1"/>
          </p:cNvSpPr>
          <p:nvPr>
            <p:ph idx="1"/>
          </p:nvPr>
        </p:nvSpPr>
        <p:spPr>
          <a:xfrm>
            <a:off x="457200" y="1879600"/>
            <a:ext cx="8153400" cy="4368800"/>
          </a:xfrm>
        </p:spPr>
        <p:txBody>
          <a:bodyPr/>
          <a:lstStyle/>
          <a:p>
            <a:pPr marL="0" indent="0">
              <a:lnSpc>
                <a:spcPct val="110000"/>
              </a:lnSpc>
              <a:buFontTx/>
              <a:buNone/>
              <a:defRPr/>
            </a:pPr>
            <a:r>
              <a:rPr lang="zh-CN" altLang="en-US" dirty="0" smtClean="0">
                <a:solidFill>
                  <a:srgbClr val="FF0000"/>
                </a:solidFill>
              </a:rPr>
              <a:t>       </a:t>
            </a:r>
            <a:r>
              <a:rPr lang="zh-CN" altLang="en-US" dirty="0" smtClean="0">
                <a:solidFill>
                  <a:srgbClr val="C00000"/>
                </a:solidFill>
              </a:rPr>
              <a:t>怎样的问题才能用动态规划法解决？</a:t>
            </a:r>
            <a:endParaRPr lang="en-US" altLang="zh-CN" dirty="0"/>
          </a:p>
          <a:p>
            <a:pPr marL="0" indent="0">
              <a:lnSpc>
                <a:spcPct val="110000"/>
              </a:lnSpc>
              <a:spcBef>
                <a:spcPts val="1800"/>
              </a:spcBef>
              <a:spcAft>
                <a:spcPts val="1800"/>
              </a:spcAft>
              <a:buFontTx/>
              <a:buNone/>
              <a:defRPr/>
            </a:pPr>
            <a:r>
              <a:rPr lang="en-US" altLang="zh-CN" dirty="0" smtClean="0"/>
              <a:t>          </a:t>
            </a:r>
            <a:r>
              <a:rPr lang="zh-CN" altLang="en-US" dirty="0" smtClean="0"/>
              <a:t>问题必须满足</a:t>
            </a:r>
            <a:r>
              <a:rPr lang="zh-CN" altLang="en-US" dirty="0" smtClean="0">
                <a:solidFill>
                  <a:srgbClr val="FF0000"/>
                </a:solidFill>
              </a:rPr>
              <a:t>最优子结构性质</a:t>
            </a:r>
            <a:endParaRPr lang="en-US" altLang="zh-CN" dirty="0" smtClean="0">
              <a:solidFill>
                <a:srgbClr val="FF0000"/>
              </a:solidFill>
            </a:endParaRPr>
          </a:p>
          <a:p>
            <a:pPr marL="0" indent="0">
              <a:lnSpc>
                <a:spcPct val="110000"/>
              </a:lnSpc>
              <a:spcBef>
                <a:spcPts val="0"/>
              </a:spcBef>
              <a:spcAft>
                <a:spcPts val="0"/>
              </a:spcAft>
              <a:buFontTx/>
              <a:buNone/>
              <a:defRPr/>
            </a:pPr>
            <a:endParaRPr lang="en-US" altLang="zh-CN" sz="800" dirty="0" smtClean="0"/>
          </a:p>
          <a:p>
            <a:pPr marL="0" indent="0">
              <a:lnSpc>
                <a:spcPct val="110000"/>
              </a:lnSpc>
              <a:buFontTx/>
              <a:buNone/>
              <a:defRPr/>
            </a:pPr>
            <a:r>
              <a:rPr lang="en-US" altLang="zh-CN" dirty="0" smtClean="0">
                <a:solidFill>
                  <a:srgbClr val="CC0000"/>
                </a:solidFill>
              </a:rPr>
              <a:t>      </a:t>
            </a:r>
            <a:r>
              <a:rPr lang="en-US" altLang="zh-CN" dirty="0">
                <a:solidFill>
                  <a:srgbClr val="CC0000"/>
                </a:solidFill>
              </a:rPr>
              <a:t>(</a:t>
            </a:r>
            <a:r>
              <a:rPr lang="en-US" altLang="zh-CN" dirty="0" smtClean="0">
                <a:solidFill>
                  <a:srgbClr val="CC0000"/>
                </a:solidFill>
              </a:rPr>
              <a:t>1)</a:t>
            </a:r>
            <a:r>
              <a:rPr lang="zh-CN" altLang="en-US" dirty="0" smtClean="0">
                <a:solidFill>
                  <a:srgbClr val="CC0000"/>
                </a:solidFill>
              </a:rPr>
              <a:t>最优子结构性质是什么？</a:t>
            </a:r>
            <a:endParaRPr lang="en-US" altLang="zh-CN" dirty="0" smtClean="0">
              <a:solidFill>
                <a:srgbClr val="CC0000"/>
              </a:solidFill>
            </a:endParaRPr>
          </a:p>
          <a:p>
            <a:pPr marL="1341438" indent="-1341438">
              <a:lnSpc>
                <a:spcPct val="110000"/>
              </a:lnSpc>
              <a:buFontTx/>
              <a:buNone/>
              <a:defRPr/>
            </a:pPr>
            <a:r>
              <a:rPr lang="en-US" altLang="zh-CN" dirty="0" smtClean="0">
                <a:solidFill>
                  <a:srgbClr val="CC0000"/>
                </a:solidFill>
              </a:rPr>
              <a:t>      (2)</a:t>
            </a:r>
            <a:r>
              <a:rPr lang="zh-CN" altLang="en-US" dirty="0" smtClean="0">
                <a:solidFill>
                  <a:srgbClr val="CC0000"/>
                </a:solidFill>
              </a:rPr>
              <a:t>验证</a:t>
            </a:r>
            <a:r>
              <a:rPr lang="en-US" altLang="zh-CN" dirty="0" smtClean="0">
                <a:solidFill>
                  <a:srgbClr val="CC0000"/>
                </a:solidFill>
              </a:rPr>
              <a:t>0/1</a:t>
            </a:r>
            <a:r>
              <a:rPr lang="zh-CN" altLang="en-US" dirty="0" smtClean="0">
                <a:solidFill>
                  <a:srgbClr val="CC0000"/>
                </a:solidFill>
              </a:rPr>
              <a:t>背包问题是否满足最优子      结构性质。</a:t>
            </a:r>
            <a:endParaRPr lang="zh-CN" altLang="en-US" dirty="0">
              <a:solidFill>
                <a:srgbClr val="CC0000"/>
              </a:solidFill>
            </a:endParaRPr>
          </a:p>
        </p:txBody>
      </p:sp>
      <p:sp>
        <p:nvSpPr>
          <p:cNvPr id="72707"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823DC259-8D06-495D-B35C-EA0B9DC9495E}" type="datetime1">
              <a:rPr lang="zh-CN" altLang="en-US" sz="1400" smtClean="0">
                <a:latin typeface="Comic Sans MS" pitchFamily="66" charset="0"/>
              </a:rPr>
              <a:pPr/>
              <a:t>2016/4/26</a:t>
            </a:fld>
            <a:endParaRPr lang="en-US" altLang="zh-CN" sz="1400" smtClean="0">
              <a:latin typeface="Comic Sans MS" pitchFamily="66" charset="0"/>
            </a:endParaRPr>
          </a:p>
        </p:txBody>
      </p:sp>
      <p:sp>
        <p:nvSpPr>
          <p:cNvPr id="72708"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第6章  动态规划法</a:t>
            </a:r>
          </a:p>
        </p:txBody>
      </p:sp>
      <p:sp>
        <p:nvSpPr>
          <p:cNvPr id="7270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9683A042-18F3-4E53-9B02-27893DC1F09D}" type="slidenum">
              <a:rPr lang="en-US" altLang="zh-CN" sz="1400" smtClean="0">
                <a:latin typeface="Comic Sans MS" pitchFamily="66" charset="0"/>
              </a:rPr>
              <a:pPr/>
              <a:t>35</a:t>
            </a:fld>
            <a:endParaRPr lang="en-US" altLang="zh-CN" sz="1400" smtClean="0">
              <a:latin typeface="Comic Sans MS" pitchFamily="66" charset="0"/>
            </a:endParaRPr>
          </a:p>
        </p:txBody>
      </p:sp>
      <p:sp>
        <p:nvSpPr>
          <p:cNvPr id="72710" name="Text Box 53"/>
          <p:cNvSpPr txBox="1">
            <a:spLocks noChangeArrowheads="1"/>
          </p:cNvSpPr>
          <p:nvPr/>
        </p:nvSpPr>
        <p:spPr bwMode="auto">
          <a:xfrm>
            <a:off x="323850" y="260350"/>
            <a:ext cx="54895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4400" b="1">
                <a:solidFill>
                  <a:schemeClr val="tx2"/>
                </a:solidFill>
                <a:latin typeface="华文行楷" pitchFamily="2" charset="-122"/>
                <a:ea typeface="华文行楷" pitchFamily="2" charset="-122"/>
              </a:rPr>
              <a:t>6.3.3  0/1</a:t>
            </a:r>
            <a:r>
              <a:rPr kumimoji="1" lang="zh-CN" altLang="en-US" sz="4400" b="1">
                <a:solidFill>
                  <a:schemeClr val="tx2"/>
                </a:solidFill>
                <a:latin typeface="华文行楷" pitchFamily="2" charset="-122"/>
                <a:ea typeface="华文行楷" pitchFamily="2" charset="-122"/>
              </a:rPr>
              <a:t>背包问题 </a:t>
            </a:r>
          </a:p>
        </p:txBody>
      </p:sp>
      <p:sp>
        <p:nvSpPr>
          <p:cNvPr id="72711" name="矩形 7"/>
          <p:cNvSpPr>
            <a:spLocks noChangeArrowheads="1"/>
          </p:cNvSpPr>
          <p:nvPr/>
        </p:nvSpPr>
        <p:spPr bwMode="auto">
          <a:xfrm>
            <a:off x="323850" y="1196975"/>
            <a:ext cx="8496300" cy="68262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ea typeface="宋体" charset="-122"/>
              </a:defRPr>
            </a:lvl1pPr>
            <a:lvl2pPr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marL="0" lvl="1" algn="just" eaLnBrk="1" hangingPunct="1">
              <a:lnSpc>
                <a:spcPct val="120000"/>
              </a:lnSpc>
              <a:spcBef>
                <a:spcPts val="600"/>
              </a:spcBef>
              <a:buClr>
                <a:srgbClr val="FF0000"/>
              </a:buClr>
            </a:pPr>
            <a:r>
              <a:rPr kumimoji="1" lang="en-US" altLang="zh-CN" sz="3200" b="1">
                <a:solidFill>
                  <a:srgbClr val="FF0000"/>
                </a:solidFill>
              </a:rPr>
              <a:t>2.  </a:t>
            </a:r>
            <a:r>
              <a:rPr kumimoji="1" lang="en-US" altLang="zh-CN" sz="3200" b="1"/>
              <a:t>0/1</a:t>
            </a:r>
            <a:r>
              <a:rPr kumimoji="1" lang="zh-CN" altLang="en-US" sz="3200" b="1"/>
              <a:t>背包问题能否用动态规划法解决？</a:t>
            </a:r>
            <a:endParaRPr kumimoji="1" lang="en-US" altLang="zh-CN" sz="3200" b="1"/>
          </a:p>
        </p:txBody>
      </p:sp>
      <p:sp>
        <p:nvSpPr>
          <p:cNvPr id="9" name="右箭头 8"/>
          <p:cNvSpPr/>
          <p:nvPr/>
        </p:nvSpPr>
        <p:spPr bwMode="auto">
          <a:xfrm>
            <a:off x="611560" y="1988840"/>
            <a:ext cx="648072" cy="432048"/>
          </a:xfrm>
          <a:prstGeom prst="rightArrow">
            <a:avLst/>
          </a:prstGeom>
          <a:solidFill>
            <a:srgbClr val="C00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0000" tIns="46800" rIns="90000" bIns="46800">
            <a:spAutoFit/>
          </a:bodyPr>
          <a:lstStyle/>
          <a:p>
            <a:pPr>
              <a:defRPr/>
            </a:pPr>
            <a:endParaRPr lang="zh-CN" altLang="en-US">
              <a:solidFill>
                <a:schemeClr val="tx1"/>
              </a:solidFill>
              <a:latin typeface="Times New Roman" pitchFamily="18" charset="0"/>
              <a:ea typeface="宋体" pitchFamily="2" charset="-122"/>
            </a:endParaRPr>
          </a:p>
        </p:txBody>
      </p:sp>
      <p:sp>
        <p:nvSpPr>
          <p:cNvPr id="10" name="右箭头 9"/>
          <p:cNvSpPr/>
          <p:nvPr/>
        </p:nvSpPr>
        <p:spPr bwMode="auto">
          <a:xfrm>
            <a:off x="611560" y="3861048"/>
            <a:ext cx="648072" cy="432048"/>
          </a:xfrm>
          <a:prstGeom prst="rightArrow">
            <a:avLst/>
          </a:prstGeom>
          <a:solidFill>
            <a:srgbClr val="C00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0000" tIns="46800" rIns="90000" bIns="46800">
            <a:spAutoFit/>
          </a:bodyPr>
          <a:lstStyle/>
          <a:p>
            <a:pPr>
              <a:defRPr/>
            </a:pPr>
            <a:endParaRPr lang="zh-CN" altLang="en-US">
              <a:solidFill>
                <a:schemeClr val="tx1"/>
              </a:solidFill>
              <a:latin typeface="Times New Roman" pitchFamily="18" charset="0"/>
              <a:ea typeface="宋体" pitchFamily="2" charset="-122"/>
            </a:endParaRPr>
          </a:p>
        </p:txBody>
      </p:sp>
    </p:spTree>
    <p:extLst>
      <p:ext uri="{BB962C8B-B14F-4D97-AF65-F5344CB8AC3E}">
        <p14:creationId xmlns:p14="http://schemas.microsoft.com/office/powerpoint/2010/main" val="191190456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bwMode="auto">
          <a:xfrm>
            <a:off x="5740400" y="4340225"/>
            <a:ext cx="2935288" cy="1582738"/>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90000" tIns="46800" rIns="90000" bIns="46800">
            <a:spAutoFit/>
          </a:bodyPr>
          <a:lstStyle/>
          <a:p>
            <a:pPr>
              <a:defRPr/>
            </a:pPr>
            <a:endParaRPr lang="zh-CN" altLang="en-US">
              <a:solidFill>
                <a:schemeClr val="tx1"/>
              </a:solidFill>
              <a:latin typeface="Times New Roman" pitchFamily="18" charset="0"/>
            </a:endParaRPr>
          </a:p>
        </p:txBody>
      </p:sp>
      <p:sp>
        <p:nvSpPr>
          <p:cNvPr id="25" name="矩形 24"/>
          <p:cNvSpPr/>
          <p:nvPr/>
        </p:nvSpPr>
        <p:spPr bwMode="auto">
          <a:xfrm>
            <a:off x="539750" y="4340225"/>
            <a:ext cx="4752975" cy="1582738"/>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90000" tIns="46800" rIns="90000" bIns="46800">
            <a:spAutoFit/>
          </a:bodyPr>
          <a:lstStyle/>
          <a:p>
            <a:pPr>
              <a:defRPr/>
            </a:pPr>
            <a:endParaRPr lang="zh-CN" altLang="en-US">
              <a:solidFill>
                <a:schemeClr val="tx1"/>
              </a:solidFill>
              <a:latin typeface="Times New Roman" pitchFamily="18" charset="0"/>
            </a:endParaRPr>
          </a:p>
        </p:txBody>
      </p:sp>
      <p:sp>
        <p:nvSpPr>
          <p:cNvPr id="24" name="矩形 23"/>
          <p:cNvSpPr/>
          <p:nvPr/>
        </p:nvSpPr>
        <p:spPr bwMode="auto">
          <a:xfrm>
            <a:off x="5508625" y="2097088"/>
            <a:ext cx="2016125" cy="158432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90000" tIns="46800" rIns="90000" bIns="46800">
            <a:spAutoFit/>
          </a:bodyPr>
          <a:lstStyle/>
          <a:p>
            <a:pPr>
              <a:defRPr/>
            </a:pPr>
            <a:endParaRPr lang="zh-CN" altLang="en-US">
              <a:solidFill>
                <a:schemeClr val="tx1"/>
              </a:solidFill>
              <a:latin typeface="Times New Roman" pitchFamily="18" charset="0"/>
            </a:endParaRPr>
          </a:p>
        </p:txBody>
      </p:sp>
      <p:sp>
        <p:nvSpPr>
          <p:cNvPr id="3" name="矩形 2"/>
          <p:cNvSpPr/>
          <p:nvPr/>
        </p:nvSpPr>
        <p:spPr bwMode="auto">
          <a:xfrm>
            <a:off x="1692275" y="2133600"/>
            <a:ext cx="3384550" cy="1582738"/>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90000" tIns="46800" rIns="90000" bIns="46800">
            <a:spAutoFit/>
          </a:bodyPr>
          <a:lstStyle/>
          <a:p>
            <a:pPr>
              <a:defRPr/>
            </a:pPr>
            <a:endParaRPr lang="zh-CN" altLang="en-US">
              <a:solidFill>
                <a:schemeClr val="tx1"/>
              </a:solidFill>
              <a:latin typeface="Times New Roman" pitchFamily="18" charset="0"/>
            </a:endParaRPr>
          </a:p>
        </p:txBody>
      </p:sp>
      <p:sp>
        <p:nvSpPr>
          <p:cNvPr id="7373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1507178B-D39E-47F1-AE74-8A915483854E}" type="datetime1">
              <a:rPr lang="zh-CN" altLang="en-US" sz="1400" smtClean="0">
                <a:latin typeface="Comic Sans MS" pitchFamily="66" charset="0"/>
              </a:rPr>
              <a:pPr/>
              <a:t>2016/4/26</a:t>
            </a:fld>
            <a:endParaRPr lang="en-US" altLang="zh-CN" sz="1400" smtClean="0">
              <a:latin typeface="Comic Sans MS" pitchFamily="66" charset="0"/>
            </a:endParaRPr>
          </a:p>
        </p:txBody>
      </p:sp>
      <p:sp>
        <p:nvSpPr>
          <p:cNvPr id="7373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第6章  动态规划法</a:t>
            </a:r>
          </a:p>
        </p:txBody>
      </p:sp>
      <p:sp>
        <p:nvSpPr>
          <p:cNvPr id="7373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72DB6C7E-E39D-4BDC-B354-3958738B03DF}" type="slidenum">
              <a:rPr lang="en-US" altLang="zh-CN" sz="1400" smtClean="0">
                <a:latin typeface="Comic Sans MS" pitchFamily="66" charset="0"/>
              </a:rPr>
              <a:pPr/>
              <a:t>36</a:t>
            </a:fld>
            <a:endParaRPr lang="en-US" altLang="zh-CN" sz="1400" smtClean="0">
              <a:latin typeface="Comic Sans MS" pitchFamily="66" charset="0"/>
            </a:endParaRPr>
          </a:p>
        </p:txBody>
      </p:sp>
      <p:sp>
        <p:nvSpPr>
          <p:cNvPr id="67589" name="Text Box 53"/>
          <p:cNvSpPr txBox="1">
            <a:spLocks noChangeArrowheads="1"/>
          </p:cNvSpPr>
          <p:nvPr/>
        </p:nvSpPr>
        <p:spPr bwMode="auto">
          <a:xfrm>
            <a:off x="428625" y="357188"/>
            <a:ext cx="8464550"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spcBef>
                <a:spcPct val="50000"/>
              </a:spcBef>
            </a:pPr>
            <a:r>
              <a:rPr kumimoji="1" lang="en-US" altLang="zh-CN" sz="3200" b="1">
                <a:solidFill>
                  <a:srgbClr val="CC0000"/>
                </a:solidFill>
              </a:rPr>
              <a:t>(1)</a:t>
            </a:r>
            <a:r>
              <a:rPr kumimoji="1" lang="zh-CN" altLang="en-US" sz="3200" b="1">
                <a:solidFill>
                  <a:srgbClr val="CC0000"/>
                </a:solidFill>
              </a:rPr>
              <a:t>最优子结构：原问题的最优解包含其子问题的最优解。对背包问题而言：</a:t>
            </a:r>
            <a:r>
              <a:rPr kumimoji="1" lang="zh-CN" altLang="en-US" b="1"/>
              <a:t>        </a:t>
            </a:r>
            <a:endParaRPr kumimoji="1" lang="en-US" altLang="zh-CN" b="1"/>
          </a:p>
          <a:p>
            <a:pPr algn="just" eaLnBrk="1" hangingPunct="1">
              <a:spcBef>
                <a:spcPts val="1200"/>
              </a:spcBef>
            </a:pPr>
            <a:r>
              <a:rPr kumimoji="1" lang="zh-CN" altLang="en-US" sz="3200" b="1"/>
              <a:t>如果</a:t>
            </a:r>
            <a:r>
              <a:rPr kumimoji="1" lang="en-US" altLang="zh-CN" sz="3200" b="1"/>
              <a:t>(</a:t>
            </a:r>
            <a:r>
              <a:rPr kumimoji="1" lang="en-US" altLang="zh-CN" sz="3200" b="1" i="1"/>
              <a:t>x</a:t>
            </a:r>
            <a:r>
              <a:rPr kumimoji="1" lang="en-US" altLang="zh-CN" sz="3200" b="1" baseline="-30000"/>
              <a:t>1</a:t>
            </a:r>
            <a:r>
              <a:rPr kumimoji="1" lang="en-US" altLang="zh-CN" sz="3200" b="1"/>
              <a:t>, </a:t>
            </a:r>
            <a:r>
              <a:rPr kumimoji="1" lang="en-US" altLang="zh-CN" sz="3200" b="1" i="1"/>
              <a:t>x</a:t>
            </a:r>
            <a:r>
              <a:rPr kumimoji="1" lang="en-US" altLang="zh-CN" sz="3200" b="1" baseline="-30000"/>
              <a:t>2</a:t>
            </a:r>
            <a:r>
              <a:rPr kumimoji="1" lang="en-US" altLang="zh-CN" sz="3200" b="1"/>
              <a:t>, …, </a:t>
            </a:r>
            <a:r>
              <a:rPr kumimoji="1" lang="en-US" altLang="zh-CN" sz="3200" b="1" i="1"/>
              <a:t>x</a:t>
            </a:r>
            <a:r>
              <a:rPr kumimoji="1" lang="en-US" altLang="zh-CN" sz="3200" b="1" i="1" baseline="-30000"/>
              <a:t>n</a:t>
            </a:r>
            <a:r>
              <a:rPr kumimoji="1" lang="en-US" altLang="zh-CN" sz="3200" b="1"/>
              <a:t>)</a:t>
            </a:r>
            <a:r>
              <a:rPr kumimoji="1" lang="zh-CN" altLang="en-US" sz="3200" b="1"/>
              <a:t>是所给</a:t>
            </a:r>
            <a:r>
              <a:rPr kumimoji="1" lang="en-US" altLang="zh-CN" sz="3200" b="1"/>
              <a:t>0/1</a:t>
            </a:r>
            <a:r>
              <a:rPr kumimoji="1" lang="zh-CN" altLang="en-US" sz="3200" b="1"/>
              <a:t>背包问题的一个最优解，</a:t>
            </a:r>
            <a:endParaRPr kumimoji="1" lang="en-US" altLang="zh-CN" sz="3200" b="1"/>
          </a:p>
          <a:p>
            <a:pPr algn="just" eaLnBrk="1" hangingPunct="1"/>
            <a:endParaRPr kumimoji="1" lang="en-US" altLang="zh-CN" sz="3200" b="1"/>
          </a:p>
          <a:p>
            <a:pPr algn="just" eaLnBrk="1" hangingPunct="1">
              <a:spcBef>
                <a:spcPts val="1800"/>
              </a:spcBef>
            </a:pPr>
            <a:endParaRPr kumimoji="1" lang="en-US" altLang="zh-CN" sz="3200" b="1"/>
          </a:p>
          <a:p>
            <a:pPr algn="just" eaLnBrk="1" hangingPunct="1"/>
            <a:r>
              <a:rPr kumimoji="1" lang="zh-CN" altLang="en-US" sz="3200" b="1"/>
              <a:t>若能证明</a:t>
            </a:r>
            <a:r>
              <a:rPr kumimoji="1" lang="en-US" altLang="zh-CN" sz="3200" b="1"/>
              <a:t>(</a:t>
            </a:r>
            <a:r>
              <a:rPr kumimoji="1" lang="en-US" altLang="zh-CN" sz="3200" b="1" i="1"/>
              <a:t>x</a:t>
            </a:r>
            <a:r>
              <a:rPr kumimoji="1" lang="en-US" altLang="zh-CN" sz="3200" b="1" baseline="-30000"/>
              <a:t>2</a:t>
            </a:r>
            <a:r>
              <a:rPr kumimoji="1" lang="en-US" altLang="zh-CN" sz="3200" b="1"/>
              <a:t>, …, </a:t>
            </a:r>
            <a:r>
              <a:rPr kumimoji="1" lang="en-US" altLang="zh-CN" sz="3200" b="1" i="1"/>
              <a:t>x</a:t>
            </a:r>
            <a:r>
              <a:rPr kumimoji="1" lang="en-US" altLang="zh-CN" sz="3200" b="1" i="1" baseline="-30000"/>
              <a:t>n</a:t>
            </a:r>
            <a:r>
              <a:rPr kumimoji="1" lang="en-US" altLang="zh-CN" sz="3200" b="1"/>
              <a:t>)</a:t>
            </a:r>
            <a:r>
              <a:rPr kumimoji="1" lang="zh-CN" altLang="en-US" sz="3200" b="1"/>
              <a:t>是下面子问题的最优解：</a:t>
            </a:r>
          </a:p>
        </p:txBody>
      </p:sp>
      <p:graphicFrame>
        <p:nvGraphicFramePr>
          <p:cNvPr id="67590" name="Object 54"/>
          <p:cNvGraphicFramePr>
            <a:graphicFrameLocks noChangeAspect="1"/>
          </p:cNvGraphicFramePr>
          <p:nvPr/>
        </p:nvGraphicFramePr>
        <p:xfrm>
          <a:off x="468313" y="4340225"/>
          <a:ext cx="4946650" cy="1609725"/>
        </p:xfrm>
        <a:graphic>
          <a:graphicData uri="http://schemas.openxmlformats.org/presentationml/2006/ole">
            <mc:AlternateContent xmlns:mc="http://schemas.openxmlformats.org/markup-compatibility/2006">
              <mc:Choice xmlns:v="urn:schemas-microsoft-com:vml" Requires="v">
                <p:oleObj spid="_x0000_s65542" name="Equation" r:id="rId3" imgW="1358310" imgH="634725" progId="Equation.3">
                  <p:embed/>
                </p:oleObj>
              </mc:Choice>
              <mc:Fallback>
                <p:oleObj name="Equation" r:id="rId3" imgW="1358310" imgH="63472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4340225"/>
                        <a:ext cx="4946650"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591" name="Object 55"/>
          <p:cNvGraphicFramePr>
            <a:graphicFrameLocks noChangeAspect="1"/>
          </p:cNvGraphicFramePr>
          <p:nvPr/>
        </p:nvGraphicFramePr>
        <p:xfrm>
          <a:off x="5734050" y="4411663"/>
          <a:ext cx="3086100" cy="1277937"/>
        </p:xfrm>
        <a:graphic>
          <a:graphicData uri="http://schemas.openxmlformats.org/presentationml/2006/ole">
            <mc:AlternateContent xmlns:mc="http://schemas.openxmlformats.org/markup-compatibility/2006">
              <mc:Choice xmlns:v="urn:schemas-microsoft-com:vml" Requires="v">
                <p:oleObj spid="_x0000_s65543" name="公式" r:id="rId5" imgW="723586" imgH="431613" progId="Equation.3">
                  <p:embed/>
                </p:oleObj>
              </mc:Choice>
              <mc:Fallback>
                <p:oleObj name="公式" r:id="rId5" imgW="723586" imgH="43161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34050" y="4411663"/>
                        <a:ext cx="3086100" cy="127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47"/>
          <p:cNvGraphicFramePr>
            <a:graphicFrameLocks noChangeAspect="1"/>
          </p:cNvGraphicFramePr>
          <p:nvPr/>
        </p:nvGraphicFramePr>
        <p:xfrm>
          <a:off x="1687513" y="2060575"/>
          <a:ext cx="3389312" cy="1655763"/>
        </p:xfrm>
        <a:graphic>
          <a:graphicData uri="http://schemas.openxmlformats.org/presentationml/2006/ole">
            <mc:AlternateContent xmlns:mc="http://schemas.openxmlformats.org/markup-compatibility/2006">
              <mc:Choice xmlns:v="urn:schemas-microsoft-com:vml" Requires="v">
                <p:oleObj spid="_x0000_s65544" name="Equation" r:id="rId7" imgW="1333500" imgH="635000" progId="Equation.3">
                  <p:embed/>
                </p:oleObj>
              </mc:Choice>
              <mc:Fallback>
                <p:oleObj name="Equation" r:id="rId7" imgW="1333500" imgH="6350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87513" y="2060575"/>
                        <a:ext cx="3389312"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 name="Object 50"/>
          <p:cNvGraphicFramePr>
            <a:graphicFrameLocks noChangeAspect="1"/>
          </p:cNvGraphicFramePr>
          <p:nvPr/>
        </p:nvGraphicFramePr>
        <p:xfrm>
          <a:off x="5619750" y="2266950"/>
          <a:ext cx="1831975" cy="1162050"/>
        </p:xfrm>
        <a:graphic>
          <a:graphicData uri="http://schemas.openxmlformats.org/presentationml/2006/ole">
            <mc:AlternateContent xmlns:mc="http://schemas.openxmlformats.org/markup-compatibility/2006">
              <mc:Choice xmlns:v="urn:schemas-microsoft-com:vml" Requires="v">
                <p:oleObj spid="_x0000_s65545" name="Equation" r:id="rId9" imgW="736600" imgH="431800" progId="Equation.3">
                  <p:embed/>
                </p:oleObj>
              </mc:Choice>
              <mc:Fallback>
                <p:oleObj name="Equation" r:id="rId9" imgW="736600" imgH="431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19750" y="2266950"/>
                        <a:ext cx="1831975"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Box 1"/>
          <p:cNvSpPr txBox="1">
            <a:spLocks noChangeArrowheads="1"/>
          </p:cNvSpPr>
          <p:nvPr/>
        </p:nvSpPr>
        <p:spPr bwMode="auto">
          <a:xfrm>
            <a:off x="358775" y="5876925"/>
            <a:ext cx="7092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r>
              <a:rPr lang="zh-CN" altLang="en-US" sz="3200" b="1">
                <a:solidFill>
                  <a:srgbClr val="FF0000"/>
                </a:solidFill>
              </a:rPr>
              <a:t>则</a:t>
            </a:r>
            <a:r>
              <a:rPr lang="en-US" altLang="zh-CN" sz="3200" b="1">
                <a:solidFill>
                  <a:srgbClr val="FF0000"/>
                </a:solidFill>
              </a:rPr>
              <a:t>0/1</a:t>
            </a:r>
            <a:r>
              <a:rPr lang="zh-CN" altLang="en-US" sz="3200" b="1">
                <a:solidFill>
                  <a:srgbClr val="FF0000"/>
                </a:solidFill>
              </a:rPr>
              <a:t>背包问题具有最优子结构性质。  </a:t>
            </a:r>
          </a:p>
        </p:txBody>
      </p:sp>
    </p:spTree>
    <p:extLst>
      <p:ext uri="{BB962C8B-B14F-4D97-AF65-F5344CB8AC3E}">
        <p14:creationId xmlns:p14="http://schemas.microsoft.com/office/powerpoint/2010/main" val="356300532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58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7589">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759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759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5" grpId="0" animBg="1"/>
      <p:bldP spid="24" grpId="0" animBg="1"/>
      <p:bldP spid="3" grpId="0" animBg="1"/>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bwMode="auto">
          <a:xfrm>
            <a:off x="1763713" y="4652963"/>
            <a:ext cx="5400675" cy="93662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90000" tIns="46800" rIns="90000" bIns="46800">
            <a:spAutoFit/>
          </a:bodyPr>
          <a:lstStyle/>
          <a:p>
            <a:pPr>
              <a:defRPr/>
            </a:pPr>
            <a:endParaRPr lang="zh-CN" altLang="en-US">
              <a:solidFill>
                <a:schemeClr val="tx1"/>
              </a:solidFill>
              <a:latin typeface="Times New Roman" pitchFamily="18" charset="0"/>
            </a:endParaRPr>
          </a:p>
        </p:txBody>
      </p:sp>
      <p:sp>
        <p:nvSpPr>
          <p:cNvPr id="18" name="矩形 17"/>
          <p:cNvSpPr/>
          <p:nvPr/>
        </p:nvSpPr>
        <p:spPr bwMode="auto">
          <a:xfrm>
            <a:off x="4967288" y="3429000"/>
            <a:ext cx="3076575" cy="89852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90000" tIns="46800" rIns="90000" bIns="46800">
            <a:spAutoFit/>
          </a:bodyPr>
          <a:lstStyle/>
          <a:p>
            <a:pPr>
              <a:defRPr/>
            </a:pPr>
            <a:endParaRPr lang="zh-CN" altLang="en-US">
              <a:solidFill>
                <a:schemeClr val="tx1"/>
              </a:solidFill>
              <a:latin typeface="Times New Roman" pitchFamily="18" charset="0"/>
            </a:endParaRPr>
          </a:p>
        </p:txBody>
      </p:sp>
      <p:sp>
        <p:nvSpPr>
          <p:cNvPr id="17" name="矩形 16"/>
          <p:cNvSpPr/>
          <p:nvPr/>
        </p:nvSpPr>
        <p:spPr bwMode="auto">
          <a:xfrm>
            <a:off x="1236663" y="3429000"/>
            <a:ext cx="3406775" cy="89852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90000" tIns="46800" rIns="90000" bIns="46800">
            <a:spAutoFit/>
          </a:bodyPr>
          <a:lstStyle/>
          <a:p>
            <a:pPr>
              <a:defRPr/>
            </a:pPr>
            <a:endParaRPr lang="zh-CN" altLang="en-US">
              <a:solidFill>
                <a:schemeClr val="tx1"/>
              </a:solidFill>
              <a:latin typeface="Times New Roman" pitchFamily="18" charset="0"/>
            </a:endParaRPr>
          </a:p>
        </p:txBody>
      </p:sp>
      <p:sp>
        <p:nvSpPr>
          <p:cNvPr id="16" name="矩形 15"/>
          <p:cNvSpPr/>
          <p:nvPr/>
        </p:nvSpPr>
        <p:spPr bwMode="auto">
          <a:xfrm>
            <a:off x="5435600" y="1557338"/>
            <a:ext cx="2608263" cy="1316037"/>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90000" tIns="46800" rIns="90000" bIns="46800">
            <a:spAutoFit/>
          </a:bodyPr>
          <a:lstStyle/>
          <a:p>
            <a:pPr>
              <a:defRPr/>
            </a:pPr>
            <a:endParaRPr lang="zh-CN" altLang="en-US">
              <a:solidFill>
                <a:schemeClr val="tx1"/>
              </a:solidFill>
              <a:latin typeface="Times New Roman" pitchFamily="18" charset="0"/>
            </a:endParaRPr>
          </a:p>
        </p:txBody>
      </p:sp>
      <p:sp>
        <p:nvSpPr>
          <p:cNvPr id="15" name="矩形 14"/>
          <p:cNvSpPr/>
          <p:nvPr/>
        </p:nvSpPr>
        <p:spPr bwMode="auto">
          <a:xfrm>
            <a:off x="827088" y="1557338"/>
            <a:ext cx="4392612" cy="1316037"/>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90000" tIns="46800" rIns="90000" bIns="46800">
            <a:spAutoFit/>
          </a:bodyPr>
          <a:lstStyle/>
          <a:p>
            <a:pPr>
              <a:defRPr/>
            </a:pPr>
            <a:endParaRPr lang="zh-CN" altLang="en-US">
              <a:solidFill>
                <a:schemeClr val="tx1"/>
              </a:solidFill>
              <a:latin typeface="Times New Roman" pitchFamily="18" charset="0"/>
            </a:endParaRPr>
          </a:p>
        </p:txBody>
      </p:sp>
      <p:sp>
        <p:nvSpPr>
          <p:cNvPr id="74759"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D48F0FE0-7EE4-4395-9F8B-EAC03846632D}" type="datetime1">
              <a:rPr lang="zh-CN" altLang="en-US" sz="1400" smtClean="0">
                <a:latin typeface="Comic Sans MS" pitchFamily="66" charset="0"/>
              </a:rPr>
              <a:pPr/>
              <a:t>2016/4/26</a:t>
            </a:fld>
            <a:endParaRPr lang="en-US" altLang="zh-CN" sz="1400" smtClean="0">
              <a:latin typeface="Comic Sans MS" pitchFamily="66" charset="0"/>
            </a:endParaRPr>
          </a:p>
        </p:txBody>
      </p:sp>
      <p:sp>
        <p:nvSpPr>
          <p:cNvPr id="74760"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第6章  动态规划法</a:t>
            </a:r>
          </a:p>
        </p:txBody>
      </p:sp>
      <p:sp>
        <p:nvSpPr>
          <p:cNvPr id="7476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8A38284C-9754-4E49-BD81-AE1E9E04ED26}" type="slidenum">
              <a:rPr lang="en-US" altLang="zh-CN" sz="1400" smtClean="0">
                <a:latin typeface="Comic Sans MS" pitchFamily="66" charset="0"/>
              </a:rPr>
              <a:pPr/>
              <a:t>37</a:t>
            </a:fld>
            <a:endParaRPr lang="en-US" altLang="zh-CN" sz="1400" smtClean="0">
              <a:latin typeface="Comic Sans MS" pitchFamily="66" charset="0"/>
            </a:endParaRPr>
          </a:p>
        </p:txBody>
      </p:sp>
      <p:sp>
        <p:nvSpPr>
          <p:cNvPr id="70661" name="Text Box 53"/>
          <p:cNvSpPr txBox="1">
            <a:spLocks noChangeArrowheads="1"/>
          </p:cNvSpPr>
          <p:nvPr/>
        </p:nvSpPr>
        <p:spPr bwMode="auto">
          <a:xfrm>
            <a:off x="428625" y="260350"/>
            <a:ext cx="81121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3200" b="1">
                <a:solidFill>
                  <a:srgbClr val="CC0000"/>
                </a:solidFill>
              </a:rPr>
              <a:t>(2)</a:t>
            </a:r>
            <a:r>
              <a:rPr kumimoji="1" lang="zh-CN" altLang="en-US" sz="3200" b="1">
                <a:solidFill>
                  <a:srgbClr val="CC0000"/>
                </a:solidFill>
              </a:rPr>
              <a:t>证明</a:t>
            </a:r>
            <a:r>
              <a:rPr kumimoji="1" lang="en-US" altLang="zh-CN" sz="3200" b="1">
                <a:solidFill>
                  <a:srgbClr val="CC0000"/>
                </a:solidFill>
              </a:rPr>
              <a:t>0/1</a:t>
            </a:r>
            <a:r>
              <a:rPr kumimoji="1" lang="zh-CN" altLang="en-US" sz="3200" b="1">
                <a:solidFill>
                  <a:srgbClr val="CC0000"/>
                </a:solidFill>
              </a:rPr>
              <a:t>背包问题是最优子结构（反证）。</a:t>
            </a:r>
          </a:p>
          <a:p>
            <a:pPr algn="just" eaLnBrk="1" hangingPunct="1"/>
            <a:r>
              <a:rPr kumimoji="1" lang="zh-CN" altLang="en-US" b="1"/>
              <a:t>        设</a:t>
            </a:r>
            <a:r>
              <a:rPr kumimoji="1" lang="en-US" altLang="zh-CN" b="1"/>
              <a:t>(</a:t>
            </a:r>
            <a:r>
              <a:rPr kumimoji="1" lang="en-US" altLang="zh-CN" b="1" i="1"/>
              <a:t>x</a:t>
            </a:r>
            <a:r>
              <a:rPr kumimoji="1" lang="en-US" altLang="zh-CN" b="1" baseline="-30000"/>
              <a:t>1</a:t>
            </a:r>
            <a:r>
              <a:rPr kumimoji="1" lang="en-US" altLang="zh-CN" b="1"/>
              <a:t>, </a:t>
            </a:r>
            <a:r>
              <a:rPr kumimoji="1" lang="en-US" altLang="zh-CN" b="1" i="1"/>
              <a:t>x</a:t>
            </a:r>
            <a:r>
              <a:rPr kumimoji="1" lang="en-US" altLang="zh-CN" b="1" baseline="-30000"/>
              <a:t>2</a:t>
            </a:r>
            <a:r>
              <a:rPr kumimoji="1" lang="en-US" altLang="zh-CN" b="1"/>
              <a:t>, …, </a:t>
            </a:r>
            <a:r>
              <a:rPr kumimoji="1" lang="en-US" altLang="zh-CN" b="1" i="1"/>
              <a:t>x</a:t>
            </a:r>
            <a:r>
              <a:rPr kumimoji="1" lang="en-US" altLang="zh-CN" b="1" i="1" baseline="-30000"/>
              <a:t>n</a:t>
            </a:r>
            <a:r>
              <a:rPr kumimoji="1" lang="en-US" altLang="zh-CN" b="1"/>
              <a:t>)</a:t>
            </a:r>
            <a:r>
              <a:rPr kumimoji="1" lang="zh-CN" altLang="en-US" b="1"/>
              <a:t>是所给</a:t>
            </a:r>
            <a:r>
              <a:rPr kumimoji="1" lang="en-US" altLang="zh-CN" b="1"/>
              <a:t>0/1</a:t>
            </a:r>
            <a:r>
              <a:rPr kumimoji="1" lang="zh-CN" altLang="en-US" b="1"/>
              <a:t>背包问题的一个最优解，则</a:t>
            </a:r>
            <a:r>
              <a:rPr kumimoji="1" lang="en-US" altLang="zh-CN" b="1"/>
              <a:t>( </a:t>
            </a:r>
            <a:r>
              <a:rPr kumimoji="1" lang="en-US" altLang="zh-CN" b="1" i="1"/>
              <a:t>x</a:t>
            </a:r>
            <a:r>
              <a:rPr kumimoji="1" lang="en-US" altLang="zh-CN" b="1" baseline="-30000"/>
              <a:t>2</a:t>
            </a:r>
            <a:r>
              <a:rPr kumimoji="1" lang="en-US" altLang="zh-CN" b="1"/>
              <a:t>, …, </a:t>
            </a:r>
            <a:r>
              <a:rPr kumimoji="1" lang="en-US" altLang="zh-CN" b="1" i="1"/>
              <a:t>x</a:t>
            </a:r>
            <a:r>
              <a:rPr kumimoji="1" lang="en-US" altLang="zh-CN" b="1" i="1" baseline="-30000"/>
              <a:t>n</a:t>
            </a:r>
            <a:r>
              <a:rPr kumimoji="1" lang="en-US" altLang="zh-CN" b="1"/>
              <a:t>)</a:t>
            </a:r>
            <a:r>
              <a:rPr kumimoji="1" lang="zh-CN" altLang="en-US" b="1"/>
              <a:t>是下面一个子问题的最优解：</a:t>
            </a:r>
          </a:p>
        </p:txBody>
      </p:sp>
      <p:graphicFrame>
        <p:nvGraphicFramePr>
          <p:cNvPr id="70662" name="Object 54"/>
          <p:cNvGraphicFramePr>
            <a:graphicFrameLocks noChangeAspect="1"/>
          </p:cNvGraphicFramePr>
          <p:nvPr/>
        </p:nvGraphicFramePr>
        <p:xfrm>
          <a:off x="866775" y="1484313"/>
          <a:ext cx="4425950" cy="1439862"/>
        </p:xfrm>
        <a:graphic>
          <a:graphicData uri="http://schemas.openxmlformats.org/presentationml/2006/ole">
            <mc:AlternateContent xmlns:mc="http://schemas.openxmlformats.org/markup-compatibility/2006">
              <mc:Choice xmlns:v="urn:schemas-microsoft-com:vml" Requires="v">
                <p:oleObj spid="_x0000_s66567" name="Equation" r:id="rId3" imgW="1358310" imgH="634725" progId="Equation.3">
                  <p:embed/>
                </p:oleObj>
              </mc:Choice>
              <mc:Fallback>
                <p:oleObj name="Equation" r:id="rId3" imgW="1358310" imgH="63472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775" y="1484313"/>
                        <a:ext cx="4425950"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Object 55"/>
          <p:cNvGraphicFramePr>
            <a:graphicFrameLocks noChangeAspect="1"/>
          </p:cNvGraphicFramePr>
          <p:nvPr/>
        </p:nvGraphicFramePr>
        <p:xfrm>
          <a:off x="5435600" y="1701800"/>
          <a:ext cx="2606675" cy="1079500"/>
        </p:xfrm>
        <a:graphic>
          <a:graphicData uri="http://schemas.openxmlformats.org/presentationml/2006/ole">
            <mc:AlternateContent xmlns:mc="http://schemas.openxmlformats.org/markup-compatibility/2006">
              <mc:Choice xmlns:v="urn:schemas-microsoft-com:vml" Requires="v">
                <p:oleObj spid="_x0000_s66568" name="Equation" r:id="rId5" imgW="723586" imgH="431613" progId="Equation.3">
                  <p:embed/>
                </p:oleObj>
              </mc:Choice>
              <mc:Fallback>
                <p:oleObj name="Equation" r:id="rId5" imgW="723586" imgH="43161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5600" y="1701800"/>
                        <a:ext cx="2606675"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Text Box 56"/>
          <p:cNvSpPr txBox="1">
            <a:spLocks noChangeArrowheads="1"/>
          </p:cNvSpPr>
          <p:nvPr/>
        </p:nvSpPr>
        <p:spPr bwMode="auto">
          <a:xfrm>
            <a:off x="468313" y="2924175"/>
            <a:ext cx="8569325"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zh-CN" altLang="en-US" b="1">
                <a:latin typeface="宋体" charset="-122"/>
              </a:rPr>
              <a:t>如若不然，设</a:t>
            </a:r>
            <a:r>
              <a:rPr kumimoji="1" lang="en-US" altLang="zh-CN" b="1"/>
              <a:t>(</a:t>
            </a:r>
            <a:r>
              <a:rPr kumimoji="1" lang="en-US" altLang="zh-CN" b="1" i="1"/>
              <a:t>y</a:t>
            </a:r>
            <a:r>
              <a:rPr kumimoji="1" lang="en-US" altLang="zh-CN" b="1" baseline="-30000"/>
              <a:t>2</a:t>
            </a:r>
            <a:r>
              <a:rPr kumimoji="1" lang="en-US" altLang="zh-CN" b="1"/>
              <a:t>, …, </a:t>
            </a:r>
            <a:r>
              <a:rPr kumimoji="1" lang="en-US" altLang="zh-CN" b="1" i="1"/>
              <a:t>y</a:t>
            </a:r>
            <a:r>
              <a:rPr kumimoji="1" lang="en-US" altLang="zh-CN" b="1" i="1" baseline="-30000"/>
              <a:t>n</a:t>
            </a:r>
            <a:r>
              <a:rPr kumimoji="1" lang="en-US" altLang="zh-CN" b="1"/>
              <a:t>)</a:t>
            </a:r>
            <a:r>
              <a:rPr kumimoji="1" lang="zh-CN" altLang="en-US" b="1">
                <a:latin typeface="宋体" charset="-122"/>
              </a:rPr>
              <a:t>是上述子问题的一个最优解，则 </a:t>
            </a:r>
          </a:p>
          <a:p>
            <a:pPr eaLnBrk="1" hangingPunct="1">
              <a:spcBef>
                <a:spcPct val="50000"/>
              </a:spcBef>
            </a:pPr>
            <a:endParaRPr kumimoji="1" lang="zh-CN" altLang="en-US" b="1">
              <a:latin typeface="宋体" charset="-122"/>
            </a:endParaRPr>
          </a:p>
          <a:p>
            <a:pPr eaLnBrk="1" hangingPunct="1">
              <a:spcBef>
                <a:spcPct val="50000"/>
              </a:spcBef>
            </a:pPr>
            <a:endParaRPr kumimoji="1" lang="en-US" altLang="zh-CN" b="1">
              <a:latin typeface="宋体" charset="-122"/>
            </a:endParaRPr>
          </a:p>
          <a:p>
            <a:pPr eaLnBrk="1" hangingPunct="1"/>
            <a:r>
              <a:rPr kumimoji="1" lang="zh-CN" altLang="en-US" b="1">
                <a:latin typeface="宋体" charset="-122"/>
              </a:rPr>
              <a:t>因此，</a:t>
            </a:r>
            <a:endParaRPr kumimoji="1" lang="en-US" altLang="zh-CN" b="1">
              <a:latin typeface="宋体" charset="-122"/>
            </a:endParaRPr>
          </a:p>
          <a:p>
            <a:pPr eaLnBrk="1" hangingPunct="1"/>
            <a:r>
              <a:rPr kumimoji="1" lang="zh-CN" altLang="en-US" b="1">
                <a:latin typeface="宋体" charset="-122"/>
              </a:rPr>
              <a:t>  </a:t>
            </a:r>
            <a:endParaRPr kumimoji="1" lang="en-US" altLang="zh-CN" b="1">
              <a:latin typeface="宋体" charset="-122"/>
            </a:endParaRPr>
          </a:p>
          <a:p>
            <a:pPr eaLnBrk="1" hangingPunct="1"/>
            <a:r>
              <a:rPr kumimoji="1" lang="zh-CN" altLang="en-US" b="1">
                <a:latin typeface="宋体" charset="-122"/>
              </a:rPr>
              <a:t> </a:t>
            </a:r>
            <a:endParaRPr kumimoji="1" lang="en-US" altLang="zh-CN" b="1">
              <a:latin typeface="宋体" charset="-122"/>
            </a:endParaRPr>
          </a:p>
          <a:p>
            <a:pPr eaLnBrk="1" hangingPunct="1"/>
            <a:r>
              <a:rPr kumimoji="1" lang="zh-CN" altLang="en-US" sz="800" b="1">
                <a:latin typeface="宋体" charset="-122"/>
              </a:rPr>
              <a:t>     </a:t>
            </a:r>
            <a:endParaRPr kumimoji="1" lang="zh-CN" altLang="en-US" b="1">
              <a:latin typeface="宋体" charset="-122"/>
            </a:endParaRPr>
          </a:p>
          <a:p>
            <a:pPr eaLnBrk="1" hangingPunct="1"/>
            <a:r>
              <a:rPr kumimoji="1" lang="zh-CN" altLang="en-US" b="1">
                <a:latin typeface="宋体" charset="-122"/>
              </a:rPr>
              <a:t>这说明</a:t>
            </a:r>
            <a:r>
              <a:rPr kumimoji="1" lang="en-US" altLang="zh-CN" b="1"/>
              <a:t>(</a:t>
            </a:r>
            <a:r>
              <a:rPr kumimoji="1" lang="en-US" altLang="zh-CN" b="1" i="1"/>
              <a:t>x</a:t>
            </a:r>
            <a:r>
              <a:rPr kumimoji="1" lang="en-US" altLang="zh-CN" b="1" baseline="-30000"/>
              <a:t>1</a:t>
            </a:r>
            <a:r>
              <a:rPr kumimoji="1" lang="en-US" altLang="zh-CN" b="1"/>
              <a:t>, </a:t>
            </a:r>
            <a:r>
              <a:rPr kumimoji="1" lang="en-US" altLang="zh-CN" b="1" i="1"/>
              <a:t>y</a:t>
            </a:r>
            <a:r>
              <a:rPr kumimoji="1" lang="en-US" altLang="zh-CN" b="1" baseline="-30000"/>
              <a:t>2</a:t>
            </a:r>
            <a:r>
              <a:rPr kumimoji="1" lang="en-US" altLang="zh-CN" b="1"/>
              <a:t>, …, </a:t>
            </a:r>
            <a:r>
              <a:rPr kumimoji="1" lang="en-US" altLang="zh-CN" b="1" i="1"/>
              <a:t>y</a:t>
            </a:r>
            <a:r>
              <a:rPr kumimoji="1" lang="en-US" altLang="zh-CN" b="1" i="1" baseline="-30000"/>
              <a:t>n</a:t>
            </a:r>
            <a:r>
              <a:rPr kumimoji="1" lang="en-US" altLang="zh-CN" b="1"/>
              <a:t>)</a:t>
            </a:r>
            <a:r>
              <a:rPr kumimoji="1" lang="zh-CN" altLang="en-US" b="1">
                <a:latin typeface="宋体" charset="-122"/>
              </a:rPr>
              <a:t>是所给</a:t>
            </a:r>
            <a:r>
              <a:rPr kumimoji="1" lang="en-US" altLang="zh-CN" b="1"/>
              <a:t>0/1</a:t>
            </a:r>
            <a:r>
              <a:rPr kumimoji="1" lang="zh-CN" altLang="en-US" b="1">
                <a:latin typeface="宋体" charset="-122"/>
              </a:rPr>
              <a:t>背包问题比</a:t>
            </a:r>
            <a:r>
              <a:rPr kumimoji="1" lang="en-US" altLang="zh-CN" b="1"/>
              <a:t>(</a:t>
            </a:r>
            <a:r>
              <a:rPr kumimoji="1" lang="en-US" altLang="zh-CN" b="1" i="1"/>
              <a:t>x</a:t>
            </a:r>
            <a:r>
              <a:rPr kumimoji="1" lang="en-US" altLang="zh-CN" b="1" baseline="-30000"/>
              <a:t>1</a:t>
            </a:r>
            <a:r>
              <a:rPr kumimoji="1" lang="en-US" altLang="zh-CN" b="1"/>
              <a:t>, </a:t>
            </a:r>
            <a:r>
              <a:rPr kumimoji="1" lang="en-US" altLang="zh-CN" b="1" i="1"/>
              <a:t>x</a:t>
            </a:r>
            <a:r>
              <a:rPr kumimoji="1" lang="en-US" altLang="zh-CN" b="1" baseline="-30000"/>
              <a:t>2</a:t>
            </a:r>
            <a:r>
              <a:rPr kumimoji="1" lang="en-US" altLang="zh-CN" b="1"/>
              <a:t>, …, </a:t>
            </a:r>
            <a:r>
              <a:rPr kumimoji="1" lang="en-US" altLang="zh-CN" b="1" i="1"/>
              <a:t>x</a:t>
            </a:r>
            <a:r>
              <a:rPr kumimoji="1" lang="en-US" altLang="zh-CN" b="1" i="1" baseline="-30000"/>
              <a:t>n</a:t>
            </a:r>
            <a:r>
              <a:rPr kumimoji="1" lang="en-US" altLang="zh-CN" b="1"/>
              <a:t>)</a:t>
            </a:r>
            <a:r>
              <a:rPr kumimoji="1" lang="zh-CN" altLang="en-US" b="1">
                <a:latin typeface="宋体" charset="-122"/>
              </a:rPr>
              <a:t>更优的解，从而导致矛盾。</a:t>
            </a:r>
            <a:r>
              <a:rPr kumimoji="1" lang="zh-CN" altLang="en-US" b="1"/>
              <a:t> </a:t>
            </a:r>
          </a:p>
        </p:txBody>
      </p:sp>
      <p:sp>
        <p:nvSpPr>
          <p:cNvPr id="74766" name="Rectangle 58"/>
          <p:cNvSpPr>
            <a:spLocks noChangeArrowheads="1"/>
          </p:cNvSpPr>
          <p:nvPr/>
        </p:nvSpPr>
        <p:spPr bwMode="auto">
          <a:xfrm>
            <a:off x="4071938" y="32416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aphicFrame>
        <p:nvGraphicFramePr>
          <p:cNvPr id="70666" name="Object 57"/>
          <p:cNvGraphicFramePr>
            <a:graphicFrameLocks noChangeAspect="1"/>
          </p:cNvGraphicFramePr>
          <p:nvPr/>
        </p:nvGraphicFramePr>
        <p:xfrm>
          <a:off x="1258888" y="3284538"/>
          <a:ext cx="3457575" cy="1119187"/>
        </p:xfrm>
        <a:graphic>
          <a:graphicData uri="http://schemas.openxmlformats.org/presentationml/2006/ole">
            <mc:AlternateContent xmlns:mc="http://schemas.openxmlformats.org/markup-compatibility/2006">
              <mc:Choice xmlns:v="urn:schemas-microsoft-com:vml" Requires="v">
                <p:oleObj spid="_x0000_s66569" r:id="rId7" imgW="1002865" imgH="431613" progId="Equation.3">
                  <p:embed/>
                </p:oleObj>
              </mc:Choice>
              <mc:Fallback>
                <p:oleObj r:id="rId7" imgW="1002865" imgH="43161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888" y="3284538"/>
                        <a:ext cx="3457575" cy="111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4768" name="Rectangle 60"/>
          <p:cNvSpPr>
            <a:spLocks noChangeArrowheads="1"/>
          </p:cNvSpPr>
          <p:nvPr/>
        </p:nvSpPr>
        <p:spPr bwMode="auto">
          <a:xfrm>
            <a:off x="4043363" y="32416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aphicFrame>
        <p:nvGraphicFramePr>
          <p:cNvPr id="70668" name="Object 59"/>
          <p:cNvGraphicFramePr>
            <a:graphicFrameLocks noChangeAspect="1"/>
          </p:cNvGraphicFramePr>
          <p:nvPr/>
        </p:nvGraphicFramePr>
        <p:xfrm>
          <a:off x="4930775" y="3357563"/>
          <a:ext cx="3211513" cy="1006475"/>
        </p:xfrm>
        <a:graphic>
          <a:graphicData uri="http://schemas.openxmlformats.org/presentationml/2006/ole">
            <mc:AlternateContent xmlns:mc="http://schemas.openxmlformats.org/markup-compatibility/2006">
              <mc:Choice xmlns:v="urn:schemas-microsoft-com:vml" Requires="v">
                <p:oleObj spid="_x0000_s66570" r:id="rId9" imgW="1129810" imgH="431613" progId="Equation.3">
                  <p:embed/>
                </p:oleObj>
              </mc:Choice>
              <mc:Fallback>
                <p:oleObj r:id="rId9" imgW="1129810" imgH="431613"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30775" y="3357563"/>
                        <a:ext cx="321151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4770" name="Rectangle 62"/>
          <p:cNvSpPr>
            <a:spLocks noChangeArrowheads="1"/>
          </p:cNvSpPr>
          <p:nvPr/>
        </p:nvSpPr>
        <p:spPr bwMode="auto">
          <a:xfrm>
            <a:off x="3471863" y="32321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aphicFrame>
        <p:nvGraphicFramePr>
          <p:cNvPr id="4" name="Object 61"/>
          <p:cNvGraphicFramePr>
            <a:graphicFrameLocks noChangeAspect="1"/>
          </p:cNvGraphicFramePr>
          <p:nvPr/>
        </p:nvGraphicFramePr>
        <p:xfrm>
          <a:off x="1870075" y="4581525"/>
          <a:ext cx="5222875" cy="1079500"/>
        </p:xfrm>
        <a:graphic>
          <a:graphicData uri="http://schemas.openxmlformats.org/presentationml/2006/ole">
            <mc:AlternateContent xmlns:mc="http://schemas.openxmlformats.org/markup-compatibility/2006">
              <mc:Choice xmlns:v="urn:schemas-microsoft-com:vml" Requires="v">
                <p:oleObj spid="_x0000_s66571" r:id="rId11" imgW="2260600" imgH="431800" progId="Equation.3">
                  <p:embed/>
                </p:oleObj>
              </mc:Choice>
              <mc:Fallback>
                <p:oleObj r:id="rId11" imgW="2260600" imgH="4318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70075" y="4581525"/>
                        <a:ext cx="5222875"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4234360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66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066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066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066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P spid="17" grpId="0" animBg="1"/>
      <p:bldP spid="16" grpId="0" animBg="1"/>
      <p:bldP spid="1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日期占位符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1B8A11CE-331A-40F8-B5F2-A0B2F5DFAE7A}" type="datetime1">
              <a:rPr lang="zh-CN" altLang="en-US" sz="1400" smtClean="0">
                <a:latin typeface="Comic Sans MS" pitchFamily="66" charset="0"/>
              </a:rPr>
              <a:pPr/>
              <a:t>2016/4/26</a:t>
            </a:fld>
            <a:endParaRPr lang="en-US" altLang="zh-CN" sz="1400" smtClean="0">
              <a:latin typeface="Comic Sans MS" pitchFamily="66" charset="0"/>
            </a:endParaRPr>
          </a:p>
        </p:txBody>
      </p:sp>
      <p:sp>
        <p:nvSpPr>
          <p:cNvPr id="75779"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第6章  动态规划法</a:t>
            </a:r>
          </a:p>
        </p:txBody>
      </p:sp>
      <p:sp>
        <p:nvSpPr>
          <p:cNvPr id="75780"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68227C75-0C5F-4A97-89AC-1DD4D804539E}" type="slidenum">
              <a:rPr lang="en-US" altLang="zh-CN" sz="1400" smtClean="0">
                <a:latin typeface="Comic Sans MS" pitchFamily="66" charset="0"/>
              </a:rPr>
              <a:pPr/>
              <a:t>38</a:t>
            </a:fld>
            <a:endParaRPr lang="en-US" altLang="zh-CN" sz="1400" smtClean="0">
              <a:latin typeface="Comic Sans MS" pitchFamily="66" charset="0"/>
            </a:endParaRPr>
          </a:p>
        </p:txBody>
      </p:sp>
      <p:sp>
        <p:nvSpPr>
          <p:cNvPr id="71685" name="Text Box 93"/>
          <p:cNvSpPr txBox="1">
            <a:spLocks noChangeArrowheads="1"/>
          </p:cNvSpPr>
          <p:nvPr/>
        </p:nvSpPr>
        <p:spPr bwMode="auto">
          <a:xfrm>
            <a:off x="292100" y="1844675"/>
            <a:ext cx="88519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lnSpc>
                <a:spcPct val="120000"/>
              </a:lnSpc>
            </a:pPr>
            <a:r>
              <a:rPr kumimoji="1" lang="zh-CN" altLang="en-US" sz="3200" b="1">
                <a:solidFill>
                  <a:srgbClr val="CC0000"/>
                </a:solidFill>
              </a:rPr>
              <a:t>关键问题：找出动态规划函数</a:t>
            </a:r>
          </a:p>
          <a:p>
            <a:pPr eaLnBrk="1" hangingPunct="1">
              <a:lnSpc>
                <a:spcPct val="120000"/>
              </a:lnSpc>
              <a:buClr>
                <a:srgbClr val="FF0000"/>
              </a:buClr>
              <a:buFont typeface="Wingdings" pitchFamily="2" charset="2"/>
              <a:buChar char="q"/>
            </a:pPr>
            <a:r>
              <a:rPr kumimoji="1" lang="zh-CN" altLang="en-US" sz="2600" b="1">
                <a:solidFill>
                  <a:srgbClr val="FF0000"/>
                </a:solidFill>
                <a:ea typeface="华文新魏" pitchFamily="2" charset="-122"/>
              </a:rPr>
              <a:t>令</a:t>
            </a:r>
            <a:r>
              <a:rPr kumimoji="1" lang="en-US" altLang="zh-CN" sz="2600" b="1" i="1">
                <a:solidFill>
                  <a:srgbClr val="FF0000"/>
                </a:solidFill>
                <a:ea typeface="华文新魏" pitchFamily="2" charset="-122"/>
              </a:rPr>
              <a:t>V</a:t>
            </a:r>
            <a:r>
              <a:rPr kumimoji="1" lang="en-US" altLang="zh-CN" sz="2600" b="1">
                <a:solidFill>
                  <a:srgbClr val="FF0000"/>
                </a:solidFill>
                <a:ea typeface="华文新魏" pitchFamily="2" charset="-122"/>
              </a:rPr>
              <a:t>(</a:t>
            </a:r>
            <a:r>
              <a:rPr kumimoji="1" lang="en-US" altLang="zh-CN" sz="2600" b="1" i="1">
                <a:solidFill>
                  <a:srgbClr val="FF0000"/>
                </a:solidFill>
                <a:ea typeface="华文新魏" pitchFamily="2" charset="-122"/>
              </a:rPr>
              <a:t>i, j</a:t>
            </a:r>
            <a:r>
              <a:rPr kumimoji="1" lang="en-US" altLang="zh-CN" sz="2600" b="1">
                <a:solidFill>
                  <a:srgbClr val="FF0000"/>
                </a:solidFill>
                <a:ea typeface="华文新魏" pitchFamily="2" charset="-122"/>
              </a:rPr>
              <a:t>)</a:t>
            </a:r>
            <a:r>
              <a:rPr kumimoji="1" lang="zh-CN" altLang="en-US" sz="2600" b="1">
                <a:solidFill>
                  <a:srgbClr val="FF0000"/>
                </a:solidFill>
                <a:ea typeface="华文新魏" pitchFamily="2" charset="-122"/>
              </a:rPr>
              <a:t>表示在前</a:t>
            </a:r>
            <a:r>
              <a:rPr kumimoji="1" lang="en-US" altLang="zh-CN" sz="2600" b="1" i="1">
                <a:solidFill>
                  <a:srgbClr val="FF0000"/>
                </a:solidFill>
                <a:ea typeface="华文新魏" pitchFamily="2" charset="-122"/>
              </a:rPr>
              <a:t>i</a:t>
            </a:r>
            <a:r>
              <a:rPr kumimoji="1" lang="en-US" altLang="zh-CN" sz="2600" b="1">
                <a:solidFill>
                  <a:srgbClr val="FF0000"/>
                </a:solidFill>
                <a:ea typeface="华文新魏" pitchFamily="2" charset="-122"/>
              </a:rPr>
              <a:t>(1≤</a:t>
            </a:r>
            <a:r>
              <a:rPr kumimoji="1" lang="en-US" altLang="zh-CN" sz="2600" b="1" i="1">
                <a:solidFill>
                  <a:srgbClr val="FF0000"/>
                </a:solidFill>
                <a:ea typeface="华文新魏" pitchFamily="2" charset="-122"/>
              </a:rPr>
              <a:t>i</a:t>
            </a:r>
            <a:r>
              <a:rPr kumimoji="1" lang="en-US" altLang="zh-CN" sz="2600" b="1">
                <a:solidFill>
                  <a:srgbClr val="FF0000"/>
                </a:solidFill>
                <a:ea typeface="华文新魏" pitchFamily="2" charset="-122"/>
              </a:rPr>
              <a:t>≤</a:t>
            </a:r>
            <a:r>
              <a:rPr kumimoji="1" lang="en-US" altLang="zh-CN" sz="2600" b="1" i="1">
                <a:solidFill>
                  <a:srgbClr val="FF0000"/>
                </a:solidFill>
                <a:ea typeface="华文新魏" pitchFamily="2" charset="-122"/>
              </a:rPr>
              <a:t>n</a:t>
            </a:r>
            <a:r>
              <a:rPr kumimoji="1" lang="en-US" altLang="zh-CN" sz="2600" b="1">
                <a:solidFill>
                  <a:srgbClr val="FF0000"/>
                </a:solidFill>
                <a:ea typeface="华文新魏" pitchFamily="2" charset="-122"/>
              </a:rPr>
              <a:t>)</a:t>
            </a:r>
            <a:r>
              <a:rPr kumimoji="1" lang="zh-CN" altLang="en-US" sz="2600" b="1">
                <a:solidFill>
                  <a:srgbClr val="FF0000"/>
                </a:solidFill>
                <a:ea typeface="华文新魏" pitchFamily="2" charset="-122"/>
              </a:rPr>
              <a:t>个物品中能够装入容量为</a:t>
            </a:r>
            <a:r>
              <a:rPr kumimoji="1" lang="en-US" altLang="zh-CN" sz="2600" b="1" i="1">
                <a:solidFill>
                  <a:srgbClr val="FF0000"/>
                </a:solidFill>
                <a:ea typeface="华文新魏" pitchFamily="2" charset="-122"/>
              </a:rPr>
              <a:t>j</a:t>
            </a:r>
            <a:r>
              <a:rPr kumimoji="1" lang="zh-CN" altLang="en-US" sz="2600" b="1">
                <a:solidFill>
                  <a:srgbClr val="FF0000"/>
                </a:solidFill>
                <a:ea typeface="华文新魏" pitchFamily="2" charset="-122"/>
              </a:rPr>
              <a:t>（</a:t>
            </a:r>
            <a:r>
              <a:rPr kumimoji="1" lang="en-US" altLang="zh-CN" sz="2600" b="1">
                <a:solidFill>
                  <a:srgbClr val="FF0000"/>
                </a:solidFill>
                <a:ea typeface="华文新魏" pitchFamily="2" charset="-122"/>
              </a:rPr>
              <a:t>1≤</a:t>
            </a:r>
            <a:r>
              <a:rPr kumimoji="1" lang="en-US" altLang="zh-CN" sz="2600" b="1" i="1">
                <a:solidFill>
                  <a:srgbClr val="FF0000"/>
                </a:solidFill>
                <a:ea typeface="华文新魏" pitchFamily="2" charset="-122"/>
              </a:rPr>
              <a:t>j</a:t>
            </a:r>
            <a:r>
              <a:rPr kumimoji="1" lang="en-US" altLang="zh-CN" sz="2600" b="1">
                <a:solidFill>
                  <a:srgbClr val="FF0000"/>
                </a:solidFill>
                <a:ea typeface="华文新魏" pitchFamily="2" charset="-122"/>
              </a:rPr>
              <a:t>≤</a:t>
            </a:r>
            <a:r>
              <a:rPr kumimoji="1" lang="en-US" altLang="zh-CN" sz="2600" b="1" i="1">
                <a:solidFill>
                  <a:srgbClr val="FF0000"/>
                </a:solidFill>
                <a:ea typeface="华文新魏" pitchFamily="2" charset="-122"/>
              </a:rPr>
              <a:t>C</a:t>
            </a:r>
            <a:r>
              <a:rPr kumimoji="1" lang="zh-CN" altLang="en-US" sz="2600" b="1">
                <a:solidFill>
                  <a:srgbClr val="FF0000"/>
                </a:solidFill>
                <a:ea typeface="华文新魏" pitchFamily="2" charset="-122"/>
              </a:rPr>
              <a:t>）的背包中的物品的最大值</a:t>
            </a:r>
            <a:endParaRPr kumimoji="1" lang="en-US" altLang="zh-CN" sz="2600" b="1"/>
          </a:p>
          <a:p>
            <a:pPr eaLnBrk="1" hangingPunct="1">
              <a:lnSpc>
                <a:spcPct val="120000"/>
              </a:lnSpc>
              <a:buClr>
                <a:srgbClr val="FF0000"/>
              </a:buClr>
              <a:buFont typeface="Wingdings" pitchFamily="2" charset="2"/>
              <a:buChar char="q"/>
            </a:pPr>
            <a:r>
              <a:rPr kumimoji="1" lang="zh-CN" altLang="en-US" sz="2600" b="1"/>
              <a:t>在决策</a:t>
            </a:r>
            <a:r>
              <a:rPr kumimoji="1" lang="en-US" altLang="zh-CN" sz="2600" b="1" i="1"/>
              <a:t>x</a:t>
            </a:r>
            <a:r>
              <a:rPr kumimoji="1" lang="en-US" altLang="zh-CN" sz="2600" b="1" i="1" baseline="-30000"/>
              <a:t>i</a:t>
            </a:r>
            <a:r>
              <a:rPr kumimoji="1" lang="zh-CN" altLang="en-US" sz="2600" b="1"/>
              <a:t>时，问题处于下列两种状态之一：</a:t>
            </a:r>
          </a:p>
          <a:p>
            <a:pPr algn="just" eaLnBrk="1" hangingPunct="1">
              <a:lnSpc>
                <a:spcPct val="120000"/>
              </a:lnSpc>
            </a:pPr>
            <a:r>
              <a:rPr kumimoji="1" lang="zh-CN" altLang="en-US" sz="2600" b="1">
                <a:solidFill>
                  <a:srgbClr val="FF0000"/>
                </a:solidFill>
              </a:rPr>
              <a:t>（</a:t>
            </a:r>
            <a:r>
              <a:rPr kumimoji="1" lang="en-US" altLang="zh-CN" sz="2600" b="1">
                <a:solidFill>
                  <a:srgbClr val="FF0000"/>
                </a:solidFill>
              </a:rPr>
              <a:t>1</a:t>
            </a:r>
            <a:r>
              <a:rPr kumimoji="1" lang="zh-CN" altLang="en-US" sz="2600" b="1">
                <a:solidFill>
                  <a:srgbClr val="FF0000"/>
                </a:solidFill>
              </a:rPr>
              <a:t>）背包容量不足以装入物品</a:t>
            </a:r>
            <a:r>
              <a:rPr kumimoji="1" lang="en-US" altLang="zh-CN" sz="2600" b="1" i="1">
                <a:solidFill>
                  <a:srgbClr val="FF0000"/>
                </a:solidFill>
              </a:rPr>
              <a:t>i</a:t>
            </a:r>
            <a:r>
              <a:rPr kumimoji="1" lang="zh-CN" altLang="en-US" sz="2600" b="1">
                <a:solidFill>
                  <a:srgbClr val="FF0000"/>
                </a:solidFill>
              </a:rPr>
              <a:t>，则</a:t>
            </a:r>
            <a:r>
              <a:rPr kumimoji="1" lang="en-US" altLang="zh-CN" sz="2600" b="1" i="1">
                <a:solidFill>
                  <a:srgbClr val="FF0000"/>
                </a:solidFill>
              </a:rPr>
              <a:t>x</a:t>
            </a:r>
            <a:r>
              <a:rPr kumimoji="1" lang="en-US" altLang="zh-CN" sz="2600" b="1" i="1" baseline="-30000">
                <a:solidFill>
                  <a:srgbClr val="FF0000"/>
                </a:solidFill>
              </a:rPr>
              <a:t>i</a:t>
            </a:r>
            <a:r>
              <a:rPr kumimoji="1" lang="en-US" altLang="zh-CN" sz="2600" b="1">
                <a:solidFill>
                  <a:srgbClr val="FF0000"/>
                </a:solidFill>
              </a:rPr>
              <a:t>=0</a:t>
            </a:r>
            <a:r>
              <a:rPr kumimoji="1" lang="zh-CN" altLang="en-US" sz="2600" b="1">
                <a:solidFill>
                  <a:srgbClr val="FF0000"/>
                </a:solidFill>
              </a:rPr>
              <a:t>，背包不增加价值；</a:t>
            </a:r>
          </a:p>
          <a:p>
            <a:pPr algn="just" eaLnBrk="1" hangingPunct="1">
              <a:lnSpc>
                <a:spcPct val="120000"/>
              </a:lnSpc>
            </a:pPr>
            <a:r>
              <a:rPr kumimoji="1" lang="zh-CN" altLang="en-US" sz="2600" b="1">
                <a:solidFill>
                  <a:srgbClr val="FF0000"/>
                </a:solidFill>
              </a:rPr>
              <a:t>（</a:t>
            </a:r>
            <a:r>
              <a:rPr kumimoji="1" lang="en-US" altLang="zh-CN" sz="2600" b="1">
                <a:solidFill>
                  <a:srgbClr val="FF0000"/>
                </a:solidFill>
              </a:rPr>
              <a:t>2</a:t>
            </a:r>
            <a:r>
              <a:rPr kumimoji="1" lang="zh-CN" altLang="en-US" sz="2600" b="1">
                <a:solidFill>
                  <a:srgbClr val="FF0000"/>
                </a:solidFill>
              </a:rPr>
              <a:t>）背包容量可以装入物品</a:t>
            </a:r>
            <a:r>
              <a:rPr kumimoji="1" lang="en-US" altLang="zh-CN" sz="2600" b="1" i="1">
                <a:solidFill>
                  <a:srgbClr val="FF0000"/>
                </a:solidFill>
              </a:rPr>
              <a:t>i</a:t>
            </a:r>
            <a:r>
              <a:rPr kumimoji="1" lang="zh-CN" altLang="en-US" sz="2600" b="1">
                <a:solidFill>
                  <a:srgbClr val="FF0000"/>
                </a:solidFill>
              </a:rPr>
              <a:t>。</a:t>
            </a:r>
            <a:endParaRPr kumimoji="1" lang="en-US" altLang="zh-CN" sz="2600" b="1">
              <a:solidFill>
                <a:srgbClr val="FF0000"/>
              </a:solidFill>
            </a:endParaRPr>
          </a:p>
          <a:p>
            <a:pPr algn="just" eaLnBrk="1" hangingPunct="1">
              <a:lnSpc>
                <a:spcPct val="120000"/>
              </a:lnSpc>
            </a:pPr>
            <a:r>
              <a:rPr kumimoji="1" lang="zh-CN" altLang="en-US" sz="2600" b="1">
                <a:solidFill>
                  <a:srgbClr val="FF0000"/>
                </a:solidFill>
              </a:rPr>
              <a:t>在（</a:t>
            </a:r>
            <a:r>
              <a:rPr kumimoji="1" lang="en-US" altLang="zh-CN" sz="2600" b="1">
                <a:solidFill>
                  <a:srgbClr val="FF0000"/>
                </a:solidFill>
              </a:rPr>
              <a:t>2</a:t>
            </a:r>
            <a:r>
              <a:rPr kumimoji="1" lang="zh-CN" altLang="en-US" sz="2600" b="1">
                <a:solidFill>
                  <a:srgbClr val="FF0000"/>
                </a:solidFill>
              </a:rPr>
              <a:t>）的状态下，物品</a:t>
            </a:r>
            <a:r>
              <a:rPr kumimoji="1" lang="en-US" altLang="zh-CN" sz="2600" b="1">
                <a:solidFill>
                  <a:srgbClr val="FF0000"/>
                </a:solidFill>
              </a:rPr>
              <a:t>i</a:t>
            </a:r>
            <a:r>
              <a:rPr kumimoji="1" lang="zh-CN" altLang="en-US" sz="2600" b="1">
                <a:solidFill>
                  <a:srgbClr val="FF0000"/>
                </a:solidFill>
              </a:rPr>
              <a:t>有两种情况，装入（则</a:t>
            </a:r>
            <a:r>
              <a:rPr kumimoji="1" lang="en-US" altLang="zh-CN" sz="2600" b="1" i="1">
                <a:solidFill>
                  <a:srgbClr val="FF0000"/>
                </a:solidFill>
              </a:rPr>
              <a:t>x</a:t>
            </a:r>
            <a:r>
              <a:rPr kumimoji="1" lang="en-US" altLang="zh-CN" sz="2600" b="1" i="1" baseline="-30000">
                <a:solidFill>
                  <a:srgbClr val="FF0000"/>
                </a:solidFill>
              </a:rPr>
              <a:t>i</a:t>
            </a:r>
            <a:r>
              <a:rPr kumimoji="1" lang="en-US" altLang="zh-CN" sz="2600" b="1">
                <a:solidFill>
                  <a:srgbClr val="FF0000"/>
                </a:solidFill>
              </a:rPr>
              <a:t>=1</a:t>
            </a:r>
            <a:r>
              <a:rPr kumimoji="1" lang="zh-CN" altLang="en-US" sz="2600" b="1">
                <a:solidFill>
                  <a:srgbClr val="FF0000"/>
                </a:solidFill>
              </a:rPr>
              <a:t>）或不装入（则</a:t>
            </a:r>
            <a:r>
              <a:rPr kumimoji="1" lang="en-US" altLang="zh-CN" sz="2600" b="1" i="1">
                <a:solidFill>
                  <a:srgbClr val="FF0000"/>
                </a:solidFill>
              </a:rPr>
              <a:t>x</a:t>
            </a:r>
            <a:r>
              <a:rPr kumimoji="1" lang="en-US" altLang="zh-CN" sz="2600" b="1" i="1" baseline="-30000">
                <a:solidFill>
                  <a:srgbClr val="FF0000"/>
                </a:solidFill>
              </a:rPr>
              <a:t>i</a:t>
            </a:r>
            <a:r>
              <a:rPr kumimoji="1" lang="en-US" altLang="zh-CN" sz="2600" b="1">
                <a:solidFill>
                  <a:srgbClr val="FF0000"/>
                </a:solidFill>
              </a:rPr>
              <a:t>=0</a:t>
            </a:r>
            <a:r>
              <a:rPr kumimoji="1" lang="zh-CN" altLang="en-US" sz="2600" b="1">
                <a:solidFill>
                  <a:srgbClr val="FF0000"/>
                </a:solidFill>
              </a:rPr>
              <a:t>）。</a:t>
            </a:r>
            <a:r>
              <a:rPr kumimoji="1" lang="zh-CN" altLang="en-US" sz="2600" b="1"/>
              <a:t>在这两种情况下背包价值的最大者应该是对</a:t>
            </a:r>
            <a:r>
              <a:rPr kumimoji="1" lang="en-US" altLang="zh-CN" sz="2600" b="1" i="1"/>
              <a:t>x</a:t>
            </a:r>
            <a:r>
              <a:rPr kumimoji="1" lang="en-US" altLang="zh-CN" sz="2600" b="1" i="1" baseline="-30000"/>
              <a:t>i</a:t>
            </a:r>
            <a:r>
              <a:rPr kumimoji="1" lang="zh-CN" altLang="en-US" sz="2600" b="1"/>
              <a:t>决策后的背包价值。</a:t>
            </a:r>
          </a:p>
        </p:txBody>
      </p:sp>
      <p:sp>
        <p:nvSpPr>
          <p:cNvPr id="75782" name="矩形 7"/>
          <p:cNvSpPr>
            <a:spLocks noChangeArrowheads="1"/>
          </p:cNvSpPr>
          <p:nvPr/>
        </p:nvSpPr>
        <p:spPr bwMode="auto">
          <a:xfrm>
            <a:off x="179388" y="1150938"/>
            <a:ext cx="8496300" cy="68262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ea typeface="宋体" charset="-122"/>
              </a:defRPr>
            </a:lvl1pPr>
            <a:lvl2pPr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marL="0" lvl="1" algn="just" eaLnBrk="1" hangingPunct="1">
              <a:lnSpc>
                <a:spcPct val="120000"/>
              </a:lnSpc>
              <a:spcBef>
                <a:spcPts val="600"/>
              </a:spcBef>
              <a:buClr>
                <a:srgbClr val="FF0000"/>
              </a:buClr>
            </a:pPr>
            <a:r>
              <a:rPr kumimoji="1" lang="en-US" altLang="zh-CN" sz="3200" b="1">
                <a:solidFill>
                  <a:srgbClr val="FF0000"/>
                </a:solidFill>
              </a:rPr>
              <a:t>3. </a:t>
            </a:r>
            <a:r>
              <a:rPr kumimoji="1" lang="en-US" altLang="zh-CN" sz="3200" b="1"/>
              <a:t>0/1</a:t>
            </a:r>
            <a:r>
              <a:rPr kumimoji="1" lang="zh-CN" altLang="en-US" sz="3200" b="1"/>
              <a:t>背包问题如何用动态规划法解决？</a:t>
            </a:r>
            <a:endParaRPr kumimoji="1" lang="en-US" altLang="zh-CN" sz="3200" b="1"/>
          </a:p>
        </p:txBody>
      </p:sp>
      <p:sp>
        <p:nvSpPr>
          <p:cNvPr id="75783" name="Text Box 53"/>
          <p:cNvSpPr txBox="1">
            <a:spLocks noChangeArrowheads="1"/>
          </p:cNvSpPr>
          <p:nvPr/>
        </p:nvSpPr>
        <p:spPr bwMode="auto">
          <a:xfrm>
            <a:off x="323850" y="260350"/>
            <a:ext cx="54895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4400" b="1">
                <a:solidFill>
                  <a:schemeClr val="tx2"/>
                </a:solidFill>
                <a:latin typeface="华文行楷" pitchFamily="2" charset="-122"/>
                <a:ea typeface="华文行楷" pitchFamily="2" charset="-122"/>
              </a:rPr>
              <a:t>6.3.3  0/1</a:t>
            </a:r>
            <a:r>
              <a:rPr kumimoji="1" lang="zh-CN" altLang="en-US" sz="4400" b="1">
                <a:solidFill>
                  <a:schemeClr val="tx2"/>
                </a:solidFill>
                <a:latin typeface="华文行楷" pitchFamily="2" charset="-122"/>
                <a:ea typeface="华文行楷" pitchFamily="2" charset="-122"/>
              </a:rPr>
              <a:t>背包问题 </a:t>
            </a:r>
          </a:p>
        </p:txBody>
      </p:sp>
    </p:spTree>
    <p:extLst>
      <p:ext uri="{BB962C8B-B14F-4D97-AF65-F5344CB8AC3E}">
        <p14:creationId xmlns:p14="http://schemas.microsoft.com/office/powerpoint/2010/main" val="341839488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68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68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168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168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68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168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bwMode="auto">
          <a:xfrm>
            <a:off x="314325" y="3357563"/>
            <a:ext cx="7426325" cy="117792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90000" tIns="46800" rIns="90000" bIns="46800">
            <a:spAutoFit/>
          </a:bodyPr>
          <a:lstStyle/>
          <a:p>
            <a:pPr>
              <a:defRPr/>
            </a:pPr>
            <a:endParaRPr lang="zh-CN" altLang="en-US">
              <a:solidFill>
                <a:schemeClr val="tx1"/>
              </a:solidFill>
              <a:latin typeface="Times New Roman" pitchFamily="18" charset="0"/>
            </a:endParaRPr>
          </a:p>
        </p:txBody>
      </p:sp>
      <p:sp>
        <p:nvSpPr>
          <p:cNvPr id="11" name="矩形 10"/>
          <p:cNvSpPr/>
          <p:nvPr/>
        </p:nvSpPr>
        <p:spPr bwMode="auto">
          <a:xfrm>
            <a:off x="1692275" y="2493963"/>
            <a:ext cx="2592388" cy="719137"/>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90000" tIns="46800" rIns="90000" bIns="46800">
            <a:spAutoFit/>
          </a:bodyPr>
          <a:lstStyle/>
          <a:p>
            <a:pPr>
              <a:defRPr/>
            </a:pPr>
            <a:endParaRPr lang="zh-CN" altLang="en-US">
              <a:solidFill>
                <a:schemeClr val="tx1"/>
              </a:solidFill>
              <a:latin typeface="Times New Roman" pitchFamily="18" charset="0"/>
            </a:endParaRPr>
          </a:p>
        </p:txBody>
      </p:sp>
      <p:sp>
        <p:nvSpPr>
          <p:cNvPr id="76804" name="日期占位符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D6F07B0D-1869-4ED4-B970-74685FF729E7}" type="datetime1">
              <a:rPr lang="zh-CN" altLang="en-US" sz="1400" smtClean="0">
                <a:latin typeface="Comic Sans MS" pitchFamily="66" charset="0"/>
              </a:rPr>
              <a:pPr/>
              <a:t>2016/4/26</a:t>
            </a:fld>
            <a:endParaRPr lang="en-US" altLang="zh-CN" sz="1400" smtClean="0">
              <a:latin typeface="Comic Sans MS" pitchFamily="66" charset="0"/>
            </a:endParaRPr>
          </a:p>
        </p:txBody>
      </p:sp>
      <p:sp>
        <p:nvSpPr>
          <p:cNvPr id="76805"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第6章  动态规划法</a:t>
            </a:r>
          </a:p>
        </p:txBody>
      </p:sp>
      <p:sp>
        <p:nvSpPr>
          <p:cNvPr id="76806"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E86C0692-A1C4-4298-AF63-249477045C39}" type="slidenum">
              <a:rPr lang="en-US" altLang="zh-CN" sz="1400" smtClean="0">
                <a:latin typeface="Comic Sans MS" pitchFamily="66" charset="0"/>
              </a:rPr>
              <a:pPr/>
              <a:t>39</a:t>
            </a:fld>
            <a:endParaRPr lang="en-US" altLang="zh-CN" sz="1400" smtClean="0">
              <a:latin typeface="Comic Sans MS" pitchFamily="66" charset="0"/>
            </a:endParaRPr>
          </a:p>
        </p:txBody>
      </p:sp>
      <p:sp>
        <p:nvSpPr>
          <p:cNvPr id="76807" name="Text Box 93"/>
          <p:cNvSpPr txBox="1">
            <a:spLocks noChangeArrowheads="1"/>
          </p:cNvSpPr>
          <p:nvPr/>
        </p:nvSpPr>
        <p:spPr bwMode="auto">
          <a:xfrm>
            <a:off x="292100" y="1025525"/>
            <a:ext cx="8601075"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lnSpc>
                <a:spcPct val="120000"/>
              </a:lnSpc>
              <a:spcBef>
                <a:spcPts val="600"/>
              </a:spcBef>
            </a:pPr>
            <a:r>
              <a:rPr kumimoji="1" lang="zh-CN" altLang="en-US" sz="2600" b="1">
                <a:solidFill>
                  <a:srgbClr val="FF0000"/>
                </a:solidFill>
              </a:rPr>
              <a:t>令</a:t>
            </a:r>
            <a:r>
              <a:rPr kumimoji="1" lang="en-US" altLang="zh-CN" sz="2600" b="1" i="1">
                <a:solidFill>
                  <a:srgbClr val="FF0000"/>
                </a:solidFill>
              </a:rPr>
              <a:t>V</a:t>
            </a:r>
            <a:r>
              <a:rPr kumimoji="1" lang="en-US" altLang="zh-CN" sz="2600" b="1">
                <a:solidFill>
                  <a:srgbClr val="FF0000"/>
                </a:solidFill>
              </a:rPr>
              <a:t>(</a:t>
            </a:r>
            <a:r>
              <a:rPr kumimoji="1" lang="en-US" altLang="zh-CN" sz="2600" b="1" i="1">
                <a:solidFill>
                  <a:srgbClr val="FF0000"/>
                </a:solidFill>
              </a:rPr>
              <a:t>i, j</a:t>
            </a:r>
            <a:r>
              <a:rPr kumimoji="1" lang="en-US" altLang="zh-CN" sz="2600" b="1">
                <a:solidFill>
                  <a:srgbClr val="FF0000"/>
                </a:solidFill>
              </a:rPr>
              <a:t>)</a:t>
            </a:r>
            <a:r>
              <a:rPr kumimoji="1" lang="zh-CN" altLang="en-US" sz="2600" b="1">
                <a:solidFill>
                  <a:srgbClr val="FF0000"/>
                </a:solidFill>
              </a:rPr>
              <a:t>表示在前</a:t>
            </a:r>
            <a:r>
              <a:rPr kumimoji="1" lang="en-US" altLang="zh-CN" sz="2600" b="1" i="1">
                <a:solidFill>
                  <a:srgbClr val="FF0000"/>
                </a:solidFill>
              </a:rPr>
              <a:t>i</a:t>
            </a:r>
            <a:r>
              <a:rPr kumimoji="1" lang="en-US" altLang="zh-CN" sz="2600" b="1">
                <a:solidFill>
                  <a:srgbClr val="FF0000"/>
                </a:solidFill>
              </a:rPr>
              <a:t>(1≤</a:t>
            </a:r>
            <a:r>
              <a:rPr kumimoji="1" lang="en-US" altLang="zh-CN" sz="2600" b="1" i="1">
                <a:solidFill>
                  <a:srgbClr val="FF0000"/>
                </a:solidFill>
              </a:rPr>
              <a:t>i</a:t>
            </a:r>
            <a:r>
              <a:rPr kumimoji="1" lang="en-US" altLang="zh-CN" sz="2600" b="1">
                <a:solidFill>
                  <a:srgbClr val="FF0000"/>
                </a:solidFill>
              </a:rPr>
              <a:t>≤</a:t>
            </a:r>
            <a:r>
              <a:rPr kumimoji="1" lang="en-US" altLang="zh-CN" sz="2600" b="1" i="1">
                <a:solidFill>
                  <a:srgbClr val="FF0000"/>
                </a:solidFill>
              </a:rPr>
              <a:t>n</a:t>
            </a:r>
            <a:r>
              <a:rPr kumimoji="1" lang="en-US" altLang="zh-CN" sz="2600" b="1">
                <a:solidFill>
                  <a:srgbClr val="FF0000"/>
                </a:solidFill>
              </a:rPr>
              <a:t>)</a:t>
            </a:r>
            <a:r>
              <a:rPr kumimoji="1" lang="zh-CN" altLang="en-US" sz="2600" b="1">
                <a:solidFill>
                  <a:srgbClr val="FF0000"/>
                </a:solidFill>
              </a:rPr>
              <a:t>个物品中能够装入容量为</a:t>
            </a:r>
            <a:r>
              <a:rPr kumimoji="1" lang="en-US" altLang="zh-CN" sz="2600" b="1" i="1">
                <a:solidFill>
                  <a:srgbClr val="FF0000"/>
                </a:solidFill>
              </a:rPr>
              <a:t>j</a:t>
            </a:r>
            <a:r>
              <a:rPr kumimoji="1" lang="zh-CN" altLang="en-US" sz="2600" b="1">
                <a:solidFill>
                  <a:srgbClr val="FF0000"/>
                </a:solidFill>
              </a:rPr>
              <a:t>（</a:t>
            </a:r>
            <a:r>
              <a:rPr kumimoji="1" lang="en-US" altLang="zh-CN" sz="2600" b="1">
                <a:solidFill>
                  <a:srgbClr val="FF0000"/>
                </a:solidFill>
              </a:rPr>
              <a:t>1≤</a:t>
            </a:r>
            <a:r>
              <a:rPr kumimoji="1" lang="en-US" altLang="zh-CN" sz="2600" b="1" i="1">
                <a:solidFill>
                  <a:srgbClr val="FF0000"/>
                </a:solidFill>
              </a:rPr>
              <a:t>j</a:t>
            </a:r>
            <a:r>
              <a:rPr kumimoji="1" lang="en-US" altLang="zh-CN" sz="2600" b="1">
                <a:solidFill>
                  <a:srgbClr val="FF0000"/>
                </a:solidFill>
              </a:rPr>
              <a:t>≤</a:t>
            </a:r>
            <a:r>
              <a:rPr kumimoji="1" lang="en-US" altLang="zh-CN" sz="2600" b="1" i="1">
                <a:solidFill>
                  <a:srgbClr val="FF0000"/>
                </a:solidFill>
              </a:rPr>
              <a:t>C</a:t>
            </a:r>
            <a:r>
              <a:rPr kumimoji="1" lang="zh-CN" altLang="en-US" sz="2600" b="1">
                <a:solidFill>
                  <a:srgbClr val="FF0000"/>
                </a:solidFill>
              </a:rPr>
              <a:t>）的背包中的物品的最大值</a:t>
            </a:r>
            <a:r>
              <a:rPr kumimoji="1" lang="zh-CN" altLang="en-US" sz="2600" b="1"/>
              <a:t>，则可以得到如下动态规划函数：</a:t>
            </a:r>
          </a:p>
          <a:p>
            <a:pPr algn="just" eaLnBrk="1" hangingPunct="1">
              <a:lnSpc>
                <a:spcPct val="120000"/>
              </a:lnSpc>
              <a:spcBef>
                <a:spcPts val="600"/>
              </a:spcBef>
            </a:pPr>
            <a:r>
              <a:rPr kumimoji="1" lang="zh-CN" altLang="en-US" b="1" i="1"/>
              <a:t>                   </a:t>
            </a:r>
            <a:r>
              <a:rPr kumimoji="1" lang="en-US" altLang="zh-CN" sz="2600" b="1" i="1"/>
              <a:t>V</a:t>
            </a:r>
            <a:r>
              <a:rPr kumimoji="1" lang="en-US" altLang="zh-CN" sz="2600" b="1"/>
              <a:t>(</a:t>
            </a:r>
            <a:r>
              <a:rPr kumimoji="1" lang="en-US" altLang="zh-CN" sz="2600" b="1" i="1"/>
              <a:t>i</a:t>
            </a:r>
            <a:r>
              <a:rPr kumimoji="1" lang="en-US" altLang="zh-CN" sz="2600" b="1"/>
              <a:t>, 0)=</a:t>
            </a:r>
            <a:r>
              <a:rPr kumimoji="1" lang="en-US" altLang="zh-CN" sz="2600" b="1" i="1"/>
              <a:t> V</a:t>
            </a:r>
            <a:r>
              <a:rPr kumimoji="1" lang="en-US" altLang="zh-CN" sz="2600" b="1"/>
              <a:t>(0, </a:t>
            </a:r>
            <a:r>
              <a:rPr kumimoji="1" lang="en-US" altLang="zh-CN" sz="2600" b="1" i="1"/>
              <a:t>j</a:t>
            </a:r>
            <a:r>
              <a:rPr kumimoji="1" lang="en-US" altLang="zh-CN" sz="2600" b="1"/>
              <a:t>)=0                                           (</a:t>
            </a:r>
            <a:r>
              <a:rPr kumimoji="1" lang="zh-CN" altLang="en-US" sz="2600" b="1"/>
              <a:t>式</a:t>
            </a:r>
            <a:r>
              <a:rPr kumimoji="1" lang="en-US" altLang="zh-CN" sz="2600" b="1"/>
              <a:t>6.11)</a:t>
            </a:r>
            <a:endParaRPr kumimoji="1" lang="zh-CN" altLang="en-US" sz="2600" b="1"/>
          </a:p>
        </p:txBody>
      </p:sp>
      <p:sp>
        <p:nvSpPr>
          <p:cNvPr id="76808" name="Text Box 98"/>
          <p:cNvSpPr txBox="1">
            <a:spLocks noChangeArrowheads="1"/>
          </p:cNvSpPr>
          <p:nvPr/>
        </p:nvSpPr>
        <p:spPr bwMode="auto">
          <a:xfrm>
            <a:off x="7524750" y="3500438"/>
            <a:ext cx="17272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spcBef>
                <a:spcPct val="50000"/>
              </a:spcBef>
            </a:pPr>
            <a:r>
              <a:rPr kumimoji="1" lang="zh-CN" altLang="en-US" sz="2600" b="1"/>
              <a:t>   </a:t>
            </a:r>
            <a:r>
              <a:rPr kumimoji="1" lang="en-US" altLang="zh-CN" sz="2600" b="1"/>
              <a:t>(</a:t>
            </a:r>
            <a:r>
              <a:rPr kumimoji="1" lang="zh-CN" altLang="en-US" sz="2600" b="1"/>
              <a:t>式</a:t>
            </a:r>
            <a:r>
              <a:rPr kumimoji="1" lang="en-US" altLang="zh-CN" sz="2600" b="1"/>
              <a:t>6.12)</a:t>
            </a:r>
            <a:endParaRPr kumimoji="1" lang="zh-CN" altLang="en-US" sz="2600" b="1"/>
          </a:p>
        </p:txBody>
      </p:sp>
      <p:sp>
        <p:nvSpPr>
          <p:cNvPr id="76809" name="矩形 7"/>
          <p:cNvSpPr>
            <a:spLocks noChangeArrowheads="1"/>
          </p:cNvSpPr>
          <p:nvPr/>
        </p:nvSpPr>
        <p:spPr bwMode="auto">
          <a:xfrm>
            <a:off x="428625" y="4714875"/>
            <a:ext cx="8504238"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lnSpc>
                <a:spcPct val="120000"/>
              </a:lnSpc>
              <a:spcBef>
                <a:spcPts val="600"/>
              </a:spcBef>
            </a:pPr>
            <a:r>
              <a:rPr kumimoji="1" lang="zh-CN" altLang="en-US" sz="2600" b="1">
                <a:latin typeface="宋体" charset="-122"/>
              </a:rPr>
              <a:t>式</a:t>
            </a:r>
            <a:r>
              <a:rPr kumimoji="1" lang="en-US" altLang="zh-CN" sz="2600" b="1"/>
              <a:t>6.11</a:t>
            </a:r>
            <a:r>
              <a:rPr kumimoji="1" lang="zh-CN" altLang="en-US" sz="2600" b="1">
                <a:latin typeface="宋体" charset="-122"/>
              </a:rPr>
              <a:t>表明：把前面</a:t>
            </a:r>
            <a:r>
              <a:rPr kumimoji="1" lang="en-US" altLang="zh-CN" sz="2600" b="1" i="1"/>
              <a:t>i</a:t>
            </a:r>
            <a:r>
              <a:rPr kumimoji="1" lang="zh-CN" altLang="en-US" sz="2600" b="1">
                <a:latin typeface="宋体" charset="-122"/>
              </a:rPr>
              <a:t>个物品装入容量为</a:t>
            </a:r>
            <a:r>
              <a:rPr kumimoji="1" lang="en-US" altLang="zh-CN" sz="2600" b="1"/>
              <a:t>0</a:t>
            </a:r>
            <a:r>
              <a:rPr kumimoji="1" lang="zh-CN" altLang="en-US" sz="2600" b="1">
                <a:latin typeface="宋体" charset="-122"/>
              </a:rPr>
              <a:t>的背包和把</a:t>
            </a:r>
            <a:r>
              <a:rPr kumimoji="1" lang="en-US" altLang="zh-CN" sz="2600" b="1"/>
              <a:t>0</a:t>
            </a:r>
            <a:r>
              <a:rPr kumimoji="1" lang="zh-CN" altLang="en-US" sz="2600" b="1">
                <a:latin typeface="宋体" charset="-122"/>
              </a:rPr>
              <a:t>个物品装入容量为</a:t>
            </a:r>
            <a:r>
              <a:rPr kumimoji="1" lang="en-US" altLang="zh-CN" sz="2600" b="1" i="1"/>
              <a:t>j</a:t>
            </a:r>
            <a:r>
              <a:rPr kumimoji="1" lang="zh-CN" altLang="en-US" sz="2600" b="1">
                <a:latin typeface="宋体" charset="-122"/>
              </a:rPr>
              <a:t>的背包，得到的价值均为</a:t>
            </a:r>
            <a:r>
              <a:rPr kumimoji="1" lang="en-US" altLang="zh-CN" sz="2600" b="1"/>
              <a:t>0</a:t>
            </a:r>
            <a:r>
              <a:rPr kumimoji="1" lang="zh-CN" altLang="en-US" sz="2600" b="1">
                <a:latin typeface="宋体" charset="-122"/>
              </a:rPr>
              <a:t>。</a:t>
            </a:r>
            <a:endParaRPr lang="zh-CN" altLang="en-US" sz="2600"/>
          </a:p>
        </p:txBody>
      </p:sp>
      <p:graphicFrame>
        <p:nvGraphicFramePr>
          <p:cNvPr id="76810" name="对象 2"/>
          <p:cNvGraphicFramePr>
            <a:graphicFrameLocks noChangeAspect="1"/>
          </p:cNvGraphicFramePr>
          <p:nvPr/>
        </p:nvGraphicFramePr>
        <p:xfrm>
          <a:off x="323850" y="3357563"/>
          <a:ext cx="7453313" cy="1079500"/>
        </p:xfrm>
        <a:graphic>
          <a:graphicData uri="http://schemas.openxmlformats.org/presentationml/2006/ole">
            <mc:AlternateContent xmlns:mc="http://schemas.openxmlformats.org/markup-compatibility/2006">
              <mc:Choice xmlns:v="urn:schemas-microsoft-com:vml" Requires="v">
                <p:oleObj spid="_x0000_s67587" r:id="rId3" imgW="3403600" imgH="482600" progId="Equation.3">
                  <p:embed/>
                </p:oleObj>
              </mc:Choice>
              <mc:Fallback>
                <p:oleObj r:id="rId3" imgW="3403600" imgH="482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3357563"/>
                        <a:ext cx="7453313"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94416936"/>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fld id="{983BE67D-FD1D-473A-9860-4E16AB2F9849}" type="datetime1">
              <a:rPr lang="zh-CN" altLang="en-US" sz="1400" smtClean="0">
                <a:latin typeface="Comic Sans MS" pitchFamily="66" charset="0"/>
              </a:rPr>
              <a:pPr/>
              <a:t>2016/4/26</a:t>
            </a:fld>
            <a:endParaRPr lang="en-US" altLang="zh-CN" sz="1400" smtClean="0">
              <a:latin typeface="Comic Sans MS" pitchFamily="66" charset="0"/>
            </a:endParaRPr>
          </a:p>
        </p:txBody>
      </p:sp>
      <p:sp>
        <p:nvSpPr>
          <p:cNvPr id="3174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en-US" altLang="zh-CN" sz="1400" smtClean="0">
                <a:latin typeface="Comic Sans MS" pitchFamily="66" charset="0"/>
              </a:rPr>
              <a:t>第6章  动态规划法</a:t>
            </a:r>
          </a:p>
        </p:txBody>
      </p:sp>
      <p:sp>
        <p:nvSpPr>
          <p:cNvPr id="3174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en-US" altLang="zh-CN" sz="1400" smtClean="0">
                <a:latin typeface="Comic Sans MS" pitchFamily="66" charset="0"/>
              </a:rPr>
              <a:t>Page </a:t>
            </a:r>
            <a:fld id="{2586D1EA-DB85-4A97-AB18-3AB92FDC8351}" type="slidenum">
              <a:rPr lang="en-US" altLang="zh-CN" sz="1400" smtClean="0">
                <a:latin typeface="Comic Sans MS" pitchFamily="66" charset="0"/>
              </a:rPr>
              <a:pPr/>
              <a:t>4</a:t>
            </a:fld>
            <a:endParaRPr lang="en-US" altLang="zh-CN" sz="1400" smtClean="0">
              <a:latin typeface="Comic Sans MS" pitchFamily="66" charset="0"/>
            </a:endParaRPr>
          </a:p>
        </p:txBody>
      </p:sp>
      <p:sp>
        <p:nvSpPr>
          <p:cNvPr id="31749" name="Text Box 3">
            <a:hlinkClick r:id="" action="ppaction://hlinkshowjump?jump=nextslide"/>
          </p:cNvPr>
          <p:cNvSpPr txBox="1">
            <a:spLocks noChangeArrowheads="1"/>
          </p:cNvSpPr>
          <p:nvPr/>
        </p:nvSpPr>
        <p:spPr bwMode="auto">
          <a:xfrm>
            <a:off x="395288" y="3101975"/>
            <a:ext cx="5791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kumimoji="1" lang="en-US" altLang="zh-CN" sz="3600" b="1"/>
              <a:t>6.2.3  TSP</a:t>
            </a:r>
            <a:r>
              <a:rPr kumimoji="1" lang="zh-CN" altLang="en-US" sz="3600" b="1">
                <a:latin typeface="宋体" pitchFamily="2" charset="-122"/>
              </a:rPr>
              <a:t>问题</a:t>
            </a:r>
            <a:r>
              <a:rPr kumimoji="1" lang="zh-CN" altLang="en-US" sz="3600" b="1"/>
              <a:t> </a:t>
            </a:r>
            <a:endParaRPr kumimoji="1" lang="zh-CN" altLang="en-US" sz="3600"/>
          </a:p>
        </p:txBody>
      </p:sp>
      <p:sp>
        <p:nvSpPr>
          <p:cNvPr id="31750" name="Text Box 4">
            <a:hlinkClick r:id="rId2" action="ppaction://hlinksldjump"/>
          </p:cNvPr>
          <p:cNvSpPr txBox="1">
            <a:spLocks noChangeArrowheads="1"/>
          </p:cNvSpPr>
          <p:nvPr/>
        </p:nvSpPr>
        <p:spPr bwMode="auto">
          <a:xfrm>
            <a:off x="395288" y="1268413"/>
            <a:ext cx="6553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kumimoji="1" lang="en-US" altLang="zh-CN" sz="3600" b="1"/>
              <a:t>6.2.1  </a:t>
            </a:r>
            <a:r>
              <a:rPr kumimoji="1" lang="zh-CN" altLang="en-US" sz="3600" b="1">
                <a:latin typeface="宋体" pitchFamily="2" charset="-122"/>
              </a:rPr>
              <a:t>多段图的最短路径问题</a:t>
            </a:r>
          </a:p>
        </p:txBody>
      </p:sp>
      <p:sp>
        <p:nvSpPr>
          <p:cNvPr id="31751" name="Text Box 5"/>
          <p:cNvSpPr txBox="1">
            <a:spLocks noChangeArrowheads="1"/>
          </p:cNvSpPr>
          <p:nvPr/>
        </p:nvSpPr>
        <p:spPr bwMode="auto">
          <a:xfrm>
            <a:off x="323850" y="260350"/>
            <a:ext cx="799306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kumimoji="1" lang="en-US" altLang="zh-CN" sz="4400" b="1">
                <a:solidFill>
                  <a:schemeClr val="tx2"/>
                </a:solidFill>
                <a:latin typeface="华文行楷" pitchFamily="2" charset="-122"/>
                <a:ea typeface="华文行楷" pitchFamily="2" charset="-122"/>
              </a:rPr>
              <a:t>6.2  </a:t>
            </a:r>
            <a:r>
              <a:rPr kumimoji="1" lang="zh-CN" altLang="en-US" sz="4400" b="1">
                <a:solidFill>
                  <a:schemeClr val="tx2"/>
                </a:solidFill>
                <a:latin typeface="华文行楷" pitchFamily="2" charset="-122"/>
                <a:ea typeface="华文行楷" pitchFamily="2" charset="-122"/>
              </a:rPr>
              <a:t>图问题中的动态规划法</a:t>
            </a:r>
            <a:r>
              <a:rPr kumimoji="1" lang="zh-CN" altLang="en-US" sz="4800" b="1">
                <a:solidFill>
                  <a:srgbClr val="CC0000"/>
                </a:solidFill>
              </a:rPr>
              <a:t> </a:t>
            </a:r>
          </a:p>
        </p:txBody>
      </p:sp>
      <p:sp>
        <p:nvSpPr>
          <p:cNvPr id="31752" name="Text Box 3">
            <a:hlinkClick r:id="" action="ppaction://hlinkshowjump?jump=nextslide"/>
          </p:cNvPr>
          <p:cNvSpPr txBox="1">
            <a:spLocks noChangeArrowheads="1"/>
          </p:cNvSpPr>
          <p:nvPr/>
        </p:nvSpPr>
        <p:spPr bwMode="auto">
          <a:xfrm>
            <a:off x="395288" y="2205038"/>
            <a:ext cx="68214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kumimoji="1" lang="en-US" altLang="zh-CN" sz="3600" b="1"/>
              <a:t>6.2.2  </a:t>
            </a:r>
            <a:r>
              <a:rPr kumimoji="1" lang="zh-CN" altLang="en-US" sz="3600" b="1"/>
              <a:t>多源点最短路径问题 </a:t>
            </a:r>
            <a:endParaRPr kumimoji="1" lang="zh-CN" altLang="en-US" sz="3600"/>
          </a:p>
        </p:txBody>
      </p:sp>
    </p:spTree>
    <p:extLst>
      <p:ext uri="{BB962C8B-B14F-4D97-AF65-F5344CB8AC3E}">
        <p14:creationId xmlns:p14="http://schemas.microsoft.com/office/powerpoint/2010/main" val="2650826164"/>
      </p:ext>
    </p:extLst>
  </p:cSld>
  <p:clrMapOvr>
    <a:masterClrMapping/>
  </p:clrMapOvr>
  <p:transition spd="slow">
    <p:randomBar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CD95E294-C045-405E-BA8F-8B479F2338DE}" type="datetime1">
              <a:rPr lang="zh-CN" altLang="en-US" sz="1400" smtClean="0">
                <a:latin typeface="Comic Sans MS" pitchFamily="66" charset="0"/>
              </a:rPr>
              <a:pPr/>
              <a:t>2016/4/26</a:t>
            </a:fld>
            <a:endParaRPr lang="en-US" altLang="zh-CN" sz="1400" smtClean="0">
              <a:latin typeface="Comic Sans MS" pitchFamily="66" charset="0"/>
            </a:endParaRPr>
          </a:p>
        </p:txBody>
      </p:sp>
      <p:sp>
        <p:nvSpPr>
          <p:cNvPr id="7782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第6章  动态规划法</a:t>
            </a:r>
          </a:p>
        </p:txBody>
      </p:sp>
      <p:sp>
        <p:nvSpPr>
          <p:cNvPr id="7782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73294D55-C25E-48F7-9C74-EB784DE0AFF0}" type="slidenum">
              <a:rPr lang="en-US" altLang="zh-CN" sz="1400" smtClean="0">
                <a:latin typeface="Comic Sans MS" pitchFamily="66" charset="0"/>
              </a:rPr>
              <a:pPr/>
              <a:t>40</a:t>
            </a:fld>
            <a:endParaRPr lang="en-US" altLang="zh-CN" sz="1400" smtClean="0">
              <a:latin typeface="Comic Sans MS" pitchFamily="66" charset="0"/>
            </a:endParaRPr>
          </a:p>
        </p:txBody>
      </p:sp>
      <p:sp>
        <p:nvSpPr>
          <p:cNvPr id="77829" name="Rectangle 14"/>
          <p:cNvSpPr>
            <a:spLocks noChangeArrowheads="1"/>
          </p:cNvSpPr>
          <p:nvPr/>
        </p:nvSpPr>
        <p:spPr bwMode="auto">
          <a:xfrm>
            <a:off x="290988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77830" name="Text Box 16"/>
          <p:cNvSpPr txBox="1">
            <a:spLocks noChangeArrowheads="1"/>
          </p:cNvSpPr>
          <p:nvPr/>
        </p:nvSpPr>
        <p:spPr bwMode="auto">
          <a:xfrm>
            <a:off x="500063" y="2428875"/>
            <a:ext cx="8153400"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lnSpc>
                <a:spcPct val="120000"/>
              </a:lnSpc>
              <a:spcBef>
                <a:spcPts val="600"/>
              </a:spcBef>
            </a:pPr>
            <a:r>
              <a:rPr kumimoji="1" lang="zh-CN" altLang="en-US" sz="2600" b="1">
                <a:latin typeface="宋体" charset="-122"/>
              </a:rPr>
              <a:t>（</a:t>
            </a:r>
            <a:r>
              <a:rPr kumimoji="1" lang="en-US" altLang="zh-CN" sz="2600" b="1">
                <a:latin typeface="宋体" charset="-122"/>
              </a:rPr>
              <a:t>1</a:t>
            </a:r>
            <a:r>
              <a:rPr kumimoji="1" lang="zh-CN" altLang="en-US" sz="2600" b="1">
                <a:latin typeface="宋体" charset="-122"/>
              </a:rPr>
              <a:t>）式</a:t>
            </a:r>
            <a:r>
              <a:rPr kumimoji="1" lang="en-US" altLang="zh-CN" sz="2600" b="1"/>
              <a:t>6.12</a:t>
            </a:r>
            <a:r>
              <a:rPr kumimoji="1" lang="zh-CN" altLang="en-US" sz="2600" b="1">
                <a:latin typeface="宋体" charset="-122"/>
              </a:rPr>
              <a:t>的第一个式子表明：如果第</a:t>
            </a:r>
            <a:r>
              <a:rPr kumimoji="1" lang="en-US" altLang="zh-CN" sz="2600" b="1" i="1"/>
              <a:t>i</a:t>
            </a:r>
            <a:r>
              <a:rPr kumimoji="1" lang="zh-CN" altLang="en-US" sz="2600" b="1">
                <a:latin typeface="宋体" charset="-122"/>
              </a:rPr>
              <a:t>个物品的重量大于背包的容量，则物品</a:t>
            </a:r>
            <a:r>
              <a:rPr kumimoji="1" lang="en-US" altLang="zh-CN" sz="2600" b="1" i="1"/>
              <a:t>i</a:t>
            </a:r>
            <a:r>
              <a:rPr kumimoji="1" lang="zh-CN" altLang="en-US" sz="2600" b="1">
                <a:latin typeface="宋体" charset="-122"/>
              </a:rPr>
              <a:t>不能装入背包，则装入前</a:t>
            </a:r>
            <a:r>
              <a:rPr kumimoji="1" lang="en-US" altLang="zh-CN" sz="2600" b="1" i="1"/>
              <a:t>i</a:t>
            </a:r>
            <a:r>
              <a:rPr kumimoji="1" lang="zh-CN" altLang="en-US" sz="2600" b="1">
                <a:latin typeface="宋体" charset="-122"/>
              </a:rPr>
              <a:t>个物品得到的最大价值和装入前</a:t>
            </a:r>
            <a:r>
              <a:rPr kumimoji="1" lang="en-US" altLang="zh-CN" sz="2600" b="1" i="1"/>
              <a:t>i</a:t>
            </a:r>
            <a:r>
              <a:rPr kumimoji="1" lang="en-US" altLang="zh-CN" sz="2600" b="1">
                <a:latin typeface="宋体" charset="-122"/>
              </a:rPr>
              <a:t>-</a:t>
            </a:r>
            <a:r>
              <a:rPr kumimoji="1" lang="en-US" altLang="zh-CN" sz="2600" b="1"/>
              <a:t>1</a:t>
            </a:r>
            <a:r>
              <a:rPr kumimoji="1" lang="zh-CN" altLang="en-US" sz="2600" b="1">
                <a:latin typeface="宋体" charset="-122"/>
              </a:rPr>
              <a:t>个物品得到的最大价值是相同的。</a:t>
            </a:r>
            <a:endParaRPr kumimoji="1" lang="en-US" altLang="zh-CN" sz="2600" b="1">
              <a:latin typeface="宋体" charset="-122"/>
            </a:endParaRPr>
          </a:p>
        </p:txBody>
      </p:sp>
      <p:sp>
        <p:nvSpPr>
          <p:cNvPr id="10" name="矩形 9"/>
          <p:cNvSpPr/>
          <p:nvPr/>
        </p:nvSpPr>
        <p:spPr bwMode="auto">
          <a:xfrm>
            <a:off x="314325" y="982663"/>
            <a:ext cx="7426325" cy="117792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90000" tIns="46800" rIns="90000" bIns="46800">
            <a:spAutoFit/>
          </a:bodyPr>
          <a:lstStyle/>
          <a:p>
            <a:pPr>
              <a:defRPr/>
            </a:pPr>
            <a:endParaRPr lang="zh-CN" altLang="en-US">
              <a:solidFill>
                <a:schemeClr val="tx1"/>
              </a:solidFill>
              <a:latin typeface="Times New Roman" pitchFamily="18" charset="0"/>
            </a:endParaRPr>
          </a:p>
        </p:txBody>
      </p:sp>
      <p:sp>
        <p:nvSpPr>
          <p:cNvPr id="77832" name="Text Box 98"/>
          <p:cNvSpPr txBox="1">
            <a:spLocks noChangeArrowheads="1"/>
          </p:cNvSpPr>
          <p:nvPr/>
        </p:nvSpPr>
        <p:spPr bwMode="auto">
          <a:xfrm>
            <a:off x="7524750" y="1123950"/>
            <a:ext cx="17272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spcBef>
                <a:spcPct val="50000"/>
              </a:spcBef>
            </a:pPr>
            <a:r>
              <a:rPr kumimoji="1" lang="zh-CN" altLang="en-US" sz="2600" b="1"/>
              <a:t>   </a:t>
            </a:r>
            <a:r>
              <a:rPr kumimoji="1" lang="en-US" altLang="zh-CN" sz="2600" b="1"/>
              <a:t>(</a:t>
            </a:r>
            <a:r>
              <a:rPr kumimoji="1" lang="zh-CN" altLang="en-US" sz="2600" b="1"/>
              <a:t>式</a:t>
            </a:r>
            <a:r>
              <a:rPr kumimoji="1" lang="en-US" altLang="zh-CN" sz="2600" b="1"/>
              <a:t>6.12)</a:t>
            </a:r>
            <a:endParaRPr kumimoji="1" lang="zh-CN" altLang="en-US" sz="2600" b="1"/>
          </a:p>
        </p:txBody>
      </p:sp>
      <p:graphicFrame>
        <p:nvGraphicFramePr>
          <p:cNvPr id="77833" name="对象 11"/>
          <p:cNvGraphicFramePr>
            <a:graphicFrameLocks noChangeAspect="1"/>
          </p:cNvGraphicFramePr>
          <p:nvPr/>
        </p:nvGraphicFramePr>
        <p:xfrm>
          <a:off x="323850" y="981075"/>
          <a:ext cx="7453313" cy="1079500"/>
        </p:xfrm>
        <a:graphic>
          <a:graphicData uri="http://schemas.openxmlformats.org/presentationml/2006/ole">
            <mc:AlternateContent xmlns:mc="http://schemas.openxmlformats.org/markup-compatibility/2006">
              <mc:Choice xmlns:v="urn:schemas-microsoft-com:vml" Requires="v">
                <p:oleObj spid="_x0000_s68611" r:id="rId3" imgW="3403600" imgH="482600" progId="Equation.3">
                  <p:embed/>
                </p:oleObj>
              </mc:Choice>
              <mc:Fallback>
                <p:oleObj r:id="rId3" imgW="3403600" imgH="482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981075"/>
                        <a:ext cx="7453313"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91340387"/>
      </p:ext>
    </p:extLst>
  </p:cSld>
  <p:clrMapOvr>
    <a:masterClrMapping/>
  </p:clrMapOvr>
  <p:transition spd="slow">
    <p:randomBar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84C11765-28CE-4178-A707-12E1296331D1}" type="datetime1">
              <a:rPr lang="zh-CN" altLang="en-US" sz="1400" smtClean="0">
                <a:latin typeface="Comic Sans MS" pitchFamily="66" charset="0"/>
              </a:rPr>
              <a:pPr/>
              <a:t>2016/4/26</a:t>
            </a:fld>
            <a:endParaRPr lang="en-US" altLang="zh-CN" sz="1400" smtClean="0">
              <a:latin typeface="Comic Sans MS" pitchFamily="66" charset="0"/>
            </a:endParaRPr>
          </a:p>
        </p:txBody>
      </p:sp>
      <p:sp>
        <p:nvSpPr>
          <p:cNvPr id="7885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第6章  动态规划法</a:t>
            </a:r>
          </a:p>
        </p:txBody>
      </p:sp>
      <p:sp>
        <p:nvSpPr>
          <p:cNvPr id="7885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37A339DA-89F7-490B-9B08-08642D972F1B}" type="slidenum">
              <a:rPr lang="en-US" altLang="zh-CN" sz="1400" smtClean="0">
                <a:latin typeface="Comic Sans MS" pitchFamily="66" charset="0"/>
              </a:rPr>
              <a:pPr/>
              <a:t>41</a:t>
            </a:fld>
            <a:endParaRPr lang="en-US" altLang="zh-CN" sz="1400" smtClean="0">
              <a:latin typeface="Comic Sans MS" pitchFamily="66" charset="0"/>
            </a:endParaRPr>
          </a:p>
        </p:txBody>
      </p:sp>
      <p:sp>
        <p:nvSpPr>
          <p:cNvPr id="78853" name="Rectangle 14"/>
          <p:cNvSpPr>
            <a:spLocks noChangeArrowheads="1"/>
          </p:cNvSpPr>
          <p:nvPr/>
        </p:nvSpPr>
        <p:spPr bwMode="auto">
          <a:xfrm>
            <a:off x="290988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74758" name="Text Box 16"/>
          <p:cNvSpPr txBox="1">
            <a:spLocks noChangeArrowheads="1"/>
          </p:cNvSpPr>
          <p:nvPr/>
        </p:nvSpPr>
        <p:spPr bwMode="auto">
          <a:xfrm>
            <a:off x="500063" y="1357313"/>
            <a:ext cx="8389937" cy="501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lnSpc>
                <a:spcPct val="120000"/>
              </a:lnSpc>
              <a:spcBef>
                <a:spcPct val="50000"/>
              </a:spcBef>
            </a:pPr>
            <a:r>
              <a:rPr kumimoji="1" lang="zh-CN" altLang="en-US" sz="2600" b="1">
                <a:latin typeface="宋体" charset="-122"/>
              </a:rPr>
              <a:t>（</a:t>
            </a:r>
            <a:r>
              <a:rPr kumimoji="1" lang="en-US" altLang="zh-CN" sz="2600" b="1">
                <a:latin typeface="宋体" charset="-122"/>
              </a:rPr>
              <a:t>2</a:t>
            </a:r>
            <a:r>
              <a:rPr kumimoji="1" lang="zh-CN" altLang="en-US" sz="2600" b="1">
                <a:latin typeface="宋体" charset="-122"/>
              </a:rPr>
              <a:t>）第二个式子表明：如果第</a:t>
            </a:r>
            <a:r>
              <a:rPr kumimoji="1" lang="en-US" altLang="zh-CN" sz="2600" b="1" i="1"/>
              <a:t>i</a:t>
            </a:r>
            <a:r>
              <a:rPr kumimoji="1" lang="zh-CN" altLang="en-US" sz="2600" b="1">
                <a:latin typeface="宋体" charset="-122"/>
              </a:rPr>
              <a:t>个物品的重量小于背包的容量，则会有以下两种情况：</a:t>
            </a:r>
            <a:endParaRPr kumimoji="1" lang="en-US" altLang="zh-CN" sz="2600" b="1">
              <a:latin typeface="宋体" charset="-122"/>
            </a:endParaRPr>
          </a:p>
          <a:p>
            <a:pPr eaLnBrk="1" hangingPunct="1">
              <a:lnSpc>
                <a:spcPct val="120000"/>
              </a:lnSpc>
              <a:spcBef>
                <a:spcPct val="50000"/>
              </a:spcBef>
              <a:buClr>
                <a:srgbClr val="FF0000"/>
              </a:buClr>
              <a:buFont typeface="宋体" charset="-122"/>
              <a:buAutoNum type="circleNumDbPlain"/>
            </a:pPr>
            <a:r>
              <a:rPr kumimoji="1" lang="zh-CN" altLang="en-US" sz="2600" b="1">
                <a:latin typeface="宋体" charset="-122"/>
              </a:rPr>
              <a:t>如果第</a:t>
            </a:r>
            <a:r>
              <a:rPr kumimoji="1" lang="en-US" altLang="zh-CN" sz="2600" b="1" i="1"/>
              <a:t>i</a:t>
            </a:r>
            <a:r>
              <a:rPr kumimoji="1" lang="zh-CN" altLang="en-US" sz="2600" b="1">
                <a:latin typeface="宋体" charset="-122"/>
              </a:rPr>
              <a:t>个物品没有装入背包，则背包中物品的价值就等于把前</a:t>
            </a:r>
            <a:r>
              <a:rPr kumimoji="1" lang="en-US" altLang="zh-CN" sz="2600" b="1" i="1"/>
              <a:t>i</a:t>
            </a:r>
            <a:r>
              <a:rPr kumimoji="1" lang="en-US" altLang="zh-CN" sz="2600" b="1">
                <a:latin typeface="宋体" charset="-122"/>
              </a:rPr>
              <a:t>-</a:t>
            </a:r>
            <a:r>
              <a:rPr kumimoji="1" lang="en-US" altLang="zh-CN" sz="2600" b="1"/>
              <a:t>1</a:t>
            </a:r>
            <a:r>
              <a:rPr kumimoji="1" lang="zh-CN" altLang="en-US" sz="2600" b="1">
                <a:latin typeface="宋体" charset="-122"/>
              </a:rPr>
              <a:t>个物品装入容量为</a:t>
            </a:r>
            <a:r>
              <a:rPr kumimoji="1" lang="en-US" altLang="zh-CN" sz="2600" b="1" i="1"/>
              <a:t>j</a:t>
            </a:r>
            <a:r>
              <a:rPr kumimoji="1" lang="zh-CN" altLang="en-US" sz="2600" b="1">
                <a:latin typeface="宋体" charset="-122"/>
              </a:rPr>
              <a:t>的背包中所取得的价值。        </a:t>
            </a:r>
          </a:p>
          <a:p>
            <a:pPr eaLnBrk="1" hangingPunct="1">
              <a:lnSpc>
                <a:spcPct val="120000"/>
              </a:lnSpc>
              <a:spcBef>
                <a:spcPct val="50000"/>
              </a:spcBef>
              <a:buClr>
                <a:srgbClr val="FF0000"/>
              </a:buClr>
              <a:buFont typeface="宋体" charset="-122"/>
              <a:buAutoNum type="circleNumDbPlain"/>
            </a:pPr>
            <a:r>
              <a:rPr kumimoji="1" lang="zh-CN" altLang="en-US" sz="2600" b="1">
                <a:latin typeface="宋体" charset="-122"/>
              </a:rPr>
              <a:t>如果把第</a:t>
            </a:r>
            <a:r>
              <a:rPr kumimoji="1" lang="en-US" altLang="zh-CN" sz="2600" b="1" i="1"/>
              <a:t>i</a:t>
            </a:r>
            <a:r>
              <a:rPr kumimoji="1" lang="zh-CN" altLang="en-US" sz="2600" b="1">
                <a:latin typeface="宋体" charset="-122"/>
              </a:rPr>
              <a:t>个物品装入背包，则背包中物品的价值等于把前</a:t>
            </a:r>
            <a:r>
              <a:rPr kumimoji="1" lang="en-US" altLang="zh-CN" sz="2600" b="1" i="1"/>
              <a:t>i</a:t>
            </a:r>
            <a:r>
              <a:rPr kumimoji="1" lang="en-US" altLang="zh-CN" sz="2600" b="1">
                <a:latin typeface="宋体" charset="-122"/>
              </a:rPr>
              <a:t>-</a:t>
            </a:r>
            <a:r>
              <a:rPr kumimoji="1" lang="en-US" altLang="zh-CN" sz="2600" b="1"/>
              <a:t>1</a:t>
            </a:r>
            <a:r>
              <a:rPr kumimoji="1" lang="zh-CN" altLang="en-US" sz="2600" b="1">
                <a:latin typeface="宋体" charset="-122"/>
              </a:rPr>
              <a:t>个物品装入容量为</a:t>
            </a:r>
            <a:r>
              <a:rPr kumimoji="1" lang="en-US" altLang="zh-CN" sz="2600" b="1" i="1"/>
              <a:t>j</a:t>
            </a:r>
            <a:r>
              <a:rPr kumimoji="1" lang="en-US" altLang="zh-CN" sz="2600" b="1">
                <a:latin typeface="宋体" charset="-122"/>
              </a:rPr>
              <a:t>-</a:t>
            </a:r>
            <a:r>
              <a:rPr kumimoji="1" lang="en-US" altLang="zh-CN" sz="2600" b="1" i="1"/>
              <a:t>w</a:t>
            </a:r>
            <a:r>
              <a:rPr kumimoji="1" lang="en-US" altLang="zh-CN" sz="2600" b="1" i="1" baseline="-30000"/>
              <a:t>i</a:t>
            </a:r>
            <a:r>
              <a:rPr kumimoji="1" lang="zh-CN" altLang="en-US" sz="2600" b="1">
                <a:latin typeface="宋体" charset="-122"/>
              </a:rPr>
              <a:t>的背包中的价值加上第</a:t>
            </a:r>
            <a:r>
              <a:rPr kumimoji="1" lang="en-US" altLang="zh-CN" sz="2600" b="1" i="1"/>
              <a:t>i</a:t>
            </a:r>
            <a:r>
              <a:rPr kumimoji="1" lang="zh-CN" altLang="en-US" sz="2600" b="1">
                <a:latin typeface="宋体" charset="-122"/>
              </a:rPr>
              <a:t>个物品的价值</a:t>
            </a:r>
            <a:r>
              <a:rPr kumimoji="1" lang="en-US" altLang="zh-CN" sz="2600" b="1" i="1"/>
              <a:t>v</a:t>
            </a:r>
            <a:r>
              <a:rPr kumimoji="1" lang="en-US" altLang="zh-CN" sz="2600" b="1" i="1" baseline="-30000"/>
              <a:t>i</a:t>
            </a:r>
            <a:r>
              <a:rPr kumimoji="1" lang="zh-CN" altLang="en-US" sz="2600" b="1">
                <a:latin typeface="宋体" charset="-122"/>
              </a:rPr>
              <a:t>；</a:t>
            </a:r>
            <a:endParaRPr kumimoji="1" lang="en-US" altLang="zh-CN" sz="2600" b="1">
              <a:latin typeface="宋体" charset="-122"/>
            </a:endParaRPr>
          </a:p>
          <a:p>
            <a:pPr eaLnBrk="1" hangingPunct="1">
              <a:lnSpc>
                <a:spcPct val="120000"/>
              </a:lnSpc>
              <a:spcBef>
                <a:spcPct val="50000"/>
              </a:spcBef>
              <a:buClr>
                <a:srgbClr val="FF0000"/>
              </a:buClr>
            </a:pPr>
            <a:r>
              <a:rPr kumimoji="1" lang="zh-CN" altLang="en-US" sz="2600" b="1">
                <a:latin typeface="宋体" charset="-122"/>
              </a:rPr>
              <a:t>显然，</a:t>
            </a:r>
            <a:r>
              <a:rPr kumimoji="1" lang="zh-CN" altLang="en-US" sz="2600" b="1">
                <a:solidFill>
                  <a:srgbClr val="FF0000"/>
                </a:solidFill>
                <a:latin typeface="宋体" charset="-122"/>
              </a:rPr>
              <a:t>取二者中价值较大者作为把前</a:t>
            </a:r>
            <a:r>
              <a:rPr kumimoji="1" lang="en-US" altLang="zh-CN" sz="2600" b="1" i="1">
                <a:solidFill>
                  <a:srgbClr val="FF0000"/>
                </a:solidFill>
              </a:rPr>
              <a:t>i</a:t>
            </a:r>
            <a:r>
              <a:rPr kumimoji="1" lang="zh-CN" altLang="en-US" sz="2600" b="1">
                <a:solidFill>
                  <a:srgbClr val="FF0000"/>
                </a:solidFill>
                <a:latin typeface="宋体" charset="-122"/>
              </a:rPr>
              <a:t>个物品装入容量为</a:t>
            </a:r>
            <a:r>
              <a:rPr kumimoji="1" lang="en-US" altLang="zh-CN" sz="2600" b="1" i="1">
                <a:solidFill>
                  <a:srgbClr val="FF0000"/>
                </a:solidFill>
              </a:rPr>
              <a:t>j</a:t>
            </a:r>
            <a:r>
              <a:rPr kumimoji="1" lang="zh-CN" altLang="en-US" sz="2600" b="1">
                <a:solidFill>
                  <a:srgbClr val="FF0000"/>
                </a:solidFill>
                <a:latin typeface="宋体" charset="-122"/>
              </a:rPr>
              <a:t>的背包中的最优解。</a:t>
            </a:r>
            <a:r>
              <a:rPr kumimoji="1" lang="zh-CN" altLang="en-US" sz="2600" b="1">
                <a:solidFill>
                  <a:srgbClr val="FF0000"/>
                </a:solidFill>
              </a:rPr>
              <a:t> </a:t>
            </a:r>
          </a:p>
        </p:txBody>
      </p:sp>
      <p:sp>
        <p:nvSpPr>
          <p:cNvPr id="10" name="矩形 9"/>
          <p:cNvSpPr/>
          <p:nvPr/>
        </p:nvSpPr>
        <p:spPr bwMode="auto">
          <a:xfrm>
            <a:off x="314325" y="190500"/>
            <a:ext cx="7426325" cy="117792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90000" tIns="46800" rIns="90000" bIns="46800">
            <a:spAutoFit/>
          </a:bodyPr>
          <a:lstStyle/>
          <a:p>
            <a:pPr>
              <a:defRPr/>
            </a:pPr>
            <a:endParaRPr lang="zh-CN" altLang="en-US">
              <a:solidFill>
                <a:schemeClr val="tx1"/>
              </a:solidFill>
              <a:latin typeface="Times New Roman" pitchFamily="18" charset="0"/>
            </a:endParaRPr>
          </a:p>
        </p:txBody>
      </p:sp>
      <p:sp>
        <p:nvSpPr>
          <p:cNvPr id="78856" name="Text Box 98"/>
          <p:cNvSpPr txBox="1">
            <a:spLocks noChangeArrowheads="1"/>
          </p:cNvSpPr>
          <p:nvPr/>
        </p:nvSpPr>
        <p:spPr bwMode="auto">
          <a:xfrm>
            <a:off x="7524750" y="331788"/>
            <a:ext cx="17272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spcBef>
                <a:spcPct val="50000"/>
              </a:spcBef>
            </a:pPr>
            <a:r>
              <a:rPr kumimoji="1" lang="zh-CN" altLang="en-US" sz="2600" b="1"/>
              <a:t>   </a:t>
            </a:r>
            <a:r>
              <a:rPr kumimoji="1" lang="en-US" altLang="zh-CN" sz="2600" b="1"/>
              <a:t>(</a:t>
            </a:r>
            <a:r>
              <a:rPr kumimoji="1" lang="zh-CN" altLang="en-US" sz="2600" b="1"/>
              <a:t>式</a:t>
            </a:r>
            <a:r>
              <a:rPr kumimoji="1" lang="en-US" altLang="zh-CN" sz="2600" b="1"/>
              <a:t>6.12)</a:t>
            </a:r>
            <a:endParaRPr kumimoji="1" lang="zh-CN" altLang="en-US" sz="2600" b="1"/>
          </a:p>
        </p:txBody>
      </p:sp>
      <p:graphicFrame>
        <p:nvGraphicFramePr>
          <p:cNvPr id="78857" name="对象 11"/>
          <p:cNvGraphicFramePr>
            <a:graphicFrameLocks noChangeAspect="1"/>
          </p:cNvGraphicFramePr>
          <p:nvPr/>
        </p:nvGraphicFramePr>
        <p:xfrm>
          <a:off x="323850" y="188913"/>
          <a:ext cx="7453313" cy="1079500"/>
        </p:xfrm>
        <a:graphic>
          <a:graphicData uri="http://schemas.openxmlformats.org/presentationml/2006/ole">
            <mc:AlternateContent xmlns:mc="http://schemas.openxmlformats.org/markup-compatibility/2006">
              <mc:Choice xmlns:v="urn:schemas-microsoft-com:vml" Requires="v">
                <p:oleObj spid="_x0000_s69635" r:id="rId3" imgW="3403600" imgH="482600" progId="Equation.3">
                  <p:embed/>
                </p:oleObj>
              </mc:Choice>
              <mc:Fallback>
                <p:oleObj r:id="rId3" imgW="3403600" imgH="482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88913"/>
                        <a:ext cx="7453313"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7915267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75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475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475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4A92B616-2EDE-4296-93A2-9E081F41EA56}" type="datetime1">
              <a:rPr lang="zh-CN" altLang="en-US" sz="1400" smtClean="0">
                <a:latin typeface="Comic Sans MS" pitchFamily="66" charset="0"/>
              </a:rPr>
              <a:pPr/>
              <a:t>2016/4/26</a:t>
            </a:fld>
            <a:endParaRPr lang="en-US" altLang="zh-CN" sz="1400" smtClean="0">
              <a:latin typeface="Comic Sans MS" pitchFamily="66" charset="0"/>
            </a:endParaRPr>
          </a:p>
        </p:txBody>
      </p:sp>
      <p:sp>
        <p:nvSpPr>
          <p:cNvPr id="79875"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第6章  动态规划法</a:t>
            </a:r>
          </a:p>
        </p:txBody>
      </p:sp>
      <p:sp>
        <p:nvSpPr>
          <p:cNvPr id="7987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E315B7A4-1B50-44DE-A6FD-0DE23D176CA4}" type="slidenum">
              <a:rPr lang="en-US" altLang="zh-CN" sz="1400" smtClean="0">
                <a:latin typeface="Comic Sans MS" pitchFamily="66" charset="0"/>
              </a:rPr>
              <a:pPr/>
              <a:t>42</a:t>
            </a:fld>
            <a:endParaRPr lang="en-US" altLang="zh-CN" sz="1400" smtClean="0">
              <a:latin typeface="Comic Sans MS" pitchFamily="66" charset="0"/>
            </a:endParaRPr>
          </a:p>
        </p:txBody>
      </p:sp>
      <p:sp>
        <p:nvSpPr>
          <p:cNvPr id="79877" name="Text Box 2"/>
          <p:cNvSpPr txBox="1">
            <a:spLocks noChangeArrowheads="1"/>
          </p:cNvSpPr>
          <p:nvPr/>
        </p:nvSpPr>
        <p:spPr bwMode="auto">
          <a:xfrm>
            <a:off x="0" y="1000125"/>
            <a:ext cx="88931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b="1">
                <a:latin typeface="宋体" charset="-122"/>
              </a:rPr>
              <a:t>   </a:t>
            </a:r>
            <a:r>
              <a:rPr kumimoji="1" lang="zh-CN" altLang="en-US" b="1">
                <a:latin typeface="宋体" charset="-122"/>
              </a:rPr>
              <a:t>根据动态规划函数，用一个</a:t>
            </a:r>
            <a:r>
              <a:rPr kumimoji="1" lang="en-US" altLang="zh-CN" b="1"/>
              <a:t>(n+1)</a:t>
            </a:r>
            <a:r>
              <a:rPr kumimoji="1" lang="en-US" altLang="zh-CN" b="1">
                <a:latin typeface="宋体" charset="-122"/>
              </a:rPr>
              <a:t>×</a:t>
            </a:r>
            <a:r>
              <a:rPr kumimoji="1" lang="en-US" altLang="zh-CN" b="1"/>
              <a:t>(C+1)</a:t>
            </a:r>
            <a:r>
              <a:rPr kumimoji="1" lang="zh-CN" altLang="en-US" b="1">
                <a:latin typeface="宋体" charset="-122"/>
              </a:rPr>
              <a:t>的二维表</a:t>
            </a:r>
            <a:r>
              <a:rPr kumimoji="1" lang="en-US" altLang="zh-CN" b="1"/>
              <a:t>V</a:t>
            </a:r>
            <a:r>
              <a:rPr kumimoji="1" lang="zh-CN" altLang="en-US" b="1">
                <a:latin typeface="宋体" charset="-122"/>
              </a:rPr>
              <a:t>，</a:t>
            </a:r>
            <a:r>
              <a:rPr kumimoji="1" lang="en-US" altLang="zh-CN" b="1"/>
              <a:t>V[i][j]</a:t>
            </a:r>
            <a:r>
              <a:rPr kumimoji="1" lang="zh-CN" altLang="en-US" b="1">
                <a:latin typeface="宋体" charset="-122"/>
              </a:rPr>
              <a:t>表示把前</a:t>
            </a:r>
            <a:r>
              <a:rPr kumimoji="1" lang="en-US" altLang="zh-CN" b="1"/>
              <a:t>i</a:t>
            </a:r>
            <a:r>
              <a:rPr kumimoji="1" lang="zh-CN" altLang="en-US" b="1">
                <a:latin typeface="宋体" charset="-122"/>
              </a:rPr>
              <a:t>个物品装入容量为</a:t>
            </a:r>
            <a:r>
              <a:rPr kumimoji="1" lang="en-US" altLang="zh-CN" b="1"/>
              <a:t>j</a:t>
            </a:r>
            <a:r>
              <a:rPr kumimoji="1" lang="zh-CN" altLang="en-US" b="1">
                <a:latin typeface="宋体" charset="-122"/>
              </a:rPr>
              <a:t>的背包中获得的最大价值。</a:t>
            </a:r>
            <a:r>
              <a:rPr kumimoji="1" lang="zh-CN" altLang="en-US" b="1"/>
              <a:t> </a:t>
            </a:r>
          </a:p>
        </p:txBody>
      </p:sp>
      <p:sp>
        <p:nvSpPr>
          <p:cNvPr id="79878" name="Text Box 305"/>
          <p:cNvSpPr txBox="1">
            <a:spLocks noChangeArrowheads="1"/>
          </p:cNvSpPr>
          <p:nvPr/>
        </p:nvSpPr>
        <p:spPr bwMode="auto">
          <a:xfrm>
            <a:off x="0" y="188913"/>
            <a:ext cx="8966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zh-CN" altLang="en-US" b="1">
                <a:solidFill>
                  <a:srgbClr val="FF0000"/>
                </a:solidFill>
                <a:latin typeface="宋体" charset="-122"/>
              </a:rPr>
              <a:t>实例：</a:t>
            </a:r>
            <a:r>
              <a:rPr kumimoji="1" lang="zh-CN" altLang="en-US" b="1">
                <a:latin typeface="宋体" charset="-122"/>
              </a:rPr>
              <a:t>有</a:t>
            </a:r>
            <a:r>
              <a:rPr kumimoji="1" lang="en-US" altLang="zh-CN" b="1"/>
              <a:t>5</a:t>
            </a:r>
            <a:r>
              <a:rPr kumimoji="1" lang="zh-CN" altLang="en-US" b="1">
                <a:latin typeface="宋体" charset="-122"/>
              </a:rPr>
              <a:t>个物品，其重量分别是</a:t>
            </a:r>
            <a:r>
              <a:rPr kumimoji="1" lang="en-US" altLang="zh-CN" b="1"/>
              <a:t>{2, 2, 6, 5, 4}</a:t>
            </a:r>
            <a:r>
              <a:rPr kumimoji="1" lang="zh-CN" altLang="en-US" b="1">
                <a:latin typeface="宋体" charset="-122"/>
              </a:rPr>
              <a:t>，价值分别为</a:t>
            </a:r>
            <a:r>
              <a:rPr kumimoji="1" lang="en-US" altLang="zh-CN" b="1"/>
              <a:t>{6, 3, 5, 4, 6}</a:t>
            </a:r>
            <a:r>
              <a:rPr kumimoji="1" lang="zh-CN" altLang="en-US" b="1">
                <a:latin typeface="宋体" charset="-122"/>
              </a:rPr>
              <a:t>，背包的容量为</a:t>
            </a:r>
            <a:r>
              <a:rPr kumimoji="1" lang="en-US" altLang="zh-CN" b="1"/>
              <a:t>10</a:t>
            </a:r>
            <a:r>
              <a:rPr kumimoji="1" lang="zh-CN" altLang="en-US" b="1">
                <a:latin typeface="宋体" charset="-122"/>
              </a:rPr>
              <a:t>。</a:t>
            </a:r>
          </a:p>
        </p:txBody>
      </p:sp>
      <p:grpSp>
        <p:nvGrpSpPr>
          <p:cNvPr id="79879" name="Group 313"/>
          <p:cNvGrpSpPr>
            <a:grpSpLocks/>
          </p:cNvGrpSpPr>
          <p:nvPr/>
        </p:nvGrpSpPr>
        <p:grpSpPr bwMode="auto">
          <a:xfrm>
            <a:off x="468313" y="2805113"/>
            <a:ext cx="7273925" cy="3432175"/>
            <a:chOff x="249" y="1525"/>
            <a:chExt cx="4582" cy="2162"/>
          </a:xfrm>
        </p:grpSpPr>
        <p:grpSp>
          <p:nvGrpSpPr>
            <p:cNvPr id="79966" name="Group 121"/>
            <p:cNvGrpSpPr>
              <a:grpSpLocks/>
            </p:cNvGrpSpPr>
            <p:nvPr/>
          </p:nvGrpSpPr>
          <p:grpSpPr bwMode="auto">
            <a:xfrm>
              <a:off x="251" y="1526"/>
              <a:ext cx="710" cy="338"/>
              <a:chOff x="0" y="0"/>
              <a:chExt cx="590" cy="480"/>
            </a:xfrm>
          </p:grpSpPr>
          <p:sp>
            <p:nvSpPr>
              <p:cNvPr id="80109" name="Rectangle 22"/>
              <p:cNvSpPr>
                <a:spLocks noChangeArrowheads="1"/>
              </p:cNvSpPr>
              <p:nvPr/>
            </p:nvSpPr>
            <p:spPr bwMode="auto">
              <a:xfrm>
                <a:off x="43" y="0"/>
                <a:ext cx="5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600" b="1"/>
                  <a:t> </a:t>
                </a:r>
              </a:p>
              <a:p>
                <a:pPr algn="just"/>
                <a:endParaRPr kumimoji="1" lang="en-US" altLang="zh-CN" sz="1600" b="1"/>
              </a:p>
            </p:txBody>
          </p:sp>
          <p:sp>
            <p:nvSpPr>
              <p:cNvPr id="80110" name="Rectangle 120"/>
              <p:cNvSpPr>
                <a:spLocks noChangeArrowheads="1"/>
              </p:cNvSpPr>
              <p:nvPr/>
            </p:nvSpPr>
            <p:spPr bwMode="auto">
              <a:xfrm>
                <a:off x="0" y="0"/>
                <a:ext cx="59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79967" name="Group 123"/>
            <p:cNvGrpSpPr>
              <a:grpSpLocks/>
            </p:cNvGrpSpPr>
            <p:nvPr/>
          </p:nvGrpSpPr>
          <p:grpSpPr bwMode="auto">
            <a:xfrm>
              <a:off x="961" y="1526"/>
              <a:ext cx="322" cy="338"/>
              <a:chOff x="590" y="0"/>
              <a:chExt cx="268" cy="480"/>
            </a:xfrm>
          </p:grpSpPr>
          <p:sp>
            <p:nvSpPr>
              <p:cNvPr id="80107" name="Rectangle 23"/>
              <p:cNvSpPr>
                <a:spLocks noChangeArrowheads="1"/>
              </p:cNvSpPr>
              <p:nvPr/>
            </p:nvSpPr>
            <p:spPr bwMode="auto">
              <a:xfrm>
                <a:off x="63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 </a:t>
                </a:r>
              </a:p>
              <a:p>
                <a:pPr algn="just"/>
                <a:endParaRPr kumimoji="1" lang="en-US" altLang="zh-CN" sz="2000" b="1"/>
              </a:p>
            </p:txBody>
          </p:sp>
          <p:sp>
            <p:nvSpPr>
              <p:cNvPr id="80108" name="Rectangle 122"/>
              <p:cNvSpPr>
                <a:spLocks noChangeArrowheads="1"/>
              </p:cNvSpPr>
              <p:nvPr/>
            </p:nvSpPr>
            <p:spPr bwMode="auto">
              <a:xfrm>
                <a:off x="59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79968" name="Group 125"/>
            <p:cNvGrpSpPr>
              <a:grpSpLocks/>
            </p:cNvGrpSpPr>
            <p:nvPr/>
          </p:nvGrpSpPr>
          <p:grpSpPr bwMode="auto">
            <a:xfrm>
              <a:off x="1283" y="1526"/>
              <a:ext cx="322" cy="338"/>
              <a:chOff x="858" y="0"/>
              <a:chExt cx="268" cy="480"/>
            </a:xfrm>
          </p:grpSpPr>
          <p:sp>
            <p:nvSpPr>
              <p:cNvPr id="80105" name="Rectangle 24"/>
              <p:cNvSpPr>
                <a:spLocks noChangeArrowheads="1"/>
              </p:cNvSpPr>
              <p:nvPr/>
            </p:nvSpPr>
            <p:spPr bwMode="auto">
              <a:xfrm>
                <a:off x="901"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0</a:t>
                </a:r>
              </a:p>
              <a:p>
                <a:pPr algn="just"/>
                <a:endParaRPr kumimoji="1" lang="en-US" altLang="zh-CN" sz="2000" b="1"/>
              </a:p>
            </p:txBody>
          </p:sp>
          <p:sp>
            <p:nvSpPr>
              <p:cNvPr id="80106" name="Rectangle 124"/>
              <p:cNvSpPr>
                <a:spLocks noChangeArrowheads="1"/>
              </p:cNvSpPr>
              <p:nvPr/>
            </p:nvSpPr>
            <p:spPr bwMode="auto">
              <a:xfrm>
                <a:off x="858"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79969" name="Group 127"/>
            <p:cNvGrpSpPr>
              <a:grpSpLocks/>
            </p:cNvGrpSpPr>
            <p:nvPr/>
          </p:nvGrpSpPr>
          <p:grpSpPr bwMode="auto">
            <a:xfrm>
              <a:off x="1605" y="1526"/>
              <a:ext cx="323" cy="338"/>
              <a:chOff x="1126" y="0"/>
              <a:chExt cx="268" cy="480"/>
            </a:xfrm>
          </p:grpSpPr>
          <p:sp>
            <p:nvSpPr>
              <p:cNvPr id="80103" name="Rectangle 25"/>
              <p:cNvSpPr>
                <a:spLocks noChangeArrowheads="1"/>
              </p:cNvSpPr>
              <p:nvPr/>
            </p:nvSpPr>
            <p:spPr bwMode="auto">
              <a:xfrm>
                <a:off x="1169"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1</a:t>
                </a:r>
              </a:p>
              <a:p>
                <a:pPr algn="just"/>
                <a:endParaRPr kumimoji="1" lang="en-US" altLang="zh-CN" sz="2000" b="1"/>
              </a:p>
            </p:txBody>
          </p:sp>
          <p:sp>
            <p:nvSpPr>
              <p:cNvPr id="80104" name="Rectangle 126"/>
              <p:cNvSpPr>
                <a:spLocks noChangeArrowheads="1"/>
              </p:cNvSpPr>
              <p:nvPr/>
            </p:nvSpPr>
            <p:spPr bwMode="auto">
              <a:xfrm>
                <a:off x="1126"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79970" name="Group 129"/>
            <p:cNvGrpSpPr>
              <a:grpSpLocks/>
            </p:cNvGrpSpPr>
            <p:nvPr/>
          </p:nvGrpSpPr>
          <p:grpSpPr bwMode="auto">
            <a:xfrm>
              <a:off x="1928" y="1526"/>
              <a:ext cx="322" cy="338"/>
              <a:chOff x="1394" y="0"/>
              <a:chExt cx="268" cy="480"/>
            </a:xfrm>
          </p:grpSpPr>
          <p:sp>
            <p:nvSpPr>
              <p:cNvPr id="80101" name="Rectangle 26"/>
              <p:cNvSpPr>
                <a:spLocks noChangeArrowheads="1"/>
              </p:cNvSpPr>
              <p:nvPr/>
            </p:nvSpPr>
            <p:spPr bwMode="auto">
              <a:xfrm>
                <a:off x="1437"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2</a:t>
                </a:r>
              </a:p>
              <a:p>
                <a:pPr algn="just"/>
                <a:endParaRPr kumimoji="1" lang="en-US" altLang="zh-CN" sz="2000" b="1"/>
              </a:p>
            </p:txBody>
          </p:sp>
          <p:sp>
            <p:nvSpPr>
              <p:cNvPr id="80102" name="Rectangle 128"/>
              <p:cNvSpPr>
                <a:spLocks noChangeArrowheads="1"/>
              </p:cNvSpPr>
              <p:nvPr/>
            </p:nvSpPr>
            <p:spPr bwMode="auto">
              <a:xfrm>
                <a:off x="1394"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79971" name="Group 131"/>
            <p:cNvGrpSpPr>
              <a:grpSpLocks/>
            </p:cNvGrpSpPr>
            <p:nvPr/>
          </p:nvGrpSpPr>
          <p:grpSpPr bwMode="auto">
            <a:xfrm>
              <a:off x="2250" y="1526"/>
              <a:ext cx="322" cy="338"/>
              <a:chOff x="1662" y="0"/>
              <a:chExt cx="268" cy="480"/>
            </a:xfrm>
          </p:grpSpPr>
          <p:sp>
            <p:nvSpPr>
              <p:cNvPr id="80099" name="Rectangle 27"/>
              <p:cNvSpPr>
                <a:spLocks noChangeArrowheads="1"/>
              </p:cNvSpPr>
              <p:nvPr/>
            </p:nvSpPr>
            <p:spPr bwMode="auto">
              <a:xfrm>
                <a:off x="1705"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3</a:t>
                </a:r>
              </a:p>
              <a:p>
                <a:pPr algn="just"/>
                <a:endParaRPr kumimoji="1" lang="en-US" altLang="zh-CN" sz="2000" b="1"/>
              </a:p>
            </p:txBody>
          </p:sp>
          <p:sp>
            <p:nvSpPr>
              <p:cNvPr id="80100" name="Rectangle 130"/>
              <p:cNvSpPr>
                <a:spLocks noChangeArrowheads="1"/>
              </p:cNvSpPr>
              <p:nvPr/>
            </p:nvSpPr>
            <p:spPr bwMode="auto">
              <a:xfrm>
                <a:off x="1662"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79972" name="Group 133"/>
            <p:cNvGrpSpPr>
              <a:grpSpLocks/>
            </p:cNvGrpSpPr>
            <p:nvPr/>
          </p:nvGrpSpPr>
          <p:grpSpPr bwMode="auto">
            <a:xfrm>
              <a:off x="2572" y="1526"/>
              <a:ext cx="323" cy="338"/>
              <a:chOff x="1930" y="0"/>
              <a:chExt cx="268" cy="480"/>
            </a:xfrm>
          </p:grpSpPr>
          <p:sp>
            <p:nvSpPr>
              <p:cNvPr id="80097" name="Rectangle 28"/>
              <p:cNvSpPr>
                <a:spLocks noChangeArrowheads="1"/>
              </p:cNvSpPr>
              <p:nvPr/>
            </p:nvSpPr>
            <p:spPr bwMode="auto">
              <a:xfrm>
                <a:off x="197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4</a:t>
                </a:r>
              </a:p>
              <a:p>
                <a:pPr algn="just"/>
                <a:endParaRPr kumimoji="1" lang="en-US" altLang="zh-CN" sz="2000" b="1"/>
              </a:p>
            </p:txBody>
          </p:sp>
          <p:sp>
            <p:nvSpPr>
              <p:cNvPr id="80098" name="Rectangle 132"/>
              <p:cNvSpPr>
                <a:spLocks noChangeArrowheads="1"/>
              </p:cNvSpPr>
              <p:nvPr/>
            </p:nvSpPr>
            <p:spPr bwMode="auto">
              <a:xfrm>
                <a:off x="193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79973" name="Group 135"/>
            <p:cNvGrpSpPr>
              <a:grpSpLocks/>
            </p:cNvGrpSpPr>
            <p:nvPr/>
          </p:nvGrpSpPr>
          <p:grpSpPr bwMode="auto">
            <a:xfrm>
              <a:off x="2895" y="1526"/>
              <a:ext cx="322" cy="338"/>
              <a:chOff x="2198" y="0"/>
              <a:chExt cx="268" cy="480"/>
            </a:xfrm>
          </p:grpSpPr>
          <p:sp>
            <p:nvSpPr>
              <p:cNvPr id="80095" name="Rectangle 29"/>
              <p:cNvSpPr>
                <a:spLocks noChangeArrowheads="1"/>
              </p:cNvSpPr>
              <p:nvPr/>
            </p:nvSpPr>
            <p:spPr bwMode="auto">
              <a:xfrm>
                <a:off x="2241"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5</a:t>
                </a:r>
              </a:p>
              <a:p>
                <a:pPr algn="just"/>
                <a:endParaRPr kumimoji="1" lang="en-US" altLang="zh-CN" sz="2000" b="1"/>
              </a:p>
            </p:txBody>
          </p:sp>
          <p:sp>
            <p:nvSpPr>
              <p:cNvPr id="80096" name="Rectangle 134"/>
              <p:cNvSpPr>
                <a:spLocks noChangeArrowheads="1"/>
              </p:cNvSpPr>
              <p:nvPr/>
            </p:nvSpPr>
            <p:spPr bwMode="auto">
              <a:xfrm>
                <a:off x="2198"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79974" name="Group 137"/>
            <p:cNvGrpSpPr>
              <a:grpSpLocks/>
            </p:cNvGrpSpPr>
            <p:nvPr/>
          </p:nvGrpSpPr>
          <p:grpSpPr bwMode="auto">
            <a:xfrm>
              <a:off x="3217" y="1526"/>
              <a:ext cx="323" cy="338"/>
              <a:chOff x="2466" y="0"/>
              <a:chExt cx="268" cy="480"/>
            </a:xfrm>
          </p:grpSpPr>
          <p:sp>
            <p:nvSpPr>
              <p:cNvPr id="80093" name="Rectangle 30"/>
              <p:cNvSpPr>
                <a:spLocks noChangeArrowheads="1"/>
              </p:cNvSpPr>
              <p:nvPr/>
            </p:nvSpPr>
            <p:spPr bwMode="auto">
              <a:xfrm>
                <a:off x="2509"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6</a:t>
                </a:r>
              </a:p>
              <a:p>
                <a:pPr algn="just"/>
                <a:endParaRPr kumimoji="1" lang="en-US" altLang="zh-CN" sz="2000" b="1"/>
              </a:p>
            </p:txBody>
          </p:sp>
          <p:sp>
            <p:nvSpPr>
              <p:cNvPr id="80094" name="Rectangle 136"/>
              <p:cNvSpPr>
                <a:spLocks noChangeArrowheads="1"/>
              </p:cNvSpPr>
              <p:nvPr/>
            </p:nvSpPr>
            <p:spPr bwMode="auto">
              <a:xfrm>
                <a:off x="2466"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79975" name="Group 139"/>
            <p:cNvGrpSpPr>
              <a:grpSpLocks/>
            </p:cNvGrpSpPr>
            <p:nvPr/>
          </p:nvGrpSpPr>
          <p:grpSpPr bwMode="auto">
            <a:xfrm>
              <a:off x="3540" y="1526"/>
              <a:ext cx="322" cy="338"/>
              <a:chOff x="2734" y="0"/>
              <a:chExt cx="268" cy="480"/>
            </a:xfrm>
          </p:grpSpPr>
          <p:sp>
            <p:nvSpPr>
              <p:cNvPr id="80091" name="Rectangle 31"/>
              <p:cNvSpPr>
                <a:spLocks noChangeArrowheads="1"/>
              </p:cNvSpPr>
              <p:nvPr/>
            </p:nvSpPr>
            <p:spPr bwMode="auto">
              <a:xfrm>
                <a:off x="2777"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7</a:t>
                </a:r>
              </a:p>
              <a:p>
                <a:pPr algn="just"/>
                <a:endParaRPr kumimoji="1" lang="en-US" altLang="zh-CN" sz="2000" b="1"/>
              </a:p>
            </p:txBody>
          </p:sp>
          <p:sp>
            <p:nvSpPr>
              <p:cNvPr id="80092" name="Rectangle 138"/>
              <p:cNvSpPr>
                <a:spLocks noChangeArrowheads="1"/>
              </p:cNvSpPr>
              <p:nvPr/>
            </p:nvSpPr>
            <p:spPr bwMode="auto">
              <a:xfrm>
                <a:off x="2734"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79976" name="Group 141"/>
            <p:cNvGrpSpPr>
              <a:grpSpLocks/>
            </p:cNvGrpSpPr>
            <p:nvPr/>
          </p:nvGrpSpPr>
          <p:grpSpPr bwMode="auto">
            <a:xfrm>
              <a:off x="3862" y="1526"/>
              <a:ext cx="322" cy="338"/>
              <a:chOff x="3002" y="0"/>
              <a:chExt cx="268" cy="480"/>
            </a:xfrm>
          </p:grpSpPr>
          <p:sp>
            <p:nvSpPr>
              <p:cNvPr id="80089" name="Rectangle 32"/>
              <p:cNvSpPr>
                <a:spLocks noChangeArrowheads="1"/>
              </p:cNvSpPr>
              <p:nvPr/>
            </p:nvSpPr>
            <p:spPr bwMode="auto">
              <a:xfrm>
                <a:off x="3045"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8</a:t>
                </a:r>
              </a:p>
              <a:p>
                <a:pPr algn="just"/>
                <a:endParaRPr kumimoji="1" lang="en-US" altLang="zh-CN" sz="2000" b="1"/>
              </a:p>
            </p:txBody>
          </p:sp>
          <p:sp>
            <p:nvSpPr>
              <p:cNvPr id="80090" name="Rectangle 140"/>
              <p:cNvSpPr>
                <a:spLocks noChangeArrowheads="1"/>
              </p:cNvSpPr>
              <p:nvPr/>
            </p:nvSpPr>
            <p:spPr bwMode="auto">
              <a:xfrm>
                <a:off x="3002"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79977" name="Group 143"/>
            <p:cNvGrpSpPr>
              <a:grpSpLocks/>
            </p:cNvGrpSpPr>
            <p:nvPr/>
          </p:nvGrpSpPr>
          <p:grpSpPr bwMode="auto">
            <a:xfrm>
              <a:off x="4184" y="1526"/>
              <a:ext cx="323" cy="338"/>
              <a:chOff x="3270" y="0"/>
              <a:chExt cx="268" cy="480"/>
            </a:xfrm>
          </p:grpSpPr>
          <p:sp>
            <p:nvSpPr>
              <p:cNvPr id="80087" name="Rectangle 33"/>
              <p:cNvSpPr>
                <a:spLocks noChangeArrowheads="1"/>
              </p:cNvSpPr>
              <p:nvPr/>
            </p:nvSpPr>
            <p:spPr bwMode="auto">
              <a:xfrm>
                <a:off x="331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9</a:t>
                </a:r>
              </a:p>
              <a:p>
                <a:pPr algn="just"/>
                <a:endParaRPr kumimoji="1" lang="en-US" altLang="zh-CN" sz="2000" b="1"/>
              </a:p>
            </p:txBody>
          </p:sp>
          <p:sp>
            <p:nvSpPr>
              <p:cNvPr id="80088" name="Rectangle 142"/>
              <p:cNvSpPr>
                <a:spLocks noChangeArrowheads="1"/>
              </p:cNvSpPr>
              <p:nvPr/>
            </p:nvSpPr>
            <p:spPr bwMode="auto">
              <a:xfrm>
                <a:off x="327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79978" name="Group 145"/>
            <p:cNvGrpSpPr>
              <a:grpSpLocks/>
            </p:cNvGrpSpPr>
            <p:nvPr/>
          </p:nvGrpSpPr>
          <p:grpSpPr bwMode="auto">
            <a:xfrm>
              <a:off x="4507" y="1526"/>
              <a:ext cx="322" cy="338"/>
              <a:chOff x="3538" y="0"/>
              <a:chExt cx="268" cy="480"/>
            </a:xfrm>
          </p:grpSpPr>
          <p:sp>
            <p:nvSpPr>
              <p:cNvPr id="80085" name="Rectangle 34"/>
              <p:cNvSpPr>
                <a:spLocks noChangeArrowheads="1"/>
              </p:cNvSpPr>
              <p:nvPr/>
            </p:nvSpPr>
            <p:spPr bwMode="auto">
              <a:xfrm>
                <a:off x="3581"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10</a:t>
                </a:r>
              </a:p>
              <a:p>
                <a:pPr algn="just"/>
                <a:endParaRPr kumimoji="1" lang="en-US" altLang="zh-CN" sz="2000" b="1"/>
              </a:p>
            </p:txBody>
          </p:sp>
          <p:sp>
            <p:nvSpPr>
              <p:cNvPr id="80086" name="Rectangle 144"/>
              <p:cNvSpPr>
                <a:spLocks noChangeArrowheads="1"/>
              </p:cNvSpPr>
              <p:nvPr/>
            </p:nvSpPr>
            <p:spPr bwMode="auto">
              <a:xfrm>
                <a:off x="3538"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79979" name="Group 147"/>
            <p:cNvGrpSpPr>
              <a:grpSpLocks/>
            </p:cNvGrpSpPr>
            <p:nvPr/>
          </p:nvGrpSpPr>
          <p:grpSpPr bwMode="auto">
            <a:xfrm>
              <a:off x="251" y="1864"/>
              <a:ext cx="710" cy="270"/>
              <a:chOff x="0" y="480"/>
              <a:chExt cx="590" cy="384"/>
            </a:xfrm>
          </p:grpSpPr>
          <p:sp>
            <p:nvSpPr>
              <p:cNvPr id="80083" name="Rectangle 35"/>
              <p:cNvSpPr>
                <a:spLocks noChangeArrowheads="1"/>
              </p:cNvSpPr>
              <p:nvPr/>
            </p:nvSpPr>
            <p:spPr bwMode="auto">
              <a:xfrm>
                <a:off x="43" y="480"/>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600" b="1"/>
                  <a:t> </a:t>
                </a:r>
              </a:p>
              <a:p>
                <a:pPr algn="just"/>
                <a:endParaRPr kumimoji="1" lang="en-US" altLang="zh-CN" sz="1600" b="1"/>
              </a:p>
            </p:txBody>
          </p:sp>
          <p:sp>
            <p:nvSpPr>
              <p:cNvPr id="80084" name="Rectangle 146"/>
              <p:cNvSpPr>
                <a:spLocks noChangeArrowheads="1"/>
              </p:cNvSpPr>
              <p:nvPr/>
            </p:nvSpPr>
            <p:spPr bwMode="auto">
              <a:xfrm>
                <a:off x="0" y="480"/>
                <a:ext cx="59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79980" name="Group 149"/>
            <p:cNvGrpSpPr>
              <a:grpSpLocks/>
            </p:cNvGrpSpPr>
            <p:nvPr/>
          </p:nvGrpSpPr>
          <p:grpSpPr bwMode="auto">
            <a:xfrm>
              <a:off x="961" y="1864"/>
              <a:ext cx="322" cy="270"/>
              <a:chOff x="590" y="480"/>
              <a:chExt cx="268" cy="384"/>
            </a:xfrm>
          </p:grpSpPr>
          <p:sp>
            <p:nvSpPr>
              <p:cNvPr id="80081" name="Rectangle 36"/>
              <p:cNvSpPr>
                <a:spLocks noChangeArrowheads="1"/>
              </p:cNvSpPr>
              <p:nvPr/>
            </p:nvSpPr>
            <p:spPr bwMode="auto">
              <a:xfrm>
                <a:off x="633" y="480"/>
                <a:ext cx="1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0</a:t>
                </a:r>
              </a:p>
              <a:p>
                <a:pPr algn="just"/>
                <a:endParaRPr kumimoji="1" lang="en-US" altLang="zh-CN" sz="2000" b="1"/>
              </a:p>
            </p:txBody>
          </p:sp>
          <p:sp>
            <p:nvSpPr>
              <p:cNvPr id="80082" name="Rectangle 148"/>
              <p:cNvSpPr>
                <a:spLocks noChangeArrowheads="1"/>
              </p:cNvSpPr>
              <p:nvPr/>
            </p:nvSpPr>
            <p:spPr bwMode="auto">
              <a:xfrm>
                <a:off x="590" y="480"/>
                <a:ext cx="26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sp>
          <p:nvSpPr>
            <p:cNvPr id="79981" name="Rectangle 150"/>
            <p:cNvSpPr>
              <a:spLocks noChangeArrowheads="1"/>
            </p:cNvSpPr>
            <p:nvPr/>
          </p:nvSpPr>
          <p:spPr bwMode="auto">
            <a:xfrm>
              <a:off x="1283" y="1864"/>
              <a:ext cx="322" cy="27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79982" name="Rectangle 152"/>
            <p:cNvSpPr>
              <a:spLocks noChangeArrowheads="1"/>
            </p:cNvSpPr>
            <p:nvPr/>
          </p:nvSpPr>
          <p:spPr bwMode="auto">
            <a:xfrm>
              <a:off x="1605" y="1864"/>
              <a:ext cx="323" cy="27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nvGrpSpPr>
            <p:cNvPr id="79983" name="Group 155"/>
            <p:cNvGrpSpPr>
              <a:grpSpLocks/>
            </p:cNvGrpSpPr>
            <p:nvPr/>
          </p:nvGrpSpPr>
          <p:grpSpPr bwMode="auto">
            <a:xfrm>
              <a:off x="1928" y="1864"/>
              <a:ext cx="322" cy="270"/>
              <a:chOff x="1394" y="480"/>
              <a:chExt cx="268" cy="384"/>
            </a:xfrm>
          </p:grpSpPr>
          <p:sp>
            <p:nvSpPr>
              <p:cNvPr id="80079" name="Rectangle 39"/>
              <p:cNvSpPr>
                <a:spLocks noChangeArrowheads="1"/>
              </p:cNvSpPr>
              <p:nvPr/>
            </p:nvSpPr>
            <p:spPr bwMode="auto">
              <a:xfrm>
                <a:off x="1437" y="480"/>
                <a:ext cx="1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80080" name="Rectangle 154"/>
              <p:cNvSpPr>
                <a:spLocks noChangeArrowheads="1"/>
              </p:cNvSpPr>
              <p:nvPr/>
            </p:nvSpPr>
            <p:spPr bwMode="auto">
              <a:xfrm>
                <a:off x="1394" y="480"/>
                <a:ext cx="2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sp>
          <p:nvSpPr>
            <p:cNvPr id="79984" name="Rectangle 156"/>
            <p:cNvSpPr>
              <a:spLocks noChangeArrowheads="1"/>
            </p:cNvSpPr>
            <p:nvPr/>
          </p:nvSpPr>
          <p:spPr bwMode="auto">
            <a:xfrm>
              <a:off x="2250" y="1864"/>
              <a:ext cx="322" cy="27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79985" name="Rectangle 158"/>
            <p:cNvSpPr>
              <a:spLocks noChangeArrowheads="1"/>
            </p:cNvSpPr>
            <p:nvPr/>
          </p:nvSpPr>
          <p:spPr bwMode="auto">
            <a:xfrm>
              <a:off x="2572" y="1864"/>
              <a:ext cx="323" cy="27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79986" name="Rectangle 160"/>
            <p:cNvSpPr>
              <a:spLocks noChangeArrowheads="1"/>
            </p:cNvSpPr>
            <p:nvPr/>
          </p:nvSpPr>
          <p:spPr bwMode="auto">
            <a:xfrm>
              <a:off x="2895" y="1864"/>
              <a:ext cx="322" cy="27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79987" name="Rectangle 162"/>
            <p:cNvSpPr>
              <a:spLocks noChangeArrowheads="1"/>
            </p:cNvSpPr>
            <p:nvPr/>
          </p:nvSpPr>
          <p:spPr bwMode="auto">
            <a:xfrm>
              <a:off x="3217" y="1864"/>
              <a:ext cx="323" cy="27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79988" name="Rectangle 164"/>
            <p:cNvSpPr>
              <a:spLocks noChangeArrowheads="1"/>
            </p:cNvSpPr>
            <p:nvPr/>
          </p:nvSpPr>
          <p:spPr bwMode="auto">
            <a:xfrm>
              <a:off x="3540" y="1864"/>
              <a:ext cx="322" cy="27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79989" name="Rectangle 166"/>
            <p:cNvSpPr>
              <a:spLocks noChangeArrowheads="1"/>
            </p:cNvSpPr>
            <p:nvPr/>
          </p:nvSpPr>
          <p:spPr bwMode="auto">
            <a:xfrm>
              <a:off x="3862" y="1864"/>
              <a:ext cx="322" cy="27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79990" name="Rectangle 168"/>
            <p:cNvSpPr>
              <a:spLocks noChangeArrowheads="1"/>
            </p:cNvSpPr>
            <p:nvPr/>
          </p:nvSpPr>
          <p:spPr bwMode="auto">
            <a:xfrm>
              <a:off x="4184" y="1864"/>
              <a:ext cx="323" cy="27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79991" name="Rectangle 170"/>
            <p:cNvSpPr>
              <a:spLocks noChangeArrowheads="1"/>
            </p:cNvSpPr>
            <p:nvPr/>
          </p:nvSpPr>
          <p:spPr bwMode="auto">
            <a:xfrm>
              <a:off x="4507" y="1864"/>
              <a:ext cx="322" cy="27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nvGrpSpPr>
            <p:cNvPr id="79992" name="Group 173"/>
            <p:cNvGrpSpPr>
              <a:grpSpLocks/>
            </p:cNvGrpSpPr>
            <p:nvPr/>
          </p:nvGrpSpPr>
          <p:grpSpPr bwMode="auto">
            <a:xfrm>
              <a:off x="251" y="2134"/>
              <a:ext cx="710" cy="270"/>
              <a:chOff x="0" y="864"/>
              <a:chExt cx="590" cy="384"/>
            </a:xfrm>
          </p:grpSpPr>
          <p:sp>
            <p:nvSpPr>
              <p:cNvPr id="80077" name="Rectangle 55"/>
              <p:cNvSpPr>
                <a:spLocks noChangeArrowheads="1"/>
              </p:cNvSpPr>
              <p:nvPr/>
            </p:nvSpPr>
            <p:spPr bwMode="auto">
              <a:xfrm>
                <a:off x="43" y="864"/>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600" b="1"/>
                  <a:t>w</a:t>
                </a:r>
                <a:r>
                  <a:rPr kumimoji="1" lang="en-US" altLang="zh-CN" sz="1600" b="1" baseline="-30000"/>
                  <a:t>1</a:t>
                </a:r>
                <a:r>
                  <a:rPr kumimoji="1" lang="en-US" altLang="zh-CN" sz="1600" b="1"/>
                  <a:t>=2 v</a:t>
                </a:r>
                <a:r>
                  <a:rPr kumimoji="1" lang="en-US" altLang="zh-CN" sz="1600" b="1" baseline="-30000"/>
                  <a:t>1</a:t>
                </a:r>
                <a:r>
                  <a:rPr kumimoji="1" lang="en-US" altLang="zh-CN" sz="1600" b="1"/>
                  <a:t>=6</a:t>
                </a:r>
              </a:p>
              <a:p>
                <a:pPr algn="just"/>
                <a:endParaRPr kumimoji="1" lang="en-US" altLang="zh-CN" sz="1600" b="1"/>
              </a:p>
            </p:txBody>
          </p:sp>
          <p:sp>
            <p:nvSpPr>
              <p:cNvPr id="80078" name="Rectangle 172"/>
              <p:cNvSpPr>
                <a:spLocks noChangeArrowheads="1"/>
              </p:cNvSpPr>
              <p:nvPr/>
            </p:nvSpPr>
            <p:spPr bwMode="auto">
              <a:xfrm>
                <a:off x="0" y="864"/>
                <a:ext cx="59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79993" name="Group 175"/>
            <p:cNvGrpSpPr>
              <a:grpSpLocks/>
            </p:cNvGrpSpPr>
            <p:nvPr/>
          </p:nvGrpSpPr>
          <p:grpSpPr bwMode="auto">
            <a:xfrm>
              <a:off x="961" y="2134"/>
              <a:ext cx="322" cy="270"/>
              <a:chOff x="590" y="864"/>
              <a:chExt cx="268" cy="384"/>
            </a:xfrm>
          </p:grpSpPr>
          <p:sp>
            <p:nvSpPr>
              <p:cNvPr id="80075" name="Rectangle 56"/>
              <p:cNvSpPr>
                <a:spLocks noChangeArrowheads="1"/>
              </p:cNvSpPr>
              <p:nvPr/>
            </p:nvSpPr>
            <p:spPr bwMode="auto">
              <a:xfrm>
                <a:off x="633" y="864"/>
                <a:ext cx="1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1</a:t>
                </a:r>
              </a:p>
              <a:p>
                <a:pPr algn="just"/>
                <a:endParaRPr kumimoji="1" lang="en-US" altLang="zh-CN" sz="2000" b="1"/>
              </a:p>
            </p:txBody>
          </p:sp>
          <p:sp>
            <p:nvSpPr>
              <p:cNvPr id="80076" name="Rectangle 174"/>
              <p:cNvSpPr>
                <a:spLocks noChangeArrowheads="1"/>
              </p:cNvSpPr>
              <p:nvPr/>
            </p:nvSpPr>
            <p:spPr bwMode="auto">
              <a:xfrm>
                <a:off x="590" y="864"/>
                <a:ext cx="26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sp>
          <p:nvSpPr>
            <p:cNvPr id="79994" name="Rectangle 176"/>
            <p:cNvSpPr>
              <a:spLocks noChangeArrowheads="1"/>
            </p:cNvSpPr>
            <p:nvPr/>
          </p:nvSpPr>
          <p:spPr bwMode="auto">
            <a:xfrm>
              <a:off x="1283" y="2134"/>
              <a:ext cx="322" cy="27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79995" name="Rectangle 178"/>
            <p:cNvSpPr>
              <a:spLocks noChangeArrowheads="1"/>
            </p:cNvSpPr>
            <p:nvPr/>
          </p:nvSpPr>
          <p:spPr bwMode="auto">
            <a:xfrm>
              <a:off x="1605" y="2134"/>
              <a:ext cx="323" cy="27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79996" name="Rectangle 180"/>
            <p:cNvSpPr>
              <a:spLocks noChangeArrowheads="1"/>
            </p:cNvSpPr>
            <p:nvPr/>
          </p:nvSpPr>
          <p:spPr bwMode="auto">
            <a:xfrm>
              <a:off x="1928" y="2134"/>
              <a:ext cx="322" cy="27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79997" name="Rectangle 182"/>
            <p:cNvSpPr>
              <a:spLocks noChangeArrowheads="1"/>
            </p:cNvSpPr>
            <p:nvPr/>
          </p:nvSpPr>
          <p:spPr bwMode="auto">
            <a:xfrm>
              <a:off x="2250" y="2134"/>
              <a:ext cx="322" cy="27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79998" name="Rectangle 184"/>
            <p:cNvSpPr>
              <a:spLocks noChangeArrowheads="1"/>
            </p:cNvSpPr>
            <p:nvPr/>
          </p:nvSpPr>
          <p:spPr bwMode="auto">
            <a:xfrm>
              <a:off x="2572" y="2134"/>
              <a:ext cx="323" cy="27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79999" name="Rectangle 186"/>
            <p:cNvSpPr>
              <a:spLocks noChangeArrowheads="1"/>
            </p:cNvSpPr>
            <p:nvPr/>
          </p:nvSpPr>
          <p:spPr bwMode="auto">
            <a:xfrm>
              <a:off x="2895" y="2134"/>
              <a:ext cx="322" cy="27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80000" name="Rectangle 188"/>
            <p:cNvSpPr>
              <a:spLocks noChangeArrowheads="1"/>
            </p:cNvSpPr>
            <p:nvPr/>
          </p:nvSpPr>
          <p:spPr bwMode="auto">
            <a:xfrm>
              <a:off x="3217" y="2134"/>
              <a:ext cx="323" cy="27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80001" name="Rectangle 190"/>
            <p:cNvSpPr>
              <a:spLocks noChangeArrowheads="1"/>
            </p:cNvSpPr>
            <p:nvPr/>
          </p:nvSpPr>
          <p:spPr bwMode="auto">
            <a:xfrm>
              <a:off x="3540" y="2134"/>
              <a:ext cx="322" cy="27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80002" name="Rectangle 192"/>
            <p:cNvSpPr>
              <a:spLocks noChangeArrowheads="1"/>
            </p:cNvSpPr>
            <p:nvPr/>
          </p:nvSpPr>
          <p:spPr bwMode="auto">
            <a:xfrm>
              <a:off x="3862" y="2134"/>
              <a:ext cx="322" cy="27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80003" name="Rectangle 194"/>
            <p:cNvSpPr>
              <a:spLocks noChangeArrowheads="1"/>
            </p:cNvSpPr>
            <p:nvPr/>
          </p:nvSpPr>
          <p:spPr bwMode="auto">
            <a:xfrm>
              <a:off x="4184" y="2134"/>
              <a:ext cx="323" cy="27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80004" name="Rectangle 196"/>
            <p:cNvSpPr>
              <a:spLocks noChangeArrowheads="1"/>
            </p:cNvSpPr>
            <p:nvPr/>
          </p:nvSpPr>
          <p:spPr bwMode="auto">
            <a:xfrm>
              <a:off x="4507" y="2134"/>
              <a:ext cx="322" cy="27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nvGrpSpPr>
            <p:cNvPr id="80005" name="Group 199"/>
            <p:cNvGrpSpPr>
              <a:grpSpLocks/>
            </p:cNvGrpSpPr>
            <p:nvPr/>
          </p:nvGrpSpPr>
          <p:grpSpPr bwMode="auto">
            <a:xfrm>
              <a:off x="251" y="2404"/>
              <a:ext cx="710" cy="270"/>
              <a:chOff x="0" y="1248"/>
              <a:chExt cx="590" cy="384"/>
            </a:xfrm>
          </p:grpSpPr>
          <p:sp>
            <p:nvSpPr>
              <p:cNvPr id="80073" name="Rectangle 68"/>
              <p:cNvSpPr>
                <a:spLocks noChangeArrowheads="1"/>
              </p:cNvSpPr>
              <p:nvPr/>
            </p:nvSpPr>
            <p:spPr bwMode="auto">
              <a:xfrm>
                <a:off x="43" y="1248"/>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600" b="1"/>
                  <a:t>w</a:t>
                </a:r>
                <a:r>
                  <a:rPr kumimoji="1" lang="en-US" altLang="zh-CN" sz="1600" b="1" baseline="-30000"/>
                  <a:t>2</a:t>
                </a:r>
                <a:r>
                  <a:rPr kumimoji="1" lang="en-US" altLang="zh-CN" sz="1600" b="1"/>
                  <a:t>=2 v</a:t>
                </a:r>
                <a:r>
                  <a:rPr kumimoji="1" lang="en-US" altLang="zh-CN" sz="1600" b="1" baseline="-30000"/>
                  <a:t>2</a:t>
                </a:r>
                <a:r>
                  <a:rPr kumimoji="1" lang="en-US" altLang="zh-CN" sz="1600" b="1"/>
                  <a:t>=3</a:t>
                </a:r>
              </a:p>
              <a:p>
                <a:pPr algn="just"/>
                <a:endParaRPr kumimoji="1" lang="en-US" altLang="zh-CN" sz="1600" b="1"/>
              </a:p>
            </p:txBody>
          </p:sp>
          <p:sp>
            <p:nvSpPr>
              <p:cNvPr id="80074" name="Rectangle 198"/>
              <p:cNvSpPr>
                <a:spLocks noChangeArrowheads="1"/>
              </p:cNvSpPr>
              <p:nvPr/>
            </p:nvSpPr>
            <p:spPr bwMode="auto">
              <a:xfrm>
                <a:off x="0" y="1248"/>
                <a:ext cx="59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80006" name="Group 201"/>
            <p:cNvGrpSpPr>
              <a:grpSpLocks/>
            </p:cNvGrpSpPr>
            <p:nvPr/>
          </p:nvGrpSpPr>
          <p:grpSpPr bwMode="auto">
            <a:xfrm>
              <a:off x="961" y="2404"/>
              <a:ext cx="322" cy="270"/>
              <a:chOff x="590" y="1248"/>
              <a:chExt cx="268" cy="384"/>
            </a:xfrm>
          </p:grpSpPr>
          <p:sp>
            <p:nvSpPr>
              <p:cNvPr id="80071" name="Rectangle 69"/>
              <p:cNvSpPr>
                <a:spLocks noChangeArrowheads="1"/>
              </p:cNvSpPr>
              <p:nvPr/>
            </p:nvSpPr>
            <p:spPr bwMode="auto">
              <a:xfrm>
                <a:off x="633" y="1248"/>
                <a:ext cx="1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2</a:t>
                </a:r>
              </a:p>
              <a:p>
                <a:pPr algn="just"/>
                <a:endParaRPr kumimoji="1" lang="en-US" altLang="zh-CN" sz="2000" b="1"/>
              </a:p>
            </p:txBody>
          </p:sp>
          <p:sp>
            <p:nvSpPr>
              <p:cNvPr id="80072" name="Rectangle 200"/>
              <p:cNvSpPr>
                <a:spLocks noChangeArrowheads="1"/>
              </p:cNvSpPr>
              <p:nvPr/>
            </p:nvSpPr>
            <p:spPr bwMode="auto">
              <a:xfrm>
                <a:off x="590" y="1248"/>
                <a:ext cx="26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sp>
          <p:nvSpPr>
            <p:cNvPr id="80007" name="Rectangle 202"/>
            <p:cNvSpPr>
              <a:spLocks noChangeArrowheads="1"/>
            </p:cNvSpPr>
            <p:nvPr/>
          </p:nvSpPr>
          <p:spPr bwMode="auto">
            <a:xfrm>
              <a:off x="1283" y="2404"/>
              <a:ext cx="322" cy="27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80008" name="Rectangle 204"/>
            <p:cNvSpPr>
              <a:spLocks noChangeArrowheads="1"/>
            </p:cNvSpPr>
            <p:nvPr/>
          </p:nvSpPr>
          <p:spPr bwMode="auto">
            <a:xfrm>
              <a:off x="1605" y="2404"/>
              <a:ext cx="323" cy="27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80009" name="Rectangle 206"/>
            <p:cNvSpPr>
              <a:spLocks noChangeArrowheads="1"/>
            </p:cNvSpPr>
            <p:nvPr/>
          </p:nvSpPr>
          <p:spPr bwMode="auto">
            <a:xfrm>
              <a:off x="1928" y="2404"/>
              <a:ext cx="322" cy="27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80010" name="Rectangle 208"/>
            <p:cNvSpPr>
              <a:spLocks noChangeArrowheads="1"/>
            </p:cNvSpPr>
            <p:nvPr/>
          </p:nvSpPr>
          <p:spPr bwMode="auto">
            <a:xfrm>
              <a:off x="2250" y="2404"/>
              <a:ext cx="322" cy="27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80011" name="Rectangle 210"/>
            <p:cNvSpPr>
              <a:spLocks noChangeArrowheads="1"/>
            </p:cNvSpPr>
            <p:nvPr/>
          </p:nvSpPr>
          <p:spPr bwMode="auto">
            <a:xfrm>
              <a:off x="2572" y="2404"/>
              <a:ext cx="323" cy="27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80012" name="Rectangle 212"/>
            <p:cNvSpPr>
              <a:spLocks noChangeArrowheads="1"/>
            </p:cNvSpPr>
            <p:nvPr/>
          </p:nvSpPr>
          <p:spPr bwMode="auto">
            <a:xfrm>
              <a:off x="2895" y="2404"/>
              <a:ext cx="322" cy="27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80013" name="Rectangle 214"/>
            <p:cNvSpPr>
              <a:spLocks noChangeArrowheads="1"/>
            </p:cNvSpPr>
            <p:nvPr/>
          </p:nvSpPr>
          <p:spPr bwMode="auto">
            <a:xfrm>
              <a:off x="3198" y="2387"/>
              <a:ext cx="32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80014" name="Rectangle 216"/>
            <p:cNvSpPr>
              <a:spLocks noChangeArrowheads="1"/>
            </p:cNvSpPr>
            <p:nvPr/>
          </p:nvSpPr>
          <p:spPr bwMode="auto">
            <a:xfrm>
              <a:off x="3540" y="2404"/>
              <a:ext cx="322" cy="27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80015" name="Rectangle 218"/>
            <p:cNvSpPr>
              <a:spLocks noChangeArrowheads="1"/>
            </p:cNvSpPr>
            <p:nvPr/>
          </p:nvSpPr>
          <p:spPr bwMode="auto">
            <a:xfrm>
              <a:off x="3862" y="2404"/>
              <a:ext cx="322" cy="27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80016" name="Rectangle 220"/>
            <p:cNvSpPr>
              <a:spLocks noChangeArrowheads="1"/>
            </p:cNvSpPr>
            <p:nvPr/>
          </p:nvSpPr>
          <p:spPr bwMode="auto">
            <a:xfrm>
              <a:off x="4184" y="2404"/>
              <a:ext cx="323" cy="27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80017" name="Rectangle 222"/>
            <p:cNvSpPr>
              <a:spLocks noChangeArrowheads="1"/>
            </p:cNvSpPr>
            <p:nvPr/>
          </p:nvSpPr>
          <p:spPr bwMode="auto">
            <a:xfrm>
              <a:off x="4507" y="2404"/>
              <a:ext cx="322" cy="27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nvGrpSpPr>
            <p:cNvPr id="80018" name="Group 225"/>
            <p:cNvGrpSpPr>
              <a:grpSpLocks/>
            </p:cNvGrpSpPr>
            <p:nvPr/>
          </p:nvGrpSpPr>
          <p:grpSpPr bwMode="auto">
            <a:xfrm>
              <a:off x="251" y="2674"/>
              <a:ext cx="710" cy="337"/>
              <a:chOff x="0" y="1632"/>
              <a:chExt cx="590" cy="480"/>
            </a:xfrm>
          </p:grpSpPr>
          <p:sp>
            <p:nvSpPr>
              <p:cNvPr id="80069" name="Rectangle 81"/>
              <p:cNvSpPr>
                <a:spLocks noChangeArrowheads="1"/>
              </p:cNvSpPr>
              <p:nvPr/>
            </p:nvSpPr>
            <p:spPr bwMode="auto">
              <a:xfrm>
                <a:off x="43" y="1632"/>
                <a:ext cx="5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600" b="1"/>
                  <a:t>w</a:t>
                </a:r>
                <a:r>
                  <a:rPr kumimoji="1" lang="en-US" altLang="zh-CN" sz="1600" b="1" baseline="-30000"/>
                  <a:t>3</a:t>
                </a:r>
                <a:r>
                  <a:rPr kumimoji="1" lang="en-US" altLang="zh-CN" sz="1600" b="1"/>
                  <a:t>=6 v</a:t>
                </a:r>
                <a:r>
                  <a:rPr kumimoji="1" lang="en-US" altLang="zh-CN" sz="1600" b="1" baseline="-30000"/>
                  <a:t>3</a:t>
                </a:r>
                <a:r>
                  <a:rPr kumimoji="1" lang="en-US" altLang="zh-CN" sz="1600" b="1"/>
                  <a:t>=5</a:t>
                </a:r>
              </a:p>
              <a:p>
                <a:pPr algn="just"/>
                <a:endParaRPr kumimoji="1" lang="en-US" altLang="zh-CN" sz="1600" b="1"/>
              </a:p>
            </p:txBody>
          </p:sp>
          <p:sp>
            <p:nvSpPr>
              <p:cNvPr id="80070" name="Rectangle 224"/>
              <p:cNvSpPr>
                <a:spLocks noChangeArrowheads="1"/>
              </p:cNvSpPr>
              <p:nvPr/>
            </p:nvSpPr>
            <p:spPr bwMode="auto">
              <a:xfrm>
                <a:off x="0" y="1632"/>
                <a:ext cx="59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80019" name="Group 227"/>
            <p:cNvGrpSpPr>
              <a:grpSpLocks/>
            </p:cNvGrpSpPr>
            <p:nvPr/>
          </p:nvGrpSpPr>
          <p:grpSpPr bwMode="auto">
            <a:xfrm>
              <a:off x="961" y="2674"/>
              <a:ext cx="322" cy="337"/>
              <a:chOff x="590" y="1632"/>
              <a:chExt cx="268" cy="480"/>
            </a:xfrm>
          </p:grpSpPr>
          <p:sp>
            <p:nvSpPr>
              <p:cNvPr id="80067" name="Rectangle 82"/>
              <p:cNvSpPr>
                <a:spLocks noChangeArrowheads="1"/>
              </p:cNvSpPr>
              <p:nvPr/>
            </p:nvSpPr>
            <p:spPr bwMode="auto">
              <a:xfrm>
                <a:off x="633" y="1632"/>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3</a:t>
                </a:r>
              </a:p>
              <a:p>
                <a:pPr algn="just"/>
                <a:endParaRPr kumimoji="1" lang="en-US" altLang="zh-CN" sz="2000" b="1"/>
              </a:p>
            </p:txBody>
          </p:sp>
          <p:sp>
            <p:nvSpPr>
              <p:cNvPr id="80068" name="Rectangle 226"/>
              <p:cNvSpPr>
                <a:spLocks noChangeArrowheads="1"/>
              </p:cNvSpPr>
              <p:nvPr/>
            </p:nvSpPr>
            <p:spPr bwMode="auto">
              <a:xfrm>
                <a:off x="590" y="1632"/>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sp>
          <p:nvSpPr>
            <p:cNvPr id="80020" name="Rectangle 228"/>
            <p:cNvSpPr>
              <a:spLocks noChangeArrowheads="1"/>
            </p:cNvSpPr>
            <p:nvPr/>
          </p:nvSpPr>
          <p:spPr bwMode="auto">
            <a:xfrm>
              <a:off x="1283" y="2674"/>
              <a:ext cx="322" cy="33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80021" name="Rectangle 230"/>
            <p:cNvSpPr>
              <a:spLocks noChangeArrowheads="1"/>
            </p:cNvSpPr>
            <p:nvPr/>
          </p:nvSpPr>
          <p:spPr bwMode="auto">
            <a:xfrm>
              <a:off x="1605" y="2674"/>
              <a:ext cx="323" cy="33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80022" name="Rectangle 232"/>
            <p:cNvSpPr>
              <a:spLocks noChangeArrowheads="1"/>
            </p:cNvSpPr>
            <p:nvPr/>
          </p:nvSpPr>
          <p:spPr bwMode="auto">
            <a:xfrm>
              <a:off x="1928" y="2674"/>
              <a:ext cx="322" cy="33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80023" name="Rectangle 234"/>
            <p:cNvSpPr>
              <a:spLocks noChangeArrowheads="1"/>
            </p:cNvSpPr>
            <p:nvPr/>
          </p:nvSpPr>
          <p:spPr bwMode="auto">
            <a:xfrm>
              <a:off x="2250" y="2674"/>
              <a:ext cx="322" cy="33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80024" name="Rectangle 236"/>
            <p:cNvSpPr>
              <a:spLocks noChangeArrowheads="1"/>
            </p:cNvSpPr>
            <p:nvPr/>
          </p:nvSpPr>
          <p:spPr bwMode="auto">
            <a:xfrm>
              <a:off x="2572" y="2674"/>
              <a:ext cx="323" cy="33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80025" name="Rectangle 238"/>
            <p:cNvSpPr>
              <a:spLocks noChangeArrowheads="1"/>
            </p:cNvSpPr>
            <p:nvPr/>
          </p:nvSpPr>
          <p:spPr bwMode="auto">
            <a:xfrm>
              <a:off x="2895" y="2674"/>
              <a:ext cx="322" cy="33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80026" name="Rectangle 240"/>
            <p:cNvSpPr>
              <a:spLocks noChangeArrowheads="1"/>
            </p:cNvSpPr>
            <p:nvPr/>
          </p:nvSpPr>
          <p:spPr bwMode="auto">
            <a:xfrm>
              <a:off x="3217" y="2674"/>
              <a:ext cx="323" cy="33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80027" name="Rectangle 242"/>
            <p:cNvSpPr>
              <a:spLocks noChangeArrowheads="1"/>
            </p:cNvSpPr>
            <p:nvPr/>
          </p:nvSpPr>
          <p:spPr bwMode="auto">
            <a:xfrm>
              <a:off x="3540" y="2674"/>
              <a:ext cx="322" cy="33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80028" name="Rectangle 244"/>
            <p:cNvSpPr>
              <a:spLocks noChangeArrowheads="1"/>
            </p:cNvSpPr>
            <p:nvPr/>
          </p:nvSpPr>
          <p:spPr bwMode="auto">
            <a:xfrm>
              <a:off x="3862" y="2674"/>
              <a:ext cx="322" cy="33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80029" name="Rectangle 246"/>
            <p:cNvSpPr>
              <a:spLocks noChangeArrowheads="1"/>
            </p:cNvSpPr>
            <p:nvPr/>
          </p:nvSpPr>
          <p:spPr bwMode="auto">
            <a:xfrm>
              <a:off x="4184" y="2674"/>
              <a:ext cx="323" cy="33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80030" name="Rectangle 248"/>
            <p:cNvSpPr>
              <a:spLocks noChangeArrowheads="1"/>
            </p:cNvSpPr>
            <p:nvPr/>
          </p:nvSpPr>
          <p:spPr bwMode="auto">
            <a:xfrm>
              <a:off x="4507" y="2674"/>
              <a:ext cx="322" cy="33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nvGrpSpPr>
            <p:cNvPr id="80031" name="Group 251"/>
            <p:cNvGrpSpPr>
              <a:grpSpLocks/>
            </p:cNvGrpSpPr>
            <p:nvPr/>
          </p:nvGrpSpPr>
          <p:grpSpPr bwMode="auto">
            <a:xfrm>
              <a:off x="251" y="3011"/>
              <a:ext cx="710" cy="338"/>
              <a:chOff x="0" y="2112"/>
              <a:chExt cx="590" cy="480"/>
            </a:xfrm>
          </p:grpSpPr>
          <p:sp>
            <p:nvSpPr>
              <p:cNvPr id="80065" name="Rectangle 94"/>
              <p:cNvSpPr>
                <a:spLocks noChangeArrowheads="1"/>
              </p:cNvSpPr>
              <p:nvPr/>
            </p:nvSpPr>
            <p:spPr bwMode="auto">
              <a:xfrm>
                <a:off x="43" y="2112"/>
                <a:ext cx="5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600" b="1"/>
                  <a:t>w</a:t>
                </a:r>
                <a:r>
                  <a:rPr kumimoji="1" lang="en-US" altLang="zh-CN" sz="1600" b="1" baseline="-30000"/>
                  <a:t>4</a:t>
                </a:r>
                <a:r>
                  <a:rPr kumimoji="1" lang="en-US" altLang="zh-CN" sz="1600" b="1"/>
                  <a:t>=5 v</a:t>
                </a:r>
                <a:r>
                  <a:rPr kumimoji="1" lang="en-US" altLang="zh-CN" sz="1600" b="1" baseline="-30000"/>
                  <a:t>4</a:t>
                </a:r>
                <a:r>
                  <a:rPr kumimoji="1" lang="en-US" altLang="zh-CN" sz="1600" b="1"/>
                  <a:t>=4</a:t>
                </a:r>
              </a:p>
              <a:p>
                <a:pPr algn="just"/>
                <a:endParaRPr kumimoji="1" lang="en-US" altLang="zh-CN" sz="1600" b="1"/>
              </a:p>
            </p:txBody>
          </p:sp>
          <p:sp>
            <p:nvSpPr>
              <p:cNvPr id="80066" name="Rectangle 250"/>
              <p:cNvSpPr>
                <a:spLocks noChangeArrowheads="1"/>
              </p:cNvSpPr>
              <p:nvPr/>
            </p:nvSpPr>
            <p:spPr bwMode="auto">
              <a:xfrm>
                <a:off x="0" y="2112"/>
                <a:ext cx="59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80032" name="Group 253"/>
            <p:cNvGrpSpPr>
              <a:grpSpLocks/>
            </p:cNvGrpSpPr>
            <p:nvPr/>
          </p:nvGrpSpPr>
          <p:grpSpPr bwMode="auto">
            <a:xfrm>
              <a:off x="961" y="3011"/>
              <a:ext cx="322" cy="338"/>
              <a:chOff x="590" y="2112"/>
              <a:chExt cx="268" cy="480"/>
            </a:xfrm>
          </p:grpSpPr>
          <p:sp>
            <p:nvSpPr>
              <p:cNvPr id="80063" name="Rectangle 95"/>
              <p:cNvSpPr>
                <a:spLocks noChangeArrowheads="1"/>
              </p:cNvSpPr>
              <p:nvPr/>
            </p:nvSpPr>
            <p:spPr bwMode="auto">
              <a:xfrm>
                <a:off x="633" y="2112"/>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4</a:t>
                </a:r>
              </a:p>
              <a:p>
                <a:pPr algn="just"/>
                <a:endParaRPr kumimoji="1" lang="en-US" altLang="zh-CN" sz="2000" b="1"/>
              </a:p>
            </p:txBody>
          </p:sp>
          <p:sp>
            <p:nvSpPr>
              <p:cNvPr id="80064" name="Rectangle 252"/>
              <p:cNvSpPr>
                <a:spLocks noChangeArrowheads="1"/>
              </p:cNvSpPr>
              <p:nvPr/>
            </p:nvSpPr>
            <p:spPr bwMode="auto">
              <a:xfrm>
                <a:off x="590" y="2112"/>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sp>
          <p:nvSpPr>
            <p:cNvPr id="80033" name="Rectangle 254"/>
            <p:cNvSpPr>
              <a:spLocks noChangeArrowheads="1"/>
            </p:cNvSpPr>
            <p:nvPr/>
          </p:nvSpPr>
          <p:spPr bwMode="auto">
            <a:xfrm>
              <a:off x="1283" y="3011"/>
              <a:ext cx="322" cy="33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80034" name="Rectangle 256"/>
            <p:cNvSpPr>
              <a:spLocks noChangeArrowheads="1"/>
            </p:cNvSpPr>
            <p:nvPr/>
          </p:nvSpPr>
          <p:spPr bwMode="auto">
            <a:xfrm>
              <a:off x="1605" y="3011"/>
              <a:ext cx="323" cy="33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80035" name="Rectangle 258"/>
            <p:cNvSpPr>
              <a:spLocks noChangeArrowheads="1"/>
            </p:cNvSpPr>
            <p:nvPr/>
          </p:nvSpPr>
          <p:spPr bwMode="auto">
            <a:xfrm>
              <a:off x="1928" y="3011"/>
              <a:ext cx="322" cy="33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80036" name="Rectangle 260"/>
            <p:cNvSpPr>
              <a:spLocks noChangeArrowheads="1"/>
            </p:cNvSpPr>
            <p:nvPr/>
          </p:nvSpPr>
          <p:spPr bwMode="auto">
            <a:xfrm>
              <a:off x="2250" y="3011"/>
              <a:ext cx="322" cy="33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80037" name="Rectangle 262"/>
            <p:cNvSpPr>
              <a:spLocks noChangeArrowheads="1"/>
            </p:cNvSpPr>
            <p:nvPr/>
          </p:nvSpPr>
          <p:spPr bwMode="auto">
            <a:xfrm>
              <a:off x="2572" y="3011"/>
              <a:ext cx="323" cy="33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80038" name="Rectangle 264"/>
            <p:cNvSpPr>
              <a:spLocks noChangeArrowheads="1"/>
            </p:cNvSpPr>
            <p:nvPr/>
          </p:nvSpPr>
          <p:spPr bwMode="auto">
            <a:xfrm>
              <a:off x="2895" y="3011"/>
              <a:ext cx="322" cy="33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80039" name="Rectangle 266"/>
            <p:cNvSpPr>
              <a:spLocks noChangeArrowheads="1"/>
            </p:cNvSpPr>
            <p:nvPr/>
          </p:nvSpPr>
          <p:spPr bwMode="auto">
            <a:xfrm>
              <a:off x="3217" y="3011"/>
              <a:ext cx="323" cy="33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80040" name="Rectangle 268"/>
            <p:cNvSpPr>
              <a:spLocks noChangeArrowheads="1"/>
            </p:cNvSpPr>
            <p:nvPr/>
          </p:nvSpPr>
          <p:spPr bwMode="auto">
            <a:xfrm>
              <a:off x="3540" y="3011"/>
              <a:ext cx="322" cy="33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80041" name="Rectangle 270"/>
            <p:cNvSpPr>
              <a:spLocks noChangeArrowheads="1"/>
            </p:cNvSpPr>
            <p:nvPr/>
          </p:nvSpPr>
          <p:spPr bwMode="auto">
            <a:xfrm>
              <a:off x="3862" y="3011"/>
              <a:ext cx="322" cy="33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80042" name="Rectangle 272"/>
            <p:cNvSpPr>
              <a:spLocks noChangeArrowheads="1"/>
            </p:cNvSpPr>
            <p:nvPr/>
          </p:nvSpPr>
          <p:spPr bwMode="auto">
            <a:xfrm>
              <a:off x="4184" y="3011"/>
              <a:ext cx="323" cy="33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80043" name="Rectangle 274"/>
            <p:cNvSpPr>
              <a:spLocks noChangeArrowheads="1"/>
            </p:cNvSpPr>
            <p:nvPr/>
          </p:nvSpPr>
          <p:spPr bwMode="auto">
            <a:xfrm>
              <a:off x="4507" y="3011"/>
              <a:ext cx="322" cy="33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nvGrpSpPr>
            <p:cNvPr id="80044" name="Group 277"/>
            <p:cNvGrpSpPr>
              <a:grpSpLocks/>
            </p:cNvGrpSpPr>
            <p:nvPr/>
          </p:nvGrpSpPr>
          <p:grpSpPr bwMode="auto">
            <a:xfrm>
              <a:off x="251" y="3349"/>
              <a:ext cx="710" cy="337"/>
              <a:chOff x="0" y="2592"/>
              <a:chExt cx="590" cy="480"/>
            </a:xfrm>
          </p:grpSpPr>
          <p:sp>
            <p:nvSpPr>
              <p:cNvPr id="80061" name="Rectangle 107"/>
              <p:cNvSpPr>
                <a:spLocks noChangeArrowheads="1"/>
              </p:cNvSpPr>
              <p:nvPr/>
            </p:nvSpPr>
            <p:spPr bwMode="auto">
              <a:xfrm>
                <a:off x="43" y="2592"/>
                <a:ext cx="5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1600" b="1"/>
                  <a:t>w</a:t>
                </a:r>
                <a:r>
                  <a:rPr kumimoji="1" lang="en-US" altLang="zh-CN" sz="1600" b="1" baseline="-30000"/>
                  <a:t>5</a:t>
                </a:r>
                <a:r>
                  <a:rPr kumimoji="1" lang="en-US" altLang="zh-CN" sz="1600" b="1"/>
                  <a:t>=4 v</a:t>
                </a:r>
                <a:r>
                  <a:rPr kumimoji="1" lang="en-US" altLang="zh-CN" sz="1600" b="1" baseline="-30000"/>
                  <a:t>5</a:t>
                </a:r>
                <a:r>
                  <a:rPr kumimoji="1" lang="en-US" altLang="zh-CN" sz="1600" b="1"/>
                  <a:t>=6</a:t>
                </a:r>
              </a:p>
              <a:p>
                <a:pPr algn="just"/>
                <a:endParaRPr kumimoji="1" lang="en-US" altLang="zh-CN" sz="1600" b="1"/>
              </a:p>
            </p:txBody>
          </p:sp>
          <p:sp>
            <p:nvSpPr>
              <p:cNvPr id="80062" name="Rectangle 276"/>
              <p:cNvSpPr>
                <a:spLocks noChangeArrowheads="1"/>
              </p:cNvSpPr>
              <p:nvPr/>
            </p:nvSpPr>
            <p:spPr bwMode="auto">
              <a:xfrm>
                <a:off x="0" y="2592"/>
                <a:ext cx="59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
                    <a:solidFill>
                      <a:srgbClr val="000000"/>
                    </a:solidFill>
                    <a:miter lim="800000"/>
                    <a:headEnd/>
                    <a:tailEnd/>
                  </a14:hiddenLine>
                </a:ext>
              </a:extLst>
            </p:spPr>
            <p:txBody>
              <a:bodyPr lIns="72000" tIns="180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grpSp>
          <p:nvGrpSpPr>
            <p:cNvPr id="80045" name="Group 279"/>
            <p:cNvGrpSpPr>
              <a:grpSpLocks/>
            </p:cNvGrpSpPr>
            <p:nvPr/>
          </p:nvGrpSpPr>
          <p:grpSpPr bwMode="auto">
            <a:xfrm>
              <a:off x="961" y="3349"/>
              <a:ext cx="322" cy="337"/>
              <a:chOff x="590" y="2592"/>
              <a:chExt cx="268" cy="480"/>
            </a:xfrm>
          </p:grpSpPr>
          <p:sp>
            <p:nvSpPr>
              <p:cNvPr id="80059" name="Rectangle 108"/>
              <p:cNvSpPr>
                <a:spLocks noChangeArrowheads="1"/>
              </p:cNvSpPr>
              <p:nvPr/>
            </p:nvSpPr>
            <p:spPr bwMode="auto">
              <a:xfrm>
                <a:off x="633" y="2592"/>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5</a:t>
                </a:r>
              </a:p>
              <a:p>
                <a:pPr algn="just"/>
                <a:endParaRPr kumimoji="1" lang="en-US" altLang="zh-CN" sz="2000" b="1"/>
              </a:p>
            </p:txBody>
          </p:sp>
          <p:sp>
            <p:nvSpPr>
              <p:cNvPr id="80060" name="Rectangle 278"/>
              <p:cNvSpPr>
                <a:spLocks noChangeArrowheads="1"/>
              </p:cNvSpPr>
              <p:nvPr/>
            </p:nvSpPr>
            <p:spPr bwMode="auto">
              <a:xfrm>
                <a:off x="590" y="2592"/>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sp>
          <p:nvSpPr>
            <p:cNvPr id="80046" name="Rectangle 280"/>
            <p:cNvSpPr>
              <a:spLocks noChangeArrowheads="1"/>
            </p:cNvSpPr>
            <p:nvPr/>
          </p:nvSpPr>
          <p:spPr bwMode="auto">
            <a:xfrm>
              <a:off x="1283" y="3349"/>
              <a:ext cx="322" cy="33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80047" name="Rectangle 282"/>
            <p:cNvSpPr>
              <a:spLocks noChangeArrowheads="1"/>
            </p:cNvSpPr>
            <p:nvPr/>
          </p:nvSpPr>
          <p:spPr bwMode="auto">
            <a:xfrm>
              <a:off x="1605" y="3349"/>
              <a:ext cx="323" cy="33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80048" name="Rectangle 284"/>
            <p:cNvSpPr>
              <a:spLocks noChangeArrowheads="1"/>
            </p:cNvSpPr>
            <p:nvPr/>
          </p:nvSpPr>
          <p:spPr bwMode="auto">
            <a:xfrm>
              <a:off x="1928" y="3349"/>
              <a:ext cx="322" cy="33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80049" name="Rectangle 286"/>
            <p:cNvSpPr>
              <a:spLocks noChangeArrowheads="1"/>
            </p:cNvSpPr>
            <p:nvPr/>
          </p:nvSpPr>
          <p:spPr bwMode="auto">
            <a:xfrm>
              <a:off x="2250" y="3349"/>
              <a:ext cx="322" cy="33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80050" name="Rectangle 288"/>
            <p:cNvSpPr>
              <a:spLocks noChangeArrowheads="1"/>
            </p:cNvSpPr>
            <p:nvPr/>
          </p:nvSpPr>
          <p:spPr bwMode="auto">
            <a:xfrm>
              <a:off x="2572" y="3349"/>
              <a:ext cx="323" cy="33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80051" name="Rectangle 290"/>
            <p:cNvSpPr>
              <a:spLocks noChangeArrowheads="1"/>
            </p:cNvSpPr>
            <p:nvPr/>
          </p:nvSpPr>
          <p:spPr bwMode="auto">
            <a:xfrm>
              <a:off x="2895" y="3349"/>
              <a:ext cx="322" cy="33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80052" name="Rectangle 292"/>
            <p:cNvSpPr>
              <a:spLocks noChangeArrowheads="1"/>
            </p:cNvSpPr>
            <p:nvPr/>
          </p:nvSpPr>
          <p:spPr bwMode="auto">
            <a:xfrm>
              <a:off x="3217" y="3349"/>
              <a:ext cx="323" cy="33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80053" name="Rectangle 294"/>
            <p:cNvSpPr>
              <a:spLocks noChangeArrowheads="1"/>
            </p:cNvSpPr>
            <p:nvPr/>
          </p:nvSpPr>
          <p:spPr bwMode="auto">
            <a:xfrm>
              <a:off x="3540" y="3349"/>
              <a:ext cx="322" cy="33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80054" name="Rectangle 296"/>
            <p:cNvSpPr>
              <a:spLocks noChangeArrowheads="1"/>
            </p:cNvSpPr>
            <p:nvPr/>
          </p:nvSpPr>
          <p:spPr bwMode="auto">
            <a:xfrm>
              <a:off x="3862" y="3349"/>
              <a:ext cx="322" cy="33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80055" name="Rectangle 298"/>
            <p:cNvSpPr>
              <a:spLocks noChangeArrowheads="1"/>
            </p:cNvSpPr>
            <p:nvPr/>
          </p:nvSpPr>
          <p:spPr bwMode="auto">
            <a:xfrm>
              <a:off x="4184" y="3349"/>
              <a:ext cx="323" cy="33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80056" name="Rectangle 300"/>
            <p:cNvSpPr>
              <a:spLocks noChangeArrowheads="1"/>
            </p:cNvSpPr>
            <p:nvPr/>
          </p:nvSpPr>
          <p:spPr bwMode="auto">
            <a:xfrm>
              <a:off x="4507" y="3349"/>
              <a:ext cx="322" cy="33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80057" name="Rectangle 303"/>
            <p:cNvSpPr>
              <a:spLocks noChangeArrowheads="1"/>
            </p:cNvSpPr>
            <p:nvPr/>
          </p:nvSpPr>
          <p:spPr bwMode="auto">
            <a:xfrm>
              <a:off x="249" y="1525"/>
              <a:ext cx="4582" cy="2162"/>
            </a:xfrm>
            <a:prstGeom prst="rect">
              <a:avLst/>
            </a:prstGeom>
            <a:noFill/>
            <a:ln w="63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80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80058" name="Rectangle 312"/>
            <p:cNvSpPr>
              <a:spLocks noChangeArrowheads="1"/>
            </p:cNvSpPr>
            <p:nvPr/>
          </p:nvSpPr>
          <p:spPr bwMode="auto">
            <a:xfrm>
              <a:off x="1927" y="1864"/>
              <a:ext cx="323" cy="27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pSp>
      <p:sp>
        <p:nvSpPr>
          <p:cNvPr id="303" name="Rectangle 37"/>
          <p:cNvSpPr>
            <a:spLocks noChangeArrowheads="1"/>
          </p:cNvSpPr>
          <p:nvPr/>
        </p:nvSpPr>
        <p:spPr bwMode="auto">
          <a:xfrm>
            <a:off x="2192338" y="3343275"/>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0</a:t>
            </a:r>
          </a:p>
          <a:p>
            <a:pPr algn="just"/>
            <a:endParaRPr kumimoji="1" lang="en-US" altLang="zh-CN" sz="2000" b="1"/>
          </a:p>
        </p:txBody>
      </p:sp>
      <p:sp>
        <p:nvSpPr>
          <p:cNvPr id="304" name="Rectangle 38"/>
          <p:cNvSpPr>
            <a:spLocks noChangeArrowheads="1"/>
          </p:cNvSpPr>
          <p:nvPr/>
        </p:nvSpPr>
        <p:spPr bwMode="auto">
          <a:xfrm>
            <a:off x="2703513" y="3343275"/>
            <a:ext cx="3476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0</a:t>
            </a:r>
          </a:p>
          <a:p>
            <a:pPr algn="just"/>
            <a:endParaRPr kumimoji="1" lang="en-US" altLang="zh-CN" sz="2000" b="1"/>
          </a:p>
        </p:txBody>
      </p:sp>
      <p:sp>
        <p:nvSpPr>
          <p:cNvPr id="305" name="Rectangle 47"/>
          <p:cNvSpPr>
            <a:spLocks noChangeArrowheads="1"/>
          </p:cNvSpPr>
          <p:nvPr/>
        </p:nvSpPr>
        <p:spPr bwMode="auto">
          <a:xfrm>
            <a:off x="3714750" y="33575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0</a:t>
            </a:r>
          </a:p>
          <a:p>
            <a:pPr algn="just"/>
            <a:endParaRPr kumimoji="1" lang="en-US" altLang="zh-CN" sz="2000" b="1"/>
          </a:p>
        </p:txBody>
      </p:sp>
      <p:sp>
        <p:nvSpPr>
          <p:cNvPr id="306" name="Rectangle 48"/>
          <p:cNvSpPr>
            <a:spLocks noChangeArrowheads="1"/>
          </p:cNvSpPr>
          <p:nvPr/>
        </p:nvSpPr>
        <p:spPr bwMode="auto">
          <a:xfrm>
            <a:off x="4238625" y="3343275"/>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0</a:t>
            </a:r>
          </a:p>
          <a:p>
            <a:pPr algn="just"/>
            <a:endParaRPr kumimoji="1" lang="en-US" altLang="zh-CN" sz="2000" b="1"/>
          </a:p>
        </p:txBody>
      </p:sp>
      <p:sp>
        <p:nvSpPr>
          <p:cNvPr id="307" name="Rectangle 49"/>
          <p:cNvSpPr>
            <a:spLocks noChangeArrowheads="1"/>
          </p:cNvSpPr>
          <p:nvPr/>
        </p:nvSpPr>
        <p:spPr bwMode="auto">
          <a:xfrm>
            <a:off x="4751388" y="3343275"/>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0</a:t>
            </a:r>
          </a:p>
          <a:p>
            <a:pPr algn="just"/>
            <a:endParaRPr kumimoji="1" lang="en-US" altLang="zh-CN" sz="2000" b="1"/>
          </a:p>
        </p:txBody>
      </p:sp>
      <p:sp>
        <p:nvSpPr>
          <p:cNvPr id="308" name="Rectangle 50"/>
          <p:cNvSpPr>
            <a:spLocks noChangeArrowheads="1"/>
          </p:cNvSpPr>
          <p:nvPr/>
        </p:nvSpPr>
        <p:spPr bwMode="auto">
          <a:xfrm>
            <a:off x="5262563" y="3343275"/>
            <a:ext cx="3476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0</a:t>
            </a:r>
          </a:p>
          <a:p>
            <a:pPr algn="just"/>
            <a:endParaRPr kumimoji="1" lang="en-US" altLang="zh-CN" sz="2000" b="1"/>
          </a:p>
        </p:txBody>
      </p:sp>
      <p:sp>
        <p:nvSpPr>
          <p:cNvPr id="309" name="Rectangle 51"/>
          <p:cNvSpPr>
            <a:spLocks noChangeArrowheads="1"/>
          </p:cNvSpPr>
          <p:nvPr/>
        </p:nvSpPr>
        <p:spPr bwMode="auto">
          <a:xfrm>
            <a:off x="5775325" y="3343275"/>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0</a:t>
            </a:r>
          </a:p>
          <a:p>
            <a:pPr algn="just"/>
            <a:endParaRPr kumimoji="1" lang="en-US" altLang="zh-CN" sz="2000" b="1"/>
          </a:p>
        </p:txBody>
      </p:sp>
      <p:sp>
        <p:nvSpPr>
          <p:cNvPr id="310" name="Rectangle 52"/>
          <p:cNvSpPr>
            <a:spLocks noChangeArrowheads="1"/>
          </p:cNvSpPr>
          <p:nvPr/>
        </p:nvSpPr>
        <p:spPr bwMode="auto">
          <a:xfrm>
            <a:off x="6286500" y="3343275"/>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0</a:t>
            </a:r>
          </a:p>
          <a:p>
            <a:pPr algn="just"/>
            <a:endParaRPr kumimoji="1" lang="en-US" altLang="zh-CN" sz="2000" b="1"/>
          </a:p>
        </p:txBody>
      </p:sp>
      <p:sp>
        <p:nvSpPr>
          <p:cNvPr id="311" name="Rectangle 53"/>
          <p:cNvSpPr>
            <a:spLocks noChangeArrowheads="1"/>
          </p:cNvSpPr>
          <p:nvPr/>
        </p:nvSpPr>
        <p:spPr bwMode="auto">
          <a:xfrm>
            <a:off x="6797675" y="3343275"/>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0</a:t>
            </a:r>
          </a:p>
          <a:p>
            <a:pPr algn="just"/>
            <a:endParaRPr kumimoji="1" lang="en-US" altLang="zh-CN" sz="2000" b="1"/>
          </a:p>
        </p:txBody>
      </p:sp>
      <p:sp>
        <p:nvSpPr>
          <p:cNvPr id="312" name="Rectangle 54"/>
          <p:cNvSpPr>
            <a:spLocks noChangeArrowheads="1"/>
          </p:cNvSpPr>
          <p:nvPr/>
        </p:nvSpPr>
        <p:spPr bwMode="auto">
          <a:xfrm>
            <a:off x="7310438" y="3343275"/>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0</a:t>
            </a:r>
          </a:p>
          <a:p>
            <a:pPr algn="just"/>
            <a:endParaRPr kumimoji="1" lang="en-US" altLang="zh-CN" sz="2000" b="1"/>
          </a:p>
        </p:txBody>
      </p:sp>
      <p:sp>
        <p:nvSpPr>
          <p:cNvPr id="313" name="Rectangle 311"/>
          <p:cNvSpPr>
            <a:spLocks noChangeArrowheads="1"/>
          </p:cNvSpPr>
          <p:nvPr/>
        </p:nvSpPr>
        <p:spPr bwMode="auto">
          <a:xfrm>
            <a:off x="3214688" y="3343275"/>
            <a:ext cx="3476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0</a:t>
            </a:r>
          </a:p>
          <a:p>
            <a:pPr algn="just"/>
            <a:endParaRPr kumimoji="1" lang="en-US" altLang="zh-CN" sz="2000" b="1"/>
          </a:p>
        </p:txBody>
      </p:sp>
      <p:sp>
        <p:nvSpPr>
          <p:cNvPr id="314" name="Rectangle 57"/>
          <p:cNvSpPr>
            <a:spLocks noChangeArrowheads="1"/>
          </p:cNvSpPr>
          <p:nvPr/>
        </p:nvSpPr>
        <p:spPr bwMode="auto">
          <a:xfrm>
            <a:off x="2192338" y="3771900"/>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0</a:t>
            </a:r>
          </a:p>
          <a:p>
            <a:pPr algn="just"/>
            <a:endParaRPr kumimoji="1" lang="en-US" altLang="zh-CN" sz="2000" b="1"/>
          </a:p>
        </p:txBody>
      </p:sp>
      <p:sp>
        <p:nvSpPr>
          <p:cNvPr id="315" name="Rectangle 70"/>
          <p:cNvSpPr>
            <a:spLocks noChangeArrowheads="1"/>
          </p:cNvSpPr>
          <p:nvPr/>
        </p:nvSpPr>
        <p:spPr bwMode="auto">
          <a:xfrm>
            <a:off x="2192338" y="4200525"/>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0</a:t>
            </a:r>
          </a:p>
          <a:p>
            <a:pPr algn="just"/>
            <a:endParaRPr kumimoji="1" lang="en-US" altLang="zh-CN" sz="2000" b="1"/>
          </a:p>
        </p:txBody>
      </p:sp>
      <p:sp>
        <p:nvSpPr>
          <p:cNvPr id="316" name="Rectangle 83"/>
          <p:cNvSpPr>
            <a:spLocks noChangeArrowheads="1"/>
          </p:cNvSpPr>
          <p:nvPr/>
        </p:nvSpPr>
        <p:spPr bwMode="auto">
          <a:xfrm>
            <a:off x="2192338" y="4629150"/>
            <a:ext cx="3460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0</a:t>
            </a:r>
          </a:p>
          <a:p>
            <a:pPr algn="just"/>
            <a:endParaRPr kumimoji="1" lang="en-US" altLang="zh-CN" sz="2000" b="1"/>
          </a:p>
        </p:txBody>
      </p:sp>
      <p:sp>
        <p:nvSpPr>
          <p:cNvPr id="317" name="Rectangle 96"/>
          <p:cNvSpPr>
            <a:spLocks noChangeArrowheads="1"/>
          </p:cNvSpPr>
          <p:nvPr/>
        </p:nvSpPr>
        <p:spPr bwMode="auto">
          <a:xfrm>
            <a:off x="2192338" y="5164138"/>
            <a:ext cx="34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0</a:t>
            </a:r>
          </a:p>
          <a:p>
            <a:pPr algn="just"/>
            <a:endParaRPr kumimoji="1" lang="en-US" altLang="zh-CN" sz="2000" b="1"/>
          </a:p>
        </p:txBody>
      </p:sp>
      <p:sp>
        <p:nvSpPr>
          <p:cNvPr id="318" name="Rectangle 109"/>
          <p:cNvSpPr>
            <a:spLocks noChangeArrowheads="1"/>
          </p:cNvSpPr>
          <p:nvPr/>
        </p:nvSpPr>
        <p:spPr bwMode="auto">
          <a:xfrm>
            <a:off x="2192338" y="5700713"/>
            <a:ext cx="3460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0</a:t>
            </a:r>
          </a:p>
          <a:p>
            <a:pPr algn="just"/>
            <a:endParaRPr kumimoji="1" lang="en-US" altLang="zh-CN" sz="2000" b="1"/>
          </a:p>
        </p:txBody>
      </p:sp>
      <p:sp>
        <p:nvSpPr>
          <p:cNvPr id="319" name="Rectangle 58"/>
          <p:cNvSpPr>
            <a:spLocks noChangeArrowheads="1"/>
          </p:cNvSpPr>
          <p:nvPr/>
        </p:nvSpPr>
        <p:spPr bwMode="auto">
          <a:xfrm>
            <a:off x="2703513" y="3771900"/>
            <a:ext cx="3476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0</a:t>
            </a:r>
          </a:p>
          <a:p>
            <a:pPr algn="just"/>
            <a:endParaRPr kumimoji="1" lang="en-US" altLang="zh-CN" sz="2000" b="1"/>
          </a:p>
        </p:txBody>
      </p:sp>
      <p:sp>
        <p:nvSpPr>
          <p:cNvPr id="320" name="Rectangle 59"/>
          <p:cNvSpPr>
            <a:spLocks noChangeArrowheads="1"/>
          </p:cNvSpPr>
          <p:nvPr/>
        </p:nvSpPr>
        <p:spPr bwMode="auto">
          <a:xfrm>
            <a:off x="3216275" y="3771900"/>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6</a:t>
            </a:r>
          </a:p>
          <a:p>
            <a:pPr algn="just"/>
            <a:endParaRPr kumimoji="1" lang="en-US" altLang="zh-CN" sz="2000" b="1"/>
          </a:p>
        </p:txBody>
      </p:sp>
      <p:sp>
        <p:nvSpPr>
          <p:cNvPr id="321" name="Rectangle 60"/>
          <p:cNvSpPr>
            <a:spLocks noChangeArrowheads="1"/>
          </p:cNvSpPr>
          <p:nvPr/>
        </p:nvSpPr>
        <p:spPr bwMode="auto">
          <a:xfrm>
            <a:off x="3727450" y="3771900"/>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6</a:t>
            </a:r>
          </a:p>
          <a:p>
            <a:pPr algn="just"/>
            <a:endParaRPr kumimoji="1" lang="en-US" altLang="zh-CN" sz="2000" b="1"/>
          </a:p>
        </p:txBody>
      </p:sp>
      <p:sp>
        <p:nvSpPr>
          <p:cNvPr id="322" name="Rectangle 61"/>
          <p:cNvSpPr>
            <a:spLocks noChangeArrowheads="1"/>
          </p:cNvSpPr>
          <p:nvPr/>
        </p:nvSpPr>
        <p:spPr bwMode="auto">
          <a:xfrm>
            <a:off x="4214813" y="3786188"/>
            <a:ext cx="3476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6</a:t>
            </a:r>
          </a:p>
          <a:p>
            <a:pPr algn="just"/>
            <a:endParaRPr kumimoji="1" lang="en-US" altLang="zh-CN" sz="2000" b="1"/>
          </a:p>
        </p:txBody>
      </p:sp>
      <p:sp>
        <p:nvSpPr>
          <p:cNvPr id="323" name="Rectangle 62"/>
          <p:cNvSpPr>
            <a:spLocks noChangeArrowheads="1"/>
          </p:cNvSpPr>
          <p:nvPr/>
        </p:nvSpPr>
        <p:spPr bwMode="auto">
          <a:xfrm>
            <a:off x="4762500" y="3800475"/>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6</a:t>
            </a:r>
          </a:p>
          <a:p>
            <a:pPr algn="just"/>
            <a:endParaRPr kumimoji="1" lang="en-US" altLang="zh-CN" sz="2000" b="1"/>
          </a:p>
        </p:txBody>
      </p:sp>
      <p:sp>
        <p:nvSpPr>
          <p:cNvPr id="324" name="Rectangle 63"/>
          <p:cNvSpPr>
            <a:spLocks noChangeArrowheads="1"/>
          </p:cNvSpPr>
          <p:nvPr/>
        </p:nvSpPr>
        <p:spPr bwMode="auto">
          <a:xfrm>
            <a:off x="5262563" y="3771900"/>
            <a:ext cx="3476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6</a:t>
            </a:r>
          </a:p>
          <a:p>
            <a:pPr algn="just"/>
            <a:endParaRPr kumimoji="1" lang="en-US" altLang="zh-CN" sz="2000" b="1"/>
          </a:p>
        </p:txBody>
      </p:sp>
      <p:sp>
        <p:nvSpPr>
          <p:cNvPr id="325" name="Rectangle 64"/>
          <p:cNvSpPr>
            <a:spLocks noChangeArrowheads="1"/>
          </p:cNvSpPr>
          <p:nvPr/>
        </p:nvSpPr>
        <p:spPr bwMode="auto">
          <a:xfrm>
            <a:off x="5775325" y="3771900"/>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6</a:t>
            </a:r>
          </a:p>
          <a:p>
            <a:pPr algn="just"/>
            <a:endParaRPr kumimoji="1" lang="en-US" altLang="zh-CN" sz="2000" b="1"/>
          </a:p>
        </p:txBody>
      </p:sp>
      <p:sp>
        <p:nvSpPr>
          <p:cNvPr id="326" name="Rectangle 65"/>
          <p:cNvSpPr>
            <a:spLocks noChangeArrowheads="1"/>
          </p:cNvSpPr>
          <p:nvPr/>
        </p:nvSpPr>
        <p:spPr bwMode="auto">
          <a:xfrm>
            <a:off x="6286500" y="3771900"/>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6</a:t>
            </a:r>
          </a:p>
          <a:p>
            <a:pPr algn="just"/>
            <a:endParaRPr kumimoji="1" lang="en-US" altLang="zh-CN" sz="2000" b="1"/>
          </a:p>
        </p:txBody>
      </p:sp>
      <p:sp>
        <p:nvSpPr>
          <p:cNvPr id="327" name="Rectangle 66"/>
          <p:cNvSpPr>
            <a:spLocks noChangeArrowheads="1"/>
          </p:cNvSpPr>
          <p:nvPr/>
        </p:nvSpPr>
        <p:spPr bwMode="auto">
          <a:xfrm>
            <a:off x="6797675" y="3771900"/>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6</a:t>
            </a:r>
          </a:p>
          <a:p>
            <a:pPr algn="just"/>
            <a:endParaRPr kumimoji="1" lang="en-US" altLang="zh-CN" sz="2000" b="1"/>
          </a:p>
        </p:txBody>
      </p:sp>
      <p:sp>
        <p:nvSpPr>
          <p:cNvPr id="328" name="Rectangle 67"/>
          <p:cNvSpPr>
            <a:spLocks noChangeArrowheads="1"/>
          </p:cNvSpPr>
          <p:nvPr/>
        </p:nvSpPr>
        <p:spPr bwMode="auto">
          <a:xfrm>
            <a:off x="7310438" y="3771900"/>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6</a:t>
            </a:r>
          </a:p>
          <a:p>
            <a:pPr algn="just"/>
            <a:endParaRPr kumimoji="1" lang="en-US" altLang="zh-CN" sz="2000" b="1"/>
          </a:p>
        </p:txBody>
      </p:sp>
      <p:sp>
        <p:nvSpPr>
          <p:cNvPr id="329" name="Rectangle 71"/>
          <p:cNvSpPr>
            <a:spLocks noChangeArrowheads="1"/>
          </p:cNvSpPr>
          <p:nvPr/>
        </p:nvSpPr>
        <p:spPr bwMode="auto">
          <a:xfrm>
            <a:off x="2703513" y="4200525"/>
            <a:ext cx="3476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0</a:t>
            </a:r>
          </a:p>
          <a:p>
            <a:pPr algn="just"/>
            <a:endParaRPr kumimoji="1" lang="en-US" altLang="zh-CN" sz="2000" b="1"/>
          </a:p>
        </p:txBody>
      </p:sp>
      <p:sp>
        <p:nvSpPr>
          <p:cNvPr id="330" name="Rectangle 72"/>
          <p:cNvSpPr>
            <a:spLocks noChangeArrowheads="1"/>
          </p:cNvSpPr>
          <p:nvPr/>
        </p:nvSpPr>
        <p:spPr bwMode="auto">
          <a:xfrm>
            <a:off x="3216275" y="4200525"/>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6</a:t>
            </a:r>
          </a:p>
          <a:p>
            <a:pPr algn="just"/>
            <a:endParaRPr kumimoji="1" lang="en-US" altLang="zh-CN" sz="2000" b="1"/>
          </a:p>
        </p:txBody>
      </p:sp>
      <p:sp>
        <p:nvSpPr>
          <p:cNvPr id="331" name="Rectangle 73"/>
          <p:cNvSpPr>
            <a:spLocks noChangeArrowheads="1"/>
          </p:cNvSpPr>
          <p:nvPr/>
        </p:nvSpPr>
        <p:spPr bwMode="auto">
          <a:xfrm>
            <a:off x="3727450" y="4200525"/>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6</a:t>
            </a:r>
          </a:p>
          <a:p>
            <a:pPr algn="just"/>
            <a:endParaRPr kumimoji="1" lang="en-US" altLang="zh-CN" sz="2000" b="1"/>
          </a:p>
        </p:txBody>
      </p:sp>
      <p:sp>
        <p:nvSpPr>
          <p:cNvPr id="332" name="Rectangle 74"/>
          <p:cNvSpPr>
            <a:spLocks noChangeArrowheads="1"/>
          </p:cNvSpPr>
          <p:nvPr/>
        </p:nvSpPr>
        <p:spPr bwMode="auto">
          <a:xfrm>
            <a:off x="4238625" y="4200525"/>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9</a:t>
            </a:r>
          </a:p>
          <a:p>
            <a:pPr algn="just"/>
            <a:endParaRPr kumimoji="1" lang="en-US" altLang="zh-CN" sz="2000" b="1"/>
          </a:p>
        </p:txBody>
      </p:sp>
      <p:sp>
        <p:nvSpPr>
          <p:cNvPr id="333" name="Rectangle 75"/>
          <p:cNvSpPr>
            <a:spLocks noChangeArrowheads="1"/>
          </p:cNvSpPr>
          <p:nvPr/>
        </p:nvSpPr>
        <p:spPr bwMode="auto">
          <a:xfrm>
            <a:off x="4786313" y="4214813"/>
            <a:ext cx="3476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9</a:t>
            </a:r>
          </a:p>
          <a:p>
            <a:pPr algn="just"/>
            <a:endParaRPr kumimoji="1" lang="en-US" altLang="zh-CN" sz="2000" b="1"/>
          </a:p>
        </p:txBody>
      </p:sp>
      <p:sp>
        <p:nvSpPr>
          <p:cNvPr id="334" name="Rectangle 76"/>
          <p:cNvSpPr>
            <a:spLocks noChangeArrowheads="1"/>
          </p:cNvSpPr>
          <p:nvPr/>
        </p:nvSpPr>
        <p:spPr bwMode="auto">
          <a:xfrm>
            <a:off x="5232400" y="417353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9</a:t>
            </a:r>
          </a:p>
          <a:p>
            <a:pPr algn="just"/>
            <a:endParaRPr kumimoji="1" lang="en-US" altLang="zh-CN" sz="2000" b="1"/>
          </a:p>
        </p:txBody>
      </p:sp>
      <p:sp>
        <p:nvSpPr>
          <p:cNvPr id="335" name="Rectangle 77"/>
          <p:cNvSpPr>
            <a:spLocks noChangeArrowheads="1"/>
          </p:cNvSpPr>
          <p:nvPr/>
        </p:nvSpPr>
        <p:spPr bwMode="auto">
          <a:xfrm>
            <a:off x="5775325" y="4200525"/>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9</a:t>
            </a:r>
          </a:p>
          <a:p>
            <a:pPr algn="just"/>
            <a:endParaRPr kumimoji="1" lang="en-US" altLang="zh-CN" sz="2000" b="1"/>
          </a:p>
        </p:txBody>
      </p:sp>
      <p:sp>
        <p:nvSpPr>
          <p:cNvPr id="336" name="Rectangle 78"/>
          <p:cNvSpPr>
            <a:spLocks noChangeArrowheads="1"/>
          </p:cNvSpPr>
          <p:nvPr/>
        </p:nvSpPr>
        <p:spPr bwMode="auto">
          <a:xfrm>
            <a:off x="6286500" y="4200525"/>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9</a:t>
            </a:r>
          </a:p>
          <a:p>
            <a:pPr algn="just"/>
            <a:endParaRPr kumimoji="1" lang="en-US" altLang="zh-CN" sz="2000" b="1"/>
          </a:p>
        </p:txBody>
      </p:sp>
      <p:sp>
        <p:nvSpPr>
          <p:cNvPr id="337" name="Rectangle 79"/>
          <p:cNvSpPr>
            <a:spLocks noChangeArrowheads="1"/>
          </p:cNvSpPr>
          <p:nvPr/>
        </p:nvSpPr>
        <p:spPr bwMode="auto">
          <a:xfrm>
            <a:off x="6797675" y="4200525"/>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9</a:t>
            </a:r>
          </a:p>
          <a:p>
            <a:pPr algn="just"/>
            <a:endParaRPr kumimoji="1" lang="en-US" altLang="zh-CN" sz="2000" b="1"/>
          </a:p>
        </p:txBody>
      </p:sp>
      <p:sp>
        <p:nvSpPr>
          <p:cNvPr id="338" name="Rectangle 80"/>
          <p:cNvSpPr>
            <a:spLocks noChangeArrowheads="1"/>
          </p:cNvSpPr>
          <p:nvPr/>
        </p:nvSpPr>
        <p:spPr bwMode="auto">
          <a:xfrm>
            <a:off x="7310438" y="4200525"/>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9</a:t>
            </a:r>
          </a:p>
          <a:p>
            <a:pPr algn="just"/>
            <a:endParaRPr kumimoji="1" lang="en-US" altLang="zh-CN" sz="2000" b="1"/>
          </a:p>
        </p:txBody>
      </p:sp>
      <p:sp>
        <p:nvSpPr>
          <p:cNvPr id="339" name="Rectangle 84"/>
          <p:cNvSpPr>
            <a:spLocks noChangeArrowheads="1"/>
          </p:cNvSpPr>
          <p:nvPr/>
        </p:nvSpPr>
        <p:spPr bwMode="auto">
          <a:xfrm>
            <a:off x="2703513" y="4629150"/>
            <a:ext cx="347662"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0</a:t>
            </a:r>
          </a:p>
          <a:p>
            <a:pPr algn="just"/>
            <a:endParaRPr kumimoji="1" lang="en-US" altLang="zh-CN" sz="2000" b="1"/>
          </a:p>
        </p:txBody>
      </p:sp>
      <p:sp>
        <p:nvSpPr>
          <p:cNvPr id="340" name="Rectangle 85"/>
          <p:cNvSpPr>
            <a:spLocks noChangeArrowheads="1"/>
          </p:cNvSpPr>
          <p:nvPr/>
        </p:nvSpPr>
        <p:spPr bwMode="auto">
          <a:xfrm>
            <a:off x="3216275" y="4629150"/>
            <a:ext cx="3460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6</a:t>
            </a:r>
          </a:p>
          <a:p>
            <a:pPr algn="just"/>
            <a:endParaRPr kumimoji="1" lang="en-US" altLang="zh-CN" sz="2000" b="1"/>
          </a:p>
        </p:txBody>
      </p:sp>
      <p:sp>
        <p:nvSpPr>
          <p:cNvPr id="341" name="Rectangle 86"/>
          <p:cNvSpPr>
            <a:spLocks noChangeArrowheads="1"/>
          </p:cNvSpPr>
          <p:nvPr/>
        </p:nvSpPr>
        <p:spPr bwMode="auto">
          <a:xfrm>
            <a:off x="3727450" y="4629150"/>
            <a:ext cx="3460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6</a:t>
            </a:r>
          </a:p>
          <a:p>
            <a:pPr algn="just"/>
            <a:endParaRPr kumimoji="1" lang="en-US" altLang="zh-CN" sz="2000" b="1"/>
          </a:p>
        </p:txBody>
      </p:sp>
      <p:sp>
        <p:nvSpPr>
          <p:cNvPr id="342" name="Rectangle 87"/>
          <p:cNvSpPr>
            <a:spLocks noChangeArrowheads="1"/>
          </p:cNvSpPr>
          <p:nvPr/>
        </p:nvSpPr>
        <p:spPr bwMode="auto">
          <a:xfrm>
            <a:off x="4238625" y="4629150"/>
            <a:ext cx="347663"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9</a:t>
            </a:r>
          </a:p>
          <a:p>
            <a:pPr algn="just"/>
            <a:endParaRPr kumimoji="1" lang="en-US" altLang="zh-CN" sz="2000" b="1"/>
          </a:p>
        </p:txBody>
      </p:sp>
      <p:sp>
        <p:nvSpPr>
          <p:cNvPr id="343" name="Rectangle 88"/>
          <p:cNvSpPr>
            <a:spLocks noChangeArrowheads="1"/>
          </p:cNvSpPr>
          <p:nvPr/>
        </p:nvSpPr>
        <p:spPr bwMode="auto">
          <a:xfrm>
            <a:off x="4714875" y="4643438"/>
            <a:ext cx="347663"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9</a:t>
            </a:r>
          </a:p>
          <a:p>
            <a:pPr algn="just"/>
            <a:endParaRPr kumimoji="1" lang="en-US" altLang="zh-CN" sz="2000" b="1"/>
          </a:p>
        </p:txBody>
      </p:sp>
      <p:sp>
        <p:nvSpPr>
          <p:cNvPr id="344" name="Rectangle 89"/>
          <p:cNvSpPr>
            <a:spLocks noChangeArrowheads="1"/>
          </p:cNvSpPr>
          <p:nvPr/>
        </p:nvSpPr>
        <p:spPr bwMode="auto">
          <a:xfrm>
            <a:off x="5262563" y="4629150"/>
            <a:ext cx="347662"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9</a:t>
            </a:r>
          </a:p>
          <a:p>
            <a:pPr algn="just"/>
            <a:endParaRPr kumimoji="1" lang="en-US" altLang="zh-CN" sz="2000" b="1"/>
          </a:p>
        </p:txBody>
      </p:sp>
      <p:sp>
        <p:nvSpPr>
          <p:cNvPr id="345" name="Rectangle 90"/>
          <p:cNvSpPr>
            <a:spLocks noChangeArrowheads="1"/>
          </p:cNvSpPr>
          <p:nvPr/>
        </p:nvSpPr>
        <p:spPr bwMode="auto">
          <a:xfrm>
            <a:off x="5775325" y="4629150"/>
            <a:ext cx="3460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9</a:t>
            </a:r>
          </a:p>
          <a:p>
            <a:pPr algn="just"/>
            <a:endParaRPr kumimoji="1" lang="en-US" altLang="zh-CN" sz="2000" b="1"/>
          </a:p>
        </p:txBody>
      </p:sp>
      <p:sp>
        <p:nvSpPr>
          <p:cNvPr id="346" name="Rectangle 91"/>
          <p:cNvSpPr>
            <a:spLocks noChangeArrowheads="1"/>
          </p:cNvSpPr>
          <p:nvPr/>
        </p:nvSpPr>
        <p:spPr bwMode="auto">
          <a:xfrm>
            <a:off x="6286500" y="4629150"/>
            <a:ext cx="3460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11</a:t>
            </a:r>
          </a:p>
          <a:p>
            <a:pPr algn="just"/>
            <a:endParaRPr kumimoji="1" lang="en-US" altLang="zh-CN" sz="2000" b="1"/>
          </a:p>
        </p:txBody>
      </p:sp>
      <p:sp>
        <p:nvSpPr>
          <p:cNvPr id="347" name="Rectangle 92"/>
          <p:cNvSpPr>
            <a:spLocks noChangeArrowheads="1"/>
          </p:cNvSpPr>
          <p:nvPr/>
        </p:nvSpPr>
        <p:spPr bwMode="auto">
          <a:xfrm>
            <a:off x="6797675" y="4629150"/>
            <a:ext cx="347663"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11</a:t>
            </a:r>
          </a:p>
          <a:p>
            <a:pPr algn="just"/>
            <a:endParaRPr kumimoji="1" lang="en-US" altLang="zh-CN" sz="2000" b="1"/>
          </a:p>
        </p:txBody>
      </p:sp>
      <p:sp>
        <p:nvSpPr>
          <p:cNvPr id="348" name="Rectangle 93"/>
          <p:cNvSpPr>
            <a:spLocks noChangeArrowheads="1"/>
          </p:cNvSpPr>
          <p:nvPr/>
        </p:nvSpPr>
        <p:spPr bwMode="auto">
          <a:xfrm>
            <a:off x="7310438" y="4629150"/>
            <a:ext cx="3460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14</a:t>
            </a:r>
          </a:p>
          <a:p>
            <a:pPr algn="just"/>
            <a:endParaRPr kumimoji="1" lang="en-US" altLang="zh-CN" sz="2000" b="1"/>
          </a:p>
        </p:txBody>
      </p:sp>
      <p:sp>
        <p:nvSpPr>
          <p:cNvPr id="349" name="Rectangle 97"/>
          <p:cNvSpPr>
            <a:spLocks noChangeArrowheads="1"/>
          </p:cNvSpPr>
          <p:nvPr/>
        </p:nvSpPr>
        <p:spPr bwMode="auto">
          <a:xfrm>
            <a:off x="2703513" y="5164138"/>
            <a:ext cx="34766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0</a:t>
            </a:r>
          </a:p>
          <a:p>
            <a:pPr algn="just"/>
            <a:endParaRPr kumimoji="1" lang="en-US" altLang="zh-CN" sz="2000" b="1"/>
          </a:p>
        </p:txBody>
      </p:sp>
      <p:sp>
        <p:nvSpPr>
          <p:cNvPr id="350" name="Rectangle 98"/>
          <p:cNvSpPr>
            <a:spLocks noChangeArrowheads="1"/>
          </p:cNvSpPr>
          <p:nvPr/>
        </p:nvSpPr>
        <p:spPr bwMode="auto">
          <a:xfrm>
            <a:off x="3216275" y="5164138"/>
            <a:ext cx="34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6</a:t>
            </a:r>
          </a:p>
          <a:p>
            <a:pPr algn="just"/>
            <a:endParaRPr kumimoji="1" lang="en-US" altLang="zh-CN" sz="2000" b="1"/>
          </a:p>
        </p:txBody>
      </p:sp>
      <p:sp>
        <p:nvSpPr>
          <p:cNvPr id="351" name="Rectangle 99"/>
          <p:cNvSpPr>
            <a:spLocks noChangeArrowheads="1"/>
          </p:cNvSpPr>
          <p:nvPr/>
        </p:nvSpPr>
        <p:spPr bwMode="auto">
          <a:xfrm>
            <a:off x="3727450" y="5164138"/>
            <a:ext cx="34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6</a:t>
            </a:r>
          </a:p>
          <a:p>
            <a:pPr algn="just"/>
            <a:endParaRPr kumimoji="1" lang="en-US" altLang="zh-CN" sz="2000" b="1"/>
          </a:p>
        </p:txBody>
      </p:sp>
      <p:sp>
        <p:nvSpPr>
          <p:cNvPr id="352" name="Rectangle 100"/>
          <p:cNvSpPr>
            <a:spLocks noChangeArrowheads="1"/>
          </p:cNvSpPr>
          <p:nvPr/>
        </p:nvSpPr>
        <p:spPr bwMode="auto">
          <a:xfrm>
            <a:off x="4238625" y="5164138"/>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9</a:t>
            </a:r>
          </a:p>
          <a:p>
            <a:pPr algn="just"/>
            <a:endParaRPr kumimoji="1" lang="en-US" altLang="zh-CN" sz="2000" b="1"/>
          </a:p>
        </p:txBody>
      </p:sp>
      <p:sp>
        <p:nvSpPr>
          <p:cNvPr id="353" name="Rectangle 101"/>
          <p:cNvSpPr>
            <a:spLocks noChangeArrowheads="1"/>
          </p:cNvSpPr>
          <p:nvPr/>
        </p:nvSpPr>
        <p:spPr bwMode="auto">
          <a:xfrm>
            <a:off x="4751388" y="5164138"/>
            <a:ext cx="34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9</a:t>
            </a:r>
          </a:p>
          <a:p>
            <a:pPr algn="just"/>
            <a:endParaRPr kumimoji="1" lang="en-US" altLang="zh-CN" sz="2000" b="1"/>
          </a:p>
        </p:txBody>
      </p:sp>
      <p:sp>
        <p:nvSpPr>
          <p:cNvPr id="354" name="Rectangle 102"/>
          <p:cNvSpPr>
            <a:spLocks noChangeArrowheads="1"/>
          </p:cNvSpPr>
          <p:nvPr/>
        </p:nvSpPr>
        <p:spPr bwMode="auto">
          <a:xfrm>
            <a:off x="5262563" y="5143500"/>
            <a:ext cx="34925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9</a:t>
            </a:r>
          </a:p>
          <a:p>
            <a:pPr algn="just"/>
            <a:endParaRPr kumimoji="1" lang="en-US" altLang="zh-CN" sz="2000" b="1"/>
          </a:p>
        </p:txBody>
      </p:sp>
      <p:sp>
        <p:nvSpPr>
          <p:cNvPr id="355" name="Rectangle 103"/>
          <p:cNvSpPr>
            <a:spLocks noChangeArrowheads="1"/>
          </p:cNvSpPr>
          <p:nvPr/>
        </p:nvSpPr>
        <p:spPr bwMode="auto">
          <a:xfrm>
            <a:off x="5775325" y="5143500"/>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10</a:t>
            </a:r>
          </a:p>
          <a:p>
            <a:pPr algn="just"/>
            <a:endParaRPr kumimoji="1" lang="en-US" altLang="zh-CN" sz="2000" b="1"/>
          </a:p>
        </p:txBody>
      </p:sp>
      <p:sp>
        <p:nvSpPr>
          <p:cNvPr id="356" name="Rectangle 104"/>
          <p:cNvSpPr>
            <a:spLocks noChangeArrowheads="1"/>
          </p:cNvSpPr>
          <p:nvPr/>
        </p:nvSpPr>
        <p:spPr bwMode="auto">
          <a:xfrm>
            <a:off x="6286500" y="5143500"/>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11</a:t>
            </a:r>
          </a:p>
          <a:p>
            <a:pPr algn="just"/>
            <a:endParaRPr kumimoji="1" lang="en-US" altLang="zh-CN" sz="2000" b="1"/>
          </a:p>
        </p:txBody>
      </p:sp>
      <p:sp>
        <p:nvSpPr>
          <p:cNvPr id="357" name="Rectangle 105"/>
          <p:cNvSpPr>
            <a:spLocks noChangeArrowheads="1"/>
          </p:cNvSpPr>
          <p:nvPr/>
        </p:nvSpPr>
        <p:spPr bwMode="auto">
          <a:xfrm>
            <a:off x="6797675" y="5143500"/>
            <a:ext cx="34925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13</a:t>
            </a:r>
          </a:p>
          <a:p>
            <a:pPr algn="just"/>
            <a:endParaRPr kumimoji="1" lang="en-US" altLang="zh-CN" sz="2000" b="1"/>
          </a:p>
        </p:txBody>
      </p:sp>
      <p:sp>
        <p:nvSpPr>
          <p:cNvPr id="358" name="Rectangle 106"/>
          <p:cNvSpPr>
            <a:spLocks noChangeArrowheads="1"/>
          </p:cNvSpPr>
          <p:nvPr/>
        </p:nvSpPr>
        <p:spPr bwMode="auto">
          <a:xfrm>
            <a:off x="7286625" y="51228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14</a:t>
            </a:r>
          </a:p>
          <a:p>
            <a:pPr algn="just"/>
            <a:endParaRPr kumimoji="1" lang="en-US" altLang="zh-CN" sz="2000" b="1"/>
          </a:p>
        </p:txBody>
      </p:sp>
      <p:sp>
        <p:nvSpPr>
          <p:cNvPr id="359" name="Rectangle 110"/>
          <p:cNvSpPr>
            <a:spLocks noChangeArrowheads="1"/>
          </p:cNvSpPr>
          <p:nvPr/>
        </p:nvSpPr>
        <p:spPr bwMode="auto">
          <a:xfrm>
            <a:off x="2703513" y="5700713"/>
            <a:ext cx="347662"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0</a:t>
            </a:r>
          </a:p>
          <a:p>
            <a:pPr algn="just"/>
            <a:endParaRPr kumimoji="1" lang="en-US" altLang="zh-CN" sz="2000" b="1"/>
          </a:p>
        </p:txBody>
      </p:sp>
      <p:sp>
        <p:nvSpPr>
          <p:cNvPr id="360" name="Rectangle 111"/>
          <p:cNvSpPr>
            <a:spLocks noChangeArrowheads="1"/>
          </p:cNvSpPr>
          <p:nvPr/>
        </p:nvSpPr>
        <p:spPr bwMode="auto">
          <a:xfrm>
            <a:off x="3216275" y="5700713"/>
            <a:ext cx="3460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6</a:t>
            </a:r>
          </a:p>
          <a:p>
            <a:pPr algn="just"/>
            <a:endParaRPr kumimoji="1" lang="en-US" altLang="zh-CN" sz="2000" b="1"/>
          </a:p>
        </p:txBody>
      </p:sp>
      <p:sp>
        <p:nvSpPr>
          <p:cNvPr id="361" name="Rectangle 112"/>
          <p:cNvSpPr>
            <a:spLocks noChangeArrowheads="1"/>
          </p:cNvSpPr>
          <p:nvPr/>
        </p:nvSpPr>
        <p:spPr bwMode="auto">
          <a:xfrm>
            <a:off x="3727450" y="5700713"/>
            <a:ext cx="3460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6</a:t>
            </a:r>
          </a:p>
          <a:p>
            <a:pPr algn="just"/>
            <a:endParaRPr kumimoji="1" lang="en-US" altLang="zh-CN" sz="2000" b="1"/>
          </a:p>
        </p:txBody>
      </p:sp>
      <p:sp>
        <p:nvSpPr>
          <p:cNvPr id="362" name="Rectangle 113"/>
          <p:cNvSpPr>
            <a:spLocks noChangeArrowheads="1"/>
          </p:cNvSpPr>
          <p:nvPr/>
        </p:nvSpPr>
        <p:spPr bwMode="auto">
          <a:xfrm>
            <a:off x="4238625" y="5700713"/>
            <a:ext cx="347663"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9</a:t>
            </a:r>
          </a:p>
          <a:p>
            <a:pPr algn="just"/>
            <a:endParaRPr kumimoji="1" lang="en-US" altLang="zh-CN" sz="2000" b="1"/>
          </a:p>
        </p:txBody>
      </p:sp>
      <p:sp>
        <p:nvSpPr>
          <p:cNvPr id="363" name="Rectangle 114"/>
          <p:cNvSpPr>
            <a:spLocks noChangeArrowheads="1"/>
          </p:cNvSpPr>
          <p:nvPr/>
        </p:nvSpPr>
        <p:spPr bwMode="auto">
          <a:xfrm>
            <a:off x="4751388" y="5700713"/>
            <a:ext cx="3460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9</a:t>
            </a:r>
          </a:p>
          <a:p>
            <a:pPr algn="just"/>
            <a:endParaRPr kumimoji="1" lang="en-US" altLang="zh-CN" sz="2000" b="1"/>
          </a:p>
        </p:txBody>
      </p:sp>
      <p:sp>
        <p:nvSpPr>
          <p:cNvPr id="364" name="Rectangle 115"/>
          <p:cNvSpPr>
            <a:spLocks noChangeArrowheads="1"/>
          </p:cNvSpPr>
          <p:nvPr/>
        </p:nvSpPr>
        <p:spPr bwMode="auto">
          <a:xfrm>
            <a:off x="5262563" y="5700713"/>
            <a:ext cx="347662"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12</a:t>
            </a:r>
          </a:p>
          <a:p>
            <a:pPr algn="just"/>
            <a:endParaRPr kumimoji="1" lang="en-US" altLang="zh-CN" sz="2000" b="1"/>
          </a:p>
        </p:txBody>
      </p:sp>
      <p:sp>
        <p:nvSpPr>
          <p:cNvPr id="365" name="Rectangle 116"/>
          <p:cNvSpPr>
            <a:spLocks noChangeArrowheads="1"/>
          </p:cNvSpPr>
          <p:nvPr/>
        </p:nvSpPr>
        <p:spPr bwMode="auto">
          <a:xfrm>
            <a:off x="5775325" y="5700713"/>
            <a:ext cx="3460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12</a:t>
            </a:r>
          </a:p>
          <a:p>
            <a:pPr algn="just"/>
            <a:endParaRPr kumimoji="1" lang="en-US" altLang="zh-CN" sz="2000" b="1"/>
          </a:p>
        </p:txBody>
      </p:sp>
      <p:sp>
        <p:nvSpPr>
          <p:cNvPr id="366" name="Rectangle 117"/>
          <p:cNvSpPr>
            <a:spLocks noChangeArrowheads="1"/>
          </p:cNvSpPr>
          <p:nvPr/>
        </p:nvSpPr>
        <p:spPr bwMode="auto">
          <a:xfrm>
            <a:off x="6286500" y="5700713"/>
            <a:ext cx="3460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15</a:t>
            </a:r>
          </a:p>
          <a:p>
            <a:pPr algn="just"/>
            <a:endParaRPr kumimoji="1" lang="en-US" altLang="zh-CN" sz="2000" b="1"/>
          </a:p>
        </p:txBody>
      </p:sp>
      <p:sp>
        <p:nvSpPr>
          <p:cNvPr id="367" name="Rectangle 118"/>
          <p:cNvSpPr>
            <a:spLocks noChangeArrowheads="1"/>
          </p:cNvSpPr>
          <p:nvPr/>
        </p:nvSpPr>
        <p:spPr bwMode="auto">
          <a:xfrm>
            <a:off x="6797675" y="5700713"/>
            <a:ext cx="347663"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t>15</a:t>
            </a:r>
          </a:p>
          <a:p>
            <a:pPr algn="just"/>
            <a:endParaRPr kumimoji="1" lang="en-US" altLang="zh-CN" sz="2000" b="1"/>
          </a:p>
        </p:txBody>
      </p:sp>
      <p:sp>
        <p:nvSpPr>
          <p:cNvPr id="368" name="Rectangle 119"/>
          <p:cNvSpPr>
            <a:spLocks noChangeArrowheads="1"/>
          </p:cNvSpPr>
          <p:nvPr/>
        </p:nvSpPr>
        <p:spPr bwMode="auto">
          <a:xfrm>
            <a:off x="7310438" y="5700713"/>
            <a:ext cx="3460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sz="2000" b="1">
                <a:solidFill>
                  <a:srgbClr val="FF0000"/>
                </a:solidFill>
              </a:rPr>
              <a:t>15</a:t>
            </a:r>
          </a:p>
          <a:p>
            <a:pPr algn="just"/>
            <a:endParaRPr kumimoji="1" lang="en-US" altLang="zh-CN" sz="2000" b="1"/>
          </a:p>
        </p:txBody>
      </p:sp>
      <p:sp>
        <p:nvSpPr>
          <p:cNvPr id="369" name="Line 20"/>
          <p:cNvSpPr>
            <a:spLocks noChangeShapeType="1"/>
          </p:cNvSpPr>
          <p:nvPr/>
        </p:nvSpPr>
        <p:spPr bwMode="auto">
          <a:xfrm flipV="1">
            <a:off x="7656513" y="5300663"/>
            <a:ext cx="0" cy="576262"/>
          </a:xfrm>
          <a:prstGeom prst="line">
            <a:avLst/>
          </a:prstGeom>
          <a:noFill/>
          <a:ln w="57150">
            <a:solidFill>
              <a:srgbClr val="FF0000"/>
            </a:solidFill>
            <a:round/>
            <a:headEnd/>
            <a:tailEnd type="stealth" w="sm" len="med"/>
          </a:ln>
          <a:extLst>
            <a:ext uri="{909E8E84-426E-40DD-AFC4-6F175D3DCCD1}">
              <a14:hiddenFill xmlns:a14="http://schemas.microsoft.com/office/drawing/2010/main">
                <a:noFill/>
              </a14:hiddenFill>
            </a:ext>
          </a:extLst>
        </p:spPr>
        <p:txBody>
          <a:bodyPr lIns="72000" tIns="108000" rIns="0"/>
          <a:lstStyle/>
          <a:p>
            <a:endParaRPr lang="zh-CN" altLang="en-US"/>
          </a:p>
        </p:txBody>
      </p:sp>
      <p:sp>
        <p:nvSpPr>
          <p:cNvPr id="370" name="Line 19"/>
          <p:cNvSpPr>
            <a:spLocks noChangeShapeType="1"/>
          </p:cNvSpPr>
          <p:nvPr/>
        </p:nvSpPr>
        <p:spPr bwMode="auto">
          <a:xfrm>
            <a:off x="7656513" y="5589588"/>
            <a:ext cx="484187" cy="0"/>
          </a:xfrm>
          <a:prstGeom prst="line">
            <a:avLst/>
          </a:prstGeom>
          <a:noFill/>
          <a:ln w="9525">
            <a:solidFill>
              <a:srgbClr val="000000"/>
            </a:solidFill>
            <a:prstDash val="dashDot"/>
            <a:round/>
            <a:headEnd/>
            <a:tailEnd/>
          </a:ln>
          <a:extLst>
            <a:ext uri="{909E8E84-426E-40DD-AFC4-6F175D3DCCD1}">
              <a14:hiddenFill xmlns:a14="http://schemas.microsoft.com/office/drawing/2010/main">
                <a:noFill/>
              </a14:hiddenFill>
            </a:ext>
          </a:extLst>
        </p:spPr>
        <p:txBody>
          <a:bodyPr lIns="72000" tIns="180000" rIns="0"/>
          <a:lstStyle/>
          <a:p>
            <a:endParaRPr lang="zh-CN" altLang="en-US"/>
          </a:p>
        </p:txBody>
      </p:sp>
      <p:sp>
        <p:nvSpPr>
          <p:cNvPr id="371" name="Text Box 18"/>
          <p:cNvSpPr txBox="1">
            <a:spLocks noChangeArrowheads="1"/>
          </p:cNvSpPr>
          <p:nvPr/>
        </p:nvSpPr>
        <p:spPr bwMode="auto">
          <a:xfrm>
            <a:off x="8177213" y="5219700"/>
            <a:ext cx="717550"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b="1" i="1"/>
              <a:t>x</a:t>
            </a:r>
            <a:r>
              <a:rPr kumimoji="1" lang="en-US" altLang="zh-CN" b="1" baseline="-30000"/>
              <a:t>5</a:t>
            </a:r>
            <a:r>
              <a:rPr kumimoji="1" lang="en-US" altLang="zh-CN" b="1"/>
              <a:t>=1</a:t>
            </a:r>
          </a:p>
          <a:p>
            <a:endParaRPr kumimoji="1" lang="en-US" altLang="zh-CN" b="1"/>
          </a:p>
        </p:txBody>
      </p:sp>
      <p:sp>
        <p:nvSpPr>
          <p:cNvPr id="377" name="Line 17"/>
          <p:cNvSpPr>
            <a:spLocks noChangeShapeType="1"/>
          </p:cNvSpPr>
          <p:nvPr/>
        </p:nvSpPr>
        <p:spPr bwMode="auto">
          <a:xfrm flipH="1">
            <a:off x="5572125" y="5265738"/>
            <a:ext cx="2084388" cy="0"/>
          </a:xfrm>
          <a:prstGeom prst="line">
            <a:avLst/>
          </a:prstGeom>
          <a:noFill/>
          <a:ln w="57150">
            <a:solidFill>
              <a:srgbClr val="FF0000"/>
            </a:solidFill>
            <a:round/>
            <a:headEnd/>
            <a:tailEnd type="stealth" w="sm" len="med"/>
          </a:ln>
          <a:extLst>
            <a:ext uri="{909E8E84-426E-40DD-AFC4-6F175D3DCCD1}">
              <a14:hiddenFill xmlns:a14="http://schemas.microsoft.com/office/drawing/2010/main">
                <a:noFill/>
              </a14:hiddenFill>
            </a:ext>
          </a:extLst>
        </p:spPr>
        <p:txBody>
          <a:bodyPr lIns="72000" tIns="108000" rIns="0"/>
          <a:lstStyle/>
          <a:p>
            <a:endParaRPr lang="zh-CN" altLang="en-US"/>
          </a:p>
        </p:txBody>
      </p:sp>
      <p:sp>
        <p:nvSpPr>
          <p:cNvPr id="378" name="Line 16"/>
          <p:cNvSpPr>
            <a:spLocks noChangeShapeType="1"/>
          </p:cNvSpPr>
          <p:nvPr/>
        </p:nvSpPr>
        <p:spPr bwMode="auto">
          <a:xfrm flipH="1" flipV="1">
            <a:off x="5575300" y="4795838"/>
            <a:ext cx="0" cy="449262"/>
          </a:xfrm>
          <a:prstGeom prst="line">
            <a:avLst/>
          </a:prstGeom>
          <a:noFill/>
          <a:ln w="57150">
            <a:solidFill>
              <a:srgbClr val="FF0000"/>
            </a:solidFill>
            <a:round/>
            <a:headEnd/>
            <a:tailEnd type="stealth" w="sm" len="med"/>
          </a:ln>
          <a:extLst>
            <a:ext uri="{909E8E84-426E-40DD-AFC4-6F175D3DCCD1}">
              <a14:hiddenFill xmlns:a14="http://schemas.microsoft.com/office/drawing/2010/main">
                <a:noFill/>
              </a14:hiddenFill>
            </a:ext>
          </a:extLst>
        </p:spPr>
        <p:txBody>
          <a:bodyPr lIns="72000" tIns="108000" rIns="0"/>
          <a:lstStyle/>
          <a:p>
            <a:endParaRPr lang="zh-CN" altLang="en-US"/>
          </a:p>
        </p:txBody>
      </p:sp>
      <p:sp>
        <p:nvSpPr>
          <p:cNvPr id="379" name="Line 15"/>
          <p:cNvSpPr>
            <a:spLocks noChangeShapeType="1"/>
          </p:cNvSpPr>
          <p:nvPr/>
        </p:nvSpPr>
        <p:spPr bwMode="auto">
          <a:xfrm>
            <a:off x="5662613" y="5084763"/>
            <a:ext cx="2478087" cy="0"/>
          </a:xfrm>
          <a:prstGeom prst="line">
            <a:avLst/>
          </a:prstGeom>
          <a:noFill/>
          <a:ln w="9525">
            <a:solidFill>
              <a:srgbClr val="000000"/>
            </a:solidFill>
            <a:prstDash val="dashDot"/>
            <a:round/>
            <a:headEnd/>
            <a:tailEnd/>
          </a:ln>
          <a:extLst>
            <a:ext uri="{909E8E84-426E-40DD-AFC4-6F175D3DCCD1}">
              <a14:hiddenFill xmlns:a14="http://schemas.microsoft.com/office/drawing/2010/main">
                <a:noFill/>
              </a14:hiddenFill>
            </a:ext>
          </a:extLst>
        </p:spPr>
        <p:txBody>
          <a:bodyPr lIns="72000" tIns="180000" rIns="0"/>
          <a:lstStyle/>
          <a:p>
            <a:endParaRPr lang="zh-CN" altLang="en-US"/>
          </a:p>
        </p:txBody>
      </p:sp>
      <p:sp>
        <p:nvSpPr>
          <p:cNvPr id="380" name="Text Box 14"/>
          <p:cNvSpPr txBox="1">
            <a:spLocks noChangeArrowheads="1"/>
          </p:cNvSpPr>
          <p:nvPr/>
        </p:nvSpPr>
        <p:spPr bwMode="auto">
          <a:xfrm>
            <a:off x="8175625" y="4724400"/>
            <a:ext cx="7175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b="1" i="1"/>
              <a:t>x</a:t>
            </a:r>
            <a:r>
              <a:rPr kumimoji="1" lang="en-US" altLang="zh-CN" b="1" baseline="-30000"/>
              <a:t>4</a:t>
            </a:r>
            <a:r>
              <a:rPr kumimoji="1" lang="en-US" altLang="zh-CN" b="1"/>
              <a:t>=0</a:t>
            </a:r>
          </a:p>
          <a:p>
            <a:endParaRPr kumimoji="1" lang="en-US" altLang="zh-CN" b="1"/>
          </a:p>
        </p:txBody>
      </p:sp>
      <p:sp>
        <p:nvSpPr>
          <p:cNvPr id="381" name="Line 13"/>
          <p:cNvSpPr>
            <a:spLocks noChangeShapeType="1"/>
          </p:cNvSpPr>
          <p:nvPr/>
        </p:nvSpPr>
        <p:spPr bwMode="auto">
          <a:xfrm flipV="1">
            <a:off x="5572125" y="4316413"/>
            <a:ext cx="0" cy="433387"/>
          </a:xfrm>
          <a:prstGeom prst="line">
            <a:avLst/>
          </a:prstGeom>
          <a:noFill/>
          <a:ln w="57150">
            <a:solidFill>
              <a:srgbClr val="FF0000"/>
            </a:solidFill>
            <a:round/>
            <a:headEnd/>
            <a:tailEnd type="stealth" w="sm" len="med"/>
          </a:ln>
          <a:extLst>
            <a:ext uri="{909E8E84-426E-40DD-AFC4-6F175D3DCCD1}">
              <a14:hiddenFill xmlns:a14="http://schemas.microsoft.com/office/drawing/2010/main">
                <a:noFill/>
              </a14:hiddenFill>
            </a:ext>
          </a:extLst>
        </p:spPr>
        <p:txBody>
          <a:bodyPr lIns="72000" tIns="108000" rIns="0"/>
          <a:lstStyle/>
          <a:p>
            <a:endParaRPr lang="zh-CN" altLang="en-US"/>
          </a:p>
        </p:txBody>
      </p:sp>
      <p:sp>
        <p:nvSpPr>
          <p:cNvPr id="382" name="Line 12"/>
          <p:cNvSpPr>
            <a:spLocks noChangeShapeType="1"/>
          </p:cNvSpPr>
          <p:nvPr/>
        </p:nvSpPr>
        <p:spPr bwMode="auto">
          <a:xfrm>
            <a:off x="5149850" y="4533900"/>
            <a:ext cx="30892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prstDash val="dashDot"/>
                <a:round/>
                <a:headEnd/>
                <a:tailEnd/>
              </a14:hiddenLine>
            </a:ext>
          </a:extLst>
        </p:spPr>
        <p:txBody>
          <a:bodyPr lIns="72000" tIns="180000" rIns="0"/>
          <a:lstStyle/>
          <a:p>
            <a:endParaRPr lang="zh-CN" altLang="en-US"/>
          </a:p>
        </p:txBody>
      </p:sp>
      <p:sp>
        <p:nvSpPr>
          <p:cNvPr id="383" name="Text Box 11"/>
          <p:cNvSpPr txBox="1">
            <a:spLocks noChangeArrowheads="1"/>
          </p:cNvSpPr>
          <p:nvPr/>
        </p:nvSpPr>
        <p:spPr bwMode="auto">
          <a:xfrm>
            <a:off x="8175625" y="4278313"/>
            <a:ext cx="7175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b="1" i="1"/>
              <a:t>x</a:t>
            </a:r>
            <a:r>
              <a:rPr kumimoji="1" lang="en-US" altLang="zh-CN" b="1" baseline="-30000"/>
              <a:t>3</a:t>
            </a:r>
            <a:r>
              <a:rPr kumimoji="1" lang="en-US" altLang="zh-CN" b="1"/>
              <a:t>=0</a:t>
            </a:r>
          </a:p>
          <a:p>
            <a:endParaRPr kumimoji="1" lang="en-US" altLang="zh-CN" b="1"/>
          </a:p>
        </p:txBody>
      </p:sp>
      <p:sp>
        <p:nvSpPr>
          <p:cNvPr id="384" name="Line 10"/>
          <p:cNvSpPr>
            <a:spLocks noChangeShapeType="1"/>
          </p:cNvSpPr>
          <p:nvPr/>
        </p:nvSpPr>
        <p:spPr bwMode="auto">
          <a:xfrm flipV="1">
            <a:off x="5580063" y="3824288"/>
            <a:ext cx="0" cy="457200"/>
          </a:xfrm>
          <a:prstGeom prst="line">
            <a:avLst/>
          </a:prstGeom>
          <a:noFill/>
          <a:ln w="57150">
            <a:solidFill>
              <a:srgbClr val="FF0000"/>
            </a:solidFill>
            <a:round/>
            <a:headEnd/>
            <a:tailEnd type="stealth" w="sm" len="med"/>
          </a:ln>
          <a:extLst>
            <a:ext uri="{909E8E84-426E-40DD-AFC4-6F175D3DCCD1}">
              <a14:hiddenFill xmlns:a14="http://schemas.microsoft.com/office/drawing/2010/main">
                <a:noFill/>
              </a14:hiddenFill>
            </a:ext>
          </a:extLst>
        </p:spPr>
        <p:txBody>
          <a:bodyPr lIns="72000" tIns="108000" rIns="0"/>
          <a:lstStyle/>
          <a:p>
            <a:endParaRPr lang="zh-CN" altLang="en-US"/>
          </a:p>
        </p:txBody>
      </p:sp>
      <p:sp>
        <p:nvSpPr>
          <p:cNvPr id="385" name="Line 9"/>
          <p:cNvSpPr>
            <a:spLocks noChangeShapeType="1"/>
          </p:cNvSpPr>
          <p:nvPr/>
        </p:nvSpPr>
        <p:spPr bwMode="auto">
          <a:xfrm>
            <a:off x="5662613" y="4100513"/>
            <a:ext cx="2478087" cy="0"/>
          </a:xfrm>
          <a:prstGeom prst="line">
            <a:avLst/>
          </a:prstGeom>
          <a:noFill/>
          <a:ln w="9525">
            <a:solidFill>
              <a:srgbClr val="000000"/>
            </a:solidFill>
            <a:prstDash val="dashDot"/>
            <a:round/>
            <a:headEnd/>
            <a:tailEnd/>
          </a:ln>
          <a:extLst>
            <a:ext uri="{909E8E84-426E-40DD-AFC4-6F175D3DCCD1}">
              <a14:hiddenFill xmlns:a14="http://schemas.microsoft.com/office/drawing/2010/main">
                <a:noFill/>
              </a14:hiddenFill>
            </a:ext>
          </a:extLst>
        </p:spPr>
        <p:txBody>
          <a:bodyPr lIns="72000" tIns="180000" rIns="0"/>
          <a:lstStyle/>
          <a:p>
            <a:endParaRPr lang="zh-CN" altLang="en-US"/>
          </a:p>
        </p:txBody>
      </p:sp>
      <p:sp>
        <p:nvSpPr>
          <p:cNvPr id="386" name="Text Box 8"/>
          <p:cNvSpPr txBox="1">
            <a:spLocks noChangeArrowheads="1"/>
          </p:cNvSpPr>
          <p:nvPr/>
        </p:nvSpPr>
        <p:spPr bwMode="auto">
          <a:xfrm>
            <a:off x="8175625" y="3794125"/>
            <a:ext cx="7175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b="1" i="1"/>
              <a:t>x</a:t>
            </a:r>
            <a:r>
              <a:rPr kumimoji="1" lang="en-US" altLang="zh-CN" b="1" baseline="-30000"/>
              <a:t>2</a:t>
            </a:r>
            <a:r>
              <a:rPr kumimoji="1" lang="en-US" altLang="zh-CN" b="1"/>
              <a:t>=1</a:t>
            </a:r>
          </a:p>
          <a:p>
            <a:endParaRPr kumimoji="1" lang="en-US" altLang="zh-CN" b="1"/>
          </a:p>
        </p:txBody>
      </p:sp>
      <p:sp>
        <p:nvSpPr>
          <p:cNvPr id="387" name="Line 7"/>
          <p:cNvSpPr>
            <a:spLocks noChangeShapeType="1"/>
          </p:cNvSpPr>
          <p:nvPr/>
        </p:nvSpPr>
        <p:spPr bwMode="auto">
          <a:xfrm flipH="1">
            <a:off x="4554538" y="3840163"/>
            <a:ext cx="954087" cy="0"/>
          </a:xfrm>
          <a:prstGeom prst="line">
            <a:avLst/>
          </a:prstGeom>
          <a:noFill/>
          <a:ln w="57150">
            <a:solidFill>
              <a:srgbClr val="FF0000"/>
            </a:solidFill>
            <a:round/>
            <a:headEnd/>
            <a:tailEnd type="stealth" w="sm" len="med"/>
          </a:ln>
          <a:extLst>
            <a:ext uri="{909E8E84-426E-40DD-AFC4-6F175D3DCCD1}">
              <a14:hiddenFill xmlns:a14="http://schemas.microsoft.com/office/drawing/2010/main">
                <a:noFill/>
              </a14:hiddenFill>
            </a:ext>
          </a:extLst>
        </p:spPr>
        <p:txBody>
          <a:bodyPr lIns="72000" tIns="108000" rIns="0"/>
          <a:lstStyle/>
          <a:p>
            <a:endParaRPr lang="zh-CN" altLang="en-US"/>
          </a:p>
        </p:txBody>
      </p:sp>
      <p:sp>
        <p:nvSpPr>
          <p:cNvPr id="388" name="Line 6"/>
          <p:cNvSpPr>
            <a:spLocks noChangeShapeType="1"/>
          </p:cNvSpPr>
          <p:nvPr/>
        </p:nvSpPr>
        <p:spPr bwMode="auto">
          <a:xfrm flipV="1">
            <a:off x="4572000" y="3406775"/>
            <a:ext cx="0" cy="457200"/>
          </a:xfrm>
          <a:prstGeom prst="line">
            <a:avLst/>
          </a:prstGeom>
          <a:noFill/>
          <a:ln w="57150">
            <a:solidFill>
              <a:srgbClr val="FF0000"/>
            </a:solidFill>
            <a:round/>
            <a:headEnd/>
            <a:tailEnd type="stealth" w="sm" len="med"/>
          </a:ln>
          <a:extLst>
            <a:ext uri="{909E8E84-426E-40DD-AFC4-6F175D3DCCD1}">
              <a14:hiddenFill xmlns:a14="http://schemas.microsoft.com/office/drawing/2010/main">
                <a:noFill/>
              </a14:hiddenFill>
            </a:ext>
          </a:extLst>
        </p:spPr>
        <p:txBody>
          <a:bodyPr lIns="72000" tIns="108000" rIns="0"/>
          <a:lstStyle/>
          <a:p>
            <a:endParaRPr lang="zh-CN" altLang="en-US"/>
          </a:p>
        </p:txBody>
      </p:sp>
      <p:sp>
        <p:nvSpPr>
          <p:cNvPr id="389" name="Line 5"/>
          <p:cNvSpPr>
            <a:spLocks noChangeShapeType="1"/>
          </p:cNvSpPr>
          <p:nvPr/>
        </p:nvSpPr>
        <p:spPr bwMode="auto">
          <a:xfrm>
            <a:off x="4586288" y="3668713"/>
            <a:ext cx="3554412" cy="0"/>
          </a:xfrm>
          <a:prstGeom prst="line">
            <a:avLst/>
          </a:prstGeom>
          <a:noFill/>
          <a:ln w="9525">
            <a:solidFill>
              <a:srgbClr val="000000"/>
            </a:solidFill>
            <a:prstDash val="dashDot"/>
            <a:round/>
            <a:headEnd/>
            <a:tailEnd/>
          </a:ln>
          <a:extLst>
            <a:ext uri="{909E8E84-426E-40DD-AFC4-6F175D3DCCD1}">
              <a14:hiddenFill xmlns:a14="http://schemas.microsoft.com/office/drawing/2010/main">
                <a:noFill/>
              </a14:hiddenFill>
            </a:ext>
          </a:extLst>
        </p:spPr>
        <p:txBody>
          <a:bodyPr lIns="72000" tIns="180000" rIns="0"/>
          <a:lstStyle/>
          <a:p>
            <a:endParaRPr lang="zh-CN" altLang="en-US"/>
          </a:p>
        </p:txBody>
      </p:sp>
      <p:sp>
        <p:nvSpPr>
          <p:cNvPr id="390" name="Text Box 4"/>
          <p:cNvSpPr txBox="1">
            <a:spLocks noChangeArrowheads="1"/>
          </p:cNvSpPr>
          <p:nvPr/>
        </p:nvSpPr>
        <p:spPr bwMode="auto">
          <a:xfrm>
            <a:off x="8172450" y="3357563"/>
            <a:ext cx="719138"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kumimoji="1" lang="en-US" altLang="zh-CN" b="1" i="1"/>
              <a:t>x</a:t>
            </a:r>
            <a:r>
              <a:rPr kumimoji="1" lang="en-US" altLang="zh-CN" b="1" baseline="-30000"/>
              <a:t>1</a:t>
            </a:r>
            <a:r>
              <a:rPr kumimoji="1" lang="en-US" altLang="zh-CN" b="1"/>
              <a:t>=1</a:t>
            </a:r>
          </a:p>
          <a:p>
            <a:endParaRPr kumimoji="1" lang="en-US" altLang="zh-CN" b="1"/>
          </a:p>
        </p:txBody>
      </p:sp>
      <p:sp>
        <p:nvSpPr>
          <p:cNvPr id="237" name="矩形 236"/>
          <p:cNvSpPr/>
          <p:nvPr/>
        </p:nvSpPr>
        <p:spPr bwMode="auto">
          <a:xfrm>
            <a:off x="530225" y="1746250"/>
            <a:ext cx="7426325" cy="117792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90000" tIns="46800" rIns="90000" bIns="46800">
            <a:spAutoFit/>
          </a:bodyPr>
          <a:lstStyle/>
          <a:p>
            <a:pPr>
              <a:defRPr/>
            </a:pPr>
            <a:endParaRPr lang="zh-CN" altLang="en-US">
              <a:solidFill>
                <a:schemeClr val="tx1"/>
              </a:solidFill>
              <a:latin typeface="Times New Roman" pitchFamily="18" charset="0"/>
            </a:endParaRPr>
          </a:p>
        </p:txBody>
      </p:sp>
      <p:graphicFrame>
        <p:nvGraphicFramePr>
          <p:cNvPr id="79964" name="对象 238"/>
          <p:cNvGraphicFramePr>
            <a:graphicFrameLocks noChangeAspect="1"/>
          </p:cNvGraphicFramePr>
          <p:nvPr/>
        </p:nvGraphicFramePr>
        <p:xfrm>
          <a:off x="539750" y="1744663"/>
          <a:ext cx="7453313" cy="1079500"/>
        </p:xfrm>
        <a:graphic>
          <a:graphicData uri="http://schemas.openxmlformats.org/presentationml/2006/ole">
            <mc:AlternateContent xmlns:mc="http://schemas.openxmlformats.org/markup-compatibility/2006">
              <mc:Choice xmlns:v="urn:schemas-microsoft-com:vml" Requires="v">
                <p:oleObj spid="_x0000_s70659" r:id="rId3" imgW="3403600" imgH="482600" progId="Equation.3">
                  <p:embed/>
                </p:oleObj>
              </mc:Choice>
              <mc:Fallback>
                <p:oleObj r:id="rId3" imgW="3403600" imgH="482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744663"/>
                        <a:ext cx="7453313"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0" name="Line 15"/>
          <p:cNvSpPr>
            <a:spLocks noChangeShapeType="1"/>
          </p:cNvSpPr>
          <p:nvPr/>
        </p:nvSpPr>
        <p:spPr bwMode="auto">
          <a:xfrm>
            <a:off x="5662613" y="4508500"/>
            <a:ext cx="2438400" cy="0"/>
          </a:xfrm>
          <a:prstGeom prst="line">
            <a:avLst/>
          </a:prstGeom>
          <a:noFill/>
          <a:ln w="9525">
            <a:solidFill>
              <a:srgbClr val="000000"/>
            </a:solidFill>
            <a:prstDash val="dashDot"/>
            <a:round/>
            <a:headEnd/>
            <a:tailEnd/>
          </a:ln>
          <a:extLst>
            <a:ext uri="{909E8E84-426E-40DD-AFC4-6F175D3DCCD1}">
              <a14:hiddenFill xmlns:a14="http://schemas.microsoft.com/office/drawing/2010/main">
                <a:noFill/>
              </a14:hiddenFill>
            </a:ext>
          </a:extLst>
        </p:spPr>
        <p:txBody>
          <a:bodyPr lIns="72000" tIns="180000" rIns="0"/>
          <a:lstStyle/>
          <a:p>
            <a:endParaRPr lang="zh-CN" altLang="en-US"/>
          </a:p>
        </p:txBody>
      </p:sp>
    </p:spTree>
    <p:extLst>
      <p:ext uri="{BB962C8B-B14F-4D97-AF65-F5344CB8AC3E}">
        <p14:creationId xmlns:p14="http://schemas.microsoft.com/office/powerpoint/2010/main" val="8591785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2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2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2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2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2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2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2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28"/>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29"/>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3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31"/>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32"/>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3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3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3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3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37"/>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38"/>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3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4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4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4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343"/>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344"/>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345"/>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46"/>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347"/>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348"/>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349"/>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350"/>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351"/>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352"/>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353"/>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354"/>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355"/>
                                        </p:tgtEl>
                                        <p:attrNameLst>
                                          <p:attrName>style.visibility</p:attrName>
                                        </p:attrNameLst>
                                      </p:cBhvr>
                                      <p:to>
                                        <p:strVal val="visible"/>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356"/>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357"/>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358"/>
                                        </p:tgtEl>
                                        <p:attrNameLst>
                                          <p:attrName>style.visibility</p:attrName>
                                        </p:attrNameLst>
                                      </p:cBhvr>
                                      <p:to>
                                        <p:strVal val="visible"/>
                                      </p:to>
                                    </p:se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359"/>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360"/>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361"/>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362"/>
                                        </p:tgtEl>
                                        <p:attrNameLst>
                                          <p:attrName>style.visibility</p:attrName>
                                        </p:attrNameLst>
                                      </p:cBhvr>
                                      <p:to>
                                        <p:strVal val="visible"/>
                                      </p:to>
                                    </p:se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363"/>
                                        </p:tgtEl>
                                        <p:attrNameLst>
                                          <p:attrName>style.visibility</p:attrName>
                                        </p:attrNameLst>
                                      </p:cBhvr>
                                      <p:to>
                                        <p:strVal val="visible"/>
                                      </p:to>
                                    </p:set>
                                  </p:childTnLst>
                                </p:cTn>
                              </p:par>
                            </p:childTnLst>
                          </p:cTn>
                        </p:par>
                      </p:childTnLst>
                    </p:cTn>
                  </p:par>
                  <p:par>
                    <p:cTn id="169" fill="hold" nodeType="clickPar">
                      <p:stCondLst>
                        <p:cond delay="indefinite"/>
                      </p:stCondLst>
                      <p:childTnLst>
                        <p:par>
                          <p:cTn id="170" fill="hold" nodeType="withGroup">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364"/>
                                        </p:tgtEl>
                                        <p:attrNameLst>
                                          <p:attrName>style.visibility</p:attrName>
                                        </p:attrNameLst>
                                      </p:cBhvr>
                                      <p:to>
                                        <p:strVal val="visible"/>
                                      </p:to>
                                    </p:se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365"/>
                                        </p:tgtEl>
                                        <p:attrNameLst>
                                          <p:attrName>style.visibility</p:attrName>
                                        </p:attrNameLst>
                                      </p:cBhvr>
                                      <p:to>
                                        <p:strVal val="visible"/>
                                      </p:to>
                                    </p:set>
                                  </p:childTnLst>
                                </p:cTn>
                              </p:par>
                            </p:childTnLst>
                          </p:cTn>
                        </p:par>
                      </p:childTnLst>
                    </p:cTn>
                  </p:par>
                  <p:par>
                    <p:cTn id="177" fill="hold" nodeType="clickPar">
                      <p:stCondLst>
                        <p:cond delay="indefinite"/>
                      </p:stCondLst>
                      <p:childTnLst>
                        <p:par>
                          <p:cTn id="178" fill="hold" nodeType="withGroup">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366"/>
                                        </p:tgtEl>
                                        <p:attrNameLst>
                                          <p:attrName>style.visibility</p:attrName>
                                        </p:attrNameLst>
                                      </p:cBhvr>
                                      <p:to>
                                        <p:strVal val="visible"/>
                                      </p:to>
                                    </p:set>
                                  </p:childTnLst>
                                </p:cTn>
                              </p:par>
                            </p:childTnLst>
                          </p:cTn>
                        </p:par>
                      </p:childTnLst>
                    </p:cTn>
                  </p:par>
                  <p:par>
                    <p:cTn id="181" fill="hold" nodeType="clickPar">
                      <p:stCondLst>
                        <p:cond delay="indefinite"/>
                      </p:stCondLst>
                      <p:childTnLst>
                        <p:par>
                          <p:cTn id="182" fill="hold" nodeType="withGroup">
                            <p:stCondLst>
                              <p:cond delay="0"/>
                            </p:stCondLst>
                            <p:childTnLst>
                              <p:par>
                                <p:cTn id="183" presetID="1" presetClass="entr" presetSubtype="0" fill="hold" grpId="0" nodeType="clickEffect">
                                  <p:stCondLst>
                                    <p:cond delay="0"/>
                                  </p:stCondLst>
                                  <p:childTnLst>
                                    <p:set>
                                      <p:cBhvr>
                                        <p:cTn id="184" dur="1" fill="hold">
                                          <p:stCondLst>
                                            <p:cond delay="0"/>
                                          </p:stCondLst>
                                        </p:cTn>
                                        <p:tgtEl>
                                          <p:spTgt spid="367"/>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368"/>
                                        </p:tgtEl>
                                        <p:attrNameLst>
                                          <p:attrName>style.visibility</p:attrName>
                                        </p:attrNameLst>
                                      </p:cBhvr>
                                      <p:to>
                                        <p:strVal val="visible"/>
                                      </p:to>
                                    </p:se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1" presetClass="entr" presetSubtype="0" fill="hold" grpId="0" nodeType="clickEffect">
                                  <p:stCondLst>
                                    <p:cond delay="0"/>
                                  </p:stCondLst>
                                  <p:childTnLst>
                                    <p:set>
                                      <p:cBhvr>
                                        <p:cTn id="190" dur="1" fill="hold">
                                          <p:stCondLst>
                                            <p:cond delay="0"/>
                                          </p:stCondLst>
                                        </p:cTn>
                                        <p:tgtEl>
                                          <p:spTgt spid="369"/>
                                        </p:tgtEl>
                                        <p:attrNameLst>
                                          <p:attrName>style.visibility</p:attrName>
                                        </p:attrNameLst>
                                      </p:cBhvr>
                                      <p:to>
                                        <p:strVal val="visible"/>
                                      </p:to>
                                    </p:set>
                                  </p:childTnLst>
                                </p:cTn>
                              </p:par>
                            </p:childTnLst>
                          </p:cTn>
                        </p:par>
                      </p:childTnLst>
                    </p:cTn>
                  </p:par>
                  <p:par>
                    <p:cTn id="191" fill="hold" nodeType="clickPar">
                      <p:stCondLst>
                        <p:cond delay="indefinite"/>
                      </p:stCondLst>
                      <p:childTnLst>
                        <p:par>
                          <p:cTn id="192" fill="hold" nodeType="withGroup">
                            <p:stCondLst>
                              <p:cond delay="0"/>
                            </p:stCondLst>
                            <p:childTnLst>
                              <p:par>
                                <p:cTn id="193" presetID="1" presetClass="entr" presetSubtype="0" fill="hold" grpId="0" nodeType="clickEffect">
                                  <p:stCondLst>
                                    <p:cond delay="0"/>
                                  </p:stCondLst>
                                  <p:childTnLst>
                                    <p:set>
                                      <p:cBhvr>
                                        <p:cTn id="194" dur="1" fill="hold">
                                          <p:stCondLst>
                                            <p:cond delay="0"/>
                                          </p:stCondLst>
                                        </p:cTn>
                                        <p:tgtEl>
                                          <p:spTgt spid="370"/>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371"/>
                                        </p:tgtEl>
                                        <p:attrNameLst>
                                          <p:attrName>style.visibility</p:attrName>
                                        </p:attrNameLst>
                                      </p:cBhvr>
                                      <p:to>
                                        <p:strVal val="visible"/>
                                      </p:to>
                                    </p:set>
                                  </p:childTnLst>
                                </p:cTn>
                              </p:par>
                            </p:childTnLst>
                          </p:cTn>
                        </p:par>
                      </p:childTnLst>
                    </p:cTn>
                  </p:par>
                  <p:par>
                    <p:cTn id="197" fill="hold" nodeType="clickPar">
                      <p:stCondLst>
                        <p:cond delay="indefinite"/>
                      </p:stCondLst>
                      <p:childTnLst>
                        <p:par>
                          <p:cTn id="198" fill="hold" nodeType="withGroup">
                            <p:stCondLst>
                              <p:cond delay="0"/>
                            </p:stCondLst>
                            <p:childTnLst>
                              <p:par>
                                <p:cTn id="199" presetID="1" presetClass="entr" presetSubtype="0" fill="hold" grpId="0" nodeType="clickEffect">
                                  <p:stCondLst>
                                    <p:cond delay="0"/>
                                  </p:stCondLst>
                                  <p:childTnLst>
                                    <p:set>
                                      <p:cBhvr>
                                        <p:cTn id="200" dur="1" fill="hold">
                                          <p:stCondLst>
                                            <p:cond delay="0"/>
                                          </p:stCondLst>
                                        </p:cTn>
                                        <p:tgtEl>
                                          <p:spTgt spid="377"/>
                                        </p:tgtEl>
                                        <p:attrNameLst>
                                          <p:attrName>style.visibility</p:attrName>
                                        </p:attrNameLst>
                                      </p:cBhvr>
                                      <p:to>
                                        <p:strVal val="visible"/>
                                      </p:to>
                                    </p:set>
                                  </p:childTnLst>
                                </p:cTn>
                              </p:par>
                            </p:childTnLst>
                          </p:cTn>
                        </p:par>
                      </p:childTnLst>
                    </p:cTn>
                  </p:par>
                  <p:par>
                    <p:cTn id="201" fill="hold" nodeType="clickPar">
                      <p:stCondLst>
                        <p:cond delay="indefinite"/>
                      </p:stCondLst>
                      <p:childTnLst>
                        <p:par>
                          <p:cTn id="202" fill="hold" nodeType="withGroup">
                            <p:stCondLst>
                              <p:cond delay="0"/>
                            </p:stCondLst>
                            <p:childTnLst>
                              <p:par>
                                <p:cTn id="203" presetID="1" presetClass="entr" presetSubtype="0" fill="hold" grpId="0" nodeType="clickEffect">
                                  <p:stCondLst>
                                    <p:cond delay="0"/>
                                  </p:stCondLst>
                                  <p:childTnLst>
                                    <p:set>
                                      <p:cBhvr>
                                        <p:cTn id="204" dur="1" fill="hold">
                                          <p:stCondLst>
                                            <p:cond delay="0"/>
                                          </p:stCondLst>
                                        </p:cTn>
                                        <p:tgtEl>
                                          <p:spTgt spid="378"/>
                                        </p:tgtEl>
                                        <p:attrNameLst>
                                          <p:attrName>style.visibility</p:attrName>
                                        </p:attrNameLst>
                                      </p:cBhvr>
                                      <p:to>
                                        <p:strVal val="visible"/>
                                      </p:to>
                                    </p:set>
                                  </p:childTnLst>
                                </p:cTn>
                              </p:par>
                            </p:childTnLst>
                          </p:cTn>
                        </p:par>
                      </p:childTnLst>
                    </p:cTn>
                  </p:par>
                  <p:par>
                    <p:cTn id="205" fill="hold" nodeType="clickPar">
                      <p:stCondLst>
                        <p:cond delay="indefinite"/>
                      </p:stCondLst>
                      <p:childTnLst>
                        <p:par>
                          <p:cTn id="206" fill="hold" nodeType="withGroup">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379"/>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380"/>
                                        </p:tgtEl>
                                        <p:attrNameLst>
                                          <p:attrName>style.visibility</p:attrName>
                                        </p:attrNameLst>
                                      </p:cBhvr>
                                      <p:to>
                                        <p:strVal val="visible"/>
                                      </p:to>
                                    </p:set>
                                  </p:childTnLst>
                                </p:cTn>
                              </p:par>
                            </p:childTnLst>
                          </p:cTn>
                        </p:par>
                      </p:childTnLst>
                    </p:cTn>
                  </p:par>
                  <p:par>
                    <p:cTn id="211" fill="hold" nodeType="clickPar">
                      <p:stCondLst>
                        <p:cond delay="indefinite"/>
                      </p:stCondLst>
                      <p:childTnLst>
                        <p:par>
                          <p:cTn id="212" fill="hold" nodeType="withGroup">
                            <p:stCondLst>
                              <p:cond delay="0"/>
                            </p:stCondLst>
                            <p:childTnLst>
                              <p:par>
                                <p:cTn id="213" presetID="1" presetClass="entr" presetSubtype="0" fill="hold" grpId="0" nodeType="clickEffect">
                                  <p:stCondLst>
                                    <p:cond delay="0"/>
                                  </p:stCondLst>
                                  <p:childTnLst>
                                    <p:set>
                                      <p:cBhvr>
                                        <p:cTn id="214" dur="1" fill="hold">
                                          <p:stCondLst>
                                            <p:cond delay="0"/>
                                          </p:stCondLst>
                                        </p:cTn>
                                        <p:tgtEl>
                                          <p:spTgt spid="381"/>
                                        </p:tgtEl>
                                        <p:attrNameLst>
                                          <p:attrName>style.visibility</p:attrName>
                                        </p:attrNameLst>
                                      </p:cBhvr>
                                      <p:to>
                                        <p:strVal val="visible"/>
                                      </p:to>
                                    </p:set>
                                  </p:childTnLst>
                                </p:cTn>
                              </p:par>
                            </p:childTnLst>
                          </p:cTn>
                        </p:par>
                      </p:childTnLst>
                    </p:cTn>
                  </p:par>
                  <p:par>
                    <p:cTn id="215" fill="hold" nodeType="clickPar">
                      <p:stCondLst>
                        <p:cond delay="indefinite"/>
                      </p:stCondLst>
                      <p:childTnLst>
                        <p:par>
                          <p:cTn id="216" fill="hold" nodeType="withGroup">
                            <p:stCondLst>
                              <p:cond delay="0"/>
                            </p:stCondLst>
                            <p:childTnLst>
                              <p:par>
                                <p:cTn id="217" presetID="1" presetClass="entr" presetSubtype="0" fill="hold" grpId="0" nodeType="clickEffect" nodePh="1">
                                  <p:stCondLst>
                                    <p:cond delay="0"/>
                                  </p:stCondLst>
                                  <p:endCondLst>
                                    <p:cond evt="begin" delay="0">
                                      <p:tn val="217"/>
                                    </p:cond>
                                  </p:endCondLst>
                                  <p:childTnLst>
                                    <p:set>
                                      <p:cBhvr>
                                        <p:cTn id="218" dur="1" fill="hold">
                                          <p:stCondLst>
                                            <p:cond delay="0"/>
                                          </p:stCondLst>
                                        </p:cTn>
                                        <p:tgtEl>
                                          <p:spTgt spid="382"/>
                                        </p:tgtEl>
                                        <p:attrNameLst>
                                          <p:attrName>style.visibility</p:attrName>
                                        </p:attrNameLst>
                                      </p:cBhvr>
                                      <p:to>
                                        <p:strVal val="visible"/>
                                      </p:to>
                                    </p:set>
                                  </p:childTnLst>
                                </p:cTn>
                              </p:par>
                            </p:childTnLst>
                          </p:cTn>
                        </p:par>
                      </p:childTnLst>
                    </p:cTn>
                  </p:par>
                  <p:par>
                    <p:cTn id="219" fill="hold" nodeType="clickPar">
                      <p:stCondLst>
                        <p:cond delay="indefinite"/>
                      </p:stCondLst>
                      <p:childTnLst>
                        <p:par>
                          <p:cTn id="220" fill="hold" nodeType="withGroup">
                            <p:stCondLst>
                              <p:cond delay="0"/>
                            </p:stCondLst>
                            <p:childTnLst>
                              <p:par>
                                <p:cTn id="221" presetID="1" presetClass="entr" presetSubtype="0" fill="hold" grpId="0" nodeType="clickEffect">
                                  <p:stCondLst>
                                    <p:cond delay="0"/>
                                  </p:stCondLst>
                                  <p:childTnLst>
                                    <p:set>
                                      <p:cBhvr>
                                        <p:cTn id="222" dur="1" fill="hold">
                                          <p:stCondLst>
                                            <p:cond delay="0"/>
                                          </p:stCondLst>
                                        </p:cTn>
                                        <p:tgtEl>
                                          <p:spTgt spid="240"/>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383"/>
                                        </p:tgtEl>
                                        <p:attrNameLst>
                                          <p:attrName>style.visibility</p:attrName>
                                        </p:attrNameLst>
                                      </p:cBhvr>
                                      <p:to>
                                        <p:strVal val="visible"/>
                                      </p:to>
                                    </p:set>
                                  </p:childTnLst>
                                </p:cTn>
                              </p:par>
                            </p:childTnLst>
                          </p:cTn>
                        </p:par>
                      </p:childTnLst>
                    </p:cTn>
                  </p:par>
                  <p:par>
                    <p:cTn id="225" fill="hold" nodeType="clickPar">
                      <p:stCondLst>
                        <p:cond delay="indefinite"/>
                      </p:stCondLst>
                      <p:childTnLst>
                        <p:par>
                          <p:cTn id="226" fill="hold" nodeType="withGroup">
                            <p:stCondLst>
                              <p:cond delay="0"/>
                            </p:stCondLst>
                            <p:childTnLst>
                              <p:par>
                                <p:cTn id="227" presetID="1" presetClass="entr" presetSubtype="0" fill="hold" grpId="0" nodeType="clickEffect">
                                  <p:stCondLst>
                                    <p:cond delay="0"/>
                                  </p:stCondLst>
                                  <p:childTnLst>
                                    <p:set>
                                      <p:cBhvr>
                                        <p:cTn id="228" dur="1" fill="hold">
                                          <p:stCondLst>
                                            <p:cond delay="0"/>
                                          </p:stCondLst>
                                        </p:cTn>
                                        <p:tgtEl>
                                          <p:spTgt spid="384"/>
                                        </p:tgtEl>
                                        <p:attrNameLst>
                                          <p:attrName>style.visibility</p:attrName>
                                        </p:attrNameLst>
                                      </p:cBhvr>
                                      <p:to>
                                        <p:strVal val="visible"/>
                                      </p:to>
                                    </p:set>
                                  </p:childTnLst>
                                </p:cTn>
                              </p:par>
                            </p:childTnLst>
                          </p:cTn>
                        </p:par>
                      </p:childTnLst>
                    </p:cTn>
                  </p:par>
                  <p:par>
                    <p:cTn id="229" fill="hold" nodeType="clickPar">
                      <p:stCondLst>
                        <p:cond delay="indefinite"/>
                      </p:stCondLst>
                      <p:childTnLst>
                        <p:par>
                          <p:cTn id="230" fill="hold" nodeType="withGroup">
                            <p:stCondLst>
                              <p:cond delay="0"/>
                            </p:stCondLst>
                            <p:childTnLst>
                              <p:par>
                                <p:cTn id="231" presetID="1" presetClass="entr" presetSubtype="0" fill="hold" grpId="0" nodeType="clickEffect">
                                  <p:stCondLst>
                                    <p:cond delay="0"/>
                                  </p:stCondLst>
                                  <p:childTnLst>
                                    <p:set>
                                      <p:cBhvr>
                                        <p:cTn id="232" dur="1" fill="hold">
                                          <p:stCondLst>
                                            <p:cond delay="0"/>
                                          </p:stCondLst>
                                        </p:cTn>
                                        <p:tgtEl>
                                          <p:spTgt spid="385"/>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386"/>
                                        </p:tgtEl>
                                        <p:attrNameLst>
                                          <p:attrName>style.visibility</p:attrName>
                                        </p:attrNameLst>
                                      </p:cBhvr>
                                      <p:to>
                                        <p:strVal val="visible"/>
                                      </p:to>
                                    </p:set>
                                  </p:childTnLst>
                                </p:cTn>
                              </p:par>
                            </p:childTnLst>
                          </p:cTn>
                        </p:par>
                      </p:childTnLst>
                    </p:cTn>
                  </p:par>
                  <p:par>
                    <p:cTn id="235" fill="hold" nodeType="clickPar">
                      <p:stCondLst>
                        <p:cond delay="indefinite"/>
                      </p:stCondLst>
                      <p:childTnLst>
                        <p:par>
                          <p:cTn id="236" fill="hold" nodeType="withGroup">
                            <p:stCondLst>
                              <p:cond delay="0"/>
                            </p:stCondLst>
                            <p:childTnLst>
                              <p:par>
                                <p:cTn id="237" presetID="1" presetClass="entr" presetSubtype="0" fill="hold" grpId="0" nodeType="clickEffect">
                                  <p:stCondLst>
                                    <p:cond delay="0"/>
                                  </p:stCondLst>
                                  <p:childTnLst>
                                    <p:set>
                                      <p:cBhvr>
                                        <p:cTn id="238" dur="1" fill="hold">
                                          <p:stCondLst>
                                            <p:cond delay="0"/>
                                          </p:stCondLst>
                                        </p:cTn>
                                        <p:tgtEl>
                                          <p:spTgt spid="387"/>
                                        </p:tgtEl>
                                        <p:attrNameLst>
                                          <p:attrName>style.visibility</p:attrName>
                                        </p:attrNameLst>
                                      </p:cBhvr>
                                      <p:to>
                                        <p:strVal val="visible"/>
                                      </p:to>
                                    </p:set>
                                  </p:childTnLst>
                                </p:cTn>
                              </p:par>
                            </p:childTnLst>
                          </p:cTn>
                        </p:par>
                      </p:childTnLst>
                    </p:cTn>
                  </p:par>
                  <p:par>
                    <p:cTn id="239" fill="hold" nodeType="clickPar">
                      <p:stCondLst>
                        <p:cond delay="indefinite"/>
                      </p:stCondLst>
                      <p:childTnLst>
                        <p:par>
                          <p:cTn id="240" fill="hold" nodeType="withGroup">
                            <p:stCondLst>
                              <p:cond delay="0"/>
                            </p:stCondLst>
                            <p:childTnLst>
                              <p:par>
                                <p:cTn id="241" presetID="1" presetClass="entr" presetSubtype="0" fill="hold" grpId="0" nodeType="clickEffect">
                                  <p:stCondLst>
                                    <p:cond delay="0"/>
                                  </p:stCondLst>
                                  <p:childTnLst>
                                    <p:set>
                                      <p:cBhvr>
                                        <p:cTn id="242" dur="1" fill="hold">
                                          <p:stCondLst>
                                            <p:cond delay="0"/>
                                          </p:stCondLst>
                                        </p:cTn>
                                        <p:tgtEl>
                                          <p:spTgt spid="388"/>
                                        </p:tgtEl>
                                        <p:attrNameLst>
                                          <p:attrName>style.visibility</p:attrName>
                                        </p:attrNameLst>
                                      </p:cBhvr>
                                      <p:to>
                                        <p:strVal val="visible"/>
                                      </p:to>
                                    </p:set>
                                  </p:childTnLst>
                                </p:cTn>
                              </p:par>
                            </p:childTnLst>
                          </p:cTn>
                        </p:par>
                      </p:childTnLst>
                    </p:cTn>
                  </p:par>
                  <p:par>
                    <p:cTn id="243" fill="hold" nodeType="clickPar">
                      <p:stCondLst>
                        <p:cond delay="indefinite"/>
                      </p:stCondLst>
                      <p:childTnLst>
                        <p:par>
                          <p:cTn id="244" fill="hold" nodeType="withGroup">
                            <p:stCondLst>
                              <p:cond delay="0"/>
                            </p:stCondLst>
                            <p:childTnLst>
                              <p:par>
                                <p:cTn id="245" presetID="1" presetClass="entr" presetSubtype="0" fill="hold" grpId="0" nodeType="clickEffect">
                                  <p:stCondLst>
                                    <p:cond delay="0"/>
                                  </p:stCondLst>
                                  <p:childTnLst>
                                    <p:set>
                                      <p:cBhvr>
                                        <p:cTn id="246" dur="1" fill="hold">
                                          <p:stCondLst>
                                            <p:cond delay="0"/>
                                          </p:stCondLst>
                                        </p:cTn>
                                        <p:tgtEl>
                                          <p:spTgt spid="389"/>
                                        </p:tgtEl>
                                        <p:attrNameLst>
                                          <p:attrName>style.visibility</p:attrName>
                                        </p:attrNameLst>
                                      </p:cBhvr>
                                      <p:to>
                                        <p:strVal val="visible"/>
                                      </p:to>
                                    </p:set>
                                  </p:childTnLst>
                                </p:cTn>
                              </p:par>
                              <p:par>
                                <p:cTn id="247" presetID="1" presetClass="entr" presetSubtype="0" fill="hold" grpId="0" nodeType="withEffect">
                                  <p:stCondLst>
                                    <p:cond delay="0"/>
                                  </p:stCondLst>
                                  <p:childTnLst>
                                    <p:set>
                                      <p:cBhvr>
                                        <p:cTn id="248" dur="1" fill="hold">
                                          <p:stCondLst>
                                            <p:cond delay="0"/>
                                          </p:stCondLst>
                                        </p:cTn>
                                        <p:tgtEl>
                                          <p:spTgt spid="3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 grpId="0"/>
      <p:bldP spid="304" grpId="0"/>
      <p:bldP spid="305" grpId="0"/>
      <p:bldP spid="306" grpId="0"/>
      <p:bldP spid="307" grpId="0"/>
      <p:bldP spid="308" grpId="0"/>
      <p:bldP spid="309" grpId="0"/>
      <p:bldP spid="310" grpId="0"/>
      <p:bldP spid="311" grpId="0"/>
      <p:bldP spid="312" grpId="0"/>
      <p:bldP spid="313" grpId="0"/>
      <p:bldP spid="314" grpId="0"/>
      <p:bldP spid="315" grpId="0"/>
      <p:bldP spid="316" grpId="0"/>
      <p:bldP spid="317" grpId="0"/>
      <p:bldP spid="318" grpId="0"/>
      <p:bldP spid="319" grpId="0"/>
      <p:bldP spid="320" grpId="0"/>
      <p:bldP spid="321" grpId="0"/>
      <p:bldP spid="322" grpId="0"/>
      <p:bldP spid="323" grpId="0"/>
      <p:bldP spid="324" grpId="0"/>
      <p:bldP spid="325" grpId="0"/>
      <p:bldP spid="326" grpId="0"/>
      <p:bldP spid="327" grpId="0"/>
      <p:bldP spid="328" grpId="0"/>
      <p:bldP spid="329" grpId="0"/>
      <p:bldP spid="330" grpId="0"/>
      <p:bldP spid="331" grpId="0"/>
      <p:bldP spid="332" grpId="0"/>
      <p:bldP spid="333" grpId="0"/>
      <p:bldP spid="334" grpId="0"/>
      <p:bldP spid="335" grpId="0"/>
      <p:bldP spid="336" grpId="0"/>
      <p:bldP spid="337" grpId="0"/>
      <p:bldP spid="338" grpId="0"/>
      <p:bldP spid="339" grpId="0"/>
      <p:bldP spid="340" grpId="0"/>
      <p:bldP spid="341" grpId="0"/>
      <p:bldP spid="342" grpId="0"/>
      <p:bldP spid="343" grpId="0"/>
      <p:bldP spid="344" grpId="0"/>
      <p:bldP spid="345" grpId="0"/>
      <p:bldP spid="346" grpId="0"/>
      <p:bldP spid="347" grpId="0"/>
      <p:bldP spid="348" grpId="0"/>
      <p:bldP spid="349" grpId="0"/>
      <p:bldP spid="350" grpId="0"/>
      <p:bldP spid="351" grpId="0"/>
      <p:bldP spid="352" grpId="0"/>
      <p:bldP spid="353" grpId="0"/>
      <p:bldP spid="354" grpId="0"/>
      <p:bldP spid="355" grpId="0"/>
      <p:bldP spid="356" grpId="0"/>
      <p:bldP spid="357" grpId="0"/>
      <p:bldP spid="358" grpId="0"/>
      <p:bldP spid="359" grpId="0"/>
      <p:bldP spid="360" grpId="0"/>
      <p:bldP spid="361" grpId="0"/>
      <p:bldP spid="362" grpId="0"/>
      <p:bldP spid="363" grpId="0"/>
      <p:bldP spid="364" grpId="0"/>
      <p:bldP spid="365" grpId="0"/>
      <p:bldP spid="366" grpId="0"/>
      <p:bldP spid="367" grpId="0"/>
      <p:bldP spid="368" grpId="0"/>
      <p:bldP spid="369" grpId="0" animBg="1"/>
      <p:bldP spid="370" grpId="0" animBg="1"/>
      <p:bldP spid="371" grpId="0"/>
      <p:bldP spid="377" grpId="0" animBg="1"/>
      <p:bldP spid="378" grpId="0" animBg="1"/>
      <p:bldP spid="379" grpId="0" animBg="1"/>
      <p:bldP spid="380" grpId="0"/>
      <p:bldP spid="381" grpId="0" animBg="1"/>
      <p:bldP spid="382" grpId="0" animBg="1"/>
      <p:bldP spid="383" grpId="0"/>
      <p:bldP spid="384" grpId="0" animBg="1"/>
      <p:bldP spid="385" grpId="0" animBg="1"/>
      <p:bldP spid="386" grpId="0"/>
      <p:bldP spid="387" grpId="0" animBg="1"/>
      <p:bldP spid="388" grpId="0" animBg="1"/>
      <p:bldP spid="389" grpId="0" animBg="1"/>
      <p:bldP spid="390" grpId="0"/>
      <p:bldP spid="24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1547813" y="4749800"/>
            <a:ext cx="4824412" cy="117792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90000" tIns="46800" rIns="90000" bIns="46800">
            <a:spAutoFit/>
          </a:bodyPr>
          <a:lstStyle/>
          <a:p>
            <a:pPr>
              <a:defRPr/>
            </a:pPr>
            <a:endParaRPr lang="zh-CN" altLang="en-US">
              <a:solidFill>
                <a:schemeClr val="tx1"/>
              </a:solidFill>
              <a:latin typeface="Times New Roman" pitchFamily="18" charset="0"/>
            </a:endParaRPr>
          </a:p>
        </p:txBody>
      </p:sp>
      <p:sp>
        <p:nvSpPr>
          <p:cNvPr id="80899"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AF6C0340-A343-451E-AA44-F05FD82D9234}" type="datetime1">
              <a:rPr lang="zh-CN" altLang="en-US" sz="1400" smtClean="0">
                <a:latin typeface="Comic Sans MS" pitchFamily="66" charset="0"/>
              </a:rPr>
              <a:pPr/>
              <a:t>2016/4/26</a:t>
            </a:fld>
            <a:endParaRPr lang="en-US" altLang="zh-CN" sz="1400" smtClean="0">
              <a:latin typeface="Comic Sans MS" pitchFamily="66" charset="0"/>
            </a:endParaRPr>
          </a:p>
        </p:txBody>
      </p:sp>
      <p:sp>
        <p:nvSpPr>
          <p:cNvPr id="80900"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第6章  动态规划法</a:t>
            </a:r>
          </a:p>
        </p:txBody>
      </p:sp>
      <p:sp>
        <p:nvSpPr>
          <p:cNvPr id="8090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4F0DD35B-71FF-4BDE-9017-15A7B8DE808E}" type="slidenum">
              <a:rPr lang="en-US" altLang="zh-CN" sz="1400" smtClean="0">
                <a:latin typeface="Comic Sans MS" pitchFamily="66" charset="0"/>
              </a:rPr>
              <a:pPr/>
              <a:t>43</a:t>
            </a:fld>
            <a:endParaRPr lang="en-US" altLang="zh-CN" sz="1400" smtClean="0">
              <a:latin typeface="Comic Sans MS" pitchFamily="66" charset="0"/>
            </a:endParaRPr>
          </a:p>
        </p:txBody>
      </p:sp>
      <p:sp>
        <p:nvSpPr>
          <p:cNvPr id="80902" name="Text Box 2"/>
          <p:cNvSpPr txBox="1">
            <a:spLocks noChangeArrowheads="1"/>
          </p:cNvSpPr>
          <p:nvPr/>
        </p:nvSpPr>
        <p:spPr bwMode="auto">
          <a:xfrm>
            <a:off x="457200" y="641350"/>
            <a:ext cx="8229600"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b="1">
                <a:latin typeface="宋体" charset="-122"/>
              </a:rPr>
              <a:t>    </a:t>
            </a:r>
            <a:r>
              <a:rPr kumimoji="1" lang="zh-CN" altLang="en-US" b="1">
                <a:latin typeface="宋体" charset="-122"/>
              </a:rPr>
              <a:t>按下述方法来划分阶段：第一阶段，只装入前</a:t>
            </a:r>
            <a:r>
              <a:rPr kumimoji="1" lang="en-US" altLang="zh-CN" b="1"/>
              <a:t>1</a:t>
            </a:r>
            <a:r>
              <a:rPr kumimoji="1" lang="zh-CN" altLang="en-US" b="1">
                <a:latin typeface="宋体" charset="-122"/>
              </a:rPr>
              <a:t>个物品，确定在各种情况下的背包能够得到的最大价值；第二阶段，只装入前</a:t>
            </a:r>
            <a:r>
              <a:rPr kumimoji="1" lang="en-US" altLang="zh-CN" b="1"/>
              <a:t>2</a:t>
            </a:r>
            <a:r>
              <a:rPr kumimoji="1" lang="zh-CN" altLang="en-US" b="1">
                <a:latin typeface="宋体" charset="-122"/>
              </a:rPr>
              <a:t>个物品，确定在各种情况下的背包能够得到的最大价值；依此类推，直到第</a:t>
            </a:r>
            <a:r>
              <a:rPr kumimoji="1" lang="en-US" altLang="zh-CN" b="1" i="1"/>
              <a:t>n</a:t>
            </a:r>
            <a:r>
              <a:rPr kumimoji="1" lang="zh-CN" altLang="en-US" b="1">
                <a:latin typeface="宋体" charset="-122"/>
              </a:rPr>
              <a:t>个阶段。最后，</a:t>
            </a:r>
            <a:r>
              <a:rPr kumimoji="1" lang="en-US" altLang="zh-CN" b="1" i="1"/>
              <a:t>V</a:t>
            </a:r>
            <a:r>
              <a:rPr kumimoji="1" lang="en-US" altLang="zh-CN" b="1"/>
              <a:t>(</a:t>
            </a:r>
            <a:r>
              <a:rPr kumimoji="1" lang="en-US" altLang="zh-CN" b="1" i="1"/>
              <a:t>n,C</a:t>
            </a:r>
            <a:r>
              <a:rPr kumimoji="1" lang="en-US" altLang="zh-CN" b="1"/>
              <a:t>)</a:t>
            </a:r>
            <a:r>
              <a:rPr kumimoji="1" lang="zh-CN" altLang="en-US" b="1">
                <a:latin typeface="宋体" charset="-122"/>
              </a:rPr>
              <a:t>便是在容量为</a:t>
            </a:r>
            <a:r>
              <a:rPr kumimoji="1" lang="en-US" altLang="zh-CN" b="1" i="1"/>
              <a:t>C</a:t>
            </a:r>
            <a:r>
              <a:rPr kumimoji="1" lang="zh-CN" altLang="en-US" b="1">
                <a:latin typeface="宋体" charset="-122"/>
              </a:rPr>
              <a:t>的背包中装入</a:t>
            </a:r>
            <a:r>
              <a:rPr kumimoji="1" lang="en-US" altLang="zh-CN" b="1" i="1"/>
              <a:t>n</a:t>
            </a:r>
            <a:r>
              <a:rPr kumimoji="1" lang="zh-CN" altLang="en-US" b="1">
                <a:latin typeface="宋体" charset="-122"/>
              </a:rPr>
              <a:t>个物品时取得的最大价值。</a:t>
            </a:r>
            <a:endParaRPr kumimoji="1" lang="en-US" altLang="zh-CN" b="1">
              <a:latin typeface="宋体" charset="-122"/>
            </a:endParaRPr>
          </a:p>
          <a:p>
            <a:pPr eaLnBrk="1" hangingPunct="1">
              <a:spcBef>
                <a:spcPct val="50000"/>
              </a:spcBef>
            </a:pPr>
            <a:r>
              <a:rPr kumimoji="1" lang="zh-CN" altLang="en-US" b="1">
                <a:latin typeface="宋体" charset="-122"/>
              </a:rPr>
              <a:t>    为了确定装入背包的具体物品，从</a:t>
            </a:r>
            <a:r>
              <a:rPr kumimoji="1" lang="en-US" altLang="zh-CN" b="1" i="1"/>
              <a:t>V</a:t>
            </a:r>
            <a:r>
              <a:rPr kumimoji="1" lang="en-US" altLang="zh-CN" b="1"/>
              <a:t>(</a:t>
            </a:r>
            <a:r>
              <a:rPr kumimoji="1" lang="en-US" altLang="zh-CN" b="1" i="1"/>
              <a:t>n,C</a:t>
            </a:r>
            <a:r>
              <a:rPr kumimoji="1" lang="en-US" altLang="zh-CN" b="1"/>
              <a:t>)</a:t>
            </a:r>
            <a:r>
              <a:rPr kumimoji="1" lang="zh-CN" altLang="en-US" b="1">
                <a:latin typeface="宋体" charset="-122"/>
              </a:rPr>
              <a:t>的值向前推，如果</a:t>
            </a:r>
            <a:r>
              <a:rPr kumimoji="1" lang="en-US" altLang="zh-CN" b="1" i="1"/>
              <a:t>V</a:t>
            </a:r>
            <a:r>
              <a:rPr kumimoji="1" lang="en-US" altLang="zh-CN" b="1"/>
              <a:t>(</a:t>
            </a:r>
            <a:r>
              <a:rPr kumimoji="1" lang="en-US" altLang="zh-CN" b="1" i="1"/>
              <a:t>n,C</a:t>
            </a:r>
            <a:r>
              <a:rPr kumimoji="1" lang="en-US" altLang="zh-CN" b="1"/>
              <a:t>)&gt;</a:t>
            </a:r>
            <a:r>
              <a:rPr kumimoji="1" lang="en-US" altLang="zh-CN" b="1" i="1"/>
              <a:t>V</a:t>
            </a:r>
            <a:r>
              <a:rPr kumimoji="1" lang="en-US" altLang="zh-CN" b="1"/>
              <a:t>(</a:t>
            </a:r>
            <a:r>
              <a:rPr kumimoji="1" lang="en-US" altLang="zh-CN" b="1" i="1"/>
              <a:t>n</a:t>
            </a:r>
            <a:r>
              <a:rPr kumimoji="1" lang="en-US" altLang="zh-CN" b="1">
                <a:latin typeface="宋体" charset="-122"/>
              </a:rPr>
              <a:t>-</a:t>
            </a:r>
            <a:r>
              <a:rPr kumimoji="1" lang="en-US" altLang="zh-CN" b="1"/>
              <a:t>1</a:t>
            </a:r>
            <a:r>
              <a:rPr kumimoji="1" lang="en-US" altLang="zh-CN" b="1" i="1"/>
              <a:t>,C</a:t>
            </a:r>
            <a:r>
              <a:rPr kumimoji="1" lang="en-US" altLang="zh-CN" b="1"/>
              <a:t>)</a:t>
            </a:r>
            <a:r>
              <a:rPr kumimoji="1" lang="zh-CN" altLang="en-US" b="1">
                <a:latin typeface="宋体" charset="-122"/>
              </a:rPr>
              <a:t>，表明第</a:t>
            </a:r>
            <a:r>
              <a:rPr kumimoji="1" lang="en-US" altLang="zh-CN" b="1" i="1"/>
              <a:t>n</a:t>
            </a:r>
            <a:r>
              <a:rPr kumimoji="1" lang="zh-CN" altLang="en-US" b="1">
                <a:latin typeface="宋体" charset="-122"/>
              </a:rPr>
              <a:t>个物品被装入背包，前</a:t>
            </a:r>
            <a:r>
              <a:rPr kumimoji="1" lang="en-US" altLang="zh-CN" b="1" i="1"/>
              <a:t>n</a:t>
            </a:r>
            <a:r>
              <a:rPr kumimoji="1" lang="en-US" altLang="zh-CN" b="1">
                <a:latin typeface="宋体" charset="-122"/>
              </a:rPr>
              <a:t>-</a:t>
            </a:r>
            <a:r>
              <a:rPr kumimoji="1" lang="en-US" altLang="zh-CN" b="1"/>
              <a:t>1</a:t>
            </a:r>
            <a:r>
              <a:rPr kumimoji="1" lang="zh-CN" altLang="en-US" b="1">
                <a:latin typeface="宋体" charset="-122"/>
              </a:rPr>
              <a:t>个物品被装入容量为</a:t>
            </a:r>
            <a:r>
              <a:rPr kumimoji="1" lang="en-US" altLang="zh-CN" b="1" i="1"/>
              <a:t>C</a:t>
            </a:r>
            <a:r>
              <a:rPr kumimoji="1" lang="en-US" altLang="zh-CN" b="1">
                <a:latin typeface="宋体" charset="-122"/>
              </a:rPr>
              <a:t>-</a:t>
            </a:r>
            <a:r>
              <a:rPr kumimoji="1" lang="en-US" altLang="zh-CN" b="1" i="1"/>
              <a:t>w</a:t>
            </a:r>
            <a:r>
              <a:rPr kumimoji="1" lang="en-US" altLang="zh-CN" b="1" i="1" baseline="-30000"/>
              <a:t>n</a:t>
            </a:r>
            <a:r>
              <a:rPr kumimoji="1" lang="zh-CN" altLang="en-US" b="1">
                <a:latin typeface="宋体" charset="-122"/>
              </a:rPr>
              <a:t>的背包中；否则，第</a:t>
            </a:r>
            <a:r>
              <a:rPr kumimoji="1" lang="en-US" altLang="zh-CN" b="1" i="1"/>
              <a:t>n</a:t>
            </a:r>
            <a:r>
              <a:rPr kumimoji="1" lang="zh-CN" altLang="en-US" b="1">
                <a:latin typeface="宋体" charset="-122"/>
              </a:rPr>
              <a:t>个物品没有被装入背包，前</a:t>
            </a:r>
            <a:r>
              <a:rPr kumimoji="1" lang="en-US" altLang="zh-CN" b="1" i="1"/>
              <a:t>n</a:t>
            </a:r>
            <a:r>
              <a:rPr kumimoji="1" lang="en-US" altLang="zh-CN" b="1">
                <a:latin typeface="宋体" charset="-122"/>
              </a:rPr>
              <a:t>-</a:t>
            </a:r>
            <a:r>
              <a:rPr kumimoji="1" lang="en-US" altLang="zh-CN" b="1"/>
              <a:t>1</a:t>
            </a:r>
            <a:r>
              <a:rPr kumimoji="1" lang="zh-CN" altLang="en-US" b="1">
                <a:latin typeface="宋体" charset="-122"/>
              </a:rPr>
              <a:t>个物品被装入容量为</a:t>
            </a:r>
            <a:r>
              <a:rPr kumimoji="1" lang="en-US" altLang="zh-CN" b="1" i="1"/>
              <a:t>C</a:t>
            </a:r>
            <a:r>
              <a:rPr kumimoji="1" lang="zh-CN" altLang="en-US" b="1">
                <a:latin typeface="宋体" charset="-122"/>
              </a:rPr>
              <a:t>的背包中。依此类推，直到确定第</a:t>
            </a:r>
            <a:r>
              <a:rPr kumimoji="1" lang="en-US" altLang="zh-CN" b="1"/>
              <a:t>1</a:t>
            </a:r>
            <a:r>
              <a:rPr kumimoji="1" lang="zh-CN" altLang="en-US" b="1">
                <a:latin typeface="宋体" charset="-122"/>
              </a:rPr>
              <a:t>个物品是否被装入背包中为止。由此，得到如下函数：</a:t>
            </a:r>
            <a:r>
              <a:rPr kumimoji="1" lang="zh-CN" altLang="en-US" b="1"/>
              <a:t> </a:t>
            </a:r>
          </a:p>
        </p:txBody>
      </p:sp>
      <p:sp>
        <p:nvSpPr>
          <p:cNvPr id="80903" name="Rectangle 4"/>
          <p:cNvSpPr>
            <a:spLocks noChangeArrowheads="1"/>
          </p:cNvSpPr>
          <p:nvPr/>
        </p:nvSpPr>
        <p:spPr bwMode="auto">
          <a:xfrm>
            <a:off x="3271838" y="3217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graphicFrame>
        <p:nvGraphicFramePr>
          <p:cNvPr id="80904" name="Object 3"/>
          <p:cNvGraphicFramePr>
            <a:graphicFrameLocks noChangeAspect="1"/>
          </p:cNvGraphicFramePr>
          <p:nvPr/>
        </p:nvGraphicFramePr>
        <p:xfrm>
          <a:off x="1692275" y="4797425"/>
          <a:ext cx="4525963" cy="1116013"/>
        </p:xfrm>
        <a:graphic>
          <a:graphicData uri="http://schemas.openxmlformats.org/presentationml/2006/ole">
            <mc:AlternateContent xmlns:mc="http://schemas.openxmlformats.org/markup-compatibility/2006">
              <mc:Choice xmlns:v="urn:schemas-microsoft-com:vml" Requires="v">
                <p:oleObj spid="_x0000_s71683" r:id="rId3" imgW="2603500" imgH="482600" progId="Equation.3">
                  <p:embed/>
                </p:oleObj>
              </mc:Choice>
              <mc:Fallback>
                <p:oleObj r:id="rId3" imgW="2603500" imgH="482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4797425"/>
                        <a:ext cx="4525963"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0905" name="Text Box 6"/>
          <p:cNvSpPr txBox="1">
            <a:spLocks noChangeArrowheads="1"/>
          </p:cNvSpPr>
          <p:nvPr/>
        </p:nvSpPr>
        <p:spPr bwMode="auto">
          <a:xfrm>
            <a:off x="6588125" y="5157788"/>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zh-CN" altLang="en-US" b="1">
                <a:latin typeface="宋体" charset="-122"/>
              </a:rPr>
              <a:t>（式</a:t>
            </a:r>
            <a:r>
              <a:rPr kumimoji="1" lang="en-US" altLang="zh-CN" b="1"/>
              <a:t>6.13</a:t>
            </a:r>
            <a:r>
              <a:rPr kumimoji="1" lang="zh-CN" altLang="en-US" b="1">
                <a:latin typeface="宋体" charset="-122"/>
              </a:rPr>
              <a:t>）</a:t>
            </a:r>
            <a:r>
              <a:rPr kumimoji="1" lang="zh-CN" altLang="en-US" b="1"/>
              <a:t> </a:t>
            </a:r>
          </a:p>
        </p:txBody>
      </p:sp>
    </p:spTree>
    <p:extLst>
      <p:ext uri="{BB962C8B-B14F-4D97-AF65-F5344CB8AC3E}">
        <p14:creationId xmlns:p14="http://schemas.microsoft.com/office/powerpoint/2010/main" val="405888919"/>
      </p:ext>
    </p:extLst>
  </p:cSld>
  <p:clrMapOvr>
    <a:masterClrMapping/>
  </p:clrMapOvr>
  <p:transition spd="slow">
    <p:randomBar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3FA94519-2AF5-4E8A-B122-B18994033501}" type="datetime1">
              <a:rPr lang="zh-CN" altLang="en-US" sz="1400" smtClean="0">
                <a:latin typeface="Comic Sans MS" pitchFamily="66" charset="0"/>
              </a:rPr>
              <a:pPr/>
              <a:t>2016/4/26</a:t>
            </a:fld>
            <a:endParaRPr lang="en-US" altLang="zh-CN" sz="1400" smtClean="0">
              <a:latin typeface="Comic Sans MS" pitchFamily="66" charset="0"/>
            </a:endParaRPr>
          </a:p>
        </p:txBody>
      </p:sp>
      <p:sp>
        <p:nvSpPr>
          <p:cNvPr id="81923"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第6章  动态规划法</a:t>
            </a:r>
          </a:p>
        </p:txBody>
      </p:sp>
      <p:sp>
        <p:nvSpPr>
          <p:cNvPr id="8192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6C3B1F8B-BB84-4161-9A3F-0E28BDE71945}" type="slidenum">
              <a:rPr lang="en-US" altLang="zh-CN" sz="1400" smtClean="0">
                <a:latin typeface="Comic Sans MS" pitchFamily="66" charset="0"/>
              </a:rPr>
              <a:pPr/>
              <a:t>44</a:t>
            </a:fld>
            <a:endParaRPr lang="en-US" altLang="zh-CN" sz="1400" smtClean="0">
              <a:latin typeface="Comic Sans MS" pitchFamily="66" charset="0"/>
            </a:endParaRPr>
          </a:p>
        </p:txBody>
      </p:sp>
      <p:sp>
        <p:nvSpPr>
          <p:cNvPr id="81925" name="Text Box 2"/>
          <p:cNvSpPr txBox="1">
            <a:spLocks noChangeArrowheads="1"/>
          </p:cNvSpPr>
          <p:nvPr/>
        </p:nvSpPr>
        <p:spPr bwMode="auto">
          <a:xfrm>
            <a:off x="609600" y="260350"/>
            <a:ext cx="8001000" cy="294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spcBef>
                <a:spcPts val="600"/>
              </a:spcBef>
            </a:pPr>
            <a:r>
              <a:rPr kumimoji="1" lang="zh-CN" altLang="en-US" sz="3600" b="1">
                <a:solidFill>
                  <a:srgbClr val="CC0000"/>
                </a:solidFill>
                <a:latin typeface="宋体" charset="-122"/>
              </a:rPr>
              <a:t>算法实现</a:t>
            </a:r>
            <a:endParaRPr kumimoji="1" lang="zh-CN" altLang="en-US" sz="3600" b="1">
              <a:latin typeface="宋体" charset="-122"/>
            </a:endParaRPr>
          </a:p>
          <a:p>
            <a:pPr algn="just" eaLnBrk="1" hangingPunct="1">
              <a:lnSpc>
                <a:spcPct val="120000"/>
              </a:lnSpc>
              <a:spcBef>
                <a:spcPts val="600"/>
              </a:spcBef>
            </a:pPr>
            <a:r>
              <a:rPr kumimoji="1" lang="zh-CN" altLang="en-US" b="1">
                <a:latin typeface="宋体" charset="-122"/>
              </a:rPr>
              <a:t>    设</a:t>
            </a:r>
            <a:r>
              <a:rPr kumimoji="1" lang="en-US" altLang="zh-CN" b="1"/>
              <a:t>n</a:t>
            </a:r>
            <a:r>
              <a:rPr kumimoji="1" lang="zh-CN" altLang="en-US" b="1">
                <a:latin typeface="宋体" charset="-122"/>
              </a:rPr>
              <a:t>个物品的重量存储在数组</a:t>
            </a:r>
            <a:r>
              <a:rPr kumimoji="1" lang="en-US" altLang="zh-CN" b="1"/>
              <a:t>w[n]</a:t>
            </a:r>
            <a:r>
              <a:rPr kumimoji="1" lang="zh-CN" altLang="en-US" b="1">
                <a:latin typeface="宋体" charset="-122"/>
              </a:rPr>
              <a:t>中，价值存储在数组</a:t>
            </a:r>
            <a:r>
              <a:rPr kumimoji="1" lang="en-US" altLang="zh-CN" b="1"/>
              <a:t>v[n]</a:t>
            </a:r>
            <a:r>
              <a:rPr kumimoji="1" lang="zh-CN" altLang="en-US" b="1">
                <a:latin typeface="宋体" charset="-122"/>
              </a:rPr>
              <a:t>中，背包容量为</a:t>
            </a:r>
            <a:r>
              <a:rPr kumimoji="1" lang="en-US" altLang="zh-CN" b="1"/>
              <a:t>C</a:t>
            </a:r>
            <a:r>
              <a:rPr kumimoji="1" lang="zh-CN" altLang="en-US" b="1">
                <a:latin typeface="宋体" charset="-122"/>
              </a:rPr>
              <a:t>，数组</a:t>
            </a:r>
            <a:r>
              <a:rPr kumimoji="1" lang="en-US" altLang="zh-CN" b="1"/>
              <a:t>V[n+1][C+1]</a:t>
            </a:r>
            <a:r>
              <a:rPr kumimoji="1" lang="zh-CN" altLang="en-US" b="1">
                <a:latin typeface="宋体" charset="-122"/>
              </a:rPr>
              <a:t>存放迭代结果，其中</a:t>
            </a:r>
            <a:r>
              <a:rPr kumimoji="1" lang="en-US" altLang="zh-CN" b="1"/>
              <a:t>V[i][j]</a:t>
            </a:r>
            <a:r>
              <a:rPr kumimoji="1" lang="zh-CN" altLang="en-US" b="1">
                <a:latin typeface="宋体" charset="-122"/>
              </a:rPr>
              <a:t>表示前</a:t>
            </a:r>
            <a:r>
              <a:rPr kumimoji="1" lang="en-US" altLang="zh-CN" b="1"/>
              <a:t>i</a:t>
            </a:r>
            <a:r>
              <a:rPr kumimoji="1" lang="zh-CN" altLang="en-US" b="1">
                <a:latin typeface="宋体" charset="-122"/>
              </a:rPr>
              <a:t>个物品装入容量为</a:t>
            </a:r>
            <a:r>
              <a:rPr kumimoji="1" lang="en-US" altLang="zh-CN" b="1"/>
              <a:t>j</a:t>
            </a:r>
            <a:r>
              <a:rPr kumimoji="1" lang="zh-CN" altLang="en-US" b="1">
                <a:latin typeface="宋体" charset="-122"/>
              </a:rPr>
              <a:t>的背包中获得的最大价值，数组</a:t>
            </a:r>
            <a:r>
              <a:rPr kumimoji="1" lang="en-US" altLang="zh-CN" b="1"/>
              <a:t>x[n]</a:t>
            </a:r>
            <a:r>
              <a:rPr kumimoji="1" lang="zh-CN" altLang="en-US" b="1">
                <a:latin typeface="宋体" charset="-122"/>
              </a:rPr>
              <a:t>存储装入背包的物品，动态规划法求解</a:t>
            </a:r>
            <a:r>
              <a:rPr kumimoji="1" lang="en-US" altLang="zh-CN" b="1"/>
              <a:t>0/1</a:t>
            </a:r>
            <a:r>
              <a:rPr kumimoji="1" lang="zh-CN" altLang="en-US" b="1">
                <a:latin typeface="宋体" charset="-122"/>
              </a:rPr>
              <a:t>背包问题的算法如下：</a:t>
            </a:r>
            <a:r>
              <a:rPr kumimoji="1" lang="zh-CN" altLang="en-US" b="1"/>
              <a:t> </a:t>
            </a:r>
          </a:p>
        </p:txBody>
      </p:sp>
      <p:grpSp>
        <p:nvGrpSpPr>
          <p:cNvPr id="81926" name="Group 8"/>
          <p:cNvGrpSpPr>
            <a:grpSpLocks/>
          </p:cNvGrpSpPr>
          <p:nvPr/>
        </p:nvGrpSpPr>
        <p:grpSpPr bwMode="auto">
          <a:xfrm>
            <a:off x="1085850" y="3284538"/>
            <a:ext cx="7086600" cy="2665412"/>
            <a:chOff x="1429" y="5754"/>
            <a:chExt cx="7654" cy="4432"/>
          </a:xfrm>
        </p:grpSpPr>
        <p:sp>
          <p:nvSpPr>
            <p:cNvPr id="78855" name="Text Box 9"/>
            <p:cNvSpPr txBox="1">
              <a:spLocks noChangeArrowheads="1"/>
            </p:cNvSpPr>
            <p:nvPr/>
          </p:nvSpPr>
          <p:spPr bwMode="auto">
            <a:xfrm>
              <a:off x="1429" y="5754"/>
              <a:ext cx="7654" cy="44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spcAft>
                  <a:spcPts val="775"/>
                </a:spcAft>
                <a:defRPr/>
              </a:pPr>
              <a:r>
                <a:rPr lang="zh-CN" altLang="en-US" sz="2200" b="1" dirty="0" smtClean="0"/>
                <a:t>算法</a:t>
              </a:r>
              <a:r>
                <a:rPr lang="en-US" altLang="zh-CN" sz="2200" b="1" dirty="0" smtClean="0"/>
                <a:t>——0/1</a:t>
              </a:r>
              <a:r>
                <a:rPr lang="zh-CN" altLang="en-US" sz="2200" b="1" dirty="0" smtClean="0"/>
                <a:t>背包问题</a:t>
              </a:r>
            </a:p>
            <a:p>
              <a:pPr algn="just">
                <a:lnSpc>
                  <a:spcPct val="104000"/>
                </a:lnSpc>
                <a:defRPr/>
              </a:pPr>
              <a:r>
                <a:rPr lang="zh-CN" altLang="en-US" sz="2200" b="1" dirty="0" smtClean="0"/>
                <a:t> </a:t>
              </a:r>
              <a:r>
                <a:rPr lang="en-US" altLang="zh-CN" sz="2200" b="1" dirty="0" err="1" smtClean="0"/>
                <a:t>int</a:t>
              </a:r>
              <a:r>
                <a:rPr lang="en-US" altLang="zh-CN" sz="2200" b="1" dirty="0" smtClean="0"/>
                <a:t> </a:t>
              </a:r>
              <a:r>
                <a:rPr lang="en-US" altLang="zh-CN" sz="2200" b="1" dirty="0" err="1" smtClean="0"/>
                <a:t>KnapSack</a:t>
              </a:r>
              <a:r>
                <a:rPr lang="en-US" altLang="zh-CN" sz="2200" b="1" dirty="0" smtClean="0"/>
                <a:t>(</a:t>
              </a:r>
              <a:r>
                <a:rPr lang="en-US" altLang="zh-CN" sz="2200" b="1" dirty="0" err="1" smtClean="0"/>
                <a:t>int</a:t>
              </a:r>
              <a:r>
                <a:rPr lang="en-US" altLang="zh-CN" sz="2200" b="1" dirty="0" smtClean="0"/>
                <a:t> n, </a:t>
              </a:r>
              <a:r>
                <a:rPr lang="en-US" altLang="zh-CN" sz="2200" b="1" dirty="0" err="1" smtClean="0"/>
                <a:t>int</a:t>
              </a:r>
              <a:r>
                <a:rPr lang="en-US" altLang="zh-CN" sz="2200" b="1" dirty="0" smtClean="0"/>
                <a:t> w[ ], </a:t>
              </a:r>
              <a:r>
                <a:rPr lang="en-US" altLang="zh-CN" sz="2200" b="1" dirty="0" err="1" smtClean="0"/>
                <a:t>int</a:t>
              </a:r>
              <a:r>
                <a:rPr lang="en-US" altLang="zh-CN" sz="2200" b="1" dirty="0" smtClean="0"/>
                <a:t> v[ ]) {</a:t>
              </a:r>
            </a:p>
            <a:p>
              <a:pPr algn="just">
                <a:lnSpc>
                  <a:spcPct val="104000"/>
                </a:lnSpc>
                <a:defRPr/>
              </a:pPr>
              <a:r>
                <a:rPr lang="en-US" altLang="zh-CN" sz="2200" b="1" dirty="0" smtClean="0"/>
                <a:t>     for (i=0; i&lt;=n; i++)   //</a:t>
              </a:r>
              <a:r>
                <a:rPr lang="zh-CN" altLang="en-US" sz="2200" b="1" dirty="0" smtClean="0"/>
                <a:t>初始化第</a:t>
              </a:r>
              <a:r>
                <a:rPr lang="en-US" altLang="zh-CN" sz="2200" b="1" dirty="0" smtClean="0"/>
                <a:t>0</a:t>
              </a:r>
              <a:r>
                <a:rPr lang="zh-CN" altLang="en-US" sz="2200" b="1" dirty="0" smtClean="0"/>
                <a:t>列</a:t>
              </a:r>
            </a:p>
            <a:p>
              <a:pPr algn="just">
                <a:lnSpc>
                  <a:spcPct val="104000"/>
                </a:lnSpc>
                <a:defRPr/>
              </a:pPr>
              <a:r>
                <a:rPr lang="zh-CN" altLang="en-US" sz="2200" b="1" dirty="0" smtClean="0"/>
                <a:t>           </a:t>
              </a:r>
              <a:r>
                <a:rPr lang="en-US" altLang="zh-CN" sz="2200" b="1" dirty="0" smtClean="0"/>
                <a:t>V[i][0]=0;</a:t>
              </a:r>
            </a:p>
            <a:p>
              <a:pPr algn="just">
                <a:lnSpc>
                  <a:spcPct val="104000"/>
                </a:lnSpc>
                <a:defRPr/>
              </a:pPr>
              <a:r>
                <a:rPr lang="en-US" altLang="zh-CN" sz="2200" b="1" dirty="0" smtClean="0"/>
                <a:t>     for (j=0; j&lt;=C; j++)   //</a:t>
              </a:r>
              <a:r>
                <a:rPr lang="zh-CN" altLang="en-US" sz="2200" b="1" dirty="0" smtClean="0"/>
                <a:t>初始化第</a:t>
              </a:r>
              <a:r>
                <a:rPr lang="en-US" altLang="zh-CN" sz="2200" b="1" dirty="0" smtClean="0"/>
                <a:t>0</a:t>
              </a:r>
              <a:r>
                <a:rPr lang="zh-CN" altLang="en-US" sz="2200" b="1" dirty="0" smtClean="0"/>
                <a:t>行</a:t>
              </a:r>
            </a:p>
            <a:p>
              <a:pPr algn="just">
                <a:lnSpc>
                  <a:spcPct val="104000"/>
                </a:lnSpc>
                <a:defRPr/>
              </a:pPr>
              <a:r>
                <a:rPr lang="zh-CN" altLang="en-US" sz="2200" b="1" dirty="0" smtClean="0"/>
                <a:t>           </a:t>
              </a:r>
              <a:r>
                <a:rPr lang="en-US" altLang="zh-CN" sz="2200" b="1" dirty="0" smtClean="0"/>
                <a:t>V[0][j]=0;</a:t>
              </a:r>
            </a:p>
          </p:txBody>
        </p:sp>
        <p:grpSp>
          <p:nvGrpSpPr>
            <p:cNvPr id="81928" name="Group 10"/>
            <p:cNvGrpSpPr>
              <a:grpSpLocks/>
            </p:cNvGrpSpPr>
            <p:nvPr/>
          </p:nvGrpSpPr>
          <p:grpSpPr bwMode="auto">
            <a:xfrm>
              <a:off x="1431" y="5754"/>
              <a:ext cx="550" cy="864"/>
              <a:chOff x="1519" y="3141"/>
              <a:chExt cx="550" cy="864"/>
            </a:xfrm>
          </p:grpSpPr>
          <p:sp>
            <p:nvSpPr>
              <p:cNvPr id="78857" name="AutoShape 11"/>
              <p:cNvSpPr>
                <a:spLocks noChangeArrowheads="1"/>
              </p:cNvSpPr>
              <p:nvPr/>
            </p:nvSpPr>
            <p:spPr bwMode="auto">
              <a:xfrm rot="5400000">
                <a:off x="1367" y="3295"/>
                <a:ext cx="858" cy="550"/>
              </a:xfrm>
              <a:prstGeom prst="rtTriangle">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zh-CN" altLang="en-US"/>
              </a:p>
            </p:txBody>
          </p:sp>
          <p:sp>
            <p:nvSpPr>
              <p:cNvPr id="101388" name="WordArt 12"/>
              <p:cNvSpPr>
                <a:spLocks noChangeArrowheads="1" noChangeShapeType="1" noTextEdit="1"/>
              </p:cNvSpPr>
              <p:nvPr/>
            </p:nvSpPr>
            <p:spPr bwMode="auto">
              <a:xfrm rot="18000000">
                <a:off x="1454" y="3346"/>
                <a:ext cx="557" cy="167"/>
              </a:xfrm>
              <a:prstGeom prst="rect">
                <a:avLst/>
              </a:prstGeom>
            </p:spPr>
            <p:style>
              <a:lnRef idx="1">
                <a:schemeClr val="accent1"/>
              </a:lnRef>
              <a:fillRef idx="2">
                <a:schemeClr val="accent1"/>
              </a:fillRef>
              <a:effectRef idx="1">
                <a:schemeClr val="accent1"/>
              </a:effectRef>
              <a:fontRef idx="minor">
                <a:schemeClr val="dk1"/>
              </a:fontRef>
            </p:style>
            <p:txBody>
              <a:bodyPr wrap="none" fromWordArt="1">
                <a:prstTxWarp prst="textCanDown">
                  <a:avLst>
                    <a:gd name="adj" fmla="val 2569"/>
                  </a:avLst>
                </a:prstTxWarp>
              </a:bodyPr>
              <a:lstStyle/>
              <a:p>
                <a:pPr algn="ctr">
                  <a:defRPr/>
                </a:pPr>
                <a:r>
                  <a:rPr lang="en-US" altLang="zh-CN" sz="800" kern="10" dirty="0">
                    <a:ln w="9525">
                      <a:solidFill>
                        <a:srgbClr val="000000"/>
                      </a:solidFill>
                      <a:round/>
                      <a:headEnd/>
                      <a:tailEnd/>
                    </a:ln>
                    <a:noFill/>
                    <a:latin typeface="宋体"/>
                  </a:rPr>
                  <a:t>C</a:t>
                </a:r>
                <a:r>
                  <a:rPr lang="zh-CN" altLang="en-US" sz="800" kern="10" dirty="0">
                    <a:ln w="9525">
                      <a:solidFill>
                        <a:srgbClr val="000000"/>
                      </a:solidFill>
                      <a:round/>
                      <a:headEnd/>
                      <a:tailEnd/>
                    </a:ln>
                    <a:noFill/>
                    <a:latin typeface="宋体"/>
                  </a:rPr>
                  <a:t>描述</a:t>
                </a:r>
              </a:p>
            </p:txBody>
          </p:sp>
        </p:grpSp>
      </p:grpSp>
    </p:spTree>
    <p:extLst>
      <p:ext uri="{BB962C8B-B14F-4D97-AF65-F5344CB8AC3E}">
        <p14:creationId xmlns:p14="http://schemas.microsoft.com/office/powerpoint/2010/main" val="1388939755"/>
      </p:ext>
    </p:extLst>
  </p:cSld>
  <p:clrMapOvr>
    <a:masterClrMapping/>
  </p:clrMapOvr>
  <p:transition spd="slow">
    <p:randomBar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B59D736B-CD01-4BA0-9F56-16F143B065B8}" type="datetime1">
              <a:rPr lang="zh-CN" altLang="en-US" sz="1400" smtClean="0">
                <a:latin typeface="Comic Sans MS" pitchFamily="66" charset="0"/>
              </a:rPr>
              <a:pPr/>
              <a:t>2016/4/26</a:t>
            </a:fld>
            <a:endParaRPr lang="en-US" altLang="zh-CN" sz="1400" smtClean="0">
              <a:latin typeface="Comic Sans MS" pitchFamily="66" charset="0"/>
            </a:endParaRPr>
          </a:p>
        </p:txBody>
      </p:sp>
      <p:sp>
        <p:nvSpPr>
          <p:cNvPr id="82947"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第6章  动态规划法</a:t>
            </a:r>
          </a:p>
        </p:txBody>
      </p:sp>
      <p:sp>
        <p:nvSpPr>
          <p:cNvPr id="829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A7F73333-8738-4206-AB85-27BF30CFE6CD}" type="slidenum">
              <a:rPr lang="en-US" altLang="zh-CN" sz="1400" smtClean="0">
                <a:latin typeface="Comic Sans MS" pitchFamily="66" charset="0"/>
              </a:rPr>
              <a:pPr/>
              <a:t>45</a:t>
            </a:fld>
            <a:endParaRPr lang="en-US" altLang="zh-CN" sz="1400" smtClean="0">
              <a:latin typeface="Comic Sans MS" pitchFamily="66" charset="0"/>
            </a:endParaRPr>
          </a:p>
        </p:txBody>
      </p:sp>
      <p:grpSp>
        <p:nvGrpSpPr>
          <p:cNvPr id="82949" name="Group 7"/>
          <p:cNvGrpSpPr>
            <a:grpSpLocks/>
          </p:cNvGrpSpPr>
          <p:nvPr/>
        </p:nvGrpSpPr>
        <p:grpSpPr bwMode="auto">
          <a:xfrm>
            <a:off x="827088" y="333375"/>
            <a:ext cx="7391400" cy="5832475"/>
            <a:chOff x="1429" y="5754"/>
            <a:chExt cx="7654" cy="6648"/>
          </a:xfrm>
        </p:grpSpPr>
        <p:sp>
          <p:nvSpPr>
            <p:cNvPr id="79879" name="Text Box 8"/>
            <p:cNvSpPr txBox="1">
              <a:spLocks noChangeArrowheads="1"/>
            </p:cNvSpPr>
            <p:nvPr/>
          </p:nvSpPr>
          <p:spPr bwMode="auto">
            <a:xfrm>
              <a:off x="1429" y="5754"/>
              <a:ext cx="7654" cy="664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spcAft>
                  <a:spcPts val="775"/>
                </a:spcAft>
                <a:defRPr/>
              </a:pPr>
              <a:r>
                <a:rPr lang="zh-CN" altLang="en-US" sz="2200" b="1" dirty="0" smtClean="0"/>
                <a:t>算法</a:t>
              </a:r>
              <a:r>
                <a:rPr lang="en-US" altLang="zh-CN" sz="2200" b="1" dirty="0" smtClean="0"/>
                <a:t>——0/1</a:t>
              </a:r>
              <a:r>
                <a:rPr lang="zh-CN" altLang="en-US" sz="2200" b="1" dirty="0" smtClean="0"/>
                <a:t>背包问题</a:t>
              </a:r>
            </a:p>
            <a:p>
              <a:pPr algn="just">
                <a:lnSpc>
                  <a:spcPct val="104000"/>
                </a:lnSpc>
                <a:defRPr/>
              </a:pPr>
              <a:r>
                <a:rPr lang="en-US" altLang="zh-CN" sz="2200" b="1" dirty="0" smtClean="0"/>
                <a:t>    for (i=1; i&lt;=n; i++)   //</a:t>
              </a:r>
              <a:r>
                <a:rPr lang="zh-CN" altLang="en-US" sz="2200" b="1" dirty="0" smtClean="0"/>
                <a:t>计算第</a:t>
              </a:r>
              <a:r>
                <a:rPr lang="en-US" altLang="zh-CN" sz="2200" b="1" dirty="0" smtClean="0"/>
                <a:t>i</a:t>
              </a:r>
              <a:r>
                <a:rPr lang="zh-CN" altLang="en-US" sz="2200" b="1" dirty="0" smtClean="0"/>
                <a:t>行，进行第</a:t>
              </a:r>
              <a:r>
                <a:rPr lang="en-US" altLang="zh-CN" sz="2200" b="1" dirty="0" smtClean="0"/>
                <a:t>i</a:t>
              </a:r>
              <a:r>
                <a:rPr lang="zh-CN" altLang="en-US" sz="2200" b="1" dirty="0" smtClean="0"/>
                <a:t>次迭代</a:t>
              </a:r>
            </a:p>
            <a:p>
              <a:pPr algn="just">
                <a:lnSpc>
                  <a:spcPct val="104000"/>
                </a:lnSpc>
                <a:defRPr/>
              </a:pPr>
              <a:r>
                <a:rPr lang="zh-CN" altLang="en-US" sz="2200" b="1" dirty="0" smtClean="0"/>
                <a:t>           </a:t>
              </a:r>
              <a:r>
                <a:rPr lang="en-US" altLang="zh-CN" sz="2200" b="1" dirty="0" smtClean="0"/>
                <a:t>for (j=1; j&lt;=C; j++)</a:t>
              </a:r>
            </a:p>
            <a:p>
              <a:pPr algn="just">
                <a:lnSpc>
                  <a:spcPct val="104000"/>
                </a:lnSpc>
                <a:defRPr/>
              </a:pPr>
              <a:r>
                <a:rPr lang="en-US" altLang="zh-CN" sz="2200" b="1" dirty="0" smtClean="0"/>
                <a:t>                  if (j&lt;w[i])   V[i][j]=V[i</a:t>
              </a:r>
              <a:r>
                <a:rPr lang="en-US" altLang="zh-CN" sz="2200" b="1" dirty="0" smtClean="0">
                  <a:latin typeface="宋体" pitchFamily="2" charset="-122"/>
                </a:rPr>
                <a:t>-</a:t>
              </a:r>
              <a:r>
                <a:rPr lang="en-US" altLang="zh-CN" sz="2200" b="1" dirty="0" smtClean="0"/>
                <a:t>1][j];         </a:t>
              </a:r>
            </a:p>
            <a:p>
              <a:pPr algn="just">
                <a:lnSpc>
                  <a:spcPct val="104000"/>
                </a:lnSpc>
                <a:defRPr/>
              </a:pPr>
              <a:r>
                <a:rPr lang="en-US" altLang="zh-CN" sz="2200" b="1" dirty="0" smtClean="0"/>
                <a:t>                  else   V[i][j]=max(V[i</a:t>
              </a:r>
              <a:r>
                <a:rPr lang="en-US" altLang="zh-CN" sz="2200" b="1" dirty="0" smtClean="0">
                  <a:latin typeface="宋体" pitchFamily="2" charset="-122"/>
                </a:rPr>
                <a:t>-</a:t>
              </a:r>
              <a:r>
                <a:rPr lang="en-US" altLang="zh-CN" sz="2200" b="1" dirty="0" smtClean="0"/>
                <a:t>1][j], V[i</a:t>
              </a:r>
              <a:r>
                <a:rPr lang="en-US" altLang="zh-CN" sz="2200" b="1" dirty="0" smtClean="0">
                  <a:latin typeface="宋体" pitchFamily="2" charset="-122"/>
                </a:rPr>
                <a:t>-</a:t>
              </a:r>
              <a:r>
                <a:rPr lang="en-US" altLang="zh-CN" sz="2200" b="1" dirty="0" smtClean="0"/>
                <a:t>1][j</a:t>
              </a:r>
              <a:r>
                <a:rPr lang="en-US" altLang="zh-CN" sz="2200" b="1" dirty="0" smtClean="0">
                  <a:latin typeface="宋体" pitchFamily="2" charset="-122"/>
                </a:rPr>
                <a:t>-</a:t>
              </a:r>
              <a:r>
                <a:rPr lang="en-US" altLang="zh-CN" sz="2200" b="1" dirty="0" smtClean="0"/>
                <a:t>w[i]]+v[i]);</a:t>
              </a:r>
            </a:p>
            <a:p>
              <a:pPr algn="just">
                <a:lnSpc>
                  <a:spcPct val="104000"/>
                </a:lnSpc>
                <a:defRPr/>
              </a:pPr>
              <a:endParaRPr lang="en-US" altLang="zh-CN" sz="2200" b="1" dirty="0" smtClean="0"/>
            </a:p>
            <a:p>
              <a:pPr algn="just">
                <a:lnSpc>
                  <a:spcPct val="104000"/>
                </a:lnSpc>
                <a:defRPr/>
              </a:pPr>
              <a:r>
                <a:rPr lang="en-US" altLang="zh-CN" sz="2200" b="1" dirty="0" smtClean="0"/>
                <a:t>     j=C;    //</a:t>
              </a:r>
              <a:r>
                <a:rPr lang="zh-CN" altLang="en-US" sz="2200" b="1" dirty="0" smtClean="0"/>
                <a:t>求装入背包的物品</a:t>
              </a:r>
            </a:p>
            <a:p>
              <a:pPr algn="just">
                <a:lnSpc>
                  <a:spcPct val="104000"/>
                </a:lnSpc>
                <a:defRPr/>
              </a:pPr>
              <a:r>
                <a:rPr lang="zh-CN" altLang="en-US" sz="2200" b="1" dirty="0" smtClean="0"/>
                <a:t>     </a:t>
              </a:r>
              <a:r>
                <a:rPr lang="en-US" altLang="zh-CN" sz="2200" b="1" dirty="0" smtClean="0"/>
                <a:t>for (i=n; i&gt;0; i</a:t>
              </a:r>
              <a:r>
                <a:rPr lang="en-US" altLang="zh-CN" sz="2200" b="1" dirty="0" smtClean="0">
                  <a:latin typeface="宋体" pitchFamily="2" charset="-122"/>
                </a:rPr>
                <a:t>--</a:t>
              </a:r>
              <a:r>
                <a:rPr lang="en-US" altLang="zh-CN" sz="2200" b="1" dirty="0" smtClean="0"/>
                <a:t>){</a:t>
              </a:r>
            </a:p>
            <a:p>
              <a:pPr algn="just">
                <a:lnSpc>
                  <a:spcPct val="104000"/>
                </a:lnSpc>
                <a:defRPr/>
              </a:pPr>
              <a:r>
                <a:rPr lang="en-US" altLang="zh-CN" sz="2200" b="1" dirty="0" smtClean="0"/>
                <a:t>         if (V[i][j]&gt;V[i</a:t>
              </a:r>
              <a:r>
                <a:rPr lang="en-US" altLang="zh-CN" sz="2200" b="1" dirty="0" smtClean="0">
                  <a:latin typeface="宋体" pitchFamily="2" charset="-122"/>
                </a:rPr>
                <a:t>-</a:t>
              </a:r>
              <a:r>
                <a:rPr lang="en-US" altLang="zh-CN" sz="2200" b="1" dirty="0" smtClean="0"/>
                <a:t>1][j]) {</a:t>
              </a:r>
            </a:p>
            <a:p>
              <a:pPr algn="just">
                <a:lnSpc>
                  <a:spcPct val="104000"/>
                </a:lnSpc>
                <a:defRPr/>
              </a:pPr>
              <a:r>
                <a:rPr lang="en-US" altLang="zh-CN" sz="2200" b="1" dirty="0" smtClean="0"/>
                <a:t>              x[i]=1;</a:t>
              </a:r>
            </a:p>
            <a:p>
              <a:pPr algn="just">
                <a:lnSpc>
                  <a:spcPct val="104000"/>
                </a:lnSpc>
                <a:defRPr/>
              </a:pPr>
              <a:r>
                <a:rPr lang="en-US" altLang="zh-CN" sz="2200" b="1" dirty="0" smtClean="0"/>
                <a:t>              j=j</a:t>
              </a:r>
              <a:r>
                <a:rPr lang="en-US" altLang="zh-CN" sz="2200" b="1" dirty="0" smtClean="0">
                  <a:latin typeface="宋体" pitchFamily="2" charset="-122"/>
                </a:rPr>
                <a:t>-</a:t>
              </a:r>
              <a:r>
                <a:rPr lang="en-US" altLang="zh-CN" sz="2200" b="1" dirty="0" smtClean="0"/>
                <a:t>w[i];</a:t>
              </a:r>
            </a:p>
            <a:p>
              <a:pPr algn="just">
                <a:lnSpc>
                  <a:spcPct val="104000"/>
                </a:lnSpc>
                <a:defRPr/>
              </a:pPr>
              <a:r>
                <a:rPr lang="en-US" altLang="zh-CN" sz="2200" b="1" dirty="0" smtClean="0"/>
                <a:t>         }</a:t>
              </a:r>
            </a:p>
            <a:p>
              <a:pPr algn="just">
                <a:lnSpc>
                  <a:spcPct val="104000"/>
                </a:lnSpc>
                <a:defRPr/>
              </a:pPr>
              <a:r>
                <a:rPr lang="en-US" altLang="zh-CN" sz="2200" b="1" dirty="0" smtClean="0"/>
                <a:t>         else x[i]=0;</a:t>
              </a:r>
            </a:p>
            <a:p>
              <a:pPr algn="just">
                <a:lnSpc>
                  <a:spcPct val="104000"/>
                </a:lnSpc>
                <a:defRPr/>
              </a:pPr>
              <a:r>
                <a:rPr lang="en-US" altLang="zh-CN" sz="2200" b="1" dirty="0" smtClean="0"/>
                <a:t>     }</a:t>
              </a:r>
            </a:p>
            <a:p>
              <a:pPr algn="just">
                <a:lnSpc>
                  <a:spcPct val="104000"/>
                </a:lnSpc>
                <a:defRPr/>
              </a:pPr>
              <a:r>
                <a:rPr lang="en-US" altLang="zh-CN" sz="2200" b="1" dirty="0" smtClean="0"/>
                <a:t>     return V[n][C];    //</a:t>
              </a:r>
              <a:r>
                <a:rPr lang="zh-CN" altLang="en-US" sz="2200" b="1" dirty="0" smtClean="0"/>
                <a:t>返回背包取得的最大价值</a:t>
              </a:r>
            </a:p>
            <a:p>
              <a:pPr algn="just">
                <a:lnSpc>
                  <a:spcPct val="104000"/>
                </a:lnSpc>
                <a:defRPr/>
              </a:pPr>
              <a:r>
                <a:rPr lang="en-US" altLang="zh-CN" sz="2200" b="1" dirty="0" smtClean="0"/>
                <a:t>}</a:t>
              </a:r>
            </a:p>
          </p:txBody>
        </p:sp>
        <p:grpSp>
          <p:nvGrpSpPr>
            <p:cNvPr id="82951" name="Group 9"/>
            <p:cNvGrpSpPr>
              <a:grpSpLocks/>
            </p:cNvGrpSpPr>
            <p:nvPr/>
          </p:nvGrpSpPr>
          <p:grpSpPr bwMode="auto">
            <a:xfrm>
              <a:off x="1431" y="5754"/>
              <a:ext cx="550" cy="864"/>
              <a:chOff x="1519" y="3141"/>
              <a:chExt cx="550" cy="864"/>
            </a:xfrm>
          </p:grpSpPr>
          <p:sp>
            <p:nvSpPr>
              <p:cNvPr id="79881" name="AutoShape 10"/>
              <p:cNvSpPr>
                <a:spLocks noChangeArrowheads="1"/>
              </p:cNvSpPr>
              <p:nvPr/>
            </p:nvSpPr>
            <p:spPr bwMode="auto">
              <a:xfrm rot="5400000">
                <a:off x="1365" y="3291"/>
                <a:ext cx="858" cy="554"/>
              </a:xfrm>
              <a:prstGeom prst="rtTriangle">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zh-CN" altLang="en-US"/>
              </a:p>
            </p:txBody>
          </p:sp>
          <p:sp>
            <p:nvSpPr>
              <p:cNvPr id="102411" name="WordArt 11"/>
              <p:cNvSpPr>
                <a:spLocks noChangeArrowheads="1" noChangeShapeType="1" noTextEdit="1"/>
              </p:cNvSpPr>
              <p:nvPr/>
            </p:nvSpPr>
            <p:spPr bwMode="auto">
              <a:xfrm rot="18000000">
                <a:off x="1454" y="3346"/>
                <a:ext cx="557" cy="167"/>
              </a:xfrm>
              <a:prstGeom prst="rect">
                <a:avLst/>
              </a:prstGeom>
            </p:spPr>
            <p:style>
              <a:lnRef idx="1">
                <a:schemeClr val="accent1"/>
              </a:lnRef>
              <a:fillRef idx="2">
                <a:schemeClr val="accent1"/>
              </a:fillRef>
              <a:effectRef idx="1">
                <a:schemeClr val="accent1"/>
              </a:effectRef>
              <a:fontRef idx="minor">
                <a:schemeClr val="dk1"/>
              </a:fontRef>
            </p:style>
            <p:txBody>
              <a:bodyPr wrap="none" fromWordArt="1">
                <a:prstTxWarp prst="textCanDown">
                  <a:avLst>
                    <a:gd name="adj" fmla="val 2569"/>
                  </a:avLst>
                </a:prstTxWarp>
              </a:bodyPr>
              <a:lstStyle/>
              <a:p>
                <a:pPr algn="ctr">
                  <a:defRPr/>
                </a:pPr>
                <a:r>
                  <a:rPr lang="en-US" altLang="zh-CN" sz="800" kern="10" dirty="0">
                    <a:ln w="9525">
                      <a:solidFill>
                        <a:srgbClr val="000000"/>
                      </a:solidFill>
                      <a:round/>
                      <a:headEnd/>
                      <a:tailEnd/>
                    </a:ln>
                    <a:noFill/>
                    <a:latin typeface="宋体"/>
                  </a:rPr>
                  <a:t>C</a:t>
                </a:r>
                <a:r>
                  <a:rPr lang="zh-CN" altLang="en-US" sz="800" kern="10" dirty="0">
                    <a:ln w="9525">
                      <a:solidFill>
                        <a:srgbClr val="000000"/>
                      </a:solidFill>
                      <a:round/>
                      <a:headEnd/>
                      <a:tailEnd/>
                    </a:ln>
                    <a:noFill/>
                    <a:latin typeface="宋体"/>
                  </a:rPr>
                  <a:t>描述</a:t>
                </a:r>
              </a:p>
            </p:txBody>
          </p:sp>
        </p:grpSp>
      </p:grpSp>
    </p:spTree>
    <p:extLst>
      <p:ext uri="{BB962C8B-B14F-4D97-AF65-F5344CB8AC3E}">
        <p14:creationId xmlns:p14="http://schemas.microsoft.com/office/powerpoint/2010/main" val="458450738"/>
      </p:ext>
    </p:extLst>
  </p:cSld>
  <p:clrMapOvr>
    <a:masterClrMapping/>
  </p:clrMapOvr>
  <p:transition spd="slow">
    <p:randomBar dir="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日期占位符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7540F02C-0EA4-40AC-AD55-700307D27BA6}" type="datetime1">
              <a:rPr lang="zh-CN" altLang="en-US" sz="1400" smtClean="0">
                <a:latin typeface="Comic Sans MS" pitchFamily="66" charset="0"/>
              </a:rPr>
              <a:pPr/>
              <a:t>2016/4/26</a:t>
            </a:fld>
            <a:endParaRPr lang="en-US" altLang="zh-CN" sz="1400" smtClean="0">
              <a:latin typeface="Comic Sans MS" pitchFamily="66" charset="0"/>
            </a:endParaRPr>
          </a:p>
        </p:txBody>
      </p:sp>
      <p:sp>
        <p:nvSpPr>
          <p:cNvPr id="83971"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第6章  动态规划法</a:t>
            </a:r>
          </a:p>
        </p:txBody>
      </p:sp>
      <p:sp>
        <p:nvSpPr>
          <p:cNvPr id="83972"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43FC8ECC-04B2-4F39-8A08-E5E095EEEBCC}" type="slidenum">
              <a:rPr lang="en-US" altLang="zh-CN" sz="1400" smtClean="0">
                <a:latin typeface="Comic Sans MS" pitchFamily="66" charset="0"/>
              </a:rPr>
              <a:pPr/>
              <a:t>46</a:t>
            </a:fld>
            <a:endParaRPr lang="en-US" altLang="zh-CN" sz="1400" smtClean="0">
              <a:latin typeface="Comic Sans MS" pitchFamily="66" charset="0"/>
            </a:endParaRPr>
          </a:p>
        </p:txBody>
      </p:sp>
      <p:sp>
        <p:nvSpPr>
          <p:cNvPr id="71685" name="Text Box 93"/>
          <p:cNvSpPr txBox="1">
            <a:spLocks noChangeArrowheads="1"/>
          </p:cNvSpPr>
          <p:nvPr/>
        </p:nvSpPr>
        <p:spPr bwMode="auto">
          <a:xfrm>
            <a:off x="292100" y="2457450"/>
            <a:ext cx="8672513" cy="253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lnSpc>
                <a:spcPct val="120000"/>
              </a:lnSpc>
              <a:spcBef>
                <a:spcPts val="1800"/>
              </a:spcBef>
              <a:buClr>
                <a:srgbClr val="FF0000"/>
              </a:buClr>
              <a:buFont typeface="Wingdings" pitchFamily="2" charset="2"/>
              <a:buChar char="q"/>
            </a:pPr>
            <a:r>
              <a:rPr kumimoji="1" lang="en-US" altLang="zh-CN" b="1">
                <a:latin typeface="宋体" charset="-122"/>
              </a:rPr>
              <a:t> </a:t>
            </a:r>
            <a:r>
              <a:rPr kumimoji="1" lang="zh-CN" altLang="en-US" b="1">
                <a:latin typeface="宋体" charset="-122"/>
              </a:rPr>
              <a:t>在算法中，第一个</a:t>
            </a:r>
            <a:r>
              <a:rPr kumimoji="1" lang="en-US" altLang="zh-CN" b="1"/>
              <a:t>for</a:t>
            </a:r>
            <a:r>
              <a:rPr kumimoji="1" lang="zh-CN" altLang="en-US" b="1">
                <a:latin typeface="宋体" charset="-122"/>
              </a:rPr>
              <a:t>循环的时间性能是</a:t>
            </a:r>
            <a:r>
              <a:rPr kumimoji="1" lang="en-US" altLang="zh-CN" b="1" i="1"/>
              <a:t>O</a:t>
            </a:r>
            <a:r>
              <a:rPr kumimoji="1" lang="en-US" altLang="zh-CN" b="1"/>
              <a:t>(</a:t>
            </a:r>
            <a:r>
              <a:rPr kumimoji="1" lang="en-US" altLang="zh-CN" b="1" i="1"/>
              <a:t>n</a:t>
            </a:r>
            <a:r>
              <a:rPr kumimoji="1" lang="en-US" altLang="zh-CN" b="1"/>
              <a:t>)</a:t>
            </a:r>
            <a:r>
              <a:rPr kumimoji="1" lang="zh-CN" altLang="en-US" b="1">
                <a:latin typeface="宋体" charset="-122"/>
              </a:rPr>
              <a:t>，第二个</a:t>
            </a:r>
            <a:r>
              <a:rPr kumimoji="1" lang="en-US" altLang="zh-CN" b="1"/>
              <a:t>for</a:t>
            </a:r>
            <a:r>
              <a:rPr kumimoji="1" lang="zh-CN" altLang="en-US" b="1">
                <a:latin typeface="宋体" charset="-122"/>
              </a:rPr>
              <a:t>循环的时间性能是</a:t>
            </a:r>
            <a:r>
              <a:rPr kumimoji="1" lang="en-US" altLang="zh-CN" b="1" i="1"/>
              <a:t>O</a:t>
            </a:r>
            <a:r>
              <a:rPr kumimoji="1" lang="en-US" altLang="zh-CN" b="1"/>
              <a:t>(</a:t>
            </a:r>
            <a:r>
              <a:rPr kumimoji="1" lang="en-US" altLang="zh-CN" b="1" i="1"/>
              <a:t>C</a:t>
            </a:r>
            <a:r>
              <a:rPr kumimoji="1" lang="en-US" altLang="zh-CN" b="1"/>
              <a:t>)</a:t>
            </a:r>
            <a:r>
              <a:rPr kumimoji="1" lang="zh-CN" altLang="en-US" b="1">
                <a:latin typeface="宋体" charset="-122"/>
              </a:rPr>
              <a:t>，第三个循环是两层嵌套的</a:t>
            </a:r>
            <a:r>
              <a:rPr kumimoji="1" lang="en-US" altLang="zh-CN" b="1"/>
              <a:t>for</a:t>
            </a:r>
            <a:r>
              <a:rPr kumimoji="1" lang="zh-CN" altLang="en-US" b="1">
                <a:latin typeface="宋体" charset="-122"/>
              </a:rPr>
              <a:t>循环，其时间性能是</a:t>
            </a:r>
            <a:r>
              <a:rPr kumimoji="1" lang="en-US" altLang="zh-CN" b="1" i="1"/>
              <a:t>O</a:t>
            </a:r>
            <a:r>
              <a:rPr kumimoji="1" lang="en-US" altLang="zh-CN" b="1"/>
              <a:t>(</a:t>
            </a:r>
            <a:r>
              <a:rPr kumimoji="1" lang="en-US" altLang="zh-CN" b="1" i="1"/>
              <a:t>n</a:t>
            </a:r>
            <a:r>
              <a:rPr kumimoji="1" lang="en-US" altLang="zh-CN" b="1">
                <a:latin typeface="宋体" charset="-122"/>
              </a:rPr>
              <a:t>×</a:t>
            </a:r>
            <a:r>
              <a:rPr kumimoji="1" lang="en-US" altLang="zh-CN" b="1" i="1"/>
              <a:t>C</a:t>
            </a:r>
            <a:r>
              <a:rPr kumimoji="1" lang="en-US" altLang="zh-CN" b="1"/>
              <a:t>)</a:t>
            </a:r>
            <a:r>
              <a:rPr kumimoji="1" lang="zh-CN" altLang="en-US" b="1">
                <a:latin typeface="宋体" charset="-122"/>
              </a:rPr>
              <a:t>，第四个</a:t>
            </a:r>
            <a:r>
              <a:rPr kumimoji="1" lang="en-US" altLang="zh-CN" b="1"/>
              <a:t>for</a:t>
            </a:r>
            <a:r>
              <a:rPr kumimoji="1" lang="zh-CN" altLang="en-US" b="1">
                <a:latin typeface="宋体" charset="-122"/>
              </a:rPr>
              <a:t>循环的时间性能是</a:t>
            </a:r>
            <a:r>
              <a:rPr kumimoji="1" lang="en-US" altLang="zh-CN" b="1" i="1"/>
              <a:t>O</a:t>
            </a:r>
            <a:r>
              <a:rPr kumimoji="1" lang="en-US" altLang="zh-CN" b="1"/>
              <a:t>(</a:t>
            </a:r>
            <a:r>
              <a:rPr kumimoji="1" lang="en-US" altLang="zh-CN" b="1" i="1"/>
              <a:t>n</a:t>
            </a:r>
            <a:r>
              <a:rPr kumimoji="1" lang="en-US" altLang="zh-CN" b="1"/>
              <a:t>)</a:t>
            </a:r>
            <a:r>
              <a:rPr kumimoji="1" lang="zh-CN" altLang="en-US" b="1">
                <a:latin typeface="宋体" charset="-122"/>
              </a:rPr>
              <a:t>，所以，算法的时间复杂性为</a:t>
            </a:r>
            <a:r>
              <a:rPr kumimoji="1" lang="en-US" altLang="zh-CN" b="1" i="1">
                <a:solidFill>
                  <a:srgbClr val="FF0000"/>
                </a:solidFill>
              </a:rPr>
              <a:t>O</a:t>
            </a:r>
            <a:r>
              <a:rPr kumimoji="1" lang="en-US" altLang="zh-CN" b="1">
                <a:solidFill>
                  <a:srgbClr val="FF0000"/>
                </a:solidFill>
              </a:rPr>
              <a:t>(</a:t>
            </a:r>
            <a:r>
              <a:rPr kumimoji="1" lang="en-US" altLang="zh-CN" b="1" i="1">
                <a:solidFill>
                  <a:srgbClr val="FF0000"/>
                </a:solidFill>
              </a:rPr>
              <a:t>n</a:t>
            </a:r>
            <a:r>
              <a:rPr kumimoji="1" lang="en-US" altLang="zh-CN" b="1">
                <a:solidFill>
                  <a:srgbClr val="FF0000"/>
                </a:solidFill>
                <a:latin typeface="宋体" charset="-122"/>
              </a:rPr>
              <a:t>×</a:t>
            </a:r>
            <a:r>
              <a:rPr kumimoji="1" lang="en-US" altLang="zh-CN" b="1" i="1">
                <a:solidFill>
                  <a:srgbClr val="FF0000"/>
                </a:solidFill>
              </a:rPr>
              <a:t>C</a:t>
            </a:r>
            <a:r>
              <a:rPr kumimoji="1" lang="en-US" altLang="zh-CN" b="1">
                <a:solidFill>
                  <a:srgbClr val="FF0000"/>
                </a:solidFill>
              </a:rPr>
              <a:t>)</a:t>
            </a:r>
            <a:r>
              <a:rPr kumimoji="1" lang="zh-CN" altLang="en-US" b="1">
                <a:latin typeface="宋体" charset="-122"/>
              </a:rPr>
              <a:t>，一定能求得最优解。</a:t>
            </a:r>
            <a:r>
              <a:rPr kumimoji="1" lang="zh-CN" altLang="en-US" b="1"/>
              <a:t> </a:t>
            </a:r>
            <a:endParaRPr kumimoji="1" lang="en-US" altLang="zh-CN" b="1"/>
          </a:p>
          <a:p>
            <a:pPr eaLnBrk="1" hangingPunct="1">
              <a:lnSpc>
                <a:spcPct val="120000"/>
              </a:lnSpc>
              <a:spcBef>
                <a:spcPts val="1800"/>
              </a:spcBef>
              <a:buClr>
                <a:srgbClr val="FF0000"/>
              </a:buClr>
              <a:buFont typeface="Wingdings" pitchFamily="2" charset="2"/>
              <a:buChar char="q"/>
            </a:pPr>
            <a:r>
              <a:rPr kumimoji="1" lang="zh-CN" altLang="en-US" b="1"/>
              <a:t> 蛮力法：</a:t>
            </a:r>
            <a:r>
              <a:rPr kumimoji="1" lang="en-US" altLang="zh-CN" b="1" i="1">
                <a:solidFill>
                  <a:srgbClr val="FF0000"/>
                </a:solidFill>
              </a:rPr>
              <a:t>O(2</a:t>
            </a:r>
            <a:r>
              <a:rPr kumimoji="1" lang="en-US" altLang="zh-CN" b="1" i="1" baseline="30000">
                <a:solidFill>
                  <a:srgbClr val="FF0000"/>
                </a:solidFill>
              </a:rPr>
              <a:t>n</a:t>
            </a:r>
            <a:r>
              <a:rPr kumimoji="1" lang="en-US" altLang="zh-CN" b="1" i="1">
                <a:solidFill>
                  <a:srgbClr val="FF0000"/>
                </a:solidFill>
              </a:rPr>
              <a:t>)</a:t>
            </a:r>
            <a:r>
              <a:rPr kumimoji="1" lang="zh-CN" altLang="en-US" b="1" i="1">
                <a:solidFill>
                  <a:srgbClr val="FF0000"/>
                </a:solidFill>
              </a:rPr>
              <a:t>，</a:t>
            </a:r>
            <a:r>
              <a:rPr kumimoji="1" lang="zh-CN" altLang="en-US" b="1"/>
              <a:t>一定能求得最优解</a:t>
            </a:r>
            <a:endParaRPr kumimoji="1" lang="en-US" altLang="zh-CN" b="1"/>
          </a:p>
        </p:txBody>
      </p:sp>
      <p:sp>
        <p:nvSpPr>
          <p:cNvPr id="83974" name="矩形 7"/>
          <p:cNvSpPr>
            <a:spLocks noChangeArrowheads="1"/>
          </p:cNvSpPr>
          <p:nvPr/>
        </p:nvSpPr>
        <p:spPr bwMode="auto">
          <a:xfrm>
            <a:off x="323850" y="1196975"/>
            <a:ext cx="8424863" cy="127476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ea typeface="宋体" charset="-122"/>
              </a:defRPr>
            </a:lvl1pPr>
            <a:lvl2pPr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marL="0" lvl="1" algn="just" eaLnBrk="1" hangingPunct="1">
              <a:lnSpc>
                <a:spcPct val="120000"/>
              </a:lnSpc>
              <a:spcBef>
                <a:spcPts val="600"/>
              </a:spcBef>
              <a:buClr>
                <a:srgbClr val="FF0000"/>
              </a:buClr>
            </a:pPr>
            <a:r>
              <a:rPr kumimoji="1" lang="en-US" altLang="zh-CN" sz="3200" b="1">
                <a:solidFill>
                  <a:srgbClr val="FF0000"/>
                </a:solidFill>
              </a:rPr>
              <a:t>4. </a:t>
            </a:r>
            <a:r>
              <a:rPr kumimoji="1" lang="en-US" altLang="zh-CN" sz="3200" b="1"/>
              <a:t>0/1</a:t>
            </a:r>
            <a:r>
              <a:rPr kumimoji="1" lang="zh-CN" altLang="en-US" sz="3200" b="1"/>
              <a:t>背包问题用动态规划法，与其他方法相比，效率如何，效果如何？</a:t>
            </a:r>
            <a:endParaRPr kumimoji="1" lang="en-US" altLang="zh-CN" sz="3200" b="1"/>
          </a:p>
        </p:txBody>
      </p:sp>
      <p:sp>
        <p:nvSpPr>
          <p:cNvPr id="83975" name="Text Box 53"/>
          <p:cNvSpPr txBox="1">
            <a:spLocks noChangeArrowheads="1"/>
          </p:cNvSpPr>
          <p:nvPr/>
        </p:nvSpPr>
        <p:spPr bwMode="auto">
          <a:xfrm>
            <a:off x="323850" y="260350"/>
            <a:ext cx="54895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4400" b="1">
                <a:solidFill>
                  <a:schemeClr val="tx2"/>
                </a:solidFill>
                <a:latin typeface="华文行楷" pitchFamily="2" charset="-122"/>
                <a:ea typeface="华文行楷" pitchFamily="2" charset="-122"/>
              </a:rPr>
              <a:t>6.3.3  0/1</a:t>
            </a:r>
            <a:r>
              <a:rPr kumimoji="1" lang="zh-CN" altLang="en-US" sz="4400" b="1">
                <a:solidFill>
                  <a:schemeClr val="tx2"/>
                </a:solidFill>
                <a:latin typeface="华文行楷" pitchFamily="2" charset="-122"/>
                <a:ea typeface="华文行楷" pitchFamily="2" charset="-122"/>
              </a:rPr>
              <a:t>背包问题 </a:t>
            </a:r>
          </a:p>
        </p:txBody>
      </p:sp>
    </p:spTree>
    <p:extLst>
      <p:ext uri="{BB962C8B-B14F-4D97-AF65-F5344CB8AC3E}">
        <p14:creationId xmlns:p14="http://schemas.microsoft.com/office/powerpoint/2010/main" val="400876145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68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68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kumimoji="1" lang="en-US" altLang="zh-CN" smtClean="0">
                <a:latin typeface="华文行楷" pitchFamily="2" charset="-122"/>
                <a:ea typeface="华文行楷" pitchFamily="2" charset="-122"/>
              </a:rPr>
              <a:t>6.2.2  </a:t>
            </a:r>
            <a:r>
              <a:rPr kumimoji="1" lang="zh-CN" altLang="en-US" smtClean="0">
                <a:latin typeface="华文行楷" pitchFamily="2" charset="-122"/>
                <a:ea typeface="华文行楷" pitchFamily="2" charset="-122"/>
              </a:rPr>
              <a:t>多源点最短路径问题</a:t>
            </a:r>
            <a:endParaRPr lang="zh-CN" altLang="en-US" smtClean="0"/>
          </a:p>
        </p:txBody>
      </p:sp>
      <p:sp>
        <p:nvSpPr>
          <p:cNvPr id="40963" name="内容占位符 2" descr="Rectangle: Click to edit Master text styles&#10;Second level&#10;Third level&#10;Fourth level&#10;Fifth level"/>
          <p:cNvSpPr>
            <a:spLocks noGrp="1"/>
          </p:cNvSpPr>
          <p:nvPr>
            <p:ph idx="1"/>
          </p:nvPr>
        </p:nvSpPr>
        <p:spPr>
          <a:xfrm>
            <a:off x="457200" y="1219200"/>
            <a:ext cx="8362950" cy="5029200"/>
          </a:xfrm>
        </p:spPr>
        <p:txBody>
          <a:bodyPr/>
          <a:lstStyle/>
          <a:p>
            <a:pPr>
              <a:lnSpc>
                <a:spcPct val="150000"/>
              </a:lnSpc>
            </a:pPr>
            <a:r>
              <a:rPr lang="zh-CN" altLang="en-US" sz="3200" smtClean="0">
                <a:latin typeface="华文新魏" pitchFamily="2" charset="-122"/>
                <a:ea typeface="华文新魏" pitchFamily="2" charset="-122"/>
              </a:rPr>
              <a:t>问题：给定一个带权有向图</a:t>
            </a:r>
            <a:r>
              <a:rPr lang="en-US" altLang="zh-CN" sz="3200" smtClean="0">
                <a:latin typeface="华文新魏" pitchFamily="2" charset="-122"/>
                <a:ea typeface="华文新魏" pitchFamily="2" charset="-122"/>
              </a:rPr>
              <a:t>G=(V,E)</a:t>
            </a:r>
            <a:r>
              <a:rPr lang="zh-CN" altLang="en-US" sz="3200" smtClean="0">
                <a:latin typeface="华文新魏" pitchFamily="2" charset="-122"/>
                <a:ea typeface="华文新魏" pitchFamily="2" charset="-122"/>
              </a:rPr>
              <a:t>，求任意一对顶点</a:t>
            </a:r>
            <a:r>
              <a:rPr lang="en-US" altLang="zh-CN" sz="3200" smtClean="0">
                <a:latin typeface="华文新魏" pitchFamily="2" charset="-122"/>
                <a:ea typeface="华文新魏" pitchFamily="2" charset="-122"/>
              </a:rPr>
              <a:t>v</a:t>
            </a:r>
            <a:r>
              <a:rPr lang="en-US" altLang="zh-CN" sz="3200" baseline="-25000" smtClean="0">
                <a:latin typeface="华文新魏" pitchFamily="2" charset="-122"/>
                <a:ea typeface="华文新魏" pitchFamily="2" charset="-122"/>
              </a:rPr>
              <a:t>i</a:t>
            </a:r>
            <a:r>
              <a:rPr lang="zh-CN" altLang="en-US" sz="3200" smtClean="0">
                <a:latin typeface="华文新魏" pitchFamily="2" charset="-122"/>
                <a:ea typeface="华文新魏" pitchFamily="2" charset="-122"/>
              </a:rPr>
              <a:t>和</a:t>
            </a:r>
            <a:r>
              <a:rPr lang="en-US" altLang="zh-CN" sz="3200" smtClean="0">
                <a:latin typeface="华文新魏" pitchFamily="2" charset="-122"/>
                <a:ea typeface="华文新魏" pitchFamily="2" charset="-122"/>
              </a:rPr>
              <a:t>v</a:t>
            </a:r>
            <a:r>
              <a:rPr lang="en-US" altLang="zh-CN" sz="3200" baseline="-25000" smtClean="0">
                <a:latin typeface="华文新魏" pitchFamily="2" charset="-122"/>
                <a:ea typeface="华文新魏" pitchFamily="2" charset="-122"/>
              </a:rPr>
              <a:t>j</a:t>
            </a:r>
            <a:r>
              <a:rPr lang="zh-CN" altLang="en-US" sz="3200" smtClean="0">
                <a:latin typeface="华文新魏" pitchFamily="2" charset="-122"/>
                <a:ea typeface="华文新魏" pitchFamily="2" charset="-122"/>
              </a:rPr>
              <a:t>（</a:t>
            </a:r>
            <a:r>
              <a:rPr lang="en-US" altLang="zh-CN" sz="3200" smtClean="0">
                <a:latin typeface="华文新魏" pitchFamily="2" charset="-122"/>
                <a:ea typeface="华文新魏" pitchFamily="2" charset="-122"/>
              </a:rPr>
              <a:t>i≠j</a:t>
            </a:r>
            <a:r>
              <a:rPr lang="zh-CN" altLang="en-US" sz="3200" smtClean="0">
                <a:latin typeface="华文新魏" pitchFamily="2" charset="-122"/>
                <a:ea typeface="华文新魏" pitchFamily="2" charset="-122"/>
              </a:rPr>
              <a:t>）的最短路径长度。</a:t>
            </a:r>
          </a:p>
        </p:txBody>
      </p:sp>
      <p:sp>
        <p:nvSpPr>
          <p:cNvPr id="4096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714529E9-E4B2-4E93-A04F-23D0DB6A2047}" type="datetime1">
              <a:rPr lang="zh-CN" altLang="en-US" sz="1400" smtClean="0">
                <a:latin typeface="Comic Sans MS" pitchFamily="66" charset="0"/>
              </a:rPr>
              <a:pPr/>
              <a:t>2016/4/26</a:t>
            </a:fld>
            <a:endParaRPr lang="en-US" altLang="zh-CN" sz="1400" smtClean="0">
              <a:latin typeface="Comic Sans MS" pitchFamily="66" charset="0"/>
            </a:endParaRPr>
          </a:p>
        </p:txBody>
      </p:sp>
      <p:sp>
        <p:nvSpPr>
          <p:cNvPr id="4096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第6章  动态规划法</a:t>
            </a:r>
          </a:p>
        </p:txBody>
      </p:sp>
      <p:sp>
        <p:nvSpPr>
          <p:cNvPr id="409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22739FC8-BC78-4C65-8FAF-6E0A177AB6A8}" type="slidenum">
              <a:rPr lang="en-US" altLang="zh-CN" sz="1400" smtClean="0">
                <a:latin typeface="Comic Sans MS" pitchFamily="66" charset="0"/>
              </a:rPr>
              <a:pPr/>
              <a:t>5</a:t>
            </a:fld>
            <a:endParaRPr lang="en-US" altLang="zh-CN" sz="1400" smtClean="0">
              <a:latin typeface="Comic Sans MS" pitchFamily="66" charset="0"/>
            </a:endParaRPr>
          </a:p>
        </p:txBody>
      </p:sp>
      <p:grpSp>
        <p:nvGrpSpPr>
          <p:cNvPr id="30" name="组合 29"/>
          <p:cNvGrpSpPr>
            <a:grpSpLocks/>
          </p:cNvGrpSpPr>
          <p:nvPr/>
        </p:nvGrpSpPr>
        <p:grpSpPr bwMode="auto">
          <a:xfrm>
            <a:off x="1763713" y="3068638"/>
            <a:ext cx="2824162" cy="2305050"/>
            <a:chOff x="2483768" y="3068960"/>
            <a:chExt cx="2823846" cy="2304256"/>
          </a:xfrm>
        </p:grpSpPr>
        <p:sp>
          <p:nvSpPr>
            <p:cNvPr id="40970" name="椭圆 6"/>
            <p:cNvSpPr>
              <a:spLocks noChangeArrowheads="1"/>
            </p:cNvSpPr>
            <p:nvPr/>
          </p:nvSpPr>
          <p:spPr bwMode="auto">
            <a:xfrm>
              <a:off x="3491880" y="3068960"/>
              <a:ext cx="879630" cy="825372"/>
            </a:xfrm>
            <a:prstGeom prst="ellipse">
              <a:avLst/>
            </a:prstGeom>
            <a:solidFill>
              <a:schemeClr val="bg1"/>
            </a:solidFill>
            <a:ln w="38100" algn="ctr">
              <a:solidFill>
                <a:schemeClr val="tx1"/>
              </a:solidFill>
              <a:round/>
              <a:headEnd/>
              <a:tailEnd/>
            </a:ln>
          </p:spPr>
          <p:txBody>
            <a:bodyPr lIns="90000" tIns="46800" rIns="90000" bIns="4680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r>
                <a:rPr lang="en-US" altLang="zh-CN" sz="3200" b="1"/>
                <a:t> a</a:t>
              </a:r>
              <a:endParaRPr lang="zh-CN" altLang="en-US" sz="3200" b="1"/>
            </a:p>
          </p:txBody>
        </p:sp>
        <p:sp>
          <p:nvSpPr>
            <p:cNvPr id="40971" name="椭圆 7"/>
            <p:cNvSpPr>
              <a:spLocks noChangeArrowheads="1"/>
            </p:cNvSpPr>
            <p:nvPr/>
          </p:nvSpPr>
          <p:spPr bwMode="auto">
            <a:xfrm>
              <a:off x="2483768" y="4509120"/>
              <a:ext cx="879630" cy="825372"/>
            </a:xfrm>
            <a:prstGeom prst="ellipse">
              <a:avLst/>
            </a:prstGeom>
            <a:solidFill>
              <a:schemeClr val="bg1"/>
            </a:solidFill>
            <a:ln w="38100" algn="ctr">
              <a:solidFill>
                <a:schemeClr val="tx1"/>
              </a:solidFill>
              <a:round/>
              <a:headEnd/>
              <a:tailEnd/>
            </a:ln>
          </p:spPr>
          <p:txBody>
            <a:bodyPr lIns="90000" tIns="46800" rIns="90000" bIns="4680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r>
                <a:rPr lang="en-US" altLang="zh-CN" sz="3200" b="1"/>
                <a:t> c</a:t>
              </a:r>
              <a:endParaRPr lang="zh-CN" altLang="en-US" sz="3200" b="1"/>
            </a:p>
          </p:txBody>
        </p:sp>
        <p:sp>
          <p:nvSpPr>
            <p:cNvPr id="40972" name="椭圆 8"/>
            <p:cNvSpPr>
              <a:spLocks noChangeArrowheads="1"/>
            </p:cNvSpPr>
            <p:nvPr/>
          </p:nvSpPr>
          <p:spPr bwMode="auto">
            <a:xfrm>
              <a:off x="4427984" y="4522440"/>
              <a:ext cx="879630" cy="825372"/>
            </a:xfrm>
            <a:prstGeom prst="ellipse">
              <a:avLst/>
            </a:prstGeom>
            <a:solidFill>
              <a:schemeClr val="bg1"/>
            </a:solidFill>
            <a:ln w="38100" algn="ctr">
              <a:solidFill>
                <a:schemeClr val="tx1"/>
              </a:solidFill>
              <a:round/>
              <a:headEnd/>
              <a:tailEnd/>
            </a:ln>
          </p:spPr>
          <p:txBody>
            <a:bodyPr lIns="90000" tIns="46800" rIns="90000" bIns="4680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r>
                <a:rPr lang="en-US" altLang="zh-CN" sz="3200" b="1"/>
                <a:t> b</a:t>
              </a:r>
              <a:endParaRPr lang="zh-CN" altLang="en-US" sz="3200" b="1"/>
            </a:p>
          </p:txBody>
        </p:sp>
        <p:cxnSp>
          <p:nvCxnSpPr>
            <p:cNvPr id="40973" name="直接箭头连接符 10"/>
            <p:cNvCxnSpPr>
              <a:cxnSpLocks noChangeShapeType="1"/>
              <a:endCxn id="40971" idx="0"/>
            </p:cNvCxnSpPr>
            <p:nvPr/>
          </p:nvCxnSpPr>
          <p:spPr bwMode="auto">
            <a:xfrm flipH="1">
              <a:off x="2923583" y="3645024"/>
              <a:ext cx="712313" cy="864096"/>
            </a:xfrm>
            <a:prstGeom prst="straightConnector1">
              <a:avLst/>
            </a:prstGeom>
            <a:noFill/>
            <a:ln w="38100" algn="ctr">
              <a:solidFill>
                <a:schemeClr val="tx1"/>
              </a:solidFill>
              <a:round/>
              <a:headEnd type="triangle" w="med" len="med"/>
              <a:tailEnd type="none" w="med" len="med"/>
            </a:ln>
            <a:extLst>
              <a:ext uri="{909E8E84-426E-40DD-AFC4-6F175D3DCCD1}">
                <a14:hiddenFill xmlns:a14="http://schemas.microsoft.com/office/drawing/2010/main">
                  <a:noFill/>
                </a14:hiddenFill>
              </a:ext>
            </a:extLst>
          </p:spPr>
        </p:cxnSp>
        <p:cxnSp>
          <p:nvCxnSpPr>
            <p:cNvPr id="40974" name="直接箭头连接符 12"/>
            <p:cNvCxnSpPr>
              <a:cxnSpLocks noChangeShapeType="1"/>
            </p:cNvCxnSpPr>
            <p:nvPr/>
          </p:nvCxnSpPr>
          <p:spPr bwMode="auto">
            <a:xfrm flipH="1">
              <a:off x="3032212" y="3797424"/>
              <a:ext cx="756084" cy="864096"/>
            </a:xfrm>
            <a:prstGeom prst="straightConnector1">
              <a:avLst/>
            </a:prstGeom>
            <a:noFill/>
            <a:ln w="38100" algn="ctr">
              <a:solidFill>
                <a:schemeClr val="tx1"/>
              </a:solidFill>
              <a:round/>
              <a:headEnd type="none" w="med" len="med"/>
              <a:tailEnd type="triangle" w="med" len="med"/>
            </a:ln>
            <a:extLst>
              <a:ext uri="{909E8E84-426E-40DD-AFC4-6F175D3DCCD1}">
                <a14:hiddenFill xmlns:a14="http://schemas.microsoft.com/office/drawing/2010/main">
                  <a:noFill/>
                </a14:hiddenFill>
              </a:ext>
            </a:extLst>
          </p:spPr>
        </p:cxnSp>
        <p:cxnSp>
          <p:nvCxnSpPr>
            <p:cNvPr id="40975" name="直接箭头连接符 13"/>
            <p:cNvCxnSpPr>
              <a:cxnSpLocks noChangeShapeType="1"/>
              <a:stCxn id="40972" idx="2"/>
              <a:endCxn id="40971" idx="6"/>
            </p:cNvCxnSpPr>
            <p:nvPr/>
          </p:nvCxnSpPr>
          <p:spPr bwMode="auto">
            <a:xfrm flipH="1" flipV="1">
              <a:off x="3363398" y="4921806"/>
              <a:ext cx="1064586" cy="13320"/>
            </a:xfrm>
            <a:prstGeom prst="straightConnector1">
              <a:avLst/>
            </a:prstGeom>
            <a:noFill/>
            <a:ln w="3810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0976" name="直接箭头连接符 14"/>
            <p:cNvCxnSpPr>
              <a:cxnSpLocks noChangeShapeType="1"/>
            </p:cNvCxnSpPr>
            <p:nvPr/>
          </p:nvCxnSpPr>
          <p:spPr bwMode="auto">
            <a:xfrm flipH="1" flipV="1">
              <a:off x="4067944" y="3797424"/>
              <a:ext cx="607132" cy="760080"/>
            </a:xfrm>
            <a:prstGeom prst="straightConnector1">
              <a:avLst/>
            </a:prstGeom>
            <a:noFill/>
            <a:ln w="3810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0977" name="直接箭头连接符 15"/>
            <p:cNvCxnSpPr>
              <a:cxnSpLocks noChangeShapeType="1"/>
              <a:endCxn id="40972" idx="0"/>
            </p:cNvCxnSpPr>
            <p:nvPr/>
          </p:nvCxnSpPr>
          <p:spPr bwMode="auto">
            <a:xfrm>
              <a:off x="4245496" y="3698736"/>
              <a:ext cx="622303" cy="823704"/>
            </a:xfrm>
            <a:prstGeom prst="straightConnector1">
              <a:avLst/>
            </a:prstGeom>
            <a:noFill/>
            <a:ln w="3810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0978" name="TextBox 20"/>
            <p:cNvSpPr txBox="1">
              <a:spLocks noChangeArrowheads="1"/>
            </p:cNvSpPr>
            <p:nvPr/>
          </p:nvSpPr>
          <p:spPr bwMode="auto">
            <a:xfrm>
              <a:off x="2879811" y="3645024"/>
              <a:ext cx="41982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r>
                <a:rPr lang="en-US" altLang="zh-CN" sz="2800" b="1"/>
                <a:t>3</a:t>
              </a:r>
              <a:endParaRPr lang="zh-CN" altLang="en-US" sz="2800" b="1"/>
            </a:p>
          </p:txBody>
        </p:sp>
        <p:sp>
          <p:nvSpPr>
            <p:cNvPr id="40979" name="TextBox 21"/>
            <p:cNvSpPr txBox="1">
              <a:spLocks noChangeArrowheads="1"/>
            </p:cNvSpPr>
            <p:nvPr/>
          </p:nvSpPr>
          <p:spPr bwMode="auto">
            <a:xfrm>
              <a:off x="3291545" y="4057908"/>
              <a:ext cx="6223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r>
                <a:rPr lang="en-US" altLang="zh-CN" sz="2800" b="1"/>
                <a:t>11</a:t>
              </a:r>
              <a:endParaRPr lang="zh-CN" altLang="en-US" sz="2800" b="1"/>
            </a:p>
          </p:txBody>
        </p:sp>
        <p:sp>
          <p:nvSpPr>
            <p:cNvPr id="40980" name="TextBox 22"/>
            <p:cNvSpPr txBox="1">
              <a:spLocks noChangeArrowheads="1"/>
            </p:cNvSpPr>
            <p:nvPr/>
          </p:nvSpPr>
          <p:spPr bwMode="auto">
            <a:xfrm>
              <a:off x="4634948" y="3678436"/>
              <a:ext cx="41982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r>
                <a:rPr lang="en-US" altLang="zh-CN" sz="2800" b="1"/>
                <a:t>4</a:t>
              </a:r>
              <a:endParaRPr lang="zh-CN" altLang="en-US" sz="2800" b="1"/>
            </a:p>
          </p:txBody>
        </p:sp>
        <p:sp>
          <p:nvSpPr>
            <p:cNvPr id="40981" name="TextBox 23"/>
            <p:cNvSpPr txBox="1">
              <a:spLocks noChangeArrowheads="1"/>
            </p:cNvSpPr>
            <p:nvPr/>
          </p:nvSpPr>
          <p:spPr bwMode="auto">
            <a:xfrm>
              <a:off x="4012409" y="4092446"/>
              <a:ext cx="41982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r>
                <a:rPr lang="en-US" altLang="zh-CN" sz="2800" b="1"/>
                <a:t>6</a:t>
              </a:r>
              <a:endParaRPr lang="zh-CN" altLang="en-US" sz="2800" b="1"/>
            </a:p>
          </p:txBody>
        </p:sp>
        <p:sp>
          <p:nvSpPr>
            <p:cNvPr id="40982" name="TextBox 24"/>
            <p:cNvSpPr txBox="1">
              <a:spLocks noChangeArrowheads="1"/>
            </p:cNvSpPr>
            <p:nvPr/>
          </p:nvSpPr>
          <p:spPr bwMode="auto">
            <a:xfrm>
              <a:off x="3750763" y="4849996"/>
              <a:ext cx="41982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r>
                <a:rPr lang="en-US" altLang="zh-CN" sz="2800" b="1"/>
                <a:t>2</a:t>
              </a:r>
              <a:endParaRPr lang="zh-CN" altLang="en-US" sz="2800" b="1"/>
            </a:p>
          </p:txBody>
        </p:sp>
      </p:grpSp>
      <p:graphicFrame>
        <p:nvGraphicFramePr>
          <p:cNvPr id="31" name="对象 30"/>
          <p:cNvGraphicFramePr>
            <a:graphicFrameLocks noChangeAspect="1"/>
          </p:cNvGraphicFramePr>
          <p:nvPr/>
        </p:nvGraphicFramePr>
        <p:xfrm>
          <a:off x="5795963" y="3208338"/>
          <a:ext cx="2089150" cy="1985962"/>
        </p:xfrm>
        <a:graphic>
          <a:graphicData uri="http://schemas.openxmlformats.org/presentationml/2006/ole">
            <mc:AlternateContent xmlns:mc="http://schemas.openxmlformats.org/markup-compatibility/2006">
              <mc:Choice xmlns:v="urn:schemas-microsoft-com:vml" Requires="v">
                <p:oleObj spid="_x0000_s61448" name="公式" r:id="rId4" imgW="774364" imgH="736280" progId="Equation.3">
                  <p:embed/>
                </p:oleObj>
              </mc:Choice>
              <mc:Fallback>
                <p:oleObj name="公式" r:id="rId4" imgW="774364" imgH="7362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5963" y="3208338"/>
                        <a:ext cx="2089150" cy="198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 name="TextBox 31"/>
          <p:cNvSpPr txBox="1">
            <a:spLocks noChangeArrowheads="1"/>
          </p:cNvSpPr>
          <p:nvPr/>
        </p:nvSpPr>
        <p:spPr bwMode="auto">
          <a:xfrm>
            <a:off x="482600" y="5373688"/>
            <a:ext cx="8482013"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r>
              <a:rPr lang="en-US" altLang="zh-CN" sz="3200" dirty="0"/>
              <a:t>d</a:t>
            </a:r>
            <a:r>
              <a:rPr lang="zh-CN" altLang="en-US" sz="3200" dirty="0"/>
              <a:t>（</a:t>
            </a:r>
            <a:r>
              <a:rPr lang="en-US" altLang="zh-CN" sz="3200" dirty="0" err="1"/>
              <a:t>v</a:t>
            </a:r>
            <a:r>
              <a:rPr lang="en-US" altLang="zh-CN" sz="3200" baseline="-25000" dirty="0" err="1"/>
              <a:t>i,</a:t>
            </a:r>
            <a:r>
              <a:rPr lang="en-US" altLang="zh-CN" sz="3200" dirty="0" err="1"/>
              <a:t>v</a:t>
            </a:r>
            <a:r>
              <a:rPr lang="en-US" altLang="zh-CN" sz="3200" baseline="-25000" dirty="0" err="1"/>
              <a:t>j</a:t>
            </a:r>
            <a:r>
              <a:rPr lang="en-US" altLang="zh-CN" sz="3200" dirty="0" smtClean="0"/>
              <a:t>,{</a:t>
            </a:r>
            <a:r>
              <a:rPr lang="en-US" altLang="zh-CN" sz="3200" dirty="0" err="1" smtClean="0"/>
              <a:t>a,b,c</a:t>
            </a:r>
            <a:r>
              <a:rPr lang="en-US" altLang="zh-CN" sz="3200" dirty="0" smtClean="0"/>
              <a:t>}</a:t>
            </a:r>
            <a:r>
              <a:rPr lang="zh-CN" altLang="en-US" sz="3200" dirty="0" smtClean="0"/>
              <a:t>）</a:t>
            </a:r>
            <a:r>
              <a:rPr lang="en-US" altLang="zh-CN" sz="3200" dirty="0"/>
              <a:t>:</a:t>
            </a:r>
            <a:r>
              <a:rPr lang="en-US" altLang="zh-CN" sz="3200" dirty="0">
                <a:latin typeface="华文新魏" pitchFamily="2" charset="-122"/>
                <a:ea typeface="华文新魏" pitchFamily="2" charset="-122"/>
              </a:rPr>
              <a:t> v</a:t>
            </a:r>
            <a:r>
              <a:rPr lang="en-US" altLang="zh-CN" sz="3200" baseline="-25000" dirty="0">
                <a:latin typeface="华文新魏" pitchFamily="2" charset="-122"/>
                <a:ea typeface="华文新魏" pitchFamily="2" charset="-122"/>
              </a:rPr>
              <a:t>i</a:t>
            </a:r>
            <a:r>
              <a:rPr lang="zh-CN" altLang="en-US" sz="3200" dirty="0">
                <a:latin typeface="华文新魏" pitchFamily="2" charset="-122"/>
                <a:ea typeface="华文新魏" pitchFamily="2" charset="-122"/>
              </a:rPr>
              <a:t>经过</a:t>
            </a:r>
            <a:r>
              <a:rPr lang="en-US" altLang="zh-CN" sz="3200" dirty="0">
                <a:latin typeface="华文新魏" pitchFamily="2" charset="-122"/>
                <a:ea typeface="华文新魏" pitchFamily="2" charset="-122"/>
              </a:rPr>
              <a:t>V</a:t>
            </a:r>
            <a:r>
              <a:rPr lang="zh-CN" altLang="en-US" sz="3200" dirty="0">
                <a:latin typeface="华文新魏" pitchFamily="2" charset="-122"/>
                <a:ea typeface="华文新魏" pitchFamily="2" charset="-122"/>
              </a:rPr>
              <a:t>中</a:t>
            </a:r>
            <a:r>
              <a:rPr lang="en-US" altLang="zh-CN" sz="3200" dirty="0">
                <a:latin typeface="华文新魏" pitchFamily="2" charset="-122"/>
                <a:ea typeface="华文新魏" pitchFamily="2" charset="-122"/>
              </a:rPr>
              <a:t>(</a:t>
            </a:r>
            <a:r>
              <a:rPr lang="zh-CN" altLang="en-US" sz="3200" dirty="0">
                <a:latin typeface="华文新魏" pitchFamily="2" charset="-122"/>
                <a:ea typeface="华文新魏" pitchFamily="2" charset="-122"/>
              </a:rPr>
              <a:t>其余</a:t>
            </a:r>
            <a:r>
              <a:rPr lang="en-US" altLang="zh-CN" sz="3200" dirty="0">
                <a:latin typeface="华文新魏" pitchFamily="2" charset="-122"/>
                <a:ea typeface="华文新魏" pitchFamily="2" charset="-122"/>
              </a:rPr>
              <a:t>)</a:t>
            </a:r>
            <a:r>
              <a:rPr lang="zh-CN" altLang="en-US" sz="3200" dirty="0">
                <a:latin typeface="华文新魏" pitchFamily="2" charset="-122"/>
                <a:ea typeface="华文新魏" pitchFamily="2" charset="-122"/>
              </a:rPr>
              <a:t>所有点到达</a:t>
            </a:r>
            <a:r>
              <a:rPr lang="en-US" altLang="zh-CN" sz="3200" dirty="0" err="1">
                <a:latin typeface="华文新魏" pitchFamily="2" charset="-122"/>
                <a:ea typeface="华文新魏" pitchFamily="2" charset="-122"/>
              </a:rPr>
              <a:t>v</a:t>
            </a:r>
            <a:r>
              <a:rPr lang="en-US" altLang="zh-CN" sz="3200" baseline="-25000" dirty="0" err="1">
                <a:latin typeface="华文新魏" pitchFamily="2" charset="-122"/>
                <a:ea typeface="华文新魏" pitchFamily="2" charset="-122"/>
              </a:rPr>
              <a:t>j</a:t>
            </a:r>
            <a:r>
              <a:rPr lang="en-US" altLang="zh-CN" sz="3200" baseline="-25000" dirty="0">
                <a:latin typeface="华文新魏" pitchFamily="2" charset="-122"/>
                <a:ea typeface="华文新魏" pitchFamily="2" charset="-122"/>
              </a:rPr>
              <a:t>  </a:t>
            </a:r>
            <a:r>
              <a:rPr lang="zh-CN" altLang="en-US" sz="3200" dirty="0">
                <a:latin typeface="华文新魏" pitchFamily="2" charset="-122"/>
                <a:ea typeface="华文新魏" pitchFamily="2" charset="-122"/>
              </a:rPr>
              <a:t>的最短路径。</a:t>
            </a:r>
            <a:endParaRPr lang="zh-CN" altLang="en-US" sz="3200" dirty="0"/>
          </a:p>
        </p:txBody>
      </p:sp>
    </p:spTree>
    <p:extLst>
      <p:ext uri="{BB962C8B-B14F-4D97-AF65-F5344CB8AC3E}">
        <p14:creationId xmlns:p14="http://schemas.microsoft.com/office/powerpoint/2010/main" val="40548020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randombar(horizontal)">
                                      <p:cBhvr>
                                        <p:cTn id="12" dur="500"/>
                                        <p:tgtEl>
                                          <p:spTgt spid="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randombar(horizontal)">
                                      <p:cBhvr>
                                        <p:cTn id="1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kumimoji="1" lang="en-US" altLang="zh-CN" smtClean="0">
                <a:latin typeface="华文行楷" pitchFamily="2" charset="-122"/>
                <a:ea typeface="华文行楷" pitchFamily="2" charset="-122"/>
              </a:rPr>
              <a:t>6.2.2  </a:t>
            </a:r>
            <a:r>
              <a:rPr kumimoji="1" lang="zh-CN" altLang="en-US" smtClean="0">
                <a:latin typeface="华文行楷" pitchFamily="2" charset="-122"/>
                <a:ea typeface="华文行楷" pitchFamily="2" charset="-122"/>
              </a:rPr>
              <a:t>多源点最短路径问题</a:t>
            </a:r>
            <a:endParaRPr lang="zh-CN" altLang="en-US" smtClean="0"/>
          </a:p>
        </p:txBody>
      </p:sp>
      <p:sp>
        <p:nvSpPr>
          <p:cNvPr id="40963" name="内容占位符 2" descr="Rectangle: Click to edit Master text styles&#10;Second level&#10;Third level&#10;Fourth level&#10;Fifth level"/>
          <p:cNvSpPr>
            <a:spLocks noGrp="1"/>
          </p:cNvSpPr>
          <p:nvPr>
            <p:ph idx="1"/>
          </p:nvPr>
        </p:nvSpPr>
        <p:spPr>
          <a:xfrm>
            <a:off x="457199" y="1219200"/>
            <a:ext cx="8570295" cy="5029200"/>
          </a:xfrm>
        </p:spPr>
        <p:txBody>
          <a:bodyPr/>
          <a:lstStyle/>
          <a:p>
            <a:pPr eaLnBrk="1" hangingPunct="1"/>
            <a:r>
              <a:rPr lang="en-US" altLang="zh-CN" sz="3200" dirty="0"/>
              <a:t>d</a:t>
            </a:r>
            <a:r>
              <a:rPr lang="zh-CN" altLang="en-US" sz="3200" dirty="0"/>
              <a:t>（</a:t>
            </a:r>
            <a:r>
              <a:rPr lang="en-US" altLang="zh-CN" sz="3200" dirty="0" err="1"/>
              <a:t>v</a:t>
            </a:r>
            <a:r>
              <a:rPr lang="en-US" altLang="zh-CN" sz="3200" baseline="-25000" dirty="0" err="1"/>
              <a:t>i,</a:t>
            </a:r>
            <a:r>
              <a:rPr lang="en-US" altLang="zh-CN" sz="3200" dirty="0" err="1"/>
              <a:t>v</a:t>
            </a:r>
            <a:r>
              <a:rPr lang="en-US" altLang="zh-CN" sz="3200" baseline="-25000" dirty="0" err="1"/>
              <a:t>j</a:t>
            </a:r>
            <a:r>
              <a:rPr lang="en-US" altLang="zh-CN" sz="3200" dirty="0" smtClean="0"/>
              <a:t>,{</a:t>
            </a:r>
            <a:r>
              <a:rPr lang="en-US" altLang="zh-CN" sz="3200" dirty="0" err="1" smtClean="0"/>
              <a:t>a,b,c</a:t>
            </a:r>
            <a:r>
              <a:rPr lang="en-US" altLang="zh-CN" sz="3200" dirty="0" smtClean="0"/>
              <a:t>}</a:t>
            </a:r>
            <a:r>
              <a:rPr lang="zh-CN" altLang="en-US" sz="3200" dirty="0" smtClean="0"/>
              <a:t>）</a:t>
            </a:r>
            <a:r>
              <a:rPr lang="en-US" altLang="zh-CN" sz="3200" dirty="0"/>
              <a:t>:</a:t>
            </a:r>
            <a:r>
              <a:rPr lang="en-US" altLang="zh-CN" sz="3200" dirty="0">
                <a:latin typeface="华文新魏" pitchFamily="2" charset="-122"/>
                <a:ea typeface="华文新魏" pitchFamily="2" charset="-122"/>
              </a:rPr>
              <a:t> v</a:t>
            </a:r>
            <a:r>
              <a:rPr lang="en-US" altLang="zh-CN" sz="3200" baseline="-25000" dirty="0">
                <a:latin typeface="华文新魏" pitchFamily="2" charset="-122"/>
                <a:ea typeface="华文新魏" pitchFamily="2" charset="-122"/>
              </a:rPr>
              <a:t>i</a:t>
            </a:r>
            <a:r>
              <a:rPr lang="zh-CN" altLang="en-US" sz="3200" dirty="0">
                <a:latin typeface="华文新魏" pitchFamily="2" charset="-122"/>
                <a:ea typeface="华文新魏" pitchFamily="2" charset="-122"/>
              </a:rPr>
              <a:t>经过</a:t>
            </a:r>
            <a:r>
              <a:rPr lang="en-US" altLang="zh-CN" sz="3200" dirty="0">
                <a:latin typeface="华文新魏" pitchFamily="2" charset="-122"/>
                <a:ea typeface="华文新魏" pitchFamily="2" charset="-122"/>
              </a:rPr>
              <a:t>V</a:t>
            </a:r>
            <a:r>
              <a:rPr lang="zh-CN" altLang="en-US" sz="3200" dirty="0">
                <a:latin typeface="华文新魏" pitchFamily="2" charset="-122"/>
                <a:ea typeface="华文新魏" pitchFamily="2" charset="-122"/>
              </a:rPr>
              <a:t>中</a:t>
            </a:r>
            <a:r>
              <a:rPr lang="en-US" altLang="zh-CN" sz="3200" dirty="0">
                <a:latin typeface="华文新魏" pitchFamily="2" charset="-122"/>
                <a:ea typeface="华文新魏" pitchFamily="2" charset="-122"/>
              </a:rPr>
              <a:t>(</a:t>
            </a:r>
            <a:r>
              <a:rPr lang="zh-CN" altLang="en-US" sz="3200" dirty="0">
                <a:latin typeface="华文新魏" pitchFamily="2" charset="-122"/>
                <a:ea typeface="华文新魏" pitchFamily="2" charset="-122"/>
              </a:rPr>
              <a:t>其余</a:t>
            </a:r>
            <a:r>
              <a:rPr lang="en-US" altLang="zh-CN" sz="3200" dirty="0">
                <a:latin typeface="华文新魏" pitchFamily="2" charset="-122"/>
                <a:ea typeface="华文新魏" pitchFamily="2" charset="-122"/>
              </a:rPr>
              <a:t>)</a:t>
            </a:r>
            <a:r>
              <a:rPr lang="zh-CN" altLang="en-US" sz="3200" dirty="0">
                <a:latin typeface="华文新魏" pitchFamily="2" charset="-122"/>
                <a:ea typeface="华文新魏" pitchFamily="2" charset="-122"/>
              </a:rPr>
              <a:t>所有点到达</a:t>
            </a:r>
            <a:r>
              <a:rPr lang="en-US" altLang="zh-CN" sz="3200" dirty="0" err="1">
                <a:latin typeface="华文新魏" pitchFamily="2" charset="-122"/>
                <a:ea typeface="华文新魏" pitchFamily="2" charset="-122"/>
              </a:rPr>
              <a:t>v</a:t>
            </a:r>
            <a:r>
              <a:rPr lang="en-US" altLang="zh-CN" sz="3200" baseline="-25000" dirty="0" err="1">
                <a:latin typeface="华文新魏" pitchFamily="2" charset="-122"/>
                <a:ea typeface="华文新魏" pitchFamily="2" charset="-122"/>
              </a:rPr>
              <a:t>j</a:t>
            </a:r>
            <a:r>
              <a:rPr lang="en-US" altLang="zh-CN" sz="3200" baseline="-25000" dirty="0">
                <a:latin typeface="华文新魏" pitchFamily="2" charset="-122"/>
                <a:ea typeface="华文新魏" pitchFamily="2" charset="-122"/>
              </a:rPr>
              <a:t>  </a:t>
            </a:r>
            <a:r>
              <a:rPr lang="zh-CN" altLang="en-US" sz="3200" dirty="0">
                <a:latin typeface="华文新魏" pitchFamily="2" charset="-122"/>
                <a:ea typeface="华文新魏" pitchFamily="2" charset="-122"/>
              </a:rPr>
              <a:t>的最短路径</a:t>
            </a:r>
            <a:r>
              <a:rPr lang="zh-CN" altLang="en-US" sz="3200" dirty="0" smtClean="0">
                <a:latin typeface="华文新魏" pitchFamily="2" charset="-122"/>
                <a:ea typeface="华文新魏" pitchFamily="2" charset="-122"/>
              </a:rPr>
              <a:t>。</a:t>
            </a:r>
            <a:endParaRPr lang="en-US" altLang="zh-CN" sz="3200" dirty="0" smtClean="0">
              <a:latin typeface="华文新魏" pitchFamily="2" charset="-122"/>
              <a:ea typeface="华文新魏" pitchFamily="2" charset="-122"/>
            </a:endParaRPr>
          </a:p>
          <a:p>
            <a:pPr eaLnBrk="1" hangingPunct="1"/>
            <a:r>
              <a:rPr lang="en-US" altLang="zh-CN" sz="3200" dirty="0"/>
              <a:t>d</a:t>
            </a:r>
            <a:r>
              <a:rPr lang="zh-CN" altLang="en-US" sz="3200" dirty="0"/>
              <a:t>（</a:t>
            </a:r>
            <a:r>
              <a:rPr lang="en-US" altLang="zh-CN" sz="3200" dirty="0" err="1"/>
              <a:t>v</a:t>
            </a:r>
            <a:r>
              <a:rPr lang="en-US" altLang="zh-CN" sz="3200" baseline="-25000" dirty="0" err="1"/>
              <a:t>i,</a:t>
            </a:r>
            <a:r>
              <a:rPr lang="en-US" altLang="zh-CN" sz="3200" dirty="0" err="1"/>
              <a:t>v</a:t>
            </a:r>
            <a:r>
              <a:rPr lang="en-US" altLang="zh-CN" sz="3200" baseline="-25000" dirty="0" err="1"/>
              <a:t>j</a:t>
            </a:r>
            <a:r>
              <a:rPr lang="en-US" altLang="zh-CN" sz="3200" dirty="0"/>
              <a:t>,{</a:t>
            </a:r>
            <a:r>
              <a:rPr lang="en-US" altLang="zh-CN" sz="3200" dirty="0" err="1"/>
              <a:t>a,b,c</a:t>
            </a:r>
            <a:r>
              <a:rPr lang="en-US" altLang="zh-CN" sz="3200" dirty="0"/>
              <a:t>}</a:t>
            </a:r>
            <a:r>
              <a:rPr lang="zh-CN" altLang="en-US" sz="3200" dirty="0" smtClean="0"/>
              <a:t>）</a:t>
            </a:r>
            <a:r>
              <a:rPr lang="en-US" altLang="zh-CN" sz="3200" dirty="0" smtClean="0"/>
              <a:t>=min{d</a:t>
            </a:r>
            <a:r>
              <a:rPr lang="zh-CN" altLang="en-US" sz="3200" dirty="0"/>
              <a:t> </a:t>
            </a:r>
            <a:r>
              <a:rPr lang="zh-CN" altLang="en-US" sz="3200" dirty="0" smtClean="0"/>
              <a:t>（</a:t>
            </a:r>
            <a:r>
              <a:rPr lang="en-US" altLang="zh-CN" sz="3200" dirty="0" err="1" smtClean="0"/>
              <a:t>v</a:t>
            </a:r>
            <a:r>
              <a:rPr lang="en-US" altLang="zh-CN" sz="3200" baseline="-25000" dirty="0" err="1" smtClean="0"/>
              <a:t>i,</a:t>
            </a:r>
            <a:r>
              <a:rPr lang="en-US" altLang="zh-CN" sz="3200" dirty="0" err="1" smtClean="0"/>
              <a:t>v</a:t>
            </a:r>
            <a:r>
              <a:rPr lang="en-US" altLang="zh-CN" sz="3200" baseline="-25000" dirty="0" err="1" smtClean="0"/>
              <a:t>j</a:t>
            </a:r>
            <a:r>
              <a:rPr lang="en-US" altLang="zh-CN" sz="3200" dirty="0"/>
              <a:t>,{</a:t>
            </a:r>
            <a:r>
              <a:rPr lang="en-US" altLang="zh-CN" sz="3200" dirty="0" err="1" smtClean="0"/>
              <a:t>a,b</a:t>
            </a:r>
            <a:r>
              <a:rPr lang="en-US" altLang="zh-CN" sz="3200" dirty="0" smtClean="0"/>
              <a:t>}</a:t>
            </a:r>
            <a:r>
              <a:rPr lang="zh-CN" altLang="en-US" sz="3200" dirty="0" smtClean="0"/>
              <a:t>），</a:t>
            </a:r>
            <a:endParaRPr lang="en-US" altLang="zh-CN" sz="3200" dirty="0" smtClean="0"/>
          </a:p>
          <a:p>
            <a:pPr marL="0" indent="0" eaLnBrk="1" hangingPunct="1">
              <a:buNone/>
            </a:pPr>
            <a:r>
              <a:rPr lang="en-US" altLang="zh-CN" sz="3200" dirty="0"/>
              <a:t>d</a:t>
            </a:r>
            <a:r>
              <a:rPr lang="zh-CN" altLang="en-US" sz="3200" dirty="0"/>
              <a:t> （</a:t>
            </a:r>
            <a:r>
              <a:rPr lang="en-US" altLang="zh-CN" sz="3200" dirty="0" err="1" smtClean="0"/>
              <a:t>v</a:t>
            </a:r>
            <a:r>
              <a:rPr lang="en-US" altLang="zh-CN" sz="3200" baseline="-25000" dirty="0" err="1" smtClean="0"/>
              <a:t>i,</a:t>
            </a:r>
            <a:r>
              <a:rPr lang="en-US" altLang="zh-CN" sz="3200" dirty="0" err="1"/>
              <a:t>c</a:t>
            </a:r>
            <a:r>
              <a:rPr lang="en-US" altLang="zh-CN" sz="3200" dirty="0" smtClean="0"/>
              <a:t>,{</a:t>
            </a:r>
            <a:r>
              <a:rPr lang="en-US" altLang="zh-CN" sz="3200" dirty="0" err="1"/>
              <a:t>a,b</a:t>
            </a:r>
            <a:r>
              <a:rPr lang="en-US" altLang="zh-CN" sz="3200" dirty="0" smtClean="0"/>
              <a:t>}</a:t>
            </a:r>
            <a:r>
              <a:rPr lang="zh-CN" altLang="en-US" sz="3200" dirty="0" smtClean="0"/>
              <a:t>）</a:t>
            </a:r>
            <a:r>
              <a:rPr lang="en-US" altLang="zh-CN" sz="3200" dirty="0" smtClean="0"/>
              <a:t>+d</a:t>
            </a:r>
            <a:r>
              <a:rPr lang="zh-CN" altLang="en-US" sz="3200" dirty="0" smtClean="0"/>
              <a:t>（</a:t>
            </a:r>
            <a:r>
              <a:rPr lang="en-US" altLang="zh-CN" sz="3200" dirty="0" err="1" smtClean="0"/>
              <a:t>c</a:t>
            </a:r>
            <a:r>
              <a:rPr lang="en-US" altLang="zh-CN" sz="3200" baseline="-25000" dirty="0" err="1" smtClean="0"/>
              <a:t>,</a:t>
            </a:r>
            <a:r>
              <a:rPr lang="en-US" altLang="zh-CN" sz="3200" dirty="0" err="1" smtClean="0"/>
              <a:t>v</a:t>
            </a:r>
            <a:r>
              <a:rPr lang="en-US" altLang="zh-CN" sz="3200" baseline="-25000" dirty="0" err="1" smtClean="0"/>
              <a:t>j</a:t>
            </a:r>
            <a:r>
              <a:rPr lang="en-US" altLang="zh-CN" sz="3200" dirty="0" smtClean="0"/>
              <a:t>,{</a:t>
            </a:r>
            <a:r>
              <a:rPr lang="en-US" altLang="zh-CN" sz="3200" dirty="0" err="1"/>
              <a:t>a,b</a:t>
            </a:r>
            <a:r>
              <a:rPr lang="en-US" altLang="zh-CN" sz="3200" dirty="0" smtClean="0"/>
              <a:t>}</a:t>
            </a:r>
            <a:r>
              <a:rPr lang="zh-CN" altLang="en-US" sz="3200" dirty="0" smtClean="0"/>
              <a:t>）</a:t>
            </a:r>
            <a:r>
              <a:rPr lang="en-US" altLang="zh-CN" sz="3200" dirty="0" smtClean="0"/>
              <a:t>}</a:t>
            </a:r>
          </a:p>
          <a:p>
            <a:pPr eaLnBrk="1" hangingPunct="1"/>
            <a:endParaRPr lang="zh-CN" altLang="en-US" sz="3200" dirty="0"/>
          </a:p>
        </p:txBody>
      </p:sp>
      <p:sp>
        <p:nvSpPr>
          <p:cNvPr id="4096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714529E9-E4B2-4E93-A04F-23D0DB6A2047}" type="datetime1">
              <a:rPr lang="zh-CN" altLang="en-US" sz="1400" smtClean="0">
                <a:latin typeface="Comic Sans MS" pitchFamily="66" charset="0"/>
              </a:rPr>
              <a:pPr/>
              <a:t>2016/4/26</a:t>
            </a:fld>
            <a:endParaRPr lang="en-US" altLang="zh-CN" sz="1400" smtClean="0">
              <a:latin typeface="Comic Sans MS" pitchFamily="66" charset="0"/>
            </a:endParaRPr>
          </a:p>
        </p:txBody>
      </p:sp>
      <p:sp>
        <p:nvSpPr>
          <p:cNvPr id="4096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第6章  动态规划法</a:t>
            </a:r>
          </a:p>
        </p:txBody>
      </p:sp>
      <p:sp>
        <p:nvSpPr>
          <p:cNvPr id="409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22739FC8-BC78-4C65-8FAF-6E0A177AB6A8}" type="slidenum">
              <a:rPr lang="en-US" altLang="zh-CN" sz="1400" smtClean="0">
                <a:latin typeface="Comic Sans MS" pitchFamily="66" charset="0"/>
              </a:rPr>
              <a:pPr/>
              <a:t>6</a:t>
            </a:fld>
            <a:endParaRPr lang="en-US" altLang="zh-CN" sz="1400" smtClean="0">
              <a:latin typeface="Comic Sans MS" pitchFamily="66" charset="0"/>
            </a:endParaRPr>
          </a:p>
        </p:txBody>
      </p:sp>
      <p:grpSp>
        <p:nvGrpSpPr>
          <p:cNvPr id="30" name="组合 29"/>
          <p:cNvGrpSpPr>
            <a:grpSpLocks/>
          </p:cNvGrpSpPr>
          <p:nvPr/>
        </p:nvGrpSpPr>
        <p:grpSpPr bwMode="auto">
          <a:xfrm>
            <a:off x="1763713" y="3914260"/>
            <a:ext cx="2824162" cy="2305050"/>
            <a:chOff x="2483768" y="3068960"/>
            <a:chExt cx="2823846" cy="2304256"/>
          </a:xfrm>
        </p:grpSpPr>
        <p:sp>
          <p:nvSpPr>
            <p:cNvPr id="40970" name="椭圆 6"/>
            <p:cNvSpPr>
              <a:spLocks noChangeArrowheads="1"/>
            </p:cNvSpPr>
            <p:nvPr/>
          </p:nvSpPr>
          <p:spPr bwMode="auto">
            <a:xfrm>
              <a:off x="3491880" y="3068960"/>
              <a:ext cx="879630" cy="825372"/>
            </a:xfrm>
            <a:prstGeom prst="ellipse">
              <a:avLst/>
            </a:prstGeom>
            <a:solidFill>
              <a:schemeClr val="bg1"/>
            </a:solidFill>
            <a:ln w="38100" algn="ctr">
              <a:solidFill>
                <a:schemeClr val="tx1"/>
              </a:solidFill>
              <a:round/>
              <a:headEnd/>
              <a:tailEnd/>
            </a:ln>
          </p:spPr>
          <p:txBody>
            <a:bodyPr lIns="90000" tIns="46800" rIns="90000" bIns="4680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r>
                <a:rPr lang="en-US" altLang="zh-CN" sz="3200" b="1"/>
                <a:t> a</a:t>
              </a:r>
              <a:endParaRPr lang="zh-CN" altLang="en-US" sz="3200" b="1"/>
            </a:p>
          </p:txBody>
        </p:sp>
        <p:sp>
          <p:nvSpPr>
            <p:cNvPr id="40971" name="椭圆 7"/>
            <p:cNvSpPr>
              <a:spLocks noChangeArrowheads="1"/>
            </p:cNvSpPr>
            <p:nvPr/>
          </p:nvSpPr>
          <p:spPr bwMode="auto">
            <a:xfrm>
              <a:off x="2483768" y="4509120"/>
              <a:ext cx="879630" cy="825372"/>
            </a:xfrm>
            <a:prstGeom prst="ellipse">
              <a:avLst/>
            </a:prstGeom>
            <a:solidFill>
              <a:schemeClr val="bg1"/>
            </a:solidFill>
            <a:ln w="38100" algn="ctr">
              <a:solidFill>
                <a:schemeClr val="tx1"/>
              </a:solidFill>
              <a:round/>
              <a:headEnd/>
              <a:tailEnd/>
            </a:ln>
          </p:spPr>
          <p:txBody>
            <a:bodyPr lIns="90000" tIns="46800" rIns="90000" bIns="4680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r>
                <a:rPr lang="en-US" altLang="zh-CN" sz="3200" b="1"/>
                <a:t> c</a:t>
              </a:r>
              <a:endParaRPr lang="zh-CN" altLang="en-US" sz="3200" b="1"/>
            </a:p>
          </p:txBody>
        </p:sp>
        <p:sp>
          <p:nvSpPr>
            <p:cNvPr id="40972" name="椭圆 8"/>
            <p:cNvSpPr>
              <a:spLocks noChangeArrowheads="1"/>
            </p:cNvSpPr>
            <p:nvPr/>
          </p:nvSpPr>
          <p:spPr bwMode="auto">
            <a:xfrm>
              <a:off x="4427984" y="4522440"/>
              <a:ext cx="879630" cy="825372"/>
            </a:xfrm>
            <a:prstGeom prst="ellipse">
              <a:avLst/>
            </a:prstGeom>
            <a:solidFill>
              <a:schemeClr val="bg1"/>
            </a:solidFill>
            <a:ln w="38100" algn="ctr">
              <a:solidFill>
                <a:schemeClr val="tx1"/>
              </a:solidFill>
              <a:round/>
              <a:headEnd/>
              <a:tailEnd/>
            </a:ln>
          </p:spPr>
          <p:txBody>
            <a:bodyPr lIns="90000" tIns="46800" rIns="90000" bIns="4680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r>
                <a:rPr lang="en-US" altLang="zh-CN" sz="3200" b="1"/>
                <a:t> b</a:t>
              </a:r>
              <a:endParaRPr lang="zh-CN" altLang="en-US" sz="3200" b="1"/>
            </a:p>
          </p:txBody>
        </p:sp>
        <p:cxnSp>
          <p:nvCxnSpPr>
            <p:cNvPr id="40973" name="直接箭头连接符 10"/>
            <p:cNvCxnSpPr>
              <a:cxnSpLocks noChangeShapeType="1"/>
              <a:endCxn id="40971" idx="0"/>
            </p:cNvCxnSpPr>
            <p:nvPr/>
          </p:nvCxnSpPr>
          <p:spPr bwMode="auto">
            <a:xfrm flipH="1">
              <a:off x="2923583" y="3645024"/>
              <a:ext cx="712313" cy="864096"/>
            </a:xfrm>
            <a:prstGeom prst="straightConnector1">
              <a:avLst/>
            </a:prstGeom>
            <a:noFill/>
            <a:ln w="38100" algn="ctr">
              <a:solidFill>
                <a:schemeClr val="tx1"/>
              </a:solidFill>
              <a:round/>
              <a:headEnd type="triangle" w="med" len="med"/>
              <a:tailEnd type="none" w="med" len="med"/>
            </a:ln>
            <a:extLst>
              <a:ext uri="{909E8E84-426E-40DD-AFC4-6F175D3DCCD1}">
                <a14:hiddenFill xmlns:a14="http://schemas.microsoft.com/office/drawing/2010/main">
                  <a:noFill/>
                </a14:hiddenFill>
              </a:ext>
            </a:extLst>
          </p:spPr>
        </p:cxnSp>
        <p:cxnSp>
          <p:nvCxnSpPr>
            <p:cNvPr id="40974" name="直接箭头连接符 12"/>
            <p:cNvCxnSpPr>
              <a:cxnSpLocks noChangeShapeType="1"/>
            </p:cNvCxnSpPr>
            <p:nvPr/>
          </p:nvCxnSpPr>
          <p:spPr bwMode="auto">
            <a:xfrm flipH="1">
              <a:off x="3032212" y="3797424"/>
              <a:ext cx="756084" cy="864096"/>
            </a:xfrm>
            <a:prstGeom prst="straightConnector1">
              <a:avLst/>
            </a:prstGeom>
            <a:noFill/>
            <a:ln w="38100" algn="ctr">
              <a:solidFill>
                <a:schemeClr val="tx1"/>
              </a:solidFill>
              <a:round/>
              <a:headEnd type="none" w="med" len="med"/>
              <a:tailEnd type="triangle" w="med" len="med"/>
            </a:ln>
            <a:extLst>
              <a:ext uri="{909E8E84-426E-40DD-AFC4-6F175D3DCCD1}">
                <a14:hiddenFill xmlns:a14="http://schemas.microsoft.com/office/drawing/2010/main">
                  <a:noFill/>
                </a14:hiddenFill>
              </a:ext>
            </a:extLst>
          </p:spPr>
        </p:cxnSp>
        <p:cxnSp>
          <p:nvCxnSpPr>
            <p:cNvPr id="40975" name="直接箭头连接符 13"/>
            <p:cNvCxnSpPr>
              <a:cxnSpLocks noChangeShapeType="1"/>
              <a:stCxn id="40972" idx="2"/>
              <a:endCxn id="40971" idx="6"/>
            </p:cNvCxnSpPr>
            <p:nvPr/>
          </p:nvCxnSpPr>
          <p:spPr bwMode="auto">
            <a:xfrm flipH="1" flipV="1">
              <a:off x="3363398" y="4921806"/>
              <a:ext cx="1064586" cy="13320"/>
            </a:xfrm>
            <a:prstGeom prst="straightConnector1">
              <a:avLst/>
            </a:prstGeom>
            <a:noFill/>
            <a:ln w="3810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0976" name="直接箭头连接符 14"/>
            <p:cNvCxnSpPr>
              <a:cxnSpLocks noChangeShapeType="1"/>
            </p:cNvCxnSpPr>
            <p:nvPr/>
          </p:nvCxnSpPr>
          <p:spPr bwMode="auto">
            <a:xfrm flipH="1" flipV="1">
              <a:off x="4067944" y="3797424"/>
              <a:ext cx="607132" cy="760080"/>
            </a:xfrm>
            <a:prstGeom prst="straightConnector1">
              <a:avLst/>
            </a:prstGeom>
            <a:noFill/>
            <a:ln w="3810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0977" name="直接箭头连接符 15"/>
            <p:cNvCxnSpPr>
              <a:cxnSpLocks noChangeShapeType="1"/>
              <a:endCxn id="40972" idx="0"/>
            </p:cNvCxnSpPr>
            <p:nvPr/>
          </p:nvCxnSpPr>
          <p:spPr bwMode="auto">
            <a:xfrm>
              <a:off x="4245496" y="3698736"/>
              <a:ext cx="622303" cy="823704"/>
            </a:xfrm>
            <a:prstGeom prst="straightConnector1">
              <a:avLst/>
            </a:prstGeom>
            <a:noFill/>
            <a:ln w="3810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0978" name="TextBox 20"/>
            <p:cNvSpPr txBox="1">
              <a:spLocks noChangeArrowheads="1"/>
            </p:cNvSpPr>
            <p:nvPr/>
          </p:nvSpPr>
          <p:spPr bwMode="auto">
            <a:xfrm>
              <a:off x="2879811" y="3645024"/>
              <a:ext cx="41982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r>
                <a:rPr lang="en-US" altLang="zh-CN" sz="2800" b="1"/>
                <a:t>3</a:t>
              </a:r>
              <a:endParaRPr lang="zh-CN" altLang="en-US" sz="2800" b="1"/>
            </a:p>
          </p:txBody>
        </p:sp>
        <p:sp>
          <p:nvSpPr>
            <p:cNvPr id="40979" name="TextBox 21"/>
            <p:cNvSpPr txBox="1">
              <a:spLocks noChangeArrowheads="1"/>
            </p:cNvSpPr>
            <p:nvPr/>
          </p:nvSpPr>
          <p:spPr bwMode="auto">
            <a:xfrm>
              <a:off x="3291545" y="4057908"/>
              <a:ext cx="6223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r>
                <a:rPr lang="en-US" altLang="zh-CN" sz="2800" b="1"/>
                <a:t>11</a:t>
              </a:r>
              <a:endParaRPr lang="zh-CN" altLang="en-US" sz="2800" b="1"/>
            </a:p>
          </p:txBody>
        </p:sp>
        <p:sp>
          <p:nvSpPr>
            <p:cNvPr id="40980" name="TextBox 22"/>
            <p:cNvSpPr txBox="1">
              <a:spLocks noChangeArrowheads="1"/>
            </p:cNvSpPr>
            <p:nvPr/>
          </p:nvSpPr>
          <p:spPr bwMode="auto">
            <a:xfrm>
              <a:off x="4634948" y="3678436"/>
              <a:ext cx="41982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r>
                <a:rPr lang="en-US" altLang="zh-CN" sz="2800" b="1"/>
                <a:t>4</a:t>
              </a:r>
              <a:endParaRPr lang="zh-CN" altLang="en-US" sz="2800" b="1"/>
            </a:p>
          </p:txBody>
        </p:sp>
        <p:sp>
          <p:nvSpPr>
            <p:cNvPr id="40981" name="TextBox 23"/>
            <p:cNvSpPr txBox="1">
              <a:spLocks noChangeArrowheads="1"/>
            </p:cNvSpPr>
            <p:nvPr/>
          </p:nvSpPr>
          <p:spPr bwMode="auto">
            <a:xfrm>
              <a:off x="4012409" y="4092446"/>
              <a:ext cx="41982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r>
                <a:rPr lang="en-US" altLang="zh-CN" sz="2800" b="1"/>
                <a:t>6</a:t>
              </a:r>
              <a:endParaRPr lang="zh-CN" altLang="en-US" sz="2800" b="1"/>
            </a:p>
          </p:txBody>
        </p:sp>
        <p:sp>
          <p:nvSpPr>
            <p:cNvPr id="40982" name="TextBox 24"/>
            <p:cNvSpPr txBox="1">
              <a:spLocks noChangeArrowheads="1"/>
            </p:cNvSpPr>
            <p:nvPr/>
          </p:nvSpPr>
          <p:spPr bwMode="auto">
            <a:xfrm>
              <a:off x="3750763" y="4849996"/>
              <a:ext cx="41982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r>
                <a:rPr lang="en-US" altLang="zh-CN" sz="2800" b="1"/>
                <a:t>2</a:t>
              </a:r>
              <a:endParaRPr lang="zh-CN" altLang="en-US" sz="2800" b="1"/>
            </a:p>
          </p:txBody>
        </p:sp>
      </p:grpSp>
      <p:graphicFrame>
        <p:nvGraphicFramePr>
          <p:cNvPr id="31" name="对象 30"/>
          <p:cNvGraphicFramePr>
            <a:graphicFrameLocks noChangeAspect="1"/>
          </p:cNvGraphicFramePr>
          <p:nvPr>
            <p:extLst>
              <p:ext uri="{D42A27DB-BD31-4B8C-83A1-F6EECF244321}">
                <p14:modId xmlns:p14="http://schemas.microsoft.com/office/powerpoint/2010/main" val="2216762135"/>
              </p:ext>
            </p:extLst>
          </p:nvPr>
        </p:nvGraphicFramePr>
        <p:xfrm>
          <a:off x="5795963" y="4053960"/>
          <a:ext cx="2089150" cy="1985962"/>
        </p:xfrm>
        <a:graphic>
          <a:graphicData uri="http://schemas.openxmlformats.org/presentationml/2006/ole">
            <mc:AlternateContent xmlns:mc="http://schemas.openxmlformats.org/markup-compatibility/2006">
              <mc:Choice xmlns:v="urn:schemas-microsoft-com:vml" Requires="v">
                <p:oleObj spid="_x0000_s72708" name="公式" r:id="rId4" imgW="774364" imgH="736280" progId="Equation.3">
                  <p:embed/>
                </p:oleObj>
              </mc:Choice>
              <mc:Fallback>
                <p:oleObj name="公式" r:id="rId4" imgW="774364" imgH="7362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5963" y="4053960"/>
                        <a:ext cx="2089150" cy="198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129505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randombar(horizontal)">
                                      <p:cBhvr>
                                        <p:cTn id="1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304C11CE-B97E-4B91-9132-9939570306A1}" type="datetime1">
              <a:rPr lang="zh-CN" altLang="en-US" sz="1400" smtClean="0">
                <a:latin typeface="Comic Sans MS" pitchFamily="66" charset="0"/>
              </a:rPr>
              <a:pPr/>
              <a:t>2016/4/26</a:t>
            </a:fld>
            <a:endParaRPr lang="en-US" altLang="zh-CN" sz="1400" smtClean="0">
              <a:latin typeface="Comic Sans MS" pitchFamily="66" charset="0"/>
            </a:endParaRPr>
          </a:p>
        </p:txBody>
      </p:sp>
      <p:sp>
        <p:nvSpPr>
          <p:cNvPr id="4301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第6章  动态规划法</a:t>
            </a:r>
          </a:p>
        </p:txBody>
      </p:sp>
      <p:sp>
        <p:nvSpPr>
          <p:cNvPr id="4301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12A1207A-9E87-4E7C-8D68-84F1E9248E05}" type="slidenum">
              <a:rPr lang="en-US" altLang="zh-CN" sz="1400" smtClean="0">
                <a:latin typeface="Comic Sans MS" pitchFamily="66" charset="0"/>
              </a:rPr>
              <a:pPr/>
              <a:t>7</a:t>
            </a:fld>
            <a:endParaRPr lang="en-US" altLang="zh-CN" sz="1400" smtClean="0">
              <a:latin typeface="Comic Sans MS" pitchFamily="66" charset="0"/>
            </a:endParaRPr>
          </a:p>
        </p:txBody>
      </p:sp>
      <p:sp>
        <p:nvSpPr>
          <p:cNvPr id="43013" name="Text Box 5"/>
          <p:cNvSpPr txBox="1">
            <a:spLocks noChangeArrowheads="1"/>
          </p:cNvSpPr>
          <p:nvPr/>
        </p:nvSpPr>
        <p:spPr bwMode="auto">
          <a:xfrm>
            <a:off x="468313" y="1428750"/>
            <a:ext cx="8153400" cy="185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lnSpc>
                <a:spcPct val="90000"/>
              </a:lnSpc>
              <a:spcBef>
                <a:spcPct val="50000"/>
              </a:spcBef>
            </a:pPr>
            <a:r>
              <a:rPr kumimoji="1" lang="en-US" altLang="zh-CN" sz="2800" b="1"/>
              <a:t>    TSP</a:t>
            </a:r>
            <a:r>
              <a:rPr kumimoji="1" lang="zh-CN" altLang="en-US" sz="2800" b="1">
                <a:cs typeface="Times New Roman" pitchFamily="18" charset="0"/>
              </a:rPr>
              <a:t>问题是指旅行家要旅行</a:t>
            </a:r>
            <a:r>
              <a:rPr kumimoji="1" lang="en-US" altLang="zh-CN" sz="2800" b="1" i="1"/>
              <a:t>n</a:t>
            </a:r>
            <a:r>
              <a:rPr kumimoji="1" lang="zh-CN" altLang="en-US" sz="2800" b="1"/>
              <a:t>个城市，要求各个城市经历且仅经历一次然后回到出发城市，并要求所走的路程最短。</a:t>
            </a:r>
          </a:p>
          <a:p>
            <a:pPr eaLnBrk="1" hangingPunct="1">
              <a:lnSpc>
                <a:spcPct val="90000"/>
              </a:lnSpc>
              <a:spcBef>
                <a:spcPct val="50000"/>
              </a:spcBef>
            </a:pPr>
            <a:r>
              <a:rPr kumimoji="1" lang="zh-CN" altLang="en-US" sz="2800" b="1"/>
              <a:t>    各个城市间的距离可以用代价矩阵来表示。</a:t>
            </a:r>
          </a:p>
        </p:txBody>
      </p:sp>
      <p:grpSp>
        <p:nvGrpSpPr>
          <p:cNvPr id="43014" name="Group 10"/>
          <p:cNvGrpSpPr>
            <a:grpSpLocks/>
          </p:cNvGrpSpPr>
          <p:nvPr/>
        </p:nvGrpSpPr>
        <p:grpSpPr bwMode="auto">
          <a:xfrm>
            <a:off x="2571750" y="3357563"/>
            <a:ext cx="3370263" cy="2927350"/>
            <a:chOff x="3909" y="1422"/>
            <a:chExt cx="2610" cy="1957"/>
          </a:xfrm>
        </p:grpSpPr>
        <p:sp>
          <p:nvSpPr>
            <p:cNvPr id="43019" name="Text Box 11"/>
            <p:cNvSpPr txBox="1">
              <a:spLocks noChangeArrowheads="1"/>
            </p:cNvSpPr>
            <p:nvPr/>
          </p:nvSpPr>
          <p:spPr bwMode="auto">
            <a:xfrm>
              <a:off x="3909" y="1422"/>
              <a:ext cx="2610" cy="1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endParaRPr lang="en-US" altLang="zh-CN" b="1"/>
            </a:p>
            <a:p>
              <a:pPr algn="just"/>
              <a:endParaRPr lang="en-US" altLang="zh-CN" b="1"/>
            </a:p>
            <a:p>
              <a:pPr algn="just"/>
              <a:r>
                <a:rPr lang="en-US" altLang="zh-CN" b="1" i="1"/>
                <a:t>C</a:t>
              </a:r>
              <a:r>
                <a:rPr lang="en-US" altLang="zh-CN" b="1"/>
                <a:t>=</a:t>
              </a:r>
            </a:p>
          </p:txBody>
        </p:sp>
        <p:sp>
          <p:nvSpPr>
            <p:cNvPr id="43020" name="AutoShape 12"/>
            <p:cNvSpPr>
              <a:spLocks noChangeArrowheads="1"/>
            </p:cNvSpPr>
            <p:nvPr/>
          </p:nvSpPr>
          <p:spPr bwMode="auto">
            <a:xfrm>
              <a:off x="4399" y="1599"/>
              <a:ext cx="1740" cy="1311"/>
            </a:xfrm>
            <a:prstGeom prst="bracketPair">
              <a:avLst>
                <a:gd name="adj" fmla="val 8519"/>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54000" tIns="10800" rIns="1800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sz="2800" b="1"/>
                <a:t> ∞   3   6   7</a:t>
              </a:r>
            </a:p>
            <a:p>
              <a:pPr algn="just"/>
              <a:r>
                <a:rPr lang="en-US" altLang="zh-CN" sz="2800" b="1"/>
                <a:t> 5   ∞   2   3</a:t>
              </a:r>
            </a:p>
            <a:p>
              <a:pPr algn="just"/>
              <a:r>
                <a:rPr lang="en-US" altLang="zh-CN" sz="2800" b="1"/>
                <a:t> 6    4  ∞   2</a:t>
              </a:r>
            </a:p>
            <a:p>
              <a:pPr algn="just"/>
              <a:r>
                <a:rPr lang="en-US" altLang="zh-CN" sz="2800" b="1"/>
                <a:t> 3    7   5   ∞</a:t>
              </a:r>
            </a:p>
          </p:txBody>
        </p:sp>
        <p:sp>
          <p:nvSpPr>
            <p:cNvPr id="43021" name="Text Box 13"/>
            <p:cNvSpPr txBox="1">
              <a:spLocks noChangeArrowheads="1"/>
            </p:cNvSpPr>
            <p:nvPr/>
          </p:nvSpPr>
          <p:spPr bwMode="auto">
            <a:xfrm>
              <a:off x="4049" y="3099"/>
              <a:ext cx="2198"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sz="2000" b="1"/>
                <a:t>  </a:t>
              </a:r>
              <a:r>
                <a:rPr lang="zh-CN" altLang="en-US" sz="2000" b="1"/>
                <a:t>带权图的代价矩阵</a:t>
              </a:r>
            </a:p>
          </p:txBody>
        </p:sp>
      </p:grpSp>
      <p:sp>
        <p:nvSpPr>
          <p:cNvPr id="43015" name="Rectangle 16"/>
          <p:cNvSpPr>
            <a:spLocks noChangeArrowheads="1"/>
          </p:cNvSpPr>
          <p:nvPr/>
        </p:nvSpPr>
        <p:spPr bwMode="auto">
          <a:xfrm>
            <a:off x="4510088" y="3352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endParaRPr lang="zh-CN" altLang="en-US"/>
          </a:p>
        </p:txBody>
      </p:sp>
      <p:sp>
        <p:nvSpPr>
          <p:cNvPr id="43016" name="Text Box 17"/>
          <p:cNvSpPr txBox="1">
            <a:spLocks noChangeArrowheads="1"/>
          </p:cNvSpPr>
          <p:nvPr/>
        </p:nvSpPr>
        <p:spPr bwMode="auto">
          <a:xfrm>
            <a:off x="323850" y="260350"/>
            <a:ext cx="54895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4400" b="1">
                <a:solidFill>
                  <a:schemeClr val="tx2"/>
                </a:solidFill>
                <a:latin typeface="华文行楷" pitchFamily="2" charset="-122"/>
                <a:ea typeface="华文行楷" pitchFamily="2" charset="-122"/>
              </a:rPr>
              <a:t>6.2.3  TSP</a:t>
            </a:r>
            <a:r>
              <a:rPr kumimoji="1" lang="zh-CN" altLang="en-US" sz="4400" b="1">
                <a:solidFill>
                  <a:schemeClr val="tx2"/>
                </a:solidFill>
                <a:latin typeface="华文行楷" pitchFamily="2" charset="-122"/>
                <a:ea typeface="华文行楷" pitchFamily="2" charset="-122"/>
              </a:rPr>
              <a:t>问题</a:t>
            </a:r>
            <a:r>
              <a:rPr kumimoji="1" lang="zh-CN" altLang="en-US">
                <a:ea typeface="华文行楷" pitchFamily="2" charset="-122"/>
              </a:rPr>
              <a:t> </a:t>
            </a:r>
          </a:p>
        </p:txBody>
      </p:sp>
      <p:sp>
        <p:nvSpPr>
          <p:cNvPr id="43017" name="TextBox 11"/>
          <p:cNvSpPr txBox="1">
            <a:spLocks noChangeArrowheads="1"/>
          </p:cNvSpPr>
          <p:nvPr/>
        </p:nvSpPr>
        <p:spPr bwMode="auto">
          <a:xfrm>
            <a:off x="3357563" y="3214688"/>
            <a:ext cx="29289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r>
              <a:rPr lang="en-US" altLang="zh-CN" b="1">
                <a:solidFill>
                  <a:srgbClr val="FF0000"/>
                </a:solidFill>
              </a:rPr>
              <a:t>0    1    2    3  </a:t>
            </a:r>
            <a:r>
              <a:rPr lang="zh-CN" altLang="en-US" b="1">
                <a:solidFill>
                  <a:srgbClr val="FF0000"/>
                </a:solidFill>
              </a:rPr>
              <a:t>个城市</a:t>
            </a:r>
          </a:p>
        </p:txBody>
      </p:sp>
      <p:sp>
        <p:nvSpPr>
          <p:cNvPr id="43018" name="TextBox 13"/>
          <p:cNvSpPr txBox="1">
            <a:spLocks noChangeArrowheads="1"/>
          </p:cNvSpPr>
          <p:nvPr/>
        </p:nvSpPr>
        <p:spPr bwMode="auto">
          <a:xfrm>
            <a:off x="2931093" y="3656230"/>
            <a:ext cx="785812"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lnSpc>
                <a:spcPct val="110000"/>
              </a:lnSpc>
            </a:pPr>
            <a:r>
              <a:rPr lang="en-US" altLang="zh-CN" b="1" dirty="0">
                <a:solidFill>
                  <a:srgbClr val="FF0000"/>
                </a:solidFill>
              </a:rPr>
              <a:t>0    1    2    </a:t>
            </a:r>
            <a:r>
              <a:rPr lang="en-US" altLang="zh-CN" b="1" dirty="0" smtClean="0">
                <a:solidFill>
                  <a:srgbClr val="FF0000"/>
                </a:solidFill>
              </a:rPr>
              <a:t>3</a:t>
            </a:r>
            <a:endParaRPr lang="zh-CN" altLang="en-US" b="1" dirty="0">
              <a:solidFill>
                <a:srgbClr val="FF0000"/>
              </a:solidFill>
            </a:endParaRPr>
          </a:p>
        </p:txBody>
      </p:sp>
    </p:spTree>
    <p:extLst>
      <p:ext uri="{BB962C8B-B14F-4D97-AF65-F5344CB8AC3E}">
        <p14:creationId xmlns:p14="http://schemas.microsoft.com/office/powerpoint/2010/main" val="2980883423"/>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kumimoji="1" lang="en-US" altLang="zh-CN" smtClean="0">
                <a:latin typeface="华文行楷" pitchFamily="2" charset="-122"/>
                <a:ea typeface="华文行楷" pitchFamily="2" charset="-122"/>
              </a:rPr>
              <a:t>6.2.3  TSP</a:t>
            </a:r>
            <a:r>
              <a:rPr kumimoji="1" lang="zh-CN" altLang="en-US" smtClean="0">
                <a:latin typeface="华文行楷" pitchFamily="2" charset="-122"/>
                <a:ea typeface="华文行楷" pitchFamily="2" charset="-122"/>
              </a:rPr>
              <a:t>问题</a:t>
            </a:r>
            <a:r>
              <a:rPr kumimoji="1" lang="zh-CN" altLang="en-US" sz="2400" b="0" smtClean="0">
                <a:latin typeface="Times New Roman" pitchFamily="18" charset="0"/>
              </a:rPr>
              <a:t> </a:t>
            </a:r>
            <a:endParaRPr lang="zh-CN" altLang="en-US" smtClean="0"/>
          </a:p>
        </p:txBody>
      </p:sp>
      <p:sp>
        <p:nvSpPr>
          <p:cNvPr id="3" name="内容占位符 2" descr="Rectangle: Click to edit Master text styles&#10;Second level&#10;Third level&#10;Fourth level&#10;Fifth level"/>
          <p:cNvSpPr>
            <a:spLocks noGrp="1"/>
          </p:cNvSpPr>
          <p:nvPr>
            <p:ph idx="1"/>
          </p:nvPr>
        </p:nvSpPr>
        <p:spPr>
          <a:xfrm>
            <a:off x="469900" y="4437063"/>
            <a:ext cx="8027988" cy="2087562"/>
          </a:xfrm>
        </p:spPr>
        <p:txBody>
          <a:bodyPr/>
          <a:lstStyle/>
          <a:p>
            <a:r>
              <a:rPr kumimoji="1" lang="zh-CN" altLang="en-US" sz="3600" smtClean="0">
                <a:latin typeface="华文新魏" pitchFamily="2" charset="-122"/>
                <a:ea typeface="华文新魏" pitchFamily="2" charset="-122"/>
                <a:cs typeface="Tahoma" pitchFamily="34" charset="0"/>
              </a:rPr>
              <a:t>用</a:t>
            </a:r>
            <a:r>
              <a:rPr kumimoji="1" lang="en-US" altLang="zh-CN" sz="3600" smtClean="0">
                <a:latin typeface="华文新魏" pitchFamily="2" charset="-122"/>
                <a:ea typeface="华文新魏" pitchFamily="2" charset="-122"/>
                <a:cs typeface="Tahoma" pitchFamily="34" charset="0"/>
              </a:rPr>
              <a:t>d</a:t>
            </a:r>
            <a:r>
              <a:rPr kumimoji="1" lang="zh-CN" altLang="en-US" sz="3600" smtClean="0">
                <a:latin typeface="华文新魏" pitchFamily="2" charset="-122"/>
                <a:ea typeface="华文新魏" pitchFamily="2" charset="-122"/>
                <a:cs typeface="Tahoma" pitchFamily="34" charset="0"/>
              </a:rPr>
              <a:t>（</a:t>
            </a:r>
            <a:r>
              <a:rPr kumimoji="1" lang="en-US" altLang="zh-CN" sz="3600" smtClean="0">
                <a:latin typeface="华文新魏" pitchFamily="2" charset="-122"/>
                <a:ea typeface="华文新魏" pitchFamily="2" charset="-122"/>
                <a:cs typeface="Tahoma" pitchFamily="34" charset="0"/>
              </a:rPr>
              <a:t>i,V</a:t>
            </a:r>
            <a:r>
              <a:rPr kumimoji="1" lang="zh-CN" altLang="en-US" sz="3600" smtClean="0">
                <a:latin typeface="华文新魏" pitchFamily="2" charset="-122"/>
                <a:ea typeface="华文新魏" pitchFamily="2" charset="-122"/>
                <a:cs typeface="Tahoma" pitchFamily="34" charset="0"/>
              </a:rPr>
              <a:t>）表示从</a:t>
            </a:r>
            <a:r>
              <a:rPr kumimoji="1" lang="en-US" altLang="zh-CN" sz="3600" smtClean="0">
                <a:latin typeface="华文新魏" pitchFamily="2" charset="-122"/>
                <a:ea typeface="华文新魏" pitchFamily="2" charset="-122"/>
                <a:cs typeface="Tahoma" pitchFamily="34" charset="0"/>
              </a:rPr>
              <a:t>i</a:t>
            </a:r>
            <a:r>
              <a:rPr kumimoji="1" lang="zh-CN" altLang="en-US" sz="3600" smtClean="0">
                <a:latin typeface="华文新魏" pitchFamily="2" charset="-122"/>
                <a:ea typeface="华文新魏" pitchFamily="2" charset="-122"/>
                <a:cs typeface="Tahoma" pitchFamily="34" charset="0"/>
              </a:rPr>
              <a:t>出发经过</a:t>
            </a:r>
            <a:r>
              <a:rPr kumimoji="1" lang="en-US" altLang="zh-CN" sz="3600" smtClean="0">
                <a:latin typeface="华文新魏" pitchFamily="2" charset="-122"/>
                <a:ea typeface="华文新魏" pitchFamily="2" charset="-122"/>
                <a:cs typeface="Tahoma" pitchFamily="34" charset="0"/>
              </a:rPr>
              <a:t>V</a:t>
            </a:r>
            <a:r>
              <a:rPr kumimoji="1" lang="zh-CN" altLang="en-US" sz="3600" smtClean="0">
                <a:latin typeface="华文新魏" pitchFamily="2" charset="-122"/>
                <a:ea typeface="华文新魏" pitchFamily="2" charset="-122"/>
                <a:cs typeface="Tahoma" pitchFamily="34" charset="0"/>
              </a:rPr>
              <a:t>集合中所有顶点回到</a:t>
            </a:r>
            <a:r>
              <a:rPr kumimoji="1" lang="en-US" altLang="zh-CN" sz="3600" smtClean="0">
                <a:latin typeface="华文新魏" pitchFamily="2" charset="-122"/>
                <a:ea typeface="华文新魏" pitchFamily="2" charset="-122"/>
                <a:cs typeface="Tahoma" pitchFamily="34" charset="0"/>
              </a:rPr>
              <a:t>0</a:t>
            </a:r>
            <a:r>
              <a:rPr kumimoji="1" lang="zh-CN" altLang="en-US" sz="3600" smtClean="0">
                <a:latin typeface="华文新魏" pitchFamily="2" charset="-122"/>
                <a:ea typeface="华文新魏" pitchFamily="2" charset="-122"/>
                <a:cs typeface="Tahoma" pitchFamily="34" charset="0"/>
              </a:rPr>
              <a:t>的最短路径。</a:t>
            </a:r>
            <a:endParaRPr kumimoji="1" lang="en-US" altLang="zh-CN" sz="3600" smtClean="0">
              <a:latin typeface="华文新魏" pitchFamily="2" charset="-122"/>
              <a:ea typeface="华文新魏" pitchFamily="2" charset="-122"/>
              <a:cs typeface="Tahoma" pitchFamily="34" charset="0"/>
            </a:endParaRPr>
          </a:p>
          <a:p>
            <a:r>
              <a:rPr kumimoji="1" lang="zh-CN" altLang="en-US" sz="3600" smtClean="0">
                <a:latin typeface="华文新魏" pitchFamily="2" charset="-122"/>
                <a:ea typeface="华文新魏" pitchFamily="2" charset="-122"/>
                <a:cs typeface="Tahoma" pitchFamily="34" charset="0"/>
              </a:rPr>
              <a:t>原问题应表示为：</a:t>
            </a:r>
            <a:r>
              <a:rPr kumimoji="1" lang="en-US" altLang="zh-CN" sz="3600" smtClean="0">
                <a:latin typeface="华文新魏" pitchFamily="2" charset="-122"/>
                <a:ea typeface="华文新魏" pitchFamily="2" charset="-122"/>
                <a:cs typeface="Tahoma" pitchFamily="34" charset="0"/>
              </a:rPr>
              <a:t>d(0,{1, 2, 3})</a:t>
            </a:r>
            <a:endParaRPr lang="zh-CN" altLang="en-US" smtClean="0">
              <a:latin typeface="华文新魏" pitchFamily="2" charset="-122"/>
              <a:ea typeface="华文新魏" pitchFamily="2" charset="-122"/>
              <a:cs typeface="Tahoma" pitchFamily="34" charset="0"/>
            </a:endParaRPr>
          </a:p>
        </p:txBody>
      </p:sp>
      <p:sp>
        <p:nvSpPr>
          <p:cNvPr id="4506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C5A83779-DB1A-474A-AB99-E6469627788D}" type="datetime1">
              <a:rPr lang="zh-CN" altLang="en-US" sz="1400" smtClean="0">
                <a:latin typeface="Comic Sans MS" pitchFamily="66" charset="0"/>
              </a:rPr>
              <a:pPr/>
              <a:t>2016/4/26</a:t>
            </a:fld>
            <a:endParaRPr lang="en-US" altLang="zh-CN" sz="1400" smtClean="0">
              <a:latin typeface="Comic Sans MS" pitchFamily="66" charset="0"/>
            </a:endParaRPr>
          </a:p>
        </p:txBody>
      </p:sp>
      <p:sp>
        <p:nvSpPr>
          <p:cNvPr id="4506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第6章  动态规划法</a:t>
            </a:r>
          </a:p>
        </p:txBody>
      </p:sp>
      <p:sp>
        <p:nvSpPr>
          <p:cNvPr id="450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431AE86B-9D30-4EFC-B249-09818A7B82FE}" type="slidenum">
              <a:rPr lang="en-US" altLang="zh-CN" sz="1400" smtClean="0">
                <a:latin typeface="Comic Sans MS" pitchFamily="66" charset="0"/>
              </a:rPr>
              <a:pPr/>
              <a:t>8</a:t>
            </a:fld>
            <a:endParaRPr lang="en-US" altLang="zh-CN" sz="1400" smtClean="0">
              <a:latin typeface="Comic Sans MS" pitchFamily="66" charset="0"/>
            </a:endParaRPr>
          </a:p>
        </p:txBody>
      </p:sp>
      <p:grpSp>
        <p:nvGrpSpPr>
          <p:cNvPr id="45063" name="Group 10"/>
          <p:cNvGrpSpPr>
            <a:grpSpLocks/>
          </p:cNvGrpSpPr>
          <p:nvPr/>
        </p:nvGrpSpPr>
        <p:grpSpPr bwMode="auto">
          <a:xfrm>
            <a:off x="3340100" y="1354138"/>
            <a:ext cx="3370263" cy="2927350"/>
            <a:chOff x="3909" y="1422"/>
            <a:chExt cx="2610" cy="1957"/>
          </a:xfrm>
        </p:grpSpPr>
        <p:sp>
          <p:nvSpPr>
            <p:cNvPr id="45066" name="Text Box 11"/>
            <p:cNvSpPr txBox="1">
              <a:spLocks noChangeArrowheads="1"/>
            </p:cNvSpPr>
            <p:nvPr/>
          </p:nvSpPr>
          <p:spPr bwMode="auto">
            <a:xfrm>
              <a:off x="3909" y="1422"/>
              <a:ext cx="2610" cy="1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endParaRPr lang="en-US" altLang="zh-CN" b="1" dirty="0"/>
            </a:p>
            <a:p>
              <a:pPr algn="just"/>
              <a:endParaRPr lang="en-US" altLang="zh-CN" b="1" dirty="0"/>
            </a:p>
            <a:p>
              <a:pPr algn="just"/>
              <a:r>
                <a:rPr lang="en-US" altLang="zh-CN" b="1" i="1" dirty="0"/>
                <a:t>C</a:t>
              </a:r>
              <a:r>
                <a:rPr lang="en-US" altLang="zh-CN" b="1" dirty="0"/>
                <a:t>=</a:t>
              </a:r>
            </a:p>
          </p:txBody>
        </p:sp>
        <p:sp>
          <p:nvSpPr>
            <p:cNvPr id="45067" name="AutoShape 12"/>
            <p:cNvSpPr>
              <a:spLocks noChangeArrowheads="1"/>
            </p:cNvSpPr>
            <p:nvPr/>
          </p:nvSpPr>
          <p:spPr bwMode="auto">
            <a:xfrm>
              <a:off x="4447" y="1599"/>
              <a:ext cx="1740" cy="1311"/>
            </a:xfrm>
            <a:prstGeom prst="bracketPair">
              <a:avLst>
                <a:gd name="adj" fmla="val 8519"/>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54000" tIns="10800" rIns="1800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sz="2800" b="1" dirty="0"/>
                <a:t> ∞   3   6   7</a:t>
              </a:r>
            </a:p>
            <a:p>
              <a:pPr algn="just"/>
              <a:r>
                <a:rPr lang="en-US" altLang="zh-CN" sz="2800" b="1" dirty="0"/>
                <a:t> 5   ∞   2   3</a:t>
              </a:r>
            </a:p>
            <a:p>
              <a:pPr algn="just"/>
              <a:r>
                <a:rPr lang="en-US" altLang="zh-CN" sz="2800" b="1" dirty="0"/>
                <a:t> 6    4  ∞   2</a:t>
              </a:r>
            </a:p>
            <a:p>
              <a:pPr algn="just"/>
              <a:r>
                <a:rPr lang="en-US" altLang="zh-CN" sz="2800" b="1" dirty="0"/>
                <a:t> 3    7   5   ∞</a:t>
              </a:r>
            </a:p>
          </p:txBody>
        </p:sp>
        <p:sp>
          <p:nvSpPr>
            <p:cNvPr id="45068" name="Text Box 13"/>
            <p:cNvSpPr txBox="1">
              <a:spLocks noChangeArrowheads="1"/>
            </p:cNvSpPr>
            <p:nvPr/>
          </p:nvSpPr>
          <p:spPr bwMode="auto">
            <a:xfrm>
              <a:off x="4049" y="3099"/>
              <a:ext cx="2198"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sz="2000" b="1"/>
                <a:t>  </a:t>
              </a:r>
              <a:r>
                <a:rPr lang="zh-CN" altLang="en-US" sz="2000" b="1"/>
                <a:t>带权图的代价矩阵</a:t>
              </a:r>
            </a:p>
          </p:txBody>
        </p:sp>
      </p:grpSp>
      <p:sp>
        <p:nvSpPr>
          <p:cNvPr id="45064" name="TextBox 11"/>
          <p:cNvSpPr txBox="1">
            <a:spLocks noChangeArrowheads="1"/>
          </p:cNvSpPr>
          <p:nvPr/>
        </p:nvSpPr>
        <p:spPr bwMode="auto">
          <a:xfrm>
            <a:off x="4125913" y="1211263"/>
            <a:ext cx="29289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r>
              <a:rPr lang="en-US" altLang="zh-CN" b="1">
                <a:solidFill>
                  <a:srgbClr val="FF0000"/>
                </a:solidFill>
              </a:rPr>
              <a:t>0    1    2    3  </a:t>
            </a:r>
            <a:r>
              <a:rPr lang="zh-CN" altLang="en-US" b="1">
                <a:solidFill>
                  <a:srgbClr val="FF0000"/>
                </a:solidFill>
              </a:rPr>
              <a:t>个城市</a:t>
            </a:r>
          </a:p>
        </p:txBody>
      </p:sp>
      <p:sp>
        <p:nvSpPr>
          <p:cNvPr id="45065" name="TextBox 13"/>
          <p:cNvSpPr txBox="1">
            <a:spLocks noChangeArrowheads="1"/>
          </p:cNvSpPr>
          <p:nvPr/>
        </p:nvSpPr>
        <p:spPr bwMode="auto">
          <a:xfrm>
            <a:off x="3741183" y="1711325"/>
            <a:ext cx="785812" cy="168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lnSpc>
                <a:spcPct val="110000"/>
              </a:lnSpc>
            </a:pPr>
            <a:r>
              <a:rPr lang="en-US" altLang="zh-CN" b="1" dirty="0">
                <a:solidFill>
                  <a:srgbClr val="FF0000"/>
                </a:solidFill>
              </a:rPr>
              <a:t>0    1    2    </a:t>
            </a:r>
            <a:r>
              <a:rPr lang="en-US" altLang="zh-CN" b="1" dirty="0" smtClean="0">
                <a:solidFill>
                  <a:srgbClr val="FF0000"/>
                </a:solidFill>
              </a:rPr>
              <a:t>3</a:t>
            </a:r>
            <a:endParaRPr lang="zh-CN" altLang="en-US" b="1" dirty="0">
              <a:solidFill>
                <a:srgbClr val="FF0000"/>
              </a:solidFill>
            </a:endParaRPr>
          </a:p>
        </p:txBody>
      </p:sp>
    </p:spTree>
    <p:extLst>
      <p:ext uri="{BB962C8B-B14F-4D97-AF65-F5344CB8AC3E}">
        <p14:creationId xmlns:p14="http://schemas.microsoft.com/office/powerpoint/2010/main" val="248567559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722B1326-C906-411D-A5BB-9A3B9D2596D1}" type="datetime1">
              <a:rPr lang="zh-CN" altLang="en-US" sz="1400" smtClean="0">
                <a:latin typeface="Comic Sans MS" pitchFamily="66" charset="0"/>
              </a:rPr>
              <a:pPr/>
              <a:t>2016/4/26</a:t>
            </a:fld>
            <a:endParaRPr lang="en-US" altLang="zh-CN" sz="1400" smtClean="0">
              <a:latin typeface="Comic Sans MS" pitchFamily="66" charset="0"/>
            </a:endParaRPr>
          </a:p>
        </p:txBody>
      </p:sp>
      <p:sp>
        <p:nvSpPr>
          <p:cNvPr id="46083"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第6章  动态规划法</a:t>
            </a:r>
          </a:p>
        </p:txBody>
      </p:sp>
      <p:sp>
        <p:nvSpPr>
          <p:cNvPr id="4608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11C17EE1-96AF-4F76-B21E-00B9B8DC8E82}" type="slidenum">
              <a:rPr lang="en-US" altLang="zh-CN" sz="1400" smtClean="0">
                <a:latin typeface="Comic Sans MS" pitchFamily="66" charset="0"/>
              </a:rPr>
              <a:pPr/>
              <a:t>9</a:t>
            </a:fld>
            <a:endParaRPr lang="en-US" altLang="zh-CN" sz="1400" smtClean="0">
              <a:latin typeface="Comic Sans MS" pitchFamily="66" charset="0"/>
            </a:endParaRPr>
          </a:p>
        </p:txBody>
      </p:sp>
      <p:sp>
        <p:nvSpPr>
          <p:cNvPr id="46085" name="Text Box 2"/>
          <p:cNvSpPr txBox="1">
            <a:spLocks noChangeArrowheads="1"/>
          </p:cNvSpPr>
          <p:nvPr/>
        </p:nvSpPr>
        <p:spPr bwMode="auto">
          <a:xfrm>
            <a:off x="250825" y="1268413"/>
            <a:ext cx="8713788" cy="403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spcBef>
                <a:spcPct val="20000"/>
              </a:spcBef>
              <a:spcAft>
                <a:spcPct val="20000"/>
              </a:spcAft>
            </a:pPr>
            <a:r>
              <a:rPr kumimoji="1" lang="zh-CN" altLang="en-US" b="1" dirty="0">
                <a:latin typeface="宋体" charset="-122"/>
              </a:rPr>
              <a:t>这是最后一个阶段的决策，而：</a:t>
            </a:r>
            <a:r>
              <a:rPr kumimoji="1" lang="zh-CN" altLang="en-US" b="1" dirty="0"/>
              <a:t> </a:t>
            </a:r>
          </a:p>
          <a:p>
            <a:pPr algn="just" eaLnBrk="1" hangingPunct="1">
              <a:spcBef>
                <a:spcPct val="20000"/>
              </a:spcBef>
              <a:spcAft>
                <a:spcPct val="20000"/>
              </a:spcAft>
            </a:pPr>
            <a:r>
              <a:rPr kumimoji="1" lang="en-US" altLang="zh-CN" b="1" i="1" dirty="0"/>
              <a:t>d</a:t>
            </a:r>
            <a:r>
              <a:rPr kumimoji="1" lang="en-US" altLang="zh-CN" b="1" dirty="0"/>
              <a:t>(1, {2, 3})=min{</a:t>
            </a:r>
            <a:r>
              <a:rPr kumimoji="1" lang="en-US" altLang="zh-CN" b="1" i="1" dirty="0"/>
              <a:t>c</a:t>
            </a:r>
            <a:r>
              <a:rPr kumimoji="1" lang="en-US" altLang="zh-CN" b="1" baseline="-30000" dirty="0"/>
              <a:t>12</a:t>
            </a:r>
            <a:r>
              <a:rPr kumimoji="1" lang="en-US" altLang="zh-CN" b="1" dirty="0"/>
              <a:t>+</a:t>
            </a:r>
            <a:r>
              <a:rPr kumimoji="1" lang="en-US" altLang="zh-CN" b="1" i="1" dirty="0"/>
              <a:t>d</a:t>
            </a:r>
            <a:r>
              <a:rPr kumimoji="1" lang="en-US" altLang="zh-CN" b="1" dirty="0"/>
              <a:t>(2, {3}), </a:t>
            </a:r>
            <a:r>
              <a:rPr kumimoji="1" lang="en-US" altLang="zh-CN" b="1" i="1" dirty="0"/>
              <a:t>c</a:t>
            </a:r>
            <a:r>
              <a:rPr kumimoji="1" lang="en-US" altLang="zh-CN" b="1" baseline="-30000" dirty="0"/>
              <a:t>13</a:t>
            </a:r>
            <a:r>
              <a:rPr kumimoji="1" lang="en-US" altLang="zh-CN" b="1" dirty="0"/>
              <a:t>+</a:t>
            </a:r>
            <a:r>
              <a:rPr kumimoji="1" lang="en-US" altLang="zh-CN" b="1" i="1" dirty="0"/>
              <a:t> d</a:t>
            </a:r>
            <a:r>
              <a:rPr kumimoji="1" lang="en-US" altLang="zh-CN" b="1" dirty="0"/>
              <a:t>(3, {2})}</a:t>
            </a:r>
          </a:p>
          <a:p>
            <a:pPr algn="just" eaLnBrk="1" hangingPunct="1">
              <a:spcBef>
                <a:spcPct val="20000"/>
              </a:spcBef>
              <a:spcAft>
                <a:spcPct val="20000"/>
              </a:spcAft>
            </a:pPr>
            <a:r>
              <a:rPr kumimoji="1" lang="en-US" altLang="zh-CN" b="1" i="1" dirty="0"/>
              <a:t>d</a:t>
            </a:r>
            <a:r>
              <a:rPr kumimoji="1" lang="en-US" altLang="zh-CN" b="1" dirty="0"/>
              <a:t>(2, {1, 3})=min{</a:t>
            </a:r>
            <a:r>
              <a:rPr kumimoji="1" lang="en-US" altLang="zh-CN" b="1" i="1" dirty="0"/>
              <a:t>c</a:t>
            </a:r>
            <a:r>
              <a:rPr kumimoji="1" lang="en-US" altLang="zh-CN" b="1" baseline="-30000" dirty="0"/>
              <a:t>21</a:t>
            </a:r>
            <a:r>
              <a:rPr kumimoji="1" lang="en-US" altLang="zh-CN" b="1" dirty="0"/>
              <a:t>+</a:t>
            </a:r>
            <a:r>
              <a:rPr kumimoji="1" lang="en-US" altLang="zh-CN" b="1" i="1" dirty="0"/>
              <a:t>d</a:t>
            </a:r>
            <a:r>
              <a:rPr kumimoji="1" lang="en-US" altLang="zh-CN" b="1" dirty="0"/>
              <a:t>(1, {3}), </a:t>
            </a:r>
            <a:r>
              <a:rPr kumimoji="1" lang="en-US" altLang="zh-CN" b="1" i="1" dirty="0"/>
              <a:t>c</a:t>
            </a:r>
            <a:r>
              <a:rPr kumimoji="1" lang="en-US" altLang="zh-CN" b="1" baseline="-30000" dirty="0"/>
              <a:t>23</a:t>
            </a:r>
            <a:r>
              <a:rPr kumimoji="1" lang="en-US" altLang="zh-CN" b="1" dirty="0"/>
              <a:t>+</a:t>
            </a:r>
            <a:r>
              <a:rPr kumimoji="1" lang="en-US" altLang="zh-CN" b="1" i="1" dirty="0"/>
              <a:t> d</a:t>
            </a:r>
            <a:r>
              <a:rPr kumimoji="1" lang="en-US" altLang="zh-CN" b="1" dirty="0"/>
              <a:t>(3, {1})}</a:t>
            </a:r>
          </a:p>
          <a:p>
            <a:pPr algn="just" eaLnBrk="1" hangingPunct="1">
              <a:spcBef>
                <a:spcPct val="20000"/>
              </a:spcBef>
              <a:spcAft>
                <a:spcPct val="20000"/>
              </a:spcAft>
            </a:pPr>
            <a:r>
              <a:rPr kumimoji="1" lang="en-US" altLang="zh-CN" b="1" i="1" dirty="0"/>
              <a:t>d</a:t>
            </a:r>
            <a:r>
              <a:rPr kumimoji="1" lang="en-US" altLang="zh-CN" b="1" dirty="0"/>
              <a:t>(3, {1, 2})=min{</a:t>
            </a:r>
            <a:r>
              <a:rPr kumimoji="1" lang="en-US" altLang="zh-CN" b="1" i="1" dirty="0"/>
              <a:t>c</a:t>
            </a:r>
            <a:r>
              <a:rPr kumimoji="1" lang="en-US" altLang="zh-CN" b="1" baseline="-30000" dirty="0"/>
              <a:t>31</a:t>
            </a:r>
            <a:r>
              <a:rPr kumimoji="1" lang="en-US" altLang="zh-CN" b="1" dirty="0"/>
              <a:t>+</a:t>
            </a:r>
            <a:r>
              <a:rPr kumimoji="1" lang="en-US" altLang="zh-CN" b="1" i="1" dirty="0"/>
              <a:t>d</a:t>
            </a:r>
            <a:r>
              <a:rPr kumimoji="1" lang="en-US" altLang="zh-CN" b="1" dirty="0"/>
              <a:t>(1, {2}), </a:t>
            </a:r>
            <a:r>
              <a:rPr kumimoji="1" lang="en-US" altLang="zh-CN" b="1" i="1" dirty="0"/>
              <a:t>c</a:t>
            </a:r>
            <a:r>
              <a:rPr kumimoji="1" lang="en-US" altLang="zh-CN" b="1" baseline="-30000" dirty="0"/>
              <a:t>32</a:t>
            </a:r>
            <a:r>
              <a:rPr kumimoji="1" lang="en-US" altLang="zh-CN" b="1" dirty="0"/>
              <a:t>+</a:t>
            </a:r>
            <a:r>
              <a:rPr kumimoji="1" lang="en-US" altLang="zh-CN" b="1" i="1" dirty="0"/>
              <a:t> d</a:t>
            </a:r>
            <a:r>
              <a:rPr kumimoji="1" lang="en-US" altLang="zh-CN" b="1" dirty="0"/>
              <a:t>(2, {1})}</a:t>
            </a:r>
          </a:p>
          <a:p>
            <a:pPr algn="just" eaLnBrk="1" hangingPunct="1">
              <a:spcBef>
                <a:spcPct val="20000"/>
              </a:spcBef>
              <a:spcAft>
                <a:spcPct val="20000"/>
              </a:spcAft>
            </a:pPr>
            <a:r>
              <a:rPr kumimoji="1" lang="zh-CN" altLang="en-US" b="1" dirty="0"/>
              <a:t>这一阶段的决策又依赖于下面的计算结果：</a:t>
            </a:r>
          </a:p>
          <a:p>
            <a:pPr algn="just" eaLnBrk="1" hangingPunct="1">
              <a:spcBef>
                <a:spcPct val="20000"/>
              </a:spcBef>
              <a:spcAft>
                <a:spcPct val="20000"/>
              </a:spcAft>
            </a:pPr>
            <a:r>
              <a:rPr kumimoji="1" lang="en-US" altLang="zh-CN" b="1" i="1" dirty="0"/>
              <a:t>d</a:t>
            </a:r>
            <a:r>
              <a:rPr kumimoji="1" lang="en-US" altLang="zh-CN" b="1" dirty="0"/>
              <a:t>(1, {2})=</a:t>
            </a:r>
            <a:r>
              <a:rPr kumimoji="1" lang="en-US" altLang="zh-CN" b="1" i="1" dirty="0"/>
              <a:t> c</a:t>
            </a:r>
            <a:r>
              <a:rPr kumimoji="1" lang="en-US" altLang="zh-CN" b="1" baseline="-30000" dirty="0"/>
              <a:t>12</a:t>
            </a:r>
            <a:r>
              <a:rPr kumimoji="1" lang="en-US" altLang="zh-CN" b="1" dirty="0"/>
              <a:t>+</a:t>
            </a:r>
            <a:r>
              <a:rPr kumimoji="1" lang="en-US" altLang="zh-CN" b="1" i="1" dirty="0"/>
              <a:t>d</a:t>
            </a:r>
            <a:r>
              <a:rPr kumimoji="1" lang="en-US" altLang="zh-CN" b="1" dirty="0"/>
              <a:t>(2, {})   </a:t>
            </a:r>
            <a:r>
              <a:rPr kumimoji="1" lang="en-US" altLang="zh-CN" b="1" i="1" dirty="0"/>
              <a:t>d</a:t>
            </a:r>
            <a:r>
              <a:rPr kumimoji="1" lang="en-US" altLang="zh-CN" b="1" dirty="0"/>
              <a:t>(2, {3})=</a:t>
            </a:r>
            <a:r>
              <a:rPr kumimoji="1" lang="en-US" altLang="zh-CN" b="1" i="1" dirty="0"/>
              <a:t>c</a:t>
            </a:r>
            <a:r>
              <a:rPr kumimoji="1" lang="en-US" altLang="zh-CN" b="1" baseline="-30000" dirty="0"/>
              <a:t>23</a:t>
            </a:r>
            <a:r>
              <a:rPr kumimoji="1" lang="en-US" altLang="zh-CN" b="1" dirty="0"/>
              <a:t>+</a:t>
            </a:r>
            <a:r>
              <a:rPr kumimoji="1" lang="en-US" altLang="zh-CN" b="1" i="1" dirty="0"/>
              <a:t>d</a:t>
            </a:r>
            <a:r>
              <a:rPr kumimoji="1" lang="en-US" altLang="zh-CN" b="1" dirty="0"/>
              <a:t>(3, {})  </a:t>
            </a:r>
          </a:p>
          <a:p>
            <a:pPr algn="just" eaLnBrk="1" hangingPunct="1">
              <a:spcBef>
                <a:spcPct val="20000"/>
              </a:spcBef>
              <a:spcAft>
                <a:spcPct val="20000"/>
              </a:spcAft>
            </a:pPr>
            <a:r>
              <a:rPr kumimoji="1" lang="en-US" altLang="zh-CN" b="1" i="1" dirty="0"/>
              <a:t>d</a:t>
            </a:r>
            <a:r>
              <a:rPr kumimoji="1" lang="en-US" altLang="zh-CN" b="1" dirty="0"/>
              <a:t>(3, {2})=</a:t>
            </a:r>
            <a:r>
              <a:rPr kumimoji="1" lang="en-US" altLang="zh-CN" b="1" i="1" dirty="0"/>
              <a:t> c</a:t>
            </a:r>
            <a:r>
              <a:rPr kumimoji="1" lang="en-US" altLang="zh-CN" b="1" baseline="-30000" dirty="0"/>
              <a:t>32</a:t>
            </a:r>
            <a:r>
              <a:rPr kumimoji="1" lang="en-US" altLang="zh-CN" b="1" dirty="0"/>
              <a:t>+</a:t>
            </a:r>
            <a:r>
              <a:rPr kumimoji="1" lang="en-US" altLang="zh-CN" b="1" i="1" dirty="0"/>
              <a:t>d</a:t>
            </a:r>
            <a:r>
              <a:rPr kumimoji="1" lang="en-US" altLang="zh-CN" b="1" dirty="0"/>
              <a:t>(2, {})  </a:t>
            </a:r>
            <a:r>
              <a:rPr kumimoji="1" lang="en-US" altLang="zh-CN" b="1" i="1" dirty="0"/>
              <a:t>d</a:t>
            </a:r>
            <a:r>
              <a:rPr kumimoji="1" lang="en-US" altLang="zh-CN" b="1" dirty="0"/>
              <a:t>(1, {3})=</a:t>
            </a:r>
            <a:r>
              <a:rPr kumimoji="1" lang="en-US" altLang="zh-CN" b="1" i="1" dirty="0"/>
              <a:t> c</a:t>
            </a:r>
            <a:r>
              <a:rPr kumimoji="1" lang="en-US" altLang="zh-CN" b="1" baseline="-30000" dirty="0"/>
              <a:t>13</a:t>
            </a:r>
            <a:r>
              <a:rPr kumimoji="1" lang="en-US" altLang="zh-CN" b="1" dirty="0"/>
              <a:t>+</a:t>
            </a:r>
            <a:r>
              <a:rPr kumimoji="1" lang="en-US" altLang="zh-CN" b="1" i="1" dirty="0"/>
              <a:t>d</a:t>
            </a:r>
            <a:r>
              <a:rPr kumimoji="1" lang="en-US" altLang="zh-CN" b="1" dirty="0"/>
              <a:t>(3, {}) </a:t>
            </a:r>
          </a:p>
          <a:p>
            <a:pPr algn="just" eaLnBrk="1" hangingPunct="1">
              <a:spcBef>
                <a:spcPct val="20000"/>
              </a:spcBef>
              <a:spcAft>
                <a:spcPct val="20000"/>
              </a:spcAft>
            </a:pPr>
            <a:r>
              <a:rPr kumimoji="1" lang="en-US" altLang="zh-CN" b="1" i="1" dirty="0"/>
              <a:t>d</a:t>
            </a:r>
            <a:r>
              <a:rPr kumimoji="1" lang="en-US" altLang="zh-CN" b="1" dirty="0"/>
              <a:t>(2, {1})=</a:t>
            </a:r>
            <a:r>
              <a:rPr kumimoji="1" lang="en-US" altLang="zh-CN" b="1" i="1" dirty="0"/>
              <a:t>c</a:t>
            </a:r>
            <a:r>
              <a:rPr kumimoji="1" lang="en-US" altLang="zh-CN" b="1" baseline="-30000" dirty="0"/>
              <a:t>21</a:t>
            </a:r>
            <a:r>
              <a:rPr kumimoji="1" lang="en-US" altLang="zh-CN" b="1" dirty="0"/>
              <a:t>+</a:t>
            </a:r>
            <a:r>
              <a:rPr kumimoji="1" lang="en-US" altLang="zh-CN" b="1" i="1" dirty="0"/>
              <a:t>d</a:t>
            </a:r>
            <a:r>
              <a:rPr kumimoji="1" lang="en-US" altLang="zh-CN" b="1" dirty="0"/>
              <a:t>(1, {})   </a:t>
            </a:r>
            <a:r>
              <a:rPr kumimoji="1" lang="en-US" altLang="zh-CN" b="1" i="1" dirty="0"/>
              <a:t>d</a:t>
            </a:r>
            <a:r>
              <a:rPr kumimoji="1" lang="en-US" altLang="zh-CN" b="1" dirty="0"/>
              <a:t>(3, {1})=</a:t>
            </a:r>
            <a:r>
              <a:rPr kumimoji="1" lang="en-US" altLang="zh-CN" b="1" i="1" dirty="0"/>
              <a:t>c</a:t>
            </a:r>
            <a:r>
              <a:rPr kumimoji="1" lang="en-US" altLang="zh-CN" b="1" baseline="-30000" dirty="0"/>
              <a:t>31</a:t>
            </a:r>
            <a:r>
              <a:rPr kumimoji="1" lang="en-US" altLang="zh-CN" b="1" dirty="0"/>
              <a:t>+</a:t>
            </a:r>
            <a:r>
              <a:rPr kumimoji="1" lang="en-US" altLang="zh-CN" b="1" i="1" dirty="0"/>
              <a:t>d</a:t>
            </a:r>
            <a:r>
              <a:rPr kumimoji="1" lang="en-US" altLang="zh-CN" b="1" dirty="0"/>
              <a:t>(1, {})</a:t>
            </a:r>
            <a:r>
              <a:rPr kumimoji="1" lang="en-US" altLang="zh-CN" dirty="0"/>
              <a:t>       </a:t>
            </a:r>
          </a:p>
        </p:txBody>
      </p:sp>
      <p:sp>
        <p:nvSpPr>
          <p:cNvPr id="46086" name="Rectangle 3"/>
          <p:cNvSpPr>
            <a:spLocks noChangeArrowheads="1"/>
          </p:cNvSpPr>
          <p:nvPr/>
        </p:nvSpPr>
        <p:spPr bwMode="auto">
          <a:xfrm>
            <a:off x="328613" y="368300"/>
            <a:ext cx="899636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r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r>
              <a:rPr kumimoji="1" lang="zh-CN" altLang="en-US" b="1">
                <a:latin typeface="Arial" charset="0"/>
              </a:rPr>
              <a:t>从城市</a:t>
            </a:r>
            <a:r>
              <a:rPr kumimoji="1" lang="en-US" altLang="zh-CN" b="1">
                <a:latin typeface="Arial" charset="0"/>
              </a:rPr>
              <a:t>0</a:t>
            </a:r>
            <a:r>
              <a:rPr kumimoji="1" lang="zh-CN" altLang="en-US" b="1">
                <a:latin typeface="Arial" charset="0"/>
              </a:rPr>
              <a:t>出发经城市</a:t>
            </a:r>
            <a:r>
              <a:rPr kumimoji="1" lang="en-US" altLang="zh-CN" b="1">
                <a:latin typeface="Arial" charset="0"/>
              </a:rPr>
              <a:t>1</a:t>
            </a:r>
            <a:r>
              <a:rPr kumimoji="1" lang="zh-CN" altLang="en-US" b="1">
                <a:latin typeface="Arial" charset="0"/>
              </a:rPr>
              <a:t>、</a:t>
            </a:r>
            <a:r>
              <a:rPr kumimoji="1" lang="en-US" altLang="zh-CN" b="1">
                <a:latin typeface="Arial" charset="0"/>
              </a:rPr>
              <a:t>2</a:t>
            </a:r>
            <a:r>
              <a:rPr kumimoji="1" lang="zh-CN" altLang="en-US" b="1">
                <a:latin typeface="Arial" charset="0"/>
              </a:rPr>
              <a:t>、</a:t>
            </a:r>
            <a:r>
              <a:rPr kumimoji="1" lang="en-US" altLang="zh-CN" b="1">
                <a:latin typeface="Arial" charset="0"/>
              </a:rPr>
              <a:t>3</a:t>
            </a:r>
            <a:r>
              <a:rPr kumimoji="1" lang="zh-CN" altLang="en-US" b="1">
                <a:latin typeface="Arial" charset="0"/>
              </a:rPr>
              <a:t>然后回到城市</a:t>
            </a:r>
            <a:r>
              <a:rPr kumimoji="1" lang="en-US" altLang="zh-CN" b="1">
                <a:latin typeface="Arial" charset="0"/>
              </a:rPr>
              <a:t>0</a:t>
            </a:r>
            <a:r>
              <a:rPr kumimoji="1" lang="zh-CN" altLang="en-US" b="1">
                <a:latin typeface="Arial" charset="0"/>
              </a:rPr>
              <a:t>的最短路径长度是：</a:t>
            </a:r>
          </a:p>
          <a:p>
            <a:pPr eaLnBrk="1" hangingPunct="1"/>
            <a:r>
              <a:rPr kumimoji="1" lang="en-US" altLang="zh-CN" b="1" i="1"/>
              <a:t>d</a:t>
            </a:r>
            <a:r>
              <a:rPr kumimoji="1" lang="en-US" altLang="zh-CN" b="1"/>
              <a:t>(0</a:t>
            </a:r>
            <a:r>
              <a:rPr kumimoji="1" lang="en-US" altLang="zh-CN" b="1">
                <a:latin typeface="Arial" charset="0"/>
              </a:rPr>
              <a:t>,{</a:t>
            </a:r>
            <a:r>
              <a:rPr kumimoji="1" lang="en-US" altLang="zh-CN" b="1"/>
              <a:t>1, 2, 3})=min{</a:t>
            </a:r>
            <a:r>
              <a:rPr kumimoji="1" lang="en-US" altLang="zh-CN" b="1" i="1"/>
              <a:t>c</a:t>
            </a:r>
            <a:r>
              <a:rPr kumimoji="1" lang="en-US" altLang="zh-CN" b="1" baseline="-30000"/>
              <a:t>01</a:t>
            </a:r>
            <a:r>
              <a:rPr kumimoji="1" lang="en-US" altLang="zh-CN" b="1"/>
              <a:t>+</a:t>
            </a:r>
            <a:r>
              <a:rPr kumimoji="1" lang="en-US" altLang="zh-CN" b="1" i="1"/>
              <a:t>d</a:t>
            </a:r>
            <a:r>
              <a:rPr kumimoji="1" lang="en-US" altLang="zh-CN" b="1"/>
              <a:t>(1, { 2, 3}), </a:t>
            </a:r>
            <a:r>
              <a:rPr kumimoji="1" lang="en-US" altLang="zh-CN" b="1" i="1"/>
              <a:t>c</a:t>
            </a:r>
            <a:r>
              <a:rPr kumimoji="1" lang="en-US" altLang="zh-CN" b="1" baseline="-30000"/>
              <a:t>02</a:t>
            </a:r>
            <a:r>
              <a:rPr kumimoji="1" lang="en-US" altLang="zh-CN" b="1"/>
              <a:t>+</a:t>
            </a:r>
            <a:r>
              <a:rPr kumimoji="1" lang="en-US" altLang="zh-CN" b="1" i="1"/>
              <a:t>d</a:t>
            </a:r>
            <a:r>
              <a:rPr kumimoji="1" lang="en-US" altLang="zh-CN" b="1"/>
              <a:t>(2, {1, 3}), </a:t>
            </a:r>
            <a:r>
              <a:rPr kumimoji="1" lang="en-US" altLang="zh-CN" b="1" i="1"/>
              <a:t>c</a:t>
            </a:r>
            <a:r>
              <a:rPr kumimoji="1" lang="en-US" altLang="zh-CN" b="1" baseline="-30000"/>
              <a:t>03</a:t>
            </a:r>
            <a:r>
              <a:rPr kumimoji="1" lang="en-US" altLang="zh-CN" b="1"/>
              <a:t>+</a:t>
            </a:r>
            <a:r>
              <a:rPr kumimoji="1" lang="en-US" altLang="zh-CN" b="1" i="1"/>
              <a:t>d</a:t>
            </a:r>
            <a:r>
              <a:rPr kumimoji="1" lang="en-US" altLang="zh-CN" b="1"/>
              <a:t>(3, {1, 2})}</a:t>
            </a:r>
          </a:p>
        </p:txBody>
      </p:sp>
      <p:sp>
        <p:nvSpPr>
          <p:cNvPr id="46087" name="Rectangle 4"/>
          <p:cNvSpPr>
            <a:spLocks noChangeArrowheads="1"/>
          </p:cNvSpPr>
          <p:nvPr/>
        </p:nvSpPr>
        <p:spPr bwMode="auto">
          <a:xfrm>
            <a:off x="179388" y="5373688"/>
            <a:ext cx="89646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r>
              <a:rPr kumimoji="1" lang="zh-CN" altLang="en-US" b="1" dirty="0">
                <a:latin typeface="Arial" charset="0"/>
              </a:rPr>
              <a:t>而下式可以直接获得（括号中是该决策引起的状态转移）：</a:t>
            </a:r>
          </a:p>
          <a:p>
            <a:pPr eaLnBrk="1" hangingPunct="1"/>
            <a:r>
              <a:rPr kumimoji="1" lang="en-US" altLang="zh-CN" b="1" dirty="0"/>
              <a:t>d(1, {})=c</a:t>
            </a:r>
            <a:r>
              <a:rPr kumimoji="1" lang="en-US" altLang="zh-CN" b="1" baseline="-30000" dirty="0"/>
              <a:t>10</a:t>
            </a:r>
            <a:r>
              <a:rPr kumimoji="1" lang="en-US" altLang="zh-CN" b="1" dirty="0"/>
              <a:t>=5(1→0)   d(2, {})=c</a:t>
            </a:r>
            <a:r>
              <a:rPr kumimoji="1" lang="en-US" altLang="zh-CN" b="1" baseline="-30000" dirty="0"/>
              <a:t>20</a:t>
            </a:r>
            <a:r>
              <a:rPr kumimoji="1" lang="en-US" altLang="zh-CN" b="1" dirty="0"/>
              <a:t>=6(2→0)  d(3, {})=c</a:t>
            </a:r>
            <a:r>
              <a:rPr kumimoji="1" lang="en-US" altLang="zh-CN" b="1" baseline="-30000" dirty="0"/>
              <a:t>30</a:t>
            </a:r>
            <a:r>
              <a:rPr kumimoji="1" lang="en-US" altLang="zh-CN" b="1" dirty="0"/>
              <a:t>=3(3→0)</a:t>
            </a:r>
          </a:p>
        </p:txBody>
      </p:sp>
    </p:spTree>
    <p:extLst>
      <p:ext uri="{BB962C8B-B14F-4D97-AF65-F5344CB8AC3E}">
        <p14:creationId xmlns:p14="http://schemas.microsoft.com/office/powerpoint/2010/main" val="68745376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6085">
                                            <p:txEl>
                                              <p:pRg st="0" end="0"/>
                                            </p:txEl>
                                          </p:spTgt>
                                        </p:tgtEl>
                                        <p:attrNameLst>
                                          <p:attrName>style.visibility</p:attrName>
                                        </p:attrNameLst>
                                      </p:cBhvr>
                                      <p:to>
                                        <p:strVal val="visible"/>
                                      </p:to>
                                    </p:set>
                                    <p:animEffect transition="in" filter="randombar(horizontal)">
                                      <p:cBhvr>
                                        <p:cTn id="7" dur="500"/>
                                        <p:tgtEl>
                                          <p:spTgt spid="46085">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6085">
                                            <p:txEl>
                                              <p:pRg st="1" end="1"/>
                                            </p:txEl>
                                          </p:spTgt>
                                        </p:tgtEl>
                                        <p:attrNameLst>
                                          <p:attrName>style.visibility</p:attrName>
                                        </p:attrNameLst>
                                      </p:cBhvr>
                                      <p:to>
                                        <p:strVal val="visible"/>
                                      </p:to>
                                    </p:set>
                                    <p:animEffect transition="in" filter="randombar(horizontal)">
                                      <p:cBhvr>
                                        <p:cTn id="10" dur="500"/>
                                        <p:tgtEl>
                                          <p:spTgt spid="46085">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46085">
                                            <p:txEl>
                                              <p:pRg st="2" end="2"/>
                                            </p:txEl>
                                          </p:spTgt>
                                        </p:tgtEl>
                                        <p:attrNameLst>
                                          <p:attrName>style.visibility</p:attrName>
                                        </p:attrNameLst>
                                      </p:cBhvr>
                                      <p:to>
                                        <p:strVal val="visible"/>
                                      </p:to>
                                    </p:set>
                                    <p:animEffect transition="in" filter="randombar(horizontal)">
                                      <p:cBhvr>
                                        <p:cTn id="13" dur="500"/>
                                        <p:tgtEl>
                                          <p:spTgt spid="46085">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46085">
                                            <p:txEl>
                                              <p:pRg st="3" end="3"/>
                                            </p:txEl>
                                          </p:spTgt>
                                        </p:tgtEl>
                                        <p:attrNameLst>
                                          <p:attrName>style.visibility</p:attrName>
                                        </p:attrNameLst>
                                      </p:cBhvr>
                                      <p:to>
                                        <p:strVal val="visible"/>
                                      </p:to>
                                    </p:set>
                                    <p:animEffect transition="in" filter="randombar(horizontal)">
                                      <p:cBhvr>
                                        <p:cTn id="16" dur="500"/>
                                        <p:tgtEl>
                                          <p:spTgt spid="4608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46085">
                                            <p:txEl>
                                              <p:pRg st="4" end="4"/>
                                            </p:txEl>
                                          </p:spTgt>
                                        </p:tgtEl>
                                        <p:attrNameLst>
                                          <p:attrName>style.visibility</p:attrName>
                                        </p:attrNameLst>
                                      </p:cBhvr>
                                      <p:to>
                                        <p:strVal val="visible"/>
                                      </p:to>
                                    </p:set>
                                    <p:animEffect transition="in" filter="randombar(horizontal)">
                                      <p:cBhvr>
                                        <p:cTn id="21" dur="500"/>
                                        <p:tgtEl>
                                          <p:spTgt spid="46085">
                                            <p:txEl>
                                              <p:pRg st="4" end="4"/>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46085">
                                            <p:txEl>
                                              <p:pRg st="5" end="5"/>
                                            </p:txEl>
                                          </p:spTgt>
                                        </p:tgtEl>
                                        <p:attrNameLst>
                                          <p:attrName>style.visibility</p:attrName>
                                        </p:attrNameLst>
                                      </p:cBhvr>
                                      <p:to>
                                        <p:strVal val="visible"/>
                                      </p:to>
                                    </p:set>
                                    <p:animEffect transition="in" filter="randombar(horizontal)">
                                      <p:cBhvr>
                                        <p:cTn id="24" dur="500"/>
                                        <p:tgtEl>
                                          <p:spTgt spid="46085">
                                            <p:txEl>
                                              <p:pRg st="5" end="5"/>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46085">
                                            <p:txEl>
                                              <p:pRg st="6" end="6"/>
                                            </p:txEl>
                                          </p:spTgt>
                                        </p:tgtEl>
                                        <p:attrNameLst>
                                          <p:attrName>style.visibility</p:attrName>
                                        </p:attrNameLst>
                                      </p:cBhvr>
                                      <p:to>
                                        <p:strVal val="visible"/>
                                      </p:to>
                                    </p:set>
                                    <p:animEffect transition="in" filter="randombar(horizontal)">
                                      <p:cBhvr>
                                        <p:cTn id="27" dur="500"/>
                                        <p:tgtEl>
                                          <p:spTgt spid="46085">
                                            <p:txEl>
                                              <p:pRg st="6" end="6"/>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46085">
                                            <p:txEl>
                                              <p:pRg st="7" end="7"/>
                                            </p:txEl>
                                          </p:spTgt>
                                        </p:tgtEl>
                                        <p:attrNameLst>
                                          <p:attrName>style.visibility</p:attrName>
                                        </p:attrNameLst>
                                      </p:cBhvr>
                                      <p:to>
                                        <p:strVal val="visible"/>
                                      </p:to>
                                    </p:set>
                                    <p:animEffect transition="in" filter="randombar(horizontal)">
                                      <p:cBhvr>
                                        <p:cTn id="30" dur="500"/>
                                        <p:tgtEl>
                                          <p:spTgt spid="46085">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46087"/>
                                        </p:tgtEl>
                                        <p:attrNameLst>
                                          <p:attrName>style.visibility</p:attrName>
                                        </p:attrNameLst>
                                      </p:cBhvr>
                                      <p:to>
                                        <p:strVal val="visible"/>
                                      </p:to>
                                    </p:set>
                                    <p:animEffect transition="in" filter="randombar(horizontal)">
                                      <p:cBhvr>
                                        <p:cTn id="35" dur="500"/>
                                        <p:tgtEl>
                                          <p:spTgt spid="46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凸显">
  <a:themeElements>
    <a:clrScheme name="沉稳">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aniu_ppt">
  <a:themeElements>
    <a:clrScheme name="aniu_ppt 2">
      <a:dk1>
        <a:srgbClr val="40458C"/>
      </a:dk1>
      <a:lt1>
        <a:srgbClr val="FFFFFF"/>
      </a:lt1>
      <a:dk2>
        <a:srgbClr val="9900CC"/>
      </a:dk2>
      <a:lt2>
        <a:srgbClr val="1B285F"/>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aniu_ppt">
      <a:majorFont>
        <a:latin typeface="Tahoma"/>
        <a:ea typeface="华文行楷"/>
        <a:cs typeface="Tahoma"/>
      </a:majorFont>
      <a:minorFont>
        <a:latin typeface="Tahoma"/>
        <a:ea typeface="华文新魏"/>
        <a:cs typeface="Taho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aniu_pp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aniu_ppt 2">
        <a:dk1>
          <a:srgbClr val="40458C"/>
        </a:dk1>
        <a:lt1>
          <a:srgbClr val="FFFFFF"/>
        </a:lt1>
        <a:dk2>
          <a:srgbClr val="9900CC"/>
        </a:dk2>
        <a:lt2>
          <a:srgbClr val="1B285F"/>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aniu_ppt 3">
        <a:dk1>
          <a:srgbClr val="000000"/>
        </a:dk1>
        <a:lt1>
          <a:srgbClr val="FFFFFF"/>
        </a:lt1>
        <a:dk2>
          <a:srgbClr val="4D4D4D"/>
        </a:dk2>
        <a:lt2>
          <a:srgbClr val="333333"/>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aniu_ppt 4">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aniu_ppt 5">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aniu_ppt 6">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aniu_ppt 7">
        <a:dk1>
          <a:srgbClr val="003D62"/>
        </a:dk1>
        <a:lt1>
          <a:srgbClr val="E3F0F9"/>
        </a:lt1>
        <a:dk2>
          <a:srgbClr val="006699"/>
        </a:dk2>
        <a:lt2>
          <a:srgbClr val="000000"/>
        </a:lt2>
        <a:accent1>
          <a:srgbClr val="9AC0EA"/>
        </a:accent1>
        <a:accent2>
          <a:srgbClr val="80C3C8"/>
        </a:accent2>
        <a:accent3>
          <a:srgbClr val="EFF6FB"/>
        </a:accent3>
        <a:accent4>
          <a:srgbClr val="003353"/>
        </a:accent4>
        <a:accent5>
          <a:srgbClr val="CADCF3"/>
        </a:accent5>
        <a:accent6>
          <a:srgbClr val="73B0B5"/>
        </a:accent6>
        <a:hlink>
          <a:srgbClr val="81ABCB"/>
        </a:hlink>
        <a:folHlink>
          <a:srgbClr val="FFFFFF"/>
        </a:folHlink>
      </a:clrScheme>
      <a:clrMap bg1="lt1" tx1="dk1" bg2="lt2" tx2="dk2" accent1="accent1" accent2="accent2" accent3="accent3" accent4="accent4" accent5="accent5" accent6="accent6" hlink="hlink" folHlink="folHlink"/>
    </a:extraClrScheme>
    <a:extraClrScheme>
      <a:clrScheme name="aniu_ppt 8">
        <a:dk1>
          <a:srgbClr val="003D62"/>
        </a:dk1>
        <a:lt1>
          <a:srgbClr val="FFFFFF"/>
        </a:lt1>
        <a:dk2>
          <a:srgbClr val="006699"/>
        </a:dk2>
        <a:lt2>
          <a:srgbClr val="000000"/>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
      <a:clrScheme name="aniu_ppt 9">
        <a:dk1>
          <a:srgbClr val="333300"/>
        </a:dk1>
        <a:lt1>
          <a:srgbClr val="FFFFFF"/>
        </a:lt1>
        <a:dk2>
          <a:srgbClr val="663300"/>
        </a:dk2>
        <a:lt2>
          <a:srgbClr val="000000"/>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aniu_ppt">
  <a:themeElements>
    <a:clrScheme name="1_aniu_ppt 2">
      <a:dk1>
        <a:srgbClr val="40458C"/>
      </a:dk1>
      <a:lt1>
        <a:srgbClr val="FFFFFF"/>
      </a:lt1>
      <a:dk2>
        <a:srgbClr val="9900CC"/>
      </a:dk2>
      <a:lt2>
        <a:srgbClr val="1B285F"/>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1_aniu_ppt">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_aniu_pp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1_aniu_ppt 2">
        <a:dk1>
          <a:srgbClr val="40458C"/>
        </a:dk1>
        <a:lt1>
          <a:srgbClr val="FFFFFF"/>
        </a:lt1>
        <a:dk2>
          <a:srgbClr val="9900CC"/>
        </a:dk2>
        <a:lt2>
          <a:srgbClr val="1B285F"/>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1_aniu_ppt 3">
        <a:dk1>
          <a:srgbClr val="000000"/>
        </a:dk1>
        <a:lt1>
          <a:srgbClr val="FFFFFF"/>
        </a:lt1>
        <a:dk2>
          <a:srgbClr val="4D4D4D"/>
        </a:dk2>
        <a:lt2>
          <a:srgbClr val="333333"/>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1_aniu_ppt 4">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1_aniu_ppt 5">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1_aniu_ppt 6">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1_aniu_ppt 7">
        <a:dk1>
          <a:srgbClr val="003D62"/>
        </a:dk1>
        <a:lt1>
          <a:srgbClr val="E3F0F9"/>
        </a:lt1>
        <a:dk2>
          <a:srgbClr val="006699"/>
        </a:dk2>
        <a:lt2>
          <a:srgbClr val="000000"/>
        </a:lt2>
        <a:accent1>
          <a:srgbClr val="9AC0EA"/>
        </a:accent1>
        <a:accent2>
          <a:srgbClr val="80C3C8"/>
        </a:accent2>
        <a:accent3>
          <a:srgbClr val="EFF6FB"/>
        </a:accent3>
        <a:accent4>
          <a:srgbClr val="003353"/>
        </a:accent4>
        <a:accent5>
          <a:srgbClr val="CADCF3"/>
        </a:accent5>
        <a:accent6>
          <a:srgbClr val="73B0B5"/>
        </a:accent6>
        <a:hlink>
          <a:srgbClr val="81ABCB"/>
        </a:hlink>
        <a:folHlink>
          <a:srgbClr val="FFFFFF"/>
        </a:folHlink>
      </a:clrScheme>
      <a:clrMap bg1="lt1" tx1="dk1" bg2="lt2" tx2="dk2" accent1="accent1" accent2="accent2" accent3="accent3" accent4="accent4" accent5="accent5" accent6="accent6" hlink="hlink" folHlink="folHlink"/>
    </a:extraClrScheme>
    <a:extraClrScheme>
      <a:clrScheme name="1_aniu_ppt 8">
        <a:dk1>
          <a:srgbClr val="003D62"/>
        </a:dk1>
        <a:lt1>
          <a:srgbClr val="FFFFFF"/>
        </a:lt1>
        <a:dk2>
          <a:srgbClr val="006699"/>
        </a:dk2>
        <a:lt2>
          <a:srgbClr val="000000"/>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
      <a:clrScheme name="1_aniu_ppt 9">
        <a:dk1>
          <a:srgbClr val="333300"/>
        </a:dk1>
        <a:lt1>
          <a:srgbClr val="FFFFFF"/>
        </a:lt1>
        <a:dk2>
          <a:srgbClr val="663300"/>
        </a:dk2>
        <a:lt2>
          <a:srgbClr val="000000"/>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模板</Template>
  <TotalTime>6070</TotalTime>
  <Words>6050</Words>
  <Application>Microsoft Office PowerPoint</Application>
  <PresentationFormat>全屏显示(4:3)</PresentationFormat>
  <Paragraphs>1058</Paragraphs>
  <Slides>46</Slides>
  <Notes>9</Notes>
  <HiddenSlides>4</HiddenSlides>
  <MMClips>0</MMClips>
  <ScaleCrop>false</ScaleCrop>
  <HeadingPairs>
    <vt:vector size="6" baseType="variant">
      <vt:variant>
        <vt:lpstr>主题</vt:lpstr>
      </vt:variant>
      <vt:variant>
        <vt:i4>3</vt:i4>
      </vt:variant>
      <vt:variant>
        <vt:lpstr>嵌入 OLE 服务器</vt:lpstr>
      </vt:variant>
      <vt:variant>
        <vt:i4>3</vt:i4>
      </vt:variant>
      <vt:variant>
        <vt:lpstr>幻灯片标题</vt:lpstr>
      </vt:variant>
      <vt:variant>
        <vt:i4>46</vt:i4>
      </vt:variant>
    </vt:vector>
  </HeadingPairs>
  <TitlesOfParts>
    <vt:vector size="52" baseType="lpstr">
      <vt:lpstr>1_凸显</vt:lpstr>
      <vt:lpstr>aniu_ppt</vt:lpstr>
      <vt:lpstr>1_aniu_ppt</vt:lpstr>
      <vt:lpstr>公式</vt:lpstr>
      <vt:lpstr>Equation</vt:lpstr>
      <vt:lpstr>Microsoft 公式 3.0</vt:lpstr>
      <vt:lpstr>上次回顾——动态规划的原理</vt:lpstr>
      <vt:lpstr>6.2.1  多段图的最短路径问题 </vt:lpstr>
      <vt:lpstr>PowerPoint 演示文稿</vt:lpstr>
      <vt:lpstr>PowerPoint 演示文稿</vt:lpstr>
      <vt:lpstr>6.2.2  多源点最短路径问题</vt:lpstr>
      <vt:lpstr>6.2.2  多源点最短路径问题</vt:lpstr>
      <vt:lpstr>PowerPoint 演示文稿</vt:lpstr>
      <vt:lpstr>6.2.3  TSP问题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ly</dc:creator>
  <cp:lastModifiedBy>WPA</cp:lastModifiedBy>
  <cp:revision>321</cp:revision>
  <dcterms:created xsi:type="dcterms:W3CDTF">2006-06-21T07:55:46Z</dcterms:created>
  <dcterms:modified xsi:type="dcterms:W3CDTF">2016-04-26T13:59:36Z</dcterms:modified>
</cp:coreProperties>
</file>